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4"/>
    <p:sldMasterId id="2147484038" r:id="rId5"/>
  </p:sldMasterIdLst>
  <p:notesMasterIdLst>
    <p:notesMasterId r:id="rId49"/>
  </p:notesMasterIdLst>
  <p:handoutMasterIdLst>
    <p:handoutMasterId r:id="rId50"/>
  </p:handoutMasterIdLst>
  <p:sldIdLst>
    <p:sldId id="381" r:id="rId6"/>
    <p:sldId id="382" r:id="rId7"/>
    <p:sldId id="410" r:id="rId8"/>
    <p:sldId id="383" r:id="rId9"/>
    <p:sldId id="380" r:id="rId10"/>
    <p:sldId id="384" r:id="rId11"/>
    <p:sldId id="425" r:id="rId12"/>
    <p:sldId id="426" r:id="rId13"/>
    <p:sldId id="411" r:id="rId14"/>
    <p:sldId id="420" r:id="rId15"/>
    <p:sldId id="427" r:id="rId16"/>
    <p:sldId id="422" r:id="rId17"/>
    <p:sldId id="421" r:id="rId18"/>
    <p:sldId id="412" r:id="rId19"/>
    <p:sldId id="428" r:id="rId20"/>
    <p:sldId id="413" r:id="rId21"/>
    <p:sldId id="393" r:id="rId22"/>
    <p:sldId id="414" r:id="rId23"/>
    <p:sldId id="390" r:id="rId24"/>
    <p:sldId id="391" r:id="rId25"/>
    <p:sldId id="294" r:id="rId26"/>
    <p:sldId id="423" r:id="rId27"/>
    <p:sldId id="392" r:id="rId28"/>
    <p:sldId id="415" r:id="rId29"/>
    <p:sldId id="377" r:id="rId30"/>
    <p:sldId id="395" r:id="rId31"/>
    <p:sldId id="396" r:id="rId32"/>
    <p:sldId id="397" r:id="rId33"/>
    <p:sldId id="398" r:id="rId34"/>
    <p:sldId id="399" r:id="rId35"/>
    <p:sldId id="305" r:id="rId36"/>
    <p:sldId id="400" r:id="rId37"/>
    <p:sldId id="401" r:id="rId38"/>
    <p:sldId id="402" r:id="rId39"/>
    <p:sldId id="404" r:id="rId40"/>
    <p:sldId id="403" r:id="rId41"/>
    <p:sldId id="418" r:id="rId42"/>
    <p:sldId id="409" r:id="rId43"/>
    <p:sldId id="406" r:id="rId44"/>
    <p:sldId id="424" r:id="rId45"/>
    <p:sldId id="408" r:id="rId46"/>
    <p:sldId id="416" r:id="rId47"/>
    <p:sldId id="464" r:id="rId48"/>
  </p:sldIdLst>
  <p:sldSz cx="12192000" cy="6858000"/>
  <p:notesSz cx="6858000" cy="9144000"/>
  <p:defaultTex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3FEC88C-DA6F-BCB4-2E4A-42BFE149E4E3}" name="Eva Oliva" initials="EO" userId="S::eva.oliva_soc.cas.cz#ext#@europeansf.onmicrosoft.com::a9a6e89d-2cd1-4c05-8226-c28b6796a49b" providerId="AD"/>
  <p188:author id="{FD5FDE93-D8BA-EFE1-A448-41D42D12DD56}" name="marcela.linkova.casper@outlook.com" initials="ma" userId="S::marcela.linkova.casper_outlook.com#ext#@europeansf.onmicrosoft.com::7fbea9fb-7de0-40f2-9672-eaa030bc06e1" providerId="AD"/>
  <p188:author id="{B48920C5-27DC-C25C-0420-2C7D2945D13F}" name="Nathalie Wuiame" initials="NW" userId="5f77c4481fb81076" providerId="Windows Live"/>
  <p188:author id="{8DA248D3-CE8C-24C6-4E96-ACAEA3931B3F}" name="Panagiota Polykarpou" initials="PP" userId="S::panagiota.polykarpou@yellowwindow.com::4f46462e-e88e-479a-9497-d22f1150831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64091"/>
    <a:srgbClr val="5792CE"/>
    <a:srgbClr val="000000"/>
    <a:srgbClr val="0F2235"/>
    <a:srgbClr val="AED7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FFABCF-97BD-4D91-0DBA-93FBC67FE148}" v="11" dt="2024-01-03T10:36:11.88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258" y="72"/>
      </p:cViewPr>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handoutMaster" Target="handoutMasters/handoutMaster1.xml"/><Relationship Id="rId55"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microsoft.com/office/2015/10/relationships/revisionInfo" Target="revisionInfo.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 Id="rId57" Type="http://schemas.microsoft.com/office/2018/10/relationships/authors" Target="author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agiota Polykarpou" userId="ed859dc2f8f6656c" providerId="LiveId" clId="{76F859D4-C59F-4498-A56E-B24434D26C1A}"/>
    <pc:docChg chg="modSld">
      <pc:chgData name="Panagiota Polykarpou" userId="ed859dc2f8f6656c" providerId="LiveId" clId="{76F859D4-C59F-4498-A56E-B24434D26C1A}" dt="2024-01-03T11:31:34.906" v="0" actId="120"/>
      <pc:docMkLst>
        <pc:docMk/>
      </pc:docMkLst>
      <pc:sldChg chg="modSp mod">
        <pc:chgData name="Panagiota Polykarpou" userId="ed859dc2f8f6656c" providerId="LiveId" clId="{76F859D4-C59F-4498-A56E-B24434D26C1A}" dt="2024-01-03T11:31:34.906" v="0" actId="120"/>
        <pc:sldMkLst>
          <pc:docMk/>
          <pc:sldMk cId="1897078206" sldId="464"/>
        </pc:sldMkLst>
        <pc:spChg chg="mod">
          <ac:chgData name="Panagiota Polykarpou" userId="ed859dc2f8f6656c" providerId="LiveId" clId="{76F859D4-C59F-4498-A56E-B24434D26C1A}" dt="2024-01-03T11:31:34.906" v="0" actId="120"/>
          <ac:spMkLst>
            <pc:docMk/>
            <pc:sldMk cId="1897078206" sldId="464"/>
            <ac:spMk id="3" creationId="{C7B94078-1525-066F-384D-DB40170C9D1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D545DD6B-8B9E-6542-B9D8-9C1F4F618C3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CA3FEA30-BC4C-994F-B889-93D5D297B2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E86BD2-5E6F-9C4A-99AC-16E36CEFF90D}" type="datetimeFigureOut">
              <a:rPr lang="fr-FR" smtClean="0"/>
              <a:t>03/01/2024</a:t>
            </a:fld>
            <a:endParaRPr lang="fr-FR"/>
          </a:p>
        </p:txBody>
      </p:sp>
      <p:sp>
        <p:nvSpPr>
          <p:cNvPr id="4" name="Espace réservé du pied de page 3">
            <a:extLst>
              <a:ext uri="{FF2B5EF4-FFF2-40B4-BE49-F238E27FC236}">
                <a16:creationId xmlns:a16="http://schemas.microsoft.com/office/drawing/2014/main" id="{30E81971-FA2E-5547-9042-F8E6C23D427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1508A43C-14BB-3748-8C76-B0D47DF8CB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257744E-A28D-CC45-B59D-2AA8FD0E764C}" type="slidenum">
              <a:rPr lang="fr-FR" smtClean="0"/>
              <a:t>‹#›</a:t>
            </a:fld>
            <a:endParaRPr lang="fr-FR"/>
          </a:p>
        </p:txBody>
      </p:sp>
    </p:spTree>
    <p:extLst>
      <p:ext uri="{BB962C8B-B14F-4D97-AF65-F5344CB8AC3E}">
        <p14:creationId xmlns:p14="http://schemas.microsoft.com/office/powerpoint/2010/main" val="25493888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D-DIN" panose="020B0504030202030204" pitchFamily="34" charset="77"/>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D-DIN" panose="020B0504030202030204" pitchFamily="34" charset="77"/>
              </a:defRPr>
            </a:lvl1pPr>
          </a:lstStyle>
          <a:p>
            <a:fld id="{108FFD40-13C9-7B48-A0BE-E251E1E33FE5}" type="datetimeFigureOut">
              <a:rPr lang="en-US" smtClean="0"/>
              <a:pPr/>
              <a:t>03-Jan-24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D-DIN" panose="020B0504030202030204" pitchFamily="34" charset="77"/>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D-DIN" panose="020B0504030202030204" pitchFamily="34" charset="77"/>
              </a:defRPr>
            </a:lvl1pPr>
          </a:lstStyle>
          <a:p>
            <a:fld id="{6F8E2375-F1B1-284C-A827-B0E603FDBDD8}" type="slidenum">
              <a:rPr lang="en-US" smtClean="0"/>
              <a:pPr/>
              <a:t>‹#›</a:t>
            </a:fld>
            <a:endParaRPr lang="en-US"/>
          </a:p>
        </p:txBody>
      </p:sp>
    </p:spTree>
    <p:extLst>
      <p:ext uri="{BB962C8B-B14F-4D97-AF65-F5344CB8AC3E}">
        <p14:creationId xmlns:p14="http://schemas.microsoft.com/office/powerpoint/2010/main" val="93844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D-DIN" panose="020B0504030202030204" pitchFamily="34" charset="77"/>
        <a:ea typeface="+mn-ea"/>
        <a:cs typeface="+mn-cs"/>
      </a:defRPr>
    </a:lvl1pPr>
    <a:lvl2pPr marL="457200" algn="l" defTabSz="914400" rtl="0" eaLnBrk="1" latinLnBrk="0" hangingPunct="1">
      <a:defRPr sz="1200" b="0" i="0" kern="1200">
        <a:solidFill>
          <a:schemeClr val="tx1"/>
        </a:solidFill>
        <a:latin typeface="D-DIN" panose="020B0504030202030204" pitchFamily="34" charset="77"/>
        <a:ea typeface="+mn-ea"/>
        <a:cs typeface="+mn-cs"/>
      </a:defRPr>
    </a:lvl2pPr>
    <a:lvl3pPr marL="914400" algn="l" defTabSz="914400" rtl="0" eaLnBrk="1" latinLnBrk="0" hangingPunct="1">
      <a:defRPr sz="1200" b="0" i="0" kern="1200">
        <a:solidFill>
          <a:schemeClr val="tx1"/>
        </a:solidFill>
        <a:latin typeface="D-DIN" panose="020B0504030202030204" pitchFamily="34" charset="77"/>
        <a:ea typeface="+mn-ea"/>
        <a:cs typeface="+mn-cs"/>
      </a:defRPr>
    </a:lvl3pPr>
    <a:lvl4pPr marL="1371600" algn="l" defTabSz="914400" rtl="0" eaLnBrk="1" latinLnBrk="0" hangingPunct="1">
      <a:defRPr sz="1200" b="0" i="0" kern="1200">
        <a:solidFill>
          <a:schemeClr val="tx1"/>
        </a:solidFill>
        <a:latin typeface="D-DIN" panose="020B0504030202030204" pitchFamily="34" charset="77"/>
        <a:ea typeface="+mn-ea"/>
        <a:cs typeface="+mn-cs"/>
      </a:defRPr>
    </a:lvl4pPr>
    <a:lvl5pPr marL="1828800" algn="l" defTabSz="914400" rtl="0" eaLnBrk="1" latinLnBrk="0" hangingPunct="1">
      <a:defRPr sz="1200" b="0" i="0" kern="1200">
        <a:solidFill>
          <a:schemeClr val="tx1"/>
        </a:solidFill>
        <a:latin typeface="D-DIN" panose="020B0504030202030204" pitchFamily="34" charset="7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miro.com/app/board/uXjVMFi8Y5w=/"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GB"/>
          </a:p>
        </p:txBody>
      </p:sp>
      <p:sp>
        <p:nvSpPr>
          <p:cNvPr id="4" name="Espace réservé du numéro de diapositive 3"/>
          <p:cNvSpPr>
            <a:spLocks noGrp="1"/>
          </p:cNvSpPr>
          <p:nvPr>
            <p:ph type="sldNum" sz="quarter" idx="5"/>
          </p:nvPr>
        </p:nvSpPr>
        <p:spPr/>
        <p:txBody>
          <a:bodyPr/>
          <a:lstStyle/>
          <a:p>
            <a:fld id="{6F8E2375-F1B1-284C-A827-B0E603FDBDD8}" type="slidenum">
              <a:rPr lang="en-US" smtClean="0"/>
              <a:pPr/>
              <a:t>1</a:t>
            </a:fld>
            <a:endParaRPr lang="en-US"/>
          </a:p>
        </p:txBody>
      </p:sp>
    </p:spTree>
    <p:extLst>
      <p:ext uri="{BB962C8B-B14F-4D97-AF65-F5344CB8AC3E}">
        <p14:creationId xmlns:p14="http://schemas.microsoft.com/office/powerpoint/2010/main" val="29151968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According to </a:t>
            </a:r>
            <a:r>
              <a:rPr lang="en-GB" err="1">
                <a:latin typeface="D-DIN"/>
              </a:rPr>
              <a:t>UniSAFe’s</a:t>
            </a:r>
            <a:r>
              <a:rPr lang="en-GB">
                <a:latin typeface="D-DIN"/>
              </a:rPr>
              <a:t> understanding of gender-based violence, the term is used to capture all forms of gender-based violence, violence and abuse that are based on gender and goes beyond narrow legislation definitions. It captures physical violence, sexual violence, psychological violence, economic violence, sexual harassment, harassment on the grounds of gender, and environmental harassment – in both online and offline contexts. </a:t>
            </a:r>
            <a:endParaRPr lang="en-US">
              <a:latin typeface="D-DIN"/>
            </a:endParaRPr>
          </a:p>
          <a:p>
            <a:pPr algn="just"/>
            <a:r>
              <a:rPr lang="en-GB"/>
              <a:t>Gender-based violence is part of a wider system of dominance and power inequalities that goes beyond a binary understanding of gender and may include sexists (and racists) hostility and threats (Strid et al., 2021).</a:t>
            </a:r>
            <a:endParaRPr lang="en-US"/>
          </a:p>
          <a:p>
            <a:endParaRPr lang="en-GB">
              <a:latin typeface="D-DIN"/>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10</a:t>
            </a:fld>
            <a:endParaRPr lang="en-US"/>
          </a:p>
        </p:txBody>
      </p:sp>
    </p:spTree>
    <p:extLst>
      <p:ext uri="{BB962C8B-B14F-4D97-AF65-F5344CB8AC3E}">
        <p14:creationId xmlns:p14="http://schemas.microsoft.com/office/powerpoint/2010/main" val="2463989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en-GB" err="1">
                <a:latin typeface="D-DIN"/>
              </a:rPr>
              <a:t>UniSAFE</a:t>
            </a:r>
            <a:r>
              <a:rPr lang="en-GB">
                <a:latin typeface="D-DIN"/>
              </a:rPr>
              <a:t> </a:t>
            </a:r>
            <a:r>
              <a:rPr lang="en-GB" noProof="0">
                <a:latin typeface="D-DIN"/>
              </a:rPr>
              <a:t>has carried out the largest </a:t>
            </a:r>
            <a:r>
              <a:rPr lang="en-GB">
                <a:latin typeface="D-DIN"/>
              </a:rPr>
              <a:t>cross-cultural survey in Europe in the research sector on gender-based violence. </a:t>
            </a:r>
            <a:r>
              <a:rPr lang="en-GB" noProof="0">
                <a:latin typeface="D-DIN"/>
              </a:rPr>
              <a:t>We collected over 42,000 responses from staff and students across 46 research performing organisations, in 15 countries.</a:t>
            </a:r>
            <a:r>
              <a:rPr lang="en-GB">
                <a:latin typeface="D-DIN"/>
              </a:rPr>
              <a:t>  </a:t>
            </a:r>
          </a:p>
          <a:p>
            <a:pPr algn="just"/>
            <a:r>
              <a:rPr lang="en-GB" noProof="0"/>
              <a:t>The survey was translated in 14 languages, and the field time ran from 17 January and 1 May 2022.</a:t>
            </a:r>
            <a:r>
              <a:rPr lang="en-GB"/>
              <a:t>  </a:t>
            </a:r>
          </a:p>
          <a:p>
            <a:pPr algn="just"/>
            <a:endParaRPr lang="en-GB" noProof="0">
              <a:solidFill>
                <a:srgbClr val="000000">
                  <a:alpha val="70000"/>
                </a:srgbClr>
              </a:solidFill>
            </a:endParaRPr>
          </a:p>
        </p:txBody>
      </p:sp>
      <p:sp>
        <p:nvSpPr>
          <p:cNvPr id="4" name="Foliennummernplatzhalter 3"/>
          <p:cNvSpPr>
            <a:spLocks noGrp="1"/>
          </p:cNvSpPr>
          <p:nvPr>
            <p:ph type="sldNum" sz="quarter" idx="5"/>
          </p:nvPr>
        </p:nvSpPr>
        <p:spPr/>
        <p:txBody>
          <a:bodyPr/>
          <a:lstStyle/>
          <a:p>
            <a:fld id="{6F8E2375-F1B1-284C-A827-B0E603FDBDD8}" type="slidenum">
              <a:rPr lang="en-US" smtClean="0"/>
              <a:pPr/>
              <a:t>11</a:t>
            </a:fld>
            <a:endParaRPr lang="en-US"/>
          </a:p>
        </p:txBody>
      </p:sp>
    </p:spTree>
    <p:extLst>
      <p:ext uri="{BB962C8B-B14F-4D97-AF65-F5344CB8AC3E}">
        <p14:creationId xmlns:p14="http://schemas.microsoft.com/office/powerpoint/2010/main" val="3900908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12</a:t>
            </a:fld>
            <a:endParaRPr lang="en-US"/>
          </a:p>
        </p:txBody>
      </p:sp>
    </p:spTree>
    <p:extLst>
      <p:ext uri="{BB962C8B-B14F-4D97-AF65-F5344CB8AC3E}">
        <p14:creationId xmlns:p14="http://schemas.microsoft.com/office/powerpoint/2010/main" val="25092906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The correct answer is 62%. Nearly 2 in 3 respondents have experienced at least one form of gender-based violence since they started working or studying at their institution.</a:t>
            </a:r>
            <a:endParaRPr lang="en-US">
              <a:latin typeface="D-DIN"/>
            </a:endParaRPr>
          </a:p>
          <a:p>
            <a:pPr algn="just"/>
            <a:r>
              <a:rPr lang="en-GB">
                <a:latin typeface="D-DIN"/>
              </a:rPr>
              <a:t>Respondents who identify as LGBQ+ (68%), those who reported a disability or chronic illness (72%), and those belonging to an ethnic minority group (69%) were more likely to have experienced at least one incident of gender-based violence, compared to those who do not identify with these characteristics.</a:t>
            </a:r>
            <a:endParaRPr lang="en-US">
              <a:latin typeface="D-DIN"/>
            </a:endParaRPr>
          </a:p>
          <a:p>
            <a:pPr algn="just"/>
            <a:r>
              <a:rPr lang="en-GB">
                <a:latin typeface="D-DIN"/>
              </a:rPr>
              <a:t>Almost one in three students and staff say they have experienced sexual harassment within their institution (31%)</a:t>
            </a:r>
            <a:endParaRPr lang="en-US">
              <a:latin typeface="D-DIN"/>
            </a:endParaRPr>
          </a:p>
          <a:p>
            <a:pPr algn="l"/>
            <a:endParaRPr lang="en-US">
              <a:solidFill>
                <a:srgbClr val="0E2234"/>
              </a:solidFill>
              <a:latin typeface="Din"/>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13</a:t>
            </a:fld>
            <a:endParaRPr lang="en-US"/>
          </a:p>
        </p:txBody>
      </p:sp>
    </p:spTree>
    <p:extLst>
      <p:ext uri="{BB962C8B-B14F-4D97-AF65-F5344CB8AC3E}">
        <p14:creationId xmlns:p14="http://schemas.microsoft.com/office/powerpoint/2010/main" val="2513324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If we look closer at the impact and consequences of experiences of gender-based violence in the context of academia, the survey results show that for staff such experiences have led to dissatisfaction with their job, experienced reduced work productivity and considered leaving the sector, as the most common responses, among others. </a:t>
            </a:r>
          </a:p>
          <a:p>
            <a:pPr algn="just"/>
            <a:r>
              <a:rPr lang="en-GB">
                <a:latin typeface="D-DIN"/>
              </a:rPr>
              <a:t>For students, experiences of gender-based violence have led mostly to missing classes, dissatisfaction with the course of studies, and reduced learning achievements as the most common responses.</a:t>
            </a:r>
          </a:p>
          <a:p>
            <a:pPr algn="just"/>
            <a:endParaRPr lang="en-GB"/>
          </a:p>
        </p:txBody>
      </p:sp>
      <p:sp>
        <p:nvSpPr>
          <p:cNvPr id="4" name="Slide Number Placeholder 3"/>
          <p:cNvSpPr>
            <a:spLocks noGrp="1"/>
          </p:cNvSpPr>
          <p:nvPr>
            <p:ph type="sldNum" sz="quarter" idx="5"/>
          </p:nvPr>
        </p:nvSpPr>
        <p:spPr/>
        <p:txBody>
          <a:bodyPr/>
          <a:lstStyle/>
          <a:p>
            <a:fld id="{6F8E2375-F1B1-284C-A827-B0E603FDBDD8}" type="slidenum">
              <a:rPr lang="en-US" smtClean="0"/>
              <a:pPr/>
              <a:t>14</a:t>
            </a:fld>
            <a:endParaRPr lang="en-US"/>
          </a:p>
        </p:txBody>
      </p:sp>
    </p:spTree>
    <p:extLst>
      <p:ext uri="{BB962C8B-B14F-4D97-AF65-F5344CB8AC3E}">
        <p14:creationId xmlns:p14="http://schemas.microsoft.com/office/powerpoint/2010/main" val="21335173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What’s more alarming is that among respondents who had experienced gender-based violence, only 13% reported it.  And here comes the question, why? Why such low reporting rate? What do you think were the most common reasons for not reporting the incidents?</a:t>
            </a:r>
            <a:br>
              <a:rPr lang="en-GB"/>
            </a:br>
            <a:br>
              <a:rPr lang="en-GB"/>
            </a:br>
            <a:r>
              <a:rPr lang="en-GB">
                <a:latin typeface="D-DIN"/>
              </a:rPr>
              <a:t>In the poll you will see now, you are reading all the options given to the survey respondents. </a:t>
            </a:r>
            <a:r>
              <a:rPr lang="en-GB" b="1">
                <a:latin typeface="D-DIN"/>
              </a:rPr>
              <a:t>Choose the 3 most common</a:t>
            </a:r>
            <a:r>
              <a:rPr lang="en-GB">
                <a:latin typeface="D-DIN"/>
              </a:rPr>
              <a:t> that you think were the reasons behind the low response rate.</a:t>
            </a:r>
            <a:endParaRPr lang="en-US">
              <a:latin typeface="D-DIN"/>
            </a:endParaRPr>
          </a:p>
          <a:p>
            <a:pPr algn="just"/>
            <a:endParaRPr lang="en-US"/>
          </a:p>
          <a:p>
            <a:endParaRPr lang="en-US">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15</a:t>
            </a:fld>
            <a:endParaRPr lang="en-US"/>
          </a:p>
        </p:txBody>
      </p:sp>
    </p:spTree>
    <p:extLst>
      <p:ext uri="{BB962C8B-B14F-4D97-AF65-F5344CB8AC3E}">
        <p14:creationId xmlns:p14="http://schemas.microsoft.com/office/powerpoint/2010/main" val="4012250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D-DIN"/>
              </a:rPr>
              <a:t>Among the reasons for not reporting events of gender-based violence, almost half of the victims (47%) said they felt uncertain whether the behaviour was serious enough to report it. Another frequent reason for not reporting was that victims do not always recognise the behaviour as violence at the time of the incident. </a:t>
            </a:r>
            <a:endParaRPr lang="en-US">
              <a:latin typeface="D-DIN"/>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16</a:t>
            </a:fld>
            <a:endParaRPr lang="en-US"/>
          </a:p>
        </p:txBody>
      </p:sp>
    </p:spTree>
    <p:extLst>
      <p:ext uri="{BB962C8B-B14F-4D97-AF65-F5344CB8AC3E}">
        <p14:creationId xmlns:p14="http://schemas.microsoft.com/office/powerpoint/2010/main" val="4485661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Where does an incident might take place and what is the usual profile of the victim?</a:t>
            </a:r>
            <a:br>
              <a:rPr lang="en-GB"/>
            </a:br>
            <a:r>
              <a:rPr lang="en-GB">
                <a:latin typeface="D-DIN"/>
              </a:rPr>
              <a:t>As we saw before, there are various forms of GBV that can happen anywhere, anytime, between colleagues, supervisors, students, friends, strangers etc. </a:t>
            </a:r>
          </a:p>
          <a:p>
            <a:pPr algn="just"/>
            <a:r>
              <a:rPr lang="en-GB">
                <a:latin typeface="D-DIN"/>
              </a:rPr>
              <a:t>It is more common to witness incidents of GBV in environments where there is power imbalance and dependencies.</a:t>
            </a:r>
            <a:br>
              <a:rPr lang="en-GB"/>
            </a:br>
            <a:br>
              <a:rPr lang="en-GB"/>
            </a:br>
            <a:r>
              <a:rPr lang="en-GB">
                <a:latin typeface="D-DIN"/>
              </a:rPr>
              <a:t>Can you give some examples of relationships with power imbalance and dependencies? What do you think that means?</a:t>
            </a:r>
            <a:br>
              <a:rPr lang="en-GB"/>
            </a:br>
            <a:br>
              <a:rPr lang="en-GB"/>
            </a:br>
            <a:r>
              <a:rPr lang="en-GB">
                <a:latin typeface="D-DIN"/>
              </a:rPr>
              <a:t>[get 2-3 responses]</a:t>
            </a:r>
            <a:br>
              <a:rPr lang="en-GB">
                <a:latin typeface="D-DIN"/>
              </a:rPr>
            </a:br>
            <a:endParaRPr lang="en-GB"/>
          </a:p>
          <a:p>
            <a:pPr algn="just">
              <a:defRPr/>
            </a:pPr>
            <a:r>
              <a:rPr lang="en-US">
                <a:effectLst/>
                <a:latin typeface="D-DIN"/>
              </a:rPr>
              <a:t>Perpetrators can build on the social position or identity </a:t>
            </a:r>
            <a:r>
              <a:rPr lang="en-US">
                <a:latin typeface="D-DIN"/>
              </a:rPr>
              <a:t>of the victims </a:t>
            </a:r>
            <a:r>
              <a:rPr lang="en-US">
                <a:effectLst/>
                <a:latin typeface="D-DIN"/>
              </a:rPr>
              <a:t>and use </a:t>
            </a:r>
            <a:r>
              <a:rPr lang="en-US">
                <a:latin typeface="D-DIN"/>
              </a:rPr>
              <a:t>their </a:t>
            </a:r>
            <a:r>
              <a:rPr lang="en-US">
                <a:effectLst/>
                <a:latin typeface="D-DIN"/>
              </a:rPr>
              <a:t>vulnerable position against them. Harassers will use systemic racism, ableism, classism, sexism, LGBTI-phobia to their advantage. Why? Because they know that people affected by these oppressions are less likely to be listened to and taken seriously by society, especially when they speak up against </a:t>
            </a:r>
            <a:r>
              <a:rPr lang="en-US">
                <a:latin typeface="D-DIN"/>
              </a:rPr>
              <a:t>GBV </a:t>
            </a:r>
            <a:r>
              <a:rPr lang="en-US">
                <a:effectLst/>
                <a:latin typeface="D-DIN"/>
              </a:rPr>
              <a:t>violence.</a:t>
            </a:r>
            <a:endParaRPr lang="en-GB">
              <a:effectLst/>
              <a:latin typeface="D-DIN"/>
            </a:endParaRPr>
          </a:p>
          <a:p>
            <a:pPr algn="just">
              <a:defRPr/>
            </a:pPr>
            <a:endParaRPr lang="en-US">
              <a:latin typeface="D-DIN"/>
            </a:endParaRPr>
          </a:p>
          <a:p>
            <a:pPr lvl="0" algn="just" defTabSz="914400">
              <a:lnSpc>
                <a:spcPct val="100000"/>
              </a:lnSpc>
              <a:spcBef>
                <a:spcPts val="0"/>
              </a:spcBef>
              <a:spcAft>
                <a:spcPts val="0"/>
              </a:spcAft>
              <a:buNone/>
              <a:tabLst/>
              <a:defRPr/>
            </a:pPr>
            <a:r>
              <a:rPr lang="en-GB">
                <a:effectLst/>
                <a:latin typeface="D-DIN"/>
              </a:rPr>
              <a:t>In hostile environments, perpetrators can easily use these traits to exploit people. Harassers will most likely take advantage of vulnerable positions or even create them. Being aware of the factors that can expose others to harassment is an essential step in understanding when to intervene.</a:t>
            </a:r>
            <a:endParaRPr lang="en-GB">
              <a:latin typeface="D-DIN"/>
            </a:endParaRPr>
          </a:p>
          <a:p>
            <a:endParaRPr lang="en-GB"/>
          </a:p>
          <a:p>
            <a:endParaRPr lang="en-GB"/>
          </a:p>
        </p:txBody>
      </p:sp>
      <p:sp>
        <p:nvSpPr>
          <p:cNvPr id="4" name="Slide Number Placeholder 3"/>
          <p:cNvSpPr>
            <a:spLocks noGrp="1"/>
          </p:cNvSpPr>
          <p:nvPr>
            <p:ph type="sldNum" sz="quarter" idx="5"/>
          </p:nvPr>
        </p:nvSpPr>
        <p:spPr/>
        <p:txBody>
          <a:bodyPr/>
          <a:lstStyle/>
          <a:p>
            <a:fld id="{6F8E2375-F1B1-284C-A827-B0E603FDBDD8}" type="slidenum">
              <a:rPr lang="en-US" smtClean="0"/>
              <a:pPr/>
              <a:t>17</a:t>
            </a:fld>
            <a:endParaRPr lang="en-US"/>
          </a:p>
        </p:txBody>
      </p:sp>
    </p:spTree>
    <p:extLst>
      <p:ext uri="{BB962C8B-B14F-4D97-AF65-F5344CB8AC3E}">
        <p14:creationId xmlns:p14="http://schemas.microsoft.com/office/powerpoint/2010/main" val="41378885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0" i="0" u="none" strike="noStrike">
                <a:effectLst/>
                <a:latin typeface="D-DIN"/>
              </a:rPr>
              <a:t>In the context of </a:t>
            </a:r>
            <a:r>
              <a:rPr lang="en-US">
                <a:latin typeface="D-DIN"/>
              </a:rPr>
              <a:t>universities</a:t>
            </a:r>
            <a:r>
              <a:rPr lang="en-US" b="0" i="0" u="none" strike="noStrike">
                <a:effectLst/>
                <a:latin typeface="D-DIN"/>
              </a:rPr>
              <a:t>, several measures and practices can be implemented in order to prevent GBV events, protect the victims, provide services to victims. </a:t>
            </a:r>
            <a:r>
              <a:rPr lang="en-US" err="1">
                <a:latin typeface="D-DIN"/>
              </a:rPr>
              <a:t>UniSAFE</a:t>
            </a:r>
            <a:r>
              <a:rPr lang="en-US">
                <a:latin typeface="D-DIN"/>
              </a:rPr>
              <a:t> is using the 7P model to address GBV in academia that includes the 7Ps you see in the diagram. </a:t>
            </a:r>
          </a:p>
          <a:p>
            <a:pPr algn="just"/>
            <a:endParaRPr lang="en-US">
              <a:latin typeface="D-DIN"/>
            </a:endParaRPr>
          </a:p>
          <a:p>
            <a:pPr algn="just"/>
            <a:r>
              <a:rPr lang="en-US" b="0" i="0" u="none" strike="noStrike">
                <a:effectLst/>
                <a:latin typeface="D-DIN"/>
              </a:rPr>
              <a:t>Today, we are going to focus on Preventative actions such as the role of bystanders. Other prevention measures are considered… (next slide)</a:t>
            </a:r>
            <a:endParaRPr lang="en-US">
              <a:latin typeface="D-DIN"/>
            </a:endParaRPr>
          </a:p>
          <a:p>
            <a:endParaRPr lang="en-US" sz="1800">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18</a:t>
            </a:fld>
            <a:endParaRPr lang="en-US"/>
          </a:p>
        </p:txBody>
      </p:sp>
    </p:spTree>
    <p:extLst>
      <p:ext uri="{BB962C8B-B14F-4D97-AF65-F5344CB8AC3E}">
        <p14:creationId xmlns:p14="http://schemas.microsoft.com/office/powerpoint/2010/main" val="4867693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The implementation of Code of Conducts that enlist the accepted and not accepted behaviours in the institution; training programmes for students and staff; awareness raising campaigns and bystander intervention. </a:t>
            </a:r>
            <a:endParaRPr lang="en-US">
              <a:latin typeface="D-DIN"/>
            </a:endParaRPr>
          </a:p>
          <a:p>
            <a:pPr algn="just"/>
            <a:r>
              <a:rPr lang="en-GB">
                <a:latin typeface="D-DIN"/>
              </a:rPr>
              <a:t>What do you think when you hear the word bystander? [accept 2-3 responses]</a:t>
            </a:r>
            <a:endParaRPr lang="en-US">
              <a:latin typeface="D-DIN"/>
            </a:endParaRPr>
          </a:p>
          <a:p>
            <a:endParaRPr lang="en-US">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19</a:t>
            </a:fld>
            <a:endParaRPr lang="en-US"/>
          </a:p>
        </p:txBody>
      </p:sp>
    </p:spTree>
    <p:extLst>
      <p:ext uri="{BB962C8B-B14F-4D97-AF65-F5344CB8AC3E}">
        <p14:creationId xmlns:p14="http://schemas.microsoft.com/office/powerpoint/2010/main" val="1958786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2</a:t>
            </a:fld>
            <a:endParaRPr lang="en-US"/>
          </a:p>
        </p:txBody>
      </p:sp>
    </p:spTree>
    <p:extLst>
      <p:ext uri="{BB962C8B-B14F-4D97-AF65-F5344CB8AC3E}">
        <p14:creationId xmlns:p14="http://schemas.microsoft.com/office/powerpoint/2010/main" val="1960798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D-DIN"/>
              </a:rPr>
              <a:t>Can you think an example from cases you see in the first paragraph? Was there a time where you did or did not intervene during an incident? Inside or outside your institution. Or a time where you saw someone else intervene of someone else intervened to support you?</a:t>
            </a:r>
          </a:p>
          <a:p>
            <a:endParaRPr lang="en-GB"/>
          </a:p>
          <a:p>
            <a:pPr algn="just"/>
            <a:r>
              <a:rPr lang="en-GB" i="1">
                <a:latin typeface="D-DIN"/>
              </a:rPr>
              <a:t>[the trainers gives some time for the participants to think and accepts 2-3 answers from those willing to share] </a:t>
            </a:r>
            <a:endParaRPr lang="en-GB">
              <a:latin typeface="D-DIN"/>
            </a:endParaRPr>
          </a:p>
          <a:p>
            <a:pPr algn="just"/>
            <a:endParaRPr lang="en-GB" i="1">
              <a:latin typeface="D-DIN"/>
            </a:endParaRPr>
          </a:p>
          <a:p>
            <a:pPr algn="just"/>
            <a:r>
              <a:rPr lang="en-GB" i="1">
                <a:latin typeface="D-DIN"/>
              </a:rPr>
              <a:t>[Once we get some answers, the facilitators can ask follow up questions:  What are the reasons why you or another person did or did not intervene? How did you feel about your/their experience and what impact had on you? What was (or could have been) the result of your/their decision?</a:t>
            </a:r>
            <a:endParaRPr lang="en-GB">
              <a:latin typeface="D-DIN"/>
            </a:endParaRPr>
          </a:p>
          <a:p>
            <a:pPr algn="just"/>
            <a:endParaRPr lang="en-GB">
              <a:latin typeface="D-DIN"/>
            </a:endParaRPr>
          </a:p>
          <a:p>
            <a:pPr algn="just"/>
            <a:r>
              <a:rPr lang="en-GB">
                <a:latin typeface="D-DIN"/>
              </a:rPr>
              <a:t>[thanks for sharing]</a:t>
            </a:r>
            <a:endParaRPr lang="en-GB"/>
          </a:p>
          <a:p>
            <a:endParaRPr lang="en-GB"/>
          </a:p>
        </p:txBody>
      </p:sp>
      <p:sp>
        <p:nvSpPr>
          <p:cNvPr id="4" name="Slide Number Placeholder 3"/>
          <p:cNvSpPr>
            <a:spLocks noGrp="1"/>
          </p:cNvSpPr>
          <p:nvPr>
            <p:ph type="sldNum" sz="quarter" idx="5"/>
          </p:nvPr>
        </p:nvSpPr>
        <p:spPr/>
        <p:txBody>
          <a:bodyPr/>
          <a:lstStyle/>
          <a:p>
            <a:fld id="{6F8E2375-F1B1-284C-A827-B0E603FDBDD8}" type="slidenum">
              <a:rPr lang="en-US" smtClean="0"/>
              <a:pPr/>
              <a:t>20</a:t>
            </a:fld>
            <a:endParaRPr lang="en-US"/>
          </a:p>
        </p:txBody>
      </p:sp>
    </p:spTree>
    <p:extLst>
      <p:ext uri="{BB962C8B-B14F-4D97-AF65-F5344CB8AC3E}">
        <p14:creationId xmlns:p14="http://schemas.microsoft.com/office/powerpoint/2010/main" val="2208151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GB">
                <a:latin typeface="D-DIN"/>
              </a:rPr>
              <a:t>[…] bystander </a:t>
            </a:r>
            <a:r>
              <a:rPr lang="en-GB" b="0" i="0">
                <a:effectLst/>
                <a:latin typeface="D-DIN"/>
              </a:rPr>
              <a:t>intervention refers to the</a:t>
            </a:r>
            <a:r>
              <a:rPr lang="en-GB">
                <a:latin typeface="D-DIN"/>
              </a:rPr>
              <a:t> </a:t>
            </a:r>
            <a:r>
              <a:rPr lang="en-GB" i="0">
                <a:effectLst/>
                <a:latin typeface="D-DIN"/>
              </a:rPr>
              <a:t>actions taken</a:t>
            </a:r>
            <a:r>
              <a:rPr lang="en-GB">
                <a:latin typeface="D-DIN"/>
              </a:rPr>
              <a:t> </a:t>
            </a:r>
            <a:r>
              <a:rPr lang="en-GB" b="0" i="0">
                <a:effectLst/>
                <a:latin typeface="D-DIN"/>
              </a:rPr>
              <a:t>by individuals who observe a potentially harmful situation. The purpose is to prevent (further) violence from occurring.</a:t>
            </a:r>
            <a:r>
              <a:rPr lang="en-GB">
                <a:latin typeface="D-DIN"/>
              </a:rPr>
              <a:t>  </a:t>
            </a:r>
            <a:endParaRPr lang="en-US">
              <a:latin typeface="D-DIN"/>
            </a:endParaRPr>
          </a:p>
          <a:p>
            <a:pPr algn="just">
              <a:defRPr/>
            </a:pPr>
            <a:r>
              <a:rPr lang="en-GB">
                <a:effectLst/>
                <a:latin typeface="D-DIN"/>
              </a:rPr>
              <a:t>A bystander is anyone who observes a situation. We all observe numerous incidents and interactions daily, but usually </a:t>
            </a:r>
            <a:r>
              <a:rPr lang="en-GB">
                <a:latin typeface="D-DIN"/>
              </a:rPr>
              <a:t>we </a:t>
            </a:r>
            <a:r>
              <a:rPr lang="en-GB">
                <a:effectLst/>
                <a:latin typeface="D-DIN"/>
              </a:rPr>
              <a:t>do not acknowledge the situation as needing our response. An active bystander is someone who acknowledges a problematic situation and chooses how to respond.</a:t>
            </a:r>
            <a:r>
              <a:rPr lang="en-GB">
                <a:latin typeface="D-DIN"/>
              </a:rPr>
              <a:t> </a:t>
            </a:r>
            <a:endParaRPr lang="en-US">
              <a:effectLst/>
              <a:latin typeface="D-DIN"/>
            </a:endParaRPr>
          </a:p>
          <a:p>
            <a:pPr algn="just"/>
            <a:r>
              <a:rPr lang="en-GB">
                <a:latin typeface="D-DIN"/>
              </a:rPr>
              <a:t>Today, we are going to understand the importance of intervening and how to intervene, using the 5D methodology.</a:t>
            </a:r>
            <a:endParaRPr lang="en-US">
              <a:latin typeface="D-DIN"/>
            </a:endParaRPr>
          </a:p>
          <a:p>
            <a:endParaRPr lang="en-US">
              <a:solidFill>
                <a:srgbClr val="000000"/>
              </a:solidFill>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21</a:t>
            </a:fld>
            <a:endParaRPr lang="en-US"/>
          </a:p>
        </p:txBody>
      </p:sp>
    </p:spTree>
    <p:extLst>
      <p:ext uri="{BB962C8B-B14F-4D97-AF65-F5344CB8AC3E}">
        <p14:creationId xmlns:p14="http://schemas.microsoft.com/office/powerpoint/2010/main" val="16096530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D-DIN"/>
              </a:rPr>
              <a:t>Before presenting the 5D tool, why do you think it’s important to intervene?</a:t>
            </a:r>
          </a:p>
          <a:p>
            <a:endParaRPr lang="en-GB"/>
          </a:p>
        </p:txBody>
      </p:sp>
      <p:sp>
        <p:nvSpPr>
          <p:cNvPr id="4" name="Slide Number Placeholder 3"/>
          <p:cNvSpPr>
            <a:spLocks noGrp="1"/>
          </p:cNvSpPr>
          <p:nvPr>
            <p:ph type="sldNum" sz="quarter" idx="5"/>
          </p:nvPr>
        </p:nvSpPr>
        <p:spPr/>
        <p:txBody>
          <a:bodyPr/>
          <a:lstStyle/>
          <a:p>
            <a:fld id="{6F8E2375-F1B1-284C-A827-B0E603FDBDD8}" type="slidenum">
              <a:rPr lang="en-US" smtClean="0"/>
              <a:pPr/>
              <a:t>22</a:t>
            </a:fld>
            <a:endParaRPr lang="en-US"/>
          </a:p>
        </p:txBody>
      </p:sp>
    </p:spTree>
    <p:extLst>
      <p:ext uri="{BB962C8B-B14F-4D97-AF65-F5344CB8AC3E}">
        <p14:creationId xmlns:p14="http://schemas.microsoft.com/office/powerpoint/2010/main" val="20025227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buFont typeface="Arial" panose="020F0302020204030204"/>
              <a:buChar char="•"/>
            </a:pPr>
            <a:r>
              <a:rPr lang="en-GB">
                <a:latin typeface="D-DIN"/>
              </a:rPr>
              <a:t>Bystander’s intervention </a:t>
            </a:r>
            <a:r>
              <a:rPr lang="en-GB">
                <a:effectLst/>
                <a:latin typeface="D-DIN"/>
              </a:rPr>
              <a:t>can prevent further harm: When you intervene as a bystander, you can help prevent the immediate physical and emotional harm to the victim and reduce the likelihood of future abuse.</a:t>
            </a:r>
            <a:r>
              <a:rPr lang="en-GB">
                <a:latin typeface="D-DIN"/>
              </a:rPr>
              <a:t> </a:t>
            </a:r>
            <a:endParaRPr lang="en-US">
              <a:effectLst/>
              <a:latin typeface="D-DIN"/>
            </a:endParaRPr>
          </a:p>
          <a:p>
            <a:pPr algn="just">
              <a:buFont typeface="Arial" panose="020F0302020204030204"/>
              <a:buChar char="•"/>
            </a:pPr>
            <a:r>
              <a:rPr lang="en-GB">
                <a:effectLst/>
                <a:latin typeface="D-DIN"/>
              </a:rPr>
              <a:t>It sends a message of </a:t>
            </a:r>
            <a:r>
              <a:rPr lang="en-GB">
                <a:latin typeface="D-DIN"/>
              </a:rPr>
              <a:t>no </a:t>
            </a:r>
            <a:r>
              <a:rPr lang="en-GB">
                <a:effectLst/>
                <a:latin typeface="D-DIN"/>
              </a:rPr>
              <a:t>tolerance: By taking a stand against gender-based violence, you can help create a culture of respect and safety in your academic community, workplace, or society at large.</a:t>
            </a:r>
            <a:r>
              <a:rPr lang="en-GB">
                <a:latin typeface="D-DIN"/>
              </a:rPr>
              <a:t> </a:t>
            </a:r>
            <a:endParaRPr lang="en-US">
              <a:effectLst/>
              <a:latin typeface="D-DIN"/>
            </a:endParaRPr>
          </a:p>
          <a:p>
            <a:pPr algn="just">
              <a:buFont typeface="Arial" panose="020F0302020204030204"/>
              <a:buChar char="•"/>
            </a:pPr>
            <a:r>
              <a:rPr lang="en-GB">
                <a:effectLst/>
                <a:latin typeface="D-DIN"/>
              </a:rPr>
              <a:t>It empowers the victim: By showing support and solidarity with the victim, you can help them feel less isolated and more confident to seek help and report the incident.</a:t>
            </a:r>
            <a:r>
              <a:rPr lang="en-GB">
                <a:latin typeface="D-DIN"/>
              </a:rPr>
              <a:t> </a:t>
            </a:r>
            <a:endParaRPr lang="en-US">
              <a:effectLst/>
              <a:latin typeface="D-DIN"/>
            </a:endParaRPr>
          </a:p>
          <a:p>
            <a:pPr algn="just">
              <a:buFont typeface="Arial" panose="020F0302020204030204"/>
              <a:buChar char="•"/>
            </a:pPr>
            <a:r>
              <a:rPr lang="en-GB">
                <a:effectLst/>
                <a:latin typeface="D-DIN"/>
              </a:rPr>
              <a:t>It challenges social norms: Gender-based violence often occurs due to cultural norms and attitudes that reinforce gender inequality and stereotypes. By intervening, you can challenge these harmful norms and promote positive change.</a:t>
            </a:r>
            <a:r>
              <a:rPr lang="en-GB">
                <a:latin typeface="D-DIN"/>
              </a:rPr>
              <a:t> </a:t>
            </a:r>
            <a:endParaRPr lang="en-US">
              <a:effectLst/>
              <a:latin typeface="D-DIN"/>
            </a:endParaRPr>
          </a:p>
          <a:p>
            <a:pPr algn="just">
              <a:buFont typeface="Arial" panose="020F0302020204030204"/>
              <a:buChar char="•"/>
            </a:pPr>
            <a:r>
              <a:rPr lang="en-GB">
                <a:effectLst/>
                <a:latin typeface="D-DIN"/>
              </a:rPr>
              <a:t>It promotes accountability: When bystanders intervene, it signals to the perpetrator that their </a:t>
            </a:r>
            <a:r>
              <a:rPr lang="en-GB">
                <a:latin typeface="D-DIN"/>
              </a:rPr>
              <a:t>behaviour </a:t>
            </a:r>
            <a:r>
              <a:rPr lang="en-GB">
                <a:effectLst/>
                <a:latin typeface="D-DIN"/>
              </a:rPr>
              <a:t>is unacceptable and they will be held accountable. It also encourages others to speak up and take action against gender-based violence.</a:t>
            </a:r>
            <a:r>
              <a:rPr lang="en-GB">
                <a:latin typeface="D-DIN"/>
              </a:rPr>
              <a:t> </a:t>
            </a:r>
            <a:endParaRPr lang="en-US">
              <a:effectLst/>
              <a:latin typeface="D-DIN"/>
            </a:endParaRPr>
          </a:p>
          <a:p>
            <a:pPr marL="342900" indent="-342900">
              <a:lnSpc>
                <a:spcPct val="107000"/>
              </a:lnSpc>
              <a:buAutoNum type="arabicPeriod"/>
            </a:pPr>
            <a:endParaRPr lang="en-US" sz="1800">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23</a:t>
            </a:fld>
            <a:endParaRPr lang="en-US"/>
          </a:p>
        </p:txBody>
      </p:sp>
    </p:spTree>
    <p:extLst>
      <p:ext uri="{BB962C8B-B14F-4D97-AF65-F5344CB8AC3E}">
        <p14:creationId xmlns:p14="http://schemas.microsoft.com/office/powerpoint/2010/main" val="18620349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Four important tips and advice that we will briefly discuss on how to intervene are to be alert; recognise the problem; assume responsibility and when safe, you take action.</a:t>
            </a:r>
            <a:endParaRPr lang="en-US">
              <a:latin typeface="D-DIN"/>
            </a:endParaRPr>
          </a:p>
          <a:p>
            <a:pPr algn="just"/>
            <a:r>
              <a:rPr lang="en-GB">
                <a:latin typeface="D-DIN"/>
              </a:rPr>
              <a:t>Starting with being alert...</a:t>
            </a:r>
            <a:endParaRPr lang="en-US">
              <a:latin typeface="D-DIN"/>
            </a:endParaRPr>
          </a:p>
          <a:p>
            <a:endParaRPr lang="en-US">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24</a:t>
            </a:fld>
            <a:endParaRPr lang="en-US"/>
          </a:p>
        </p:txBody>
      </p:sp>
    </p:spTree>
    <p:extLst>
      <p:ext uri="{BB962C8B-B14F-4D97-AF65-F5344CB8AC3E}">
        <p14:creationId xmlns:p14="http://schemas.microsoft.com/office/powerpoint/2010/main" val="18180632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Be being alert, we mean developing the ability to "read the room" and maintain a keen awareness of our surroundings, regardless of our location. This heightened attentiveness allows us to detect the underlying power dynamics at play and sharpen our observational skills to identify dominant behaviours that may contribute to a potentially harmful or uncomfortable situation.</a:t>
            </a:r>
            <a:endParaRPr lang="en-US"/>
          </a:p>
          <a:p>
            <a:pPr algn="just"/>
            <a:r>
              <a:rPr lang="en-GB"/>
              <a:t>When we are alert, we become attuned to subtle cues such as body language, tone of voice, and facial expressions that can reveal the dynamics between individuals. We pay attention to nonverbal signals that may indicate someone feeling intimidated, fearful, or overwhelmed. By actively observing these dynamics, we gain valuable insights into the power imbalances that may exist within a given situation.</a:t>
            </a:r>
            <a:endParaRPr lang="en-US"/>
          </a:p>
          <a:p>
            <a:pPr algn="just"/>
            <a:r>
              <a:rPr lang="en-GB"/>
              <a:t>Moreover, being alert involves taking note of any notable shifts in behaviour or sudden changes in the atmosphere around us. This increased attention allows us to anticipate potential conflicts or escalating tensions. In essence, being alert is about actively engaging our senses, maintaining a increased level of awareness, and developing a deep understanding of the dynamics and context of the environment. By doing so, we become better positioned to recognise potential situations where intervention might be needed.</a:t>
            </a:r>
            <a:endParaRPr lang="en-US"/>
          </a:p>
          <a:p>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25</a:t>
            </a:fld>
            <a:endParaRPr lang="en-US"/>
          </a:p>
        </p:txBody>
      </p:sp>
    </p:spTree>
    <p:extLst>
      <p:ext uri="{BB962C8B-B14F-4D97-AF65-F5344CB8AC3E}">
        <p14:creationId xmlns:p14="http://schemas.microsoft.com/office/powerpoint/2010/main" val="12353526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As a second tip and step is recognising the problem. This involves developing the ability to identify situations where someone may be in need of help or support. It requires being attentive to red flags or indicators that something is wrong and understanding the various forms of gender-based violence that can occur. </a:t>
            </a:r>
            <a:endParaRPr lang="en-US">
              <a:latin typeface="D-DIN"/>
            </a:endParaRPr>
          </a:p>
          <a:p>
            <a:pPr algn="just"/>
            <a:r>
              <a:rPr lang="en-GB">
                <a:latin typeface="D-DIN"/>
              </a:rPr>
              <a:t>Recognising that someone needs help begins with actively observing their behaviour and interactions as we mentioned before. By paying attention to cues such as signs of distress, discomfort, fear, or unease, we can better discern when intervention may be necessary. </a:t>
            </a:r>
            <a:endParaRPr lang="en-US">
              <a:latin typeface="D-DIN"/>
            </a:endParaRPr>
          </a:p>
          <a:p>
            <a:pPr algn="just"/>
            <a:r>
              <a:rPr lang="en-GB">
                <a:latin typeface="D-DIN"/>
              </a:rPr>
              <a:t>In addition to being alert to individual behaviours, it is essential to familiarise ourselves with the different forms of gender-based violence that we mentioned before. This includes understanding the spectrum of violence, ranging from verbal abuse and harassment to physical assault and sexual violence. By educating ourselves about these various forms, we become better equipped to recognise them when they occur and respond appropriately.</a:t>
            </a:r>
            <a:endParaRPr lang="en-US">
              <a:latin typeface="D-DIN"/>
            </a:endParaRPr>
          </a:p>
          <a:p>
            <a:pPr algn="just"/>
            <a:r>
              <a:rPr lang="en-GB">
                <a:latin typeface="D-DIN"/>
              </a:rPr>
              <a:t>Overall, recognising the problem entails being attentive to others' well-being, identifying red flags or warning signs, understanding the various forms of gender-based violence, and fostering a compassionate environment. By honing these skills, we can play an active role in intervening and offering support to those who may be experiencing harm or distress.</a:t>
            </a:r>
            <a:endParaRPr lang="en-US">
              <a:latin typeface="D-DIN"/>
            </a:endParaRPr>
          </a:p>
          <a:p>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26</a:t>
            </a:fld>
            <a:endParaRPr lang="en-US"/>
          </a:p>
        </p:txBody>
      </p:sp>
    </p:spTree>
    <p:extLst>
      <p:ext uri="{BB962C8B-B14F-4D97-AF65-F5344CB8AC3E}">
        <p14:creationId xmlns:p14="http://schemas.microsoft.com/office/powerpoint/2010/main" val="27398750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By assuming responsibility we acknowledge our role and responsibility as bystanders to take action when witnessing incidents of gender-based violence, even if initial thoughts or doubts may arise.</a:t>
            </a:r>
          </a:p>
          <a:p>
            <a:pPr algn="just"/>
            <a:r>
              <a:rPr lang="en-GB">
                <a:latin typeface="D-DIN"/>
              </a:rPr>
              <a:t>When we witness incidents of GBV, it is common for thoughts like "This is not my business" or "Someone else will do something" to surface. These thoughts often stem from a reluctance to get involved or a belief that others will take responsibility. However, assuming responsibility means recognising that each individual has the power to make a difference and that our actions can contribute to a safer and more supportive environment.</a:t>
            </a:r>
          </a:p>
          <a:p>
            <a:pPr algn="just"/>
            <a:r>
              <a:rPr lang="en-GB"/>
              <a:t>It is important to challenge thoughts like "I can't save everyone" or "I'm too shy to speak up." While it may not be possible to single-handedly solve all problems or intervene in every situation, assuming responsibility means understanding that our actions, no matter how small, can still have a meaningful impact. Every intervention, whether it involves speaking up, offering support, or seeking help, can make a difference in someone's life.</a:t>
            </a:r>
          </a:p>
          <a:p>
            <a:pPr algn="just"/>
            <a:r>
              <a:rPr lang="en-GB"/>
              <a:t>Assuming responsibility requires overcoming the fear of making things worse. It is natural to worry about potential consequences or negative outcomes when intervening. However, by educating ourselves on effective intervention strategies, like the tool we are presenting today, we can develop the skills and confidence to intervene in a helpful and respectful manner.</a:t>
            </a:r>
          </a:p>
          <a:p>
            <a:endParaRPr lang="en-GB"/>
          </a:p>
        </p:txBody>
      </p:sp>
      <p:sp>
        <p:nvSpPr>
          <p:cNvPr id="4" name="Slide Number Placeholder 3"/>
          <p:cNvSpPr>
            <a:spLocks noGrp="1"/>
          </p:cNvSpPr>
          <p:nvPr>
            <p:ph type="sldNum" sz="quarter" idx="5"/>
          </p:nvPr>
        </p:nvSpPr>
        <p:spPr/>
        <p:txBody>
          <a:bodyPr/>
          <a:lstStyle/>
          <a:p>
            <a:fld id="{6F8E2375-F1B1-284C-A827-B0E603FDBDD8}" type="slidenum">
              <a:rPr lang="en-US" smtClean="0"/>
              <a:pPr/>
              <a:t>27</a:t>
            </a:fld>
            <a:endParaRPr lang="en-US"/>
          </a:p>
        </p:txBody>
      </p:sp>
    </p:spTree>
    <p:extLst>
      <p:ext uri="{BB962C8B-B14F-4D97-AF65-F5344CB8AC3E}">
        <p14:creationId xmlns:p14="http://schemas.microsoft.com/office/powerpoint/2010/main" val="2464601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Lastly, be safe. Take action only if you feel that it is safe to do so. It is important to determine as a </a:t>
            </a:r>
            <a:r>
              <a:rPr lang="en-GB" i="1">
                <a:latin typeface="D-DIN"/>
              </a:rPr>
              <a:t>bystander </a:t>
            </a:r>
            <a:r>
              <a:rPr lang="en-GB">
                <a:latin typeface="D-DIN"/>
              </a:rPr>
              <a:t>whether there is a safe and reasonable way to intervene, and to act in a way to assist a person whether it is before, during, or after an incident takes place.  </a:t>
            </a:r>
          </a:p>
          <a:p>
            <a:pPr algn="just"/>
            <a:r>
              <a:rPr lang="en-GB">
                <a:latin typeface="D-DIN"/>
              </a:rPr>
              <a:t>Today, we are going to present the 5D methods of intervention which you can choose to intervene. We are going to discuss this tool after a 15minute break. </a:t>
            </a:r>
          </a:p>
          <a:p>
            <a:pPr algn="just"/>
            <a:r>
              <a:rPr lang="en-GB">
                <a:latin typeface="D-DIN"/>
              </a:rPr>
              <a:t>[time for everyone to get back]</a:t>
            </a:r>
            <a:br>
              <a:rPr lang="en-GB"/>
            </a:br>
            <a:endParaRPr lang="en-GB"/>
          </a:p>
          <a:p>
            <a:endParaRPr lang="en-GB" sz="1800">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28</a:t>
            </a:fld>
            <a:endParaRPr lang="en-US"/>
          </a:p>
        </p:txBody>
      </p:sp>
    </p:spTree>
    <p:extLst>
      <p:ext uri="{BB962C8B-B14F-4D97-AF65-F5344CB8AC3E}">
        <p14:creationId xmlns:p14="http://schemas.microsoft.com/office/powerpoint/2010/main" val="27214699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a:p>
        </p:txBody>
      </p:sp>
      <p:sp>
        <p:nvSpPr>
          <p:cNvPr id="4" name="Slide Number Placeholder 3"/>
          <p:cNvSpPr>
            <a:spLocks noGrp="1"/>
          </p:cNvSpPr>
          <p:nvPr>
            <p:ph type="sldNum" sz="quarter" idx="5"/>
          </p:nvPr>
        </p:nvSpPr>
        <p:spPr/>
        <p:txBody>
          <a:bodyPr/>
          <a:lstStyle/>
          <a:p>
            <a:fld id="{6F8E2375-F1B1-284C-A827-B0E603FDBDD8}" type="slidenum">
              <a:rPr lang="en-US" smtClean="0"/>
              <a:pPr/>
              <a:t>29</a:t>
            </a:fld>
            <a:endParaRPr lang="en-US"/>
          </a:p>
        </p:txBody>
      </p:sp>
    </p:spTree>
    <p:extLst>
      <p:ext uri="{BB962C8B-B14F-4D97-AF65-F5344CB8AC3E}">
        <p14:creationId xmlns:p14="http://schemas.microsoft.com/office/powerpoint/2010/main" val="3808232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This </a:t>
            </a:r>
            <a:r>
              <a:rPr lang="en-GB">
                <a:effectLst/>
              </a:rPr>
              <a:t>is </a:t>
            </a:r>
            <a:r>
              <a:rPr lang="en-GB"/>
              <a:t>going to be an interactive session, therefore we encourage you to ask questions and be curious throughout </a:t>
            </a:r>
            <a:r>
              <a:rPr lang="en-GB">
                <a:effectLst/>
              </a:rPr>
              <a:t>the </a:t>
            </a:r>
            <a:r>
              <a:rPr lang="en-GB"/>
              <a:t>discussion. Please keep your questions and answers short and </a:t>
            </a:r>
            <a:r>
              <a:rPr lang="en-GB">
                <a:effectLst/>
              </a:rPr>
              <a:t>to </a:t>
            </a:r>
            <a:r>
              <a:rPr lang="en-GB"/>
              <a:t>the point</a:t>
            </a:r>
            <a:r>
              <a:rPr lang="en-GB">
                <a:effectLst/>
              </a:rPr>
              <a:t>, </a:t>
            </a:r>
            <a:r>
              <a:rPr lang="en-GB"/>
              <a:t>respecting our schedule. Make sure you come back from </a:t>
            </a:r>
            <a:r>
              <a:rPr lang="en-GB">
                <a:effectLst/>
              </a:rPr>
              <a:t>the </a:t>
            </a:r>
            <a:r>
              <a:rPr lang="en-GB"/>
              <a:t>breaks on time.</a:t>
            </a:r>
            <a:endParaRPr lang="en-US"/>
          </a:p>
          <a:p>
            <a:pPr algn="just"/>
            <a:endParaRPr lang="en-GB"/>
          </a:p>
          <a:p>
            <a:pPr algn="just"/>
            <a:r>
              <a:rPr lang="en-GB"/>
              <a:t>This </a:t>
            </a:r>
            <a:r>
              <a:rPr lang="en-GB">
                <a:effectLst/>
              </a:rPr>
              <a:t>is a safe </a:t>
            </a:r>
            <a:r>
              <a:rPr lang="en-GB"/>
              <a:t>place </a:t>
            </a:r>
            <a:r>
              <a:rPr lang="en-GB">
                <a:effectLst/>
              </a:rPr>
              <a:t>to </a:t>
            </a:r>
            <a:r>
              <a:rPr lang="en-GB"/>
              <a:t>share your experience confidentially and we will not record any of our discussions today</a:t>
            </a:r>
            <a:r>
              <a:rPr lang="en-GB">
                <a:effectLst/>
              </a:rPr>
              <a:t>. Confidentiality is </a:t>
            </a:r>
            <a:r>
              <a:rPr lang="en-GB"/>
              <a:t>really important for us </a:t>
            </a:r>
            <a:r>
              <a:rPr lang="en-GB">
                <a:effectLst/>
              </a:rPr>
              <a:t>and </a:t>
            </a:r>
            <a:r>
              <a:rPr lang="en-GB"/>
              <a:t>we would like to ask you to treat others’ experiences with respect</a:t>
            </a:r>
            <a:r>
              <a:rPr lang="en-GB">
                <a:effectLst/>
              </a:rPr>
              <a:t>. Considering the </a:t>
            </a:r>
            <a:r>
              <a:rPr lang="en-GB"/>
              <a:t>sensitivity of this </a:t>
            </a:r>
            <a:r>
              <a:rPr lang="en-GB">
                <a:effectLst/>
              </a:rPr>
              <a:t>topic, it is possible that certain incidents may trigger some participants, </a:t>
            </a:r>
            <a:r>
              <a:rPr lang="en-GB"/>
              <a:t>therefore we need to have in mind that some of us might </a:t>
            </a:r>
            <a:r>
              <a:rPr lang="en-GB">
                <a:effectLst/>
              </a:rPr>
              <a:t>be victims</a:t>
            </a:r>
            <a:r>
              <a:rPr lang="en-GB"/>
              <a:t>, survivors</a:t>
            </a:r>
            <a:r>
              <a:rPr lang="en-GB">
                <a:effectLst/>
              </a:rPr>
              <a:t> or </a:t>
            </a:r>
            <a:r>
              <a:rPr lang="en-GB"/>
              <a:t>bystanders </a:t>
            </a:r>
            <a:r>
              <a:rPr lang="en-GB">
                <a:effectLst/>
              </a:rPr>
              <a:t>of experiences</a:t>
            </a:r>
            <a:r>
              <a:rPr lang="en-GB"/>
              <a:t> of gender-based violence. It </a:t>
            </a:r>
            <a:r>
              <a:rPr lang="en-GB">
                <a:effectLst/>
              </a:rPr>
              <a:t>is crucial to have </a:t>
            </a:r>
            <a:r>
              <a:rPr lang="en-GB"/>
              <a:t>this </a:t>
            </a:r>
            <a:r>
              <a:rPr lang="en-GB">
                <a:effectLst/>
              </a:rPr>
              <a:t>in mind</a:t>
            </a:r>
            <a:r>
              <a:rPr lang="en-GB"/>
              <a:t>, therefore in case you wish to leave this session. For this reason, there is a specialist support available in a parallel zoom link that you can speak to. We are providing that link to you in the chat box (if applicable). </a:t>
            </a:r>
            <a:endParaRPr lang="en-US"/>
          </a:p>
          <a:p>
            <a:pPr algn="just"/>
            <a:endParaRPr lang="en-GB">
              <a:effectLst/>
            </a:endParaRPr>
          </a:p>
          <a:p>
            <a:pPr algn="just"/>
            <a:endParaRPr lang="en-GB">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a:t>
            </a:fld>
            <a:endParaRPr lang="en-US"/>
          </a:p>
        </p:txBody>
      </p:sp>
    </p:spTree>
    <p:extLst>
      <p:ext uri="{BB962C8B-B14F-4D97-AF65-F5344CB8AC3E}">
        <p14:creationId xmlns:p14="http://schemas.microsoft.com/office/powerpoint/2010/main" val="10960025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US">
                <a:latin typeface="D-DIN"/>
              </a:rPr>
              <a:t>The 5Ds are different methods of intervention that you can use to support someone who is being harassed. This method is developed by the non profit </a:t>
            </a:r>
            <a:r>
              <a:rPr lang="en-US" err="1">
                <a:latin typeface="D-DIN"/>
              </a:rPr>
              <a:t>organisation</a:t>
            </a:r>
            <a:r>
              <a:rPr lang="en-US">
                <a:latin typeface="D-DIN"/>
              </a:rPr>
              <a:t>, Right To Be.</a:t>
            </a:r>
          </a:p>
          <a:p>
            <a:pPr algn="just">
              <a:defRPr/>
            </a:pPr>
            <a:r>
              <a:rPr lang="en-US"/>
              <a:t>The 5Ds: Distract, Delegate, Document, Delay and Direct will be presented in detail followed by a short exercise.</a:t>
            </a:r>
          </a:p>
          <a:p>
            <a:pPr>
              <a:defRPr/>
            </a:pPr>
            <a:endParaRPr lang="en-US" sz="1800">
              <a:latin typeface="Calibri"/>
              <a:ea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30</a:t>
            </a:fld>
            <a:endParaRPr lang="en-US"/>
          </a:p>
        </p:txBody>
      </p:sp>
    </p:spTree>
    <p:extLst>
      <p:ext uri="{BB962C8B-B14F-4D97-AF65-F5344CB8AC3E}">
        <p14:creationId xmlns:p14="http://schemas.microsoft.com/office/powerpoint/2010/main" val="36319154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US">
                <a:latin typeface="D-DIN"/>
              </a:rPr>
              <a:t>[the trainer encourages participants to think of examples that they can relate to, while we are presenting the tool]</a:t>
            </a:r>
          </a:p>
          <a:p>
            <a:pPr algn="just">
              <a:defRPr/>
            </a:pPr>
            <a:r>
              <a:rPr lang="en-US">
                <a:latin typeface="D-DIN"/>
              </a:rPr>
              <a:t>Starting with Distract: </a:t>
            </a:r>
          </a:p>
          <a:p>
            <a:pPr algn="just">
              <a:defRPr/>
            </a:pPr>
            <a:r>
              <a:rPr lang="en-US">
                <a:effectLst/>
                <a:latin typeface="D-DIN"/>
              </a:rPr>
              <a:t>Distraction is a </a:t>
            </a:r>
            <a:r>
              <a:rPr lang="en-US">
                <a:latin typeface="D-DIN"/>
              </a:rPr>
              <a:t>subtle and creative </a:t>
            </a:r>
            <a:r>
              <a:rPr lang="en-US">
                <a:effectLst/>
                <a:latin typeface="D-DIN"/>
              </a:rPr>
              <a:t>way to intervene. Its aim is simply to </a:t>
            </a:r>
            <a:r>
              <a:rPr lang="en-US">
                <a:latin typeface="D-DIN"/>
              </a:rPr>
              <a:t>derail the incident of harassment by interrupting it</a:t>
            </a:r>
            <a:r>
              <a:rPr lang="en-US">
                <a:effectLst/>
                <a:latin typeface="D-DIN"/>
              </a:rPr>
              <a:t>. The keys to good Distraction are:</a:t>
            </a:r>
            <a:r>
              <a:rPr lang="en-US">
                <a:latin typeface="D-DIN"/>
              </a:rPr>
              <a:t> </a:t>
            </a:r>
            <a:endParaRPr lang="en-US">
              <a:effectLst/>
              <a:latin typeface="D-DIN"/>
            </a:endParaRPr>
          </a:p>
          <a:p>
            <a:pPr algn="just">
              <a:defRPr/>
            </a:pPr>
            <a:r>
              <a:rPr lang="en-US">
                <a:effectLst/>
                <a:latin typeface="D-DIN"/>
              </a:rPr>
              <a:t>1. Ignore the person who is harassing, and engage directly with the person who is being harassed.</a:t>
            </a:r>
            <a:r>
              <a:rPr lang="en-US">
                <a:latin typeface="D-DIN"/>
              </a:rPr>
              <a:t>  </a:t>
            </a:r>
            <a:endParaRPr lang="en-US">
              <a:effectLst/>
              <a:latin typeface="D-DIN"/>
            </a:endParaRPr>
          </a:p>
          <a:p>
            <a:pPr algn="just">
              <a:defRPr/>
            </a:pPr>
            <a:r>
              <a:rPr lang="en-US">
                <a:effectLst/>
                <a:latin typeface="D-DIN"/>
              </a:rPr>
              <a:t>2. Don’t talk about or refer to the harassment that’s happening. Instead, talk about something completely unrelated</a:t>
            </a:r>
            <a:r>
              <a:rPr lang="en-US">
                <a:latin typeface="D-DIN"/>
              </a:rPr>
              <a:t>. </a:t>
            </a:r>
          </a:p>
          <a:p>
            <a:pPr algn="just"/>
            <a:r>
              <a:rPr lang="en-US">
                <a:latin typeface="D-DIN"/>
              </a:rPr>
              <a:t>Example for staff: Imagine a staff member witnessing a colleague making derogatory comments about a student's appearance in a public setting. Instead of openly addressing the colleague's behavior, the staff member could approach the student and start a conversation about an upcoming academic event or an interesting research topic. By redirecting the attention away from the harassment and engaging directly with the student, the staff member effectively distracts from the negative encounter while offering support and solidarity to the student.</a:t>
            </a:r>
          </a:p>
          <a:p>
            <a:pPr algn="just"/>
            <a:r>
              <a:rPr lang="en-US">
                <a:latin typeface="D-DIN"/>
              </a:rPr>
              <a:t>Example for students: Let's say a student notices another student being subjected to persistent unwanted advances from a peer in a library study area. Rather than confronting the harasser directly, the intervening student could approach the targeted student and strike up a conversation about a shared academic interest, ask for help with a class assignment, or discuss a relevant current event or pretend that you know them and you haven’t seen them for so long. By focusing on an unrelated topic, the intervening student provides a momentary distraction from the harassment, allowing the targeted student to feel supported and potentially diffuse the situation without drawing unnecessary attention or escalating conflict.</a:t>
            </a:r>
          </a:p>
          <a:p>
            <a:pPr algn="just">
              <a:defRPr/>
            </a:pPr>
            <a:r>
              <a:rPr lang="en-US">
                <a:effectLst/>
                <a:latin typeface="D-DIN"/>
              </a:rPr>
              <a:t>The power of Distraction is that no one has to know you are actually intervening in harassment! If it seems like the person doing the harassing might escalate their behavior if you speak out openly against it, then Distraction can be a great, subtle option for you.</a:t>
            </a:r>
            <a:r>
              <a:rPr lang="en-US">
                <a:latin typeface="D-DIN"/>
              </a:rPr>
              <a:t> </a:t>
            </a:r>
            <a:endParaRPr lang="en-US">
              <a:effectLst/>
              <a:latin typeface="D-DIN"/>
            </a:endParaRPr>
          </a:p>
          <a:p>
            <a:endParaRPr lang="en-US" sz="1800">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31</a:t>
            </a:fld>
            <a:endParaRPr lang="en-US"/>
          </a:p>
        </p:txBody>
      </p:sp>
    </p:spTree>
    <p:extLst>
      <p:ext uri="{BB962C8B-B14F-4D97-AF65-F5344CB8AC3E}">
        <p14:creationId xmlns:p14="http://schemas.microsoft.com/office/powerpoint/2010/main" val="2951433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a:effectLst/>
                <a:latin typeface="D-DIN"/>
              </a:rPr>
              <a:t>Delegation is asking a third party for help with intervening in harassment. The keys to Delegation are:</a:t>
            </a:r>
          </a:p>
          <a:p>
            <a:pPr algn="just"/>
            <a:r>
              <a:rPr lang="en-US">
                <a:effectLst/>
              </a:rPr>
              <a:t>1. Look for a Delegate who is ready and willing to help. Often, a great choice is the person right next to you.</a:t>
            </a:r>
          </a:p>
          <a:p>
            <a:pPr algn="just"/>
            <a:r>
              <a:rPr lang="en-US">
                <a:effectLst/>
              </a:rPr>
              <a:t>2. When you Delegate someone to help you, try to tell them as clearly as possible what you’re witnessing and how you’d like them to help</a:t>
            </a:r>
          </a:p>
          <a:p>
            <a:pPr algn="just"/>
            <a:r>
              <a:rPr lang="en-US">
                <a:effectLst/>
              </a:rPr>
              <a:t>Here are examples of what you can do:</a:t>
            </a:r>
          </a:p>
          <a:p>
            <a:pPr algn="just"/>
            <a:r>
              <a:rPr lang="en-US">
                <a:effectLst/>
              </a:rPr>
              <a:t>– Say to your Delegate: “I think the person with the red hat is making the one in the blue jacket uncomfortable. Can you help me get them out of the situation? Can you Distract by standing in between the two while I go ask if ‘Blue Jacket’ is okay?”</a:t>
            </a:r>
          </a:p>
          <a:p>
            <a:pPr algn="just"/>
            <a:r>
              <a:rPr lang="en-US">
                <a:effectLst/>
              </a:rPr>
              <a:t>– Speak to someone near you who also notices what’s happening and might be in a better position to intervene. Work together to come up with a plan to intervene.</a:t>
            </a:r>
          </a:p>
          <a:p>
            <a:pPr algn="just"/>
            <a:r>
              <a:rPr lang="en-US">
                <a:effectLst/>
              </a:rPr>
              <a:t>Sometimes people wonder: “Can I Delegate the police to intervene in harassment?” </a:t>
            </a:r>
            <a:r>
              <a:rPr lang="en-US"/>
              <a:t>the </a:t>
            </a:r>
            <a:r>
              <a:rPr lang="en-US">
                <a:effectLst/>
              </a:rPr>
              <a:t>response </a:t>
            </a:r>
            <a:r>
              <a:rPr lang="en-US"/>
              <a:t>according to Right to Be </a:t>
            </a:r>
            <a:r>
              <a:rPr lang="en-US">
                <a:effectLst/>
              </a:rPr>
              <a:t>is that you should not contact the police unless you’ve checked with the person being harassed and they’ve explicitly asked you to call the police on their behalf. This is because some people may not be comfortable or safe with the involvement of law enforcement. For many people and communities, a history of mistreatment and violent escalation by law enforcement has led to fear and mistrust of police involvement. There are many people – for instance communities of color – who may rightfully feel unsafe in the hands of police. Join one of our free, virtual bystander intervention trainings to get more depth and context on our stance than we can share in this resource.</a:t>
            </a:r>
          </a:p>
          <a:p>
            <a:pPr>
              <a:lnSpc>
                <a:spcPct val="107000"/>
              </a:lnSpc>
              <a:spcAft>
                <a:spcPts val="800"/>
              </a:spcAft>
            </a:pPr>
            <a:endParaRPr lang="en-US" sz="1800">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32</a:t>
            </a:fld>
            <a:endParaRPr lang="en-US"/>
          </a:p>
        </p:txBody>
      </p:sp>
    </p:spTree>
    <p:extLst>
      <p:ext uri="{BB962C8B-B14F-4D97-AF65-F5344CB8AC3E}">
        <p14:creationId xmlns:p14="http://schemas.microsoft.com/office/powerpoint/2010/main" val="19980052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a:latin typeface="D-DIN"/>
              </a:rPr>
              <a:t>The next D is documentation: </a:t>
            </a:r>
            <a:r>
              <a:rPr lang="en-US">
                <a:effectLst/>
                <a:latin typeface="D-DIN"/>
              </a:rPr>
              <a:t>Documentation involves either recording or taking notes on an instance of harassment. It can be really helpful to record an incident of harassment, but there are some keys for safely and responsibly documenting harassment:</a:t>
            </a:r>
          </a:p>
          <a:p>
            <a:pPr algn="just"/>
            <a:r>
              <a:rPr lang="en-US">
                <a:effectLst/>
                <a:latin typeface="D-DIN"/>
              </a:rPr>
              <a:t>1. Assess the situation. Is anyone helping the person being harassed? If not, use another of the 5Ds. Recording someone’s experience of harm without ensuring they’re already receiving help can just create further trauma for them. If someone else is already helping out: assess your own safety, and if you are safe, begin documenting.</a:t>
            </a:r>
            <a:r>
              <a:rPr lang="en-US">
                <a:latin typeface="D-DIN"/>
              </a:rPr>
              <a:t> </a:t>
            </a:r>
            <a:endParaRPr lang="en-US">
              <a:effectLst/>
              <a:latin typeface="D-DIN"/>
            </a:endParaRPr>
          </a:p>
          <a:p>
            <a:pPr algn="just"/>
            <a:r>
              <a:rPr lang="en-US">
                <a:effectLst/>
                <a:latin typeface="D-DIN"/>
              </a:rPr>
              <a:t>2. ALWAYS ask the person who was harassed what they want to do with your recording and/or notes. NEVER post it online or use it without their permission.</a:t>
            </a:r>
            <a:r>
              <a:rPr lang="en-US">
                <a:latin typeface="D-DIN"/>
              </a:rPr>
              <a:t> </a:t>
            </a:r>
            <a:endParaRPr lang="en-US">
              <a:effectLst/>
              <a:latin typeface="D-DIN"/>
            </a:endParaRPr>
          </a:p>
          <a:p>
            <a:pPr algn="just"/>
            <a:r>
              <a:rPr lang="en-US">
                <a:effectLst/>
                <a:latin typeface="D-DIN"/>
              </a:rPr>
              <a:t>There are several reasons for #2. First, the experience of harassment could very well be traumatic for the person who was harmed. Posting another person’s traumatic experience anywhere without their consent is no way to be an effective or helpful bystander. Being harassed or violated is already a disempowering experience, and if we</a:t>
            </a:r>
            <a:r>
              <a:rPr lang="en-US">
                <a:latin typeface="D-DIN"/>
              </a:rPr>
              <a:t> </a:t>
            </a:r>
            <a:r>
              <a:rPr lang="en-US" err="1">
                <a:latin typeface="D-DIN"/>
              </a:rPr>
              <a:t>publicise</a:t>
            </a:r>
            <a:r>
              <a:rPr lang="en-US">
                <a:latin typeface="D-DIN"/>
              </a:rPr>
              <a:t> </a:t>
            </a:r>
            <a:r>
              <a:rPr lang="en-US">
                <a:effectLst/>
                <a:latin typeface="D-DIN"/>
              </a:rPr>
              <a:t>an image or footage of a person being harmed without their consent, it can make them feel even more powerless. If the documentation goes viral online, it can make that person visible in a way they may not want to be.</a:t>
            </a:r>
            <a:r>
              <a:rPr lang="en-US">
                <a:latin typeface="D-DIN"/>
              </a:rPr>
              <a:t> </a:t>
            </a:r>
            <a:endParaRPr lang="en-US">
              <a:effectLst/>
              <a:latin typeface="D-DIN"/>
            </a:endParaRPr>
          </a:p>
          <a:p>
            <a:pPr algn="just"/>
            <a:r>
              <a:rPr lang="en-US">
                <a:effectLst/>
                <a:latin typeface="D-DIN"/>
              </a:rPr>
              <a:t>Also, if we</a:t>
            </a:r>
            <a:r>
              <a:rPr lang="en-US">
                <a:latin typeface="D-DIN"/>
              </a:rPr>
              <a:t> </a:t>
            </a:r>
            <a:r>
              <a:rPr lang="en-US" err="1">
                <a:latin typeface="D-DIN"/>
              </a:rPr>
              <a:t>publicise</a:t>
            </a:r>
            <a:r>
              <a:rPr lang="en-US">
                <a:latin typeface="D-DIN"/>
              </a:rPr>
              <a:t> </a:t>
            </a:r>
            <a:r>
              <a:rPr lang="en-US">
                <a:effectLst/>
                <a:latin typeface="D-DIN"/>
              </a:rPr>
              <a:t>footage of someone being harassed in a way that is illegal, we can open a host of legal issues for that person without their consent. Our action may force them to engage with the legal system in a way that they’re not comfortable with.</a:t>
            </a:r>
          </a:p>
          <a:p>
            <a:pPr>
              <a:lnSpc>
                <a:spcPct val="107000"/>
              </a:lnSpc>
              <a:spcAft>
                <a:spcPts val="800"/>
              </a:spcAft>
            </a:pPr>
            <a:endParaRPr lang="en-US">
              <a:effectLst/>
            </a:endParaRPr>
          </a:p>
          <a:p>
            <a:pPr>
              <a:lnSpc>
                <a:spcPct val="107000"/>
              </a:lnSpc>
              <a:spcAft>
                <a:spcPts val="800"/>
              </a:spcAft>
            </a:pPr>
            <a:endParaRPr lang="en-US" sz="1800">
              <a:effectLst/>
              <a:latin typeface="Calibri" panose="020F0502020204030204" pitchFamily="34" charset="0"/>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33</a:t>
            </a:fld>
            <a:endParaRPr lang="en-US"/>
          </a:p>
        </p:txBody>
      </p:sp>
    </p:spTree>
    <p:extLst>
      <p:ext uri="{BB962C8B-B14F-4D97-AF65-F5344CB8AC3E}">
        <p14:creationId xmlns:p14="http://schemas.microsoft.com/office/powerpoint/2010/main" val="35666714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GB">
                <a:latin typeface="D-DIN"/>
              </a:rPr>
              <a:t>As for delay, e</a:t>
            </a:r>
            <a:r>
              <a:rPr lang="en-US" err="1">
                <a:latin typeface="D-DIN"/>
              </a:rPr>
              <a:t>ven</a:t>
            </a:r>
            <a:r>
              <a:rPr lang="en-US">
                <a:latin typeface="D-DIN"/>
              </a:rPr>
              <a:t> if we can’t act in the moment, we can still make a difference for someone who’s been harassed by checking in on them after the fact. Many types of harassment happen in passing or very quickly, and it’s not always possible we’ll have a chance to intervene in another way. But we don’t have to just ignore what happened and move on. We can help reduce that person’s trauma by speaking to them after an instance of harassment.</a:t>
            </a:r>
          </a:p>
          <a:p>
            <a:pPr algn="just">
              <a:defRPr/>
            </a:pPr>
            <a:r>
              <a:rPr lang="en-US"/>
              <a:t>Here are some examples of how you can Delay: </a:t>
            </a:r>
          </a:p>
          <a:p>
            <a:pPr algn="just">
              <a:defRPr/>
            </a:pPr>
            <a:r>
              <a:rPr lang="en-US"/>
              <a:t>– Ask them if they’re okay, and let them know you saw what happened and it wasn’t okay. </a:t>
            </a:r>
          </a:p>
          <a:p>
            <a:pPr algn="just">
              <a:defRPr/>
            </a:pPr>
            <a:r>
              <a:rPr lang="en-US"/>
              <a:t>– Ask them if there’s any way you can support them. </a:t>
            </a:r>
          </a:p>
          <a:p>
            <a:pPr algn="just">
              <a:defRPr/>
            </a:pPr>
            <a:r>
              <a:rPr lang="en-US"/>
              <a:t>– Offer to accompany them to their destination or sit with them for a while. </a:t>
            </a:r>
          </a:p>
          <a:p>
            <a:pPr algn="just">
              <a:defRPr/>
            </a:pPr>
            <a:r>
              <a:rPr lang="en-US"/>
              <a:t>– Share resources with them and offer to help them make a report if they want to. </a:t>
            </a:r>
          </a:p>
          <a:p>
            <a:pPr algn="just">
              <a:defRPr/>
            </a:pPr>
            <a:r>
              <a:rPr lang="en-US"/>
              <a:t>– If you’ve documented the incident, ask them if they want you to give them the documentation.</a:t>
            </a:r>
          </a:p>
          <a:p>
            <a:pPr algn="just">
              <a:defRPr/>
            </a:pPr>
            <a:endParaRPr lang="en-US">
              <a:effectLst/>
              <a:latin typeface="D-DIN"/>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34</a:t>
            </a:fld>
            <a:endParaRPr lang="en-US"/>
          </a:p>
        </p:txBody>
      </p:sp>
    </p:spTree>
    <p:extLst>
      <p:ext uri="{BB962C8B-B14F-4D97-AF65-F5344CB8AC3E}">
        <p14:creationId xmlns:p14="http://schemas.microsoft.com/office/powerpoint/2010/main" val="30365584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Lastly, s</a:t>
            </a:r>
            <a:r>
              <a:rPr lang="en-US" err="1">
                <a:latin typeface="D-DIN"/>
              </a:rPr>
              <a:t>ometimes</a:t>
            </a:r>
            <a:r>
              <a:rPr lang="en-US">
                <a:effectLst/>
                <a:latin typeface="D-DIN"/>
              </a:rPr>
              <a:t>, we may want to respond directly to harassment by naming the inappropriate behavior confronting the person doing harm.</a:t>
            </a:r>
            <a:r>
              <a:rPr lang="en-US">
                <a:latin typeface="D-DIN"/>
              </a:rPr>
              <a:t> </a:t>
            </a:r>
            <a:r>
              <a:rPr lang="en-US">
                <a:effectLst/>
                <a:latin typeface="D-DIN"/>
              </a:rPr>
              <a:t>Use this one with caution, because Direct intervention can be risky – the person harassing may redirect their abuse towards the intervening bystander, or may escalate the situation in another way. The first key to Direct intervention is to assess the situation before you decide to respond, by asking yourself the following questions:</a:t>
            </a:r>
          </a:p>
          <a:p>
            <a:pPr algn="just"/>
            <a:r>
              <a:rPr lang="en-US">
                <a:effectLst/>
                <a:latin typeface="D-DIN"/>
              </a:rPr>
              <a:t>1. Are you physically safe?</a:t>
            </a:r>
            <a:r>
              <a:rPr lang="en-US">
                <a:latin typeface="D-DIN"/>
              </a:rPr>
              <a:t> </a:t>
            </a:r>
            <a:endParaRPr lang="en-US">
              <a:effectLst/>
              <a:latin typeface="D-DIN"/>
            </a:endParaRPr>
          </a:p>
          <a:p>
            <a:pPr algn="just"/>
            <a:r>
              <a:rPr lang="en-US">
                <a:effectLst/>
                <a:latin typeface="D-DIN"/>
              </a:rPr>
              <a:t>2. Is the person being harassed physically safe?</a:t>
            </a:r>
            <a:r>
              <a:rPr lang="en-US">
                <a:latin typeface="D-DIN"/>
              </a:rPr>
              <a:t> </a:t>
            </a:r>
            <a:endParaRPr lang="en-US">
              <a:effectLst/>
              <a:latin typeface="D-DIN"/>
            </a:endParaRPr>
          </a:p>
          <a:p>
            <a:pPr algn="just"/>
            <a:r>
              <a:rPr lang="en-US">
                <a:effectLst/>
                <a:latin typeface="D-DIN"/>
              </a:rPr>
              <a:t>3. Does it seem unlikely that the situation will escalate?</a:t>
            </a:r>
            <a:r>
              <a:rPr lang="en-US">
                <a:latin typeface="D-DIN"/>
              </a:rPr>
              <a:t> </a:t>
            </a:r>
            <a:endParaRPr lang="en-US">
              <a:effectLst/>
              <a:latin typeface="D-DIN"/>
            </a:endParaRPr>
          </a:p>
          <a:p>
            <a:pPr algn="just"/>
            <a:r>
              <a:rPr lang="en-US">
                <a:effectLst/>
                <a:latin typeface="D-DIN"/>
              </a:rPr>
              <a:t>4. Can you tell if the person being harassed wants someone to speak up?</a:t>
            </a:r>
            <a:br>
              <a:rPr lang="en-US">
                <a:effectLst/>
              </a:rPr>
            </a:br>
            <a:endParaRPr lang="en-US">
              <a:effectLst/>
            </a:endParaRPr>
          </a:p>
          <a:p>
            <a:pPr algn="just"/>
            <a:r>
              <a:rPr lang="en-US">
                <a:effectLst/>
                <a:latin typeface="D-DIN"/>
              </a:rPr>
              <a:t>If you can answer yes to all of these questions, you might choose a direct response. </a:t>
            </a:r>
            <a:br>
              <a:rPr lang="en-US">
                <a:effectLst/>
              </a:rPr>
            </a:br>
            <a:br>
              <a:rPr lang="en-US"/>
            </a:br>
            <a:r>
              <a:rPr lang="en-US">
                <a:effectLst/>
                <a:latin typeface="D-DIN"/>
              </a:rPr>
              <a:t>The second key to Direct intervention is to keep it short and succinct. As tempting as it may be, avoid engaging in dialogue, debate, or an argument – since this is how situations can escalate. If the person harassing responds to your Direct intervention, focus your attention on assisting the person who was harmed, instead of engaging with the person doing the harm.</a:t>
            </a:r>
          </a:p>
          <a:p>
            <a:pPr algn="just"/>
            <a:r>
              <a:rPr lang="en-US">
                <a:effectLst/>
                <a:latin typeface="D-DIN"/>
              </a:rPr>
              <a:t>If you choose to intervene directly, here are some examples of what you can say:</a:t>
            </a:r>
          </a:p>
          <a:p>
            <a:pPr algn="just"/>
            <a:r>
              <a:rPr lang="en-US">
                <a:effectLst/>
                <a:latin typeface="D-DIN"/>
              </a:rPr>
              <a:t>– “That’s inappropriate,” “That’s homophobic,” “That’s disrespectful,” “That’s racist,” “That’s not okay,” “That’s harassment,” etc.</a:t>
            </a:r>
          </a:p>
          <a:p>
            <a:pPr algn="just"/>
            <a:r>
              <a:rPr lang="en-US">
                <a:effectLst/>
                <a:latin typeface="D-DIN"/>
              </a:rPr>
              <a:t>– “Leave them alone.”</a:t>
            </a:r>
            <a:r>
              <a:rPr lang="en-US">
                <a:latin typeface="D-DIN"/>
              </a:rPr>
              <a:t> </a:t>
            </a:r>
            <a:endParaRPr lang="en-US">
              <a:effectLst/>
              <a:latin typeface="D-DIN"/>
            </a:endParaRPr>
          </a:p>
          <a:p>
            <a:pPr algn="just"/>
            <a:r>
              <a:rPr lang="en-US">
                <a:effectLst/>
                <a:latin typeface="D-DIN"/>
              </a:rPr>
              <a:t>– “Please stop right now.”</a:t>
            </a:r>
          </a:p>
          <a:p>
            <a:pPr algn="just"/>
            <a:r>
              <a:rPr lang="en-US">
                <a:effectLst/>
              </a:rPr>
              <a:t>– “They’ve asked you to leave them alone and I’m here to support them.”</a:t>
            </a:r>
          </a:p>
          <a:p>
            <a:pPr algn="just"/>
            <a:r>
              <a:rPr lang="en-US">
                <a:effectLst/>
                <a:latin typeface="D-DIN"/>
              </a:rPr>
              <a:t>A note about safety: We don’t ever want you to get hurt while trying to help someone out. Always </a:t>
            </a:r>
            <a:r>
              <a:rPr lang="en-US" err="1">
                <a:latin typeface="D-DIN"/>
              </a:rPr>
              <a:t>prioritise</a:t>
            </a:r>
            <a:r>
              <a:rPr lang="en-US">
                <a:latin typeface="D-DIN"/>
              </a:rPr>
              <a:t> </a:t>
            </a:r>
            <a:r>
              <a:rPr lang="en-US">
                <a:effectLst/>
                <a:latin typeface="D-DIN"/>
              </a:rPr>
              <a:t>safety, and consider possibilities that are unlikely to put you or anyone else in harm’s way.</a:t>
            </a:r>
            <a:endParaRPr lang="en-US">
              <a:latin typeface="D-DIN"/>
            </a:endParaRPr>
          </a:p>
          <a:p>
            <a:pPr algn="just"/>
            <a:r>
              <a:rPr lang="en-US">
                <a:latin typeface="D-DIN"/>
              </a:rPr>
              <a:t>Having said that we have concluded with the presentation of the 5D tool. </a:t>
            </a:r>
            <a:endParaRPr lang="en-US">
              <a:effectLst/>
              <a:latin typeface="D-DIN"/>
            </a:endParaRPr>
          </a:p>
          <a:p>
            <a:pPr>
              <a:lnSpc>
                <a:spcPct val="107000"/>
              </a:lnSpc>
              <a:spcAft>
                <a:spcPts val="800"/>
              </a:spcAft>
            </a:pPr>
            <a:endParaRPr lang="en-US" sz="1800">
              <a:effectLst/>
              <a:latin typeface="Calibri" panose="020F0502020204030204" pitchFamily="34" charset="0"/>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35</a:t>
            </a:fld>
            <a:endParaRPr lang="en-US"/>
          </a:p>
        </p:txBody>
      </p:sp>
    </p:spTree>
    <p:extLst>
      <p:ext uri="{BB962C8B-B14F-4D97-AF65-F5344CB8AC3E}">
        <p14:creationId xmlns:p14="http://schemas.microsoft.com/office/powerpoint/2010/main" val="31425210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US">
                <a:latin typeface="D-DIN"/>
              </a:rPr>
              <a:t>It is crucial to acknowledge that not everyone is able to </a:t>
            </a:r>
            <a:r>
              <a:rPr lang="en-US">
                <a:effectLst/>
                <a:latin typeface="D-DIN"/>
              </a:rPr>
              <a:t>speak up</a:t>
            </a:r>
            <a:r>
              <a:rPr lang="en-US">
                <a:latin typeface="D-DIN"/>
              </a:rPr>
              <a:t> due to various factors such as power dynamics</a:t>
            </a:r>
            <a:r>
              <a:rPr lang="en-US">
                <a:effectLst/>
                <a:latin typeface="D-DIN"/>
              </a:rPr>
              <a:t>, the environment, </a:t>
            </a:r>
            <a:r>
              <a:rPr lang="en-US">
                <a:latin typeface="D-DIN"/>
              </a:rPr>
              <a:t>fear </a:t>
            </a:r>
            <a:r>
              <a:rPr lang="en-US">
                <a:effectLst/>
                <a:latin typeface="D-DIN"/>
              </a:rPr>
              <a:t>of retaliation, </a:t>
            </a:r>
            <a:r>
              <a:rPr lang="en-US">
                <a:latin typeface="D-DIN"/>
              </a:rPr>
              <a:t>personal </a:t>
            </a:r>
            <a:r>
              <a:rPr lang="en-US">
                <a:effectLst/>
                <a:latin typeface="D-DIN"/>
              </a:rPr>
              <a:t>traumas, mental or physical (dis)</a:t>
            </a:r>
            <a:r>
              <a:rPr lang="en-US">
                <a:latin typeface="D-DIN"/>
              </a:rPr>
              <a:t>abilities,</a:t>
            </a:r>
            <a:r>
              <a:rPr lang="en-US">
                <a:effectLst/>
                <a:latin typeface="D-DIN"/>
              </a:rPr>
              <a:t> social </a:t>
            </a:r>
            <a:r>
              <a:rPr lang="en-US">
                <a:latin typeface="D-DIN"/>
              </a:rPr>
              <a:t>status</a:t>
            </a:r>
            <a:r>
              <a:rPr lang="en-US">
                <a:effectLst/>
                <a:latin typeface="D-DIN"/>
              </a:rPr>
              <a:t>, </a:t>
            </a:r>
            <a:r>
              <a:rPr lang="en-US">
                <a:latin typeface="D-DIN"/>
              </a:rPr>
              <a:t>and </a:t>
            </a:r>
            <a:r>
              <a:rPr lang="en-US">
                <a:effectLst/>
                <a:latin typeface="D-DIN"/>
              </a:rPr>
              <a:t>identity</a:t>
            </a:r>
            <a:r>
              <a:rPr lang="en-US">
                <a:latin typeface="D-DIN"/>
              </a:rPr>
              <a:t>. These </a:t>
            </a:r>
            <a:r>
              <a:rPr lang="en-US">
                <a:effectLst/>
                <a:latin typeface="D-DIN"/>
              </a:rPr>
              <a:t>factors </a:t>
            </a:r>
            <a:r>
              <a:rPr lang="en-US">
                <a:latin typeface="D-DIN"/>
              </a:rPr>
              <a:t>significantly </a:t>
            </a:r>
            <a:r>
              <a:rPr lang="en-US">
                <a:effectLst/>
                <a:latin typeface="D-DIN"/>
              </a:rPr>
              <a:t>influence</a:t>
            </a:r>
            <a:r>
              <a:rPr lang="en-US">
                <a:latin typeface="D-DIN"/>
              </a:rPr>
              <a:t> individuals' ability to intervene</a:t>
            </a:r>
            <a:r>
              <a:rPr lang="en-US">
                <a:effectLst/>
                <a:latin typeface="D-DIN"/>
              </a:rPr>
              <a:t>.</a:t>
            </a:r>
            <a:endParaRPr lang="en-US">
              <a:latin typeface="D-DIN"/>
            </a:endParaRPr>
          </a:p>
          <a:p>
            <a:pPr algn="just">
              <a:defRPr/>
            </a:pPr>
            <a:r>
              <a:rPr lang="en-US">
                <a:latin typeface="D-DIN"/>
              </a:rPr>
              <a:t>It is essential to understand that not coming</a:t>
            </a:r>
            <a:r>
              <a:rPr lang="en-US">
                <a:effectLst/>
                <a:latin typeface="D-DIN"/>
              </a:rPr>
              <a:t> up with the </a:t>
            </a:r>
            <a:r>
              <a:rPr lang="en-US">
                <a:latin typeface="D-DIN"/>
              </a:rPr>
              <a:t>desired reaction should not make </a:t>
            </a:r>
            <a:r>
              <a:rPr lang="en-US">
                <a:effectLst/>
                <a:latin typeface="D-DIN"/>
              </a:rPr>
              <a:t>you </a:t>
            </a:r>
            <a:r>
              <a:rPr lang="en-US">
                <a:latin typeface="D-DIN"/>
              </a:rPr>
              <a:t>feel bad</a:t>
            </a:r>
            <a:r>
              <a:rPr lang="en-US">
                <a:effectLst/>
                <a:latin typeface="D-DIN"/>
              </a:rPr>
              <a:t>. </a:t>
            </a:r>
            <a:r>
              <a:rPr lang="en-US">
                <a:latin typeface="D-DIN"/>
              </a:rPr>
              <a:t>Your safety </a:t>
            </a:r>
            <a:r>
              <a:rPr lang="en-US">
                <a:effectLst/>
                <a:latin typeface="D-DIN"/>
              </a:rPr>
              <a:t>and </a:t>
            </a:r>
            <a:r>
              <a:rPr lang="en-US">
                <a:latin typeface="D-DIN"/>
              </a:rPr>
              <a:t>self-preservation take precedence in any situation</a:t>
            </a:r>
            <a:r>
              <a:rPr lang="en-US">
                <a:effectLst/>
                <a:latin typeface="D-DIN"/>
              </a:rPr>
              <a:t>. </a:t>
            </a:r>
            <a:r>
              <a:rPr lang="en-US">
                <a:latin typeface="D-DIN"/>
              </a:rPr>
              <a:t>It </a:t>
            </a:r>
            <a:r>
              <a:rPr lang="en-US">
                <a:effectLst/>
                <a:latin typeface="D-DIN"/>
              </a:rPr>
              <a:t>is </a:t>
            </a:r>
            <a:r>
              <a:rPr lang="en-US">
                <a:latin typeface="D-DIN"/>
              </a:rPr>
              <a:t>completely acceptable </a:t>
            </a:r>
            <a:r>
              <a:rPr lang="en-US">
                <a:effectLst/>
                <a:latin typeface="D-DIN"/>
              </a:rPr>
              <a:t>to </a:t>
            </a:r>
            <a:r>
              <a:rPr lang="en-US">
                <a:latin typeface="D-DIN"/>
              </a:rPr>
              <a:t>act in </a:t>
            </a:r>
            <a:r>
              <a:rPr lang="en-US">
                <a:effectLst/>
                <a:latin typeface="D-DIN"/>
              </a:rPr>
              <a:t>a </a:t>
            </a:r>
            <a:r>
              <a:rPr lang="en-US">
                <a:latin typeface="D-DIN"/>
              </a:rPr>
              <a:t>way </a:t>
            </a:r>
            <a:r>
              <a:rPr lang="en-US">
                <a:effectLst/>
                <a:latin typeface="D-DIN"/>
              </a:rPr>
              <a:t>that </a:t>
            </a:r>
            <a:r>
              <a:rPr lang="en-US">
                <a:latin typeface="D-DIN"/>
              </a:rPr>
              <a:t>makes </a:t>
            </a:r>
            <a:r>
              <a:rPr lang="en-US">
                <a:effectLst/>
                <a:latin typeface="D-DIN"/>
              </a:rPr>
              <a:t>you comfortable.</a:t>
            </a:r>
            <a:endParaRPr lang="en-US">
              <a:latin typeface="D-DIN"/>
            </a:endParaRPr>
          </a:p>
          <a:p>
            <a:pPr algn="just">
              <a:defRPr/>
            </a:pPr>
            <a:r>
              <a:rPr lang="en-US">
                <a:effectLst/>
                <a:latin typeface="D-DIN"/>
              </a:rPr>
              <a:t>We </a:t>
            </a:r>
            <a:r>
              <a:rPr lang="en-US">
                <a:latin typeface="D-DIN"/>
              </a:rPr>
              <a:t>understand that bystander intervention may seem daunting and </a:t>
            </a:r>
            <a:r>
              <a:rPr lang="en-US">
                <a:effectLst/>
                <a:latin typeface="D-DIN"/>
              </a:rPr>
              <a:t>even impossible</a:t>
            </a:r>
            <a:r>
              <a:rPr lang="en-US">
                <a:latin typeface="D-DIN"/>
              </a:rPr>
              <a:t> at times, therefore don’t be </a:t>
            </a:r>
            <a:r>
              <a:rPr lang="en-US">
                <a:effectLst/>
                <a:latin typeface="D-DIN"/>
              </a:rPr>
              <a:t>to </a:t>
            </a:r>
            <a:r>
              <a:rPr lang="en-US">
                <a:latin typeface="D-DIN"/>
              </a:rPr>
              <a:t>hard on yourself if </a:t>
            </a:r>
            <a:r>
              <a:rPr lang="en-US">
                <a:effectLst/>
                <a:latin typeface="D-DIN"/>
              </a:rPr>
              <a:t>you </a:t>
            </a:r>
            <a:r>
              <a:rPr lang="en-US">
                <a:latin typeface="D-DIN"/>
              </a:rPr>
              <a:t>feel </a:t>
            </a:r>
            <a:r>
              <a:rPr lang="en-US">
                <a:effectLst/>
                <a:latin typeface="D-DIN"/>
              </a:rPr>
              <a:t>that in </a:t>
            </a:r>
            <a:r>
              <a:rPr lang="en-US">
                <a:latin typeface="D-DIN"/>
              </a:rPr>
              <a:t>some cases </a:t>
            </a:r>
            <a:r>
              <a:rPr lang="en-US">
                <a:effectLst/>
                <a:latin typeface="D-DIN"/>
              </a:rPr>
              <a:t>you </a:t>
            </a:r>
            <a:r>
              <a:rPr lang="en-US">
                <a:latin typeface="D-DIN"/>
              </a:rPr>
              <a:t>have limited “power” to react</a:t>
            </a:r>
            <a:r>
              <a:rPr lang="en-US">
                <a:effectLst/>
                <a:latin typeface="D-DIN"/>
              </a:rPr>
              <a:t>.</a:t>
            </a:r>
          </a:p>
          <a:p>
            <a:pPr>
              <a:lnSpc>
                <a:spcPct val="107000"/>
              </a:lnSpc>
              <a:spcAft>
                <a:spcPts val="800"/>
              </a:spcAft>
            </a:pPr>
            <a:endParaRPr lang="en-US" sz="1800">
              <a:effectLst/>
              <a:latin typeface="Calibri" panose="020F0502020204030204" pitchFamily="34" charset="0"/>
              <a:ea typeface="Calibri" panose="020F0502020204030204" pitchFamily="34" charset="0"/>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36</a:t>
            </a:fld>
            <a:endParaRPr lang="en-US"/>
          </a:p>
        </p:txBody>
      </p:sp>
    </p:spTree>
    <p:extLst>
      <p:ext uri="{BB962C8B-B14F-4D97-AF65-F5344CB8AC3E}">
        <p14:creationId xmlns:p14="http://schemas.microsoft.com/office/powerpoint/2010/main" val="1575177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We will now move on to the last part of our training and have an exercise that will help us “test” the 5D tool. For this exercise we will be divided into 2 groups, each group will have one trainer. We will watch a video together that shows a realistic scenario of a potential incident of gender-based violence. The video will stop right before a bystander intervenes. We will pretend that one of you is the bystander and you will choose which 5D you would apply in that scenario. A short description of each D will be shared in the chat so that you remember what actions each D suggests but you will also find the description of each D in the Miro link here (the same as before) </a:t>
            </a:r>
            <a:r>
              <a:rPr lang="en-GB" u="sng">
                <a:latin typeface="D-DIN"/>
                <a:hlinkClick r:id="rId3"/>
              </a:rPr>
              <a:t>https://miro.com/app/board/uXjVMFi8Y5w=/</a:t>
            </a:r>
            <a:r>
              <a:rPr lang="en-GB">
                <a:latin typeface="D-DIN"/>
              </a:rPr>
              <a:t>  . </a:t>
            </a:r>
          </a:p>
          <a:p>
            <a:pPr algn="just"/>
            <a:r>
              <a:rPr lang="en-GB">
                <a:latin typeface="D-DIN"/>
              </a:rPr>
              <a:t>The bystander will then describe what they would say or do. There is not correct or wrong answer, the goal is to practice the 5Ds. We will then choose the D selected by the bystander and continue the video (step 4). Another participant will then select a different D and repeat the exercise. </a:t>
            </a:r>
          </a:p>
          <a:p>
            <a:pPr algn="just"/>
            <a:r>
              <a:rPr lang="en-GB">
                <a:latin typeface="D-DIN"/>
              </a:rPr>
              <a:t>[In the breakout rooms, the trainers aim to engage all participants. At the end of this exercise the trainers capture reflections for this exercise. We have 35 minutes].</a:t>
            </a:r>
          </a:p>
          <a:p>
            <a:pPr algn="just"/>
            <a:endParaRPr lang="en-GB"/>
          </a:p>
        </p:txBody>
      </p:sp>
      <p:sp>
        <p:nvSpPr>
          <p:cNvPr id="4" name="Slide Number Placeholder 3"/>
          <p:cNvSpPr>
            <a:spLocks noGrp="1"/>
          </p:cNvSpPr>
          <p:nvPr>
            <p:ph type="sldNum" sz="quarter" idx="5"/>
          </p:nvPr>
        </p:nvSpPr>
        <p:spPr/>
        <p:txBody>
          <a:bodyPr/>
          <a:lstStyle/>
          <a:p>
            <a:fld id="{6F8E2375-F1B1-284C-A827-B0E603FDBDD8}" type="slidenum">
              <a:rPr lang="en-US" smtClean="0"/>
              <a:pPr/>
              <a:t>37</a:t>
            </a:fld>
            <a:endParaRPr lang="en-US"/>
          </a:p>
        </p:txBody>
      </p:sp>
    </p:spTree>
    <p:extLst>
      <p:ext uri="{BB962C8B-B14F-4D97-AF65-F5344CB8AC3E}">
        <p14:creationId xmlns:p14="http://schemas.microsoft.com/office/powerpoint/2010/main" val="1362339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38</a:t>
            </a:fld>
            <a:endParaRPr lang="en-US"/>
          </a:p>
        </p:txBody>
      </p:sp>
    </p:spTree>
    <p:extLst>
      <p:ext uri="{BB962C8B-B14F-4D97-AF65-F5344CB8AC3E}">
        <p14:creationId xmlns:p14="http://schemas.microsoft.com/office/powerpoint/2010/main" val="333929836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defRPr/>
            </a:pPr>
            <a:r>
              <a:rPr lang="en-GB"/>
              <a:t>We would like to ask you if </a:t>
            </a:r>
            <a:r>
              <a:rPr lang="en-GB">
                <a:effectLst/>
              </a:rPr>
              <a:t>you </a:t>
            </a:r>
            <a:r>
              <a:rPr lang="en-GB"/>
              <a:t>have any questions for the 5D </a:t>
            </a:r>
            <a:r>
              <a:rPr lang="en-GB">
                <a:effectLst/>
              </a:rPr>
              <a:t>and </a:t>
            </a:r>
            <a:r>
              <a:rPr lang="en-GB"/>
              <a:t>hear of your thoughts</a:t>
            </a:r>
            <a:r>
              <a:rPr lang="en-GB">
                <a:effectLst/>
              </a:rPr>
              <a:t>. </a:t>
            </a:r>
            <a:r>
              <a:rPr lang="en-GB"/>
              <a:t>Do you see yourself using this tool?</a:t>
            </a:r>
            <a:endParaRPr lang="en-US"/>
          </a:p>
          <a:p>
            <a:pPr algn="just">
              <a:defRPr/>
            </a:pPr>
            <a:r>
              <a:rPr lang="en-GB"/>
              <a:t>In plenary share thoughts/impressions</a:t>
            </a:r>
            <a:endParaRPr lang="en-US">
              <a:effectLst/>
            </a:endParaRPr>
          </a:p>
          <a:p>
            <a:endParaRPr lang="en-US" sz="1800">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39</a:t>
            </a:fld>
            <a:endParaRPr lang="en-US"/>
          </a:p>
        </p:txBody>
      </p:sp>
    </p:spTree>
    <p:extLst>
      <p:ext uri="{BB962C8B-B14F-4D97-AF65-F5344CB8AC3E}">
        <p14:creationId xmlns:p14="http://schemas.microsoft.com/office/powerpoint/2010/main" val="2047214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a:p>
        </p:txBody>
      </p:sp>
      <p:sp>
        <p:nvSpPr>
          <p:cNvPr id="4" name="Slide Number Placeholder 3"/>
          <p:cNvSpPr>
            <a:spLocks noGrp="1"/>
          </p:cNvSpPr>
          <p:nvPr>
            <p:ph type="sldNum" sz="quarter" idx="5"/>
          </p:nvPr>
        </p:nvSpPr>
        <p:spPr/>
        <p:txBody>
          <a:bodyPr/>
          <a:lstStyle/>
          <a:p>
            <a:fld id="{6F8E2375-F1B1-284C-A827-B0E603FDBDD8}" type="slidenum">
              <a:rPr lang="en-US" smtClean="0"/>
              <a:pPr/>
              <a:t>4</a:t>
            </a:fld>
            <a:endParaRPr lang="en-US"/>
          </a:p>
        </p:txBody>
      </p:sp>
    </p:spTree>
    <p:extLst>
      <p:ext uri="{BB962C8B-B14F-4D97-AF65-F5344CB8AC3E}">
        <p14:creationId xmlns:p14="http://schemas.microsoft.com/office/powerpoint/2010/main" val="37213327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We praise your commitment to creating safer academic environments for both staff and students. Throughout this training, we have explored the 5D model as a valuable tool for bystanders, emphasizing the importance of taking action in challenging situations. </a:t>
            </a:r>
            <a:endParaRPr lang="en-US"/>
          </a:p>
          <a:p>
            <a:pPr algn="just"/>
            <a:r>
              <a:rPr lang="en-GB"/>
              <a:t>We have discussed the complexities that can hinder intervention, including power dynamics, environmental factors, fear of retaliation, personal experiences, and social identities. </a:t>
            </a:r>
            <a:endParaRPr lang="en-US"/>
          </a:p>
          <a:p>
            <a:pPr algn="just"/>
            <a:r>
              <a:rPr lang="en-GB"/>
              <a:t>It is crucial to recognize that not everyone may be able to intervene in the same way due to these diverse circumstances. Remember, it is okay if you didn't immediately have the desired reactions. Your safety and well-being are of utmost importance. </a:t>
            </a:r>
            <a:endParaRPr lang="en-US"/>
          </a:p>
          <a:p>
            <a:pPr algn="just"/>
            <a:r>
              <a:rPr lang="en-GB"/>
              <a:t>By participating in this training, you have demonstrated a willingness to make a difference. Each one of you possesses the power to create positive change by utilizing the strategies and tactics shared throughout the sessions. Whether it is speaking up, offering support, or seeking help, your actions matter. We understand that bystander intervention may seem daunting at times, but remember that change starts with small steps.</a:t>
            </a:r>
            <a:endParaRPr lang="en-US"/>
          </a:p>
          <a:p>
            <a:pPr algn="just"/>
            <a:r>
              <a:rPr lang="en-GB"/>
              <a:t>The impact of your interventions, no matter how seemingly insignificant, can create ripples of positive influence within our academic community. As you move forward, we encourage you to continue learning, practicing, and refining your skills. Take every opportunity to foster an inclusive and respectful environment where everyone feels safe and supported.</a:t>
            </a:r>
            <a:endParaRPr lang="en-US"/>
          </a:p>
          <a:p>
            <a:pPr algn="just"/>
            <a:r>
              <a:rPr lang="en-GB"/>
              <a:t>Remember that bystander intervention is an ongoing process, and your efforts contribute to a culture of active compassion and accountability. </a:t>
            </a:r>
            <a:endParaRPr lang="en-US"/>
          </a:p>
          <a:p>
            <a:pPr algn="just"/>
            <a:r>
              <a:rPr lang="en-GB"/>
              <a:t>Thank you for your active participation and dedication to making a difference.</a:t>
            </a:r>
            <a:endParaRPr lang="en-US"/>
          </a:p>
          <a:p>
            <a:endParaRPr lang="en-US">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40</a:t>
            </a:fld>
            <a:endParaRPr lang="en-US"/>
          </a:p>
        </p:txBody>
      </p:sp>
    </p:spTree>
    <p:extLst>
      <p:ext uri="{BB962C8B-B14F-4D97-AF65-F5344CB8AC3E}">
        <p14:creationId xmlns:p14="http://schemas.microsoft.com/office/powerpoint/2010/main" val="814875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latin typeface="D-DIN"/>
              </a:rPr>
              <a:t>Before you go, we would appreciate your response to the evaluation questionnaire... </a:t>
            </a:r>
            <a:endParaRPr lang="en-US">
              <a:latin typeface="D-DIN"/>
            </a:endParaRPr>
          </a:p>
          <a:p>
            <a:pPr algn="just"/>
            <a:r>
              <a:rPr lang="en-GB">
                <a:latin typeface="D-DIN"/>
              </a:rPr>
              <a:t>Your feedback is really important for us! Please fill this exist survey before you go.  </a:t>
            </a:r>
            <a:endParaRPr lang="en-US">
              <a:latin typeface="D-DIN"/>
            </a:endParaRPr>
          </a:p>
          <a:p>
            <a:endParaRPr lang="en-US">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41</a:t>
            </a:fld>
            <a:endParaRPr lang="en-US"/>
          </a:p>
        </p:txBody>
      </p:sp>
    </p:spTree>
    <p:extLst>
      <p:ext uri="{BB962C8B-B14F-4D97-AF65-F5344CB8AC3E}">
        <p14:creationId xmlns:p14="http://schemas.microsoft.com/office/powerpoint/2010/main" val="1482909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F8E2375-F1B1-284C-A827-B0E603FDBDD8}" type="slidenum">
              <a:rPr lang="en-US" smtClean="0"/>
              <a:pPr/>
              <a:t>5</a:t>
            </a:fld>
            <a:endParaRPr lang="en-US"/>
          </a:p>
        </p:txBody>
      </p:sp>
    </p:spTree>
    <p:extLst>
      <p:ext uri="{BB962C8B-B14F-4D97-AF65-F5344CB8AC3E}">
        <p14:creationId xmlns:p14="http://schemas.microsoft.com/office/powerpoint/2010/main" val="3444422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a:p>
        </p:txBody>
      </p:sp>
      <p:sp>
        <p:nvSpPr>
          <p:cNvPr id="4" name="Slide Number Placeholder 3"/>
          <p:cNvSpPr>
            <a:spLocks noGrp="1"/>
          </p:cNvSpPr>
          <p:nvPr>
            <p:ph type="sldNum" sz="quarter" idx="5"/>
          </p:nvPr>
        </p:nvSpPr>
        <p:spPr/>
        <p:txBody>
          <a:bodyPr/>
          <a:lstStyle/>
          <a:p>
            <a:fld id="{6F8E2375-F1B1-284C-A827-B0E603FDBDD8}" type="slidenum">
              <a:rPr lang="en-US" smtClean="0"/>
              <a:pPr/>
              <a:t>6</a:t>
            </a:fld>
            <a:endParaRPr lang="en-US"/>
          </a:p>
        </p:txBody>
      </p:sp>
    </p:spTree>
    <p:extLst>
      <p:ext uri="{BB962C8B-B14F-4D97-AF65-F5344CB8AC3E}">
        <p14:creationId xmlns:p14="http://schemas.microsoft.com/office/powerpoint/2010/main" val="1035841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a:t>Let's now look into the definitions of the forms of GBV to clarify perhaps some definitions that you were questioning...</a:t>
            </a:r>
            <a:endParaRPr lang="en-US"/>
          </a:p>
          <a:p>
            <a:pPr algn="just"/>
            <a:r>
              <a:rPr lang="en-GB">
                <a:latin typeface="D-DIN"/>
              </a:rPr>
              <a:t>Physical violence, including kicking, beating, pushing, slapping, and hitting, etc. </a:t>
            </a:r>
            <a:br>
              <a:rPr lang="en-GB"/>
            </a:br>
            <a:r>
              <a:rPr lang="en-GB">
                <a:latin typeface="D-DIN"/>
              </a:rPr>
              <a:t> </a:t>
            </a:r>
            <a:br>
              <a:rPr lang="en-GB"/>
            </a:br>
            <a:r>
              <a:rPr lang="en-GB">
                <a:latin typeface="D-DIN"/>
              </a:rPr>
              <a:t>Sexual violence, </a:t>
            </a:r>
            <a:r>
              <a:rPr lang="en-GB" err="1">
                <a:latin typeface="D-DIN"/>
              </a:rPr>
              <a:t>includeds</a:t>
            </a:r>
            <a:r>
              <a:rPr lang="en-GB">
                <a:latin typeface="D-DIN"/>
              </a:rPr>
              <a:t> sexual acts, attempts to obtain a sexual act, sexual assaults, or acts otherwise directed against a person’s sexuality without the person’s consent, occurring in both online and offline contexts. </a:t>
            </a:r>
            <a:endParaRPr lang="en-US">
              <a:latin typeface="D-DIN"/>
            </a:endParaRPr>
          </a:p>
          <a:p>
            <a:pPr algn="just"/>
            <a:r>
              <a:rPr lang="en-GB">
                <a:latin typeface="D-DIN"/>
              </a:rPr>
              <a:t>Psychological violence, including psychologically abusive behaviours, such as controlling, coercion, verbal abuse, and blackmail and takes place in both online and offline contexts. </a:t>
            </a:r>
            <a:br>
              <a:rPr lang="en-GB"/>
            </a:br>
            <a:br>
              <a:rPr lang="en-GB"/>
            </a:br>
            <a:r>
              <a:rPr lang="en-GB">
                <a:latin typeface="D-DIN"/>
              </a:rPr>
              <a:t>Economic and financial violence, including acts or behaviours that cause an individual economic harm. Economic violence can take the form of property damage, restriction of access to financial resources, education or the labour market, or a failure to fulfil certain economic responsibilities. The control mechanisms may include controlling the victim’s access to healthcare services, employment, etc. </a:t>
            </a:r>
            <a:br>
              <a:rPr lang="en-GB"/>
            </a:br>
            <a:r>
              <a:rPr lang="en-GB">
                <a:latin typeface="D-DIN"/>
              </a:rPr>
              <a:t> </a:t>
            </a:r>
            <a:endParaRPr lang="en-GB">
              <a:latin typeface="D-DIN"/>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7</a:t>
            </a:fld>
            <a:endParaRPr lang="en-US"/>
          </a:p>
        </p:txBody>
      </p:sp>
    </p:spTree>
    <p:extLst>
      <p:ext uri="{BB962C8B-B14F-4D97-AF65-F5344CB8AC3E}">
        <p14:creationId xmlns:p14="http://schemas.microsoft.com/office/powerpoint/2010/main" val="3342408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br>
              <a:rPr lang="en-US"/>
            </a:br>
            <a:r>
              <a:rPr lang="en-GB">
                <a:latin typeface="D-DIN"/>
              </a:rPr>
              <a:t>Harassment includes both sexual harassment and gender harassment and takes place in both online and offline contexts:    </a:t>
            </a:r>
            <a:endParaRPr lang="en-US">
              <a:latin typeface="D-DIN"/>
            </a:endParaRPr>
          </a:p>
          <a:p>
            <a:pPr algn="just"/>
            <a:r>
              <a:rPr lang="en-GB">
                <a:latin typeface="D-DIN"/>
              </a:rPr>
              <a:t>Sexual harassment is unwanted verbal, nonverbal, or physical conduct of a sexual nature, such as touching, comments on a person’s looks or body, stalking, sending [sharing] images with sexual content, or sexist jokes.  </a:t>
            </a:r>
            <a:endParaRPr lang="en-US">
              <a:latin typeface="D-DIN"/>
            </a:endParaRPr>
          </a:p>
          <a:p>
            <a:pPr algn="just"/>
            <a:r>
              <a:rPr lang="en-GB">
                <a:latin typeface="D-DIN"/>
              </a:rPr>
              <a:t>Gender harassment is harassment on the grounds of sex but without sexual connotations, such as diminishing or hateful comments, exclusion, silencing, or stereotypical prejudices.  </a:t>
            </a:r>
            <a:endParaRPr lang="en-US">
              <a:latin typeface="D-DIN"/>
            </a:endParaRPr>
          </a:p>
          <a:p>
            <a:pPr algn="just"/>
            <a:r>
              <a:rPr lang="en-GB">
                <a:latin typeface="D-DIN"/>
              </a:rPr>
              <a:t>Online violence, abuse, and violation can take many forms, such as cyberstalking, cyberbullying, internet-based sexual abuse, non-consensual distribution of sexual images and text, certain features of which arise from the nature of ICTs </a:t>
            </a:r>
            <a:endParaRPr lang="en-US">
              <a:latin typeface="D-DIN"/>
            </a:endParaRPr>
          </a:p>
          <a:p>
            <a:pPr algn="just"/>
            <a:r>
              <a:rPr lang="en-GB"/>
              <a:t>Organisational (gender-based) violence: In addition to the forms of GBV that centre more on individuals, there are also important manifestations of GBV on the collective, group, and organisational levels of universities and research organisations. This can apply in a direct sense, such as abuse of feminist students or of Gender Studies as a discipline, or in a less direct sense, such as laissez-faire or authoritarian management that facilities, or even condones, individual GBV, or the existence of group/organisational cultures that promote GBV directly or indirectly, e.g., use of pornography, lad culture.  </a:t>
            </a:r>
            <a:endParaRPr lang="en-US"/>
          </a:p>
          <a:p>
            <a:endParaRPr lang="en-US"/>
          </a:p>
          <a:p>
            <a:endParaRPr lang="en-US">
              <a:latin typeface="Calibri"/>
              <a:cs typeface="Calibri"/>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8</a:t>
            </a:fld>
            <a:endParaRPr lang="en-US"/>
          </a:p>
        </p:txBody>
      </p:sp>
    </p:spTree>
    <p:extLst>
      <p:ext uri="{BB962C8B-B14F-4D97-AF65-F5344CB8AC3E}">
        <p14:creationId xmlns:p14="http://schemas.microsoft.com/office/powerpoint/2010/main" val="17619863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GB">
              <a:solidFill>
                <a:srgbClr val="000000"/>
              </a:solidFill>
              <a:latin typeface="D-DIN"/>
              <a:ea typeface="Open Sans"/>
              <a:cs typeface="Open Sans"/>
            </a:endParaRPr>
          </a:p>
        </p:txBody>
      </p:sp>
      <p:sp>
        <p:nvSpPr>
          <p:cNvPr id="4" name="Slide Number Placeholder 3"/>
          <p:cNvSpPr>
            <a:spLocks noGrp="1"/>
          </p:cNvSpPr>
          <p:nvPr>
            <p:ph type="sldNum" sz="quarter" idx="5"/>
          </p:nvPr>
        </p:nvSpPr>
        <p:spPr/>
        <p:txBody>
          <a:bodyPr/>
          <a:lstStyle/>
          <a:p>
            <a:fld id="{6F8E2375-F1B1-284C-A827-B0E603FDBDD8}" type="slidenum">
              <a:rPr lang="en-US" smtClean="0"/>
              <a:pPr/>
              <a:t>9</a:t>
            </a:fld>
            <a:endParaRPr lang="en-US"/>
          </a:p>
        </p:txBody>
      </p:sp>
    </p:spTree>
    <p:extLst>
      <p:ext uri="{BB962C8B-B14F-4D97-AF65-F5344CB8AC3E}">
        <p14:creationId xmlns:p14="http://schemas.microsoft.com/office/powerpoint/2010/main" val="30325540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6141" y="1882941"/>
            <a:ext cx="3758364" cy="1861285"/>
          </a:xfrm>
        </p:spPr>
        <p:txBody>
          <a:bodyPr/>
          <a:lstStyle>
            <a:lvl1pPr>
              <a:lnSpc>
                <a:spcPct val="90000"/>
              </a:lnSpc>
              <a:defRPr sz="3200">
                <a:solidFill>
                  <a:srgbClr val="0F2235"/>
                </a:solidFill>
              </a:defRPr>
            </a:lvl1pPr>
          </a:lstStyle>
          <a:p>
            <a:r>
              <a:rPr lang="en-US"/>
              <a:t>Click to edit Master title style</a:t>
            </a:r>
          </a:p>
        </p:txBody>
      </p:sp>
      <p:sp>
        <p:nvSpPr>
          <p:cNvPr id="4" name="Espace réservé du numéro de diapositive 4">
            <a:extLst>
              <a:ext uri="{FF2B5EF4-FFF2-40B4-BE49-F238E27FC236}">
                <a16:creationId xmlns:a16="http://schemas.microsoft.com/office/drawing/2014/main" id="{EAD03393-C32B-7446-8852-7DD35EEDB67D}"/>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5" name="Image 5">
            <a:extLst>
              <a:ext uri="{FF2B5EF4-FFF2-40B4-BE49-F238E27FC236}">
                <a16:creationId xmlns:a16="http://schemas.microsoft.com/office/drawing/2014/main" id="{7243D911-2FB7-448A-A3DA-B4ED54835FE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extLst>
      <p:ext uri="{BB962C8B-B14F-4D97-AF65-F5344CB8AC3E}">
        <p14:creationId xmlns:p14="http://schemas.microsoft.com/office/powerpoint/2010/main" val="1595227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06141" y="1882941"/>
            <a:ext cx="3758364" cy="1861285"/>
          </a:xfrm>
        </p:spPr>
        <p:txBody>
          <a:bodyPr/>
          <a:lstStyle>
            <a:lvl1pPr>
              <a:lnSpc>
                <a:spcPct val="90000"/>
              </a:lnSpc>
              <a:defRPr sz="3200">
                <a:solidFill>
                  <a:srgbClr val="0F2235"/>
                </a:solidFill>
              </a:defRPr>
            </a:lvl1pPr>
          </a:lstStyle>
          <a:p>
            <a:r>
              <a:rPr lang="en-US"/>
              <a:t>Click to edit Master title style</a:t>
            </a:r>
          </a:p>
        </p:txBody>
      </p:sp>
      <p:sp>
        <p:nvSpPr>
          <p:cNvPr id="4" name="Espace réservé du numéro de diapositive 4">
            <a:extLst>
              <a:ext uri="{FF2B5EF4-FFF2-40B4-BE49-F238E27FC236}">
                <a16:creationId xmlns:a16="http://schemas.microsoft.com/office/drawing/2014/main" id="{EAD03393-C32B-7446-8852-7DD35EEDB67D}"/>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5" name="Image 5">
            <a:extLst>
              <a:ext uri="{FF2B5EF4-FFF2-40B4-BE49-F238E27FC236}">
                <a16:creationId xmlns:a16="http://schemas.microsoft.com/office/drawing/2014/main" id="{7243D911-2FB7-448A-A3DA-B4ED54835FE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extLst>
      <p:ext uri="{BB962C8B-B14F-4D97-AF65-F5344CB8AC3E}">
        <p14:creationId xmlns:p14="http://schemas.microsoft.com/office/powerpoint/2010/main" val="1595227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
        <p:nvSpPr>
          <p:cNvPr id="3" name="Заголовок 1">
            <a:extLst>
              <a:ext uri="{FF2B5EF4-FFF2-40B4-BE49-F238E27FC236}">
                <a16:creationId xmlns:a16="http://schemas.microsoft.com/office/drawing/2014/main" id="{F8DD372A-F6BE-5AF4-931A-AB4FCC4DB297}"/>
              </a:ext>
            </a:extLst>
          </p:cNvPr>
          <p:cNvSpPr>
            <a:spLocks noGrp="1"/>
          </p:cNvSpPr>
          <p:nvPr>
            <p:ph type="title"/>
          </p:nvPr>
        </p:nvSpPr>
        <p:spPr>
          <a:xfrm>
            <a:off x="2261486" y="111873"/>
            <a:ext cx="9454510" cy="631077"/>
          </a:xfrm>
          <a:prstGeom prst="rect">
            <a:avLst/>
          </a:prstGeom>
          <a:effectLst/>
        </p:spPr>
        <p:txBody>
          <a:bodyPr vert="horz" lIns="0" tIns="192024" rIns="0" bIns="0" rtlCol="0" anchor="t" anchorCtr="0">
            <a:noAutofit/>
          </a:bodyPr>
          <a:lstStyle/>
          <a:p>
            <a:r>
              <a:rPr lang="en-US"/>
              <a:t>Your title here</a:t>
            </a:r>
          </a:p>
        </p:txBody>
      </p:sp>
      <p:sp>
        <p:nvSpPr>
          <p:cNvPr id="4" name="Текст 2">
            <a:extLst>
              <a:ext uri="{FF2B5EF4-FFF2-40B4-BE49-F238E27FC236}">
                <a16:creationId xmlns:a16="http://schemas.microsoft.com/office/drawing/2014/main" id="{BF788B43-C01D-44B7-7EC8-D70C9A9C478F}"/>
              </a:ext>
            </a:extLst>
          </p:cNvPr>
          <p:cNvSpPr>
            <a:spLocks noGrp="1"/>
          </p:cNvSpPr>
          <p:nvPr>
            <p:ph idx="1"/>
          </p:nvPr>
        </p:nvSpPr>
        <p:spPr>
          <a:xfrm>
            <a:off x="476006" y="1076325"/>
            <a:ext cx="11239990" cy="5106076"/>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pic>
        <p:nvPicPr>
          <p:cNvPr id="6" name="Image 5">
            <a:extLst>
              <a:ext uri="{FF2B5EF4-FFF2-40B4-BE49-F238E27FC236}">
                <a16:creationId xmlns:a16="http://schemas.microsoft.com/office/drawing/2014/main" id="{029E551B-2A1B-A747-8013-E8E6879FEB7F}"/>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7" name="Straight Connector 4">
            <a:extLst>
              <a:ext uri="{FF2B5EF4-FFF2-40B4-BE49-F238E27FC236}">
                <a16:creationId xmlns:a16="http://schemas.microsoft.com/office/drawing/2014/main" id="{728F4451-9DEA-4247-B64E-C1747BECCC2A}"/>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8C1BC63-BD40-6241-8639-5CA50A9D3917}"/>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9" name="Image 8">
            <a:extLst>
              <a:ext uri="{FF2B5EF4-FFF2-40B4-BE49-F238E27FC236}">
                <a16:creationId xmlns:a16="http://schemas.microsoft.com/office/drawing/2014/main" id="{973B4B14-B59F-7B47-88AC-5D4F6C691712}"/>
              </a:ext>
            </a:extLst>
          </p:cNvPr>
          <p:cNvPicPr>
            <a:picLocks noChangeAspect="1"/>
          </p:cNvPicPr>
          <p:nvPr userDrawn="1"/>
        </p:nvPicPr>
        <p:blipFill>
          <a:blip r:embed="rId3"/>
          <a:stretch>
            <a:fillRect/>
          </a:stretch>
        </p:blipFill>
        <p:spPr>
          <a:xfrm>
            <a:off x="985135" y="6422543"/>
            <a:ext cx="280187" cy="186791"/>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F22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6922" y="1882941"/>
            <a:ext cx="3758364" cy="1861285"/>
          </a:xfrm>
        </p:spPr>
        <p:txBody>
          <a:bodyPr/>
          <a:lstStyle>
            <a:lvl1pPr>
              <a:lnSpc>
                <a:spcPct val="90000"/>
              </a:lnSpc>
              <a:defRPr sz="3200">
                <a:solidFill>
                  <a:srgbClr val="FFFFFF"/>
                </a:solidFill>
              </a:defRPr>
            </a:lvl1pPr>
          </a:lstStyle>
          <a:p>
            <a:r>
              <a:rPr lang="en-US"/>
              <a:t>Click to edit Master title style</a:t>
            </a:r>
          </a:p>
        </p:txBody>
      </p:sp>
      <p:pic>
        <p:nvPicPr>
          <p:cNvPr id="6" name="Image 5">
            <a:extLst>
              <a:ext uri="{FF2B5EF4-FFF2-40B4-BE49-F238E27FC236}">
                <a16:creationId xmlns:a16="http://schemas.microsoft.com/office/drawing/2014/main" id="{957C694D-9BA6-C241-889D-6AC17E6B5566}"/>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D50D809A-F76F-472D-A4BD-E730A17A87A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67" y="345921"/>
            <a:ext cx="1564849" cy="329235"/>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060575"/>
            <a:ext cx="6096000" cy="4797425"/>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7" name="Image 6">
            <a:extLst>
              <a:ext uri="{FF2B5EF4-FFF2-40B4-BE49-F238E27FC236}">
                <a16:creationId xmlns:a16="http://schemas.microsoft.com/office/drawing/2014/main" id="{B6894A4E-F8F8-4E4A-BE8E-73FCCE0E0ED2}"/>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8" name="Straight Connector 4">
            <a:extLst>
              <a:ext uri="{FF2B5EF4-FFF2-40B4-BE49-F238E27FC236}">
                <a16:creationId xmlns:a16="http://schemas.microsoft.com/office/drawing/2014/main" id="{7A3D5ADF-0FF0-F74C-8C46-EC4A8FF102DC}"/>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B162B83-8B66-2F4E-85DF-7585E43B8FE9}"/>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12" name="Rectangle 7">
            <a:extLst>
              <a:ext uri="{FF2B5EF4-FFF2-40B4-BE49-F238E27FC236}">
                <a16:creationId xmlns:a16="http://schemas.microsoft.com/office/drawing/2014/main" id="{8AF03ADF-8665-8B40-A283-7CF24950C49F}"/>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pic>
        <p:nvPicPr>
          <p:cNvPr id="13" name="Image 12">
            <a:extLst>
              <a:ext uri="{FF2B5EF4-FFF2-40B4-BE49-F238E27FC236}">
                <a16:creationId xmlns:a16="http://schemas.microsoft.com/office/drawing/2014/main" id="{6C289D1C-0975-0E44-BE2F-076CA8D003E9}"/>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4" name="Espace réservé du numéro de diapositive 4">
            <a:extLst>
              <a:ext uri="{FF2B5EF4-FFF2-40B4-BE49-F238E27FC236}">
                <a16:creationId xmlns:a16="http://schemas.microsoft.com/office/drawing/2014/main" id="{5E66EC68-A22C-FE46-9D62-355797F95BE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8_Custom Layout">
    <p:spTree>
      <p:nvGrpSpPr>
        <p:cNvPr id="1" name=""/>
        <p:cNvGrpSpPr/>
        <p:nvPr/>
      </p:nvGrpSpPr>
      <p:grpSpPr>
        <a:xfrm>
          <a:off x="0" y="0"/>
          <a:ext cx="0" cy="0"/>
          <a:chOff x="0" y="0"/>
          <a:chExt cx="0" cy="0"/>
        </a:xfrm>
      </p:grpSpPr>
      <p:sp>
        <p:nvSpPr>
          <p:cNvPr id="3" name="Rectangle 2"/>
          <p:cNvSpPr/>
          <p:nvPr userDrawn="1"/>
        </p:nvSpPr>
        <p:spPr>
          <a:xfrm>
            <a:off x="0" y="1"/>
            <a:ext cx="12192000"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D-DIN" panose="020B0504030202030204" pitchFamily="34" charset="77"/>
            </a:endParaRPr>
          </a:p>
        </p:txBody>
      </p:sp>
      <p:sp>
        <p:nvSpPr>
          <p:cNvPr id="6" name="Picture Placeholder 8"/>
          <p:cNvSpPr>
            <a:spLocks noGrp="1"/>
          </p:cNvSpPr>
          <p:nvPr>
            <p:ph type="pic" sz="quarter" idx="12"/>
          </p:nvPr>
        </p:nvSpPr>
        <p:spPr>
          <a:xfrm>
            <a:off x="0" y="1"/>
            <a:ext cx="6096000" cy="6858000"/>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4" name="Image 3">
            <a:extLst>
              <a:ext uri="{FF2B5EF4-FFF2-40B4-BE49-F238E27FC236}">
                <a16:creationId xmlns:a16="http://schemas.microsoft.com/office/drawing/2014/main" id="{2C375E9E-FE6E-5742-8036-4C10860A86C4}"/>
              </a:ext>
            </a:extLst>
          </p:cNvPr>
          <p:cNvPicPr>
            <a:picLocks noChangeAspect="1"/>
          </p:cNvPicPr>
          <p:nvPr userDrawn="1"/>
        </p:nvPicPr>
        <p:blipFill>
          <a:blip r:embed="rId2">
            <a:lum/>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a:noFill/>
        </p:spPr>
      </p:pic>
      <p:pic>
        <p:nvPicPr>
          <p:cNvPr id="9" name="Image 8">
            <a:extLst>
              <a:ext uri="{FF2B5EF4-FFF2-40B4-BE49-F238E27FC236}">
                <a16:creationId xmlns:a16="http://schemas.microsoft.com/office/drawing/2014/main" id="{622DE258-2E0C-214F-95DA-597BE352AA1B}"/>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0" name="Espace réservé du numéro de diapositive 4">
            <a:extLst>
              <a:ext uri="{FF2B5EF4-FFF2-40B4-BE49-F238E27FC236}">
                <a16:creationId xmlns:a16="http://schemas.microsoft.com/office/drawing/2014/main" id="{6272DD9C-2FE4-1441-9E44-F05D7D83D166}"/>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12" name="Rectangle 7">
            <a:extLst>
              <a:ext uri="{FF2B5EF4-FFF2-40B4-BE49-F238E27FC236}">
                <a16:creationId xmlns:a16="http://schemas.microsoft.com/office/drawing/2014/main" id="{18D66B2D-1EB2-4720-A87B-12F3D77AF71A}"/>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897265-F23D-4B6E-A916-CCEAB037C779}"/>
              </a:ext>
            </a:extLst>
          </p:cNvPr>
          <p:cNvSpPr/>
          <p:nvPr userDrawn="1"/>
        </p:nvSpPr>
        <p:spPr>
          <a:xfrm>
            <a:off x="5380722" y="0"/>
            <a:ext cx="6937282" cy="6858000"/>
          </a:xfrm>
          <a:prstGeom prst="rect">
            <a:avLst/>
          </a:prstGeom>
          <a:gradFill>
            <a:gsLst>
              <a:gs pos="0">
                <a:srgbClr val="AED7BD"/>
              </a:gs>
              <a:gs pos="100000">
                <a:srgbClr val="5792CE"/>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1058103" y="1882941"/>
            <a:ext cx="3758364" cy="1861285"/>
          </a:xfrm>
        </p:spPr>
        <p:txBody>
          <a:bodyPr/>
          <a:lstStyle>
            <a:lvl1pPr>
              <a:lnSpc>
                <a:spcPct val="90000"/>
              </a:lnSpc>
              <a:defRPr sz="3200"/>
            </a:lvl1pPr>
          </a:lstStyle>
          <a:p>
            <a:r>
              <a:rPr lang="en-US"/>
              <a:t>Click to edit Master title style</a:t>
            </a:r>
          </a:p>
        </p:txBody>
      </p:sp>
      <p:sp>
        <p:nvSpPr>
          <p:cNvPr id="6" name="Rectangle 7">
            <a:extLst>
              <a:ext uri="{FF2B5EF4-FFF2-40B4-BE49-F238E27FC236}">
                <a16:creationId xmlns:a16="http://schemas.microsoft.com/office/drawing/2014/main" id="{750AB2BB-73BB-408B-ADBA-948327FBBA65}"/>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2881E-EDE5-FF44-AD62-5B2F22734456}"/>
              </a:ext>
            </a:extLst>
          </p:cNvPr>
          <p:cNvSpPr/>
          <p:nvPr userDrawn="1"/>
        </p:nvSpPr>
        <p:spPr>
          <a:xfrm>
            <a:off x="0" y="6206591"/>
            <a:ext cx="12192000" cy="651409"/>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1" name="Picture Placeholder 8"/>
          <p:cNvSpPr>
            <a:spLocks noGrp="1"/>
          </p:cNvSpPr>
          <p:nvPr>
            <p:ph type="pic" sz="quarter" idx="13"/>
          </p:nvPr>
        </p:nvSpPr>
        <p:spPr>
          <a:xfrm>
            <a:off x="4105507"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2" name="Picture Placeholder 8"/>
          <p:cNvSpPr>
            <a:spLocks noGrp="1"/>
          </p:cNvSpPr>
          <p:nvPr>
            <p:ph type="pic" sz="quarter" idx="14"/>
          </p:nvPr>
        </p:nvSpPr>
        <p:spPr>
          <a:xfrm>
            <a:off x="8211015"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7" name="Title 1">
            <a:extLst>
              <a:ext uri="{FF2B5EF4-FFF2-40B4-BE49-F238E27FC236}">
                <a16:creationId xmlns:a16="http://schemas.microsoft.com/office/drawing/2014/main" id="{A6B95F0A-0CE7-C34C-9B99-E8119112FED8}"/>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8" name="Straight Connector 4">
            <a:extLst>
              <a:ext uri="{FF2B5EF4-FFF2-40B4-BE49-F238E27FC236}">
                <a16:creationId xmlns:a16="http://schemas.microsoft.com/office/drawing/2014/main" id="{CF8FF5EC-69A2-504B-86AC-C674A8F1EE9E}"/>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4">
            <a:extLst>
              <a:ext uri="{FF2B5EF4-FFF2-40B4-BE49-F238E27FC236}">
                <a16:creationId xmlns:a16="http://schemas.microsoft.com/office/drawing/2014/main" id="{5E8C399F-0229-6648-8662-6AE72DBCB4D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6677024" y="368300"/>
            <a:ext cx="4752976" cy="5911119"/>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6" name="Title 1">
            <a:extLst>
              <a:ext uri="{FF2B5EF4-FFF2-40B4-BE49-F238E27FC236}">
                <a16:creationId xmlns:a16="http://schemas.microsoft.com/office/drawing/2014/main" id="{F08B6C41-A70E-754A-A33B-B8012EFA1FA2}"/>
              </a:ext>
            </a:extLst>
          </p:cNvPr>
          <p:cNvSpPr>
            <a:spLocks noGrp="1"/>
          </p:cNvSpPr>
          <p:nvPr>
            <p:ph type="title"/>
          </p:nvPr>
        </p:nvSpPr>
        <p:spPr>
          <a:xfrm>
            <a:off x="986890"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204DF36F-84FB-BF41-90C5-B4335F97F8B6}"/>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BC8B3-585D-84DD-A9B5-0C9423DD006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1D3F97-9157-7EBF-AB32-CE33A41979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D7C692A-55F1-A8CC-81E5-7C011FB65038}"/>
              </a:ext>
            </a:extLst>
          </p:cNvPr>
          <p:cNvSpPr>
            <a:spLocks noGrp="1"/>
          </p:cNvSpPr>
          <p:nvPr>
            <p:ph type="dt" sz="half" idx="10"/>
          </p:nvPr>
        </p:nvSpPr>
        <p:spPr/>
        <p:txBody>
          <a:bodyPr/>
          <a:lstStyle/>
          <a:p>
            <a:fld id="{846CE7D5-CF57-46EF-B807-FDD0502418D4}" type="datetimeFigureOut">
              <a:rPr lang="en-US" smtClean="0"/>
              <a:t>03-Jan-24</a:t>
            </a:fld>
            <a:endParaRPr lang="en-US"/>
          </a:p>
        </p:txBody>
      </p:sp>
      <p:sp>
        <p:nvSpPr>
          <p:cNvPr id="5" name="Footer Placeholder 4">
            <a:extLst>
              <a:ext uri="{FF2B5EF4-FFF2-40B4-BE49-F238E27FC236}">
                <a16:creationId xmlns:a16="http://schemas.microsoft.com/office/drawing/2014/main" id="{B18EA4A6-FFCA-5A22-61DA-A5FF5999C6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C54BDD-43AE-9A06-7FFE-742655408DA2}"/>
              </a:ext>
            </a:extLst>
          </p:cNvPr>
          <p:cNvSpPr>
            <a:spLocks noGrp="1"/>
          </p:cNvSpPr>
          <p:nvPr>
            <p:ph type="sldNum" sz="quarter" idx="12"/>
          </p:nvPr>
        </p:nvSpPr>
        <p:spPr>
          <a:xfrm>
            <a:off x="8328910" y="6333377"/>
            <a:ext cx="2743200" cy="365125"/>
          </a:xfrm>
          <a:prstGeom prst="rect">
            <a:avLst/>
          </a:prstGeom>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071407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5" name="Straight Connector 4"/>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7" name="Espace réservé du numéro de diapositive 4">
            <a:extLst>
              <a:ext uri="{FF2B5EF4-FFF2-40B4-BE49-F238E27FC236}">
                <a16:creationId xmlns:a16="http://schemas.microsoft.com/office/drawing/2014/main" id="{F338BC9D-FA7F-5447-9F8E-AB7515DBD88F}"/>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6" name="Image 5">
            <a:extLst>
              <a:ext uri="{FF2B5EF4-FFF2-40B4-BE49-F238E27FC236}">
                <a16:creationId xmlns:a16="http://schemas.microsoft.com/office/drawing/2014/main" id="{56C0BB08-3043-42B6-ABE6-B9CBC6E32BFB}"/>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7100CF-4BB1-20A0-566F-8D7F0A588C0A}"/>
              </a:ext>
            </a:extLst>
          </p:cNvPr>
          <p:cNvSpPr>
            <a:spLocks noGrp="1"/>
          </p:cNvSpPr>
          <p:nvPr>
            <p:ph type="dt" sz="half" idx="10"/>
          </p:nvPr>
        </p:nvSpPr>
        <p:spPr/>
        <p:txBody>
          <a:bodyPr/>
          <a:lstStyle/>
          <a:p>
            <a:fld id="{8F5699AF-A482-4658-B5A8-E401538B8316}" type="datetimeFigureOut">
              <a:rPr lang="en-GB" smtClean="0"/>
              <a:t>03/01/2024</a:t>
            </a:fld>
            <a:endParaRPr lang="en-GB"/>
          </a:p>
        </p:txBody>
      </p:sp>
      <p:sp>
        <p:nvSpPr>
          <p:cNvPr id="3" name="Footer Placeholder 2">
            <a:extLst>
              <a:ext uri="{FF2B5EF4-FFF2-40B4-BE49-F238E27FC236}">
                <a16:creationId xmlns:a16="http://schemas.microsoft.com/office/drawing/2014/main" id="{6850D949-EF1A-1E66-8A8A-4BA7A740508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1F20DB3-2E9D-3E10-16F7-31DB9A889E86}"/>
              </a:ext>
            </a:extLst>
          </p:cNvPr>
          <p:cNvSpPr>
            <a:spLocks noGrp="1"/>
          </p:cNvSpPr>
          <p:nvPr>
            <p:ph type="sldNum" sz="quarter" idx="12"/>
          </p:nvPr>
        </p:nvSpPr>
        <p:spPr/>
        <p:txBody>
          <a:bodyPr/>
          <a:lstStyle/>
          <a:p>
            <a:fld id="{C1A17C71-2E56-4B53-855B-3AABCDE35AB0}" type="slidenum">
              <a:rPr lang="en-GB" smtClean="0"/>
              <a:t>‹#›</a:t>
            </a:fld>
            <a:endParaRPr lang="en-GB"/>
          </a:p>
        </p:txBody>
      </p:sp>
    </p:spTree>
    <p:extLst>
      <p:ext uri="{BB962C8B-B14F-4D97-AF65-F5344CB8AC3E}">
        <p14:creationId xmlns:p14="http://schemas.microsoft.com/office/powerpoint/2010/main" val="32472960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pic>
        <p:nvPicPr>
          <p:cNvPr id="6" name="Image 5">
            <a:extLst>
              <a:ext uri="{FF2B5EF4-FFF2-40B4-BE49-F238E27FC236}">
                <a16:creationId xmlns:a16="http://schemas.microsoft.com/office/drawing/2014/main" id="{029E551B-2A1B-A747-8013-E8E6879FEB7F}"/>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7" name="Straight Connector 4">
            <a:extLst>
              <a:ext uri="{FF2B5EF4-FFF2-40B4-BE49-F238E27FC236}">
                <a16:creationId xmlns:a16="http://schemas.microsoft.com/office/drawing/2014/main" id="{728F4451-9DEA-4247-B64E-C1747BECCC2A}"/>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8C1BC63-BD40-6241-8639-5CA50A9D3917}"/>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9" name="Image 8">
            <a:extLst>
              <a:ext uri="{FF2B5EF4-FFF2-40B4-BE49-F238E27FC236}">
                <a16:creationId xmlns:a16="http://schemas.microsoft.com/office/drawing/2014/main" id="{973B4B14-B59F-7B47-88AC-5D4F6C691712}"/>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2" name="Espace réservé du numéro de diapositive 4">
            <a:extLst>
              <a:ext uri="{FF2B5EF4-FFF2-40B4-BE49-F238E27FC236}">
                <a16:creationId xmlns:a16="http://schemas.microsoft.com/office/drawing/2014/main" id="{33C1A946-B5E3-A749-89BC-9B776C389431}"/>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bg>
      <p:bgPr>
        <a:solidFill>
          <a:srgbClr val="0F223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6922" y="1882941"/>
            <a:ext cx="3758364" cy="1861285"/>
          </a:xfrm>
        </p:spPr>
        <p:txBody>
          <a:bodyPr/>
          <a:lstStyle>
            <a:lvl1pPr>
              <a:lnSpc>
                <a:spcPct val="90000"/>
              </a:lnSpc>
              <a:defRPr sz="3200">
                <a:solidFill>
                  <a:srgbClr val="FFFFFF"/>
                </a:solidFill>
              </a:defRPr>
            </a:lvl1pPr>
          </a:lstStyle>
          <a:p>
            <a:r>
              <a:rPr lang="en-US"/>
              <a:t>Click to edit Master title style</a:t>
            </a:r>
          </a:p>
        </p:txBody>
      </p:sp>
      <p:pic>
        <p:nvPicPr>
          <p:cNvPr id="6" name="Image 5">
            <a:extLst>
              <a:ext uri="{FF2B5EF4-FFF2-40B4-BE49-F238E27FC236}">
                <a16:creationId xmlns:a16="http://schemas.microsoft.com/office/drawing/2014/main" id="{957C694D-9BA6-C241-889D-6AC17E6B5566}"/>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pic>
        <p:nvPicPr>
          <p:cNvPr id="8" name="Picture 7" descr="A picture containing text, clipart&#10;&#10;Description automatically generated">
            <a:extLst>
              <a:ext uri="{FF2B5EF4-FFF2-40B4-BE49-F238E27FC236}">
                <a16:creationId xmlns:a16="http://schemas.microsoft.com/office/drawing/2014/main" id="{D50D809A-F76F-472D-A4BD-E730A17A87A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0767" y="345921"/>
            <a:ext cx="1564849" cy="32923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angle 2"/>
          <p:cNvSpPr/>
          <p:nvPr userDrawn="1"/>
        </p:nvSpPr>
        <p:spPr>
          <a:xfrm>
            <a:off x="0" y="2060575"/>
            <a:ext cx="12192000" cy="4797425"/>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060575"/>
            <a:ext cx="6096000" cy="4797425"/>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7" name="Image 6">
            <a:extLst>
              <a:ext uri="{FF2B5EF4-FFF2-40B4-BE49-F238E27FC236}">
                <a16:creationId xmlns:a16="http://schemas.microsoft.com/office/drawing/2014/main" id="{B6894A4E-F8F8-4E4A-BE8E-73FCCE0E0ED2}"/>
              </a:ext>
            </a:extLst>
          </p:cNvPr>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p:spPr>
      </p:pic>
      <p:cxnSp>
        <p:nvCxnSpPr>
          <p:cNvPr id="8" name="Straight Connector 4">
            <a:extLst>
              <a:ext uri="{FF2B5EF4-FFF2-40B4-BE49-F238E27FC236}">
                <a16:creationId xmlns:a16="http://schemas.microsoft.com/office/drawing/2014/main" id="{7A3D5ADF-0FF0-F74C-8C46-EC4A8FF102DC}"/>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B162B83-8B66-2F4E-85DF-7585E43B8FE9}"/>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sp>
        <p:nvSpPr>
          <p:cNvPr id="12" name="Rectangle 7">
            <a:extLst>
              <a:ext uri="{FF2B5EF4-FFF2-40B4-BE49-F238E27FC236}">
                <a16:creationId xmlns:a16="http://schemas.microsoft.com/office/drawing/2014/main" id="{8AF03ADF-8665-8B40-A283-7CF24950C49F}"/>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pic>
        <p:nvPicPr>
          <p:cNvPr id="13" name="Image 12">
            <a:extLst>
              <a:ext uri="{FF2B5EF4-FFF2-40B4-BE49-F238E27FC236}">
                <a16:creationId xmlns:a16="http://schemas.microsoft.com/office/drawing/2014/main" id="{6C289D1C-0975-0E44-BE2F-076CA8D003E9}"/>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4" name="Espace réservé du numéro de diapositive 4">
            <a:extLst>
              <a:ext uri="{FF2B5EF4-FFF2-40B4-BE49-F238E27FC236}">
                <a16:creationId xmlns:a16="http://schemas.microsoft.com/office/drawing/2014/main" id="{5E66EC68-A22C-FE46-9D62-355797F95BE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8_Custom Layout">
    <p:spTree>
      <p:nvGrpSpPr>
        <p:cNvPr id="1" name=""/>
        <p:cNvGrpSpPr/>
        <p:nvPr/>
      </p:nvGrpSpPr>
      <p:grpSpPr>
        <a:xfrm>
          <a:off x="0" y="0"/>
          <a:ext cx="0" cy="0"/>
          <a:chOff x="0" y="0"/>
          <a:chExt cx="0" cy="0"/>
        </a:xfrm>
      </p:grpSpPr>
      <p:sp>
        <p:nvSpPr>
          <p:cNvPr id="3" name="Rectangle 2"/>
          <p:cNvSpPr/>
          <p:nvPr userDrawn="1"/>
        </p:nvSpPr>
        <p:spPr>
          <a:xfrm>
            <a:off x="0" y="1"/>
            <a:ext cx="12192000"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D-DIN" panose="020B0504030202030204" pitchFamily="34" charset="77"/>
            </a:endParaRPr>
          </a:p>
        </p:txBody>
      </p:sp>
      <p:sp>
        <p:nvSpPr>
          <p:cNvPr id="6" name="Picture Placeholder 8"/>
          <p:cNvSpPr>
            <a:spLocks noGrp="1"/>
          </p:cNvSpPr>
          <p:nvPr>
            <p:ph type="pic" sz="quarter" idx="12"/>
          </p:nvPr>
        </p:nvSpPr>
        <p:spPr>
          <a:xfrm>
            <a:off x="0" y="1"/>
            <a:ext cx="6096000" cy="6858000"/>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pic>
        <p:nvPicPr>
          <p:cNvPr id="4" name="Image 3">
            <a:extLst>
              <a:ext uri="{FF2B5EF4-FFF2-40B4-BE49-F238E27FC236}">
                <a16:creationId xmlns:a16="http://schemas.microsoft.com/office/drawing/2014/main" id="{2C375E9E-FE6E-5742-8036-4C10860A86C4}"/>
              </a:ext>
            </a:extLst>
          </p:cNvPr>
          <p:cNvPicPr>
            <a:picLocks noChangeAspect="1"/>
          </p:cNvPicPr>
          <p:nvPr userDrawn="1"/>
        </p:nvPicPr>
        <p:blipFill>
          <a:blip r:embed="rId2">
            <a:lum/>
            <a:alphaModFix amt="30000"/>
            <a:extLst>
              <a:ext uri="{28A0092B-C50C-407E-A947-70E740481C1C}">
                <a14:useLocalDpi xmlns:a14="http://schemas.microsoft.com/office/drawing/2010/main" val="0"/>
              </a:ext>
            </a:extLst>
          </a:blip>
          <a:stretch>
            <a:fillRect/>
          </a:stretch>
        </p:blipFill>
        <p:spPr>
          <a:xfrm>
            <a:off x="9443405" y="4040877"/>
            <a:ext cx="5106076" cy="5106076"/>
          </a:xfrm>
          <a:prstGeom prst="rect">
            <a:avLst/>
          </a:prstGeom>
          <a:noFill/>
        </p:spPr>
      </p:pic>
      <p:pic>
        <p:nvPicPr>
          <p:cNvPr id="9" name="Image 8">
            <a:extLst>
              <a:ext uri="{FF2B5EF4-FFF2-40B4-BE49-F238E27FC236}">
                <a16:creationId xmlns:a16="http://schemas.microsoft.com/office/drawing/2014/main" id="{622DE258-2E0C-214F-95DA-597BE352AA1B}"/>
              </a:ext>
            </a:extLst>
          </p:cNvPr>
          <p:cNvPicPr>
            <a:picLocks noChangeAspect="1"/>
          </p:cNvPicPr>
          <p:nvPr userDrawn="1"/>
        </p:nvPicPr>
        <p:blipFill>
          <a:blip r:embed="rId3"/>
          <a:stretch>
            <a:fillRect/>
          </a:stretch>
        </p:blipFill>
        <p:spPr>
          <a:xfrm>
            <a:off x="985135" y="6422543"/>
            <a:ext cx="280187" cy="186791"/>
          </a:xfrm>
          <a:prstGeom prst="rect">
            <a:avLst/>
          </a:prstGeom>
        </p:spPr>
      </p:pic>
      <p:sp>
        <p:nvSpPr>
          <p:cNvPr id="10" name="Espace réservé du numéro de diapositive 4">
            <a:extLst>
              <a:ext uri="{FF2B5EF4-FFF2-40B4-BE49-F238E27FC236}">
                <a16:creationId xmlns:a16="http://schemas.microsoft.com/office/drawing/2014/main" id="{6272DD9C-2FE4-1441-9E44-F05D7D83D166}"/>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12" name="Rectangle 7">
            <a:extLst>
              <a:ext uri="{FF2B5EF4-FFF2-40B4-BE49-F238E27FC236}">
                <a16:creationId xmlns:a16="http://schemas.microsoft.com/office/drawing/2014/main" id="{18D66B2D-1EB2-4720-A87B-12F3D77AF71A}"/>
              </a:ext>
            </a:extLst>
          </p:cNvPr>
          <p:cNvSpPr>
            <a:spLocks noChangeArrowheads="1"/>
          </p:cNvSpPr>
          <p:nvPr userDrawn="1"/>
        </p:nvSpPr>
        <p:spPr bwMode="auto">
          <a:xfrm>
            <a:off x="1265322"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This project has received funding from the European Union’s Horizon 2020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800" b="0" i="0" u="none" strike="noStrike" cap="none" normalizeH="0" baseline="0">
                <a:ln>
                  <a:noFill/>
                </a:ln>
                <a:solidFill>
                  <a:schemeClr val="bg1"/>
                </a:solidFill>
                <a:effectLst/>
                <a:latin typeface="D-DIN" panose="020B0504030202030204" pitchFamily="34" charset="77"/>
              </a:rPr>
              <a:t>research and innovation </a:t>
            </a:r>
            <a:r>
              <a:rPr kumimoji="0" lang="en-US" altLang="fr-FR" sz="800" b="0" i="0" u="none" strike="noStrike" cap="none" normalizeH="0" baseline="0" err="1">
                <a:ln>
                  <a:noFill/>
                </a:ln>
                <a:solidFill>
                  <a:schemeClr val="bg1"/>
                </a:solidFill>
                <a:effectLst/>
                <a:latin typeface="D-DIN" panose="020B0504030202030204" pitchFamily="34" charset="77"/>
              </a:rPr>
              <a:t>programme</a:t>
            </a:r>
            <a:r>
              <a:rPr kumimoji="0" lang="en-US" altLang="fr-FR" sz="800" b="0" i="0" u="none" strike="noStrike" cap="none" normalizeH="0" baseline="0">
                <a:ln>
                  <a:noFill/>
                </a:ln>
                <a:solidFill>
                  <a:schemeClr val="bg1"/>
                </a:solidFill>
                <a:effectLst/>
                <a:latin typeface="D-DIN" panose="020B0504030202030204" pitchFamily="34" charset="77"/>
              </a:rPr>
              <a:t> under grant agreement No 101006261</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A897265-F23D-4B6E-A916-CCEAB037C779}"/>
              </a:ext>
            </a:extLst>
          </p:cNvPr>
          <p:cNvSpPr/>
          <p:nvPr userDrawn="1"/>
        </p:nvSpPr>
        <p:spPr>
          <a:xfrm>
            <a:off x="5380722" y="0"/>
            <a:ext cx="6937282" cy="6858000"/>
          </a:xfrm>
          <a:prstGeom prst="rect">
            <a:avLst/>
          </a:prstGeom>
          <a:gradFill>
            <a:gsLst>
              <a:gs pos="0">
                <a:srgbClr val="AED7BD"/>
              </a:gs>
              <a:gs pos="100000">
                <a:srgbClr val="5792CE"/>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1058103"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72B53771-F558-3C4E-8C2C-CE11F7857A5A}"/>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
        <p:nvSpPr>
          <p:cNvPr id="6" name="Rectangle 7">
            <a:extLst>
              <a:ext uri="{FF2B5EF4-FFF2-40B4-BE49-F238E27FC236}">
                <a16:creationId xmlns:a16="http://schemas.microsoft.com/office/drawing/2014/main" id="{750AB2BB-73BB-408B-ADBA-948327FBBA65}"/>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2881E-EDE5-FF44-AD62-5B2F22734456}"/>
              </a:ext>
            </a:extLst>
          </p:cNvPr>
          <p:cNvSpPr/>
          <p:nvPr userDrawn="1"/>
        </p:nvSpPr>
        <p:spPr>
          <a:xfrm>
            <a:off x="0" y="6206591"/>
            <a:ext cx="12192000" cy="651409"/>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rgbClr val="0F2235"/>
              </a:solidFill>
              <a:latin typeface="D-DIN" panose="020B0504030202030204" pitchFamily="34" charset="77"/>
            </a:endParaRPr>
          </a:p>
        </p:txBody>
      </p:sp>
      <p:sp>
        <p:nvSpPr>
          <p:cNvPr id="6" name="Picture Placeholder 8"/>
          <p:cNvSpPr>
            <a:spLocks noGrp="1"/>
          </p:cNvSpPr>
          <p:nvPr>
            <p:ph type="pic" sz="quarter" idx="12"/>
          </p:nvPr>
        </p:nvSpPr>
        <p:spPr>
          <a:xfrm>
            <a:off x="0"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1" name="Picture Placeholder 8"/>
          <p:cNvSpPr>
            <a:spLocks noGrp="1"/>
          </p:cNvSpPr>
          <p:nvPr>
            <p:ph type="pic" sz="quarter" idx="13"/>
          </p:nvPr>
        </p:nvSpPr>
        <p:spPr>
          <a:xfrm>
            <a:off x="4105507"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12" name="Picture Placeholder 8"/>
          <p:cNvSpPr>
            <a:spLocks noGrp="1"/>
          </p:cNvSpPr>
          <p:nvPr>
            <p:ph type="pic" sz="quarter" idx="14"/>
          </p:nvPr>
        </p:nvSpPr>
        <p:spPr>
          <a:xfrm>
            <a:off x="8211015" y="2679744"/>
            <a:ext cx="3980985" cy="4178256"/>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7" name="Title 1">
            <a:extLst>
              <a:ext uri="{FF2B5EF4-FFF2-40B4-BE49-F238E27FC236}">
                <a16:creationId xmlns:a16="http://schemas.microsoft.com/office/drawing/2014/main" id="{A6B95F0A-0CE7-C34C-9B99-E8119112FED8}"/>
              </a:ext>
            </a:extLst>
          </p:cNvPr>
          <p:cNvSpPr>
            <a:spLocks noGrp="1"/>
          </p:cNvSpPr>
          <p:nvPr>
            <p:ph type="title"/>
          </p:nvPr>
        </p:nvSpPr>
        <p:spPr>
          <a:xfrm>
            <a:off x="1046922" y="1129932"/>
            <a:ext cx="10086975" cy="778381"/>
          </a:xfrm>
        </p:spPr>
        <p:txBody>
          <a:bodyPr/>
          <a:lstStyle>
            <a:lvl1pPr>
              <a:lnSpc>
                <a:spcPct val="90000"/>
              </a:lnSpc>
              <a:defRPr sz="2800"/>
            </a:lvl1pPr>
          </a:lstStyle>
          <a:p>
            <a:r>
              <a:rPr lang="en-US"/>
              <a:t>Click to edit Master title style</a:t>
            </a:r>
          </a:p>
        </p:txBody>
      </p:sp>
      <p:cxnSp>
        <p:nvCxnSpPr>
          <p:cNvPr id="8" name="Straight Connector 4">
            <a:extLst>
              <a:ext uri="{FF2B5EF4-FFF2-40B4-BE49-F238E27FC236}">
                <a16:creationId xmlns:a16="http://schemas.microsoft.com/office/drawing/2014/main" id="{CF8FF5EC-69A2-504B-86AC-C674A8F1EE9E}"/>
              </a:ext>
            </a:extLst>
          </p:cNvPr>
          <p:cNvCxnSpPr>
            <a:cxnSpLocks/>
          </p:cNvCxnSpPr>
          <p:nvPr userDrawn="1"/>
        </p:nvCxnSpPr>
        <p:spPr>
          <a:xfrm>
            <a:off x="291548" y="1484245"/>
            <a:ext cx="536225" cy="0"/>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4">
            <a:extLst>
              <a:ext uri="{FF2B5EF4-FFF2-40B4-BE49-F238E27FC236}">
                <a16:creationId xmlns:a16="http://schemas.microsoft.com/office/drawing/2014/main" id="{5E8C399F-0229-6648-8662-6AE72DBCB4D9}"/>
              </a:ext>
            </a:extLst>
          </p:cNvPr>
          <p:cNvSpPr txBox="1">
            <a:spLocks/>
          </p:cNvSpPr>
          <p:nvPr userDrawn="1"/>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a:t>
            </a:fld>
            <a:endParaRPr lang="fr-FR">
              <a:solidFill>
                <a:schemeClr val="bg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6677024" y="368300"/>
            <a:ext cx="4752976" cy="5911119"/>
          </a:xfrm>
          <a:prstGeom prst="rect">
            <a:avLst/>
          </a:prstGeom>
          <a:gradFill>
            <a:gsLst>
              <a:gs pos="0">
                <a:schemeClr val="bg1">
                  <a:lumMod val="85000"/>
                </a:schemeClr>
              </a:gs>
              <a:gs pos="99000">
                <a:schemeClr val="bg1">
                  <a:lumMod val="75000"/>
                </a:schemeClr>
              </a:gs>
            </a:gsLst>
            <a:lin ang="5400000" scaled="1"/>
          </a:gradFill>
          <a:ln>
            <a:noFill/>
          </a:ln>
        </p:spPr>
        <p:txBody>
          <a:bodyPr wrap="square" anchor="ctr">
            <a:noAutofit/>
          </a:bodyPr>
          <a:lstStyle>
            <a:lvl1pPr algn="ctr">
              <a:defRPr sz="1200">
                <a:solidFill>
                  <a:schemeClr val="tx1"/>
                </a:solidFill>
              </a:defRPr>
            </a:lvl1pPr>
          </a:lstStyle>
          <a:p>
            <a:endParaRPr lang="en-US"/>
          </a:p>
        </p:txBody>
      </p:sp>
      <p:sp>
        <p:nvSpPr>
          <p:cNvPr id="6" name="Title 1">
            <a:extLst>
              <a:ext uri="{FF2B5EF4-FFF2-40B4-BE49-F238E27FC236}">
                <a16:creationId xmlns:a16="http://schemas.microsoft.com/office/drawing/2014/main" id="{F08B6C41-A70E-754A-A33B-B8012EFA1FA2}"/>
              </a:ext>
            </a:extLst>
          </p:cNvPr>
          <p:cNvSpPr>
            <a:spLocks noGrp="1"/>
          </p:cNvSpPr>
          <p:nvPr>
            <p:ph type="title"/>
          </p:nvPr>
        </p:nvSpPr>
        <p:spPr>
          <a:xfrm>
            <a:off x="986890" y="1882941"/>
            <a:ext cx="3758364" cy="1861285"/>
          </a:xfrm>
        </p:spPr>
        <p:txBody>
          <a:bodyPr/>
          <a:lstStyle>
            <a:lvl1pPr>
              <a:lnSpc>
                <a:spcPct val="90000"/>
              </a:lnSpc>
              <a:defRPr sz="3200"/>
            </a:lvl1pPr>
          </a:lstStyle>
          <a:p>
            <a:r>
              <a:rPr lang="en-US"/>
              <a:t>Click to edit Master title style</a:t>
            </a:r>
          </a:p>
        </p:txBody>
      </p:sp>
      <p:sp>
        <p:nvSpPr>
          <p:cNvPr id="5" name="Espace réservé du numéro de diapositive 4">
            <a:extLst>
              <a:ext uri="{FF2B5EF4-FFF2-40B4-BE49-F238E27FC236}">
                <a16:creationId xmlns:a16="http://schemas.microsoft.com/office/drawing/2014/main" id="{204DF36F-84FB-BF41-90C5-B4335F97F8B6}"/>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1.emf"/><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5135" y="1257300"/>
            <a:ext cx="10086975" cy="1028700"/>
          </a:xfrm>
          <a:prstGeom prst="rect">
            <a:avLst/>
          </a:prstGeom>
          <a:effectLst/>
        </p:spPr>
        <p:txBody>
          <a:bodyPr vert="horz" lIns="0" tIns="192024" rIns="0" bIns="0" rtlCol="0" anchor="t" anchorCtr="0">
            <a:noAutofit/>
          </a:bodyPr>
          <a:lstStyle/>
          <a:p>
            <a:r>
              <a:rPr lang="en-US"/>
              <a:t>Your title here</a:t>
            </a:r>
          </a:p>
        </p:txBody>
      </p:sp>
      <p:sp>
        <p:nvSpPr>
          <p:cNvPr id="3" name="Текст 2"/>
          <p:cNvSpPr>
            <a:spLocks noGrp="1"/>
          </p:cNvSpPr>
          <p:nvPr>
            <p:ph type="body" idx="1"/>
          </p:nvPr>
        </p:nvSpPr>
        <p:spPr>
          <a:xfrm>
            <a:off x="985135" y="2514600"/>
            <a:ext cx="10086976" cy="3429000"/>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sp>
        <p:nvSpPr>
          <p:cNvPr id="5" name="Espace réservé du numéro de diapositive 4">
            <a:extLst>
              <a:ext uri="{FF2B5EF4-FFF2-40B4-BE49-F238E27FC236}">
                <a16:creationId xmlns:a16="http://schemas.microsoft.com/office/drawing/2014/main" id="{EB5AFD27-38D0-B34A-9F98-1157C9C27642}"/>
              </a:ext>
            </a:extLst>
          </p:cNvPr>
          <p:cNvSpPr>
            <a:spLocks noGrp="1"/>
          </p:cNvSpPr>
          <p:nvPr>
            <p:ph type="sldNum" sz="quarter" idx="4"/>
          </p:nvPr>
        </p:nvSpPr>
        <p:spPr>
          <a:xfrm>
            <a:off x="8328910" y="6333377"/>
            <a:ext cx="2743200" cy="365125"/>
          </a:xfrm>
          <a:prstGeom prst="rect">
            <a:avLst/>
          </a:prstGeom>
        </p:spPr>
        <p:txBody>
          <a:bodyPr vert="horz" lIns="91440" tIns="45720" rIns="91440" bIns="45720" rtlCol="0" anchor="ctr"/>
          <a:lstStyle>
            <a:lvl1pPr algn="r">
              <a:defRPr sz="1400" b="0" i="0">
                <a:solidFill>
                  <a:srgbClr val="5792CE"/>
                </a:solidFill>
                <a:latin typeface="D-DIN" panose="020B0504030202030204" pitchFamily="34" charset="77"/>
              </a:defRPr>
            </a:lvl1pPr>
          </a:lstStyle>
          <a:p>
            <a:fld id="{783777ED-E0AE-DD49-A1E6-113717D9A99F}" type="slidenum">
              <a:rPr lang="fr-FR" smtClean="0"/>
              <a:pPr/>
              <a:t>‹#›</a:t>
            </a:fld>
            <a:endParaRPr lang="fr-FR"/>
          </a:p>
        </p:txBody>
      </p:sp>
      <p:pic>
        <p:nvPicPr>
          <p:cNvPr id="4" name="Image 3">
            <a:extLst>
              <a:ext uri="{FF2B5EF4-FFF2-40B4-BE49-F238E27FC236}">
                <a16:creationId xmlns:a16="http://schemas.microsoft.com/office/drawing/2014/main" id="{4B2A271E-711C-7146-B62D-B4430EA88177}"/>
              </a:ext>
            </a:extLst>
          </p:cNvPr>
          <p:cNvPicPr>
            <a:picLocks noChangeAspect="1"/>
          </p:cNvPicPr>
          <p:nvPr userDrawn="1"/>
        </p:nvPicPr>
        <p:blipFill>
          <a:blip r:embed="rId11"/>
          <a:stretch>
            <a:fillRect/>
          </a:stretch>
        </p:blipFill>
        <p:spPr>
          <a:xfrm>
            <a:off x="985135" y="6422543"/>
            <a:ext cx="280187" cy="186791"/>
          </a:xfrm>
          <a:prstGeom prst="rect">
            <a:avLst/>
          </a:prstGeom>
        </p:spPr>
      </p:pic>
      <p:sp>
        <p:nvSpPr>
          <p:cNvPr id="13" name="Rectangle 7">
            <a:extLst>
              <a:ext uri="{FF2B5EF4-FFF2-40B4-BE49-F238E27FC236}">
                <a16:creationId xmlns:a16="http://schemas.microsoft.com/office/drawing/2014/main" id="{6E555F39-166E-F74E-8774-2B281085E62E}"/>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7" name="Picture 6" descr="Logo&#10;&#10;Description automatically generated">
            <a:extLst>
              <a:ext uri="{FF2B5EF4-FFF2-40B4-BE49-F238E27FC236}">
                <a16:creationId xmlns:a16="http://schemas.microsoft.com/office/drawing/2014/main" id="{F39F0DCC-5F5B-4AEE-89BD-978188CECC53}"/>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476005" y="348822"/>
            <a:ext cx="1578633" cy="332090"/>
          </a:xfrm>
          <a:prstGeom prst="rect">
            <a:avLst/>
          </a:prstGeom>
        </p:spPr>
      </p:pic>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07" r:id="rId1"/>
    <p:sldLayoutId id="2147484012" r:id="rId2"/>
    <p:sldLayoutId id="2147484032" r:id="rId3"/>
    <p:sldLayoutId id="2147484010" r:id="rId4"/>
    <p:sldLayoutId id="2147484033" r:id="rId5"/>
    <p:sldLayoutId id="2147484035" r:id="rId6"/>
    <p:sldLayoutId id="2147484008" r:id="rId7"/>
    <p:sldLayoutId id="2147484026" r:id="rId8"/>
    <p:sldLayoutId id="2147484024" r:id="rId9"/>
  </p:sldLayoutIdLst>
  <p:hf hdr="0" ftr="0" dt="0"/>
  <p:txStyles>
    <p:title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kern="1200">
          <a:solidFill>
            <a:srgbClr val="0F2235"/>
          </a:solidFill>
          <a:latin typeface="D-DIN Exp" panose="020B0504020202030204" pitchFamily="34" charset="0"/>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rgbClr val="0F2235"/>
          </a:solidFill>
          <a:latin typeface="D-DIN Exp" panose="020B0504020202030204" pitchFamily="34" charset="0"/>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D-DIN" panose="020B0504030202030204" pitchFamily="34" charset="77"/>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D-DIN" panose="020B0504030202030204" pitchFamily="34" charset="77"/>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D-DIN" panose="020B0504030202030204" pitchFamily="34" charset="77"/>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232" userDrawn="1">
          <p15:clr>
            <a:srgbClr val="F26B43"/>
          </p15:clr>
        </p15:guide>
        <p15:guide id="27" orient="horz" pos="4032">
          <p15:clr>
            <a:srgbClr val="F26B43"/>
          </p15:clr>
        </p15:guide>
        <p15:guide id="28" pos="257" userDrawn="1">
          <p15:clr>
            <a:srgbClr val="F26B43"/>
          </p15:clr>
        </p15:guide>
        <p15:guide id="29" pos="7200">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846" userDrawn="1">
          <p15:clr>
            <a:srgbClr val="F26B43"/>
          </p15:clr>
        </p15:guide>
        <p15:guide id="51" orient="horz" pos="129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1486" y="111873"/>
            <a:ext cx="9454510" cy="631077"/>
          </a:xfrm>
          <a:prstGeom prst="rect">
            <a:avLst/>
          </a:prstGeom>
          <a:effectLst/>
        </p:spPr>
        <p:txBody>
          <a:bodyPr vert="horz" lIns="0" tIns="192024" rIns="0" bIns="0" rtlCol="0" anchor="t" anchorCtr="0">
            <a:noAutofit/>
          </a:bodyPr>
          <a:lstStyle/>
          <a:p>
            <a:r>
              <a:rPr lang="en-US"/>
              <a:t>Your title here</a:t>
            </a:r>
          </a:p>
        </p:txBody>
      </p:sp>
      <p:sp>
        <p:nvSpPr>
          <p:cNvPr id="3" name="Текст 2"/>
          <p:cNvSpPr>
            <a:spLocks noGrp="1"/>
          </p:cNvSpPr>
          <p:nvPr>
            <p:ph type="body" idx="1"/>
          </p:nvPr>
        </p:nvSpPr>
        <p:spPr>
          <a:xfrm>
            <a:off x="476006" y="1076325"/>
            <a:ext cx="11239990" cy="4867275"/>
          </a:xfrm>
          <a:prstGeom prst="rect">
            <a:avLst/>
          </a:prstGeom>
        </p:spPr>
        <p:txBody>
          <a:bodyPr vert="horz" lIns="0" tIns="0" rIns="0" bIns="0" rtlCol="0">
            <a:normAutofit/>
          </a:bodyPr>
          <a:lstStyle/>
          <a:p>
            <a:pPr lvl="0"/>
            <a:r>
              <a:rPr lang="en-US"/>
              <a:t>Write here subtitle</a:t>
            </a:r>
          </a:p>
          <a:p>
            <a:pPr lvl="1"/>
            <a:r>
              <a:rPr lang="en-US"/>
              <a:t>Write here subtitle</a:t>
            </a:r>
          </a:p>
          <a:p>
            <a:pPr lvl="1"/>
            <a:endParaRPr lang="en-US"/>
          </a:p>
          <a:p>
            <a:pPr lvl="2"/>
            <a:r>
              <a:rPr lang="en-US"/>
              <a:t>Write here text</a:t>
            </a:r>
          </a:p>
          <a:p>
            <a:pPr lvl="3"/>
            <a:r>
              <a:rPr lang="en-US"/>
              <a:t>Write here text</a:t>
            </a:r>
          </a:p>
          <a:p>
            <a:pPr lvl="4"/>
            <a:r>
              <a:rPr lang="en-US"/>
              <a:t>Write here text </a:t>
            </a:r>
          </a:p>
        </p:txBody>
      </p:sp>
      <p:pic>
        <p:nvPicPr>
          <p:cNvPr id="4" name="Image 3">
            <a:extLst>
              <a:ext uri="{FF2B5EF4-FFF2-40B4-BE49-F238E27FC236}">
                <a16:creationId xmlns:a16="http://schemas.microsoft.com/office/drawing/2014/main" id="{4B2A271E-711C-7146-B62D-B4430EA88177}"/>
              </a:ext>
            </a:extLst>
          </p:cNvPr>
          <p:cNvPicPr>
            <a:picLocks noChangeAspect="1"/>
          </p:cNvPicPr>
          <p:nvPr userDrawn="1"/>
        </p:nvPicPr>
        <p:blipFill>
          <a:blip r:embed="rId13"/>
          <a:stretch>
            <a:fillRect/>
          </a:stretch>
        </p:blipFill>
        <p:spPr>
          <a:xfrm>
            <a:off x="985135" y="6422543"/>
            <a:ext cx="280187" cy="186791"/>
          </a:xfrm>
          <a:prstGeom prst="rect">
            <a:avLst/>
          </a:prstGeom>
        </p:spPr>
      </p:pic>
      <p:sp>
        <p:nvSpPr>
          <p:cNvPr id="13" name="Rectangle 7">
            <a:extLst>
              <a:ext uri="{FF2B5EF4-FFF2-40B4-BE49-F238E27FC236}">
                <a16:creationId xmlns:a16="http://schemas.microsoft.com/office/drawing/2014/main" id="{6E555F39-166E-F74E-8774-2B281085E62E}"/>
              </a:ext>
            </a:extLst>
          </p:cNvPr>
          <p:cNvSpPr>
            <a:spLocks noChangeArrowheads="1"/>
          </p:cNvSpPr>
          <p:nvPr userDrawn="1"/>
        </p:nvSpPr>
        <p:spPr bwMode="auto">
          <a:xfrm>
            <a:off x="1265322" y="6408216"/>
            <a:ext cx="6445995" cy="21544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800" b="0" i="0" u="none" strike="noStrike" cap="none" normalizeH="0" baseline="0">
                <a:ln>
                  <a:noFill/>
                </a:ln>
                <a:solidFill>
                  <a:schemeClr val="bg1">
                    <a:lumMod val="75000"/>
                  </a:schemeClr>
                </a:solidFill>
                <a:effectLst/>
                <a:latin typeface="D-DIN" panose="020B0504030202030204" pitchFamily="34" charset="77"/>
              </a:rPr>
              <a:t>This project has received funding from the European Union’s Horizon 2020 research and innovation </a:t>
            </a:r>
            <a:r>
              <a:rPr kumimoji="0" lang="en-US" altLang="fr-FR" sz="800" b="0" i="0" u="none" strike="noStrike" cap="none" normalizeH="0" baseline="0" err="1">
                <a:ln>
                  <a:noFill/>
                </a:ln>
                <a:solidFill>
                  <a:schemeClr val="bg1">
                    <a:lumMod val="75000"/>
                  </a:schemeClr>
                </a:solidFill>
                <a:effectLst/>
                <a:latin typeface="D-DIN" panose="020B0504030202030204" pitchFamily="34" charset="77"/>
              </a:rPr>
              <a:t>programme</a:t>
            </a:r>
            <a:r>
              <a:rPr kumimoji="0" lang="en-US" altLang="fr-FR" sz="800" b="0" i="0" u="none" strike="noStrike" cap="none" normalizeH="0" baseline="0">
                <a:ln>
                  <a:noFill/>
                </a:ln>
                <a:solidFill>
                  <a:schemeClr val="bg1">
                    <a:lumMod val="75000"/>
                  </a:schemeClr>
                </a:solidFill>
                <a:effectLst/>
                <a:latin typeface="D-DIN" panose="020B0504030202030204" pitchFamily="34" charset="77"/>
              </a:rPr>
              <a:t> under grant agreement No 101006261</a:t>
            </a:r>
            <a:endParaRPr kumimoji="0" lang="fr-FR" altLang="fr-FR" sz="800" b="0" i="0" u="none" strike="noStrike" cap="none" normalizeH="0" baseline="0">
              <a:ln>
                <a:noFill/>
              </a:ln>
              <a:solidFill>
                <a:schemeClr val="bg1">
                  <a:lumMod val="75000"/>
                </a:schemeClr>
              </a:solidFill>
              <a:effectLst/>
              <a:latin typeface="D-DIN" panose="020B0504030202030204" pitchFamily="34" charset="77"/>
            </a:endParaRPr>
          </a:p>
        </p:txBody>
      </p:sp>
      <p:pic>
        <p:nvPicPr>
          <p:cNvPr id="7" name="Picture 6" descr="Logo&#10;&#10;Description automatically generated">
            <a:extLst>
              <a:ext uri="{FF2B5EF4-FFF2-40B4-BE49-F238E27FC236}">
                <a16:creationId xmlns:a16="http://schemas.microsoft.com/office/drawing/2014/main" id="{F39F0DCC-5F5B-4AEE-89BD-978188CECC53}"/>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476005" y="348822"/>
            <a:ext cx="1578633" cy="332090"/>
          </a:xfrm>
          <a:prstGeom prst="rect">
            <a:avLst/>
          </a:prstGeom>
        </p:spPr>
      </p:pic>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39" r:id="rId1"/>
    <p:sldLayoutId id="2147484040" r:id="rId2"/>
    <p:sldLayoutId id="2147484041" r:id="rId3"/>
    <p:sldLayoutId id="2147484042" r:id="rId4"/>
    <p:sldLayoutId id="2147484043" r:id="rId5"/>
    <p:sldLayoutId id="2147484044" r:id="rId6"/>
    <p:sldLayoutId id="2147484045" r:id="rId7"/>
    <p:sldLayoutId id="2147484046" r:id="rId8"/>
    <p:sldLayoutId id="2147484047" r:id="rId9"/>
    <p:sldLayoutId id="2147484036" r:id="rId10"/>
    <p:sldLayoutId id="2147484037" r:id="rId11"/>
  </p:sldLayoutIdLst>
  <p:hf hdr="0" ftr="0" dt="0"/>
  <p:txStyles>
    <p:titleStyle>
      <a:lvl1pPr algn="l" defTabSz="914318" rtl="0" eaLnBrk="1" latinLnBrk="0" hangingPunct="1">
        <a:lnSpc>
          <a:spcPct val="80000"/>
        </a:lnSpc>
        <a:spcBef>
          <a:spcPct val="0"/>
        </a:spcBef>
        <a:buNone/>
        <a:defRPr sz="36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kern="1200">
          <a:solidFill>
            <a:srgbClr val="0F2235"/>
          </a:solidFill>
          <a:latin typeface="D-DIN Exp" panose="020B0504020202030204" pitchFamily="34" charset="0"/>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rgbClr val="0F2235"/>
          </a:solidFill>
          <a:latin typeface="D-DIN Exp" panose="020B0504020202030204" pitchFamily="34" charset="0"/>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D-DIN" panose="020B0504030202030204" pitchFamily="34" charset="77"/>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D-DIN" panose="020B0504030202030204" pitchFamily="34" charset="77"/>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D-DIN" panose="020B0504030202030204" pitchFamily="34" charset="77"/>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232" userDrawn="1">
          <p15:clr>
            <a:srgbClr val="F26B43"/>
          </p15:clr>
        </p15:guide>
        <p15:guide id="27" orient="horz" pos="4032">
          <p15:clr>
            <a:srgbClr val="F26B43"/>
          </p15:clr>
        </p15:guide>
        <p15:guide id="28" pos="257" userDrawn="1">
          <p15:clr>
            <a:srgbClr val="F26B43"/>
          </p15:clr>
        </p15:guide>
        <p15:guide id="29" pos="7200">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846" userDrawn="1">
          <p15:clr>
            <a:srgbClr val="F26B43"/>
          </p15:clr>
        </p15:guide>
        <p15:guide id="51" orient="horz" pos="129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7802/2475"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hyperlink" Target="https://righttobe.org/guides/bystander-intervention-training/"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hyperlink" Target="https://righttobe.org/guides/bystander-intervention-training/" TargetMode="External"/><Relationship Id="rId5" Type="http://schemas.openxmlformats.org/officeDocument/2006/relationships/image" Target="../media/image9.png"/><Relationship Id="rId4" Type="http://schemas.openxmlformats.org/officeDocument/2006/relationships/image" Target="../media/image1.emf"/></Relationships>
</file>

<file path=ppt/slides/_rels/slide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hyperlink" Target="https://righttobe.org/guides/bystander-intervention-training/" TargetMode="External"/><Relationship Id="rId4" Type="http://schemas.openxmlformats.org/officeDocument/2006/relationships/image" Target="../media/image1.emf"/></Relationships>
</file>

<file path=ppt/slides/_rels/slide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hyperlink" Target="https://righttobe.org/guides/bystander-intervention-training/" TargetMode="External"/><Relationship Id="rId4" Type="http://schemas.openxmlformats.org/officeDocument/2006/relationships/image" Target="../media/image1.emf"/></Relationships>
</file>

<file path=ppt/slides/_rels/slide3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hyperlink" Target="https://righttobe.org/guides/bystander-intervention-training/" TargetMode="External"/><Relationship Id="rId4" Type="http://schemas.openxmlformats.org/officeDocument/2006/relationships/image" Target="../media/image1.emf"/></Relationships>
</file>

<file path=ppt/slides/_rels/slide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hyperlink" Target="https://righttobe.org/guides/bystander-intervention-training/" TargetMode="External"/><Relationship Id="rId4" Type="http://schemas.openxmlformats.org/officeDocument/2006/relationships/image" Target="../media/image1.emf"/></Relationships>
</file>

<file path=ppt/slides/_rels/slide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6.xml"/><Relationship Id="rId1" Type="http://schemas.openxmlformats.org/officeDocument/2006/relationships/slideLayout" Target="../slideLayouts/slideLayout6.xml"/><Relationship Id="rId4" Type="http://schemas.openxmlformats.org/officeDocument/2006/relationships/image" Target="../media/image1.emf"/></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hyperlink" Target="https://www.standup-international.com/gb/en/training/bystander/practice/video"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8.emf"/><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coe.int/en/web/gender-matters/what-is-gender-based-violence#:~:text=Defining%20gender%2Dbased%20violence%20against%20women&amp;text=Gender%2Dbased%20violence%20refers%20to,orientation%20and%2For%20gender%20identity."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a16="http://schemas.microsoft.com/office/drawing/2014/main" id="{24520777-B918-4140-B0B1-4065658DB36E}"/>
              </a:ext>
            </a:extLst>
          </p:cNvPr>
          <p:cNvSpPr txBox="1"/>
          <p:nvPr/>
        </p:nvSpPr>
        <p:spPr>
          <a:xfrm>
            <a:off x="810950" y="2205050"/>
            <a:ext cx="9279381" cy="677108"/>
          </a:xfrm>
          <a:prstGeom prst="rect">
            <a:avLst/>
          </a:prstGeom>
          <a:noFill/>
        </p:spPr>
        <p:txBody>
          <a:bodyPr wrap="square" lIns="0" tIns="45720" rIns="0" bIns="45720" rtlCol="0" anchor="t">
            <a:spAutoFit/>
          </a:bodyPr>
          <a:lstStyle/>
          <a:p>
            <a:r>
              <a:rPr lang="en-US" sz="3800">
                <a:solidFill>
                  <a:srgbClr val="AED7BD"/>
                </a:solidFill>
                <a:latin typeface="Calibri"/>
                <a:cs typeface="Calibri"/>
              </a:rPr>
              <a:t>Active </a:t>
            </a:r>
            <a:r>
              <a:rPr lang="en-US" sz="3800" b="0" i="0">
                <a:solidFill>
                  <a:srgbClr val="AED7BD"/>
                </a:solidFill>
                <a:effectLst/>
                <a:latin typeface="Calibri"/>
                <a:cs typeface="Calibri"/>
              </a:rPr>
              <a:t>Bystander Intervention </a:t>
            </a:r>
            <a:r>
              <a:rPr lang="en-US" sz="3800">
                <a:solidFill>
                  <a:srgbClr val="AED7BD"/>
                </a:solidFill>
                <a:latin typeface="Calibri"/>
                <a:cs typeface="Calibri"/>
              </a:rPr>
              <a:t>Online Training</a:t>
            </a:r>
            <a:endParaRPr lang="en-US" sz="3800" b="1">
              <a:solidFill>
                <a:srgbClr val="AED7BD"/>
              </a:solidFill>
              <a:latin typeface="D-DIN Exp" panose="020B0504020202030204" pitchFamily="34" charset="0"/>
              <a:ea typeface="Open Sans" charset="0"/>
              <a:cs typeface="Open Sans" charset="0"/>
            </a:endParaRPr>
          </a:p>
        </p:txBody>
      </p:sp>
      <p:sp>
        <p:nvSpPr>
          <p:cNvPr id="4" name="TextBox 7">
            <a:extLst>
              <a:ext uri="{FF2B5EF4-FFF2-40B4-BE49-F238E27FC236}">
                <a16:creationId xmlns:a16="http://schemas.microsoft.com/office/drawing/2014/main" id="{D38AFE21-FFA0-E449-BF7B-69C5978EF388}"/>
              </a:ext>
            </a:extLst>
          </p:cNvPr>
          <p:cNvSpPr txBox="1"/>
          <p:nvPr/>
        </p:nvSpPr>
        <p:spPr>
          <a:xfrm>
            <a:off x="810950" y="4889193"/>
            <a:ext cx="10108263" cy="830997"/>
          </a:xfrm>
          <a:prstGeom prst="rect">
            <a:avLst/>
          </a:prstGeom>
          <a:noFill/>
        </p:spPr>
        <p:txBody>
          <a:bodyPr wrap="square" lIns="0" tIns="45720" rIns="0" bIns="45720" rtlCol="0" anchor="t">
            <a:spAutoFit/>
          </a:bodyPr>
          <a:lstStyle/>
          <a:p>
            <a:r>
              <a:rPr lang="en-US" sz="2400">
                <a:solidFill>
                  <a:srgbClr val="FFFFFF"/>
                </a:solidFill>
                <a:latin typeface="D-DIN Exp"/>
                <a:ea typeface="Open Sans"/>
                <a:cs typeface="Open Sans"/>
              </a:rPr>
              <a:t>[Trainer's name]</a:t>
            </a:r>
          </a:p>
          <a:p>
            <a:r>
              <a:rPr lang="en-US" sz="2400">
                <a:solidFill>
                  <a:srgbClr val="FFFFFF"/>
                </a:solidFill>
                <a:latin typeface="D-DIN Exp"/>
                <a:ea typeface="Open Sans"/>
                <a:cs typeface="Open Sans"/>
              </a:rPr>
              <a:t>[Date]</a:t>
            </a:r>
            <a:endParaRPr lang="en-US" sz="2400">
              <a:solidFill>
                <a:srgbClr val="FFFFFF"/>
              </a:solidFill>
              <a:latin typeface="D-DIN Exp"/>
              <a:ea typeface="Open Sans" charset="0"/>
              <a:cs typeface="Open Sans" charset="0"/>
            </a:endParaRPr>
          </a:p>
        </p:txBody>
      </p:sp>
    </p:spTree>
    <p:extLst>
      <p:ext uri="{BB962C8B-B14F-4D97-AF65-F5344CB8AC3E}">
        <p14:creationId xmlns:p14="http://schemas.microsoft.com/office/powerpoint/2010/main" val="169755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7F0F28F-44A2-4070-A20B-27C3EBF1D664}"/>
              </a:ext>
            </a:extLst>
          </p:cNvPr>
          <p:cNvSpPr/>
          <p:nvPr/>
        </p:nvSpPr>
        <p:spPr>
          <a:xfrm>
            <a:off x="5254718" y="0"/>
            <a:ext cx="6937282" cy="6858000"/>
          </a:xfrm>
          <a:prstGeom prst="rect">
            <a:avLst/>
          </a:prstGeom>
          <a:solidFill>
            <a:srgbClr val="0F223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0" rIns="251999" bIns="288000" numCol="1" spcCol="0" rtlCol="0" fromWordArt="0" anchor="b" anchorCtr="0" forceAA="0" compatLnSpc="1">
            <a:prstTxWarp prst="textNoShape">
              <a:avLst/>
            </a:prstTxWarp>
            <a:noAutofit/>
          </a:bodyPr>
          <a:lstStyle/>
          <a:p>
            <a:endParaRPr lang="en-US" sz="1000">
              <a:solidFill>
                <a:schemeClr val="bg1"/>
              </a:solidFill>
              <a:latin typeface="D-DIN" panose="020B0504030202030204" pitchFamily="34" charset="77"/>
            </a:endParaRPr>
          </a:p>
        </p:txBody>
      </p:sp>
      <p:sp>
        <p:nvSpPr>
          <p:cNvPr id="2" name="Title 1"/>
          <p:cNvSpPr>
            <a:spLocks noGrp="1"/>
          </p:cNvSpPr>
          <p:nvPr>
            <p:ph type="title"/>
          </p:nvPr>
        </p:nvSpPr>
        <p:spPr>
          <a:xfrm>
            <a:off x="611508" y="1065382"/>
            <a:ext cx="4437855" cy="542183"/>
          </a:xfrm>
        </p:spPr>
        <p:txBody>
          <a:bodyPr>
            <a:normAutofit fontScale="90000"/>
          </a:bodyPr>
          <a:lstStyle/>
          <a:p>
            <a:pPr>
              <a:lnSpc>
                <a:spcPct val="100000"/>
              </a:lnSpc>
            </a:pPr>
            <a:r>
              <a:rPr lang="en-US" err="1">
                <a:latin typeface="D-DIN Exp"/>
              </a:rPr>
              <a:t>UniSAFE’s</a:t>
            </a:r>
            <a:r>
              <a:rPr lang="en-US">
                <a:latin typeface="D-DIN Exp"/>
              </a:rPr>
              <a:t> understanding of gender-based violence</a:t>
            </a:r>
            <a:endParaRPr lang="en-US"/>
          </a:p>
        </p:txBody>
      </p:sp>
      <p:sp>
        <p:nvSpPr>
          <p:cNvPr id="12" name="TextBox 11"/>
          <p:cNvSpPr txBox="1"/>
          <p:nvPr/>
        </p:nvSpPr>
        <p:spPr>
          <a:xfrm>
            <a:off x="5668675" y="1383889"/>
            <a:ext cx="6269789" cy="4467057"/>
          </a:xfrm>
          <a:prstGeom prst="rect">
            <a:avLst/>
          </a:prstGeom>
          <a:noFill/>
        </p:spPr>
        <p:txBody>
          <a:bodyPr wrap="square" lIns="0" rIns="0" rtlCol="0">
            <a:spAutoFit/>
          </a:bodyPr>
          <a:lstStyle/>
          <a:p>
            <a:pPr marL="342900" indent="-342900">
              <a:lnSpc>
                <a:spcPct val="150000"/>
              </a:lnSpc>
              <a:buFont typeface="Wingdings" panose="05000000000000000000" pitchFamily="2" charset="2"/>
              <a:buChar char="q"/>
            </a:pPr>
            <a:r>
              <a:rPr lang="en-US" sz="2400">
                <a:solidFill>
                  <a:schemeClr val="bg1"/>
                </a:solidFill>
                <a:latin typeface="D-DIN" panose="020B0504030202030204" pitchFamily="34" charset="77"/>
                <a:ea typeface="Open Sans" charset="0"/>
                <a:cs typeface="Open Sans" charset="0"/>
              </a:rPr>
              <a:t>Physical Violence</a:t>
            </a:r>
          </a:p>
          <a:p>
            <a:pPr marL="342900" indent="-342900">
              <a:lnSpc>
                <a:spcPct val="150000"/>
              </a:lnSpc>
              <a:buFont typeface="Wingdings" panose="05000000000000000000" pitchFamily="2" charset="2"/>
              <a:buChar char="q"/>
            </a:pPr>
            <a:r>
              <a:rPr lang="en-US" sz="2400">
                <a:solidFill>
                  <a:schemeClr val="bg1"/>
                </a:solidFill>
                <a:latin typeface="D-DIN" panose="020B0504030202030204" pitchFamily="34" charset="77"/>
                <a:ea typeface="Open Sans" charset="0"/>
                <a:cs typeface="Open Sans" charset="0"/>
              </a:rPr>
              <a:t>Sexual Violence</a:t>
            </a:r>
          </a:p>
          <a:p>
            <a:pPr marL="342900" indent="-342900">
              <a:lnSpc>
                <a:spcPct val="150000"/>
              </a:lnSpc>
              <a:buFont typeface="Wingdings" panose="05000000000000000000" pitchFamily="2" charset="2"/>
              <a:buChar char="q"/>
            </a:pPr>
            <a:r>
              <a:rPr lang="en-US" sz="2400">
                <a:solidFill>
                  <a:schemeClr val="bg1"/>
                </a:solidFill>
                <a:latin typeface="D-DIN" panose="020B0504030202030204" pitchFamily="34" charset="77"/>
                <a:ea typeface="Open Sans" charset="0"/>
                <a:cs typeface="Open Sans" charset="0"/>
              </a:rPr>
              <a:t>Psychological Violence</a:t>
            </a:r>
          </a:p>
          <a:p>
            <a:pPr marL="342900" indent="-342900">
              <a:lnSpc>
                <a:spcPct val="150000"/>
              </a:lnSpc>
              <a:buFont typeface="Wingdings" panose="05000000000000000000" pitchFamily="2" charset="2"/>
              <a:buChar char="q"/>
            </a:pPr>
            <a:r>
              <a:rPr lang="en-US" sz="2400">
                <a:solidFill>
                  <a:schemeClr val="bg1"/>
                </a:solidFill>
                <a:latin typeface="D-DIN" panose="020B0504030202030204" pitchFamily="34" charset="77"/>
                <a:ea typeface="Open Sans" charset="0"/>
                <a:cs typeface="Open Sans" charset="0"/>
              </a:rPr>
              <a:t>Economic and Financial Violence</a:t>
            </a:r>
          </a:p>
          <a:p>
            <a:pPr marL="342900" indent="-342900">
              <a:lnSpc>
                <a:spcPct val="150000"/>
              </a:lnSpc>
              <a:buFont typeface="Wingdings" panose="05000000000000000000" pitchFamily="2" charset="2"/>
              <a:buChar char="q"/>
            </a:pPr>
            <a:r>
              <a:rPr lang="en-US" sz="2400">
                <a:solidFill>
                  <a:schemeClr val="bg1"/>
                </a:solidFill>
                <a:latin typeface="D-DIN" panose="020B0504030202030204" pitchFamily="34" charset="77"/>
                <a:ea typeface="Open Sans" charset="0"/>
                <a:cs typeface="Open Sans" charset="0"/>
              </a:rPr>
              <a:t>Harassment (both gender and sexual) in both online and offline contexts</a:t>
            </a:r>
          </a:p>
          <a:p>
            <a:pPr marL="342900" indent="-342900">
              <a:lnSpc>
                <a:spcPct val="150000"/>
              </a:lnSpc>
              <a:buFont typeface="Wingdings" panose="05000000000000000000" pitchFamily="2" charset="2"/>
              <a:buChar char="q"/>
            </a:pPr>
            <a:r>
              <a:rPr lang="en-US" sz="2400">
                <a:solidFill>
                  <a:schemeClr val="bg1"/>
                </a:solidFill>
                <a:latin typeface="D-DIN" panose="020B0504030202030204" pitchFamily="34" charset="77"/>
                <a:ea typeface="Open Sans" charset="0"/>
                <a:cs typeface="Open Sans" charset="0"/>
              </a:rPr>
              <a:t>Online violence</a:t>
            </a:r>
          </a:p>
          <a:p>
            <a:pPr marL="342900" indent="-342900">
              <a:lnSpc>
                <a:spcPct val="150000"/>
              </a:lnSpc>
              <a:buFont typeface="Wingdings" panose="05000000000000000000" pitchFamily="2" charset="2"/>
              <a:buChar char="q"/>
            </a:pPr>
            <a:r>
              <a:rPr lang="en-US" sz="2400" err="1">
                <a:solidFill>
                  <a:schemeClr val="bg1"/>
                </a:solidFill>
                <a:latin typeface="D-DIN" panose="020B0504030202030204" pitchFamily="34" charset="77"/>
                <a:ea typeface="Open Sans" charset="0"/>
                <a:cs typeface="Open Sans" charset="0"/>
              </a:rPr>
              <a:t>Organisational</a:t>
            </a:r>
            <a:r>
              <a:rPr lang="en-US" sz="2400">
                <a:solidFill>
                  <a:schemeClr val="bg1"/>
                </a:solidFill>
                <a:latin typeface="D-DIN" panose="020B0504030202030204" pitchFamily="34" charset="77"/>
                <a:ea typeface="Open Sans" charset="0"/>
                <a:cs typeface="Open Sans" charset="0"/>
              </a:rPr>
              <a:t> (gender-based) violence</a:t>
            </a:r>
          </a:p>
        </p:txBody>
      </p:sp>
      <p:sp>
        <p:nvSpPr>
          <p:cNvPr id="21" name="TextBox 7">
            <a:extLst>
              <a:ext uri="{FF2B5EF4-FFF2-40B4-BE49-F238E27FC236}">
                <a16:creationId xmlns:a16="http://schemas.microsoft.com/office/drawing/2014/main" id="{0D0E1B75-0F8F-5A4A-9C79-A1AF0B7D671E}"/>
              </a:ext>
            </a:extLst>
          </p:cNvPr>
          <p:cNvSpPr txBox="1"/>
          <p:nvPr/>
        </p:nvSpPr>
        <p:spPr>
          <a:xfrm>
            <a:off x="654747" y="2257304"/>
            <a:ext cx="4012364" cy="2944011"/>
          </a:xfrm>
          <a:prstGeom prst="rect">
            <a:avLst/>
          </a:prstGeom>
          <a:noFill/>
        </p:spPr>
        <p:txBody>
          <a:bodyPr wrap="square" lIns="0" rIns="0" rtlCol="0">
            <a:spAutoFit/>
          </a:bodyPr>
          <a:lstStyle/>
          <a:p>
            <a:pPr>
              <a:lnSpc>
                <a:spcPct val="130000"/>
              </a:lnSpc>
            </a:pPr>
            <a:r>
              <a:rPr lang="en-US" b="0" i="0">
                <a:solidFill>
                  <a:srgbClr val="0E2234"/>
                </a:solidFill>
                <a:effectLst/>
                <a:latin typeface="Din"/>
              </a:rPr>
              <a:t>The term ‘gender-based violence’ (GBV) is used to capture </a:t>
            </a:r>
            <a:r>
              <a:rPr lang="en-US" b="1" i="0">
                <a:solidFill>
                  <a:srgbClr val="0E2234"/>
                </a:solidFill>
                <a:effectLst/>
                <a:latin typeface="Din Bold"/>
              </a:rPr>
              <a:t>all forms of gender-based violence</a:t>
            </a:r>
            <a:r>
              <a:rPr lang="en-US" b="0" i="0">
                <a:solidFill>
                  <a:srgbClr val="0E2234"/>
                </a:solidFill>
                <a:effectLst/>
                <a:latin typeface="Din"/>
              </a:rPr>
              <a:t>: physical violence, sexual violence, psychological violence, economic violence, sexual harassment, harassment on the grounds of gender, and environmental harassment – in both </a:t>
            </a:r>
            <a:r>
              <a:rPr lang="en-US" b="1" i="0">
                <a:solidFill>
                  <a:srgbClr val="0E2234"/>
                </a:solidFill>
                <a:effectLst/>
                <a:latin typeface="Din Bold"/>
              </a:rPr>
              <a:t>online and offline contexts</a:t>
            </a:r>
            <a:endParaRPr lang="en-US">
              <a:solidFill>
                <a:schemeClr val="tx1">
                  <a:alpha val="70000"/>
                </a:schemeClr>
              </a:solidFill>
              <a:latin typeface="D-DIN" panose="020B0504030202030204" pitchFamily="34" charset="77"/>
            </a:endParaRPr>
          </a:p>
        </p:txBody>
      </p:sp>
      <p:sp>
        <p:nvSpPr>
          <p:cNvPr id="19" name="Espace réservé du numéro de diapositive 4">
            <a:extLst>
              <a:ext uri="{FF2B5EF4-FFF2-40B4-BE49-F238E27FC236}">
                <a16:creationId xmlns:a16="http://schemas.microsoft.com/office/drawing/2014/main" id="{02039098-C3CC-2246-B17E-9763A9F18CC9}"/>
              </a:ext>
            </a:extLst>
          </p:cNvPr>
          <p:cNvSpPr txBox="1">
            <a:spLocks/>
          </p:cNvSpPr>
          <p:nvPr/>
        </p:nvSpPr>
        <p:spPr>
          <a:xfrm>
            <a:off x="8328910" y="6333377"/>
            <a:ext cx="2743200" cy="365125"/>
          </a:xfrm>
          <a:prstGeom prst="rect">
            <a:avLst/>
          </a:prstGeom>
        </p:spPr>
        <p:txBody>
          <a:bodyPr vert="horz" lIns="91440" tIns="45720" rIns="91440" bIns="45720" rtlCol="0" anchor="ctr"/>
          <a:lstStyle>
            <a:defPPr>
              <a:defRPr lang="en-US"/>
            </a:defPPr>
            <a:lvl1pPr marL="0" algn="r" defTabSz="914330" rtl="0" eaLnBrk="1" latinLnBrk="0" hangingPunct="1">
              <a:defRPr sz="1400" b="0" i="0" kern="1200">
                <a:solidFill>
                  <a:srgbClr val="5792CE"/>
                </a:solidFill>
                <a:latin typeface="D-DIN" panose="020B0504030202030204" pitchFamily="34" charset="77"/>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fld id="{783777ED-E0AE-DD49-A1E6-113717D9A99F}" type="slidenum">
              <a:rPr lang="fr-FR" smtClean="0">
                <a:solidFill>
                  <a:schemeClr val="bg1"/>
                </a:solidFill>
              </a:rPr>
              <a:pPr/>
              <a:t>10</a:t>
            </a:fld>
            <a:endParaRPr lang="fr-FR">
              <a:solidFill>
                <a:schemeClr val="bg1"/>
              </a:solidFill>
            </a:endParaRPr>
          </a:p>
        </p:txBody>
      </p:sp>
    </p:spTree>
    <p:extLst>
      <p:ext uri="{BB962C8B-B14F-4D97-AF65-F5344CB8AC3E}">
        <p14:creationId xmlns:p14="http://schemas.microsoft.com/office/powerpoint/2010/main" val="1411033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5161137" y="702199"/>
            <a:ext cx="2985571" cy="2985571"/>
          </a:xfrm>
          <a:prstGeom prst="ellipse">
            <a:avLst/>
          </a:prstGeom>
          <a:gradFill>
            <a:gsLst>
              <a:gs pos="100000">
                <a:srgbClr val="5792CE"/>
              </a:gs>
              <a:gs pos="0">
                <a:srgbClr val="AED7BD"/>
              </a:gs>
            </a:gsLst>
            <a:lin ang="7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200">
                <a:solidFill>
                  <a:schemeClr val="bg1"/>
                </a:solidFill>
                <a:latin typeface="D-DIN" panose="020B0504030202030204" pitchFamily="34" charset="77"/>
                <a:ea typeface="Cinzel" charset="0"/>
                <a:cs typeface="Cinzel" charset="0"/>
              </a:rPr>
              <a:t>Over </a:t>
            </a:r>
            <a:r>
              <a:rPr lang="en-US" sz="3200" b="1">
                <a:solidFill>
                  <a:schemeClr val="bg1"/>
                </a:solidFill>
                <a:latin typeface="D-DIN" panose="020B0504030202030204" pitchFamily="34" charset="77"/>
                <a:ea typeface="Cinzel" charset="0"/>
                <a:cs typeface="Cinzel" charset="0"/>
              </a:rPr>
              <a:t>42,000 </a:t>
            </a:r>
            <a:r>
              <a:rPr lang="en-US" sz="3200">
                <a:solidFill>
                  <a:schemeClr val="bg1"/>
                </a:solidFill>
                <a:latin typeface="D-DIN" panose="020B0504030202030204" pitchFamily="34" charset="77"/>
                <a:ea typeface="Cinzel" charset="0"/>
                <a:cs typeface="Cinzel" charset="0"/>
              </a:rPr>
              <a:t>responses collected</a:t>
            </a:r>
            <a:endParaRPr lang="en-US" sz="900" b="1">
              <a:solidFill>
                <a:schemeClr val="bg1"/>
              </a:solidFill>
              <a:latin typeface="D-DIN" panose="020B0504030202030204" pitchFamily="34" charset="77"/>
              <a:ea typeface="Open Sans Semibold" charset="0"/>
              <a:cs typeface="Open Sans Semibold" charset="0"/>
            </a:endParaRPr>
          </a:p>
        </p:txBody>
      </p:sp>
      <p:sp>
        <p:nvSpPr>
          <p:cNvPr id="5" name="Oval 4"/>
          <p:cNvSpPr/>
          <p:nvPr/>
        </p:nvSpPr>
        <p:spPr>
          <a:xfrm>
            <a:off x="7041312" y="3624158"/>
            <a:ext cx="1822717" cy="1791378"/>
          </a:xfrm>
          <a:prstGeom prst="ellipse">
            <a:avLst/>
          </a:prstGeom>
          <a:noFill/>
          <a:ln w="9525">
            <a:gradFill>
              <a:gsLst>
                <a:gs pos="100000">
                  <a:srgbClr val="5792CE"/>
                </a:gs>
                <a:gs pos="0">
                  <a:srgbClr val="AED7BD"/>
                </a:gs>
              </a:gsLst>
              <a:lin ang="7200000" scaled="0"/>
            </a:gra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3600">
                <a:solidFill>
                  <a:srgbClr val="5792CE"/>
                </a:solidFill>
                <a:latin typeface="D-DIN" panose="020B0504030202030204" pitchFamily="34" charset="77"/>
                <a:ea typeface="Cinzel" charset="0"/>
                <a:cs typeface="Cinzel" charset="0"/>
              </a:rPr>
              <a:t>46</a:t>
            </a:r>
          </a:p>
          <a:p>
            <a:pPr algn="ctr"/>
            <a:r>
              <a:rPr lang="en-US" sz="1400" b="1">
                <a:solidFill>
                  <a:srgbClr val="5792CE"/>
                </a:solidFill>
                <a:latin typeface="D-DIN" panose="020B0504030202030204" pitchFamily="34" charset="77"/>
                <a:ea typeface="Open Sans Semibold" charset="0"/>
                <a:cs typeface="Open Sans Semibold" charset="0"/>
              </a:rPr>
              <a:t>Research Performing </a:t>
            </a:r>
            <a:r>
              <a:rPr lang="en-US" sz="1400" b="1" err="1">
                <a:solidFill>
                  <a:srgbClr val="5792CE"/>
                </a:solidFill>
                <a:latin typeface="D-DIN" panose="020B0504030202030204" pitchFamily="34" charset="77"/>
                <a:ea typeface="Open Sans Semibold" charset="0"/>
                <a:cs typeface="Open Sans Semibold" charset="0"/>
              </a:rPr>
              <a:t>Organisations</a:t>
            </a:r>
            <a:r>
              <a:rPr lang="en-US" sz="1400" b="1">
                <a:solidFill>
                  <a:srgbClr val="5792CE"/>
                </a:solidFill>
                <a:latin typeface="D-DIN" panose="020B0504030202030204" pitchFamily="34" charset="77"/>
                <a:ea typeface="Open Sans Semibold" charset="0"/>
                <a:cs typeface="Open Sans Semibold" charset="0"/>
              </a:rPr>
              <a:t> in 15 countries</a:t>
            </a:r>
          </a:p>
        </p:txBody>
      </p:sp>
      <p:sp>
        <p:nvSpPr>
          <p:cNvPr id="6" name="Oval 5"/>
          <p:cNvSpPr/>
          <p:nvPr/>
        </p:nvSpPr>
        <p:spPr>
          <a:xfrm>
            <a:off x="8333352" y="2099253"/>
            <a:ext cx="1431843" cy="1431843"/>
          </a:xfrm>
          <a:prstGeom prst="ellipse">
            <a:avLst/>
          </a:prstGeom>
          <a:noFill/>
          <a:ln w="9525">
            <a:gradFill>
              <a:gsLst>
                <a:gs pos="100000">
                  <a:srgbClr val="5792CE"/>
                </a:gs>
                <a:gs pos="0">
                  <a:srgbClr val="AED7BD"/>
                </a:gs>
              </a:gsLst>
              <a:lin ang="7200000" scaled="0"/>
            </a:gra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1">
                <a:solidFill>
                  <a:srgbClr val="5792CE"/>
                </a:solidFill>
                <a:latin typeface="D-DIN" panose="020B0504030202030204" pitchFamily="34" charset="77"/>
                <a:ea typeface="Cinzel" charset="0"/>
                <a:cs typeface="Cinzel" charset="0"/>
              </a:rPr>
              <a:t>Field time </a:t>
            </a:r>
            <a:r>
              <a:rPr lang="en-US" sz="1400">
                <a:solidFill>
                  <a:srgbClr val="5792CE"/>
                </a:solidFill>
                <a:latin typeface="D-DIN" panose="020B0504030202030204" pitchFamily="34" charset="77"/>
                <a:ea typeface="Cinzel" charset="0"/>
                <a:cs typeface="Cinzel" charset="0"/>
              </a:rPr>
              <a:t>between 17 January and</a:t>
            </a:r>
          </a:p>
          <a:p>
            <a:pPr algn="ctr"/>
            <a:r>
              <a:rPr lang="en-US" sz="1400">
                <a:solidFill>
                  <a:srgbClr val="5792CE"/>
                </a:solidFill>
                <a:latin typeface="D-DIN" panose="020B0504030202030204" pitchFamily="34" charset="77"/>
                <a:ea typeface="Cinzel" charset="0"/>
                <a:cs typeface="Cinzel" charset="0"/>
              </a:rPr>
              <a:t> 1 May 2022</a:t>
            </a:r>
          </a:p>
        </p:txBody>
      </p:sp>
      <p:sp>
        <p:nvSpPr>
          <p:cNvPr id="7" name="Oval 6"/>
          <p:cNvSpPr/>
          <p:nvPr/>
        </p:nvSpPr>
        <p:spPr>
          <a:xfrm>
            <a:off x="8260045" y="507495"/>
            <a:ext cx="1360368" cy="1216409"/>
          </a:xfrm>
          <a:prstGeom prst="ellipse">
            <a:avLst/>
          </a:prstGeom>
          <a:noFill/>
          <a:ln w="9525">
            <a:gradFill>
              <a:gsLst>
                <a:gs pos="100000">
                  <a:srgbClr val="5792CE"/>
                </a:gs>
                <a:gs pos="0">
                  <a:srgbClr val="AED7BD"/>
                </a:gs>
              </a:gsLst>
              <a:lin ang="7200000" scaled="0"/>
            </a:gra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70000"/>
              </a:lnSpc>
            </a:pPr>
            <a:r>
              <a:rPr lang="en-US" sz="3200">
                <a:solidFill>
                  <a:srgbClr val="5792CE"/>
                </a:solidFill>
                <a:latin typeface="D-DIN" panose="020B0504030202030204" pitchFamily="34" charset="77"/>
                <a:ea typeface="Cinzel" charset="0"/>
                <a:cs typeface="Cinzel" charset="0"/>
              </a:rPr>
              <a:t>14</a:t>
            </a:r>
          </a:p>
          <a:p>
            <a:pPr algn="ctr"/>
            <a:r>
              <a:rPr lang="en-US" sz="1400" b="1">
                <a:solidFill>
                  <a:srgbClr val="5792CE"/>
                </a:solidFill>
                <a:latin typeface="D-DIN" panose="020B0504030202030204" pitchFamily="34" charset="77"/>
                <a:ea typeface="Open Sans Semibold" charset="0"/>
                <a:cs typeface="Open Sans Semibold" charset="0"/>
              </a:rPr>
              <a:t>languages</a:t>
            </a:r>
          </a:p>
        </p:txBody>
      </p:sp>
      <p:sp>
        <p:nvSpPr>
          <p:cNvPr id="23" name="Title 1">
            <a:extLst>
              <a:ext uri="{FF2B5EF4-FFF2-40B4-BE49-F238E27FC236}">
                <a16:creationId xmlns:a16="http://schemas.microsoft.com/office/drawing/2014/main" id="{0E16D36C-47CD-D441-A4A6-C595380FE3CB}"/>
              </a:ext>
            </a:extLst>
          </p:cNvPr>
          <p:cNvSpPr>
            <a:spLocks noGrp="1"/>
          </p:cNvSpPr>
          <p:nvPr>
            <p:ph type="title"/>
          </p:nvPr>
        </p:nvSpPr>
        <p:spPr>
          <a:xfrm>
            <a:off x="1158816" y="1554273"/>
            <a:ext cx="3518452" cy="1186427"/>
          </a:xfrm>
        </p:spPr>
        <p:txBody>
          <a:bodyPr/>
          <a:lstStyle/>
          <a:p>
            <a:r>
              <a:rPr lang="en-US"/>
              <a:t>UniSAFE survey</a:t>
            </a:r>
          </a:p>
        </p:txBody>
      </p:sp>
      <p:sp>
        <p:nvSpPr>
          <p:cNvPr id="24" name="TextBox 7">
            <a:extLst>
              <a:ext uri="{FF2B5EF4-FFF2-40B4-BE49-F238E27FC236}">
                <a16:creationId xmlns:a16="http://schemas.microsoft.com/office/drawing/2014/main" id="{FB654BF7-8F91-2048-807B-906F4552F05C}"/>
              </a:ext>
            </a:extLst>
          </p:cNvPr>
          <p:cNvSpPr txBox="1"/>
          <p:nvPr/>
        </p:nvSpPr>
        <p:spPr>
          <a:xfrm>
            <a:off x="1216324" y="2261958"/>
            <a:ext cx="2472743" cy="1503617"/>
          </a:xfrm>
          <a:prstGeom prst="rect">
            <a:avLst/>
          </a:prstGeom>
          <a:noFill/>
        </p:spPr>
        <p:txBody>
          <a:bodyPr wrap="square" lIns="0" rIns="0" rtlCol="0">
            <a:spAutoFit/>
          </a:bodyPr>
          <a:lstStyle/>
          <a:p>
            <a:pPr>
              <a:lnSpc>
                <a:spcPct val="130000"/>
              </a:lnSpc>
            </a:pPr>
            <a:r>
              <a:rPr lang="en-US">
                <a:solidFill>
                  <a:schemeClr val="tx1">
                    <a:alpha val="70000"/>
                  </a:schemeClr>
                </a:solidFill>
                <a:latin typeface="D-DIN" panose="020B0504030202030204" pitchFamily="34" charset="77"/>
              </a:rPr>
              <a:t>Largest cross-cultural survey in Europe in the research sector on gender-based violence</a:t>
            </a:r>
          </a:p>
        </p:txBody>
      </p:sp>
      <p:sp>
        <p:nvSpPr>
          <p:cNvPr id="10" name="Textfeld 4">
            <a:extLst>
              <a:ext uri="{FF2B5EF4-FFF2-40B4-BE49-F238E27FC236}">
                <a16:creationId xmlns:a16="http://schemas.microsoft.com/office/drawing/2014/main" id="{4AC1553C-57C2-46AB-A3BB-2580D8174BE7}"/>
              </a:ext>
            </a:extLst>
          </p:cNvPr>
          <p:cNvSpPr txBox="1"/>
          <p:nvPr/>
        </p:nvSpPr>
        <p:spPr>
          <a:xfrm>
            <a:off x="456840" y="5795212"/>
            <a:ext cx="11487149" cy="692497"/>
          </a:xfrm>
          <a:prstGeom prst="rect">
            <a:avLst/>
          </a:prstGeom>
          <a:noFill/>
        </p:spPr>
        <p:txBody>
          <a:bodyPr wrap="square" rtlCol="0">
            <a:spAutoFit/>
          </a:bodyPr>
          <a:lstStyle/>
          <a:p>
            <a:r>
              <a:rPr lang="de-DE" sz="1300" b="0">
                <a:solidFill>
                  <a:schemeClr val="bg1">
                    <a:lumMod val="50000"/>
                  </a:schemeClr>
                </a:solidFill>
                <a:effectLst/>
                <a:latin typeface="D-DIN" panose="020B0504030202030204"/>
              </a:rPr>
              <a:t>Lipinsky, Anke, </a:t>
            </a:r>
            <a:r>
              <a:rPr lang="de-DE" sz="1300" b="0" err="1">
                <a:solidFill>
                  <a:schemeClr val="bg1">
                    <a:lumMod val="50000"/>
                  </a:schemeClr>
                </a:solidFill>
                <a:effectLst/>
                <a:latin typeface="D-DIN" panose="020B0504030202030204"/>
              </a:rPr>
              <a:t>Schredl</a:t>
            </a:r>
            <a:r>
              <a:rPr lang="de-DE" sz="1300" b="0">
                <a:solidFill>
                  <a:schemeClr val="bg1">
                    <a:lumMod val="50000"/>
                  </a:schemeClr>
                </a:solidFill>
                <a:effectLst/>
                <a:latin typeface="D-DIN" panose="020B0504030202030204"/>
              </a:rPr>
              <a:t>, Claudia, Baumann, Horst, Humbert, Anne Laure, </a:t>
            </a:r>
            <a:r>
              <a:rPr lang="de-DE" sz="1300" b="0" err="1">
                <a:solidFill>
                  <a:schemeClr val="bg1">
                    <a:lumMod val="50000"/>
                  </a:schemeClr>
                </a:solidFill>
                <a:effectLst/>
                <a:latin typeface="D-DIN" panose="020B0504030202030204"/>
              </a:rPr>
              <a:t>Tanwar</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Jagriti</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Bondestam</a:t>
            </a:r>
            <a:r>
              <a:rPr lang="de-DE" sz="1300" b="0">
                <a:solidFill>
                  <a:schemeClr val="bg1">
                    <a:lumMod val="50000"/>
                  </a:schemeClr>
                </a:solidFill>
                <a:effectLst/>
                <a:latin typeface="D-DIN" panose="020B0504030202030204"/>
              </a:rPr>
              <a:t>, Fredrik, Freund, Frederike, </a:t>
            </a:r>
            <a:r>
              <a:rPr lang="de-DE" sz="1300" b="0" err="1">
                <a:solidFill>
                  <a:schemeClr val="bg1">
                    <a:lumMod val="50000"/>
                  </a:schemeClr>
                </a:solidFill>
                <a:effectLst/>
                <a:latin typeface="D-DIN" panose="020B0504030202030204"/>
              </a:rPr>
              <a:t>Lomazzi</a:t>
            </a:r>
            <a:r>
              <a:rPr lang="de-DE" sz="1300" b="0">
                <a:solidFill>
                  <a:schemeClr val="bg1">
                    <a:lumMod val="50000"/>
                  </a:schemeClr>
                </a:solidFill>
                <a:effectLst/>
                <a:latin typeface="D-DIN" panose="020B0504030202030204"/>
              </a:rPr>
              <a:t>, Vera (2022). UniSAFE Survey – Gender-</a:t>
            </a:r>
            <a:r>
              <a:rPr lang="de-DE" sz="1300" b="0" err="1">
                <a:solidFill>
                  <a:schemeClr val="bg1">
                    <a:lumMod val="50000"/>
                  </a:schemeClr>
                </a:solidFill>
                <a:effectLst/>
                <a:latin typeface="D-DIN" panose="020B0504030202030204"/>
              </a:rPr>
              <a:t>based</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violence</a:t>
            </a:r>
            <a:r>
              <a:rPr lang="de-DE" sz="1300" b="0">
                <a:solidFill>
                  <a:schemeClr val="bg1">
                    <a:lumMod val="50000"/>
                  </a:schemeClr>
                </a:solidFill>
                <a:effectLst/>
                <a:latin typeface="D-DIN" panose="020B0504030202030204"/>
              </a:rPr>
              <a:t> and </a:t>
            </a:r>
            <a:r>
              <a:rPr lang="de-DE" sz="1300" b="0" err="1">
                <a:solidFill>
                  <a:schemeClr val="bg1">
                    <a:lumMod val="50000"/>
                  </a:schemeClr>
                </a:solidFill>
                <a:effectLst/>
                <a:latin typeface="D-DIN" panose="020B0504030202030204"/>
              </a:rPr>
              <a:t>institutional</a:t>
            </a:r>
            <a:r>
              <a:rPr lang="de-DE" sz="1300" b="0">
                <a:solidFill>
                  <a:schemeClr val="bg1">
                    <a:lumMod val="50000"/>
                  </a:schemeClr>
                </a:solidFill>
                <a:effectLst/>
                <a:latin typeface="D-DIN" panose="020B0504030202030204"/>
              </a:rPr>
              <a:t> </a:t>
            </a:r>
            <a:r>
              <a:rPr lang="de-DE" sz="1300" b="0" err="1">
                <a:solidFill>
                  <a:schemeClr val="bg1">
                    <a:lumMod val="50000"/>
                  </a:schemeClr>
                </a:solidFill>
                <a:effectLst/>
                <a:latin typeface="D-DIN" panose="020B0504030202030204"/>
              </a:rPr>
              <a:t>responses</a:t>
            </a:r>
            <a:r>
              <a:rPr lang="de-DE" sz="1300" b="0">
                <a:solidFill>
                  <a:schemeClr val="bg1">
                    <a:lumMod val="50000"/>
                  </a:schemeClr>
                </a:solidFill>
                <a:effectLst/>
                <a:latin typeface="D-DIN" panose="020B0504030202030204"/>
              </a:rPr>
              <a:t>. GESIS - Leibniz Institut für Sozialwissenschaften. Datenfile Version 1.0.0, https://doi.org/10.7802/2475.</a:t>
            </a:r>
          </a:p>
          <a:p>
            <a:endParaRPr lang="de-DE" sz="1300" b="0">
              <a:solidFill>
                <a:schemeClr val="bg1">
                  <a:lumMod val="50000"/>
                </a:schemeClr>
              </a:solidFill>
              <a:effectLst/>
              <a:latin typeface="D-DIN" panose="020B0504030202030204"/>
            </a:endParaRPr>
          </a:p>
        </p:txBody>
      </p:sp>
    </p:spTree>
    <p:extLst>
      <p:ext uri="{BB962C8B-B14F-4D97-AF65-F5344CB8AC3E}">
        <p14:creationId xmlns:p14="http://schemas.microsoft.com/office/powerpoint/2010/main" val="1036718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1190368" y="2730843"/>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fr-FR">
              <a:solidFill>
                <a:schemeClr val="bg1"/>
              </a:solidFill>
              <a:ea typeface="Open Sans"/>
              <a:cs typeface="Open Sans"/>
            </a:endParaRPr>
          </a:p>
          <a:p>
            <a:endParaRPr lang="fr-FR">
              <a:solidFill>
                <a:schemeClr val="bg1"/>
              </a:solidFill>
              <a:ea typeface="Open Sans"/>
              <a:cs typeface="Open Sans"/>
            </a:endParaRPr>
          </a:p>
          <a:p>
            <a:endParaRPr lang="fr-FR">
              <a:solidFill>
                <a:schemeClr val="bg1"/>
              </a:solidFill>
              <a:ea typeface="Open Sans"/>
              <a:cs typeface="Open Sans"/>
            </a:endParaRPr>
          </a:p>
        </p:txBody>
      </p:sp>
      <p:sp>
        <p:nvSpPr>
          <p:cNvPr id="3" name="TextBox 11">
            <a:extLst>
              <a:ext uri="{FF2B5EF4-FFF2-40B4-BE49-F238E27FC236}">
                <a16:creationId xmlns:a16="http://schemas.microsoft.com/office/drawing/2014/main" id="{59E2E88E-E2FF-6A20-12D0-F81AD7BE81D6}"/>
              </a:ext>
            </a:extLst>
          </p:cNvPr>
          <p:cNvSpPr txBox="1"/>
          <p:nvPr/>
        </p:nvSpPr>
        <p:spPr>
          <a:xfrm>
            <a:off x="1720502" y="2429477"/>
            <a:ext cx="8746667" cy="2914965"/>
          </a:xfrm>
          <a:prstGeom prst="rect">
            <a:avLst/>
          </a:prstGeom>
          <a:noFill/>
        </p:spPr>
        <p:txBody>
          <a:bodyPr wrap="square" lIns="0" tIns="45720" rIns="0" bIns="45720" rtlCol="0" anchor="t">
            <a:spAutoFit/>
          </a:bodyPr>
          <a:lstStyle/>
          <a:p>
            <a:pPr algn="ctr">
              <a:lnSpc>
                <a:spcPct val="130000"/>
              </a:lnSpc>
            </a:pPr>
            <a:r>
              <a:rPr lang="en-GB" sz="3600">
                <a:solidFill>
                  <a:schemeClr val="bg1"/>
                </a:solidFill>
                <a:latin typeface="Calibri"/>
                <a:cs typeface="Calibri"/>
              </a:rPr>
              <a:t>What percentage of survey respondents do you think </a:t>
            </a:r>
            <a:r>
              <a:rPr lang="en-GB" sz="3600" b="1">
                <a:solidFill>
                  <a:schemeClr val="bg1"/>
                </a:solidFill>
                <a:latin typeface="Calibri"/>
                <a:cs typeface="Calibri"/>
              </a:rPr>
              <a:t>have experienced at least one form of gender-based violence</a:t>
            </a:r>
            <a:r>
              <a:rPr lang="en-GB" sz="3600">
                <a:solidFill>
                  <a:schemeClr val="bg1"/>
                </a:solidFill>
                <a:latin typeface="Calibri"/>
                <a:cs typeface="Calibri"/>
              </a:rPr>
              <a:t> since they started working or studying at their institution? </a:t>
            </a:r>
            <a:endParaRPr lang="en-US" sz="3600">
              <a:solidFill>
                <a:schemeClr val="bg1"/>
              </a:solidFill>
              <a:latin typeface="Calibri"/>
              <a:cs typeface="Calibri"/>
            </a:endParaRPr>
          </a:p>
        </p:txBody>
      </p:sp>
    </p:spTree>
    <p:extLst>
      <p:ext uri="{BB962C8B-B14F-4D97-AF65-F5344CB8AC3E}">
        <p14:creationId xmlns:p14="http://schemas.microsoft.com/office/powerpoint/2010/main" val="2641190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5A557-861F-C57B-C998-B26D7B888CFD}"/>
              </a:ext>
            </a:extLst>
          </p:cNvPr>
          <p:cNvSpPr>
            <a:spLocks noGrp="1"/>
          </p:cNvSpPr>
          <p:nvPr>
            <p:ph type="title"/>
          </p:nvPr>
        </p:nvSpPr>
        <p:spPr/>
        <p:txBody>
          <a:bodyPr/>
          <a:lstStyle/>
          <a:p>
            <a:r>
              <a:rPr lang="en-GB" b="1"/>
              <a:t>UniSAFE Survey - Facts and Figures</a:t>
            </a:r>
            <a:endParaRPr lang="LID4096" b="1"/>
          </a:p>
        </p:txBody>
      </p:sp>
      <p:sp>
        <p:nvSpPr>
          <p:cNvPr id="3" name="Title 1">
            <a:extLst>
              <a:ext uri="{FF2B5EF4-FFF2-40B4-BE49-F238E27FC236}">
                <a16:creationId xmlns:a16="http://schemas.microsoft.com/office/drawing/2014/main" id="{B178A431-0D7E-9D87-2955-62818A11450B}"/>
              </a:ext>
            </a:extLst>
          </p:cNvPr>
          <p:cNvSpPr txBox="1">
            <a:spLocks/>
          </p:cNvSpPr>
          <p:nvPr/>
        </p:nvSpPr>
        <p:spPr>
          <a:xfrm>
            <a:off x="941194" y="2223899"/>
            <a:ext cx="10388489"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nSpc>
                <a:spcPct val="100000"/>
              </a:lnSpc>
            </a:pPr>
            <a:r>
              <a:rPr lang="en-US">
                <a:solidFill>
                  <a:srgbClr val="FFFFFF"/>
                </a:solidFill>
              </a:rPr>
              <a:t>NEARLY 2 IN 3 RESPONDENTS HAVE EXPERIENCED GENDER-BASED VIOLENCE</a:t>
            </a:r>
            <a:endParaRPr lang="LID4096">
              <a:solidFill>
                <a:srgbClr val="FFFFFF"/>
              </a:solidFill>
            </a:endParaRPr>
          </a:p>
        </p:txBody>
      </p:sp>
      <p:cxnSp>
        <p:nvCxnSpPr>
          <p:cNvPr id="5" name="Straight Connector 4">
            <a:extLst>
              <a:ext uri="{FF2B5EF4-FFF2-40B4-BE49-F238E27FC236}">
                <a16:creationId xmlns:a16="http://schemas.microsoft.com/office/drawing/2014/main" id="{4260F6B0-7FDB-CC12-803B-13152E53923B}"/>
              </a:ext>
            </a:extLst>
          </p:cNvPr>
          <p:cNvCxnSpPr/>
          <p:nvPr/>
        </p:nvCxnSpPr>
        <p:spPr>
          <a:xfrm>
            <a:off x="661737" y="2430379"/>
            <a:ext cx="0" cy="685800"/>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28DD3396-CBAF-DAE9-2277-15CB9AC91AA2}"/>
              </a:ext>
            </a:extLst>
          </p:cNvPr>
          <p:cNvSpPr txBox="1"/>
          <p:nvPr/>
        </p:nvSpPr>
        <p:spPr>
          <a:xfrm>
            <a:off x="1197226" y="3521941"/>
            <a:ext cx="9311640" cy="1200329"/>
          </a:xfrm>
          <a:prstGeom prst="rect">
            <a:avLst/>
          </a:prstGeom>
          <a:noFill/>
        </p:spPr>
        <p:txBody>
          <a:bodyPr wrap="square">
            <a:spAutoFit/>
          </a:bodyPr>
          <a:lstStyle/>
          <a:p>
            <a:r>
              <a:rPr lang="en-US" b="0" i="0">
                <a:solidFill>
                  <a:srgbClr val="FFFFFF"/>
                </a:solidFill>
                <a:effectLst/>
                <a:latin typeface="Din"/>
              </a:rPr>
              <a:t>Respondents who identify as LGBQ+ (68%), who reported a disability or chronic illness (72%), and those who </a:t>
            </a:r>
            <a:r>
              <a:rPr lang="en-US">
                <a:solidFill>
                  <a:srgbClr val="FFFFFF"/>
                </a:solidFill>
                <a:latin typeface="Din"/>
              </a:rPr>
              <a:t>belong </a:t>
            </a:r>
            <a:r>
              <a:rPr lang="en-US" b="0" i="0">
                <a:solidFill>
                  <a:srgbClr val="FFFFFF"/>
                </a:solidFill>
                <a:effectLst/>
                <a:latin typeface="Din"/>
              </a:rPr>
              <a:t>to an ethnic minority group (69%) were </a:t>
            </a:r>
            <a:r>
              <a:rPr lang="en-US" b="1" i="0">
                <a:solidFill>
                  <a:srgbClr val="FFFFFF"/>
                </a:solidFill>
                <a:effectLst/>
                <a:latin typeface="Din"/>
              </a:rPr>
              <a:t>more likely to have experienced at least one incident of gender-based violence</a:t>
            </a:r>
            <a:r>
              <a:rPr lang="en-US" b="0" i="0">
                <a:solidFill>
                  <a:srgbClr val="FFFFFF"/>
                </a:solidFill>
                <a:effectLst/>
                <a:latin typeface="Din"/>
              </a:rPr>
              <a:t>, compared to those who do not identify with these characteristics.</a:t>
            </a:r>
            <a:endParaRPr lang="LID4096">
              <a:solidFill>
                <a:srgbClr val="FFFFFF"/>
              </a:solidFill>
            </a:endParaRPr>
          </a:p>
        </p:txBody>
      </p:sp>
      <p:sp>
        <p:nvSpPr>
          <p:cNvPr id="8" name="Arrow: Chevron 7">
            <a:extLst>
              <a:ext uri="{FF2B5EF4-FFF2-40B4-BE49-F238E27FC236}">
                <a16:creationId xmlns:a16="http://schemas.microsoft.com/office/drawing/2014/main" id="{15EA795E-19D8-3D7C-37C0-C196A150ADBC}"/>
              </a:ext>
            </a:extLst>
          </p:cNvPr>
          <p:cNvSpPr/>
          <p:nvPr/>
        </p:nvSpPr>
        <p:spPr>
          <a:xfrm>
            <a:off x="409889" y="3617232"/>
            <a:ext cx="640401" cy="1009746"/>
          </a:xfrm>
          <a:prstGeom prst="chevron">
            <a:avLst/>
          </a:prstGeom>
          <a:solidFill>
            <a:srgbClr val="AED7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solidFill>
                <a:schemeClr val="tx1"/>
              </a:solidFill>
            </a:endParaRPr>
          </a:p>
        </p:txBody>
      </p:sp>
      <p:sp>
        <p:nvSpPr>
          <p:cNvPr id="10" name="TextBox 9">
            <a:extLst>
              <a:ext uri="{FF2B5EF4-FFF2-40B4-BE49-F238E27FC236}">
                <a16:creationId xmlns:a16="http://schemas.microsoft.com/office/drawing/2014/main" id="{084D7B36-5742-D010-2897-631D4BFCC767}"/>
              </a:ext>
            </a:extLst>
          </p:cNvPr>
          <p:cNvSpPr txBox="1"/>
          <p:nvPr/>
        </p:nvSpPr>
        <p:spPr>
          <a:xfrm>
            <a:off x="941194" y="4973972"/>
            <a:ext cx="9438212" cy="867930"/>
          </a:xfrm>
          <a:prstGeom prst="rect">
            <a:avLst/>
          </a:prstGeom>
          <a:effectLst/>
        </p:spPr>
        <p:txBody>
          <a:bodyPr vert="horz" lIns="0" tIns="192024" rIns="0" bIns="0" rtlCol="0" anchor="t" anchorCtr="0">
            <a:noAutofit/>
          </a:bodyPr>
          <a:lstStyle>
            <a:defPPr>
              <a:defRPr lang="en-US"/>
            </a:defPPr>
            <a:lvl1pPr defTabSz="914318">
              <a:lnSpc>
                <a:spcPct val="90000"/>
              </a:lnSpc>
              <a:spcBef>
                <a:spcPct val="0"/>
              </a:spcBef>
              <a:buNone/>
              <a:defRPr sz="2800" b="0" i="0" spc="0" baseline="0">
                <a:solidFill>
                  <a:srgbClr val="FFFFFF"/>
                </a:solidFill>
                <a:latin typeface="D-DIN Exp" panose="020B0504020202030204" pitchFamily="34" charset="0"/>
                <a:ea typeface="D-DIN Exp" panose="020B0504020202030204" pitchFamily="34" charset="0"/>
                <a:cs typeface="D-DIN Exp" panose="020B0504020202030204" pitchFamily="34" charset="0"/>
              </a:defRPr>
            </a:lvl1pPr>
          </a:lstStyle>
          <a:p>
            <a:pPr>
              <a:lnSpc>
                <a:spcPct val="100000"/>
              </a:lnSpc>
            </a:pPr>
            <a:r>
              <a:rPr lang="en-US"/>
              <a:t>ALMOST 1 IN 3 RESPONDENTS HAVE EXPERIENCED SEXUAL HARASSMENT</a:t>
            </a:r>
          </a:p>
        </p:txBody>
      </p:sp>
      <p:cxnSp>
        <p:nvCxnSpPr>
          <p:cNvPr id="11" name="Straight Connector 10">
            <a:extLst>
              <a:ext uri="{FF2B5EF4-FFF2-40B4-BE49-F238E27FC236}">
                <a16:creationId xmlns:a16="http://schemas.microsoft.com/office/drawing/2014/main" id="{4EAAEF0F-7E92-FD68-B61A-72F33D8F3ADD}"/>
              </a:ext>
            </a:extLst>
          </p:cNvPr>
          <p:cNvCxnSpPr>
            <a:cxnSpLocks/>
          </p:cNvCxnSpPr>
          <p:nvPr/>
        </p:nvCxnSpPr>
        <p:spPr>
          <a:xfrm>
            <a:off x="728204" y="5156102"/>
            <a:ext cx="0" cy="792747"/>
          </a:xfrm>
          <a:prstGeom prst="line">
            <a:avLst/>
          </a:prstGeom>
          <a:ln w="57150">
            <a:solidFill>
              <a:srgbClr val="AED7B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07088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236DE-C583-0EF7-AACF-CB0D3FBD3A99}"/>
              </a:ext>
            </a:extLst>
          </p:cNvPr>
          <p:cNvSpPr>
            <a:spLocks noGrp="1"/>
          </p:cNvSpPr>
          <p:nvPr>
            <p:ph type="title"/>
          </p:nvPr>
        </p:nvSpPr>
        <p:spPr/>
        <p:txBody>
          <a:bodyPr/>
          <a:lstStyle/>
          <a:p>
            <a:r>
              <a:rPr lang="en-GB" sz="2400" b="1">
                <a:latin typeface="D-DIN Exp"/>
              </a:rPr>
              <a:t>Impact and consequences of experiencing gender-based violence</a:t>
            </a:r>
            <a:endParaRPr lang="en-US" sz="2400" b="1">
              <a:latin typeface="D-DIN Exp"/>
            </a:endParaRPr>
          </a:p>
        </p:txBody>
      </p:sp>
      <p:graphicFrame>
        <p:nvGraphicFramePr>
          <p:cNvPr id="9" name="Table 8">
            <a:extLst>
              <a:ext uri="{FF2B5EF4-FFF2-40B4-BE49-F238E27FC236}">
                <a16:creationId xmlns:a16="http://schemas.microsoft.com/office/drawing/2014/main" id="{B7DB5A97-CC5A-B4DF-744E-1C5050DEE27A}"/>
              </a:ext>
            </a:extLst>
          </p:cNvPr>
          <p:cNvGraphicFramePr>
            <a:graphicFrameLocks noGrp="1"/>
          </p:cNvGraphicFramePr>
          <p:nvPr>
            <p:extLst>
              <p:ext uri="{D42A27DB-BD31-4B8C-83A1-F6EECF244321}">
                <p14:modId xmlns:p14="http://schemas.microsoft.com/office/powerpoint/2010/main" val="3797658385"/>
              </p:ext>
            </p:extLst>
          </p:nvPr>
        </p:nvGraphicFramePr>
        <p:xfrm>
          <a:off x="0" y="2057226"/>
          <a:ext cx="12192000" cy="4900929"/>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632248032"/>
                    </a:ext>
                  </a:extLst>
                </a:gridCol>
                <a:gridCol w="6096000">
                  <a:extLst>
                    <a:ext uri="{9D8B030D-6E8A-4147-A177-3AD203B41FA5}">
                      <a16:colId xmlns:a16="http://schemas.microsoft.com/office/drawing/2014/main" val="4179940376"/>
                    </a:ext>
                  </a:extLst>
                </a:gridCol>
              </a:tblGrid>
              <a:tr h="371475">
                <a:tc>
                  <a:txBody>
                    <a:bodyPr/>
                    <a:lstStyle/>
                    <a:p>
                      <a:pPr algn="ctr" fontAlgn="base"/>
                      <a:r>
                        <a:rPr lang="en-GB" sz="1800">
                          <a:effectLst/>
                        </a:rPr>
                        <a:t>Work-related consequences for staff​</a:t>
                      </a:r>
                      <a:endParaRPr lang="en-GB" b="1" i="0">
                        <a:solidFill>
                          <a:srgbClr val="FFFFFF"/>
                        </a:solidFill>
                        <a:effectLst/>
                      </a:endParaRPr>
                    </a:p>
                  </a:txBody>
                  <a:tcPr>
                    <a:solidFill>
                      <a:srgbClr val="964091"/>
                    </a:solidFill>
                  </a:tcPr>
                </a:tc>
                <a:tc>
                  <a:txBody>
                    <a:bodyPr/>
                    <a:lstStyle/>
                    <a:p>
                      <a:pPr algn="ctr" fontAlgn="base"/>
                      <a:r>
                        <a:rPr lang="en-GB" sz="1800">
                          <a:effectLst/>
                        </a:rPr>
                        <a:t>Study-related consequences for students​</a:t>
                      </a:r>
                      <a:endParaRPr lang="en-GB" b="1" i="0">
                        <a:solidFill>
                          <a:srgbClr val="FFFFFF"/>
                        </a:solidFill>
                        <a:effectLst/>
                      </a:endParaRPr>
                    </a:p>
                  </a:txBody>
                  <a:tcPr>
                    <a:solidFill>
                      <a:srgbClr val="964091"/>
                    </a:solidFill>
                  </a:tcPr>
                </a:tc>
                <a:extLst>
                  <a:ext uri="{0D108BD9-81ED-4DB2-BD59-A6C34878D82A}">
                    <a16:rowId xmlns:a16="http://schemas.microsoft.com/office/drawing/2014/main" val="2315431672"/>
                  </a:ext>
                </a:extLst>
              </a:tr>
              <a:tr h="371475">
                <a:tc>
                  <a:txBody>
                    <a:bodyPr/>
                    <a:lstStyle/>
                    <a:p>
                      <a:pPr algn="ctr" fontAlgn="base"/>
                      <a:r>
                        <a:rPr lang="en-GB" sz="1500" b="1">
                          <a:effectLst/>
                        </a:rPr>
                        <a:t>Felt dissatisfied with the job​</a:t>
                      </a:r>
                      <a:endParaRPr lang="en-GB" b="1" i="0">
                        <a:solidFill>
                          <a:srgbClr val="000000"/>
                        </a:solidFill>
                        <a:effectLst/>
                      </a:endParaRPr>
                    </a:p>
                  </a:txBody>
                  <a:tcPr>
                    <a:solidFill>
                      <a:srgbClr val="AED7BD"/>
                    </a:solidFill>
                  </a:tcPr>
                </a:tc>
                <a:tc>
                  <a:txBody>
                    <a:bodyPr/>
                    <a:lstStyle/>
                    <a:p>
                      <a:pPr algn="ctr" fontAlgn="base"/>
                      <a:r>
                        <a:rPr lang="en-GB" sz="1500" b="1" u="none" strike="noStrike">
                          <a:effectLst/>
                        </a:rPr>
                        <a:t>Missed classes</a:t>
                      </a:r>
                      <a:r>
                        <a:rPr lang="en-GB" sz="1500" b="1">
                          <a:effectLst/>
                        </a:rPr>
                        <a:t>​</a:t>
                      </a:r>
                      <a:endParaRPr lang="en-GB" b="1" i="0">
                        <a:solidFill>
                          <a:srgbClr val="000000"/>
                        </a:solidFill>
                        <a:effectLst/>
                      </a:endParaRPr>
                    </a:p>
                  </a:txBody>
                  <a:tcPr>
                    <a:solidFill>
                      <a:srgbClr val="AED7BD"/>
                    </a:solidFill>
                  </a:tcPr>
                </a:tc>
                <a:extLst>
                  <a:ext uri="{0D108BD9-81ED-4DB2-BD59-A6C34878D82A}">
                    <a16:rowId xmlns:a16="http://schemas.microsoft.com/office/drawing/2014/main" val="3367448961"/>
                  </a:ext>
                </a:extLst>
              </a:tr>
              <a:tr h="371475">
                <a:tc>
                  <a:txBody>
                    <a:bodyPr/>
                    <a:lstStyle/>
                    <a:p>
                      <a:pPr algn="ctr" fontAlgn="base"/>
                      <a:r>
                        <a:rPr lang="en-GB" sz="1500" b="1">
                          <a:effectLst/>
                        </a:rPr>
                        <a:t>Experienced reduced work productivity​</a:t>
                      </a:r>
                      <a:endParaRPr lang="en-GB" b="1" i="0">
                        <a:solidFill>
                          <a:srgbClr val="000000"/>
                        </a:solidFill>
                        <a:effectLst/>
                      </a:endParaRPr>
                    </a:p>
                  </a:txBody>
                  <a:tcPr>
                    <a:solidFill>
                      <a:srgbClr val="AED7BD"/>
                    </a:solidFill>
                  </a:tcPr>
                </a:tc>
                <a:tc>
                  <a:txBody>
                    <a:bodyPr/>
                    <a:lstStyle/>
                    <a:p>
                      <a:pPr algn="ctr" fontAlgn="base"/>
                      <a:r>
                        <a:rPr lang="en-GB" sz="1500" b="1" u="none" strike="noStrike">
                          <a:effectLst/>
                        </a:rPr>
                        <a:t>Felt dissatisfied with the course of studies</a:t>
                      </a:r>
                      <a:r>
                        <a:rPr lang="en-GB" sz="1500" b="1">
                          <a:effectLst/>
                        </a:rPr>
                        <a:t>​</a:t>
                      </a:r>
                      <a:endParaRPr lang="en-GB" b="1" i="0">
                        <a:solidFill>
                          <a:srgbClr val="000000"/>
                        </a:solidFill>
                        <a:effectLst/>
                      </a:endParaRPr>
                    </a:p>
                  </a:txBody>
                  <a:tcPr>
                    <a:solidFill>
                      <a:srgbClr val="AED7BD"/>
                    </a:solidFill>
                  </a:tcPr>
                </a:tc>
                <a:extLst>
                  <a:ext uri="{0D108BD9-81ED-4DB2-BD59-A6C34878D82A}">
                    <a16:rowId xmlns:a16="http://schemas.microsoft.com/office/drawing/2014/main" val="2301683472"/>
                  </a:ext>
                </a:extLst>
              </a:tr>
              <a:tr h="390525">
                <a:tc>
                  <a:txBody>
                    <a:bodyPr/>
                    <a:lstStyle/>
                    <a:p>
                      <a:pPr algn="ctr" fontAlgn="base"/>
                      <a:r>
                        <a:rPr lang="en-GB" sz="1500" b="1" u="none" strike="noStrike">
                          <a:effectLst/>
                        </a:rPr>
                        <a:t>Considered leaving the academic sector</a:t>
                      </a:r>
                      <a:r>
                        <a:rPr lang="en-GB" sz="1500" b="1">
                          <a:effectLst/>
                        </a:rPr>
                        <a:t>​</a:t>
                      </a:r>
                      <a:endParaRPr lang="en-GB" b="1" i="0">
                        <a:solidFill>
                          <a:srgbClr val="000000"/>
                        </a:solidFill>
                        <a:effectLst/>
                      </a:endParaRPr>
                    </a:p>
                  </a:txBody>
                  <a:tcPr>
                    <a:solidFill>
                      <a:srgbClr val="AED7BD"/>
                    </a:solidFill>
                  </a:tcPr>
                </a:tc>
                <a:tc>
                  <a:txBody>
                    <a:bodyPr/>
                    <a:lstStyle/>
                    <a:p>
                      <a:pPr algn="ctr" fontAlgn="base"/>
                      <a:r>
                        <a:rPr lang="en-GB" sz="1500" b="1" u="none" strike="noStrike">
                          <a:effectLst/>
                        </a:rPr>
                        <a:t>Experienced reduced learning achievements</a:t>
                      </a:r>
                      <a:r>
                        <a:rPr lang="en-GB" sz="1500" b="1">
                          <a:effectLst/>
                        </a:rPr>
                        <a:t>​</a:t>
                      </a:r>
                      <a:endParaRPr lang="en-GB" b="1" i="0">
                        <a:solidFill>
                          <a:srgbClr val="000000"/>
                        </a:solidFill>
                        <a:effectLst/>
                      </a:endParaRPr>
                    </a:p>
                  </a:txBody>
                  <a:tcPr>
                    <a:solidFill>
                      <a:srgbClr val="AED7BD"/>
                    </a:solidFill>
                  </a:tcPr>
                </a:tc>
                <a:extLst>
                  <a:ext uri="{0D108BD9-81ED-4DB2-BD59-A6C34878D82A}">
                    <a16:rowId xmlns:a16="http://schemas.microsoft.com/office/drawing/2014/main" val="3509041486"/>
                  </a:ext>
                </a:extLst>
              </a:tr>
              <a:tr h="438150">
                <a:tc>
                  <a:txBody>
                    <a:bodyPr/>
                    <a:lstStyle/>
                    <a:p>
                      <a:pPr algn="ctr" fontAlgn="base"/>
                      <a:r>
                        <a:rPr lang="en-GB" sz="1500" u="none" strike="noStrike">
                          <a:effectLst/>
                        </a:rPr>
                        <a:t>Disengaged from colleagues</a:t>
                      </a:r>
                      <a:r>
                        <a:rPr lang="en-GB" sz="1500">
                          <a:effectLst/>
                        </a:rPr>
                        <a:t>​</a:t>
                      </a:r>
                      <a:endParaRPr lang="en-GB" b="0" i="0">
                        <a:solidFill>
                          <a:srgbClr val="000000"/>
                        </a:solidFill>
                        <a:effectLst/>
                      </a:endParaRPr>
                    </a:p>
                  </a:txBody>
                  <a:tcPr>
                    <a:solidFill>
                      <a:srgbClr val="AED7BD"/>
                    </a:solidFill>
                  </a:tcPr>
                </a:tc>
                <a:tc>
                  <a:txBody>
                    <a:bodyPr/>
                    <a:lstStyle/>
                    <a:p>
                      <a:pPr algn="ctr" fontAlgn="base"/>
                      <a:r>
                        <a:rPr lang="en-GB" sz="1500" u="none" strike="noStrike">
                          <a:effectLst/>
                        </a:rPr>
                        <a:t>Felt disengaged from fellow students</a:t>
                      </a:r>
                      <a:r>
                        <a:rPr lang="en-GB" sz="1500">
                          <a:effectLst/>
                        </a:rPr>
                        <a:t>​</a:t>
                      </a:r>
                      <a:endParaRPr lang="en-GB" b="0" i="0">
                        <a:solidFill>
                          <a:srgbClr val="000000"/>
                        </a:solidFill>
                        <a:effectLst/>
                      </a:endParaRPr>
                    </a:p>
                  </a:txBody>
                  <a:tcPr>
                    <a:solidFill>
                      <a:srgbClr val="AED7BD"/>
                    </a:solidFill>
                  </a:tcPr>
                </a:tc>
                <a:extLst>
                  <a:ext uri="{0D108BD9-81ED-4DB2-BD59-A6C34878D82A}">
                    <a16:rowId xmlns:a16="http://schemas.microsoft.com/office/drawing/2014/main" val="3239701964"/>
                  </a:ext>
                </a:extLst>
              </a:tr>
              <a:tr h="333375">
                <a:tc>
                  <a:txBody>
                    <a:bodyPr/>
                    <a:lstStyle/>
                    <a:p>
                      <a:pPr algn="ctr" fontAlgn="base"/>
                      <a:r>
                        <a:rPr lang="en-GB" sz="1500" u="none" strike="noStrike">
                          <a:effectLst/>
                        </a:rPr>
                        <a:t>Taken time off work or had to stay off work</a:t>
                      </a:r>
                      <a:r>
                        <a:rPr lang="en-GB" sz="1500">
                          <a:effectLst/>
                        </a:rPr>
                        <a:t>​</a:t>
                      </a:r>
                      <a:endParaRPr lang="en-GB" b="0" i="0">
                        <a:solidFill>
                          <a:srgbClr val="000000"/>
                        </a:solidFill>
                        <a:effectLst/>
                      </a:endParaRPr>
                    </a:p>
                  </a:txBody>
                  <a:tcPr>
                    <a:solidFill>
                      <a:srgbClr val="AED7BD"/>
                    </a:solidFill>
                  </a:tcPr>
                </a:tc>
                <a:tc>
                  <a:txBody>
                    <a:bodyPr/>
                    <a:lstStyle/>
                    <a:p>
                      <a:pPr algn="ctr" fontAlgn="base"/>
                      <a:r>
                        <a:rPr lang="en-GB" sz="1500" u="none" strike="noStrike">
                          <a:effectLst/>
                        </a:rPr>
                        <a:t>Considered opting out of university altogether</a:t>
                      </a:r>
                      <a:r>
                        <a:rPr lang="en-GB" sz="1500">
                          <a:effectLst/>
                        </a:rPr>
                        <a:t>​</a:t>
                      </a:r>
                      <a:endParaRPr lang="en-GB" b="0" i="0">
                        <a:solidFill>
                          <a:srgbClr val="000000"/>
                        </a:solidFill>
                        <a:effectLst/>
                      </a:endParaRPr>
                    </a:p>
                  </a:txBody>
                  <a:tcPr>
                    <a:solidFill>
                      <a:srgbClr val="AED7BD"/>
                    </a:solidFill>
                  </a:tcPr>
                </a:tc>
                <a:extLst>
                  <a:ext uri="{0D108BD9-81ED-4DB2-BD59-A6C34878D82A}">
                    <a16:rowId xmlns:a16="http://schemas.microsoft.com/office/drawing/2014/main" val="3308762534"/>
                  </a:ext>
                </a:extLst>
              </a:tr>
              <a:tr h="647700">
                <a:tc>
                  <a:txBody>
                    <a:bodyPr/>
                    <a:lstStyle/>
                    <a:p>
                      <a:pPr algn="ctr" fontAlgn="base"/>
                      <a:r>
                        <a:rPr lang="en-GB" sz="1500">
                          <a:effectLst/>
                        </a:rPr>
                        <a:t>Changed or tried to change team, unit, department, supervisor​</a:t>
                      </a:r>
                      <a:endParaRPr lang="en-GB" b="0" i="0">
                        <a:solidFill>
                          <a:srgbClr val="000000"/>
                        </a:solidFill>
                        <a:effectLst/>
                      </a:endParaRPr>
                    </a:p>
                  </a:txBody>
                  <a:tcPr>
                    <a:solidFill>
                      <a:srgbClr val="AED7BD"/>
                    </a:solidFill>
                  </a:tcPr>
                </a:tc>
                <a:tc>
                  <a:txBody>
                    <a:bodyPr/>
                    <a:lstStyle/>
                    <a:p>
                      <a:pPr algn="ctr" fontAlgn="base"/>
                      <a:r>
                        <a:rPr lang="en-GB" sz="1500" u="none" strike="noStrike">
                          <a:effectLst/>
                        </a:rPr>
                        <a:t>Dropped a course</a:t>
                      </a:r>
                      <a:r>
                        <a:rPr lang="en-GB" sz="1500">
                          <a:effectLst/>
                        </a:rPr>
                        <a:t>​</a:t>
                      </a:r>
                      <a:endParaRPr lang="en-GB" b="0" i="0">
                        <a:solidFill>
                          <a:srgbClr val="000000"/>
                        </a:solidFill>
                        <a:effectLst/>
                      </a:endParaRPr>
                    </a:p>
                  </a:txBody>
                  <a:tcPr>
                    <a:solidFill>
                      <a:srgbClr val="AED7BD"/>
                    </a:solidFill>
                  </a:tcPr>
                </a:tc>
                <a:extLst>
                  <a:ext uri="{0D108BD9-81ED-4DB2-BD59-A6C34878D82A}">
                    <a16:rowId xmlns:a16="http://schemas.microsoft.com/office/drawing/2014/main" val="3874130463"/>
                  </a:ext>
                </a:extLst>
              </a:tr>
              <a:tr h="371475">
                <a:tc>
                  <a:txBody>
                    <a:bodyPr/>
                    <a:lstStyle/>
                    <a:p>
                      <a:pPr algn="ctr" fontAlgn="base"/>
                      <a:r>
                        <a:rPr lang="en-GB" sz="1500">
                          <a:effectLst/>
                        </a:rPr>
                        <a:t>Changed or tried to change institution​</a:t>
                      </a:r>
                      <a:endParaRPr lang="en-GB" b="0" i="0">
                        <a:solidFill>
                          <a:srgbClr val="000000"/>
                        </a:solidFill>
                        <a:effectLst/>
                      </a:endParaRPr>
                    </a:p>
                  </a:txBody>
                  <a:tcPr>
                    <a:solidFill>
                      <a:srgbClr val="AED7BD"/>
                    </a:solidFill>
                  </a:tcPr>
                </a:tc>
                <a:tc>
                  <a:txBody>
                    <a:bodyPr/>
                    <a:lstStyle/>
                    <a:p>
                      <a:pPr algn="ctr" fontAlgn="base"/>
                      <a:r>
                        <a:rPr lang="en-GB" sz="1500" u="none" strike="noStrike">
                          <a:effectLst/>
                        </a:rPr>
                        <a:t>Felt afraid to study at the institution or to use the necessary online tools for collaborative work</a:t>
                      </a:r>
                      <a:r>
                        <a:rPr lang="en-GB" sz="1500">
                          <a:effectLst/>
                        </a:rPr>
                        <a:t>​</a:t>
                      </a:r>
                      <a:endParaRPr lang="en-GB" b="0" i="0">
                        <a:solidFill>
                          <a:srgbClr val="000000"/>
                        </a:solidFill>
                        <a:effectLst/>
                      </a:endParaRPr>
                    </a:p>
                  </a:txBody>
                  <a:tcPr>
                    <a:solidFill>
                      <a:srgbClr val="AED7BD"/>
                    </a:solidFill>
                  </a:tcPr>
                </a:tc>
                <a:extLst>
                  <a:ext uri="{0D108BD9-81ED-4DB2-BD59-A6C34878D82A}">
                    <a16:rowId xmlns:a16="http://schemas.microsoft.com/office/drawing/2014/main" val="2647372646"/>
                  </a:ext>
                </a:extLst>
              </a:tr>
              <a:tr h="371475">
                <a:tc>
                  <a:txBody>
                    <a:bodyPr/>
                    <a:lstStyle/>
                    <a:p>
                      <a:pPr algn="ctr" fontAlgn="base"/>
                      <a:r>
                        <a:rPr lang="en-GB" sz="1500" u="none" strike="noStrike">
                          <a:effectLst/>
                        </a:rPr>
                        <a:t>Received reduced pay or missed out on bonuses</a:t>
                      </a:r>
                      <a:r>
                        <a:rPr lang="en-GB" sz="1500">
                          <a:effectLst/>
                        </a:rPr>
                        <a:t>​</a:t>
                      </a:r>
                      <a:endParaRPr lang="en-GB" b="0" i="0">
                        <a:solidFill>
                          <a:srgbClr val="000000"/>
                        </a:solidFill>
                        <a:effectLst/>
                      </a:endParaRPr>
                    </a:p>
                  </a:txBody>
                  <a:tcPr>
                    <a:solidFill>
                      <a:srgbClr val="AED7BD"/>
                    </a:solidFill>
                  </a:tcPr>
                </a:tc>
                <a:tc>
                  <a:txBody>
                    <a:bodyPr/>
                    <a:lstStyle/>
                    <a:p>
                      <a:pPr algn="ctr" fontAlgn="base"/>
                      <a:r>
                        <a:rPr lang="en-GB" sz="1500" u="none" strike="noStrike">
                          <a:effectLst/>
                        </a:rPr>
                        <a:t>Decided not to pursue further studies</a:t>
                      </a:r>
                      <a:r>
                        <a:rPr lang="en-GB" sz="1500">
                          <a:effectLst/>
                        </a:rPr>
                        <a:t>​</a:t>
                      </a:r>
                      <a:endParaRPr lang="en-GB" b="0" i="0">
                        <a:solidFill>
                          <a:srgbClr val="000000"/>
                        </a:solidFill>
                        <a:effectLst/>
                      </a:endParaRPr>
                    </a:p>
                  </a:txBody>
                  <a:tcPr>
                    <a:solidFill>
                      <a:srgbClr val="AED7BD"/>
                    </a:solidFill>
                  </a:tcPr>
                </a:tc>
                <a:extLst>
                  <a:ext uri="{0D108BD9-81ED-4DB2-BD59-A6C34878D82A}">
                    <a16:rowId xmlns:a16="http://schemas.microsoft.com/office/drawing/2014/main" val="3767198199"/>
                  </a:ext>
                </a:extLst>
              </a:tr>
              <a:tr h="371475">
                <a:tc>
                  <a:txBody>
                    <a:bodyPr/>
                    <a:lstStyle/>
                    <a:p>
                      <a:pPr algn="ctr" fontAlgn="base"/>
                      <a:r>
                        <a:rPr lang="en-GB" sz="1500" u="none" strike="noStrike">
                          <a:effectLst/>
                        </a:rPr>
                        <a:t>Felt afraid to physically come to work or to use the necessary online tools for collaborative work</a:t>
                      </a:r>
                      <a:r>
                        <a:rPr lang="en-GB" sz="1500">
                          <a:effectLst/>
                        </a:rPr>
                        <a:t>​</a:t>
                      </a:r>
                      <a:endParaRPr lang="en-GB" b="0" i="0">
                        <a:solidFill>
                          <a:srgbClr val="000000"/>
                        </a:solidFill>
                        <a:effectLst/>
                      </a:endParaRPr>
                    </a:p>
                  </a:txBody>
                  <a:tcPr>
                    <a:solidFill>
                      <a:srgbClr val="AED7BD"/>
                    </a:solidFill>
                  </a:tcPr>
                </a:tc>
                <a:tc>
                  <a:txBody>
                    <a:bodyPr/>
                    <a:lstStyle/>
                    <a:p>
                      <a:pPr algn="ctr" fontAlgn="base"/>
                      <a:r>
                        <a:rPr lang="en-GB" sz="1500" u="none" strike="noStrike">
                          <a:effectLst/>
                        </a:rPr>
                        <a:t>Changed or tried to change supervisor or lecturer</a:t>
                      </a:r>
                      <a:r>
                        <a:rPr lang="en-GB" sz="1500">
                          <a:effectLst/>
                        </a:rPr>
                        <a:t>​</a:t>
                      </a:r>
                      <a:endParaRPr lang="en-GB" b="0" i="0">
                        <a:solidFill>
                          <a:srgbClr val="000000"/>
                        </a:solidFill>
                        <a:effectLst/>
                      </a:endParaRPr>
                    </a:p>
                  </a:txBody>
                  <a:tcPr>
                    <a:solidFill>
                      <a:srgbClr val="AED7BD"/>
                    </a:solidFill>
                  </a:tcPr>
                </a:tc>
                <a:extLst>
                  <a:ext uri="{0D108BD9-81ED-4DB2-BD59-A6C34878D82A}">
                    <a16:rowId xmlns:a16="http://schemas.microsoft.com/office/drawing/2014/main" val="2795882428"/>
                  </a:ext>
                </a:extLst>
              </a:tr>
              <a:tr h="507999">
                <a:tc>
                  <a:txBody>
                    <a:bodyPr/>
                    <a:lstStyle/>
                    <a:p>
                      <a:pPr algn="ctr" fontAlgn="auto"/>
                      <a:r>
                        <a:rPr lang="en-GB" sz="1500" u="none" strike="noStrike">
                          <a:effectLst/>
                        </a:rPr>
                        <a:t>​</a:t>
                      </a:r>
                      <a:endParaRPr lang="en-GB" sz="1500" b="0" i="0" u="none" strike="noStrike">
                        <a:solidFill>
                          <a:srgbClr val="000000"/>
                        </a:solidFill>
                        <a:effectLst/>
                        <a:latin typeface="Open Sans" panose="020B0606030504020204" pitchFamily="34" charset="0"/>
                      </a:endParaRPr>
                    </a:p>
                  </a:txBody>
                  <a:tcPr>
                    <a:solidFill>
                      <a:srgbClr val="AED7BD"/>
                    </a:solidFill>
                  </a:tcPr>
                </a:tc>
                <a:tc>
                  <a:txBody>
                    <a:bodyPr/>
                    <a:lstStyle/>
                    <a:p>
                      <a:pPr algn="ctr" fontAlgn="base"/>
                      <a:r>
                        <a:rPr lang="en-GB" sz="1500" u="none" strike="noStrike">
                          <a:effectLst/>
                        </a:rPr>
                        <a:t>Tried to change institution</a:t>
                      </a:r>
                      <a:r>
                        <a:rPr lang="en-GB" sz="1500">
                          <a:effectLst/>
                        </a:rPr>
                        <a:t>​</a:t>
                      </a:r>
                      <a:endParaRPr lang="en-GB" b="0" i="0">
                        <a:solidFill>
                          <a:srgbClr val="000000"/>
                        </a:solidFill>
                        <a:effectLst/>
                      </a:endParaRPr>
                    </a:p>
                  </a:txBody>
                  <a:tcPr>
                    <a:solidFill>
                      <a:srgbClr val="AED7BD"/>
                    </a:solidFill>
                  </a:tcPr>
                </a:tc>
                <a:extLst>
                  <a:ext uri="{0D108BD9-81ED-4DB2-BD59-A6C34878D82A}">
                    <a16:rowId xmlns:a16="http://schemas.microsoft.com/office/drawing/2014/main" val="4102356929"/>
                  </a:ext>
                </a:extLst>
              </a:tr>
            </a:tbl>
          </a:graphicData>
        </a:graphic>
      </p:graphicFrame>
      <p:sp>
        <p:nvSpPr>
          <p:cNvPr id="10" name="TextBox 9">
            <a:extLst>
              <a:ext uri="{FF2B5EF4-FFF2-40B4-BE49-F238E27FC236}">
                <a16:creationId xmlns:a16="http://schemas.microsoft.com/office/drawing/2014/main" id="{ACECC3A9-16B3-849D-BC59-95A812A18ED3}"/>
              </a:ext>
            </a:extLst>
          </p:cNvPr>
          <p:cNvSpPr txBox="1"/>
          <p:nvPr/>
        </p:nvSpPr>
        <p:spPr>
          <a:xfrm>
            <a:off x="2343150" y="279400"/>
            <a:ext cx="91355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900">
                <a:latin typeface="Calibri"/>
                <a:cs typeface="Segoe UI"/>
              </a:rPr>
              <a:t>Source of data: Lipinsky, Anke; </a:t>
            </a:r>
            <a:r>
              <a:rPr lang="en-GB" sz="900" err="1">
                <a:latin typeface="Calibri"/>
                <a:cs typeface="Segoe UI"/>
              </a:rPr>
              <a:t>Schredl</a:t>
            </a:r>
            <a:r>
              <a:rPr lang="en-GB" sz="900">
                <a:latin typeface="Calibri"/>
                <a:cs typeface="Segoe UI"/>
              </a:rPr>
              <a:t>, Claudia; Baumann, Horst; Humbert, Anne Laure;, Tanwar, Jagriti; </a:t>
            </a:r>
            <a:r>
              <a:rPr lang="en-GB" sz="900" err="1">
                <a:latin typeface="Calibri"/>
                <a:cs typeface="Segoe UI"/>
              </a:rPr>
              <a:t>Bondestam</a:t>
            </a:r>
            <a:r>
              <a:rPr lang="en-GB" sz="900">
                <a:latin typeface="Calibri"/>
                <a:cs typeface="Segoe UI"/>
              </a:rPr>
              <a:t>, Fredrik; Freund, Frederike; </a:t>
            </a:r>
            <a:r>
              <a:rPr lang="en-GB" sz="900" err="1">
                <a:latin typeface="Calibri"/>
                <a:cs typeface="Segoe UI"/>
              </a:rPr>
              <a:t>Lomazzi</a:t>
            </a:r>
            <a:r>
              <a:rPr lang="en-GB" sz="900">
                <a:latin typeface="Calibri"/>
                <a:cs typeface="Segoe UI"/>
              </a:rPr>
              <a:t>, Vera (2022). </a:t>
            </a:r>
            <a:r>
              <a:rPr lang="en-US" sz="900" err="1">
                <a:latin typeface="Calibri"/>
                <a:cs typeface="Segoe UI"/>
              </a:rPr>
              <a:t>UniSAFE</a:t>
            </a:r>
            <a:r>
              <a:rPr lang="en-US" sz="900">
                <a:latin typeface="Calibri"/>
                <a:cs typeface="Segoe UI"/>
              </a:rPr>
              <a:t> Survey – Gender-based violence and institutional responses. GESIS - Leibniz </a:t>
            </a:r>
            <a:r>
              <a:rPr lang="en-US" sz="900" err="1">
                <a:latin typeface="Calibri"/>
                <a:cs typeface="Segoe UI"/>
              </a:rPr>
              <a:t>Institut</a:t>
            </a:r>
            <a:r>
              <a:rPr lang="en-US" sz="900">
                <a:latin typeface="Calibri"/>
                <a:cs typeface="Segoe UI"/>
              </a:rPr>
              <a:t> für Sozialwissenschaften. </a:t>
            </a:r>
            <a:r>
              <a:rPr lang="en-US" sz="900" err="1">
                <a:latin typeface="Calibri"/>
                <a:cs typeface="Segoe UI"/>
              </a:rPr>
              <a:t>Datenfile</a:t>
            </a:r>
            <a:r>
              <a:rPr lang="en-US" sz="900">
                <a:latin typeface="Calibri"/>
                <a:cs typeface="Segoe UI"/>
              </a:rPr>
              <a:t> Version 1.0.0, </a:t>
            </a:r>
            <a:r>
              <a:rPr lang="en-US" sz="900">
                <a:latin typeface="Calibri"/>
                <a:cs typeface="Segoe UI"/>
                <a:hlinkClick r:id="rId3"/>
              </a:rPr>
              <a:t>https://doi.org/10.7802/2475</a:t>
            </a:r>
            <a:r>
              <a:rPr lang="en-GB" sz="900">
                <a:latin typeface="Calibri"/>
                <a:ea typeface="Calibri"/>
                <a:cs typeface="Calibri"/>
              </a:rPr>
              <a:t> </a:t>
            </a:r>
            <a:endParaRPr lang="en-GB" sz="900">
              <a:ea typeface="Open Sans"/>
              <a:cs typeface="Open Sans"/>
            </a:endParaRPr>
          </a:p>
        </p:txBody>
      </p:sp>
    </p:spTree>
    <p:extLst>
      <p:ext uri="{BB962C8B-B14F-4D97-AF65-F5344CB8AC3E}">
        <p14:creationId xmlns:p14="http://schemas.microsoft.com/office/powerpoint/2010/main" val="3239478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1190368" y="2730843"/>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fr-FR">
              <a:solidFill>
                <a:schemeClr val="bg1"/>
              </a:solidFill>
              <a:ea typeface="Open Sans"/>
              <a:cs typeface="Open Sans"/>
            </a:endParaRPr>
          </a:p>
          <a:p>
            <a:endParaRPr lang="fr-FR">
              <a:solidFill>
                <a:schemeClr val="bg1"/>
              </a:solidFill>
              <a:ea typeface="Open Sans"/>
              <a:cs typeface="Open Sans"/>
            </a:endParaRPr>
          </a:p>
          <a:p>
            <a:endParaRPr lang="fr-FR">
              <a:solidFill>
                <a:schemeClr val="bg1"/>
              </a:solidFill>
              <a:ea typeface="Open Sans"/>
              <a:cs typeface="Open Sans"/>
            </a:endParaRPr>
          </a:p>
        </p:txBody>
      </p:sp>
      <p:sp>
        <p:nvSpPr>
          <p:cNvPr id="2" name="Title 2">
            <a:extLst>
              <a:ext uri="{FF2B5EF4-FFF2-40B4-BE49-F238E27FC236}">
                <a16:creationId xmlns:a16="http://schemas.microsoft.com/office/drawing/2014/main" id="{2EB60664-8D6D-8DED-FE51-5EA1DE6CA12F}"/>
              </a:ext>
            </a:extLst>
          </p:cNvPr>
          <p:cNvSpPr>
            <a:spLocks noGrp="1"/>
          </p:cNvSpPr>
          <p:nvPr/>
        </p:nvSpPr>
        <p:spPr>
          <a:xfrm>
            <a:off x="1477578" y="3652019"/>
            <a:ext cx="9236137" cy="1861285"/>
          </a:xfrm>
          <a:prstGeom prst="rect">
            <a:avLst/>
          </a:prstGeom>
          <a:effectLst/>
        </p:spPr>
        <p:txBody>
          <a:bodyPr vert="horz" lIns="0" tIns="192024" rIns="0" bIns="0" rtlCol="0" anchor="ctr" anchorCtr="0">
            <a:noAutofit/>
          </a:bodyPr>
          <a:lstStyle>
            <a:lvl1pPr algn="l" defTabSz="914318" rtl="0" eaLnBrk="1" latinLnBrk="0" hangingPunct="1">
              <a:lnSpc>
                <a:spcPct val="90000"/>
              </a:lnSpc>
              <a:spcBef>
                <a:spcPct val="0"/>
              </a:spcBef>
              <a:buNone/>
              <a:defRPr sz="3200" b="0" i="0" kern="1200" spc="0" baseline="0">
                <a:solidFill>
                  <a:srgbClr val="FFFFFF"/>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GB" b="1">
                <a:latin typeface="D-DIN Exp"/>
              </a:rPr>
              <a:t>What do you think were the most common reasons for not reporting?</a:t>
            </a:r>
            <a:endParaRPr lang="en-US" b="1"/>
          </a:p>
        </p:txBody>
      </p:sp>
      <p:sp>
        <p:nvSpPr>
          <p:cNvPr id="4" name="Title 2">
            <a:extLst>
              <a:ext uri="{FF2B5EF4-FFF2-40B4-BE49-F238E27FC236}">
                <a16:creationId xmlns:a16="http://schemas.microsoft.com/office/drawing/2014/main" id="{2EB60664-8D6D-8DED-FE51-5EA1DE6CA12F}"/>
              </a:ext>
            </a:extLst>
          </p:cNvPr>
          <p:cNvSpPr>
            <a:spLocks noGrp="1"/>
          </p:cNvSpPr>
          <p:nvPr/>
        </p:nvSpPr>
        <p:spPr>
          <a:xfrm>
            <a:off x="1632177" y="1942648"/>
            <a:ext cx="9236137" cy="1861285"/>
          </a:xfrm>
          <a:prstGeom prst="rect">
            <a:avLst/>
          </a:prstGeom>
          <a:effectLst/>
        </p:spPr>
        <p:txBody>
          <a:bodyPr vert="horz" lIns="0" tIns="192024" rIns="0" bIns="0" rtlCol="0" anchor="ctr" anchorCtr="0">
            <a:noAutofit/>
          </a:bodyPr>
          <a:lstStyle>
            <a:lvl1pPr algn="l" defTabSz="914318" rtl="0" eaLnBrk="1" latinLnBrk="0" hangingPunct="1">
              <a:lnSpc>
                <a:spcPct val="90000"/>
              </a:lnSpc>
              <a:spcBef>
                <a:spcPct val="0"/>
              </a:spcBef>
              <a:buNone/>
              <a:defRPr sz="3200" b="0" i="0" kern="1200" spc="0" baseline="0">
                <a:solidFill>
                  <a:srgbClr val="FFFFFF"/>
                </a:solidFill>
                <a:latin typeface="D-DIN Exp" panose="020B0504020202030204" pitchFamily="34" charset="0"/>
                <a:ea typeface="D-DIN Exp" panose="020B0504020202030204" pitchFamily="34" charset="0"/>
                <a:cs typeface="D-DIN Exp" panose="020B0504020202030204" pitchFamily="34" charset="0"/>
              </a:defRPr>
            </a:lvl1pPr>
          </a:lstStyle>
          <a:p>
            <a:pPr algn="ctr"/>
            <a:r>
              <a:rPr lang="en-GB">
                <a:latin typeface="D-DIN Exp"/>
              </a:rPr>
              <a:t>Only </a:t>
            </a:r>
            <a:r>
              <a:rPr lang="en-GB" b="1">
                <a:solidFill>
                  <a:schemeClr val="bg1"/>
                </a:solidFill>
                <a:latin typeface="D-DIN Exp"/>
              </a:rPr>
              <a:t>13%</a:t>
            </a:r>
            <a:r>
              <a:rPr lang="en-GB">
                <a:solidFill>
                  <a:schemeClr val="bg1"/>
                </a:solidFill>
                <a:latin typeface="D-DIN Exp"/>
              </a:rPr>
              <a:t> </a:t>
            </a:r>
            <a:r>
              <a:rPr lang="en-GB">
                <a:latin typeface="D-DIN Exp"/>
              </a:rPr>
              <a:t>of respondents who experienced gender-based violence has reported the incident. </a:t>
            </a:r>
            <a:endParaRPr lang="en-US"/>
          </a:p>
        </p:txBody>
      </p:sp>
    </p:spTree>
    <p:extLst>
      <p:ext uri="{BB962C8B-B14F-4D97-AF65-F5344CB8AC3E}">
        <p14:creationId xmlns:p14="http://schemas.microsoft.com/office/powerpoint/2010/main" val="2905258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6FC5B-B04B-AB91-DEF4-140B09098230}"/>
              </a:ext>
            </a:extLst>
          </p:cNvPr>
          <p:cNvSpPr>
            <a:spLocks noGrp="1"/>
          </p:cNvSpPr>
          <p:nvPr>
            <p:ph type="title"/>
          </p:nvPr>
        </p:nvSpPr>
        <p:spPr>
          <a:xfrm>
            <a:off x="564983" y="2123573"/>
            <a:ext cx="3758364" cy="1861285"/>
          </a:xfrm>
        </p:spPr>
        <p:txBody>
          <a:bodyPr/>
          <a:lstStyle/>
          <a:p>
            <a:r>
              <a:rPr lang="en-GB" b="1">
                <a:latin typeface="D-DIN Exp"/>
              </a:rPr>
              <a:t>Reasons for not reporting incidents of gender-based violence</a:t>
            </a:r>
            <a:endParaRPr lang="en-US">
              <a:latin typeface="D-DIN Exp"/>
            </a:endParaRPr>
          </a:p>
        </p:txBody>
      </p:sp>
      <p:sp>
        <p:nvSpPr>
          <p:cNvPr id="3" name="Slide Number Placeholder 2">
            <a:extLst>
              <a:ext uri="{FF2B5EF4-FFF2-40B4-BE49-F238E27FC236}">
                <a16:creationId xmlns:a16="http://schemas.microsoft.com/office/drawing/2014/main" id="{AE741E07-69C2-5734-00EA-E0C35B39F4B2}"/>
              </a:ext>
            </a:extLst>
          </p:cNvPr>
          <p:cNvSpPr>
            <a:spLocks noGrp="1"/>
          </p:cNvSpPr>
          <p:nvPr>
            <p:ph type="sldNum" sz="quarter" idx="4"/>
          </p:nvPr>
        </p:nvSpPr>
        <p:spPr/>
        <p:txBody>
          <a:bodyPr/>
          <a:lstStyle/>
          <a:p>
            <a:fld id="{783777ED-E0AE-DD49-A1E6-113717D9A99F}" type="slidenum">
              <a:rPr lang="fr-FR" smtClean="0"/>
              <a:pPr/>
              <a:t>16</a:t>
            </a:fld>
            <a:endParaRPr lang="fr-FR"/>
          </a:p>
        </p:txBody>
      </p:sp>
      <p:pic>
        <p:nvPicPr>
          <p:cNvPr id="5" name="Picture 4" descr="A picture containing chart&#10;&#10;Description automatically generated">
            <a:extLst>
              <a:ext uri="{FF2B5EF4-FFF2-40B4-BE49-F238E27FC236}">
                <a16:creationId xmlns:a16="http://schemas.microsoft.com/office/drawing/2014/main" id="{8FD1AFEE-D5E8-2142-248D-89479573E509}"/>
              </a:ext>
            </a:extLst>
          </p:cNvPr>
          <p:cNvPicPr>
            <a:picLocks noChangeAspect="1"/>
          </p:cNvPicPr>
          <p:nvPr/>
        </p:nvPicPr>
        <p:blipFill>
          <a:blip r:embed="rId3"/>
          <a:stretch>
            <a:fillRect/>
          </a:stretch>
        </p:blipFill>
        <p:spPr>
          <a:xfrm>
            <a:off x="4752007" y="318369"/>
            <a:ext cx="7329635" cy="6376957"/>
          </a:xfrm>
          <a:prstGeom prst="rect">
            <a:avLst/>
          </a:prstGeom>
        </p:spPr>
      </p:pic>
    </p:spTree>
    <p:extLst>
      <p:ext uri="{BB962C8B-B14F-4D97-AF65-F5344CB8AC3E}">
        <p14:creationId xmlns:p14="http://schemas.microsoft.com/office/powerpoint/2010/main" val="496693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C6FC3-555B-15DE-A854-417DB8E26C83}"/>
              </a:ext>
            </a:extLst>
          </p:cNvPr>
          <p:cNvSpPr>
            <a:spLocks noGrp="1"/>
          </p:cNvSpPr>
          <p:nvPr>
            <p:ph type="title"/>
          </p:nvPr>
        </p:nvSpPr>
        <p:spPr>
          <a:xfrm>
            <a:off x="452562" y="1724292"/>
            <a:ext cx="10086975" cy="778381"/>
          </a:xfrm>
        </p:spPr>
        <p:txBody>
          <a:bodyPr/>
          <a:lstStyle/>
          <a:p>
            <a:r>
              <a:rPr lang="en-GB" sz="3600" b="1">
                <a:solidFill>
                  <a:srgbClr val="5792CE"/>
                </a:solidFill>
              </a:rPr>
              <a:t>Where</a:t>
            </a:r>
            <a:r>
              <a:rPr lang="en-GB" sz="3600" b="1"/>
              <a:t> does it happen and to </a:t>
            </a:r>
            <a:r>
              <a:rPr lang="en-GB" sz="3600" b="1">
                <a:solidFill>
                  <a:srgbClr val="964091"/>
                </a:solidFill>
              </a:rPr>
              <a:t>who</a:t>
            </a:r>
            <a:r>
              <a:rPr lang="en-GB" sz="3600" b="1"/>
              <a:t>?</a:t>
            </a:r>
            <a:endParaRPr lang="LID4096" sz="3600" b="1"/>
          </a:p>
        </p:txBody>
      </p:sp>
      <p:sp>
        <p:nvSpPr>
          <p:cNvPr id="3" name="Slide Number Placeholder 2">
            <a:extLst>
              <a:ext uri="{FF2B5EF4-FFF2-40B4-BE49-F238E27FC236}">
                <a16:creationId xmlns:a16="http://schemas.microsoft.com/office/drawing/2014/main" id="{4BD9B5EA-9461-D07B-D281-554D159A8BC9}"/>
              </a:ext>
            </a:extLst>
          </p:cNvPr>
          <p:cNvSpPr>
            <a:spLocks noGrp="1"/>
          </p:cNvSpPr>
          <p:nvPr>
            <p:ph type="sldNum" sz="quarter" idx="4"/>
          </p:nvPr>
        </p:nvSpPr>
        <p:spPr/>
        <p:txBody>
          <a:bodyPr/>
          <a:lstStyle/>
          <a:p>
            <a:fld id="{783777ED-E0AE-DD49-A1E6-113717D9A99F}" type="slidenum">
              <a:rPr lang="fr-FR" smtClean="0"/>
              <a:pPr/>
              <a:t>17</a:t>
            </a:fld>
            <a:endParaRPr lang="fr-FR"/>
          </a:p>
        </p:txBody>
      </p:sp>
      <p:sp>
        <p:nvSpPr>
          <p:cNvPr id="4" name="Title 1">
            <a:extLst>
              <a:ext uri="{FF2B5EF4-FFF2-40B4-BE49-F238E27FC236}">
                <a16:creationId xmlns:a16="http://schemas.microsoft.com/office/drawing/2014/main" id="{B669C1D5-CE2F-56AD-E5AE-C64FD02AEC9C}"/>
              </a:ext>
            </a:extLst>
          </p:cNvPr>
          <p:cNvSpPr txBox="1">
            <a:spLocks/>
          </p:cNvSpPr>
          <p:nvPr/>
        </p:nvSpPr>
        <p:spPr>
          <a:xfrm>
            <a:off x="6028622" y="1724292"/>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endParaRPr lang="LID4096" sz="3600" b="1"/>
          </a:p>
        </p:txBody>
      </p:sp>
      <p:sp>
        <p:nvSpPr>
          <p:cNvPr id="5" name="TextBox 4">
            <a:extLst>
              <a:ext uri="{FF2B5EF4-FFF2-40B4-BE49-F238E27FC236}">
                <a16:creationId xmlns:a16="http://schemas.microsoft.com/office/drawing/2014/main" id="{545B3B43-98CF-5BEA-BB19-17B51EE05163}"/>
              </a:ext>
            </a:extLst>
          </p:cNvPr>
          <p:cNvSpPr txBox="1"/>
          <p:nvPr/>
        </p:nvSpPr>
        <p:spPr>
          <a:xfrm>
            <a:off x="573592" y="2502673"/>
            <a:ext cx="10894508" cy="4374724"/>
          </a:xfrm>
          <a:prstGeom prst="rect">
            <a:avLst/>
          </a:prstGeom>
          <a:noFill/>
        </p:spPr>
        <p:txBody>
          <a:bodyPr wrap="square" lIns="0" rIns="0" rtlCol="0">
            <a:spAutoFit/>
          </a:bodyPr>
          <a:lstStyle/>
          <a:p>
            <a:pPr marL="342900" indent="-342900">
              <a:lnSpc>
                <a:spcPct val="150000"/>
              </a:lnSpc>
              <a:buFont typeface="Wingdings" panose="05000000000000000000" pitchFamily="2" charset="2"/>
              <a:buChar char="q"/>
            </a:pPr>
            <a:r>
              <a:rPr lang="en-US" sz="2800">
                <a:solidFill>
                  <a:srgbClr val="5792CE"/>
                </a:solidFill>
                <a:latin typeface="D-DIN" panose="020B0504030202030204" pitchFamily="34" charset="77"/>
                <a:ea typeface="Open Sans" charset="0"/>
                <a:cs typeface="Open Sans" charset="0"/>
              </a:rPr>
              <a:t> Anywhere, anytime</a:t>
            </a:r>
          </a:p>
          <a:p>
            <a:pPr marL="342900" indent="-342900">
              <a:lnSpc>
                <a:spcPct val="150000"/>
              </a:lnSpc>
              <a:buFont typeface="Wingdings" panose="05000000000000000000" pitchFamily="2" charset="2"/>
              <a:buChar char="q"/>
            </a:pPr>
            <a:r>
              <a:rPr lang="en-US" sz="2800">
                <a:solidFill>
                  <a:srgbClr val="5792CE"/>
                </a:solidFill>
                <a:latin typeface="D-DIN" panose="020B0504030202030204" pitchFamily="34" charset="77"/>
                <a:ea typeface="Open Sans" charset="0"/>
                <a:cs typeface="Open Sans" charset="0"/>
              </a:rPr>
              <a:t> Power dynamics / power imbalance and dependencies</a:t>
            </a:r>
          </a:p>
          <a:p>
            <a:pPr marL="342900" indent="-342900">
              <a:lnSpc>
                <a:spcPct val="150000"/>
              </a:lnSpc>
              <a:buFont typeface="Wingdings" panose="05000000000000000000" pitchFamily="2" charset="2"/>
              <a:buChar char="q"/>
            </a:pPr>
            <a:r>
              <a:rPr lang="en-US" sz="2800">
                <a:solidFill>
                  <a:srgbClr val="964091"/>
                </a:solidFill>
                <a:latin typeface="D-DIN" panose="020B0504030202030204" pitchFamily="34" charset="77"/>
                <a:ea typeface="Open Sans" charset="0"/>
                <a:cs typeface="Open Sans" charset="0"/>
              </a:rPr>
              <a:t> </a:t>
            </a:r>
            <a:r>
              <a:rPr lang="en-US" sz="2800" err="1">
                <a:solidFill>
                  <a:srgbClr val="964091"/>
                </a:solidFill>
                <a:latin typeface="D-DIN" panose="020B0504030202030204" pitchFamily="34" charset="77"/>
                <a:ea typeface="Open Sans" charset="0"/>
                <a:cs typeface="Open Sans" charset="0"/>
              </a:rPr>
              <a:t>Marginalised</a:t>
            </a:r>
            <a:r>
              <a:rPr lang="en-US" sz="2800">
                <a:solidFill>
                  <a:srgbClr val="964091"/>
                </a:solidFill>
                <a:latin typeface="D-DIN" panose="020B0504030202030204" pitchFamily="34" charset="77"/>
                <a:ea typeface="Open Sans" charset="0"/>
                <a:cs typeface="Open Sans" charset="0"/>
              </a:rPr>
              <a:t> groups (women, LBGTQ+, international students)</a:t>
            </a:r>
          </a:p>
          <a:p>
            <a:pPr marL="342900" indent="-342900">
              <a:lnSpc>
                <a:spcPct val="150000"/>
              </a:lnSpc>
              <a:buFont typeface="Wingdings" panose="05000000000000000000" pitchFamily="2" charset="2"/>
              <a:buChar char="q"/>
            </a:pPr>
            <a:r>
              <a:rPr lang="en-US" sz="2800">
                <a:solidFill>
                  <a:srgbClr val="964091"/>
                </a:solidFill>
                <a:latin typeface="D-DIN" panose="020B0504030202030204" pitchFamily="34" charset="77"/>
                <a:ea typeface="Open Sans" charset="0"/>
                <a:cs typeface="Open Sans" charset="0"/>
              </a:rPr>
              <a:t> People with disability / mental health issues</a:t>
            </a:r>
          </a:p>
          <a:p>
            <a:pPr marL="342900" indent="-342900">
              <a:lnSpc>
                <a:spcPct val="150000"/>
              </a:lnSpc>
              <a:buFont typeface="Wingdings" panose="05000000000000000000" pitchFamily="2" charset="2"/>
              <a:buChar char="q"/>
            </a:pPr>
            <a:r>
              <a:rPr lang="en-US" sz="2800">
                <a:solidFill>
                  <a:srgbClr val="964091"/>
                </a:solidFill>
                <a:latin typeface="D-DIN" panose="020B0504030202030204" pitchFamily="34" charset="77"/>
                <a:ea typeface="Open Sans" charset="0"/>
                <a:cs typeface="Open Sans" charset="0"/>
              </a:rPr>
              <a:t> Least social integrated individuals</a:t>
            </a:r>
          </a:p>
          <a:p>
            <a:pPr marL="342900" indent="-342900">
              <a:lnSpc>
                <a:spcPct val="150000"/>
              </a:lnSpc>
              <a:buFont typeface="Wingdings" panose="05000000000000000000" pitchFamily="2" charset="2"/>
              <a:buChar char="q"/>
            </a:pPr>
            <a:endParaRPr lang="en-US" sz="2400">
              <a:solidFill>
                <a:srgbClr val="5792CE"/>
              </a:solidFill>
              <a:latin typeface="D-DIN" panose="020B0504030202030204" pitchFamily="34" charset="77"/>
              <a:ea typeface="Open Sans" charset="0"/>
              <a:cs typeface="Open Sans" charset="0"/>
            </a:endParaRPr>
          </a:p>
          <a:p>
            <a:pPr marL="342900" indent="-342900">
              <a:lnSpc>
                <a:spcPct val="150000"/>
              </a:lnSpc>
              <a:buFont typeface="Wingdings" panose="05000000000000000000" pitchFamily="2" charset="2"/>
              <a:buChar char="q"/>
            </a:pPr>
            <a:endParaRPr lang="en-US" sz="2400">
              <a:solidFill>
                <a:srgbClr val="5792CE"/>
              </a:solidFill>
              <a:latin typeface="D-DIN" panose="020B0504030202030204" pitchFamily="34" charset="77"/>
              <a:ea typeface="Open Sans" charset="0"/>
              <a:cs typeface="Open Sans" charset="0"/>
            </a:endParaRPr>
          </a:p>
        </p:txBody>
      </p:sp>
    </p:spTree>
    <p:extLst>
      <p:ext uri="{BB962C8B-B14F-4D97-AF65-F5344CB8AC3E}">
        <p14:creationId xmlns:p14="http://schemas.microsoft.com/office/powerpoint/2010/main" val="18365656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873" y="1401781"/>
            <a:ext cx="4550689" cy="778381"/>
          </a:xfrm>
        </p:spPr>
        <p:txBody>
          <a:bodyPr/>
          <a:lstStyle/>
          <a:p>
            <a:r>
              <a:rPr lang="en-US" sz="3200">
                <a:latin typeface="D-DIN Exp"/>
              </a:rPr>
              <a:t>7P model to address gender-based violence in universities</a:t>
            </a:r>
          </a:p>
        </p:txBody>
      </p:sp>
      <p:sp>
        <p:nvSpPr>
          <p:cNvPr id="3" name="Espace réservé du numéro de diapositive 2">
            <a:extLst>
              <a:ext uri="{FF2B5EF4-FFF2-40B4-BE49-F238E27FC236}">
                <a16:creationId xmlns:a16="http://schemas.microsoft.com/office/drawing/2014/main" id="{777B4084-DCF2-A240-B0D0-A95078BF3E9C}"/>
              </a:ext>
            </a:extLst>
          </p:cNvPr>
          <p:cNvSpPr>
            <a:spLocks noGrp="1"/>
          </p:cNvSpPr>
          <p:nvPr>
            <p:ph type="sldNum" sz="quarter" idx="4"/>
          </p:nvPr>
        </p:nvSpPr>
        <p:spPr>
          <a:xfrm>
            <a:off x="8328910" y="6333377"/>
            <a:ext cx="2743200" cy="365125"/>
          </a:xfrm>
        </p:spPr>
        <p:txBody>
          <a:bodyPr/>
          <a:lstStyle/>
          <a:p>
            <a:fld id="{783777ED-E0AE-DD49-A1E6-113717D9A99F}" type="slidenum">
              <a:rPr lang="fr-FR" smtClean="0"/>
              <a:pPr/>
              <a:t>18</a:t>
            </a:fld>
            <a:endParaRPr lang="fr-FR"/>
          </a:p>
        </p:txBody>
      </p:sp>
      <p:pic>
        <p:nvPicPr>
          <p:cNvPr id="4" name="Picture 4" descr="Diagram&#10;&#10;Description automatically generated">
            <a:extLst>
              <a:ext uri="{FF2B5EF4-FFF2-40B4-BE49-F238E27FC236}">
                <a16:creationId xmlns:a16="http://schemas.microsoft.com/office/drawing/2014/main" id="{39A30B5C-EFE4-C169-17C8-C447B802E749}"/>
              </a:ext>
            </a:extLst>
          </p:cNvPr>
          <p:cNvPicPr>
            <a:picLocks noChangeAspect="1"/>
          </p:cNvPicPr>
          <p:nvPr/>
        </p:nvPicPr>
        <p:blipFill>
          <a:blip r:embed="rId3"/>
          <a:stretch>
            <a:fillRect/>
          </a:stretch>
        </p:blipFill>
        <p:spPr>
          <a:xfrm>
            <a:off x="5941483" y="634295"/>
            <a:ext cx="4965700" cy="5240160"/>
          </a:xfrm>
          <a:prstGeom prst="rect">
            <a:avLst/>
          </a:prstGeom>
        </p:spPr>
      </p:pic>
    </p:spTree>
    <p:extLst>
      <p:ext uri="{BB962C8B-B14F-4D97-AF65-F5344CB8AC3E}">
        <p14:creationId xmlns:p14="http://schemas.microsoft.com/office/powerpoint/2010/main" val="1593629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Example of prevention measures and practices</a:t>
            </a:r>
          </a:p>
        </p:txBody>
      </p:sp>
      <p:sp>
        <p:nvSpPr>
          <p:cNvPr id="8" name="TextBox 7"/>
          <p:cNvSpPr txBox="1"/>
          <p:nvPr/>
        </p:nvSpPr>
        <p:spPr>
          <a:xfrm>
            <a:off x="2572330" y="2807003"/>
            <a:ext cx="2209669" cy="461665"/>
          </a:xfrm>
          <a:prstGeom prst="rect">
            <a:avLst/>
          </a:prstGeom>
          <a:noFill/>
        </p:spPr>
        <p:txBody>
          <a:bodyPr wrap="square" lIns="0" rIns="0" rtlCol="0">
            <a:spAutoFit/>
          </a:bodyPr>
          <a:lstStyle/>
          <a:p>
            <a:r>
              <a:rPr lang="en-US" sz="2400">
                <a:latin typeface="D-DIN" panose="020B0504030202030204" pitchFamily="34" charset="77"/>
                <a:ea typeface="Open Sans" charset="0"/>
                <a:cs typeface="Open Sans" charset="0"/>
              </a:rPr>
              <a:t>Code of Conducts</a:t>
            </a:r>
          </a:p>
        </p:txBody>
      </p:sp>
      <p:sp>
        <p:nvSpPr>
          <p:cNvPr id="4" name="Freeform 3">
            <a:extLst>
              <a:ext uri="{FF2B5EF4-FFF2-40B4-BE49-F238E27FC236}">
                <a16:creationId xmlns:a16="http://schemas.microsoft.com/office/drawing/2014/main" id="{76186CF9-104F-4F25-8025-52B7C7DA7A3F}"/>
              </a:ext>
            </a:extLst>
          </p:cNvPr>
          <p:cNvSpPr>
            <a:spLocks/>
          </p:cNvSpPr>
          <p:nvPr/>
        </p:nvSpPr>
        <p:spPr bwMode="auto">
          <a:xfrm>
            <a:off x="1314513" y="3005361"/>
            <a:ext cx="562311" cy="401650"/>
          </a:xfrm>
          <a:custGeom>
            <a:avLst/>
            <a:gdLst>
              <a:gd name="T0" fmla="*/ 159 w 162"/>
              <a:gd name="T1" fmla="*/ 12 h 115"/>
              <a:gd name="T2" fmla="*/ 58 w 162"/>
              <a:gd name="T3" fmla="*/ 113 h 115"/>
              <a:gd name="T4" fmla="*/ 53 w 162"/>
              <a:gd name="T5" fmla="*/ 115 h 115"/>
              <a:gd name="T6" fmla="*/ 49 w 162"/>
              <a:gd name="T7" fmla="*/ 113 h 115"/>
              <a:gd name="T8" fmla="*/ 3 w 162"/>
              <a:gd name="T9" fmla="*/ 67 h 115"/>
              <a:gd name="T10" fmla="*/ 3 w 162"/>
              <a:gd name="T11" fmla="*/ 58 h 115"/>
              <a:gd name="T12" fmla="*/ 12 w 162"/>
              <a:gd name="T13" fmla="*/ 58 h 115"/>
              <a:gd name="T14" fmla="*/ 53 w 162"/>
              <a:gd name="T15" fmla="*/ 99 h 115"/>
              <a:gd name="T16" fmla="*/ 150 w 162"/>
              <a:gd name="T17" fmla="*/ 3 h 115"/>
              <a:gd name="T18" fmla="*/ 159 w 162"/>
              <a:gd name="T19" fmla="*/ 3 h 115"/>
              <a:gd name="T20" fmla="*/ 159 w 162"/>
              <a:gd name="T21" fmla="*/ 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15">
                <a:moveTo>
                  <a:pt x="159" y="12"/>
                </a:moveTo>
                <a:cubicBezTo>
                  <a:pt x="58" y="113"/>
                  <a:pt x="58" y="113"/>
                  <a:pt x="58" y="113"/>
                </a:cubicBezTo>
                <a:cubicBezTo>
                  <a:pt x="57" y="114"/>
                  <a:pt x="55" y="115"/>
                  <a:pt x="53" y="115"/>
                </a:cubicBezTo>
                <a:cubicBezTo>
                  <a:pt x="52" y="115"/>
                  <a:pt x="50" y="114"/>
                  <a:pt x="49" y="113"/>
                </a:cubicBezTo>
                <a:cubicBezTo>
                  <a:pt x="3" y="67"/>
                  <a:pt x="3" y="67"/>
                  <a:pt x="3" y="67"/>
                </a:cubicBezTo>
                <a:cubicBezTo>
                  <a:pt x="0" y="65"/>
                  <a:pt x="0" y="61"/>
                  <a:pt x="3" y="58"/>
                </a:cubicBezTo>
                <a:cubicBezTo>
                  <a:pt x="5" y="56"/>
                  <a:pt x="10" y="56"/>
                  <a:pt x="12" y="58"/>
                </a:cubicBezTo>
                <a:cubicBezTo>
                  <a:pt x="53" y="99"/>
                  <a:pt x="53" y="99"/>
                  <a:pt x="53" y="99"/>
                </a:cubicBezTo>
                <a:cubicBezTo>
                  <a:pt x="150" y="3"/>
                  <a:pt x="150" y="3"/>
                  <a:pt x="150" y="3"/>
                </a:cubicBezTo>
                <a:cubicBezTo>
                  <a:pt x="152" y="0"/>
                  <a:pt x="157" y="0"/>
                  <a:pt x="159" y="3"/>
                </a:cubicBezTo>
                <a:cubicBezTo>
                  <a:pt x="162" y="5"/>
                  <a:pt x="162" y="10"/>
                  <a:pt x="159"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
        <p:nvSpPr>
          <p:cNvPr id="27" name="Oval 9">
            <a:extLst>
              <a:ext uri="{FF2B5EF4-FFF2-40B4-BE49-F238E27FC236}">
                <a16:creationId xmlns:a16="http://schemas.microsoft.com/office/drawing/2014/main" id="{CBA25B46-3186-6847-BB4D-1EA503F269B9}"/>
              </a:ext>
            </a:extLst>
          </p:cNvPr>
          <p:cNvSpPr/>
          <p:nvPr/>
        </p:nvSpPr>
        <p:spPr>
          <a:xfrm>
            <a:off x="6370259" y="2514925"/>
            <a:ext cx="1169435" cy="1169435"/>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28" name="Freeform 3">
            <a:extLst>
              <a:ext uri="{FF2B5EF4-FFF2-40B4-BE49-F238E27FC236}">
                <a16:creationId xmlns:a16="http://schemas.microsoft.com/office/drawing/2014/main" id="{8B141B06-BA5A-AA4D-84D3-081E56695A52}"/>
              </a:ext>
            </a:extLst>
          </p:cNvPr>
          <p:cNvSpPr>
            <a:spLocks/>
          </p:cNvSpPr>
          <p:nvPr/>
        </p:nvSpPr>
        <p:spPr bwMode="auto">
          <a:xfrm>
            <a:off x="6724158" y="2938929"/>
            <a:ext cx="461635" cy="329739"/>
          </a:xfrm>
          <a:custGeom>
            <a:avLst/>
            <a:gdLst>
              <a:gd name="T0" fmla="*/ 159 w 162"/>
              <a:gd name="T1" fmla="*/ 12 h 115"/>
              <a:gd name="T2" fmla="*/ 58 w 162"/>
              <a:gd name="T3" fmla="*/ 113 h 115"/>
              <a:gd name="T4" fmla="*/ 53 w 162"/>
              <a:gd name="T5" fmla="*/ 115 h 115"/>
              <a:gd name="T6" fmla="*/ 49 w 162"/>
              <a:gd name="T7" fmla="*/ 113 h 115"/>
              <a:gd name="T8" fmla="*/ 3 w 162"/>
              <a:gd name="T9" fmla="*/ 67 h 115"/>
              <a:gd name="T10" fmla="*/ 3 w 162"/>
              <a:gd name="T11" fmla="*/ 58 h 115"/>
              <a:gd name="T12" fmla="*/ 12 w 162"/>
              <a:gd name="T13" fmla="*/ 58 h 115"/>
              <a:gd name="T14" fmla="*/ 53 w 162"/>
              <a:gd name="T15" fmla="*/ 99 h 115"/>
              <a:gd name="T16" fmla="*/ 150 w 162"/>
              <a:gd name="T17" fmla="*/ 3 h 115"/>
              <a:gd name="T18" fmla="*/ 159 w 162"/>
              <a:gd name="T19" fmla="*/ 3 h 115"/>
              <a:gd name="T20" fmla="*/ 159 w 162"/>
              <a:gd name="T21" fmla="*/ 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15">
                <a:moveTo>
                  <a:pt x="159" y="12"/>
                </a:moveTo>
                <a:cubicBezTo>
                  <a:pt x="58" y="113"/>
                  <a:pt x="58" y="113"/>
                  <a:pt x="58" y="113"/>
                </a:cubicBezTo>
                <a:cubicBezTo>
                  <a:pt x="57" y="114"/>
                  <a:pt x="55" y="115"/>
                  <a:pt x="53" y="115"/>
                </a:cubicBezTo>
                <a:cubicBezTo>
                  <a:pt x="52" y="115"/>
                  <a:pt x="50" y="114"/>
                  <a:pt x="49" y="113"/>
                </a:cubicBezTo>
                <a:cubicBezTo>
                  <a:pt x="3" y="67"/>
                  <a:pt x="3" y="67"/>
                  <a:pt x="3" y="67"/>
                </a:cubicBezTo>
                <a:cubicBezTo>
                  <a:pt x="0" y="65"/>
                  <a:pt x="0" y="61"/>
                  <a:pt x="3" y="58"/>
                </a:cubicBezTo>
                <a:cubicBezTo>
                  <a:pt x="5" y="56"/>
                  <a:pt x="10" y="56"/>
                  <a:pt x="12" y="58"/>
                </a:cubicBezTo>
                <a:cubicBezTo>
                  <a:pt x="53" y="99"/>
                  <a:pt x="53" y="99"/>
                  <a:pt x="53" y="99"/>
                </a:cubicBezTo>
                <a:cubicBezTo>
                  <a:pt x="150" y="3"/>
                  <a:pt x="150" y="3"/>
                  <a:pt x="150" y="3"/>
                </a:cubicBezTo>
                <a:cubicBezTo>
                  <a:pt x="152" y="0"/>
                  <a:pt x="157" y="0"/>
                  <a:pt x="159" y="3"/>
                </a:cubicBezTo>
                <a:cubicBezTo>
                  <a:pt x="162" y="5"/>
                  <a:pt x="162" y="10"/>
                  <a:pt x="159"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
        <p:nvSpPr>
          <p:cNvPr id="31" name="Oval 9">
            <a:extLst>
              <a:ext uri="{FF2B5EF4-FFF2-40B4-BE49-F238E27FC236}">
                <a16:creationId xmlns:a16="http://schemas.microsoft.com/office/drawing/2014/main" id="{231FD123-A26B-9140-B6A6-8D41A981EEEB}"/>
              </a:ext>
            </a:extLst>
          </p:cNvPr>
          <p:cNvSpPr/>
          <p:nvPr/>
        </p:nvSpPr>
        <p:spPr>
          <a:xfrm>
            <a:off x="1048996" y="2514925"/>
            <a:ext cx="1169435" cy="1169435"/>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32" name="Freeform 3">
            <a:extLst>
              <a:ext uri="{FF2B5EF4-FFF2-40B4-BE49-F238E27FC236}">
                <a16:creationId xmlns:a16="http://schemas.microsoft.com/office/drawing/2014/main" id="{C5975111-621F-2546-BF37-20A42944FE0B}"/>
              </a:ext>
            </a:extLst>
          </p:cNvPr>
          <p:cNvSpPr>
            <a:spLocks/>
          </p:cNvSpPr>
          <p:nvPr/>
        </p:nvSpPr>
        <p:spPr bwMode="auto">
          <a:xfrm>
            <a:off x="1402895" y="2938929"/>
            <a:ext cx="461635" cy="329739"/>
          </a:xfrm>
          <a:custGeom>
            <a:avLst/>
            <a:gdLst>
              <a:gd name="T0" fmla="*/ 159 w 162"/>
              <a:gd name="T1" fmla="*/ 12 h 115"/>
              <a:gd name="T2" fmla="*/ 58 w 162"/>
              <a:gd name="T3" fmla="*/ 113 h 115"/>
              <a:gd name="T4" fmla="*/ 53 w 162"/>
              <a:gd name="T5" fmla="*/ 115 h 115"/>
              <a:gd name="T6" fmla="*/ 49 w 162"/>
              <a:gd name="T7" fmla="*/ 113 h 115"/>
              <a:gd name="T8" fmla="*/ 3 w 162"/>
              <a:gd name="T9" fmla="*/ 67 h 115"/>
              <a:gd name="T10" fmla="*/ 3 w 162"/>
              <a:gd name="T11" fmla="*/ 58 h 115"/>
              <a:gd name="T12" fmla="*/ 12 w 162"/>
              <a:gd name="T13" fmla="*/ 58 h 115"/>
              <a:gd name="T14" fmla="*/ 53 w 162"/>
              <a:gd name="T15" fmla="*/ 99 h 115"/>
              <a:gd name="T16" fmla="*/ 150 w 162"/>
              <a:gd name="T17" fmla="*/ 3 h 115"/>
              <a:gd name="T18" fmla="*/ 159 w 162"/>
              <a:gd name="T19" fmla="*/ 3 h 115"/>
              <a:gd name="T20" fmla="*/ 159 w 162"/>
              <a:gd name="T21" fmla="*/ 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15">
                <a:moveTo>
                  <a:pt x="159" y="12"/>
                </a:moveTo>
                <a:cubicBezTo>
                  <a:pt x="58" y="113"/>
                  <a:pt x="58" y="113"/>
                  <a:pt x="58" y="113"/>
                </a:cubicBezTo>
                <a:cubicBezTo>
                  <a:pt x="57" y="114"/>
                  <a:pt x="55" y="115"/>
                  <a:pt x="53" y="115"/>
                </a:cubicBezTo>
                <a:cubicBezTo>
                  <a:pt x="52" y="115"/>
                  <a:pt x="50" y="114"/>
                  <a:pt x="49" y="113"/>
                </a:cubicBezTo>
                <a:cubicBezTo>
                  <a:pt x="3" y="67"/>
                  <a:pt x="3" y="67"/>
                  <a:pt x="3" y="67"/>
                </a:cubicBezTo>
                <a:cubicBezTo>
                  <a:pt x="0" y="65"/>
                  <a:pt x="0" y="61"/>
                  <a:pt x="3" y="58"/>
                </a:cubicBezTo>
                <a:cubicBezTo>
                  <a:pt x="5" y="56"/>
                  <a:pt x="10" y="56"/>
                  <a:pt x="12" y="58"/>
                </a:cubicBezTo>
                <a:cubicBezTo>
                  <a:pt x="53" y="99"/>
                  <a:pt x="53" y="99"/>
                  <a:pt x="53" y="99"/>
                </a:cubicBezTo>
                <a:cubicBezTo>
                  <a:pt x="150" y="3"/>
                  <a:pt x="150" y="3"/>
                  <a:pt x="150" y="3"/>
                </a:cubicBezTo>
                <a:cubicBezTo>
                  <a:pt x="152" y="0"/>
                  <a:pt x="157" y="0"/>
                  <a:pt x="159" y="3"/>
                </a:cubicBezTo>
                <a:cubicBezTo>
                  <a:pt x="162" y="5"/>
                  <a:pt x="162" y="10"/>
                  <a:pt x="159"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
        <p:nvSpPr>
          <p:cNvPr id="34" name="Oval 9">
            <a:extLst>
              <a:ext uri="{FF2B5EF4-FFF2-40B4-BE49-F238E27FC236}">
                <a16:creationId xmlns:a16="http://schemas.microsoft.com/office/drawing/2014/main" id="{9DBE7619-1230-D74B-B830-8E24395B34D6}"/>
              </a:ext>
            </a:extLst>
          </p:cNvPr>
          <p:cNvSpPr/>
          <p:nvPr/>
        </p:nvSpPr>
        <p:spPr>
          <a:xfrm>
            <a:off x="1048996" y="4507355"/>
            <a:ext cx="1169435" cy="1169435"/>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35" name="Freeform 3">
            <a:extLst>
              <a:ext uri="{FF2B5EF4-FFF2-40B4-BE49-F238E27FC236}">
                <a16:creationId xmlns:a16="http://schemas.microsoft.com/office/drawing/2014/main" id="{18A54857-C2C0-BC48-890B-8C7415B1A2D7}"/>
              </a:ext>
            </a:extLst>
          </p:cNvPr>
          <p:cNvSpPr>
            <a:spLocks/>
          </p:cNvSpPr>
          <p:nvPr/>
        </p:nvSpPr>
        <p:spPr bwMode="auto">
          <a:xfrm>
            <a:off x="1402895" y="4931359"/>
            <a:ext cx="461635" cy="329739"/>
          </a:xfrm>
          <a:custGeom>
            <a:avLst/>
            <a:gdLst>
              <a:gd name="T0" fmla="*/ 159 w 162"/>
              <a:gd name="T1" fmla="*/ 12 h 115"/>
              <a:gd name="T2" fmla="*/ 58 w 162"/>
              <a:gd name="T3" fmla="*/ 113 h 115"/>
              <a:gd name="T4" fmla="*/ 53 w 162"/>
              <a:gd name="T5" fmla="*/ 115 h 115"/>
              <a:gd name="T6" fmla="*/ 49 w 162"/>
              <a:gd name="T7" fmla="*/ 113 h 115"/>
              <a:gd name="T8" fmla="*/ 3 w 162"/>
              <a:gd name="T9" fmla="*/ 67 h 115"/>
              <a:gd name="T10" fmla="*/ 3 w 162"/>
              <a:gd name="T11" fmla="*/ 58 h 115"/>
              <a:gd name="T12" fmla="*/ 12 w 162"/>
              <a:gd name="T13" fmla="*/ 58 h 115"/>
              <a:gd name="T14" fmla="*/ 53 w 162"/>
              <a:gd name="T15" fmla="*/ 99 h 115"/>
              <a:gd name="T16" fmla="*/ 150 w 162"/>
              <a:gd name="T17" fmla="*/ 3 h 115"/>
              <a:gd name="T18" fmla="*/ 159 w 162"/>
              <a:gd name="T19" fmla="*/ 3 h 115"/>
              <a:gd name="T20" fmla="*/ 159 w 162"/>
              <a:gd name="T21" fmla="*/ 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15">
                <a:moveTo>
                  <a:pt x="159" y="12"/>
                </a:moveTo>
                <a:cubicBezTo>
                  <a:pt x="58" y="113"/>
                  <a:pt x="58" y="113"/>
                  <a:pt x="58" y="113"/>
                </a:cubicBezTo>
                <a:cubicBezTo>
                  <a:pt x="57" y="114"/>
                  <a:pt x="55" y="115"/>
                  <a:pt x="53" y="115"/>
                </a:cubicBezTo>
                <a:cubicBezTo>
                  <a:pt x="52" y="115"/>
                  <a:pt x="50" y="114"/>
                  <a:pt x="49" y="113"/>
                </a:cubicBezTo>
                <a:cubicBezTo>
                  <a:pt x="3" y="67"/>
                  <a:pt x="3" y="67"/>
                  <a:pt x="3" y="67"/>
                </a:cubicBezTo>
                <a:cubicBezTo>
                  <a:pt x="0" y="65"/>
                  <a:pt x="0" y="61"/>
                  <a:pt x="3" y="58"/>
                </a:cubicBezTo>
                <a:cubicBezTo>
                  <a:pt x="5" y="56"/>
                  <a:pt x="10" y="56"/>
                  <a:pt x="12" y="58"/>
                </a:cubicBezTo>
                <a:cubicBezTo>
                  <a:pt x="53" y="99"/>
                  <a:pt x="53" y="99"/>
                  <a:pt x="53" y="99"/>
                </a:cubicBezTo>
                <a:cubicBezTo>
                  <a:pt x="150" y="3"/>
                  <a:pt x="150" y="3"/>
                  <a:pt x="150" y="3"/>
                </a:cubicBezTo>
                <a:cubicBezTo>
                  <a:pt x="152" y="0"/>
                  <a:pt x="157" y="0"/>
                  <a:pt x="159" y="3"/>
                </a:cubicBezTo>
                <a:cubicBezTo>
                  <a:pt x="162" y="5"/>
                  <a:pt x="162" y="10"/>
                  <a:pt x="159"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
        <p:nvSpPr>
          <p:cNvPr id="37" name="Oval 9">
            <a:extLst>
              <a:ext uri="{FF2B5EF4-FFF2-40B4-BE49-F238E27FC236}">
                <a16:creationId xmlns:a16="http://schemas.microsoft.com/office/drawing/2014/main" id="{EE2A1F20-7A63-8C48-850E-529B42BBEBBF}"/>
              </a:ext>
            </a:extLst>
          </p:cNvPr>
          <p:cNvSpPr/>
          <p:nvPr/>
        </p:nvSpPr>
        <p:spPr>
          <a:xfrm>
            <a:off x="6370257" y="4507355"/>
            <a:ext cx="1169435" cy="1169435"/>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38" name="Freeform 3">
            <a:extLst>
              <a:ext uri="{FF2B5EF4-FFF2-40B4-BE49-F238E27FC236}">
                <a16:creationId xmlns:a16="http://schemas.microsoft.com/office/drawing/2014/main" id="{7E8D9FBF-5493-5340-A574-75F119345CA5}"/>
              </a:ext>
            </a:extLst>
          </p:cNvPr>
          <p:cNvSpPr>
            <a:spLocks/>
          </p:cNvSpPr>
          <p:nvPr/>
        </p:nvSpPr>
        <p:spPr bwMode="auto">
          <a:xfrm>
            <a:off x="6724156" y="4931359"/>
            <a:ext cx="461635" cy="329739"/>
          </a:xfrm>
          <a:custGeom>
            <a:avLst/>
            <a:gdLst>
              <a:gd name="T0" fmla="*/ 159 w 162"/>
              <a:gd name="T1" fmla="*/ 12 h 115"/>
              <a:gd name="T2" fmla="*/ 58 w 162"/>
              <a:gd name="T3" fmla="*/ 113 h 115"/>
              <a:gd name="T4" fmla="*/ 53 w 162"/>
              <a:gd name="T5" fmla="*/ 115 h 115"/>
              <a:gd name="T6" fmla="*/ 49 w 162"/>
              <a:gd name="T7" fmla="*/ 113 h 115"/>
              <a:gd name="T8" fmla="*/ 3 w 162"/>
              <a:gd name="T9" fmla="*/ 67 h 115"/>
              <a:gd name="T10" fmla="*/ 3 w 162"/>
              <a:gd name="T11" fmla="*/ 58 h 115"/>
              <a:gd name="T12" fmla="*/ 12 w 162"/>
              <a:gd name="T13" fmla="*/ 58 h 115"/>
              <a:gd name="T14" fmla="*/ 53 w 162"/>
              <a:gd name="T15" fmla="*/ 99 h 115"/>
              <a:gd name="T16" fmla="*/ 150 w 162"/>
              <a:gd name="T17" fmla="*/ 3 h 115"/>
              <a:gd name="T18" fmla="*/ 159 w 162"/>
              <a:gd name="T19" fmla="*/ 3 h 115"/>
              <a:gd name="T20" fmla="*/ 159 w 162"/>
              <a:gd name="T21" fmla="*/ 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15">
                <a:moveTo>
                  <a:pt x="159" y="12"/>
                </a:moveTo>
                <a:cubicBezTo>
                  <a:pt x="58" y="113"/>
                  <a:pt x="58" y="113"/>
                  <a:pt x="58" y="113"/>
                </a:cubicBezTo>
                <a:cubicBezTo>
                  <a:pt x="57" y="114"/>
                  <a:pt x="55" y="115"/>
                  <a:pt x="53" y="115"/>
                </a:cubicBezTo>
                <a:cubicBezTo>
                  <a:pt x="52" y="115"/>
                  <a:pt x="50" y="114"/>
                  <a:pt x="49" y="113"/>
                </a:cubicBezTo>
                <a:cubicBezTo>
                  <a:pt x="3" y="67"/>
                  <a:pt x="3" y="67"/>
                  <a:pt x="3" y="67"/>
                </a:cubicBezTo>
                <a:cubicBezTo>
                  <a:pt x="0" y="65"/>
                  <a:pt x="0" y="61"/>
                  <a:pt x="3" y="58"/>
                </a:cubicBezTo>
                <a:cubicBezTo>
                  <a:pt x="5" y="56"/>
                  <a:pt x="10" y="56"/>
                  <a:pt x="12" y="58"/>
                </a:cubicBezTo>
                <a:cubicBezTo>
                  <a:pt x="53" y="99"/>
                  <a:pt x="53" y="99"/>
                  <a:pt x="53" y="99"/>
                </a:cubicBezTo>
                <a:cubicBezTo>
                  <a:pt x="150" y="3"/>
                  <a:pt x="150" y="3"/>
                  <a:pt x="150" y="3"/>
                </a:cubicBezTo>
                <a:cubicBezTo>
                  <a:pt x="152" y="0"/>
                  <a:pt x="157" y="0"/>
                  <a:pt x="159" y="3"/>
                </a:cubicBezTo>
                <a:cubicBezTo>
                  <a:pt x="162" y="5"/>
                  <a:pt x="162" y="10"/>
                  <a:pt x="159"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
        <p:nvSpPr>
          <p:cNvPr id="3" name="Espace réservé du numéro de diapositive 2">
            <a:extLst>
              <a:ext uri="{FF2B5EF4-FFF2-40B4-BE49-F238E27FC236}">
                <a16:creationId xmlns:a16="http://schemas.microsoft.com/office/drawing/2014/main" id="{777B4084-DCF2-A240-B0D0-A95078BF3E9C}"/>
              </a:ext>
            </a:extLst>
          </p:cNvPr>
          <p:cNvSpPr>
            <a:spLocks noGrp="1"/>
          </p:cNvSpPr>
          <p:nvPr>
            <p:ph type="sldNum" sz="quarter" idx="4"/>
          </p:nvPr>
        </p:nvSpPr>
        <p:spPr>
          <a:xfrm>
            <a:off x="8328910" y="6333377"/>
            <a:ext cx="2743200" cy="365125"/>
          </a:xfrm>
        </p:spPr>
        <p:txBody>
          <a:bodyPr/>
          <a:lstStyle/>
          <a:p>
            <a:fld id="{783777ED-E0AE-DD49-A1E6-113717D9A99F}" type="slidenum">
              <a:rPr lang="fr-FR" smtClean="0"/>
              <a:pPr/>
              <a:t>19</a:t>
            </a:fld>
            <a:endParaRPr lang="fr-FR"/>
          </a:p>
        </p:txBody>
      </p:sp>
      <p:sp>
        <p:nvSpPr>
          <p:cNvPr id="5" name="TextBox 4">
            <a:extLst>
              <a:ext uri="{FF2B5EF4-FFF2-40B4-BE49-F238E27FC236}">
                <a16:creationId xmlns:a16="http://schemas.microsoft.com/office/drawing/2014/main" id="{472753F4-AAAB-28A7-B486-216D926C175F}"/>
              </a:ext>
            </a:extLst>
          </p:cNvPr>
          <p:cNvSpPr txBox="1"/>
          <p:nvPr/>
        </p:nvSpPr>
        <p:spPr>
          <a:xfrm>
            <a:off x="2572330" y="4676573"/>
            <a:ext cx="2877001" cy="830997"/>
          </a:xfrm>
          <a:prstGeom prst="rect">
            <a:avLst/>
          </a:prstGeom>
          <a:noFill/>
        </p:spPr>
        <p:txBody>
          <a:bodyPr wrap="square" lIns="0" rIns="0" rtlCol="0">
            <a:spAutoFit/>
          </a:bodyPr>
          <a:lstStyle/>
          <a:p>
            <a:r>
              <a:rPr lang="en-US" sz="2400">
                <a:latin typeface="D-DIN" panose="020B0504030202030204" pitchFamily="34" charset="77"/>
                <a:ea typeface="Open Sans" charset="0"/>
                <a:cs typeface="Open Sans" charset="0"/>
              </a:rPr>
              <a:t>Awareness-raising campaigns</a:t>
            </a:r>
          </a:p>
        </p:txBody>
      </p:sp>
      <p:sp>
        <p:nvSpPr>
          <p:cNvPr id="6" name="TextBox 5">
            <a:extLst>
              <a:ext uri="{FF2B5EF4-FFF2-40B4-BE49-F238E27FC236}">
                <a16:creationId xmlns:a16="http://schemas.microsoft.com/office/drawing/2014/main" id="{17C21783-4928-E470-2BB9-D80515A70149}"/>
              </a:ext>
            </a:extLst>
          </p:cNvPr>
          <p:cNvSpPr txBox="1"/>
          <p:nvPr/>
        </p:nvSpPr>
        <p:spPr>
          <a:xfrm>
            <a:off x="7919311" y="2684143"/>
            <a:ext cx="2877001" cy="830997"/>
          </a:xfrm>
          <a:prstGeom prst="rect">
            <a:avLst/>
          </a:prstGeom>
          <a:noFill/>
        </p:spPr>
        <p:txBody>
          <a:bodyPr wrap="square" lIns="0" rIns="0" rtlCol="0">
            <a:spAutoFit/>
          </a:bodyPr>
          <a:lstStyle/>
          <a:p>
            <a:r>
              <a:rPr lang="en-US" sz="2400">
                <a:latin typeface="D-DIN" panose="020B0504030202030204" pitchFamily="34" charset="77"/>
                <a:ea typeface="Open Sans" charset="0"/>
                <a:cs typeface="Open Sans" charset="0"/>
              </a:rPr>
              <a:t>Training </a:t>
            </a:r>
            <a:r>
              <a:rPr lang="en-US" sz="2400" err="1">
                <a:latin typeface="D-DIN" panose="020B0504030202030204" pitchFamily="34" charset="77"/>
                <a:ea typeface="Open Sans" charset="0"/>
                <a:cs typeface="Open Sans" charset="0"/>
              </a:rPr>
              <a:t>programmes</a:t>
            </a:r>
            <a:r>
              <a:rPr lang="en-US" sz="2400">
                <a:latin typeface="D-DIN" panose="020B0504030202030204" pitchFamily="34" charset="77"/>
                <a:ea typeface="Open Sans" charset="0"/>
                <a:cs typeface="Open Sans" charset="0"/>
              </a:rPr>
              <a:t> for students and staff</a:t>
            </a:r>
          </a:p>
        </p:txBody>
      </p:sp>
      <p:sp>
        <p:nvSpPr>
          <p:cNvPr id="9" name="TextBox 8">
            <a:extLst>
              <a:ext uri="{FF2B5EF4-FFF2-40B4-BE49-F238E27FC236}">
                <a16:creationId xmlns:a16="http://schemas.microsoft.com/office/drawing/2014/main" id="{C54F65BC-509B-C868-8183-B4C2D2442601}"/>
              </a:ext>
            </a:extLst>
          </p:cNvPr>
          <p:cNvSpPr txBox="1"/>
          <p:nvPr/>
        </p:nvSpPr>
        <p:spPr>
          <a:xfrm>
            <a:off x="7824883" y="4810167"/>
            <a:ext cx="3589573" cy="461665"/>
          </a:xfrm>
          <a:prstGeom prst="rect">
            <a:avLst/>
          </a:prstGeom>
          <a:noFill/>
        </p:spPr>
        <p:txBody>
          <a:bodyPr wrap="square" lIns="0" rIns="0" rtlCol="0">
            <a:spAutoFit/>
          </a:bodyPr>
          <a:lstStyle/>
          <a:p>
            <a:r>
              <a:rPr lang="en-US" sz="2400" b="1">
                <a:latin typeface="D-DIN" panose="020B0504030202030204" pitchFamily="34" charset="77"/>
                <a:ea typeface="Open Sans" charset="0"/>
                <a:cs typeface="Open Sans" charset="0"/>
              </a:rPr>
              <a:t>Bystander Intervention</a:t>
            </a:r>
          </a:p>
        </p:txBody>
      </p:sp>
    </p:spTree>
    <p:extLst>
      <p:ext uri="{BB962C8B-B14F-4D97-AF65-F5344CB8AC3E}">
        <p14:creationId xmlns:p14="http://schemas.microsoft.com/office/powerpoint/2010/main" val="38248345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Learning Objectives</a:t>
            </a:r>
          </a:p>
        </p:txBody>
      </p:sp>
      <p:sp>
        <p:nvSpPr>
          <p:cNvPr id="3" name="TextBox 11">
            <a:extLst>
              <a:ext uri="{FF2B5EF4-FFF2-40B4-BE49-F238E27FC236}">
                <a16:creationId xmlns:a16="http://schemas.microsoft.com/office/drawing/2014/main" id="{9C29A036-ED95-FDCD-FF8E-4FABCB14D110}"/>
              </a:ext>
            </a:extLst>
          </p:cNvPr>
          <p:cNvSpPr txBox="1"/>
          <p:nvPr/>
        </p:nvSpPr>
        <p:spPr>
          <a:xfrm>
            <a:off x="753455" y="2317116"/>
            <a:ext cx="9853585" cy="2860783"/>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This training aims to help you gain the knowledge, skills and tools needed to </a:t>
            </a:r>
            <a:r>
              <a:rPr lang="en-US" sz="2000" err="1">
                <a:solidFill>
                  <a:schemeClr val="bg1"/>
                </a:solidFill>
                <a:latin typeface="D-DIN"/>
              </a:rPr>
              <a:t>recognise</a:t>
            </a:r>
            <a:r>
              <a:rPr lang="en-US" sz="2000">
                <a:solidFill>
                  <a:schemeClr val="bg1"/>
                </a:solidFill>
                <a:latin typeface="D-DIN"/>
              </a:rPr>
              <a:t> and respond to gender-based violence. By the end of the training you will: </a:t>
            </a:r>
            <a:br>
              <a:rPr lang="en-US" sz="2000">
                <a:latin typeface="D-DIN" panose="020B0504030202030204" pitchFamily="34" charset="77"/>
              </a:rPr>
            </a:br>
            <a:endParaRPr lang="en-US" sz="2000">
              <a:solidFill>
                <a:schemeClr val="bg1"/>
              </a:solidFill>
              <a:latin typeface="D-DIN" panose="020B0504030202030204" pitchFamily="34" charset="77"/>
            </a:endParaRPr>
          </a:p>
          <a:p>
            <a:pPr marL="342900" indent="-342900">
              <a:lnSpc>
                <a:spcPct val="130000"/>
              </a:lnSpc>
              <a:buFont typeface="Wingdings" panose="05000000000000000000" pitchFamily="2" charset="2"/>
              <a:buChar char="q"/>
            </a:pPr>
            <a:r>
              <a:rPr lang="en-US" sz="2000">
                <a:solidFill>
                  <a:schemeClr val="bg1"/>
                </a:solidFill>
                <a:latin typeface="D-DIN"/>
              </a:rPr>
              <a:t>Be able to understand the forms of gender-based violence. </a:t>
            </a:r>
            <a:endParaRPr lang="en-US" sz="2000">
              <a:solidFill>
                <a:schemeClr val="bg1"/>
              </a:solidFill>
              <a:latin typeface="D-DIN" panose="020B0504030202030204" pitchFamily="34" charset="77"/>
            </a:endParaRPr>
          </a:p>
          <a:p>
            <a:pPr marL="342900" indent="-342900">
              <a:lnSpc>
                <a:spcPct val="130000"/>
              </a:lnSpc>
              <a:buFont typeface="Wingdings" panose="05000000000000000000" pitchFamily="2" charset="2"/>
              <a:buChar char="q"/>
            </a:pPr>
            <a:r>
              <a:rPr lang="en-US" sz="2000">
                <a:solidFill>
                  <a:schemeClr val="bg1"/>
                </a:solidFill>
                <a:latin typeface="D-DIN"/>
              </a:rPr>
              <a:t>Understand bystander’s responsibility and importance. </a:t>
            </a:r>
            <a:endParaRPr lang="en-US" sz="2000">
              <a:solidFill>
                <a:schemeClr val="bg1"/>
              </a:solidFill>
              <a:latin typeface="D-DIN" panose="020B0504030202030204" pitchFamily="34" charset="77"/>
            </a:endParaRPr>
          </a:p>
          <a:p>
            <a:pPr marL="342900" indent="-342900">
              <a:lnSpc>
                <a:spcPct val="130000"/>
              </a:lnSpc>
              <a:buFont typeface="Wingdings" panose="05000000000000000000" pitchFamily="2" charset="2"/>
              <a:buChar char="q"/>
            </a:pPr>
            <a:r>
              <a:rPr lang="en-US" sz="2000">
                <a:solidFill>
                  <a:schemeClr val="bg1"/>
                </a:solidFill>
                <a:latin typeface="D-DIN"/>
              </a:rPr>
              <a:t>Foster awareness in identifying situations where bystander intervention may be appropriate.  </a:t>
            </a:r>
            <a:endParaRPr lang="en-US" sz="2000">
              <a:solidFill>
                <a:schemeClr val="bg1"/>
              </a:solidFill>
              <a:latin typeface="D-DIN" panose="020B0504030202030204" pitchFamily="34" charset="77"/>
            </a:endParaRPr>
          </a:p>
        </p:txBody>
      </p:sp>
    </p:spTree>
    <p:extLst>
      <p:ext uri="{BB962C8B-B14F-4D97-AF65-F5344CB8AC3E}">
        <p14:creationId xmlns:p14="http://schemas.microsoft.com/office/powerpoint/2010/main" val="36080834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5C51A-186F-B974-6EC3-67F333C4AECE}"/>
              </a:ext>
            </a:extLst>
          </p:cNvPr>
          <p:cNvSpPr>
            <a:spLocks noGrp="1"/>
          </p:cNvSpPr>
          <p:nvPr>
            <p:ph type="title"/>
          </p:nvPr>
        </p:nvSpPr>
        <p:spPr>
          <a:xfrm>
            <a:off x="985135" y="870440"/>
            <a:ext cx="10086975" cy="778381"/>
          </a:xfrm>
        </p:spPr>
        <p:txBody>
          <a:bodyPr/>
          <a:lstStyle/>
          <a:p>
            <a:r>
              <a:rPr lang="en-GB" sz="6000" b="1"/>
              <a:t>“Bystander”</a:t>
            </a:r>
            <a:endParaRPr lang="LID4096" sz="6000" b="1"/>
          </a:p>
        </p:txBody>
      </p:sp>
      <p:sp>
        <p:nvSpPr>
          <p:cNvPr id="3" name="Slide Number Placeholder 2">
            <a:extLst>
              <a:ext uri="{FF2B5EF4-FFF2-40B4-BE49-F238E27FC236}">
                <a16:creationId xmlns:a16="http://schemas.microsoft.com/office/drawing/2014/main" id="{D57798D7-84D1-3925-41DA-9FCDF500E2D1}"/>
              </a:ext>
            </a:extLst>
          </p:cNvPr>
          <p:cNvSpPr>
            <a:spLocks noGrp="1"/>
          </p:cNvSpPr>
          <p:nvPr>
            <p:ph type="sldNum" sz="quarter" idx="4"/>
          </p:nvPr>
        </p:nvSpPr>
        <p:spPr/>
        <p:txBody>
          <a:bodyPr/>
          <a:lstStyle/>
          <a:p>
            <a:fld id="{783777ED-E0AE-DD49-A1E6-113717D9A99F}" type="slidenum">
              <a:rPr lang="fr-FR" smtClean="0"/>
              <a:pPr/>
              <a:t>20</a:t>
            </a:fld>
            <a:endParaRPr lang="fr-FR"/>
          </a:p>
        </p:txBody>
      </p:sp>
      <p:sp>
        <p:nvSpPr>
          <p:cNvPr id="4" name="TextBox 3">
            <a:extLst>
              <a:ext uri="{FF2B5EF4-FFF2-40B4-BE49-F238E27FC236}">
                <a16:creationId xmlns:a16="http://schemas.microsoft.com/office/drawing/2014/main" id="{E3AAB075-F06F-8650-3567-36B266F0ED64}"/>
              </a:ext>
            </a:extLst>
          </p:cNvPr>
          <p:cNvSpPr txBox="1"/>
          <p:nvPr/>
        </p:nvSpPr>
        <p:spPr>
          <a:xfrm>
            <a:off x="981239" y="2477049"/>
            <a:ext cx="11541210" cy="1889813"/>
          </a:xfrm>
          <a:prstGeom prst="rect">
            <a:avLst/>
          </a:prstGeom>
          <a:noFill/>
        </p:spPr>
        <p:txBody>
          <a:bodyPr wrap="square" lIns="91440" tIns="45720" rIns="91440" bIns="45720" rtlCol="0" anchor="t">
            <a:spAutoFit/>
          </a:bodyPr>
          <a:lstStyle/>
          <a:p>
            <a:pPr>
              <a:lnSpc>
                <a:spcPct val="150000"/>
              </a:lnSpc>
            </a:pPr>
            <a:r>
              <a:rPr lang="en-GB" sz="2000"/>
              <a:t>Think of one example from the following:</a:t>
            </a:r>
          </a:p>
          <a:p>
            <a:pPr marL="285750" indent="-285750">
              <a:lnSpc>
                <a:spcPct val="150000"/>
              </a:lnSpc>
              <a:buFont typeface="Wingdings" panose="05000000000000000000" pitchFamily="2" charset="2"/>
              <a:buChar char="q"/>
            </a:pPr>
            <a:r>
              <a:rPr lang="en-GB" sz="2000"/>
              <a:t>A time you </a:t>
            </a:r>
            <a:r>
              <a:rPr lang="en-GB" sz="2000" b="1"/>
              <a:t>did </a:t>
            </a:r>
            <a:r>
              <a:rPr lang="en-GB" sz="2000"/>
              <a:t>or </a:t>
            </a:r>
            <a:r>
              <a:rPr lang="en-GB" sz="2000" b="1"/>
              <a:t>did not</a:t>
            </a:r>
            <a:r>
              <a:rPr lang="en-GB" sz="2000"/>
              <a:t> intervene during an incident or </a:t>
            </a:r>
            <a:endParaRPr lang="en-GB" sz="2000">
              <a:ea typeface="Open Sans"/>
              <a:cs typeface="Open Sans"/>
            </a:endParaRPr>
          </a:p>
          <a:p>
            <a:pPr marL="285750" indent="-285750">
              <a:lnSpc>
                <a:spcPct val="150000"/>
              </a:lnSpc>
              <a:buFont typeface="Wingdings" panose="05000000000000000000" pitchFamily="2" charset="2"/>
              <a:buChar char="q"/>
            </a:pPr>
            <a:r>
              <a:rPr lang="en-GB" sz="2000"/>
              <a:t>A time you saw someone else intervene or </a:t>
            </a:r>
            <a:endParaRPr lang="en-GB" sz="2000">
              <a:ea typeface="Open Sans"/>
              <a:cs typeface="Open Sans"/>
            </a:endParaRPr>
          </a:p>
          <a:p>
            <a:pPr marL="285750" indent="-285750">
              <a:lnSpc>
                <a:spcPct val="150000"/>
              </a:lnSpc>
              <a:buFont typeface="Wingdings" panose="05000000000000000000" pitchFamily="2" charset="2"/>
              <a:buChar char="q"/>
            </a:pPr>
            <a:r>
              <a:rPr lang="en-GB" sz="2000"/>
              <a:t>A time when someone intervened to support you </a:t>
            </a:r>
            <a:endParaRPr lang="en-GB" sz="2000">
              <a:ea typeface="Open Sans"/>
              <a:cs typeface="Open Sans"/>
            </a:endParaRPr>
          </a:p>
        </p:txBody>
      </p:sp>
    </p:spTree>
    <p:extLst>
      <p:ext uri="{BB962C8B-B14F-4D97-AF65-F5344CB8AC3E}">
        <p14:creationId xmlns:p14="http://schemas.microsoft.com/office/powerpoint/2010/main" val="737873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226" y="1181860"/>
            <a:ext cx="3664418" cy="835367"/>
          </a:xfrm>
        </p:spPr>
        <p:txBody>
          <a:bodyPr/>
          <a:lstStyle/>
          <a:p>
            <a:r>
              <a:rPr lang="en-US" b="1"/>
              <a:t>What’s bystander intervention?</a:t>
            </a:r>
          </a:p>
        </p:txBody>
      </p:sp>
      <p:sp>
        <p:nvSpPr>
          <p:cNvPr id="8" name="TextBox 7"/>
          <p:cNvSpPr txBox="1"/>
          <p:nvPr/>
        </p:nvSpPr>
        <p:spPr>
          <a:xfrm>
            <a:off x="730226" y="2542887"/>
            <a:ext cx="3411218" cy="3414461"/>
          </a:xfrm>
          <a:prstGeom prst="rect">
            <a:avLst/>
          </a:prstGeom>
          <a:noFill/>
        </p:spPr>
        <p:txBody>
          <a:bodyPr wrap="square" lIns="0" rIns="0" rtlCol="0">
            <a:spAutoFit/>
          </a:bodyPr>
          <a:lstStyle/>
          <a:p>
            <a:pPr>
              <a:lnSpc>
                <a:spcPct val="130000"/>
              </a:lnSpc>
            </a:pPr>
            <a:r>
              <a:rPr lang="en-US" sz="2400" b="0" i="0">
                <a:solidFill>
                  <a:srgbClr val="0F2235"/>
                </a:solidFill>
                <a:effectLst/>
                <a:latin typeface="Calibri" panose="020F0502020204030204" pitchFamily="34" charset="0"/>
              </a:rPr>
              <a:t>Bystander intervention refers to the </a:t>
            </a:r>
            <a:r>
              <a:rPr lang="en-US" sz="2400" b="1" i="0">
                <a:solidFill>
                  <a:srgbClr val="0F2235"/>
                </a:solidFill>
                <a:effectLst/>
                <a:latin typeface="Calibri" panose="020F0502020204030204" pitchFamily="34" charset="0"/>
              </a:rPr>
              <a:t>actions taken </a:t>
            </a:r>
            <a:r>
              <a:rPr lang="en-US" sz="2400" b="0" i="0">
                <a:solidFill>
                  <a:srgbClr val="0F2235"/>
                </a:solidFill>
                <a:effectLst/>
                <a:latin typeface="Calibri" panose="020F0502020204030204" pitchFamily="34" charset="0"/>
              </a:rPr>
              <a:t>by individuals who observe a potentially harmful situation. The purpose is to prevent (further) violence from occurring. </a:t>
            </a:r>
            <a:endParaRPr lang="en-US" sz="2400">
              <a:solidFill>
                <a:srgbClr val="0F2235"/>
              </a:solidFill>
              <a:latin typeface="D-DIN" panose="020B0504030202030204" pitchFamily="34" charset="77"/>
            </a:endParaRPr>
          </a:p>
        </p:txBody>
      </p:sp>
      <p:sp>
        <p:nvSpPr>
          <p:cNvPr id="10" name="Oval 9"/>
          <p:cNvSpPr/>
          <p:nvPr/>
        </p:nvSpPr>
        <p:spPr>
          <a:xfrm>
            <a:off x="5667900" y="160337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15" name="TextBox 14"/>
          <p:cNvSpPr txBox="1"/>
          <p:nvPr/>
        </p:nvSpPr>
        <p:spPr>
          <a:xfrm>
            <a:off x="5178405" y="3429000"/>
            <a:ext cx="2361801" cy="461665"/>
          </a:xfrm>
          <a:prstGeom prst="rect">
            <a:avLst/>
          </a:prstGeom>
          <a:noFill/>
        </p:spPr>
        <p:txBody>
          <a:bodyPr wrap="none" lIns="0" rIns="0" rtlCol="0">
            <a:spAutoFit/>
          </a:bodyPr>
          <a:lstStyle/>
          <a:p>
            <a:pPr algn="ctr"/>
            <a:r>
              <a:rPr lang="en-US" sz="2400" b="1">
                <a:latin typeface="D-DIN" panose="020B0504030202030204" pitchFamily="34" charset="77"/>
                <a:ea typeface="Open Sans" charset="0"/>
                <a:cs typeface="Open Sans" charset="0"/>
              </a:rPr>
              <a:t>Why to intervene?</a:t>
            </a:r>
          </a:p>
        </p:txBody>
      </p:sp>
      <p:sp>
        <p:nvSpPr>
          <p:cNvPr id="17" name="TextBox 16"/>
          <p:cNvSpPr txBox="1"/>
          <p:nvPr/>
        </p:nvSpPr>
        <p:spPr>
          <a:xfrm>
            <a:off x="8577168" y="3429000"/>
            <a:ext cx="2365199" cy="461665"/>
          </a:xfrm>
          <a:prstGeom prst="rect">
            <a:avLst/>
          </a:prstGeom>
          <a:noFill/>
        </p:spPr>
        <p:txBody>
          <a:bodyPr wrap="none" lIns="0" rIns="0" rtlCol="0">
            <a:spAutoFit/>
          </a:bodyPr>
          <a:lstStyle/>
          <a:p>
            <a:pPr algn="ctr"/>
            <a:r>
              <a:rPr lang="en-US" sz="2400" b="1">
                <a:latin typeface="D-DIN" panose="020B0504030202030204" pitchFamily="34" charset="77"/>
                <a:ea typeface="Open Sans" charset="0"/>
                <a:cs typeface="Open Sans" charset="0"/>
              </a:rPr>
              <a:t>How to intervene?</a:t>
            </a:r>
          </a:p>
        </p:txBody>
      </p:sp>
      <p:cxnSp>
        <p:nvCxnSpPr>
          <p:cNvPr id="19" name="Straight Connector 18"/>
          <p:cNvCxnSpPr>
            <a:cxnSpLocks/>
            <a:stCxn id="10" idx="4"/>
          </p:cNvCxnSpPr>
          <p:nvPr/>
        </p:nvCxnSpPr>
        <p:spPr>
          <a:xfrm>
            <a:off x="6380135" y="3027846"/>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24" name="Oval 9">
            <a:extLst>
              <a:ext uri="{FF2B5EF4-FFF2-40B4-BE49-F238E27FC236}">
                <a16:creationId xmlns:a16="http://schemas.microsoft.com/office/drawing/2014/main" id="{6A4CED41-10AD-0D4C-8D12-32EE80DE7CA3}"/>
              </a:ext>
            </a:extLst>
          </p:cNvPr>
          <p:cNvSpPr/>
          <p:nvPr/>
        </p:nvSpPr>
        <p:spPr>
          <a:xfrm>
            <a:off x="9017979" y="160337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cxnSp>
        <p:nvCxnSpPr>
          <p:cNvPr id="27" name="Straight Connector 18">
            <a:extLst>
              <a:ext uri="{FF2B5EF4-FFF2-40B4-BE49-F238E27FC236}">
                <a16:creationId xmlns:a16="http://schemas.microsoft.com/office/drawing/2014/main" id="{2742FB5E-275F-A042-8489-D918DD1663D1}"/>
              </a:ext>
            </a:extLst>
          </p:cNvPr>
          <p:cNvCxnSpPr>
            <a:cxnSpLocks/>
          </p:cNvCxnSpPr>
          <p:nvPr/>
        </p:nvCxnSpPr>
        <p:spPr>
          <a:xfrm>
            <a:off x="9748836" y="3058268"/>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3" name="Espace réservé du numéro de diapositive 2">
            <a:extLst>
              <a:ext uri="{FF2B5EF4-FFF2-40B4-BE49-F238E27FC236}">
                <a16:creationId xmlns:a16="http://schemas.microsoft.com/office/drawing/2014/main" id="{7470DBDA-6206-754F-BC95-9305144B370A}"/>
              </a:ext>
            </a:extLst>
          </p:cNvPr>
          <p:cNvSpPr>
            <a:spLocks noGrp="1"/>
          </p:cNvSpPr>
          <p:nvPr>
            <p:ph type="sldNum" sz="quarter" idx="4"/>
          </p:nvPr>
        </p:nvSpPr>
        <p:spPr>
          <a:xfrm>
            <a:off x="8353623" y="5882972"/>
            <a:ext cx="2743200" cy="365125"/>
          </a:xfrm>
        </p:spPr>
        <p:txBody>
          <a:bodyPr/>
          <a:lstStyle/>
          <a:p>
            <a:fld id="{783777ED-E0AE-DD49-A1E6-113717D9A99F}" type="slidenum">
              <a:rPr lang="fr-FR" smtClean="0"/>
              <a:pPr/>
              <a:t>21</a:t>
            </a:fld>
            <a:endParaRPr lang="fr-FR"/>
          </a:p>
        </p:txBody>
      </p:sp>
      <p:sp>
        <p:nvSpPr>
          <p:cNvPr id="4" name="Shape 2571">
            <a:extLst>
              <a:ext uri="{FF2B5EF4-FFF2-40B4-BE49-F238E27FC236}">
                <a16:creationId xmlns:a16="http://schemas.microsoft.com/office/drawing/2014/main" id="{853BAC7D-44E9-A6E1-72B7-9952D349ECC3}"/>
              </a:ext>
            </a:extLst>
          </p:cNvPr>
          <p:cNvSpPr/>
          <p:nvPr/>
        </p:nvSpPr>
        <p:spPr>
          <a:xfrm>
            <a:off x="5963710" y="1897928"/>
            <a:ext cx="832849" cy="835367"/>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5" name="Shape 2553">
            <a:extLst>
              <a:ext uri="{FF2B5EF4-FFF2-40B4-BE49-F238E27FC236}">
                <a16:creationId xmlns:a16="http://schemas.microsoft.com/office/drawing/2014/main" id="{629F8AAA-8AE5-0A2E-E666-6109E389C237}"/>
              </a:ext>
            </a:extLst>
          </p:cNvPr>
          <p:cNvSpPr/>
          <p:nvPr/>
        </p:nvSpPr>
        <p:spPr>
          <a:xfrm>
            <a:off x="9300344" y="1867663"/>
            <a:ext cx="849758" cy="865632"/>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1837689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3" name="TextBox 11">
            <a:extLst>
              <a:ext uri="{FF2B5EF4-FFF2-40B4-BE49-F238E27FC236}">
                <a16:creationId xmlns:a16="http://schemas.microsoft.com/office/drawing/2014/main" id="{59E2E88E-E2FF-6A20-12D0-F81AD7BE81D6}"/>
              </a:ext>
            </a:extLst>
          </p:cNvPr>
          <p:cNvSpPr txBox="1"/>
          <p:nvPr/>
        </p:nvSpPr>
        <p:spPr>
          <a:xfrm>
            <a:off x="1389824" y="2587628"/>
            <a:ext cx="9422402" cy="753796"/>
          </a:xfrm>
          <a:prstGeom prst="rect">
            <a:avLst/>
          </a:prstGeom>
          <a:noFill/>
        </p:spPr>
        <p:txBody>
          <a:bodyPr wrap="square" lIns="0" tIns="45720" rIns="0" bIns="45720" rtlCol="0" anchor="t">
            <a:spAutoFit/>
          </a:bodyPr>
          <a:lstStyle/>
          <a:p>
            <a:pPr algn="ctr">
              <a:lnSpc>
                <a:spcPct val="130000"/>
              </a:lnSpc>
            </a:pPr>
            <a:r>
              <a:rPr lang="en-GB" sz="3600">
                <a:solidFill>
                  <a:schemeClr val="bg1"/>
                </a:solidFill>
                <a:latin typeface="Calibri"/>
                <a:cs typeface="Calibri"/>
              </a:rPr>
              <a:t>Why is it important to intervene as a bystander?</a:t>
            </a:r>
            <a:endParaRPr lang="en-US">
              <a:solidFill>
                <a:schemeClr val="bg1"/>
              </a:solidFill>
            </a:endParaRPr>
          </a:p>
        </p:txBody>
      </p:sp>
      <p:sp>
        <p:nvSpPr>
          <p:cNvPr id="4" name="Oval 9">
            <a:extLst>
              <a:ext uri="{FF2B5EF4-FFF2-40B4-BE49-F238E27FC236}">
                <a16:creationId xmlns:a16="http://schemas.microsoft.com/office/drawing/2014/main" id="{E426A985-B61F-F5C9-701B-B1064B8FC963}"/>
              </a:ext>
            </a:extLst>
          </p:cNvPr>
          <p:cNvSpPr/>
          <p:nvPr/>
        </p:nvSpPr>
        <p:spPr>
          <a:xfrm>
            <a:off x="180719" y="832130"/>
            <a:ext cx="1697813" cy="1600579"/>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7" name="Shape 2553">
            <a:extLst>
              <a:ext uri="{FF2B5EF4-FFF2-40B4-BE49-F238E27FC236}">
                <a16:creationId xmlns:a16="http://schemas.microsoft.com/office/drawing/2014/main" id="{AC168881-AC26-45D4-6684-57676DED660C}"/>
              </a:ext>
            </a:extLst>
          </p:cNvPr>
          <p:cNvSpPr/>
          <p:nvPr/>
        </p:nvSpPr>
        <p:spPr>
          <a:xfrm>
            <a:off x="633974" y="1235657"/>
            <a:ext cx="791301" cy="79352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12864329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B65BD-1B59-FD06-4DA2-A8ED0B8EE3AA}"/>
              </a:ext>
            </a:extLst>
          </p:cNvPr>
          <p:cNvSpPr>
            <a:spLocks noGrp="1"/>
          </p:cNvSpPr>
          <p:nvPr>
            <p:ph type="title"/>
          </p:nvPr>
        </p:nvSpPr>
        <p:spPr>
          <a:xfrm>
            <a:off x="1052512" y="1021075"/>
            <a:ext cx="10086975" cy="778381"/>
          </a:xfrm>
        </p:spPr>
        <p:txBody>
          <a:bodyPr/>
          <a:lstStyle/>
          <a:p>
            <a:r>
              <a:rPr lang="en-GB" sz="3600" b="1"/>
              <a:t>Why to intervene?</a:t>
            </a:r>
            <a:endParaRPr lang="LID4096" sz="3600" b="1"/>
          </a:p>
        </p:txBody>
      </p:sp>
      <p:sp>
        <p:nvSpPr>
          <p:cNvPr id="3" name="Slide Number Placeholder 2">
            <a:extLst>
              <a:ext uri="{FF2B5EF4-FFF2-40B4-BE49-F238E27FC236}">
                <a16:creationId xmlns:a16="http://schemas.microsoft.com/office/drawing/2014/main" id="{079051B1-FFD9-12F1-3D0E-E134D232F288}"/>
              </a:ext>
            </a:extLst>
          </p:cNvPr>
          <p:cNvSpPr>
            <a:spLocks noGrp="1"/>
          </p:cNvSpPr>
          <p:nvPr>
            <p:ph type="sldNum" sz="quarter" idx="4"/>
          </p:nvPr>
        </p:nvSpPr>
        <p:spPr/>
        <p:txBody>
          <a:bodyPr/>
          <a:lstStyle/>
          <a:p>
            <a:fld id="{783777ED-E0AE-DD49-A1E6-113717D9A99F}" type="slidenum">
              <a:rPr lang="fr-FR" smtClean="0"/>
              <a:pPr/>
              <a:t>23</a:t>
            </a:fld>
            <a:endParaRPr lang="fr-FR"/>
          </a:p>
        </p:txBody>
      </p:sp>
      <p:sp>
        <p:nvSpPr>
          <p:cNvPr id="5" name="TextBox 4">
            <a:extLst>
              <a:ext uri="{FF2B5EF4-FFF2-40B4-BE49-F238E27FC236}">
                <a16:creationId xmlns:a16="http://schemas.microsoft.com/office/drawing/2014/main" id="{C5CCA3A6-16A0-8F6D-9F88-2C9ED4FBA158}"/>
              </a:ext>
            </a:extLst>
          </p:cNvPr>
          <p:cNvSpPr txBox="1"/>
          <p:nvPr/>
        </p:nvSpPr>
        <p:spPr>
          <a:xfrm>
            <a:off x="761999" y="2026468"/>
            <a:ext cx="5334000" cy="2805063"/>
          </a:xfrm>
          <a:prstGeom prst="rect">
            <a:avLst/>
          </a:prstGeom>
          <a:noFill/>
        </p:spPr>
        <p:txBody>
          <a:bodyPr wrap="square" lIns="0" tIns="45720" rIns="0" bIns="45720" rtlCol="0" anchor="t">
            <a:spAutoFit/>
          </a:bodyPr>
          <a:lstStyle/>
          <a:p>
            <a:pPr marL="342900" indent="-342900">
              <a:lnSpc>
                <a:spcPct val="150000"/>
              </a:lnSpc>
              <a:buFont typeface="Wingdings" panose="05000000000000000000" pitchFamily="2" charset="2"/>
              <a:buChar char="q"/>
            </a:pPr>
            <a:r>
              <a:rPr lang="en-US" sz="2400">
                <a:solidFill>
                  <a:srgbClr val="000000"/>
                </a:solidFill>
                <a:latin typeface="D-DIN" panose="020B0504030202030204" pitchFamily="34" charset="77"/>
                <a:ea typeface="Open Sans" charset="0"/>
                <a:cs typeface="Open Sans" charset="0"/>
              </a:rPr>
              <a:t>Prevent further harm</a:t>
            </a:r>
          </a:p>
          <a:p>
            <a:pPr marL="342900" indent="-342900">
              <a:lnSpc>
                <a:spcPct val="150000"/>
              </a:lnSpc>
              <a:buFont typeface="Wingdings" panose="05000000000000000000" pitchFamily="2" charset="2"/>
              <a:buChar char="q"/>
            </a:pPr>
            <a:r>
              <a:rPr lang="en-US" sz="2400">
                <a:solidFill>
                  <a:srgbClr val="000000"/>
                </a:solidFill>
                <a:latin typeface="D-DIN"/>
                <a:ea typeface="Open Sans"/>
                <a:cs typeface="Open Sans"/>
              </a:rPr>
              <a:t>Send a message of no tolerance</a:t>
            </a:r>
          </a:p>
          <a:p>
            <a:pPr marL="342900" indent="-342900">
              <a:lnSpc>
                <a:spcPct val="150000"/>
              </a:lnSpc>
              <a:buFont typeface="Wingdings" panose="05000000000000000000" pitchFamily="2" charset="2"/>
              <a:buChar char="q"/>
            </a:pPr>
            <a:r>
              <a:rPr lang="en-US" sz="2400">
                <a:solidFill>
                  <a:srgbClr val="000000"/>
                </a:solidFill>
                <a:latin typeface="D-DIN" panose="020B0504030202030204" pitchFamily="34" charset="77"/>
                <a:ea typeface="Open Sans" charset="0"/>
                <a:cs typeface="Open Sans" charset="0"/>
              </a:rPr>
              <a:t>Empowers the victim </a:t>
            </a:r>
          </a:p>
          <a:p>
            <a:pPr marL="342900" indent="-342900">
              <a:lnSpc>
                <a:spcPct val="150000"/>
              </a:lnSpc>
              <a:buFont typeface="Wingdings" panose="05000000000000000000" pitchFamily="2" charset="2"/>
              <a:buChar char="q"/>
            </a:pPr>
            <a:r>
              <a:rPr lang="en-US" sz="2400">
                <a:solidFill>
                  <a:srgbClr val="000000"/>
                </a:solidFill>
                <a:latin typeface="D-DIN" panose="020B0504030202030204" pitchFamily="34" charset="77"/>
                <a:ea typeface="Open Sans" charset="0"/>
                <a:cs typeface="Open Sans" charset="0"/>
              </a:rPr>
              <a:t>Challenges social norms</a:t>
            </a:r>
          </a:p>
          <a:p>
            <a:pPr marL="342900" indent="-342900">
              <a:lnSpc>
                <a:spcPct val="150000"/>
              </a:lnSpc>
              <a:buFont typeface="Wingdings" panose="05000000000000000000" pitchFamily="2" charset="2"/>
              <a:buChar char="q"/>
            </a:pPr>
            <a:r>
              <a:rPr lang="en-US" sz="2400">
                <a:solidFill>
                  <a:srgbClr val="000000"/>
                </a:solidFill>
                <a:latin typeface="D-DIN" panose="020B0504030202030204" pitchFamily="34" charset="77"/>
                <a:ea typeface="Open Sans" charset="0"/>
                <a:cs typeface="Open Sans" charset="0"/>
              </a:rPr>
              <a:t>Promotes accountability</a:t>
            </a:r>
          </a:p>
        </p:txBody>
      </p:sp>
    </p:spTree>
    <p:extLst>
      <p:ext uri="{BB962C8B-B14F-4D97-AF65-F5344CB8AC3E}">
        <p14:creationId xmlns:p14="http://schemas.microsoft.com/office/powerpoint/2010/main" val="34722604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17F42-0BD0-CCF3-8A96-39288CC3C147}"/>
              </a:ext>
            </a:extLst>
          </p:cNvPr>
          <p:cNvSpPr>
            <a:spLocks noGrp="1"/>
          </p:cNvSpPr>
          <p:nvPr>
            <p:ph type="title"/>
          </p:nvPr>
        </p:nvSpPr>
        <p:spPr>
          <a:xfrm>
            <a:off x="1052512" y="958482"/>
            <a:ext cx="10086975" cy="778381"/>
          </a:xfrm>
        </p:spPr>
        <p:txBody>
          <a:bodyPr/>
          <a:lstStyle/>
          <a:p>
            <a:r>
              <a:rPr lang="en-GB" sz="4000" b="1"/>
              <a:t>How to intervene?</a:t>
            </a:r>
            <a:endParaRPr lang="LID4096" sz="4000" b="1"/>
          </a:p>
        </p:txBody>
      </p:sp>
      <p:sp>
        <p:nvSpPr>
          <p:cNvPr id="3" name="Slide Number Placeholder 2">
            <a:extLst>
              <a:ext uri="{FF2B5EF4-FFF2-40B4-BE49-F238E27FC236}">
                <a16:creationId xmlns:a16="http://schemas.microsoft.com/office/drawing/2014/main" id="{BCEDA248-F4A4-C9AC-231F-7EB9C747F623}"/>
              </a:ext>
            </a:extLst>
          </p:cNvPr>
          <p:cNvSpPr>
            <a:spLocks noGrp="1"/>
          </p:cNvSpPr>
          <p:nvPr>
            <p:ph type="sldNum" sz="quarter" idx="4"/>
          </p:nvPr>
        </p:nvSpPr>
        <p:spPr/>
        <p:txBody>
          <a:bodyPr/>
          <a:lstStyle/>
          <a:p>
            <a:fld id="{783777ED-E0AE-DD49-A1E6-113717D9A99F}" type="slidenum">
              <a:rPr lang="fr-FR" smtClean="0"/>
              <a:pPr/>
              <a:t>24</a:t>
            </a:fld>
            <a:endParaRPr lang="fr-FR"/>
          </a:p>
        </p:txBody>
      </p:sp>
      <p:sp>
        <p:nvSpPr>
          <p:cNvPr id="4" name="Oval 3">
            <a:extLst>
              <a:ext uri="{FF2B5EF4-FFF2-40B4-BE49-F238E27FC236}">
                <a16:creationId xmlns:a16="http://schemas.microsoft.com/office/drawing/2014/main" id="{64AF5DF8-81A3-050E-81E9-3672065FC1B5}"/>
              </a:ext>
            </a:extLst>
          </p:cNvPr>
          <p:cNvSpPr/>
          <p:nvPr/>
        </p:nvSpPr>
        <p:spPr>
          <a:xfrm>
            <a:off x="821533" y="242252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pPr algn="ctr"/>
            <a:endParaRPr lang="en-US" sz="3600">
              <a:solidFill>
                <a:schemeClr val="tx1"/>
              </a:solidFill>
              <a:latin typeface="D-DIN" panose="020B0504030202030204" pitchFamily="34" charset="77"/>
            </a:endParaRPr>
          </a:p>
        </p:txBody>
      </p:sp>
      <p:sp>
        <p:nvSpPr>
          <p:cNvPr id="5" name="TextBox 4">
            <a:extLst>
              <a:ext uri="{FF2B5EF4-FFF2-40B4-BE49-F238E27FC236}">
                <a16:creationId xmlns:a16="http://schemas.microsoft.com/office/drawing/2014/main" id="{B3438F91-62C3-2388-0D78-747DC7AE1B17}"/>
              </a:ext>
            </a:extLst>
          </p:cNvPr>
          <p:cNvSpPr txBox="1"/>
          <p:nvPr/>
        </p:nvSpPr>
        <p:spPr>
          <a:xfrm>
            <a:off x="332038" y="4248150"/>
            <a:ext cx="2361801" cy="461665"/>
          </a:xfrm>
          <a:prstGeom prst="rect">
            <a:avLst/>
          </a:prstGeom>
          <a:noFill/>
        </p:spPr>
        <p:txBody>
          <a:bodyPr wrap="square" lIns="0" tIns="45720" rIns="0" bIns="45720" rtlCol="0" anchor="t">
            <a:spAutoFit/>
          </a:bodyPr>
          <a:lstStyle/>
          <a:p>
            <a:pPr algn="ctr"/>
            <a:r>
              <a:rPr lang="en-US" sz="2400" b="1">
                <a:solidFill>
                  <a:srgbClr val="0F2235"/>
                </a:solidFill>
                <a:latin typeface="D-DIN"/>
                <a:ea typeface="Open Sans"/>
                <a:cs typeface="Open Sans"/>
              </a:rPr>
              <a:t>Be alert</a:t>
            </a:r>
          </a:p>
        </p:txBody>
      </p:sp>
      <p:sp>
        <p:nvSpPr>
          <p:cNvPr id="6" name="TextBox 5">
            <a:extLst>
              <a:ext uri="{FF2B5EF4-FFF2-40B4-BE49-F238E27FC236}">
                <a16:creationId xmlns:a16="http://schemas.microsoft.com/office/drawing/2014/main" id="{233C0D54-5746-EE11-9867-2AF938FAFDC3}"/>
              </a:ext>
            </a:extLst>
          </p:cNvPr>
          <p:cNvSpPr txBox="1"/>
          <p:nvPr/>
        </p:nvSpPr>
        <p:spPr>
          <a:xfrm>
            <a:off x="3349383" y="4248150"/>
            <a:ext cx="2365199" cy="830997"/>
          </a:xfrm>
          <a:prstGeom prst="rect">
            <a:avLst/>
          </a:prstGeom>
          <a:noFill/>
        </p:spPr>
        <p:txBody>
          <a:bodyPr wrap="square" lIns="0" tIns="45720" rIns="0" bIns="45720" rtlCol="0" anchor="t">
            <a:spAutoFit/>
          </a:bodyPr>
          <a:lstStyle/>
          <a:p>
            <a:pPr algn="ctr"/>
            <a:r>
              <a:rPr lang="en-US" sz="2400" b="1" err="1">
                <a:solidFill>
                  <a:srgbClr val="0F2235"/>
                </a:solidFill>
                <a:latin typeface="D-DIN"/>
                <a:ea typeface="Open Sans"/>
                <a:cs typeface="Open Sans"/>
              </a:rPr>
              <a:t>Recognise</a:t>
            </a:r>
            <a:r>
              <a:rPr lang="en-US" sz="2400" b="1">
                <a:solidFill>
                  <a:srgbClr val="0F2235"/>
                </a:solidFill>
                <a:latin typeface="D-DIN"/>
                <a:ea typeface="Open Sans"/>
                <a:cs typeface="Open Sans"/>
              </a:rPr>
              <a:t> the problem</a:t>
            </a:r>
          </a:p>
        </p:txBody>
      </p:sp>
      <p:sp>
        <p:nvSpPr>
          <p:cNvPr id="7" name="Oval 9">
            <a:extLst>
              <a:ext uri="{FF2B5EF4-FFF2-40B4-BE49-F238E27FC236}">
                <a16:creationId xmlns:a16="http://schemas.microsoft.com/office/drawing/2014/main" id="{083E7E9D-0372-A2B5-5D5F-412E76D808CE}"/>
              </a:ext>
            </a:extLst>
          </p:cNvPr>
          <p:cNvSpPr/>
          <p:nvPr/>
        </p:nvSpPr>
        <p:spPr>
          <a:xfrm>
            <a:off x="3790194" y="242252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cxnSp>
        <p:nvCxnSpPr>
          <p:cNvPr id="8" name="Straight Connector 18">
            <a:extLst>
              <a:ext uri="{FF2B5EF4-FFF2-40B4-BE49-F238E27FC236}">
                <a16:creationId xmlns:a16="http://schemas.microsoft.com/office/drawing/2014/main" id="{FFD899ED-019C-A069-54BC-0EF0C2A3D1F9}"/>
              </a:ext>
            </a:extLst>
          </p:cNvPr>
          <p:cNvCxnSpPr>
            <a:cxnSpLocks/>
          </p:cNvCxnSpPr>
          <p:nvPr/>
        </p:nvCxnSpPr>
        <p:spPr>
          <a:xfrm>
            <a:off x="4521051" y="3877418"/>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7AF14404-2DBB-5A74-F388-D4A5448E4196}"/>
              </a:ext>
            </a:extLst>
          </p:cNvPr>
          <p:cNvSpPr/>
          <p:nvPr/>
        </p:nvSpPr>
        <p:spPr>
          <a:xfrm>
            <a:off x="6917533" y="2422526"/>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13" name="TextBox 12">
            <a:extLst>
              <a:ext uri="{FF2B5EF4-FFF2-40B4-BE49-F238E27FC236}">
                <a16:creationId xmlns:a16="http://schemas.microsoft.com/office/drawing/2014/main" id="{70976985-F87D-D611-A9EA-5C3C1DE467C0}"/>
              </a:ext>
            </a:extLst>
          </p:cNvPr>
          <p:cNvSpPr txBox="1"/>
          <p:nvPr/>
        </p:nvSpPr>
        <p:spPr>
          <a:xfrm>
            <a:off x="6428038" y="4248150"/>
            <a:ext cx="2361801" cy="830997"/>
          </a:xfrm>
          <a:prstGeom prst="rect">
            <a:avLst/>
          </a:prstGeom>
          <a:noFill/>
        </p:spPr>
        <p:txBody>
          <a:bodyPr wrap="square" lIns="0" tIns="45720" rIns="0" bIns="45720" rtlCol="0" anchor="t">
            <a:spAutoFit/>
          </a:bodyPr>
          <a:lstStyle/>
          <a:p>
            <a:pPr algn="ctr"/>
            <a:r>
              <a:rPr lang="en-US" sz="2400" b="1">
                <a:solidFill>
                  <a:srgbClr val="0F2235"/>
                </a:solidFill>
                <a:latin typeface="D-DIN"/>
                <a:ea typeface="Open Sans"/>
                <a:cs typeface="Open Sans"/>
              </a:rPr>
              <a:t>Assume Responsibility</a:t>
            </a:r>
          </a:p>
        </p:txBody>
      </p:sp>
      <p:sp>
        <p:nvSpPr>
          <p:cNvPr id="14" name="TextBox 13">
            <a:extLst>
              <a:ext uri="{FF2B5EF4-FFF2-40B4-BE49-F238E27FC236}">
                <a16:creationId xmlns:a16="http://schemas.microsoft.com/office/drawing/2014/main" id="{56C65BB1-1656-C562-44A8-F8D234C14EE9}"/>
              </a:ext>
            </a:extLst>
          </p:cNvPr>
          <p:cNvSpPr txBox="1"/>
          <p:nvPr/>
        </p:nvSpPr>
        <p:spPr>
          <a:xfrm>
            <a:off x="9399360" y="4294316"/>
            <a:ext cx="2365199" cy="830997"/>
          </a:xfrm>
          <a:prstGeom prst="rect">
            <a:avLst/>
          </a:prstGeom>
          <a:noFill/>
        </p:spPr>
        <p:txBody>
          <a:bodyPr wrap="square" lIns="0" tIns="45720" rIns="0" bIns="45720" rtlCol="0" anchor="t">
            <a:spAutoFit/>
          </a:bodyPr>
          <a:lstStyle/>
          <a:p>
            <a:pPr algn="ctr"/>
            <a:r>
              <a:rPr lang="en-US" sz="2400" b="1">
                <a:solidFill>
                  <a:srgbClr val="0F2235"/>
                </a:solidFill>
                <a:latin typeface="D-DIN"/>
                <a:ea typeface="Open Sans"/>
                <a:cs typeface="Open Sans"/>
              </a:rPr>
              <a:t>When safe, take action</a:t>
            </a:r>
          </a:p>
        </p:txBody>
      </p:sp>
      <p:sp>
        <p:nvSpPr>
          <p:cNvPr id="15" name="Oval 9">
            <a:extLst>
              <a:ext uri="{FF2B5EF4-FFF2-40B4-BE49-F238E27FC236}">
                <a16:creationId xmlns:a16="http://schemas.microsoft.com/office/drawing/2014/main" id="{8D3FD10B-EAC9-2175-D964-33791ECCD625}"/>
              </a:ext>
            </a:extLst>
          </p:cNvPr>
          <p:cNvSpPr/>
          <p:nvPr/>
        </p:nvSpPr>
        <p:spPr>
          <a:xfrm>
            <a:off x="9788834" y="2452948"/>
            <a:ext cx="1424470" cy="1424470"/>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cxnSp>
        <p:nvCxnSpPr>
          <p:cNvPr id="16" name="Straight Connector 18">
            <a:extLst>
              <a:ext uri="{FF2B5EF4-FFF2-40B4-BE49-F238E27FC236}">
                <a16:creationId xmlns:a16="http://schemas.microsoft.com/office/drawing/2014/main" id="{62BC3F9A-95DB-9FAD-94C3-B00A19CF14A7}"/>
              </a:ext>
            </a:extLst>
          </p:cNvPr>
          <p:cNvCxnSpPr>
            <a:cxnSpLocks/>
          </p:cNvCxnSpPr>
          <p:nvPr/>
        </p:nvCxnSpPr>
        <p:spPr>
          <a:xfrm>
            <a:off x="10519691" y="3907840"/>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18" name="Shape 2553">
            <a:extLst>
              <a:ext uri="{FF2B5EF4-FFF2-40B4-BE49-F238E27FC236}">
                <a16:creationId xmlns:a16="http://schemas.microsoft.com/office/drawing/2014/main" id="{420A1C8A-A1BF-C9C5-8678-8081E25FA332}"/>
              </a:ext>
            </a:extLst>
          </p:cNvPr>
          <p:cNvSpPr/>
          <p:nvPr/>
        </p:nvSpPr>
        <p:spPr>
          <a:xfrm>
            <a:off x="10202712" y="2823517"/>
            <a:ext cx="633957" cy="663252"/>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cxnSp>
        <p:nvCxnSpPr>
          <p:cNvPr id="19" name="Straight Connector 18">
            <a:extLst>
              <a:ext uri="{FF2B5EF4-FFF2-40B4-BE49-F238E27FC236}">
                <a16:creationId xmlns:a16="http://schemas.microsoft.com/office/drawing/2014/main" id="{42631D7F-59C8-B8DD-3EDF-6EF2FB84E326}"/>
              </a:ext>
            </a:extLst>
          </p:cNvPr>
          <p:cNvCxnSpPr>
            <a:cxnSpLocks/>
          </p:cNvCxnSpPr>
          <p:nvPr/>
        </p:nvCxnSpPr>
        <p:spPr>
          <a:xfrm>
            <a:off x="1530619" y="3877418"/>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7DEA5A6-34AF-140A-7E13-C48E90673E5C}"/>
              </a:ext>
            </a:extLst>
          </p:cNvPr>
          <p:cNvCxnSpPr>
            <a:cxnSpLocks/>
          </p:cNvCxnSpPr>
          <p:nvPr/>
        </p:nvCxnSpPr>
        <p:spPr>
          <a:xfrm>
            <a:off x="7607569" y="3877418"/>
            <a:ext cx="0" cy="238539"/>
          </a:xfrm>
          <a:prstGeom prst="line">
            <a:avLst/>
          </a:prstGeom>
          <a:ln>
            <a:solidFill>
              <a:srgbClr val="0F2235"/>
            </a:solidFill>
          </a:ln>
        </p:spPr>
        <p:style>
          <a:lnRef idx="1">
            <a:schemeClr val="accent1"/>
          </a:lnRef>
          <a:fillRef idx="0">
            <a:schemeClr val="accent1"/>
          </a:fillRef>
          <a:effectRef idx="0">
            <a:schemeClr val="accent1"/>
          </a:effectRef>
          <a:fontRef idx="minor">
            <a:schemeClr val="tx1"/>
          </a:fontRef>
        </p:style>
      </p:cxnSp>
      <p:sp>
        <p:nvSpPr>
          <p:cNvPr id="21" name="Shape 2785">
            <a:extLst>
              <a:ext uri="{FF2B5EF4-FFF2-40B4-BE49-F238E27FC236}">
                <a16:creationId xmlns:a16="http://schemas.microsoft.com/office/drawing/2014/main" id="{2BF8356D-A423-3DC3-4A92-9EF5755ED12B}"/>
              </a:ext>
            </a:extLst>
          </p:cNvPr>
          <p:cNvSpPr/>
          <p:nvPr/>
        </p:nvSpPr>
        <p:spPr>
          <a:xfrm>
            <a:off x="1171594" y="2823517"/>
            <a:ext cx="718049" cy="543323"/>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22" name="Shape 2540">
            <a:extLst>
              <a:ext uri="{FF2B5EF4-FFF2-40B4-BE49-F238E27FC236}">
                <a16:creationId xmlns:a16="http://schemas.microsoft.com/office/drawing/2014/main" id="{989DD55A-9709-41FE-B01C-1D84389DF9D3}"/>
              </a:ext>
            </a:extLst>
          </p:cNvPr>
          <p:cNvSpPr/>
          <p:nvPr/>
        </p:nvSpPr>
        <p:spPr>
          <a:xfrm>
            <a:off x="4252174" y="2823517"/>
            <a:ext cx="500510" cy="55697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23" name="Freeform 848">
            <a:extLst>
              <a:ext uri="{FF2B5EF4-FFF2-40B4-BE49-F238E27FC236}">
                <a16:creationId xmlns:a16="http://schemas.microsoft.com/office/drawing/2014/main" id="{13821BF8-B7A9-D109-8641-70CA6EC3CE11}"/>
              </a:ext>
            </a:extLst>
          </p:cNvPr>
          <p:cNvSpPr>
            <a:spLocks noEditPoints="1"/>
          </p:cNvSpPr>
          <p:nvPr/>
        </p:nvSpPr>
        <p:spPr bwMode="auto">
          <a:xfrm>
            <a:off x="7334519" y="2881554"/>
            <a:ext cx="546100" cy="506413"/>
          </a:xfrm>
          <a:custGeom>
            <a:avLst/>
            <a:gdLst>
              <a:gd name="T0" fmla="*/ 125 w 160"/>
              <a:gd name="T1" fmla="*/ 53 h 147"/>
              <a:gd name="T2" fmla="*/ 93 w 160"/>
              <a:gd name="T3" fmla="*/ 15 h 147"/>
              <a:gd name="T4" fmla="*/ 80 w 160"/>
              <a:gd name="T5" fmla="*/ 0 h 147"/>
              <a:gd name="T6" fmla="*/ 67 w 160"/>
              <a:gd name="T7" fmla="*/ 15 h 147"/>
              <a:gd name="T8" fmla="*/ 35 w 160"/>
              <a:gd name="T9" fmla="*/ 53 h 147"/>
              <a:gd name="T10" fmla="*/ 17 w 160"/>
              <a:gd name="T11" fmla="*/ 121 h 147"/>
              <a:gd name="T12" fmla="*/ 18 w 160"/>
              <a:gd name="T13" fmla="*/ 125 h 147"/>
              <a:gd name="T14" fmla="*/ 57 w 160"/>
              <a:gd name="T15" fmla="*/ 132 h 147"/>
              <a:gd name="T16" fmla="*/ 104 w 160"/>
              <a:gd name="T17" fmla="*/ 132 h 147"/>
              <a:gd name="T18" fmla="*/ 143 w 160"/>
              <a:gd name="T19" fmla="*/ 125 h 147"/>
              <a:gd name="T20" fmla="*/ 144 w 160"/>
              <a:gd name="T21" fmla="*/ 121 h 147"/>
              <a:gd name="T22" fmla="*/ 72 w 160"/>
              <a:gd name="T23" fmla="*/ 13 h 147"/>
              <a:gd name="T24" fmla="*/ 88 w 160"/>
              <a:gd name="T25" fmla="*/ 13 h 147"/>
              <a:gd name="T26" fmla="*/ 72 w 160"/>
              <a:gd name="T27" fmla="*/ 14 h 147"/>
              <a:gd name="T28" fmla="*/ 80 w 160"/>
              <a:gd name="T29" fmla="*/ 141 h 147"/>
              <a:gd name="T30" fmla="*/ 80 w 160"/>
              <a:gd name="T31" fmla="*/ 133 h 147"/>
              <a:gd name="T32" fmla="*/ 80 w 160"/>
              <a:gd name="T33" fmla="*/ 141 h 147"/>
              <a:gd name="T34" fmla="*/ 102 w 160"/>
              <a:gd name="T35" fmla="*/ 127 h 147"/>
              <a:gd name="T36" fmla="*/ 97 w 160"/>
              <a:gd name="T37" fmla="*/ 127 h 147"/>
              <a:gd name="T38" fmla="*/ 91 w 160"/>
              <a:gd name="T39" fmla="*/ 128 h 147"/>
              <a:gd name="T40" fmla="*/ 86 w 160"/>
              <a:gd name="T41" fmla="*/ 128 h 147"/>
              <a:gd name="T42" fmla="*/ 76 w 160"/>
              <a:gd name="T43" fmla="*/ 128 h 147"/>
              <a:gd name="T44" fmla="*/ 70 w 160"/>
              <a:gd name="T45" fmla="*/ 128 h 147"/>
              <a:gd name="T46" fmla="*/ 65 w 160"/>
              <a:gd name="T47" fmla="*/ 127 h 147"/>
              <a:gd name="T48" fmla="*/ 59 w 160"/>
              <a:gd name="T49" fmla="*/ 127 h 147"/>
              <a:gd name="T50" fmla="*/ 44 w 160"/>
              <a:gd name="T51" fmla="*/ 124 h 147"/>
              <a:gd name="T52" fmla="*/ 40 w 160"/>
              <a:gd name="T53" fmla="*/ 77 h 147"/>
              <a:gd name="T54" fmla="*/ 61 w 160"/>
              <a:gd name="T55" fmla="*/ 23 h 147"/>
              <a:gd name="T56" fmla="*/ 70 w 160"/>
              <a:gd name="T57" fmla="*/ 20 h 147"/>
              <a:gd name="T58" fmla="*/ 90 w 160"/>
              <a:gd name="T59" fmla="*/ 20 h 147"/>
              <a:gd name="T60" fmla="*/ 120 w 160"/>
              <a:gd name="T61" fmla="*/ 53 h 147"/>
              <a:gd name="T62" fmla="*/ 137 w 160"/>
              <a:gd name="T63" fmla="*/ 121 h 147"/>
              <a:gd name="T64" fmla="*/ 98 w 160"/>
              <a:gd name="T65" fmla="*/ 34 h 147"/>
              <a:gd name="T66" fmla="*/ 66 w 160"/>
              <a:gd name="T67" fmla="*/ 35 h 147"/>
              <a:gd name="T68" fmla="*/ 51 w 160"/>
              <a:gd name="T69" fmla="*/ 56 h 147"/>
              <a:gd name="T70" fmla="*/ 48 w 160"/>
              <a:gd name="T71" fmla="*/ 53 h 147"/>
              <a:gd name="T72" fmla="*/ 97 w 160"/>
              <a:gd name="T73" fmla="*/ 30 h 147"/>
              <a:gd name="T74" fmla="*/ 13 w 160"/>
              <a:gd name="T75" fmla="*/ 58 h 147"/>
              <a:gd name="T76" fmla="*/ 13 w 160"/>
              <a:gd name="T77" fmla="*/ 94 h 147"/>
              <a:gd name="T78" fmla="*/ 11 w 160"/>
              <a:gd name="T79" fmla="*/ 99 h 147"/>
              <a:gd name="T80" fmla="*/ 0 w 160"/>
              <a:gd name="T81" fmla="*/ 76 h 147"/>
              <a:gd name="T82" fmla="*/ 13 w 160"/>
              <a:gd name="T83" fmla="*/ 54 h 147"/>
              <a:gd name="T84" fmla="*/ 20 w 160"/>
              <a:gd name="T85" fmla="*/ 92 h 147"/>
              <a:gd name="T86" fmla="*/ 24 w 160"/>
              <a:gd name="T87" fmla="*/ 59 h 147"/>
              <a:gd name="T88" fmla="*/ 24 w 160"/>
              <a:gd name="T89" fmla="*/ 88 h 147"/>
              <a:gd name="T90" fmla="*/ 22 w 160"/>
              <a:gd name="T91" fmla="*/ 93 h 147"/>
              <a:gd name="T92" fmla="*/ 160 w 160"/>
              <a:gd name="T93" fmla="*/ 76 h 147"/>
              <a:gd name="T94" fmla="*/ 149 w 160"/>
              <a:gd name="T95" fmla="*/ 99 h 147"/>
              <a:gd name="T96" fmla="*/ 147 w 160"/>
              <a:gd name="T97" fmla="*/ 94 h 147"/>
              <a:gd name="T98" fmla="*/ 147 w 160"/>
              <a:gd name="T99" fmla="*/ 58 h 147"/>
              <a:gd name="T100" fmla="*/ 151 w 160"/>
              <a:gd name="T101" fmla="*/ 54 h 147"/>
              <a:gd name="T102" fmla="*/ 140 w 160"/>
              <a:gd name="T103" fmla="*/ 59 h 147"/>
              <a:gd name="T104" fmla="*/ 138 w 160"/>
              <a:gd name="T105" fmla="*/ 93 h 147"/>
              <a:gd name="T106" fmla="*/ 136 w 160"/>
              <a:gd name="T107" fmla="*/ 88 h 147"/>
              <a:gd name="T108" fmla="*/ 136 w 160"/>
              <a:gd name="T109" fmla="*/ 5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47">
                <a:moveTo>
                  <a:pt x="125" y="77"/>
                </a:moveTo>
                <a:cubicBezTo>
                  <a:pt x="125" y="53"/>
                  <a:pt x="125" y="53"/>
                  <a:pt x="125" y="53"/>
                </a:cubicBezTo>
                <a:cubicBezTo>
                  <a:pt x="126" y="35"/>
                  <a:pt x="113" y="23"/>
                  <a:pt x="103" y="18"/>
                </a:cubicBezTo>
                <a:cubicBezTo>
                  <a:pt x="100" y="17"/>
                  <a:pt x="97" y="16"/>
                  <a:pt x="93" y="15"/>
                </a:cubicBezTo>
                <a:cubicBezTo>
                  <a:pt x="93" y="13"/>
                  <a:pt x="93" y="13"/>
                  <a:pt x="93" y="13"/>
                </a:cubicBezTo>
                <a:cubicBezTo>
                  <a:pt x="93" y="6"/>
                  <a:pt x="87" y="0"/>
                  <a:pt x="80" y="0"/>
                </a:cubicBezTo>
                <a:cubicBezTo>
                  <a:pt x="73" y="0"/>
                  <a:pt x="67" y="6"/>
                  <a:pt x="67" y="13"/>
                </a:cubicBezTo>
                <a:cubicBezTo>
                  <a:pt x="67" y="15"/>
                  <a:pt x="67" y="15"/>
                  <a:pt x="67" y="15"/>
                </a:cubicBezTo>
                <a:cubicBezTo>
                  <a:pt x="64" y="16"/>
                  <a:pt x="61" y="17"/>
                  <a:pt x="58" y="18"/>
                </a:cubicBezTo>
                <a:cubicBezTo>
                  <a:pt x="47" y="24"/>
                  <a:pt x="35" y="36"/>
                  <a:pt x="35" y="53"/>
                </a:cubicBezTo>
                <a:cubicBezTo>
                  <a:pt x="35" y="77"/>
                  <a:pt x="35" y="77"/>
                  <a:pt x="35" y="77"/>
                </a:cubicBezTo>
                <a:cubicBezTo>
                  <a:pt x="35" y="94"/>
                  <a:pt x="29" y="109"/>
                  <a:pt x="17" y="121"/>
                </a:cubicBezTo>
                <a:cubicBezTo>
                  <a:pt x="16" y="121"/>
                  <a:pt x="16" y="123"/>
                  <a:pt x="16" y="123"/>
                </a:cubicBezTo>
                <a:cubicBezTo>
                  <a:pt x="16" y="124"/>
                  <a:pt x="17" y="125"/>
                  <a:pt x="18" y="125"/>
                </a:cubicBezTo>
                <a:cubicBezTo>
                  <a:pt x="44" y="130"/>
                  <a:pt x="44" y="130"/>
                  <a:pt x="44" y="130"/>
                </a:cubicBezTo>
                <a:cubicBezTo>
                  <a:pt x="48" y="130"/>
                  <a:pt x="53" y="131"/>
                  <a:pt x="57" y="132"/>
                </a:cubicBezTo>
                <a:cubicBezTo>
                  <a:pt x="61" y="141"/>
                  <a:pt x="71" y="147"/>
                  <a:pt x="80" y="147"/>
                </a:cubicBezTo>
                <a:cubicBezTo>
                  <a:pt x="90" y="147"/>
                  <a:pt x="100" y="141"/>
                  <a:pt x="104" y="132"/>
                </a:cubicBezTo>
                <a:cubicBezTo>
                  <a:pt x="108" y="131"/>
                  <a:pt x="113" y="130"/>
                  <a:pt x="117" y="130"/>
                </a:cubicBezTo>
                <a:cubicBezTo>
                  <a:pt x="143" y="125"/>
                  <a:pt x="143" y="125"/>
                  <a:pt x="143" y="125"/>
                </a:cubicBezTo>
                <a:cubicBezTo>
                  <a:pt x="144" y="125"/>
                  <a:pt x="144" y="124"/>
                  <a:pt x="145" y="123"/>
                </a:cubicBezTo>
                <a:cubicBezTo>
                  <a:pt x="145" y="123"/>
                  <a:pt x="145" y="121"/>
                  <a:pt x="144" y="121"/>
                </a:cubicBezTo>
                <a:cubicBezTo>
                  <a:pt x="132" y="108"/>
                  <a:pt x="125" y="94"/>
                  <a:pt x="125" y="77"/>
                </a:cubicBezTo>
                <a:close/>
                <a:moveTo>
                  <a:pt x="72" y="13"/>
                </a:moveTo>
                <a:cubicBezTo>
                  <a:pt x="72" y="9"/>
                  <a:pt x="76" y="5"/>
                  <a:pt x="80" y="5"/>
                </a:cubicBezTo>
                <a:cubicBezTo>
                  <a:pt x="84" y="5"/>
                  <a:pt x="88" y="9"/>
                  <a:pt x="88" y="13"/>
                </a:cubicBezTo>
                <a:cubicBezTo>
                  <a:pt x="88" y="14"/>
                  <a:pt x="88" y="14"/>
                  <a:pt x="88" y="14"/>
                </a:cubicBezTo>
                <a:cubicBezTo>
                  <a:pt x="83" y="13"/>
                  <a:pt x="77" y="13"/>
                  <a:pt x="72" y="14"/>
                </a:cubicBezTo>
                <a:lnTo>
                  <a:pt x="72" y="13"/>
                </a:lnTo>
                <a:close/>
                <a:moveTo>
                  <a:pt x="80" y="141"/>
                </a:moveTo>
                <a:cubicBezTo>
                  <a:pt x="74" y="141"/>
                  <a:pt x="67" y="138"/>
                  <a:pt x="63" y="132"/>
                </a:cubicBezTo>
                <a:cubicBezTo>
                  <a:pt x="69" y="133"/>
                  <a:pt x="75" y="133"/>
                  <a:pt x="80" y="133"/>
                </a:cubicBezTo>
                <a:cubicBezTo>
                  <a:pt x="86" y="133"/>
                  <a:pt x="92" y="133"/>
                  <a:pt x="98" y="132"/>
                </a:cubicBezTo>
                <a:cubicBezTo>
                  <a:pt x="94" y="138"/>
                  <a:pt x="87" y="141"/>
                  <a:pt x="80" y="141"/>
                </a:cubicBezTo>
                <a:close/>
                <a:moveTo>
                  <a:pt x="116" y="124"/>
                </a:moveTo>
                <a:cubicBezTo>
                  <a:pt x="111" y="125"/>
                  <a:pt x="107" y="126"/>
                  <a:pt x="102" y="127"/>
                </a:cubicBezTo>
                <a:cubicBezTo>
                  <a:pt x="102" y="127"/>
                  <a:pt x="102" y="127"/>
                  <a:pt x="102" y="127"/>
                </a:cubicBezTo>
                <a:cubicBezTo>
                  <a:pt x="100" y="127"/>
                  <a:pt x="98" y="127"/>
                  <a:pt x="97" y="127"/>
                </a:cubicBezTo>
                <a:cubicBezTo>
                  <a:pt x="96" y="127"/>
                  <a:pt x="96" y="127"/>
                  <a:pt x="96" y="127"/>
                </a:cubicBezTo>
                <a:cubicBezTo>
                  <a:pt x="95" y="127"/>
                  <a:pt x="93" y="128"/>
                  <a:pt x="91" y="128"/>
                </a:cubicBezTo>
                <a:cubicBezTo>
                  <a:pt x="91" y="128"/>
                  <a:pt x="91" y="128"/>
                  <a:pt x="91" y="128"/>
                </a:cubicBezTo>
                <a:cubicBezTo>
                  <a:pt x="89" y="128"/>
                  <a:pt x="88" y="128"/>
                  <a:pt x="86" y="128"/>
                </a:cubicBezTo>
                <a:cubicBezTo>
                  <a:pt x="86" y="128"/>
                  <a:pt x="86" y="128"/>
                  <a:pt x="85" y="128"/>
                </a:cubicBezTo>
                <a:cubicBezTo>
                  <a:pt x="82" y="128"/>
                  <a:pt x="79" y="128"/>
                  <a:pt x="76" y="128"/>
                </a:cubicBezTo>
                <a:cubicBezTo>
                  <a:pt x="75" y="128"/>
                  <a:pt x="75" y="128"/>
                  <a:pt x="75" y="128"/>
                </a:cubicBezTo>
                <a:cubicBezTo>
                  <a:pt x="73" y="128"/>
                  <a:pt x="72" y="128"/>
                  <a:pt x="70" y="128"/>
                </a:cubicBezTo>
                <a:cubicBezTo>
                  <a:pt x="70" y="128"/>
                  <a:pt x="70" y="128"/>
                  <a:pt x="69" y="128"/>
                </a:cubicBezTo>
                <a:cubicBezTo>
                  <a:pt x="68" y="128"/>
                  <a:pt x="66" y="127"/>
                  <a:pt x="65" y="127"/>
                </a:cubicBezTo>
                <a:cubicBezTo>
                  <a:pt x="65" y="127"/>
                  <a:pt x="64" y="127"/>
                  <a:pt x="64" y="127"/>
                </a:cubicBezTo>
                <a:cubicBezTo>
                  <a:pt x="63" y="127"/>
                  <a:pt x="61" y="127"/>
                  <a:pt x="59" y="127"/>
                </a:cubicBezTo>
                <a:cubicBezTo>
                  <a:pt x="59" y="127"/>
                  <a:pt x="59" y="127"/>
                  <a:pt x="59" y="127"/>
                </a:cubicBezTo>
                <a:cubicBezTo>
                  <a:pt x="54" y="126"/>
                  <a:pt x="50" y="125"/>
                  <a:pt x="44" y="124"/>
                </a:cubicBezTo>
                <a:cubicBezTo>
                  <a:pt x="24" y="121"/>
                  <a:pt x="24" y="121"/>
                  <a:pt x="24" y="121"/>
                </a:cubicBezTo>
                <a:cubicBezTo>
                  <a:pt x="35" y="109"/>
                  <a:pt x="40" y="94"/>
                  <a:pt x="40" y="77"/>
                </a:cubicBezTo>
                <a:cubicBezTo>
                  <a:pt x="40" y="53"/>
                  <a:pt x="40" y="53"/>
                  <a:pt x="40" y="53"/>
                </a:cubicBezTo>
                <a:cubicBezTo>
                  <a:pt x="40" y="39"/>
                  <a:pt x="50" y="28"/>
                  <a:pt x="61" y="23"/>
                </a:cubicBezTo>
                <a:cubicBezTo>
                  <a:pt x="64" y="22"/>
                  <a:pt x="67" y="21"/>
                  <a:pt x="70" y="20"/>
                </a:cubicBezTo>
                <a:cubicBezTo>
                  <a:pt x="70" y="20"/>
                  <a:pt x="70" y="20"/>
                  <a:pt x="70" y="20"/>
                </a:cubicBezTo>
                <a:cubicBezTo>
                  <a:pt x="76" y="18"/>
                  <a:pt x="83" y="18"/>
                  <a:pt x="90" y="20"/>
                </a:cubicBezTo>
                <a:cubicBezTo>
                  <a:pt x="90" y="20"/>
                  <a:pt x="90" y="20"/>
                  <a:pt x="90" y="20"/>
                </a:cubicBezTo>
                <a:cubicBezTo>
                  <a:pt x="94" y="20"/>
                  <a:pt x="97" y="21"/>
                  <a:pt x="100" y="23"/>
                </a:cubicBezTo>
                <a:cubicBezTo>
                  <a:pt x="110" y="27"/>
                  <a:pt x="120" y="39"/>
                  <a:pt x="120" y="53"/>
                </a:cubicBezTo>
                <a:cubicBezTo>
                  <a:pt x="120" y="77"/>
                  <a:pt x="120" y="77"/>
                  <a:pt x="120" y="77"/>
                </a:cubicBezTo>
                <a:cubicBezTo>
                  <a:pt x="120" y="93"/>
                  <a:pt x="126" y="108"/>
                  <a:pt x="137" y="121"/>
                </a:cubicBezTo>
                <a:lnTo>
                  <a:pt x="116" y="124"/>
                </a:lnTo>
                <a:close/>
                <a:moveTo>
                  <a:pt x="98" y="34"/>
                </a:moveTo>
                <a:cubicBezTo>
                  <a:pt x="98" y="35"/>
                  <a:pt x="96" y="36"/>
                  <a:pt x="95" y="35"/>
                </a:cubicBezTo>
                <a:cubicBezTo>
                  <a:pt x="86" y="31"/>
                  <a:pt x="75" y="31"/>
                  <a:pt x="66" y="35"/>
                </a:cubicBezTo>
                <a:cubicBezTo>
                  <a:pt x="61" y="37"/>
                  <a:pt x="53" y="44"/>
                  <a:pt x="53" y="53"/>
                </a:cubicBezTo>
                <a:cubicBezTo>
                  <a:pt x="53" y="55"/>
                  <a:pt x="52" y="56"/>
                  <a:pt x="51" y="56"/>
                </a:cubicBezTo>
                <a:cubicBezTo>
                  <a:pt x="51" y="56"/>
                  <a:pt x="51" y="56"/>
                  <a:pt x="51" y="56"/>
                </a:cubicBezTo>
                <a:cubicBezTo>
                  <a:pt x="49" y="56"/>
                  <a:pt x="48" y="55"/>
                  <a:pt x="48" y="53"/>
                </a:cubicBezTo>
                <a:cubicBezTo>
                  <a:pt x="48" y="41"/>
                  <a:pt x="58" y="33"/>
                  <a:pt x="64" y="30"/>
                </a:cubicBezTo>
                <a:cubicBezTo>
                  <a:pt x="74" y="26"/>
                  <a:pt x="87" y="26"/>
                  <a:pt x="97" y="30"/>
                </a:cubicBezTo>
                <a:cubicBezTo>
                  <a:pt x="98" y="31"/>
                  <a:pt x="99" y="32"/>
                  <a:pt x="98" y="34"/>
                </a:cubicBezTo>
                <a:close/>
                <a:moveTo>
                  <a:pt x="13" y="58"/>
                </a:moveTo>
                <a:cubicBezTo>
                  <a:pt x="8" y="63"/>
                  <a:pt x="5" y="69"/>
                  <a:pt x="5" y="76"/>
                </a:cubicBezTo>
                <a:cubicBezTo>
                  <a:pt x="5" y="83"/>
                  <a:pt x="8" y="89"/>
                  <a:pt x="13" y="94"/>
                </a:cubicBezTo>
                <a:cubicBezTo>
                  <a:pt x="14" y="95"/>
                  <a:pt x="14" y="97"/>
                  <a:pt x="13" y="98"/>
                </a:cubicBezTo>
                <a:cubicBezTo>
                  <a:pt x="12" y="98"/>
                  <a:pt x="12" y="99"/>
                  <a:pt x="11" y="99"/>
                </a:cubicBezTo>
                <a:cubicBezTo>
                  <a:pt x="10" y="99"/>
                  <a:pt x="10" y="98"/>
                  <a:pt x="9" y="98"/>
                </a:cubicBezTo>
                <a:cubicBezTo>
                  <a:pt x="3" y="92"/>
                  <a:pt x="0" y="84"/>
                  <a:pt x="0" y="76"/>
                </a:cubicBezTo>
                <a:cubicBezTo>
                  <a:pt x="0" y="68"/>
                  <a:pt x="3" y="60"/>
                  <a:pt x="9" y="54"/>
                </a:cubicBezTo>
                <a:cubicBezTo>
                  <a:pt x="10" y="53"/>
                  <a:pt x="12" y="53"/>
                  <a:pt x="13" y="54"/>
                </a:cubicBezTo>
                <a:cubicBezTo>
                  <a:pt x="14" y="55"/>
                  <a:pt x="14" y="57"/>
                  <a:pt x="13" y="58"/>
                </a:cubicBezTo>
                <a:close/>
                <a:moveTo>
                  <a:pt x="20" y="92"/>
                </a:moveTo>
                <a:cubicBezTo>
                  <a:pt x="11" y="83"/>
                  <a:pt x="11" y="68"/>
                  <a:pt x="20" y="59"/>
                </a:cubicBezTo>
                <a:cubicBezTo>
                  <a:pt x="21" y="58"/>
                  <a:pt x="23" y="58"/>
                  <a:pt x="24" y="59"/>
                </a:cubicBezTo>
                <a:cubicBezTo>
                  <a:pt x="25" y="60"/>
                  <a:pt x="25" y="62"/>
                  <a:pt x="24" y="63"/>
                </a:cubicBezTo>
                <a:cubicBezTo>
                  <a:pt x="17" y="70"/>
                  <a:pt x="17" y="81"/>
                  <a:pt x="24" y="88"/>
                </a:cubicBezTo>
                <a:cubicBezTo>
                  <a:pt x="25" y="89"/>
                  <a:pt x="25" y="91"/>
                  <a:pt x="24" y="92"/>
                </a:cubicBezTo>
                <a:cubicBezTo>
                  <a:pt x="24" y="92"/>
                  <a:pt x="23" y="93"/>
                  <a:pt x="22" y="93"/>
                </a:cubicBezTo>
                <a:cubicBezTo>
                  <a:pt x="21" y="93"/>
                  <a:pt x="21" y="92"/>
                  <a:pt x="20" y="92"/>
                </a:cubicBezTo>
                <a:close/>
                <a:moveTo>
                  <a:pt x="160" y="76"/>
                </a:moveTo>
                <a:cubicBezTo>
                  <a:pt x="160" y="84"/>
                  <a:pt x="157" y="92"/>
                  <a:pt x="151" y="98"/>
                </a:cubicBezTo>
                <a:cubicBezTo>
                  <a:pt x="150" y="98"/>
                  <a:pt x="150" y="99"/>
                  <a:pt x="149" y="99"/>
                </a:cubicBezTo>
                <a:cubicBezTo>
                  <a:pt x="148" y="99"/>
                  <a:pt x="148" y="98"/>
                  <a:pt x="147" y="98"/>
                </a:cubicBezTo>
                <a:cubicBezTo>
                  <a:pt x="146" y="97"/>
                  <a:pt x="146" y="95"/>
                  <a:pt x="147" y="94"/>
                </a:cubicBezTo>
                <a:cubicBezTo>
                  <a:pt x="152" y="89"/>
                  <a:pt x="155" y="83"/>
                  <a:pt x="155" y="76"/>
                </a:cubicBezTo>
                <a:cubicBezTo>
                  <a:pt x="155" y="69"/>
                  <a:pt x="152" y="63"/>
                  <a:pt x="147" y="58"/>
                </a:cubicBezTo>
                <a:cubicBezTo>
                  <a:pt x="146" y="57"/>
                  <a:pt x="146" y="55"/>
                  <a:pt x="147" y="54"/>
                </a:cubicBezTo>
                <a:cubicBezTo>
                  <a:pt x="148" y="53"/>
                  <a:pt x="150" y="53"/>
                  <a:pt x="151" y="54"/>
                </a:cubicBezTo>
                <a:cubicBezTo>
                  <a:pt x="157" y="60"/>
                  <a:pt x="160" y="68"/>
                  <a:pt x="160" y="76"/>
                </a:cubicBezTo>
                <a:close/>
                <a:moveTo>
                  <a:pt x="140" y="59"/>
                </a:moveTo>
                <a:cubicBezTo>
                  <a:pt x="149" y="68"/>
                  <a:pt x="149" y="83"/>
                  <a:pt x="140" y="92"/>
                </a:cubicBezTo>
                <a:cubicBezTo>
                  <a:pt x="139" y="92"/>
                  <a:pt x="139" y="93"/>
                  <a:pt x="138" y="93"/>
                </a:cubicBezTo>
                <a:cubicBezTo>
                  <a:pt x="137" y="93"/>
                  <a:pt x="136" y="92"/>
                  <a:pt x="136" y="92"/>
                </a:cubicBezTo>
                <a:cubicBezTo>
                  <a:pt x="135" y="91"/>
                  <a:pt x="135" y="89"/>
                  <a:pt x="136" y="88"/>
                </a:cubicBezTo>
                <a:cubicBezTo>
                  <a:pt x="143" y="81"/>
                  <a:pt x="143" y="70"/>
                  <a:pt x="136" y="63"/>
                </a:cubicBezTo>
                <a:cubicBezTo>
                  <a:pt x="135" y="62"/>
                  <a:pt x="135" y="60"/>
                  <a:pt x="136" y="59"/>
                </a:cubicBezTo>
                <a:cubicBezTo>
                  <a:pt x="137" y="58"/>
                  <a:pt x="139" y="58"/>
                  <a:pt x="140"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Tree>
    <p:extLst>
      <p:ext uri="{BB962C8B-B14F-4D97-AF65-F5344CB8AC3E}">
        <p14:creationId xmlns:p14="http://schemas.microsoft.com/office/powerpoint/2010/main" val="23381732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5025" y="1058660"/>
            <a:ext cx="10086975" cy="778381"/>
          </a:xfrm>
        </p:spPr>
        <p:txBody>
          <a:bodyPr/>
          <a:lstStyle/>
          <a:p>
            <a:r>
              <a:rPr lang="en-US" sz="4000" b="1"/>
              <a:t>Be alert</a:t>
            </a:r>
          </a:p>
        </p:txBody>
      </p:sp>
      <p:sp>
        <p:nvSpPr>
          <p:cNvPr id="19" name="TextBox 11">
            <a:extLst>
              <a:ext uri="{FF2B5EF4-FFF2-40B4-BE49-F238E27FC236}">
                <a16:creationId xmlns:a16="http://schemas.microsoft.com/office/drawing/2014/main" id="{BBE63CCB-EF19-8E4B-8D92-4EF4FE00B7AC}"/>
              </a:ext>
            </a:extLst>
          </p:cNvPr>
          <p:cNvSpPr txBox="1"/>
          <p:nvPr/>
        </p:nvSpPr>
        <p:spPr>
          <a:xfrm>
            <a:off x="892486" y="2632343"/>
            <a:ext cx="9731398" cy="2287678"/>
          </a:xfrm>
          <a:prstGeom prst="rect">
            <a:avLst/>
          </a:prstGeom>
          <a:noFill/>
        </p:spPr>
        <p:txBody>
          <a:bodyPr wrap="square" lIns="0" rIns="0" rtlCol="0">
            <a:spAutoFit/>
          </a:bodyPr>
          <a:lstStyle/>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Learn to read the room </a:t>
            </a:r>
          </a:p>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Be aware of your surroundings </a:t>
            </a:r>
          </a:p>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Sharpen your eyes for power dominance and self-promotion, and look out for those at the bottom of the social pyramid</a:t>
            </a:r>
          </a:p>
        </p:txBody>
      </p:sp>
      <p:sp>
        <p:nvSpPr>
          <p:cNvPr id="3" name="Oval 2">
            <a:extLst>
              <a:ext uri="{FF2B5EF4-FFF2-40B4-BE49-F238E27FC236}">
                <a16:creationId xmlns:a16="http://schemas.microsoft.com/office/drawing/2014/main" id="{E145FD41-78AC-28A9-EB04-DC4F1661300E}"/>
              </a:ext>
            </a:extLst>
          </p:cNvPr>
          <p:cNvSpPr/>
          <p:nvPr/>
        </p:nvSpPr>
        <p:spPr>
          <a:xfrm>
            <a:off x="240632" y="773094"/>
            <a:ext cx="1638446" cy="1726902"/>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pPr algn="ctr"/>
            <a:endParaRPr lang="en-US" sz="3600">
              <a:solidFill>
                <a:schemeClr val="tx1"/>
              </a:solidFill>
              <a:latin typeface="D-DIN" panose="020B0504030202030204" pitchFamily="34" charset="77"/>
            </a:endParaRPr>
          </a:p>
        </p:txBody>
      </p:sp>
      <p:sp>
        <p:nvSpPr>
          <p:cNvPr id="4" name="Shape 2785">
            <a:extLst>
              <a:ext uri="{FF2B5EF4-FFF2-40B4-BE49-F238E27FC236}">
                <a16:creationId xmlns:a16="http://schemas.microsoft.com/office/drawing/2014/main" id="{5A008725-5B03-93D4-4CF8-BBB00D5AD9F9}"/>
              </a:ext>
            </a:extLst>
          </p:cNvPr>
          <p:cNvSpPr/>
          <p:nvPr/>
        </p:nvSpPr>
        <p:spPr>
          <a:xfrm>
            <a:off x="606109" y="1174085"/>
            <a:ext cx="960143" cy="778381"/>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22062063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5025" y="1058660"/>
            <a:ext cx="10086975" cy="778381"/>
          </a:xfrm>
        </p:spPr>
        <p:txBody>
          <a:bodyPr/>
          <a:lstStyle/>
          <a:p>
            <a:r>
              <a:rPr lang="en-US" sz="4000" b="1" err="1"/>
              <a:t>Recognise</a:t>
            </a:r>
            <a:r>
              <a:rPr lang="en-US" sz="4000" b="1"/>
              <a:t> the problem</a:t>
            </a:r>
          </a:p>
        </p:txBody>
      </p:sp>
      <p:sp>
        <p:nvSpPr>
          <p:cNvPr id="19" name="TextBox 11">
            <a:extLst>
              <a:ext uri="{FF2B5EF4-FFF2-40B4-BE49-F238E27FC236}">
                <a16:creationId xmlns:a16="http://schemas.microsoft.com/office/drawing/2014/main" id="{BBE63CCB-EF19-8E4B-8D92-4EF4FE00B7AC}"/>
              </a:ext>
            </a:extLst>
          </p:cNvPr>
          <p:cNvSpPr txBox="1"/>
          <p:nvPr/>
        </p:nvSpPr>
        <p:spPr>
          <a:xfrm>
            <a:off x="892486" y="2632343"/>
            <a:ext cx="9731398" cy="2287678"/>
          </a:xfrm>
          <a:prstGeom prst="rect">
            <a:avLst/>
          </a:prstGeom>
          <a:noFill/>
        </p:spPr>
        <p:txBody>
          <a:bodyPr wrap="square" lIns="0" rIns="0" rtlCol="0">
            <a:spAutoFit/>
          </a:bodyPr>
          <a:lstStyle/>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Do you </a:t>
            </a:r>
            <a:r>
              <a:rPr lang="en-US" sz="2800" err="1">
                <a:solidFill>
                  <a:schemeClr val="bg1"/>
                </a:solidFill>
                <a:latin typeface="D-DIN" panose="020B0504030202030204" pitchFamily="34" charset="77"/>
              </a:rPr>
              <a:t>recognise</a:t>
            </a:r>
            <a:r>
              <a:rPr lang="en-US" sz="2800">
                <a:solidFill>
                  <a:schemeClr val="bg1"/>
                </a:solidFill>
                <a:latin typeface="D-DIN" panose="020B0504030202030204" pitchFamily="34" charset="77"/>
              </a:rPr>
              <a:t> that someone needs help? </a:t>
            </a:r>
          </a:p>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Do you see red flags?</a:t>
            </a:r>
          </a:p>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a:t>
            </a:r>
            <a:r>
              <a:rPr lang="en-US" sz="2800" err="1">
                <a:solidFill>
                  <a:schemeClr val="bg1"/>
                </a:solidFill>
                <a:latin typeface="D-DIN" panose="020B0504030202030204" pitchFamily="34" charset="77"/>
              </a:rPr>
              <a:t>Familiarise</a:t>
            </a:r>
            <a:r>
              <a:rPr lang="en-US" sz="2800">
                <a:solidFill>
                  <a:schemeClr val="bg1"/>
                </a:solidFill>
                <a:latin typeface="D-DIN" panose="020B0504030202030204" pitchFamily="34" charset="77"/>
              </a:rPr>
              <a:t> yourself with the different forms of gender-based violence</a:t>
            </a:r>
          </a:p>
        </p:txBody>
      </p:sp>
      <p:sp>
        <p:nvSpPr>
          <p:cNvPr id="5" name="Oval 9">
            <a:extLst>
              <a:ext uri="{FF2B5EF4-FFF2-40B4-BE49-F238E27FC236}">
                <a16:creationId xmlns:a16="http://schemas.microsoft.com/office/drawing/2014/main" id="{148DB537-6D2D-73DA-0D47-1660E919931B}"/>
              </a:ext>
            </a:extLst>
          </p:cNvPr>
          <p:cNvSpPr/>
          <p:nvPr/>
        </p:nvSpPr>
        <p:spPr>
          <a:xfrm>
            <a:off x="180719" y="832130"/>
            <a:ext cx="1697813" cy="1600579"/>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6" name="Shape 2540">
            <a:extLst>
              <a:ext uri="{FF2B5EF4-FFF2-40B4-BE49-F238E27FC236}">
                <a16:creationId xmlns:a16="http://schemas.microsoft.com/office/drawing/2014/main" id="{E29340A4-9201-77E9-863D-89FAA1457858}"/>
              </a:ext>
            </a:extLst>
          </p:cNvPr>
          <p:cNvSpPr/>
          <p:nvPr/>
        </p:nvSpPr>
        <p:spPr>
          <a:xfrm>
            <a:off x="659158" y="1239404"/>
            <a:ext cx="740933" cy="786030"/>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3922852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5025" y="1058660"/>
            <a:ext cx="10086975" cy="778381"/>
          </a:xfrm>
        </p:spPr>
        <p:txBody>
          <a:bodyPr/>
          <a:lstStyle/>
          <a:p>
            <a:r>
              <a:rPr lang="en-US" sz="4000" b="1"/>
              <a:t>Assume Responsibility</a:t>
            </a:r>
          </a:p>
        </p:txBody>
      </p:sp>
      <p:sp>
        <p:nvSpPr>
          <p:cNvPr id="19" name="TextBox 11">
            <a:extLst>
              <a:ext uri="{FF2B5EF4-FFF2-40B4-BE49-F238E27FC236}">
                <a16:creationId xmlns:a16="http://schemas.microsoft.com/office/drawing/2014/main" id="{BBE63CCB-EF19-8E4B-8D92-4EF4FE00B7AC}"/>
              </a:ext>
            </a:extLst>
          </p:cNvPr>
          <p:cNvSpPr txBox="1"/>
          <p:nvPr/>
        </p:nvSpPr>
        <p:spPr>
          <a:xfrm>
            <a:off x="892486" y="2632343"/>
            <a:ext cx="9731398" cy="2847831"/>
          </a:xfrm>
          <a:prstGeom prst="rect">
            <a:avLst/>
          </a:prstGeom>
          <a:noFill/>
        </p:spPr>
        <p:txBody>
          <a:bodyPr wrap="square" lIns="0" rIns="0" rtlCol="0">
            <a:spAutoFit/>
          </a:bodyPr>
          <a:lstStyle/>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“This is not my business”</a:t>
            </a:r>
          </a:p>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“Someone else will do something”</a:t>
            </a:r>
          </a:p>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“I can’t save everyone”</a:t>
            </a:r>
          </a:p>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“I’m so shy, I can’t speak up”</a:t>
            </a:r>
          </a:p>
          <a:p>
            <a:pPr marL="342900" indent="-342900">
              <a:lnSpc>
                <a:spcPct val="130000"/>
              </a:lnSpc>
              <a:buFont typeface="Wingdings" panose="05000000000000000000" pitchFamily="2" charset="2"/>
              <a:buChar char="q"/>
            </a:pPr>
            <a:r>
              <a:rPr lang="en-US" sz="2800">
                <a:solidFill>
                  <a:schemeClr val="bg1"/>
                </a:solidFill>
                <a:latin typeface="D-DIN" panose="020B0504030202030204" pitchFamily="34" charset="77"/>
              </a:rPr>
              <a:t> “I will make things worse. It’s better if I don’t say something”</a:t>
            </a:r>
          </a:p>
        </p:txBody>
      </p:sp>
      <p:sp>
        <p:nvSpPr>
          <p:cNvPr id="5" name="Oval 9">
            <a:extLst>
              <a:ext uri="{FF2B5EF4-FFF2-40B4-BE49-F238E27FC236}">
                <a16:creationId xmlns:a16="http://schemas.microsoft.com/office/drawing/2014/main" id="{148DB537-6D2D-73DA-0D47-1660E919931B}"/>
              </a:ext>
            </a:extLst>
          </p:cNvPr>
          <p:cNvSpPr/>
          <p:nvPr/>
        </p:nvSpPr>
        <p:spPr>
          <a:xfrm>
            <a:off x="180719" y="832130"/>
            <a:ext cx="1697813" cy="1600579"/>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3" name="Freeform 848">
            <a:extLst>
              <a:ext uri="{FF2B5EF4-FFF2-40B4-BE49-F238E27FC236}">
                <a16:creationId xmlns:a16="http://schemas.microsoft.com/office/drawing/2014/main" id="{FC8AAE58-A5EA-CDB6-9289-9A14EC7408AE}"/>
              </a:ext>
            </a:extLst>
          </p:cNvPr>
          <p:cNvSpPr>
            <a:spLocks noEditPoints="1"/>
          </p:cNvSpPr>
          <p:nvPr/>
        </p:nvSpPr>
        <p:spPr bwMode="auto">
          <a:xfrm>
            <a:off x="619435" y="1194643"/>
            <a:ext cx="824353" cy="826662"/>
          </a:xfrm>
          <a:custGeom>
            <a:avLst/>
            <a:gdLst>
              <a:gd name="T0" fmla="*/ 125 w 160"/>
              <a:gd name="T1" fmla="*/ 53 h 147"/>
              <a:gd name="T2" fmla="*/ 93 w 160"/>
              <a:gd name="T3" fmla="*/ 15 h 147"/>
              <a:gd name="T4" fmla="*/ 80 w 160"/>
              <a:gd name="T5" fmla="*/ 0 h 147"/>
              <a:gd name="T6" fmla="*/ 67 w 160"/>
              <a:gd name="T7" fmla="*/ 15 h 147"/>
              <a:gd name="T8" fmla="*/ 35 w 160"/>
              <a:gd name="T9" fmla="*/ 53 h 147"/>
              <a:gd name="T10" fmla="*/ 17 w 160"/>
              <a:gd name="T11" fmla="*/ 121 h 147"/>
              <a:gd name="T12" fmla="*/ 18 w 160"/>
              <a:gd name="T13" fmla="*/ 125 h 147"/>
              <a:gd name="T14" fmla="*/ 57 w 160"/>
              <a:gd name="T15" fmla="*/ 132 h 147"/>
              <a:gd name="T16" fmla="*/ 104 w 160"/>
              <a:gd name="T17" fmla="*/ 132 h 147"/>
              <a:gd name="T18" fmla="*/ 143 w 160"/>
              <a:gd name="T19" fmla="*/ 125 h 147"/>
              <a:gd name="T20" fmla="*/ 144 w 160"/>
              <a:gd name="T21" fmla="*/ 121 h 147"/>
              <a:gd name="T22" fmla="*/ 72 w 160"/>
              <a:gd name="T23" fmla="*/ 13 h 147"/>
              <a:gd name="T24" fmla="*/ 88 w 160"/>
              <a:gd name="T25" fmla="*/ 13 h 147"/>
              <a:gd name="T26" fmla="*/ 72 w 160"/>
              <a:gd name="T27" fmla="*/ 14 h 147"/>
              <a:gd name="T28" fmla="*/ 80 w 160"/>
              <a:gd name="T29" fmla="*/ 141 h 147"/>
              <a:gd name="T30" fmla="*/ 80 w 160"/>
              <a:gd name="T31" fmla="*/ 133 h 147"/>
              <a:gd name="T32" fmla="*/ 80 w 160"/>
              <a:gd name="T33" fmla="*/ 141 h 147"/>
              <a:gd name="T34" fmla="*/ 102 w 160"/>
              <a:gd name="T35" fmla="*/ 127 h 147"/>
              <a:gd name="T36" fmla="*/ 97 w 160"/>
              <a:gd name="T37" fmla="*/ 127 h 147"/>
              <a:gd name="T38" fmla="*/ 91 w 160"/>
              <a:gd name="T39" fmla="*/ 128 h 147"/>
              <a:gd name="T40" fmla="*/ 86 w 160"/>
              <a:gd name="T41" fmla="*/ 128 h 147"/>
              <a:gd name="T42" fmla="*/ 76 w 160"/>
              <a:gd name="T43" fmla="*/ 128 h 147"/>
              <a:gd name="T44" fmla="*/ 70 w 160"/>
              <a:gd name="T45" fmla="*/ 128 h 147"/>
              <a:gd name="T46" fmla="*/ 65 w 160"/>
              <a:gd name="T47" fmla="*/ 127 h 147"/>
              <a:gd name="T48" fmla="*/ 59 w 160"/>
              <a:gd name="T49" fmla="*/ 127 h 147"/>
              <a:gd name="T50" fmla="*/ 44 w 160"/>
              <a:gd name="T51" fmla="*/ 124 h 147"/>
              <a:gd name="T52" fmla="*/ 40 w 160"/>
              <a:gd name="T53" fmla="*/ 77 h 147"/>
              <a:gd name="T54" fmla="*/ 61 w 160"/>
              <a:gd name="T55" fmla="*/ 23 h 147"/>
              <a:gd name="T56" fmla="*/ 70 w 160"/>
              <a:gd name="T57" fmla="*/ 20 h 147"/>
              <a:gd name="T58" fmla="*/ 90 w 160"/>
              <a:gd name="T59" fmla="*/ 20 h 147"/>
              <a:gd name="T60" fmla="*/ 120 w 160"/>
              <a:gd name="T61" fmla="*/ 53 h 147"/>
              <a:gd name="T62" fmla="*/ 137 w 160"/>
              <a:gd name="T63" fmla="*/ 121 h 147"/>
              <a:gd name="T64" fmla="*/ 98 w 160"/>
              <a:gd name="T65" fmla="*/ 34 h 147"/>
              <a:gd name="T66" fmla="*/ 66 w 160"/>
              <a:gd name="T67" fmla="*/ 35 h 147"/>
              <a:gd name="T68" fmla="*/ 51 w 160"/>
              <a:gd name="T69" fmla="*/ 56 h 147"/>
              <a:gd name="T70" fmla="*/ 48 w 160"/>
              <a:gd name="T71" fmla="*/ 53 h 147"/>
              <a:gd name="T72" fmla="*/ 97 w 160"/>
              <a:gd name="T73" fmla="*/ 30 h 147"/>
              <a:gd name="T74" fmla="*/ 13 w 160"/>
              <a:gd name="T75" fmla="*/ 58 h 147"/>
              <a:gd name="T76" fmla="*/ 13 w 160"/>
              <a:gd name="T77" fmla="*/ 94 h 147"/>
              <a:gd name="T78" fmla="*/ 11 w 160"/>
              <a:gd name="T79" fmla="*/ 99 h 147"/>
              <a:gd name="T80" fmla="*/ 0 w 160"/>
              <a:gd name="T81" fmla="*/ 76 h 147"/>
              <a:gd name="T82" fmla="*/ 13 w 160"/>
              <a:gd name="T83" fmla="*/ 54 h 147"/>
              <a:gd name="T84" fmla="*/ 20 w 160"/>
              <a:gd name="T85" fmla="*/ 92 h 147"/>
              <a:gd name="T86" fmla="*/ 24 w 160"/>
              <a:gd name="T87" fmla="*/ 59 h 147"/>
              <a:gd name="T88" fmla="*/ 24 w 160"/>
              <a:gd name="T89" fmla="*/ 88 h 147"/>
              <a:gd name="T90" fmla="*/ 22 w 160"/>
              <a:gd name="T91" fmla="*/ 93 h 147"/>
              <a:gd name="T92" fmla="*/ 160 w 160"/>
              <a:gd name="T93" fmla="*/ 76 h 147"/>
              <a:gd name="T94" fmla="*/ 149 w 160"/>
              <a:gd name="T95" fmla="*/ 99 h 147"/>
              <a:gd name="T96" fmla="*/ 147 w 160"/>
              <a:gd name="T97" fmla="*/ 94 h 147"/>
              <a:gd name="T98" fmla="*/ 147 w 160"/>
              <a:gd name="T99" fmla="*/ 58 h 147"/>
              <a:gd name="T100" fmla="*/ 151 w 160"/>
              <a:gd name="T101" fmla="*/ 54 h 147"/>
              <a:gd name="T102" fmla="*/ 140 w 160"/>
              <a:gd name="T103" fmla="*/ 59 h 147"/>
              <a:gd name="T104" fmla="*/ 138 w 160"/>
              <a:gd name="T105" fmla="*/ 93 h 147"/>
              <a:gd name="T106" fmla="*/ 136 w 160"/>
              <a:gd name="T107" fmla="*/ 88 h 147"/>
              <a:gd name="T108" fmla="*/ 136 w 160"/>
              <a:gd name="T109" fmla="*/ 5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47">
                <a:moveTo>
                  <a:pt x="125" y="77"/>
                </a:moveTo>
                <a:cubicBezTo>
                  <a:pt x="125" y="53"/>
                  <a:pt x="125" y="53"/>
                  <a:pt x="125" y="53"/>
                </a:cubicBezTo>
                <a:cubicBezTo>
                  <a:pt x="126" y="35"/>
                  <a:pt x="113" y="23"/>
                  <a:pt x="103" y="18"/>
                </a:cubicBezTo>
                <a:cubicBezTo>
                  <a:pt x="100" y="17"/>
                  <a:pt x="97" y="16"/>
                  <a:pt x="93" y="15"/>
                </a:cubicBezTo>
                <a:cubicBezTo>
                  <a:pt x="93" y="13"/>
                  <a:pt x="93" y="13"/>
                  <a:pt x="93" y="13"/>
                </a:cubicBezTo>
                <a:cubicBezTo>
                  <a:pt x="93" y="6"/>
                  <a:pt x="87" y="0"/>
                  <a:pt x="80" y="0"/>
                </a:cubicBezTo>
                <a:cubicBezTo>
                  <a:pt x="73" y="0"/>
                  <a:pt x="67" y="6"/>
                  <a:pt x="67" y="13"/>
                </a:cubicBezTo>
                <a:cubicBezTo>
                  <a:pt x="67" y="15"/>
                  <a:pt x="67" y="15"/>
                  <a:pt x="67" y="15"/>
                </a:cubicBezTo>
                <a:cubicBezTo>
                  <a:pt x="64" y="16"/>
                  <a:pt x="61" y="17"/>
                  <a:pt x="58" y="18"/>
                </a:cubicBezTo>
                <a:cubicBezTo>
                  <a:pt x="47" y="24"/>
                  <a:pt x="35" y="36"/>
                  <a:pt x="35" y="53"/>
                </a:cubicBezTo>
                <a:cubicBezTo>
                  <a:pt x="35" y="77"/>
                  <a:pt x="35" y="77"/>
                  <a:pt x="35" y="77"/>
                </a:cubicBezTo>
                <a:cubicBezTo>
                  <a:pt x="35" y="94"/>
                  <a:pt x="29" y="109"/>
                  <a:pt x="17" y="121"/>
                </a:cubicBezTo>
                <a:cubicBezTo>
                  <a:pt x="16" y="121"/>
                  <a:pt x="16" y="123"/>
                  <a:pt x="16" y="123"/>
                </a:cubicBezTo>
                <a:cubicBezTo>
                  <a:pt x="16" y="124"/>
                  <a:pt x="17" y="125"/>
                  <a:pt x="18" y="125"/>
                </a:cubicBezTo>
                <a:cubicBezTo>
                  <a:pt x="44" y="130"/>
                  <a:pt x="44" y="130"/>
                  <a:pt x="44" y="130"/>
                </a:cubicBezTo>
                <a:cubicBezTo>
                  <a:pt x="48" y="130"/>
                  <a:pt x="53" y="131"/>
                  <a:pt x="57" y="132"/>
                </a:cubicBezTo>
                <a:cubicBezTo>
                  <a:pt x="61" y="141"/>
                  <a:pt x="71" y="147"/>
                  <a:pt x="80" y="147"/>
                </a:cubicBezTo>
                <a:cubicBezTo>
                  <a:pt x="90" y="147"/>
                  <a:pt x="100" y="141"/>
                  <a:pt x="104" y="132"/>
                </a:cubicBezTo>
                <a:cubicBezTo>
                  <a:pt x="108" y="131"/>
                  <a:pt x="113" y="130"/>
                  <a:pt x="117" y="130"/>
                </a:cubicBezTo>
                <a:cubicBezTo>
                  <a:pt x="143" y="125"/>
                  <a:pt x="143" y="125"/>
                  <a:pt x="143" y="125"/>
                </a:cubicBezTo>
                <a:cubicBezTo>
                  <a:pt x="144" y="125"/>
                  <a:pt x="144" y="124"/>
                  <a:pt x="145" y="123"/>
                </a:cubicBezTo>
                <a:cubicBezTo>
                  <a:pt x="145" y="123"/>
                  <a:pt x="145" y="121"/>
                  <a:pt x="144" y="121"/>
                </a:cubicBezTo>
                <a:cubicBezTo>
                  <a:pt x="132" y="108"/>
                  <a:pt x="125" y="94"/>
                  <a:pt x="125" y="77"/>
                </a:cubicBezTo>
                <a:close/>
                <a:moveTo>
                  <a:pt x="72" y="13"/>
                </a:moveTo>
                <a:cubicBezTo>
                  <a:pt x="72" y="9"/>
                  <a:pt x="76" y="5"/>
                  <a:pt x="80" y="5"/>
                </a:cubicBezTo>
                <a:cubicBezTo>
                  <a:pt x="84" y="5"/>
                  <a:pt x="88" y="9"/>
                  <a:pt x="88" y="13"/>
                </a:cubicBezTo>
                <a:cubicBezTo>
                  <a:pt x="88" y="14"/>
                  <a:pt x="88" y="14"/>
                  <a:pt x="88" y="14"/>
                </a:cubicBezTo>
                <a:cubicBezTo>
                  <a:pt x="83" y="13"/>
                  <a:pt x="77" y="13"/>
                  <a:pt x="72" y="14"/>
                </a:cubicBezTo>
                <a:lnTo>
                  <a:pt x="72" y="13"/>
                </a:lnTo>
                <a:close/>
                <a:moveTo>
                  <a:pt x="80" y="141"/>
                </a:moveTo>
                <a:cubicBezTo>
                  <a:pt x="74" y="141"/>
                  <a:pt x="67" y="138"/>
                  <a:pt x="63" y="132"/>
                </a:cubicBezTo>
                <a:cubicBezTo>
                  <a:pt x="69" y="133"/>
                  <a:pt x="75" y="133"/>
                  <a:pt x="80" y="133"/>
                </a:cubicBezTo>
                <a:cubicBezTo>
                  <a:pt x="86" y="133"/>
                  <a:pt x="92" y="133"/>
                  <a:pt x="98" y="132"/>
                </a:cubicBezTo>
                <a:cubicBezTo>
                  <a:pt x="94" y="138"/>
                  <a:pt x="87" y="141"/>
                  <a:pt x="80" y="141"/>
                </a:cubicBezTo>
                <a:close/>
                <a:moveTo>
                  <a:pt x="116" y="124"/>
                </a:moveTo>
                <a:cubicBezTo>
                  <a:pt x="111" y="125"/>
                  <a:pt x="107" y="126"/>
                  <a:pt x="102" y="127"/>
                </a:cubicBezTo>
                <a:cubicBezTo>
                  <a:pt x="102" y="127"/>
                  <a:pt x="102" y="127"/>
                  <a:pt x="102" y="127"/>
                </a:cubicBezTo>
                <a:cubicBezTo>
                  <a:pt x="100" y="127"/>
                  <a:pt x="98" y="127"/>
                  <a:pt x="97" y="127"/>
                </a:cubicBezTo>
                <a:cubicBezTo>
                  <a:pt x="96" y="127"/>
                  <a:pt x="96" y="127"/>
                  <a:pt x="96" y="127"/>
                </a:cubicBezTo>
                <a:cubicBezTo>
                  <a:pt x="95" y="127"/>
                  <a:pt x="93" y="128"/>
                  <a:pt x="91" y="128"/>
                </a:cubicBezTo>
                <a:cubicBezTo>
                  <a:pt x="91" y="128"/>
                  <a:pt x="91" y="128"/>
                  <a:pt x="91" y="128"/>
                </a:cubicBezTo>
                <a:cubicBezTo>
                  <a:pt x="89" y="128"/>
                  <a:pt x="88" y="128"/>
                  <a:pt x="86" y="128"/>
                </a:cubicBezTo>
                <a:cubicBezTo>
                  <a:pt x="86" y="128"/>
                  <a:pt x="86" y="128"/>
                  <a:pt x="85" y="128"/>
                </a:cubicBezTo>
                <a:cubicBezTo>
                  <a:pt x="82" y="128"/>
                  <a:pt x="79" y="128"/>
                  <a:pt x="76" y="128"/>
                </a:cubicBezTo>
                <a:cubicBezTo>
                  <a:pt x="75" y="128"/>
                  <a:pt x="75" y="128"/>
                  <a:pt x="75" y="128"/>
                </a:cubicBezTo>
                <a:cubicBezTo>
                  <a:pt x="73" y="128"/>
                  <a:pt x="72" y="128"/>
                  <a:pt x="70" y="128"/>
                </a:cubicBezTo>
                <a:cubicBezTo>
                  <a:pt x="70" y="128"/>
                  <a:pt x="70" y="128"/>
                  <a:pt x="69" y="128"/>
                </a:cubicBezTo>
                <a:cubicBezTo>
                  <a:pt x="68" y="128"/>
                  <a:pt x="66" y="127"/>
                  <a:pt x="65" y="127"/>
                </a:cubicBezTo>
                <a:cubicBezTo>
                  <a:pt x="65" y="127"/>
                  <a:pt x="64" y="127"/>
                  <a:pt x="64" y="127"/>
                </a:cubicBezTo>
                <a:cubicBezTo>
                  <a:pt x="63" y="127"/>
                  <a:pt x="61" y="127"/>
                  <a:pt x="59" y="127"/>
                </a:cubicBezTo>
                <a:cubicBezTo>
                  <a:pt x="59" y="127"/>
                  <a:pt x="59" y="127"/>
                  <a:pt x="59" y="127"/>
                </a:cubicBezTo>
                <a:cubicBezTo>
                  <a:pt x="54" y="126"/>
                  <a:pt x="50" y="125"/>
                  <a:pt x="44" y="124"/>
                </a:cubicBezTo>
                <a:cubicBezTo>
                  <a:pt x="24" y="121"/>
                  <a:pt x="24" y="121"/>
                  <a:pt x="24" y="121"/>
                </a:cubicBezTo>
                <a:cubicBezTo>
                  <a:pt x="35" y="109"/>
                  <a:pt x="40" y="94"/>
                  <a:pt x="40" y="77"/>
                </a:cubicBezTo>
                <a:cubicBezTo>
                  <a:pt x="40" y="53"/>
                  <a:pt x="40" y="53"/>
                  <a:pt x="40" y="53"/>
                </a:cubicBezTo>
                <a:cubicBezTo>
                  <a:pt x="40" y="39"/>
                  <a:pt x="50" y="28"/>
                  <a:pt x="61" y="23"/>
                </a:cubicBezTo>
                <a:cubicBezTo>
                  <a:pt x="64" y="22"/>
                  <a:pt x="67" y="21"/>
                  <a:pt x="70" y="20"/>
                </a:cubicBezTo>
                <a:cubicBezTo>
                  <a:pt x="70" y="20"/>
                  <a:pt x="70" y="20"/>
                  <a:pt x="70" y="20"/>
                </a:cubicBezTo>
                <a:cubicBezTo>
                  <a:pt x="76" y="18"/>
                  <a:pt x="83" y="18"/>
                  <a:pt x="90" y="20"/>
                </a:cubicBezTo>
                <a:cubicBezTo>
                  <a:pt x="90" y="20"/>
                  <a:pt x="90" y="20"/>
                  <a:pt x="90" y="20"/>
                </a:cubicBezTo>
                <a:cubicBezTo>
                  <a:pt x="94" y="20"/>
                  <a:pt x="97" y="21"/>
                  <a:pt x="100" y="23"/>
                </a:cubicBezTo>
                <a:cubicBezTo>
                  <a:pt x="110" y="27"/>
                  <a:pt x="120" y="39"/>
                  <a:pt x="120" y="53"/>
                </a:cubicBezTo>
                <a:cubicBezTo>
                  <a:pt x="120" y="77"/>
                  <a:pt x="120" y="77"/>
                  <a:pt x="120" y="77"/>
                </a:cubicBezTo>
                <a:cubicBezTo>
                  <a:pt x="120" y="93"/>
                  <a:pt x="126" y="108"/>
                  <a:pt x="137" y="121"/>
                </a:cubicBezTo>
                <a:lnTo>
                  <a:pt x="116" y="124"/>
                </a:lnTo>
                <a:close/>
                <a:moveTo>
                  <a:pt x="98" y="34"/>
                </a:moveTo>
                <a:cubicBezTo>
                  <a:pt x="98" y="35"/>
                  <a:pt x="96" y="36"/>
                  <a:pt x="95" y="35"/>
                </a:cubicBezTo>
                <a:cubicBezTo>
                  <a:pt x="86" y="31"/>
                  <a:pt x="75" y="31"/>
                  <a:pt x="66" y="35"/>
                </a:cubicBezTo>
                <a:cubicBezTo>
                  <a:pt x="61" y="37"/>
                  <a:pt x="53" y="44"/>
                  <a:pt x="53" y="53"/>
                </a:cubicBezTo>
                <a:cubicBezTo>
                  <a:pt x="53" y="55"/>
                  <a:pt x="52" y="56"/>
                  <a:pt x="51" y="56"/>
                </a:cubicBezTo>
                <a:cubicBezTo>
                  <a:pt x="51" y="56"/>
                  <a:pt x="51" y="56"/>
                  <a:pt x="51" y="56"/>
                </a:cubicBezTo>
                <a:cubicBezTo>
                  <a:pt x="49" y="56"/>
                  <a:pt x="48" y="55"/>
                  <a:pt x="48" y="53"/>
                </a:cubicBezTo>
                <a:cubicBezTo>
                  <a:pt x="48" y="41"/>
                  <a:pt x="58" y="33"/>
                  <a:pt x="64" y="30"/>
                </a:cubicBezTo>
                <a:cubicBezTo>
                  <a:pt x="74" y="26"/>
                  <a:pt x="87" y="26"/>
                  <a:pt x="97" y="30"/>
                </a:cubicBezTo>
                <a:cubicBezTo>
                  <a:pt x="98" y="31"/>
                  <a:pt x="99" y="32"/>
                  <a:pt x="98" y="34"/>
                </a:cubicBezTo>
                <a:close/>
                <a:moveTo>
                  <a:pt x="13" y="58"/>
                </a:moveTo>
                <a:cubicBezTo>
                  <a:pt x="8" y="63"/>
                  <a:pt x="5" y="69"/>
                  <a:pt x="5" y="76"/>
                </a:cubicBezTo>
                <a:cubicBezTo>
                  <a:pt x="5" y="83"/>
                  <a:pt x="8" y="89"/>
                  <a:pt x="13" y="94"/>
                </a:cubicBezTo>
                <a:cubicBezTo>
                  <a:pt x="14" y="95"/>
                  <a:pt x="14" y="97"/>
                  <a:pt x="13" y="98"/>
                </a:cubicBezTo>
                <a:cubicBezTo>
                  <a:pt x="12" y="98"/>
                  <a:pt x="12" y="99"/>
                  <a:pt x="11" y="99"/>
                </a:cubicBezTo>
                <a:cubicBezTo>
                  <a:pt x="10" y="99"/>
                  <a:pt x="10" y="98"/>
                  <a:pt x="9" y="98"/>
                </a:cubicBezTo>
                <a:cubicBezTo>
                  <a:pt x="3" y="92"/>
                  <a:pt x="0" y="84"/>
                  <a:pt x="0" y="76"/>
                </a:cubicBezTo>
                <a:cubicBezTo>
                  <a:pt x="0" y="68"/>
                  <a:pt x="3" y="60"/>
                  <a:pt x="9" y="54"/>
                </a:cubicBezTo>
                <a:cubicBezTo>
                  <a:pt x="10" y="53"/>
                  <a:pt x="12" y="53"/>
                  <a:pt x="13" y="54"/>
                </a:cubicBezTo>
                <a:cubicBezTo>
                  <a:pt x="14" y="55"/>
                  <a:pt x="14" y="57"/>
                  <a:pt x="13" y="58"/>
                </a:cubicBezTo>
                <a:close/>
                <a:moveTo>
                  <a:pt x="20" y="92"/>
                </a:moveTo>
                <a:cubicBezTo>
                  <a:pt x="11" y="83"/>
                  <a:pt x="11" y="68"/>
                  <a:pt x="20" y="59"/>
                </a:cubicBezTo>
                <a:cubicBezTo>
                  <a:pt x="21" y="58"/>
                  <a:pt x="23" y="58"/>
                  <a:pt x="24" y="59"/>
                </a:cubicBezTo>
                <a:cubicBezTo>
                  <a:pt x="25" y="60"/>
                  <a:pt x="25" y="62"/>
                  <a:pt x="24" y="63"/>
                </a:cubicBezTo>
                <a:cubicBezTo>
                  <a:pt x="17" y="70"/>
                  <a:pt x="17" y="81"/>
                  <a:pt x="24" y="88"/>
                </a:cubicBezTo>
                <a:cubicBezTo>
                  <a:pt x="25" y="89"/>
                  <a:pt x="25" y="91"/>
                  <a:pt x="24" y="92"/>
                </a:cubicBezTo>
                <a:cubicBezTo>
                  <a:pt x="24" y="92"/>
                  <a:pt x="23" y="93"/>
                  <a:pt x="22" y="93"/>
                </a:cubicBezTo>
                <a:cubicBezTo>
                  <a:pt x="21" y="93"/>
                  <a:pt x="21" y="92"/>
                  <a:pt x="20" y="92"/>
                </a:cubicBezTo>
                <a:close/>
                <a:moveTo>
                  <a:pt x="160" y="76"/>
                </a:moveTo>
                <a:cubicBezTo>
                  <a:pt x="160" y="84"/>
                  <a:pt x="157" y="92"/>
                  <a:pt x="151" y="98"/>
                </a:cubicBezTo>
                <a:cubicBezTo>
                  <a:pt x="150" y="98"/>
                  <a:pt x="150" y="99"/>
                  <a:pt x="149" y="99"/>
                </a:cubicBezTo>
                <a:cubicBezTo>
                  <a:pt x="148" y="99"/>
                  <a:pt x="148" y="98"/>
                  <a:pt x="147" y="98"/>
                </a:cubicBezTo>
                <a:cubicBezTo>
                  <a:pt x="146" y="97"/>
                  <a:pt x="146" y="95"/>
                  <a:pt x="147" y="94"/>
                </a:cubicBezTo>
                <a:cubicBezTo>
                  <a:pt x="152" y="89"/>
                  <a:pt x="155" y="83"/>
                  <a:pt x="155" y="76"/>
                </a:cubicBezTo>
                <a:cubicBezTo>
                  <a:pt x="155" y="69"/>
                  <a:pt x="152" y="63"/>
                  <a:pt x="147" y="58"/>
                </a:cubicBezTo>
                <a:cubicBezTo>
                  <a:pt x="146" y="57"/>
                  <a:pt x="146" y="55"/>
                  <a:pt x="147" y="54"/>
                </a:cubicBezTo>
                <a:cubicBezTo>
                  <a:pt x="148" y="53"/>
                  <a:pt x="150" y="53"/>
                  <a:pt x="151" y="54"/>
                </a:cubicBezTo>
                <a:cubicBezTo>
                  <a:pt x="157" y="60"/>
                  <a:pt x="160" y="68"/>
                  <a:pt x="160" y="76"/>
                </a:cubicBezTo>
                <a:close/>
                <a:moveTo>
                  <a:pt x="140" y="59"/>
                </a:moveTo>
                <a:cubicBezTo>
                  <a:pt x="149" y="68"/>
                  <a:pt x="149" y="83"/>
                  <a:pt x="140" y="92"/>
                </a:cubicBezTo>
                <a:cubicBezTo>
                  <a:pt x="139" y="92"/>
                  <a:pt x="139" y="93"/>
                  <a:pt x="138" y="93"/>
                </a:cubicBezTo>
                <a:cubicBezTo>
                  <a:pt x="137" y="93"/>
                  <a:pt x="136" y="92"/>
                  <a:pt x="136" y="92"/>
                </a:cubicBezTo>
                <a:cubicBezTo>
                  <a:pt x="135" y="91"/>
                  <a:pt x="135" y="89"/>
                  <a:pt x="136" y="88"/>
                </a:cubicBezTo>
                <a:cubicBezTo>
                  <a:pt x="143" y="81"/>
                  <a:pt x="143" y="70"/>
                  <a:pt x="136" y="63"/>
                </a:cubicBezTo>
                <a:cubicBezTo>
                  <a:pt x="135" y="62"/>
                  <a:pt x="135" y="60"/>
                  <a:pt x="136" y="59"/>
                </a:cubicBezTo>
                <a:cubicBezTo>
                  <a:pt x="137" y="58"/>
                  <a:pt x="139" y="58"/>
                  <a:pt x="140"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Tree>
    <p:extLst>
      <p:ext uri="{BB962C8B-B14F-4D97-AF65-F5344CB8AC3E}">
        <p14:creationId xmlns:p14="http://schemas.microsoft.com/office/powerpoint/2010/main" val="1425290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5025" y="1058660"/>
            <a:ext cx="10086975" cy="778381"/>
          </a:xfrm>
        </p:spPr>
        <p:txBody>
          <a:bodyPr/>
          <a:lstStyle/>
          <a:p>
            <a:r>
              <a:rPr lang="en-US" sz="4000" b="1">
                <a:latin typeface="D-DIN Exp"/>
              </a:rPr>
              <a:t>When safe, take action</a:t>
            </a:r>
          </a:p>
        </p:txBody>
      </p:sp>
      <p:sp>
        <p:nvSpPr>
          <p:cNvPr id="19" name="TextBox 11">
            <a:extLst>
              <a:ext uri="{FF2B5EF4-FFF2-40B4-BE49-F238E27FC236}">
                <a16:creationId xmlns:a16="http://schemas.microsoft.com/office/drawing/2014/main" id="{BBE63CCB-EF19-8E4B-8D92-4EF4FE00B7AC}"/>
              </a:ext>
            </a:extLst>
          </p:cNvPr>
          <p:cNvSpPr txBox="1"/>
          <p:nvPr/>
        </p:nvSpPr>
        <p:spPr>
          <a:xfrm>
            <a:off x="1966327" y="2160383"/>
            <a:ext cx="8801758" cy="1065676"/>
          </a:xfrm>
          <a:prstGeom prst="rect">
            <a:avLst/>
          </a:prstGeom>
          <a:noFill/>
        </p:spPr>
        <p:txBody>
          <a:bodyPr wrap="square" lIns="0" tIns="45720" rIns="0" bIns="45720" rtlCol="0" anchor="t">
            <a:spAutoFit/>
          </a:bodyPr>
          <a:lstStyle/>
          <a:p>
            <a:pPr>
              <a:lnSpc>
                <a:spcPct val="107000"/>
              </a:lnSpc>
              <a:spcAft>
                <a:spcPts val="800"/>
              </a:spcAft>
            </a:pPr>
            <a:r>
              <a:rPr lang="en-US" sz="2000">
                <a:solidFill>
                  <a:srgbClr val="FFFFFF"/>
                </a:solidFill>
                <a:effectLst/>
                <a:latin typeface="Calibri"/>
                <a:ea typeface="Calibri" panose="020F0502020204030204" pitchFamily="34" charset="0"/>
                <a:cs typeface="Times New Roman"/>
              </a:rPr>
              <a:t>It is important to determine as a bystander whether there is a safe and reasonable way to intervene, and to act in a way to assist a person whether it is before, during, or after an incident takes place.</a:t>
            </a:r>
          </a:p>
        </p:txBody>
      </p:sp>
      <p:sp>
        <p:nvSpPr>
          <p:cNvPr id="5" name="Oval 9">
            <a:extLst>
              <a:ext uri="{FF2B5EF4-FFF2-40B4-BE49-F238E27FC236}">
                <a16:creationId xmlns:a16="http://schemas.microsoft.com/office/drawing/2014/main" id="{148DB537-6D2D-73DA-0D47-1660E919931B}"/>
              </a:ext>
            </a:extLst>
          </p:cNvPr>
          <p:cNvSpPr/>
          <p:nvPr/>
        </p:nvSpPr>
        <p:spPr>
          <a:xfrm>
            <a:off x="180719" y="832130"/>
            <a:ext cx="1697813" cy="1600579"/>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4" name="Shape 2553">
            <a:extLst>
              <a:ext uri="{FF2B5EF4-FFF2-40B4-BE49-F238E27FC236}">
                <a16:creationId xmlns:a16="http://schemas.microsoft.com/office/drawing/2014/main" id="{4EEA93A2-7F50-DBEB-BEBB-2FAC788A9F52}"/>
              </a:ext>
            </a:extLst>
          </p:cNvPr>
          <p:cNvSpPr/>
          <p:nvPr/>
        </p:nvSpPr>
        <p:spPr>
          <a:xfrm>
            <a:off x="633974" y="1235657"/>
            <a:ext cx="791301" cy="79352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pic>
        <p:nvPicPr>
          <p:cNvPr id="1026" name="Picture 2" descr="Hollaback! is working to end harassment with the 5Ds of bystander  intervention – CREDO Mobile Blog">
            <a:extLst>
              <a:ext uri="{FF2B5EF4-FFF2-40B4-BE49-F238E27FC236}">
                <a16:creationId xmlns:a16="http://schemas.microsoft.com/office/drawing/2014/main" id="{0D618058-B2F1-6A9A-9D66-B9C0355AD3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315"/>
          <a:stretch/>
        </p:blipFill>
        <p:spPr bwMode="auto">
          <a:xfrm>
            <a:off x="2707105" y="3401704"/>
            <a:ext cx="6777789" cy="2977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3775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BDF4F-52FB-56C9-4EB1-2BEDEA9E871A}"/>
              </a:ext>
            </a:extLst>
          </p:cNvPr>
          <p:cNvSpPr>
            <a:spLocks noGrp="1"/>
          </p:cNvSpPr>
          <p:nvPr>
            <p:ph type="title"/>
          </p:nvPr>
        </p:nvSpPr>
        <p:spPr>
          <a:xfrm>
            <a:off x="926606" y="2549659"/>
            <a:ext cx="10086975" cy="778381"/>
          </a:xfrm>
        </p:spPr>
        <p:txBody>
          <a:bodyPr/>
          <a:lstStyle/>
          <a:p>
            <a:pPr algn="ctr"/>
            <a:r>
              <a:rPr lang="en-US" sz="3600">
                <a:solidFill>
                  <a:srgbClr val="FFFFFF"/>
                </a:solidFill>
              </a:rPr>
              <a:t>Break for 15 minutes</a:t>
            </a:r>
            <a:endParaRPr lang="LID4096" sz="3600">
              <a:solidFill>
                <a:srgbClr val="FFFFFF"/>
              </a:solidFill>
            </a:endParaRPr>
          </a:p>
        </p:txBody>
      </p:sp>
    </p:spTree>
    <p:extLst>
      <p:ext uri="{BB962C8B-B14F-4D97-AF65-F5344CB8AC3E}">
        <p14:creationId xmlns:p14="http://schemas.microsoft.com/office/powerpoint/2010/main" val="2355686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Ground Rules</a:t>
            </a:r>
          </a:p>
        </p:txBody>
      </p:sp>
      <p:sp>
        <p:nvSpPr>
          <p:cNvPr id="4" name="TextBox 3">
            <a:extLst>
              <a:ext uri="{FF2B5EF4-FFF2-40B4-BE49-F238E27FC236}">
                <a16:creationId xmlns:a16="http://schemas.microsoft.com/office/drawing/2014/main" id="{0397816B-C9A4-60C4-C47F-786E46D784BF}"/>
              </a:ext>
            </a:extLst>
          </p:cNvPr>
          <p:cNvSpPr txBox="1"/>
          <p:nvPr/>
        </p:nvSpPr>
        <p:spPr>
          <a:xfrm>
            <a:off x="7997413" y="3256915"/>
            <a:ext cx="2978978" cy="1477328"/>
          </a:xfrm>
          <a:prstGeom prst="rect">
            <a:avLst/>
          </a:prstGeom>
          <a:noFill/>
        </p:spPr>
        <p:txBody>
          <a:bodyPr wrap="square" lIns="91440" tIns="45720" rIns="91440" bIns="45720" rtlCol="0" anchor="t">
            <a:spAutoFit/>
          </a:bodyPr>
          <a:lstStyle/>
          <a:p>
            <a:r>
              <a:rPr lang="en-GB">
                <a:solidFill>
                  <a:schemeClr val="bg2"/>
                </a:solidFill>
                <a:latin typeface="D-DIN"/>
              </a:rPr>
              <a:t>This is a safe space to share your experience – confidentiality is of utmost importance. Treat others’ experiences with respect.</a:t>
            </a:r>
            <a:endParaRPr lang="en-US">
              <a:solidFill>
                <a:schemeClr val="bg2"/>
              </a:solidFill>
              <a:latin typeface="D-DIN"/>
            </a:endParaRPr>
          </a:p>
        </p:txBody>
      </p:sp>
      <p:sp>
        <p:nvSpPr>
          <p:cNvPr id="5" name="TextBox 4">
            <a:extLst>
              <a:ext uri="{FF2B5EF4-FFF2-40B4-BE49-F238E27FC236}">
                <a16:creationId xmlns:a16="http://schemas.microsoft.com/office/drawing/2014/main" id="{25C7BC88-99F6-8A96-80D1-A6C63629EEBB}"/>
              </a:ext>
            </a:extLst>
          </p:cNvPr>
          <p:cNvSpPr txBox="1"/>
          <p:nvPr/>
        </p:nvSpPr>
        <p:spPr>
          <a:xfrm>
            <a:off x="4361482" y="3297466"/>
            <a:ext cx="2978978" cy="1477328"/>
          </a:xfrm>
          <a:prstGeom prst="rect">
            <a:avLst/>
          </a:prstGeom>
          <a:noFill/>
        </p:spPr>
        <p:txBody>
          <a:bodyPr wrap="square" lIns="91440" tIns="45720" rIns="91440" bIns="45720" rtlCol="0" anchor="t">
            <a:spAutoFit/>
          </a:bodyPr>
          <a:lstStyle/>
          <a:p>
            <a:r>
              <a:rPr lang="en-GB">
                <a:solidFill>
                  <a:schemeClr val="bg2"/>
                </a:solidFill>
                <a:latin typeface="D-DIN"/>
              </a:rPr>
              <a:t>Keep your answers and questions short and to the point. Respect our schedule and come back from breaks on time. </a:t>
            </a:r>
            <a:endParaRPr lang="en-US">
              <a:solidFill>
                <a:schemeClr val="bg2"/>
              </a:solidFill>
              <a:latin typeface="D-DIN"/>
            </a:endParaRPr>
          </a:p>
        </p:txBody>
      </p:sp>
      <p:sp>
        <p:nvSpPr>
          <p:cNvPr id="6" name="TextBox 5">
            <a:extLst>
              <a:ext uri="{FF2B5EF4-FFF2-40B4-BE49-F238E27FC236}">
                <a16:creationId xmlns:a16="http://schemas.microsoft.com/office/drawing/2014/main" id="{E923379A-DCC4-6152-A346-5331E55B5337}"/>
              </a:ext>
            </a:extLst>
          </p:cNvPr>
          <p:cNvSpPr txBox="1"/>
          <p:nvPr/>
        </p:nvSpPr>
        <p:spPr>
          <a:xfrm>
            <a:off x="616776" y="3256915"/>
            <a:ext cx="2978978" cy="1200329"/>
          </a:xfrm>
          <a:prstGeom prst="rect">
            <a:avLst/>
          </a:prstGeom>
          <a:noFill/>
        </p:spPr>
        <p:txBody>
          <a:bodyPr wrap="square" lIns="91440" tIns="45720" rIns="91440" bIns="45720" rtlCol="0" anchor="t">
            <a:spAutoFit/>
          </a:bodyPr>
          <a:lstStyle/>
          <a:p>
            <a:r>
              <a:rPr lang="en-GB">
                <a:solidFill>
                  <a:schemeClr val="bg2"/>
                </a:solidFill>
                <a:latin typeface="D-DIN"/>
              </a:rPr>
              <a:t>This is an interactive session, therefore feel free to ask questions throughout the discussion/presentation.</a:t>
            </a:r>
            <a:endParaRPr lang="LID4096">
              <a:solidFill>
                <a:schemeClr val="bg2"/>
              </a:solidFill>
              <a:latin typeface="D-DIN"/>
            </a:endParaRPr>
          </a:p>
        </p:txBody>
      </p:sp>
      <p:sp>
        <p:nvSpPr>
          <p:cNvPr id="7" name="TextBox 6">
            <a:extLst>
              <a:ext uri="{FF2B5EF4-FFF2-40B4-BE49-F238E27FC236}">
                <a16:creationId xmlns:a16="http://schemas.microsoft.com/office/drawing/2014/main" id="{03F33C41-B4C6-95F9-1AE5-20912717501E}"/>
              </a:ext>
            </a:extLst>
          </p:cNvPr>
          <p:cNvSpPr txBox="1"/>
          <p:nvPr/>
        </p:nvSpPr>
        <p:spPr>
          <a:xfrm>
            <a:off x="7997413" y="2487264"/>
            <a:ext cx="3203991" cy="707886"/>
          </a:xfrm>
          <a:prstGeom prst="rect">
            <a:avLst/>
          </a:prstGeom>
          <a:noFill/>
        </p:spPr>
        <p:txBody>
          <a:bodyPr wrap="square" lIns="91440" tIns="45720" rIns="91440" bIns="45720" rtlCol="0" anchor="t">
            <a:spAutoFit/>
          </a:bodyPr>
          <a:lstStyle/>
          <a:p>
            <a:r>
              <a:rPr lang="en-GB" sz="2000" b="1">
                <a:solidFill>
                  <a:srgbClr val="AED7BD"/>
                </a:solidFill>
                <a:latin typeface="D-DIN"/>
              </a:rPr>
              <a:t>Secure and Safe Environment</a:t>
            </a:r>
            <a:endParaRPr lang="en-US" sz="2000" b="1">
              <a:solidFill>
                <a:srgbClr val="AED7BD"/>
              </a:solidFill>
              <a:latin typeface="D-DIN"/>
            </a:endParaRPr>
          </a:p>
        </p:txBody>
      </p:sp>
      <p:sp>
        <p:nvSpPr>
          <p:cNvPr id="8" name="TextBox 7">
            <a:extLst>
              <a:ext uri="{FF2B5EF4-FFF2-40B4-BE49-F238E27FC236}">
                <a16:creationId xmlns:a16="http://schemas.microsoft.com/office/drawing/2014/main" id="{CE9C0BAE-4164-58F8-D77A-522B0CDA2B1A}"/>
              </a:ext>
            </a:extLst>
          </p:cNvPr>
          <p:cNvSpPr txBox="1"/>
          <p:nvPr/>
        </p:nvSpPr>
        <p:spPr>
          <a:xfrm>
            <a:off x="616776" y="2549029"/>
            <a:ext cx="3203991" cy="707886"/>
          </a:xfrm>
          <a:prstGeom prst="rect">
            <a:avLst/>
          </a:prstGeom>
          <a:noFill/>
        </p:spPr>
        <p:txBody>
          <a:bodyPr wrap="square" lIns="91440" tIns="45720" rIns="91440" bIns="45720" rtlCol="0" anchor="t">
            <a:spAutoFit/>
          </a:bodyPr>
          <a:lstStyle/>
          <a:p>
            <a:r>
              <a:rPr lang="en-GB" sz="2000" b="1">
                <a:solidFill>
                  <a:srgbClr val="AED7BD"/>
                </a:solidFill>
                <a:latin typeface="D-DIN"/>
              </a:rPr>
              <a:t>Be curious and ask questions! </a:t>
            </a:r>
            <a:endParaRPr lang="LID4096" sz="2000" b="1">
              <a:solidFill>
                <a:srgbClr val="AED7BD"/>
              </a:solidFill>
            </a:endParaRPr>
          </a:p>
        </p:txBody>
      </p:sp>
      <p:sp>
        <p:nvSpPr>
          <p:cNvPr id="9" name="TextBox 8">
            <a:extLst>
              <a:ext uri="{FF2B5EF4-FFF2-40B4-BE49-F238E27FC236}">
                <a16:creationId xmlns:a16="http://schemas.microsoft.com/office/drawing/2014/main" id="{04CD5FC1-6850-81EB-2A82-808E7330787E}"/>
              </a:ext>
            </a:extLst>
          </p:cNvPr>
          <p:cNvSpPr txBox="1"/>
          <p:nvPr/>
        </p:nvSpPr>
        <p:spPr>
          <a:xfrm>
            <a:off x="4338014" y="2549029"/>
            <a:ext cx="3203991" cy="400110"/>
          </a:xfrm>
          <a:prstGeom prst="rect">
            <a:avLst/>
          </a:prstGeom>
          <a:noFill/>
        </p:spPr>
        <p:txBody>
          <a:bodyPr wrap="square" lIns="91440" tIns="45720" rIns="91440" bIns="45720" rtlCol="0" anchor="t">
            <a:spAutoFit/>
          </a:bodyPr>
          <a:lstStyle/>
          <a:p>
            <a:r>
              <a:rPr lang="en-GB" sz="2000" b="1">
                <a:solidFill>
                  <a:srgbClr val="AED7BD"/>
                </a:solidFill>
                <a:latin typeface="D-DIN"/>
              </a:rPr>
              <a:t>Short and to the point</a:t>
            </a:r>
            <a:endParaRPr lang="en-US" sz="2000" b="1">
              <a:solidFill>
                <a:srgbClr val="AED7BD"/>
              </a:solidFill>
              <a:latin typeface="D-DIN"/>
            </a:endParaRPr>
          </a:p>
        </p:txBody>
      </p:sp>
      <p:sp>
        <p:nvSpPr>
          <p:cNvPr id="10" name="TextBox 9">
            <a:extLst>
              <a:ext uri="{FF2B5EF4-FFF2-40B4-BE49-F238E27FC236}">
                <a16:creationId xmlns:a16="http://schemas.microsoft.com/office/drawing/2014/main" id="{C740244A-246F-AC48-602B-1FD832FF5144}"/>
              </a:ext>
            </a:extLst>
          </p:cNvPr>
          <p:cNvSpPr txBox="1"/>
          <p:nvPr/>
        </p:nvSpPr>
        <p:spPr>
          <a:xfrm>
            <a:off x="616776" y="5528013"/>
            <a:ext cx="7104824" cy="400110"/>
          </a:xfrm>
          <a:prstGeom prst="rect">
            <a:avLst/>
          </a:prstGeom>
          <a:noFill/>
        </p:spPr>
        <p:txBody>
          <a:bodyPr wrap="square" lIns="91440" tIns="45720" rIns="91440" bIns="45720" rtlCol="0" anchor="t">
            <a:spAutoFit/>
          </a:bodyPr>
          <a:lstStyle/>
          <a:p>
            <a:r>
              <a:rPr lang="en-GB" sz="2000" b="1">
                <a:solidFill>
                  <a:srgbClr val="AED7BD"/>
                </a:solidFill>
                <a:latin typeface="D-DIN"/>
              </a:rPr>
              <a:t>Be an active and respectful listener! </a:t>
            </a:r>
            <a:r>
              <a:rPr lang="en-GB" sz="2000" b="1">
                <a:solidFill>
                  <a:srgbClr val="AED7BD"/>
                </a:solidFill>
                <a:latin typeface="D-DIN"/>
                <a:sym typeface="Wingdings" panose="05000000000000000000" pitchFamily="2" charset="2"/>
              </a:rPr>
              <a:t> </a:t>
            </a:r>
            <a:endParaRPr lang="en-US" sz="2000" b="1">
              <a:solidFill>
                <a:srgbClr val="AED7BD"/>
              </a:solidFill>
              <a:latin typeface="D-DIN"/>
            </a:endParaRPr>
          </a:p>
        </p:txBody>
      </p:sp>
    </p:spTree>
    <p:extLst>
      <p:ext uri="{BB962C8B-B14F-4D97-AF65-F5344CB8AC3E}">
        <p14:creationId xmlns:p14="http://schemas.microsoft.com/office/powerpoint/2010/main" val="30271215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05025" y="1058660"/>
            <a:ext cx="10086975" cy="778381"/>
          </a:xfrm>
        </p:spPr>
        <p:txBody>
          <a:bodyPr/>
          <a:lstStyle/>
          <a:p>
            <a:r>
              <a:rPr lang="en-US" sz="4000" b="1"/>
              <a:t>5D Methods</a:t>
            </a:r>
          </a:p>
        </p:txBody>
      </p:sp>
      <p:sp>
        <p:nvSpPr>
          <p:cNvPr id="5" name="Oval 9">
            <a:extLst>
              <a:ext uri="{FF2B5EF4-FFF2-40B4-BE49-F238E27FC236}">
                <a16:creationId xmlns:a16="http://schemas.microsoft.com/office/drawing/2014/main" id="{148DB537-6D2D-73DA-0D47-1660E919931B}"/>
              </a:ext>
            </a:extLst>
          </p:cNvPr>
          <p:cNvSpPr/>
          <p:nvPr/>
        </p:nvSpPr>
        <p:spPr>
          <a:xfrm>
            <a:off x="180719" y="832130"/>
            <a:ext cx="1697813" cy="1600579"/>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4" name="Shape 2553">
            <a:extLst>
              <a:ext uri="{FF2B5EF4-FFF2-40B4-BE49-F238E27FC236}">
                <a16:creationId xmlns:a16="http://schemas.microsoft.com/office/drawing/2014/main" id="{4EEA93A2-7F50-DBEB-BEBB-2FAC788A9F52}"/>
              </a:ext>
            </a:extLst>
          </p:cNvPr>
          <p:cNvSpPr/>
          <p:nvPr/>
        </p:nvSpPr>
        <p:spPr>
          <a:xfrm>
            <a:off x="633974" y="1235657"/>
            <a:ext cx="791301" cy="79352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pic>
        <p:nvPicPr>
          <p:cNvPr id="1026" name="Picture 2" descr="Hollaback! is working to end harassment with the 5Ds of bystander  intervention – CREDO Mobile Blog">
            <a:extLst>
              <a:ext uri="{FF2B5EF4-FFF2-40B4-BE49-F238E27FC236}">
                <a16:creationId xmlns:a16="http://schemas.microsoft.com/office/drawing/2014/main" id="{0D618058-B2F1-6A9A-9D66-B9C0355AD3E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315"/>
          <a:stretch/>
        </p:blipFill>
        <p:spPr bwMode="auto">
          <a:xfrm>
            <a:off x="2339379" y="2644575"/>
            <a:ext cx="6777789" cy="2977768"/>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9C7C2ADC-4EC5-C628-CB36-9164BA4D8A52}"/>
              </a:ext>
            </a:extLst>
          </p:cNvPr>
          <p:cNvSpPr txBox="1">
            <a:spLocks/>
          </p:cNvSpPr>
          <p:nvPr/>
        </p:nvSpPr>
        <p:spPr>
          <a:xfrm>
            <a:off x="2339379" y="5514059"/>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4"/>
              </a:rPr>
              <a:t>Right to be</a:t>
            </a:r>
            <a:endParaRPr lang="LID4096" sz="1600">
              <a:solidFill>
                <a:srgbClr val="FFFFFF"/>
              </a:solidFill>
            </a:endParaRPr>
          </a:p>
        </p:txBody>
      </p:sp>
    </p:spTree>
    <p:extLst>
      <p:ext uri="{BB962C8B-B14F-4D97-AF65-F5344CB8AC3E}">
        <p14:creationId xmlns:p14="http://schemas.microsoft.com/office/powerpoint/2010/main" val="29377999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9"/>
          <p:cNvSpPr>
            <a:spLocks noEditPoints="1"/>
          </p:cNvSpPr>
          <p:nvPr/>
        </p:nvSpPr>
        <p:spPr bwMode="auto">
          <a:xfrm>
            <a:off x="6733309" y="111055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8" name="TextBox 7"/>
          <p:cNvSpPr txBox="1"/>
          <p:nvPr/>
        </p:nvSpPr>
        <p:spPr>
          <a:xfrm>
            <a:off x="7580662" y="1125671"/>
            <a:ext cx="3259791" cy="1323439"/>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Ignore the person who is harassing and engage directly with the person who is being harassed. </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sp>
        <p:nvSpPr>
          <p:cNvPr id="18" name="Rectangle 7">
            <a:extLst>
              <a:ext uri="{FF2B5EF4-FFF2-40B4-BE49-F238E27FC236}">
                <a16:creationId xmlns:a16="http://schemas.microsoft.com/office/drawing/2014/main" id="{1BF52E14-DEF6-8C4E-A5C0-C0B8F9FAB2B9}"/>
              </a:ext>
            </a:extLst>
          </p:cNvPr>
          <p:cNvSpPr>
            <a:spLocks noChangeArrowheads="1"/>
          </p:cNvSpPr>
          <p:nvPr/>
        </p:nvSpPr>
        <p:spPr bwMode="auto">
          <a:xfrm>
            <a:off x="7038174"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p:txBody>
      </p:sp>
      <p:pic>
        <p:nvPicPr>
          <p:cNvPr id="19" name="Image 18">
            <a:extLst>
              <a:ext uri="{FF2B5EF4-FFF2-40B4-BE49-F238E27FC236}">
                <a16:creationId xmlns:a16="http://schemas.microsoft.com/office/drawing/2014/main" id="{23D20CEA-A8DA-3447-A5B1-FFC19B3C116F}"/>
              </a:ext>
            </a:extLst>
          </p:cNvPr>
          <p:cNvPicPr>
            <a:picLocks noChangeAspect="1"/>
          </p:cNvPicPr>
          <p:nvPr/>
        </p:nvPicPr>
        <p:blipFill>
          <a:blip r:embed="rId4"/>
          <a:stretch>
            <a:fillRect/>
          </a:stretch>
        </p:blipFill>
        <p:spPr>
          <a:xfrm>
            <a:off x="6757987" y="6422543"/>
            <a:ext cx="280187" cy="186791"/>
          </a:xfrm>
          <a:prstGeom prst="rect">
            <a:avLst/>
          </a:prstGeom>
        </p:spPr>
      </p:pic>
      <p:sp>
        <p:nvSpPr>
          <p:cNvPr id="20" name="Freeform 1089">
            <a:extLst>
              <a:ext uri="{FF2B5EF4-FFF2-40B4-BE49-F238E27FC236}">
                <a16:creationId xmlns:a16="http://schemas.microsoft.com/office/drawing/2014/main" id="{4A576B2E-5E00-B246-83F6-13AC79BAB4E0}"/>
              </a:ext>
            </a:extLst>
          </p:cNvPr>
          <p:cNvSpPr>
            <a:spLocks noEditPoints="1"/>
          </p:cNvSpPr>
          <p:nvPr/>
        </p:nvSpPr>
        <p:spPr bwMode="auto">
          <a:xfrm>
            <a:off x="6765124" y="293370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22" name="TextBox 7">
            <a:extLst>
              <a:ext uri="{FF2B5EF4-FFF2-40B4-BE49-F238E27FC236}">
                <a16:creationId xmlns:a16="http://schemas.microsoft.com/office/drawing/2014/main" id="{65274AD6-2540-C949-9AA0-2FAEA795DA6E}"/>
              </a:ext>
            </a:extLst>
          </p:cNvPr>
          <p:cNvSpPr txBox="1"/>
          <p:nvPr/>
        </p:nvSpPr>
        <p:spPr>
          <a:xfrm>
            <a:off x="7580662" y="2807564"/>
            <a:ext cx="2934938" cy="1631216"/>
          </a:xfrm>
          <a:prstGeom prst="rect">
            <a:avLst/>
          </a:prstGeom>
          <a:noFill/>
        </p:spPr>
        <p:txBody>
          <a:bodyPr wrap="square" lIns="0" rIns="0" rtlCol="0">
            <a:spAutoFit/>
          </a:bodyPr>
          <a:lstStyle/>
          <a:p>
            <a:r>
              <a:rPr lang="en-US" sz="2000">
                <a:solidFill>
                  <a:srgbClr val="FFFFFF"/>
                </a:solidFill>
                <a:latin typeface="D-DIN" panose="020B0504030202030204" pitchFamily="34" charset="77"/>
                <a:ea typeface="Open Sans" charset="0"/>
                <a:cs typeface="Open Sans" charset="0"/>
              </a:rPr>
              <a:t>Don’t talk about or refer to the harassment that’s happening. Instead, talk about something completely unrelated.</a:t>
            </a:r>
          </a:p>
        </p:txBody>
      </p:sp>
      <p:pic>
        <p:nvPicPr>
          <p:cNvPr id="2052" name="Picture 4">
            <a:extLst>
              <a:ext uri="{FF2B5EF4-FFF2-40B4-BE49-F238E27FC236}">
                <a16:creationId xmlns:a16="http://schemas.microsoft.com/office/drawing/2014/main" id="{CF94FA80-65AE-7A39-452E-EF5DD307859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588" y="1232181"/>
            <a:ext cx="5570412" cy="4266935"/>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6"/>
              </a:rPr>
              <a:t>Right to be</a:t>
            </a:r>
            <a:endParaRPr lang="LID4096" sz="1600">
              <a:solidFill>
                <a:srgbClr val="FFFFFF"/>
              </a:solidFill>
            </a:endParaRPr>
          </a:p>
        </p:txBody>
      </p:sp>
    </p:spTree>
    <p:extLst>
      <p:ext uri="{BB962C8B-B14F-4D97-AF65-F5344CB8AC3E}">
        <p14:creationId xmlns:p14="http://schemas.microsoft.com/office/powerpoint/2010/main" val="19706820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9"/>
          <p:cNvSpPr>
            <a:spLocks noEditPoints="1"/>
          </p:cNvSpPr>
          <p:nvPr/>
        </p:nvSpPr>
        <p:spPr bwMode="auto">
          <a:xfrm>
            <a:off x="6733309" y="111055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8" name="TextBox 7"/>
          <p:cNvSpPr txBox="1"/>
          <p:nvPr/>
        </p:nvSpPr>
        <p:spPr>
          <a:xfrm>
            <a:off x="7580662" y="1125671"/>
            <a:ext cx="3259791" cy="707886"/>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Look for a delegate who is ready and willing to help. </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sp>
        <p:nvSpPr>
          <p:cNvPr id="18" name="Rectangle 7">
            <a:extLst>
              <a:ext uri="{FF2B5EF4-FFF2-40B4-BE49-F238E27FC236}">
                <a16:creationId xmlns:a16="http://schemas.microsoft.com/office/drawing/2014/main" id="{1BF52E14-DEF6-8C4E-A5C0-C0B8F9FAB2B9}"/>
              </a:ext>
            </a:extLst>
          </p:cNvPr>
          <p:cNvSpPr>
            <a:spLocks noChangeArrowheads="1"/>
          </p:cNvSpPr>
          <p:nvPr/>
        </p:nvSpPr>
        <p:spPr bwMode="auto">
          <a:xfrm>
            <a:off x="7038174"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p:txBody>
      </p:sp>
      <p:pic>
        <p:nvPicPr>
          <p:cNvPr id="19" name="Image 18">
            <a:extLst>
              <a:ext uri="{FF2B5EF4-FFF2-40B4-BE49-F238E27FC236}">
                <a16:creationId xmlns:a16="http://schemas.microsoft.com/office/drawing/2014/main" id="{23D20CEA-A8DA-3447-A5B1-FFC19B3C116F}"/>
              </a:ext>
            </a:extLst>
          </p:cNvPr>
          <p:cNvPicPr>
            <a:picLocks noChangeAspect="1"/>
          </p:cNvPicPr>
          <p:nvPr/>
        </p:nvPicPr>
        <p:blipFill>
          <a:blip r:embed="rId4"/>
          <a:stretch>
            <a:fillRect/>
          </a:stretch>
        </p:blipFill>
        <p:spPr>
          <a:xfrm>
            <a:off x="6757987" y="6422543"/>
            <a:ext cx="280187" cy="186791"/>
          </a:xfrm>
          <a:prstGeom prst="rect">
            <a:avLst/>
          </a:prstGeom>
        </p:spPr>
      </p:pic>
      <p:sp>
        <p:nvSpPr>
          <p:cNvPr id="20" name="Freeform 1089">
            <a:extLst>
              <a:ext uri="{FF2B5EF4-FFF2-40B4-BE49-F238E27FC236}">
                <a16:creationId xmlns:a16="http://schemas.microsoft.com/office/drawing/2014/main" id="{4A576B2E-5E00-B246-83F6-13AC79BAB4E0}"/>
              </a:ext>
            </a:extLst>
          </p:cNvPr>
          <p:cNvSpPr>
            <a:spLocks noEditPoints="1"/>
          </p:cNvSpPr>
          <p:nvPr/>
        </p:nvSpPr>
        <p:spPr bwMode="auto">
          <a:xfrm>
            <a:off x="6765124" y="2273172"/>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22" name="TextBox 7">
            <a:extLst>
              <a:ext uri="{FF2B5EF4-FFF2-40B4-BE49-F238E27FC236}">
                <a16:creationId xmlns:a16="http://schemas.microsoft.com/office/drawing/2014/main" id="{65274AD6-2540-C949-9AA0-2FAEA795DA6E}"/>
              </a:ext>
            </a:extLst>
          </p:cNvPr>
          <p:cNvSpPr txBox="1"/>
          <p:nvPr/>
        </p:nvSpPr>
        <p:spPr>
          <a:xfrm>
            <a:off x="7580662" y="2119554"/>
            <a:ext cx="2934938" cy="1631216"/>
          </a:xfrm>
          <a:prstGeom prst="rect">
            <a:avLst/>
          </a:prstGeom>
          <a:noFill/>
        </p:spPr>
        <p:txBody>
          <a:bodyPr wrap="square" lIns="0" rIns="0" rtlCol="0">
            <a:spAutoFit/>
          </a:bodyPr>
          <a:lstStyle/>
          <a:p>
            <a:r>
              <a:rPr lang="en-US" sz="2000">
                <a:solidFill>
                  <a:srgbClr val="FFFFFF"/>
                </a:solidFill>
                <a:latin typeface="D-DIN" panose="020B0504030202030204" pitchFamily="34" charset="77"/>
                <a:ea typeface="Open Sans" charset="0"/>
                <a:cs typeface="Open Sans" charset="0"/>
              </a:rPr>
              <a:t>When you delegate someone to help you,  clearly state what you’re witnessing and how you’d like them to help.</a:t>
            </a:r>
          </a:p>
        </p:txBody>
      </p:sp>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5"/>
              </a:rPr>
              <a:t>Right to be</a:t>
            </a:r>
            <a:endParaRPr lang="LID4096" sz="1600">
              <a:solidFill>
                <a:srgbClr val="FFFFFF"/>
              </a:solidFill>
            </a:endParaRPr>
          </a:p>
        </p:txBody>
      </p:sp>
      <p:pic>
        <p:nvPicPr>
          <p:cNvPr id="4098" name="Picture 2">
            <a:extLst>
              <a:ext uri="{FF2B5EF4-FFF2-40B4-BE49-F238E27FC236}">
                <a16:creationId xmlns:a16="http://schemas.microsoft.com/office/drawing/2014/main" id="{DD493C29-3453-B48E-BB75-CE948B85451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588" y="1129472"/>
            <a:ext cx="5570412" cy="4300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0031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9"/>
          <p:cNvSpPr>
            <a:spLocks noEditPoints="1"/>
          </p:cNvSpPr>
          <p:nvPr/>
        </p:nvSpPr>
        <p:spPr bwMode="auto">
          <a:xfrm>
            <a:off x="6733309" y="111055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8" name="TextBox 7"/>
          <p:cNvSpPr txBox="1"/>
          <p:nvPr/>
        </p:nvSpPr>
        <p:spPr>
          <a:xfrm>
            <a:off x="7580662" y="1125671"/>
            <a:ext cx="3259791" cy="1323439"/>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Assess the situation. Is anyone helping the person being harassed? If not, use another of the 5Ds. </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sp>
        <p:nvSpPr>
          <p:cNvPr id="18" name="Rectangle 7">
            <a:extLst>
              <a:ext uri="{FF2B5EF4-FFF2-40B4-BE49-F238E27FC236}">
                <a16:creationId xmlns:a16="http://schemas.microsoft.com/office/drawing/2014/main" id="{1BF52E14-DEF6-8C4E-A5C0-C0B8F9FAB2B9}"/>
              </a:ext>
            </a:extLst>
          </p:cNvPr>
          <p:cNvSpPr>
            <a:spLocks noChangeArrowheads="1"/>
          </p:cNvSpPr>
          <p:nvPr/>
        </p:nvSpPr>
        <p:spPr bwMode="auto">
          <a:xfrm>
            <a:off x="7038174"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p:txBody>
      </p:sp>
      <p:pic>
        <p:nvPicPr>
          <p:cNvPr id="19" name="Image 18">
            <a:extLst>
              <a:ext uri="{FF2B5EF4-FFF2-40B4-BE49-F238E27FC236}">
                <a16:creationId xmlns:a16="http://schemas.microsoft.com/office/drawing/2014/main" id="{23D20CEA-A8DA-3447-A5B1-FFC19B3C116F}"/>
              </a:ext>
            </a:extLst>
          </p:cNvPr>
          <p:cNvPicPr>
            <a:picLocks noChangeAspect="1"/>
          </p:cNvPicPr>
          <p:nvPr/>
        </p:nvPicPr>
        <p:blipFill>
          <a:blip r:embed="rId4"/>
          <a:stretch>
            <a:fillRect/>
          </a:stretch>
        </p:blipFill>
        <p:spPr>
          <a:xfrm>
            <a:off x="6757987" y="6422543"/>
            <a:ext cx="280187" cy="186791"/>
          </a:xfrm>
          <a:prstGeom prst="rect">
            <a:avLst/>
          </a:prstGeom>
        </p:spPr>
      </p:pic>
      <p:sp>
        <p:nvSpPr>
          <p:cNvPr id="20" name="Freeform 1089">
            <a:extLst>
              <a:ext uri="{FF2B5EF4-FFF2-40B4-BE49-F238E27FC236}">
                <a16:creationId xmlns:a16="http://schemas.microsoft.com/office/drawing/2014/main" id="{4A576B2E-5E00-B246-83F6-13AC79BAB4E0}"/>
              </a:ext>
            </a:extLst>
          </p:cNvPr>
          <p:cNvSpPr>
            <a:spLocks noEditPoints="1"/>
          </p:cNvSpPr>
          <p:nvPr/>
        </p:nvSpPr>
        <p:spPr bwMode="auto">
          <a:xfrm>
            <a:off x="6708946" y="286821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22" name="TextBox 7">
            <a:extLst>
              <a:ext uri="{FF2B5EF4-FFF2-40B4-BE49-F238E27FC236}">
                <a16:creationId xmlns:a16="http://schemas.microsoft.com/office/drawing/2014/main" id="{65274AD6-2540-C949-9AA0-2FAEA795DA6E}"/>
              </a:ext>
            </a:extLst>
          </p:cNvPr>
          <p:cNvSpPr txBox="1"/>
          <p:nvPr/>
        </p:nvSpPr>
        <p:spPr>
          <a:xfrm>
            <a:off x="7580662" y="2768472"/>
            <a:ext cx="2934938" cy="2246769"/>
          </a:xfrm>
          <a:prstGeom prst="rect">
            <a:avLst/>
          </a:prstGeom>
          <a:noFill/>
        </p:spPr>
        <p:txBody>
          <a:bodyPr wrap="square" lIns="0" rIns="0" rtlCol="0">
            <a:spAutoFit/>
          </a:bodyPr>
          <a:lstStyle/>
          <a:p>
            <a:r>
              <a:rPr lang="en-US" sz="2000" b="1">
                <a:solidFill>
                  <a:srgbClr val="FFFFFF"/>
                </a:solidFill>
                <a:latin typeface="D-DIN" panose="020B0504030202030204" pitchFamily="34" charset="77"/>
                <a:ea typeface="Open Sans" charset="0"/>
                <a:cs typeface="Open Sans" charset="0"/>
              </a:rPr>
              <a:t>Always</a:t>
            </a:r>
            <a:r>
              <a:rPr lang="en-US" sz="2000">
                <a:solidFill>
                  <a:srgbClr val="FFFFFF"/>
                </a:solidFill>
                <a:latin typeface="D-DIN" panose="020B0504030202030204" pitchFamily="34" charset="77"/>
                <a:ea typeface="Open Sans" charset="0"/>
                <a:cs typeface="Open Sans" charset="0"/>
              </a:rPr>
              <a:t> ask the person who was harassed what they want to do with your recording and/or notes.</a:t>
            </a:r>
          </a:p>
          <a:p>
            <a:endParaRPr lang="en-US" sz="2000">
              <a:solidFill>
                <a:srgbClr val="FFFFFF"/>
              </a:solidFill>
              <a:latin typeface="D-DIN" panose="020B0504030202030204" pitchFamily="34" charset="77"/>
              <a:ea typeface="Open Sans" charset="0"/>
              <a:cs typeface="Open Sans" charset="0"/>
            </a:endParaRPr>
          </a:p>
          <a:p>
            <a:r>
              <a:rPr lang="en-US" sz="2000" b="1">
                <a:solidFill>
                  <a:srgbClr val="FFFFFF"/>
                </a:solidFill>
                <a:latin typeface="D-DIN" panose="020B0504030202030204" pitchFamily="34" charset="77"/>
                <a:ea typeface="Open Sans" charset="0"/>
                <a:cs typeface="Open Sans" charset="0"/>
              </a:rPr>
              <a:t>Never </a:t>
            </a:r>
            <a:r>
              <a:rPr lang="en-US" sz="2000">
                <a:solidFill>
                  <a:srgbClr val="FFFFFF"/>
                </a:solidFill>
                <a:latin typeface="D-DIN" panose="020B0504030202030204" pitchFamily="34" charset="77"/>
                <a:ea typeface="Open Sans" charset="0"/>
                <a:cs typeface="Open Sans" charset="0"/>
              </a:rPr>
              <a:t>post it online or use it without their permission. </a:t>
            </a:r>
          </a:p>
        </p:txBody>
      </p:sp>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5"/>
              </a:rPr>
              <a:t>Right to be</a:t>
            </a:r>
            <a:endParaRPr lang="LID4096" sz="1600">
              <a:solidFill>
                <a:srgbClr val="FFFFFF"/>
              </a:solidFill>
            </a:endParaRPr>
          </a:p>
        </p:txBody>
      </p:sp>
      <p:pic>
        <p:nvPicPr>
          <p:cNvPr id="5122" name="Picture 2">
            <a:extLst>
              <a:ext uri="{FF2B5EF4-FFF2-40B4-BE49-F238E27FC236}">
                <a16:creationId xmlns:a16="http://schemas.microsoft.com/office/drawing/2014/main" id="{5072E1F9-41CF-AE52-D254-3A867F23DA5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588" y="1071044"/>
            <a:ext cx="5706770" cy="43942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04347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9"/>
          <p:cNvSpPr>
            <a:spLocks noEditPoints="1"/>
          </p:cNvSpPr>
          <p:nvPr/>
        </p:nvSpPr>
        <p:spPr bwMode="auto">
          <a:xfrm>
            <a:off x="6765124" y="1266960"/>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8" name="TextBox 7"/>
          <p:cNvSpPr txBox="1"/>
          <p:nvPr/>
        </p:nvSpPr>
        <p:spPr>
          <a:xfrm>
            <a:off x="7580662" y="1125671"/>
            <a:ext cx="3259791" cy="4708981"/>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When it’s safe, check in with the person who was harassed. Stay with them for a while until they feel safe.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Let them know that  you saw what happened and it wasn’t okay.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Ask them if there’s any way you can support them.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Offer to accompany them to their destination or sit with them for a while.</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sp>
        <p:nvSpPr>
          <p:cNvPr id="18" name="Rectangle 7">
            <a:extLst>
              <a:ext uri="{FF2B5EF4-FFF2-40B4-BE49-F238E27FC236}">
                <a16:creationId xmlns:a16="http://schemas.microsoft.com/office/drawing/2014/main" id="{1BF52E14-DEF6-8C4E-A5C0-C0B8F9FAB2B9}"/>
              </a:ext>
            </a:extLst>
          </p:cNvPr>
          <p:cNvSpPr>
            <a:spLocks noChangeArrowheads="1"/>
          </p:cNvSpPr>
          <p:nvPr/>
        </p:nvSpPr>
        <p:spPr bwMode="auto">
          <a:xfrm>
            <a:off x="7038174"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p:txBody>
      </p:sp>
      <p:pic>
        <p:nvPicPr>
          <p:cNvPr id="19" name="Image 18">
            <a:extLst>
              <a:ext uri="{FF2B5EF4-FFF2-40B4-BE49-F238E27FC236}">
                <a16:creationId xmlns:a16="http://schemas.microsoft.com/office/drawing/2014/main" id="{23D20CEA-A8DA-3447-A5B1-FFC19B3C116F}"/>
              </a:ext>
            </a:extLst>
          </p:cNvPr>
          <p:cNvPicPr>
            <a:picLocks noChangeAspect="1"/>
          </p:cNvPicPr>
          <p:nvPr/>
        </p:nvPicPr>
        <p:blipFill>
          <a:blip r:embed="rId4"/>
          <a:stretch>
            <a:fillRect/>
          </a:stretch>
        </p:blipFill>
        <p:spPr>
          <a:xfrm>
            <a:off x="6757987" y="6422543"/>
            <a:ext cx="280187" cy="186791"/>
          </a:xfrm>
          <a:prstGeom prst="rect">
            <a:avLst/>
          </a:prstGeom>
        </p:spPr>
      </p:pic>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5"/>
              </a:rPr>
              <a:t>Right to be</a:t>
            </a:r>
            <a:endParaRPr lang="LID4096" sz="1600">
              <a:solidFill>
                <a:srgbClr val="FFFFFF"/>
              </a:solidFill>
            </a:endParaRPr>
          </a:p>
        </p:txBody>
      </p:sp>
      <p:pic>
        <p:nvPicPr>
          <p:cNvPr id="6146" name="Picture 2">
            <a:extLst>
              <a:ext uri="{FF2B5EF4-FFF2-40B4-BE49-F238E27FC236}">
                <a16:creationId xmlns:a16="http://schemas.microsoft.com/office/drawing/2014/main" id="{92BBFD3B-B02D-9B91-357E-5500F195A1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587" y="1125671"/>
            <a:ext cx="5615185" cy="4334923"/>
          </a:xfrm>
          <a:prstGeom prst="rect">
            <a:avLst/>
          </a:prstGeom>
          <a:noFill/>
          <a:extLst>
            <a:ext uri="{909E8E84-426E-40DD-AFC4-6F175D3DCCD1}">
              <a14:hiddenFill xmlns:a14="http://schemas.microsoft.com/office/drawing/2010/main">
                <a:solidFill>
                  <a:srgbClr val="FFFFFF"/>
                </a:solidFill>
              </a14:hiddenFill>
            </a:ext>
          </a:extLst>
        </p:spPr>
      </p:pic>
      <p:sp>
        <p:nvSpPr>
          <p:cNvPr id="2" name="Freeform 1089">
            <a:extLst>
              <a:ext uri="{FF2B5EF4-FFF2-40B4-BE49-F238E27FC236}">
                <a16:creationId xmlns:a16="http://schemas.microsoft.com/office/drawing/2014/main" id="{DDE2605F-9796-363B-7887-5971EECE02AC}"/>
              </a:ext>
            </a:extLst>
          </p:cNvPr>
          <p:cNvSpPr>
            <a:spLocks noEditPoints="1"/>
          </p:cNvSpPr>
          <p:nvPr/>
        </p:nvSpPr>
        <p:spPr bwMode="auto">
          <a:xfrm>
            <a:off x="6778074" y="3921561"/>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3" name="Freeform 1089">
            <a:extLst>
              <a:ext uri="{FF2B5EF4-FFF2-40B4-BE49-F238E27FC236}">
                <a16:creationId xmlns:a16="http://schemas.microsoft.com/office/drawing/2014/main" id="{9AA47F06-5C89-8E84-0CF5-738A426683E5}"/>
              </a:ext>
            </a:extLst>
          </p:cNvPr>
          <p:cNvSpPr>
            <a:spLocks noEditPoints="1"/>
          </p:cNvSpPr>
          <p:nvPr/>
        </p:nvSpPr>
        <p:spPr bwMode="auto">
          <a:xfrm>
            <a:off x="6757987" y="2797832"/>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6" name="Freeform 1089">
            <a:extLst>
              <a:ext uri="{FF2B5EF4-FFF2-40B4-BE49-F238E27FC236}">
                <a16:creationId xmlns:a16="http://schemas.microsoft.com/office/drawing/2014/main" id="{BCAB7B14-ECFE-AA1D-D11C-E8072318A002}"/>
              </a:ext>
            </a:extLst>
          </p:cNvPr>
          <p:cNvSpPr>
            <a:spLocks noEditPoints="1"/>
          </p:cNvSpPr>
          <p:nvPr/>
        </p:nvSpPr>
        <p:spPr bwMode="auto">
          <a:xfrm>
            <a:off x="6778074" y="4939624"/>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Tree>
    <p:extLst>
      <p:ext uri="{BB962C8B-B14F-4D97-AF65-F5344CB8AC3E}">
        <p14:creationId xmlns:p14="http://schemas.microsoft.com/office/powerpoint/2010/main" val="31486823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271126" y="623154"/>
            <a:ext cx="4503570" cy="5007268"/>
          </a:xfrm>
          <a:prstGeom prst="rect">
            <a:avLst/>
          </a:prstGeom>
          <a:noFill/>
        </p:spPr>
        <p:txBody>
          <a:bodyPr wrap="square" lIns="0" r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1. Are you physically safe?</a:t>
            </a:r>
            <a:b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b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2. Is the person being harassed physically safe?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b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3. Does it seem unlikely that the situation will escalate? </a:t>
            </a:r>
            <a:b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b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4. Can you tell if the person being harassed wants someone to speak up?</a:t>
            </a:r>
          </a:p>
          <a:p>
            <a:pPr>
              <a:lnSpc>
                <a:spcPct val="107000"/>
              </a:lnSpc>
              <a:spcAft>
                <a:spcPts val="800"/>
              </a:spcAft>
            </a:pPr>
            <a:endParaRPr lang="en-US" sz="2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20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If you can answer yes to all of these questions, you might choose a direct response. </a:t>
            </a:r>
          </a:p>
          <a:p>
            <a:pPr>
              <a:lnSpc>
                <a:spcPct val="107000"/>
              </a:lnSpc>
              <a:spcAft>
                <a:spcPts val="800"/>
              </a:spcAft>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Keep it short and succinct. </a:t>
            </a: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588" y="450850"/>
            <a:ext cx="1639762" cy="344608"/>
          </a:xfrm>
          <a:prstGeom prst="rect">
            <a:avLst/>
          </a:prstGeom>
        </p:spPr>
      </p:pic>
      <p:sp>
        <p:nvSpPr>
          <p:cNvPr id="18" name="Rectangle 7">
            <a:extLst>
              <a:ext uri="{FF2B5EF4-FFF2-40B4-BE49-F238E27FC236}">
                <a16:creationId xmlns:a16="http://schemas.microsoft.com/office/drawing/2014/main" id="{1BF52E14-DEF6-8C4E-A5C0-C0B8F9FAB2B9}"/>
              </a:ext>
            </a:extLst>
          </p:cNvPr>
          <p:cNvSpPr>
            <a:spLocks noChangeArrowheads="1"/>
          </p:cNvSpPr>
          <p:nvPr/>
        </p:nvSpPr>
        <p:spPr bwMode="auto">
          <a:xfrm>
            <a:off x="7038174"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p:txBody>
      </p:sp>
      <p:pic>
        <p:nvPicPr>
          <p:cNvPr id="19" name="Image 18">
            <a:extLst>
              <a:ext uri="{FF2B5EF4-FFF2-40B4-BE49-F238E27FC236}">
                <a16:creationId xmlns:a16="http://schemas.microsoft.com/office/drawing/2014/main" id="{23D20CEA-A8DA-3447-A5B1-FFC19B3C116F}"/>
              </a:ext>
            </a:extLst>
          </p:cNvPr>
          <p:cNvPicPr>
            <a:picLocks noChangeAspect="1"/>
          </p:cNvPicPr>
          <p:nvPr/>
        </p:nvPicPr>
        <p:blipFill>
          <a:blip r:embed="rId4"/>
          <a:stretch>
            <a:fillRect/>
          </a:stretch>
        </p:blipFill>
        <p:spPr>
          <a:xfrm>
            <a:off x="6757987" y="6422543"/>
            <a:ext cx="280187" cy="186791"/>
          </a:xfrm>
          <a:prstGeom prst="rect">
            <a:avLst/>
          </a:prstGeom>
        </p:spPr>
      </p:pic>
      <p:sp>
        <p:nvSpPr>
          <p:cNvPr id="4" name="Title 1">
            <a:extLst>
              <a:ext uri="{FF2B5EF4-FFF2-40B4-BE49-F238E27FC236}">
                <a16:creationId xmlns:a16="http://schemas.microsoft.com/office/drawing/2014/main" id="{08FB4DB4-335B-2E50-F548-0B3A341539C2}"/>
              </a:ext>
            </a:extLst>
          </p:cNvPr>
          <p:cNvSpPr txBox="1">
            <a:spLocks/>
          </p:cNvSpPr>
          <p:nvPr/>
        </p:nvSpPr>
        <p:spPr>
          <a:xfrm>
            <a:off x="525588" y="5429831"/>
            <a:ext cx="10086975" cy="778381"/>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28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1600">
                <a:solidFill>
                  <a:srgbClr val="FFFFFF"/>
                </a:solidFill>
              </a:rPr>
              <a:t>Source: </a:t>
            </a:r>
            <a:r>
              <a:rPr lang="en-US" sz="1600">
                <a:solidFill>
                  <a:srgbClr val="FFFFFF"/>
                </a:solidFill>
                <a:hlinkClick r:id="rId5"/>
              </a:rPr>
              <a:t>Right to be</a:t>
            </a:r>
            <a:endParaRPr lang="LID4096" sz="1600">
              <a:solidFill>
                <a:srgbClr val="FFFFFF"/>
              </a:solidFill>
            </a:endParaRPr>
          </a:p>
        </p:txBody>
      </p:sp>
      <p:pic>
        <p:nvPicPr>
          <p:cNvPr id="8194" name="Picture 2">
            <a:extLst>
              <a:ext uri="{FF2B5EF4-FFF2-40B4-BE49-F238E27FC236}">
                <a16:creationId xmlns:a16="http://schemas.microsoft.com/office/drawing/2014/main" id="{595BD143-4D36-803E-D1FC-AAAA3794C3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588" y="1125671"/>
            <a:ext cx="5591392" cy="4294189"/>
          </a:xfrm>
          <a:prstGeom prst="rect">
            <a:avLst/>
          </a:prstGeom>
          <a:noFill/>
          <a:extLst>
            <a:ext uri="{909E8E84-426E-40DD-AFC4-6F175D3DCCD1}">
              <a14:hiddenFill xmlns:a14="http://schemas.microsoft.com/office/drawing/2010/main">
                <a:solidFill>
                  <a:srgbClr val="FFFFFF"/>
                </a:solidFill>
              </a14:hiddenFill>
            </a:ext>
          </a:extLst>
        </p:spPr>
      </p:pic>
      <p:sp>
        <p:nvSpPr>
          <p:cNvPr id="7" name="Freeform 1089">
            <a:extLst>
              <a:ext uri="{FF2B5EF4-FFF2-40B4-BE49-F238E27FC236}">
                <a16:creationId xmlns:a16="http://schemas.microsoft.com/office/drawing/2014/main" id="{7B6280DF-F05E-86AA-08E5-34D88FA9F916}"/>
              </a:ext>
            </a:extLst>
          </p:cNvPr>
          <p:cNvSpPr>
            <a:spLocks noEditPoints="1"/>
          </p:cNvSpPr>
          <p:nvPr/>
        </p:nvSpPr>
        <p:spPr bwMode="auto">
          <a:xfrm>
            <a:off x="6492074" y="4223758"/>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
        <p:nvSpPr>
          <p:cNvPr id="9" name="Freeform 1089">
            <a:extLst>
              <a:ext uri="{FF2B5EF4-FFF2-40B4-BE49-F238E27FC236}">
                <a16:creationId xmlns:a16="http://schemas.microsoft.com/office/drawing/2014/main" id="{51D3DAFA-1FC2-B8FE-3788-713CDD4CE0AA}"/>
              </a:ext>
            </a:extLst>
          </p:cNvPr>
          <p:cNvSpPr>
            <a:spLocks noEditPoints="1"/>
          </p:cNvSpPr>
          <p:nvPr/>
        </p:nvSpPr>
        <p:spPr bwMode="auto">
          <a:xfrm>
            <a:off x="6492074" y="5043732"/>
            <a:ext cx="546100" cy="495300"/>
          </a:xfrm>
          <a:custGeom>
            <a:avLst/>
            <a:gdLst>
              <a:gd name="T0" fmla="*/ 144 w 160"/>
              <a:gd name="T1" fmla="*/ 52 h 144"/>
              <a:gd name="T2" fmla="*/ 144 w 160"/>
              <a:gd name="T3" fmla="*/ 144 h 144"/>
              <a:gd name="T4" fmla="*/ 0 w 160"/>
              <a:gd name="T5" fmla="*/ 144 h 144"/>
              <a:gd name="T6" fmla="*/ 0 w 160"/>
              <a:gd name="T7" fmla="*/ 0 h 144"/>
              <a:gd name="T8" fmla="*/ 144 w 160"/>
              <a:gd name="T9" fmla="*/ 0 h 144"/>
              <a:gd name="T10" fmla="*/ 144 w 160"/>
              <a:gd name="T11" fmla="*/ 8 h 144"/>
              <a:gd name="T12" fmla="*/ 141 w 160"/>
              <a:gd name="T13" fmla="*/ 11 h 144"/>
              <a:gd name="T14" fmla="*/ 138 w 160"/>
              <a:gd name="T15" fmla="*/ 8 h 144"/>
              <a:gd name="T16" fmla="*/ 138 w 160"/>
              <a:gd name="T17" fmla="*/ 5 h 144"/>
              <a:gd name="T18" fmla="*/ 5 w 160"/>
              <a:gd name="T19" fmla="*/ 5 h 144"/>
              <a:gd name="T20" fmla="*/ 5 w 160"/>
              <a:gd name="T21" fmla="*/ 138 h 144"/>
              <a:gd name="T22" fmla="*/ 138 w 160"/>
              <a:gd name="T23" fmla="*/ 138 h 144"/>
              <a:gd name="T24" fmla="*/ 138 w 160"/>
              <a:gd name="T25" fmla="*/ 52 h 144"/>
              <a:gd name="T26" fmla="*/ 141 w 160"/>
              <a:gd name="T27" fmla="*/ 49 h 144"/>
              <a:gd name="T28" fmla="*/ 144 w 160"/>
              <a:gd name="T29" fmla="*/ 52 h 144"/>
              <a:gd name="T30" fmla="*/ 159 w 160"/>
              <a:gd name="T31" fmla="*/ 12 h 144"/>
              <a:gd name="T32" fmla="*/ 155 w 160"/>
              <a:gd name="T33" fmla="*/ 12 h 144"/>
              <a:gd name="T34" fmla="*/ 73 w 160"/>
              <a:gd name="T35" fmla="*/ 94 h 144"/>
              <a:gd name="T36" fmla="*/ 38 w 160"/>
              <a:gd name="T37" fmla="*/ 58 h 144"/>
              <a:gd name="T38" fmla="*/ 34 w 160"/>
              <a:gd name="T39" fmla="*/ 58 h 144"/>
              <a:gd name="T40" fmla="*/ 34 w 160"/>
              <a:gd name="T41" fmla="*/ 62 h 144"/>
              <a:gd name="T42" fmla="*/ 71 w 160"/>
              <a:gd name="T43" fmla="*/ 100 h 144"/>
              <a:gd name="T44" fmla="*/ 73 w 160"/>
              <a:gd name="T45" fmla="*/ 100 h 144"/>
              <a:gd name="T46" fmla="*/ 75 w 160"/>
              <a:gd name="T47" fmla="*/ 100 h 144"/>
              <a:gd name="T48" fmla="*/ 159 w 160"/>
              <a:gd name="T49" fmla="*/ 15 h 144"/>
              <a:gd name="T50" fmla="*/ 159 w 160"/>
              <a:gd name="T51" fmla="*/ 1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44">
                <a:moveTo>
                  <a:pt x="144" y="52"/>
                </a:moveTo>
                <a:cubicBezTo>
                  <a:pt x="144" y="144"/>
                  <a:pt x="144" y="144"/>
                  <a:pt x="144" y="144"/>
                </a:cubicBezTo>
                <a:cubicBezTo>
                  <a:pt x="0" y="144"/>
                  <a:pt x="0" y="144"/>
                  <a:pt x="0" y="144"/>
                </a:cubicBezTo>
                <a:cubicBezTo>
                  <a:pt x="0" y="0"/>
                  <a:pt x="0" y="0"/>
                  <a:pt x="0" y="0"/>
                </a:cubicBezTo>
                <a:cubicBezTo>
                  <a:pt x="144" y="0"/>
                  <a:pt x="144" y="0"/>
                  <a:pt x="144" y="0"/>
                </a:cubicBezTo>
                <a:cubicBezTo>
                  <a:pt x="144" y="8"/>
                  <a:pt x="144" y="8"/>
                  <a:pt x="144" y="8"/>
                </a:cubicBezTo>
                <a:cubicBezTo>
                  <a:pt x="144" y="10"/>
                  <a:pt x="143" y="11"/>
                  <a:pt x="141" y="11"/>
                </a:cubicBezTo>
                <a:cubicBezTo>
                  <a:pt x="140" y="11"/>
                  <a:pt x="138" y="10"/>
                  <a:pt x="138" y="8"/>
                </a:cubicBezTo>
                <a:cubicBezTo>
                  <a:pt x="138" y="5"/>
                  <a:pt x="138" y="5"/>
                  <a:pt x="138" y="5"/>
                </a:cubicBezTo>
                <a:cubicBezTo>
                  <a:pt x="5" y="5"/>
                  <a:pt x="5" y="5"/>
                  <a:pt x="5" y="5"/>
                </a:cubicBezTo>
                <a:cubicBezTo>
                  <a:pt x="5" y="138"/>
                  <a:pt x="5" y="138"/>
                  <a:pt x="5" y="138"/>
                </a:cubicBezTo>
                <a:cubicBezTo>
                  <a:pt x="138" y="138"/>
                  <a:pt x="138" y="138"/>
                  <a:pt x="138" y="138"/>
                </a:cubicBezTo>
                <a:cubicBezTo>
                  <a:pt x="138" y="52"/>
                  <a:pt x="138" y="52"/>
                  <a:pt x="138" y="52"/>
                </a:cubicBezTo>
                <a:cubicBezTo>
                  <a:pt x="138" y="50"/>
                  <a:pt x="140" y="49"/>
                  <a:pt x="141" y="49"/>
                </a:cubicBezTo>
                <a:cubicBezTo>
                  <a:pt x="143" y="49"/>
                  <a:pt x="144" y="50"/>
                  <a:pt x="144" y="52"/>
                </a:cubicBezTo>
                <a:close/>
                <a:moveTo>
                  <a:pt x="159" y="12"/>
                </a:moveTo>
                <a:cubicBezTo>
                  <a:pt x="158" y="11"/>
                  <a:pt x="156" y="11"/>
                  <a:pt x="155" y="12"/>
                </a:cubicBezTo>
                <a:cubicBezTo>
                  <a:pt x="73" y="94"/>
                  <a:pt x="73" y="94"/>
                  <a:pt x="73" y="94"/>
                </a:cubicBezTo>
                <a:cubicBezTo>
                  <a:pt x="38" y="58"/>
                  <a:pt x="38" y="58"/>
                  <a:pt x="38" y="58"/>
                </a:cubicBezTo>
                <a:cubicBezTo>
                  <a:pt x="37" y="57"/>
                  <a:pt x="35" y="57"/>
                  <a:pt x="34" y="58"/>
                </a:cubicBezTo>
                <a:cubicBezTo>
                  <a:pt x="33" y="59"/>
                  <a:pt x="33" y="61"/>
                  <a:pt x="34" y="62"/>
                </a:cubicBezTo>
                <a:cubicBezTo>
                  <a:pt x="71" y="100"/>
                  <a:pt x="71" y="100"/>
                  <a:pt x="71" y="100"/>
                </a:cubicBezTo>
                <a:cubicBezTo>
                  <a:pt x="72" y="100"/>
                  <a:pt x="73" y="100"/>
                  <a:pt x="73" y="100"/>
                </a:cubicBezTo>
                <a:cubicBezTo>
                  <a:pt x="74" y="100"/>
                  <a:pt x="75" y="100"/>
                  <a:pt x="75" y="100"/>
                </a:cubicBezTo>
                <a:cubicBezTo>
                  <a:pt x="159" y="15"/>
                  <a:pt x="159" y="15"/>
                  <a:pt x="159" y="15"/>
                </a:cubicBezTo>
                <a:cubicBezTo>
                  <a:pt x="160" y="14"/>
                  <a:pt x="160" y="13"/>
                  <a:pt x="159" y="12"/>
                </a:cubicBezTo>
                <a:close/>
              </a:path>
            </a:pathLst>
          </a:custGeom>
          <a:gradFill>
            <a:gsLst>
              <a:gs pos="100000">
                <a:srgbClr val="5792CE"/>
              </a:gs>
              <a:gs pos="0">
                <a:srgbClr val="AED7BD"/>
              </a:gs>
            </a:gsLst>
            <a:lin ang="7200000" scaled="0"/>
          </a:gradFill>
          <a:ln>
            <a:noFill/>
          </a:ln>
        </p:spPr>
        <p:txBody>
          <a:bodyPr vert="horz" wrap="square" lIns="91440" tIns="45720" rIns="91440" bIns="45720" numCol="1" anchor="t" anchorCtr="0" compatLnSpc="1">
            <a:prstTxWarp prst="textNoShape">
              <a:avLst/>
            </a:prstTxWarp>
          </a:bodyPr>
          <a:lstStyle/>
          <a:p>
            <a:endParaRPr lang="en-US">
              <a:solidFill>
                <a:srgbClr val="FFFFFF"/>
              </a:solidFill>
              <a:latin typeface="D-DIN" panose="020B0504030202030204" pitchFamily="34" charset="77"/>
            </a:endParaRPr>
          </a:p>
        </p:txBody>
      </p:sp>
    </p:spTree>
    <p:extLst>
      <p:ext uri="{BB962C8B-B14F-4D97-AF65-F5344CB8AC3E}">
        <p14:creationId xmlns:p14="http://schemas.microsoft.com/office/powerpoint/2010/main" val="34026595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62018" y="1379309"/>
            <a:ext cx="10864851" cy="4585871"/>
          </a:xfrm>
          <a:prstGeom prst="rect">
            <a:avLst/>
          </a:prstGeom>
          <a:noFill/>
        </p:spPr>
        <p:txBody>
          <a:bodyPr wrap="square" lIns="0" tIns="45720" rIns="0" bIns="45720" rtlCol="0" anchor="t">
            <a:spAutoFit/>
          </a:bodyPr>
          <a:lstStyle/>
          <a:p>
            <a:pPr marR="0" lvl="0" algn="l" defTabSz="914400" rtl="0" eaLnBrk="1" fontAlgn="auto" latinLnBrk="0" hangingPunct="1">
              <a:lnSpc>
                <a:spcPct val="100000"/>
              </a:lnSpc>
              <a:spcBef>
                <a:spcPts val="0"/>
              </a:spcBef>
              <a:spcAft>
                <a:spcPts val="0"/>
              </a:spcAft>
              <a:buClrTx/>
              <a:buSzTx/>
              <a:tabLst/>
              <a:defRPr/>
            </a:pPr>
            <a:r>
              <a:rPr lang="en-US" sz="3200" b="1">
                <a:solidFill>
                  <a:srgbClr val="FFFFFF"/>
                </a:solidFill>
                <a:latin typeface="Calibri" panose="020F0502020204030204" pitchFamily="34" charset="0"/>
                <a:ea typeface="Calibri" panose="020F0502020204030204" pitchFamily="34" charset="0"/>
                <a:cs typeface="Times New Roman" panose="02020603050405020304" pitchFamily="18" charset="0"/>
              </a:rPr>
              <a:t>DISCLAIMER !</a:t>
            </a:r>
          </a:p>
          <a:p>
            <a:pPr marR="0" lvl="0" algn="l" defTabSz="914400" rtl="0" eaLnBrk="1" fontAlgn="auto" latinLnBrk="0" hangingPunct="1">
              <a:lnSpc>
                <a:spcPct val="100000"/>
              </a:lnSpc>
              <a:spcBef>
                <a:spcPts val="0"/>
              </a:spcBef>
              <a:spcAft>
                <a:spcPts val="0"/>
              </a:spcAft>
              <a:buClrTx/>
              <a:buSzTx/>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defTabSz="914400">
              <a:defRPr/>
            </a:pPr>
            <a:r>
              <a:rPr lang="en-US" sz="2000">
                <a:solidFill>
                  <a:srgbClr val="FFFFFF"/>
                </a:solidFill>
                <a:effectLst/>
                <a:latin typeface="Calibri"/>
                <a:ea typeface="Calibri"/>
                <a:cs typeface="Times New Roman"/>
              </a:rPr>
              <a:t>Not everybody can speak up.</a:t>
            </a:r>
            <a:r>
              <a:rPr lang="en-US" sz="2000">
                <a:solidFill>
                  <a:srgbClr val="FFFFFF"/>
                </a:solidFill>
                <a:latin typeface="Calibri"/>
                <a:ea typeface="Calibri"/>
                <a:cs typeface="Times New Roman"/>
              </a:rPr>
              <a:t>  </a:t>
            </a:r>
            <a:r>
              <a:rPr lang="en-US" sz="2000">
                <a:solidFill>
                  <a:srgbClr val="FFFFFF"/>
                </a:solidFill>
                <a:effectLst/>
                <a:latin typeface="Calibri"/>
                <a:ea typeface="Calibri"/>
                <a:cs typeface="Times New Roman"/>
              </a:rPr>
              <a:t>Power relations, the environment you’re in, the possibility of retaliation, your traumas, your mental or physical (dis) ability(</a:t>
            </a:r>
            <a:r>
              <a:rPr lang="en-US" sz="2000" err="1">
                <a:solidFill>
                  <a:srgbClr val="FFFFFF"/>
                </a:solidFill>
                <a:effectLst/>
                <a:latin typeface="Calibri"/>
                <a:ea typeface="Calibri"/>
                <a:cs typeface="Times New Roman"/>
              </a:rPr>
              <a:t>ies</a:t>
            </a:r>
            <a:r>
              <a:rPr lang="en-US" sz="2000">
                <a:solidFill>
                  <a:srgbClr val="FFFFFF"/>
                </a:solidFill>
                <a:effectLst/>
                <a:latin typeface="Calibri"/>
                <a:ea typeface="Calibri"/>
                <a:cs typeface="Times New Roman"/>
              </a:rPr>
              <a:t>), your social position, your identity... All of these factors have an influence.</a:t>
            </a:r>
            <a:r>
              <a:rPr lang="en-US" sz="2000">
                <a:solidFill>
                  <a:srgbClr val="FFFFFF"/>
                </a:solidFill>
                <a:latin typeface="Calibri"/>
                <a:ea typeface="Calibri"/>
                <a:cs typeface="Times New Roman"/>
              </a:rPr>
              <a:t> </a:t>
            </a:r>
            <a:endParaRPr lang="en-US"/>
          </a:p>
          <a:p>
            <a:pPr marR="0" lvl="0" algn="l" defTabSz="914400" rtl="0" eaLnBrk="1" fontAlgn="auto" latinLnBrk="0" hangingPunct="1">
              <a:lnSpc>
                <a:spcPct val="100000"/>
              </a:lnSpc>
              <a:spcBef>
                <a:spcPts val="0"/>
              </a:spcBef>
              <a:spcAft>
                <a:spcPts val="0"/>
              </a:spcAft>
              <a:buClrTx/>
              <a:buSzTx/>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defTabSz="914400">
              <a:defRPr/>
            </a:pPr>
            <a:r>
              <a:rPr lang="en-US" sz="2000">
                <a:solidFill>
                  <a:srgbClr val="FFFFFF"/>
                </a:solidFill>
                <a:effectLst/>
                <a:latin typeface="Calibri"/>
                <a:ea typeface="Calibri"/>
                <a:cs typeface="Times New Roman"/>
              </a:rPr>
              <a:t>Don’t feel bad if you didn’t come up with the reactions you would have liked to have had. </a:t>
            </a:r>
            <a:r>
              <a:rPr lang="en-US" sz="2000">
                <a:solidFill>
                  <a:srgbClr val="FFFFFF"/>
                </a:solidFill>
                <a:latin typeface="Calibri"/>
                <a:ea typeface="Calibri"/>
                <a:cs typeface="Times New Roman"/>
              </a:rPr>
              <a:t>The most important thing is security and self-preservation. </a:t>
            </a: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Whatever you feel comfortable with is okay. </a:t>
            </a:r>
            <a:b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br>
            <a:b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br>
            <a:r>
              <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rPr>
              <a:t>We know it can feel very intimidating, maybe even impossible.</a:t>
            </a:r>
          </a:p>
          <a:p>
            <a:pPr marR="0" lvl="0" algn="l" defTabSz="914400" rtl="0" eaLnBrk="1" fontAlgn="auto" latinLnBrk="0" hangingPunct="1">
              <a:lnSpc>
                <a:spcPct val="100000"/>
              </a:lnSpc>
              <a:spcBef>
                <a:spcPts val="0"/>
              </a:spcBef>
              <a:spcAft>
                <a:spcPts val="0"/>
              </a:spcAft>
              <a:buClrTx/>
              <a:buSzTx/>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a:p>
            <a:pPr marR="0" lvl="0" algn="l" defTabSz="914400" rtl="0" eaLnBrk="1" fontAlgn="auto" latinLnBrk="0" hangingPunct="1">
              <a:lnSpc>
                <a:spcPct val="100000"/>
              </a:lnSpc>
              <a:spcBef>
                <a:spcPts val="0"/>
              </a:spcBef>
              <a:spcAft>
                <a:spcPts val="0"/>
              </a:spcAft>
              <a:buClrTx/>
              <a:buSzTx/>
              <a:tabLst/>
              <a:defRPr/>
            </a:pPr>
            <a:endParaRPr lang="en-US" sz="2000">
              <a:solidFill>
                <a:srgbClr val="FFFFFF"/>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588" y="450850"/>
            <a:ext cx="2080919" cy="438186"/>
          </a:xfrm>
          <a:prstGeom prst="rect">
            <a:avLst/>
          </a:prstGeom>
        </p:spPr>
      </p:pic>
      <p:sp>
        <p:nvSpPr>
          <p:cNvPr id="18" name="Rectangle 7">
            <a:extLst>
              <a:ext uri="{FF2B5EF4-FFF2-40B4-BE49-F238E27FC236}">
                <a16:creationId xmlns:a16="http://schemas.microsoft.com/office/drawing/2014/main" id="{1BF52E14-DEF6-8C4E-A5C0-C0B8F9FAB2B9}"/>
              </a:ext>
            </a:extLst>
          </p:cNvPr>
          <p:cNvSpPr>
            <a:spLocks noChangeArrowheads="1"/>
          </p:cNvSpPr>
          <p:nvPr/>
        </p:nvSpPr>
        <p:spPr bwMode="auto">
          <a:xfrm>
            <a:off x="7038174" y="6346661"/>
            <a:ext cx="3328155" cy="338554"/>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p:txBody>
      </p:sp>
      <p:pic>
        <p:nvPicPr>
          <p:cNvPr id="19" name="Image 18">
            <a:extLst>
              <a:ext uri="{FF2B5EF4-FFF2-40B4-BE49-F238E27FC236}">
                <a16:creationId xmlns:a16="http://schemas.microsoft.com/office/drawing/2014/main" id="{23D20CEA-A8DA-3447-A5B1-FFC19B3C116F}"/>
              </a:ext>
            </a:extLst>
          </p:cNvPr>
          <p:cNvPicPr>
            <a:picLocks noChangeAspect="1"/>
          </p:cNvPicPr>
          <p:nvPr/>
        </p:nvPicPr>
        <p:blipFill>
          <a:blip r:embed="rId4"/>
          <a:stretch>
            <a:fillRect/>
          </a:stretch>
        </p:blipFill>
        <p:spPr>
          <a:xfrm>
            <a:off x="6757987" y="6422543"/>
            <a:ext cx="280187" cy="186791"/>
          </a:xfrm>
          <a:prstGeom prst="rect">
            <a:avLst/>
          </a:prstGeom>
        </p:spPr>
      </p:pic>
    </p:spTree>
    <p:extLst>
      <p:ext uri="{BB962C8B-B14F-4D97-AF65-F5344CB8AC3E}">
        <p14:creationId xmlns:p14="http://schemas.microsoft.com/office/powerpoint/2010/main" val="23272630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512" y="1130786"/>
            <a:ext cx="10086975" cy="778381"/>
          </a:xfrm>
        </p:spPr>
        <p:txBody>
          <a:bodyPr/>
          <a:lstStyle/>
          <a:p>
            <a:r>
              <a:rPr lang="en-US">
                <a:latin typeface="D-DIN Exp"/>
              </a:rPr>
              <a:t>Instructions for Exercise 2</a:t>
            </a:r>
            <a:endParaRPr lang="en-US"/>
          </a:p>
        </p:txBody>
      </p:sp>
      <p:sp>
        <p:nvSpPr>
          <p:cNvPr id="19" name="TextBox 11">
            <a:extLst>
              <a:ext uri="{FF2B5EF4-FFF2-40B4-BE49-F238E27FC236}">
                <a16:creationId xmlns:a16="http://schemas.microsoft.com/office/drawing/2014/main" id="{BBE63CCB-EF19-8E4B-8D92-4EF4FE00B7AC}"/>
              </a:ext>
            </a:extLst>
          </p:cNvPr>
          <p:cNvSpPr txBox="1"/>
          <p:nvPr/>
        </p:nvSpPr>
        <p:spPr>
          <a:xfrm>
            <a:off x="1158484" y="2718087"/>
            <a:ext cx="8746667" cy="460126"/>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You will be divided into breakout rooms</a:t>
            </a:r>
            <a:endParaRPr lang="en-US" sz="2000">
              <a:solidFill>
                <a:schemeClr val="bg1"/>
              </a:solidFill>
              <a:latin typeface="D-DIN" panose="020B0504030202030204" pitchFamily="34" charset="77"/>
            </a:endParaRPr>
          </a:p>
        </p:txBody>
      </p:sp>
      <p:sp>
        <p:nvSpPr>
          <p:cNvPr id="15" name="TextBox 12">
            <a:extLst>
              <a:ext uri="{FF2B5EF4-FFF2-40B4-BE49-F238E27FC236}">
                <a16:creationId xmlns:a16="http://schemas.microsoft.com/office/drawing/2014/main" id="{EE2FDB84-F18E-49FB-93B7-0174939657FE}"/>
              </a:ext>
            </a:extLst>
          </p:cNvPr>
          <p:cNvSpPr txBox="1"/>
          <p:nvPr/>
        </p:nvSpPr>
        <p:spPr>
          <a:xfrm>
            <a:off x="1158484" y="2215233"/>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1</a:t>
            </a:r>
            <a:endParaRPr lang="en-US" sz="1800" b="1">
              <a:solidFill>
                <a:srgbClr val="5792CE"/>
              </a:solidFill>
              <a:latin typeface="D-DIN"/>
              <a:ea typeface="Open Sans"/>
              <a:cs typeface="Open Sans"/>
            </a:endParaRPr>
          </a:p>
        </p:txBody>
      </p:sp>
      <p:sp>
        <p:nvSpPr>
          <p:cNvPr id="5" name="TextBox 12">
            <a:extLst>
              <a:ext uri="{FF2B5EF4-FFF2-40B4-BE49-F238E27FC236}">
                <a16:creationId xmlns:a16="http://schemas.microsoft.com/office/drawing/2014/main" id="{0F0B6C65-2ACD-873C-4BC9-7348458C17AC}"/>
              </a:ext>
            </a:extLst>
          </p:cNvPr>
          <p:cNvSpPr txBox="1"/>
          <p:nvPr/>
        </p:nvSpPr>
        <p:spPr>
          <a:xfrm>
            <a:off x="1146976" y="3354860"/>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2</a:t>
            </a:r>
            <a:endParaRPr lang="en-US" sz="1800" b="1">
              <a:solidFill>
                <a:srgbClr val="5792CE"/>
              </a:solidFill>
              <a:latin typeface="D-DIN"/>
              <a:ea typeface="Open Sans"/>
              <a:cs typeface="Open Sans"/>
            </a:endParaRPr>
          </a:p>
        </p:txBody>
      </p:sp>
      <p:sp>
        <p:nvSpPr>
          <p:cNvPr id="6" name="TextBox 11">
            <a:extLst>
              <a:ext uri="{FF2B5EF4-FFF2-40B4-BE49-F238E27FC236}">
                <a16:creationId xmlns:a16="http://schemas.microsoft.com/office/drawing/2014/main" id="{255CB3AB-8488-8E4F-7633-347D6410D134}"/>
              </a:ext>
            </a:extLst>
          </p:cNvPr>
          <p:cNvSpPr txBox="1"/>
          <p:nvPr/>
        </p:nvSpPr>
        <p:spPr>
          <a:xfrm>
            <a:off x="1146976" y="3816525"/>
            <a:ext cx="8746667" cy="460126"/>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Watch the video/scenario carefully</a:t>
            </a:r>
            <a:endParaRPr lang="en-US">
              <a:solidFill>
                <a:schemeClr val="bg1"/>
              </a:solidFill>
            </a:endParaRPr>
          </a:p>
        </p:txBody>
      </p:sp>
      <p:sp>
        <p:nvSpPr>
          <p:cNvPr id="8" name="TextBox 12">
            <a:extLst>
              <a:ext uri="{FF2B5EF4-FFF2-40B4-BE49-F238E27FC236}">
                <a16:creationId xmlns:a16="http://schemas.microsoft.com/office/drawing/2014/main" id="{37970205-A614-9ACB-09D9-37FE353F22E2}"/>
              </a:ext>
            </a:extLst>
          </p:cNvPr>
          <p:cNvSpPr txBox="1"/>
          <p:nvPr/>
        </p:nvSpPr>
        <p:spPr>
          <a:xfrm>
            <a:off x="1146976" y="4442880"/>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3</a:t>
            </a:r>
            <a:endParaRPr lang="en-US" sz="1800" b="1">
              <a:solidFill>
                <a:srgbClr val="5792CE"/>
              </a:solidFill>
              <a:latin typeface="D-DIN"/>
              <a:ea typeface="Open Sans"/>
              <a:cs typeface="Open Sans"/>
            </a:endParaRPr>
          </a:p>
        </p:txBody>
      </p:sp>
      <p:sp>
        <p:nvSpPr>
          <p:cNvPr id="10" name="TextBox 11">
            <a:extLst>
              <a:ext uri="{FF2B5EF4-FFF2-40B4-BE49-F238E27FC236}">
                <a16:creationId xmlns:a16="http://schemas.microsoft.com/office/drawing/2014/main" id="{4660375F-0C76-3B65-7C3A-6DC88E97D027}"/>
              </a:ext>
            </a:extLst>
          </p:cNvPr>
          <p:cNvSpPr txBox="1"/>
          <p:nvPr/>
        </p:nvSpPr>
        <p:spPr>
          <a:xfrm>
            <a:off x="1146977" y="4914963"/>
            <a:ext cx="4339424" cy="459806"/>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One volunteer applies one of the 5Ds</a:t>
            </a:r>
            <a:endParaRPr lang="en-US">
              <a:solidFill>
                <a:schemeClr val="bg1"/>
              </a:solidFill>
            </a:endParaRPr>
          </a:p>
        </p:txBody>
      </p:sp>
      <p:sp>
        <p:nvSpPr>
          <p:cNvPr id="11" name="TextBox 11">
            <a:extLst>
              <a:ext uri="{FF2B5EF4-FFF2-40B4-BE49-F238E27FC236}">
                <a16:creationId xmlns:a16="http://schemas.microsoft.com/office/drawing/2014/main" id="{FB8AB902-0495-E06A-E625-EFE34C953A8D}"/>
              </a:ext>
            </a:extLst>
          </p:cNvPr>
          <p:cNvSpPr txBox="1"/>
          <p:nvPr/>
        </p:nvSpPr>
        <p:spPr>
          <a:xfrm>
            <a:off x="6229722" y="2708415"/>
            <a:ext cx="4339424" cy="860235"/>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Watch the respective video according to the D selected</a:t>
            </a:r>
          </a:p>
        </p:txBody>
      </p:sp>
      <p:sp>
        <p:nvSpPr>
          <p:cNvPr id="12" name="TextBox 12">
            <a:extLst>
              <a:ext uri="{FF2B5EF4-FFF2-40B4-BE49-F238E27FC236}">
                <a16:creationId xmlns:a16="http://schemas.microsoft.com/office/drawing/2014/main" id="{E0DB2E77-8CCA-4E9C-EAB8-ED019ACE40A7}"/>
              </a:ext>
            </a:extLst>
          </p:cNvPr>
          <p:cNvSpPr txBox="1"/>
          <p:nvPr/>
        </p:nvSpPr>
        <p:spPr>
          <a:xfrm>
            <a:off x="6229722" y="2250373"/>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4</a:t>
            </a:r>
            <a:endParaRPr lang="en-US" sz="1800" b="1">
              <a:solidFill>
                <a:srgbClr val="5792CE"/>
              </a:solidFill>
              <a:latin typeface="D-DIN"/>
              <a:ea typeface="Open Sans"/>
              <a:cs typeface="Open Sans"/>
            </a:endParaRPr>
          </a:p>
        </p:txBody>
      </p:sp>
      <p:sp>
        <p:nvSpPr>
          <p:cNvPr id="13" name="TextBox 12">
            <a:extLst>
              <a:ext uri="{FF2B5EF4-FFF2-40B4-BE49-F238E27FC236}">
                <a16:creationId xmlns:a16="http://schemas.microsoft.com/office/drawing/2014/main" id="{8314A6A3-957A-F3AF-E62C-DA8E0053425D}"/>
              </a:ext>
            </a:extLst>
          </p:cNvPr>
          <p:cNvSpPr txBox="1"/>
          <p:nvPr/>
        </p:nvSpPr>
        <p:spPr>
          <a:xfrm>
            <a:off x="6229722" y="3925700"/>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5</a:t>
            </a:r>
            <a:endParaRPr lang="en-US" sz="1800" b="1">
              <a:solidFill>
                <a:srgbClr val="5792CE"/>
              </a:solidFill>
              <a:latin typeface="D-DIN"/>
              <a:ea typeface="Open Sans"/>
              <a:cs typeface="Open Sans"/>
            </a:endParaRPr>
          </a:p>
        </p:txBody>
      </p:sp>
      <p:sp>
        <p:nvSpPr>
          <p:cNvPr id="16" name="TextBox 11">
            <a:extLst>
              <a:ext uri="{FF2B5EF4-FFF2-40B4-BE49-F238E27FC236}">
                <a16:creationId xmlns:a16="http://schemas.microsoft.com/office/drawing/2014/main" id="{557BBCD4-F943-7696-2A6A-F4F510FA23DD}"/>
              </a:ext>
            </a:extLst>
          </p:cNvPr>
          <p:cNvSpPr txBox="1"/>
          <p:nvPr/>
        </p:nvSpPr>
        <p:spPr>
          <a:xfrm>
            <a:off x="6229722" y="4379283"/>
            <a:ext cx="5310983" cy="860235"/>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Another participant selects a different D and we repeat the exercise</a:t>
            </a:r>
          </a:p>
        </p:txBody>
      </p:sp>
    </p:spTree>
    <p:extLst>
      <p:ext uri="{BB962C8B-B14F-4D97-AF65-F5344CB8AC3E}">
        <p14:creationId xmlns:p14="http://schemas.microsoft.com/office/powerpoint/2010/main" val="10061080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512" y="1130786"/>
            <a:ext cx="10086975" cy="778381"/>
          </a:xfrm>
        </p:spPr>
        <p:txBody>
          <a:bodyPr/>
          <a:lstStyle/>
          <a:p>
            <a:r>
              <a:rPr lang="en-US">
                <a:latin typeface="D-DIN Exp"/>
              </a:rPr>
              <a:t>Exercise 2</a:t>
            </a:r>
            <a:endParaRPr lang="en-US"/>
          </a:p>
        </p:txBody>
      </p:sp>
      <p:sp>
        <p:nvSpPr>
          <p:cNvPr id="4" name="TextBox 3">
            <a:extLst>
              <a:ext uri="{FF2B5EF4-FFF2-40B4-BE49-F238E27FC236}">
                <a16:creationId xmlns:a16="http://schemas.microsoft.com/office/drawing/2014/main" id="{DA008615-98B4-FA7C-2AEC-C1C55CAA0258}"/>
              </a:ext>
            </a:extLst>
          </p:cNvPr>
          <p:cNvSpPr txBox="1"/>
          <p:nvPr/>
        </p:nvSpPr>
        <p:spPr>
          <a:xfrm>
            <a:off x="592932" y="2348598"/>
            <a:ext cx="9765506" cy="830997"/>
          </a:xfrm>
          <a:prstGeom prst="rect">
            <a:avLst/>
          </a:prstGeom>
          <a:noFill/>
        </p:spPr>
        <p:txBody>
          <a:bodyPr wrap="square">
            <a:spAutoFit/>
          </a:bodyPr>
          <a:lstStyle/>
          <a:p>
            <a:r>
              <a:rPr lang="en-GB" sz="2400">
                <a:solidFill>
                  <a:srgbClr val="FFFFFF"/>
                </a:solidFill>
              </a:rPr>
              <a:t>Practice 5Ds: </a:t>
            </a:r>
            <a:r>
              <a:rPr lang="en-GB" sz="2400" b="0" i="0" u="sng" strike="noStrike">
                <a:solidFill>
                  <a:srgbClr val="0563C1"/>
                </a:solidFill>
                <a:effectLst/>
                <a:latin typeface="Calibri" panose="020F0502020204030204" pitchFamily="34" charset="0"/>
                <a:hlinkClick r:id="rId3"/>
              </a:rPr>
              <a:t>https://www.standup-international.com/gb/en/training/bystander/practice/video</a:t>
            </a:r>
            <a:r>
              <a:rPr lang="en-GB" sz="2400" b="0" i="0">
                <a:solidFill>
                  <a:srgbClr val="AEAAAA"/>
                </a:solidFill>
                <a:effectLst/>
                <a:latin typeface="Calibri" panose="020F0502020204030204" pitchFamily="34" charset="0"/>
              </a:rPr>
              <a:t> </a:t>
            </a:r>
            <a:endParaRPr lang="LID4096" sz="2400"/>
          </a:p>
        </p:txBody>
      </p:sp>
    </p:spTree>
    <p:extLst>
      <p:ext uri="{BB962C8B-B14F-4D97-AF65-F5344CB8AC3E}">
        <p14:creationId xmlns:p14="http://schemas.microsoft.com/office/powerpoint/2010/main" val="4187802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9">
            <a:extLst>
              <a:ext uri="{FF2B5EF4-FFF2-40B4-BE49-F238E27FC236}">
                <a16:creationId xmlns:a16="http://schemas.microsoft.com/office/drawing/2014/main" id="{148DB537-6D2D-73DA-0D47-1660E919931B}"/>
              </a:ext>
            </a:extLst>
          </p:cNvPr>
          <p:cNvSpPr/>
          <p:nvPr/>
        </p:nvSpPr>
        <p:spPr>
          <a:xfrm>
            <a:off x="180719" y="832130"/>
            <a:ext cx="1697813" cy="1600579"/>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4" name="Shape 2553">
            <a:extLst>
              <a:ext uri="{FF2B5EF4-FFF2-40B4-BE49-F238E27FC236}">
                <a16:creationId xmlns:a16="http://schemas.microsoft.com/office/drawing/2014/main" id="{4EEA93A2-7F50-DBEB-BEBB-2FAC788A9F52}"/>
              </a:ext>
            </a:extLst>
          </p:cNvPr>
          <p:cNvSpPr/>
          <p:nvPr/>
        </p:nvSpPr>
        <p:spPr>
          <a:xfrm>
            <a:off x="633974" y="1235657"/>
            <a:ext cx="791301" cy="79352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
        <p:nvSpPr>
          <p:cNvPr id="8" name="TextBox 7">
            <a:extLst>
              <a:ext uri="{FF2B5EF4-FFF2-40B4-BE49-F238E27FC236}">
                <a16:creationId xmlns:a16="http://schemas.microsoft.com/office/drawing/2014/main" id="{E287E7DE-5B60-207A-A0FC-20D192067794}"/>
              </a:ext>
            </a:extLst>
          </p:cNvPr>
          <p:cNvSpPr txBox="1"/>
          <p:nvPr/>
        </p:nvSpPr>
        <p:spPr>
          <a:xfrm>
            <a:off x="633974" y="2836236"/>
            <a:ext cx="10557325" cy="1754326"/>
          </a:xfrm>
          <a:prstGeom prst="rect">
            <a:avLst/>
          </a:prstGeom>
          <a:noFill/>
        </p:spPr>
        <p:txBody>
          <a:bodyPr wrap="square" lIns="91440" tIns="45720" rIns="91440" bIns="45720" anchor="t">
            <a:spAutoFit/>
          </a:bodyPr>
          <a:lstStyle/>
          <a:p>
            <a:pPr algn="ctr"/>
            <a:endParaRPr lang="en-GB" sz="3600">
              <a:ea typeface="Open Sans"/>
              <a:cs typeface="Open Sans"/>
            </a:endParaRPr>
          </a:p>
          <a:p>
            <a:pPr algn="ctr"/>
            <a:r>
              <a:rPr lang="en-GB" sz="3600">
                <a:solidFill>
                  <a:srgbClr val="FFFFFF"/>
                </a:solidFill>
              </a:rPr>
              <a:t>What are your thoughts? Do you see yourself using any of the 5Ds?</a:t>
            </a:r>
            <a:endParaRPr lang="LID4096" sz="3600">
              <a:solidFill>
                <a:srgbClr val="FFFFFF"/>
              </a:solidFill>
              <a:ea typeface="Open Sans"/>
              <a:cs typeface="Open Sans"/>
            </a:endParaRPr>
          </a:p>
        </p:txBody>
      </p:sp>
    </p:spTree>
    <p:extLst>
      <p:ext uri="{BB962C8B-B14F-4D97-AF65-F5344CB8AC3E}">
        <p14:creationId xmlns:p14="http://schemas.microsoft.com/office/powerpoint/2010/main" val="399592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1D809-0558-46E4-8000-4F3A68A86190}"/>
              </a:ext>
            </a:extLst>
          </p:cNvPr>
          <p:cNvSpPr>
            <a:spLocks noGrp="1"/>
          </p:cNvSpPr>
          <p:nvPr>
            <p:ph type="title"/>
          </p:nvPr>
        </p:nvSpPr>
        <p:spPr/>
        <p:txBody>
          <a:bodyPr/>
          <a:lstStyle/>
          <a:p>
            <a:r>
              <a:rPr lang="en-GB" b="1" dirty="0">
                <a:latin typeface="D-DIN Exp"/>
              </a:rPr>
              <a:t>Programme of the day </a:t>
            </a:r>
            <a:endParaRPr lang="en-GB" b="1" dirty="0">
              <a:highlight>
                <a:srgbClr val="FFFF00"/>
              </a:highlight>
            </a:endParaRPr>
          </a:p>
        </p:txBody>
      </p:sp>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590928" y="2272032"/>
            <a:ext cx="10300592" cy="45397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700" dirty="0">
                <a:solidFill>
                  <a:schemeClr val="bg1"/>
                </a:solidFill>
                <a:ea typeface="Open Sans"/>
                <a:cs typeface="Open Sans"/>
              </a:rPr>
              <a:t>Introduction </a:t>
            </a:r>
            <a:endParaRPr lang="en-US">
              <a:solidFill>
                <a:schemeClr val="bg1"/>
              </a:solidFill>
            </a:endParaRPr>
          </a:p>
          <a:p>
            <a:endParaRPr lang="en-US" sz="1700" dirty="0">
              <a:solidFill>
                <a:schemeClr val="bg1"/>
              </a:solidFill>
              <a:ea typeface="Open Sans"/>
              <a:cs typeface="Open Sans"/>
            </a:endParaRPr>
          </a:p>
          <a:p>
            <a:r>
              <a:rPr lang="en-US" sz="1700" dirty="0">
                <a:solidFill>
                  <a:schemeClr val="bg1"/>
                </a:solidFill>
                <a:ea typeface="Open Sans"/>
                <a:cs typeface="Open Sans"/>
              </a:rPr>
              <a:t>Definition of Gender-Based Violence and Overview of its Forms (Exercise 1)</a:t>
            </a:r>
            <a:endParaRPr lang="fr-FR" sz="1700">
              <a:solidFill>
                <a:schemeClr val="bg1"/>
              </a:solidFill>
              <a:ea typeface="Open Sans"/>
              <a:cs typeface="Open Sans"/>
            </a:endParaRPr>
          </a:p>
          <a:p>
            <a:endParaRPr lang="fr-FR" sz="1700">
              <a:solidFill>
                <a:schemeClr val="bg1"/>
              </a:solidFill>
              <a:ea typeface="Open Sans"/>
              <a:cs typeface="Open Sans"/>
            </a:endParaRPr>
          </a:p>
          <a:p>
            <a:r>
              <a:rPr lang="fr-FR" sz="1700" err="1">
                <a:solidFill>
                  <a:schemeClr val="bg1"/>
                </a:solidFill>
                <a:ea typeface="Open Sans"/>
                <a:cs typeface="Open Sans"/>
              </a:rPr>
              <a:t>Definition</a:t>
            </a:r>
            <a:r>
              <a:rPr lang="fr-FR" sz="1700">
                <a:solidFill>
                  <a:schemeClr val="bg1"/>
                </a:solidFill>
                <a:ea typeface="Open Sans"/>
                <a:cs typeface="Open Sans"/>
              </a:rPr>
              <a:t> of Active </a:t>
            </a:r>
            <a:r>
              <a:rPr lang="fr-FR" sz="1700" err="1">
                <a:solidFill>
                  <a:schemeClr val="bg1"/>
                </a:solidFill>
                <a:ea typeface="Open Sans"/>
                <a:cs typeface="Open Sans"/>
              </a:rPr>
              <a:t>Bystander</a:t>
            </a:r>
            <a:r>
              <a:rPr lang="fr-FR" sz="1700" dirty="0">
                <a:solidFill>
                  <a:schemeClr val="bg1"/>
                </a:solidFill>
                <a:ea typeface="Open Sans"/>
                <a:cs typeface="Open Sans"/>
              </a:rPr>
              <a:t> Intervention</a:t>
            </a:r>
            <a:br>
              <a:rPr lang="fr-FR" sz="1700" dirty="0">
                <a:ea typeface="Open Sans"/>
                <a:cs typeface="Open Sans"/>
              </a:rPr>
            </a:br>
            <a:endParaRPr lang="fr-FR" sz="1700" dirty="0">
              <a:solidFill>
                <a:schemeClr val="bg1"/>
              </a:solidFill>
              <a:ea typeface="Open Sans"/>
              <a:cs typeface="Open Sans"/>
            </a:endParaRPr>
          </a:p>
          <a:p>
            <a:r>
              <a:rPr lang="fr-FR" sz="1700" dirty="0">
                <a:solidFill>
                  <a:schemeClr val="bg1"/>
                </a:solidFill>
                <a:ea typeface="Open Sans"/>
                <a:cs typeface="Open Sans"/>
              </a:rPr>
              <a:t>Break</a:t>
            </a:r>
          </a:p>
          <a:p>
            <a:endParaRPr lang="en-GB" sz="1700">
              <a:solidFill>
                <a:schemeClr val="bg1"/>
              </a:solidFill>
              <a:ea typeface="Open Sans"/>
              <a:cs typeface="Open Sans"/>
            </a:endParaRPr>
          </a:p>
          <a:p>
            <a:r>
              <a:rPr lang="fr-FR" sz="1700" dirty="0">
                <a:solidFill>
                  <a:schemeClr val="bg1"/>
                </a:solidFill>
                <a:ea typeface="Open Sans"/>
                <a:cs typeface="Open Sans"/>
              </a:rPr>
              <a:t>Tools for Active </a:t>
            </a:r>
            <a:r>
              <a:rPr lang="fr-FR" sz="1700" dirty="0" err="1">
                <a:solidFill>
                  <a:schemeClr val="bg1"/>
                </a:solidFill>
                <a:ea typeface="Open Sans"/>
                <a:cs typeface="Open Sans"/>
              </a:rPr>
              <a:t>Bystander</a:t>
            </a:r>
            <a:r>
              <a:rPr lang="fr-FR" sz="1700" dirty="0">
                <a:solidFill>
                  <a:schemeClr val="bg1"/>
                </a:solidFill>
                <a:ea typeface="Open Sans"/>
                <a:cs typeface="Open Sans"/>
              </a:rPr>
              <a:t> Intervention</a:t>
            </a:r>
          </a:p>
          <a:p>
            <a:endParaRPr lang="fr-FR" sz="1700">
              <a:solidFill>
                <a:schemeClr val="bg1"/>
              </a:solidFill>
              <a:ea typeface="Open Sans"/>
              <a:cs typeface="Open Sans"/>
            </a:endParaRPr>
          </a:p>
          <a:p>
            <a:r>
              <a:rPr lang="fr-FR" sz="1700" dirty="0">
                <a:solidFill>
                  <a:schemeClr val="bg1"/>
                </a:solidFill>
                <a:ea typeface="Open Sans"/>
                <a:cs typeface="Open Sans"/>
              </a:rPr>
              <a:t>Practice of </a:t>
            </a:r>
            <a:r>
              <a:rPr lang="fr-FR" sz="1700" dirty="0" err="1">
                <a:solidFill>
                  <a:schemeClr val="bg1"/>
                </a:solidFill>
                <a:ea typeface="Open Sans"/>
                <a:cs typeface="Open Sans"/>
              </a:rPr>
              <a:t>bystander</a:t>
            </a:r>
            <a:r>
              <a:rPr lang="fr-FR" sz="1700" dirty="0">
                <a:solidFill>
                  <a:schemeClr val="bg1"/>
                </a:solidFill>
                <a:ea typeface="Open Sans"/>
                <a:cs typeface="Open Sans"/>
              </a:rPr>
              <a:t> intervention </a:t>
            </a:r>
            <a:r>
              <a:rPr lang="fr-FR" sz="1700" dirty="0" err="1">
                <a:solidFill>
                  <a:schemeClr val="bg1"/>
                </a:solidFill>
                <a:ea typeface="Open Sans"/>
                <a:cs typeface="Open Sans"/>
              </a:rPr>
              <a:t>methods</a:t>
            </a:r>
            <a:r>
              <a:rPr lang="fr-FR" sz="1700" dirty="0">
                <a:solidFill>
                  <a:schemeClr val="bg1"/>
                </a:solidFill>
                <a:ea typeface="Open Sans"/>
                <a:cs typeface="Open Sans"/>
              </a:rPr>
              <a:t> (</a:t>
            </a:r>
            <a:r>
              <a:rPr lang="fr-FR" sz="1700" dirty="0" err="1">
                <a:solidFill>
                  <a:schemeClr val="bg1"/>
                </a:solidFill>
                <a:ea typeface="Open Sans"/>
                <a:cs typeface="Open Sans"/>
              </a:rPr>
              <a:t>Exercise</a:t>
            </a:r>
            <a:r>
              <a:rPr lang="fr-FR" sz="1700" dirty="0">
                <a:solidFill>
                  <a:schemeClr val="bg1"/>
                </a:solidFill>
                <a:ea typeface="Open Sans"/>
                <a:cs typeface="Open Sans"/>
              </a:rPr>
              <a:t> 2)</a:t>
            </a:r>
          </a:p>
          <a:p>
            <a:endParaRPr lang="fr-FR" sz="1700">
              <a:solidFill>
                <a:schemeClr val="bg1"/>
              </a:solidFill>
              <a:ea typeface="Open Sans"/>
              <a:cs typeface="Open Sans"/>
            </a:endParaRPr>
          </a:p>
          <a:p>
            <a:r>
              <a:rPr lang="fr-FR" sz="1700" dirty="0">
                <a:solidFill>
                  <a:schemeClr val="bg1"/>
                </a:solidFill>
                <a:ea typeface="Open Sans"/>
                <a:cs typeface="Open Sans"/>
              </a:rPr>
              <a:t>Wrap up and Evaluation</a:t>
            </a:r>
          </a:p>
          <a:p>
            <a:endParaRPr lang="fr-FR" sz="1700">
              <a:solidFill>
                <a:schemeClr val="bg1"/>
              </a:solidFill>
              <a:ea typeface="Open Sans"/>
              <a:cs typeface="Open Sans"/>
            </a:endParaRPr>
          </a:p>
          <a:p>
            <a:endParaRPr lang="fr-FR" sz="1700">
              <a:solidFill>
                <a:schemeClr val="bg1"/>
              </a:solidFill>
              <a:ea typeface="Open Sans"/>
              <a:cs typeface="Open Sans"/>
            </a:endParaRPr>
          </a:p>
          <a:p>
            <a:endParaRPr lang="fr-FR" sz="1700">
              <a:solidFill>
                <a:schemeClr val="bg1"/>
              </a:solidFill>
              <a:ea typeface="Open Sans"/>
              <a:cs typeface="Open Sans"/>
            </a:endParaRPr>
          </a:p>
          <a:p>
            <a:endParaRPr lang="fr-FR" sz="1700">
              <a:solidFill>
                <a:schemeClr val="bg1"/>
              </a:solidFill>
              <a:ea typeface="Open Sans"/>
              <a:cs typeface="Open Sans"/>
            </a:endParaRPr>
          </a:p>
        </p:txBody>
      </p:sp>
    </p:spTree>
    <p:extLst>
      <p:ext uri="{BB962C8B-B14F-4D97-AF65-F5344CB8AC3E}">
        <p14:creationId xmlns:p14="http://schemas.microsoft.com/office/powerpoint/2010/main" val="36783763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D78F5-177C-03F9-4E62-AB6EC5A5BBE9}"/>
              </a:ext>
            </a:extLst>
          </p:cNvPr>
          <p:cNvSpPr>
            <a:spLocks noGrp="1"/>
          </p:cNvSpPr>
          <p:nvPr>
            <p:ph type="title"/>
          </p:nvPr>
        </p:nvSpPr>
        <p:spPr/>
        <p:txBody>
          <a:bodyPr/>
          <a:lstStyle/>
          <a:p>
            <a:r>
              <a:rPr lang="en-GB">
                <a:latin typeface="D-DIN Exp"/>
              </a:rPr>
              <a:t>Conclusions</a:t>
            </a:r>
            <a:endParaRPr lang="en-GB"/>
          </a:p>
        </p:txBody>
      </p:sp>
      <p:sp>
        <p:nvSpPr>
          <p:cNvPr id="4" name="TextBox 3">
            <a:extLst>
              <a:ext uri="{FF2B5EF4-FFF2-40B4-BE49-F238E27FC236}">
                <a16:creationId xmlns:a16="http://schemas.microsoft.com/office/drawing/2014/main" id="{2E80649D-B9AF-9ECC-DEB5-F9A39AE807F4}"/>
              </a:ext>
            </a:extLst>
          </p:cNvPr>
          <p:cNvSpPr txBox="1"/>
          <p:nvPr/>
        </p:nvSpPr>
        <p:spPr>
          <a:xfrm>
            <a:off x="633974" y="1933559"/>
            <a:ext cx="10557325" cy="4929106"/>
          </a:xfrm>
          <a:prstGeom prst="rect">
            <a:avLst/>
          </a:prstGeom>
          <a:noFill/>
        </p:spPr>
        <p:txBody>
          <a:bodyPr wrap="square" lIns="91440" tIns="45720" rIns="91440" bIns="45720" anchor="t">
            <a:spAutoFit/>
          </a:bodyPr>
          <a:lstStyle/>
          <a:p>
            <a:pPr marL="342900" indent="-342900">
              <a:lnSpc>
                <a:spcPct val="200000"/>
              </a:lnSpc>
              <a:buFont typeface="Wingdings"/>
              <a:buChar char="ü"/>
            </a:pPr>
            <a:r>
              <a:rPr lang="en-GB" sz="2000">
                <a:solidFill>
                  <a:srgbClr val="FFFFFF"/>
                </a:solidFill>
                <a:ea typeface="Open Sans"/>
                <a:cs typeface="Open Sans"/>
              </a:rPr>
              <a:t>Commitment to creating safer academic environments for staff and students</a:t>
            </a:r>
            <a:endParaRPr lang="en-US">
              <a:ea typeface="Open Sans"/>
              <a:cs typeface="Open Sans"/>
            </a:endParaRPr>
          </a:p>
          <a:p>
            <a:pPr marL="342900" indent="-342900">
              <a:lnSpc>
                <a:spcPct val="200000"/>
              </a:lnSpc>
              <a:buFont typeface="Wingdings"/>
              <a:buChar char="ü"/>
            </a:pPr>
            <a:r>
              <a:rPr lang="en-GB" sz="2000">
                <a:solidFill>
                  <a:srgbClr val="FFFFFF"/>
                </a:solidFill>
                <a:ea typeface="Open Sans"/>
                <a:cs typeface="Open Sans"/>
              </a:rPr>
              <a:t>Emphasizing the importance of taking action in challenging situations</a:t>
            </a:r>
            <a:endParaRPr lang="en-GB">
              <a:ea typeface="Open Sans"/>
              <a:cs typeface="Open Sans"/>
            </a:endParaRPr>
          </a:p>
          <a:p>
            <a:pPr marL="342900" indent="-342900">
              <a:lnSpc>
                <a:spcPct val="200000"/>
              </a:lnSpc>
              <a:buFont typeface="Wingdings"/>
              <a:buChar char="ü"/>
            </a:pPr>
            <a:r>
              <a:rPr lang="en-GB" sz="2000">
                <a:solidFill>
                  <a:srgbClr val="FFFFFF"/>
                </a:solidFill>
                <a:ea typeface="Open Sans"/>
                <a:cs typeface="Open Sans"/>
              </a:rPr>
              <a:t>Prioritizing safety and well-being over immediate reactions</a:t>
            </a:r>
            <a:endParaRPr lang="en-GB">
              <a:ea typeface="Open Sans"/>
              <a:cs typeface="Open Sans"/>
            </a:endParaRPr>
          </a:p>
          <a:p>
            <a:pPr marL="342900" indent="-342900">
              <a:lnSpc>
                <a:spcPct val="200000"/>
              </a:lnSpc>
              <a:buFont typeface="Wingdings"/>
              <a:buChar char="ü"/>
            </a:pPr>
            <a:r>
              <a:rPr lang="en-GB" sz="2000">
                <a:solidFill>
                  <a:srgbClr val="FFFFFF"/>
                </a:solidFill>
                <a:ea typeface="Open Sans"/>
                <a:cs typeface="Open Sans"/>
              </a:rPr>
              <a:t>Possessing the power to create positive change</a:t>
            </a:r>
            <a:endParaRPr lang="en-GB">
              <a:ea typeface="Open Sans"/>
              <a:cs typeface="Open Sans"/>
            </a:endParaRPr>
          </a:p>
          <a:p>
            <a:pPr marL="342900" indent="-342900">
              <a:lnSpc>
                <a:spcPct val="200000"/>
              </a:lnSpc>
              <a:buFont typeface="Wingdings"/>
              <a:buChar char="ü"/>
            </a:pPr>
            <a:r>
              <a:rPr lang="en-GB" sz="2000">
                <a:solidFill>
                  <a:srgbClr val="FFFFFF"/>
                </a:solidFill>
                <a:ea typeface="Open Sans"/>
                <a:cs typeface="Open Sans"/>
              </a:rPr>
              <a:t>Impact of interventions, no matter how seemingly insignificant</a:t>
            </a:r>
            <a:endParaRPr lang="en-GB">
              <a:ea typeface="Open Sans"/>
              <a:cs typeface="Open Sans"/>
            </a:endParaRPr>
          </a:p>
          <a:p>
            <a:pPr marL="342900" indent="-342900">
              <a:lnSpc>
                <a:spcPct val="200000"/>
              </a:lnSpc>
              <a:buFont typeface="Wingdings"/>
              <a:buChar char="ü"/>
            </a:pPr>
            <a:r>
              <a:rPr lang="en-GB" sz="2000">
                <a:solidFill>
                  <a:srgbClr val="FFFFFF"/>
                </a:solidFill>
                <a:ea typeface="Open Sans"/>
                <a:cs typeface="Open Sans"/>
              </a:rPr>
              <a:t>Continuing learning, practicing, and refining skills</a:t>
            </a:r>
            <a:endParaRPr lang="en-GB">
              <a:ea typeface="Open Sans"/>
              <a:cs typeface="Open Sans"/>
            </a:endParaRPr>
          </a:p>
          <a:p>
            <a:pPr marL="342900" indent="-342900">
              <a:lnSpc>
                <a:spcPct val="200000"/>
              </a:lnSpc>
              <a:buFont typeface="Wingdings"/>
              <a:buChar char="ü"/>
            </a:pPr>
            <a:r>
              <a:rPr lang="en-GB" sz="2000">
                <a:solidFill>
                  <a:srgbClr val="FFFFFF"/>
                </a:solidFill>
                <a:ea typeface="Open Sans"/>
                <a:cs typeface="Open Sans"/>
              </a:rPr>
              <a:t>Bystander intervention as an ongoing process</a:t>
            </a:r>
            <a:endParaRPr lang="en-GB">
              <a:ea typeface="Open Sans"/>
              <a:cs typeface="Open Sans"/>
            </a:endParaRPr>
          </a:p>
          <a:p>
            <a:pPr marL="342900" indent="-342900">
              <a:lnSpc>
                <a:spcPct val="200000"/>
              </a:lnSpc>
              <a:buFont typeface="Wingdings"/>
              <a:buChar char="ü"/>
            </a:pPr>
            <a:endParaRPr lang="en-GB" sz="2000">
              <a:solidFill>
                <a:srgbClr val="FFFFFF"/>
              </a:solidFill>
              <a:ea typeface="Open Sans"/>
              <a:cs typeface="Open Sans"/>
            </a:endParaRPr>
          </a:p>
        </p:txBody>
      </p:sp>
    </p:spTree>
    <p:extLst>
      <p:ext uri="{BB962C8B-B14F-4D97-AF65-F5344CB8AC3E}">
        <p14:creationId xmlns:p14="http://schemas.microsoft.com/office/powerpoint/2010/main" val="23609474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19D32A-ECDB-ACF0-A9C0-E2D8D677BF98}"/>
              </a:ext>
            </a:extLst>
          </p:cNvPr>
          <p:cNvSpPr>
            <a:spLocks noGrp="1"/>
          </p:cNvSpPr>
          <p:nvPr>
            <p:ph type="title"/>
          </p:nvPr>
        </p:nvSpPr>
        <p:spPr/>
        <p:txBody>
          <a:bodyPr/>
          <a:lstStyle/>
          <a:p>
            <a:r>
              <a:rPr lang="en-GB">
                <a:latin typeface="D-DIN Exp"/>
              </a:rPr>
              <a:t>Evaluation survey</a:t>
            </a:r>
            <a:endParaRPr lang="LID4096"/>
          </a:p>
        </p:txBody>
      </p:sp>
      <p:sp>
        <p:nvSpPr>
          <p:cNvPr id="3" name="TextBox 2">
            <a:extLst>
              <a:ext uri="{FF2B5EF4-FFF2-40B4-BE49-F238E27FC236}">
                <a16:creationId xmlns:a16="http://schemas.microsoft.com/office/drawing/2014/main" id="{949A9909-54E5-8158-7F5B-3102EE9CD2AB}"/>
              </a:ext>
            </a:extLst>
          </p:cNvPr>
          <p:cNvSpPr txBox="1"/>
          <p:nvPr/>
        </p:nvSpPr>
        <p:spPr>
          <a:xfrm>
            <a:off x="3376556" y="2399838"/>
            <a:ext cx="7636145"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solidFill>
                  <a:schemeClr val="bg1"/>
                </a:solidFill>
                <a:ea typeface="Open Sans"/>
                <a:cs typeface="Open Sans"/>
              </a:rPr>
              <a:t>Your feedback is really important for us! Please fill this exist survey before you go. </a:t>
            </a:r>
            <a:endParaRPr lang="en-US" sz="2400">
              <a:solidFill>
                <a:schemeClr val="bg1"/>
              </a:solidFill>
              <a:ea typeface="Open Sans"/>
              <a:cs typeface="Open Sans"/>
            </a:endParaRPr>
          </a:p>
        </p:txBody>
      </p:sp>
      <p:sp>
        <p:nvSpPr>
          <p:cNvPr id="4" name="TextBox 3">
            <a:extLst>
              <a:ext uri="{FF2B5EF4-FFF2-40B4-BE49-F238E27FC236}">
                <a16:creationId xmlns:a16="http://schemas.microsoft.com/office/drawing/2014/main" id="{0EF65726-FA57-B9E2-934F-B049967E285F}"/>
              </a:ext>
            </a:extLst>
          </p:cNvPr>
          <p:cNvSpPr txBox="1"/>
          <p:nvPr/>
        </p:nvSpPr>
        <p:spPr>
          <a:xfrm>
            <a:off x="721894" y="2797342"/>
            <a:ext cx="198521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a:solidFill>
                  <a:srgbClr val="FFFFFF"/>
                </a:solidFill>
                <a:ea typeface="Open Sans"/>
                <a:cs typeface="Open Sans"/>
              </a:rPr>
              <a:t>[ADD QR CODE]</a:t>
            </a:r>
          </a:p>
        </p:txBody>
      </p:sp>
    </p:spTree>
    <p:extLst>
      <p:ext uri="{BB962C8B-B14F-4D97-AF65-F5344CB8AC3E}">
        <p14:creationId xmlns:p14="http://schemas.microsoft.com/office/powerpoint/2010/main" val="35652986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88" y="450850"/>
            <a:ext cx="4614693" cy="981347"/>
          </a:xfrm>
          <a:prstGeom prst="rect">
            <a:avLst/>
          </a:prstGeom>
        </p:spPr>
      </p:pic>
      <p:sp>
        <p:nvSpPr>
          <p:cNvPr id="16" name="Title 1">
            <a:extLst>
              <a:ext uri="{FF2B5EF4-FFF2-40B4-BE49-F238E27FC236}">
                <a16:creationId xmlns:a16="http://schemas.microsoft.com/office/drawing/2014/main" id="{1FB3101D-55E5-CC48-9F09-7E4D551C0301}"/>
              </a:ext>
            </a:extLst>
          </p:cNvPr>
          <p:cNvSpPr txBox="1">
            <a:spLocks/>
          </p:cNvSpPr>
          <p:nvPr/>
        </p:nvSpPr>
        <p:spPr>
          <a:xfrm>
            <a:off x="380546" y="2364951"/>
            <a:ext cx="7262200" cy="641597"/>
          </a:xfrm>
          <a:prstGeom prst="rect">
            <a:avLst/>
          </a:prstGeom>
        </p:spPr>
        <p:txBody>
          <a:bodyPr/>
          <a:lst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sz="6600">
                <a:solidFill>
                  <a:schemeClr val="bg1"/>
                </a:solidFill>
              </a:rPr>
              <a:t>Thank you!</a:t>
            </a:r>
          </a:p>
        </p:txBody>
      </p:sp>
      <p:sp>
        <p:nvSpPr>
          <p:cNvPr id="9" name="Rectangle 7">
            <a:extLst>
              <a:ext uri="{FF2B5EF4-FFF2-40B4-BE49-F238E27FC236}">
                <a16:creationId xmlns:a16="http://schemas.microsoft.com/office/drawing/2014/main" id="{890A8956-4B33-F747-B6C3-4316ADC39E7B}"/>
              </a:ext>
            </a:extLst>
          </p:cNvPr>
          <p:cNvSpPr>
            <a:spLocks noChangeArrowheads="1"/>
          </p:cNvSpPr>
          <p:nvPr/>
        </p:nvSpPr>
        <p:spPr bwMode="auto">
          <a:xfrm>
            <a:off x="7038174" y="5794353"/>
            <a:ext cx="3328155" cy="707886"/>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800">
              <a:solidFill>
                <a:schemeClr val="bg1">
                  <a:lumMod val="75000"/>
                </a:schemeClr>
              </a:solidFill>
              <a:latin typeface="D-DIN" panose="020B0504030202030204" pitchFamily="34" charset="77"/>
            </a:endParaRPr>
          </a:p>
          <a:p>
            <a:pPr lvl="0" defTabSz="914400"/>
            <a:r>
              <a:rPr lang="en-US" sz="800">
                <a:solidFill>
                  <a:schemeClr val="bg1">
                    <a:lumMod val="75000"/>
                  </a:schemeClr>
                </a:solidFill>
                <a:latin typeface="D-DIN" panose="020B0504030202030204" pitchFamily="34" charset="77"/>
              </a:rPr>
              <a:t>The contents of this publication are the sole responsibility of </a:t>
            </a:r>
            <a:r>
              <a:rPr lang="en-US" sz="800" err="1">
                <a:solidFill>
                  <a:schemeClr val="bg1">
                    <a:lumMod val="75000"/>
                  </a:schemeClr>
                </a:solidFill>
                <a:latin typeface="D-DIN" panose="020B0504030202030204" pitchFamily="34" charset="77"/>
              </a:rPr>
              <a:t>UniSAFE</a:t>
            </a:r>
            <a:r>
              <a:rPr lang="en-US" sz="800">
                <a:solidFill>
                  <a:schemeClr val="bg1">
                    <a:lumMod val="75000"/>
                  </a:schemeClr>
                </a:solidFill>
                <a:latin typeface="D-DIN" panose="020B0504030202030204" pitchFamily="34" charset="77"/>
              </a:rPr>
              <a:t> </a:t>
            </a:r>
            <a:br>
              <a:rPr lang="en-US" sz="800">
                <a:solidFill>
                  <a:schemeClr val="bg1">
                    <a:lumMod val="75000"/>
                  </a:schemeClr>
                </a:solidFill>
                <a:latin typeface="D-DIN" panose="020B0504030202030204" pitchFamily="34" charset="77"/>
              </a:rPr>
            </a:br>
            <a:r>
              <a:rPr lang="en-US" sz="800">
                <a:solidFill>
                  <a:schemeClr val="bg1">
                    <a:lumMod val="75000"/>
                  </a:schemeClr>
                </a:solidFill>
                <a:latin typeface="D-DIN" panose="020B0504030202030204" pitchFamily="34" charset="77"/>
              </a:rPr>
              <a:t>and do not necessarily reflect the opinion of the European Union.</a:t>
            </a:r>
            <a:endParaRPr lang="fr-FR" altLang="fr-FR" sz="800">
              <a:solidFill>
                <a:schemeClr val="bg1">
                  <a:lumMod val="75000"/>
                </a:schemeClr>
              </a:solidFill>
              <a:latin typeface="D-DIN" panose="020B0504030202030204" pitchFamily="34" charset="77"/>
            </a:endParaRPr>
          </a:p>
        </p:txBody>
      </p:sp>
      <p:pic>
        <p:nvPicPr>
          <p:cNvPr id="10" name="Image 9">
            <a:extLst>
              <a:ext uri="{FF2B5EF4-FFF2-40B4-BE49-F238E27FC236}">
                <a16:creationId xmlns:a16="http://schemas.microsoft.com/office/drawing/2014/main" id="{770C4FBC-7486-8844-BB47-E6332BC4D6BC}"/>
              </a:ext>
            </a:extLst>
          </p:cNvPr>
          <p:cNvPicPr>
            <a:picLocks noChangeAspect="1"/>
          </p:cNvPicPr>
          <p:nvPr/>
        </p:nvPicPr>
        <p:blipFill>
          <a:blip r:embed="rId3"/>
          <a:stretch>
            <a:fillRect/>
          </a:stretch>
        </p:blipFill>
        <p:spPr>
          <a:xfrm>
            <a:off x="6631510" y="5861820"/>
            <a:ext cx="406663" cy="229003"/>
          </a:xfrm>
          <a:prstGeom prst="rect">
            <a:avLst/>
          </a:prstGeom>
        </p:spPr>
      </p:pic>
      <p:sp>
        <p:nvSpPr>
          <p:cNvPr id="11" name="TextBox 5">
            <a:extLst>
              <a:ext uri="{FF2B5EF4-FFF2-40B4-BE49-F238E27FC236}">
                <a16:creationId xmlns:a16="http://schemas.microsoft.com/office/drawing/2014/main" id="{DADE1D70-8725-E241-BCF3-93D2C7272A78}"/>
              </a:ext>
            </a:extLst>
          </p:cNvPr>
          <p:cNvSpPr txBox="1"/>
          <p:nvPr/>
        </p:nvSpPr>
        <p:spPr>
          <a:xfrm>
            <a:off x="7277804" y="4956480"/>
            <a:ext cx="2507097" cy="369332"/>
          </a:xfrm>
          <a:prstGeom prst="rect">
            <a:avLst/>
          </a:prstGeom>
          <a:noFill/>
        </p:spPr>
        <p:txBody>
          <a:bodyPr wrap="none" lIns="0" rIns="0" rtlCol="0">
            <a:spAutoFit/>
          </a:bodyPr>
          <a:lstStyle/>
          <a:p>
            <a:r>
              <a:rPr lang="en-US">
                <a:solidFill>
                  <a:srgbClr val="5792CE"/>
                </a:solidFill>
                <a:latin typeface="D-DIN" panose="020B0504030202030204" pitchFamily="34" charset="77"/>
                <a:ea typeface="Open Sans" charset="0"/>
                <a:cs typeface="Open Sans" charset="0"/>
              </a:rPr>
              <a:t>Follow us! </a:t>
            </a:r>
            <a:r>
              <a:rPr lang="en-US">
                <a:solidFill>
                  <a:schemeClr val="bg1"/>
                </a:solidFill>
                <a:latin typeface="D-DIN" panose="020B0504030202030204" pitchFamily="34" charset="77"/>
                <a:ea typeface="Open Sans" charset="0"/>
                <a:cs typeface="Open Sans" charset="0"/>
              </a:rPr>
              <a:t>@UniSAFE_gbv</a:t>
            </a:r>
          </a:p>
        </p:txBody>
      </p:sp>
      <p:sp>
        <p:nvSpPr>
          <p:cNvPr id="12" name="Freeform 11">
            <a:extLst>
              <a:ext uri="{FF2B5EF4-FFF2-40B4-BE49-F238E27FC236}">
                <a16:creationId xmlns:a16="http://schemas.microsoft.com/office/drawing/2014/main" id="{102DCE9A-83F8-2844-B650-CF0C1EED9759}"/>
              </a:ext>
            </a:extLst>
          </p:cNvPr>
          <p:cNvSpPr>
            <a:spLocks/>
          </p:cNvSpPr>
          <p:nvPr/>
        </p:nvSpPr>
        <p:spPr bwMode="auto">
          <a:xfrm>
            <a:off x="6917219" y="5058764"/>
            <a:ext cx="241909" cy="203326"/>
          </a:xfrm>
          <a:custGeom>
            <a:avLst/>
            <a:gdLst>
              <a:gd name="T0" fmla="*/ 387 w 436"/>
              <a:gd name="T1" fmla="*/ 133 h 363"/>
              <a:gd name="T2" fmla="*/ 434 w 436"/>
              <a:gd name="T3" fmla="*/ 105 h 363"/>
              <a:gd name="T4" fmla="*/ 383 w 436"/>
              <a:gd name="T5" fmla="*/ 110 h 363"/>
              <a:gd name="T6" fmla="*/ 380 w 436"/>
              <a:gd name="T7" fmla="*/ 100 h 363"/>
              <a:gd name="T8" fmla="*/ 288 w 436"/>
              <a:gd name="T9" fmla="*/ 28 h 363"/>
              <a:gd name="T10" fmla="*/ 298 w 436"/>
              <a:gd name="T11" fmla="*/ 24 h 363"/>
              <a:gd name="T12" fmla="*/ 325 w 436"/>
              <a:gd name="T13" fmla="*/ 9 h 363"/>
              <a:gd name="T14" fmla="*/ 283 w 436"/>
              <a:gd name="T15" fmla="*/ 17 h 363"/>
              <a:gd name="T16" fmla="*/ 306 w 436"/>
              <a:gd name="T17" fmla="*/ 0 h 363"/>
              <a:gd name="T18" fmla="*/ 272 w 436"/>
              <a:gd name="T19" fmla="*/ 16 h 363"/>
              <a:gd name="T20" fmla="*/ 278 w 436"/>
              <a:gd name="T21" fmla="*/ 3 h 363"/>
              <a:gd name="T22" fmla="*/ 210 w 436"/>
              <a:gd name="T23" fmla="*/ 108 h 363"/>
              <a:gd name="T24" fmla="*/ 177 w 436"/>
              <a:gd name="T25" fmla="*/ 82 h 363"/>
              <a:gd name="T26" fmla="*/ 65 w 436"/>
              <a:gd name="T27" fmla="*/ 32 h 363"/>
              <a:gd name="T28" fmla="*/ 103 w 436"/>
              <a:gd name="T29" fmla="*/ 87 h 363"/>
              <a:gd name="T30" fmla="*/ 76 w 436"/>
              <a:gd name="T31" fmla="*/ 90 h 363"/>
              <a:gd name="T32" fmla="*/ 125 w 436"/>
              <a:gd name="T33" fmla="*/ 134 h 363"/>
              <a:gd name="T34" fmla="*/ 95 w 436"/>
              <a:gd name="T35" fmla="*/ 145 h 363"/>
              <a:gd name="T36" fmla="*/ 148 w 436"/>
              <a:gd name="T37" fmla="*/ 172 h 363"/>
              <a:gd name="T38" fmla="*/ 162 w 436"/>
              <a:gd name="T39" fmla="*/ 209 h 363"/>
              <a:gd name="T40" fmla="*/ 0 w 436"/>
              <a:gd name="T41" fmla="*/ 213 h 363"/>
              <a:gd name="T42" fmla="*/ 384 w 436"/>
              <a:gd name="T43" fmla="*/ 158 h 363"/>
              <a:gd name="T44" fmla="*/ 436 w 436"/>
              <a:gd name="T45" fmla="*/ 138 h 363"/>
              <a:gd name="T46" fmla="*/ 387 w 436"/>
              <a:gd name="T47" fmla="*/ 13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6" h="363">
                <a:moveTo>
                  <a:pt x="387" y="133"/>
                </a:moveTo>
                <a:cubicBezTo>
                  <a:pt x="411" y="131"/>
                  <a:pt x="428" y="120"/>
                  <a:pt x="434" y="105"/>
                </a:cubicBezTo>
                <a:cubicBezTo>
                  <a:pt x="425" y="110"/>
                  <a:pt x="398" y="116"/>
                  <a:pt x="383" y="110"/>
                </a:cubicBezTo>
                <a:cubicBezTo>
                  <a:pt x="382" y="107"/>
                  <a:pt x="381" y="104"/>
                  <a:pt x="380" y="100"/>
                </a:cubicBezTo>
                <a:cubicBezTo>
                  <a:pt x="369" y="58"/>
                  <a:pt x="329" y="24"/>
                  <a:pt x="288" y="28"/>
                </a:cubicBezTo>
                <a:cubicBezTo>
                  <a:pt x="291" y="27"/>
                  <a:pt x="295" y="26"/>
                  <a:pt x="298" y="24"/>
                </a:cubicBezTo>
                <a:cubicBezTo>
                  <a:pt x="303" y="23"/>
                  <a:pt x="329" y="18"/>
                  <a:pt x="325" y="9"/>
                </a:cubicBezTo>
                <a:cubicBezTo>
                  <a:pt x="322" y="1"/>
                  <a:pt x="289" y="15"/>
                  <a:pt x="283" y="17"/>
                </a:cubicBezTo>
                <a:cubicBezTo>
                  <a:pt x="291" y="14"/>
                  <a:pt x="304" y="9"/>
                  <a:pt x="306" y="0"/>
                </a:cubicBezTo>
                <a:cubicBezTo>
                  <a:pt x="293" y="1"/>
                  <a:pt x="281" y="7"/>
                  <a:pt x="272" y="16"/>
                </a:cubicBezTo>
                <a:cubicBezTo>
                  <a:pt x="275" y="12"/>
                  <a:pt x="278" y="8"/>
                  <a:pt x="278" y="3"/>
                </a:cubicBezTo>
                <a:cubicBezTo>
                  <a:pt x="245" y="24"/>
                  <a:pt x="226" y="67"/>
                  <a:pt x="210" y="108"/>
                </a:cubicBezTo>
                <a:cubicBezTo>
                  <a:pt x="198" y="96"/>
                  <a:pt x="187" y="87"/>
                  <a:pt x="177" y="82"/>
                </a:cubicBezTo>
                <a:cubicBezTo>
                  <a:pt x="150" y="67"/>
                  <a:pt x="117" y="51"/>
                  <a:pt x="65" y="32"/>
                </a:cubicBezTo>
                <a:cubicBezTo>
                  <a:pt x="64" y="49"/>
                  <a:pt x="74" y="72"/>
                  <a:pt x="103" y="87"/>
                </a:cubicBezTo>
                <a:cubicBezTo>
                  <a:pt x="96" y="86"/>
                  <a:pt x="85" y="88"/>
                  <a:pt x="76" y="90"/>
                </a:cubicBezTo>
                <a:cubicBezTo>
                  <a:pt x="80" y="110"/>
                  <a:pt x="92" y="126"/>
                  <a:pt x="125" y="134"/>
                </a:cubicBezTo>
                <a:cubicBezTo>
                  <a:pt x="110" y="135"/>
                  <a:pt x="102" y="138"/>
                  <a:pt x="95" y="145"/>
                </a:cubicBezTo>
                <a:cubicBezTo>
                  <a:pt x="102" y="159"/>
                  <a:pt x="118" y="175"/>
                  <a:pt x="148" y="172"/>
                </a:cubicBezTo>
                <a:cubicBezTo>
                  <a:pt x="115" y="186"/>
                  <a:pt x="135" y="213"/>
                  <a:pt x="162" y="209"/>
                </a:cubicBezTo>
                <a:cubicBezTo>
                  <a:pt x="116" y="257"/>
                  <a:pt x="42" y="253"/>
                  <a:pt x="0" y="213"/>
                </a:cubicBezTo>
                <a:cubicBezTo>
                  <a:pt x="110" y="363"/>
                  <a:pt x="348" y="302"/>
                  <a:pt x="384" y="158"/>
                </a:cubicBezTo>
                <a:cubicBezTo>
                  <a:pt x="411" y="158"/>
                  <a:pt x="426" y="148"/>
                  <a:pt x="436" y="138"/>
                </a:cubicBezTo>
                <a:cubicBezTo>
                  <a:pt x="421" y="141"/>
                  <a:pt x="398" y="138"/>
                  <a:pt x="387" y="13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spTree>
    <p:extLst>
      <p:ext uri="{BB962C8B-B14F-4D97-AF65-F5344CB8AC3E}">
        <p14:creationId xmlns:p14="http://schemas.microsoft.com/office/powerpoint/2010/main" val="128741843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01E7CD75-011B-894B-A349-50097FF3F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588" y="450850"/>
            <a:ext cx="4614693" cy="981347"/>
          </a:xfrm>
          <a:prstGeom prst="rect">
            <a:avLst/>
          </a:prstGeom>
        </p:spPr>
      </p:pic>
      <p:sp>
        <p:nvSpPr>
          <p:cNvPr id="16" name="Title 1">
            <a:extLst>
              <a:ext uri="{FF2B5EF4-FFF2-40B4-BE49-F238E27FC236}">
                <a16:creationId xmlns:a16="http://schemas.microsoft.com/office/drawing/2014/main" id="{1FB3101D-55E5-CC48-9F09-7E4D551C0301}"/>
              </a:ext>
            </a:extLst>
          </p:cNvPr>
          <p:cNvSpPr txBox="1">
            <a:spLocks/>
          </p:cNvSpPr>
          <p:nvPr/>
        </p:nvSpPr>
        <p:spPr>
          <a:xfrm>
            <a:off x="5340954" y="1988772"/>
            <a:ext cx="6424941" cy="641597"/>
          </a:xfrm>
          <a:prstGeom prst="rect">
            <a:avLst/>
          </a:prstGeom>
        </p:spPr>
        <p:txBody>
          <a:bodyPr lIns="91440" tIns="45720" rIns="91440" bIns="45720" anchor="t"/>
          <a:lstStyle>
            <a:lvl1pPr algn="l" defTabSz="914318" rtl="0" eaLnBrk="1" latinLnBrk="0" hangingPunct="1">
              <a:lnSpc>
                <a:spcPct val="80000"/>
              </a:lnSpc>
              <a:spcBef>
                <a:spcPct val="0"/>
              </a:spcBef>
              <a:buNone/>
              <a:defRPr sz="44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pPr algn="just">
              <a:lnSpc>
                <a:spcPct val="100000"/>
              </a:lnSpc>
            </a:pPr>
            <a:r>
              <a:rPr lang="en-US" sz="1800" u="sng" dirty="0">
                <a:solidFill>
                  <a:schemeClr val="bg1"/>
                </a:solidFill>
                <a:latin typeface="D-DIN Exp"/>
                <a:cs typeface="Calibri"/>
              </a:rPr>
              <a:t>Important note for the use of the training materials</a:t>
            </a:r>
            <a:r>
              <a:rPr lang="en-US" sz="1800" dirty="0">
                <a:solidFill>
                  <a:schemeClr val="bg1"/>
                </a:solidFill>
                <a:latin typeface="D-DIN Exp"/>
                <a:cs typeface="Calibri"/>
              </a:rPr>
              <a:t>: The training materials are offered under the Creative Commons Attribution-</a:t>
            </a:r>
            <a:r>
              <a:rPr lang="en-US" sz="1800" err="1">
                <a:solidFill>
                  <a:schemeClr val="bg1"/>
                </a:solidFill>
                <a:latin typeface="D-DIN Exp"/>
                <a:cs typeface="Calibri"/>
              </a:rPr>
              <a:t>NonCommercial</a:t>
            </a:r>
            <a:r>
              <a:rPr lang="en-US" sz="1800" dirty="0">
                <a:solidFill>
                  <a:schemeClr val="bg1"/>
                </a:solidFill>
                <a:latin typeface="D-DIN Exp"/>
                <a:cs typeface="Calibri"/>
              </a:rPr>
              <a:t>-</a:t>
            </a:r>
            <a:r>
              <a:rPr lang="en-US" sz="1800" err="1">
                <a:solidFill>
                  <a:schemeClr val="bg1"/>
                </a:solidFill>
                <a:latin typeface="D-DIN Exp"/>
                <a:cs typeface="Calibri"/>
              </a:rPr>
              <a:t>ShareAlike</a:t>
            </a:r>
            <a:r>
              <a:rPr lang="en-US" sz="1800" dirty="0">
                <a:solidFill>
                  <a:schemeClr val="bg1"/>
                </a:solidFill>
                <a:latin typeface="D-DIN Exp"/>
                <a:cs typeface="Calibri"/>
              </a:rPr>
              <a:t> 4.0 International (CC BY-NC-SA 4.0) license, are freely available for non-commercial use with necessary credit given to the authors. This license permits personal or educational </a:t>
            </a:r>
            <a:r>
              <a:rPr lang="en-US" sz="1800" err="1">
                <a:solidFill>
                  <a:schemeClr val="bg1"/>
                </a:solidFill>
                <a:latin typeface="D-DIN Exp"/>
                <a:cs typeface="Calibri"/>
              </a:rPr>
              <a:t>utilisation</a:t>
            </a:r>
            <a:r>
              <a:rPr lang="en-US" sz="1800" dirty="0">
                <a:solidFill>
                  <a:schemeClr val="bg1"/>
                </a:solidFill>
                <a:latin typeface="D-DIN Exp"/>
                <a:cs typeface="Calibri"/>
              </a:rPr>
              <a:t> and adaptation, provided the adaptations are shared under the same terms. Designed to promote collaborative learning, this approach ensures </a:t>
            </a:r>
            <a:r>
              <a:rPr lang="en-US" sz="1800" err="1">
                <a:solidFill>
                  <a:schemeClr val="bg1"/>
                </a:solidFill>
                <a:latin typeface="D-DIN Exp"/>
                <a:cs typeface="Calibri"/>
              </a:rPr>
              <a:t>UniSAFE’s</a:t>
            </a:r>
            <a:r>
              <a:rPr lang="en-US" sz="1800" dirty="0">
                <a:solidFill>
                  <a:schemeClr val="bg1"/>
                </a:solidFill>
                <a:latin typeface="D-DIN Exp"/>
                <a:cs typeface="Calibri"/>
              </a:rPr>
              <a:t> content remains accessible and encourages further development within the community, maintaining the ethos of open, shared knowledge.</a:t>
            </a:r>
            <a:endParaRPr lang="en-US" dirty="0">
              <a:solidFill>
                <a:schemeClr val="bg1"/>
              </a:solidFill>
            </a:endParaRPr>
          </a:p>
        </p:txBody>
      </p:sp>
      <p:sp>
        <p:nvSpPr>
          <p:cNvPr id="9" name="Rectangle 7">
            <a:extLst>
              <a:ext uri="{FF2B5EF4-FFF2-40B4-BE49-F238E27FC236}">
                <a16:creationId xmlns:a16="http://schemas.microsoft.com/office/drawing/2014/main" id="{890A8956-4B33-F747-B6C3-4316ADC39E7B}"/>
              </a:ext>
            </a:extLst>
          </p:cNvPr>
          <p:cNvSpPr>
            <a:spLocks noChangeArrowheads="1"/>
          </p:cNvSpPr>
          <p:nvPr/>
        </p:nvSpPr>
        <p:spPr bwMode="auto">
          <a:xfrm>
            <a:off x="7038174" y="5794353"/>
            <a:ext cx="3328155" cy="707886"/>
          </a:xfrm>
          <a:prstGeom prst="rect">
            <a:avLst/>
          </a:prstGeom>
          <a:noFill/>
          <a:ln>
            <a:noFill/>
          </a:ln>
          <a:effec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800" b="0" i="0" u="none" strike="noStrike" cap="none" normalizeH="0" baseline="0">
                <a:ln>
                  <a:noFill/>
                </a:ln>
                <a:solidFill>
                  <a:schemeClr val="bg1">
                    <a:lumMod val="75000"/>
                  </a:schemeClr>
                </a:solidFill>
                <a:effectLst/>
                <a:latin typeface="D-DIN" panose="020B0504030202030204" pitchFamily="34" charset="77"/>
              </a:rPr>
              <a:t>This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project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has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received</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funding</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from</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the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European</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Union’s</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Horizon 2020 </a:t>
            </a:r>
          </a:p>
          <a:p>
            <a:pPr marL="0" marR="0" lvl="0" indent="0" algn="l" defTabSz="914400" rtl="0" eaLnBrk="0" fontAlgn="base" latinLnBrk="0" hangingPunct="0">
              <a:lnSpc>
                <a:spcPct val="100000"/>
              </a:lnSpc>
              <a:spcBef>
                <a:spcPct val="0"/>
              </a:spcBef>
              <a:spcAft>
                <a:spcPct val="0"/>
              </a:spcAft>
              <a:buClrTx/>
              <a:buSzTx/>
              <a:buFontTx/>
              <a:buNone/>
              <a:tabLst/>
            </a:pPr>
            <a:r>
              <a:rPr lang="fr-FR" altLang="fr-FR" sz="800" err="1">
                <a:solidFill>
                  <a:schemeClr val="bg1">
                    <a:lumMod val="75000"/>
                  </a:schemeClr>
                </a:solidFill>
                <a:latin typeface="D-DIN" panose="020B0504030202030204" pitchFamily="34" charset="77"/>
              </a:rPr>
              <a:t>r</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esearch</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and innovation programme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under</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t>
            </a:r>
            <a:r>
              <a:rPr kumimoji="0" lang="fr-FR" altLang="fr-FR" sz="800" b="0" i="0" u="none" strike="noStrike" cap="none" normalizeH="0" baseline="0" err="1">
                <a:ln>
                  <a:noFill/>
                </a:ln>
                <a:solidFill>
                  <a:schemeClr val="bg1">
                    <a:lumMod val="75000"/>
                  </a:schemeClr>
                </a:solidFill>
                <a:effectLst/>
                <a:latin typeface="D-DIN" panose="020B0504030202030204" pitchFamily="34" charset="77"/>
              </a:rPr>
              <a:t>grant</a:t>
            </a:r>
            <a:r>
              <a:rPr kumimoji="0" lang="fr-FR" altLang="fr-FR" sz="800" b="0" i="0" u="none" strike="noStrike" cap="none" normalizeH="0" baseline="0">
                <a:ln>
                  <a:noFill/>
                </a:ln>
                <a:solidFill>
                  <a:schemeClr val="bg1">
                    <a:lumMod val="75000"/>
                  </a:schemeClr>
                </a:solidFill>
                <a:effectLst/>
                <a:latin typeface="D-DIN" panose="020B0504030202030204" pitchFamily="34" charset="77"/>
              </a:rPr>
              <a:t> agreement no. 101006261</a:t>
            </a:r>
          </a:p>
          <a:p>
            <a:pPr marL="0" marR="0" lvl="0" indent="0" algn="l" defTabSz="914400" rtl="0" eaLnBrk="0" fontAlgn="base" latinLnBrk="0" hangingPunct="0">
              <a:lnSpc>
                <a:spcPct val="100000"/>
              </a:lnSpc>
              <a:spcBef>
                <a:spcPct val="0"/>
              </a:spcBef>
              <a:spcAft>
                <a:spcPct val="0"/>
              </a:spcAft>
              <a:buClrTx/>
              <a:buSzTx/>
              <a:buFontTx/>
              <a:buNone/>
              <a:tabLst/>
            </a:pPr>
            <a:endParaRPr lang="fr-FR" altLang="fr-FR" sz="800">
              <a:solidFill>
                <a:schemeClr val="bg1">
                  <a:lumMod val="75000"/>
                </a:schemeClr>
              </a:solidFill>
              <a:latin typeface="D-DIN" panose="020B0504030202030204" pitchFamily="34" charset="77"/>
            </a:endParaRPr>
          </a:p>
          <a:p>
            <a:pPr lvl="0" defTabSz="914400"/>
            <a:r>
              <a:rPr lang="en-US" sz="800">
                <a:solidFill>
                  <a:schemeClr val="bg1">
                    <a:lumMod val="75000"/>
                  </a:schemeClr>
                </a:solidFill>
                <a:latin typeface="D-DIN" panose="020B0504030202030204" pitchFamily="34" charset="77"/>
              </a:rPr>
              <a:t>The contents of this publication are the sole responsibility of </a:t>
            </a:r>
            <a:r>
              <a:rPr lang="en-US" sz="800" err="1">
                <a:solidFill>
                  <a:schemeClr val="bg1">
                    <a:lumMod val="75000"/>
                  </a:schemeClr>
                </a:solidFill>
                <a:latin typeface="D-DIN" panose="020B0504030202030204" pitchFamily="34" charset="77"/>
              </a:rPr>
              <a:t>UniSAFE</a:t>
            </a:r>
            <a:r>
              <a:rPr lang="en-US" sz="800">
                <a:solidFill>
                  <a:schemeClr val="bg1">
                    <a:lumMod val="75000"/>
                  </a:schemeClr>
                </a:solidFill>
                <a:latin typeface="D-DIN" panose="020B0504030202030204" pitchFamily="34" charset="77"/>
              </a:rPr>
              <a:t> </a:t>
            </a:r>
            <a:br>
              <a:rPr lang="en-US" sz="800">
                <a:solidFill>
                  <a:schemeClr val="bg1">
                    <a:lumMod val="75000"/>
                  </a:schemeClr>
                </a:solidFill>
                <a:latin typeface="D-DIN" panose="020B0504030202030204" pitchFamily="34" charset="77"/>
              </a:rPr>
            </a:br>
            <a:r>
              <a:rPr lang="en-US" sz="800">
                <a:solidFill>
                  <a:schemeClr val="bg1">
                    <a:lumMod val="75000"/>
                  </a:schemeClr>
                </a:solidFill>
                <a:latin typeface="D-DIN" panose="020B0504030202030204" pitchFamily="34" charset="77"/>
              </a:rPr>
              <a:t>and do not necessarily reflect the opinion of the European Union.</a:t>
            </a:r>
            <a:endParaRPr lang="fr-FR" altLang="fr-FR" sz="800">
              <a:solidFill>
                <a:schemeClr val="bg1">
                  <a:lumMod val="75000"/>
                </a:schemeClr>
              </a:solidFill>
              <a:latin typeface="D-DIN" panose="020B0504030202030204" pitchFamily="34" charset="77"/>
            </a:endParaRPr>
          </a:p>
        </p:txBody>
      </p:sp>
      <p:pic>
        <p:nvPicPr>
          <p:cNvPr id="10" name="Image 9">
            <a:extLst>
              <a:ext uri="{FF2B5EF4-FFF2-40B4-BE49-F238E27FC236}">
                <a16:creationId xmlns:a16="http://schemas.microsoft.com/office/drawing/2014/main" id="{770C4FBC-7486-8844-BB47-E6332BC4D6BC}"/>
              </a:ext>
            </a:extLst>
          </p:cNvPr>
          <p:cNvPicPr>
            <a:picLocks noChangeAspect="1"/>
          </p:cNvPicPr>
          <p:nvPr/>
        </p:nvPicPr>
        <p:blipFill>
          <a:blip r:embed="rId3"/>
          <a:stretch>
            <a:fillRect/>
          </a:stretch>
        </p:blipFill>
        <p:spPr>
          <a:xfrm>
            <a:off x="6631510" y="5861820"/>
            <a:ext cx="406663" cy="229003"/>
          </a:xfrm>
          <a:prstGeom prst="rect">
            <a:avLst/>
          </a:prstGeom>
        </p:spPr>
      </p:pic>
      <p:sp>
        <p:nvSpPr>
          <p:cNvPr id="11" name="TextBox 5">
            <a:extLst>
              <a:ext uri="{FF2B5EF4-FFF2-40B4-BE49-F238E27FC236}">
                <a16:creationId xmlns:a16="http://schemas.microsoft.com/office/drawing/2014/main" id="{DADE1D70-8725-E241-BCF3-93D2C7272A78}"/>
              </a:ext>
            </a:extLst>
          </p:cNvPr>
          <p:cNvSpPr txBox="1"/>
          <p:nvPr/>
        </p:nvSpPr>
        <p:spPr>
          <a:xfrm>
            <a:off x="7776397" y="5323369"/>
            <a:ext cx="2507097" cy="369332"/>
          </a:xfrm>
          <a:prstGeom prst="rect">
            <a:avLst/>
          </a:prstGeom>
          <a:noFill/>
        </p:spPr>
        <p:txBody>
          <a:bodyPr wrap="none" lIns="0" rIns="0" rtlCol="0">
            <a:spAutoFit/>
          </a:bodyPr>
          <a:lstStyle/>
          <a:p>
            <a:r>
              <a:rPr lang="en-US">
                <a:solidFill>
                  <a:srgbClr val="5792CE"/>
                </a:solidFill>
                <a:latin typeface="D-DIN" panose="020B0504030202030204" pitchFamily="34" charset="77"/>
                <a:ea typeface="Open Sans" charset="0"/>
                <a:cs typeface="Open Sans" charset="0"/>
              </a:rPr>
              <a:t>Follow us! </a:t>
            </a:r>
            <a:r>
              <a:rPr lang="en-US">
                <a:solidFill>
                  <a:schemeClr val="bg1"/>
                </a:solidFill>
                <a:latin typeface="D-DIN" panose="020B0504030202030204" pitchFamily="34" charset="77"/>
                <a:ea typeface="Open Sans" charset="0"/>
                <a:cs typeface="Open Sans" charset="0"/>
              </a:rPr>
              <a:t>@UniSAFE_gbv</a:t>
            </a:r>
          </a:p>
        </p:txBody>
      </p:sp>
      <p:sp>
        <p:nvSpPr>
          <p:cNvPr id="12" name="Freeform 11">
            <a:extLst>
              <a:ext uri="{FF2B5EF4-FFF2-40B4-BE49-F238E27FC236}">
                <a16:creationId xmlns:a16="http://schemas.microsoft.com/office/drawing/2014/main" id="{102DCE9A-83F8-2844-B650-CF0C1EED9759}"/>
              </a:ext>
            </a:extLst>
          </p:cNvPr>
          <p:cNvSpPr>
            <a:spLocks/>
          </p:cNvSpPr>
          <p:nvPr/>
        </p:nvSpPr>
        <p:spPr bwMode="auto">
          <a:xfrm>
            <a:off x="7453441" y="5435060"/>
            <a:ext cx="241909" cy="203326"/>
          </a:xfrm>
          <a:custGeom>
            <a:avLst/>
            <a:gdLst>
              <a:gd name="T0" fmla="*/ 387 w 436"/>
              <a:gd name="T1" fmla="*/ 133 h 363"/>
              <a:gd name="T2" fmla="*/ 434 w 436"/>
              <a:gd name="T3" fmla="*/ 105 h 363"/>
              <a:gd name="T4" fmla="*/ 383 w 436"/>
              <a:gd name="T5" fmla="*/ 110 h 363"/>
              <a:gd name="T6" fmla="*/ 380 w 436"/>
              <a:gd name="T7" fmla="*/ 100 h 363"/>
              <a:gd name="T8" fmla="*/ 288 w 436"/>
              <a:gd name="T9" fmla="*/ 28 h 363"/>
              <a:gd name="T10" fmla="*/ 298 w 436"/>
              <a:gd name="T11" fmla="*/ 24 h 363"/>
              <a:gd name="T12" fmla="*/ 325 w 436"/>
              <a:gd name="T13" fmla="*/ 9 h 363"/>
              <a:gd name="T14" fmla="*/ 283 w 436"/>
              <a:gd name="T15" fmla="*/ 17 h 363"/>
              <a:gd name="T16" fmla="*/ 306 w 436"/>
              <a:gd name="T17" fmla="*/ 0 h 363"/>
              <a:gd name="T18" fmla="*/ 272 w 436"/>
              <a:gd name="T19" fmla="*/ 16 h 363"/>
              <a:gd name="T20" fmla="*/ 278 w 436"/>
              <a:gd name="T21" fmla="*/ 3 h 363"/>
              <a:gd name="T22" fmla="*/ 210 w 436"/>
              <a:gd name="T23" fmla="*/ 108 h 363"/>
              <a:gd name="T24" fmla="*/ 177 w 436"/>
              <a:gd name="T25" fmla="*/ 82 h 363"/>
              <a:gd name="T26" fmla="*/ 65 w 436"/>
              <a:gd name="T27" fmla="*/ 32 h 363"/>
              <a:gd name="T28" fmla="*/ 103 w 436"/>
              <a:gd name="T29" fmla="*/ 87 h 363"/>
              <a:gd name="T30" fmla="*/ 76 w 436"/>
              <a:gd name="T31" fmla="*/ 90 h 363"/>
              <a:gd name="T32" fmla="*/ 125 w 436"/>
              <a:gd name="T33" fmla="*/ 134 h 363"/>
              <a:gd name="T34" fmla="*/ 95 w 436"/>
              <a:gd name="T35" fmla="*/ 145 h 363"/>
              <a:gd name="T36" fmla="*/ 148 w 436"/>
              <a:gd name="T37" fmla="*/ 172 h 363"/>
              <a:gd name="T38" fmla="*/ 162 w 436"/>
              <a:gd name="T39" fmla="*/ 209 h 363"/>
              <a:gd name="T40" fmla="*/ 0 w 436"/>
              <a:gd name="T41" fmla="*/ 213 h 363"/>
              <a:gd name="T42" fmla="*/ 384 w 436"/>
              <a:gd name="T43" fmla="*/ 158 h 363"/>
              <a:gd name="T44" fmla="*/ 436 w 436"/>
              <a:gd name="T45" fmla="*/ 138 h 363"/>
              <a:gd name="T46" fmla="*/ 387 w 436"/>
              <a:gd name="T47" fmla="*/ 13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6" h="363">
                <a:moveTo>
                  <a:pt x="387" y="133"/>
                </a:moveTo>
                <a:cubicBezTo>
                  <a:pt x="411" y="131"/>
                  <a:pt x="428" y="120"/>
                  <a:pt x="434" y="105"/>
                </a:cubicBezTo>
                <a:cubicBezTo>
                  <a:pt x="425" y="110"/>
                  <a:pt x="398" y="116"/>
                  <a:pt x="383" y="110"/>
                </a:cubicBezTo>
                <a:cubicBezTo>
                  <a:pt x="382" y="107"/>
                  <a:pt x="381" y="104"/>
                  <a:pt x="380" y="100"/>
                </a:cubicBezTo>
                <a:cubicBezTo>
                  <a:pt x="369" y="58"/>
                  <a:pt x="329" y="24"/>
                  <a:pt x="288" y="28"/>
                </a:cubicBezTo>
                <a:cubicBezTo>
                  <a:pt x="291" y="27"/>
                  <a:pt x="295" y="26"/>
                  <a:pt x="298" y="24"/>
                </a:cubicBezTo>
                <a:cubicBezTo>
                  <a:pt x="303" y="23"/>
                  <a:pt x="329" y="18"/>
                  <a:pt x="325" y="9"/>
                </a:cubicBezTo>
                <a:cubicBezTo>
                  <a:pt x="322" y="1"/>
                  <a:pt x="289" y="15"/>
                  <a:pt x="283" y="17"/>
                </a:cubicBezTo>
                <a:cubicBezTo>
                  <a:pt x="291" y="14"/>
                  <a:pt x="304" y="9"/>
                  <a:pt x="306" y="0"/>
                </a:cubicBezTo>
                <a:cubicBezTo>
                  <a:pt x="293" y="1"/>
                  <a:pt x="281" y="7"/>
                  <a:pt x="272" y="16"/>
                </a:cubicBezTo>
                <a:cubicBezTo>
                  <a:pt x="275" y="12"/>
                  <a:pt x="278" y="8"/>
                  <a:pt x="278" y="3"/>
                </a:cubicBezTo>
                <a:cubicBezTo>
                  <a:pt x="245" y="24"/>
                  <a:pt x="226" y="67"/>
                  <a:pt x="210" y="108"/>
                </a:cubicBezTo>
                <a:cubicBezTo>
                  <a:pt x="198" y="96"/>
                  <a:pt x="187" y="87"/>
                  <a:pt x="177" y="82"/>
                </a:cubicBezTo>
                <a:cubicBezTo>
                  <a:pt x="150" y="67"/>
                  <a:pt x="117" y="51"/>
                  <a:pt x="65" y="32"/>
                </a:cubicBezTo>
                <a:cubicBezTo>
                  <a:pt x="64" y="49"/>
                  <a:pt x="74" y="72"/>
                  <a:pt x="103" y="87"/>
                </a:cubicBezTo>
                <a:cubicBezTo>
                  <a:pt x="96" y="86"/>
                  <a:pt x="85" y="88"/>
                  <a:pt x="76" y="90"/>
                </a:cubicBezTo>
                <a:cubicBezTo>
                  <a:pt x="80" y="110"/>
                  <a:pt x="92" y="126"/>
                  <a:pt x="125" y="134"/>
                </a:cubicBezTo>
                <a:cubicBezTo>
                  <a:pt x="110" y="135"/>
                  <a:pt x="102" y="138"/>
                  <a:pt x="95" y="145"/>
                </a:cubicBezTo>
                <a:cubicBezTo>
                  <a:pt x="102" y="159"/>
                  <a:pt x="118" y="175"/>
                  <a:pt x="148" y="172"/>
                </a:cubicBezTo>
                <a:cubicBezTo>
                  <a:pt x="115" y="186"/>
                  <a:pt x="135" y="213"/>
                  <a:pt x="162" y="209"/>
                </a:cubicBezTo>
                <a:cubicBezTo>
                  <a:pt x="116" y="257"/>
                  <a:pt x="42" y="253"/>
                  <a:pt x="0" y="213"/>
                </a:cubicBezTo>
                <a:cubicBezTo>
                  <a:pt x="110" y="363"/>
                  <a:pt x="348" y="302"/>
                  <a:pt x="384" y="158"/>
                </a:cubicBezTo>
                <a:cubicBezTo>
                  <a:pt x="411" y="158"/>
                  <a:pt x="426" y="148"/>
                  <a:pt x="436" y="138"/>
                </a:cubicBezTo>
                <a:cubicBezTo>
                  <a:pt x="421" y="141"/>
                  <a:pt x="398" y="138"/>
                  <a:pt x="387" y="133"/>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latin typeface="D-DIN" panose="020B0504030202030204" pitchFamily="34" charset="77"/>
            </a:endParaRPr>
          </a:p>
        </p:txBody>
      </p:sp>
      <p:pic>
        <p:nvPicPr>
          <p:cNvPr id="2" name="Picture 1" descr="A sign with a person and a euro symbol&#10;&#10;Description automatically generated">
            <a:extLst>
              <a:ext uri="{FF2B5EF4-FFF2-40B4-BE49-F238E27FC236}">
                <a16:creationId xmlns:a16="http://schemas.microsoft.com/office/drawing/2014/main" id="{C146A75F-9668-EA86-2A2E-5A0A8E9D89BC}"/>
              </a:ext>
            </a:extLst>
          </p:cNvPr>
          <p:cNvPicPr>
            <a:picLocks noChangeAspect="1"/>
          </p:cNvPicPr>
          <p:nvPr/>
        </p:nvPicPr>
        <p:blipFill>
          <a:blip r:embed="rId4"/>
          <a:stretch>
            <a:fillRect/>
          </a:stretch>
        </p:blipFill>
        <p:spPr>
          <a:xfrm>
            <a:off x="555508" y="3758142"/>
            <a:ext cx="2257778" cy="788341"/>
          </a:xfrm>
          <a:prstGeom prst="rect">
            <a:avLst/>
          </a:prstGeom>
        </p:spPr>
      </p:pic>
      <p:sp>
        <p:nvSpPr>
          <p:cNvPr id="3" name="TextBox 2">
            <a:extLst>
              <a:ext uri="{FF2B5EF4-FFF2-40B4-BE49-F238E27FC236}">
                <a16:creationId xmlns:a16="http://schemas.microsoft.com/office/drawing/2014/main" id="{C7B94078-1525-066F-384D-DB40170C9D1A}"/>
              </a:ext>
            </a:extLst>
          </p:cNvPr>
          <p:cNvSpPr txBox="1"/>
          <p:nvPr/>
        </p:nvSpPr>
        <p:spPr>
          <a:xfrm>
            <a:off x="530344" y="4719931"/>
            <a:ext cx="5273791" cy="923330"/>
          </a:xfrm>
          <a:prstGeom prst="rect">
            <a:avLst/>
          </a:prstGeom>
        </p:spPr>
        <p:txBody>
          <a:bodyPr lIns="91440" tIns="45720" rIns="91440" bIns="45720" anchor="t"/>
          <a:lstStyle/>
          <a:p>
            <a:pPr defTabSz="914318">
              <a:spcBef>
                <a:spcPct val="0"/>
              </a:spcBef>
            </a:pPr>
            <a:r>
              <a:rPr lang="en-GB" dirty="0">
                <a:solidFill>
                  <a:schemeClr val="bg1"/>
                </a:solidFill>
                <a:latin typeface="D-DIN Exp"/>
                <a:cs typeface="Calibri"/>
              </a:rPr>
              <a:t>Attribution-</a:t>
            </a:r>
            <a:r>
              <a:rPr lang="en-GB" dirty="0" err="1">
                <a:solidFill>
                  <a:schemeClr val="bg1"/>
                </a:solidFill>
                <a:latin typeface="D-DIN Exp"/>
                <a:cs typeface="Calibri"/>
              </a:rPr>
              <a:t>NonCommercial</a:t>
            </a:r>
            <a:r>
              <a:rPr lang="en-GB" dirty="0">
                <a:solidFill>
                  <a:schemeClr val="bg1"/>
                </a:solidFill>
                <a:latin typeface="D-DIN Exp"/>
                <a:cs typeface="Calibri"/>
              </a:rPr>
              <a:t>-</a:t>
            </a:r>
            <a:r>
              <a:rPr lang="en-GB" dirty="0" err="1">
                <a:solidFill>
                  <a:schemeClr val="bg1"/>
                </a:solidFill>
                <a:latin typeface="D-DIN Exp"/>
                <a:cs typeface="Calibri"/>
              </a:rPr>
              <a:t>ShareAlike</a:t>
            </a:r>
            <a:r>
              <a:rPr lang="en-GB" dirty="0">
                <a:solidFill>
                  <a:schemeClr val="bg1"/>
                </a:solidFill>
                <a:latin typeface="D-DIN Exp"/>
                <a:cs typeface="Calibri"/>
              </a:rPr>
              <a:t> </a:t>
            </a:r>
            <a:br>
              <a:rPr lang="en-GB" dirty="0">
                <a:latin typeface="D-DIN Exp"/>
                <a:cs typeface="Calibri"/>
              </a:rPr>
            </a:br>
            <a:r>
              <a:rPr lang="en-GB" dirty="0">
                <a:solidFill>
                  <a:schemeClr val="bg1"/>
                </a:solidFill>
                <a:latin typeface="D-DIN Exp"/>
                <a:cs typeface="Calibri"/>
              </a:rPr>
              <a:t>CC-BY-NC-SA </a:t>
            </a:r>
          </a:p>
        </p:txBody>
      </p:sp>
      <p:sp>
        <p:nvSpPr>
          <p:cNvPr id="4" name="TextBox 3">
            <a:extLst>
              <a:ext uri="{FF2B5EF4-FFF2-40B4-BE49-F238E27FC236}">
                <a16:creationId xmlns:a16="http://schemas.microsoft.com/office/drawing/2014/main" id="{BAC81602-5547-5EC8-4CD1-7A3CC7149583}"/>
              </a:ext>
            </a:extLst>
          </p:cNvPr>
          <p:cNvSpPr txBox="1"/>
          <p:nvPr/>
        </p:nvSpPr>
        <p:spPr>
          <a:xfrm>
            <a:off x="571500" y="2028825"/>
            <a:ext cx="457200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u="sng" dirty="0">
                <a:solidFill>
                  <a:schemeClr val="bg1"/>
                </a:solidFill>
                <a:latin typeface="D-DIN Exp"/>
                <a:cs typeface="Calibri"/>
              </a:rPr>
              <a:t>How to cite this document</a:t>
            </a:r>
            <a:r>
              <a:rPr lang="en-US" dirty="0">
                <a:solidFill>
                  <a:schemeClr val="bg1"/>
                </a:solidFill>
                <a:latin typeface="D-DIN Exp"/>
                <a:cs typeface="Calibri"/>
              </a:rPr>
              <a:t>? </a:t>
            </a:r>
            <a:br>
              <a:rPr lang="en-US" dirty="0">
                <a:solidFill>
                  <a:schemeClr val="bg1"/>
                </a:solidFill>
                <a:latin typeface="D-DIN Exp"/>
                <a:cs typeface="Calibri"/>
              </a:rPr>
            </a:br>
            <a:r>
              <a:rPr lang="en-US" err="1">
                <a:solidFill>
                  <a:schemeClr val="bg1"/>
                </a:solidFill>
                <a:latin typeface="D-DIN Exp"/>
                <a:cs typeface="Calibri"/>
              </a:rPr>
              <a:t>Polykarpou</a:t>
            </a:r>
            <a:r>
              <a:rPr lang="en-US" dirty="0">
                <a:solidFill>
                  <a:schemeClr val="bg1"/>
                </a:solidFill>
                <a:latin typeface="D-DIN Exp"/>
                <a:cs typeface="Calibri"/>
              </a:rPr>
              <a:t>, Panagiota; </a:t>
            </a:r>
            <a:r>
              <a:rPr lang="en-US" err="1">
                <a:solidFill>
                  <a:schemeClr val="bg1"/>
                </a:solidFill>
                <a:latin typeface="D-DIN Exp"/>
                <a:cs typeface="Calibri"/>
              </a:rPr>
              <a:t>Wuiame</a:t>
            </a:r>
            <a:r>
              <a:rPr lang="en-US" dirty="0">
                <a:solidFill>
                  <a:schemeClr val="bg1"/>
                </a:solidFill>
                <a:latin typeface="D-DIN Exp"/>
                <a:cs typeface="Calibri"/>
              </a:rPr>
              <a:t>, Nathalie; </a:t>
            </a:r>
            <a:r>
              <a:rPr lang="en-US" err="1">
                <a:solidFill>
                  <a:schemeClr val="bg1"/>
                </a:solidFill>
                <a:latin typeface="D-DIN Exp"/>
                <a:cs typeface="Calibri"/>
              </a:rPr>
              <a:t>Madesi</a:t>
            </a:r>
            <a:r>
              <a:rPr lang="en-US" dirty="0">
                <a:solidFill>
                  <a:schemeClr val="bg1"/>
                </a:solidFill>
                <a:latin typeface="D-DIN Exp"/>
                <a:cs typeface="Calibri"/>
              </a:rPr>
              <a:t>, Vasia. Active Bystander Intervention Training - Online (Presentation in English). Antwerp: Yellow Window, 2023</a:t>
            </a:r>
          </a:p>
        </p:txBody>
      </p:sp>
    </p:spTree>
    <p:extLst>
      <p:ext uri="{BB962C8B-B14F-4D97-AF65-F5344CB8AC3E}">
        <p14:creationId xmlns:p14="http://schemas.microsoft.com/office/powerpoint/2010/main" val="1897078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8BF8B54-1E70-6D4E-E47C-1F0270AAADB4}"/>
              </a:ext>
            </a:extLst>
          </p:cNvPr>
          <p:cNvSpPr txBox="1"/>
          <p:nvPr/>
        </p:nvSpPr>
        <p:spPr>
          <a:xfrm>
            <a:off x="4724400" y="3200400"/>
            <a:ext cx="2743200" cy="6001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100">
              <a:latin typeface="Calibri"/>
              <a:cs typeface="Calibri"/>
            </a:endParaRPr>
          </a:p>
          <a:p>
            <a:endParaRPr lang="en-US" sz="1100">
              <a:latin typeface="Calibri"/>
              <a:cs typeface="Calibri"/>
            </a:endParaRPr>
          </a:p>
          <a:p>
            <a:endParaRPr lang="en-US" sz="1100">
              <a:latin typeface="Calibri"/>
              <a:cs typeface="Calibri"/>
            </a:endParaRPr>
          </a:p>
        </p:txBody>
      </p:sp>
      <p:sp>
        <p:nvSpPr>
          <p:cNvPr id="6" name="ZoneTexte 5">
            <a:extLst>
              <a:ext uri="{FF2B5EF4-FFF2-40B4-BE49-F238E27FC236}">
                <a16:creationId xmlns:a16="http://schemas.microsoft.com/office/drawing/2014/main" id="{B3C59DFF-B9E3-54BB-81B8-EEC639B861A9}"/>
              </a:ext>
            </a:extLst>
          </p:cNvPr>
          <p:cNvSpPr txBox="1"/>
          <p:nvPr/>
        </p:nvSpPr>
        <p:spPr>
          <a:xfrm>
            <a:off x="1190368" y="2730843"/>
            <a:ext cx="274320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fr-FR">
              <a:solidFill>
                <a:schemeClr val="bg1"/>
              </a:solidFill>
              <a:ea typeface="Open Sans"/>
              <a:cs typeface="Open Sans"/>
            </a:endParaRPr>
          </a:p>
          <a:p>
            <a:endParaRPr lang="fr-FR">
              <a:solidFill>
                <a:schemeClr val="bg1"/>
              </a:solidFill>
              <a:ea typeface="Open Sans"/>
              <a:cs typeface="Open Sans"/>
            </a:endParaRPr>
          </a:p>
          <a:p>
            <a:endParaRPr lang="fr-FR">
              <a:solidFill>
                <a:schemeClr val="bg1"/>
              </a:solidFill>
              <a:ea typeface="Open Sans"/>
              <a:cs typeface="Open Sans"/>
            </a:endParaRPr>
          </a:p>
        </p:txBody>
      </p:sp>
      <p:sp>
        <p:nvSpPr>
          <p:cNvPr id="3" name="TextBox 11">
            <a:extLst>
              <a:ext uri="{FF2B5EF4-FFF2-40B4-BE49-F238E27FC236}">
                <a16:creationId xmlns:a16="http://schemas.microsoft.com/office/drawing/2014/main" id="{59E2E88E-E2FF-6A20-12D0-F81AD7BE81D6}"/>
              </a:ext>
            </a:extLst>
          </p:cNvPr>
          <p:cNvSpPr txBox="1"/>
          <p:nvPr/>
        </p:nvSpPr>
        <p:spPr>
          <a:xfrm>
            <a:off x="1332575" y="2900532"/>
            <a:ext cx="8746667" cy="1763240"/>
          </a:xfrm>
          <a:prstGeom prst="rect">
            <a:avLst/>
          </a:prstGeom>
          <a:noFill/>
        </p:spPr>
        <p:txBody>
          <a:bodyPr wrap="square" lIns="0" tIns="45720" rIns="0" bIns="45720" rtlCol="0" anchor="t">
            <a:spAutoFit/>
          </a:bodyPr>
          <a:lstStyle/>
          <a:p>
            <a:pPr algn="ctr"/>
            <a:r>
              <a:rPr lang="en-US" sz="2800">
                <a:solidFill>
                  <a:schemeClr val="bg1"/>
                </a:solidFill>
                <a:ea typeface="+mn-lt"/>
                <a:cs typeface="+mn-lt"/>
              </a:rPr>
              <a:t>Share your name, pronouns &amp; your position/role </a:t>
            </a:r>
            <a:endParaRPr lang="en-US">
              <a:solidFill>
                <a:schemeClr val="bg1"/>
              </a:solidFill>
            </a:endParaRPr>
          </a:p>
          <a:p>
            <a:pPr algn="ctr"/>
            <a:r>
              <a:rPr lang="en-US" sz="2800">
                <a:solidFill>
                  <a:schemeClr val="bg1"/>
                </a:solidFill>
                <a:ea typeface="+mn-lt"/>
                <a:cs typeface="+mn-lt"/>
              </a:rPr>
              <a:t>at your institution</a:t>
            </a:r>
            <a:endParaRPr lang="en-US">
              <a:solidFill>
                <a:schemeClr val="bg1"/>
              </a:solidFill>
            </a:endParaRPr>
          </a:p>
          <a:p>
            <a:pPr algn="ctr">
              <a:lnSpc>
                <a:spcPct val="130000"/>
              </a:lnSpc>
            </a:pPr>
            <a:endParaRPr lang="en-US" sz="4400">
              <a:solidFill>
                <a:schemeClr val="bg1"/>
              </a:solidFill>
              <a:latin typeface="D-DIN" panose="020B0504030202030204" pitchFamily="34" charset="77"/>
            </a:endParaRPr>
          </a:p>
        </p:txBody>
      </p:sp>
      <p:sp>
        <p:nvSpPr>
          <p:cNvPr id="4" name="Oval 9">
            <a:extLst>
              <a:ext uri="{FF2B5EF4-FFF2-40B4-BE49-F238E27FC236}">
                <a16:creationId xmlns:a16="http://schemas.microsoft.com/office/drawing/2014/main" id="{E18C31C2-E488-E814-2DAC-AE2D7512AC25}"/>
              </a:ext>
            </a:extLst>
          </p:cNvPr>
          <p:cNvSpPr/>
          <p:nvPr/>
        </p:nvSpPr>
        <p:spPr>
          <a:xfrm>
            <a:off x="180719" y="832130"/>
            <a:ext cx="1697813" cy="1600579"/>
          </a:xfrm>
          <a:prstGeom prst="ellipse">
            <a:avLst/>
          </a:prstGeom>
          <a:gradFill>
            <a:gsLst>
              <a:gs pos="100000">
                <a:srgbClr val="5792CE"/>
              </a:gs>
              <a:gs pos="0">
                <a:srgbClr val="AED7BD"/>
              </a:gs>
            </a:gsLst>
            <a:lin ang="7200000" scaled="0"/>
          </a:gradFill>
          <a:ln w="6350">
            <a:noFill/>
          </a:ln>
          <a:effectLst>
            <a:outerShdw blurRad="127000" dist="63500" dir="9000000" algn="ctr" rotWithShape="0">
              <a:srgbClr val="000000">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0" tIns="180000" rIns="0" bIns="45720" numCol="1" spcCol="0" rtlCol="0" fromWordArt="0" anchor="t" anchorCtr="0" forceAA="0" compatLnSpc="1">
            <a:prstTxWarp prst="textNoShape">
              <a:avLst/>
            </a:prstTxWarp>
            <a:noAutofit/>
          </a:bodyPr>
          <a:lstStyle/>
          <a:p>
            <a:endParaRPr lang="en-US" sz="1000">
              <a:solidFill>
                <a:schemeClr val="tx1"/>
              </a:solidFill>
              <a:latin typeface="D-DIN" panose="020B0504030202030204" pitchFamily="34" charset="77"/>
            </a:endParaRPr>
          </a:p>
        </p:txBody>
      </p:sp>
      <p:sp>
        <p:nvSpPr>
          <p:cNvPr id="8" name="Shape 2553">
            <a:extLst>
              <a:ext uri="{FF2B5EF4-FFF2-40B4-BE49-F238E27FC236}">
                <a16:creationId xmlns:a16="http://schemas.microsoft.com/office/drawing/2014/main" id="{89A5A549-CC3F-1C04-9F18-C02738E5B288}"/>
              </a:ext>
            </a:extLst>
          </p:cNvPr>
          <p:cNvSpPr/>
          <p:nvPr/>
        </p:nvSpPr>
        <p:spPr>
          <a:xfrm>
            <a:off x="633974" y="1235657"/>
            <a:ext cx="791301" cy="793523"/>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FFFFFF"/>
          </a:solidFill>
          <a:ln w="12700">
            <a:miter lim="400000"/>
          </a:ln>
        </p:spPr>
        <p:txBody>
          <a:bodyPr lIns="14284" tIns="14284" rIns="14284" bIns="14284" anchor="ctr"/>
          <a:lstStyle/>
          <a:p>
            <a:pPr defTabSz="171399" eaLnBrk="1" hangingPunct="1">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solidFill>
                <a:srgbClr val="FFFFFF"/>
              </a:solidFill>
              <a:effectLst>
                <a:outerShdw blurRad="38100" dist="12700" dir="5400000" rotWithShape="0">
                  <a:srgbClr val="000000">
                    <a:alpha val="50000"/>
                  </a:srgbClr>
                </a:outerShdw>
              </a:effectLst>
              <a:latin typeface="Gill Sans"/>
              <a:ea typeface="Calibri" charset="0"/>
              <a:cs typeface="Calibri" charset="0"/>
              <a:sym typeface="Gill Sans"/>
            </a:endParaRPr>
          </a:p>
        </p:txBody>
      </p:sp>
    </p:spTree>
    <p:extLst>
      <p:ext uri="{BB962C8B-B14F-4D97-AF65-F5344CB8AC3E}">
        <p14:creationId xmlns:p14="http://schemas.microsoft.com/office/powerpoint/2010/main" val="17458384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512" y="1130786"/>
            <a:ext cx="10086975" cy="778381"/>
          </a:xfrm>
        </p:spPr>
        <p:txBody>
          <a:bodyPr/>
          <a:lstStyle/>
          <a:p>
            <a:r>
              <a:rPr lang="en-US"/>
              <a:t>Instructions for Exercise 1</a:t>
            </a:r>
          </a:p>
        </p:txBody>
      </p:sp>
      <p:sp>
        <p:nvSpPr>
          <p:cNvPr id="19" name="TextBox 11">
            <a:extLst>
              <a:ext uri="{FF2B5EF4-FFF2-40B4-BE49-F238E27FC236}">
                <a16:creationId xmlns:a16="http://schemas.microsoft.com/office/drawing/2014/main" id="{BBE63CCB-EF19-8E4B-8D92-4EF4FE00B7AC}"/>
              </a:ext>
            </a:extLst>
          </p:cNvPr>
          <p:cNvSpPr txBox="1"/>
          <p:nvPr/>
        </p:nvSpPr>
        <p:spPr>
          <a:xfrm>
            <a:off x="1158484" y="2718087"/>
            <a:ext cx="8746667" cy="460126"/>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Open the link sent in the chat box</a:t>
            </a:r>
            <a:endParaRPr lang="en-US">
              <a:solidFill>
                <a:schemeClr val="bg1"/>
              </a:solidFill>
            </a:endParaRPr>
          </a:p>
        </p:txBody>
      </p:sp>
      <p:sp>
        <p:nvSpPr>
          <p:cNvPr id="15" name="TextBox 12">
            <a:extLst>
              <a:ext uri="{FF2B5EF4-FFF2-40B4-BE49-F238E27FC236}">
                <a16:creationId xmlns:a16="http://schemas.microsoft.com/office/drawing/2014/main" id="{EE2FDB84-F18E-49FB-93B7-0174939657FE}"/>
              </a:ext>
            </a:extLst>
          </p:cNvPr>
          <p:cNvSpPr txBox="1"/>
          <p:nvPr/>
        </p:nvSpPr>
        <p:spPr>
          <a:xfrm>
            <a:off x="1158484" y="2215233"/>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1</a:t>
            </a:r>
            <a:endParaRPr lang="en-US" sz="1800" b="1">
              <a:solidFill>
                <a:srgbClr val="5792CE"/>
              </a:solidFill>
              <a:latin typeface="D-DIN"/>
              <a:ea typeface="Open Sans"/>
              <a:cs typeface="Open Sans"/>
            </a:endParaRPr>
          </a:p>
        </p:txBody>
      </p:sp>
      <p:sp>
        <p:nvSpPr>
          <p:cNvPr id="5" name="TextBox 12">
            <a:extLst>
              <a:ext uri="{FF2B5EF4-FFF2-40B4-BE49-F238E27FC236}">
                <a16:creationId xmlns:a16="http://schemas.microsoft.com/office/drawing/2014/main" id="{0F0B6C65-2ACD-873C-4BC9-7348458C17AC}"/>
              </a:ext>
            </a:extLst>
          </p:cNvPr>
          <p:cNvSpPr txBox="1"/>
          <p:nvPr/>
        </p:nvSpPr>
        <p:spPr>
          <a:xfrm>
            <a:off x="1146976" y="3354860"/>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2</a:t>
            </a:r>
            <a:endParaRPr lang="en-US" sz="1800" b="1">
              <a:solidFill>
                <a:srgbClr val="5792CE"/>
              </a:solidFill>
              <a:latin typeface="D-DIN"/>
              <a:ea typeface="Open Sans"/>
              <a:cs typeface="Open Sans"/>
            </a:endParaRPr>
          </a:p>
        </p:txBody>
      </p:sp>
      <p:sp>
        <p:nvSpPr>
          <p:cNvPr id="6" name="TextBox 11">
            <a:extLst>
              <a:ext uri="{FF2B5EF4-FFF2-40B4-BE49-F238E27FC236}">
                <a16:creationId xmlns:a16="http://schemas.microsoft.com/office/drawing/2014/main" id="{255CB3AB-8488-8E4F-7633-347D6410D134}"/>
              </a:ext>
            </a:extLst>
          </p:cNvPr>
          <p:cNvSpPr txBox="1"/>
          <p:nvPr/>
        </p:nvSpPr>
        <p:spPr>
          <a:xfrm>
            <a:off x="1146976" y="3816525"/>
            <a:ext cx="8746667" cy="460126"/>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Read each case carefully </a:t>
            </a:r>
            <a:endParaRPr lang="en-US" sz="2000">
              <a:solidFill>
                <a:schemeClr val="bg1"/>
              </a:solidFill>
              <a:latin typeface="D-DIN" panose="020B0504030202030204" pitchFamily="34" charset="77"/>
            </a:endParaRPr>
          </a:p>
        </p:txBody>
      </p:sp>
      <p:sp>
        <p:nvSpPr>
          <p:cNvPr id="8" name="TextBox 12">
            <a:extLst>
              <a:ext uri="{FF2B5EF4-FFF2-40B4-BE49-F238E27FC236}">
                <a16:creationId xmlns:a16="http://schemas.microsoft.com/office/drawing/2014/main" id="{37970205-A614-9ACB-09D9-37FE353F22E2}"/>
              </a:ext>
            </a:extLst>
          </p:cNvPr>
          <p:cNvSpPr txBox="1"/>
          <p:nvPr/>
        </p:nvSpPr>
        <p:spPr>
          <a:xfrm>
            <a:off x="6277496" y="2214659"/>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3</a:t>
            </a:r>
            <a:endParaRPr lang="en-US" sz="1800" b="1">
              <a:solidFill>
                <a:srgbClr val="5792CE"/>
              </a:solidFill>
              <a:latin typeface="D-DIN"/>
              <a:ea typeface="Open Sans"/>
              <a:cs typeface="Open Sans"/>
            </a:endParaRPr>
          </a:p>
        </p:txBody>
      </p:sp>
      <p:sp>
        <p:nvSpPr>
          <p:cNvPr id="10" name="TextBox 11">
            <a:extLst>
              <a:ext uri="{FF2B5EF4-FFF2-40B4-BE49-F238E27FC236}">
                <a16:creationId xmlns:a16="http://schemas.microsoft.com/office/drawing/2014/main" id="{4660375F-0C76-3B65-7C3A-6DC88E97D027}"/>
              </a:ext>
            </a:extLst>
          </p:cNvPr>
          <p:cNvSpPr txBox="1"/>
          <p:nvPr/>
        </p:nvSpPr>
        <p:spPr>
          <a:xfrm>
            <a:off x="6277498" y="2645710"/>
            <a:ext cx="4339424" cy="1260345"/>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Select one or more categories of forms of gender-based violence that you think the case falls under</a:t>
            </a:r>
          </a:p>
        </p:txBody>
      </p:sp>
      <p:sp>
        <p:nvSpPr>
          <p:cNvPr id="13" name="TextBox 12">
            <a:extLst>
              <a:ext uri="{FF2B5EF4-FFF2-40B4-BE49-F238E27FC236}">
                <a16:creationId xmlns:a16="http://schemas.microsoft.com/office/drawing/2014/main" id="{8314A6A3-957A-F3AF-E62C-DA8E0053425D}"/>
              </a:ext>
            </a:extLst>
          </p:cNvPr>
          <p:cNvSpPr txBox="1"/>
          <p:nvPr/>
        </p:nvSpPr>
        <p:spPr>
          <a:xfrm>
            <a:off x="6273265" y="4120306"/>
            <a:ext cx="2361585" cy="461665"/>
          </a:xfrm>
          <a:prstGeom prst="rect">
            <a:avLst/>
          </a:prstGeom>
          <a:noFill/>
        </p:spPr>
        <p:txBody>
          <a:bodyPr wrap="square" lIns="0" tIns="45720" rIns="0" bIns="45720" rtlCol="0" anchor="t">
            <a:spAutoFit/>
          </a:bodyPr>
          <a:lstStyle/>
          <a:p>
            <a:r>
              <a:rPr lang="en-US" sz="2400" b="1">
                <a:solidFill>
                  <a:srgbClr val="5792CE"/>
                </a:solidFill>
                <a:latin typeface="D-DIN"/>
                <a:ea typeface="Open Sans"/>
                <a:cs typeface="Open Sans"/>
              </a:rPr>
              <a:t>Step 4</a:t>
            </a:r>
            <a:endParaRPr lang="en-US" sz="1800" b="1">
              <a:solidFill>
                <a:srgbClr val="5792CE"/>
              </a:solidFill>
              <a:latin typeface="D-DIN"/>
              <a:ea typeface="Open Sans"/>
              <a:cs typeface="Open Sans"/>
            </a:endParaRPr>
          </a:p>
        </p:txBody>
      </p:sp>
      <p:sp>
        <p:nvSpPr>
          <p:cNvPr id="16" name="TextBox 11">
            <a:extLst>
              <a:ext uri="{FF2B5EF4-FFF2-40B4-BE49-F238E27FC236}">
                <a16:creationId xmlns:a16="http://schemas.microsoft.com/office/drawing/2014/main" id="{557BBCD4-F943-7696-2A6A-F4F510FA23DD}"/>
              </a:ext>
            </a:extLst>
          </p:cNvPr>
          <p:cNvSpPr txBox="1"/>
          <p:nvPr/>
        </p:nvSpPr>
        <p:spPr>
          <a:xfrm>
            <a:off x="6273265" y="4520415"/>
            <a:ext cx="8746667" cy="860235"/>
          </a:xfrm>
          <a:prstGeom prst="rect">
            <a:avLst/>
          </a:prstGeom>
          <a:noFill/>
        </p:spPr>
        <p:txBody>
          <a:bodyPr wrap="square" lIns="0" tIns="45720" rIns="0" bIns="45720" rtlCol="0" anchor="t">
            <a:spAutoFit/>
          </a:bodyPr>
          <a:lstStyle/>
          <a:p>
            <a:pPr>
              <a:lnSpc>
                <a:spcPct val="130000"/>
              </a:lnSpc>
            </a:pPr>
            <a:r>
              <a:rPr lang="en-US" sz="2000">
                <a:solidFill>
                  <a:schemeClr val="bg1"/>
                </a:solidFill>
                <a:latin typeface="D-DIN"/>
              </a:rPr>
              <a:t>Discuss results of each case and repeat</a:t>
            </a:r>
          </a:p>
          <a:p>
            <a:pPr>
              <a:lnSpc>
                <a:spcPct val="130000"/>
              </a:lnSpc>
            </a:pPr>
            <a:r>
              <a:rPr lang="en-US" sz="2000">
                <a:solidFill>
                  <a:schemeClr val="bg1"/>
                </a:solidFill>
                <a:latin typeface="D-DIN"/>
              </a:rPr>
              <a:t>for the other cases</a:t>
            </a:r>
          </a:p>
        </p:txBody>
      </p:sp>
    </p:spTree>
    <p:extLst>
      <p:ext uri="{BB962C8B-B14F-4D97-AF65-F5344CB8AC3E}">
        <p14:creationId xmlns:p14="http://schemas.microsoft.com/office/powerpoint/2010/main" val="1453927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E741E07-69C2-5734-00EA-E0C35B39F4B2}"/>
              </a:ext>
            </a:extLst>
          </p:cNvPr>
          <p:cNvSpPr>
            <a:spLocks noGrp="1"/>
          </p:cNvSpPr>
          <p:nvPr>
            <p:ph type="sldNum" sz="quarter" idx="4"/>
          </p:nvPr>
        </p:nvSpPr>
        <p:spPr/>
        <p:txBody>
          <a:bodyPr/>
          <a:lstStyle/>
          <a:p>
            <a:fld id="{783777ED-E0AE-DD49-A1E6-113717D9A99F}" type="slidenum">
              <a:rPr lang="fr-FR" smtClean="0"/>
              <a:pPr/>
              <a:t>7</a:t>
            </a:fld>
            <a:endParaRPr lang="fr-FR"/>
          </a:p>
        </p:txBody>
      </p:sp>
      <p:sp>
        <p:nvSpPr>
          <p:cNvPr id="8" name="TextBox 7">
            <a:extLst>
              <a:ext uri="{FF2B5EF4-FFF2-40B4-BE49-F238E27FC236}">
                <a16:creationId xmlns:a16="http://schemas.microsoft.com/office/drawing/2014/main" id="{47B9AF28-73D5-05DE-0A96-0514CE93AF92}"/>
              </a:ext>
            </a:extLst>
          </p:cNvPr>
          <p:cNvSpPr txBox="1"/>
          <p:nvPr/>
        </p:nvSpPr>
        <p:spPr>
          <a:xfrm>
            <a:off x="515843" y="1447403"/>
            <a:ext cx="11355315" cy="47089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solidFill>
                  <a:srgbClr val="0E2234"/>
                </a:solidFill>
                <a:latin typeface="Calibri"/>
                <a:cs typeface="Calibri"/>
              </a:rPr>
              <a:t>Physical violence</a:t>
            </a:r>
            <a:r>
              <a:rPr lang="en-US" sz="2000">
                <a:solidFill>
                  <a:srgbClr val="0E2234"/>
                </a:solidFill>
                <a:latin typeface="Calibri"/>
                <a:cs typeface="Calibri"/>
              </a:rPr>
              <a:t>, including kicking, beating, pushing, slapping, and hitting, etc.</a:t>
            </a:r>
            <a:br>
              <a:rPr lang="en-US" sz="2000">
                <a:latin typeface="Calibri"/>
              </a:rPr>
            </a:br>
            <a:endParaRPr lang="en-US" sz="2000">
              <a:latin typeface="Calibri"/>
              <a:cs typeface="Calibri"/>
            </a:endParaRPr>
          </a:p>
          <a:p>
            <a:r>
              <a:rPr lang="en-US" sz="2000" b="1">
                <a:solidFill>
                  <a:srgbClr val="0E2234"/>
                </a:solidFill>
                <a:latin typeface="Calibri"/>
                <a:cs typeface="Calibri"/>
              </a:rPr>
              <a:t>Sexual violence</a:t>
            </a:r>
            <a:r>
              <a:rPr lang="en-US" sz="2000">
                <a:solidFill>
                  <a:srgbClr val="0E2234"/>
                </a:solidFill>
                <a:latin typeface="Calibri"/>
                <a:cs typeface="Calibri"/>
              </a:rPr>
              <a:t>, including sexual acts, attempts to obtain a sexual act, sexual assaults, or acts otherwise directed against a person’s sexuality without the person’s consent, occurring in both online and offline contexts.</a:t>
            </a:r>
          </a:p>
          <a:p>
            <a:endParaRPr lang="en-US" sz="2000">
              <a:solidFill>
                <a:srgbClr val="0E2234"/>
              </a:solidFill>
              <a:latin typeface="Calibri"/>
              <a:cs typeface="Calibri"/>
            </a:endParaRPr>
          </a:p>
          <a:p>
            <a:r>
              <a:rPr lang="en-US" sz="2000" b="1">
                <a:solidFill>
                  <a:srgbClr val="0E2234"/>
                </a:solidFill>
                <a:latin typeface="Calibri"/>
                <a:cs typeface="Calibri"/>
              </a:rPr>
              <a:t>Psychological violence</a:t>
            </a:r>
            <a:r>
              <a:rPr lang="en-US" sz="2000">
                <a:solidFill>
                  <a:srgbClr val="0E2234"/>
                </a:solidFill>
                <a:latin typeface="Calibri"/>
                <a:cs typeface="Calibri"/>
              </a:rPr>
              <a:t>, including psychologically abusive </a:t>
            </a:r>
            <a:r>
              <a:rPr lang="en-US" sz="2000" err="1">
                <a:solidFill>
                  <a:srgbClr val="0E2234"/>
                </a:solidFill>
                <a:latin typeface="Calibri"/>
                <a:cs typeface="Calibri"/>
              </a:rPr>
              <a:t>behaviours</a:t>
            </a:r>
            <a:r>
              <a:rPr lang="en-US" sz="2000">
                <a:solidFill>
                  <a:srgbClr val="0E2234"/>
                </a:solidFill>
                <a:latin typeface="Calibri"/>
                <a:cs typeface="Calibri"/>
              </a:rPr>
              <a:t>, such as controlling, coercion, verbal abuse, and blackmail and takes place in both online and offline contexts.</a:t>
            </a:r>
            <a:br>
              <a:rPr lang="en-US" sz="2000">
                <a:latin typeface="Calibri"/>
              </a:rPr>
            </a:br>
            <a:endParaRPr lang="en-US" sz="2000">
              <a:solidFill>
                <a:srgbClr val="0E2234"/>
              </a:solidFill>
              <a:latin typeface="Calibri"/>
              <a:cs typeface="Calibri"/>
            </a:endParaRPr>
          </a:p>
          <a:p>
            <a:r>
              <a:rPr lang="en-US" sz="2000" b="1">
                <a:solidFill>
                  <a:srgbClr val="0E2234"/>
                </a:solidFill>
                <a:latin typeface="Calibri"/>
                <a:cs typeface="Calibri"/>
              </a:rPr>
              <a:t>Economic and financial violence</a:t>
            </a:r>
            <a:r>
              <a:rPr lang="en-US" sz="2000">
                <a:solidFill>
                  <a:srgbClr val="0E2234"/>
                </a:solidFill>
                <a:latin typeface="Calibri"/>
                <a:cs typeface="Calibri"/>
              </a:rPr>
              <a:t>, including acts or </a:t>
            </a:r>
            <a:r>
              <a:rPr lang="en-US" sz="2000" err="1">
                <a:solidFill>
                  <a:srgbClr val="0E2234"/>
                </a:solidFill>
                <a:latin typeface="Calibri"/>
                <a:cs typeface="Calibri"/>
              </a:rPr>
              <a:t>behaviours</a:t>
            </a:r>
            <a:r>
              <a:rPr lang="en-US" sz="2000">
                <a:solidFill>
                  <a:srgbClr val="0E2234"/>
                </a:solidFill>
                <a:latin typeface="Calibri"/>
                <a:cs typeface="Calibri"/>
              </a:rPr>
              <a:t> that cause an individual economic harm. Economic violence can take the form of property damage, restriction of access to financial resources, education or the </a:t>
            </a:r>
            <a:r>
              <a:rPr lang="en-US" sz="2000" err="1">
                <a:solidFill>
                  <a:srgbClr val="0E2234"/>
                </a:solidFill>
                <a:latin typeface="Calibri"/>
                <a:cs typeface="Calibri"/>
              </a:rPr>
              <a:t>labour</a:t>
            </a:r>
            <a:r>
              <a:rPr lang="en-US" sz="2000">
                <a:solidFill>
                  <a:srgbClr val="0E2234"/>
                </a:solidFill>
                <a:latin typeface="Calibri"/>
                <a:cs typeface="Calibri"/>
              </a:rPr>
              <a:t> market, or a failure to fulfil certain economic responsibilities. The control mechanisms may include controlling the victim’s access to healthcare services, employment, etc.</a:t>
            </a:r>
            <a:br>
              <a:rPr lang="en-US" sz="2000">
                <a:latin typeface="Calibri"/>
              </a:rPr>
            </a:br>
            <a:br>
              <a:rPr lang="en-US" sz="2000">
                <a:latin typeface="Calibri"/>
              </a:rPr>
            </a:br>
            <a:endParaRPr lang="en-US" sz="2000">
              <a:solidFill>
                <a:srgbClr val="0E2234"/>
              </a:solidFill>
              <a:latin typeface="Calibri"/>
              <a:cs typeface="Calibri"/>
            </a:endParaRPr>
          </a:p>
        </p:txBody>
      </p:sp>
    </p:spTree>
    <p:extLst>
      <p:ext uri="{BB962C8B-B14F-4D97-AF65-F5344CB8AC3E}">
        <p14:creationId xmlns:p14="http://schemas.microsoft.com/office/powerpoint/2010/main" val="425316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D05BDEC-777D-2F12-F70F-519B577B40B9}"/>
              </a:ext>
            </a:extLst>
          </p:cNvPr>
          <p:cNvSpPr>
            <a:spLocks noGrp="1"/>
          </p:cNvSpPr>
          <p:nvPr>
            <p:ph type="sldNum" sz="quarter" idx="4"/>
          </p:nvPr>
        </p:nvSpPr>
        <p:spPr>
          <a:xfrm>
            <a:off x="8328910" y="6333377"/>
            <a:ext cx="2743200" cy="365125"/>
          </a:xfrm>
        </p:spPr>
        <p:txBody>
          <a:bodyPr anchor="ctr">
            <a:normAutofit/>
          </a:bodyPr>
          <a:lstStyle/>
          <a:p>
            <a:pPr>
              <a:spcAft>
                <a:spcPts val="600"/>
              </a:spcAft>
            </a:pPr>
            <a:fld id="{783777ED-E0AE-DD49-A1E6-113717D9A99F}" type="slidenum">
              <a:rPr lang="fr-FR" smtClean="0"/>
              <a:pPr>
                <a:spcAft>
                  <a:spcPts val="600"/>
                </a:spcAft>
              </a:pPr>
              <a:t>8</a:t>
            </a:fld>
            <a:endParaRPr lang="fr-FR"/>
          </a:p>
        </p:txBody>
      </p:sp>
      <p:sp>
        <p:nvSpPr>
          <p:cNvPr id="4" name="TextBox 1">
            <a:extLst>
              <a:ext uri="{FF2B5EF4-FFF2-40B4-BE49-F238E27FC236}">
                <a16:creationId xmlns:a16="http://schemas.microsoft.com/office/drawing/2014/main" id="{CDA394DC-9405-9348-F6F4-7B8BDE055B3F}"/>
              </a:ext>
            </a:extLst>
          </p:cNvPr>
          <p:cNvSpPr txBox="1"/>
          <p:nvPr/>
        </p:nvSpPr>
        <p:spPr>
          <a:xfrm>
            <a:off x="679939" y="914400"/>
            <a:ext cx="11218984" cy="535531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r>
              <a:rPr lang="en-US" b="1">
                <a:solidFill>
                  <a:srgbClr val="0E2234"/>
                </a:solidFill>
                <a:latin typeface="Calibri"/>
                <a:cs typeface="Segoe UI"/>
              </a:rPr>
              <a:t>Harassment </a:t>
            </a:r>
            <a:r>
              <a:rPr lang="en-US">
                <a:solidFill>
                  <a:srgbClr val="0E2234"/>
                </a:solidFill>
                <a:latin typeface="Calibri"/>
                <a:cs typeface="Segoe UI"/>
              </a:rPr>
              <a:t>includes both sexual harassment and gender harassment and takes place in both online and offline contexts:  ​</a:t>
            </a:r>
          </a:p>
          <a:p>
            <a:pPr marL="285750" indent="-285750">
              <a:buFont typeface="Arial"/>
              <a:buChar char="•"/>
            </a:pPr>
            <a:endParaRPr lang="en-US" b="1">
              <a:solidFill>
                <a:srgbClr val="0E2234"/>
              </a:solidFill>
              <a:latin typeface="Calibri"/>
              <a:cs typeface="Segoe UI"/>
            </a:endParaRPr>
          </a:p>
          <a:p>
            <a:pPr marL="285750" indent="-285750">
              <a:buFont typeface="Arial"/>
              <a:buChar char="•"/>
            </a:pPr>
            <a:r>
              <a:rPr lang="en-US" b="1">
                <a:solidFill>
                  <a:srgbClr val="0E2234"/>
                </a:solidFill>
                <a:latin typeface="Calibri"/>
                <a:cs typeface="Segoe UI"/>
              </a:rPr>
              <a:t>Sexual harassment </a:t>
            </a:r>
            <a:r>
              <a:rPr lang="en-US">
                <a:solidFill>
                  <a:srgbClr val="0E2234"/>
                </a:solidFill>
                <a:latin typeface="Calibri"/>
                <a:cs typeface="Segoe UI"/>
              </a:rPr>
              <a:t>is unwanted verbal, nonverbal, or physical conduct of a sexual nature, such as touching, comments on a person’s looks or body, stalking, sending [sharing] images with sexual content, or sexist jokes. </a:t>
            </a:r>
            <a:endParaRPr lang="en-US">
              <a:latin typeface="Calibri"/>
              <a:ea typeface="Open Sans"/>
              <a:cs typeface="Open Sans"/>
            </a:endParaRPr>
          </a:p>
          <a:p>
            <a:pPr marL="285750" indent="-285750">
              <a:buFont typeface="Arial"/>
              <a:buChar char="•"/>
            </a:pPr>
            <a:r>
              <a:rPr lang="en-US" b="1">
                <a:solidFill>
                  <a:srgbClr val="0E2234"/>
                </a:solidFill>
                <a:latin typeface="Calibri"/>
                <a:cs typeface="Segoe UI"/>
              </a:rPr>
              <a:t>Gender harassment </a:t>
            </a:r>
            <a:r>
              <a:rPr lang="en-US">
                <a:solidFill>
                  <a:srgbClr val="0E2234"/>
                </a:solidFill>
                <a:latin typeface="Calibri"/>
                <a:cs typeface="Segoe UI"/>
              </a:rPr>
              <a:t>is harassment on the grounds of sex but without sexual connotations, such as diminishing or hateful comments, exclusion, silencing, or stereotypical prejudices.​</a:t>
            </a:r>
          </a:p>
          <a:p>
            <a:pPr marL="285750" indent="-285750">
              <a:buFont typeface="Arial"/>
              <a:buChar char="•"/>
            </a:pPr>
            <a:endParaRPr lang="en-US">
              <a:solidFill>
                <a:srgbClr val="0E2234"/>
              </a:solidFill>
              <a:latin typeface="Calibri"/>
              <a:cs typeface="Segoe UI"/>
            </a:endParaRPr>
          </a:p>
          <a:p>
            <a:r>
              <a:rPr lang="en-US" b="1">
                <a:solidFill>
                  <a:srgbClr val="0E2234"/>
                </a:solidFill>
                <a:latin typeface="Calibri"/>
                <a:cs typeface="Segoe UI"/>
              </a:rPr>
              <a:t>Online violence</a:t>
            </a:r>
            <a:r>
              <a:rPr lang="en-US">
                <a:solidFill>
                  <a:srgbClr val="0E2234"/>
                </a:solidFill>
                <a:latin typeface="Calibri"/>
                <a:cs typeface="Segoe UI"/>
              </a:rPr>
              <a:t>, abuse, and violation can take many forms, such as cyberstalking, cyberbullying, internet-based sexual abuse, non-consensual distribution of sexual images and text, certain features of which arise from the nature of ICTs</a:t>
            </a:r>
          </a:p>
          <a:p>
            <a:endParaRPr lang="en-US">
              <a:solidFill>
                <a:srgbClr val="0E2234"/>
              </a:solidFill>
              <a:latin typeface="Calibri"/>
              <a:cs typeface="Segoe UI"/>
            </a:endParaRPr>
          </a:p>
          <a:p>
            <a:r>
              <a:rPr lang="en-US" b="1" err="1">
                <a:solidFill>
                  <a:srgbClr val="0E2234"/>
                </a:solidFill>
                <a:latin typeface="Calibri"/>
                <a:cs typeface="Segoe UI"/>
              </a:rPr>
              <a:t>Organisational</a:t>
            </a:r>
            <a:r>
              <a:rPr lang="en-US" b="1">
                <a:solidFill>
                  <a:srgbClr val="0E2234"/>
                </a:solidFill>
                <a:latin typeface="Calibri"/>
                <a:cs typeface="Segoe UI"/>
              </a:rPr>
              <a:t> (gender-based) violence</a:t>
            </a:r>
            <a:r>
              <a:rPr lang="en-US">
                <a:solidFill>
                  <a:srgbClr val="0E2234"/>
                </a:solidFill>
                <a:latin typeface="Calibri"/>
                <a:cs typeface="Segoe UI"/>
              </a:rPr>
              <a:t>: In addition to the forms of GBV that </a:t>
            </a:r>
            <a:r>
              <a:rPr lang="en-US" err="1">
                <a:solidFill>
                  <a:srgbClr val="0E2234"/>
                </a:solidFill>
                <a:latin typeface="Calibri"/>
                <a:cs typeface="Segoe UI"/>
              </a:rPr>
              <a:t>centre</a:t>
            </a:r>
            <a:r>
              <a:rPr lang="en-US">
                <a:solidFill>
                  <a:srgbClr val="0E2234"/>
                </a:solidFill>
                <a:latin typeface="Calibri"/>
                <a:cs typeface="Segoe UI"/>
              </a:rPr>
              <a:t> more on individuals, there are also important manifestations of GBV on </a:t>
            </a:r>
            <a:r>
              <a:rPr lang="en-US" i="1">
                <a:solidFill>
                  <a:srgbClr val="0E2234"/>
                </a:solidFill>
                <a:latin typeface="Calibri"/>
                <a:cs typeface="Segoe UI"/>
              </a:rPr>
              <a:t>the collective, group, and </a:t>
            </a:r>
            <a:r>
              <a:rPr lang="en-US" i="1" err="1">
                <a:solidFill>
                  <a:srgbClr val="0E2234"/>
                </a:solidFill>
                <a:latin typeface="Calibri"/>
                <a:cs typeface="Segoe UI"/>
              </a:rPr>
              <a:t>organisational</a:t>
            </a:r>
            <a:r>
              <a:rPr lang="en-US" i="1">
                <a:solidFill>
                  <a:srgbClr val="0E2234"/>
                </a:solidFill>
                <a:latin typeface="Calibri"/>
                <a:cs typeface="Segoe UI"/>
              </a:rPr>
              <a:t> levels of universities and research </a:t>
            </a:r>
            <a:r>
              <a:rPr lang="en-US" i="1" err="1">
                <a:solidFill>
                  <a:srgbClr val="0E2234"/>
                </a:solidFill>
                <a:latin typeface="Calibri"/>
                <a:cs typeface="Segoe UI"/>
              </a:rPr>
              <a:t>organisations</a:t>
            </a:r>
            <a:r>
              <a:rPr lang="en-US">
                <a:solidFill>
                  <a:srgbClr val="0E2234"/>
                </a:solidFill>
                <a:latin typeface="Calibri"/>
                <a:cs typeface="Segoe UI"/>
              </a:rPr>
              <a:t>. This can apply in a direct sense, such as abuse of feminist students or of Gender Studies as a discipline, or in a less direct sense, such as laissez-faire or authoritarian management that facilities, or even condones, individual GBV, or the existence of group/</a:t>
            </a:r>
            <a:r>
              <a:rPr lang="en-US" err="1">
                <a:solidFill>
                  <a:srgbClr val="0E2234"/>
                </a:solidFill>
                <a:latin typeface="Calibri"/>
                <a:cs typeface="Segoe UI"/>
              </a:rPr>
              <a:t>organisational</a:t>
            </a:r>
            <a:r>
              <a:rPr lang="en-US">
                <a:solidFill>
                  <a:srgbClr val="0E2234"/>
                </a:solidFill>
                <a:latin typeface="Calibri"/>
                <a:cs typeface="Segoe UI"/>
              </a:rPr>
              <a:t> cultures that promote GBV directly or indirectly, e.g., use of pornography, lad culture.​</a:t>
            </a:r>
          </a:p>
        </p:txBody>
      </p:sp>
    </p:spTree>
    <p:extLst>
      <p:ext uri="{BB962C8B-B14F-4D97-AF65-F5344CB8AC3E}">
        <p14:creationId xmlns:p14="http://schemas.microsoft.com/office/powerpoint/2010/main" val="3670054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56598EA-0F9B-4629-E864-6A45F5C4EE1D}"/>
              </a:ext>
            </a:extLst>
          </p:cNvPr>
          <p:cNvSpPr txBox="1">
            <a:spLocks/>
          </p:cNvSpPr>
          <p:nvPr/>
        </p:nvSpPr>
        <p:spPr>
          <a:xfrm>
            <a:off x="653000" y="1199805"/>
            <a:ext cx="3758364" cy="1861285"/>
          </a:xfrm>
          <a:prstGeom prst="rect">
            <a:avLst/>
          </a:prstGeom>
          <a:effectLst/>
        </p:spPr>
        <p:txBody>
          <a:bodyPr vert="horz" lIns="0" tIns="192024" rIns="0" bIns="0" rtlCol="0" anchor="t" anchorCtr="0">
            <a:noAutofit/>
          </a:bodyPr>
          <a:lstStyle>
            <a:lvl1pPr algn="l" defTabSz="914318" rtl="0" eaLnBrk="1" latinLnBrk="0" hangingPunct="1">
              <a:lnSpc>
                <a:spcPct val="90000"/>
              </a:lnSpc>
              <a:spcBef>
                <a:spcPct val="0"/>
              </a:spcBef>
              <a:buNone/>
              <a:defRPr sz="3200" b="0" i="0" kern="1200" spc="0" baseline="0">
                <a:solidFill>
                  <a:srgbClr val="0F2235"/>
                </a:solidFill>
                <a:latin typeface="D-DIN Exp" panose="020B0504020202030204" pitchFamily="34" charset="0"/>
                <a:ea typeface="D-DIN Exp" panose="020B0504020202030204" pitchFamily="34" charset="0"/>
                <a:cs typeface="D-DIN Exp" panose="020B0504020202030204" pitchFamily="34" charset="0"/>
              </a:defRPr>
            </a:lvl1pPr>
          </a:lstStyle>
          <a:p>
            <a:r>
              <a:rPr lang="en-US"/>
              <a:t>Definition of Gender-Based Violence</a:t>
            </a:r>
          </a:p>
        </p:txBody>
      </p:sp>
      <p:sp>
        <p:nvSpPr>
          <p:cNvPr id="6" name="TextBox 5">
            <a:extLst>
              <a:ext uri="{FF2B5EF4-FFF2-40B4-BE49-F238E27FC236}">
                <a16:creationId xmlns:a16="http://schemas.microsoft.com/office/drawing/2014/main" id="{A5EB0368-89C9-3EDA-4688-E2B917A0991A}"/>
              </a:ext>
            </a:extLst>
          </p:cNvPr>
          <p:cNvSpPr txBox="1"/>
          <p:nvPr/>
        </p:nvSpPr>
        <p:spPr>
          <a:xfrm>
            <a:off x="5887820" y="1348458"/>
            <a:ext cx="5334000" cy="3908762"/>
          </a:xfrm>
          <a:prstGeom prst="rect">
            <a:avLst/>
          </a:prstGeom>
          <a:noFill/>
        </p:spPr>
        <p:txBody>
          <a:bodyPr wrap="square" lIns="0" tIns="45720" rIns="0" bIns="45720" rtlCol="0" anchor="t">
            <a:spAutoFit/>
          </a:bodyPr>
          <a:lstStyle/>
          <a:p>
            <a:r>
              <a:rPr lang="en-US" sz="2000">
                <a:solidFill>
                  <a:srgbClr val="000000"/>
                </a:solidFill>
                <a:latin typeface="D-DIN"/>
                <a:ea typeface="Open Sans"/>
                <a:cs typeface="Open Sans"/>
              </a:rPr>
              <a:t>Gender-based violence can be </a:t>
            </a:r>
            <a:r>
              <a:rPr lang="en-US" sz="2000" b="1">
                <a:solidFill>
                  <a:srgbClr val="000000"/>
                </a:solidFill>
                <a:latin typeface="D-DIN"/>
                <a:ea typeface="Open Sans"/>
                <a:cs typeface="Open Sans"/>
              </a:rPr>
              <a:t>sexual</a:t>
            </a:r>
            <a:r>
              <a:rPr lang="en-US" sz="2000">
                <a:solidFill>
                  <a:srgbClr val="000000"/>
                </a:solidFill>
                <a:latin typeface="D-DIN"/>
                <a:ea typeface="Open Sans"/>
                <a:cs typeface="Open Sans"/>
              </a:rPr>
              <a:t>, </a:t>
            </a:r>
            <a:r>
              <a:rPr lang="en-US" sz="2000" b="1">
                <a:solidFill>
                  <a:srgbClr val="000000"/>
                </a:solidFill>
                <a:latin typeface="D-DIN"/>
                <a:ea typeface="Open Sans"/>
                <a:cs typeface="Open Sans"/>
              </a:rPr>
              <a:t>physical</a:t>
            </a:r>
            <a:r>
              <a:rPr lang="en-US" sz="2000">
                <a:solidFill>
                  <a:srgbClr val="000000"/>
                </a:solidFill>
                <a:latin typeface="D-DIN"/>
                <a:ea typeface="Open Sans"/>
                <a:cs typeface="Open Sans"/>
              </a:rPr>
              <a:t>, </a:t>
            </a:r>
            <a:r>
              <a:rPr lang="en-US" sz="2000" b="1">
                <a:solidFill>
                  <a:srgbClr val="000000"/>
                </a:solidFill>
                <a:latin typeface="D-DIN"/>
                <a:ea typeface="Open Sans"/>
                <a:cs typeface="Open Sans"/>
              </a:rPr>
              <a:t>verbal</a:t>
            </a:r>
            <a:r>
              <a:rPr lang="en-US" sz="2000">
                <a:solidFill>
                  <a:srgbClr val="000000"/>
                </a:solidFill>
                <a:latin typeface="D-DIN"/>
                <a:ea typeface="Open Sans"/>
                <a:cs typeface="Open Sans"/>
              </a:rPr>
              <a:t>, </a:t>
            </a:r>
            <a:r>
              <a:rPr lang="en-US" sz="2000" b="1">
                <a:solidFill>
                  <a:srgbClr val="000000"/>
                </a:solidFill>
                <a:latin typeface="D-DIN"/>
                <a:ea typeface="Open Sans"/>
                <a:cs typeface="Open Sans"/>
              </a:rPr>
              <a:t>psychological </a:t>
            </a:r>
            <a:r>
              <a:rPr lang="en-US" sz="2000">
                <a:solidFill>
                  <a:srgbClr val="000000"/>
                </a:solidFill>
                <a:latin typeface="D-DIN"/>
                <a:ea typeface="Open Sans"/>
                <a:cs typeface="Open Sans"/>
              </a:rPr>
              <a:t>(emotional), or </a:t>
            </a:r>
            <a:r>
              <a:rPr lang="en-US" sz="2000" b="1">
                <a:solidFill>
                  <a:srgbClr val="000000"/>
                </a:solidFill>
                <a:latin typeface="D-DIN"/>
                <a:ea typeface="Open Sans"/>
                <a:cs typeface="Open Sans"/>
              </a:rPr>
              <a:t>socio-economic </a:t>
            </a:r>
            <a:r>
              <a:rPr lang="en-US" sz="2000">
                <a:solidFill>
                  <a:srgbClr val="000000"/>
                </a:solidFill>
                <a:latin typeface="D-DIN"/>
                <a:ea typeface="Open Sans"/>
                <a:cs typeface="Open Sans"/>
              </a:rPr>
              <a:t>and it can take many forms. From </a:t>
            </a:r>
            <a:r>
              <a:rPr lang="en-US" sz="2000" b="1">
                <a:solidFill>
                  <a:srgbClr val="000000"/>
                </a:solidFill>
                <a:latin typeface="D-DIN"/>
                <a:ea typeface="Open Sans"/>
                <a:cs typeface="Open Sans"/>
              </a:rPr>
              <a:t>verbal violence </a:t>
            </a:r>
            <a:r>
              <a:rPr lang="en-US" sz="2000">
                <a:solidFill>
                  <a:srgbClr val="000000"/>
                </a:solidFill>
                <a:latin typeface="D-DIN"/>
                <a:ea typeface="Open Sans"/>
                <a:cs typeface="Open Sans"/>
              </a:rPr>
              <a:t>and </a:t>
            </a:r>
            <a:r>
              <a:rPr lang="en-US" sz="2000" b="1">
                <a:solidFill>
                  <a:srgbClr val="000000"/>
                </a:solidFill>
                <a:latin typeface="D-DIN"/>
                <a:ea typeface="Open Sans"/>
                <a:cs typeface="Open Sans"/>
              </a:rPr>
              <a:t>hate speech on the Internet</a:t>
            </a:r>
            <a:r>
              <a:rPr lang="en-US" sz="2000">
                <a:solidFill>
                  <a:srgbClr val="000000"/>
                </a:solidFill>
                <a:latin typeface="D-DIN"/>
                <a:ea typeface="Open Sans"/>
                <a:cs typeface="Open Sans"/>
              </a:rPr>
              <a:t>, to </a:t>
            </a:r>
            <a:r>
              <a:rPr lang="en-US" sz="2000" b="1">
                <a:solidFill>
                  <a:srgbClr val="000000"/>
                </a:solidFill>
                <a:latin typeface="D-DIN"/>
                <a:ea typeface="Open Sans"/>
                <a:cs typeface="Open Sans"/>
              </a:rPr>
              <a:t>rape or murder</a:t>
            </a:r>
            <a:r>
              <a:rPr lang="en-US" sz="2000">
                <a:solidFill>
                  <a:srgbClr val="000000"/>
                </a:solidFill>
                <a:latin typeface="D-DIN"/>
                <a:ea typeface="Open Sans"/>
                <a:cs typeface="Open Sans"/>
              </a:rPr>
              <a:t>.</a:t>
            </a:r>
            <a:br>
              <a:rPr lang="en-US" sz="2000">
                <a:latin typeface="D-DIN" panose="020B0504030202030204" pitchFamily="34" charset="77"/>
                <a:ea typeface="Open Sans" charset="0"/>
                <a:cs typeface="Open Sans" charset="0"/>
              </a:rPr>
            </a:br>
            <a:br>
              <a:rPr lang="en-US" sz="2000">
                <a:latin typeface="D-DIN" panose="020B0504030202030204" pitchFamily="34" charset="77"/>
                <a:ea typeface="Open Sans" charset="0"/>
                <a:cs typeface="Open Sans" charset="0"/>
              </a:rPr>
            </a:br>
            <a:r>
              <a:rPr lang="en-US" sz="2000">
                <a:solidFill>
                  <a:srgbClr val="000000"/>
                </a:solidFill>
                <a:latin typeface="D-DIN"/>
                <a:ea typeface="Open Sans"/>
                <a:cs typeface="Open Sans"/>
              </a:rPr>
              <a:t>It can be perpetrated by anyone: a </a:t>
            </a:r>
            <a:r>
              <a:rPr lang="en-US" sz="2000" b="1">
                <a:solidFill>
                  <a:srgbClr val="000000"/>
                </a:solidFill>
                <a:latin typeface="D-DIN"/>
                <a:ea typeface="Open Sans"/>
                <a:cs typeface="Open Sans"/>
              </a:rPr>
              <a:t>current or former spouse/partner</a:t>
            </a:r>
            <a:r>
              <a:rPr lang="en-US" sz="2000">
                <a:solidFill>
                  <a:srgbClr val="000000"/>
                </a:solidFill>
                <a:latin typeface="D-DIN"/>
                <a:ea typeface="Open Sans"/>
                <a:cs typeface="Open Sans"/>
              </a:rPr>
              <a:t>, a </a:t>
            </a:r>
            <a:r>
              <a:rPr lang="en-US" sz="2000" b="1">
                <a:solidFill>
                  <a:srgbClr val="000000"/>
                </a:solidFill>
                <a:latin typeface="D-DIN"/>
                <a:ea typeface="Open Sans"/>
                <a:cs typeface="Open Sans"/>
              </a:rPr>
              <a:t>family member</a:t>
            </a:r>
            <a:r>
              <a:rPr lang="en-US" sz="2000">
                <a:solidFill>
                  <a:srgbClr val="000000"/>
                </a:solidFill>
                <a:latin typeface="D-DIN"/>
                <a:ea typeface="Open Sans"/>
                <a:cs typeface="Open Sans"/>
              </a:rPr>
              <a:t>, a </a:t>
            </a:r>
            <a:r>
              <a:rPr lang="en-US" sz="2000" b="1">
                <a:solidFill>
                  <a:srgbClr val="000000"/>
                </a:solidFill>
                <a:latin typeface="D-DIN"/>
                <a:ea typeface="Open Sans"/>
                <a:cs typeface="Open Sans"/>
              </a:rPr>
              <a:t>colleague from work</a:t>
            </a:r>
            <a:r>
              <a:rPr lang="en-US" sz="2000">
                <a:solidFill>
                  <a:srgbClr val="000000"/>
                </a:solidFill>
                <a:latin typeface="D-DIN"/>
                <a:ea typeface="Open Sans"/>
                <a:cs typeface="Open Sans"/>
              </a:rPr>
              <a:t>, </a:t>
            </a:r>
            <a:r>
              <a:rPr lang="en-US" sz="2000" b="1">
                <a:solidFill>
                  <a:srgbClr val="000000"/>
                </a:solidFill>
                <a:latin typeface="D-DIN"/>
                <a:ea typeface="Open Sans"/>
                <a:cs typeface="Open Sans"/>
              </a:rPr>
              <a:t>schoolmates</a:t>
            </a:r>
            <a:r>
              <a:rPr lang="en-US" sz="2000">
                <a:solidFill>
                  <a:srgbClr val="000000"/>
                </a:solidFill>
                <a:latin typeface="D-DIN"/>
                <a:ea typeface="Open Sans"/>
                <a:cs typeface="Open Sans"/>
              </a:rPr>
              <a:t>, </a:t>
            </a:r>
            <a:r>
              <a:rPr lang="en-US" sz="2000" b="1">
                <a:solidFill>
                  <a:srgbClr val="000000"/>
                </a:solidFill>
                <a:latin typeface="D-DIN"/>
                <a:ea typeface="Open Sans"/>
                <a:cs typeface="Open Sans"/>
              </a:rPr>
              <a:t>friends</a:t>
            </a:r>
            <a:r>
              <a:rPr lang="en-US" sz="2000">
                <a:solidFill>
                  <a:srgbClr val="000000"/>
                </a:solidFill>
                <a:latin typeface="D-DIN"/>
                <a:ea typeface="Open Sans"/>
                <a:cs typeface="Open Sans"/>
              </a:rPr>
              <a:t>, </a:t>
            </a:r>
            <a:r>
              <a:rPr lang="en-US" sz="2000" b="1">
                <a:solidFill>
                  <a:srgbClr val="000000"/>
                </a:solidFill>
                <a:latin typeface="D-DIN"/>
                <a:ea typeface="Open Sans"/>
                <a:cs typeface="Open Sans"/>
              </a:rPr>
              <a:t>an unknown person</a:t>
            </a:r>
            <a:r>
              <a:rPr lang="en-US" sz="2000">
                <a:solidFill>
                  <a:srgbClr val="000000"/>
                </a:solidFill>
                <a:latin typeface="D-DIN"/>
                <a:ea typeface="Open Sans"/>
                <a:cs typeface="Open Sans"/>
              </a:rPr>
              <a:t>, or </a:t>
            </a:r>
            <a:r>
              <a:rPr lang="en-US" sz="2000" b="1">
                <a:solidFill>
                  <a:srgbClr val="000000"/>
                </a:solidFill>
                <a:latin typeface="D-DIN"/>
                <a:ea typeface="Open Sans"/>
                <a:cs typeface="Open Sans"/>
              </a:rPr>
              <a:t>people who act on behalf of cultural, religious, state, or intra-state institutions</a:t>
            </a:r>
            <a:r>
              <a:rPr lang="en-US" sz="2000">
                <a:solidFill>
                  <a:srgbClr val="000000"/>
                </a:solidFill>
                <a:latin typeface="D-DIN"/>
                <a:ea typeface="Open Sans"/>
                <a:cs typeface="Open Sans"/>
              </a:rPr>
              <a:t>. </a:t>
            </a:r>
            <a:endParaRPr lang="en-US" sz="2000">
              <a:solidFill>
                <a:srgbClr val="000000"/>
              </a:solidFill>
              <a:latin typeface="D-DIN" panose="020B0504030202030204" pitchFamily="34" charset="77"/>
              <a:ea typeface="Open Sans" charset="0"/>
              <a:cs typeface="Open Sans" charset="0"/>
            </a:endParaRPr>
          </a:p>
          <a:p>
            <a:br>
              <a:rPr lang="en-US" sz="1400" i="1">
                <a:latin typeface="D-DIN" panose="020B0504030202030204" pitchFamily="34" charset="77"/>
                <a:ea typeface="Open Sans" charset="0"/>
                <a:cs typeface="Open Sans" charset="0"/>
              </a:rPr>
            </a:br>
            <a:r>
              <a:rPr lang="en-US" sz="1400" i="1">
                <a:solidFill>
                  <a:srgbClr val="000000"/>
                </a:solidFill>
                <a:latin typeface="D-DIN"/>
                <a:ea typeface="Open Sans"/>
                <a:cs typeface="Open Sans"/>
              </a:rPr>
              <a:t>Source: </a:t>
            </a:r>
            <a:r>
              <a:rPr lang="en-US" sz="1400" i="1">
                <a:solidFill>
                  <a:srgbClr val="000000"/>
                </a:solidFill>
                <a:latin typeface="D-DIN"/>
                <a:ea typeface="Open Sans"/>
                <a:cs typeface="Open Sans"/>
                <a:hlinkClick r:id="rId3"/>
              </a:rPr>
              <a:t>Council of Europe</a:t>
            </a:r>
            <a:endParaRPr lang="en-US" sz="1400" i="1">
              <a:solidFill>
                <a:srgbClr val="000000"/>
              </a:solidFill>
              <a:latin typeface="D-DIN"/>
              <a:ea typeface="Open Sans"/>
              <a:cs typeface="Open Sans"/>
            </a:endParaRPr>
          </a:p>
        </p:txBody>
      </p:sp>
      <p:sp>
        <p:nvSpPr>
          <p:cNvPr id="7" name="TextBox 7">
            <a:extLst>
              <a:ext uri="{FF2B5EF4-FFF2-40B4-BE49-F238E27FC236}">
                <a16:creationId xmlns:a16="http://schemas.microsoft.com/office/drawing/2014/main" id="{461C1AD3-1D2A-111A-A6A6-F3AB2512806B}"/>
              </a:ext>
            </a:extLst>
          </p:cNvPr>
          <p:cNvSpPr txBox="1"/>
          <p:nvPr/>
        </p:nvSpPr>
        <p:spPr>
          <a:xfrm>
            <a:off x="653000" y="2650113"/>
            <a:ext cx="4005498" cy="2460674"/>
          </a:xfrm>
          <a:prstGeom prst="rect">
            <a:avLst/>
          </a:prstGeom>
          <a:noFill/>
        </p:spPr>
        <p:txBody>
          <a:bodyPr wrap="square" lIns="0" tIns="45720" rIns="0" bIns="45720" rtlCol="0" anchor="t">
            <a:spAutoFit/>
          </a:bodyPr>
          <a:lstStyle/>
          <a:p>
            <a:pPr>
              <a:lnSpc>
                <a:spcPct val="130000"/>
              </a:lnSpc>
            </a:pPr>
            <a:r>
              <a:rPr lang="en-US" sz="2000" b="1">
                <a:solidFill>
                  <a:schemeClr val="tx1">
                    <a:alpha val="70000"/>
                  </a:schemeClr>
                </a:solidFill>
                <a:latin typeface="D-DIN"/>
              </a:rPr>
              <a:t>Gender-based violence refers to any type of harm that is perpetrated against a person or group of people because of their factual or perceived sex, gender, sexual orientation and/or gender identity.</a:t>
            </a:r>
          </a:p>
        </p:txBody>
      </p:sp>
    </p:spTree>
    <p:extLst>
      <p:ext uri="{BB962C8B-B14F-4D97-AF65-F5344CB8AC3E}">
        <p14:creationId xmlns:p14="http://schemas.microsoft.com/office/powerpoint/2010/main" val="808036468"/>
      </p:ext>
    </p:extLst>
  </p:cSld>
  <p:clrMapOvr>
    <a:masterClrMapping/>
  </p:clrMapOvr>
</p:sld>
</file>

<file path=ppt/theme/theme1.xml><?xml version="1.0" encoding="utf-8"?>
<a:theme xmlns:a="http://schemas.openxmlformats.org/drawingml/2006/main" name="Mini Powerpoint Template">
  <a:themeElements>
    <a:clrScheme name="Kula Color 1">
      <a:dk1>
        <a:srgbClr val="000000"/>
      </a:dk1>
      <a:lt1>
        <a:srgbClr val="FFFFFF"/>
      </a:lt1>
      <a:dk2>
        <a:srgbClr val="000000"/>
      </a:dk2>
      <a:lt2>
        <a:srgbClr val="FEFC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2.xml><?xml version="1.0" encoding="utf-8"?>
<a:theme xmlns:a="http://schemas.openxmlformats.org/drawingml/2006/main" name="Mini Powerpoint Template">
  <a:themeElements>
    <a:clrScheme name="Kula Color 1">
      <a:dk1>
        <a:srgbClr val="000000"/>
      </a:dk1>
      <a:lt1>
        <a:srgbClr val="FFFFFF"/>
      </a:lt1>
      <a:dk2>
        <a:srgbClr val="000000"/>
      </a:dk2>
      <a:lt2>
        <a:srgbClr val="FEFC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df2c5a50-f49f-4694-a027-6f50ae0ffd71">
      <Terms xmlns="http://schemas.microsoft.com/office/infopath/2007/PartnerControls"/>
    </lcf76f155ced4ddcb4097134ff3c332f>
    <TaxCatchAll xmlns="54531478-a02a-4101-bd8e-4f782ec3b3b0"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F5732F9EEC752448223F01FC1FCAE7C" ma:contentTypeVersion="19" ma:contentTypeDescription="Create a new document." ma:contentTypeScope="" ma:versionID="c82527ce968425ecbd3076da3b4f6d1d">
  <xsd:schema xmlns:xsd="http://www.w3.org/2001/XMLSchema" xmlns:xs="http://www.w3.org/2001/XMLSchema" xmlns:p="http://schemas.microsoft.com/office/2006/metadata/properties" xmlns:ns2="df2c5a50-f49f-4694-a027-6f50ae0ffd71" xmlns:ns3="54531478-a02a-4101-bd8e-4f782ec3b3b0" targetNamespace="http://schemas.microsoft.com/office/2006/metadata/properties" ma:root="true" ma:fieldsID="4ec9ebc5c66e6a0b15b7ec08939c8fb3" ns2:_="" ns3:_="">
    <xsd:import namespace="df2c5a50-f49f-4694-a027-6f50ae0ffd71"/>
    <xsd:import namespace="54531478-a02a-4101-bd8e-4f782ec3b3b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3:TaxCatchAll" minOccurs="0"/>
                <xsd:element ref="ns2:MediaServiceLocation"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2c5a50-f49f-4694-a027-6f50ae0ffd7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748fa32-2c86-4eb4-8a30-862adc17a02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531478-a02a-4101-bd8e-4f782ec3b3b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c587f9c5-24c0-48e4-8e1c-48968ad95276}" ma:internalName="TaxCatchAll" ma:showField="CatchAllData" ma:web="54531478-a02a-4101-bd8e-4f782ec3b3b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6C5A1F-DEF5-4E70-984F-B2E45D81E087}">
  <ds:schemaRefs>
    <ds:schemaRef ds:uri="096fa985-4e63-4dda-ba11-511aba2819b7"/>
    <ds:schemaRef ds:uri="54531478-a02a-4101-bd8e-4f782ec3b3b0"/>
    <ds:schemaRef ds:uri="877fcdee-add0-4f6b-a10f-65fafaa485d6"/>
    <ds:schemaRef ds:uri="df2c5a50-f49f-4694-a027-6f50ae0ffd71"/>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1194619-4825-4CC8-B564-56755579C7ED}">
  <ds:schemaRefs>
    <ds:schemaRef ds:uri="54531478-a02a-4101-bd8e-4f782ec3b3b0"/>
    <ds:schemaRef ds:uri="df2c5a50-f49f-4694-a027-6f50ae0ffd7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C073BCC-8C59-4DAF-955D-95509CA8483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7725</Words>
  <Application>Microsoft Office PowerPoint</Application>
  <PresentationFormat>Widescreen</PresentationFormat>
  <Paragraphs>432</Paragraphs>
  <Slides>43</Slides>
  <Notes>41</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43</vt:i4>
      </vt:variant>
    </vt:vector>
  </HeadingPairs>
  <TitlesOfParts>
    <vt:vector size="54" baseType="lpstr">
      <vt:lpstr>Arial</vt:lpstr>
      <vt:lpstr>Calibri</vt:lpstr>
      <vt:lpstr>D-DIN</vt:lpstr>
      <vt:lpstr>D-DIN Exp</vt:lpstr>
      <vt:lpstr>Din</vt:lpstr>
      <vt:lpstr>Din Bold</vt:lpstr>
      <vt:lpstr>Gill Sans</vt:lpstr>
      <vt:lpstr>Open Sans</vt:lpstr>
      <vt:lpstr>Wingdings</vt:lpstr>
      <vt:lpstr>Mini Powerpoint Template</vt:lpstr>
      <vt:lpstr>Mini Powerpoint Template</vt:lpstr>
      <vt:lpstr>PowerPoint Presentation</vt:lpstr>
      <vt:lpstr>Learning Objectives</vt:lpstr>
      <vt:lpstr>Ground Rules</vt:lpstr>
      <vt:lpstr>Programme of the day </vt:lpstr>
      <vt:lpstr>PowerPoint Presentation</vt:lpstr>
      <vt:lpstr>Instructions for Exercise 1</vt:lpstr>
      <vt:lpstr>PowerPoint Presentation</vt:lpstr>
      <vt:lpstr>PowerPoint Presentation</vt:lpstr>
      <vt:lpstr>PowerPoint Presentation</vt:lpstr>
      <vt:lpstr>UniSAFE’s understanding of gender-based violence</vt:lpstr>
      <vt:lpstr>UniSAFE survey</vt:lpstr>
      <vt:lpstr>PowerPoint Presentation</vt:lpstr>
      <vt:lpstr>UniSAFE Survey - Facts and Figures</vt:lpstr>
      <vt:lpstr>Impact and consequences of experiencing gender-based violence</vt:lpstr>
      <vt:lpstr>PowerPoint Presentation</vt:lpstr>
      <vt:lpstr>Reasons for not reporting incidents of gender-based violence</vt:lpstr>
      <vt:lpstr>Where does it happen and to who?</vt:lpstr>
      <vt:lpstr>7P model to address gender-based violence in universities</vt:lpstr>
      <vt:lpstr>Example of prevention measures and practices</vt:lpstr>
      <vt:lpstr>“Bystander”</vt:lpstr>
      <vt:lpstr>What’s bystander intervention?</vt:lpstr>
      <vt:lpstr>PowerPoint Presentation</vt:lpstr>
      <vt:lpstr>Why to intervene?</vt:lpstr>
      <vt:lpstr>How to intervene?</vt:lpstr>
      <vt:lpstr>Be alert</vt:lpstr>
      <vt:lpstr>Recognise the problem</vt:lpstr>
      <vt:lpstr>Assume Responsibility</vt:lpstr>
      <vt:lpstr>When safe, take action</vt:lpstr>
      <vt:lpstr>Break for 15 minutes</vt:lpstr>
      <vt:lpstr>5D Methods</vt:lpstr>
      <vt:lpstr>PowerPoint Presentation</vt:lpstr>
      <vt:lpstr>PowerPoint Presentation</vt:lpstr>
      <vt:lpstr>PowerPoint Presentation</vt:lpstr>
      <vt:lpstr>PowerPoint Presentation</vt:lpstr>
      <vt:lpstr>PowerPoint Presentation</vt:lpstr>
      <vt:lpstr>PowerPoint Presentation</vt:lpstr>
      <vt:lpstr>Instructions for Exercise 2</vt:lpstr>
      <vt:lpstr>Exercise 2</vt:lpstr>
      <vt:lpstr>PowerPoint Presentation</vt:lpstr>
      <vt:lpstr>Conclusions</vt:lpstr>
      <vt:lpstr>Evaluation survey</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ShapeShift</dc:creator>
  <cp:keywords/>
  <dc:description/>
  <cp:lastModifiedBy>Panagiota Polykarpou</cp:lastModifiedBy>
  <cp:revision>15</cp:revision>
  <dcterms:created xsi:type="dcterms:W3CDTF">2017-07-25T02:03:18Z</dcterms:created>
  <dcterms:modified xsi:type="dcterms:W3CDTF">2024-01-03T11:31:37Z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0x010100AF5732F9EEC752448223F01FC1FCAE7C</vt:lpwstr>
  </property>
  <property fmtid="{D5CDD505-2E9C-101B-9397-08002B2CF9AE}" pid="3" name="MediaServiceImageTags">
    <vt:lpwstr/>
  </property>
</Properties>
</file>