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87_2BFB0FB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98_D48223C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44"/>
  </p:notesMasterIdLst>
  <p:handoutMasterIdLst>
    <p:handoutMasterId r:id="rId45"/>
  </p:handoutMasterIdLst>
  <p:sldIdLst>
    <p:sldId id="381" r:id="rId5"/>
    <p:sldId id="419" r:id="rId6"/>
    <p:sldId id="382" r:id="rId7"/>
    <p:sldId id="410" r:id="rId8"/>
    <p:sldId id="383" r:id="rId9"/>
    <p:sldId id="380" r:id="rId10"/>
    <p:sldId id="376" r:id="rId11"/>
    <p:sldId id="386" r:id="rId12"/>
    <p:sldId id="300" r:id="rId13"/>
    <p:sldId id="385" r:id="rId14"/>
    <p:sldId id="387" r:id="rId15"/>
    <p:sldId id="388" r:id="rId16"/>
    <p:sldId id="414" r:id="rId17"/>
    <p:sldId id="393" r:id="rId18"/>
    <p:sldId id="295" r:id="rId19"/>
    <p:sldId id="390" r:id="rId20"/>
    <p:sldId id="391" r:id="rId21"/>
    <p:sldId id="294" r:id="rId22"/>
    <p:sldId id="392" r:id="rId23"/>
    <p:sldId id="394" r:id="rId24"/>
    <p:sldId id="377" r:id="rId25"/>
    <p:sldId id="395" r:id="rId26"/>
    <p:sldId id="396" r:id="rId27"/>
    <p:sldId id="397" r:id="rId28"/>
    <p:sldId id="398" r:id="rId29"/>
    <p:sldId id="399" r:id="rId30"/>
    <p:sldId id="305" r:id="rId31"/>
    <p:sldId id="400" r:id="rId32"/>
    <p:sldId id="401" r:id="rId33"/>
    <p:sldId id="402" r:id="rId34"/>
    <p:sldId id="404" r:id="rId35"/>
    <p:sldId id="403" r:id="rId36"/>
    <p:sldId id="406" r:id="rId37"/>
    <p:sldId id="409" r:id="rId38"/>
    <p:sldId id="415" r:id="rId39"/>
    <p:sldId id="418" r:id="rId40"/>
    <p:sldId id="408" r:id="rId41"/>
    <p:sldId id="368" r:id="rId42"/>
    <p:sldId id="420" r:id="rId43"/>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1FBB5F-A279-E1BC-A639-3829B0244F7C}" name="Vasia   Madesi" initials="VM" userId="S::vasia.madesi_yellowwindow.com#ext#@europeansf.onmicrosoft.com::16d47c5c-4b5a-452a-bc8a-bb2a63f077b9" providerId="AD"/>
  <p188:author id="{F3FEC88C-DA6F-BCB4-2E4A-42BFE149E4E3}" name="Eva Oliva" initials="EO" userId="S::eva.oliva_soc.cas.cz#ext#@europeansf.onmicrosoft.com::a9a6e89d-2cd1-4c05-8226-c28b6796a49b" providerId="AD"/>
  <p188:author id="{FD5FDE93-D8BA-EFE1-A448-41D42D12DD56}" name="marcela.linkova.casper@outlook.com" initials="ma" userId="S::marcela.linkova.casper_outlook.com#ext#@europeansf.onmicrosoft.com::7fbea9fb-7de0-40f2-9672-eaa030bc06e1" providerId="AD"/>
  <p188:author id="{AA8BF5B5-6A9E-011C-F189-AF640B3B9B3A}" name="Zuzana Andreska" initials="ZA" userId="S::zuzana.andreska_soc.cas.cz#ext#@europeansf.onmicrosoft.com::1b95122b-edc3-413d-8e78-fec7a71066db" providerId="AD"/>
  <p188:author id="{1E75F7B5-F4A7-CA08-9EA6-3ADD2042152D}" name="Lipinsky, Anke" initials="LA" userId="S::anke.lipinsky_gesis.org#ext#@europeansf.onmicrosoft.com::ab5b2494-a00e-4a7b-b3a8-cdb284cad755" providerId="AD"/>
  <p188:author id="{8DA248D3-CE8C-24C6-4E96-ACAEA3931B3F}" name="Panagiota Polykarpou" initials="PP" userId="S::panagiota.polykarpou@yellowwindow.com::4f46462e-e88e-479a-9497-d22f115083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ED7BD"/>
    <a:srgbClr val="964091"/>
    <a:srgbClr val="0F2235"/>
    <a:srgbClr val="FFFFFF"/>
    <a:srgbClr val="5792C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A29CE-41FA-ADF9-58C2-097628D0FC21}" v="9" dt="2024-01-03T11:39:14.902"/>
    <p1510:client id="{09F7F140-6CE9-E641-DE7F-D83D53515A59}" v="34" dt="2023-07-11T11:28:20.944"/>
    <p1510:client id="{1B0C8307-7FCE-EFC6-9C01-A86CB01CDB55}" v="1033" dt="2023-07-10T07:32:30.494"/>
    <p1510:client id="{3A603DFE-1E63-24F3-F146-110AF96C8FD3}" v="9" dt="2023-07-07T15:03:26.068"/>
    <p1510:client id="{4F45D0F0-0A23-9FE2-1AE2-742DE9124B4D}" v="120" dt="2023-07-10T08:02:50.940"/>
    <p1510:client id="{6CEF5ED7-837A-7940-3CC2-D83CC7A34386}" v="4" dt="2023-10-11T14:42:57.211"/>
    <p1510:client id="{D3CAB922-486A-5C30-996C-F78256C0BBA5}" v="972" dt="2023-07-10T09:12:30.929"/>
    <p1510:client id="{DC1E240F-C2F1-8B8E-52FC-F071C896D152}" v="1" dt="2023-07-28T14:45:54.936"/>
    <p1510:client id="{E4934001-5684-2D55-E27A-B9230874486E}" v="264" dt="2023-07-09T05:37:32.967"/>
    <p1510:client id="{EF60067A-949D-54B5-A688-59CFDFF4A66E}" v="99" dt="2023-07-07T13:30:07.442"/>
    <p1510:client id="{F002382D-112E-DCE7-254C-5611E9A6F170}" v="3" dt="2023-07-28T07:38:10.33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58"/>
    <p:restoredTop sz="71930" autoAdjust="0"/>
  </p:normalViewPr>
  <p:slideViewPr>
    <p:cSldViewPr snapToGrid="0">
      <p:cViewPr varScale="1">
        <p:scale>
          <a:sx n="76" d="100"/>
          <a:sy n="76" d="100"/>
        </p:scale>
        <p:origin x="1136" y="16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Sheet1!$B$1</c:f>
              <c:strCache>
                <c:ptCount val="1"/>
                <c:pt idx="0">
                  <c:v>Column2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DIN Condensed"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Με αποθάρρυναν από το να υποβάλω καταγγελία </c:v>
                </c:pt>
                <c:pt idx="1">
                  <c:v>Φοβήθηκα ότι κανείς δεν θα με πίστευε </c:v>
                </c:pt>
                <c:pt idx="2">
                  <c:v>Ανησύχησα ότι δεν θα μπορούσα να συνεχίσω τις σπουδές ή την εργασία μου </c:v>
                </c:pt>
                <c:pt idx="3">
                  <c:v>Ανησυχούσα ότι η διαδικασία καταγγελίας θα ήταν δύσκολη για μένα </c:v>
                </c:pt>
                <c:pt idx="4">
                  <c:v>Ανησύχησα ότι ο/η παρενοχλητής/τριά μου θα με εκδικηθεί </c:v>
                </c:pt>
                <c:pt idx="5">
                  <c:v>Ένιωθα άβολα να μιλήσω για την εμπειρία μου </c:v>
                </c:pt>
                <c:pt idx="6">
                  <c:v>Δεν ήξερα σε ποιον/α να το πω </c:v>
                </c:pt>
                <c:pt idx="7">
                  <c:v>Πίστευα ότι δεν θα συνέβαινε τίποτα ακόμη και αν το ανέφερα </c:v>
                </c:pt>
                <c:pt idx="8">
                  <c:v>Εκείνη τη στιγμή δεν αναγνώρισα τη συμπεριφορά ως βία </c:v>
                </c:pt>
                <c:pt idx="9">
                  <c:v>Δεν ήμουν σίγουρη αν η συμπεριφορά ήταν αρκετά σοβαρή για να την αναφέρω </c:v>
                </c:pt>
              </c:strCache>
            </c:strRef>
          </c:cat>
          <c:val>
            <c:numRef>
              <c:f>Sheet1!$B$2:$B$12</c:f>
              <c:numCache>
                <c:formatCode>0%</c:formatCode>
                <c:ptCount val="11"/>
                <c:pt idx="0">
                  <c:v>0.03</c:v>
                </c:pt>
                <c:pt idx="1">
                  <c:v>7.0000000000000007E-2</c:v>
                </c:pt>
                <c:pt idx="2">
                  <c:v>0.08</c:v>
                </c:pt>
                <c:pt idx="3">
                  <c:v>0.09</c:v>
                </c:pt>
                <c:pt idx="4">
                  <c:v>0.12</c:v>
                </c:pt>
                <c:pt idx="5">
                  <c:v>0.13</c:v>
                </c:pt>
                <c:pt idx="6">
                  <c:v>0.17</c:v>
                </c:pt>
                <c:pt idx="7">
                  <c:v>0.26</c:v>
                </c:pt>
                <c:pt idx="8">
                  <c:v>0.31</c:v>
                </c:pt>
                <c:pt idx="9">
                  <c:v>0.47</c:v>
                </c:pt>
              </c:numCache>
            </c:numRef>
          </c:val>
          <c:extLst>
            <c:ext xmlns:c16="http://schemas.microsoft.com/office/drawing/2014/chart" uri="{C3380CC4-5D6E-409C-BE32-E72D297353CC}">
              <c16:uniqueId val="{00000000-3FC0-F340-8707-54C219AEB669}"/>
            </c:ext>
          </c:extLst>
        </c:ser>
        <c:dLbls>
          <c:showLegendKey val="0"/>
          <c:showVal val="1"/>
          <c:showCatName val="0"/>
          <c:showSerName val="0"/>
          <c:showPercent val="0"/>
          <c:showBubbleSize val="0"/>
        </c:dLbls>
        <c:gapWidth val="150"/>
        <c:overlap val="-25"/>
        <c:axId val="28211695"/>
        <c:axId val="986362655"/>
      </c:barChart>
      <c:catAx>
        <c:axId val="28211695"/>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DIN Condensed" pitchFamily="2" charset="0"/>
                <a:ea typeface="+mn-ea"/>
                <a:cs typeface="+mn-cs"/>
              </a:defRPr>
            </a:pPr>
            <a:endParaRPr lang="en-US"/>
          </a:p>
        </c:txPr>
        <c:crossAx val="986362655"/>
        <c:crosses val="autoZero"/>
        <c:auto val="1"/>
        <c:lblAlgn val="ctr"/>
        <c:lblOffset val="100"/>
        <c:noMultiLvlLbl val="0"/>
      </c:catAx>
      <c:valAx>
        <c:axId val="986362655"/>
        <c:scaling>
          <c:orientation val="minMax"/>
        </c:scaling>
        <c:delete val="1"/>
        <c:axPos val="b"/>
        <c:numFmt formatCode="0%" sourceLinked="1"/>
        <c:majorTickMark val="none"/>
        <c:minorTickMark val="none"/>
        <c:tickLblPos val="nextTo"/>
        <c:crossAx val="28211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DIN Condensed"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87_2BFB0FB4.xml><?xml version="1.0" encoding="utf-8"?>
<p188:cmLst xmlns:a="http://schemas.openxmlformats.org/drawingml/2006/main" xmlns:r="http://schemas.openxmlformats.org/officeDocument/2006/relationships" xmlns:p188="http://schemas.microsoft.com/office/powerpoint/2018/8/main">
  <p188:cm id="{76F35A93-396B-4B43-BB4B-D5DA246D3E5D}" authorId="{F3FEC88C-DA6F-BCB4-2E4A-42BFE149E4E3}" status="resolved" created="2023-03-28T08:22:33.428" complete="100000">
    <ac:txMkLst xmlns:ac="http://schemas.microsoft.com/office/drawing/2013/main/command">
      <pc:docMk xmlns:pc="http://schemas.microsoft.com/office/powerpoint/2013/main/command"/>
      <pc:sldMk xmlns:pc="http://schemas.microsoft.com/office/powerpoint/2013/main/command" cId="737873844" sldId="391"/>
      <ac:spMk id="2" creationId="{9205C51A-186F-B974-6EC3-67F333C4AECE}"/>
      <ac:txMk cp="0" len="11">
        <ac:context len="12" hash="2778880786"/>
      </ac:txMk>
    </ac:txMkLst>
    <p188:pos x="5132716" y="1624641"/>
    <p188:txBody>
      <a:bodyPr/>
      <a:lstStyle/>
      <a:p>
        <a:r>
          <a:rPr lang="en-US"/>
          <a:t>I think this could be a great opportunity to open longer discussion, or let people share their experiences on larger scale then just 2-3 short responses. Sharing can be very important for developing sensitivity towards problematic behaviour and can help the participants intervene next time they occur in such situation.</a:t>
        </a:r>
      </a:p>
    </p188:txBody>
  </p188:cm>
</p188:cmLst>
</file>

<file path=ppt/comments/modernComment_198_D48223CA.xml><?xml version="1.0" encoding="utf-8"?>
<p188:cmLst xmlns:a="http://schemas.openxmlformats.org/drawingml/2006/main" xmlns:r="http://schemas.openxmlformats.org/officeDocument/2006/relationships" xmlns:p188="http://schemas.microsoft.com/office/powerpoint/2018/8/main">
  <p188:cm id="{A08D2B23-3732-4873-9BD6-905EA0C9FA5B}" authorId="{F3FEC88C-DA6F-BCB4-2E4A-42BFE149E4E3}" status="resolved" created="2023-03-28T08:23:09.805" complete="100000">
    <ac:txMkLst xmlns:ac="http://schemas.microsoft.com/office/drawing/2013/main/command">
      <pc:docMk xmlns:pc="http://schemas.microsoft.com/office/powerpoint/2013/main/command"/>
      <pc:sldMk xmlns:pc="http://schemas.microsoft.com/office/powerpoint/2013/main/command" cId="3565298634" sldId="408"/>
      <ac:spMk id="2" creationId="{0A19D32A-ECDB-ACF0-A9C0-E2D8D677BF98}"/>
      <ac:txMk cp="0" len="1">
        <ac:context len="29" hash="1254924200"/>
      </ac:txMk>
    </ac:txMkLst>
    <p188:pos x="4859547" y="1667773"/>
    <p188:replyLst>
      <p188:reply id="{9E3249FF-28FF-46CA-AB79-3BA2117479CE}" authorId="{8DA248D3-CE8C-24C6-4E96-ACAEA3931B3F}" created="2023-04-04T09:56:17.418">
        <p188:txBody>
          <a:bodyPr/>
          <a:lstStyle/>
          <a:p>
            <a:r>
              <a:rPr lang="LID4096"/>
              <a:t>Yes, we will send the questionnaire to the trainers. ☺️ </a:t>
            </a:r>
          </a:p>
        </p188:txBody>
      </p188:reply>
    </p188:replyLst>
    <p188:txBody>
      <a:bodyPr/>
      <a:lstStyle/>
      <a:p>
        <a:r>
          <a:rPr lang="en-US"/>
          <a:t>Will be sent later on? Or is it just oral evaluation on spot?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45DD6B-8B9E-6542-B9D8-9C1F4F618C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A3FEA30-BC4C-994F-B889-93D5D297B2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E86BD2-5E6F-9C4A-99AC-16E36CEFF90D}" type="datetimeFigureOut">
              <a:rPr lang="fr-FR" smtClean="0"/>
              <a:t>03/01/2024</a:t>
            </a:fld>
            <a:endParaRPr lang="fr-FR"/>
          </a:p>
        </p:txBody>
      </p:sp>
      <p:sp>
        <p:nvSpPr>
          <p:cNvPr id="4" name="Espace réservé du pied de page 3">
            <a:extLst>
              <a:ext uri="{FF2B5EF4-FFF2-40B4-BE49-F238E27FC236}">
                <a16:creationId xmlns:a16="http://schemas.microsoft.com/office/drawing/2014/main" id="{30E81971-FA2E-5547-9042-F8E6C23D42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508A43C-14BB-3748-8C76-B0D47DF8C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57744E-A28D-CC45-B59D-2AA8FD0E764C}" type="slidenum">
              <a:rPr lang="fr-FR" smtClean="0"/>
              <a:t>‹#›</a:t>
            </a:fld>
            <a:endParaRPr lang="fr-FR"/>
          </a:p>
        </p:txBody>
      </p:sp>
    </p:spTree>
    <p:extLst>
      <p:ext uri="{BB962C8B-B14F-4D97-AF65-F5344CB8AC3E}">
        <p14:creationId xmlns:p14="http://schemas.microsoft.com/office/powerpoint/2010/main" val="254938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DIN" panose="020B0504030202030204" pitchFamily="34"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DIN" panose="020B0504030202030204" pitchFamily="34" charset="77"/>
              </a:defRPr>
            </a:lvl1pPr>
          </a:lstStyle>
          <a:p>
            <a:fld id="{108FFD40-13C9-7B48-A0BE-E251E1E33FE5}" type="datetimeFigureOut">
              <a:rPr lang="en-US" smtClean="0"/>
              <a:pPr/>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DIN" panose="020B0504030202030204" pitchFamily="34"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DIN" panose="020B0504030202030204" pitchFamily="34" charset="77"/>
              </a:defRPr>
            </a:lvl1pPr>
          </a:lstStyle>
          <a:p>
            <a:fld id="{6F8E2375-F1B1-284C-A827-B0E603FDBDD8}" type="slidenum">
              <a:rPr lang="en-US" smtClean="0"/>
              <a:pPr/>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DIN" panose="020B0504030202030204" pitchFamily="34" charset="77"/>
        <a:ea typeface="+mn-ea"/>
        <a:cs typeface="+mn-cs"/>
      </a:defRPr>
    </a:lvl1pPr>
    <a:lvl2pPr marL="457200" algn="l" defTabSz="914400" rtl="0" eaLnBrk="1" latinLnBrk="0" hangingPunct="1">
      <a:defRPr sz="1200" b="0" i="0" kern="1200">
        <a:solidFill>
          <a:schemeClr val="tx1"/>
        </a:solidFill>
        <a:latin typeface="D-DIN" panose="020B0504030202030204" pitchFamily="34" charset="77"/>
        <a:ea typeface="+mn-ea"/>
        <a:cs typeface="+mn-cs"/>
      </a:defRPr>
    </a:lvl2pPr>
    <a:lvl3pPr marL="914400" algn="l" defTabSz="914400" rtl="0" eaLnBrk="1" latinLnBrk="0" hangingPunct="1">
      <a:defRPr sz="1200" b="0" i="0" kern="1200">
        <a:solidFill>
          <a:schemeClr val="tx1"/>
        </a:solidFill>
        <a:latin typeface="D-DIN" panose="020B0504030202030204" pitchFamily="34" charset="77"/>
        <a:ea typeface="+mn-ea"/>
        <a:cs typeface="+mn-cs"/>
      </a:defRPr>
    </a:lvl3pPr>
    <a:lvl4pPr marL="1371600" algn="l" defTabSz="914400" rtl="0" eaLnBrk="1" latinLnBrk="0" hangingPunct="1">
      <a:defRPr sz="1200" b="0" i="0" kern="1200">
        <a:solidFill>
          <a:schemeClr val="tx1"/>
        </a:solidFill>
        <a:latin typeface="D-DIN" panose="020B0504030202030204" pitchFamily="34" charset="77"/>
        <a:ea typeface="+mn-ea"/>
        <a:cs typeface="+mn-cs"/>
      </a:defRPr>
    </a:lvl4pPr>
    <a:lvl5pPr marL="1828800" algn="l" defTabSz="914400" rtl="0" eaLnBrk="1" latinLnBrk="0" hangingPunct="1">
      <a:defRPr sz="1200" b="0" i="0" kern="1200">
        <a:solidFill>
          <a:schemeClr val="tx1"/>
        </a:solidFill>
        <a:latin typeface="D-DIN" panose="020B0504030202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σημαντικό για τον/την εκπαιδευτή/</a:t>
            </a:r>
            <a:r>
              <a:rPr lang="el-GR" dirty="0" err="1"/>
              <a:t>τρια</a:t>
            </a:r>
            <a:r>
              <a:rPr lang="el-GR" dirty="0"/>
              <a:t> να τονίσει ότι κατά τη διάρκεια οποιωνδήποτε δραστηριοτήτων ομαδικής εργασίας που ενθαρρύνει την ανταλλαγή εμπειριών, η εκπαίδευση είναι ένα ασφαλές και ασφαλές περιβάλλον για να γίνει αυτό. Η εμπιστευτικότητα είναι υψίστης σημασίας και ο/η εκπαιδευτής/</a:t>
            </a:r>
            <a:r>
              <a:rPr lang="el-GR" dirty="0" err="1"/>
              <a:t>τρια</a:t>
            </a:r>
            <a:r>
              <a:rPr lang="el-GR" dirty="0"/>
              <a:t> πρέπει να τονίσει ότι ό,τι γίνεται αντικείμενο συζήτησης στην αίθουσα παραμένει εντός της αίθουσας. Λαμβάνοντας υπόψη το ευαίσθητο θέμα που θα συζητηθεί, είναι πιθανό ορισμένα περιστατικά να προκαλέσουν την αντίδραση ορισμένων συμμετεχόντων/</a:t>
            </a:r>
            <a:r>
              <a:rPr lang="el-GR" dirty="0" err="1"/>
              <a:t>ουσων</a:t>
            </a:r>
            <a:r>
              <a:rPr lang="el-GR" dirty="0"/>
              <a:t>. Επιπλέον, ενδέχεται να υπάρχουν συμμετέχοντες/</a:t>
            </a:r>
            <a:r>
              <a:rPr lang="el-GR" dirty="0" err="1"/>
              <a:t>ουσες</a:t>
            </a:r>
            <a:r>
              <a:rPr lang="el-GR" dirty="0"/>
              <a:t> που είναι θύματα ή επιζώντες/</a:t>
            </a:r>
            <a:r>
              <a:rPr lang="el-GR" dirty="0" err="1"/>
              <a:t>ωσες</a:t>
            </a:r>
            <a:r>
              <a:rPr lang="el-GR" dirty="0"/>
              <a:t> σχετικών εμπειριών και είναι ζωτικής σημασίας να το έχετε αυτό κατά νου.</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4</a:t>
            </a:fld>
            <a:endParaRPr lang="en-US"/>
          </a:p>
        </p:txBody>
      </p:sp>
    </p:spTree>
    <p:extLst>
      <p:ext uri="{BB962C8B-B14F-4D97-AF65-F5344CB8AC3E}">
        <p14:creationId xmlns:p14="http://schemas.microsoft.com/office/powerpoint/2010/main" val="109600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Πού μπορεί να λάβει χώρα ένα περιστατικό και ποιο είναι συνήθως το προφίλ του θύματος; Όπως είδαμε, υπάρχουν διάφορες μορφές </a:t>
            </a:r>
            <a:r>
              <a:rPr lang="el-GR" dirty="0" err="1"/>
              <a:t>έμφυλης</a:t>
            </a:r>
            <a:r>
              <a:rPr lang="el-GR" dirty="0"/>
              <a:t> βίας που μπορούν να συμβούν οπουδήποτε και οποτεδήποτε, μεταξύ συναδέλφων, προϊσταμένων, μαθητών, φίλων, αγνώστων κ.λπ. </a:t>
            </a:r>
          </a:p>
          <a:p>
            <a:r>
              <a:rPr lang="el-GR" dirty="0"/>
              <a:t>Είναι πιο συνηθισμένο να γινόμαστε μάρτυρες περιστατικών </a:t>
            </a:r>
            <a:r>
              <a:rPr lang="el-GR" dirty="0" err="1"/>
              <a:t>έμφυλης</a:t>
            </a:r>
            <a:r>
              <a:rPr lang="el-GR" dirty="0"/>
              <a:t> βίας σε περιβάλλοντα όπου υπάρχει ανισορροπία δυνάμεων και δεσμοί εξάρτησης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δράστες μπορούν να βασιστούν στην κοινωνική θέση ή την ταυτότητα και να χρησιμοποιήσουν την ευάλωτη θέση των θυμάτων εναντίον τους. 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παρενοχλητές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θα χρησιμοποιήσουν προς όφελός τους τον συστημικό ρατσισμό, τον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ικανισμό</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ταξισμό</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τον σεξισμό, τη ΛΟΑΤΚΙ-φοβία. Γιατί; Επειδή γνωρίζουν ότι οι άνθρωποι που πλήττονται από αυτές τις καταπιέσεις είναι λιγότερο πιθανό να εισακουστούν και να ληφθούν σοβαρά υπόψη από την κοινωνία, ιδίως όταν μιλούν κατά της σεξουαλικής βίας.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l-GR" sz="1800" dirty="0">
                <a:effectLst/>
                <a:latin typeface="Calibri" panose="020F0502020204030204" pitchFamily="34" charset="0"/>
                <a:ea typeface="Calibri" panose="020F0502020204030204" pitchFamily="34" charset="0"/>
                <a:cs typeface="Times New Roman" panose="02020603050405020304" pitchFamily="18" charset="0"/>
              </a:rPr>
              <a:t>Σε εχθρικά περιβάλλοντα, οι δράστες μπορούν εύκολα να χρησιμοποιήσουν αυτά τα χαρακτηριστικά για να εκμεταλλευτούν τους ανθρώπους. 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παρενοχλητές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πιθανότατα θα εκμεταλλευτούν ευάλωτες θέσεις ή ακόμη και θα τις δημιουργήσουν. Η επίγνωση των παραγόντων που μπορούν να εκθέσουν τους άλλους σε παρενόχληση είναι ένα ουσιαστικό βήμα για την κατανόηση του πότε πρέπει να παρέμβετε.</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14</a:t>
            </a:fld>
            <a:endParaRPr lang="en-US"/>
          </a:p>
        </p:txBody>
      </p:sp>
    </p:spTree>
    <p:extLst>
      <p:ext uri="{BB962C8B-B14F-4D97-AF65-F5344CB8AC3E}">
        <p14:creationId xmlns:p14="http://schemas.microsoft.com/office/powerpoint/2010/main" val="413788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0" i="0" u="none" strike="noStrike" dirty="0">
                <a:effectLst/>
                <a:latin typeface="Calibri" panose="020F0502020204030204" pitchFamily="34" charset="0"/>
              </a:rPr>
              <a:t>Στο πλαίσιο των ερευνητικών οργανισμών, μπορούν να εφαρμοστούν διάφορα μέτρα και πρακτικές για την πρόληψη περιστατικών </a:t>
            </a:r>
            <a:r>
              <a:rPr lang="el-GR" sz="1800" b="0" i="0" u="none" strike="noStrike" dirty="0" err="1">
                <a:effectLst/>
                <a:latin typeface="Calibri" panose="020F0502020204030204" pitchFamily="34" charset="0"/>
              </a:rPr>
              <a:t>έμφυλης</a:t>
            </a:r>
            <a:r>
              <a:rPr lang="el-GR" sz="1800" b="0" i="0" u="none" strike="noStrike" dirty="0">
                <a:effectLst/>
                <a:latin typeface="Calibri" panose="020F0502020204030204" pitchFamily="34" charset="0"/>
              </a:rPr>
              <a:t> βίας, την προστασία των θυμάτων, την παροχή υπηρεσιών σε θύματα και δράστες κ.λπ. Σήμερα, θα επικεντρωθούμε στις προληπτικές δράσεις, όπως ο ρόλος των </a:t>
            </a:r>
            <a:r>
              <a:rPr lang="el-GR" sz="1800" b="0" i="0" u="none" strike="noStrike" dirty="0" err="1">
                <a:effectLst/>
                <a:latin typeface="Calibri" panose="020F0502020204030204" pitchFamily="34" charset="0"/>
              </a:rPr>
              <a:t>παρευρισκομένων</a:t>
            </a:r>
            <a:r>
              <a:rPr lang="el-GR" sz="1800" b="0" i="0" u="none" strike="noStrike" dirty="0">
                <a:effectLst/>
                <a:latin typeface="Calibri" panose="020F0502020204030204" pitchFamily="34" charset="0"/>
              </a:rPr>
              <a:t>. Άλλα μέτρα πρόληψης θεωρούνται... (επόμενη διαφάνεια)</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15</a:t>
            </a:fld>
            <a:endParaRPr lang="en-US"/>
          </a:p>
        </p:txBody>
      </p:sp>
    </p:spTree>
    <p:extLst>
      <p:ext uri="{BB962C8B-B14F-4D97-AF65-F5344CB8AC3E}">
        <p14:creationId xmlns:p14="http://schemas.microsoft.com/office/powerpoint/2010/main" val="48676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Ο/η εκπαιδευτής</a:t>
            </a:r>
            <a:r>
              <a:rPr lang="en-US" dirty="0"/>
              <a:t>/</a:t>
            </a:r>
            <a:r>
              <a:rPr lang="el-GR" dirty="0" err="1"/>
              <a:t>τρια</a:t>
            </a:r>
            <a:r>
              <a:rPr lang="el-GR" dirty="0"/>
              <a:t> ρωτάει τους συμμετέχοντες τι σκέφτονται όταν ακούνε τη λέξη </a:t>
            </a:r>
            <a:r>
              <a:rPr lang="en-US" dirty="0"/>
              <a:t>bystander </a:t>
            </a:r>
            <a:r>
              <a:rPr lang="el-GR" dirty="0"/>
              <a:t> &gt; δέχεται μερικές απαντήσεις.</a:t>
            </a:r>
          </a:p>
          <a:p>
            <a:endParaRPr lang="en-US" dirty="0"/>
          </a:p>
          <a:p>
            <a:r>
              <a:rPr lang="el-GR" dirty="0"/>
              <a:t>Ο/η εκπαιδευτής</a:t>
            </a:r>
            <a:r>
              <a:rPr lang="en-US" dirty="0"/>
              <a:t>/</a:t>
            </a:r>
            <a:r>
              <a:rPr lang="el-GR" dirty="0" err="1"/>
              <a:t>τρια</a:t>
            </a:r>
            <a:r>
              <a:rPr lang="el-GR" dirty="0"/>
              <a:t> ζητά από τους/τις συμμετέχοντες/</a:t>
            </a:r>
            <a:r>
              <a:rPr lang="el-GR" dirty="0" err="1"/>
              <a:t>ουσες</a:t>
            </a:r>
            <a:r>
              <a:rPr lang="el-GR" dirty="0"/>
              <a:t> να σκεφτούν ένα από τα παραδείγματα και να σκεφτούν τις 3 παρακάτω ερωτήσεις</a:t>
            </a:r>
          </a:p>
          <a:p>
            <a:endParaRPr lang="el-GR" dirty="0"/>
          </a:p>
          <a:p>
            <a:r>
              <a:rPr lang="el-GR" dirty="0"/>
              <a:t>Ο/η εκπαιδευτής</a:t>
            </a:r>
            <a:r>
              <a:rPr lang="en-US" dirty="0"/>
              <a:t>/</a:t>
            </a:r>
            <a:r>
              <a:rPr lang="el-GR" dirty="0" err="1"/>
              <a:t>τρια</a:t>
            </a:r>
            <a:r>
              <a:rPr lang="el-GR" dirty="0"/>
              <a:t> μπορεί να δεχτεί 5-6 σύντομες απαντήσεις</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17</a:t>
            </a:fld>
            <a:endParaRPr lang="en-US"/>
          </a:p>
        </p:txBody>
      </p:sp>
    </p:spTree>
    <p:extLst>
      <p:ext uri="{BB962C8B-B14F-4D97-AF65-F5344CB8AC3E}">
        <p14:creationId xmlns:p14="http://schemas.microsoft.com/office/powerpoint/2010/main" val="220815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solidFill>
                  <a:srgbClr val="0F2235"/>
                </a:solidFill>
                <a:effectLst/>
                <a:latin typeface="Calibri" panose="020F0502020204030204" pitchFamily="34" charset="0"/>
              </a:rPr>
              <a:t>Η παρέμβαση του παρευρισκόμενου αναφέρεται στις ενέργειες που αναλαμβάνουν τα άτομα που παρατηρούν μια δυνητικά επικίνδυνη κατάσταση. Σκοπός είναι να αποτραπεί η (περαιτέρω) εκδήλωση βίας.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dirty="0">
              <a:solidFill>
                <a:srgbClr val="0F2235"/>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solidFill>
                  <a:srgbClr val="0F2235"/>
                </a:solidFill>
                <a:effectLst/>
                <a:latin typeface="Calibri" panose="020F0502020204030204" pitchFamily="34" charset="0"/>
              </a:rPr>
              <a:t>Παρευρισκόμενος είναι οποιοσδήποτε παρατηρεί μια κατάσταση. Όλοι μας παρατηρούμε καθημερινά πολυάριθμα περιστατικά και αλληλεπιδράσεις, αλλά συνήθως δεν αναγνωρίζουμε ότι η κατάσταση χρειάζεται την αντίδρασή μας. Ενεργός παρευρισκόμενος είναι κάποιος που αναγνωρίζει μια προβληματική κατάσταση και επιλέγει πώς θα αντιδράσει.</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0" dirty="0">
              <a:solidFill>
                <a:srgbClr val="0F2235"/>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solidFill>
                  <a:srgbClr val="0F2235"/>
                </a:solidFill>
                <a:effectLst/>
                <a:latin typeface="Calibri" panose="020F0502020204030204" pitchFamily="34" charset="0"/>
              </a:rPr>
              <a:t>Σήμερα, θα κατανοήσουμε τη σημασία της παρέμβασης και τον τρόπο παρέμβασης, χρησιμοποιώντας τη μεθοδολογία 5</a:t>
            </a:r>
            <a:r>
              <a:rPr lang="en-US" sz="1200" b="0" i="0" dirty="0">
                <a:solidFill>
                  <a:srgbClr val="0F2235"/>
                </a:solidFill>
                <a:effectLst/>
                <a:latin typeface="Calibri" panose="020F0502020204030204" pitchFamily="34" charset="0"/>
              </a:rPr>
              <a:t>D.</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18</a:t>
            </a:fld>
            <a:endParaRPr lang="en-US"/>
          </a:p>
        </p:txBody>
      </p:sp>
    </p:spTree>
    <p:extLst>
      <p:ext uri="{BB962C8B-B14F-4D97-AF65-F5344CB8AC3E}">
        <p14:creationId xmlns:p14="http://schemas.microsoft.com/office/powerpoint/2010/main" val="160965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Μπορεί να αποτρέψει περαιτέρω βλάβες: Όταν παρεμβαίνετε ως παρευρισκόμενος, μπορείτε να βοηθήσετε στην πρόληψη της άμεσης σωματικής και συναισθηματικής βλάβης του θύματος και να μειώσετε την πιθανότητα μελλοντικής κακοποίησης.</a:t>
            </a:r>
          </a:p>
          <a:p>
            <a:pPr marL="342900" lvl="0" indent="-342900">
              <a:lnSpc>
                <a:spcPct val="107000"/>
              </a:lnSpc>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Στέλνει ένα μήνυμα μηδενικής ανοχής: Μπορείτε να βοηθήσετε στη δημιουργία μιας κουλτούρας σεβασμού και ασφάλειας στην ακαδημαϊκή σας κοινότητα, στον εργασιακό σας χώρο ή στην κοινωνία γενικότερα.</a:t>
            </a:r>
          </a:p>
          <a:p>
            <a:pPr marL="342900" lvl="0" indent="-342900">
              <a:lnSpc>
                <a:spcPct val="107000"/>
              </a:lnSpc>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Ενισχύει το θύμα: Δείχνοντας υποστήριξη και αλληλεγγύη προς το θύμα, μπορείτε να το βοηθήσετε να νιώσει λιγότερο απομονωμένο και με μεγαλύτερη αυτοπεποίθηση να ζητήσει βοήθεια και να καταγγείλει το περιστατικό.</a:t>
            </a:r>
          </a:p>
          <a:p>
            <a:pPr marL="342900" lvl="0" indent="-342900">
              <a:lnSpc>
                <a:spcPct val="107000"/>
              </a:lnSpc>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Προκαλεί τα κοινωνικά πρότυπα: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έμφυλη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βία συχνά συμβαίνει λόγω πολιτισμικών προτύπων και συμπεριφορών που ενισχύουν την ανισότητα και τα στερεότυπα των φύλων. Παρεμβαίνοντας, μπορείτε να αμφισβητήσετε αυτές τις επιβλαβείς νόρμες και να προωθήσετε θετικές αλλαγές.</a:t>
            </a:r>
          </a:p>
          <a:p>
            <a:pPr marL="342900" lvl="0" indent="-342900">
              <a:lnSpc>
                <a:spcPct val="107000"/>
              </a:lnSpc>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Προωθεί τη λογοδοσία: Όταν παρεμβαίνουν οι παρευρισκόμενοι, σηματοδοτείται στον δράστη ότι η συμπεριφορά του είναι απαράδεκτη και ότι θα λογοδοτήσει. Ενθαρρύνει επίσης τους άλλους να μιλήσουν και να αναλάβουν δράση κατά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έμφυλης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βίας.</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19</a:t>
            </a:fld>
            <a:endParaRPr lang="en-US"/>
          </a:p>
        </p:txBody>
      </p:sp>
    </p:spTree>
    <p:extLst>
      <p:ext uri="{BB962C8B-B14F-4D97-AF65-F5344CB8AC3E}">
        <p14:creationId xmlns:p14="http://schemas.microsoft.com/office/powerpoint/2010/main" val="186203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21</a:t>
            </a:fld>
            <a:endParaRPr lang="en-US"/>
          </a:p>
        </p:txBody>
      </p:sp>
    </p:spTree>
    <p:extLst>
      <p:ext uri="{BB962C8B-B14F-4D97-AF65-F5344CB8AC3E}">
        <p14:creationId xmlns:p14="http://schemas.microsoft.com/office/powerpoint/2010/main" val="123535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22</a:t>
            </a:fld>
            <a:endParaRPr lang="en-US"/>
          </a:p>
        </p:txBody>
      </p:sp>
    </p:spTree>
    <p:extLst>
      <p:ext uri="{BB962C8B-B14F-4D97-AF65-F5344CB8AC3E}">
        <p14:creationId xmlns:p14="http://schemas.microsoft.com/office/powerpoint/2010/main" val="273987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Συνήθως, όταν γινόμαστε μάρτυρες περιστατικών, οι πρώτες σκέψεις που μπορεί να έρθουν στο μυαλό μας είναι [....]</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23</a:t>
            </a:fld>
            <a:endParaRPr lang="en-US"/>
          </a:p>
        </p:txBody>
      </p:sp>
    </p:spTree>
    <p:extLst>
      <p:ext uri="{BB962C8B-B14F-4D97-AF65-F5344CB8AC3E}">
        <p14:creationId xmlns:p14="http://schemas.microsoft.com/office/powerpoint/2010/main" val="246460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Πρώτα απ' όλα - να είστε ασφαλείς. Αναλάβετε δράση μόνο αν αισθάνεστε ότι είναι ασφαλές να το κάνετε. </a:t>
            </a: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Σήμερα, θα παρουσιάσουμε τις 5</a:t>
            </a:r>
            <a:r>
              <a:rPr lang="en-GB" sz="1800" dirty="0">
                <a:effectLst/>
                <a:latin typeface="Calibri" panose="020F0502020204030204" pitchFamily="34" charset="0"/>
                <a:ea typeface="Calibri" panose="020F0502020204030204" pitchFamily="34" charset="0"/>
                <a:cs typeface="Times New Roman" panose="02020603050405020304" pitchFamily="18" charset="0"/>
              </a:rPr>
              <a:t>D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μεθόδους παρέμβασης που μπορείτε να επιλέξετε για να παρέμβετε.</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Θα συζητήσουμε αυτό το εργαλείο μετά το διάλειμμα!</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24</a:t>
            </a:fld>
            <a:endParaRPr lang="en-US"/>
          </a:p>
        </p:txBody>
      </p:sp>
    </p:spTree>
    <p:extLst>
      <p:ext uri="{BB962C8B-B14F-4D97-AF65-F5344CB8AC3E}">
        <p14:creationId xmlns:p14="http://schemas.microsoft.com/office/powerpoint/2010/main" val="272146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25</a:t>
            </a:fld>
            <a:endParaRPr lang="en-US"/>
          </a:p>
        </p:txBody>
      </p:sp>
    </p:spTree>
    <p:extLst>
      <p:ext uri="{BB962C8B-B14F-4D97-AF65-F5344CB8AC3E}">
        <p14:creationId xmlns:p14="http://schemas.microsoft.com/office/powerpoint/2010/main" val="380823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5</a:t>
            </a:fld>
            <a:endParaRPr lang="en-US"/>
          </a:p>
        </p:txBody>
      </p:sp>
    </p:spTree>
    <p:extLst>
      <p:ext uri="{BB962C8B-B14F-4D97-AF65-F5344CB8AC3E}">
        <p14:creationId xmlns:p14="http://schemas.microsoft.com/office/powerpoint/2010/main" val="372133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5</a:t>
            </a:r>
            <a:r>
              <a:rPr lang="en-US" sz="1800" dirty="0">
                <a:effectLst/>
                <a:latin typeface="Calibri" panose="020F0502020204030204" pitchFamily="34" charset="0"/>
                <a:ea typeface="Calibri" panose="020F0502020204030204" pitchFamily="34" charset="0"/>
                <a:cs typeface="Times New Roman" panose="02020603050405020304" pitchFamily="18" charset="0"/>
              </a:rPr>
              <a:t>D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διαφορετικές μέθοδοι παρέμβασης που μπορείτε να χρησιμοποιήσετε για να υποστηρίξετε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ά</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τομο</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δέχεται παρενόχληση, τονίζοντας ότι η παρενόχληση και η βία δεν είναι αποδεκτές. Η μέθοδος αυτή έχει αναπτυχθεί από 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Right To Be.</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26</a:t>
            </a:fld>
            <a:endParaRPr lang="en-US"/>
          </a:p>
        </p:txBody>
      </p:sp>
    </p:spTree>
    <p:extLst>
      <p:ext uri="{BB962C8B-B14F-4D97-AF65-F5344CB8AC3E}">
        <p14:creationId xmlns:p14="http://schemas.microsoft.com/office/powerpoint/2010/main" val="3631915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απόσπαση της προσοχής είναι ένας λεπτός και δημιουργικός τρόπος παρέμβασης. Στόχος του είναι απλώς να εκτροχιαστεί το περιστατικό παρενόχλησης διακόπτοντάς το. Τα κλειδιά για μια καλή απόσπαση της προσοχής είναι τα εξής: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1. Αγνοήστε το άτομο που παρενοχλεί και ασχοληθείτε άμεσα με το άτομο που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παρενοχλείται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2. Μη μιλάτε ή μην αναφέρεστε στην παρενόχληση που συμβαίνει. Αντ' αυτού, μιλήστε για κάτι εντελώς άσχετο.</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Ιδέες: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Προσποιηθείτε ότι έχετε χαθεί και ζητήστε πληροφορίες.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Προσποιηθείτε ότι γνωρίζετε το άτομο από το πανεπιστήμιο και ρωτήστε το πώς τα πάει.</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Μπείτε στη μέση - συνεχίστε αυτό που κάνετε, αλλά μπείτε ανάμεσα στο άτομο που παρενοχλεί και στο άτομο που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παρενοχλείται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δύναμη της απόσπασης της προσοχής είναι ότι κανείς δεν χρειάζεται να ξέρει ότι παρεμβαίνετε πραγματικά στην παρενόχληση! Αν φαίνεται ότι το άτομο που παρενοχλεί μπορεί να κλιμακώσει τη συμπεριφορά του αν μιλήσετε ανοιχτά εναντίον του, τότε η Απόσπαση της προσοχής μπορεί να είναι μια εξαιρετική, διακριτική επιλογή για εσάς.</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27</a:t>
            </a:fld>
            <a:endParaRPr lang="en-US"/>
          </a:p>
        </p:txBody>
      </p:sp>
    </p:spTree>
    <p:extLst>
      <p:ext uri="{BB962C8B-B14F-4D97-AF65-F5344CB8AC3E}">
        <p14:creationId xmlns:p14="http://schemas.microsoft.com/office/powerpoint/2010/main" val="2951433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εκπροσώπηση είναι να ζητάτε από ένα τρίτο άτομο βοήθεια για την παρέμβαση στην παρενόχληση. Τα κλειδιά της εκπροσώπησης είναι τα εξής: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1. Αναζητήστε ένα άτομο που είναι έτοιμο και πρόθυμο να βοηθήσει. Συχνά, μια πολύ καλή επιλογή είναι το άτομο που βρίσκεται ακριβώς δίπλα σας.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2. Όταν αναθέτετε σε κάποιο άτομο να σας βοηθήσει, προσπαθήστε να πείτε όσο το δυνατόν πιο ξεκάθαρα τι παρατηρείτε και πώς θα θέλατε να βοηθήσει</a:t>
            </a:r>
          </a:p>
          <a:p>
            <a:pPr>
              <a:lnSpc>
                <a:spcPct val="107000"/>
              </a:lnSpc>
              <a:spcAft>
                <a:spcPts val="800"/>
              </a:spcAft>
            </a:pPr>
            <a:endParaRPr lang="en-GB" dirty="0"/>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Ακολουθούν παραδείγματα για το τι μπορείτε να κάνετε: </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Πείτε στο/η βοηθό σας: "Νομίζω ότι το άτομο με το κόκκινο καπέλο κάνει αυτόν με το μπλε σακάκι να νιώθει άβολα. Μπορείτε να με βοηθήσετε να τους βγάλω από την κατάσταση; Μπορείς να αποσπάσεις την προσοχή τους και να στέκεσαι ανάμεσα στους δύο, ενώ εγώ θα πάω να ρωτήσω αν το "μπλε σακάκι" είναι εντάξει;".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Σε δημόσιους χώρους, ο/η βοηθός σας θα μπορούσε να είναι κάποιος/α που έχει εξουσία στο χώρο: ένα/μια  προϊστάμενος καταστήματος, ένας/μια οδηγός λεωφορείου ή ένας/μία υπάλληλος μέσων μεταφοράς. Κοντά σε σχολικό χώρο, μπορεί να είναι ένας/μια δάσκαλος/α ή ένας/μια διευθυντής/</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τρια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Μιλήστε με κάποιο άτομο που βρίσκεται κοντά σας, το οποίο επίσης παρατηρεί τι συμβαίνει και μπορεί να είναι σε καλύτερη θέση να παρέμβει. Συνεργαστείτε μαζί για να καταλήξετε σε ένα σχέδιο παρέμβασης. </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Μερικές φορές οι άνθρωποι αναρωτιούνται: "Μπορώ να αναθέσω στην αστυνομία να παρέμβει στην παρενόχληση;" Η απάντησή μας είναι ότι δεν πρέπει να επικοινωνήσετε με την αστυνομία, εκτός εάν έχετε συνεννοηθεί με το άτομο που δέχεται την παρενόχληση και σας έχει ζητήσει ρητά να καλέσετε την αστυνομία εκ μέρους του. Αυτό οφείλεται στο γεγονός ότι ορισμένοι άνθρωποι μπορεί να μην αισθάνονται άνετα ή ασφαλείς με την εμπλοκή των αστυνομικών αρχών. Για πολλούς ανθρώπους και κοινότητες, ένα ιστορικό κακομεταχείρισης και βίαιης κλιμάκωσης από την επιβολή του νόμου έχει οδηγήσει σε φόβο και δυσπιστία για την εμπλοκή της αστυνομίας. Υπάρχουν πολλοί άνθρωποι - για παράδειγμα κοινότητες έγχρωμων και ατόμων χωρίς χαρτιά - που δικαιολογημένα μπορεί να αισθάνονται ανασφαλείς στα χέρια της αστυνομίας. </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28</a:t>
            </a:fld>
            <a:endParaRPr lang="en-US"/>
          </a:p>
        </p:txBody>
      </p:sp>
    </p:spTree>
    <p:extLst>
      <p:ext uri="{BB962C8B-B14F-4D97-AF65-F5344CB8AC3E}">
        <p14:creationId xmlns:p14="http://schemas.microsoft.com/office/powerpoint/2010/main" val="1998005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καταγραφή περιλαμβάνει είτε την καταγραφή είτε την καταχώρηση σημειώσεων σχετικά με ένα περιστατικό παρενόχλησης. Η καταγραφή ενός περιστατικού παρενόχλησης μπορεί να είναι πραγματικά χρήσιμη, αλλά υπάρχουν ορισμένα κλειδιά για την ασφαλή και υπεύθυνη διαδικασία τεκμηρίωσης της παρενόχλησης:</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1. Αξιολογήστε την κατάσταση. Βοηθάει κανείς το άτομο που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παρενοχλείται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Εάν όχι, χρησιμοποιήστε ένα άλλο από τα 5</a:t>
            </a:r>
            <a:r>
              <a:rPr lang="en-US" sz="1800" dirty="0">
                <a:effectLst/>
                <a:latin typeface="Calibri" panose="020F0502020204030204" pitchFamily="34" charset="0"/>
                <a:ea typeface="Calibri" panose="020F0502020204030204" pitchFamily="34" charset="0"/>
                <a:cs typeface="Times New Roman" panose="02020603050405020304" pitchFamily="18" charset="0"/>
              </a:rPr>
              <a:t>D.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καταγραφή της εμπειρίας κάποιου ατόμου που υφίσταται κακοποίηση χωρίς να διασφαλίσετε ότι λαμβάνει ήδη βοήθεια, μπορεί απλώς να του δημιουργήσει περαιτέρω τραύμα. Αν κάποιος άλλος βοηθάει ήδη: Αξιολογήστε τη δική σας ασφάλεια και, αν είστε ασφαλής, ξεκινήστε την καταγραφή.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2. Ρωτήστε ΠΑΝΤΑ το άτομο που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παρενοχλήθηκε</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τι θέλει να κάνει με την καταγραφή ή/και τις σημειώσεις σας. ΠΟΤΕ μην τις δημοσιεύετε στο διαδίκτυο ή τις χρησιμοποιείτε χωρίς την άδειά τους.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Υπάρχουν διάφοροι λόγοι για το #2. Πρώτον, η εμπειρία της παρενόχλησης μπορεί κάλλιστα να είναι τραυματική για το άτομο που υπέστη βλάβη. Η ανάρτηση της τραυματικής εμπειρίας ενός άλλου ατόμου οπουδήποτε χωρίς τη συγκατάθεσή του δεν είναι κανένας αποτελεσματικός ή χρήσιμος τρόπος για να είναι κάποιος θεατής. Η παρενόχληση ή η βία είναι ήδη μια αποδυναμωτική εμπειρία, και αν δημοσιοποιήσουμε μια εικόνα ή ένα βίντεο ενός ατόμου που έχει υποστεί βλάβη χωρίς τη συγκατάθεσή του, μπορεί να το κάνει να νιώσει ακόμα πιο αδύναμο. Αν η καταγραφή γίνει </a:t>
            </a:r>
            <a:r>
              <a:rPr lang="en-US" sz="1800" dirty="0">
                <a:effectLst/>
                <a:latin typeface="Calibri" panose="020F0502020204030204" pitchFamily="34" charset="0"/>
                <a:ea typeface="Calibri" panose="020F0502020204030204" pitchFamily="34" charset="0"/>
                <a:cs typeface="Times New Roman" panose="02020603050405020304" pitchFamily="18" charset="0"/>
              </a:rPr>
              <a:t>viral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στο διαδίκτυο, μπορεί να καταστήσει το άτομο αυτό ορατό με τρόπο που ίσως δεν θέλει να είναι.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Επίσης, αν δημοσιοποιήσουμε υλικό που δείχνει κάποιο άτομο να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παρενοχλείται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τρόπο που είναι παράνομος, μπορεί να ανοίξουμε πλήθος νομικών ζητημάτων για το άτομο αυτό χωρίς τη συγκατάθεσή του. Η ενέργειά μας μπορεί να τον αναγκάσει να εμπλακεί με το νομικό σύστημα με τρόπο που δεν τον διευκολύνει.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29</a:t>
            </a:fld>
            <a:endParaRPr lang="en-US"/>
          </a:p>
        </p:txBody>
      </p:sp>
    </p:spTree>
    <p:extLst>
      <p:ext uri="{BB962C8B-B14F-4D97-AF65-F5344CB8AC3E}">
        <p14:creationId xmlns:p14="http://schemas.microsoft.com/office/powerpoint/2010/main" val="3566671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Ακόμα και αν δεν μπορούμε να δράσουμε τη στιγμή, μπορούμε να κάνουμε τη διαφορά για το άτομο που έχει υποστεί παρενόχληση, ελέγχοντας τον εκ των υστέρων. Πολλά είδη παρενόχλησης συμβαίνουν στιγμιαία ή πολύ γρήγορα και δεν είναι πάντα πιθανό να έχουμε την ευκαιρία να παρέμβουμε με άλλο τρόπο. Αλλά δεν χρειάζεται να αγνοήσουμε αυτό που συνέβη και να προχωρήσουμε παρακάτω. Μπορούμε να βοηθήσουμε να μειώσουμε το τραύμα αυτού του ατόμου μιλώντας του μετά από μια περίπτωση παρενόχλησης.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30</a:t>
            </a:fld>
            <a:endParaRPr lang="en-US"/>
          </a:p>
        </p:txBody>
      </p:sp>
    </p:spTree>
    <p:extLst>
      <p:ext uri="{BB962C8B-B14F-4D97-AF65-F5344CB8AC3E}">
        <p14:creationId xmlns:p14="http://schemas.microsoft.com/office/powerpoint/2010/main" val="3036558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Ορισμένες φορές, μπορεί να θέλουμε να απαντήσουμε άμεσα στην παρενόχληση, κατονομάζοντας την ανάρμοστη συμπεριφορά και αντιμετωπίζοντας το άτομο που κάνει τη ζημιά.</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Χρησιμοποιήστε το με προσοχή, επειδή η άμεση παρέμβαση μπορεί να είναι επικίνδυνη - το άτομο που παρενοχλεί μπορεί να κατευθύνει την κακοποίησή του προς τον παρευρισκόμενο που παρεμβαίνει ή μπορεί να κλιμακώσει την κατάσταση με άλλο τρόπο. Το πρώτο κλειδί για την Άμεση παρέμβαση είναι να αξιολογήσετε την κατάσταση πριν αποφασίσετε να αντιδράσετε, θέτοντας στον εαυτό σας τις ακόλουθες ερωτήσεις:</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1. Είστε σωματικά ασφαλείς;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2. Είναι σωματικά ασφαλές το άτομο που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παρενοχλείται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3. Φαίνεται απίθανο να κλιμακωθεί η κατάσταση;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4. Μπορείτε να καταλάβετε αν το άτομο που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παρενοχλείται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θέλει κάποιος/α να μιλήσει;</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Εάν μπορείτε να απαντήσετε θετικά σε όλες αυτές τις ερωτήσεις, μπορείτε να επιλέξετε μια άμεση απάντηση.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Εάν μπορείτε να απαντήσετε θετικά σε όλες αυτές τις ερωτήσεις, μπορείτε να επιλέξετε μια άμεση απάντηση.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δεύτερο κλειδί για την Άμεση παρέμβαση είναι να είναι σύντομη και περιεκτική. Όσο δελεαστικό κι αν είναι, αποφύγετε να εμπλακείτε σε διάλογο, συζήτηση ή διαφωνία - αφού έτσι οι καταστάσεις μπορούν να κλιμακωθούν. Εάν το άτομο που παρενοχλεί ανταποκριθεί στην Άμεση παρέμβασή σας, εστιάστε την προσοχή σας στο να βοηθήσετε το άτομο που υπέστη βλάβη, αντί να εμπλακείτε με το άτομο που κάνει τη βλάβη.</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Εάν επιλέξετε να παρέμβετε άμεσα, ακολουθούν ορισμένα παραδείγματα για το τι μπορείτε να πείτε:</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 είναι ανάρμοστο", "Αυτό είναι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ομοφοβικό</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 είναι ασεβές", "Αυτό είναι ρατσιστικό", "Αυτό δεν είναι εντάξει", "Αυτό είναι παρενόχληση" κ.λπ.</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"Αφήστε τους ήσυχους".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"Σε παρακαλώ, σταμάτα αμέσως."</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"Σας ζήτησαν να τους αφήσετε ήσυχους και είμαι εδώ για να τους υποστηρίξω".</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Μια σημείωση σχετικά με την ασφάλεια: Δεν θέλουμε ποτέ να πληγωθείτε ενώ προσπαθείτε να βοηθήσετε κάποιον. Να δίνετε πάντα προτεραιότητα στην ασφάλεια και να εξετάζετε πιθανότητες που είναι απίθανο να θέσουν εσάς ή οποιονδήποτε άλλο σε κίνδυνο.</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31</a:t>
            </a:fld>
            <a:endParaRPr lang="en-US"/>
          </a:p>
        </p:txBody>
      </p:sp>
    </p:spTree>
    <p:extLst>
      <p:ext uri="{BB962C8B-B14F-4D97-AF65-F5344CB8AC3E}">
        <p14:creationId xmlns:p14="http://schemas.microsoft.com/office/powerpoint/2010/main" val="314252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32</a:t>
            </a:fld>
            <a:endParaRPr lang="en-US"/>
          </a:p>
        </p:txBody>
      </p:sp>
    </p:spTree>
    <p:extLst>
      <p:ext uri="{BB962C8B-B14F-4D97-AF65-F5344CB8AC3E}">
        <p14:creationId xmlns:p14="http://schemas.microsoft.com/office/powerpoint/2010/main" val="157517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5</a:t>
            </a:r>
            <a:r>
              <a:rPr lang="en-US" sz="1800" dirty="0">
                <a:effectLst/>
                <a:latin typeface="Calibri" panose="020F0502020204030204" pitchFamily="34" charset="0"/>
                <a:ea typeface="Calibri" panose="020F0502020204030204" pitchFamily="34" charset="0"/>
                <a:cs typeface="Times New Roman" panose="02020603050405020304" pitchFamily="18" charset="0"/>
              </a:rPr>
              <a:t>D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διαφορετικές μέθοδοι παρέμβασης που μπορείτε να χρησιμοποιήσετε για να υποστηρίξετε κάποιο/α  που δέχεται παρενόχληση, τονίζοντας ότι η παρενόχληση και η βία δεν είναι αποδεκτές. Η μέθοδος αυτή έχει αναπτυχθεί από 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Right To Be.</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33</a:t>
            </a:fld>
            <a:endParaRPr lang="en-US"/>
          </a:p>
        </p:txBody>
      </p:sp>
    </p:spTree>
    <p:extLst>
      <p:ext uri="{BB962C8B-B14F-4D97-AF65-F5344CB8AC3E}">
        <p14:creationId xmlns:p14="http://schemas.microsoft.com/office/powerpoint/2010/main" val="2047214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0" i="1" dirty="0">
                <a:solidFill>
                  <a:srgbClr val="000000"/>
                </a:solidFill>
                <a:effectLst/>
                <a:latin typeface="Calibri" panose="020F0502020204030204" pitchFamily="34" charset="0"/>
              </a:rPr>
              <a:t>Ο/η εκπαιδευτής/</a:t>
            </a:r>
            <a:r>
              <a:rPr lang="el-GR" sz="1800" b="0" i="1" dirty="0" err="1">
                <a:solidFill>
                  <a:srgbClr val="000000"/>
                </a:solidFill>
                <a:effectLst/>
                <a:latin typeface="Calibri" panose="020F0502020204030204" pitchFamily="34" charset="0"/>
              </a:rPr>
              <a:t>τρια</a:t>
            </a:r>
            <a:r>
              <a:rPr lang="el-GR" sz="1800" b="0" i="1" dirty="0">
                <a:solidFill>
                  <a:srgbClr val="000000"/>
                </a:solidFill>
                <a:effectLst/>
                <a:latin typeface="Calibri" panose="020F0502020204030204" pitchFamily="34" charset="0"/>
              </a:rPr>
              <a:t> εξηγεί τις οδηγίες και τον στόχο αυτής της άσκησης. Ο/η εκπαιδευτής/</a:t>
            </a:r>
            <a:r>
              <a:rPr lang="el-GR" sz="1800" b="0" i="1" dirty="0" err="1">
                <a:solidFill>
                  <a:srgbClr val="000000"/>
                </a:solidFill>
                <a:effectLst/>
                <a:latin typeface="Calibri" panose="020F0502020204030204" pitchFamily="34" charset="0"/>
              </a:rPr>
              <a:t>τρια</a:t>
            </a:r>
            <a:r>
              <a:rPr lang="el-GR" sz="1800" b="0" i="1" dirty="0">
                <a:solidFill>
                  <a:srgbClr val="000000"/>
                </a:solidFill>
                <a:effectLst/>
                <a:latin typeface="Calibri" panose="020F0502020204030204" pitchFamily="34" charset="0"/>
              </a:rPr>
              <a:t> δίνει σε κάθε ομάδα 3 κάρτες σεναρίων και τους ορισμούς των 5</a:t>
            </a:r>
            <a:r>
              <a:rPr lang="en-US" sz="1800" b="0" i="1" dirty="0">
                <a:solidFill>
                  <a:srgbClr val="000000"/>
                </a:solidFill>
                <a:effectLst/>
                <a:latin typeface="Calibri" panose="020F0502020204030204" pitchFamily="34" charset="0"/>
              </a:rPr>
              <a:t>D.</a:t>
            </a:r>
          </a:p>
          <a:p>
            <a:r>
              <a:rPr lang="el-GR" sz="1800" b="0" i="1" dirty="0">
                <a:solidFill>
                  <a:srgbClr val="000000"/>
                </a:solidFill>
                <a:effectLst/>
                <a:latin typeface="Calibri" panose="020F0502020204030204" pitchFamily="34" charset="0"/>
              </a:rPr>
              <a:t>Ο/η εκπαιδευτής/</a:t>
            </a:r>
            <a:r>
              <a:rPr lang="el-GR" sz="1800" b="0" i="1" dirty="0" err="1">
                <a:solidFill>
                  <a:srgbClr val="000000"/>
                </a:solidFill>
                <a:effectLst/>
                <a:latin typeface="Calibri" panose="020F0502020204030204" pitchFamily="34" charset="0"/>
              </a:rPr>
              <a:t>τρια</a:t>
            </a:r>
            <a:r>
              <a:rPr lang="el-GR" sz="1800" b="0" i="1" dirty="0">
                <a:solidFill>
                  <a:srgbClr val="000000"/>
                </a:solidFill>
                <a:effectLst/>
                <a:latin typeface="Calibri" panose="020F0502020204030204" pitchFamily="34" charset="0"/>
              </a:rPr>
              <a:t> αναφέρει ρητά ότι αν κάποιος δεν αισθάνεται άνετα να αναλάβει έναν ρόλο, να το αναφέρει σαφώς. Πρόκειται για έναν ασφαλή χώρο.</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34</a:t>
            </a:fld>
            <a:endParaRPr lang="en-US"/>
          </a:p>
        </p:txBody>
      </p:sp>
    </p:spTree>
    <p:extLst>
      <p:ext uri="{BB962C8B-B14F-4D97-AF65-F5344CB8AC3E}">
        <p14:creationId xmlns:p14="http://schemas.microsoft.com/office/powerpoint/2010/main" val="333929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37</a:t>
            </a:fld>
            <a:endParaRPr lang="en-US"/>
          </a:p>
        </p:txBody>
      </p:sp>
    </p:spTree>
    <p:extLst>
      <p:ext uri="{BB962C8B-B14F-4D97-AF65-F5344CB8AC3E}">
        <p14:creationId xmlns:p14="http://schemas.microsoft.com/office/powerpoint/2010/main" val="323587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7</a:t>
            </a:fld>
            <a:endParaRPr lang="en-US"/>
          </a:p>
        </p:txBody>
      </p:sp>
    </p:spTree>
    <p:extLst>
      <p:ext uri="{BB962C8B-B14F-4D97-AF65-F5344CB8AC3E}">
        <p14:creationId xmlns:p14="http://schemas.microsoft.com/office/powerpoint/2010/main" val="20103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Ο/Η εκπαιδευτής/</a:t>
            </a:r>
            <a:r>
              <a:rPr lang="el-GR" dirty="0" err="1"/>
              <a:t>τρια</a:t>
            </a:r>
            <a:r>
              <a:rPr lang="el-GR" dirty="0"/>
              <a:t> ενθαρρύνει το ακροατήριο να μοιραστεί τις αντιδράσεις/</a:t>
            </a:r>
            <a:r>
              <a:rPr lang="el-GR" dirty="0" err="1"/>
              <a:t>αναστοχασμούς</a:t>
            </a:r>
            <a:r>
              <a:rPr lang="el-GR" dirty="0"/>
              <a:t>/εντυπώσεις του. Δυσκολεύτηκαν να κατανείμουν τις κάρτες κάτω από διαφορετικές μορφές; Είχαν αμφιβολίες σχετικά με το αν ένα παράδειγμα θεωρείται παράδειγμα </a:t>
            </a:r>
            <a:r>
              <a:rPr lang="el-GR" dirty="0" err="1"/>
              <a:t>έμφυλης</a:t>
            </a:r>
            <a:r>
              <a:rPr lang="el-GR" dirty="0"/>
              <a:t> βίας; </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8</a:t>
            </a:fld>
            <a:endParaRPr lang="en-US"/>
          </a:p>
        </p:txBody>
      </p:sp>
    </p:spTree>
    <p:extLst>
      <p:ext uri="{BB962C8B-B14F-4D97-AF65-F5344CB8AC3E}">
        <p14:creationId xmlns:p14="http://schemas.microsoft.com/office/powerpoint/2010/main" val="359478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Η </a:t>
            </a:r>
            <a:r>
              <a:rPr lang="el-GR" b="0" dirty="0" err="1"/>
              <a:t>έμφυλη</a:t>
            </a:r>
            <a:r>
              <a:rPr lang="el-GR" b="0" dirty="0"/>
              <a:t> βία βασίζεται στην έλλειψη ισορροπίας δυνάμεων και ασκείται με σκοπό να ταπεινώσει και να κάνει ένα άτομο ή μια ομάδα ατόμων να αισθανθεί κατώτερο ή/και υποδεέστερο. Αυτό το είδος βίας είναι βαθιά ριζωμένο στις κοινωνικές και πολιτισμικές δομές, τους κανόνες και τις αξίες που διέπουν την κοινωνία και συχνά διαιωνίζεται από μια κουλτούρα άρνησης και αποσιώπησης.</a:t>
            </a:r>
          </a:p>
          <a:p>
            <a:endParaRPr lang="el-GR" b="0" dirty="0"/>
          </a:p>
          <a:p>
            <a:r>
              <a:rPr lang="el-GR" b="0" dirty="0"/>
              <a:t>Η </a:t>
            </a:r>
            <a:r>
              <a:rPr lang="el-GR" b="0" dirty="0" err="1"/>
              <a:t>έμφυλη</a:t>
            </a:r>
            <a:r>
              <a:rPr lang="el-GR" b="0" dirty="0"/>
              <a:t> βία, όπως και κάθε είδος βίας, είναι ένα ζήτημα που αφορά τις σχέσεις εξουσίας. Βασίζεται σε ένα αίσθημα ανωτερότητας και στην πρόθεση να επιβληθεί αυτή η ανωτερότητα στην οικογένεια, στο σχολείο, στην εργασία, στην κοινότητα ή στην κοινωνία ως προς το ποιος</a:t>
            </a:r>
            <a:endParaRPr lang="LID4096" b="0"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9</a:t>
            </a:fld>
            <a:endParaRPr lang="en-US"/>
          </a:p>
        </p:txBody>
      </p:sp>
    </p:spTree>
    <p:extLst>
      <p:ext uri="{BB962C8B-B14F-4D97-AF65-F5344CB8AC3E}">
        <p14:creationId xmlns:p14="http://schemas.microsoft.com/office/powerpoint/2010/main" val="303255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0" i="0" u="none" strike="noStrike" dirty="0">
                <a:effectLst/>
                <a:latin typeface="Calibri" panose="020F0502020204030204" pitchFamily="34" charset="0"/>
              </a:rPr>
              <a:t>Ο/Η εκπαιδευτής/</a:t>
            </a:r>
            <a:r>
              <a:rPr lang="el-GR" sz="1800" b="0" i="0" u="none" strike="noStrike" dirty="0" err="1">
                <a:effectLst/>
                <a:latin typeface="Calibri" panose="020F0502020204030204" pitchFamily="34" charset="0"/>
              </a:rPr>
              <a:t>τρια</a:t>
            </a:r>
            <a:r>
              <a:rPr lang="el-GR" sz="1800" b="0" i="0" u="none" strike="noStrike" dirty="0">
                <a:effectLst/>
                <a:latin typeface="Calibri" panose="020F0502020204030204" pitchFamily="34" charset="0"/>
              </a:rPr>
              <a:t> μπορεί να παρακολουθεί τις λέξεις-κλειδιά που αναφέρονται ως " επιπτώσεις ". Οι συμμετέχοντες/</a:t>
            </a:r>
            <a:r>
              <a:rPr lang="el-GR" sz="1800" b="0" i="0" u="none" strike="noStrike" dirty="0" err="1">
                <a:effectLst/>
                <a:latin typeface="Calibri" panose="020F0502020204030204" pitchFamily="34" charset="0"/>
              </a:rPr>
              <a:t>ουσες</a:t>
            </a:r>
            <a:r>
              <a:rPr lang="el-GR" sz="1800" b="0" i="0" u="none" strike="noStrike" dirty="0">
                <a:effectLst/>
                <a:latin typeface="Calibri" panose="020F0502020204030204" pitchFamily="34" charset="0"/>
              </a:rPr>
              <a:t> δεν κρατούν σημειώσεις ούτε εργάζονται σε ομάδες. Μοιράζονται τις σκέψεις τους στην ολομέλεια.</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10</a:t>
            </a:fld>
            <a:endParaRPr lang="en-US"/>
          </a:p>
        </p:txBody>
      </p:sp>
    </p:spTree>
    <p:extLst>
      <p:ext uri="{BB962C8B-B14F-4D97-AF65-F5344CB8AC3E}">
        <p14:creationId xmlns:p14="http://schemas.microsoft.com/office/powerpoint/2010/main" val="80669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l-GR" b="0" i="0" dirty="0">
                <a:solidFill>
                  <a:srgbClr val="0E2234"/>
                </a:solidFill>
                <a:effectLst/>
                <a:latin typeface="Din"/>
              </a:rPr>
              <a:t>Μεταξύ Ιανουαρίου και Μαΐου 2022, το έργο </a:t>
            </a:r>
            <a:r>
              <a:rPr lang="en-US" b="0" i="0" dirty="0">
                <a:solidFill>
                  <a:srgbClr val="0E2234"/>
                </a:solidFill>
                <a:effectLst/>
                <a:latin typeface="Din"/>
              </a:rPr>
              <a:t>UniSAFE </a:t>
            </a:r>
            <a:r>
              <a:rPr lang="el-GR" b="0" i="0" dirty="0">
                <a:solidFill>
                  <a:srgbClr val="0E2234"/>
                </a:solidFill>
                <a:effectLst/>
                <a:latin typeface="Din"/>
              </a:rPr>
              <a:t>συντόνισε την υλοποίηση μιας έρευνας μεταξύ 46 πανεπιστημίων και ερευνητικών οργανισμών σε 15 χώρες της Ευρώπης για τη συλλογή μετρήσιμων στοιχείων σχετικά με την επιρροή της </a:t>
            </a:r>
            <a:r>
              <a:rPr lang="el-GR" b="0" i="0" dirty="0" err="1">
                <a:solidFill>
                  <a:srgbClr val="0E2234"/>
                </a:solidFill>
                <a:effectLst/>
                <a:latin typeface="Din"/>
              </a:rPr>
              <a:t>έμφυλης</a:t>
            </a:r>
            <a:r>
              <a:rPr lang="el-GR" b="0" i="0" dirty="0">
                <a:solidFill>
                  <a:srgbClr val="0E2234"/>
                </a:solidFill>
                <a:effectLst/>
                <a:latin typeface="Din"/>
              </a:rPr>
              <a:t> βίας στον ακαδημαϊκό και ερευνητικό χώρο. Με περισσότερες από 42.000 απαντήσεις από το προσωπικό και τους φοιτητές/</a:t>
            </a:r>
            <a:r>
              <a:rPr lang="el-GR" b="0" i="0" dirty="0" err="1">
                <a:solidFill>
                  <a:srgbClr val="0E2234"/>
                </a:solidFill>
                <a:effectLst/>
                <a:latin typeface="Din"/>
              </a:rPr>
              <a:t>τριες</a:t>
            </a:r>
            <a:r>
              <a:rPr lang="el-GR" b="0" i="0" dirty="0">
                <a:solidFill>
                  <a:srgbClr val="0E2234"/>
                </a:solidFill>
                <a:effectLst/>
                <a:latin typeface="Din"/>
              </a:rPr>
              <a:t>, η έρευνα είναι η μεγαλύτερη που έχει διεξαχθεί μέχρι σήμερα στον Ευρωπαϊκό Χώρο Έρευνας.</a:t>
            </a:r>
            <a:endParaRPr lang="en-GB" dirty="0"/>
          </a:p>
          <a:p>
            <a:pPr algn="just"/>
            <a:r>
              <a:rPr lang="en-US" dirty="0">
                <a:latin typeface="D-DIN"/>
              </a:rPr>
              <a:t>***** </a:t>
            </a:r>
            <a:br>
              <a:rPr lang="en-US" dirty="0"/>
            </a:br>
            <a:r>
              <a:rPr lang="el-GR" dirty="0">
                <a:latin typeface="D-DIN"/>
              </a:rPr>
              <a:t>Αν εξετάσουμε πιο προσεκτικά τον αντίκτυπο και τις συνέπειες των εμπειριών </a:t>
            </a:r>
            <a:r>
              <a:rPr lang="el-GR" dirty="0" err="1">
                <a:latin typeface="D-DIN"/>
              </a:rPr>
              <a:t>έμφυλης</a:t>
            </a:r>
            <a:r>
              <a:rPr lang="el-GR" dirty="0">
                <a:latin typeface="D-DIN"/>
              </a:rPr>
              <a:t> βίας στο πλαίσιο του ακαδημαϊκού χώρου, τα αποτελέσματα της έρευνας δείχνουν ότι για το προσωπικό τέτοιες εμπειρίες οδήγησαν σε δυσαρέσκεια με τη δουλειά τους, βίωσαν μειωμένη παραγωγικότητα της εργασίας και σκέφτηκαν να εγκαταλείψουν τον τομέα, ως τις πιο κοινές απαντήσεις, μεταξύ άλλων. </a:t>
            </a:r>
          </a:p>
          <a:p>
            <a:pPr algn="just"/>
            <a:r>
              <a:rPr lang="el-GR" dirty="0">
                <a:latin typeface="D-DIN"/>
              </a:rPr>
              <a:t>Για τους φοιτητές/</a:t>
            </a:r>
            <a:r>
              <a:rPr lang="el-GR" dirty="0" err="1">
                <a:latin typeface="D-DIN"/>
              </a:rPr>
              <a:t>τριες</a:t>
            </a:r>
            <a:r>
              <a:rPr lang="el-GR" dirty="0">
                <a:latin typeface="D-DIN"/>
              </a:rPr>
              <a:t>, οι εμπειρίες </a:t>
            </a:r>
            <a:r>
              <a:rPr lang="el-GR" dirty="0" err="1">
                <a:latin typeface="D-DIN"/>
              </a:rPr>
              <a:t>έμφυλης</a:t>
            </a:r>
            <a:r>
              <a:rPr lang="el-GR" dirty="0">
                <a:latin typeface="D-DIN"/>
              </a:rPr>
              <a:t> βίας οδήγησαν κυρίως σε απουσία από τα μαθήματα, δυσαρέσκεια με την πορεία των σπουδών και μειωμένα μαθησιακά επιτεύγματα ως τις πιο κοινές απαντήσεις, μεταξύ άλλων.</a:t>
            </a:r>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11</a:t>
            </a:fld>
            <a:endParaRPr lang="en-US"/>
          </a:p>
        </p:txBody>
      </p:sp>
    </p:spTree>
    <p:extLst>
      <p:ext uri="{BB962C8B-B14F-4D97-AF65-F5344CB8AC3E}">
        <p14:creationId xmlns:p14="http://schemas.microsoft.com/office/powerpoint/2010/main" val="213351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στοιχεία από την έρευνα </a:t>
            </a:r>
            <a:r>
              <a:rPr lang="en-US" dirty="0"/>
              <a:t>UniSAFE </a:t>
            </a:r>
            <a:r>
              <a:rPr lang="el-GR" dirty="0"/>
              <a:t>δείχνουν ότι από τα άτομα που είχαν βιώσει οποιαδήποτε μορφή βίας λόγω φύλου, μόνο το 13% την ανέφερε. Γιατί πιστεύετε ότι το ποσοστό είναι τόσο χαμηλό;</a:t>
            </a:r>
            <a:endParaRPr lang="LID4096"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12</a:t>
            </a:fld>
            <a:endParaRPr lang="en-US"/>
          </a:p>
        </p:txBody>
      </p:sp>
    </p:spTree>
    <p:extLst>
      <p:ext uri="{BB962C8B-B14F-4D97-AF65-F5344CB8AC3E}">
        <p14:creationId xmlns:p14="http://schemas.microsoft.com/office/powerpoint/2010/main" val="345699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13</a:t>
            </a:fld>
            <a:endParaRPr lang="en-US"/>
          </a:p>
        </p:txBody>
      </p:sp>
    </p:spTree>
    <p:extLst>
      <p:ext uri="{BB962C8B-B14F-4D97-AF65-F5344CB8AC3E}">
        <p14:creationId xmlns:p14="http://schemas.microsoft.com/office/powerpoint/2010/main" val="1789436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6141" y="1882941"/>
            <a:ext cx="3758364" cy="1861285"/>
          </a:xfrm>
        </p:spPr>
        <p:txBody>
          <a:bodyPr/>
          <a:lstStyle>
            <a:lvl1pPr>
              <a:lnSpc>
                <a:spcPct val="90000"/>
              </a:lnSpc>
              <a:defRPr sz="3200">
                <a:solidFill>
                  <a:srgbClr val="0F2235"/>
                </a:solidFill>
              </a:defRPr>
            </a:lvl1pPr>
          </a:lstStyle>
          <a:p>
            <a:r>
              <a:rPr lang="en-US"/>
              <a:t>Click to edit Master title style</a:t>
            </a:r>
          </a:p>
        </p:txBody>
      </p:sp>
      <p:sp>
        <p:nvSpPr>
          <p:cNvPr id="4" name="Espace réservé du numéro de diapositive 4">
            <a:extLst>
              <a:ext uri="{FF2B5EF4-FFF2-40B4-BE49-F238E27FC236}">
                <a16:creationId xmlns:a16="http://schemas.microsoft.com/office/drawing/2014/main" id="{EAD03393-C32B-7446-8852-7DD35EEDB67D}"/>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pic>
        <p:nvPicPr>
          <p:cNvPr id="5" name="Image 5">
            <a:extLst>
              <a:ext uri="{FF2B5EF4-FFF2-40B4-BE49-F238E27FC236}">
                <a16:creationId xmlns:a16="http://schemas.microsoft.com/office/drawing/2014/main" id="{7243D911-2FB7-448A-A3DA-B4ED54835FE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spTree>
    <p:extLst>
      <p:ext uri="{BB962C8B-B14F-4D97-AF65-F5344CB8AC3E}">
        <p14:creationId xmlns:p14="http://schemas.microsoft.com/office/powerpoint/2010/main" val="159522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cxnSp>
        <p:nvCxnSpPr>
          <p:cNvPr id="5" name="Straight Connector 4"/>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4">
            <a:extLst>
              <a:ext uri="{FF2B5EF4-FFF2-40B4-BE49-F238E27FC236}">
                <a16:creationId xmlns:a16="http://schemas.microsoft.com/office/drawing/2014/main" id="{F338BC9D-FA7F-5447-9F8E-AB7515DBD88F}"/>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pic>
        <p:nvPicPr>
          <p:cNvPr id="6" name="Image 5">
            <a:extLst>
              <a:ext uri="{FF2B5EF4-FFF2-40B4-BE49-F238E27FC236}">
                <a16:creationId xmlns:a16="http://schemas.microsoft.com/office/drawing/2014/main" id="{56C0BB08-3043-42B6-ABE6-B9CBC6E32BF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sp>
        <p:nvSpPr>
          <p:cNvPr id="3" name="Rectangle 2"/>
          <p:cNvSpPr/>
          <p:nvPr userDrawn="1"/>
        </p:nvSpPr>
        <p:spPr>
          <a:xfrm>
            <a:off x="0" y="2060575"/>
            <a:ext cx="12192000" cy="4797425"/>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F2235"/>
              </a:solidFill>
              <a:latin typeface="D-DIN" panose="020B0504030202030204" pitchFamily="34" charset="77"/>
            </a:endParaRPr>
          </a:p>
        </p:txBody>
      </p:sp>
      <p:pic>
        <p:nvPicPr>
          <p:cNvPr id="6" name="Image 5">
            <a:extLst>
              <a:ext uri="{FF2B5EF4-FFF2-40B4-BE49-F238E27FC236}">
                <a16:creationId xmlns:a16="http://schemas.microsoft.com/office/drawing/2014/main" id="{029E551B-2A1B-A747-8013-E8E6879FEB7F}"/>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cxnSp>
        <p:nvCxnSpPr>
          <p:cNvPr id="7" name="Straight Connector 4">
            <a:extLst>
              <a:ext uri="{FF2B5EF4-FFF2-40B4-BE49-F238E27FC236}">
                <a16:creationId xmlns:a16="http://schemas.microsoft.com/office/drawing/2014/main" id="{728F4451-9DEA-4247-B64E-C1747BECCC2A}"/>
              </a:ext>
            </a:extLst>
          </p:cNvPr>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C1BC63-BD40-6241-8639-5CA50A9D3917}"/>
              </a:ext>
            </a:extLst>
          </p:cNvPr>
          <p:cNvSpPr>
            <a:spLocks noChangeArrowheads="1"/>
          </p:cNvSpPr>
          <p:nvPr userDrawn="1"/>
        </p:nvSpPr>
        <p:spPr bwMode="auto">
          <a:xfrm>
            <a:off x="1265322" y="6408216"/>
            <a:ext cx="6445995"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800" b="0" i="0" u="none" strike="noStrike" cap="none" normalizeH="0" baseline="0">
                <a:ln>
                  <a:noFill/>
                </a:ln>
                <a:solidFill>
                  <a:schemeClr val="bg1">
                    <a:lumMod val="75000"/>
                  </a:schemeClr>
                </a:solidFill>
                <a:effectLst/>
                <a:latin typeface="D-DIN" panose="020B0504030202030204" pitchFamily="34" charset="77"/>
              </a:rPr>
              <a:t>This project has received funding from the European Union’s Horizon 2020 research and innovation </a:t>
            </a:r>
            <a:r>
              <a:rPr kumimoji="0" lang="en-US" altLang="fr-FR" sz="800" b="0" i="0" u="none" strike="noStrike" cap="none" normalizeH="0" baseline="0" err="1">
                <a:ln>
                  <a:noFill/>
                </a:ln>
                <a:solidFill>
                  <a:schemeClr val="bg1">
                    <a:lumMod val="75000"/>
                  </a:schemeClr>
                </a:solidFill>
                <a:effectLst/>
                <a:latin typeface="D-DIN" panose="020B0504030202030204" pitchFamily="34" charset="77"/>
              </a:rPr>
              <a:t>programme</a:t>
            </a:r>
            <a:r>
              <a:rPr kumimoji="0" lang="en-US" altLang="fr-FR" sz="800" b="0" i="0" u="none" strike="noStrike" cap="none" normalizeH="0" baseline="0">
                <a:ln>
                  <a:noFill/>
                </a:ln>
                <a:solidFill>
                  <a:schemeClr val="bg1">
                    <a:lumMod val="75000"/>
                  </a:schemeClr>
                </a:solidFill>
                <a:effectLst/>
                <a:latin typeface="D-DIN" panose="020B0504030202030204" pitchFamily="34" charset="77"/>
              </a:rPr>
              <a:t> under grant agreement No 101006261</a:t>
            </a:r>
            <a:endParaRPr kumimoji="0" lang="fr-FR" altLang="fr-FR" sz="800" b="0" i="0" u="none" strike="noStrike" cap="none" normalizeH="0" baseline="0">
              <a:ln>
                <a:noFill/>
              </a:ln>
              <a:solidFill>
                <a:schemeClr val="bg1">
                  <a:lumMod val="75000"/>
                </a:schemeClr>
              </a:solidFill>
              <a:effectLst/>
              <a:latin typeface="D-DIN" panose="020B0504030202030204" pitchFamily="34" charset="77"/>
            </a:endParaRPr>
          </a:p>
        </p:txBody>
      </p:sp>
      <p:pic>
        <p:nvPicPr>
          <p:cNvPr id="9" name="Image 8">
            <a:extLst>
              <a:ext uri="{FF2B5EF4-FFF2-40B4-BE49-F238E27FC236}">
                <a16:creationId xmlns:a16="http://schemas.microsoft.com/office/drawing/2014/main" id="{973B4B14-B59F-7B47-88AC-5D4F6C691712}"/>
              </a:ext>
            </a:extLst>
          </p:cNvPr>
          <p:cNvPicPr>
            <a:picLocks noChangeAspect="1"/>
          </p:cNvPicPr>
          <p:nvPr userDrawn="1"/>
        </p:nvPicPr>
        <p:blipFill>
          <a:blip r:embed="rId3"/>
          <a:stretch>
            <a:fillRect/>
          </a:stretch>
        </p:blipFill>
        <p:spPr>
          <a:xfrm>
            <a:off x="985135" y="6422543"/>
            <a:ext cx="280187" cy="186791"/>
          </a:xfrm>
          <a:prstGeom prst="rect">
            <a:avLst/>
          </a:prstGeom>
        </p:spPr>
      </p:pic>
      <p:sp>
        <p:nvSpPr>
          <p:cNvPr id="12" name="Espace réservé du numéro de diapositive 4">
            <a:extLst>
              <a:ext uri="{FF2B5EF4-FFF2-40B4-BE49-F238E27FC236}">
                <a16:creationId xmlns:a16="http://schemas.microsoft.com/office/drawing/2014/main" id="{33C1A946-B5E3-A749-89BC-9B776C389431}"/>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0F22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6922" y="1882941"/>
            <a:ext cx="3758364" cy="1861285"/>
          </a:xfrm>
        </p:spPr>
        <p:txBody>
          <a:bodyPr/>
          <a:lstStyle>
            <a:lvl1pPr>
              <a:lnSpc>
                <a:spcPct val="90000"/>
              </a:lnSpc>
              <a:defRPr sz="3200">
                <a:solidFill>
                  <a:srgbClr val="FFFFFF"/>
                </a:solidFill>
              </a:defRPr>
            </a:lvl1pPr>
          </a:lstStyle>
          <a:p>
            <a:r>
              <a:rPr lang="en-US"/>
              <a:t>Click to edit Master title style</a:t>
            </a:r>
          </a:p>
        </p:txBody>
      </p:sp>
      <p:pic>
        <p:nvPicPr>
          <p:cNvPr id="6" name="Image 5">
            <a:extLst>
              <a:ext uri="{FF2B5EF4-FFF2-40B4-BE49-F238E27FC236}">
                <a16:creationId xmlns:a16="http://schemas.microsoft.com/office/drawing/2014/main" id="{957C694D-9BA6-C241-889D-6AC17E6B5566}"/>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D50D809A-F76F-472D-A4BD-E730A17A8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767" y="345921"/>
            <a:ext cx="1564849" cy="3292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p:cNvSpPr/>
          <p:nvPr userDrawn="1"/>
        </p:nvSpPr>
        <p:spPr>
          <a:xfrm>
            <a:off x="0" y="2060575"/>
            <a:ext cx="12192000" cy="4797425"/>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F2235"/>
              </a:solidFill>
              <a:latin typeface="D-DIN" panose="020B0504030202030204" pitchFamily="34" charset="77"/>
            </a:endParaRPr>
          </a:p>
        </p:txBody>
      </p:sp>
      <p:sp>
        <p:nvSpPr>
          <p:cNvPr id="6" name="Picture Placeholder 8"/>
          <p:cNvSpPr>
            <a:spLocks noGrp="1"/>
          </p:cNvSpPr>
          <p:nvPr>
            <p:ph type="pic" sz="quarter" idx="12"/>
          </p:nvPr>
        </p:nvSpPr>
        <p:spPr>
          <a:xfrm>
            <a:off x="0" y="2060575"/>
            <a:ext cx="6096000" cy="479742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7" name="Image 6">
            <a:extLst>
              <a:ext uri="{FF2B5EF4-FFF2-40B4-BE49-F238E27FC236}">
                <a16:creationId xmlns:a16="http://schemas.microsoft.com/office/drawing/2014/main" id="{B6894A4E-F8F8-4E4A-BE8E-73FCCE0E0ED2}"/>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cxnSp>
        <p:nvCxnSpPr>
          <p:cNvPr id="8" name="Straight Connector 4">
            <a:extLst>
              <a:ext uri="{FF2B5EF4-FFF2-40B4-BE49-F238E27FC236}">
                <a16:creationId xmlns:a16="http://schemas.microsoft.com/office/drawing/2014/main" id="{7A3D5ADF-0FF0-F74C-8C46-EC4A8FF102DC}"/>
              </a:ext>
            </a:extLst>
          </p:cNvPr>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B162B83-8B66-2F4E-85DF-7585E43B8FE9}"/>
              </a:ext>
            </a:extLst>
          </p:cNvPr>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sp>
        <p:nvSpPr>
          <p:cNvPr id="12" name="Rectangle 7">
            <a:extLst>
              <a:ext uri="{FF2B5EF4-FFF2-40B4-BE49-F238E27FC236}">
                <a16:creationId xmlns:a16="http://schemas.microsoft.com/office/drawing/2014/main" id="{8AF03ADF-8665-8B40-A283-7CF24950C49F}"/>
              </a:ext>
            </a:extLst>
          </p:cNvPr>
          <p:cNvSpPr>
            <a:spLocks noChangeArrowheads="1"/>
          </p:cNvSpPr>
          <p:nvPr userDrawn="1"/>
        </p:nvSpPr>
        <p:spPr bwMode="auto">
          <a:xfrm>
            <a:off x="1265322" y="6346661"/>
            <a:ext cx="3328155"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This project has received funding from the European Union’s Horizon 2020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research and innovation </a:t>
            </a:r>
            <a:r>
              <a:rPr kumimoji="0" lang="en-US" altLang="fr-FR" sz="800" b="0" i="0" u="none" strike="noStrike" cap="none" normalizeH="0" baseline="0" err="1">
                <a:ln>
                  <a:noFill/>
                </a:ln>
                <a:solidFill>
                  <a:schemeClr val="bg1"/>
                </a:solidFill>
                <a:effectLst/>
                <a:latin typeface="D-DIN" panose="020B0504030202030204" pitchFamily="34" charset="77"/>
              </a:rPr>
              <a:t>programme</a:t>
            </a:r>
            <a:r>
              <a:rPr kumimoji="0" lang="en-US" altLang="fr-FR" sz="800" b="0" i="0" u="none" strike="noStrike" cap="none" normalizeH="0" baseline="0">
                <a:ln>
                  <a:noFill/>
                </a:ln>
                <a:solidFill>
                  <a:schemeClr val="bg1"/>
                </a:solidFill>
                <a:effectLst/>
                <a:latin typeface="D-DIN" panose="020B0504030202030204" pitchFamily="34" charset="77"/>
              </a:rPr>
              <a:t> under grant agreement No 101006261</a:t>
            </a:r>
          </a:p>
        </p:txBody>
      </p:sp>
      <p:pic>
        <p:nvPicPr>
          <p:cNvPr id="13" name="Image 12">
            <a:extLst>
              <a:ext uri="{FF2B5EF4-FFF2-40B4-BE49-F238E27FC236}">
                <a16:creationId xmlns:a16="http://schemas.microsoft.com/office/drawing/2014/main" id="{6C289D1C-0975-0E44-BE2F-076CA8D003E9}"/>
              </a:ext>
            </a:extLst>
          </p:cNvPr>
          <p:cNvPicPr>
            <a:picLocks noChangeAspect="1"/>
          </p:cNvPicPr>
          <p:nvPr userDrawn="1"/>
        </p:nvPicPr>
        <p:blipFill>
          <a:blip r:embed="rId3"/>
          <a:stretch>
            <a:fillRect/>
          </a:stretch>
        </p:blipFill>
        <p:spPr>
          <a:xfrm>
            <a:off x="985135" y="6422543"/>
            <a:ext cx="280187" cy="186791"/>
          </a:xfrm>
          <a:prstGeom prst="rect">
            <a:avLst/>
          </a:prstGeom>
        </p:spPr>
      </p:pic>
      <p:sp>
        <p:nvSpPr>
          <p:cNvPr id="14" name="Espace réservé du numéro de diapositive 4">
            <a:extLst>
              <a:ext uri="{FF2B5EF4-FFF2-40B4-BE49-F238E27FC236}">
                <a16:creationId xmlns:a16="http://schemas.microsoft.com/office/drawing/2014/main" id="{5E66EC68-A22C-FE46-9D62-355797F95BE9}"/>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8_Custom Layout">
    <p:spTree>
      <p:nvGrpSpPr>
        <p:cNvPr id="1" name=""/>
        <p:cNvGrpSpPr/>
        <p:nvPr/>
      </p:nvGrpSpPr>
      <p:grpSpPr>
        <a:xfrm>
          <a:off x="0" y="0"/>
          <a:ext cx="0" cy="0"/>
          <a:chOff x="0" y="0"/>
          <a:chExt cx="0" cy="0"/>
        </a:xfrm>
      </p:grpSpPr>
      <p:sp>
        <p:nvSpPr>
          <p:cNvPr id="3" name="Rectangle 2"/>
          <p:cNvSpPr/>
          <p:nvPr userDrawn="1"/>
        </p:nvSpPr>
        <p:spPr>
          <a:xfrm>
            <a:off x="0" y="1"/>
            <a:ext cx="12192000" cy="6858000"/>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D-DIN" panose="020B0504030202030204" pitchFamily="34" charset="77"/>
            </a:endParaRPr>
          </a:p>
        </p:txBody>
      </p:sp>
      <p:sp>
        <p:nvSpPr>
          <p:cNvPr id="6" name="Picture Placeholder 8"/>
          <p:cNvSpPr>
            <a:spLocks noGrp="1"/>
          </p:cNvSpPr>
          <p:nvPr>
            <p:ph type="pic" sz="quarter" idx="12"/>
          </p:nvPr>
        </p:nvSpPr>
        <p:spPr>
          <a:xfrm>
            <a:off x="0" y="1"/>
            <a:ext cx="6096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4" name="Image 3">
            <a:extLst>
              <a:ext uri="{FF2B5EF4-FFF2-40B4-BE49-F238E27FC236}">
                <a16:creationId xmlns:a16="http://schemas.microsoft.com/office/drawing/2014/main" id="{2C375E9E-FE6E-5742-8036-4C10860A86C4}"/>
              </a:ext>
            </a:extLst>
          </p:cNvPr>
          <p:cNvPicPr>
            <a:picLocks noChangeAspect="1"/>
          </p:cNvPicPr>
          <p:nvPr userDrawn="1"/>
        </p:nvPicPr>
        <p:blipFill>
          <a:blip r:embed="rId2">
            <a:lum/>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a:noFill/>
        </p:spPr>
      </p:pic>
      <p:pic>
        <p:nvPicPr>
          <p:cNvPr id="9" name="Image 8">
            <a:extLst>
              <a:ext uri="{FF2B5EF4-FFF2-40B4-BE49-F238E27FC236}">
                <a16:creationId xmlns:a16="http://schemas.microsoft.com/office/drawing/2014/main" id="{622DE258-2E0C-214F-95DA-597BE352AA1B}"/>
              </a:ext>
            </a:extLst>
          </p:cNvPr>
          <p:cNvPicPr>
            <a:picLocks noChangeAspect="1"/>
          </p:cNvPicPr>
          <p:nvPr userDrawn="1"/>
        </p:nvPicPr>
        <p:blipFill>
          <a:blip r:embed="rId3"/>
          <a:stretch>
            <a:fillRect/>
          </a:stretch>
        </p:blipFill>
        <p:spPr>
          <a:xfrm>
            <a:off x="985135" y="6422543"/>
            <a:ext cx="280187" cy="186791"/>
          </a:xfrm>
          <a:prstGeom prst="rect">
            <a:avLst/>
          </a:prstGeom>
        </p:spPr>
      </p:pic>
      <p:sp>
        <p:nvSpPr>
          <p:cNvPr id="10" name="Espace réservé du numéro de diapositive 4">
            <a:extLst>
              <a:ext uri="{FF2B5EF4-FFF2-40B4-BE49-F238E27FC236}">
                <a16:creationId xmlns:a16="http://schemas.microsoft.com/office/drawing/2014/main" id="{6272DD9C-2FE4-1441-9E44-F05D7D83D166}"/>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
        <p:nvSpPr>
          <p:cNvPr id="12" name="Rectangle 7">
            <a:extLst>
              <a:ext uri="{FF2B5EF4-FFF2-40B4-BE49-F238E27FC236}">
                <a16:creationId xmlns:a16="http://schemas.microsoft.com/office/drawing/2014/main" id="{18D66B2D-1EB2-4720-A87B-12F3D77AF71A}"/>
              </a:ext>
            </a:extLst>
          </p:cNvPr>
          <p:cNvSpPr>
            <a:spLocks noChangeArrowheads="1"/>
          </p:cNvSpPr>
          <p:nvPr userDrawn="1"/>
        </p:nvSpPr>
        <p:spPr bwMode="auto">
          <a:xfrm>
            <a:off x="1265322" y="6346661"/>
            <a:ext cx="3328155"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This project has received funding from the European Union’s Horizon 2020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research and innovation </a:t>
            </a:r>
            <a:r>
              <a:rPr kumimoji="0" lang="en-US" altLang="fr-FR" sz="800" b="0" i="0" u="none" strike="noStrike" cap="none" normalizeH="0" baseline="0" err="1">
                <a:ln>
                  <a:noFill/>
                </a:ln>
                <a:solidFill>
                  <a:schemeClr val="bg1"/>
                </a:solidFill>
                <a:effectLst/>
                <a:latin typeface="D-DIN" panose="020B0504030202030204" pitchFamily="34" charset="77"/>
              </a:rPr>
              <a:t>programme</a:t>
            </a:r>
            <a:r>
              <a:rPr kumimoji="0" lang="en-US" altLang="fr-FR" sz="800" b="0" i="0" u="none" strike="noStrike" cap="none" normalizeH="0" baseline="0">
                <a:ln>
                  <a:noFill/>
                </a:ln>
                <a:solidFill>
                  <a:schemeClr val="bg1"/>
                </a:solidFill>
                <a:effectLst/>
                <a:latin typeface="D-DIN" panose="020B0504030202030204" pitchFamily="34" charset="77"/>
              </a:rPr>
              <a:t> under grant agreement No 101006261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897265-F23D-4B6E-A916-CCEAB037C779}"/>
              </a:ext>
            </a:extLst>
          </p:cNvPr>
          <p:cNvSpPr/>
          <p:nvPr userDrawn="1"/>
        </p:nvSpPr>
        <p:spPr>
          <a:xfrm>
            <a:off x="5380722" y="0"/>
            <a:ext cx="6937282" cy="6858000"/>
          </a:xfrm>
          <a:prstGeom prst="rect">
            <a:avLst/>
          </a:prstGeom>
          <a:gradFill>
            <a:gsLst>
              <a:gs pos="0">
                <a:srgbClr val="AED7BD"/>
              </a:gs>
              <a:gs pos="100000">
                <a:srgbClr val="5792CE"/>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0" rIns="251999" bIns="288000" numCol="1" spcCol="0" rtlCol="0" fromWordArt="0" anchor="b" anchorCtr="0" forceAA="0" compatLnSpc="1">
            <a:prstTxWarp prst="textNoShape">
              <a:avLst/>
            </a:prstTxWarp>
            <a:noAutofit/>
          </a:bodyPr>
          <a:lstStyle/>
          <a:p>
            <a:endParaRPr lang="en-US" sz="1000">
              <a:solidFill>
                <a:schemeClr val="bg1"/>
              </a:solidFill>
              <a:latin typeface="D-DIN" panose="020B0504030202030204" pitchFamily="34" charset="77"/>
            </a:endParaRPr>
          </a:p>
        </p:txBody>
      </p:sp>
      <p:sp>
        <p:nvSpPr>
          <p:cNvPr id="2" name="Title 1"/>
          <p:cNvSpPr>
            <a:spLocks noGrp="1"/>
          </p:cNvSpPr>
          <p:nvPr>
            <p:ph type="title"/>
          </p:nvPr>
        </p:nvSpPr>
        <p:spPr>
          <a:xfrm>
            <a:off x="1058103" y="1882941"/>
            <a:ext cx="3758364" cy="1861285"/>
          </a:xfrm>
        </p:spPr>
        <p:txBody>
          <a:bodyPr/>
          <a:lstStyle>
            <a:lvl1pPr>
              <a:lnSpc>
                <a:spcPct val="90000"/>
              </a:lnSpc>
              <a:defRPr sz="3200"/>
            </a:lvl1pPr>
          </a:lstStyle>
          <a:p>
            <a:r>
              <a:rPr lang="en-US"/>
              <a:t>Click to edit Master title style</a:t>
            </a:r>
          </a:p>
        </p:txBody>
      </p:sp>
      <p:sp>
        <p:nvSpPr>
          <p:cNvPr id="5" name="Espace réservé du numéro de diapositive 4">
            <a:extLst>
              <a:ext uri="{FF2B5EF4-FFF2-40B4-BE49-F238E27FC236}">
                <a16:creationId xmlns:a16="http://schemas.microsoft.com/office/drawing/2014/main" id="{72B53771-F558-3C4E-8C2C-CE11F7857A5A}"/>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
        <p:nvSpPr>
          <p:cNvPr id="6" name="Rectangle 7">
            <a:extLst>
              <a:ext uri="{FF2B5EF4-FFF2-40B4-BE49-F238E27FC236}">
                <a16:creationId xmlns:a16="http://schemas.microsoft.com/office/drawing/2014/main" id="{750AB2BB-73BB-408B-ADBA-948327FBBA65}"/>
              </a:ext>
            </a:extLst>
          </p:cNvPr>
          <p:cNvSpPr>
            <a:spLocks noChangeArrowheads="1"/>
          </p:cNvSpPr>
          <p:nvPr userDrawn="1"/>
        </p:nvSpPr>
        <p:spPr bwMode="auto">
          <a:xfrm>
            <a:off x="1265322" y="6408216"/>
            <a:ext cx="6445995"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800" b="0" i="0" u="none" strike="noStrike" cap="none" normalizeH="0" baseline="0">
                <a:ln>
                  <a:noFill/>
                </a:ln>
                <a:solidFill>
                  <a:schemeClr val="bg1">
                    <a:lumMod val="75000"/>
                  </a:schemeClr>
                </a:solidFill>
                <a:effectLst/>
                <a:latin typeface="D-DIN" panose="020B0504030202030204" pitchFamily="34" charset="77"/>
              </a:rPr>
              <a:t>This project has received funding from the European Union’s Horizon 2020 research and innovation </a:t>
            </a:r>
            <a:r>
              <a:rPr kumimoji="0" lang="en-US" altLang="fr-FR" sz="800" b="0" i="0" u="none" strike="noStrike" cap="none" normalizeH="0" baseline="0" err="1">
                <a:ln>
                  <a:noFill/>
                </a:ln>
                <a:solidFill>
                  <a:schemeClr val="bg1">
                    <a:lumMod val="75000"/>
                  </a:schemeClr>
                </a:solidFill>
                <a:effectLst/>
                <a:latin typeface="D-DIN" panose="020B0504030202030204" pitchFamily="34" charset="77"/>
              </a:rPr>
              <a:t>programme</a:t>
            </a:r>
            <a:r>
              <a:rPr kumimoji="0" lang="en-US" altLang="fr-FR" sz="800" b="0" i="0" u="none" strike="noStrike" cap="none" normalizeH="0" baseline="0">
                <a:ln>
                  <a:noFill/>
                </a:ln>
                <a:solidFill>
                  <a:schemeClr val="bg1">
                    <a:lumMod val="75000"/>
                  </a:schemeClr>
                </a:solidFill>
                <a:effectLst/>
                <a:latin typeface="D-DIN" panose="020B0504030202030204" pitchFamily="34" charset="77"/>
              </a:rPr>
              <a:t> under grant agreement No 101006261</a:t>
            </a:r>
            <a:endParaRPr kumimoji="0" lang="fr-FR" altLang="fr-FR" sz="800" b="0" i="0" u="none" strike="noStrike" cap="none" normalizeH="0" baseline="0">
              <a:ln>
                <a:noFill/>
              </a:ln>
              <a:solidFill>
                <a:schemeClr val="bg1">
                  <a:lumMod val="75000"/>
                </a:schemeClr>
              </a:solidFill>
              <a:effectLst/>
              <a:latin typeface="D-DIN" panose="020B0504030202030204" pitchFamily="34" charset="7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D2881E-EDE5-FF44-AD62-5B2F22734456}"/>
              </a:ext>
            </a:extLst>
          </p:cNvPr>
          <p:cNvSpPr/>
          <p:nvPr userDrawn="1"/>
        </p:nvSpPr>
        <p:spPr>
          <a:xfrm>
            <a:off x="0" y="6206591"/>
            <a:ext cx="12192000" cy="651409"/>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F2235"/>
              </a:solidFill>
              <a:latin typeface="D-DIN" panose="020B0504030202030204" pitchFamily="34" charset="77"/>
            </a:endParaRPr>
          </a:p>
        </p:txBody>
      </p:sp>
      <p:sp>
        <p:nvSpPr>
          <p:cNvPr id="6" name="Picture Placeholder 8"/>
          <p:cNvSpPr>
            <a:spLocks noGrp="1"/>
          </p:cNvSpPr>
          <p:nvPr>
            <p:ph type="pic" sz="quarter" idx="12"/>
          </p:nvPr>
        </p:nvSpPr>
        <p:spPr>
          <a:xfrm>
            <a:off x="0" y="2679744"/>
            <a:ext cx="3980985" cy="417825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1" name="Picture Placeholder 8"/>
          <p:cNvSpPr>
            <a:spLocks noGrp="1"/>
          </p:cNvSpPr>
          <p:nvPr>
            <p:ph type="pic" sz="quarter" idx="13"/>
          </p:nvPr>
        </p:nvSpPr>
        <p:spPr>
          <a:xfrm>
            <a:off x="4105507" y="2679744"/>
            <a:ext cx="3980985" cy="417825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8"/>
          <p:cNvSpPr>
            <a:spLocks noGrp="1"/>
          </p:cNvSpPr>
          <p:nvPr>
            <p:ph type="pic" sz="quarter" idx="14"/>
          </p:nvPr>
        </p:nvSpPr>
        <p:spPr>
          <a:xfrm>
            <a:off x="8211015" y="2679744"/>
            <a:ext cx="3980985" cy="417825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Title 1">
            <a:extLst>
              <a:ext uri="{FF2B5EF4-FFF2-40B4-BE49-F238E27FC236}">
                <a16:creationId xmlns:a16="http://schemas.microsoft.com/office/drawing/2014/main" id="{A6B95F0A-0CE7-C34C-9B99-E8119112FED8}"/>
              </a:ext>
            </a:extLst>
          </p:cNvPr>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cxnSp>
        <p:nvCxnSpPr>
          <p:cNvPr id="8" name="Straight Connector 4">
            <a:extLst>
              <a:ext uri="{FF2B5EF4-FFF2-40B4-BE49-F238E27FC236}">
                <a16:creationId xmlns:a16="http://schemas.microsoft.com/office/drawing/2014/main" id="{CF8FF5EC-69A2-504B-86AC-C674A8F1EE9E}"/>
              </a:ext>
            </a:extLst>
          </p:cNvPr>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4">
            <a:extLst>
              <a:ext uri="{FF2B5EF4-FFF2-40B4-BE49-F238E27FC236}">
                <a16:creationId xmlns:a16="http://schemas.microsoft.com/office/drawing/2014/main" id="{5E8C399F-0229-6648-8662-6AE72DBCB4D9}"/>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6677024" y="368300"/>
            <a:ext cx="4752976" cy="5911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Title 1">
            <a:extLst>
              <a:ext uri="{FF2B5EF4-FFF2-40B4-BE49-F238E27FC236}">
                <a16:creationId xmlns:a16="http://schemas.microsoft.com/office/drawing/2014/main" id="{F08B6C41-A70E-754A-A33B-B8012EFA1FA2}"/>
              </a:ext>
            </a:extLst>
          </p:cNvPr>
          <p:cNvSpPr>
            <a:spLocks noGrp="1"/>
          </p:cNvSpPr>
          <p:nvPr>
            <p:ph type="title"/>
          </p:nvPr>
        </p:nvSpPr>
        <p:spPr>
          <a:xfrm>
            <a:off x="986890" y="1882941"/>
            <a:ext cx="3758364" cy="1861285"/>
          </a:xfrm>
        </p:spPr>
        <p:txBody>
          <a:bodyPr/>
          <a:lstStyle>
            <a:lvl1pPr>
              <a:lnSpc>
                <a:spcPct val="90000"/>
              </a:lnSpc>
              <a:defRPr sz="3200"/>
            </a:lvl1pPr>
          </a:lstStyle>
          <a:p>
            <a:r>
              <a:rPr lang="en-US"/>
              <a:t>Click to edit Master title style</a:t>
            </a:r>
          </a:p>
        </p:txBody>
      </p:sp>
      <p:sp>
        <p:nvSpPr>
          <p:cNvPr id="5" name="Espace réservé du numéro de diapositive 4">
            <a:extLst>
              <a:ext uri="{FF2B5EF4-FFF2-40B4-BE49-F238E27FC236}">
                <a16:creationId xmlns:a16="http://schemas.microsoft.com/office/drawing/2014/main" id="{204DF36F-84FB-BF41-90C5-B4335F97F8B6}"/>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5135" y="1257300"/>
            <a:ext cx="10086975" cy="1028700"/>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985135" y="2514600"/>
            <a:ext cx="10086976"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endParaRPr lang="en-US"/>
          </a:p>
          <a:p>
            <a:pPr lvl="2"/>
            <a:r>
              <a:rPr lang="en-US"/>
              <a:t>Write here text</a:t>
            </a:r>
          </a:p>
          <a:p>
            <a:pPr lvl="3"/>
            <a:r>
              <a:rPr lang="en-US"/>
              <a:t>Write here text</a:t>
            </a:r>
          </a:p>
          <a:p>
            <a:pPr lvl="4"/>
            <a:r>
              <a:rPr lang="en-US"/>
              <a:t>Write here text </a:t>
            </a:r>
          </a:p>
        </p:txBody>
      </p:sp>
      <p:sp>
        <p:nvSpPr>
          <p:cNvPr id="5" name="Espace réservé du numéro de diapositive 4">
            <a:extLst>
              <a:ext uri="{FF2B5EF4-FFF2-40B4-BE49-F238E27FC236}">
                <a16:creationId xmlns:a16="http://schemas.microsoft.com/office/drawing/2014/main" id="{EB5AFD27-38D0-B34A-9F98-1157C9C27642}"/>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pic>
        <p:nvPicPr>
          <p:cNvPr id="4" name="Image 3">
            <a:extLst>
              <a:ext uri="{FF2B5EF4-FFF2-40B4-BE49-F238E27FC236}">
                <a16:creationId xmlns:a16="http://schemas.microsoft.com/office/drawing/2014/main" id="{4B2A271E-711C-7146-B62D-B4430EA88177}"/>
              </a:ext>
            </a:extLst>
          </p:cNvPr>
          <p:cNvPicPr>
            <a:picLocks noChangeAspect="1"/>
          </p:cNvPicPr>
          <p:nvPr userDrawn="1"/>
        </p:nvPicPr>
        <p:blipFill>
          <a:blip r:embed="rId11"/>
          <a:stretch>
            <a:fillRect/>
          </a:stretch>
        </p:blipFill>
        <p:spPr>
          <a:xfrm>
            <a:off x="985135" y="6422543"/>
            <a:ext cx="280187" cy="186791"/>
          </a:xfrm>
          <a:prstGeom prst="rect">
            <a:avLst/>
          </a:prstGeom>
        </p:spPr>
      </p:pic>
      <p:sp>
        <p:nvSpPr>
          <p:cNvPr id="13" name="Rectangle 7">
            <a:extLst>
              <a:ext uri="{FF2B5EF4-FFF2-40B4-BE49-F238E27FC236}">
                <a16:creationId xmlns:a16="http://schemas.microsoft.com/office/drawing/2014/main" id="{6E555F39-166E-F74E-8774-2B281085E62E}"/>
              </a:ext>
            </a:extLst>
          </p:cNvPr>
          <p:cNvSpPr>
            <a:spLocks noChangeArrowheads="1"/>
          </p:cNvSpPr>
          <p:nvPr userDrawn="1"/>
        </p:nvSpPr>
        <p:spPr bwMode="auto">
          <a:xfrm>
            <a:off x="1265322" y="6408216"/>
            <a:ext cx="6445995"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800" b="0" i="0" u="none" strike="noStrike" cap="none" normalizeH="0" baseline="0">
                <a:ln>
                  <a:noFill/>
                </a:ln>
                <a:solidFill>
                  <a:schemeClr val="bg1">
                    <a:lumMod val="75000"/>
                  </a:schemeClr>
                </a:solidFill>
                <a:effectLst/>
                <a:latin typeface="D-DIN" panose="020B0504030202030204" pitchFamily="34" charset="77"/>
              </a:rPr>
              <a:t>This project has received funding from the European Union’s Horizon 2020 research and innovation </a:t>
            </a:r>
            <a:r>
              <a:rPr kumimoji="0" lang="en-US" altLang="fr-FR" sz="800" b="0" i="0" u="none" strike="noStrike" cap="none" normalizeH="0" baseline="0" err="1">
                <a:ln>
                  <a:noFill/>
                </a:ln>
                <a:solidFill>
                  <a:schemeClr val="bg1">
                    <a:lumMod val="75000"/>
                  </a:schemeClr>
                </a:solidFill>
                <a:effectLst/>
                <a:latin typeface="D-DIN" panose="020B0504030202030204" pitchFamily="34" charset="77"/>
              </a:rPr>
              <a:t>programme</a:t>
            </a:r>
            <a:r>
              <a:rPr kumimoji="0" lang="en-US" altLang="fr-FR" sz="800" b="0" i="0" u="none" strike="noStrike" cap="none" normalizeH="0" baseline="0">
                <a:ln>
                  <a:noFill/>
                </a:ln>
                <a:solidFill>
                  <a:schemeClr val="bg1">
                    <a:lumMod val="75000"/>
                  </a:schemeClr>
                </a:solidFill>
                <a:effectLst/>
                <a:latin typeface="D-DIN" panose="020B0504030202030204" pitchFamily="34" charset="77"/>
              </a:rPr>
              <a:t> under grant agreement No 101006261</a:t>
            </a:r>
            <a:endParaRPr kumimoji="0" lang="fr-FR" altLang="fr-FR" sz="800" b="0" i="0" u="none" strike="noStrike" cap="none" normalizeH="0" baseline="0">
              <a:ln>
                <a:noFill/>
              </a:ln>
              <a:solidFill>
                <a:schemeClr val="bg1">
                  <a:lumMod val="75000"/>
                </a:schemeClr>
              </a:solidFill>
              <a:effectLst/>
              <a:latin typeface="D-DIN" panose="020B0504030202030204" pitchFamily="34" charset="77"/>
            </a:endParaRPr>
          </a:p>
        </p:txBody>
      </p:sp>
      <p:pic>
        <p:nvPicPr>
          <p:cNvPr id="7" name="Picture 6" descr="Logo&#10;&#10;Description automatically generated">
            <a:extLst>
              <a:ext uri="{FF2B5EF4-FFF2-40B4-BE49-F238E27FC236}">
                <a16:creationId xmlns:a16="http://schemas.microsoft.com/office/drawing/2014/main" id="{F39F0DCC-5F5B-4AEE-89BD-978188CECC5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76005" y="348822"/>
            <a:ext cx="1578633" cy="332090"/>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7" r:id="rId1"/>
    <p:sldLayoutId id="2147484012" r:id="rId2"/>
    <p:sldLayoutId id="2147484032" r:id="rId3"/>
    <p:sldLayoutId id="2147484010" r:id="rId4"/>
    <p:sldLayoutId id="2147484033" r:id="rId5"/>
    <p:sldLayoutId id="2147484035" r:id="rId6"/>
    <p:sldLayoutId id="2147484008" r:id="rId7"/>
    <p:sldLayoutId id="2147484026" r:id="rId8"/>
    <p:sldLayoutId id="2147484024" r:id="rId9"/>
  </p:sldLayoutIdLst>
  <p:hf hdr="0" ftr="0" dt="0"/>
  <p:txStyles>
    <p:titleStyle>
      <a:lvl1pPr algn="l" defTabSz="914318" rtl="0" eaLnBrk="1" latinLnBrk="0" hangingPunct="1">
        <a:lnSpc>
          <a:spcPct val="80000"/>
        </a:lnSpc>
        <a:spcBef>
          <a:spcPct val="0"/>
        </a:spcBef>
        <a:buNone/>
        <a:defRPr sz="44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rgbClr val="0F2235"/>
          </a:solidFill>
          <a:latin typeface="D-DIN Exp" panose="020B050402020203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rgbClr val="0F2235"/>
          </a:solidFill>
          <a:latin typeface="D-DIN Exp" panose="020B050402020203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D-DIN" panose="020B0504030202030204" pitchFamily="34" charset="77"/>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D-DIN" panose="020B0504030202030204" pitchFamily="34" charset="77"/>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D-DIN" panose="020B0504030202030204" pitchFamily="34" charset="77"/>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232" userDrawn="1">
          <p15:clr>
            <a:srgbClr val="F26B43"/>
          </p15:clr>
        </p15:guide>
        <p15:guide id="27" orient="horz" pos="4032">
          <p15:clr>
            <a:srgbClr val="F26B43"/>
          </p15:clr>
        </p15:guide>
        <p15:guide id="28" pos="257" userDrawn="1">
          <p15:clr>
            <a:srgbClr val="F26B43"/>
          </p15:clr>
        </p15:guide>
        <p15:guide id="29" pos="720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846" userDrawn="1">
          <p15:clr>
            <a:srgbClr val="F26B43"/>
          </p15:clr>
        </p15:guide>
        <p15:guide id="51"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7802/247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doi.org/10.7802/247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87_2BFB0FB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righttobe.org/guides/bystander-intervention-train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righttobe.org/guides/bystander-intervention-training/"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righttobe.org/guides/bystander-intervention-train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righttobe.org/guides/bystander-intervention-trai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righttobe.org/guides/bystander-intervention-trai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righttobe.org/guides/bystander-intervention-train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playlist?list=PLShboSEeEaPQ5JKO6L9DG78V8AcXyZjZh"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98_D48223CA.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iRLV17xhbdTgY99f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oe.int/en/web/gender-matters/what-is-gender-based-violence#:~:text=Defining%20gender%2Dbased%20violence%20against%20women&amp;text=Gender%2Dbased%20violence%20refers%20to,orientation%20and%2For%20gender%20identit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24520777-B918-4140-B0B1-4065658DB36E}"/>
              </a:ext>
            </a:extLst>
          </p:cNvPr>
          <p:cNvSpPr txBox="1"/>
          <p:nvPr/>
        </p:nvSpPr>
        <p:spPr>
          <a:xfrm>
            <a:off x="810950" y="2068572"/>
            <a:ext cx="7733610" cy="2123658"/>
          </a:xfrm>
          <a:prstGeom prst="rect">
            <a:avLst/>
          </a:prstGeom>
          <a:noFill/>
        </p:spPr>
        <p:txBody>
          <a:bodyPr wrap="square" lIns="0" tIns="45720" rIns="0" bIns="45720" rtlCol="0" anchor="t">
            <a:spAutoFit/>
          </a:bodyPr>
          <a:lstStyle/>
          <a:p>
            <a:r>
              <a:rPr lang="el-GR" sz="4400" dirty="0">
                <a:solidFill>
                  <a:srgbClr val="AED7BD"/>
                </a:solidFill>
                <a:latin typeface="Calibri" panose="020F0502020204030204" pitchFamily="34" charset="0"/>
              </a:rPr>
              <a:t>Εκπαιδευτικό σεμινάριο για μάρτυρες</a:t>
            </a:r>
            <a:r>
              <a:rPr lang="en-US" sz="4400" dirty="0">
                <a:solidFill>
                  <a:srgbClr val="AED7BD"/>
                </a:solidFill>
                <a:latin typeface="Calibri" panose="020F0502020204030204" pitchFamily="34" charset="0"/>
              </a:rPr>
              <a:t>*</a:t>
            </a:r>
            <a:r>
              <a:rPr lang="el-GR" sz="4400" dirty="0">
                <a:solidFill>
                  <a:srgbClr val="AED7BD"/>
                </a:solidFill>
                <a:latin typeface="Calibri" panose="020F0502020204030204" pitchFamily="34" charset="0"/>
              </a:rPr>
              <a:t> περιστατικών </a:t>
            </a:r>
            <a:r>
              <a:rPr lang="el-GR" sz="4400" dirty="0" err="1">
                <a:solidFill>
                  <a:srgbClr val="AED7BD"/>
                </a:solidFill>
                <a:latin typeface="Calibri" panose="020F0502020204030204" pitchFamily="34" charset="0"/>
              </a:rPr>
              <a:t>έμφυλης</a:t>
            </a:r>
            <a:r>
              <a:rPr lang="el-GR" sz="4400" dirty="0">
                <a:solidFill>
                  <a:srgbClr val="AED7BD"/>
                </a:solidFill>
                <a:latin typeface="Calibri" panose="020F0502020204030204" pitchFamily="34" charset="0"/>
              </a:rPr>
              <a:t> βίας </a:t>
            </a:r>
            <a:r>
              <a:rPr lang="en-US" sz="4400" b="0" i="0" dirty="0">
                <a:solidFill>
                  <a:srgbClr val="AED7BD"/>
                </a:solidFill>
                <a:effectLst/>
                <a:latin typeface="Calibri" panose="020F0502020204030204" pitchFamily="34" charset="0"/>
              </a:rPr>
              <a:t> </a:t>
            </a:r>
            <a:endParaRPr lang="en-US" sz="4400" b="1" dirty="0">
              <a:solidFill>
                <a:srgbClr val="AED7BD"/>
              </a:solidFill>
              <a:latin typeface="D-DIN Exp" panose="020B0504020202030204" pitchFamily="34" charset="0"/>
              <a:ea typeface="Open Sans" charset="0"/>
              <a:cs typeface="Open Sans" charset="0"/>
            </a:endParaRPr>
          </a:p>
        </p:txBody>
      </p:sp>
      <p:sp>
        <p:nvSpPr>
          <p:cNvPr id="4" name="TextBox 7">
            <a:extLst>
              <a:ext uri="{FF2B5EF4-FFF2-40B4-BE49-F238E27FC236}">
                <a16:creationId xmlns:a16="http://schemas.microsoft.com/office/drawing/2014/main" id="{D38AFE21-FFA0-E449-BF7B-69C5978EF388}"/>
              </a:ext>
            </a:extLst>
          </p:cNvPr>
          <p:cNvSpPr txBox="1"/>
          <p:nvPr/>
        </p:nvSpPr>
        <p:spPr>
          <a:xfrm>
            <a:off x="810949" y="4389266"/>
            <a:ext cx="8581758" cy="1143070"/>
          </a:xfrm>
          <a:prstGeom prst="rect">
            <a:avLst/>
          </a:prstGeom>
          <a:noFill/>
        </p:spPr>
        <p:txBody>
          <a:bodyPr wrap="square" lIns="0" tIns="45720" rIns="0" bIns="45720" rtlCol="0" anchor="t">
            <a:spAutoFit/>
          </a:bodyPr>
          <a:lstStyle/>
          <a:p>
            <a:pPr>
              <a:lnSpc>
                <a:spcPct val="150000"/>
              </a:lnSpc>
            </a:pPr>
            <a:r>
              <a:rPr lang="el-GR" sz="2400" err="1">
                <a:solidFill>
                  <a:srgbClr val="FFFFFF"/>
                </a:solidFill>
                <a:latin typeface="D-DIN Exp"/>
                <a:ea typeface="Open Sans"/>
                <a:cs typeface="Open Sans"/>
              </a:rPr>
              <a:t>Μαδέση</a:t>
            </a:r>
            <a:r>
              <a:rPr lang="el-GR" sz="2400" dirty="0">
                <a:solidFill>
                  <a:srgbClr val="FFFFFF"/>
                </a:solidFill>
                <a:latin typeface="D-DIN Exp"/>
                <a:ea typeface="Open Sans"/>
                <a:cs typeface="Open Sans"/>
              </a:rPr>
              <a:t> </a:t>
            </a:r>
            <a:r>
              <a:rPr lang="el-GR" sz="2400" err="1">
                <a:solidFill>
                  <a:srgbClr val="FFFFFF"/>
                </a:solidFill>
                <a:latin typeface="D-DIN Exp"/>
                <a:ea typeface="Open Sans"/>
                <a:cs typeface="Open Sans"/>
              </a:rPr>
              <a:t>Βάσια</a:t>
            </a:r>
            <a:r>
              <a:rPr lang="el-GR" sz="2400" dirty="0">
                <a:solidFill>
                  <a:srgbClr val="FFFFFF"/>
                </a:solidFill>
                <a:latin typeface="D-DIN Exp"/>
                <a:ea typeface="Open Sans"/>
                <a:cs typeface="Open Sans"/>
              </a:rPr>
              <a:t>,</a:t>
            </a:r>
            <a:r>
              <a:rPr lang="en-US" sz="2400" dirty="0">
                <a:solidFill>
                  <a:srgbClr val="FFFFFF"/>
                </a:solidFill>
                <a:latin typeface="D-DIN Exp"/>
                <a:ea typeface="Open Sans"/>
                <a:cs typeface="Open Sans"/>
              </a:rPr>
              <a:t> </a:t>
            </a:r>
            <a:r>
              <a:rPr lang="el-GR" sz="2400" dirty="0">
                <a:solidFill>
                  <a:srgbClr val="FFFFFF"/>
                </a:solidFill>
                <a:latin typeface="D-DIN Exp"/>
                <a:ea typeface="Open Sans"/>
                <a:cs typeface="Open Sans"/>
              </a:rPr>
              <a:t>Σύμβουλος για την Ισότητα </a:t>
            </a:r>
            <a:r>
              <a:rPr lang="en-US" sz="2400" dirty="0">
                <a:solidFill>
                  <a:srgbClr val="FFFFFF"/>
                </a:solidFill>
                <a:latin typeface="D-DIN Exp"/>
                <a:ea typeface="Open Sans"/>
                <a:cs typeface="Open Sans"/>
              </a:rPr>
              <a:t>Yellow Window </a:t>
            </a:r>
            <a:endParaRPr lang="en-US">
              <a:ea typeface="Open Sans"/>
              <a:cs typeface="Open Sans"/>
            </a:endParaRPr>
          </a:p>
          <a:p>
            <a:pPr>
              <a:lnSpc>
                <a:spcPct val="150000"/>
              </a:lnSpc>
            </a:pPr>
            <a:r>
              <a:rPr lang="el-GR" sz="2400" dirty="0">
                <a:solidFill>
                  <a:srgbClr val="FFFFFF"/>
                </a:solidFill>
                <a:latin typeface="D-DIN Exp"/>
                <a:ea typeface="Open Sans"/>
                <a:cs typeface="Open Sans"/>
              </a:rPr>
              <a:t>Δευτέρα, 10 Ιουλίου 2023 </a:t>
            </a:r>
            <a:endParaRPr lang="el-GR" sz="2400" dirty="0">
              <a:solidFill>
                <a:srgbClr val="FFFFFF"/>
              </a:solidFill>
              <a:latin typeface="D-DIN Exp"/>
              <a:ea typeface="Open Sans" charset="0"/>
              <a:cs typeface="Open Sans" charset="0"/>
            </a:endParaRPr>
          </a:p>
        </p:txBody>
      </p:sp>
    </p:spTree>
    <p:extLst>
      <p:ext uri="{BB962C8B-B14F-4D97-AF65-F5344CB8AC3E}">
        <p14:creationId xmlns:p14="http://schemas.microsoft.com/office/powerpoint/2010/main" val="16975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BA5C-F0F1-E5FB-7DAA-504402EEE4C2}"/>
              </a:ext>
            </a:extLst>
          </p:cNvPr>
          <p:cNvSpPr>
            <a:spLocks noGrp="1"/>
          </p:cNvSpPr>
          <p:nvPr>
            <p:ph type="title"/>
          </p:nvPr>
        </p:nvSpPr>
        <p:spPr>
          <a:xfrm>
            <a:off x="1052512" y="2650619"/>
            <a:ext cx="10086975" cy="778381"/>
          </a:xfrm>
        </p:spPr>
        <p:txBody>
          <a:bodyPr/>
          <a:lstStyle/>
          <a:p>
            <a:pPr algn="ctr"/>
            <a:r>
              <a:rPr lang="el-GR" sz="4000" dirty="0">
                <a:solidFill>
                  <a:srgbClr val="FFFFFF"/>
                </a:solidFill>
              </a:rPr>
              <a:t>Ποιες πιστεύετε ότι είναι οι επιπτώσεις της </a:t>
            </a:r>
            <a:r>
              <a:rPr lang="el-GR" sz="4000" dirty="0" err="1">
                <a:solidFill>
                  <a:srgbClr val="FFFFFF"/>
                </a:solidFill>
              </a:rPr>
              <a:t>έμφυλης</a:t>
            </a:r>
            <a:r>
              <a:rPr lang="el-GR" sz="4000" dirty="0">
                <a:solidFill>
                  <a:srgbClr val="FFFFFF"/>
                </a:solidFill>
              </a:rPr>
              <a:t> βίας στα άτομα;</a:t>
            </a:r>
            <a:endParaRPr lang="LID4096" sz="4000" dirty="0">
              <a:solidFill>
                <a:srgbClr val="FFFFFF"/>
              </a:solidFill>
            </a:endParaRPr>
          </a:p>
        </p:txBody>
      </p:sp>
    </p:spTree>
    <p:extLst>
      <p:ext uri="{BB962C8B-B14F-4D97-AF65-F5344CB8AC3E}">
        <p14:creationId xmlns:p14="http://schemas.microsoft.com/office/powerpoint/2010/main" val="89062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36DE-C583-0EF7-AACF-CB0D3FBD3A99}"/>
              </a:ext>
            </a:extLst>
          </p:cNvPr>
          <p:cNvSpPr>
            <a:spLocks noGrp="1"/>
          </p:cNvSpPr>
          <p:nvPr>
            <p:ph type="title"/>
          </p:nvPr>
        </p:nvSpPr>
        <p:spPr/>
        <p:txBody>
          <a:bodyPr/>
          <a:lstStyle/>
          <a:p>
            <a:r>
              <a:rPr lang="el-GR" sz="2400" b="1" dirty="0">
                <a:latin typeface="D-DIN Exp"/>
              </a:rPr>
              <a:t>Επιπτώσεις και συνέπειες της </a:t>
            </a:r>
            <a:r>
              <a:rPr lang="el-GR" sz="2400" b="1" dirty="0" err="1">
                <a:latin typeface="D-DIN Exp"/>
              </a:rPr>
              <a:t>έμφυλης</a:t>
            </a:r>
            <a:r>
              <a:rPr lang="el-GR" sz="2400" b="1" dirty="0">
                <a:latin typeface="D-DIN Exp"/>
              </a:rPr>
              <a:t> βίας </a:t>
            </a:r>
            <a:endParaRPr lang="en-US" sz="2400" b="1" dirty="0">
              <a:latin typeface="D-DIN Exp"/>
            </a:endParaRPr>
          </a:p>
        </p:txBody>
      </p:sp>
      <p:graphicFrame>
        <p:nvGraphicFramePr>
          <p:cNvPr id="9" name="Table 8">
            <a:extLst>
              <a:ext uri="{FF2B5EF4-FFF2-40B4-BE49-F238E27FC236}">
                <a16:creationId xmlns:a16="http://schemas.microsoft.com/office/drawing/2014/main" id="{B7DB5A97-CC5A-B4DF-744E-1C5050DEE27A}"/>
              </a:ext>
            </a:extLst>
          </p:cNvPr>
          <p:cNvGraphicFramePr>
            <a:graphicFrameLocks noGrp="1"/>
          </p:cNvGraphicFramePr>
          <p:nvPr>
            <p:extLst>
              <p:ext uri="{D42A27DB-BD31-4B8C-83A1-F6EECF244321}">
                <p14:modId xmlns:p14="http://schemas.microsoft.com/office/powerpoint/2010/main" val="3737845045"/>
              </p:ext>
            </p:extLst>
          </p:nvPr>
        </p:nvGraphicFramePr>
        <p:xfrm>
          <a:off x="0" y="2046792"/>
          <a:ext cx="12192000" cy="538543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632248032"/>
                    </a:ext>
                  </a:extLst>
                </a:gridCol>
                <a:gridCol w="6096000">
                  <a:extLst>
                    <a:ext uri="{9D8B030D-6E8A-4147-A177-3AD203B41FA5}">
                      <a16:colId xmlns:a16="http://schemas.microsoft.com/office/drawing/2014/main" val="4179940376"/>
                    </a:ext>
                  </a:extLst>
                </a:gridCol>
              </a:tblGrid>
              <a:tr h="371475">
                <a:tc>
                  <a:txBody>
                    <a:bodyPr/>
                    <a:lstStyle/>
                    <a:p>
                      <a:pPr algn="ctr" fontAlgn="base"/>
                      <a:r>
                        <a:rPr lang="el-GR" sz="1800" dirty="0">
                          <a:effectLst/>
                        </a:rPr>
                        <a:t>Επιπτώσεις για το προσωπικό</a:t>
                      </a:r>
                      <a:endParaRPr lang="en-GB" b="1" i="0" dirty="0">
                        <a:solidFill>
                          <a:srgbClr val="FFFFFF"/>
                        </a:solidFill>
                        <a:effectLst/>
                      </a:endParaRPr>
                    </a:p>
                  </a:txBody>
                  <a:tcPr>
                    <a:solidFill>
                      <a:srgbClr val="964091"/>
                    </a:solidFill>
                  </a:tcPr>
                </a:tc>
                <a:tc>
                  <a:txBody>
                    <a:bodyPr/>
                    <a:lstStyle/>
                    <a:p>
                      <a:pPr algn="ctr" fontAlgn="base"/>
                      <a:r>
                        <a:rPr lang="el-GR" sz="1800" dirty="0">
                          <a:effectLst/>
                        </a:rPr>
                        <a:t>Επιπτώσεις σε σπουδαστές/</a:t>
                      </a:r>
                      <a:r>
                        <a:rPr lang="el-GR" sz="1800" dirty="0" err="1">
                          <a:effectLst/>
                        </a:rPr>
                        <a:t>στριες</a:t>
                      </a:r>
                      <a:endParaRPr lang="en-GB" b="1" i="0" dirty="0">
                        <a:solidFill>
                          <a:srgbClr val="FFFFFF"/>
                        </a:solidFill>
                        <a:effectLst/>
                      </a:endParaRPr>
                    </a:p>
                  </a:txBody>
                  <a:tcPr>
                    <a:solidFill>
                      <a:srgbClr val="964091"/>
                    </a:solidFill>
                  </a:tcPr>
                </a:tc>
                <a:extLst>
                  <a:ext uri="{0D108BD9-81ED-4DB2-BD59-A6C34878D82A}">
                    <a16:rowId xmlns:a16="http://schemas.microsoft.com/office/drawing/2014/main" val="2315431672"/>
                  </a:ext>
                </a:extLst>
              </a:tr>
              <a:tr h="371475">
                <a:tc>
                  <a:txBody>
                    <a:bodyPr/>
                    <a:lstStyle/>
                    <a:p>
                      <a:pPr algn="ctr" fontAlgn="base"/>
                      <a:r>
                        <a:rPr lang="el-GR" sz="1500" b="1" dirty="0">
                          <a:effectLst/>
                        </a:rPr>
                        <a:t>Αισθάνθηκαν δυσαρεστημένοι/</a:t>
                      </a:r>
                      <a:r>
                        <a:rPr lang="el-GR" sz="1500" b="1" dirty="0" err="1">
                          <a:effectLst/>
                        </a:rPr>
                        <a:t>ες</a:t>
                      </a:r>
                      <a:r>
                        <a:rPr lang="el-GR" sz="1500" b="1" dirty="0">
                          <a:effectLst/>
                        </a:rPr>
                        <a:t> με την εργασία τους</a:t>
                      </a:r>
                      <a:endParaRPr lang="en-GB" b="1" i="0" dirty="0">
                        <a:solidFill>
                          <a:srgbClr val="000000"/>
                        </a:solidFill>
                        <a:effectLst/>
                      </a:endParaRPr>
                    </a:p>
                  </a:txBody>
                  <a:tcPr>
                    <a:solidFill>
                      <a:srgbClr val="AED7BD"/>
                    </a:solidFill>
                  </a:tcPr>
                </a:tc>
                <a:tc>
                  <a:txBody>
                    <a:bodyPr/>
                    <a:lstStyle/>
                    <a:p>
                      <a:pPr algn="ctr" fontAlgn="base"/>
                      <a:r>
                        <a:rPr lang="el-GR" sz="1500" b="1" dirty="0">
                          <a:effectLst/>
                        </a:rPr>
                        <a:t>Μη παρακολούθηση μαθημάτων</a:t>
                      </a:r>
                      <a:endParaRPr lang="en-GB" b="1" i="0" dirty="0">
                        <a:solidFill>
                          <a:srgbClr val="000000"/>
                        </a:solidFill>
                        <a:effectLst/>
                      </a:endParaRPr>
                    </a:p>
                  </a:txBody>
                  <a:tcPr>
                    <a:solidFill>
                      <a:srgbClr val="AED7BD"/>
                    </a:solidFill>
                  </a:tcPr>
                </a:tc>
                <a:extLst>
                  <a:ext uri="{0D108BD9-81ED-4DB2-BD59-A6C34878D82A}">
                    <a16:rowId xmlns:a16="http://schemas.microsoft.com/office/drawing/2014/main" val="3367448961"/>
                  </a:ext>
                </a:extLst>
              </a:tr>
              <a:tr h="371475">
                <a:tc>
                  <a:txBody>
                    <a:bodyPr/>
                    <a:lstStyle/>
                    <a:p>
                      <a:pPr algn="ctr" fontAlgn="base"/>
                      <a:r>
                        <a:rPr lang="el-GR" sz="1500" b="1" dirty="0">
                          <a:effectLst/>
                        </a:rPr>
                        <a:t>Μειώθηκε η παραγωγικότητα της εργασίας</a:t>
                      </a:r>
                      <a:endParaRPr lang="en-GB" b="1" i="0" dirty="0">
                        <a:solidFill>
                          <a:srgbClr val="000000"/>
                        </a:solidFill>
                        <a:effectLst/>
                      </a:endParaRPr>
                    </a:p>
                  </a:txBody>
                  <a:tcPr>
                    <a:solidFill>
                      <a:srgbClr val="AED7BD"/>
                    </a:solidFill>
                  </a:tcPr>
                </a:tc>
                <a:tc>
                  <a:txBody>
                    <a:bodyPr/>
                    <a:lstStyle/>
                    <a:p>
                      <a:pPr algn="ctr" fontAlgn="base"/>
                      <a:r>
                        <a:rPr lang="el-GR" sz="1500" b="1" u="none" strike="noStrike" dirty="0">
                          <a:effectLst/>
                        </a:rPr>
                        <a:t>Αισθάνθηκαν δυσαρεστημένοι με την πορεία των σπουδών</a:t>
                      </a:r>
                    </a:p>
                  </a:txBody>
                  <a:tcPr>
                    <a:solidFill>
                      <a:srgbClr val="AED7BD"/>
                    </a:solidFill>
                  </a:tcPr>
                </a:tc>
                <a:extLst>
                  <a:ext uri="{0D108BD9-81ED-4DB2-BD59-A6C34878D82A}">
                    <a16:rowId xmlns:a16="http://schemas.microsoft.com/office/drawing/2014/main" val="2301683472"/>
                  </a:ext>
                </a:extLst>
              </a:tr>
              <a:tr h="390525">
                <a:tc>
                  <a:txBody>
                    <a:bodyPr/>
                    <a:lstStyle/>
                    <a:p>
                      <a:pPr algn="ctr" fontAlgn="base"/>
                      <a:r>
                        <a:rPr lang="el-GR" sz="1500" b="1" dirty="0">
                          <a:effectLst/>
                        </a:rPr>
                        <a:t>Σκέφτηκαν να εγκαταλείψουν τον ακαδημαϊκό τομέα</a:t>
                      </a:r>
                      <a:endParaRPr lang="en-GB" b="1" i="0" dirty="0">
                        <a:solidFill>
                          <a:srgbClr val="000000"/>
                        </a:solidFill>
                        <a:effectLst/>
                      </a:endParaRPr>
                    </a:p>
                  </a:txBody>
                  <a:tcPr>
                    <a:solidFill>
                      <a:srgbClr val="AED7BD"/>
                    </a:solidFill>
                  </a:tcPr>
                </a:tc>
                <a:tc>
                  <a:txBody>
                    <a:bodyPr/>
                    <a:lstStyle/>
                    <a:p>
                      <a:pPr algn="ctr" fontAlgn="base"/>
                      <a:r>
                        <a:rPr lang="el-GR" sz="1500" b="1" u="none" strike="noStrike" kern="1200" dirty="0">
                          <a:solidFill>
                            <a:schemeClr val="dk1"/>
                          </a:solidFill>
                          <a:effectLst/>
                          <a:latin typeface="+mn-lt"/>
                          <a:ea typeface="+mn-ea"/>
                          <a:cs typeface="+mn-cs"/>
                        </a:rPr>
                        <a:t>Έζησαν μείωση της απόδοσής τους</a:t>
                      </a:r>
                    </a:p>
                  </a:txBody>
                  <a:tcPr>
                    <a:solidFill>
                      <a:srgbClr val="AED7BD"/>
                    </a:solidFill>
                  </a:tcPr>
                </a:tc>
                <a:extLst>
                  <a:ext uri="{0D108BD9-81ED-4DB2-BD59-A6C34878D82A}">
                    <a16:rowId xmlns:a16="http://schemas.microsoft.com/office/drawing/2014/main" val="3509041486"/>
                  </a:ext>
                </a:extLst>
              </a:tr>
              <a:tr h="438150">
                <a:tc>
                  <a:txBody>
                    <a:bodyPr/>
                    <a:lstStyle/>
                    <a:p>
                      <a:pPr algn="ctr" fontAlgn="base"/>
                      <a:r>
                        <a:rPr lang="el-GR" sz="1500" dirty="0">
                          <a:effectLst/>
                        </a:rPr>
                        <a:t>Απομακρύνθηκαν από συναδέλφους </a:t>
                      </a:r>
                      <a:endParaRPr lang="en-GB" b="0" i="0" dirty="0">
                        <a:solidFill>
                          <a:srgbClr val="000000"/>
                        </a:solidFill>
                        <a:effectLst/>
                      </a:endParaRPr>
                    </a:p>
                  </a:txBody>
                  <a:tcPr>
                    <a:solidFill>
                      <a:srgbClr val="AED7BD"/>
                    </a:solidFill>
                  </a:tcPr>
                </a:tc>
                <a:tc>
                  <a:txBody>
                    <a:bodyPr/>
                    <a:lstStyle/>
                    <a:p>
                      <a:pPr algn="ctr" fontAlgn="base"/>
                      <a:r>
                        <a:rPr lang="el-GR" sz="1500" b="0" u="none" strike="noStrike" kern="1200" dirty="0">
                          <a:solidFill>
                            <a:schemeClr val="dk1"/>
                          </a:solidFill>
                          <a:effectLst/>
                          <a:latin typeface="+mn-lt"/>
                          <a:ea typeface="+mn-ea"/>
                          <a:cs typeface="+mn-cs"/>
                        </a:rPr>
                        <a:t>Αισθάνθηκαν αποκομμένοι/</a:t>
                      </a:r>
                      <a:r>
                        <a:rPr lang="el-GR" sz="1500" b="0" u="none" strike="noStrike" kern="1200" dirty="0" err="1">
                          <a:solidFill>
                            <a:schemeClr val="dk1"/>
                          </a:solidFill>
                          <a:effectLst/>
                          <a:latin typeface="+mn-lt"/>
                          <a:ea typeface="+mn-ea"/>
                          <a:cs typeface="+mn-cs"/>
                        </a:rPr>
                        <a:t>ες</a:t>
                      </a:r>
                      <a:r>
                        <a:rPr lang="el-GR" sz="1500" b="0" u="none" strike="noStrike" kern="1200" dirty="0">
                          <a:solidFill>
                            <a:schemeClr val="dk1"/>
                          </a:solidFill>
                          <a:effectLst/>
                          <a:latin typeface="+mn-lt"/>
                          <a:ea typeface="+mn-ea"/>
                          <a:cs typeface="+mn-cs"/>
                        </a:rPr>
                        <a:t> από τους συμφοιτητές/</a:t>
                      </a:r>
                      <a:r>
                        <a:rPr lang="el-GR" sz="1500" b="0" u="none" strike="noStrike" kern="1200" dirty="0" err="1">
                          <a:solidFill>
                            <a:schemeClr val="dk1"/>
                          </a:solidFill>
                          <a:effectLst/>
                          <a:latin typeface="+mn-lt"/>
                          <a:ea typeface="+mn-ea"/>
                          <a:cs typeface="+mn-cs"/>
                        </a:rPr>
                        <a:t>τριες</a:t>
                      </a:r>
                      <a:r>
                        <a:rPr lang="el-GR" sz="1500" b="0" u="none" strike="noStrike" kern="1200" dirty="0">
                          <a:solidFill>
                            <a:schemeClr val="dk1"/>
                          </a:solidFill>
                          <a:effectLst/>
                          <a:latin typeface="+mn-lt"/>
                          <a:ea typeface="+mn-ea"/>
                          <a:cs typeface="+mn-cs"/>
                        </a:rPr>
                        <a:t> τους</a:t>
                      </a:r>
                    </a:p>
                  </a:txBody>
                  <a:tcPr>
                    <a:solidFill>
                      <a:srgbClr val="AED7BD"/>
                    </a:solidFill>
                  </a:tcPr>
                </a:tc>
                <a:extLst>
                  <a:ext uri="{0D108BD9-81ED-4DB2-BD59-A6C34878D82A}">
                    <a16:rowId xmlns:a16="http://schemas.microsoft.com/office/drawing/2014/main" val="3239701964"/>
                  </a:ext>
                </a:extLst>
              </a:tr>
              <a:tr h="0">
                <a:tc>
                  <a:txBody>
                    <a:bodyPr/>
                    <a:lstStyle/>
                    <a:p>
                      <a:pPr algn="ctr" fontAlgn="base"/>
                      <a:r>
                        <a:rPr lang="el-GR" sz="1500" u="none" strike="noStrike" dirty="0">
                          <a:effectLst/>
                        </a:rPr>
                        <a:t>Π</a:t>
                      </a:r>
                      <a:r>
                        <a:rPr lang="en-GB" sz="1500" u="none" strike="noStrike" dirty="0" err="1">
                          <a:effectLst/>
                        </a:rPr>
                        <a:t>ή</a:t>
                      </a:r>
                      <a:r>
                        <a:rPr lang="el-GR" sz="1500" u="none" strike="noStrike" dirty="0" err="1">
                          <a:effectLst/>
                        </a:rPr>
                        <a:t>ραν</a:t>
                      </a:r>
                      <a:r>
                        <a:rPr lang="el-GR" sz="1500" u="none" strike="noStrike" dirty="0">
                          <a:effectLst/>
                        </a:rPr>
                        <a:t> άδεια από την εργασία τους ή αναγκάστηκαν να μείνουν χωρίς εργασία</a:t>
                      </a:r>
                      <a:endParaRPr lang="en-GB" b="0" i="0" dirty="0">
                        <a:solidFill>
                          <a:srgbClr val="000000"/>
                        </a:solidFill>
                        <a:effectLst/>
                      </a:endParaRPr>
                    </a:p>
                  </a:txBody>
                  <a:tcPr>
                    <a:solidFill>
                      <a:srgbClr val="AED7BD"/>
                    </a:solidFill>
                  </a:tcPr>
                </a:tc>
                <a:tc>
                  <a:txBody>
                    <a:bodyPr/>
                    <a:lstStyle/>
                    <a:p>
                      <a:pPr algn="ctr" fontAlgn="base"/>
                      <a:r>
                        <a:rPr lang="el-GR" sz="1500" b="0" u="none" strike="noStrike" kern="1200" dirty="0">
                          <a:solidFill>
                            <a:schemeClr val="dk1"/>
                          </a:solidFill>
                          <a:effectLst/>
                          <a:latin typeface="+mn-lt"/>
                          <a:ea typeface="+mn-ea"/>
                          <a:cs typeface="+mn-cs"/>
                        </a:rPr>
                        <a:t>Σκέφτηκαν να εγκαταλείψουν εντελώς το πανεπιστήμιο</a:t>
                      </a:r>
                    </a:p>
                  </a:txBody>
                  <a:tcPr>
                    <a:solidFill>
                      <a:srgbClr val="AED7BD"/>
                    </a:solidFill>
                  </a:tcPr>
                </a:tc>
                <a:extLst>
                  <a:ext uri="{0D108BD9-81ED-4DB2-BD59-A6C34878D82A}">
                    <a16:rowId xmlns:a16="http://schemas.microsoft.com/office/drawing/2014/main" val="3308762534"/>
                  </a:ext>
                </a:extLst>
              </a:tr>
              <a:tr h="647700">
                <a:tc>
                  <a:txBody>
                    <a:bodyPr/>
                    <a:lstStyle/>
                    <a:p>
                      <a:pPr algn="ctr" fontAlgn="base"/>
                      <a:r>
                        <a:rPr lang="el-GR" sz="1500" dirty="0">
                          <a:effectLst/>
                        </a:rPr>
                        <a:t>Άλλαξαν τμήμα ή προσπάθησαν να αλλάξουν ομάδα, μονάδα, προϊστάμενο/η </a:t>
                      </a:r>
                      <a:endParaRPr lang="en-GB" b="0" i="0" dirty="0">
                        <a:solidFill>
                          <a:srgbClr val="000000"/>
                        </a:solidFill>
                        <a:effectLst/>
                      </a:endParaRPr>
                    </a:p>
                  </a:txBody>
                  <a:tcPr>
                    <a:solidFill>
                      <a:srgbClr val="AED7BD"/>
                    </a:solidFill>
                  </a:tcPr>
                </a:tc>
                <a:tc>
                  <a:txBody>
                    <a:bodyPr/>
                    <a:lstStyle/>
                    <a:p>
                      <a:pPr algn="ctr" fontAlgn="base"/>
                      <a:r>
                        <a:rPr lang="el-GR" sz="1500" u="none" strike="noStrike" kern="1200" dirty="0">
                          <a:solidFill>
                            <a:schemeClr val="dk1"/>
                          </a:solidFill>
                          <a:effectLst/>
                          <a:latin typeface="+mn-lt"/>
                          <a:ea typeface="+mn-ea"/>
                          <a:cs typeface="+mn-cs"/>
                        </a:rPr>
                        <a:t>Εγκατέλειψαν συγκεκριμένο μάθημα</a:t>
                      </a:r>
                    </a:p>
                  </a:txBody>
                  <a:tcPr>
                    <a:solidFill>
                      <a:srgbClr val="AED7BD"/>
                    </a:solidFill>
                  </a:tcPr>
                </a:tc>
                <a:extLst>
                  <a:ext uri="{0D108BD9-81ED-4DB2-BD59-A6C34878D82A}">
                    <a16:rowId xmlns:a16="http://schemas.microsoft.com/office/drawing/2014/main" val="3874130463"/>
                  </a:ext>
                </a:extLst>
              </a:tr>
              <a:tr h="371475">
                <a:tc>
                  <a:txBody>
                    <a:bodyPr/>
                    <a:lstStyle/>
                    <a:p>
                      <a:pPr algn="ctr" fontAlgn="base"/>
                      <a:r>
                        <a:rPr lang="el-GR" sz="1500" dirty="0">
                          <a:effectLst/>
                        </a:rPr>
                        <a:t>Άλλαξαν ή προσπάθησαν να αλλάξουν πανεπιστήμιο</a:t>
                      </a:r>
                      <a:endParaRPr lang="en-GB" b="0" i="0" dirty="0">
                        <a:solidFill>
                          <a:srgbClr val="000000"/>
                        </a:solidFill>
                        <a:effectLst/>
                      </a:endParaRPr>
                    </a:p>
                  </a:txBody>
                  <a:tcPr>
                    <a:solidFill>
                      <a:srgbClr val="AED7BD"/>
                    </a:solidFill>
                  </a:tcPr>
                </a:tc>
                <a:tc>
                  <a:txBody>
                    <a:bodyPr/>
                    <a:lstStyle/>
                    <a:p>
                      <a:pPr algn="ctr" fontAlgn="base"/>
                      <a:r>
                        <a:rPr lang="el-GR" sz="1500" u="none" strike="noStrike" kern="1200" dirty="0">
                          <a:solidFill>
                            <a:schemeClr val="dk1"/>
                          </a:solidFill>
                          <a:effectLst/>
                          <a:latin typeface="+mn-lt"/>
                          <a:ea typeface="+mn-ea"/>
                          <a:cs typeface="+mn-cs"/>
                        </a:rPr>
                        <a:t>Αισθάνθηκαν φόβο για τη δια ζώσης φοίτησή τους στο πανεπιστήμιο ή να χρησιμοποιήσουν διαδικτυακά περιβάλλοντα</a:t>
                      </a:r>
                      <a:endParaRPr lang="en-GB" sz="1500" u="none" strike="noStrike" kern="1200" dirty="0">
                        <a:solidFill>
                          <a:schemeClr val="dk1"/>
                        </a:solidFill>
                        <a:effectLst/>
                        <a:latin typeface="+mn-lt"/>
                        <a:ea typeface="+mn-ea"/>
                        <a:cs typeface="+mn-cs"/>
                      </a:endParaRPr>
                    </a:p>
                  </a:txBody>
                  <a:tcPr>
                    <a:solidFill>
                      <a:srgbClr val="AED7BD"/>
                    </a:solidFill>
                  </a:tcPr>
                </a:tc>
                <a:extLst>
                  <a:ext uri="{0D108BD9-81ED-4DB2-BD59-A6C34878D82A}">
                    <a16:rowId xmlns:a16="http://schemas.microsoft.com/office/drawing/2014/main" val="2647372646"/>
                  </a:ext>
                </a:extLst>
              </a:tr>
              <a:tr h="371475">
                <a:tc>
                  <a:txBody>
                    <a:bodyPr/>
                    <a:lstStyle/>
                    <a:p>
                      <a:pPr algn="ctr" fontAlgn="base"/>
                      <a:r>
                        <a:rPr lang="el-GR" sz="1500" b="0" i="0" u="none" strike="noStrike" dirty="0">
                          <a:solidFill>
                            <a:srgbClr val="000000"/>
                          </a:solidFill>
                          <a:effectLst/>
                        </a:rPr>
                        <a:t>Έλαβαν μειωμένες αποδοχές ή έχασαν μπόνους</a:t>
                      </a:r>
                      <a:endParaRPr lang="en-GB" b="0" i="0" dirty="0">
                        <a:solidFill>
                          <a:srgbClr val="000000"/>
                        </a:solidFill>
                        <a:effectLst/>
                      </a:endParaRPr>
                    </a:p>
                  </a:txBody>
                  <a:tcPr>
                    <a:solidFill>
                      <a:srgbClr val="AED7BD"/>
                    </a:solidFill>
                  </a:tcPr>
                </a:tc>
                <a:tc>
                  <a:txBody>
                    <a:bodyPr/>
                    <a:lstStyle/>
                    <a:p>
                      <a:pPr algn="ctr" fontAlgn="base"/>
                      <a:r>
                        <a:rPr lang="el-GR" sz="1500" u="none" strike="noStrike" kern="1200" dirty="0">
                          <a:solidFill>
                            <a:schemeClr val="dk1"/>
                          </a:solidFill>
                          <a:effectLst/>
                          <a:latin typeface="+mn-lt"/>
                          <a:ea typeface="+mn-ea"/>
                          <a:cs typeface="+mn-cs"/>
                        </a:rPr>
                        <a:t>Αποφάσισαν να μην συνεχίσουν τις σπουδές τους μετά από κάποιο επίπεδο</a:t>
                      </a:r>
                    </a:p>
                  </a:txBody>
                  <a:tcPr>
                    <a:solidFill>
                      <a:srgbClr val="AED7BD"/>
                    </a:solidFill>
                  </a:tcPr>
                </a:tc>
                <a:extLst>
                  <a:ext uri="{0D108BD9-81ED-4DB2-BD59-A6C34878D82A}">
                    <a16:rowId xmlns:a16="http://schemas.microsoft.com/office/drawing/2014/main" val="3767198199"/>
                  </a:ext>
                </a:extLst>
              </a:tr>
              <a:tr h="371475">
                <a:tc>
                  <a:txBody>
                    <a:bodyPr/>
                    <a:lstStyle/>
                    <a:p>
                      <a:pPr algn="ctr" fontAlgn="base"/>
                      <a:r>
                        <a:rPr lang="el-GR" sz="1500" dirty="0">
                          <a:effectLst/>
                        </a:rPr>
                        <a:t>Αισθάνθηκαν φόβο να βρεθούν δια ζώσης στη δουλειά ή να χρησιμοποιήσουν διαδικτυακά περιβάλλοντα για ομαδική συνεργασία </a:t>
                      </a:r>
                      <a:endParaRPr lang="en-GB" b="0" i="0" dirty="0">
                        <a:solidFill>
                          <a:srgbClr val="000000"/>
                        </a:solidFill>
                        <a:effectLst/>
                      </a:endParaRPr>
                    </a:p>
                  </a:txBody>
                  <a:tcPr>
                    <a:solidFill>
                      <a:srgbClr val="AED7BD"/>
                    </a:solidFill>
                  </a:tcPr>
                </a:tc>
                <a:tc>
                  <a:txBody>
                    <a:bodyPr/>
                    <a:lstStyle/>
                    <a:p>
                      <a:pPr algn="ctr" fontAlgn="base"/>
                      <a:r>
                        <a:rPr lang="el-GR" sz="1500" u="none" strike="noStrike" kern="1200" dirty="0">
                          <a:solidFill>
                            <a:schemeClr val="dk1"/>
                          </a:solidFill>
                          <a:effectLst/>
                          <a:latin typeface="+mn-lt"/>
                          <a:ea typeface="+mn-ea"/>
                          <a:cs typeface="+mn-cs"/>
                        </a:rPr>
                        <a:t>Άλλαξαν ή προσπάθησαν να αλλάξουν επιβλέποντα/</a:t>
                      </a:r>
                      <a:r>
                        <a:rPr lang="el-GR" sz="1500" u="none" strike="noStrike" kern="1200" dirty="0" err="1">
                          <a:solidFill>
                            <a:schemeClr val="dk1"/>
                          </a:solidFill>
                          <a:effectLst/>
                          <a:latin typeface="+mn-lt"/>
                          <a:ea typeface="+mn-ea"/>
                          <a:cs typeface="+mn-cs"/>
                        </a:rPr>
                        <a:t>ουσα</a:t>
                      </a:r>
                      <a:r>
                        <a:rPr lang="el-GR" sz="1500" u="none" strike="noStrike" kern="1200" dirty="0">
                          <a:solidFill>
                            <a:schemeClr val="dk1"/>
                          </a:solidFill>
                          <a:effectLst/>
                          <a:latin typeface="+mn-lt"/>
                          <a:ea typeface="+mn-ea"/>
                          <a:cs typeface="+mn-cs"/>
                        </a:rPr>
                        <a:t> ή διδάσκοντα/</a:t>
                      </a:r>
                      <a:r>
                        <a:rPr lang="el-GR" sz="1500" u="none" strike="noStrike" kern="1200" dirty="0" err="1">
                          <a:solidFill>
                            <a:schemeClr val="dk1"/>
                          </a:solidFill>
                          <a:effectLst/>
                          <a:latin typeface="+mn-lt"/>
                          <a:ea typeface="+mn-ea"/>
                          <a:cs typeface="+mn-cs"/>
                        </a:rPr>
                        <a:t>ουσα</a:t>
                      </a:r>
                      <a:endParaRPr lang="el-GR" sz="1500" u="none" strike="noStrike" kern="1200" dirty="0">
                        <a:solidFill>
                          <a:schemeClr val="dk1"/>
                        </a:solidFill>
                        <a:effectLst/>
                        <a:latin typeface="+mn-lt"/>
                        <a:ea typeface="+mn-ea"/>
                        <a:cs typeface="+mn-cs"/>
                      </a:endParaRPr>
                    </a:p>
                  </a:txBody>
                  <a:tcPr>
                    <a:solidFill>
                      <a:srgbClr val="AED7BD"/>
                    </a:solidFill>
                  </a:tcPr>
                </a:tc>
                <a:extLst>
                  <a:ext uri="{0D108BD9-81ED-4DB2-BD59-A6C34878D82A}">
                    <a16:rowId xmlns:a16="http://schemas.microsoft.com/office/drawing/2014/main" val="2795882428"/>
                  </a:ext>
                </a:extLst>
              </a:tr>
              <a:tr h="371475">
                <a:tc>
                  <a:txBody>
                    <a:bodyPr/>
                    <a:lstStyle/>
                    <a:p>
                      <a:pPr algn="ctr" fontAlgn="auto"/>
                      <a:r>
                        <a:rPr lang="en-GB" sz="1500" u="none" strike="noStrike" dirty="0">
                          <a:effectLst/>
                        </a:rPr>
                        <a:t>​</a:t>
                      </a:r>
                      <a:endParaRPr lang="en-GB" sz="1500" b="0" i="0" u="none" strike="noStrike" dirty="0">
                        <a:solidFill>
                          <a:srgbClr val="000000"/>
                        </a:solidFill>
                        <a:effectLst/>
                        <a:latin typeface="Open Sans" panose="020B0606030504020204" pitchFamily="34" charset="0"/>
                      </a:endParaRPr>
                    </a:p>
                  </a:txBody>
                  <a:tcPr>
                    <a:solidFill>
                      <a:srgbClr val="AED7BD"/>
                    </a:solidFill>
                  </a:tcPr>
                </a:tc>
                <a:tc>
                  <a:txBody>
                    <a:bodyPr/>
                    <a:lstStyle/>
                    <a:p>
                      <a:pPr algn="ctr" fontAlgn="base"/>
                      <a:r>
                        <a:rPr lang="el-GR" sz="1500" u="none" strike="noStrike" kern="1200" dirty="0">
                          <a:solidFill>
                            <a:schemeClr val="dk1"/>
                          </a:solidFill>
                          <a:effectLst/>
                          <a:latin typeface="+mn-lt"/>
                          <a:ea typeface="+mn-ea"/>
                          <a:cs typeface="+mn-cs"/>
                        </a:rPr>
                        <a:t>Προσπάθησαν να αλλάξουν πανεπιστήμιο</a:t>
                      </a:r>
                      <a:endParaRPr lang="en-GB" b="0" i="0" dirty="0">
                        <a:solidFill>
                          <a:srgbClr val="000000"/>
                        </a:solidFill>
                        <a:effectLst/>
                      </a:endParaRPr>
                    </a:p>
                  </a:txBody>
                  <a:tcPr>
                    <a:solidFill>
                      <a:srgbClr val="AED7BD"/>
                    </a:solidFill>
                  </a:tcPr>
                </a:tc>
                <a:extLst>
                  <a:ext uri="{0D108BD9-81ED-4DB2-BD59-A6C34878D82A}">
                    <a16:rowId xmlns:a16="http://schemas.microsoft.com/office/drawing/2014/main" val="4102356929"/>
                  </a:ext>
                </a:extLst>
              </a:tr>
            </a:tbl>
          </a:graphicData>
        </a:graphic>
      </p:graphicFrame>
      <p:sp>
        <p:nvSpPr>
          <p:cNvPr id="10" name="TextBox 9">
            <a:extLst>
              <a:ext uri="{FF2B5EF4-FFF2-40B4-BE49-F238E27FC236}">
                <a16:creationId xmlns:a16="http://schemas.microsoft.com/office/drawing/2014/main" id="{ACECC3A9-16B3-849D-BC59-95A812A18ED3}"/>
              </a:ext>
            </a:extLst>
          </p:cNvPr>
          <p:cNvSpPr txBox="1"/>
          <p:nvPr/>
        </p:nvSpPr>
        <p:spPr>
          <a:xfrm>
            <a:off x="2343150" y="279400"/>
            <a:ext cx="9135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latin typeface="Calibri"/>
                <a:cs typeface="Segoe UI"/>
              </a:rPr>
              <a:t>Source of data: Lipinsky, Anke; </a:t>
            </a:r>
            <a:r>
              <a:rPr lang="en-GB" sz="900" err="1">
                <a:latin typeface="Calibri"/>
                <a:cs typeface="Segoe UI"/>
              </a:rPr>
              <a:t>Schredl</a:t>
            </a:r>
            <a:r>
              <a:rPr lang="en-GB" sz="900" dirty="0">
                <a:latin typeface="Calibri"/>
                <a:cs typeface="Segoe UI"/>
              </a:rPr>
              <a:t>, Claudia; Baumann, Horst; Humbert, Anne Laure;, Tanwar, Jagriti; </a:t>
            </a:r>
            <a:r>
              <a:rPr lang="en-GB" sz="900" err="1">
                <a:latin typeface="Calibri"/>
                <a:cs typeface="Segoe UI"/>
              </a:rPr>
              <a:t>Bondestam</a:t>
            </a:r>
            <a:r>
              <a:rPr lang="en-GB" sz="900" dirty="0">
                <a:latin typeface="Calibri"/>
                <a:cs typeface="Segoe UI"/>
              </a:rPr>
              <a:t>, Fredrik; Freund, Frederike; </a:t>
            </a:r>
            <a:r>
              <a:rPr lang="en-GB" sz="900" err="1">
                <a:latin typeface="Calibri"/>
                <a:cs typeface="Segoe UI"/>
              </a:rPr>
              <a:t>Lomazzi</a:t>
            </a:r>
            <a:r>
              <a:rPr lang="en-GB" sz="900" dirty="0">
                <a:latin typeface="Calibri"/>
                <a:cs typeface="Segoe UI"/>
              </a:rPr>
              <a:t>, Vera (2022). </a:t>
            </a:r>
            <a:r>
              <a:rPr lang="en-US" sz="900" err="1">
                <a:latin typeface="Calibri"/>
                <a:cs typeface="Segoe UI"/>
              </a:rPr>
              <a:t>UniSAFE</a:t>
            </a:r>
            <a:r>
              <a:rPr lang="en-US" sz="900" dirty="0">
                <a:latin typeface="Calibri"/>
                <a:cs typeface="Segoe UI"/>
              </a:rPr>
              <a:t> Survey – Gender-based violence and institutional responses. GESIS - Leibniz </a:t>
            </a:r>
            <a:r>
              <a:rPr lang="en-US" sz="900" err="1">
                <a:latin typeface="Calibri"/>
                <a:cs typeface="Segoe UI"/>
              </a:rPr>
              <a:t>Institut</a:t>
            </a:r>
            <a:r>
              <a:rPr lang="en-US" sz="900" dirty="0">
                <a:latin typeface="Calibri"/>
                <a:cs typeface="Segoe UI"/>
              </a:rPr>
              <a:t> für Sozialwissenschaften. </a:t>
            </a:r>
            <a:r>
              <a:rPr lang="en-US" sz="900" err="1">
                <a:latin typeface="Calibri"/>
                <a:cs typeface="Segoe UI"/>
              </a:rPr>
              <a:t>Datenfile</a:t>
            </a:r>
            <a:r>
              <a:rPr lang="en-US" sz="900" dirty="0">
                <a:latin typeface="Calibri"/>
                <a:cs typeface="Segoe UI"/>
              </a:rPr>
              <a:t> Version 1.0.0, </a:t>
            </a:r>
            <a:r>
              <a:rPr lang="en-US" sz="900" dirty="0">
                <a:latin typeface="Calibri"/>
                <a:cs typeface="Segoe UI"/>
                <a:hlinkClick r:id="rId3"/>
              </a:rPr>
              <a:t>https://doi.org/10.7802/2475</a:t>
            </a:r>
            <a:r>
              <a:rPr lang="en-GB" sz="900" dirty="0">
                <a:latin typeface="Calibri"/>
                <a:ea typeface="Calibri"/>
                <a:cs typeface="Calibri"/>
              </a:rPr>
              <a:t> </a:t>
            </a:r>
            <a:endParaRPr lang="en-GB" sz="900" dirty="0">
              <a:ea typeface="Open Sans"/>
              <a:cs typeface="Open Sans"/>
            </a:endParaRPr>
          </a:p>
        </p:txBody>
      </p:sp>
    </p:spTree>
    <p:extLst>
      <p:ext uri="{BB962C8B-B14F-4D97-AF65-F5344CB8AC3E}">
        <p14:creationId xmlns:p14="http://schemas.microsoft.com/office/powerpoint/2010/main" val="42263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449EAD-E3BA-FE9F-4123-8725BD66BBAA}"/>
              </a:ext>
            </a:extLst>
          </p:cNvPr>
          <p:cNvSpPr>
            <a:spLocks noGrp="1"/>
          </p:cNvSpPr>
          <p:nvPr>
            <p:ph type="title"/>
          </p:nvPr>
        </p:nvSpPr>
        <p:spPr>
          <a:xfrm>
            <a:off x="1052512" y="2650619"/>
            <a:ext cx="10086975" cy="778381"/>
          </a:xfrm>
        </p:spPr>
        <p:txBody>
          <a:bodyPr/>
          <a:lstStyle/>
          <a:p>
            <a:pPr algn="ctr"/>
            <a:r>
              <a:rPr lang="el-GR" sz="4000" dirty="0">
                <a:solidFill>
                  <a:srgbClr val="FFFFFF"/>
                </a:solidFill>
              </a:rPr>
              <a:t>Κατά τη γνώμη σας, γιατί πιστεύετε ότι τα θύματα που υφίστανται </a:t>
            </a:r>
            <a:r>
              <a:rPr lang="el-GR" sz="4000" dirty="0" err="1">
                <a:solidFill>
                  <a:srgbClr val="FFFFFF"/>
                </a:solidFill>
              </a:rPr>
              <a:t>έμφυλη</a:t>
            </a:r>
            <a:r>
              <a:rPr lang="el-GR" sz="4000" dirty="0">
                <a:solidFill>
                  <a:srgbClr val="FFFFFF"/>
                </a:solidFill>
              </a:rPr>
              <a:t> βία δεν καταγγέλλουν το γεγονός;</a:t>
            </a:r>
            <a:endParaRPr lang="LID4096" sz="4000" dirty="0">
              <a:solidFill>
                <a:srgbClr val="FFFFFF"/>
              </a:solidFill>
            </a:endParaRPr>
          </a:p>
        </p:txBody>
      </p:sp>
    </p:spTree>
    <p:extLst>
      <p:ext uri="{BB962C8B-B14F-4D97-AF65-F5344CB8AC3E}">
        <p14:creationId xmlns:p14="http://schemas.microsoft.com/office/powerpoint/2010/main" val="130728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FC5B-B04B-AB91-DEF4-140B09098230}"/>
              </a:ext>
            </a:extLst>
          </p:cNvPr>
          <p:cNvSpPr>
            <a:spLocks noGrp="1"/>
          </p:cNvSpPr>
          <p:nvPr>
            <p:ph type="title"/>
          </p:nvPr>
        </p:nvSpPr>
        <p:spPr>
          <a:xfrm>
            <a:off x="806116" y="1897228"/>
            <a:ext cx="2865772" cy="1861285"/>
          </a:xfrm>
        </p:spPr>
        <p:txBody>
          <a:bodyPr/>
          <a:lstStyle/>
          <a:p>
            <a:r>
              <a:rPr lang="el-GR" b="1" dirty="0">
                <a:latin typeface="D-DIN Exp"/>
              </a:rPr>
              <a:t>Λόγοι για μη καταγγελία/ αναφορά περιστατικού </a:t>
            </a:r>
            <a:r>
              <a:rPr lang="el-GR" b="1" dirty="0" err="1">
                <a:latin typeface="D-DIN Exp"/>
              </a:rPr>
              <a:t>έμφυλης</a:t>
            </a:r>
            <a:r>
              <a:rPr lang="el-GR" b="1" dirty="0">
                <a:latin typeface="D-DIN Exp"/>
              </a:rPr>
              <a:t> βίας</a:t>
            </a:r>
            <a:endParaRPr lang="en-US" dirty="0">
              <a:latin typeface="D-DIN Exp"/>
            </a:endParaRPr>
          </a:p>
        </p:txBody>
      </p:sp>
      <p:sp>
        <p:nvSpPr>
          <p:cNvPr id="3" name="Slide Number Placeholder 2">
            <a:extLst>
              <a:ext uri="{FF2B5EF4-FFF2-40B4-BE49-F238E27FC236}">
                <a16:creationId xmlns:a16="http://schemas.microsoft.com/office/drawing/2014/main" id="{AE741E07-69C2-5734-00EA-E0C35B39F4B2}"/>
              </a:ext>
            </a:extLst>
          </p:cNvPr>
          <p:cNvSpPr>
            <a:spLocks noGrp="1"/>
          </p:cNvSpPr>
          <p:nvPr>
            <p:ph type="sldNum" sz="quarter" idx="4"/>
          </p:nvPr>
        </p:nvSpPr>
        <p:spPr/>
        <p:txBody>
          <a:bodyPr/>
          <a:lstStyle/>
          <a:p>
            <a:fld id="{783777ED-E0AE-DD49-A1E6-113717D9A99F}" type="slidenum">
              <a:rPr lang="fr-FR" smtClean="0"/>
              <a:pPr/>
              <a:t>13</a:t>
            </a:fld>
            <a:endParaRPr lang="fr-FR" dirty="0"/>
          </a:p>
        </p:txBody>
      </p:sp>
      <p:graphicFrame>
        <p:nvGraphicFramePr>
          <p:cNvPr id="4" name="Chart 3">
            <a:extLst>
              <a:ext uri="{FF2B5EF4-FFF2-40B4-BE49-F238E27FC236}">
                <a16:creationId xmlns:a16="http://schemas.microsoft.com/office/drawing/2014/main" id="{BADE6942-3D86-FBFD-8B40-D0FBF9DCE944}"/>
              </a:ext>
            </a:extLst>
          </p:cNvPr>
          <p:cNvGraphicFramePr/>
          <p:nvPr>
            <p:extLst>
              <p:ext uri="{D42A27DB-BD31-4B8C-83A1-F6EECF244321}">
                <p14:modId xmlns:p14="http://schemas.microsoft.com/office/powerpoint/2010/main" val="3590254764"/>
              </p:ext>
            </p:extLst>
          </p:nvPr>
        </p:nvGraphicFramePr>
        <p:xfrm>
          <a:off x="3777620" y="467228"/>
          <a:ext cx="7994650" cy="53731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5C31BDC-13A1-F692-B83F-5D64FD5303A9}"/>
              </a:ext>
            </a:extLst>
          </p:cNvPr>
          <p:cNvSpPr txBox="1"/>
          <p:nvPr/>
        </p:nvSpPr>
        <p:spPr>
          <a:xfrm>
            <a:off x="7875587" y="5686457"/>
            <a:ext cx="6150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latin typeface="DIN Condensed" pitchFamily="2" charset="0"/>
              </a:rPr>
              <a:t>σταθμισμένο %, αριθμός</a:t>
            </a:r>
            <a:r>
              <a:rPr lang="en-GB" sz="1400" dirty="0">
                <a:latin typeface="DIN Condensed" pitchFamily="2" charset="0"/>
              </a:rPr>
              <a:t> (</a:t>
            </a:r>
            <a:r>
              <a:rPr lang="el-GR" sz="1400" dirty="0">
                <a:latin typeface="DIN Condensed" pitchFamily="2" charset="0"/>
              </a:rPr>
              <a:t>μη σταθμισμένο) = </a:t>
            </a:r>
            <a:r>
              <a:rPr lang="en-US" sz="1400" dirty="0">
                <a:latin typeface="DIN Condensed" pitchFamily="2" charset="0"/>
              </a:rPr>
              <a:t>18,392</a:t>
            </a:r>
            <a:endParaRPr lang="el-GR" sz="1400" dirty="0">
              <a:latin typeface="DIN Condensed" pitchFamily="2" charset="0"/>
            </a:endParaRPr>
          </a:p>
        </p:txBody>
      </p:sp>
      <p:sp>
        <p:nvSpPr>
          <p:cNvPr id="9" name="TextBox 8">
            <a:extLst>
              <a:ext uri="{FF2B5EF4-FFF2-40B4-BE49-F238E27FC236}">
                <a16:creationId xmlns:a16="http://schemas.microsoft.com/office/drawing/2014/main" id="{305ACB1E-5040-8194-1EB4-A796042153C2}"/>
              </a:ext>
            </a:extLst>
          </p:cNvPr>
          <p:cNvSpPr txBox="1"/>
          <p:nvPr/>
        </p:nvSpPr>
        <p:spPr>
          <a:xfrm>
            <a:off x="7875587" y="5856029"/>
            <a:ext cx="2968626" cy="523220"/>
          </a:xfrm>
          <a:prstGeom prst="rect">
            <a:avLst/>
          </a:prstGeom>
          <a:noFill/>
        </p:spPr>
        <p:txBody>
          <a:bodyPr wrap="square">
            <a:spAutoFit/>
          </a:bodyPr>
          <a:lstStyle/>
          <a:p>
            <a:r>
              <a:rPr lang="el-GR" sz="1400" dirty="0">
                <a:latin typeface="DIN Condensed" pitchFamily="2" charset="0"/>
              </a:rPr>
              <a:t>Πηγή των δεδομένων</a:t>
            </a:r>
            <a:r>
              <a:rPr lang="el-GR" sz="1400" dirty="0">
                <a:solidFill>
                  <a:srgbClr val="0F2235"/>
                </a:solidFill>
                <a:latin typeface="DIN Condensed" pitchFamily="2" charset="0"/>
              </a:rPr>
              <a:t>:</a:t>
            </a:r>
            <a:r>
              <a:rPr lang="en-US" sz="1400" dirty="0">
                <a:solidFill>
                  <a:srgbClr val="0F2235"/>
                </a:solidFill>
                <a:latin typeface="DIN Condensed" pitchFamily="2" charset="0"/>
              </a:rPr>
              <a:t> </a:t>
            </a:r>
            <a:r>
              <a:rPr lang="en-GB" sz="1400" b="0" i="1" u="sng" dirty="0">
                <a:solidFill>
                  <a:srgbClr val="333333"/>
                </a:solidFill>
                <a:effectLst/>
                <a:latin typeface="DIN Condensed" pitchFamily="2" charset="0"/>
                <a:hlinkClick r:id="rId4"/>
              </a:rPr>
              <a:t>https://doi.org/10.7802/2475</a:t>
            </a:r>
            <a:r>
              <a:rPr lang="en-GB" sz="1400" b="0" i="1" dirty="0">
                <a:solidFill>
                  <a:srgbClr val="333333"/>
                </a:solidFill>
                <a:effectLst/>
                <a:latin typeface="DIN Condensed" pitchFamily="2" charset="0"/>
              </a:rPr>
              <a:t>. </a:t>
            </a:r>
            <a:r>
              <a:rPr lang="el-GR" sz="1400" dirty="0">
                <a:solidFill>
                  <a:srgbClr val="0F2235"/>
                </a:solidFill>
                <a:latin typeface="DIN Condensed" pitchFamily="2" charset="0"/>
              </a:rPr>
              <a:t> </a:t>
            </a:r>
          </a:p>
        </p:txBody>
      </p:sp>
    </p:spTree>
    <p:extLst>
      <p:ext uri="{BB962C8B-B14F-4D97-AF65-F5344CB8AC3E}">
        <p14:creationId xmlns:p14="http://schemas.microsoft.com/office/powerpoint/2010/main" val="297758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6FC3-555B-15DE-A854-417DB8E26C83}"/>
              </a:ext>
            </a:extLst>
          </p:cNvPr>
          <p:cNvSpPr>
            <a:spLocks noGrp="1"/>
          </p:cNvSpPr>
          <p:nvPr>
            <p:ph type="title"/>
          </p:nvPr>
        </p:nvSpPr>
        <p:spPr>
          <a:xfrm>
            <a:off x="1052512" y="1156206"/>
            <a:ext cx="10086975" cy="778381"/>
          </a:xfrm>
        </p:spPr>
        <p:txBody>
          <a:bodyPr/>
          <a:lstStyle/>
          <a:p>
            <a:r>
              <a:rPr lang="el-GR" sz="3600" b="1" dirty="0" err="1">
                <a:solidFill>
                  <a:srgbClr val="5792CE"/>
                </a:solidFill>
              </a:rPr>
              <a:t>Πο</a:t>
            </a:r>
            <a:r>
              <a:rPr lang="en-GB" sz="3600" b="1" dirty="0" err="1">
                <a:solidFill>
                  <a:srgbClr val="5792CE"/>
                </a:solidFill>
              </a:rPr>
              <a:t>ύ</a:t>
            </a:r>
            <a:r>
              <a:rPr lang="en-GB" sz="3600" b="1" dirty="0"/>
              <a:t> </a:t>
            </a:r>
            <a:r>
              <a:rPr lang="el-GR" sz="3600" b="1" dirty="0"/>
              <a:t>συμβαίνει και </a:t>
            </a:r>
            <a:r>
              <a:rPr lang="el-GR" sz="3600" b="1" dirty="0">
                <a:solidFill>
                  <a:srgbClr val="964091"/>
                </a:solidFill>
              </a:rPr>
              <a:t>ποιοι/ποιες είναι πιο πιθανό να το βιώσουν;</a:t>
            </a:r>
            <a:r>
              <a:rPr lang="el-GR" sz="3600" b="1" dirty="0"/>
              <a:t> </a:t>
            </a:r>
            <a:endParaRPr lang="LID4096" sz="3600" b="1" dirty="0"/>
          </a:p>
        </p:txBody>
      </p:sp>
      <p:sp>
        <p:nvSpPr>
          <p:cNvPr id="3" name="Slide Number Placeholder 2">
            <a:extLst>
              <a:ext uri="{FF2B5EF4-FFF2-40B4-BE49-F238E27FC236}">
                <a16:creationId xmlns:a16="http://schemas.microsoft.com/office/drawing/2014/main" id="{4BD9B5EA-9461-D07B-D281-554D159A8BC9}"/>
              </a:ext>
            </a:extLst>
          </p:cNvPr>
          <p:cNvSpPr>
            <a:spLocks noGrp="1"/>
          </p:cNvSpPr>
          <p:nvPr>
            <p:ph type="sldNum" sz="quarter" idx="4"/>
          </p:nvPr>
        </p:nvSpPr>
        <p:spPr/>
        <p:txBody>
          <a:bodyPr/>
          <a:lstStyle/>
          <a:p>
            <a:fld id="{783777ED-E0AE-DD49-A1E6-113717D9A99F}" type="slidenum">
              <a:rPr lang="fr-FR" smtClean="0"/>
              <a:pPr/>
              <a:t>14</a:t>
            </a:fld>
            <a:endParaRPr lang="fr-FR"/>
          </a:p>
        </p:txBody>
      </p:sp>
      <p:sp>
        <p:nvSpPr>
          <p:cNvPr id="4" name="Title 1">
            <a:extLst>
              <a:ext uri="{FF2B5EF4-FFF2-40B4-BE49-F238E27FC236}">
                <a16:creationId xmlns:a16="http://schemas.microsoft.com/office/drawing/2014/main" id="{B669C1D5-CE2F-56AD-E5AE-C64FD02AEC9C}"/>
              </a:ext>
            </a:extLst>
          </p:cNvPr>
          <p:cNvSpPr txBox="1">
            <a:spLocks/>
          </p:cNvSpPr>
          <p:nvPr/>
        </p:nvSpPr>
        <p:spPr>
          <a:xfrm>
            <a:off x="6028622" y="1724292"/>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endParaRPr lang="LID4096" sz="3600" b="1" dirty="0"/>
          </a:p>
        </p:txBody>
      </p:sp>
      <p:sp>
        <p:nvSpPr>
          <p:cNvPr id="5" name="TextBox 4">
            <a:extLst>
              <a:ext uri="{FF2B5EF4-FFF2-40B4-BE49-F238E27FC236}">
                <a16:creationId xmlns:a16="http://schemas.microsoft.com/office/drawing/2014/main" id="{545B3B43-98CF-5BEA-BB19-17B51EE05163}"/>
              </a:ext>
            </a:extLst>
          </p:cNvPr>
          <p:cNvSpPr txBox="1"/>
          <p:nvPr/>
        </p:nvSpPr>
        <p:spPr>
          <a:xfrm>
            <a:off x="573592" y="2502673"/>
            <a:ext cx="10894508" cy="3081677"/>
          </a:xfrm>
          <a:prstGeom prst="rect">
            <a:avLst/>
          </a:prstGeom>
          <a:noFill/>
        </p:spPr>
        <p:txBody>
          <a:bodyPr wrap="square" lIns="0" rIns="0" rtlCol="0">
            <a:spAutoFit/>
          </a:bodyPr>
          <a:lstStyle/>
          <a:p>
            <a:pPr marL="342900" indent="-342900">
              <a:lnSpc>
                <a:spcPct val="150000"/>
              </a:lnSpc>
              <a:buFont typeface="Wingdings" panose="05000000000000000000" pitchFamily="2" charset="2"/>
              <a:buChar char="q"/>
            </a:pPr>
            <a:r>
              <a:rPr lang="en-US" sz="2800" dirty="0">
                <a:solidFill>
                  <a:srgbClr val="5792CE"/>
                </a:solidFill>
                <a:latin typeface="D-DIN" panose="020B0504030202030204" pitchFamily="34" charset="77"/>
                <a:ea typeface="Open Sans" charset="0"/>
                <a:cs typeface="Open Sans" charset="0"/>
              </a:rPr>
              <a:t> </a:t>
            </a:r>
            <a:r>
              <a:rPr lang="el-GR" sz="2800" dirty="0">
                <a:solidFill>
                  <a:srgbClr val="5792CE"/>
                </a:solidFill>
                <a:latin typeface="D-DIN" panose="020B0504030202030204" pitchFamily="34" charset="77"/>
                <a:ea typeface="Open Sans" charset="0"/>
                <a:cs typeface="Open Sans" charset="0"/>
              </a:rPr>
              <a:t>Οπουδήποτε, οποτεδήποτε</a:t>
            </a:r>
          </a:p>
          <a:p>
            <a:pPr marL="342900" indent="-342900">
              <a:lnSpc>
                <a:spcPct val="150000"/>
              </a:lnSpc>
              <a:buFont typeface="Wingdings" panose="05000000000000000000" pitchFamily="2" charset="2"/>
              <a:buChar char="q"/>
            </a:pPr>
            <a:r>
              <a:rPr lang="el-GR" sz="2800" dirty="0">
                <a:solidFill>
                  <a:srgbClr val="5792CE"/>
                </a:solidFill>
                <a:latin typeface="D-DIN" panose="020B0504030202030204" pitchFamily="34" charset="77"/>
                <a:ea typeface="Open Sans" charset="0"/>
                <a:cs typeface="Open Sans" charset="0"/>
              </a:rPr>
              <a:t> Δυναμική ισχύος / ανισορροπία ισχύος και αλληλεξάρτηση</a:t>
            </a:r>
          </a:p>
          <a:p>
            <a:pPr marL="342900" indent="-342900">
              <a:lnSpc>
                <a:spcPct val="150000"/>
              </a:lnSpc>
              <a:buFont typeface="Wingdings" panose="05000000000000000000" pitchFamily="2" charset="2"/>
              <a:buChar char="q"/>
            </a:pPr>
            <a:r>
              <a:rPr lang="el-GR" sz="2800" dirty="0">
                <a:solidFill>
                  <a:srgbClr val="964091"/>
                </a:solidFill>
                <a:ea typeface="Open Sans" charset="0"/>
                <a:cs typeface="Open Sans" charset="0"/>
              </a:rPr>
              <a:t> </a:t>
            </a:r>
            <a:r>
              <a:rPr lang="el-GR" sz="2400" dirty="0">
                <a:solidFill>
                  <a:srgbClr val="964091"/>
                </a:solidFill>
                <a:ea typeface="Open Sans" charset="0"/>
                <a:cs typeface="Open Sans" charset="0"/>
              </a:rPr>
              <a:t>Περιθωριοποιημένες ομάδες (γυναίκες, ΛΟΑΤΚΙ</a:t>
            </a:r>
            <a:r>
              <a:rPr lang="en-US" sz="2400" dirty="0">
                <a:solidFill>
                  <a:srgbClr val="964091"/>
                </a:solidFill>
                <a:latin typeface="D-DIN" panose="020B0504030202030204" pitchFamily="34" charset="77"/>
                <a:ea typeface="Open Sans" charset="0"/>
                <a:cs typeface="Open Sans" charset="0"/>
              </a:rPr>
              <a:t>+, </a:t>
            </a:r>
            <a:r>
              <a:rPr lang="el-GR" sz="2400" dirty="0">
                <a:solidFill>
                  <a:srgbClr val="964091"/>
                </a:solidFill>
                <a:ea typeface="Open Sans" charset="0"/>
                <a:cs typeface="Open Sans" charset="0"/>
              </a:rPr>
              <a:t>διεθνείς φοιτητές)</a:t>
            </a:r>
          </a:p>
          <a:p>
            <a:pPr marL="342900" indent="-342900">
              <a:lnSpc>
                <a:spcPct val="150000"/>
              </a:lnSpc>
              <a:buFont typeface="Wingdings" panose="05000000000000000000" pitchFamily="2" charset="2"/>
              <a:buChar char="q"/>
            </a:pPr>
            <a:r>
              <a:rPr lang="el-GR" sz="2400" dirty="0">
                <a:solidFill>
                  <a:srgbClr val="964091"/>
                </a:solidFill>
                <a:ea typeface="Open Sans" charset="0"/>
                <a:cs typeface="Open Sans" charset="0"/>
              </a:rPr>
              <a:t> Άτομα με αναπηρία/προβλήματα ψυχικής υγείας</a:t>
            </a:r>
          </a:p>
          <a:p>
            <a:pPr marL="342900" indent="-342900">
              <a:lnSpc>
                <a:spcPct val="150000"/>
              </a:lnSpc>
              <a:buFont typeface="Wingdings" panose="05000000000000000000" pitchFamily="2" charset="2"/>
              <a:buChar char="q"/>
            </a:pPr>
            <a:r>
              <a:rPr lang="el-GR" sz="2400" dirty="0">
                <a:solidFill>
                  <a:srgbClr val="964091"/>
                </a:solidFill>
                <a:ea typeface="Open Sans" charset="0"/>
                <a:cs typeface="Open Sans" charset="0"/>
              </a:rPr>
              <a:t> Άτομα με τη μικρότερη κοινωνική ενσωμάτωση</a:t>
            </a:r>
            <a:endParaRPr lang="en-US" sz="2000" dirty="0">
              <a:solidFill>
                <a:srgbClr val="5792CE"/>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183656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73" y="1401781"/>
            <a:ext cx="4550689" cy="778381"/>
          </a:xfrm>
        </p:spPr>
        <p:txBody>
          <a:bodyPr/>
          <a:lstStyle/>
          <a:p>
            <a:r>
              <a:rPr lang="el-GR" sz="3200" dirty="0"/>
              <a:t>Μοντέλο 7</a:t>
            </a:r>
            <a:r>
              <a:rPr lang="en-US" sz="3200" dirty="0"/>
              <a:t>P </a:t>
            </a:r>
            <a:r>
              <a:rPr lang="el-GR" sz="3200" dirty="0"/>
              <a:t>για την αντιμετώπιση και την καταπολέμηση </a:t>
            </a:r>
            <a:r>
              <a:rPr lang="el-GR" sz="3200" dirty="0" err="1"/>
              <a:t>έμφυλης</a:t>
            </a:r>
            <a:r>
              <a:rPr lang="el-GR" sz="3200" dirty="0"/>
              <a:t> βίας σε ερευνητικούς οργανισμούς</a:t>
            </a:r>
            <a:endParaRPr lang="en-US" sz="3200" dirty="0"/>
          </a:p>
        </p:txBody>
      </p:sp>
      <p:sp>
        <p:nvSpPr>
          <p:cNvPr id="3" name="Espace réservé du numéro de diapositive 2">
            <a:extLst>
              <a:ext uri="{FF2B5EF4-FFF2-40B4-BE49-F238E27FC236}">
                <a16:creationId xmlns:a16="http://schemas.microsoft.com/office/drawing/2014/main" id="{777B4084-DCF2-A240-B0D0-A95078BF3E9C}"/>
              </a:ext>
            </a:extLst>
          </p:cNvPr>
          <p:cNvSpPr>
            <a:spLocks noGrp="1"/>
          </p:cNvSpPr>
          <p:nvPr>
            <p:ph type="sldNum" sz="quarter" idx="4"/>
          </p:nvPr>
        </p:nvSpPr>
        <p:spPr>
          <a:xfrm>
            <a:off x="8328910" y="6333377"/>
            <a:ext cx="2743200" cy="365125"/>
          </a:xfrm>
        </p:spPr>
        <p:txBody>
          <a:bodyPr/>
          <a:lstStyle/>
          <a:p>
            <a:fld id="{783777ED-E0AE-DD49-A1E6-113717D9A99F}" type="slidenum">
              <a:rPr lang="fr-FR" smtClean="0"/>
              <a:pPr/>
              <a:t>15</a:t>
            </a:fld>
            <a:endParaRPr lang="fr-FR"/>
          </a:p>
        </p:txBody>
      </p:sp>
      <p:pic>
        <p:nvPicPr>
          <p:cNvPr id="4" name="Picture 4" descr="Diagram&#10;&#10;Description automatically generated">
            <a:extLst>
              <a:ext uri="{FF2B5EF4-FFF2-40B4-BE49-F238E27FC236}">
                <a16:creationId xmlns:a16="http://schemas.microsoft.com/office/drawing/2014/main" id="{39A30B5C-EFE4-C169-17C8-C447B802E749}"/>
              </a:ext>
            </a:extLst>
          </p:cNvPr>
          <p:cNvPicPr>
            <a:picLocks noChangeAspect="1"/>
          </p:cNvPicPr>
          <p:nvPr/>
        </p:nvPicPr>
        <p:blipFill>
          <a:blip r:embed="rId3"/>
          <a:stretch>
            <a:fillRect/>
          </a:stretch>
        </p:blipFill>
        <p:spPr>
          <a:xfrm>
            <a:off x="5941483" y="634295"/>
            <a:ext cx="4965700" cy="5240160"/>
          </a:xfrm>
          <a:prstGeom prst="rect">
            <a:avLst/>
          </a:prstGeom>
        </p:spPr>
      </p:pic>
    </p:spTree>
    <p:extLst>
      <p:ext uri="{BB962C8B-B14F-4D97-AF65-F5344CB8AC3E}">
        <p14:creationId xmlns:p14="http://schemas.microsoft.com/office/powerpoint/2010/main" val="53985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μέτρων και πρακτικών πρόληψης</a:t>
            </a:r>
            <a:endParaRPr lang="en-US" dirty="0"/>
          </a:p>
        </p:txBody>
      </p:sp>
      <p:sp>
        <p:nvSpPr>
          <p:cNvPr id="8" name="TextBox 7"/>
          <p:cNvSpPr txBox="1"/>
          <p:nvPr/>
        </p:nvSpPr>
        <p:spPr>
          <a:xfrm>
            <a:off x="2572330" y="2807003"/>
            <a:ext cx="2209669" cy="830997"/>
          </a:xfrm>
          <a:prstGeom prst="rect">
            <a:avLst/>
          </a:prstGeom>
          <a:noFill/>
        </p:spPr>
        <p:txBody>
          <a:bodyPr wrap="square" lIns="0" tIns="45720" rIns="0" bIns="45720" rtlCol="0" anchor="t">
            <a:spAutoFit/>
          </a:bodyPr>
          <a:lstStyle/>
          <a:p>
            <a:r>
              <a:rPr lang="el-GR" sz="2400" dirty="0">
                <a:solidFill>
                  <a:srgbClr val="0F2235"/>
                </a:solidFill>
                <a:latin typeface="D-DIN"/>
                <a:ea typeface="Open Sans"/>
                <a:cs typeface="Open Sans"/>
              </a:rPr>
              <a:t>Κώδικες δεοντολογίας</a:t>
            </a:r>
            <a:endParaRPr lang="en-US" sz="2400" dirty="0">
              <a:solidFill>
                <a:srgbClr val="0F2235"/>
              </a:solidFill>
              <a:latin typeface="D-DIN"/>
              <a:ea typeface="Open Sans"/>
              <a:cs typeface="Open Sans"/>
            </a:endParaRPr>
          </a:p>
        </p:txBody>
      </p:sp>
      <p:sp>
        <p:nvSpPr>
          <p:cNvPr id="4" name="Freeform 3">
            <a:extLst>
              <a:ext uri="{FF2B5EF4-FFF2-40B4-BE49-F238E27FC236}">
                <a16:creationId xmlns:a16="http://schemas.microsoft.com/office/drawing/2014/main" id="{76186CF9-104F-4F25-8025-52B7C7DA7A3F}"/>
              </a:ext>
            </a:extLst>
          </p:cNvPr>
          <p:cNvSpPr>
            <a:spLocks/>
          </p:cNvSpPr>
          <p:nvPr/>
        </p:nvSpPr>
        <p:spPr bwMode="auto">
          <a:xfrm>
            <a:off x="1314513" y="3005361"/>
            <a:ext cx="562311" cy="401650"/>
          </a:xfrm>
          <a:custGeom>
            <a:avLst/>
            <a:gdLst>
              <a:gd name="T0" fmla="*/ 159 w 162"/>
              <a:gd name="T1" fmla="*/ 12 h 115"/>
              <a:gd name="T2" fmla="*/ 58 w 162"/>
              <a:gd name="T3" fmla="*/ 113 h 115"/>
              <a:gd name="T4" fmla="*/ 53 w 162"/>
              <a:gd name="T5" fmla="*/ 115 h 115"/>
              <a:gd name="T6" fmla="*/ 49 w 162"/>
              <a:gd name="T7" fmla="*/ 113 h 115"/>
              <a:gd name="T8" fmla="*/ 3 w 162"/>
              <a:gd name="T9" fmla="*/ 67 h 115"/>
              <a:gd name="T10" fmla="*/ 3 w 162"/>
              <a:gd name="T11" fmla="*/ 58 h 115"/>
              <a:gd name="T12" fmla="*/ 12 w 162"/>
              <a:gd name="T13" fmla="*/ 58 h 115"/>
              <a:gd name="T14" fmla="*/ 53 w 162"/>
              <a:gd name="T15" fmla="*/ 99 h 115"/>
              <a:gd name="T16" fmla="*/ 150 w 162"/>
              <a:gd name="T17" fmla="*/ 3 h 115"/>
              <a:gd name="T18" fmla="*/ 159 w 162"/>
              <a:gd name="T19" fmla="*/ 3 h 115"/>
              <a:gd name="T20" fmla="*/ 159 w 162"/>
              <a:gd name="T2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
        <p:nvSpPr>
          <p:cNvPr id="27" name="Oval 9">
            <a:extLst>
              <a:ext uri="{FF2B5EF4-FFF2-40B4-BE49-F238E27FC236}">
                <a16:creationId xmlns:a16="http://schemas.microsoft.com/office/drawing/2014/main" id="{CBA25B46-3186-6847-BB4D-1EA503F269B9}"/>
              </a:ext>
            </a:extLst>
          </p:cNvPr>
          <p:cNvSpPr/>
          <p:nvPr/>
        </p:nvSpPr>
        <p:spPr>
          <a:xfrm>
            <a:off x="6370259" y="2514925"/>
            <a:ext cx="1169435" cy="1169435"/>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28" name="Freeform 3">
            <a:extLst>
              <a:ext uri="{FF2B5EF4-FFF2-40B4-BE49-F238E27FC236}">
                <a16:creationId xmlns:a16="http://schemas.microsoft.com/office/drawing/2014/main" id="{8B141B06-BA5A-AA4D-84D3-081E56695A52}"/>
              </a:ext>
            </a:extLst>
          </p:cNvPr>
          <p:cNvSpPr>
            <a:spLocks/>
          </p:cNvSpPr>
          <p:nvPr/>
        </p:nvSpPr>
        <p:spPr bwMode="auto">
          <a:xfrm>
            <a:off x="6724158" y="2938929"/>
            <a:ext cx="461635" cy="329739"/>
          </a:xfrm>
          <a:custGeom>
            <a:avLst/>
            <a:gdLst>
              <a:gd name="T0" fmla="*/ 159 w 162"/>
              <a:gd name="T1" fmla="*/ 12 h 115"/>
              <a:gd name="T2" fmla="*/ 58 w 162"/>
              <a:gd name="T3" fmla="*/ 113 h 115"/>
              <a:gd name="T4" fmla="*/ 53 w 162"/>
              <a:gd name="T5" fmla="*/ 115 h 115"/>
              <a:gd name="T6" fmla="*/ 49 w 162"/>
              <a:gd name="T7" fmla="*/ 113 h 115"/>
              <a:gd name="T8" fmla="*/ 3 w 162"/>
              <a:gd name="T9" fmla="*/ 67 h 115"/>
              <a:gd name="T10" fmla="*/ 3 w 162"/>
              <a:gd name="T11" fmla="*/ 58 h 115"/>
              <a:gd name="T12" fmla="*/ 12 w 162"/>
              <a:gd name="T13" fmla="*/ 58 h 115"/>
              <a:gd name="T14" fmla="*/ 53 w 162"/>
              <a:gd name="T15" fmla="*/ 99 h 115"/>
              <a:gd name="T16" fmla="*/ 150 w 162"/>
              <a:gd name="T17" fmla="*/ 3 h 115"/>
              <a:gd name="T18" fmla="*/ 159 w 162"/>
              <a:gd name="T19" fmla="*/ 3 h 115"/>
              <a:gd name="T20" fmla="*/ 159 w 162"/>
              <a:gd name="T2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
        <p:nvSpPr>
          <p:cNvPr id="31" name="Oval 9">
            <a:extLst>
              <a:ext uri="{FF2B5EF4-FFF2-40B4-BE49-F238E27FC236}">
                <a16:creationId xmlns:a16="http://schemas.microsoft.com/office/drawing/2014/main" id="{231FD123-A26B-9140-B6A6-8D41A981EEEB}"/>
              </a:ext>
            </a:extLst>
          </p:cNvPr>
          <p:cNvSpPr/>
          <p:nvPr/>
        </p:nvSpPr>
        <p:spPr>
          <a:xfrm>
            <a:off x="1048996" y="2514925"/>
            <a:ext cx="1169435" cy="1169435"/>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32" name="Freeform 3">
            <a:extLst>
              <a:ext uri="{FF2B5EF4-FFF2-40B4-BE49-F238E27FC236}">
                <a16:creationId xmlns:a16="http://schemas.microsoft.com/office/drawing/2014/main" id="{C5975111-621F-2546-BF37-20A42944FE0B}"/>
              </a:ext>
            </a:extLst>
          </p:cNvPr>
          <p:cNvSpPr>
            <a:spLocks/>
          </p:cNvSpPr>
          <p:nvPr/>
        </p:nvSpPr>
        <p:spPr bwMode="auto">
          <a:xfrm>
            <a:off x="1402895" y="2938929"/>
            <a:ext cx="461635" cy="329739"/>
          </a:xfrm>
          <a:custGeom>
            <a:avLst/>
            <a:gdLst>
              <a:gd name="T0" fmla="*/ 159 w 162"/>
              <a:gd name="T1" fmla="*/ 12 h 115"/>
              <a:gd name="T2" fmla="*/ 58 w 162"/>
              <a:gd name="T3" fmla="*/ 113 h 115"/>
              <a:gd name="T4" fmla="*/ 53 w 162"/>
              <a:gd name="T5" fmla="*/ 115 h 115"/>
              <a:gd name="T6" fmla="*/ 49 w 162"/>
              <a:gd name="T7" fmla="*/ 113 h 115"/>
              <a:gd name="T8" fmla="*/ 3 w 162"/>
              <a:gd name="T9" fmla="*/ 67 h 115"/>
              <a:gd name="T10" fmla="*/ 3 w 162"/>
              <a:gd name="T11" fmla="*/ 58 h 115"/>
              <a:gd name="T12" fmla="*/ 12 w 162"/>
              <a:gd name="T13" fmla="*/ 58 h 115"/>
              <a:gd name="T14" fmla="*/ 53 w 162"/>
              <a:gd name="T15" fmla="*/ 99 h 115"/>
              <a:gd name="T16" fmla="*/ 150 w 162"/>
              <a:gd name="T17" fmla="*/ 3 h 115"/>
              <a:gd name="T18" fmla="*/ 159 w 162"/>
              <a:gd name="T19" fmla="*/ 3 h 115"/>
              <a:gd name="T20" fmla="*/ 159 w 162"/>
              <a:gd name="T2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
        <p:nvSpPr>
          <p:cNvPr id="34" name="Oval 9">
            <a:extLst>
              <a:ext uri="{FF2B5EF4-FFF2-40B4-BE49-F238E27FC236}">
                <a16:creationId xmlns:a16="http://schemas.microsoft.com/office/drawing/2014/main" id="{9DBE7619-1230-D74B-B830-8E24395B34D6}"/>
              </a:ext>
            </a:extLst>
          </p:cNvPr>
          <p:cNvSpPr/>
          <p:nvPr/>
        </p:nvSpPr>
        <p:spPr>
          <a:xfrm>
            <a:off x="1048996" y="4507355"/>
            <a:ext cx="1169435" cy="1169435"/>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35" name="Freeform 3">
            <a:extLst>
              <a:ext uri="{FF2B5EF4-FFF2-40B4-BE49-F238E27FC236}">
                <a16:creationId xmlns:a16="http://schemas.microsoft.com/office/drawing/2014/main" id="{18A54857-C2C0-BC48-890B-8C7415B1A2D7}"/>
              </a:ext>
            </a:extLst>
          </p:cNvPr>
          <p:cNvSpPr>
            <a:spLocks/>
          </p:cNvSpPr>
          <p:nvPr/>
        </p:nvSpPr>
        <p:spPr bwMode="auto">
          <a:xfrm>
            <a:off x="1402895" y="4931359"/>
            <a:ext cx="461635" cy="329739"/>
          </a:xfrm>
          <a:custGeom>
            <a:avLst/>
            <a:gdLst>
              <a:gd name="T0" fmla="*/ 159 w 162"/>
              <a:gd name="T1" fmla="*/ 12 h 115"/>
              <a:gd name="T2" fmla="*/ 58 w 162"/>
              <a:gd name="T3" fmla="*/ 113 h 115"/>
              <a:gd name="T4" fmla="*/ 53 w 162"/>
              <a:gd name="T5" fmla="*/ 115 h 115"/>
              <a:gd name="T6" fmla="*/ 49 w 162"/>
              <a:gd name="T7" fmla="*/ 113 h 115"/>
              <a:gd name="T8" fmla="*/ 3 w 162"/>
              <a:gd name="T9" fmla="*/ 67 h 115"/>
              <a:gd name="T10" fmla="*/ 3 w 162"/>
              <a:gd name="T11" fmla="*/ 58 h 115"/>
              <a:gd name="T12" fmla="*/ 12 w 162"/>
              <a:gd name="T13" fmla="*/ 58 h 115"/>
              <a:gd name="T14" fmla="*/ 53 w 162"/>
              <a:gd name="T15" fmla="*/ 99 h 115"/>
              <a:gd name="T16" fmla="*/ 150 w 162"/>
              <a:gd name="T17" fmla="*/ 3 h 115"/>
              <a:gd name="T18" fmla="*/ 159 w 162"/>
              <a:gd name="T19" fmla="*/ 3 h 115"/>
              <a:gd name="T20" fmla="*/ 159 w 162"/>
              <a:gd name="T2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
        <p:nvSpPr>
          <p:cNvPr id="37" name="Oval 9">
            <a:extLst>
              <a:ext uri="{FF2B5EF4-FFF2-40B4-BE49-F238E27FC236}">
                <a16:creationId xmlns:a16="http://schemas.microsoft.com/office/drawing/2014/main" id="{EE2A1F20-7A63-8C48-850E-529B42BBEBBF}"/>
              </a:ext>
            </a:extLst>
          </p:cNvPr>
          <p:cNvSpPr/>
          <p:nvPr/>
        </p:nvSpPr>
        <p:spPr>
          <a:xfrm>
            <a:off x="6370257" y="4507355"/>
            <a:ext cx="1169435" cy="1169435"/>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38" name="Freeform 3">
            <a:extLst>
              <a:ext uri="{FF2B5EF4-FFF2-40B4-BE49-F238E27FC236}">
                <a16:creationId xmlns:a16="http://schemas.microsoft.com/office/drawing/2014/main" id="{7E8D9FBF-5493-5340-A574-75F119345CA5}"/>
              </a:ext>
            </a:extLst>
          </p:cNvPr>
          <p:cNvSpPr>
            <a:spLocks/>
          </p:cNvSpPr>
          <p:nvPr/>
        </p:nvSpPr>
        <p:spPr bwMode="auto">
          <a:xfrm>
            <a:off x="6724156" y="4931359"/>
            <a:ext cx="461635" cy="329739"/>
          </a:xfrm>
          <a:custGeom>
            <a:avLst/>
            <a:gdLst>
              <a:gd name="T0" fmla="*/ 159 w 162"/>
              <a:gd name="T1" fmla="*/ 12 h 115"/>
              <a:gd name="T2" fmla="*/ 58 w 162"/>
              <a:gd name="T3" fmla="*/ 113 h 115"/>
              <a:gd name="T4" fmla="*/ 53 w 162"/>
              <a:gd name="T5" fmla="*/ 115 h 115"/>
              <a:gd name="T6" fmla="*/ 49 w 162"/>
              <a:gd name="T7" fmla="*/ 113 h 115"/>
              <a:gd name="T8" fmla="*/ 3 w 162"/>
              <a:gd name="T9" fmla="*/ 67 h 115"/>
              <a:gd name="T10" fmla="*/ 3 w 162"/>
              <a:gd name="T11" fmla="*/ 58 h 115"/>
              <a:gd name="T12" fmla="*/ 12 w 162"/>
              <a:gd name="T13" fmla="*/ 58 h 115"/>
              <a:gd name="T14" fmla="*/ 53 w 162"/>
              <a:gd name="T15" fmla="*/ 99 h 115"/>
              <a:gd name="T16" fmla="*/ 150 w 162"/>
              <a:gd name="T17" fmla="*/ 3 h 115"/>
              <a:gd name="T18" fmla="*/ 159 w 162"/>
              <a:gd name="T19" fmla="*/ 3 h 115"/>
              <a:gd name="T20" fmla="*/ 159 w 162"/>
              <a:gd name="T2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
        <p:nvSpPr>
          <p:cNvPr id="3" name="Espace réservé du numéro de diapositive 2">
            <a:extLst>
              <a:ext uri="{FF2B5EF4-FFF2-40B4-BE49-F238E27FC236}">
                <a16:creationId xmlns:a16="http://schemas.microsoft.com/office/drawing/2014/main" id="{777B4084-DCF2-A240-B0D0-A95078BF3E9C}"/>
              </a:ext>
            </a:extLst>
          </p:cNvPr>
          <p:cNvSpPr>
            <a:spLocks noGrp="1"/>
          </p:cNvSpPr>
          <p:nvPr>
            <p:ph type="sldNum" sz="quarter" idx="4"/>
          </p:nvPr>
        </p:nvSpPr>
        <p:spPr>
          <a:xfrm>
            <a:off x="8328910" y="6333377"/>
            <a:ext cx="2743200" cy="365125"/>
          </a:xfrm>
        </p:spPr>
        <p:txBody>
          <a:bodyPr/>
          <a:lstStyle/>
          <a:p>
            <a:fld id="{783777ED-E0AE-DD49-A1E6-113717D9A99F}" type="slidenum">
              <a:rPr lang="fr-FR" smtClean="0"/>
              <a:pPr/>
              <a:t>16</a:t>
            </a:fld>
            <a:endParaRPr lang="fr-FR"/>
          </a:p>
        </p:txBody>
      </p:sp>
      <p:sp>
        <p:nvSpPr>
          <p:cNvPr id="5" name="TextBox 4">
            <a:extLst>
              <a:ext uri="{FF2B5EF4-FFF2-40B4-BE49-F238E27FC236}">
                <a16:creationId xmlns:a16="http://schemas.microsoft.com/office/drawing/2014/main" id="{472753F4-AAAB-28A7-B486-216D926C175F}"/>
              </a:ext>
            </a:extLst>
          </p:cNvPr>
          <p:cNvSpPr txBox="1"/>
          <p:nvPr/>
        </p:nvSpPr>
        <p:spPr>
          <a:xfrm>
            <a:off x="2572330" y="4676573"/>
            <a:ext cx="2877001" cy="830997"/>
          </a:xfrm>
          <a:prstGeom prst="rect">
            <a:avLst/>
          </a:prstGeom>
          <a:noFill/>
        </p:spPr>
        <p:txBody>
          <a:bodyPr wrap="square" lIns="0" tIns="45720" rIns="0" bIns="45720" rtlCol="0" anchor="t">
            <a:spAutoFit/>
          </a:bodyPr>
          <a:lstStyle/>
          <a:p>
            <a:r>
              <a:rPr lang="el-GR" sz="2400" dirty="0">
                <a:solidFill>
                  <a:srgbClr val="0F2235"/>
                </a:solidFill>
                <a:latin typeface="D-DIN"/>
                <a:ea typeface="Open Sans"/>
                <a:cs typeface="Open Sans"/>
              </a:rPr>
              <a:t>Εκστρατείες ευαισθητοποίησης</a:t>
            </a:r>
            <a:endParaRPr lang="en-US" sz="2400" dirty="0">
              <a:solidFill>
                <a:srgbClr val="0F2235"/>
              </a:solidFill>
              <a:latin typeface="D-DIN"/>
              <a:ea typeface="Open Sans"/>
              <a:cs typeface="Open Sans"/>
            </a:endParaRPr>
          </a:p>
        </p:txBody>
      </p:sp>
      <p:sp>
        <p:nvSpPr>
          <p:cNvPr id="6" name="TextBox 5">
            <a:extLst>
              <a:ext uri="{FF2B5EF4-FFF2-40B4-BE49-F238E27FC236}">
                <a16:creationId xmlns:a16="http://schemas.microsoft.com/office/drawing/2014/main" id="{17C21783-4928-E470-2BB9-D80515A70149}"/>
              </a:ext>
            </a:extLst>
          </p:cNvPr>
          <p:cNvSpPr txBox="1"/>
          <p:nvPr/>
        </p:nvSpPr>
        <p:spPr>
          <a:xfrm>
            <a:off x="7919311" y="2684143"/>
            <a:ext cx="2877001" cy="1569660"/>
          </a:xfrm>
          <a:prstGeom prst="rect">
            <a:avLst/>
          </a:prstGeom>
          <a:noFill/>
        </p:spPr>
        <p:txBody>
          <a:bodyPr wrap="square" lIns="0" tIns="45720" rIns="0" bIns="45720" rtlCol="0" anchor="t">
            <a:spAutoFit/>
          </a:bodyPr>
          <a:lstStyle/>
          <a:p>
            <a:r>
              <a:rPr lang="el-GR" sz="2400" dirty="0">
                <a:solidFill>
                  <a:srgbClr val="0F2235"/>
                </a:solidFill>
                <a:latin typeface="D-DIN"/>
                <a:ea typeface="Open Sans"/>
                <a:cs typeface="Open Sans"/>
              </a:rPr>
              <a:t>Προγράμματα κατάρτισης για φοιτητές/</a:t>
            </a:r>
            <a:r>
              <a:rPr lang="el-GR" sz="2400" dirty="0" err="1">
                <a:solidFill>
                  <a:srgbClr val="0F2235"/>
                </a:solidFill>
                <a:latin typeface="D-DIN"/>
                <a:ea typeface="Open Sans"/>
                <a:cs typeface="Open Sans"/>
              </a:rPr>
              <a:t>τριες</a:t>
            </a:r>
            <a:r>
              <a:rPr lang="el-GR" sz="2400" dirty="0">
                <a:solidFill>
                  <a:srgbClr val="0F2235"/>
                </a:solidFill>
                <a:latin typeface="D-DIN"/>
                <a:ea typeface="Open Sans"/>
                <a:cs typeface="Open Sans"/>
              </a:rPr>
              <a:t> και προσωπικό</a:t>
            </a:r>
            <a:endParaRPr lang="en-US" sz="2400" dirty="0">
              <a:solidFill>
                <a:srgbClr val="0F2235"/>
              </a:solidFill>
              <a:latin typeface="D-DIN"/>
              <a:ea typeface="Open Sans"/>
              <a:cs typeface="Open Sans"/>
            </a:endParaRPr>
          </a:p>
        </p:txBody>
      </p:sp>
      <p:sp>
        <p:nvSpPr>
          <p:cNvPr id="9" name="TextBox 8">
            <a:extLst>
              <a:ext uri="{FF2B5EF4-FFF2-40B4-BE49-F238E27FC236}">
                <a16:creationId xmlns:a16="http://schemas.microsoft.com/office/drawing/2014/main" id="{C54F65BC-509B-C868-8183-B4C2D2442601}"/>
              </a:ext>
            </a:extLst>
          </p:cNvPr>
          <p:cNvSpPr txBox="1"/>
          <p:nvPr/>
        </p:nvSpPr>
        <p:spPr>
          <a:xfrm>
            <a:off x="7824883" y="4810167"/>
            <a:ext cx="3589573" cy="830997"/>
          </a:xfrm>
          <a:prstGeom prst="rect">
            <a:avLst/>
          </a:prstGeom>
          <a:noFill/>
        </p:spPr>
        <p:txBody>
          <a:bodyPr wrap="square" lIns="0" tIns="45720" rIns="0" bIns="45720" rtlCol="0" anchor="t">
            <a:spAutoFit/>
          </a:bodyPr>
          <a:lstStyle/>
          <a:p>
            <a:r>
              <a:rPr lang="el-GR" sz="2400" b="1" dirty="0">
                <a:solidFill>
                  <a:srgbClr val="0F2235"/>
                </a:solidFill>
                <a:latin typeface="D-DIN"/>
                <a:ea typeface="Open Sans"/>
                <a:cs typeface="Open Sans"/>
              </a:rPr>
              <a:t>Σεμινάριο για την παρέμβαση των </a:t>
            </a:r>
            <a:r>
              <a:rPr lang="en-US" sz="2400" b="1" dirty="0">
                <a:solidFill>
                  <a:srgbClr val="0F2235"/>
                </a:solidFill>
                <a:latin typeface="D-DIN"/>
                <a:ea typeface="Open Sans"/>
                <a:cs typeface="Open Sans"/>
              </a:rPr>
              <a:t>bystanders</a:t>
            </a:r>
            <a:endParaRPr lang="en-US" sz="2400" b="1" dirty="0">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382483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51A-186F-B974-6EC3-67F333C4AECE}"/>
              </a:ext>
            </a:extLst>
          </p:cNvPr>
          <p:cNvSpPr>
            <a:spLocks noGrp="1"/>
          </p:cNvSpPr>
          <p:nvPr>
            <p:ph type="title"/>
          </p:nvPr>
        </p:nvSpPr>
        <p:spPr>
          <a:xfrm>
            <a:off x="985135" y="870440"/>
            <a:ext cx="10086975" cy="778381"/>
          </a:xfrm>
        </p:spPr>
        <p:txBody>
          <a:bodyPr/>
          <a:lstStyle/>
          <a:p>
            <a:r>
              <a:rPr lang="en-GB" sz="6000" b="1" dirty="0"/>
              <a:t>“Bystander”</a:t>
            </a:r>
            <a:endParaRPr lang="LID4096" sz="6000" b="1" dirty="0"/>
          </a:p>
        </p:txBody>
      </p:sp>
      <p:sp>
        <p:nvSpPr>
          <p:cNvPr id="3" name="Slide Number Placeholder 2">
            <a:extLst>
              <a:ext uri="{FF2B5EF4-FFF2-40B4-BE49-F238E27FC236}">
                <a16:creationId xmlns:a16="http://schemas.microsoft.com/office/drawing/2014/main" id="{D57798D7-84D1-3925-41DA-9FCDF500E2D1}"/>
              </a:ext>
            </a:extLst>
          </p:cNvPr>
          <p:cNvSpPr>
            <a:spLocks noGrp="1"/>
          </p:cNvSpPr>
          <p:nvPr>
            <p:ph type="sldNum" sz="quarter" idx="4"/>
          </p:nvPr>
        </p:nvSpPr>
        <p:spPr/>
        <p:txBody>
          <a:bodyPr/>
          <a:lstStyle/>
          <a:p>
            <a:fld id="{783777ED-E0AE-DD49-A1E6-113717D9A99F}" type="slidenum">
              <a:rPr lang="fr-FR" smtClean="0"/>
              <a:pPr/>
              <a:t>17</a:t>
            </a:fld>
            <a:endParaRPr lang="fr-FR"/>
          </a:p>
        </p:txBody>
      </p:sp>
      <p:sp>
        <p:nvSpPr>
          <p:cNvPr id="4" name="TextBox 3">
            <a:extLst>
              <a:ext uri="{FF2B5EF4-FFF2-40B4-BE49-F238E27FC236}">
                <a16:creationId xmlns:a16="http://schemas.microsoft.com/office/drawing/2014/main" id="{E3AAB075-F06F-8650-3567-36B266F0ED64}"/>
              </a:ext>
            </a:extLst>
          </p:cNvPr>
          <p:cNvSpPr txBox="1"/>
          <p:nvPr/>
        </p:nvSpPr>
        <p:spPr>
          <a:xfrm>
            <a:off x="766017" y="2038700"/>
            <a:ext cx="11541210" cy="4659737"/>
          </a:xfrm>
          <a:prstGeom prst="rect">
            <a:avLst/>
          </a:prstGeom>
          <a:noFill/>
        </p:spPr>
        <p:txBody>
          <a:bodyPr wrap="square" lIns="91440" tIns="45720" rIns="91440" bIns="45720" rtlCol="0" anchor="t">
            <a:spAutoFit/>
          </a:bodyPr>
          <a:lstStyle/>
          <a:p>
            <a:pPr>
              <a:lnSpc>
                <a:spcPct val="150000"/>
              </a:lnSpc>
            </a:pPr>
            <a:r>
              <a:rPr lang="el-GR" sz="2000" dirty="0">
                <a:solidFill>
                  <a:srgbClr val="0F2235"/>
                </a:solidFill>
                <a:latin typeface="D-DIN"/>
              </a:rPr>
              <a:t>Σκεφτείτε ένα παράδειγμα από τα παρακάτω:</a:t>
            </a:r>
            <a:endParaRPr lang="en-GB" sz="2000" dirty="0">
              <a:solidFill>
                <a:srgbClr val="0F2235"/>
              </a:solidFill>
              <a:latin typeface="D-DIN"/>
            </a:endParaRPr>
          </a:p>
          <a:p>
            <a:pPr marL="285750" indent="-285750">
              <a:lnSpc>
                <a:spcPct val="150000"/>
              </a:lnSpc>
              <a:buFont typeface="Wingdings" panose="05000000000000000000" pitchFamily="2" charset="2"/>
              <a:buChar char="q"/>
            </a:pPr>
            <a:r>
              <a:rPr lang="el-GR" sz="2000" dirty="0">
                <a:solidFill>
                  <a:srgbClr val="0F2235"/>
                </a:solidFill>
                <a:latin typeface="D-DIN"/>
              </a:rPr>
              <a:t>Μια φορά που ασκήσατε ή δεν ασκήσατε παρέμβαση κατά τη διάρκεια ενός περιστατικού</a:t>
            </a:r>
          </a:p>
          <a:p>
            <a:pPr marL="285750" indent="-285750">
              <a:lnSpc>
                <a:spcPct val="150000"/>
              </a:lnSpc>
              <a:buFont typeface="Wingdings" panose="05000000000000000000" pitchFamily="2" charset="2"/>
              <a:buChar char="q"/>
            </a:pPr>
            <a:r>
              <a:rPr lang="el-GR" sz="2000" dirty="0">
                <a:solidFill>
                  <a:srgbClr val="0F2235"/>
                </a:solidFill>
                <a:latin typeface="D-DIN"/>
              </a:rPr>
              <a:t>Μια φορά που είδατε κάποιον/α άλλο</a:t>
            </a:r>
            <a:r>
              <a:rPr lang="en-US" sz="2000" dirty="0">
                <a:solidFill>
                  <a:srgbClr val="0F2235"/>
                </a:solidFill>
                <a:latin typeface="D-DIN"/>
              </a:rPr>
              <a:t>/</a:t>
            </a:r>
            <a:r>
              <a:rPr lang="el-GR" sz="2000" dirty="0">
                <a:solidFill>
                  <a:srgbClr val="0F2235"/>
                </a:solidFill>
                <a:latin typeface="D-DIN"/>
              </a:rPr>
              <a:t>η να παρεμβαίνει</a:t>
            </a:r>
          </a:p>
          <a:p>
            <a:pPr marL="285750" indent="-285750">
              <a:lnSpc>
                <a:spcPct val="150000"/>
              </a:lnSpc>
              <a:buFont typeface="Wingdings" panose="05000000000000000000" pitchFamily="2" charset="2"/>
              <a:buChar char="q"/>
            </a:pPr>
            <a:r>
              <a:rPr lang="el-GR" sz="2000" dirty="0">
                <a:solidFill>
                  <a:srgbClr val="0F2235"/>
                </a:solidFill>
                <a:latin typeface="D-DIN"/>
              </a:rPr>
              <a:t>Μια φορά που κάποιος/α </a:t>
            </a:r>
            <a:r>
              <a:rPr lang="el-GR" sz="2000" dirty="0" err="1">
                <a:solidFill>
                  <a:srgbClr val="0F2235"/>
                </a:solidFill>
                <a:latin typeface="D-DIN"/>
              </a:rPr>
              <a:t>παρενέβη</a:t>
            </a:r>
            <a:r>
              <a:rPr lang="el-GR" sz="2000" dirty="0">
                <a:solidFill>
                  <a:srgbClr val="0F2235"/>
                </a:solidFill>
                <a:latin typeface="D-DIN"/>
              </a:rPr>
              <a:t> για να σας υποστηρίξει</a:t>
            </a:r>
            <a:endParaRPr lang="en-GB" sz="2000" dirty="0">
              <a:solidFill>
                <a:srgbClr val="0F2235"/>
              </a:solidFill>
              <a:latin typeface="D-DIN"/>
            </a:endParaRPr>
          </a:p>
          <a:p>
            <a:pPr marL="285750" indent="-285750">
              <a:lnSpc>
                <a:spcPct val="150000"/>
              </a:lnSpc>
              <a:buFont typeface="Wingdings" panose="05000000000000000000" pitchFamily="2" charset="2"/>
              <a:buChar char="q"/>
            </a:pPr>
            <a:endParaRPr lang="en-GB" sz="2000" dirty="0">
              <a:solidFill>
                <a:srgbClr val="0F2235"/>
              </a:solidFill>
              <a:latin typeface="D-DIN"/>
            </a:endParaRPr>
          </a:p>
          <a:p>
            <a:pPr>
              <a:lnSpc>
                <a:spcPct val="150000"/>
              </a:lnSpc>
            </a:pPr>
            <a:r>
              <a:rPr lang="el-GR" sz="2000" dirty="0">
                <a:solidFill>
                  <a:srgbClr val="0F2235"/>
                </a:solidFill>
                <a:latin typeface="D-DIN"/>
              </a:rPr>
              <a:t>Στη συνέχεια</a:t>
            </a:r>
            <a:r>
              <a:rPr lang="en-GB" sz="2000" dirty="0">
                <a:solidFill>
                  <a:srgbClr val="0F2235"/>
                </a:solidFill>
                <a:latin typeface="D-DIN"/>
              </a:rPr>
              <a:t>…</a:t>
            </a:r>
          </a:p>
          <a:p>
            <a:pPr marL="285750" indent="-285750">
              <a:lnSpc>
                <a:spcPct val="150000"/>
              </a:lnSpc>
              <a:buFont typeface="Wingdings" panose="05000000000000000000" pitchFamily="2" charset="2"/>
              <a:buChar char="q"/>
            </a:pPr>
            <a:r>
              <a:rPr lang="el-GR" sz="2000" dirty="0">
                <a:solidFill>
                  <a:srgbClr val="0F2235"/>
                </a:solidFill>
                <a:latin typeface="D-DIN"/>
              </a:rPr>
              <a:t>Ποιοι είναι οι λόγοι για τους οποίους κάποιο άτομο παρεμβαίνει ή δεν παρεμβαίνει;</a:t>
            </a:r>
          </a:p>
          <a:p>
            <a:pPr marL="285750" indent="-285750">
              <a:lnSpc>
                <a:spcPct val="150000"/>
              </a:lnSpc>
              <a:buFont typeface="Wingdings" panose="05000000000000000000" pitchFamily="2" charset="2"/>
              <a:buChar char="q"/>
            </a:pPr>
            <a:r>
              <a:rPr lang="el-GR" sz="2000" dirty="0">
                <a:solidFill>
                  <a:srgbClr val="0F2235"/>
                </a:solidFill>
                <a:latin typeface="D-DIN"/>
              </a:rPr>
              <a:t>Πώς αισθανθήκατε για την εμπειρία σας/τους και τι αντίκτυπο είχε σε εσάς;</a:t>
            </a:r>
          </a:p>
          <a:p>
            <a:pPr marL="285750" indent="-285750">
              <a:lnSpc>
                <a:spcPct val="150000"/>
              </a:lnSpc>
              <a:buFont typeface="Wingdings" panose="05000000000000000000" pitchFamily="2" charset="2"/>
              <a:buChar char="q"/>
            </a:pPr>
            <a:r>
              <a:rPr lang="el-GR" sz="2000" dirty="0">
                <a:solidFill>
                  <a:srgbClr val="0F2235"/>
                </a:solidFill>
                <a:latin typeface="D-DIN"/>
              </a:rPr>
              <a:t>Ποιο ήταν (ή θα μπορούσε να είναι) το αποτέλεσμα της απόφασής σας/της;</a:t>
            </a:r>
            <a:endParaRPr lang="en-GB" sz="2000" dirty="0">
              <a:solidFill>
                <a:srgbClr val="0F2235"/>
              </a:solidFill>
              <a:latin typeface="D-DIN"/>
            </a:endParaRPr>
          </a:p>
          <a:p>
            <a:pPr>
              <a:lnSpc>
                <a:spcPct val="150000"/>
              </a:lnSpc>
            </a:pPr>
            <a:endParaRPr lang="LID4096" sz="2000" dirty="0">
              <a:solidFill>
                <a:srgbClr val="0F2235"/>
              </a:solidFill>
              <a:ea typeface="Open Sans"/>
              <a:cs typeface="Open Sans"/>
            </a:endParaRPr>
          </a:p>
        </p:txBody>
      </p:sp>
    </p:spTree>
    <p:extLst>
      <p:ext uri="{BB962C8B-B14F-4D97-AF65-F5344CB8AC3E}">
        <p14:creationId xmlns:p14="http://schemas.microsoft.com/office/powerpoint/2010/main" val="737873844"/>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26" y="1181860"/>
            <a:ext cx="3664418" cy="835367"/>
          </a:xfrm>
        </p:spPr>
        <p:txBody>
          <a:bodyPr/>
          <a:lstStyle/>
          <a:p>
            <a:r>
              <a:rPr lang="el-GR" b="1" dirty="0"/>
              <a:t>Τι θα πει </a:t>
            </a:r>
            <a:r>
              <a:rPr lang="el-GR" b="1" dirty="0" err="1"/>
              <a:t>παρ</a:t>
            </a:r>
            <a:r>
              <a:rPr lang="en-US" b="1" dirty="0" err="1"/>
              <a:t>έ</a:t>
            </a:r>
            <a:r>
              <a:rPr lang="el-GR" b="1" dirty="0" err="1"/>
              <a:t>μβαση</a:t>
            </a:r>
            <a:r>
              <a:rPr lang="el-GR" b="1" dirty="0"/>
              <a:t>;</a:t>
            </a:r>
            <a:endParaRPr lang="en-US" b="1" dirty="0"/>
          </a:p>
        </p:txBody>
      </p:sp>
      <p:sp>
        <p:nvSpPr>
          <p:cNvPr id="8" name="TextBox 7"/>
          <p:cNvSpPr txBox="1"/>
          <p:nvPr/>
        </p:nvSpPr>
        <p:spPr>
          <a:xfrm>
            <a:off x="730225" y="2542887"/>
            <a:ext cx="3664413" cy="3137590"/>
          </a:xfrm>
          <a:prstGeom prst="rect">
            <a:avLst/>
          </a:prstGeom>
          <a:noFill/>
        </p:spPr>
        <p:txBody>
          <a:bodyPr wrap="square" lIns="0" tIns="45720" rIns="0" bIns="45720" rtlCol="0" anchor="t">
            <a:spAutoFit/>
          </a:bodyPr>
          <a:lstStyle/>
          <a:p>
            <a:pPr>
              <a:lnSpc>
                <a:spcPct val="130000"/>
              </a:lnSpc>
            </a:pPr>
            <a:r>
              <a:rPr lang="el-GR" sz="2200" dirty="0">
                <a:solidFill>
                  <a:srgbClr val="0F2235"/>
                </a:solidFill>
                <a:latin typeface="D-DIN"/>
              </a:rPr>
              <a:t>Η παρέμβαση του </a:t>
            </a:r>
            <a:r>
              <a:rPr lang="en-US" sz="2200" dirty="0">
                <a:solidFill>
                  <a:srgbClr val="0F2235"/>
                </a:solidFill>
                <a:latin typeface="D-DIN"/>
              </a:rPr>
              <a:t>bystander </a:t>
            </a:r>
            <a:r>
              <a:rPr lang="el-GR" sz="2200" dirty="0">
                <a:solidFill>
                  <a:srgbClr val="0F2235"/>
                </a:solidFill>
                <a:latin typeface="D-DIN"/>
              </a:rPr>
              <a:t>αναφέρεται στις </a:t>
            </a:r>
            <a:r>
              <a:rPr lang="el-GR" sz="2200" b="1" dirty="0">
                <a:solidFill>
                  <a:srgbClr val="0F2235"/>
                </a:solidFill>
                <a:latin typeface="D-DIN"/>
              </a:rPr>
              <a:t>ενέργειες</a:t>
            </a:r>
            <a:r>
              <a:rPr lang="el-GR" sz="2200" dirty="0">
                <a:solidFill>
                  <a:srgbClr val="0F2235"/>
                </a:solidFill>
                <a:latin typeface="D-DIN"/>
              </a:rPr>
              <a:t> που αναλαμβάνουν τα άτομα που παρατηρούν μια δυνητικά επικίνδυνη κατάσταση. Σκοπός είναι να αποτραπεί η (περαιτέρω) εκδήλωση βίας.</a:t>
            </a:r>
            <a:endParaRPr lang="en-US" sz="2200" dirty="0">
              <a:solidFill>
                <a:srgbClr val="0F2235"/>
              </a:solidFill>
              <a:latin typeface="D-DIN" panose="020B0504030202030204" pitchFamily="34" charset="77"/>
            </a:endParaRPr>
          </a:p>
        </p:txBody>
      </p:sp>
      <p:sp>
        <p:nvSpPr>
          <p:cNvPr id="10" name="Oval 9"/>
          <p:cNvSpPr/>
          <p:nvPr/>
        </p:nvSpPr>
        <p:spPr>
          <a:xfrm>
            <a:off x="5667900" y="1603376"/>
            <a:ext cx="1424470" cy="1424470"/>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15" name="TextBox 14"/>
          <p:cNvSpPr txBox="1"/>
          <p:nvPr/>
        </p:nvSpPr>
        <p:spPr>
          <a:xfrm>
            <a:off x="4958640" y="3429000"/>
            <a:ext cx="2801344" cy="461665"/>
          </a:xfrm>
          <a:prstGeom prst="rect">
            <a:avLst/>
          </a:prstGeom>
          <a:noFill/>
        </p:spPr>
        <p:txBody>
          <a:bodyPr wrap="none" lIns="0" tIns="45720" rIns="0" bIns="45720" rtlCol="0" anchor="t">
            <a:spAutoFit/>
          </a:bodyPr>
          <a:lstStyle/>
          <a:p>
            <a:pPr algn="ctr"/>
            <a:r>
              <a:rPr lang="el-GR" sz="2400" b="1" dirty="0">
                <a:solidFill>
                  <a:srgbClr val="0F2235"/>
                </a:solidFill>
                <a:latin typeface="D-DIN"/>
                <a:ea typeface="Open Sans"/>
                <a:cs typeface="Open Sans"/>
              </a:rPr>
              <a:t>Γιατί να παρέμβουμε;</a:t>
            </a:r>
            <a:endParaRPr lang="en-US" sz="2400" b="1" dirty="0">
              <a:solidFill>
                <a:srgbClr val="0F2235"/>
              </a:solidFill>
              <a:latin typeface="D-DIN"/>
              <a:ea typeface="Open Sans"/>
              <a:cs typeface="Open Sans"/>
            </a:endParaRPr>
          </a:p>
        </p:txBody>
      </p:sp>
      <p:sp>
        <p:nvSpPr>
          <p:cNvPr id="17" name="TextBox 16"/>
          <p:cNvSpPr txBox="1"/>
          <p:nvPr/>
        </p:nvSpPr>
        <p:spPr>
          <a:xfrm>
            <a:off x="8391160" y="3429000"/>
            <a:ext cx="2737224" cy="461665"/>
          </a:xfrm>
          <a:prstGeom prst="rect">
            <a:avLst/>
          </a:prstGeom>
          <a:noFill/>
        </p:spPr>
        <p:txBody>
          <a:bodyPr wrap="none" lIns="0" tIns="45720" rIns="0" bIns="45720" rtlCol="0" anchor="t">
            <a:spAutoFit/>
          </a:bodyPr>
          <a:lstStyle/>
          <a:p>
            <a:pPr algn="ctr"/>
            <a:r>
              <a:rPr lang="el-GR" sz="2400" b="1" dirty="0">
                <a:solidFill>
                  <a:srgbClr val="0F2235"/>
                </a:solidFill>
                <a:latin typeface="D-DIN"/>
                <a:ea typeface="Open Sans"/>
                <a:cs typeface="Open Sans"/>
              </a:rPr>
              <a:t>Πώς να παρέμβουμε;</a:t>
            </a:r>
            <a:endParaRPr lang="en-US" sz="2400" b="1" dirty="0">
              <a:solidFill>
                <a:srgbClr val="0F2235"/>
              </a:solidFill>
              <a:latin typeface="D-DIN"/>
              <a:ea typeface="Open Sans"/>
              <a:cs typeface="Open Sans"/>
            </a:endParaRPr>
          </a:p>
        </p:txBody>
      </p:sp>
      <p:cxnSp>
        <p:nvCxnSpPr>
          <p:cNvPr id="19" name="Straight Connector 18"/>
          <p:cNvCxnSpPr>
            <a:cxnSpLocks/>
            <a:stCxn id="10" idx="4"/>
          </p:cNvCxnSpPr>
          <p:nvPr/>
        </p:nvCxnSpPr>
        <p:spPr>
          <a:xfrm>
            <a:off x="6380135" y="3027846"/>
            <a:ext cx="0" cy="238539"/>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24" name="Oval 9">
            <a:extLst>
              <a:ext uri="{FF2B5EF4-FFF2-40B4-BE49-F238E27FC236}">
                <a16:creationId xmlns:a16="http://schemas.microsoft.com/office/drawing/2014/main" id="{6A4CED41-10AD-0D4C-8D12-32EE80DE7CA3}"/>
              </a:ext>
            </a:extLst>
          </p:cNvPr>
          <p:cNvSpPr/>
          <p:nvPr/>
        </p:nvSpPr>
        <p:spPr>
          <a:xfrm>
            <a:off x="9017979" y="1603376"/>
            <a:ext cx="1424470" cy="1424470"/>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cxnSp>
        <p:nvCxnSpPr>
          <p:cNvPr id="27" name="Straight Connector 18">
            <a:extLst>
              <a:ext uri="{FF2B5EF4-FFF2-40B4-BE49-F238E27FC236}">
                <a16:creationId xmlns:a16="http://schemas.microsoft.com/office/drawing/2014/main" id="{2742FB5E-275F-A042-8489-D918DD1663D1}"/>
              </a:ext>
            </a:extLst>
          </p:cNvPr>
          <p:cNvCxnSpPr>
            <a:cxnSpLocks/>
          </p:cNvCxnSpPr>
          <p:nvPr/>
        </p:nvCxnSpPr>
        <p:spPr>
          <a:xfrm>
            <a:off x="9748836" y="3058268"/>
            <a:ext cx="0" cy="238539"/>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7470DBDA-6206-754F-BC95-9305144B370A}"/>
              </a:ext>
            </a:extLst>
          </p:cNvPr>
          <p:cNvSpPr>
            <a:spLocks noGrp="1"/>
          </p:cNvSpPr>
          <p:nvPr>
            <p:ph type="sldNum" sz="quarter" idx="4"/>
          </p:nvPr>
        </p:nvSpPr>
        <p:spPr>
          <a:xfrm>
            <a:off x="8353623" y="5882972"/>
            <a:ext cx="2743200" cy="365125"/>
          </a:xfrm>
        </p:spPr>
        <p:txBody>
          <a:bodyPr/>
          <a:lstStyle/>
          <a:p>
            <a:fld id="{783777ED-E0AE-DD49-A1E6-113717D9A99F}" type="slidenum">
              <a:rPr lang="fr-FR" smtClean="0"/>
              <a:pPr/>
              <a:t>18</a:t>
            </a:fld>
            <a:endParaRPr lang="fr-FR"/>
          </a:p>
        </p:txBody>
      </p:sp>
      <p:sp>
        <p:nvSpPr>
          <p:cNvPr id="4" name="Shape 2571">
            <a:extLst>
              <a:ext uri="{FF2B5EF4-FFF2-40B4-BE49-F238E27FC236}">
                <a16:creationId xmlns:a16="http://schemas.microsoft.com/office/drawing/2014/main" id="{853BAC7D-44E9-A6E1-72B7-9952D349ECC3}"/>
              </a:ext>
            </a:extLst>
          </p:cNvPr>
          <p:cNvSpPr/>
          <p:nvPr/>
        </p:nvSpPr>
        <p:spPr>
          <a:xfrm>
            <a:off x="5963710" y="1897928"/>
            <a:ext cx="832849" cy="835367"/>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5" name="Shape 2553">
            <a:extLst>
              <a:ext uri="{FF2B5EF4-FFF2-40B4-BE49-F238E27FC236}">
                <a16:creationId xmlns:a16="http://schemas.microsoft.com/office/drawing/2014/main" id="{629F8AAA-8AE5-0A2E-E666-6109E389C237}"/>
              </a:ext>
            </a:extLst>
          </p:cNvPr>
          <p:cNvSpPr/>
          <p:nvPr/>
        </p:nvSpPr>
        <p:spPr>
          <a:xfrm>
            <a:off x="9300344" y="1867663"/>
            <a:ext cx="849758" cy="865632"/>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183768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65BD-1B59-FD06-4DA2-A8ED0B8EE3AA}"/>
              </a:ext>
            </a:extLst>
          </p:cNvPr>
          <p:cNvSpPr>
            <a:spLocks noGrp="1"/>
          </p:cNvSpPr>
          <p:nvPr>
            <p:ph type="title"/>
          </p:nvPr>
        </p:nvSpPr>
        <p:spPr>
          <a:xfrm>
            <a:off x="1052512" y="1021075"/>
            <a:ext cx="10086975" cy="778381"/>
          </a:xfrm>
        </p:spPr>
        <p:txBody>
          <a:bodyPr/>
          <a:lstStyle/>
          <a:p>
            <a:r>
              <a:rPr lang="el-GR" sz="3600" b="1" dirty="0"/>
              <a:t>Γιατί να παρέμβουμε;</a:t>
            </a:r>
            <a:br>
              <a:rPr lang="el-GR" sz="3600" b="1" dirty="0"/>
            </a:br>
            <a:endParaRPr lang="LID4096" sz="3600" b="1" dirty="0"/>
          </a:p>
        </p:txBody>
      </p:sp>
      <p:sp>
        <p:nvSpPr>
          <p:cNvPr id="3" name="Slide Number Placeholder 2">
            <a:extLst>
              <a:ext uri="{FF2B5EF4-FFF2-40B4-BE49-F238E27FC236}">
                <a16:creationId xmlns:a16="http://schemas.microsoft.com/office/drawing/2014/main" id="{079051B1-FFD9-12F1-3D0E-E134D232F288}"/>
              </a:ext>
            </a:extLst>
          </p:cNvPr>
          <p:cNvSpPr>
            <a:spLocks noGrp="1"/>
          </p:cNvSpPr>
          <p:nvPr>
            <p:ph type="sldNum" sz="quarter" idx="4"/>
          </p:nvPr>
        </p:nvSpPr>
        <p:spPr/>
        <p:txBody>
          <a:bodyPr/>
          <a:lstStyle/>
          <a:p>
            <a:fld id="{783777ED-E0AE-DD49-A1E6-113717D9A99F}" type="slidenum">
              <a:rPr lang="fr-FR" smtClean="0"/>
              <a:pPr/>
              <a:t>19</a:t>
            </a:fld>
            <a:endParaRPr lang="fr-FR"/>
          </a:p>
        </p:txBody>
      </p:sp>
      <p:sp>
        <p:nvSpPr>
          <p:cNvPr id="5" name="TextBox 4">
            <a:extLst>
              <a:ext uri="{FF2B5EF4-FFF2-40B4-BE49-F238E27FC236}">
                <a16:creationId xmlns:a16="http://schemas.microsoft.com/office/drawing/2014/main" id="{C5CCA3A6-16A0-8F6D-9F88-2C9ED4FBA158}"/>
              </a:ext>
            </a:extLst>
          </p:cNvPr>
          <p:cNvSpPr txBox="1"/>
          <p:nvPr/>
        </p:nvSpPr>
        <p:spPr>
          <a:xfrm>
            <a:off x="761998" y="2026468"/>
            <a:ext cx="6153151" cy="2805063"/>
          </a:xfrm>
          <a:prstGeom prst="rect">
            <a:avLst/>
          </a:prstGeom>
          <a:noFill/>
        </p:spPr>
        <p:txBody>
          <a:bodyPr wrap="square" lIns="0" tIns="45720" rIns="0" bIns="45720" rtlCol="0" anchor="t">
            <a:spAutoFit/>
          </a:bodyPr>
          <a:lstStyle/>
          <a:p>
            <a:pPr marL="342900" indent="-342900">
              <a:lnSpc>
                <a:spcPct val="150000"/>
              </a:lnSpc>
              <a:buFont typeface="Wingdings" panose="05000000000000000000" pitchFamily="2" charset="2"/>
              <a:buChar char="q"/>
            </a:pPr>
            <a:r>
              <a:rPr lang="el-GR" sz="2400" dirty="0">
                <a:solidFill>
                  <a:srgbClr val="0F2235"/>
                </a:solidFill>
                <a:latin typeface="D-DIN"/>
                <a:ea typeface="Open Sans"/>
                <a:cs typeface="Open Sans"/>
              </a:rPr>
              <a:t>Πρόληψη περαιτέρω βλάβης</a:t>
            </a:r>
          </a:p>
          <a:p>
            <a:pPr marL="342900" indent="-342900">
              <a:lnSpc>
                <a:spcPct val="150000"/>
              </a:lnSpc>
              <a:buFont typeface="Wingdings" panose="05000000000000000000" pitchFamily="2" charset="2"/>
              <a:buChar char="q"/>
            </a:pPr>
            <a:r>
              <a:rPr lang="el-GR" sz="2400" dirty="0">
                <a:solidFill>
                  <a:srgbClr val="0F2235"/>
                </a:solidFill>
                <a:latin typeface="D-DIN"/>
                <a:ea typeface="Open Sans"/>
                <a:cs typeface="Open Sans"/>
              </a:rPr>
              <a:t>Να στείλετε μήνυμα μηδενικής ανοχής</a:t>
            </a:r>
          </a:p>
          <a:p>
            <a:pPr marL="342900" indent="-342900">
              <a:lnSpc>
                <a:spcPct val="150000"/>
              </a:lnSpc>
              <a:buFont typeface="Wingdings" panose="05000000000000000000" pitchFamily="2" charset="2"/>
              <a:buChar char="q"/>
            </a:pPr>
            <a:r>
              <a:rPr lang="el-GR" sz="2400" dirty="0">
                <a:solidFill>
                  <a:srgbClr val="0F2235"/>
                </a:solidFill>
                <a:latin typeface="D-DIN"/>
                <a:ea typeface="Open Sans"/>
                <a:cs typeface="Open Sans"/>
              </a:rPr>
              <a:t>Ενδυνάμωση του θύματος </a:t>
            </a:r>
          </a:p>
          <a:p>
            <a:pPr marL="342900" indent="-342900">
              <a:lnSpc>
                <a:spcPct val="150000"/>
              </a:lnSpc>
              <a:buFont typeface="Wingdings" panose="05000000000000000000" pitchFamily="2" charset="2"/>
              <a:buChar char="q"/>
            </a:pPr>
            <a:r>
              <a:rPr lang="el-GR" sz="2400" dirty="0">
                <a:solidFill>
                  <a:srgbClr val="0F2235"/>
                </a:solidFill>
                <a:latin typeface="D-DIN"/>
                <a:ea typeface="Open Sans"/>
                <a:cs typeface="Open Sans"/>
              </a:rPr>
              <a:t>Αμφισβήτηση των κοινωνικών προτύπων</a:t>
            </a:r>
          </a:p>
          <a:p>
            <a:pPr marL="342900" indent="-342900">
              <a:lnSpc>
                <a:spcPct val="150000"/>
              </a:lnSpc>
              <a:buFont typeface="Wingdings" panose="05000000000000000000" pitchFamily="2" charset="2"/>
              <a:buChar char="q"/>
            </a:pPr>
            <a:r>
              <a:rPr lang="el-GR" sz="2400" dirty="0">
                <a:solidFill>
                  <a:srgbClr val="0F2235"/>
                </a:solidFill>
                <a:latin typeface="D-DIN"/>
                <a:ea typeface="Open Sans"/>
                <a:cs typeface="Open Sans"/>
              </a:rPr>
              <a:t>Προώθηση τη συνείδηση ευθύνης</a:t>
            </a:r>
            <a:endParaRPr lang="en-US" sz="2400" dirty="0">
              <a:solidFill>
                <a:srgbClr val="0F2235"/>
              </a:solidFill>
              <a:latin typeface="D-DIN"/>
              <a:ea typeface="Open Sans"/>
              <a:cs typeface="Open Sans"/>
            </a:endParaRPr>
          </a:p>
        </p:txBody>
      </p:sp>
    </p:spTree>
    <p:extLst>
      <p:ext uri="{BB962C8B-B14F-4D97-AF65-F5344CB8AC3E}">
        <p14:creationId xmlns:p14="http://schemas.microsoft.com/office/powerpoint/2010/main" val="347226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2860-57DB-E851-7FC8-463390EC87FA}"/>
              </a:ext>
            </a:extLst>
          </p:cNvPr>
          <p:cNvSpPr>
            <a:spLocks noGrp="1"/>
          </p:cNvSpPr>
          <p:nvPr>
            <p:ph type="title"/>
          </p:nvPr>
        </p:nvSpPr>
        <p:spPr>
          <a:xfrm>
            <a:off x="1046921" y="1882941"/>
            <a:ext cx="8181746" cy="1861285"/>
          </a:xfrm>
        </p:spPr>
        <p:txBody>
          <a:bodyPr/>
          <a:lstStyle/>
          <a:p>
            <a:pPr algn="just"/>
            <a:r>
              <a:rPr lang="el-GR" b="1" dirty="0">
                <a:solidFill>
                  <a:srgbClr val="AED7BD"/>
                </a:solidFill>
              </a:rPr>
              <a:t>Σημείωση: </a:t>
            </a:r>
            <a:r>
              <a:rPr lang="el-GR" dirty="0"/>
              <a:t>Η μεταφρασμένη έκδοση μπορεί να διαφέρει σε ορισμένα σημεία από τα πρωτότυπα αρχεία που αναπτύχθηκαν στην αγγλική γλώσσα</a:t>
            </a:r>
            <a:r>
              <a:rPr lang="en-US" dirty="0"/>
              <a:t>, </a:t>
            </a:r>
            <a:r>
              <a:rPr lang="el-GR" dirty="0"/>
              <a:t>καθώς αλλαγές μπορεί να πραγματοποιήθηκαν για την προσαρμογή του υλικού στο τοπικό πλαίσιο και το εκπαιδευτικό κοινό. </a:t>
            </a:r>
          </a:p>
        </p:txBody>
      </p:sp>
    </p:spTree>
    <p:extLst>
      <p:ext uri="{BB962C8B-B14F-4D97-AF65-F5344CB8AC3E}">
        <p14:creationId xmlns:p14="http://schemas.microsoft.com/office/powerpoint/2010/main" val="1206357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7F42-0BD0-CCF3-8A96-39288CC3C147}"/>
              </a:ext>
            </a:extLst>
          </p:cNvPr>
          <p:cNvSpPr>
            <a:spLocks noGrp="1"/>
          </p:cNvSpPr>
          <p:nvPr>
            <p:ph type="title"/>
          </p:nvPr>
        </p:nvSpPr>
        <p:spPr>
          <a:xfrm>
            <a:off x="1052512" y="958482"/>
            <a:ext cx="10086975" cy="778381"/>
          </a:xfrm>
        </p:spPr>
        <p:txBody>
          <a:bodyPr/>
          <a:lstStyle/>
          <a:p>
            <a:r>
              <a:rPr lang="el-GR" sz="4000" b="1" dirty="0"/>
              <a:t>Πώς να παρέμβουμε;</a:t>
            </a:r>
            <a:endParaRPr lang="LID4096" sz="4000" b="1" dirty="0"/>
          </a:p>
        </p:txBody>
      </p:sp>
      <p:sp>
        <p:nvSpPr>
          <p:cNvPr id="3" name="Slide Number Placeholder 2">
            <a:extLst>
              <a:ext uri="{FF2B5EF4-FFF2-40B4-BE49-F238E27FC236}">
                <a16:creationId xmlns:a16="http://schemas.microsoft.com/office/drawing/2014/main" id="{BCEDA248-F4A4-C9AC-231F-7EB9C747F623}"/>
              </a:ext>
            </a:extLst>
          </p:cNvPr>
          <p:cNvSpPr>
            <a:spLocks noGrp="1"/>
          </p:cNvSpPr>
          <p:nvPr>
            <p:ph type="sldNum" sz="quarter" idx="4"/>
          </p:nvPr>
        </p:nvSpPr>
        <p:spPr/>
        <p:txBody>
          <a:bodyPr/>
          <a:lstStyle/>
          <a:p>
            <a:fld id="{783777ED-E0AE-DD49-A1E6-113717D9A99F}" type="slidenum">
              <a:rPr lang="fr-FR" smtClean="0"/>
              <a:pPr/>
              <a:t>20</a:t>
            </a:fld>
            <a:endParaRPr lang="fr-FR"/>
          </a:p>
        </p:txBody>
      </p:sp>
      <p:sp>
        <p:nvSpPr>
          <p:cNvPr id="4" name="Oval 3">
            <a:extLst>
              <a:ext uri="{FF2B5EF4-FFF2-40B4-BE49-F238E27FC236}">
                <a16:creationId xmlns:a16="http://schemas.microsoft.com/office/drawing/2014/main" id="{64AF5DF8-81A3-050E-81E9-3672065FC1B5}"/>
              </a:ext>
            </a:extLst>
          </p:cNvPr>
          <p:cNvSpPr/>
          <p:nvPr/>
        </p:nvSpPr>
        <p:spPr>
          <a:xfrm>
            <a:off x="821533" y="2422526"/>
            <a:ext cx="1424470" cy="1424470"/>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pPr algn="ctr"/>
            <a:endParaRPr lang="en-US" sz="3600" dirty="0">
              <a:solidFill>
                <a:schemeClr val="tx1"/>
              </a:solidFill>
              <a:latin typeface="D-DIN" panose="020B0504030202030204" pitchFamily="34" charset="77"/>
            </a:endParaRPr>
          </a:p>
        </p:txBody>
      </p:sp>
      <p:sp>
        <p:nvSpPr>
          <p:cNvPr id="5" name="TextBox 4">
            <a:extLst>
              <a:ext uri="{FF2B5EF4-FFF2-40B4-BE49-F238E27FC236}">
                <a16:creationId xmlns:a16="http://schemas.microsoft.com/office/drawing/2014/main" id="{B3438F91-62C3-2388-0D78-747DC7AE1B17}"/>
              </a:ext>
            </a:extLst>
          </p:cNvPr>
          <p:cNvSpPr txBox="1"/>
          <p:nvPr/>
        </p:nvSpPr>
        <p:spPr>
          <a:xfrm>
            <a:off x="332038" y="4248150"/>
            <a:ext cx="2361801" cy="830997"/>
          </a:xfrm>
          <a:prstGeom prst="rect">
            <a:avLst/>
          </a:prstGeom>
          <a:noFill/>
        </p:spPr>
        <p:txBody>
          <a:bodyPr wrap="square" lIns="0" tIns="45720" rIns="0" bIns="45720" rtlCol="0" anchor="t">
            <a:spAutoFit/>
          </a:bodyPr>
          <a:lstStyle/>
          <a:p>
            <a:pPr algn="ctr"/>
            <a:r>
              <a:rPr lang="el-GR" sz="2400" b="1" dirty="0">
                <a:solidFill>
                  <a:srgbClr val="0F2235"/>
                </a:solidFill>
                <a:latin typeface="D-DIN"/>
                <a:ea typeface="Open Sans"/>
                <a:cs typeface="Open Sans"/>
              </a:rPr>
              <a:t>Να είμαστε σε εγρήγορση</a:t>
            </a:r>
            <a:endParaRPr lang="en-US" sz="2400" b="1" dirty="0">
              <a:solidFill>
                <a:srgbClr val="0F2235"/>
              </a:solidFill>
              <a:latin typeface="D-DIN"/>
              <a:ea typeface="Open Sans"/>
              <a:cs typeface="Open Sans"/>
            </a:endParaRPr>
          </a:p>
        </p:txBody>
      </p:sp>
      <p:sp>
        <p:nvSpPr>
          <p:cNvPr id="6" name="TextBox 5">
            <a:extLst>
              <a:ext uri="{FF2B5EF4-FFF2-40B4-BE49-F238E27FC236}">
                <a16:creationId xmlns:a16="http://schemas.microsoft.com/office/drawing/2014/main" id="{233C0D54-5746-EE11-9867-2AF938FAFDC3}"/>
              </a:ext>
            </a:extLst>
          </p:cNvPr>
          <p:cNvSpPr txBox="1"/>
          <p:nvPr/>
        </p:nvSpPr>
        <p:spPr>
          <a:xfrm>
            <a:off x="3349383" y="4248150"/>
            <a:ext cx="2365199" cy="1200329"/>
          </a:xfrm>
          <a:prstGeom prst="rect">
            <a:avLst/>
          </a:prstGeom>
          <a:noFill/>
        </p:spPr>
        <p:txBody>
          <a:bodyPr wrap="square" lIns="0" tIns="45720" rIns="0" bIns="45720" rtlCol="0" anchor="t">
            <a:spAutoFit/>
          </a:bodyPr>
          <a:lstStyle/>
          <a:p>
            <a:pPr algn="ctr"/>
            <a:r>
              <a:rPr lang="el-GR" sz="2400" b="1" dirty="0">
                <a:solidFill>
                  <a:srgbClr val="0F2235"/>
                </a:solidFill>
                <a:latin typeface="D-DIN"/>
                <a:ea typeface="Open Sans"/>
                <a:cs typeface="Open Sans"/>
              </a:rPr>
              <a:t>Να αναγνωρίζουμε το πρόβλημα</a:t>
            </a:r>
            <a:endParaRPr lang="en-US" sz="2400" b="1" dirty="0">
              <a:solidFill>
                <a:srgbClr val="0F2235"/>
              </a:solidFill>
              <a:latin typeface="D-DIN"/>
              <a:ea typeface="Open Sans"/>
              <a:cs typeface="Open Sans"/>
            </a:endParaRPr>
          </a:p>
        </p:txBody>
      </p:sp>
      <p:sp>
        <p:nvSpPr>
          <p:cNvPr id="7" name="Oval 9">
            <a:extLst>
              <a:ext uri="{FF2B5EF4-FFF2-40B4-BE49-F238E27FC236}">
                <a16:creationId xmlns:a16="http://schemas.microsoft.com/office/drawing/2014/main" id="{083E7E9D-0372-A2B5-5D5F-412E76D808CE}"/>
              </a:ext>
            </a:extLst>
          </p:cNvPr>
          <p:cNvSpPr/>
          <p:nvPr/>
        </p:nvSpPr>
        <p:spPr>
          <a:xfrm>
            <a:off x="3790194" y="2422526"/>
            <a:ext cx="1424470" cy="1424470"/>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cxnSp>
        <p:nvCxnSpPr>
          <p:cNvPr id="8" name="Straight Connector 18">
            <a:extLst>
              <a:ext uri="{FF2B5EF4-FFF2-40B4-BE49-F238E27FC236}">
                <a16:creationId xmlns:a16="http://schemas.microsoft.com/office/drawing/2014/main" id="{FFD899ED-019C-A069-54BC-0EF0C2A3D1F9}"/>
              </a:ext>
            </a:extLst>
          </p:cNvPr>
          <p:cNvCxnSpPr>
            <a:cxnSpLocks/>
          </p:cNvCxnSpPr>
          <p:nvPr/>
        </p:nvCxnSpPr>
        <p:spPr>
          <a:xfrm>
            <a:off x="4521051" y="3877418"/>
            <a:ext cx="0" cy="238539"/>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AF14404-2DBB-5A74-F388-D4A5448E4196}"/>
              </a:ext>
            </a:extLst>
          </p:cNvPr>
          <p:cNvSpPr/>
          <p:nvPr/>
        </p:nvSpPr>
        <p:spPr>
          <a:xfrm>
            <a:off x="6917533" y="2422526"/>
            <a:ext cx="1424470" cy="1424470"/>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13" name="TextBox 12">
            <a:extLst>
              <a:ext uri="{FF2B5EF4-FFF2-40B4-BE49-F238E27FC236}">
                <a16:creationId xmlns:a16="http://schemas.microsoft.com/office/drawing/2014/main" id="{70976985-F87D-D611-A9EA-5C3C1DE467C0}"/>
              </a:ext>
            </a:extLst>
          </p:cNvPr>
          <p:cNvSpPr txBox="1"/>
          <p:nvPr/>
        </p:nvSpPr>
        <p:spPr>
          <a:xfrm>
            <a:off x="6428038" y="4248150"/>
            <a:ext cx="2361801" cy="830997"/>
          </a:xfrm>
          <a:prstGeom prst="rect">
            <a:avLst/>
          </a:prstGeom>
          <a:noFill/>
        </p:spPr>
        <p:txBody>
          <a:bodyPr wrap="square" lIns="0" tIns="45720" rIns="0" bIns="45720" rtlCol="0" anchor="t">
            <a:spAutoFit/>
          </a:bodyPr>
          <a:lstStyle/>
          <a:p>
            <a:pPr algn="ctr"/>
            <a:r>
              <a:rPr lang="el-GR" sz="2400" b="1" dirty="0">
                <a:solidFill>
                  <a:srgbClr val="0F2235"/>
                </a:solidFill>
                <a:latin typeface="D-DIN"/>
                <a:ea typeface="Open Sans"/>
                <a:cs typeface="Open Sans"/>
              </a:rPr>
              <a:t>Να αναλάβουμε την ευθύνη</a:t>
            </a:r>
            <a:endParaRPr lang="en-US" sz="2400" b="1" dirty="0">
              <a:solidFill>
                <a:srgbClr val="0F2235"/>
              </a:solidFill>
              <a:latin typeface="D-DIN"/>
              <a:ea typeface="Open Sans"/>
              <a:cs typeface="Open Sans"/>
            </a:endParaRPr>
          </a:p>
        </p:txBody>
      </p:sp>
      <p:sp>
        <p:nvSpPr>
          <p:cNvPr id="14" name="TextBox 13">
            <a:extLst>
              <a:ext uri="{FF2B5EF4-FFF2-40B4-BE49-F238E27FC236}">
                <a16:creationId xmlns:a16="http://schemas.microsoft.com/office/drawing/2014/main" id="{56C65BB1-1656-C562-44A8-F8D234C14EE9}"/>
              </a:ext>
            </a:extLst>
          </p:cNvPr>
          <p:cNvSpPr txBox="1"/>
          <p:nvPr/>
        </p:nvSpPr>
        <p:spPr>
          <a:xfrm>
            <a:off x="9399360" y="4294316"/>
            <a:ext cx="2365199" cy="1569660"/>
          </a:xfrm>
          <a:prstGeom prst="rect">
            <a:avLst/>
          </a:prstGeom>
          <a:noFill/>
        </p:spPr>
        <p:txBody>
          <a:bodyPr wrap="square" lIns="0" tIns="45720" rIns="0" bIns="45720" rtlCol="0" anchor="t">
            <a:spAutoFit/>
          </a:bodyPr>
          <a:lstStyle/>
          <a:p>
            <a:pPr algn="ctr"/>
            <a:r>
              <a:rPr lang="el-GR" sz="2400" b="1" dirty="0">
                <a:solidFill>
                  <a:srgbClr val="0F2235"/>
                </a:solidFill>
                <a:latin typeface="D-DIN"/>
                <a:ea typeface="Open Sans"/>
                <a:cs typeface="Open Sans"/>
              </a:rPr>
              <a:t>Όταν είναι ασφαλές, να αναλαμβάνουμε δράση</a:t>
            </a:r>
            <a:endParaRPr lang="en-US" sz="2400" b="1" dirty="0">
              <a:solidFill>
                <a:srgbClr val="0F2235"/>
              </a:solidFill>
              <a:latin typeface="D-DIN"/>
              <a:ea typeface="Open Sans"/>
              <a:cs typeface="Open Sans"/>
            </a:endParaRPr>
          </a:p>
        </p:txBody>
      </p:sp>
      <p:sp>
        <p:nvSpPr>
          <p:cNvPr id="15" name="Oval 9">
            <a:extLst>
              <a:ext uri="{FF2B5EF4-FFF2-40B4-BE49-F238E27FC236}">
                <a16:creationId xmlns:a16="http://schemas.microsoft.com/office/drawing/2014/main" id="{8D3FD10B-EAC9-2175-D964-33791ECCD625}"/>
              </a:ext>
            </a:extLst>
          </p:cNvPr>
          <p:cNvSpPr/>
          <p:nvPr/>
        </p:nvSpPr>
        <p:spPr>
          <a:xfrm>
            <a:off x="9788834" y="2452948"/>
            <a:ext cx="1424470" cy="1424470"/>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cxnSp>
        <p:nvCxnSpPr>
          <p:cNvPr id="16" name="Straight Connector 18">
            <a:extLst>
              <a:ext uri="{FF2B5EF4-FFF2-40B4-BE49-F238E27FC236}">
                <a16:creationId xmlns:a16="http://schemas.microsoft.com/office/drawing/2014/main" id="{62BC3F9A-95DB-9FAD-94C3-B00A19CF14A7}"/>
              </a:ext>
            </a:extLst>
          </p:cNvPr>
          <p:cNvCxnSpPr>
            <a:cxnSpLocks/>
          </p:cNvCxnSpPr>
          <p:nvPr/>
        </p:nvCxnSpPr>
        <p:spPr>
          <a:xfrm>
            <a:off x="10519691" y="3907840"/>
            <a:ext cx="0" cy="238539"/>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18" name="Shape 2553">
            <a:extLst>
              <a:ext uri="{FF2B5EF4-FFF2-40B4-BE49-F238E27FC236}">
                <a16:creationId xmlns:a16="http://schemas.microsoft.com/office/drawing/2014/main" id="{420A1C8A-A1BF-C9C5-8678-8081E25FA332}"/>
              </a:ext>
            </a:extLst>
          </p:cNvPr>
          <p:cNvSpPr/>
          <p:nvPr/>
        </p:nvSpPr>
        <p:spPr>
          <a:xfrm>
            <a:off x="10202712" y="2823517"/>
            <a:ext cx="633957" cy="663252"/>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cxnSp>
        <p:nvCxnSpPr>
          <p:cNvPr id="19" name="Straight Connector 18">
            <a:extLst>
              <a:ext uri="{FF2B5EF4-FFF2-40B4-BE49-F238E27FC236}">
                <a16:creationId xmlns:a16="http://schemas.microsoft.com/office/drawing/2014/main" id="{42631D7F-59C8-B8DD-3EDF-6EF2FB84E326}"/>
              </a:ext>
            </a:extLst>
          </p:cNvPr>
          <p:cNvCxnSpPr>
            <a:cxnSpLocks/>
          </p:cNvCxnSpPr>
          <p:nvPr/>
        </p:nvCxnSpPr>
        <p:spPr>
          <a:xfrm>
            <a:off x="1530619" y="3877418"/>
            <a:ext cx="0" cy="238539"/>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DEA5A6-34AF-140A-7E13-C48E90673E5C}"/>
              </a:ext>
            </a:extLst>
          </p:cNvPr>
          <p:cNvCxnSpPr>
            <a:cxnSpLocks/>
          </p:cNvCxnSpPr>
          <p:nvPr/>
        </p:nvCxnSpPr>
        <p:spPr>
          <a:xfrm>
            <a:off x="7607569" y="3877418"/>
            <a:ext cx="0" cy="238539"/>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21" name="Shape 2785">
            <a:extLst>
              <a:ext uri="{FF2B5EF4-FFF2-40B4-BE49-F238E27FC236}">
                <a16:creationId xmlns:a16="http://schemas.microsoft.com/office/drawing/2014/main" id="{2BF8356D-A423-3DC3-4A92-9EF5755ED12B}"/>
              </a:ext>
            </a:extLst>
          </p:cNvPr>
          <p:cNvSpPr/>
          <p:nvPr/>
        </p:nvSpPr>
        <p:spPr>
          <a:xfrm>
            <a:off x="1171594" y="2823517"/>
            <a:ext cx="718049" cy="543323"/>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2" name="Shape 2540">
            <a:extLst>
              <a:ext uri="{FF2B5EF4-FFF2-40B4-BE49-F238E27FC236}">
                <a16:creationId xmlns:a16="http://schemas.microsoft.com/office/drawing/2014/main" id="{989DD55A-9709-41FE-B01C-1D84389DF9D3}"/>
              </a:ext>
            </a:extLst>
          </p:cNvPr>
          <p:cNvSpPr/>
          <p:nvPr/>
        </p:nvSpPr>
        <p:spPr>
          <a:xfrm>
            <a:off x="4252174" y="2823517"/>
            <a:ext cx="500510" cy="55697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3" name="Freeform 848">
            <a:extLst>
              <a:ext uri="{FF2B5EF4-FFF2-40B4-BE49-F238E27FC236}">
                <a16:creationId xmlns:a16="http://schemas.microsoft.com/office/drawing/2014/main" id="{13821BF8-B7A9-D109-8641-70CA6EC3CE11}"/>
              </a:ext>
            </a:extLst>
          </p:cNvPr>
          <p:cNvSpPr>
            <a:spLocks noEditPoints="1"/>
          </p:cNvSpPr>
          <p:nvPr/>
        </p:nvSpPr>
        <p:spPr bwMode="auto">
          <a:xfrm>
            <a:off x="7334519" y="2881554"/>
            <a:ext cx="546100" cy="506413"/>
          </a:xfrm>
          <a:custGeom>
            <a:avLst/>
            <a:gdLst>
              <a:gd name="T0" fmla="*/ 125 w 160"/>
              <a:gd name="T1" fmla="*/ 53 h 147"/>
              <a:gd name="T2" fmla="*/ 93 w 160"/>
              <a:gd name="T3" fmla="*/ 15 h 147"/>
              <a:gd name="T4" fmla="*/ 80 w 160"/>
              <a:gd name="T5" fmla="*/ 0 h 147"/>
              <a:gd name="T6" fmla="*/ 67 w 160"/>
              <a:gd name="T7" fmla="*/ 15 h 147"/>
              <a:gd name="T8" fmla="*/ 35 w 160"/>
              <a:gd name="T9" fmla="*/ 53 h 147"/>
              <a:gd name="T10" fmla="*/ 17 w 160"/>
              <a:gd name="T11" fmla="*/ 121 h 147"/>
              <a:gd name="T12" fmla="*/ 18 w 160"/>
              <a:gd name="T13" fmla="*/ 125 h 147"/>
              <a:gd name="T14" fmla="*/ 57 w 160"/>
              <a:gd name="T15" fmla="*/ 132 h 147"/>
              <a:gd name="T16" fmla="*/ 104 w 160"/>
              <a:gd name="T17" fmla="*/ 132 h 147"/>
              <a:gd name="T18" fmla="*/ 143 w 160"/>
              <a:gd name="T19" fmla="*/ 125 h 147"/>
              <a:gd name="T20" fmla="*/ 144 w 160"/>
              <a:gd name="T21" fmla="*/ 121 h 147"/>
              <a:gd name="T22" fmla="*/ 72 w 160"/>
              <a:gd name="T23" fmla="*/ 13 h 147"/>
              <a:gd name="T24" fmla="*/ 88 w 160"/>
              <a:gd name="T25" fmla="*/ 13 h 147"/>
              <a:gd name="T26" fmla="*/ 72 w 160"/>
              <a:gd name="T27" fmla="*/ 14 h 147"/>
              <a:gd name="T28" fmla="*/ 80 w 160"/>
              <a:gd name="T29" fmla="*/ 141 h 147"/>
              <a:gd name="T30" fmla="*/ 80 w 160"/>
              <a:gd name="T31" fmla="*/ 133 h 147"/>
              <a:gd name="T32" fmla="*/ 80 w 160"/>
              <a:gd name="T33" fmla="*/ 141 h 147"/>
              <a:gd name="T34" fmla="*/ 102 w 160"/>
              <a:gd name="T35" fmla="*/ 127 h 147"/>
              <a:gd name="T36" fmla="*/ 97 w 160"/>
              <a:gd name="T37" fmla="*/ 127 h 147"/>
              <a:gd name="T38" fmla="*/ 91 w 160"/>
              <a:gd name="T39" fmla="*/ 128 h 147"/>
              <a:gd name="T40" fmla="*/ 86 w 160"/>
              <a:gd name="T41" fmla="*/ 128 h 147"/>
              <a:gd name="T42" fmla="*/ 76 w 160"/>
              <a:gd name="T43" fmla="*/ 128 h 147"/>
              <a:gd name="T44" fmla="*/ 70 w 160"/>
              <a:gd name="T45" fmla="*/ 128 h 147"/>
              <a:gd name="T46" fmla="*/ 65 w 160"/>
              <a:gd name="T47" fmla="*/ 127 h 147"/>
              <a:gd name="T48" fmla="*/ 59 w 160"/>
              <a:gd name="T49" fmla="*/ 127 h 147"/>
              <a:gd name="T50" fmla="*/ 44 w 160"/>
              <a:gd name="T51" fmla="*/ 124 h 147"/>
              <a:gd name="T52" fmla="*/ 40 w 160"/>
              <a:gd name="T53" fmla="*/ 77 h 147"/>
              <a:gd name="T54" fmla="*/ 61 w 160"/>
              <a:gd name="T55" fmla="*/ 23 h 147"/>
              <a:gd name="T56" fmla="*/ 70 w 160"/>
              <a:gd name="T57" fmla="*/ 20 h 147"/>
              <a:gd name="T58" fmla="*/ 90 w 160"/>
              <a:gd name="T59" fmla="*/ 20 h 147"/>
              <a:gd name="T60" fmla="*/ 120 w 160"/>
              <a:gd name="T61" fmla="*/ 53 h 147"/>
              <a:gd name="T62" fmla="*/ 137 w 160"/>
              <a:gd name="T63" fmla="*/ 121 h 147"/>
              <a:gd name="T64" fmla="*/ 98 w 160"/>
              <a:gd name="T65" fmla="*/ 34 h 147"/>
              <a:gd name="T66" fmla="*/ 66 w 160"/>
              <a:gd name="T67" fmla="*/ 35 h 147"/>
              <a:gd name="T68" fmla="*/ 51 w 160"/>
              <a:gd name="T69" fmla="*/ 56 h 147"/>
              <a:gd name="T70" fmla="*/ 48 w 160"/>
              <a:gd name="T71" fmla="*/ 53 h 147"/>
              <a:gd name="T72" fmla="*/ 97 w 160"/>
              <a:gd name="T73" fmla="*/ 30 h 147"/>
              <a:gd name="T74" fmla="*/ 13 w 160"/>
              <a:gd name="T75" fmla="*/ 58 h 147"/>
              <a:gd name="T76" fmla="*/ 13 w 160"/>
              <a:gd name="T77" fmla="*/ 94 h 147"/>
              <a:gd name="T78" fmla="*/ 11 w 160"/>
              <a:gd name="T79" fmla="*/ 99 h 147"/>
              <a:gd name="T80" fmla="*/ 0 w 160"/>
              <a:gd name="T81" fmla="*/ 76 h 147"/>
              <a:gd name="T82" fmla="*/ 13 w 160"/>
              <a:gd name="T83" fmla="*/ 54 h 147"/>
              <a:gd name="T84" fmla="*/ 20 w 160"/>
              <a:gd name="T85" fmla="*/ 92 h 147"/>
              <a:gd name="T86" fmla="*/ 24 w 160"/>
              <a:gd name="T87" fmla="*/ 59 h 147"/>
              <a:gd name="T88" fmla="*/ 24 w 160"/>
              <a:gd name="T89" fmla="*/ 88 h 147"/>
              <a:gd name="T90" fmla="*/ 22 w 160"/>
              <a:gd name="T91" fmla="*/ 93 h 147"/>
              <a:gd name="T92" fmla="*/ 160 w 160"/>
              <a:gd name="T93" fmla="*/ 76 h 147"/>
              <a:gd name="T94" fmla="*/ 149 w 160"/>
              <a:gd name="T95" fmla="*/ 99 h 147"/>
              <a:gd name="T96" fmla="*/ 147 w 160"/>
              <a:gd name="T97" fmla="*/ 94 h 147"/>
              <a:gd name="T98" fmla="*/ 147 w 160"/>
              <a:gd name="T99" fmla="*/ 58 h 147"/>
              <a:gd name="T100" fmla="*/ 151 w 160"/>
              <a:gd name="T101" fmla="*/ 54 h 147"/>
              <a:gd name="T102" fmla="*/ 140 w 160"/>
              <a:gd name="T103" fmla="*/ 59 h 147"/>
              <a:gd name="T104" fmla="*/ 138 w 160"/>
              <a:gd name="T105" fmla="*/ 93 h 147"/>
              <a:gd name="T106" fmla="*/ 136 w 160"/>
              <a:gd name="T107" fmla="*/ 88 h 147"/>
              <a:gd name="T108" fmla="*/ 136 w 160"/>
              <a:gd name="T109" fmla="*/ 5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147">
                <a:moveTo>
                  <a:pt x="125" y="77"/>
                </a:moveTo>
                <a:cubicBezTo>
                  <a:pt x="125" y="53"/>
                  <a:pt x="125" y="53"/>
                  <a:pt x="125" y="53"/>
                </a:cubicBezTo>
                <a:cubicBezTo>
                  <a:pt x="126" y="35"/>
                  <a:pt x="113" y="23"/>
                  <a:pt x="103" y="18"/>
                </a:cubicBezTo>
                <a:cubicBezTo>
                  <a:pt x="100" y="17"/>
                  <a:pt x="97" y="16"/>
                  <a:pt x="93" y="15"/>
                </a:cubicBezTo>
                <a:cubicBezTo>
                  <a:pt x="93" y="13"/>
                  <a:pt x="93" y="13"/>
                  <a:pt x="93" y="13"/>
                </a:cubicBezTo>
                <a:cubicBezTo>
                  <a:pt x="93" y="6"/>
                  <a:pt x="87" y="0"/>
                  <a:pt x="80" y="0"/>
                </a:cubicBezTo>
                <a:cubicBezTo>
                  <a:pt x="73" y="0"/>
                  <a:pt x="67" y="6"/>
                  <a:pt x="67" y="13"/>
                </a:cubicBezTo>
                <a:cubicBezTo>
                  <a:pt x="67" y="15"/>
                  <a:pt x="67" y="15"/>
                  <a:pt x="67" y="15"/>
                </a:cubicBezTo>
                <a:cubicBezTo>
                  <a:pt x="64" y="16"/>
                  <a:pt x="61" y="17"/>
                  <a:pt x="58" y="18"/>
                </a:cubicBezTo>
                <a:cubicBezTo>
                  <a:pt x="47" y="24"/>
                  <a:pt x="35" y="36"/>
                  <a:pt x="35" y="53"/>
                </a:cubicBezTo>
                <a:cubicBezTo>
                  <a:pt x="35" y="77"/>
                  <a:pt x="35" y="77"/>
                  <a:pt x="35" y="77"/>
                </a:cubicBezTo>
                <a:cubicBezTo>
                  <a:pt x="35" y="94"/>
                  <a:pt x="29" y="109"/>
                  <a:pt x="17" y="121"/>
                </a:cubicBezTo>
                <a:cubicBezTo>
                  <a:pt x="16" y="121"/>
                  <a:pt x="16" y="123"/>
                  <a:pt x="16" y="123"/>
                </a:cubicBezTo>
                <a:cubicBezTo>
                  <a:pt x="16" y="124"/>
                  <a:pt x="17" y="125"/>
                  <a:pt x="18" y="125"/>
                </a:cubicBezTo>
                <a:cubicBezTo>
                  <a:pt x="44" y="130"/>
                  <a:pt x="44" y="130"/>
                  <a:pt x="44" y="130"/>
                </a:cubicBezTo>
                <a:cubicBezTo>
                  <a:pt x="48" y="130"/>
                  <a:pt x="53" y="131"/>
                  <a:pt x="57" y="132"/>
                </a:cubicBezTo>
                <a:cubicBezTo>
                  <a:pt x="61" y="141"/>
                  <a:pt x="71" y="147"/>
                  <a:pt x="80" y="147"/>
                </a:cubicBezTo>
                <a:cubicBezTo>
                  <a:pt x="90" y="147"/>
                  <a:pt x="100" y="141"/>
                  <a:pt x="104" y="132"/>
                </a:cubicBezTo>
                <a:cubicBezTo>
                  <a:pt x="108" y="131"/>
                  <a:pt x="113" y="130"/>
                  <a:pt x="117" y="130"/>
                </a:cubicBezTo>
                <a:cubicBezTo>
                  <a:pt x="143" y="125"/>
                  <a:pt x="143" y="125"/>
                  <a:pt x="143" y="125"/>
                </a:cubicBezTo>
                <a:cubicBezTo>
                  <a:pt x="144" y="125"/>
                  <a:pt x="144" y="124"/>
                  <a:pt x="145" y="123"/>
                </a:cubicBezTo>
                <a:cubicBezTo>
                  <a:pt x="145" y="123"/>
                  <a:pt x="145" y="121"/>
                  <a:pt x="144" y="121"/>
                </a:cubicBezTo>
                <a:cubicBezTo>
                  <a:pt x="132" y="108"/>
                  <a:pt x="125" y="94"/>
                  <a:pt x="125" y="77"/>
                </a:cubicBezTo>
                <a:close/>
                <a:moveTo>
                  <a:pt x="72" y="13"/>
                </a:moveTo>
                <a:cubicBezTo>
                  <a:pt x="72" y="9"/>
                  <a:pt x="76" y="5"/>
                  <a:pt x="80" y="5"/>
                </a:cubicBezTo>
                <a:cubicBezTo>
                  <a:pt x="84" y="5"/>
                  <a:pt x="88" y="9"/>
                  <a:pt x="88" y="13"/>
                </a:cubicBezTo>
                <a:cubicBezTo>
                  <a:pt x="88" y="14"/>
                  <a:pt x="88" y="14"/>
                  <a:pt x="88" y="14"/>
                </a:cubicBezTo>
                <a:cubicBezTo>
                  <a:pt x="83" y="13"/>
                  <a:pt x="77" y="13"/>
                  <a:pt x="72" y="14"/>
                </a:cubicBezTo>
                <a:lnTo>
                  <a:pt x="72" y="13"/>
                </a:lnTo>
                <a:close/>
                <a:moveTo>
                  <a:pt x="80" y="141"/>
                </a:moveTo>
                <a:cubicBezTo>
                  <a:pt x="74" y="141"/>
                  <a:pt x="67" y="138"/>
                  <a:pt x="63" y="132"/>
                </a:cubicBezTo>
                <a:cubicBezTo>
                  <a:pt x="69" y="133"/>
                  <a:pt x="75" y="133"/>
                  <a:pt x="80" y="133"/>
                </a:cubicBezTo>
                <a:cubicBezTo>
                  <a:pt x="86" y="133"/>
                  <a:pt x="92" y="133"/>
                  <a:pt x="98" y="132"/>
                </a:cubicBezTo>
                <a:cubicBezTo>
                  <a:pt x="94" y="138"/>
                  <a:pt x="87" y="141"/>
                  <a:pt x="80" y="141"/>
                </a:cubicBezTo>
                <a:close/>
                <a:moveTo>
                  <a:pt x="116" y="124"/>
                </a:moveTo>
                <a:cubicBezTo>
                  <a:pt x="111" y="125"/>
                  <a:pt x="107" y="126"/>
                  <a:pt x="102" y="127"/>
                </a:cubicBezTo>
                <a:cubicBezTo>
                  <a:pt x="102" y="127"/>
                  <a:pt x="102" y="127"/>
                  <a:pt x="102" y="127"/>
                </a:cubicBezTo>
                <a:cubicBezTo>
                  <a:pt x="100" y="127"/>
                  <a:pt x="98" y="127"/>
                  <a:pt x="97" y="127"/>
                </a:cubicBezTo>
                <a:cubicBezTo>
                  <a:pt x="96" y="127"/>
                  <a:pt x="96" y="127"/>
                  <a:pt x="96" y="127"/>
                </a:cubicBezTo>
                <a:cubicBezTo>
                  <a:pt x="95" y="127"/>
                  <a:pt x="93" y="128"/>
                  <a:pt x="91" y="128"/>
                </a:cubicBezTo>
                <a:cubicBezTo>
                  <a:pt x="91" y="128"/>
                  <a:pt x="91" y="128"/>
                  <a:pt x="91" y="128"/>
                </a:cubicBezTo>
                <a:cubicBezTo>
                  <a:pt x="89" y="128"/>
                  <a:pt x="88" y="128"/>
                  <a:pt x="86" y="128"/>
                </a:cubicBezTo>
                <a:cubicBezTo>
                  <a:pt x="86" y="128"/>
                  <a:pt x="86" y="128"/>
                  <a:pt x="85" y="128"/>
                </a:cubicBezTo>
                <a:cubicBezTo>
                  <a:pt x="82" y="128"/>
                  <a:pt x="79" y="128"/>
                  <a:pt x="76" y="128"/>
                </a:cubicBezTo>
                <a:cubicBezTo>
                  <a:pt x="75" y="128"/>
                  <a:pt x="75" y="128"/>
                  <a:pt x="75" y="128"/>
                </a:cubicBezTo>
                <a:cubicBezTo>
                  <a:pt x="73" y="128"/>
                  <a:pt x="72" y="128"/>
                  <a:pt x="70" y="128"/>
                </a:cubicBezTo>
                <a:cubicBezTo>
                  <a:pt x="70" y="128"/>
                  <a:pt x="70" y="128"/>
                  <a:pt x="69" y="128"/>
                </a:cubicBezTo>
                <a:cubicBezTo>
                  <a:pt x="68" y="128"/>
                  <a:pt x="66" y="127"/>
                  <a:pt x="65" y="127"/>
                </a:cubicBezTo>
                <a:cubicBezTo>
                  <a:pt x="65" y="127"/>
                  <a:pt x="64" y="127"/>
                  <a:pt x="64" y="127"/>
                </a:cubicBezTo>
                <a:cubicBezTo>
                  <a:pt x="63" y="127"/>
                  <a:pt x="61" y="127"/>
                  <a:pt x="59" y="127"/>
                </a:cubicBezTo>
                <a:cubicBezTo>
                  <a:pt x="59" y="127"/>
                  <a:pt x="59" y="127"/>
                  <a:pt x="59" y="127"/>
                </a:cubicBezTo>
                <a:cubicBezTo>
                  <a:pt x="54" y="126"/>
                  <a:pt x="50" y="125"/>
                  <a:pt x="44" y="124"/>
                </a:cubicBezTo>
                <a:cubicBezTo>
                  <a:pt x="24" y="121"/>
                  <a:pt x="24" y="121"/>
                  <a:pt x="24" y="121"/>
                </a:cubicBezTo>
                <a:cubicBezTo>
                  <a:pt x="35" y="109"/>
                  <a:pt x="40" y="94"/>
                  <a:pt x="40" y="77"/>
                </a:cubicBezTo>
                <a:cubicBezTo>
                  <a:pt x="40" y="53"/>
                  <a:pt x="40" y="53"/>
                  <a:pt x="40" y="53"/>
                </a:cubicBezTo>
                <a:cubicBezTo>
                  <a:pt x="40" y="39"/>
                  <a:pt x="50" y="28"/>
                  <a:pt x="61" y="23"/>
                </a:cubicBezTo>
                <a:cubicBezTo>
                  <a:pt x="64" y="22"/>
                  <a:pt x="67" y="21"/>
                  <a:pt x="70" y="20"/>
                </a:cubicBezTo>
                <a:cubicBezTo>
                  <a:pt x="70" y="20"/>
                  <a:pt x="70" y="20"/>
                  <a:pt x="70" y="20"/>
                </a:cubicBezTo>
                <a:cubicBezTo>
                  <a:pt x="76" y="18"/>
                  <a:pt x="83" y="18"/>
                  <a:pt x="90" y="20"/>
                </a:cubicBezTo>
                <a:cubicBezTo>
                  <a:pt x="90" y="20"/>
                  <a:pt x="90" y="20"/>
                  <a:pt x="90" y="20"/>
                </a:cubicBezTo>
                <a:cubicBezTo>
                  <a:pt x="94" y="20"/>
                  <a:pt x="97" y="21"/>
                  <a:pt x="100" y="23"/>
                </a:cubicBezTo>
                <a:cubicBezTo>
                  <a:pt x="110" y="27"/>
                  <a:pt x="120" y="39"/>
                  <a:pt x="120" y="53"/>
                </a:cubicBezTo>
                <a:cubicBezTo>
                  <a:pt x="120" y="77"/>
                  <a:pt x="120" y="77"/>
                  <a:pt x="120" y="77"/>
                </a:cubicBezTo>
                <a:cubicBezTo>
                  <a:pt x="120" y="93"/>
                  <a:pt x="126" y="108"/>
                  <a:pt x="137" y="121"/>
                </a:cubicBezTo>
                <a:lnTo>
                  <a:pt x="116" y="124"/>
                </a:lnTo>
                <a:close/>
                <a:moveTo>
                  <a:pt x="98" y="34"/>
                </a:moveTo>
                <a:cubicBezTo>
                  <a:pt x="98" y="35"/>
                  <a:pt x="96" y="36"/>
                  <a:pt x="95" y="35"/>
                </a:cubicBezTo>
                <a:cubicBezTo>
                  <a:pt x="86" y="31"/>
                  <a:pt x="75" y="31"/>
                  <a:pt x="66" y="35"/>
                </a:cubicBezTo>
                <a:cubicBezTo>
                  <a:pt x="61" y="37"/>
                  <a:pt x="53" y="44"/>
                  <a:pt x="53" y="53"/>
                </a:cubicBezTo>
                <a:cubicBezTo>
                  <a:pt x="53" y="55"/>
                  <a:pt x="52" y="56"/>
                  <a:pt x="51" y="56"/>
                </a:cubicBezTo>
                <a:cubicBezTo>
                  <a:pt x="51" y="56"/>
                  <a:pt x="51" y="56"/>
                  <a:pt x="51" y="56"/>
                </a:cubicBezTo>
                <a:cubicBezTo>
                  <a:pt x="49" y="56"/>
                  <a:pt x="48" y="55"/>
                  <a:pt x="48" y="53"/>
                </a:cubicBezTo>
                <a:cubicBezTo>
                  <a:pt x="48" y="41"/>
                  <a:pt x="58" y="33"/>
                  <a:pt x="64" y="30"/>
                </a:cubicBezTo>
                <a:cubicBezTo>
                  <a:pt x="74" y="26"/>
                  <a:pt x="87" y="26"/>
                  <a:pt x="97" y="30"/>
                </a:cubicBezTo>
                <a:cubicBezTo>
                  <a:pt x="98" y="31"/>
                  <a:pt x="99" y="32"/>
                  <a:pt x="98" y="34"/>
                </a:cubicBezTo>
                <a:close/>
                <a:moveTo>
                  <a:pt x="13" y="58"/>
                </a:moveTo>
                <a:cubicBezTo>
                  <a:pt x="8" y="63"/>
                  <a:pt x="5" y="69"/>
                  <a:pt x="5" y="76"/>
                </a:cubicBezTo>
                <a:cubicBezTo>
                  <a:pt x="5" y="83"/>
                  <a:pt x="8" y="89"/>
                  <a:pt x="13" y="94"/>
                </a:cubicBezTo>
                <a:cubicBezTo>
                  <a:pt x="14" y="95"/>
                  <a:pt x="14" y="97"/>
                  <a:pt x="13" y="98"/>
                </a:cubicBezTo>
                <a:cubicBezTo>
                  <a:pt x="12" y="98"/>
                  <a:pt x="12" y="99"/>
                  <a:pt x="11" y="99"/>
                </a:cubicBezTo>
                <a:cubicBezTo>
                  <a:pt x="10" y="99"/>
                  <a:pt x="10" y="98"/>
                  <a:pt x="9" y="98"/>
                </a:cubicBezTo>
                <a:cubicBezTo>
                  <a:pt x="3" y="92"/>
                  <a:pt x="0" y="84"/>
                  <a:pt x="0" y="76"/>
                </a:cubicBezTo>
                <a:cubicBezTo>
                  <a:pt x="0" y="68"/>
                  <a:pt x="3" y="60"/>
                  <a:pt x="9" y="54"/>
                </a:cubicBezTo>
                <a:cubicBezTo>
                  <a:pt x="10" y="53"/>
                  <a:pt x="12" y="53"/>
                  <a:pt x="13" y="54"/>
                </a:cubicBezTo>
                <a:cubicBezTo>
                  <a:pt x="14" y="55"/>
                  <a:pt x="14" y="57"/>
                  <a:pt x="13" y="58"/>
                </a:cubicBezTo>
                <a:close/>
                <a:moveTo>
                  <a:pt x="20" y="92"/>
                </a:moveTo>
                <a:cubicBezTo>
                  <a:pt x="11" y="83"/>
                  <a:pt x="11" y="68"/>
                  <a:pt x="20" y="59"/>
                </a:cubicBezTo>
                <a:cubicBezTo>
                  <a:pt x="21" y="58"/>
                  <a:pt x="23" y="58"/>
                  <a:pt x="24" y="59"/>
                </a:cubicBezTo>
                <a:cubicBezTo>
                  <a:pt x="25" y="60"/>
                  <a:pt x="25" y="62"/>
                  <a:pt x="24" y="63"/>
                </a:cubicBezTo>
                <a:cubicBezTo>
                  <a:pt x="17" y="70"/>
                  <a:pt x="17" y="81"/>
                  <a:pt x="24" y="88"/>
                </a:cubicBezTo>
                <a:cubicBezTo>
                  <a:pt x="25" y="89"/>
                  <a:pt x="25" y="91"/>
                  <a:pt x="24" y="92"/>
                </a:cubicBezTo>
                <a:cubicBezTo>
                  <a:pt x="24" y="92"/>
                  <a:pt x="23" y="93"/>
                  <a:pt x="22" y="93"/>
                </a:cubicBezTo>
                <a:cubicBezTo>
                  <a:pt x="21" y="93"/>
                  <a:pt x="21" y="92"/>
                  <a:pt x="20" y="92"/>
                </a:cubicBezTo>
                <a:close/>
                <a:moveTo>
                  <a:pt x="160" y="76"/>
                </a:moveTo>
                <a:cubicBezTo>
                  <a:pt x="160" y="84"/>
                  <a:pt x="157" y="92"/>
                  <a:pt x="151" y="98"/>
                </a:cubicBezTo>
                <a:cubicBezTo>
                  <a:pt x="150" y="98"/>
                  <a:pt x="150" y="99"/>
                  <a:pt x="149" y="99"/>
                </a:cubicBezTo>
                <a:cubicBezTo>
                  <a:pt x="148" y="99"/>
                  <a:pt x="148" y="98"/>
                  <a:pt x="147" y="98"/>
                </a:cubicBezTo>
                <a:cubicBezTo>
                  <a:pt x="146" y="97"/>
                  <a:pt x="146" y="95"/>
                  <a:pt x="147" y="94"/>
                </a:cubicBezTo>
                <a:cubicBezTo>
                  <a:pt x="152" y="89"/>
                  <a:pt x="155" y="83"/>
                  <a:pt x="155" y="76"/>
                </a:cubicBezTo>
                <a:cubicBezTo>
                  <a:pt x="155" y="69"/>
                  <a:pt x="152" y="63"/>
                  <a:pt x="147" y="58"/>
                </a:cubicBezTo>
                <a:cubicBezTo>
                  <a:pt x="146" y="57"/>
                  <a:pt x="146" y="55"/>
                  <a:pt x="147" y="54"/>
                </a:cubicBezTo>
                <a:cubicBezTo>
                  <a:pt x="148" y="53"/>
                  <a:pt x="150" y="53"/>
                  <a:pt x="151" y="54"/>
                </a:cubicBezTo>
                <a:cubicBezTo>
                  <a:pt x="157" y="60"/>
                  <a:pt x="160" y="68"/>
                  <a:pt x="160" y="76"/>
                </a:cubicBezTo>
                <a:close/>
                <a:moveTo>
                  <a:pt x="140" y="59"/>
                </a:moveTo>
                <a:cubicBezTo>
                  <a:pt x="149" y="68"/>
                  <a:pt x="149" y="83"/>
                  <a:pt x="140" y="92"/>
                </a:cubicBezTo>
                <a:cubicBezTo>
                  <a:pt x="139" y="92"/>
                  <a:pt x="139" y="93"/>
                  <a:pt x="138" y="93"/>
                </a:cubicBezTo>
                <a:cubicBezTo>
                  <a:pt x="137" y="93"/>
                  <a:pt x="136" y="92"/>
                  <a:pt x="136" y="92"/>
                </a:cubicBezTo>
                <a:cubicBezTo>
                  <a:pt x="135" y="91"/>
                  <a:pt x="135" y="89"/>
                  <a:pt x="136" y="88"/>
                </a:cubicBezTo>
                <a:cubicBezTo>
                  <a:pt x="143" y="81"/>
                  <a:pt x="143" y="70"/>
                  <a:pt x="136" y="63"/>
                </a:cubicBezTo>
                <a:cubicBezTo>
                  <a:pt x="135" y="62"/>
                  <a:pt x="135" y="60"/>
                  <a:pt x="136" y="59"/>
                </a:cubicBezTo>
                <a:cubicBezTo>
                  <a:pt x="137" y="58"/>
                  <a:pt x="139" y="58"/>
                  <a:pt x="140"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Tree>
    <p:extLst>
      <p:ext uri="{BB962C8B-B14F-4D97-AF65-F5344CB8AC3E}">
        <p14:creationId xmlns:p14="http://schemas.microsoft.com/office/powerpoint/2010/main" val="64777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25" y="1058660"/>
            <a:ext cx="10086975" cy="778381"/>
          </a:xfrm>
        </p:spPr>
        <p:txBody>
          <a:bodyPr/>
          <a:lstStyle/>
          <a:p>
            <a:r>
              <a:rPr lang="el-GR" sz="4000" b="1" dirty="0">
                <a:solidFill>
                  <a:srgbClr val="0F2235"/>
                </a:solidFill>
                <a:latin typeface="D-DIN"/>
                <a:ea typeface="Open Sans"/>
                <a:cs typeface="Open Sans"/>
              </a:rPr>
              <a:t>Να είμαστε σε εγρήγορση</a:t>
            </a:r>
            <a:endParaRPr lang="en-US" sz="4000" b="1" dirty="0">
              <a:solidFill>
                <a:srgbClr val="0F2235"/>
              </a:solidFill>
              <a:latin typeface="D-DIN"/>
              <a:ea typeface="Open Sans"/>
              <a:cs typeface="Open Sans"/>
            </a:endParaRPr>
          </a:p>
        </p:txBody>
      </p:sp>
      <p:sp>
        <p:nvSpPr>
          <p:cNvPr id="19" name="TextBox 11">
            <a:extLst>
              <a:ext uri="{FF2B5EF4-FFF2-40B4-BE49-F238E27FC236}">
                <a16:creationId xmlns:a16="http://schemas.microsoft.com/office/drawing/2014/main" id="{BBE63CCB-EF19-8E4B-8D92-4EF4FE00B7AC}"/>
              </a:ext>
            </a:extLst>
          </p:cNvPr>
          <p:cNvSpPr txBox="1"/>
          <p:nvPr/>
        </p:nvSpPr>
        <p:spPr>
          <a:xfrm>
            <a:off x="892486" y="2632343"/>
            <a:ext cx="9731398" cy="2847831"/>
          </a:xfrm>
          <a:prstGeom prst="rect">
            <a:avLst/>
          </a:prstGeom>
          <a:noFill/>
        </p:spPr>
        <p:txBody>
          <a:bodyPr wrap="square" lIns="0" tIns="45720" rIns="0" bIns="45720" rtlCol="0" anchor="t">
            <a:spAutoFit/>
          </a:bodyPr>
          <a:lstStyle/>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Μάθετε να "διαβάζετε" το δωμάτιο </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Να έχετε επίγνωση του περιβάλλοντός σας </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Ακονίστε τα μάτια σας για την επιβολή της εξουσίας και την αυτοπροβολή και προσέξτε όσους βρίσκονται στον πυθμένα της κοινωνικής πυραμίδας</a:t>
            </a:r>
            <a:endParaRPr lang="en-US" sz="2800" dirty="0">
              <a:solidFill>
                <a:schemeClr val="bg1"/>
              </a:solidFill>
              <a:latin typeface="D-DIN" panose="020B0504030202030204" pitchFamily="34" charset="77"/>
            </a:endParaRPr>
          </a:p>
        </p:txBody>
      </p:sp>
      <p:sp>
        <p:nvSpPr>
          <p:cNvPr id="3" name="Oval 2">
            <a:extLst>
              <a:ext uri="{FF2B5EF4-FFF2-40B4-BE49-F238E27FC236}">
                <a16:creationId xmlns:a16="http://schemas.microsoft.com/office/drawing/2014/main" id="{E145FD41-78AC-28A9-EB04-DC4F1661300E}"/>
              </a:ext>
            </a:extLst>
          </p:cNvPr>
          <p:cNvSpPr/>
          <p:nvPr/>
        </p:nvSpPr>
        <p:spPr>
          <a:xfrm>
            <a:off x="240632" y="773094"/>
            <a:ext cx="1638446" cy="1726902"/>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pPr algn="ctr"/>
            <a:endParaRPr lang="en-US" sz="3600" dirty="0">
              <a:solidFill>
                <a:schemeClr val="tx1"/>
              </a:solidFill>
              <a:latin typeface="D-DIN" panose="020B0504030202030204" pitchFamily="34" charset="77"/>
            </a:endParaRPr>
          </a:p>
        </p:txBody>
      </p:sp>
      <p:sp>
        <p:nvSpPr>
          <p:cNvPr id="4" name="Shape 2785">
            <a:extLst>
              <a:ext uri="{FF2B5EF4-FFF2-40B4-BE49-F238E27FC236}">
                <a16:creationId xmlns:a16="http://schemas.microsoft.com/office/drawing/2014/main" id="{5A008725-5B03-93D4-4CF8-BBB00D5AD9F9}"/>
              </a:ext>
            </a:extLst>
          </p:cNvPr>
          <p:cNvSpPr/>
          <p:nvPr/>
        </p:nvSpPr>
        <p:spPr>
          <a:xfrm>
            <a:off x="570940" y="1244423"/>
            <a:ext cx="960143" cy="77838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220620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25" y="1058660"/>
            <a:ext cx="10086975" cy="778381"/>
          </a:xfrm>
        </p:spPr>
        <p:txBody>
          <a:bodyPr/>
          <a:lstStyle/>
          <a:p>
            <a:r>
              <a:rPr lang="el-GR" sz="4000" b="1" dirty="0">
                <a:solidFill>
                  <a:srgbClr val="0F2235"/>
                </a:solidFill>
                <a:latin typeface="D-DIN"/>
                <a:ea typeface="Open Sans"/>
                <a:cs typeface="Open Sans"/>
              </a:rPr>
              <a:t>Να αναγνωρίζουμε το πρόβλημα</a:t>
            </a:r>
            <a:endParaRPr lang="en-US" sz="4000" b="1" dirty="0">
              <a:solidFill>
                <a:srgbClr val="0F2235"/>
              </a:solidFill>
              <a:latin typeface="D-DIN"/>
              <a:ea typeface="Open Sans"/>
              <a:cs typeface="Open Sans"/>
            </a:endParaRPr>
          </a:p>
        </p:txBody>
      </p:sp>
      <p:sp>
        <p:nvSpPr>
          <p:cNvPr id="19" name="TextBox 11">
            <a:extLst>
              <a:ext uri="{FF2B5EF4-FFF2-40B4-BE49-F238E27FC236}">
                <a16:creationId xmlns:a16="http://schemas.microsoft.com/office/drawing/2014/main" id="{BBE63CCB-EF19-8E4B-8D92-4EF4FE00B7AC}"/>
              </a:ext>
            </a:extLst>
          </p:cNvPr>
          <p:cNvSpPr txBox="1"/>
          <p:nvPr/>
        </p:nvSpPr>
        <p:spPr>
          <a:xfrm>
            <a:off x="892486" y="2632343"/>
            <a:ext cx="9731398" cy="1727524"/>
          </a:xfrm>
          <a:prstGeom prst="rect">
            <a:avLst/>
          </a:prstGeom>
          <a:noFill/>
        </p:spPr>
        <p:txBody>
          <a:bodyPr wrap="square" lIns="0" rIns="0" rtlCol="0">
            <a:spAutoFit/>
          </a:bodyPr>
          <a:lstStyle/>
          <a:p>
            <a:pPr marL="342900" indent="-342900">
              <a:lnSpc>
                <a:spcPct val="130000"/>
              </a:lnSpc>
              <a:buFont typeface="Wingdings" panose="05000000000000000000" pitchFamily="2" charset="2"/>
              <a:buChar char="q"/>
            </a:pPr>
            <a:r>
              <a:rPr lang="en-US" sz="2800" dirty="0">
                <a:solidFill>
                  <a:schemeClr val="bg1"/>
                </a:solidFill>
                <a:latin typeface="D-DIN" panose="020B0504030202030204" pitchFamily="34" charset="77"/>
              </a:rPr>
              <a:t> </a:t>
            </a:r>
            <a:r>
              <a:rPr lang="el-GR" sz="2800" dirty="0">
                <a:solidFill>
                  <a:schemeClr val="bg1"/>
                </a:solidFill>
                <a:latin typeface="D-DIN" panose="020B0504030202030204" pitchFamily="34" charset="77"/>
              </a:rPr>
              <a:t>Αναγνωρίζετε ότι κάποιος χρειάζεται βοήθεια; </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Βλέπετε κόκκινες σημαίες;</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Εξοικειωθείτε με τις διάφορες μορφές </a:t>
            </a:r>
            <a:r>
              <a:rPr lang="el-GR" sz="2800" dirty="0" err="1">
                <a:solidFill>
                  <a:schemeClr val="bg1"/>
                </a:solidFill>
                <a:latin typeface="D-DIN" panose="020B0504030202030204" pitchFamily="34" charset="77"/>
              </a:rPr>
              <a:t>έμφυλης</a:t>
            </a:r>
            <a:r>
              <a:rPr lang="el-GR" sz="2800" dirty="0">
                <a:solidFill>
                  <a:schemeClr val="bg1"/>
                </a:solidFill>
                <a:latin typeface="D-DIN" panose="020B0504030202030204" pitchFamily="34" charset="77"/>
              </a:rPr>
              <a:t> βίας</a:t>
            </a:r>
            <a:endParaRPr lang="en-US" sz="2800" dirty="0">
              <a:solidFill>
                <a:schemeClr val="bg1"/>
              </a:solidFill>
              <a:latin typeface="D-DIN" panose="020B0504030202030204" pitchFamily="34" charset="77"/>
            </a:endParaRPr>
          </a:p>
        </p:txBody>
      </p:sp>
      <p:sp>
        <p:nvSpPr>
          <p:cNvPr id="5" name="Oval 9">
            <a:extLst>
              <a:ext uri="{FF2B5EF4-FFF2-40B4-BE49-F238E27FC236}">
                <a16:creationId xmlns:a16="http://schemas.microsoft.com/office/drawing/2014/main" id="{148DB537-6D2D-73DA-0D47-1660E919931B}"/>
              </a:ext>
            </a:extLst>
          </p:cNvPr>
          <p:cNvSpPr/>
          <p:nvPr/>
        </p:nvSpPr>
        <p:spPr>
          <a:xfrm>
            <a:off x="180719" y="832130"/>
            <a:ext cx="1697813" cy="1600579"/>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6" name="Shape 2540">
            <a:extLst>
              <a:ext uri="{FF2B5EF4-FFF2-40B4-BE49-F238E27FC236}">
                <a16:creationId xmlns:a16="http://schemas.microsoft.com/office/drawing/2014/main" id="{E29340A4-9201-77E9-863D-89FAA1457858}"/>
              </a:ext>
            </a:extLst>
          </p:cNvPr>
          <p:cNvSpPr/>
          <p:nvPr/>
        </p:nvSpPr>
        <p:spPr>
          <a:xfrm>
            <a:off x="659158" y="1239404"/>
            <a:ext cx="740933" cy="78603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392285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25" y="1058660"/>
            <a:ext cx="10086975" cy="778381"/>
          </a:xfrm>
        </p:spPr>
        <p:txBody>
          <a:bodyPr/>
          <a:lstStyle/>
          <a:p>
            <a:r>
              <a:rPr lang="el-GR" sz="4000" b="1" dirty="0">
                <a:solidFill>
                  <a:srgbClr val="0F2235"/>
                </a:solidFill>
                <a:latin typeface="D-DIN"/>
                <a:ea typeface="Open Sans"/>
                <a:cs typeface="Open Sans"/>
              </a:rPr>
              <a:t>Να αναλάβουμε την ευθύνη</a:t>
            </a:r>
            <a:endParaRPr lang="en-US" sz="4000" b="1" dirty="0">
              <a:solidFill>
                <a:srgbClr val="0F2235"/>
              </a:solidFill>
              <a:latin typeface="D-DIN"/>
              <a:ea typeface="Open Sans"/>
              <a:cs typeface="Open Sans"/>
            </a:endParaRPr>
          </a:p>
        </p:txBody>
      </p:sp>
      <p:sp>
        <p:nvSpPr>
          <p:cNvPr id="19" name="TextBox 11">
            <a:extLst>
              <a:ext uri="{FF2B5EF4-FFF2-40B4-BE49-F238E27FC236}">
                <a16:creationId xmlns:a16="http://schemas.microsoft.com/office/drawing/2014/main" id="{BBE63CCB-EF19-8E4B-8D92-4EF4FE00B7AC}"/>
              </a:ext>
            </a:extLst>
          </p:cNvPr>
          <p:cNvSpPr txBox="1"/>
          <p:nvPr/>
        </p:nvSpPr>
        <p:spPr>
          <a:xfrm>
            <a:off x="892486" y="2632343"/>
            <a:ext cx="9731398" cy="3407984"/>
          </a:xfrm>
          <a:prstGeom prst="rect">
            <a:avLst/>
          </a:prstGeom>
          <a:noFill/>
        </p:spPr>
        <p:txBody>
          <a:bodyPr wrap="square" lIns="0" tIns="45720" rIns="0" bIns="45720" rtlCol="0" anchor="t">
            <a:spAutoFit/>
          </a:bodyPr>
          <a:lstStyle/>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"Αυτό δεν είναι δική μου δουλειά"</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"Κάποιος άλλος θα κάνει κάτι"</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"Δεν μπορώ να τους σώσω όλους / </a:t>
            </a:r>
            <a:r>
              <a:rPr lang="el-GR" sz="2800" dirty="0">
                <a:solidFill>
                  <a:schemeClr val="bg1"/>
                </a:solidFill>
                <a:ea typeface="+mn-lt"/>
                <a:cs typeface="+mn-lt"/>
              </a:rPr>
              <a:t>όλες</a:t>
            </a:r>
            <a:r>
              <a:rPr lang="el-GR" sz="2800" dirty="0">
                <a:solidFill>
                  <a:schemeClr val="bg1"/>
                </a:solidFill>
                <a:latin typeface="D-DIN" panose="020B0504030202030204" pitchFamily="34" charset="77"/>
              </a:rPr>
              <a:t>"</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"Είμαι τόσο ντροπαλός/</a:t>
            </a:r>
            <a:r>
              <a:rPr lang="el-GR" sz="2800" dirty="0">
                <a:solidFill>
                  <a:schemeClr val="bg1"/>
                </a:solidFill>
                <a:ea typeface="+mn-lt"/>
                <a:cs typeface="+mn-lt"/>
              </a:rPr>
              <a:t>ή</a:t>
            </a:r>
            <a:r>
              <a:rPr lang="el-GR" sz="2800" dirty="0">
                <a:solidFill>
                  <a:schemeClr val="bg1"/>
                </a:solidFill>
                <a:latin typeface="D-DIN" panose="020B0504030202030204" pitchFamily="34" charset="77"/>
              </a:rPr>
              <a:t>, που δεν μπορώ να μιλήσω"</a:t>
            </a:r>
          </a:p>
          <a:p>
            <a:pPr marL="342900" indent="-342900">
              <a:lnSpc>
                <a:spcPct val="130000"/>
              </a:lnSpc>
              <a:buFont typeface="Wingdings" panose="05000000000000000000" pitchFamily="2" charset="2"/>
              <a:buChar char="q"/>
            </a:pPr>
            <a:r>
              <a:rPr lang="el-GR" sz="2800" dirty="0">
                <a:solidFill>
                  <a:schemeClr val="bg1"/>
                </a:solidFill>
                <a:latin typeface="D-DIN" panose="020B0504030202030204" pitchFamily="34" charset="77"/>
              </a:rPr>
              <a:t> "Θα κάνω τα πράγματα χειρότερα. Είναι καλύτερα να μην πω τίποτα".</a:t>
            </a:r>
            <a:endParaRPr lang="en-US" sz="2800" dirty="0">
              <a:solidFill>
                <a:schemeClr val="bg1"/>
              </a:solidFill>
              <a:latin typeface="D-DIN" panose="020B0504030202030204" pitchFamily="34" charset="77"/>
            </a:endParaRPr>
          </a:p>
        </p:txBody>
      </p:sp>
      <p:sp>
        <p:nvSpPr>
          <p:cNvPr id="5" name="Oval 9">
            <a:extLst>
              <a:ext uri="{FF2B5EF4-FFF2-40B4-BE49-F238E27FC236}">
                <a16:creationId xmlns:a16="http://schemas.microsoft.com/office/drawing/2014/main" id="{148DB537-6D2D-73DA-0D47-1660E919931B}"/>
              </a:ext>
            </a:extLst>
          </p:cNvPr>
          <p:cNvSpPr/>
          <p:nvPr/>
        </p:nvSpPr>
        <p:spPr>
          <a:xfrm>
            <a:off x="180719" y="832130"/>
            <a:ext cx="1697813" cy="1600579"/>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3" name="Freeform 848">
            <a:extLst>
              <a:ext uri="{FF2B5EF4-FFF2-40B4-BE49-F238E27FC236}">
                <a16:creationId xmlns:a16="http://schemas.microsoft.com/office/drawing/2014/main" id="{FC8AAE58-A5EA-CDB6-9289-9A14EC7408AE}"/>
              </a:ext>
            </a:extLst>
          </p:cNvPr>
          <p:cNvSpPr>
            <a:spLocks noEditPoints="1"/>
          </p:cNvSpPr>
          <p:nvPr/>
        </p:nvSpPr>
        <p:spPr bwMode="auto">
          <a:xfrm>
            <a:off x="619435" y="1194643"/>
            <a:ext cx="824353" cy="826662"/>
          </a:xfrm>
          <a:custGeom>
            <a:avLst/>
            <a:gdLst>
              <a:gd name="T0" fmla="*/ 125 w 160"/>
              <a:gd name="T1" fmla="*/ 53 h 147"/>
              <a:gd name="T2" fmla="*/ 93 w 160"/>
              <a:gd name="T3" fmla="*/ 15 h 147"/>
              <a:gd name="T4" fmla="*/ 80 w 160"/>
              <a:gd name="T5" fmla="*/ 0 h 147"/>
              <a:gd name="T6" fmla="*/ 67 w 160"/>
              <a:gd name="T7" fmla="*/ 15 h 147"/>
              <a:gd name="T8" fmla="*/ 35 w 160"/>
              <a:gd name="T9" fmla="*/ 53 h 147"/>
              <a:gd name="T10" fmla="*/ 17 w 160"/>
              <a:gd name="T11" fmla="*/ 121 h 147"/>
              <a:gd name="T12" fmla="*/ 18 w 160"/>
              <a:gd name="T13" fmla="*/ 125 h 147"/>
              <a:gd name="T14" fmla="*/ 57 w 160"/>
              <a:gd name="T15" fmla="*/ 132 h 147"/>
              <a:gd name="T16" fmla="*/ 104 w 160"/>
              <a:gd name="T17" fmla="*/ 132 h 147"/>
              <a:gd name="T18" fmla="*/ 143 w 160"/>
              <a:gd name="T19" fmla="*/ 125 h 147"/>
              <a:gd name="T20" fmla="*/ 144 w 160"/>
              <a:gd name="T21" fmla="*/ 121 h 147"/>
              <a:gd name="T22" fmla="*/ 72 w 160"/>
              <a:gd name="T23" fmla="*/ 13 h 147"/>
              <a:gd name="T24" fmla="*/ 88 w 160"/>
              <a:gd name="T25" fmla="*/ 13 h 147"/>
              <a:gd name="T26" fmla="*/ 72 w 160"/>
              <a:gd name="T27" fmla="*/ 14 h 147"/>
              <a:gd name="T28" fmla="*/ 80 w 160"/>
              <a:gd name="T29" fmla="*/ 141 h 147"/>
              <a:gd name="T30" fmla="*/ 80 w 160"/>
              <a:gd name="T31" fmla="*/ 133 h 147"/>
              <a:gd name="T32" fmla="*/ 80 w 160"/>
              <a:gd name="T33" fmla="*/ 141 h 147"/>
              <a:gd name="T34" fmla="*/ 102 w 160"/>
              <a:gd name="T35" fmla="*/ 127 h 147"/>
              <a:gd name="T36" fmla="*/ 97 w 160"/>
              <a:gd name="T37" fmla="*/ 127 h 147"/>
              <a:gd name="T38" fmla="*/ 91 w 160"/>
              <a:gd name="T39" fmla="*/ 128 h 147"/>
              <a:gd name="T40" fmla="*/ 86 w 160"/>
              <a:gd name="T41" fmla="*/ 128 h 147"/>
              <a:gd name="T42" fmla="*/ 76 w 160"/>
              <a:gd name="T43" fmla="*/ 128 h 147"/>
              <a:gd name="T44" fmla="*/ 70 w 160"/>
              <a:gd name="T45" fmla="*/ 128 h 147"/>
              <a:gd name="T46" fmla="*/ 65 w 160"/>
              <a:gd name="T47" fmla="*/ 127 h 147"/>
              <a:gd name="T48" fmla="*/ 59 w 160"/>
              <a:gd name="T49" fmla="*/ 127 h 147"/>
              <a:gd name="T50" fmla="*/ 44 w 160"/>
              <a:gd name="T51" fmla="*/ 124 h 147"/>
              <a:gd name="T52" fmla="*/ 40 w 160"/>
              <a:gd name="T53" fmla="*/ 77 h 147"/>
              <a:gd name="T54" fmla="*/ 61 w 160"/>
              <a:gd name="T55" fmla="*/ 23 h 147"/>
              <a:gd name="T56" fmla="*/ 70 w 160"/>
              <a:gd name="T57" fmla="*/ 20 h 147"/>
              <a:gd name="T58" fmla="*/ 90 w 160"/>
              <a:gd name="T59" fmla="*/ 20 h 147"/>
              <a:gd name="T60" fmla="*/ 120 w 160"/>
              <a:gd name="T61" fmla="*/ 53 h 147"/>
              <a:gd name="T62" fmla="*/ 137 w 160"/>
              <a:gd name="T63" fmla="*/ 121 h 147"/>
              <a:gd name="T64" fmla="*/ 98 w 160"/>
              <a:gd name="T65" fmla="*/ 34 h 147"/>
              <a:gd name="T66" fmla="*/ 66 w 160"/>
              <a:gd name="T67" fmla="*/ 35 h 147"/>
              <a:gd name="T68" fmla="*/ 51 w 160"/>
              <a:gd name="T69" fmla="*/ 56 h 147"/>
              <a:gd name="T70" fmla="*/ 48 w 160"/>
              <a:gd name="T71" fmla="*/ 53 h 147"/>
              <a:gd name="T72" fmla="*/ 97 w 160"/>
              <a:gd name="T73" fmla="*/ 30 h 147"/>
              <a:gd name="T74" fmla="*/ 13 w 160"/>
              <a:gd name="T75" fmla="*/ 58 h 147"/>
              <a:gd name="T76" fmla="*/ 13 w 160"/>
              <a:gd name="T77" fmla="*/ 94 h 147"/>
              <a:gd name="T78" fmla="*/ 11 w 160"/>
              <a:gd name="T79" fmla="*/ 99 h 147"/>
              <a:gd name="T80" fmla="*/ 0 w 160"/>
              <a:gd name="T81" fmla="*/ 76 h 147"/>
              <a:gd name="T82" fmla="*/ 13 w 160"/>
              <a:gd name="T83" fmla="*/ 54 h 147"/>
              <a:gd name="T84" fmla="*/ 20 w 160"/>
              <a:gd name="T85" fmla="*/ 92 h 147"/>
              <a:gd name="T86" fmla="*/ 24 w 160"/>
              <a:gd name="T87" fmla="*/ 59 h 147"/>
              <a:gd name="T88" fmla="*/ 24 w 160"/>
              <a:gd name="T89" fmla="*/ 88 h 147"/>
              <a:gd name="T90" fmla="*/ 22 w 160"/>
              <a:gd name="T91" fmla="*/ 93 h 147"/>
              <a:gd name="T92" fmla="*/ 160 w 160"/>
              <a:gd name="T93" fmla="*/ 76 h 147"/>
              <a:gd name="T94" fmla="*/ 149 w 160"/>
              <a:gd name="T95" fmla="*/ 99 h 147"/>
              <a:gd name="T96" fmla="*/ 147 w 160"/>
              <a:gd name="T97" fmla="*/ 94 h 147"/>
              <a:gd name="T98" fmla="*/ 147 w 160"/>
              <a:gd name="T99" fmla="*/ 58 h 147"/>
              <a:gd name="T100" fmla="*/ 151 w 160"/>
              <a:gd name="T101" fmla="*/ 54 h 147"/>
              <a:gd name="T102" fmla="*/ 140 w 160"/>
              <a:gd name="T103" fmla="*/ 59 h 147"/>
              <a:gd name="T104" fmla="*/ 138 w 160"/>
              <a:gd name="T105" fmla="*/ 93 h 147"/>
              <a:gd name="T106" fmla="*/ 136 w 160"/>
              <a:gd name="T107" fmla="*/ 88 h 147"/>
              <a:gd name="T108" fmla="*/ 136 w 160"/>
              <a:gd name="T109" fmla="*/ 5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147">
                <a:moveTo>
                  <a:pt x="125" y="77"/>
                </a:moveTo>
                <a:cubicBezTo>
                  <a:pt x="125" y="53"/>
                  <a:pt x="125" y="53"/>
                  <a:pt x="125" y="53"/>
                </a:cubicBezTo>
                <a:cubicBezTo>
                  <a:pt x="126" y="35"/>
                  <a:pt x="113" y="23"/>
                  <a:pt x="103" y="18"/>
                </a:cubicBezTo>
                <a:cubicBezTo>
                  <a:pt x="100" y="17"/>
                  <a:pt x="97" y="16"/>
                  <a:pt x="93" y="15"/>
                </a:cubicBezTo>
                <a:cubicBezTo>
                  <a:pt x="93" y="13"/>
                  <a:pt x="93" y="13"/>
                  <a:pt x="93" y="13"/>
                </a:cubicBezTo>
                <a:cubicBezTo>
                  <a:pt x="93" y="6"/>
                  <a:pt x="87" y="0"/>
                  <a:pt x="80" y="0"/>
                </a:cubicBezTo>
                <a:cubicBezTo>
                  <a:pt x="73" y="0"/>
                  <a:pt x="67" y="6"/>
                  <a:pt x="67" y="13"/>
                </a:cubicBezTo>
                <a:cubicBezTo>
                  <a:pt x="67" y="15"/>
                  <a:pt x="67" y="15"/>
                  <a:pt x="67" y="15"/>
                </a:cubicBezTo>
                <a:cubicBezTo>
                  <a:pt x="64" y="16"/>
                  <a:pt x="61" y="17"/>
                  <a:pt x="58" y="18"/>
                </a:cubicBezTo>
                <a:cubicBezTo>
                  <a:pt x="47" y="24"/>
                  <a:pt x="35" y="36"/>
                  <a:pt x="35" y="53"/>
                </a:cubicBezTo>
                <a:cubicBezTo>
                  <a:pt x="35" y="77"/>
                  <a:pt x="35" y="77"/>
                  <a:pt x="35" y="77"/>
                </a:cubicBezTo>
                <a:cubicBezTo>
                  <a:pt x="35" y="94"/>
                  <a:pt x="29" y="109"/>
                  <a:pt x="17" y="121"/>
                </a:cubicBezTo>
                <a:cubicBezTo>
                  <a:pt x="16" y="121"/>
                  <a:pt x="16" y="123"/>
                  <a:pt x="16" y="123"/>
                </a:cubicBezTo>
                <a:cubicBezTo>
                  <a:pt x="16" y="124"/>
                  <a:pt x="17" y="125"/>
                  <a:pt x="18" y="125"/>
                </a:cubicBezTo>
                <a:cubicBezTo>
                  <a:pt x="44" y="130"/>
                  <a:pt x="44" y="130"/>
                  <a:pt x="44" y="130"/>
                </a:cubicBezTo>
                <a:cubicBezTo>
                  <a:pt x="48" y="130"/>
                  <a:pt x="53" y="131"/>
                  <a:pt x="57" y="132"/>
                </a:cubicBezTo>
                <a:cubicBezTo>
                  <a:pt x="61" y="141"/>
                  <a:pt x="71" y="147"/>
                  <a:pt x="80" y="147"/>
                </a:cubicBezTo>
                <a:cubicBezTo>
                  <a:pt x="90" y="147"/>
                  <a:pt x="100" y="141"/>
                  <a:pt x="104" y="132"/>
                </a:cubicBezTo>
                <a:cubicBezTo>
                  <a:pt x="108" y="131"/>
                  <a:pt x="113" y="130"/>
                  <a:pt x="117" y="130"/>
                </a:cubicBezTo>
                <a:cubicBezTo>
                  <a:pt x="143" y="125"/>
                  <a:pt x="143" y="125"/>
                  <a:pt x="143" y="125"/>
                </a:cubicBezTo>
                <a:cubicBezTo>
                  <a:pt x="144" y="125"/>
                  <a:pt x="144" y="124"/>
                  <a:pt x="145" y="123"/>
                </a:cubicBezTo>
                <a:cubicBezTo>
                  <a:pt x="145" y="123"/>
                  <a:pt x="145" y="121"/>
                  <a:pt x="144" y="121"/>
                </a:cubicBezTo>
                <a:cubicBezTo>
                  <a:pt x="132" y="108"/>
                  <a:pt x="125" y="94"/>
                  <a:pt x="125" y="77"/>
                </a:cubicBezTo>
                <a:close/>
                <a:moveTo>
                  <a:pt x="72" y="13"/>
                </a:moveTo>
                <a:cubicBezTo>
                  <a:pt x="72" y="9"/>
                  <a:pt x="76" y="5"/>
                  <a:pt x="80" y="5"/>
                </a:cubicBezTo>
                <a:cubicBezTo>
                  <a:pt x="84" y="5"/>
                  <a:pt x="88" y="9"/>
                  <a:pt x="88" y="13"/>
                </a:cubicBezTo>
                <a:cubicBezTo>
                  <a:pt x="88" y="14"/>
                  <a:pt x="88" y="14"/>
                  <a:pt x="88" y="14"/>
                </a:cubicBezTo>
                <a:cubicBezTo>
                  <a:pt x="83" y="13"/>
                  <a:pt x="77" y="13"/>
                  <a:pt x="72" y="14"/>
                </a:cubicBezTo>
                <a:lnTo>
                  <a:pt x="72" y="13"/>
                </a:lnTo>
                <a:close/>
                <a:moveTo>
                  <a:pt x="80" y="141"/>
                </a:moveTo>
                <a:cubicBezTo>
                  <a:pt x="74" y="141"/>
                  <a:pt x="67" y="138"/>
                  <a:pt x="63" y="132"/>
                </a:cubicBezTo>
                <a:cubicBezTo>
                  <a:pt x="69" y="133"/>
                  <a:pt x="75" y="133"/>
                  <a:pt x="80" y="133"/>
                </a:cubicBezTo>
                <a:cubicBezTo>
                  <a:pt x="86" y="133"/>
                  <a:pt x="92" y="133"/>
                  <a:pt x="98" y="132"/>
                </a:cubicBezTo>
                <a:cubicBezTo>
                  <a:pt x="94" y="138"/>
                  <a:pt x="87" y="141"/>
                  <a:pt x="80" y="141"/>
                </a:cubicBezTo>
                <a:close/>
                <a:moveTo>
                  <a:pt x="116" y="124"/>
                </a:moveTo>
                <a:cubicBezTo>
                  <a:pt x="111" y="125"/>
                  <a:pt x="107" y="126"/>
                  <a:pt x="102" y="127"/>
                </a:cubicBezTo>
                <a:cubicBezTo>
                  <a:pt x="102" y="127"/>
                  <a:pt x="102" y="127"/>
                  <a:pt x="102" y="127"/>
                </a:cubicBezTo>
                <a:cubicBezTo>
                  <a:pt x="100" y="127"/>
                  <a:pt x="98" y="127"/>
                  <a:pt x="97" y="127"/>
                </a:cubicBezTo>
                <a:cubicBezTo>
                  <a:pt x="96" y="127"/>
                  <a:pt x="96" y="127"/>
                  <a:pt x="96" y="127"/>
                </a:cubicBezTo>
                <a:cubicBezTo>
                  <a:pt x="95" y="127"/>
                  <a:pt x="93" y="128"/>
                  <a:pt x="91" y="128"/>
                </a:cubicBezTo>
                <a:cubicBezTo>
                  <a:pt x="91" y="128"/>
                  <a:pt x="91" y="128"/>
                  <a:pt x="91" y="128"/>
                </a:cubicBezTo>
                <a:cubicBezTo>
                  <a:pt x="89" y="128"/>
                  <a:pt x="88" y="128"/>
                  <a:pt x="86" y="128"/>
                </a:cubicBezTo>
                <a:cubicBezTo>
                  <a:pt x="86" y="128"/>
                  <a:pt x="86" y="128"/>
                  <a:pt x="85" y="128"/>
                </a:cubicBezTo>
                <a:cubicBezTo>
                  <a:pt x="82" y="128"/>
                  <a:pt x="79" y="128"/>
                  <a:pt x="76" y="128"/>
                </a:cubicBezTo>
                <a:cubicBezTo>
                  <a:pt x="75" y="128"/>
                  <a:pt x="75" y="128"/>
                  <a:pt x="75" y="128"/>
                </a:cubicBezTo>
                <a:cubicBezTo>
                  <a:pt x="73" y="128"/>
                  <a:pt x="72" y="128"/>
                  <a:pt x="70" y="128"/>
                </a:cubicBezTo>
                <a:cubicBezTo>
                  <a:pt x="70" y="128"/>
                  <a:pt x="70" y="128"/>
                  <a:pt x="69" y="128"/>
                </a:cubicBezTo>
                <a:cubicBezTo>
                  <a:pt x="68" y="128"/>
                  <a:pt x="66" y="127"/>
                  <a:pt x="65" y="127"/>
                </a:cubicBezTo>
                <a:cubicBezTo>
                  <a:pt x="65" y="127"/>
                  <a:pt x="64" y="127"/>
                  <a:pt x="64" y="127"/>
                </a:cubicBezTo>
                <a:cubicBezTo>
                  <a:pt x="63" y="127"/>
                  <a:pt x="61" y="127"/>
                  <a:pt x="59" y="127"/>
                </a:cubicBezTo>
                <a:cubicBezTo>
                  <a:pt x="59" y="127"/>
                  <a:pt x="59" y="127"/>
                  <a:pt x="59" y="127"/>
                </a:cubicBezTo>
                <a:cubicBezTo>
                  <a:pt x="54" y="126"/>
                  <a:pt x="50" y="125"/>
                  <a:pt x="44" y="124"/>
                </a:cubicBezTo>
                <a:cubicBezTo>
                  <a:pt x="24" y="121"/>
                  <a:pt x="24" y="121"/>
                  <a:pt x="24" y="121"/>
                </a:cubicBezTo>
                <a:cubicBezTo>
                  <a:pt x="35" y="109"/>
                  <a:pt x="40" y="94"/>
                  <a:pt x="40" y="77"/>
                </a:cubicBezTo>
                <a:cubicBezTo>
                  <a:pt x="40" y="53"/>
                  <a:pt x="40" y="53"/>
                  <a:pt x="40" y="53"/>
                </a:cubicBezTo>
                <a:cubicBezTo>
                  <a:pt x="40" y="39"/>
                  <a:pt x="50" y="28"/>
                  <a:pt x="61" y="23"/>
                </a:cubicBezTo>
                <a:cubicBezTo>
                  <a:pt x="64" y="22"/>
                  <a:pt x="67" y="21"/>
                  <a:pt x="70" y="20"/>
                </a:cubicBezTo>
                <a:cubicBezTo>
                  <a:pt x="70" y="20"/>
                  <a:pt x="70" y="20"/>
                  <a:pt x="70" y="20"/>
                </a:cubicBezTo>
                <a:cubicBezTo>
                  <a:pt x="76" y="18"/>
                  <a:pt x="83" y="18"/>
                  <a:pt x="90" y="20"/>
                </a:cubicBezTo>
                <a:cubicBezTo>
                  <a:pt x="90" y="20"/>
                  <a:pt x="90" y="20"/>
                  <a:pt x="90" y="20"/>
                </a:cubicBezTo>
                <a:cubicBezTo>
                  <a:pt x="94" y="20"/>
                  <a:pt x="97" y="21"/>
                  <a:pt x="100" y="23"/>
                </a:cubicBezTo>
                <a:cubicBezTo>
                  <a:pt x="110" y="27"/>
                  <a:pt x="120" y="39"/>
                  <a:pt x="120" y="53"/>
                </a:cubicBezTo>
                <a:cubicBezTo>
                  <a:pt x="120" y="77"/>
                  <a:pt x="120" y="77"/>
                  <a:pt x="120" y="77"/>
                </a:cubicBezTo>
                <a:cubicBezTo>
                  <a:pt x="120" y="93"/>
                  <a:pt x="126" y="108"/>
                  <a:pt x="137" y="121"/>
                </a:cubicBezTo>
                <a:lnTo>
                  <a:pt x="116" y="124"/>
                </a:lnTo>
                <a:close/>
                <a:moveTo>
                  <a:pt x="98" y="34"/>
                </a:moveTo>
                <a:cubicBezTo>
                  <a:pt x="98" y="35"/>
                  <a:pt x="96" y="36"/>
                  <a:pt x="95" y="35"/>
                </a:cubicBezTo>
                <a:cubicBezTo>
                  <a:pt x="86" y="31"/>
                  <a:pt x="75" y="31"/>
                  <a:pt x="66" y="35"/>
                </a:cubicBezTo>
                <a:cubicBezTo>
                  <a:pt x="61" y="37"/>
                  <a:pt x="53" y="44"/>
                  <a:pt x="53" y="53"/>
                </a:cubicBezTo>
                <a:cubicBezTo>
                  <a:pt x="53" y="55"/>
                  <a:pt x="52" y="56"/>
                  <a:pt x="51" y="56"/>
                </a:cubicBezTo>
                <a:cubicBezTo>
                  <a:pt x="51" y="56"/>
                  <a:pt x="51" y="56"/>
                  <a:pt x="51" y="56"/>
                </a:cubicBezTo>
                <a:cubicBezTo>
                  <a:pt x="49" y="56"/>
                  <a:pt x="48" y="55"/>
                  <a:pt x="48" y="53"/>
                </a:cubicBezTo>
                <a:cubicBezTo>
                  <a:pt x="48" y="41"/>
                  <a:pt x="58" y="33"/>
                  <a:pt x="64" y="30"/>
                </a:cubicBezTo>
                <a:cubicBezTo>
                  <a:pt x="74" y="26"/>
                  <a:pt x="87" y="26"/>
                  <a:pt x="97" y="30"/>
                </a:cubicBezTo>
                <a:cubicBezTo>
                  <a:pt x="98" y="31"/>
                  <a:pt x="99" y="32"/>
                  <a:pt x="98" y="34"/>
                </a:cubicBezTo>
                <a:close/>
                <a:moveTo>
                  <a:pt x="13" y="58"/>
                </a:moveTo>
                <a:cubicBezTo>
                  <a:pt x="8" y="63"/>
                  <a:pt x="5" y="69"/>
                  <a:pt x="5" y="76"/>
                </a:cubicBezTo>
                <a:cubicBezTo>
                  <a:pt x="5" y="83"/>
                  <a:pt x="8" y="89"/>
                  <a:pt x="13" y="94"/>
                </a:cubicBezTo>
                <a:cubicBezTo>
                  <a:pt x="14" y="95"/>
                  <a:pt x="14" y="97"/>
                  <a:pt x="13" y="98"/>
                </a:cubicBezTo>
                <a:cubicBezTo>
                  <a:pt x="12" y="98"/>
                  <a:pt x="12" y="99"/>
                  <a:pt x="11" y="99"/>
                </a:cubicBezTo>
                <a:cubicBezTo>
                  <a:pt x="10" y="99"/>
                  <a:pt x="10" y="98"/>
                  <a:pt x="9" y="98"/>
                </a:cubicBezTo>
                <a:cubicBezTo>
                  <a:pt x="3" y="92"/>
                  <a:pt x="0" y="84"/>
                  <a:pt x="0" y="76"/>
                </a:cubicBezTo>
                <a:cubicBezTo>
                  <a:pt x="0" y="68"/>
                  <a:pt x="3" y="60"/>
                  <a:pt x="9" y="54"/>
                </a:cubicBezTo>
                <a:cubicBezTo>
                  <a:pt x="10" y="53"/>
                  <a:pt x="12" y="53"/>
                  <a:pt x="13" y="54"/>
                </a:cubicBezTo>
                <a:cubicBezTo>
                  <a:pt x="14" y="55"/>
                  <a:pt x="14" y="57"/>
                  <a:pt x="13" y="58"/>
                </a:cubicBezTo>
                <a:close/>
                <a:moveTo>
                  <a:pt x="20" y="92"/>
                </a:moveTo>
                <a:cubicBezTo>
                  <a:pt x="11" y="83"/>
                  <a:pt x="11" y="68"/>
                  <a:pt x="20" y="59"/>
                </a:cubicBezTo>
                <a:cubicBezTo>
                  <a:pt x="21" y="58"/>
                  <a:pt x="23" y="58"/>
                  <a:pt x="24" y="59"/>
                </a:cubicBezTo>
                <a:cubicBezTo>
                  <a:pt x="25" y="60"/>
                  <a:pt x="25" y="62"/>
                  <a:pt x="24" y="63"/>
                </a:cubicBezTo>
                <a:cubicBezTo>
                  <a:pt x="17" y="70"/>
                  <a:pt x="17" y="81"/>
                  <a:pt x="24" y="88"/>
                </a:cubicBezTo>
                <a:cubicBezTo>
                  <a:pt x="25" y="89"/>
                  <a:pt x="25" y="91"/>
                  <a:pt x="24" y="92"/>
                </a:cubicBezTo>
                <a:cubicBezTo>
                  <a:pt x="24" y="92"/>
                  <a:pt x="23" y="93"/>
                  <a:pt x="22" y="93"/>
                </a:cubicBezTo>
                <a:cubicBezTo>
                  <a:pt x="21" y="93"/>
                  <a:pt x="21" y="92"/>
                  <a:pt x="20" y="92"/>
                </a:cubicBezTo>
                <a:close/>
                <a:moveTo>
                  <a:pt x="160" y="76"/>
                </a:moveTo>
                <a:cubicBezTo>
                  <a:pt x="160" y="84"/>
                  <a:pt x="157" y="92"/>
                  <a:pt x="151" y="98"/>
                </a:cubicBezTo>
                <a:cubicBezTo>
                  <a:pt x="150" y="98"/>
                  <a:pt x="150" y="99"/>
                  <a:pt x="149" y="99"/>
                </a:cubicBezTo>
                <a:cubicBezTo>
                  <a:pt x="148" y="99"/>
                  <a:pt x="148" y="98"/>
                  <a:pt x="147" y="98"/>
                </a:cubicBezTo>
                <a:cubicBezTo>
                  <a:pt x="146" y="97"/>
                  <a:pt x="146" y="95"/>
                  <a:pt x="147" y="94"/>
                </a:cubicBezTo>
                <a:cubicBezTo>
                  <a:pt x="152" y="89"/>
                  <a:pt x="155" y="83"/>
                  <a:pt x="155" y="76"/>
                </a:cubicBezTo>
                <a:cubicBezTo>
                  <a:pt x="155" y="69"/>
                  <a:pt x="152" y="63"/>
                  <a:pt x="147" y="58"/>
                </a:cubicBezTo>
                <a:cubicBezTo>
                  <a:pt x="146" y="57"/>
                  <a:pt x="146" y="55"/>
                  <a:pt x="147" y="54"/>
                </a:cubicBezTo>
                <a:cubicBezTo>
                  <a:pt x="148" y="53"/>
                  <a:pt x="150" y="53"/>
                  <a:pt x="151" y="54"/>
                </a:cubicBezTo>
                <a:cubicBezTo>
                  <a:pt x="157" y="60"/>
                  <a:pt x="160" y="68"/>
                  <a:pt x="160" y="76"/>
                </a:cubicBezTo>
                <a:close/>
                <a:moveTo>
                  <a:pt x="140" y="59"/>
                </a:moveTo>
                <a:cubicBezTo>
                  <a:pt x="149" y="68"/>
                  <a:pt x="149" y="83"/>
                  <a:pt x="140" y="92"/>
                </a:cubicBezTo>
                <a:cubicBezTo>
                  <a:pt x="139" y="92"/>
                  <a:pt x="139" y="93"/>
                  <a:pt x="138" y="93"/>
                </a:cubicBezTo>
                <a:cubicBezTo>
                  <a:pt x="137" y="93"/>
                  <a:pt x="136" y="92"/>
                  <a:pt x="136" y="92"/>
                </a:cubicBezTo>
                <a:cubicBezTo>
                  <a:pt x="135" y="91"/>
                  <a:pt x="135" y="89"/>
                  <a:pt x="136" y="88"/>
                </a:cubicBezTo>
                <a:cubicBezTo>
                  <a:pt x="143" y="81"/>
                  <a:pt x="143" y="70"/>
                  <a:pt x="136" y="63"/>
                </a:cubicBezTo>
                <a:cubicBezTo>
                  <a:pt x="135" y="62"/>
                  <a:pt x="135" y="60"/>
                  <a:pt x="136" y="59"/>
                </a:cubicBezTo>
                <a:cubicBezTo>
                  <a:pt x="137" y="58"/>
                  <a:pt x="139" y="58"/>
                  <a:pt x="140"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Tree>
    <p:extLst>
      <p:ext uri="{BB962C8B-B14F-4D97-AF65-F5344CB8AC3E}">
        <p14:creationId xmlns:p14="http://schemas.microsoft.com/office/powerpoint/2010/main" val="142529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245" y="659075"/>
            <a:ext cx="10086975" cy="778381"/>
          </a:xfrm>
        </p:spPr>
        <p:txBody>
          <a:bodyPr/>
          <a:lstStyle/>
          <a:p>
            <a:r>
              <a:rPr lang="el-GR" sz="3600" b="1" dirty="0">
                <a:solidFill>
                  <a:srgbClr val="0F2235"/>
                </a:solidFill>
                <a:latin typeface="D-DIN"/>
                <a:ea typeface="Open Sans"/>
                <a:cs typeface="Open Sans"/>
              </a:rPr>
              <a:t>Όταν είναι ασφαλές, να αναλαμβάνουμε δράση</a:t>
            </a:r>
            <a:endParaRPr lang="en-US" sz="3600" b="1" dirty="0">
              <a:solidFill>
                <a:srgbClr val="0F2235"/>
              </a:solidFill>
              <a:latin typeface="D-DIN"/>
              <a:ea typeface="Open Sans"/>
              <a:cs typeface="Open Sans"/>
            </a:endParaRPr>
          </a:p>
        </p:txBody>
      </p:sp>
      <p:sp>
        <p:nvSpPr>
          <p:cNvPr id="19" name="TextBox 11">
            <a:extLst>
              <a:ext uri="{FF2B5EF4-FFF2-40B4-BE49-F238E27FC236}">
                <a16:creationId xmlns:a16="http://schemas.microsoft.com/office/drawing/2014/main" id="{BBE63CCB-EF19-8E4B-8D92-4EF4FE00B7AC}"/>
              </a:ext>
            </a:extLst>
          </p:cNvPr>
          <p:cNvSpPr txBox="1"/>
          <p:nvPr/>
        </p:nvSpPr>
        <p:spPr>
          <a:xfrm>
            <a:off x="1966327" y="2160383"/>
            <a:ext cx="8801758" cy="1065676"/>
          </a:xfrm>
          <a:prstGeom prst="rect">
            <a:avLst/>
          </a:prstGeom>
          <a:noFill/>
        </p:spPr>
        <p:txBody>
          <a:bodyPr wrap="square" lIns="0" rIns="0" rtlCol="0">
            <a:spAutoFit/>
          </a:bodyPr>
          <a:lstStyle/>
          <a:p>
            <a:pPr>
              <a:lnSpc>
                <a:spcPct val="107000"/>
              </a:lnSpc>
              <a:spcAft>
                <a:spcPts val="800"/>
              </a:spcAft>
            </a:pPr>
            <a:r>
              <a:rPr lang="el-GR" sz="20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Είναι σημαντικό να καθορίσετε ως </a:t>
            </a:r>
            <a:r>
              <a:rPr lang="en-US" sz="20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bystander</a:t>
            </a:r>
            <a:r>
              <a:rPr lang="el-GR" sz="20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αν υπάρχει ασφαλής και λογικός τρόπος να παρέμβετε και να ενεργήσετε με τρόπο ώστε να βοηθήσετε ένα άτομο πριν, κατά τη διάρκεια ή μετά την εκδήλωση ενός περιστατικού.</a:t>
            </a:r>
            <a:endParaRPr lang="en-US" sz="20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9">
            <a:extLst>
              <a:ext uri="{FF2B5EF4-FFF2-40B4-BE49-F238E27FC236}">
                <a16:creationId xmlns:a16="http://schemas.microsoft.com/office/drawing/2014/main" id="{148DB537-6D2D-73DA-0D47-1660E919931B}"/>
              </a:ext>
            </a:extLst>
          </p:cNvPr>
          <p:cNvSpPr/>
          <p:nvPr/>
        </p:nvSpPr>
        <p:spPr>
          <a:xfrm>
            <a:off x="180719" y="832130"/>
            <a:ext cx="1697813" cy="1600579"/>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4" name="Shape 2553">
            <a:extLst>
              <a:ext uri="{FF2B5EF4-FFF2-40B4-BE49-F238E27FC236}">
                <a16:creationId xmlns:a16="http://schemas.microsoft.com/office/drawing/2014/main" id="{4EEA93A2-7F50-DBEB-BEBB-2FAC788A9F52}"/>
              </a:ext>
            </a:extLst>
          </p:cNvPr>
          <p:cNvSpPr/>
          <p:nvPr/>
        </p:nvSpPr>
        <p:spPr>
          <a:xfrm>
            <a:off x="633974" y="1235657"/>
            <a:ext cx="791301" cy="79352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26" name="Picture 2" descr="Hollaback! is working to end harassment with the 5Ds of bystander  intervention – CREDO Mobile Blog">
            <a:extLst>
              <a:ext uri="{FF2B5EF4-FFF2-40B4-BE49-F238E27FC236}">
                <a16:creationId xmlns:a16="http://schemas.microsoft.com/office/drawing/2014/main" id="{0D618058-B2F1-6A9A-9D66-B9C0355AD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15"/>
          <a:stretch/>
        </p:blipFill>
        <p:spPr bwMode="auto">
          <a:xfrm>
            <a:off x="2707105" y="3401704"/>
            <a:ext cx="6777789" cy="297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7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DF4F-52FB-56C9-4EB1-2BEDEA9E871A}"/>
              </a:ext>
            </a:extLst>
          </p:cNvPr>
          <p:cNvSpPr>
            <a:spLocks noGrp="1"/>
          </p:cNvSpPr>
          <p:nvPr>
            <p:ph type="title"/>
          </p:nvPr>
        </p:nvSpPr>
        <p:spPr>
          <a:xfrm>
            <a:off x="926606" y="2549659"/>
            <a:ext cx="10086975" cy="778381"/>
          </a:xfrm>
        </p:spPr>
        <p:txBody>
          <a:bodyPr/>
          <a:lstStyle/>
          <a:p>
            <a:pPr algn="ctr"/>
            <a:r>
              <a:rPr lang="el-GR" sz="3600" dirty="0">
                <a:solidFill>
                  <a:srgbClr val="FFFFFF"/>
                </a:solidFill>
              </a:rPr>
              <a:t>Διάλειμμα για 15 λεπτά</a:t>
            </a:r>
            <a:endParaRPr lang="LID4096" sz="3600" dirty="0">
              <a:solidFill>
                <a:srgbClr val="FFFFFF"/>
              </a:solidFill>
            </a:endParaRPr>
          </a:p>
        </p:txBody>
      </p:sp>
    </p:spTree>
    <p:extLst>
      <p:ext uri="{BB962C8B-B14F-4D97-AF65-F5344CB8AC3E}">
        <p14:creationId xmlns:p14="http://schemas.microsoft.com/office/powerpoint/2010/main" val="2355686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25" y="1058660"/>
            <a:ext cx="10086975" cy="778381"/>
          </a:xfrm>
        </p:spPr>
        <p:txBody>
          <a:bodyPr/>
          <a:lstStyle/>
          <a:p>
            <a:r>
              <a:rPr lang="en-US" sz="4000" b="1" dirty="0">
                <a:latin typeface="D-DIN Exp"/>
              </a:rPr>
              <a:t>5D </a:t>
            </a:r>
            <a:r>
              <a:rPr lang="en-US" sz="4000" b="1" dirty="0" err="1">
                <a:latin typeface="D-DIN Exp"/>
              </a:rPr>
              <a:t>Μέθοδος</a:t>
            </a:r>
            <a:endParaRPr lang="en-US" sz="4000" b="1" dirty="0" err="1"/>
          </a:p>
        </p:txBody>
      </p:sp>
      <p:sp>
        <p:nvSpPr>
          <p:cNvPr id="5" name="Oval 9">
            <a:extLst>
              <a:ext uri="{FF2B5EF4-FFF2-40B4-BE49-F238E27FC236}">
                <a16:creationId xmlns:a16="http://schemas.microsoft.com/office/drawing/2014/main" id="{148DB537-6D2D-73DA-0D47-1660E919931B}"/>
              </a:ext>
            </a:extLst>
          </p:cNvPr>
          <p:cNvSpPr/>
          <p:nvPr/>
        </p:nvSpPr>
        <p:spPr>
          <a:xfrm>
            <a:off x="180719" y="832130"/>
            <a:ext cx="1697813" cy="1600579"/>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4" name="Shape 2553">
            <a:extLst>
              <a:ext uri="{FF2B5EF4-FFF2-40B4-BE49-F238E27FC236}">
                <a16:creationId xmlns:a16="http://schemas.microsoft.com/office/drawing/2014/main" id="{4EEA93A2-7F50-DBEB-BEBB-2FAC788A9F52}"/>
              </a:ext>
            </a:extLst>
          </p:cNvPr>
          <p:cNvSpPr/>
          <p:nvPr/>
        </p:nvSpPr>
        <p:spPr>
          <a:xfrm>
            <a:off x="633974" y="1235657"/>
            <a:ext cx="791301" cy="79352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26" name="Picture 2" descr="Hollaback! is working to end harassment with the 5Ds of bystander  intervention – CREDO Mobile Blog">
            <a:extLst>
              <a:ext uri="{FF2B5EF4-FFF2-40B4-BE49-F238E27FC236}">
                <a16:creationId xmlns:a16="http://schemas.microsoft.com/office/drawing/2014/main" id="{0D618058-B2F1-6A9A-9D66-B9C0355AD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15"/>
          <a:stretch/>
        </p:blipFill>
        <p:spPr bwMode="auto">
          <a:xfrm>
            <a:off x="513454" y="2817103"/>
            <a:ext cx="6777789" cy="29777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C7C2ADC-4EC5-C628-CB36-9164BA4D8A52}"/>
              </a:ext>
            </a:extLst>
          </p:cNvPr>
          <p:cNvSpPr txBox="1">
            <a:spLocks/>
          </p:cNvSpPr>
          <p:nvPr/>
        </p:nvSpPr>
        <p:spPr>
          <a:xfrm>
            <a:off x="513454" y="5787229"/>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n-US" sz="1600" dirty="0">
                <a:solidFill>
                  <a:srgbClr val="FFFFFF"/>
                </a:solidFill>
              </a:rPr>
              <a:t>Source: </a:t>
            </a:r>
            <a:r>
              <a:rPr lang="en-US" sz="1600" dirty="0">
                <a:solidFill>
                  <a:srgbClr val="FFFFFF"/>
                </a:solidFill>
                <a:hlinkClick r:id="rId4"/>
              </a:rPr>
              <a:t>Right to be</a:t>
            </a:r>
            <a:endParaRPr lang="LID4096" sz="1600" dirty="0">
              <a:solidFill>
                <a:srgbClr val="FFFFFF"/>
              </a:solidFill>
            </a:endParaRPr>
          </a:p>
        </p:txBody>
      </p:sp>
      <p:sp>
        <p:nvSpPr>
          <p:cNvPr id="7" name="TextBox 6">
            <a:extLst>
              <a:ext uri="{FF2B5EF4-FFF2-40B4-BE49-F238E27FC236}">
                <a16:creationId xmlns:a16="http://schemas.microsoft.com/office/drawing/2014/main" id="{C818A95E-1E74-B693-C769-7DE04AB93F64}"/>
              </a:ext>
            </a:extLst>
          </p:cNvPr>
          <p:cNvSpPr txBox="1"/>
          <p:nvPr/>
        </p:nvSpPr>
        <p:spPr>
          <a:xfrm>
            <a:off x="7595039" y="2692803"/>
            <a:ext cx="4251828" cy="3477875"/>
          </a:xfrm>
          <a:prstGeom prst="rect">
            <a:avLst/>
          </a:prstGeom>
          <a:noFill/>
        </p:spPr>
        <p:txBody>
          <a:bodyPr wrap="square" lIns="0" tIns="45720" rIns="0" bIns="45720" rtlCol="0" anchor="t">
            <a:spAutoFit/>
          </a:bodyPr>
          <a:lstStyle/>
          <a:p>
            <a:pPr marL="342900" indent="-342900" defTabSz="914400">
              <a:lnSpc>
                <a:spcPct val="200000"/>
              </a:lnSpc>
              <a:buFont typeface="Wingdings"/>
              <a:buChar char="Ø"/>
              <a:defRPr/>
            </a:pPr>
            <a:r>
              <a:rPr lang="el-GR" sz="2000" dirty="0">
                <a:solidFill>
                  <a:srgbClr val="FFFFFF"/>
                </a:solidFill>
                <a:ea typeface="Open Sans"/>
                <a:cs typeface="Open Sans"/>
              </a:rPr>
              <a:t>Αντιπερισπασμός </a:t>
            </a:r>
            <a:endParaRPr lang="en-US">
              <a:ea typeface="Open Sans"/>
              <a:cs typeface="Open Sans"/>
            </a:endParaRPr>
          </a:p>
          <a:p>
            <a:pPr marL="342900" indent="-342900" defTabSz="914400">
              <a:lnSpc>
                <a:spcPct val="200000"/>
              </a:lnSpc>
              <a:buFont typeface="Wingdings"/>
              <a:buChar char="Ø"/>
              <a:defRPr/>
            </a:pPr>
            <a:r>
              <a:rPr lang="el-GR" sz="2000" dirty="0">
                <a:solidFill>
                  <a:srgbClr val="FFFFFF"/>
                </a:solidFill>
                <a:ea typeface="Open Sans"/>
                <a:cs typeface="Open Sans"/>
              </a:rPr>
              <a:t>Βοήθεια από "τρίτο" άτομο</a:t>
            </a:r>
          </a:p>
          <a:p>
            <a:pPr marL="342900" indent="-342900" defTabSz="914400">
              <a:lnSpc>
                <a:spcPct val="200000"/>
              </a:lnSpc>
              <a:buFont typeface="Wingdings"/>
              <a:buChar char="Ø"/>
              <a:defRPr/>
            </a:pPr>
            <a:r>
              <a:rPr lang="el-GR" sz="2000" dirty="0">
                <a:solidFill>
                  <a:srgbClr val="FFFFFF"/>
                </a:solidFill>
                <a:ea typeface="Open Sans"/>
                <a:cs typeface="Open Sans"/>
              </a:rPr>
              <a:t>Καταγραφή </a:t>
            </a:r>
          </a:p>
          <a:p>
            <a:pPr marL="342900" indent="-342900" defTabSz="914400">
              <a:lnSpc>
                <a:spcPct val="200000"/>
              </a:lnSpc>
              <a:buFont typeface="Wingdings"/>
              <a:buChar char="Ø"/>
              <a:defRPr/>
            </a:pPr>
            <a:r>
              <a:rPr lang="el-GR" sz="2000" dirty="0">
                <a:solidFill>
                  <a:srgbClr val="FFFFFF"/>
                </a:solidFill>
                <a:ea typeface="Open Sans"/>
                <a:cs typeface="Open Sans"/>
              </a:rPr>
              <a:t>Ετεροχρονισμένη απόκριση</a:t>
            </a:r>
            <a:endParaRPr lang="el-GR">
              <a:ea typeface="Open Sans"/>
              <a:cs typeface="Open Sans"/>
            </a:endParaRPr>
          </a:p>
          <a:p>
            <a:pPr marL="342900" indent="-342900" defTabSz="914400">
              <a:lnSpc>
                <a:spcPct val="200000"/>
              </a:lnSpc>
              <a:buFont typeface="Wingdings"/>
              <a:buChar char="Ø"/>
              <a:defRPr/>
            </a:pPr>
            <a:r>
              <a:rPr lang="el-GR" sz="2000" dirty="0">
                <a:solidFill>
                  <a:srgbClr val="FFFFFF"/>
                </a:solidFill>
                <a:ea typeface="Open Sans"/>
                <a:cs typeface="Open Sans"/>
              </a:rPr>
              <a:t>Άμεση απάντηση </a:t>
            </a:r>
          </a:p>
          <a:p>
            <a:pPr defTabSz="914400">
              <a:defRPr/>
            </a:pPr>
            <a:endParaRPr lang="el-GR" sz="2000" dirty="0">
              <a:solidFill>
                <a:srgbClr val="FFFFFF"/>
              </a:solidFill>
              <a:ea typeface="Open Sans"/>
              <a:cs typeface="Open Sans"/>
            </a:endParaRPr>
          </a:p>
        </p:txBody>
      </p:sp>
    </p:spTree>
    <p:extLst>
      <p:ext uri="{BB962C8B-B14F-4D97-AF65-F5344CB8AC3E}">
        <p14:creationId xmlns:p14="http://schemas.microsoft.com/office/powerpoint/2010/main" val="293779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89"/>
          <p:cNvSpPr>
            <a:spLocks noEditPoints="1"/>
          </p:cNvSpPr>
          <p:nvPr/>
        </p:nvSpPr>
        <p:spPr bwMode="auto">
          <a:xfrm>
            <a:off x="6733309" y="111055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8" name="TextBox 7"/>
          <p:cNvSpPr txBox="1"/>
          <p:nvPr/>
        </p:nvSpPr>
        <p:spPr>
          <a:xfrm>
            <a:off x="7580662" y="1125671"/>
            <a:ext cx="3259791" cy="1323439"/>
          </a:xfrm>
          <a:prstGeom prst="rect">
            <a:avLst/>
          </a:prstGeom>
          <a:noFill/>
        </p:spPr>
        <p:txBody>
          <a:bodyPr wrap="square" lIns="0" tIns="45720" rIns="0" bIns="45720" rtlCol="0" anchor="t">
            <a:spAutoFit/>
          </a:bodyPr>
          <a:lstStyle/>
          <a:p>
            <a:pPr defTabSz="914400">
              <a:defRPr/>
            </a:pPr>
            <a:r>
              <a:rPr lang="el-GR" sz="2000" dirty="0">
                <a:solidFill>
                  <a:srgbClr val="FFFFFF"/>
                </a:solidFill>
                <a:latin typeface="D-DIN" panose="020B0504030202030204" pitchFamily="34" charset="77"/>
                <a:ea typeface="Open Sans" charset="0"/>
                <a:cs typeface="Open Sans" charset="0"/>
              </a:rPr>
              <a:t>Αγνοήστε το άτομο που παρενοχλεί και ασχοληθείτε άμεσα με το άτομο που </a:t>
            </a:r>
            <a:r>
              <a:rPr lang="el-GR" sz="2000" dirty="0" err="1">
                <a:solidFill>
                  <a:srgbClr val="FFFFFF"/>
                </a:solidFill>
                <a:latin typeface="D-DIN" panose="020B0504030202030204" pitchFamily="34" charset="77"/>
                <a:ea typeface="Open Sans" charset="0"/>
                <a:cs typeface="Open Sans" charset="0"/>
              </a:rPr>
              <a:t>παρενοχλείται</a:t>
            </a:r>
            <a:r>
              <a:rPr lang="el-GR" sz="2000" dirty="0">
                <a:solidFill>
                  <a:srgbClr val="FFFFFF"/>
                </a:solidFill>
                <a:latin typeface="D-DIN" panose="020B0504030202030204" pitchFamily="34" charset="77"/>
                <a:ea typeface="Open Sans" charset="0"/>
                <a:cs typeface="Open Sans" charset="0"/>
              </a:rPr>
              <a:t>.</a:t>
            </a:r>
            <a:endParaRPr lang="en-US" sz="2000" dirty="0">
              <a:solidFill>
                <a:srgbClr val="FFFFFF"/>
              </a:solidFill>
              <a:latin typeface="D-DIN" panose="020B0504030202030204" pitchFamily="34" charset="77"/>
              <a:ea typeface="Open Sans" charset="0"/>
              <a:cs typeface="Open Sans" charset="0"/>
            </a:endParaRPr>
          </a:p>
        </p:txBody>
      </p:sp>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88" y="450850"/>
            <a:ext cx="1639762" cy="344608"/>
          </a:xfrm>
          <a:prstGeom prst="rect">
            <a:avLst/>
          </a:prstGeom>
        </p:spPr>
      </p:pic>
      <p:sp>
        <p:nvSpPr>
          <p:cNvPr id="20" name="Freeform 1089">
            <a:extLst>
              <a:ext uri="{FF2B5EF4-FFF2-40B4-BE49-F238E27FC236}">
                <a16:creationId xmlns:a16="http://schemas.microsoft.com/office/drawing/2014/main" id="{4A576B2E-5E00-B246-83F6-13AC79BAB4E0}"/>
              </a:ext>
            </a:extLst>
          </p:cNvPr>
          <p:cNvSpPr>
            <a:spLocks noEditPoints="1"/>
          </p:cNvSpPr>
          <p:nvPr/>
        </p:nvSpPr>
        <p:spPr bwMode="auto">
          <a:xfrm>
            <a:off x="6765124" y="293370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22" name="TextBox 7">
            <a:extLst>
              <a:ext uri="{FF2B5EF4-FFF2-40B4-BE49-F238E27FC236}">
                <a16:creationId xmlns:a16="http://schemas.microsoft.com/office/drawing/2014/main" id="{65274AD6-2540-C949-9AA0-2FAEA795DA6E}"/>
              </a:ext>
            </a:extLst>
          </p:cNvPr>
          <p:cNvSpPr txBox="1"/>
          <p:nvPr/>
        </p:nvSpPr>
        <p:spPr>
          <a:xfrm>
            <a:off x="7580662" y="2807564"/>
            <a:ext cx="2934938" cy="1631216"/>
          </a:xfrm>
          <a:prstGeom prst="rect">
            <a:avLst/>
          </a:prstGeom>
          <a:noFill/>
        </p:spPr>
        <p:txBody>
          <a:bodyPr wrap="square" lIns="0" rIns="0" rtlCol="0">
            <a:spAutoFit/>
          </a:bodyPr>
          <a:lstStyle/>
          <a:p>
            <a:r>
              <a:rPr lang="el-GR" sz="2000" dirty="0">
                <a:solidFill>
                  <a:srgbClr val="FFFFFF"/>
                </a:solidFill>
                <a:latin typeface="D-DIN" panose="020B0504030202030204" pitchFamily="34" charset="77"/>
                <a:ea typeface="Open Sans" charset="0"/>
                <a:cs typeface="Open Sans" charset="0"/>
              </a:rPr>
              <a:t>Μην μιλάτε ή αναφέρεστε στην παρενόχληση που συμβαίνει. Αντ' αυτού, μιλήστε για κάτι εντελώς άσχετο.</a:t>
            </a:r>
            <a:endParaRPr lang="en-US" sz="2000" dirty="0">
              <a:solidFill>
                <a:srgbClr val="FFFFFF"/>
              </a:solidFill>
              <a:latin typeface="D-DIN" panose="020B0504030202030204" pitchFamily="34" charset="77"/>
              <a:ea typeface="Open Sans" charset="0"/>
              <a:cs typeface="Open Sans" charset="0"/>
            </a:endParaRPr>
          </a:p>
        </p:txBody>
      </p:sp>
      <p:pic>
        <p:nvPicPr>
          <p:cNvPr id="2052" name="Picture 4">
            <a:extLst>
              <a:ext uri="{FF2B5EF4-FFF2-40B4-BE49-F238E27FC236}">
                <a16:creationId xmlns:a16="http://schemas.microsoft.com/office/drawing/2014/main" id="{CF94FA80-65AE-7A39-452E-EF5DD3078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88" y="1232181"/>
            <a:ext cx="5570412" cy="42669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8FB4DB4-335B-2E50-F548-0B3A341539C2}"/>
              </a:ext>
            </a:extLst>
          </p:cNvPr>
          <p:cNvSpPr txBox="1">
            <a:spLocks/>
          </p:cNvSpPr>
          <p:nvPr/>
        </p:nvSpPr>
        <p:spPr>
          <a:xfrm>
            <a:off x="525588" y="5429831"/>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n-US" sz="1600" dirty="0">
                <a:solidFill>
                  <a:srgbClr val="FFFFFF"/>
                </a:solidFill>
              </a:rPr>
              <a:t>Source: </a:t>
            </a:r>
            <a:r>
              <a:rPr lang="en-US" sz="1600" dirty="0">
                <a:solidFill>
                  <a:srgbClr val="FFFFFF"/>
                </a:solidFill>
                <a:hlinkClick r:id="rId5"/>
              </a:rPr>
              <a:t>Right to be</a:t>
            </a:r>
            <a:endParaRPr lang="LID4096" sz="1600" dirty="0">
              <a:solidFill>
                <a:srgbClr val="FFFFFF"/>
              </a:solidFill>
            </a:endParaRPr>
          </a:p>
        </p:txBody>
      </p:sp>
      <p:sp>
        <p:nvSpPr>
          <p:cNvPr id="10" name="TextBox 7">
            <a:extLst>
              <a:ext uri="{FF2B5EF4-FFF2-40B4-BE49-F238E27FC236}">
                <a16:creationId xmlns:a16="http://schemas.microsoft.com/office/drawing/2014/main" id="{624BDF8C-9A56-CB18-BDDD-3B69A8BB0DF9}"/>
              </a:ext>
            </a:extLst>
          </p:cNvPr>
          <p:cNvSpPr txBox="1"/>
          <p:nvPr/>
        </p:nvSpPr>
        <p:spPr>
          <a:xfrm>
            <a:off x="6735028" y="5256031"/>
            <a:ext cx="4533117" cy="954107"/>
          </a:xfrm>
          <a:prstGeom prst="rect">
            <a:avLst/>
          </a:prstGeom>
          <a:noFill/>
        </p:spPr>
        <p:txBody>
          <a:bodyPr wrap="square" lIns="0" rIns="0" rtlCol="0">
            <a:spAutoFit/>
          </a:bodyPr>
          <a:lstStyle/>
          <a:p>
            <a:r>
              <a:rPr lang="el-GR" sz="2800" b="1" dirty="0">
                <a:solidFill>
                  <a:srgbClr val="FFFFFF"/>
                </a:solidFill>
                <a:latin typeface="D-DIN" panose="020B0504030202030204" pitchFamily="34" charset="77"/>
                <a:ea typeface="Open Sans" charset="0"/>
                <a:cs typeface="Open Sans" charset="0"/>
              </a:rPr>
              <a:t>Μπορείτε να σκεφτείτε μερικά παραδείγματα;</a:t>
            </a:r>
            <a:endParaRPr lang="en-US" sz="2800" b="1" dirty="0">
              <a:solidFill>
                <a:srgbClr val="FFFFFF"/>
              </a:solidFill>
              <a:latin typeface="D-DIN" panose="020B0504030202030204" pitchFamily="34" charset="77"/>
              <a:ea typeface="Open Sans" charset="0"/>
              <a:cs typeface="Open Sans" charset="0"/>
            </a:endParaRPr>
          </a:p>
        </p:txBody>
      </p:sp>
      <p:sp>
        <p:nvSpPr>
          <p:cNvPr id="2" name="TextBox 1">
            <a:extLst>
              <a:ext uri="{FF2B5EF4-FFF2-40B4-BE49-F238E27FC236}">
                <a16:creationId xmlns:a16="http://schemas.microsoft.com/office/drawing/2014/main" id="{4D234249-36A4-F76C-056F-0EE83F5BAB1E}"/>
              </a:ext>
            </a:extLst>
          </p:cNvPr>
          <p:cNvSpPr txBox="1"/>
          <p:nvPr/>
        </p:nvSpPr>
        <p:spPr>
          <a:xfrm>
            <a:off x="7472364" y="368536"/>
            <a:ext cx="7272336" cy="52322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l-GR" sz="2800" b="1" dirty="0">
                <a:solidFill>
                  <a:srgbClr val="FFFFFF"/>
                </a:solidFill>
                <a:latin typeface="D-DIN" panose="020B0504030202030204" pitchFamily="34" charset="77"/>
                <a:ea typeface="Open Sans" charset="0"/>
                <a:cs typeface="Open Sans" charset="0"/>
              </a:rPr>
              <a:t>ΑΝΤΙΠΕΡΙΣΠΑΣΜΟΣ</a:t>
            </a:r>
            <a:endParaRPr lang="en-US" sz="2800" b="1" dirty="0">
              <a:solidFill>
                <a:srgbClr val="FFFFFF"/>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197068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89"/>
          <p:cNvSpPr>
            <a:spLocks noEditPoints="1"/>
          </p:cNvSpPr>
          <p:nvPr/>
        </p:nvSpPr>
        <p:spPr bwMode="auto">
          <a:xfrm>
            <a:off x="6733309" y="111055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8" name="TextBox 7"/>
          <p:cNvSpPr txBox="1"/>
          <p:nvPr/>
        </p:nvSpPr>
        <p:spPr>
          <a:xfrm>
            <a:off x="7580662" y="1125671"/>
            <a:ext cx="3259791" cy="1015663"/>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Αναζητήστε ένα άτομο πο</a:t>
            </a:r>
            <a:r>
              <a:rPr lang="el-GR" sz="2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υ είναι έτοιμο και πρόθυμο να βοηθήσει. </a:t>
            </a: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88" y="450850"/>
            <a:ext cx="1639762" cy="344608"/>
          </a:xfrm>
          <a:prstGeom prst="rect">
            <a:avLst/>
          </a:prstGeom>
        </p:spPr>
      </p:pic>
      <p:sp>
        <p:nvSpPr>
          <p:cNvPr id="20" name="Freeform 1089">
            <a:extLst>
              <a:ext uri="{FF2B5EF4-FFF2-40B4-BE49-F238E27FC236}">
                <a16:creationId xmlns:a16="http://schemas.microsoft.com/office/drawing/2014/main" id="{4A576B2E-5E00-B246-83F6-13AC79BAB4E0}"/>
              </a:ext>
            </a:extLst>
          </p:cNvPr>
          <p:cNvSpPr>
            <a:spLocks noEditPoints="1"/>
          </p:cNvSpPr>
          <p:nvPr/>
        </p:nvSpPr>
        <p:spPr bwMode="auto">
          <a:xfrm>
            <a:off x="6765124" y="227317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22" name="TextBox 7">
            <a:extLst>
              <a:ext uri="{FF2B5EF4-FFF2-40B4-BE49-F238E27FC236}">
                <a16:creationId xmlns:a16="http://schemas.microsoft.com/office/drawing/2014/main" id="{65274AD6-2540-C949-9AA0-2FAEA795DA6E}"/>
              </a:ext>
            </a:extLst>
          </p:cNvPr>
          <p:cNvSpPr txBox="1"/>
          <p:nvPr/>
        </p:nvSpPr>
        <p:spPr>
          <a:xfrm>
            <a:off x="7580662" y="2119554"/>
            <a:ext cx="2934938" cy="1631216"/>
          </a:xfrm>
          <a:prstGeom prst="rect">
            <a:avLst/>
          </a:prstGeom>
          <a:noFill/>
        </p:spPr>
        <p:txBody>
          <a:bodyPr wrap="square" lIns="0" rIns="0" rtlCol="0">
            <a:spAutoFit/>
          </a:bodyPr>
          <a:lstStyle/>
          <a:p>
            <a:r>
              <a:rPr lang="el-GR" sz="2000" dirty="0">
                <a:solidFill>
                  <a:srgbClr val="FFFFFF"/>
                </a:solidFill>
                <a:latin typeface="D-DIN" panose="020B0504030202030204" pitchFamily="34" charset="77"/>
                <a:ea typeface="Open Sans" charset="0"/>
                <a:cs typeface="Open Sans" charset="0"/>
              </a:rPr>
              <a:t>Όταν αναθέτετε σε κάποιο άτομο να σας βοηθήσει δηλώστε με σαφήνεια τι παρατηρείται και πώς θα θέλατε να βοηθήσει. </a:t>
            </a:r>
            <a:endParaRPr lang="en-US" sz="2000" dirty="0">
              <a:solidFill>
                <a:srgbClr val="FFFFFF"/>
              </a:solidFill>
              <a:latin typeface="D-DIN" panose="020B0504030202030204" pitchFamily="34" charset="77"/>
              <a:ea typeface="Open Sans" charset="0"/>
              <a:cs typeface="Open Sans" charset="0"/>
            </a:endParaRPr>
          </a:p>
        </p:txBody>
      </p:sp>
      <p:sp>
        <p:nvSpPr>
          <p:cNvPr id="4" name="Title 1">
            <a:extLst>
              <a:ext uri="{FF2B5EF4-FFF2-40B4-BE49-F238E27FC236}">
                <a16:creationId xmlns:a16="http://schemas.microsoft.com/office/drawing/2014/main" id="{08FB4DB4-335B-2E50-F548-0B3A341539C2}"/>
              </a:ext>
            </a:extLst>
          </p:cNvPr>
          <p:cNvSpPr txBox="1">
            <a:spLocks/>
          </p:cNvSpPr>
          <p:nvPr/>
        </p:nvSpPr>
        <p:spPr>
          <a:xfrm>
            <a:off x="525588" y="5429831"/>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n-US" sz="1600" dirty="0">
                <a:solidFill>
                  <a:srgbClr val="FFFFFF"/>
                </a:solidFill>
              </a:rPr>
              <a:t>Source: </a:t>
            </a:r>
            <a:r>
              <a:rPr lang="en-US" sz="1600" dirty="0">
                <a:solidFill>
                  <a:srgbClr val="FFFFFF"/>
                </a:solidFill>
                <a:hlinkClick r:id="rId4"/>
              </a:rPr>
              <a:t>Right to be</a:t>
            </a:r>
            <a:endParaRPr lang="LID4096" sz="1600" dirty="0">
              <a:solidFill>
                <a:srgbClr val="FFFFFF"/>
              </a:solidFill>
            </a:endParaRPr>
          </a:p>
        </p:txBody>
      </p:sp>
      <p:sp>
        <p:nvSpPr>
          <p:cNvPr id="10" name="TextBox 7">
            <a:extLst>
              <a:ext uri="{FF2B5EF4-FFF2-40B4-BE49-F238E27FC236}">
                <a16:creationId xmlns:a16="http://schemas.microsoft.com/office/drawing/2014/main" id="{624BDF8C-9A56-CB18-BDDD-3B69A8BB0DF9}"/>
              </a:ext>
            </a:extLst>
          </p:cNvPr>
          <p:cNvSpPr txBox="1"/>
          <p:nvPr/>
        </p:nvSpPr>
        <p:spPr>
          <a:xfrm>
            <a:off x="6734151" y="4671429"/>
            <a:ext cx="4321672" cy="1815882"/>
          </a:xfrm>
          <a:prstGeom prst="rect">
            <a:avLst/>
          </a:prstGeom>
          <a:noFill/>
        </p:spPr>
        <p:txBody>
          <a:bodyPr wrap="square" lIns="0" rIns="0" rtlCol="0">
            <a:spAutoFit/>
          </a:bodyPr>
          <a:lstStyle/>
          <a:p>
            <a:r>
              <a:rPr lang="el-GR" sz="2800" b="1" dirty="0">
                <a:solidFill>
                  <a:srgbClr val="FFFFFF"/>
                </a:solidFill>
                <a:latin typeface="D-DIN" panose="020B0504030202030204" pitchFamily="34" charset="77"/>
                <a:ea typeface="Open Sans" charset="0"/>
                <a:cs typeface="Open Sans" charset="0"/>
              </a:rPr>
              <a:t>Μπορείτε να σκεφτείτε μερικά παραδείγματα για το τι θα λέγατε σε ένα τέτοιο άτομο;</a:t>
            </a:r>
            <a:endParaRPr lang="en-US" sz="2800" b="1" dirty="0">
              <a:solidFill>
                <a:srgbClr val="FFFFFF"/>
              </a:solidFill>
              <a:latin typeface="D-DIN" panose="020B0504030202030204" pitchFamily="34" charset="77"/>
              <a:ea typeface="Open Sans" charset="0"/>
              <a:cs typeface="Open Sans" charset="0"/>
            </a:endParaRPr>
          </a:p>
        </p:txBody>
      </p:sp>
      <p:pic>
        <p:nvPicPr>
          <p:cNvPr id="4098" name="Picture 2">
            <a:extLst>
              <a:ext uri="{FF2B5EF4-FFF2-40B4-BE49-F238E27FC236}">
                <a16:creationId xmlns:a16="http://schemas.microsoft.com/office/drawing/2014/main" id="{DD493C29-3453-B48E-BB75-CE948B8545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88" y="1129472"/>
            <a:ext cx="5570412" cy="43003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80FC47-DD4A-C3F9-EBE4-E01592C5CC2C}"/>
              </a:ext>
            </a:extLst>
          </p:cNvPr>
          <p:cNvSpPr txBox="1"/>
          <p:nvPr/>
        </p:nvSpPr>
        <p:spPr>
          <a:xfrm>
            <a:off x="3789398" y="452949"/>
            <a:ext cx="7272336" cy="461665"/>
          </a:xfrm>
          <a:prstGeom prst="rect">
            <a:avLst/>
          </a:prstGeom>
          <a:noFill/>
        </p:spPr>
        <p:txBody>
          <a:bodyPr wrap="square">
            <a:spAutoFit/>
          </a:bodyPr>
          <a:lstStyle/>
          <a:p>
            <a:pPr marR="0" lvl="0" algn="r" defTabSz="914400" rtl="0" eaLnBrk="1" fontAlgn="auto" latinLnBrk="0" hangingPunct="1">
              <a:lnSpc>
                <a:spcPct val="100000"/>
              </a:lnSpc>
              <a:spcBef>
                <a:spcPts val="0"/>
              </a:spcBef>
              <a:spcAft>
                <a:spcPts val="0"/>
              </a:spcAft>
              <a:buClrTx/>
              <a:buSzTx/>
              <a:tabLst/>
              <a:defRPr/>
            </a:pPr>
            <a:r>
              <a:rPr lang="el-GR" sz="2400" b="1" dirty="0">
                <a:solidFill>
                  <a:srgbClr val="FFFFFF"/>
                </a:solidFill>
                <a:latin typeface="D-DIN" panose="020B0504030202030204" pitchFamily="34" charset="77"/>
                <a:ea typeface="Open Sans" charset="0"/>
                <a:cs typeface="Open Sans" charset="0"/>
              </a:rPr>
              <a:t>ΒΟΗΘΕΙΑ ΑΠΟ ΤΡΙΤΟ ΑΤΟΜΟ</a:t>
            </a:r>
            <a:endParaRPr lang="en-US" sz="2400" b="1" dirty="0">
              <a:solidFill>
                <a:srgbClr val="FFFFFF"/>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219600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89"/>
          <p:cNvSpPr>
            <a:spLocks noEditPoints="1"/>
          </p:cNvSpPr>
          <p:nvPr/>
        </p:nvSpPr>
        <p:spPr bwMode="auto">
          <a:xfrm>
            <a:off x="6733309" y="111055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8" name="TextBox 7"/>
          <p:cNvSpPr txBox="1"/>
          <p:nvPr/>
        </p:nvSpPr>
        <p:spPr>
          <a:xfrm>
            <a:off x="7580662" y="1125671"/>
            <a:ext cx="3259791" cy="1631216"/>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solidFill>
                  <a:srgbClr val="FFFFFF"/>
                </a:solidFill>
                <a:latin typeface="D-DIN" panose="020B0504030202030204" pitchFamily="34" charset="77"/>
                <a:ea typeface="Open Sans" charset="0"/>
                <a:cs typeface="Open Sans" charset="0"/>
              </a:rPr>
              <a:t>Αξιολογήστε την κατάσταση. Βοηθάει κανείς το άτομο που </a:t>
            </a:r>
            <a:r>
              <a:rPr lang="el-GR" sz="2000" dirty="0" err="1">
                <a:solidFill>
                  <a:srgbClr val="FFFFFF"/>
                </a:solidFill>
                <a:latin typeface="D-DIN" panose="020B0504030202030204" pitchFamily="34" charset="77"/>
                <a:ea typeface="Open Sans" charset="0"/>
                <a:cs typeface="Open Sans" charset="0"/>
              </a:rPr>
              <a:t>παρενοχλείται</a:t>
            </a:r>
            <a:r>
              <a:rPr lang="el-GR" sz="2000" dirty="0">
                <a:solidFill>
                  <a:srgbClr val="FFFFFF"/>
                </a:solidFill>
                <a:latin typeface="D-DIN" panose="020B0504030202030204" pitchFamily="34" charset="77"/>
                <a:ea typeface="Open Sans" charset="0"/>
                <a:cs typeface="Open Sans" charset="0"/>
              </a:rPr>
              <a:t>; Αν όχι, χρησιμοποιήστε ένα άλλο από τα 5</a:t>
            </a:r>
            <a:r>
              <a:rPr lang="en-US" sz="2000" dirty="0">
                <a:solidFill>
                  <a:srgbClr val="FFFFFF"/>
                </a:solidFill>
                <a:latin typeface="D-DIN" panose="020B0504030202030204" pitchFamily="34" charset="77"/>
                <a:ea typeface="Open Sans" charset="0"/>
                <a:cs typeface="Open Sans" charset="0"/>
              </a:rPr>
              <a:t>D.</a:t>
            </a:r>
          </a:p>
        </p:txBody>
      </p:sp>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88" y="450850"/>
            <a:ext cx="1639762" cy="344608"/>
          </a:xfrm>
          <a:prstGeom prst="rect">
            <a:avLst/>
          </a:prstGeom>
        </p:spPr>
      </p:pic>
      <p:sp>
        <p:nvSpPr>
          <p:cNvPr id="20" name="Freeform 1089">
            <a:extLst>
              <a:ext uri="{FF2B5EF4-FFF2-40B4-BE49-F238E27FC236}">
                <a16:creationId xmlns:a16="http://schemas.microsoft.com/office/drawing/2014/main" id="{4A576B2E-5E00-B246-83F6-13AC79BAB4E0}"/>
              </a:ext>
            </a:extLst>
          </p:cNvPr>
          <p:cNvSpPr>
            <a:spLocks noEditPoints="1"/>
          </p:cNvSpPr>
          <p:nvPr/>
        </p:nvSpPr>
        <p:spPr bwMode="auto">
          <a:xfrm>
            <a:off x="6708946" y="286821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22" name="TextBox 7">
            <a:extLst>
              <a:ext uri="{FF2B5EF4-FFF2-40B4-BE49-F238E27FC236}">
                <a16:creationId xmlns:a16="http://schemas.microsoft.com/office/drawing/2014/main" id="{65274AD6-2540-C949-9AA0-2FAEA795DA6E}"/>
              </a:ext>
            </a:extLst>
          </p:cNvPr>
          <p:cNvSpPr txBox="1"/>
          <p:nvPr/>
        </p:nvSpPr>
        <p:spPr>
          <a:xfrm>
            <a:off x="7580662" y="2768472"/>
            <a:ext cx="2934938" cy="3170099"/>
          </a:xfrm>
          <a:prstGeom prst="rect">
            <a:avLst/>
          </a:prstGeom>
          <a:noFill/>
        </p:spPr>
        <p:txBody>
          <a:bodyPr wrap="square" lIns="0" rIns="0" rtlCol="0">
            <a:spAutoFit/>
          </a:bodyPr>
          <a:lstStyle/>
          <a:p>
            <a:r>
              <a:rPr lang="el-GR" sz="2000" dirty="0">
                <a:solidFill>
                  <a:srgbClr val="FFFFFF"/>
                </a:solidFill>
                <a:latin typeface="D-DIN" panose="020B0504030202030204" pitchFamily="34" charset="77"/>
                <a:ea typeface="Open Sans" charset="0"/>
                <a:cs typeface="Open Sans" charset="0"/>
              </a:rPr>
              <a:t>Να ρωτάτε πάντα το άτομο που </a:t>
            </a:r>
            <a:r>
              <a:rPr lang="el-GR" sz="2000" dirty="0" err="1">
                <a:solidFill>
                  <a:srgbClr val="FFFFFF"/>
                </a:solidFill>
                <a:latin typeface="D-DIN" panose="020B0504030202030204" pitchFamily="34" charset="77"/>
                <a:ea typeface="Open Sans" charset="0"/>
                <a:cs typeface="Open Sans" charset="0"/>
              </a:rPr>
              <a:t>παρενοχλήθηκε</a:t>
            </a:r>
            <a:r>
              <a:rPr lang="el-GR" sz="2000" dirty="0">
                <a:solidFill>
                  <a:srgbClr val="FFFFFF"/>
                </a:solidFill>
                <a:latin typeface="D-DIN" panose="020B0504030202030204" pitchFamily="34" charset="77"/>
                <a:ea typeface="Open Sans" charset="0"/>
                <a:cs typeface="Open Sans" charset="0"/>
              </a:rPr>
              <a:t> τι θέλει να κάνει με την καταγραφή ή/και τις σημειώσεις σας.</a:t>
            </a:r>
          </a:p>
          <a:p>
            <a:endParaRPr lang="el-GR" sz="2000" b="1" dirty="0">
              <a:solidFill>
                <a:srgbClr val="FFFFFF"/>
              </a:solidFill>
              <a:latin typeface="D-DIN" panose="020B0504030202030204" pitchFamily="34" charset="77"/>
              <a:ea typeface="Open Sans" charset="0"/>
              <a:cs typeface="Open Sans" charset="0"/>
            </a:endParaRPr>
          </a:p>
          <a:p>
            <a:r>
              <a:rPr lang="el-GR" sz="2000" b="1" dirty="0">
                <a:solidFill>
                  <a:srgbClr val="FFFFFF"/>
                </a:solidFill>
                <a:latin typeface="D-DIN" panose="020B0504030202030204" pitchFamily="34" charset="77"/>
                <a:ea typeface="Open Sans" charset="0"/>
                <a:cs typeface="Open Sans" charset="0"/>
              </a:rPr>
              <a:t>Ποτέ μην τις δημοσιεύετε στο διαδίκτυο ή τις χρησιμοποιείτε χωρίς την άδειά τους.</a:t>
            </a:r>
            <a:endParaRPr lang="en-US" sz="2000" dirty="0">
              <a:solidFill>
                <a:srgbClr val="FFFFFF"/>
              </a:solidFill>
              <a:latin typeface="D-DIN" panose="020B0504030202030204" pitchFamily="34" charset="77"/>
              <a:ea typeface="Open Sans" charset="0"/>
              <a:cs typeface="Open Sans" charset="0"/>
            </a:endParaRPr>
          </a:p>
        </p:txBody>
      </p:sp>
      <p:sp>
        <p:nvSpPr>
          <p:cNvPr id="4" name="Title 1">
            <a:extLst>
              <a:ext uri="{FF2B5EF4-FFF2-40B4-BE49-F238E27FC236}">
                <a16:creationId xmlns:a16="http://schemas.microsoft.com/office/drawing/2014/main" id="{08FB4DB4-335B-2E50-F548-0B3A341539C2}"/>
              </a:ext>
            </a:extLst>
          </p:cNvPr>
          <p:cNvSpPr txBox="1">
            <a:spLocks/>
          </p:cNvSpPr>
          <p:nvPr/>
        </p:nvSpPr>
        <p:spPr>
          <a:xfrm>
            <a:off x="525588" y="5429831"/>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n-US" sz="1600" dirty="0">
                <a:solidFill>
                  <a:srgbClr val="FFFFFF"/>
                </a:solidFill>
              </a:rPr>
              <a:t>Source: </a:t>
            </a:r>
            <a:r>
              <a:rPr lang="en-US" sz="1600" dirty="0">
                <a:solidFill>
                  <a:srgbClr val="FFFFFF"/>
                </a:solidFill>
                <a:hlinkClick r:id="rId4"/>
              </a:rPr>
              <a:t>Right to be</a:t>
            </a:r>
            <a:endParaRPr lang="LID4096" sz="1600" dirty="0">
              <a:solidFill>
                <a:srgbClr val="FFFFFF"/>
              </a:solidFill>
            </a:endParaRPr>
          </a:p>
        </p:txBody>
      </p:sp>
      <p:pic>
        <p:nvPicPr>
          <p:cNvPr id="5122" name="Picture 2">
            <a:extLst>
              <a:ext uri="{FF2B5EF4-FFF2-40B4-BE49-F238E27FC236}">
                <a16:creationId xmlns:a16="http://schemas.microsoft.com/office/drawing/2014/main" id="{5072E1F9-41CF-AE52-D254-3A867F23D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88" y="1071044"/>
            <a:ext cx="5706770" cy="4394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0F291E-E29E-6A8D-E1F2-78C0DD563D83}"/>
              </a:ext>
            </a:extLst>
          </p:cNvPr>
          <p:cNvSpPr txBox="1"/>
          <p:nvPr/>
        </p:nvSpPr>
        <p:spPr>
          <a:xfrm>
            <a:off x="7467149" y="388178"/>
            <a:ext cx="7272336" cy="52322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l-GR" sz="2800" b="1" dirty="0">
                <a:solidFill>
                  <a:srgbClr val="FFFFFF"/>
                </a:solidFill>
                <a:latin typeface="D-DIN" panose="020B0504030202030204" pitchFamily="34" charset="77"/>
                <a:ea typeface="Open Sans" charset="0"/>
                <a:cs typeface="Open Sans" charset="0"/>
              </a:rPr>
              <a:t>ΚΑΤΑΓΡΑΦΗ</a:t>
            </a:r>
            <a:endParaRPr lang="en-US" sz="2800" b="1" dirty="0">
              <a:solidFill>
                <a:srgbClr val="FFFFFF"/>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217043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Εκπαιδευτικοί στόχοι </a:t>
            </a:r>
            <a:endParaRPr lang="en-US" dirty="0"/>
          </a:p>
        </p:txBody>
      </p:sp>
      <p:sp>
        <p:nvSpPr>
          <p:cNvPr id="3" name="TextBox 11">
            <a:extLst>
              <a:ext uri="{FF2B5EF4-FFF2-40B4-BE49-F238E27FC236}">
                <a16:creationId xmlns:a16="http://schemas.microsoft.com/office/drawing/2014/main" id="{9C29A036-ED95-FDCD-FF8E-4FABCB14D110}"/>
              </a:ext>
            </a:extLst>
          </p:cNvPr>
          <p:cNvSpPr txBox="1"/>
          <p:nvPr/>
        </p:nvSpPr>
        <p:spPr>
          <a:xfrm>
            <a:off x="753455" y="2317116"/>
            <a:ext cx="10578414" cy="3661002"/>
          </a:xfrm>
          <a:prstGeom prst="rect">
            <a:avLst/>
          </a:prstGeom>
          <a:noFill/>
        </p:spPr>
        <p:txBody>
          <a:bodyPr wrap="square" lIns="0" tIns="45720" rIns="0" bIns="45720" rtlCol="0" anchor="t">
            <a:spAutoFit/>
          </a:bodyPr>
          <a:lstStyle/>
          <a:p>
            <a:pPr>
              <a:lnSpc>
                <a:spcPct val="130000"/>
              </a:lnSpc>
            </a:pPr>
            <a:r>
              <a:rPr lang="el-GR" sz="2000" dirty="0">
                <a:solidFill>
                  <a:schemeClr val="bg1"/>
                </a:solidFill>
                <a:latin typeface="D-DIN"/>
              </a:rPr>
              <a:t>Το σεμινάριο έχει στόχο να σας βοηθήσει να αποκτήσετε τις γνώσεις και τα εργαλεία για την αναγνώριση και την αντιμετώπιση περιστατικών </a:t>
            </a:r>
            <a:r>
              <a:rPr lang="el-GR" sz="2000" dirty="0" err="1">
                <a:solidFill>
                  <a:schemeClr val="bg1"/>
                </a:solidFill>
                <a:latin typeface="D-DIN"/>
              </a:rPr>
              <a:t>έμφυλης</a:t>
            </a:r>
            <a:r>
              <a:rPr lang="el-GR" sz="2000" dirty="0">
                <a:solidFill>
                  <a:schemeClr val="bg1"/>
                </a:solidFill>
                <a:latin typeface="D-DIN"/>
              </a:rPr>
              <a:t> βίας. Μέχρι το τέλος του σεμιναρίου θα είστε σε θέση: </a:t>
            </a:r>
            <a:br>
              <a:rPr lang="el-GR" sz="2000" dirty="0">
                <a:solidFill>
                  <a:schemeClr val="bg1"/>
                </a:solidFill>
                <a:latin typeface="D-DIN"/>
              </a:rPr>
            </a:br>
            <a:endParaRPr lang="en-US" sz="2000" dirty="0">
              <a:solidFill>
                <a:schemeClr val="bg1"/>
              </a:solidFill>
              <a:latin typeface="D-DIN" panose="020B0504030202030204" pitchFamily="34" charset="77"/>
            </a:endParaRPr>
          </a:p>
          <a:p>
            <a:pPr marL="342900" indent="-342900">
              <a:lnSpc>
                <a:spcPct val="130000"/>
              </a:lnSpc>
              <a:buFont typeface="Wingdings" panose="05000000000000000000" pitchFamily="2" charset="2"/>
              <a:buChar char="q"/>
            </a:pPr>
            <a:r>
              <a:rPr lang="el-GR" sz="2000" dirty="0">
                <a:solidFill>
                  <a:schemeClr val="bg1"/>
                </a:solidFill>
                <a:latin typeface="D-DIN" panose="020B0504030202030204" pitchFamily="34" charset="77"/>
              </a:rPr>
              <a:t>Να προσδιορίσετε μορφές </a:t>
            </a:r>
            <a:r>
              <a:rPr lang="el-GR" sz="2000" dirty="0" err="1">
                <a:solidFill>
                  <a:schemeClr val="bg1"/>
                </a:solidFill>
                <a:latin typeface="D-DIN" panose="020B0504030202030204" pitchFamily="34" charset="77"/>
              </a:rPr>
              <a:t>έμφυλης</a:t>
            </a:r>
            <a:r>
              <a:rPr lang="el-GR" sz="2000" dirty="0">
                <a:solidFill>
                  <a:schemeClr val="bg1"/>
                </a:solidFill>
                <a:latin typeface="D-DIN" panose="020B0504030202030204" pitchFamily="34" charset="77"/>
              </a:rPr>
              <a:t> βίας</a:t>
            </a:r>
            <a:r>
              <a:rPr lang="en-US" sz="2000" dirty="0">
                <a:solidFill>
                  <a:schemeClr val="bg1"/>
                </a:solidFill>
                <a:latin typeface="D-DIN" panose="020B0504030202030204" pitchFamily="34" charset="77"/>
              </a:rPr>
              <a:t>. </a:t>
            </a:r>
          </a:p>
          <a:p>
            <a:pPr marL="342900" indent="-342900">
              <a:lnSpc>
                <a:spcPct val="130000"/>
              </a:lnSpc>
              <a:buFont typeface="Wingdings" panose="05000000000000000000" pitchFamily="2" charset="2"/>
              <a:buChar char="q"/>
            </a:pPr>
            <a:r>
              <a:rPr lang="el-GR" sz="2000" dirty="0">
                <a:solidFill>
                  <a:schemeClr val="bg1"/>
                </a:solidFill>
                <a:latin typeface="D-DIN" panose="020B0504030202030204" pitchFamily="34" charset="77"/>
              </a:rPr>
              <a:t>Να αντιλαμβάνεστε την ευθύνη και την επίδραση των </a:t>
            </a:r>
            <a:r>
              <a:rPr lang="en-US" sz="2000" dirty="0">
                <a:solidFill>
                  <a:schemeClr val="bg1"/>
                </a:solidFill>
                <a:latin typeface="D-DIN" panose="020B0504030202030204" pitchFamily="34" charset="77"/>
              </a:rPr>
              <a:t>bystanders. </a:t>
            </a:r>
          </a:p>
          <a:p>
            <a:pPr marL="342900" indent="-342900">
              <a:lnSpc>
                <a:spcPct val="130000"/>
              </a:lnSpc>
              <a:buFont typeface="Wingdings" panose="05000000000000000000" pitchFamily="2" charset="2"/>
              <a:buChar char="q"/>
            </a:pPr>
            <a:r>
              <a:rPr lang="el-GR" sz="2000" dirty="0">
                <a:solidFill>
                  <a:schemeClr val="bg1"/>
                </a:solidFill>
                <a:latin typeface="D-DIN" panose="020B0504030202030204" pitchFamily="34" charset="77"/>
              </a:rPr>
              <a:t>Να </a:t>
            </a:r>
            <a:r>
              <a:rPr lang="el-GR" sz="2000" dirty="0" err="1">
                <a:solidFill>
                  <a:schemeClr val="bg1"/>
                </a:solidFill>
                <a:latin typeface="D-DIN" panose="020B0504030202030204" pitchFamily="34" charset="77"/>
              </a:rPr>
              <a:t>αναπτ</a:t>
            </a:r>
            <a:r>
              <a:rPr lang="en-US" sz="2000" dirty="0">
                <a:solidFill>
                  <a:schemeClr val="bg1"/>
                </a:solidFill>
                <a:latin typeface="D-DIN"/>
              </a:rPr>
              <a:t>ύ</a:t>
            </a:r>
            <a:r>
              <a:rPr lang="el-GR" sz="2000" dirty="0" err="1">
                <a:solidFill>
                  <a:schemeClr val="bg1"/>
                </a:solidFill>
                <a:latin typeface="D-DIN" panose="020B0504030202030204" pitchFamily="34" charset="77"/>
              </a:rPr>
              <a:t>ξετε</a:t>
            </a:r>
            <a:r>
              <a:rPr lang="el-GR" sz="2000" dirty="0">
                <a:solidFill>
                  <a:schemeClr val="bg1"/>
                </a:solidFill>
                <a:latin typeface="D-DIN" panose="020B0504030202030204" pitchFamily="34" charset="77"/>
              </a:rPr>
              <a:t> πρακτικές γνώσεις για την αναγνώριση περιστατικών όπου η παρέμβαση των </a:t>
            </a:r>
            <a:r>
              <a:rPr lang="en-US" sz="2000" dirty="0">
                <a:solidFill>
                  <a:schemeClr val="bg1"/>
                </a:solidFill>
                <a:latin typeface="D-DIN"/>
              </a:rPr>
              <a:t>bystanders </a:t>
            </a:r>
            <a:r>
              <a:rPr lang="el-GR" sz="2000" dirty="0">
                <a:solidFill>
                  <a:schemeClr val="bg1"/>
                </a:solidFill>
                <a:latin typeface="D-DIN" panose="020B0504030202030204" pitchFamily="34" charset="77"/>
              </a:rPr>
              <a:t>είναι απαραίτητη. </a:t>
            </a:r>
          </a:p>
          <a:p>
            <a:pPr marL="342900" indent="-342900">
              <a:lnSpc>
                <a:spcPct val="130000"/>
              </a:lnSpc>
              <a:buFont typeface="Wingdings" panose="05000000000000000000" pitchFamily="2" charset="2"/>
              <a:buChar char="q"/>
            </a:pPr>
            <a:r>
              <a:rPr lang="el-GR" sz="2000" dirty="0">
                <a:solidFill>
                  <a:schemeClr val="bg1"/>
                </a:solidFill>
                <a:latin typeface="D-DIN"/>
              </a:rPr>
              <a:t>Θα </a:t>
            </a:r>
            <a:r>
              <a:rPr lang="en-US" sz="2000" dirty="0">
                <a:solidFill>
                  <a:schemeClr val="bg1"/>
                </a:solidFill>
                <a:latin typeface="D-DIN"/>
              </a:rPr>
              <a:t>έ</a:t>
            </a:r>
            <a:r>
              <a:rPr lang="el-GR" sz="2000" dirty="0" err="1">
                <a:solidFill>
                  <a:schemeClr val="bg1"/>
                </a:solidFill>
                <a:latin typeface="D-DIN" panose="020B0504030202030204" pitchFamily="34" charset="77"/>
              </a:rPr>
              <a:t>χετε</a:t>
            </a:r>
            <a:r>
              <a:rPr lang="el-GR" sz="2000" dirty="0">
                <a:solidFill>
                  <a:schemeClr val="bg1"/>
                </a:solidFill>
                <a:latin typeface="D-DIN" panose="020B0504030202030204" pitchFamily="34" charset="77"/>
              </a:rPr>
              <a:t> αποκτήσει την αυτοπεποίθηση που χρειάζεται για την εφαρμογή όσων μάθατε. </a:t>
            </a:r>
            <a:endParaRPr lang="en-US" sz="2000" dirty="0">
              <a:solidFill>
                <a:schemeClr val="bg1"/>
              </a:solidFill>
              <a:latin typeface="D-DIN" panose="020B0504030202030204" pitchFamily="34" charset="77"/>
            </a:endParaRPr>
          </a:p>
        </p:txBody>
      </p:sp>
    </p:spTree>
    <p:extLst>
      <p:ext uri="{BB962C8B-B14F-4D97-AF65-F5344CB8AC3E}">
        <p14:creationId xmlns:p14="http://schemas.microsoft.com/office/powerpoint/2010/main" val="360808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89"/>
          <p:cNvSpPr>
            <a:spLocks noEditPoints="1"/>
          </p:cNvSpPr>
          <p:nvPr/>
        </p:nvSpPr>
        <p:spPr bwMode="auto">
          <a:xfrm>
            <a:off x="6765124" y="126696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8" name="TextBox 7"/>
          <p:cNvSpPr txBox="1"/>
          <p:nvPr/>
        </p:nvSpPr>
        <p:spPr>
          <a:xfrm>
            <a:off x="7580662" y="1125671"/>
            <a:ext cx="3806130" cy="4401205"/>
          </a:xfrm>
          <a:prstGeom prst="rect">
            <a:avLst/>
          </a:prstGeom>
          <a:noFill/>
        </p:spPr>
        <p:txBody>
          <a:bodyPr wrap="square" lIns="0" tIns="45720" rIns="0" bIns="45720" rtlCol="0" anchor="t">
            <a:spAutoFit/>
          </a:bodyPr>
          <a:lstStyle/>
          <a:p>
            <a:pPr defTabSz="914400">
              <a:defRPr/>
            </a:pPr>
            <a:r>
              <a:rPr lang="el-GR" sz="2000" dirty="0">
                <a:solidFill>
                  <a:srgbClr val="FFFFFF"/>
                </a:solidFill>
                <a:latin typeface="D-DIN" panose="020B0504030202030204" pitchFamily="34" charset="77"/>
                <a:ea typeface="Open Sans" charset="0"/>
                <a:cs typeface="Open Sans" charset="0"/>
              </a:rPr>
              <a:t>Όταν είναι ασφαλές, επικοινωνήστε με το άτομο που </a:t>
            </a:r>
            <a:r>
              <a:rPr lang="el-GR" sz="2000" dirty="0" err="1">
                <a:solidFill>
                  <a:srgbClr val="FFFFFF"/>
                </a:solidFill>
                <a:latin typeface="D-DIN" panose="020B0504030202030204" pitchFamily="34" charset="77"/>
                <a:ea typeface="Open Sans" charset="0"/>
                <a:cs typeface="Open Sans" charset="0"/>
              </a:rPr>
              <a:t>παρενοχλήθηκε</a:t>
            </a:r>
            <a:r>
              <a:rPr lang="el-GR" sz="2000" dirty="0">
                <a:solidFill>
                  <a:srgbClr val="FFFFFF"/>
                </a:solidFill>
                <a:latin typeface="D-DIN" panose="020B0504030202030204" pitchFamily="34" charset="77"/>
                <a:ea typeface="Open Sans" charset="0"/>
                <a:cs typeface="Open Sans" charset="0"/>
              </a:rPr>
              <a:t>. Μείνετε μαζί του για λίγο μέχρι να νιώσει ασφάλεια. </a:t>
            </a:r>
          </a:p>
          <a:p>
            <a:pPr defTabSz="914400">
              <a:defRPr/>
            </a:pPr>
            <a:endParaRPr lang="el-GR" sz="2000" dirty="0">
              <a:solidFill>
                <a:srgbClr val="FFFFFF"/>
              </a:solidFill>
              <a:latin typeface="D-DIN" panose="020B0504030202030204" pitchFamily="34" charset="77"/>
              <a:ea typeface="Open Sans"/>
              <a:cs typeface="Open Sans"/>
            </a:endParaRPr>
          </a:p>
          <a:p>
            <a:pPr defTabSz="914400">
              <a:defRPr/>
            </a:pPr>
            <a:r>
              <a:rPr lang="el-GR" sz="2000" dirty="0">
                <a:solidFill>
                  <a:srgbClr val="FFFFFF"/>
                </a:solidFill>
                <a:latin typeface="D-DIN" panose="020B0504030202030204" pitchFamily="34" charset="77"/>
                <a:ea typeface="Open Sans" charset="0"/>
                <a:cs typeface="Open Sans" charset="0"/>
              </a:rPr>
              <a:t>Ενημερώστε για το ότι είδατε τι συνέβη και ότι δεν ήταν εντάξει.</a:t>
            </a:r>
          </a:p>
          <a:p>
            <a:pPr defTabSz="914400">
              <a:defRPr/>
            </a:pPr>
            <a:endParaRPr lang="el-GR" sz="2000" dirty="0">
              <a:solidFill>
                <a:srgbClr val="FFFFFF"/>
              </a:solidFill>
              <a:latin typeface="D-DIN" panose="020B0504030202030204" pitchFamily="34" charset="77"/>
              <a:ea typeface="Open Sans" charset="0"/>
              <a:cs typeface="Open Sans" charset="0"/>
            </a:endParaRPr>
          </a:p>
          <a:p>
            <a:pPr defTabSz="914400">
              <a:defRPr/>
            </a:pPr>
            <a:r>
              <a:rPr lang="el-GR" sz="2000" dirty="0">
                <a:solidFill>
                  <a:srgbClr val="FFFFFF"/>
                </a:solidFill>
                <a:latin typeface="D-DIN" panose="020B0504030202030204" pitchFamily="34" charset="77"/>
                <a:ea typeface="Open Sans" charset="0"/>
                <a:cs typeface="Open Sans" charset="0"/>
              </a:rPr>
              <a:t>Ρωτήστε αν υπάρχει κάποιος τρόπος υποστήριξης.</a:t>
            </a:r>
          </a:p>
          <a:p>
            <a:pPr defTabSz="914400">
              <a:defRPr/>
            </a:pPr>
            <a:endParaRPr lang="el-GR" sz="2000" dirty="0">
              <a:solidFill>
                <a:srgbClr val="FFFFFF"/>
              </a:solidFill>
              <a:latin typeface="D-DIN" panose="020B0504030202030204" pitchFamily="34" charset="77"/>
              <a:ea typeface="Open Sans" charset="0"/>
              <a:cs typeface="Open Sans" charset="0"/>
            </a:endParaRPr>
          </a:p>
          <a:p>
            <a:pPr defTabSz="914400">
              <a:defRPr/>
            </a:pPr>
            <a:r>
              <a:rPr lang="el-GR" sz="2000" dirty="0">
                <a:solidFill>
                  <a:srgbClr val="FFFFFF"/>
                </a:solidFill>
                <a:latin typeface="D-DIN" panose="020B0504030202030204" pitchFamily="34" charset="77"/>
                <a:ea typeface="Open Sans" charset="0"/>
                <a:cs typeface="Open Sans" charset="0"/>
              </a:rPr>
              <a:t>Προσφερθείτε να το συνοδεύσετε στον προορισμό του ή να καθίσετε μαζί του για λίγο.</a:t>
            </a:r>
            <a:endParaRPr lang="en-US" sz="2000" dirty="0">
              <a:solidFill>
                <a:srgbClr val="FFFFFF"/>
              </a:solidFill>
              <a:latin typeface="D-DIN" panose="020B0504030202030204" pitchFamily="34" charset="77"/>
              <a:ea typeface="Open Sans" charset="0"/>
              <a:cs typeface="Open Sans" charset="0"/>
            </a:endParaRPr>
          </a:p>
        </p:txBody>
      </p:sp>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88" y="450850"/>
            <a:ext cx="1639762" cy="344608"/>
          </a:xfrm>
          <a:prstGeom prst="rect">
            <a:avLst/>
          </a:prstGeom>
        </p:spPr>
      </p:pic>
      <p:sp>
        <p:nvSpPr>
          <p:cNvPr id="4" name="Title 1">
            <a:extLst>
              <a:ext uri="{FF2B5EF4-FFF2-40B4-BE49-F238E27FC236}">
                <a16:creationId xmlns:a16="http://schemas.microsoft.com/office/drawing/2014/main" id="{08FB4DB4-335B-2E50-F548-0B3A341539C2}"/>
              </a:ext>
            </a:extLst>
          </p:cNvPr>
          <p:cNvSpPr txBox="1">
            <a:spLocks/>
          </p:cNvSpPr>
          <p:nvPr/>
        </p:nvSpPr>
        <p:spPr>
          <a:xfrm>
            <a:off x="525588" y="5429831"/>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n-US" sz="1600" dirty="0">
                <a:solidFill>
                  <a:srgbClr val="FFFFFF"/>
                </a:solidFill>
              </a:rPr>
              <a:t>Source: </a:t>
            </a:r>
            <a:r>
              <a:rPr lang="en-US" sz="1600" dirty="0">
                <a:solidFill>
                  <a:srgbClr val="FFFFFF"/>
                </a:solidFill>
                <a:hlinkClick r:id="rId4"/>
              </a:rPr>
              <a:t>Right to be</a:t>
            </a:r>
            <a:endParaRPr lang="LID4096" sz="2000" dirty="0">
              <a:solidFill>
                <a:srgbClr val="FFFFFF"/>
              </a:solidFill>
              <a:latin typeface="D-DIN" panose="020B0504030202030204" pitchFamily="34" charset="77"/>
              <a:ea typeface="Open Sans" charset="0"/>
              <a:cs typeface="Open Sans" charset="0"/>
            </a:endParaRPr>
          </a:p>
        </p:txBody>
      </p:sp>
      <p:pic>
        <p:nvPicPr>
          <p:cNvPr id="6146" name="Picture 2">
            <a:extLst>
              <a:ext uri="{FF2B5EF4-FFF2-40B4-BE49-F238E27FC236}">
                <a16:creationId xmlns:a16="http://schemas.microsoft.com/office/drawing/2014/main" id="{92BBFD3B-B02D-9B91-357E-5500F195A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87" y="1125671"/>
            <a:ext cx="5615185" cy="4334923"/>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089">
            <a:extLst>
              <a:ext uri="{FF2B5EF4-FFF2-40B4-BE49-F238E27FC236}">
                <a16:creationId xmlns:a16="http://schemas.microsoft.com/office/drawing/2014/main" id="{DDE2605F-9796-363B-7887-5971EECE02AC}"/>
              </a:ext>
            </a:extLst>
          </p:cNvPr>
          <p:cNvSpPr>
            <a:spLocks noEditPoints="1"/>
          </p:cNvSpPr>
          <p:nvPr/>
        </p:nvSpPr>
        <p:spPr bwMode="auto">
          <a:xfrm>
            <a:off x="6763697" y="425224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3" name="Freeform 1089">
            <a:extLst>
              <a:ext uri="{FF2B5EF4-FFF2-40B4-BE49-F238E27FC236}">
                <a16:creationId xmlns:a16="http://schemas.microsoft.com/office/drawing/2014/main" id="{9AA47F06-5C89-8E84-0CF5-738A426683E5}"/>
              </a:ext>
            </a:extLst>
          </p:cNvPr>
          <p:cNvSpPr>
            <a:spLocks noEditPoints="1"/>
          </p:cNvSpPr>
          <p:nvPr/>
        </p:nvSpPr>
        <p:spPr bwMode="auto">
          <a:xfrm>
            <a:off x="6757987" y="3056624"/>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6" name="Freeform 1089">
            <a:extLst>
              <a:ext uri="{FF2B5EF4-FFF2-40B4-BE49-F238E27FC236}">
                <a16:creationId xmlns:a16="http://schemas.microsoft.com/office/drawing/2014/main" id="{BCAB7B14-ECFE-AA1D-D11C-E8072318A002}"/>
              </a:ext>
            </a:extLst>
          </p:cNvPr>
          <p:cNvSpPr>
            <a:spLocks noEditPoints="1"/>
          </p:cNvSpPr>
          <p:nvPr/>
        </p:nvSpPr>
        <p:spPr bwMode="auto">
          <a:xfrm>
            <a:off x="6763697" y="528468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7" name="TextBox 6">
            <a:extLst>
              <a:ext uri="{FF2B5EF4-FFF2-40B4-BE49-F238E27FC236}">
                <a16:creationId xmlns:a16="http://schemas.microsoft.com/office/drawing/2014/main" id="{FDC326D1-B550-0A46-DF17-BC14C9CF5540}"/>
              </a:ext>
            </a:extLst>
          </p:cNvPr>
          <p:cNvSpPr txBox="1"/>
          <p:nvPr/>
        </p:nvSpPr>
        <p:spPr>
          <a:xfrm>
            <a:off x="6412082" y="420179"/>
            <a:ext cx="7272336" cy="461665"/>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l-GR" sz="2400" b="1" dirty="0">
                <a:solidFill>
                  <a:srgbClr val="FFFFFF"/>
                </a:solidFill>
                <a:latin typeface="D-DIN" panose="020B0504030202030204" pitchFamily="34" charset="77"/>
                <a:ea typeface="Open Sans" charset="0"/>
                <a:cs typeface="Open Sans" charset="0"/>
              </a:rPr>
              <a:t>ΕΤΕΡΟΧΡΟΝΙΣΜΕΝΗ ΑΠΟΚΡΙΣΗ</a:t>
            </a:r>
            <a:endParaRPr lang="en-US" sz="2400" b="1" dirty="0">
              <a:solidFill>
                <a:srgbClr val="FFFFFF"/>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314868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11457" y="992231"/>
            <a:ext cx="4503570" cy="4974439"/>
          </a:xfrm>
          <a:prstGeom prst="rect">
            <a:avLst/>
          </a:prstGeom>
          <a:noFill/>
        </p:spPr>
        <p:txBody>
          <a:bodyPr wrap="square" lIns="0" tIns="45720" rIns="0" bIns="45720" rtlCol="0" anchor="t">
            <a:spAutoFit/>
          </a:bodyPr>
          <a:lstStyle/>
          <a:p>
            <a:pPr>
              <a:lnSpc>
                <a:spcPct val="107000"/>
              </a:lnSpc>
              <a:spcAft>
                <a:spcPts val="800"/>
              </a:spcAft>
            </a:pPr>
            <a:r>
              <a:rPr lang="el-GR" sz="2000" dirty="0">
                <a:solidFill>
                  <a:srgbClr val="FFFFFF"/>
                </a:solidFill>
                <a:ea typeface="Open Sans"/>
                <a:cs typeface="Open Sans"/>
              </a:rPr>
              <a:t>1. Είστε σωματικά ασφαλείς; </a:t>
            </a:r>
          </a:p>
          <a:p>
            <a:pPr>
              <a:lnSpc>
                <a:spcPct val="107000"/>
              </a:lnSpc>
              <a:spcAft>
                <a:spcPts val="800"/>
              </a:spcAft>
            </a:pPr>
            <a:r>
              <a:rPr lang="el-GR" sz="2000" dirty="0">
                <a:solidFill>
                  <a:srgbClr val="FFFFFF"/>
                </a:solidFill>
                <a:ea typeface="Open Sans"/>
                <a:cs typeface="Open Sans"/>
              </a:rPr>
              <a:t>2. Είναι σωματικά ασφαλές το άτομο που </a:t>
            </a:r>
            <a:r>
              <a:rPr lang="el-GR" sz="2000" dirty="0" err="1">
                <a:solidFill>
                  <a:srgbClr val="FFFFFF"/>
                </a:solidFill>
                <a:ea typeface="Open Sans"/>
                <a:cs typeface="Open Sans"/>
              </a:rPr>
              <a:t>παρενοχλείται</a:t>
            </a:r>
            <a:r>
              <a:rPr lang="el-GR" sz="2000" dirty="0">
                <a:solidFill>
                  <a:srgbClr val="FFFFFF"/>
                </a:solidFill>
                <a:ea typeface="Open Sans"/>
                <a:cs typeface="Open Sans"/>
              </a:rPr>
              <a:t>; </a:t>
            </a:r>
          </a:p>
          <a:p>
            <a:pPr>
              <a:lnSpc>
                <a:spcPct val="107000"/>
              </a:lnSpc>
              <a:spcAft>
                <a:spcPts val="800"/>
              </a:spcAft>
            </a:pPr>
            <a:r>
              <a:rPr lang="el-GR" sz="2000" dirty="0">
                <a:solidFill>
                  <a:srgbClr val="FFFFFF"/>
                </a:solidFill>
                <a:ea typeface="Open Sans"/>
                <a:cs typeface="Open Sans"/>
              </a:rPr>
              <a:t>3. Φαίνεται απίθανο να κλιμακωθεί η κατάσταση; </a:t>
            </a:r>
          </a:p>
          <a:p>
            <a:pPr>
              <a:lnSpc>
                <a:spcPct val="107000"/>
              </a:lnSpc>
              <a:spcAft>
                <a:spcPts val="800"/>
              </a:spcAft>
            </a:pPr>
            <a:r>
              <a:rPr lang="el-GR" sz="2000" dirty="0">
                <a:solidFill>
                  <a:srgbClr val="FFFFFF"/>
                </a:solidFill>
                <a:ea typeface="Open Sans"/>
                <a:cs typeface="Open Sans"/>
              </a:rPr>
              <a:t>4. Μπορείτε να καταλάβετε αν το άτομο που </a:t>
            </a:r>
            <a:r>
              <a:rPr lang="el-GR" sz="2000" dirty="0" err="1">
                <a:solidFill>
                  <a:srgbClr val="FFFFFF"/>
                </a:solidFill>
                <a:ea typeface="Open Sans"/>
                <a:cs typeface="Open Sans"/>
              </a:rPr>
              <a:t>παρενοχλείται</a:t>
            </a:r>
            <a:r>
              <a:rPr lang="el-GR" sz="2000" dirty="0">
                <a:solidFill>
                  <a:srgbClr val="FFFFFF"/>
                </a:solidFill>
                <a:ea typeface="Open Sans"/>
                <a:cs typeface="Open Sans"/>
              </a:rPr>
              <a:t> θέλει κάποιος/α να μιλήσει;</a:t>
            </a:r>
          </a:p>
          <a:p>
            <a:pPr>
              <a:lnSpc>
                <a:spcPct val="107000"/>
              </a:lnSpc>
              <a:spcAft>
                <a:spcPts val="800"/>
              </a:spcAft>
            </a:pPr>
            <a:endParaRPr lang="en-US" sz="2000" dirty="0">
              <a:solidFill>
                <a:srgbClr val="FFFFFF"/>
              </a:solidFill>
              <a:latin typeface="D-DIN" panose="020B0504030202030204" pitchFamily="34" charset="77"/>
              <a:ea typeface="Open Sans" charset="0"/>
              <a:cs typeface="Open Sans" charset="0"/>
            </a:endParaRPr>
          </a:p>
          <a:p>
            <a:pPr>
              <a:lnSpc>
                <a:spcPct val="107000"/>
              </a:lnSpc>
              <a:spcAft>
                <a:spcPts val="800"/>
              </a:spcAft>
            </a:pPr>
            <a:r>
              <a:rPr lang="el-GR" sz="2000" dirty="0">
                <a:solidFill>
                  <a:srgbClr val="FFFFFF"/>
                </a:solidFill>
                <a:latin typeface="D-DIN"/>
                <a:ea typeface="Open Sans"/>
                <a:cs typeface="Open Sans"/>
              </a:rPr>
              <a:t>Εάν μπορείτε να απαντήσετε θετικά σε όλες αυτές τις ερωτήσεις, μπορείτε να επιλέξετε μια άμεση απάντηση. </a:t>
            </a:r>
          </a:p>
          <a:p>
            <a:pPr>
              <a:lnSpc>
                <a:spcPct val="107000"/>
              </a:lnSpc>
              <a:spcAft>
                <a:spcPts val="800"/>
              </a:spcAft>
            </a:pPr>
            <a:r>
              <a:rPr lang="el-GR" sz="2000" dirty="0">
                <a:solidFill>
                  <a:srgbClr val="FFFFFF"/>
                </a:solidFill>
                <a:latin typeface="D-DIN"/>
                <a:ea typeface="Open Sans"/>
                <a:cs typeface="Open Sans"/>
              </a:rPr>
              <a:t>Κρατήστε τη σύντομη και περιεκτική.</a:t>
            </a:r>
            <a:endParaRPr lang="en-US" sz="2000" dirty="0">
              <a:solidFill>
                <a:srgbClr val="FFFFFF"/>
              </a:solidFill>
              <a:latin typeface="D-DIN" panose="020B0504030202030204" pitchFamily="34" charset="77"/>
              <a:ea typeface="Open Sans" charset="0"/>
              <a:cs typeface="Open Sans" charset="0"/>
            </a:endParaRPr>
          </a:p>
        </p:txBody>
      </p:sp>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88" y="450850"/>
            <a:ext cx="1639762" cy="344608"/>
          </a:xfrm>
          <a:prstGeom prst="rect">
            <a:avLst/>
          </a:prstGeom>
        </p:spPr>
      </p:pic>
      <p:sp>
        <p:nvSpPr>
          <p:cNvPr id="4" name="Title 1">
            <a:extLst>
              <a:ext uri="{FF2B5EF4-FFF2-40B4-BE49-F238E27FC236}">
                <a16:creationId xmlns:a16="http://schemas.microsoft.com/office/drawing/2014/main" id="{08FB4DB4-335B-2E50-F548-0B3A341539C2}"/>
              </a:ext>
            </a:extLst>
          </p:cNvPr>
          <p:cNvSpPr txBox="1">
            <a:spLocks/>
          </p:cNvSpPr>
          <p:nvPr/>
        </p:nvSpPr>
        <p:spPr>
          <a:xfrm>
            <a:off x="525588" y="5429831"/>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n-US" sz="1600" dirty="0">
                <a:solidFill>
                  <a:srgbClr val="FFFFFF"/>
                </a:solidFill>
              </a:rPr>
              <a:t>Source: </a:t>
            </a:r>
            <a:r>
              <a:rPr lang="en-US" sz="1600" dirty="0">
                <a:solidFill>
                  <a:srgbClr val="FFFFFF"/>
                </a:solidFill>
                <a:hlinkClick r:id="rId4"/>
              </a:rPr>
              <a:t>Right to be</a:t>
            </a:r>
            <a:endParaRPr lang="LID4096" sz="1600" dirty="0">
              <a:solidFill>
                <a:srgbClr val="FFFFFF"/>
              </a:solidFill>
            </a:endParaRPr>
          </a:p>
        </p:txBody>
      </p:sp>
      <p:pic>
        <p:nvPicPr>
          <p:cNvPr id="8194" name="Picture 2">
            <a:extLst>
              <a:ext uri="{FF2B5EF4-FFF2-40B4-BE49-F238E27FC236}">
                <a16:creationId xmlns:a16="http://schemas.microsoft.com/office/drawing/2014/main" id="{595BD143-4D36-803E-D1FC-AAAA3794C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88" y="1125671"/>
            <a:ext cx="5591392" cy="4294189"/>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1089">
            <a:extLst>
              <a:ext uri="{FF2B5EF4-FFF2-40B4-BE49-F238E27FC236}">
                <a16:creationId xmlns:a16="http://schemas.microsoft.com/office/drawing/2014/main" id="{7B6280DF-F05E-86AA-08E5-34D88FA9F916}"/>
              </a:ext>
            </a:extLst>
          </p:cNvPr>
          <p:cNvSpPr>
            <a:spLocks noEditPoints="1"/>
          </p:cNvSpPr>
          <p:nvPr/>
        </p:nvSpPr>
        <p:spPr bwMode="auto">
          <a:xfrm>
            <a:off x="6321124" y="4619135"/>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D-DIN" panose="020B0504030202030204" pitchFamily="34" charset="77"/>
            </a:endParaRPr>
          </a:p>
        </p:txBody>
      </p:sp>
      <p:sp>
        <p:nvSpPr>
          <p:cNvPr id="9" name="Freeform 1089">
            <a:extLst>
              <a:ext uri="{FF2B5EF4-FFF2-40B4-BE49-F238E27FC236}">
                <a16:creationId xmlns:a16="http://schemas.microsoft.com/office/drawing/2014/main" id="{51D3DAFA-1FC2-B8FE-3788-713CDD4CE0AA}"/>
              </a:ext>
            </a:extLst>
          </p:cNvPr>
          <p:cNvSpPr>
            <a:spLocks noEditPoints="1"/>
          </p:cNvSpPr>
          <p:nvPr/>
        </p:nvSpPr>
        <p:spPr bwMode="auto">
          <a:xfrm>
            <a:off x="6191728" y="596405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gradFill>
            <a:gsLst>
              <a:gs pos="100000">
                <a:srgbClr val="5792CE"/>
              </a:gs>
              <a:gs pos="0">
                <a:srgbClr val="AED7BD"/>
              </a:gs>
            </a:gsLst>
            <a:lin ang="72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latin typeface="D-DIN" panose="020B0504030202030204" pitchFamily="34" charset="77"/>
            </a:endParaRPr>
          </a:p>
        </p:txBody>
      </p:sp>
      <p:sp>
        <p:nvSpPr>
          <p:cNvPr id="3" name="TextBox 2">
            <a:extLst>
              <a:ext uri="{FF2B5EF4-FFF2-40B4-BE49-F238E27FC236}">
                <a16:creationId xmlns:a16="http://schemas.microsoft.com/office/drawing/2014/main" id="{F1C6CD92-893D-F703-B694-8934FF2718F6}"/>
              </a:ext>
            </a:extLst>
          </p:cNvPr>
          <p:cNvSpPr txBox="1"/>
          <p:nvPr/>
        </p:nvSpPr>
        <p:spPr>
          <a:xfrm>
            <a:off x="6865362" y="393494"/>
            <a:ext cx="7272336" cy="461665"/>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l-GR" sz="2400" b="1" dirty="0">
                <a:solidFill>
                  <a:srgbClr val="FFFFFF"/>
                </a:solidFill>
                <a:latin typeface="D-DIN" panose="020B0504030202030204" pitchFamily="34" charset="77"/>
                <a:ea typeface="Open Sans" charset="0"/>
                <a:cs typeface="Open Sans" charset="0"/>
              </a:rPr>
              <a:t>ΑΜΕΣΗ ΑΠΑΝΤΗΣΗ</a:t>
            </a:r>
            <a:endParaRPr lang="en-US" sz="2400" b="1" dirty="0">
              <a:solidFill>
                <a:srgbClr val="FFFFFF"/>
              </a:solidFill>
              <a:latin typeface="D-DIN" panose="020B0504030202030204" pitchFamily="34" charset="77"/>
              <a:ea typeface="Open Sans" charset="0"/>
              <a:cs typeface="Open Sans" charset="0"/>
            </a:endParaRPr>
          </a:p>
        </p:txBody>
      </p:sp>
    </p:spTree>
    <p:extLst>
      <p:ext uri="{BB962C8B-B14F-4D97-AF65-F5344CB8AC3E}">
        <p14:creationId xmlns:p14="http://schemas.microsoft.com/office/powerpoint/2010/main" val="3402659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3574" y="1404709"/>
            <a:ext cx="10864851" cy="3970318"/>
          </a:xfrm>
          <a:prstGeom prst="rect">
            <a:avLst/>
          </a:prstGeom>
          <a:noFill/>
        </p:spPr>
        <p:txBody>
          <a:bodyPr wrap="square" lIns="0" tIns="45720" rIns="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el-GR" sz="3200" b="1" dirty="0">
                <a:solidFill>
                  <a:srgbClr val="FFFFFF"/>
                </a:solidFill>
                <a:latin typeface="D-DIN" panose="020B0504030202030204" pitchFamily="34" charset="77"/>
                <a:ea typeface="Open Sans" charset="0"/>
                <a:cs typeface="Open Sans" charset="0"/>
              </a:rPr>
              <a:t>ΔΗΛΩΣΗ ΑΠΟΠΟΙΗΣΗΣ !</a:t>
            </a:r>
            <a:endParaRPr lang="en-US" sz="3200" b="1" dirty="0">
              <a:solidFill>
                <a:srgbClr val="FFFFFF"/>
              </a:solidFill>
              <a:latin typeface="D-DIN" panose="020B0504030202030204" pitchFamily="34" charset="77"/>
              <a:ea typeface="Open Sans" charset="0"/>
              <a:cs typeface="Open Sans" charset="0"/>
            </a:endParaRP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FFFFFF"/>
              </a:solidFill>
              <a:latin typeface="D-DIN" panose="020B0504030202030204" pitchFamily="34" charset="77"/>
              <a:ea typeface="Open Sans" charset="0"/>
              <a:cs typeface="Open Sans" charset="0"/>
            </a:endParaRPr>
          </a:p>
          <a:p>
            <a:pPr defTabSz="914400">
              <a:defRPr/>
            </a:pPr>
            <a:r>
              <a:rPr lang="el-GR" sz="2000" dirty="0">
                <a:solidFill>
                  <a:srgbClr val="FFFFFF"/>
                </a:solidFill>
                <a:latin typeface="D-DIN" panose="020B0504030202030204" pitchFamily="34" charset="77"/>
                <a:ea typeface="Open Sans" charset="0"/>
                <a:cs typeface="Open Sans" charset="0"/>
              </a:rPr>
              <a:t>Δεν μπορούν όλοι/</a:t>
            </a:r>
            <a:r>
              <a:rPr lang="el-GR" sz="2000" dirty="0" err="1">
                <a:solidFill>
                  <a:srgbClr val="FFFFFF"/>
                </a:solidFill>
                <a:latin typeface="D-DIN" panose="020B0504030202030204" pitchFamily="34" charset="77"/>
                <a:ea typeface="Open Sans" charset="0"/>
                <a:cs typeface="Open Sans" charset="0"/>
              </a:rPr>
              <a:t>ες</a:t>
            </a:r>
            <a:r>
              <a:rPr lang="el-GR" sz="2000" dirty="0">
                <a:solidFill>
                  <a:srgbClr val="FFFFFF"/>
                </a:solidFill>
                <a:latin typeface="D-DIN" panose="020B0504030202030204" pitchFamily="34" charset="77"/>
                <a:ea typeface="Open Sans" charset="0"/>
                <a:cs typeface="Open Sans" charset="0"/>
              </a:rPr>
              <a:t> να παρέμβουν και να μιλήσουν. Οι σχέσεις εξουσίας, το περιβάλλον στο οποίο βρίσκεστε, η πιθανότητα αντιποίνων, τα τραύματά σας, οι ψυχικές ή σωματικές σας (αν)ικανότητες, η κοινωνική σας θέση, η ταυτότητά σας... Όλοι αυτοί οι παράγοντες επηρεάζουν. </a:t>
            </a:r>
          </a:p>
          <a:p>
            <a:pPr marR="0" lvl="0" algn="l" defTabSz="914400" rtl="0" eaLnBrk="1" fontAlgn="auto" latinLnBrk="0" hangingPunct="1">
              <a:lnSpc>
                <a:spcPct val="100000"/>
              </a:lnSpc>
              <a:spcBef>
                <a:spcPts val="0"/>
              </a:spcBef>
              <a:spcAft>
                <a:spcPts val="0"/>
              </a:spcAft>
              <a:buClrTx/>
              <a:buSzTx/>
              <a:tabLst/>
              <a:defRPr/>
            </a:pPr>
            <a:endParaRPr lang="el-GR" sz="2000" dirty="0">
              <a:solidFill>
                <a:srgbClr val="FFFFFF"/>
              </a:solidFill>
              <a:latin typeface="D-DIN" panose="020B0504030202030204" pitchFamily="34" charset="77"/>
              <a:ea typeface="Open Sans" charset="0"/>
              <a:cs typeface="Open Sans" charset="0"/>
            </a:endParaRPr>
          </a:p>
          <a:p>
            <a:pPr marR="0" lvl="0" algn="l" defTabSz="914400" rtl="0" eaLnBrk="1" fontAlgn="auto" latinLnBrk="0" hangingPunct="1">
              <a:lnSpc>
                <a:spcPct val="100000"/>
              </a:lnSpc>
              <a:spcBef>
                <a:spcPts val="0"/>
              </a:spcBef>
              <a:spcAft>
                <a:spcPts val="0"/>
              </a:spcAft>
              <a:buClrTx/>
              <a:buSzTx/>
              <a:tabLst/>
              <a:defRPr/>
            </a:pPr>
            <a:r>
              <a:rPr lang="el-GR" sz="2000" dirty="0">
                <a:solidFill>
                  <a:srgbClr val="FFFFFF"/>
                </a:solidFill>
                <a:latin typeface="D-DIN" panose="020B0504030202030204" pitchFamily="34" charset="77"/>
                <a:ea typeface="Open Sans" charset="0"/>
                <a:cs typeface="Open Sans" charset="0"/>
              </a:rPr>
              <a:t>Μην αισθάνεστε άσχημα αν δεν καταλήξατε στις αντιδράσεις που θα θέλατε να είχατε. Το πιο σημαντικό πράγμα είναι η ασφάλεια και η αυτοσυντήρηση. </a:t>
            </a:r>
          </a:p>
          <a:p>
            <a:pPr marR="0" lvl="0" algn="l" defTabSz="914400" rtl="0" eaLnBrk="1" fontAlgn="auto" latinLnBrk="0" hangingPunct="1">
              <a:lnSpc>
                <a:spcPct val="100000"/>
              </a:lnSpc>
              <a:spcBef>
                <a:spcPts val="0"/>
              </a:spcBef>
              <a:spcAft>
                <a:spcPts val="0"/>
              </a:spcAft>
              <a:buClrTx/>
              <a:buSzTx/>
              <a:tabLst/>
              <a:defRPr/>
            </a:pPr>
            <a:endParaRPr lang="el-GR" sz="2000" dirty="0">
              <a:solidFill>
                <a:srgbClr val="FFFFFF"/>
              </a:solidFill>
              <a:latin typeface="D-DIN" panose="020B0504030202030204" pitchFamily="34" charset="77"/>
              <a:ea typeface="Open Sans" charset="0"/>
              <a:cs typeface="Open Sans" charset="0"/>
            </a:endParaRPr>
          </a:p>
          <a:p>
            <a:pPr marR="0" lvl="0" algn="l" defTabSz="914400" rtl="0" eaLnBrk="1" fontAlgn="auto" latinLnBrk="0" hangingPunct="1">
              <a:lnSpc>
                <a:spcPct val="100000"/>
              </a:lnSpc>
              <a:spcBef>
                <a:spcPts val="0"/>
              </a:spcBef>
              <a:spcAft>
                <a:spcPts val="0"/>
              </a:spcAft>
              <a:buClrTx/>
              <a:buSzTx/>
              <a:tabLst/>
              <a:defRPr/>
            </a:pPr>
            <a:r>
              <a:rPr lang="el-GR" sz="2000" dirty="0">
                <a:solidFill>
                  <a:srgbClr val="FFFFFF"/>
                </a:solidFill>
                <a:latin typeface="D-DIN" panose="020B0504030202030204" pitchFamily="34" charset="77"/>
                <a:ea typeface="Open Sans" charset="0"/>
                <a:cs typeface="Open Sans" charset="0"/>
              </a:rPr>
              <a:t>Ό,τι νιώθετε άνετα είναι εντάξει. Ξέρουμε ότι μπορεί να αισθάνεστε πολύ φοβισμένοι, ίσως και να σας φαίνεται αδύνατο. </a:t>
            </a:r>
            <a:endPar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88" y="450850"/>
            <a:ext cx="1639762" cy="344608"/>
          </a:xfrm>
          <a:prstGeom prst="rect">
            <a:avLst/>
          </a:prstGeom>
        </p:spPr>
      </p:pic>
      <p:sp>
        <p:nvSpPr>
          <p:cNvPr id="18" name="Rectangle 7">
            <a:extLst>
              <a:ext uri="{FF2B5EF4-FFF2-40B4-BE49-F238E27FC236}">
                <a16:creationId xmlns:a16="http://schemas.microsoft.com/office/drawing/2014/main" id="{1BF52E14-DEF6-8C4E-A5C0-C0B8F9FAB2B9}"/>
              </a:ext>
            </a:extLst>
          </p:cNvPr>
          <p:cNvSpPr>
            <a:spLocks noChangeArrowheads="1"/>
          </p:cNvSpPr>
          <p:nvPr/>
        </p:nvSpPr>
        <p:spPr bwMode="auto">
          <a:xfrm>
            <a:off x="7038174" y="6346661"/>
            <a:ext cx="3328155"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bg1">
                    <a:lumMod val="75000"/>
                  </a:schemeClr>
                </a:solidFill>
                <a:effectLst/>
                <a:latin typeface="D-DIN" panose="020B0504030202030204" pitchFamily="34" charset="77"/>
              </a:rPr>
              <a:t>This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project</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has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received</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funding</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from</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the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European</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Union’s</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Horizon 2020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800" err="1">
                <a:solidFill>
                  <a:schemeClr val="bg1">
                    <a:lumMod val="75000"/>
                  </a:schemeClr>
                </a:solidFill>
                <a:latin typeface="D-DIN" panose="020B0504030202030204" pitchFamily="34" charset="77"/>
              </a:rPr>
              <a:t>r</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esearch</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and innovation  programme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under</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grant</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agreement no. 101006261</a:t>
            </a:r>
          </a:p>
        </p:txBody>
      </p:sp>
      <p:pic>
        <p:nvPicPr>
          <p:cNvPr id="19" name="Image 18">
            <a:extLst>
              <a:ext uri="{FF2B5EF4-FFF2-40B4-BE49-F238E27FC236}">
                <a16:creationId xmlns:a16="http://schemas.microsoft.com/office/drawing/2014/main" id="{23D20CEA-A8DA-3447-A5B1-FFC19B3C116F}"/>
              </a:ext>
            </a:extLst>
          </p:cNvPr>
          <p:cNvPicPr>
            <a:picLocks noChangeAspect="1"/>
          </p:cNvPicPr>
          <p:nvPr/>
        </p:nvPicPr>
        <p:blipFill>
          <a:blip r:embed="rId4"/>
          <a:stretch>
            <a:fillRect/>
          </a:stretch>
        </p:blipFill>
        <p:spPr>
          <a:xfrm>
            <a:off x="6757987" y="6422543"/>
            <a:ext cx="280187" cy="186791"/>
          </a:xfrm>
          <a:prstGeom prst="rect">
            <a:avLst/>
          </a:prstGeom>
        </p:spPr>
      </p:pic>
    </p:spTree>
    <p:extLst>
      <p:ext uri="{BB962C8B-B14F-4D97-AF65-F5344CB8AC3E}">
        <p14:creationId xmlns:p14="http://schemas.microsoft.com/office/powerpoint/2010/main" val="232726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9">
            <a:extLst>
              <a:ext uri="{FF2B5EF4-FFF2-40B4-BE49-F238E27FC236}">
                <a16:creationId xmlns:a16="http://schemas.microsoft.com/office/drawing/2014/main" id="{148DB537-6D2D-73DA-0D47-1660E919931B}"/>
              </a:ext>
            </a:extLst>
          </p:cNvPr>
          <p:cNvSpPr/>
          <p:nvPr/>
        </p:nvSpPr>
        <p:spPr>
          <a:xfrm>
            <a:off x="180719" y="832130"/>
            <a:ext cx="1697813" cy="1600579"/>
          </a:xfrm>
          <a:prstGeom prst="ellipse">
            <a:avLst/>
          </a:pr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en-US" sz="1000">
              <a:solidFill>
                <a:schemeClr val="tx1"/>
              </a:solidFill>
              <a:latin typeface="D-DIN" panose="020B0504030202030204" pitchFamily="34" charset="77"/>
            </a:endParaRPr>
          </a:p>
        </p:txBody>
      </p:sp>
      <p:sp>
        <p:nvSpPr>
          <p:cNvPr id="4" name="Shape 2553">
            <a:extLst>
              <a:ext uri="{FF2B5EF4-FFF2-40B4-BE49-F238E27FC236}">
                <a16:creationId xmlns:a16="http://schemas.microsoft.com/office/drawing/2014/main" id="{4EEA93A2-7F50-DBEB-BEBB-2FAC788A9F52}"/>
              </a:ext>
            </a:extLst>
          </p:cNvPr>
          <p:cNvSpPr/>
          <p:nvPr/>
        </p:nvSpPr>
        <p:spPr>
          <a:xfrm>
            <a:off x="633974" y="1235657"/>
            <a:ext cx="791301" cy="79352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FFFFFF"/>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8" name="TextBox 7">
            <a:extLst>
              <a:ext uri="{FF2B5EF4-FFF2-40B4-BE49-F238E27FC236}">
                <a16:creationId xmlns:a16="http://schemas.microsoft.com/office/drawing/2014/main" id="{E287E7DE-5B60-207A-A0FC-20D192067794}"/>
              </a:ext>
            </a:extLst>
          </p:cNvPr>
          <p:cNvSpPr txBox="1"/>
          <p:nvPr/>
        </p:nvSpPr>
        <p:spPr>
          <a:xfrm>
            <a:off x="633974" y="2836236"/>
            <a:ext cx="10557325" cy="1938992"/>
          </a:xfrm>
          <a:prstGeom prst="rect">
            <a:avLst/>
          </a:prstGeom>
          <a:noFill/>
        </p:spPr>
        <p:txBody>
          <a:bodyPr wrap="square" lIns="91440" tIns="45720" rIns="91440" bIns="45720" anchor="t">
            <a:spAutoFit/>
          </a:bodyPr>
          <a:lstStyle/>
          <a:p>
            <a:r>
              <a:rPr lang="en-GB" sz="2400" dirty="0">
                <a:solidFill>
                  <a:srgbClr val="FFFFFF"/>
                </a:solidFill>
                <a:latin typeface="D-DIN"/>
              </a:rPr>
              <a:t>Bystander Intervention 5D Methods Video: </a:t>
            </a:r>
            <a:r>
              <a:rPr lang="LID4096" sz="2400" dirty="0">
                <a:latin typeface="D-DIN"/>
                <a:hlinkClick r:id="rId3"/>
              </a:rPr>
              <a:t>https://www.youtube.com/playlist?list=PLShboSEeEaPQ5JKO6L9DG78V8AcXyZjZh</a:t>
            </a:r>
            <a:r>
              <a:rPr lang="en-GB" sz="2400" dirty="0">
                <a:latin typeface="D-DIN"/>
              </a:rPr>
              <a:t> </a:t>
            </a:r>
          </a:p>
          <a:p>
            <a:endParaRPr lang="en-GB" sz="2400" dirty="0">
              <a:latin typeface="D-DIN"/>
            </a:endParaRPr>
          </a:p>
          <a:p>
            <a:r>
              <a:rPr lang="el-GR" sz="2400" dirty="0">
                <a:solidFill>
                  <a:srgbClr val="FFFFFF"/>
                </a:solidFill>
                <a:latin typeface="D-DIN"/>
              </a:rPr>
              <a:t>Ποιες είναι οι σκέψεις σας; Βλέπετε τον εαυτό σας να χρησιμοποιεί κάποιο από τα εργαλεία παρέμβασης</a:t>
            </a:r>
            <a:r>
              <a:rPr lang="en-GB" sz="2400" dirty="0">
                <a:solidFill>
                  <a:srgbClr val="FFFFFF"/>
                </a:solidFill>
                <a:latin typeface="D-DIN"/>
              </a:rPr>
              <a:t>;</a:t>
            </a:r>
            <a:r>
              <a:rPr lang="el-GR" sz="2400" dirty="0">
                <a:solidFill>
                  <a:srgbClr val="FFFFFF"/>
                </a:solidFill>
                <a:latin typeface="D-DIN"/>
              </a:rPr>
              <a:t> </a:t>
            </a:r>
            <a:r>
              <a:rPr lang="en-GB" sz="2400" dirty="0">
                <a:solidFill>
                  <a:srgbClr val="FFFFFF"/>
                </a:solidFill>
                <a:latin typeface="D-DIN"/>
              </a:rPr>
              <a:t> </a:t>
            </a:r>
            <a:endParaRPr lang="LID4096" sz="2400" dirty="0">
              <a:solidFill>
                <a:srgbClr val="FFFFFF"/>
              </a:solidFill>
              <a:latin typeface="D-DIN"/>
            </a:endParaRPr>
          </a:p>
        </p:txBody>
      </p:sp>
    </p:spTree>
    <p:extLst>
      <p:ext uri="{BB962C8B-B14F-4D97-AF65-F5344CB8AC3E}">
        <p14:creationId xmlns:p14="http://schemas.microsoft.com/office/powerpoint/2010/main" val="399592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12" y="1130786"/>
            <a:ext cx="10086975" cy="778381"/>
          </a:xfrm>
        </p:spPr>
        <p:txBody>
          <a:bodyPr/>
          <a:lstStyle/>
          <a:p>
            <a:r>
              <a:rPr lang="en-US" dirty="0">
                <a:latin typeface="D-DIN Exp"/>
              </a:rPr>
              <a:t>Ά</a:t>
            </a:r>
            <a:r>
              <a:rPr lang="el-GR" dirty="0" err="1"/>
              <a:t>σκηση</a:t>
            </a:r>
            <a:r>
              <a:rPr lang="el-GR" dirty="0"/>
              <a:t> 2: Οδηγίες </a:t>
            </a:r>
            <a:endParaRPr lang="en-US" dirty="0"/>
          </a:p>
        </p:txBody>
      </p:sp>
      <p:sp>
        <p:nvSpPr>
          <p:cNvPr id="19" name="TextBox 11">
            <a:extLst>
              <a:ext uri="{FF2B5EF4-FFF2-40B4-BE49-F238E27FC236}">
                <a16:creationId xmlns:a16="http://schemas.microsoft.com/office/drawing/2014/main" id="{BBE63CCB-EF19-8E4B-8D92-4EF4FE00B7AC}"/>
              </a:ext>
            </a:extLst>
          </p:cNvPr>
          <p:cNvSpPr txBox="1"/>
          <p:nvPr/>
        </p:nvSpPr>
        <p:spPr>
          <a:xfrm>
            <a:off x="1158484" y="2718087"/>
            <a:ext cx="8746667" cy="460126"/>
          </a:xfrm>
          <a:prstGeom prst="rect">
            <a:avLst/>
          </a:prstGeom>
          <a:noFill/>
        </p:spPr>
        <p:txBody>
          <a:bodyPr wrap="square" lIns="0" rIns="0" rtlCol="0">
            <a:spAutoFit/>
          </a:bodyPr>
          <a:lstStyle/>
          <a:p>
            <a:pPr>
              <a:lnSpc>
                <a:spcPct val="130000"/>
              </a:lnSpc>
            </a:pPr>
            <a:r>
              <a:rPr lang="el-GR" sz="2000" dirty="0">
                <a:solidFill>
                  <a:schemeClr val="bg1"/>
                </a:solidFill>
                <a:latin typeface="D-DIN" panose="020B0504030202030204" pitchFamily="34" charset="77"/>
              </a:rPr>
              <a:t>Μπείτε στην ομάδα σας</a:t>
            </a:r>
            <a:endParaRPr lang="en-US" sz="2000" dirty="0">
              <a:solidFill>
                <a:schemeClr val="bg1"/>
              </a:solidFill>
              <a:latin typeface="D-DIN" panose="020B0504030202030204" pitchFamily="34" charset="77"/>
            </a:endParaRPr>
          </a:p>
        </p:txBody>
      </p:sp>
      <p:sp>
        <p:nvSpPr>
          <p:cNvPr id="15" name="TextBox 12">
            <a:extLst>
              <a:ext uri="{FF2B5EF4-FFF2-40B4-BE49-F238E27FC236}">
                <a16:creationId xmlns:a16="http://schemas.microsoft.com/office/drawing/2014/main" id="{EE2FDB84-F18E-49FB-93B7-0174939657FE}"/>
              </a:ext>
            </a:extLst>
          </p:cNvPr>
          <p:cNvSpPr txBox="1"/>
          <p:nvPr/>
        </p:nvSpPr>
        <p:spPr>
          <a:xfrm>
            <a:off x="1158484" y="2215233"/>
            <a:ext cx="2361585" cy="461665"/>
          </a:xfrm>
          <a:prstGeom prst="rect">
            <a:avLst/>
          </a:prstGeom>
          <a:noFill/>
        </p:spPr>
        <p:txBody>
          <a:bodyPr wrap="square" lIns="0" tIns="45720" rIns="0" bIns="45720" rtlCol="0" anchor="t">
            <a:spAutoFit/>
          </a:bodyPr>
          <a:lstStyle/>
          <a:p>
            <a:r>
              <a:rPr lang="el-GR" sz="2400" b="1" dirty="0">
                <a:solidFill>
                  <a:srgbClr val="5792CE"/>
                </a:solidFill>
                <a:latin typeface="D-DIN"/>
                <a:ea typeface="Open Sans"/>
                <a:cs typeface="Open Sans"/>
              </a:rPr>
              <a:t>Βήμα 1 </a:t>
            </a:r>
            <a:endParaRPr lang="en-US" sz="1800" b="1" dirty="0">
              <a:solidFill>
                <a:srgbClr val="5792CE"/>
              </a:solidFill>
              <a:latin typeface="D-DIN"/>
              <a:ea typeface="Open Sans"/>
              <a:cs typeface="Open Sans"/>
            </a:endParaRPr>
          </a:p>
        </p:txBody>
      </p:sp>
      <p:sp>
        <p:nvSpPr>
          <p:cNvPr id="5" name="TextBox 12">
            <a:extLst>
              <a:ext uri="{FF2B5EF4-FFF2-40B4-BE49-F238E27FC236}">
                <a16:creationId xmlns:a16="http://schemas.microsoft.com/office/drawing/2014/main" id="{0F0B6C65-2ACD-873C-4BC9-7348458C17AC}"/>
              </a:ext>
            </a:extLst>
          </p:cNvPr>
          <p:cNvSpPr txBox="1"/>
          <p:nvPr/>
        </p:nvSpPr>
        <p:spPr>
          <a:xfrm>
            <a:off x="1146976" y="3354860"/>
            <a:ext cx="2361585" cy="461665"/>
          </a:xfrm>
          <a:prstGeom prst="rect">
            <a:avLst/>
          </a:prstGeom>
          <a:noFill/>
        </p:spPr>
        <p:txBody>
          <a:bodyPr wrap="square" lIns="0" tIns="45720" rIns="0" bIns="45720" rtlCol="0" anchor="t">
            <a:spAutoFit/>
          </a:bodyPr>
          <a:lstStyle/>
          <a:p>
            <a:r>
              <a:rPr lang="el-GR" sz="2400" b="1" dirty="0">
                <a:solidFill>
                  <a:srgbClr val="5792CE"/>
                </a:solidFill>
                <a:latin typeface="D-DIN"/>
                <a:ea typeface="Open Sans"/>
                <a:cs typeface="Open Sans"/>
              </a:rPr>
              <a:t>Βήμα 2 </a:t>
            </a:r>
            <a:endParaRPr lang="en-US" sz="1800" b="1" dirty="0">
              <a:solidFill>
                <a:srgbClr val="5792CE"/>
              </a:solidFill>
              <a:latin typeface="D-DIN"/>
              <a:ea typeface="Open Sans"/>
              <a:cs typeface="Open Sans"/>
            </a:endParaRPr>
          </a:p>
        </p:txBody>
      </p:sp>
      <p:sp>
        <p:nvSpPr>
          <p:cNvPr id="6" name="TextBox 11">
            <a:extLst>
              <a:ext uri="{FF2B5EF4-FFF2-40B4-BE49-F238E27FC236}">
                <a16:creationId xmlns:a16="http://schemas.microsoft.com/office/drawing/2014/main" id="{255CB3AB-8488-8E4F-7633-347D6410D134}"/>
              </a:ext>
            </a:extLst>
          </p:cNvPr>
          <p:cNvSpPr txBox="1"/>
          <p:nvPr/>
        </p:nvSpPr>
        <p:spPr>
          <a:xfrm>
            <a:off x="1146976" y="3816525"/>
            <a:ext cx="8746667" cy="460126"/>
          </a:xfrm>
          <a:prstGeom prst="rect">
            <a:avLst/>
          </a:prstGeom>
          <a:noFill/>
        </p:spPr>
        <p:txBody>
          <a:bodyPr wrap="square" lIns="0" rIns="0" rtlCol="0">
            <a:spAutoFit/>
          </a:bodyPr>
          <a:lstStyle/>
          <a:p>
            <a:pPr>
              <a:lnSpc>
                <a:spcPct val="130000"/>
              </a:lnSpc>
            </a:pPr>
            <a:r>
              <a:rPr lang="el-GR" sz="2000" dirty="0">
                <a:solidFill>
                  <a:schemeClr val="bg1"/>
                </a:solidFill>
                <a:latin typeface="D-DIN" panose="020B0504030202030204" pitchFamily="34" charset="77"/>
              </a:rPr>
              <a:t>Ορίστε έναν/μία εισηγητή/</a:t>
            </a:r>
            <a:r>
              <a:rPr lang="el-GR" sz="2000" dirty="0" err="1">
                <a:solidFill>
                  <a:schemeClr val="bg1"/>
                </a:solidFill>
                <a:latin typeface="D-DIN" panose="020B0504030202030204" pitchFamily="34" charset="77"/>
              </a:rPr>
              <a:t>τρια</a:t>
            </a:r>
            <a:endParaRPr lang="en-US" sz="2000" dirty="0">
              <a:solidFill>
                <a:schemeClr val="bg1"/>
              </a:solidFill>
              <a:latin typeface="D-DIN" panose="020B0504030202030204" pitchFamily="34" charset="77"/>
            </a:endParaRPr>
          </a:p>
        </p:txBody>
      </p:sp>
      <p:sp>
        <p:nvSpPr>
          <p:cNvPr id="8" name="TextBox 12">
            <a:extLst>
              <a:ext uri="{FF2B5EF4-FFF2-40B4-BE49-F238E27FC236}">
                <a16:creationId xmlns:a16="http://schemas.microsoft.com/office/drawing/2014/main" id="{37970205-A614-9ACB-09D9-37FE353F22E2}"/>
              </a:ext>
            </a:extLst>
          </p:cNvPr>
          <p:cNvSpPr txBox="1"/>
          <p:nvPr/>
        </p:nvSpPr>
        <p:spPr>
          <a:xfrm>
            <a:off x="1146976" y="4442880"/>
            <a:ext cx="2361585" cy="461665"/>
          </a:xfrm>
          <a:prstGeom prst="rect">
            <a:avLst/>
          </a:prstGeom>
          <a:noFill/>
        </p:spPr>
        <p:txBody>
          <a:bodyPr wrap="square" lIns="0" tIns="45720" rIns="0" bIns="45720" rtlCol="0" anchor="t">
            <a:spAutoFit/>
          </a:bodyPr>
          <a:lstStyle/>
          <a:p>
            <a:r>
              <a:rPr lang="el-GR" sz="2400" b="1" dirty="0">
                <a:solidFill>
                  <a:srgbClr val="5792CE"/>
                </a:solidFill>
                <a:latin typeface="D-DIN"/>
                <a:ea typeface="Open Sans"/>
                <a:cs typeface="Open Sans"/>
              </a:rPr>
              <a:t>Βήμα 3</a:t>
            </a:r>
            <a:endParaRPr lang="en-US" sz="1800" b="1" dirty="0">
              <a:solidFill>
                <a:srgbClr val="5792CE"/>
              </a:solidFill>
              <a:latin typeface="D-DIN"/>
              <a:ea typeface="Open Sans"/>
              <a:cs typeface="Open Sans"/>
            </a:endParaRPr>
          </a:p>
        </p:txBody>
      </p:sp>
      <p:sp>
        <p:nvSpPr>
          <p:cNvPr id="10" name="TextBox 11">
            <a:extLst>
              <a:ext uri="{FF2B5EF4-FFF2-40B4-BE49-F238E27FC236}">
                <a16:creationId xmlns:a16="http://schemas.microsoft.com/office/drawing/2014/main" id="{4660375F-0C76-3B65-7C3A-6DC88E97D027}"/>
              </a:ext>
            </a:extLst>
          </p:cNvPr>
          <p:cNvSpPr txBox="1"/>
          <p:nvPr/>
        </p:nvSpPr>
        <p:spPr>
          <a:xfrm>
            <a:off x="1146977" y="4914963"/>
            <a:ext cx="4339424" cy="460126"/>
          </a:xfrm>
          <a:prstGeom prst="rect">
            <a:avLst/>
          </a:prstGeom>
          <a:noFill/>
        </p:spPr>
        <p:txBody>
          <a:bodyPr wrap="square" lIns="0" tIns="45720" rIns="0" bIns="45720" rtlCol="0" anchor="t">
            <a:spAutoFit/>
          </a:bodyPr>
          <a:lstStyle/>
          <a:p>
            <a:pPr>
              <a:lnSpc>
                <a:spcPct val="130000"/>
              </a:lnSpc>
            </a:pPr>
            <a:r>
              <a:rPr lang="el-GR" sz="2000" dirty="0">
                <a:solidFill>
                  <a:schemeClr val="bg1"/>
                </a:solidFill>
                <a:latin typeface="D-DIN" panose="020B0504030202030204" pitchFamily="34" charset="77"/>
              </a:rPr>
              <a:t>Διαβάστε προσεκτικά κάθε σενάριο</a:t>
            </a:r>
          </a:p>
        </p:txBody>
      </p:sp>
      <p:sp>
        <p:nvSpPr>
          <p:cNvPr id="11" name="TextBox 11">
            <a:extLst>
              <a:ext uri="{FF2B5EF4-FFF2-40B4-BE49-F238E27FC236}">
                <a16:creationId xmlns:a16="http://schemas.microsoft.com/office/drawing/2014/main" id="{FB8AB902-0495-E06A-E625-EFE34C953A8D}"/>
              </a:ext>
            </a:extLst>
          </p:cNvPr>
          <p:cNvSpPr txBox="1"/>
          <p:nvPr/>
        </p:nvSpPr>
        <p:spPr>
          <a:xfrm>
            <a:off x="6229722" y="2720138"/>
            <a:ext cx="4749731" cy="2060564"/>
          </a:xfrm>
          <a:prstGeom prst="rect">
            <a:avLst/>
          </a:prstGeom>
          <a:noFill/>
        </p:spPr>
        <p:txBody>
          <a:bodyPr wrap="square" lIns="0" rIns="0" rtlCol="0">
            <a:spAutoFit/>
          </a:bodyPr>
          <a:lstStyle/>
          <a:p>
            <a:pPr>
              <a:lnSpc>
                <a:spcPct val="130000"/>
              </a:lnSpc>
            </a:pPr>
            <a:r>
              <a:rPr lang="el-GR" sz="2000" dirty="0">
                <a:solidFill>
                  <a:schemeClr val="bg1"/>
                </a:solidFill>
                <a:latin typeface="D-DIN" panose="020B0504030202030204" pitchFamily="34" charset="77"/>
              </a:rPr>
              <a:t>Αποφασίστε ποιος/α θα είναι ο/η "δράστης", ο "στόχος" και ο/η ”μ</a:t>
            </a:r>
            <a:r>
              <a:rPr lang="en-US" sz="2000" dirty="0" err="1">
                <a:solidFill>
                  <a:schemeClr val="bg1"/>
                </a:solidFill>
                <a:latin typeface="D-DIN" panose="020B0504030202030204" pitchFamily="34" charset="77"/>
              </a:rPr>
              <a:t>ά</a:t>
            </a:r>
            <a:r>
              <a:rPr lang="el-GR" sz="2000" dirty="0" err="1">
                <a:solidFill>
                  <a:schemeClr val="bg1"/>
                </a:solidFill>
                <a:latin typeface="D-DIN" panose="020B0504030202030204" pitchFamily="34" charset="77"/>
              </a:rPr>
              <a:t>ρτυρας</a:t>
            </a:r>
            <a:r>
              <a:rPr lang="el-GR" sz="2000" dirty="0">
                <a:solidFill>
                  <a:schemeClr val="bg1"/>
                </a:solidFill>
                <a:latin typeface="D-DIN" panose="020B0504030202030204" pitchFamily="34" charset="77"/>
              </a:rPr>
              <a:t>".</a:t>
            </a:r>
          </a:p>
          <a:p>
            <a:pPr>
              <a:lnSpc>
                <a:spcPct val="130000"/>
              </a:lnSpc>
            </a:pPr>
            <a:r>
              <a:rPr lang="el-GR" sz="2000" dirty="0">
                <a:solidFill>
                  <a:schemeClr val="bg1"/>
                </a:solidFill>
                <a:latin typeface="D-DIN" panose="020B0504030202030204" pitchFamily="34" charset="77"/>
              </a:rPr>
              <a:t>Παίξτε το σενάριο! </a:t>
            </a:r>
            <a:br>
              <a:rPr lang="en-US" sz="2000" dirty="0">
                <a:solidFill>
                  <a:schemeClr val="bg1"/>
                </a:solidFill>
                <a:latin typeface="D-DIN" panose="020B0504030202030204" pitchFamily="34" charset="77"/>
              </a:rPr>
            </a:br>
            <a:endParaRPr lang="en-US" sz="2000" dirty="0">
              <a:solidFill>
                <a:schemeClr val="bg1"/>
              </a:solidFill>
              <a:latin typeface="D-DIN" panose="020B0504030202030204" pitchFamily="34" charset="77"/>
            </a:endParaRPr>
          </a:p>
          <a:p>
            <a:pPr>
              <a:lnSpc>
                <a:spcPct val="130000"/>
              </a:lnSpc>
            </a:pPr>
            <a:r>
              <a:rPr lang="en-US" sz="2000" b="1" dirty="0" err="1">
                <a:solidFill>
                  <a:schemeClr val="bg1"/>
                </a:solidFill>
                <a:latin typeface="D-DIN" panose="020B0504030202030204" pitchFamily="34" charset="77"/>
              </a:rPr>
              <a:t>Έ</a:t>
            </a:r>
            <a:r>
              <a:rPr lang="el-GR" sz="2000" b="1" dirty="0" err="1">
                <a:solidFill>
                  <a:schemeClr val="bg1"/>
                </a:solidFill>
                <a:latin typeface="D-DIN" panose="020B0504030202030204" pitchFamily="34" charset="77"/>
              </a:rPr>
              <a:t>χετε</a:t>
            </a:r>
            <a:r>
              <a:rPr lang="el-GR" sz="2000" b="1" dirty="0">
                <a:solidFill>
                  <a:schemeClr val="bg1"/>
                </a:solidFill>
                <a:latin typeface="D-DIN" panose="020B0504030202030204" pitchFamily="34" charset="77"/>
              </a:rPr>
              <a:t> 15 λεπτά!</a:t>
            </a:r>
            <a:endParaRPr lang="en-US" sz="2000" b="1" dirty="0">
              <a:solidFill>
                <a:schemeClr val="bg1"/>
              </a:solidFill>
              <a:latin typeface="D-DIN" panose="020B0504030202030204" pitchFamily="34" charset="77"/>
            </a:endParaRPr>
          </a:p>
        </p:txBody>
      </p:sp>
      <p:sp>
        <p:nvSpPr>
          <p:cNvPr id="12" name="TextBox 12">
            <a:extLst>
              <a:ext uri="{FF2B5EF4-FFF2-40B4-BE49-F238E27FC236}">
                <a16:creationId xmlns:a16="http://schemas.microsoft.com/office/drawing/2014/main" id="{E0DB2E77-8CCA-4E9C-EAB8-ED019ACE40A7}"/>
              </a:ext>
            </a:extLst>
          </p:cNvPr>
          <p:cNvSpPr txBox="1"/>
          <p:nvPr/>
        </p:nvSpPr>
        <p:spPr>
          <a:xfrm>
            <a:off x="6229722" y="2250373"/>
            <a:ext cx="2361585" cy="461665"/>
          </a:xfrm>
          <a:prstGeom prst="rect">
            <a:avLst/>
          </a:prstGeom>
          <a:noFill/>
        </p:spPr>
        <p:txBody>
          <a:bodyPr wrap="square" lIns="0" tIns="45720" rIns="0" bIns="45720" rtlCol="0" anchor="t">
            <a:spAutoFit/>
          </a:bodyPr>
          <a:lstStyle/>
          <a:p>
            <a:r>
              <a:rPr lang="el-GR" sz="2400" b="1" dirty="0">
                <a:solidFill>
                  <a:srgbClr val="5792CE"/>
                </a:solidFill>
                <a:latin typeface="D-DIN"/>
                <a:ea typeface="Open Sans"/>
                <a:cs typeface="Open Sans"/>
              </a:rPr>
              <a:t>Βήμα 4</a:t>
            </a:r>
            <a:endParaRPr lang="en-US" sz="1800" b="1" dirty="0">
              <a:solidFill>
                <a:srgbClr val="5792CE"/>
              </a:solidFill>
              <a:latin typeface="D-DIN"/>
              <a:ea typeface="Open Sans"/>
              <a:cs typeface="Open Sans"/>
            </a:endParaRPr>
          </a:p>
        </p:txBody>
      </p:sp>
      <p:sp>
        <p:nvSpPr>
          <p:cNvPr id="13" name="TextBox 12">
            <a:extLst>
              <a:ext uri="{FF2B5EF4-FFF2-40B4-BE49-F238E27FC236}">
                <a16:creationId xmlns:a16="http://schemas.microsoft.com/office/drawing/2014/main" id="{8314A6A3-957A-F3AF-E62C-DA8E0053425D}"/>
              </a:ext>
            </a:extLst>
          </p:cNvPr>
          <p:cNvSpPr txBox="1"/>
          <p:nvPr/>
        </p:nvSpPr>
        <p:spPr>
          <a:xfrm>
            <a:off x="6229722" y="5313548"/>
            <a:ext cx="2361585" cy="461665"/>
          </a:xfrm>
          <a:prstGeom prst="rect">
            <a:avLst/>
          </a:prstGeom>
          <a:noFill/>
        </p:spPr>
        <p:txBody>
          <a:bodyPr wrap="square" lIns="0" tIns="45720" rIns="0" bIns="45720" rtlCol="0" anchor="t">
            <a:spAutoFit/>
          </a:bodyPr>
          <a:lstStyle/>
          <a:p>
            <a:r>
              <a:rPr lang="el-GR" sz="2400" b="1" dirty="0">
                <a:solidFill>
                  <a:srgbClr val="5792CE"/>
                </a:solidFill>
                <a:latin typeface="D-DIN"/>
                <a:ea typeface="Open Sans"/>
                <a:cs typeface="Open Sans"/>
              </a:rPr>
              <a:t>Βήμα 5 </a:t>
            </a:r>
            <a:endParaRPr lang="en-US" sz="1800" b="1" dirty="0">
              <a:solidFill>
                <a:srgbClr val="5792CE"/>
              </a:solidFill>
              <a:latin typeface="D-DIN"/>
              <a:ea typeface="Open Sans"/>
              <a:cs typeface="Open Sans"/>
            </a:endParaRPr>
          </a:p>
        </p:txBody>
      </p:sp>
      <p:sp>
        <p:nvSpPr>
          <p:cNvPr id="16" name="TextBox 11">
            <a:extLst>
              <a:ext uri="{FF2B5EF4-FFF2-40B4-BE49-F238E27FC236}">
                <a16:creationId xmlns:a16="http://schemas.microsoft.com/office/drawing/2014/main" id="{557BBCD4-F943-7696-2A6A-F4F510FA23DD}"/>
              </a:ext>
            </a:extLst>
          </p:cNvPr>
          <p:cNvSpPr txBox="1"/>
          <p:nvPr/>
        </p:nvSpPr>
        <p:spPr>
          <a:xfrm>
            <a:off x="6229722" y="5737103"/>
            <a:ext cx="8746667" cy="460126"/>
          </a:xfrm>
          <a:prstGeom prst="rect">
            <a:avLst/>
          </a:prstGeom>
          <a:noFill/>
        </p:spPr>
        <p:txBody>
          <a:bodyPr wrap="square" lIns="0" rIns="0" rtlCol="0">
            <a:spAutoFit/>
          </a:bodyPr>
          <a:lstStyle/>
          <a:p>
            <a:pPr>
              <a:lnSpc>
                <a:spcPct val="130000"/>
              </a:lnSpc>
            </a:pPr>
            <a:r>
              <a:rPr lang="el-GR" sz="2000" dirty="0">
                <a:solidFill>
                  <a:schemeClr val="bg1"/>
                </a:solidFill>
                <a:latin typeface="D-DIN" panose="020B0504030202030204" pitchFamily="34" charset="77"/>
              </a:rPr>
              <a:t>Μια ομάδα παίζει το σενάριο στην ολομέλεια</a:t>
            </a:r>
            <a:endParaRPr lang="en-US" sz="2000" dirty="0">
              <a:solidFill>
                <a:schemeClr val="bg1"/>
              </a:solidFill>
              <a:latin typeface="D-DIN" panose="020B0504030202030204" pitchFamily="34" charset="77"/>
            </a:endParaRPr>
          </a:p>
        </p:txBody>
      </p:sp>
    </p:spTree>
    <p:extLst>
      <p:ext uri="{BB962C8B-B14F-4D97-AF65-F5344CB8AC3E}">
        <p14:creationId xmlns:p14="http://schemas.microsoft.com/office/powerpoint/2010/main" val="4187802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3B47-421D-0AAC-801F-73112256197B}"/>
              </a:ext>
            </a:extLst>
          </p:cNvPr>
          <p:cNvSpPr>
            <a:spLocks noGrp="1"/>
          </p:cNvSpPr>
          <p:nvPr>
            <p:ph type="title"/>
          </p:nvPr>
        </p:nvSpPr>
        <p:spPr/>
        <p:txBody>
          <a:bodyPr/>
          <a:lstStyle/>
          <a:p>
            <a:r>
              <a:rPr lang="en-US" dirty="0" err="1">
                <a:latin typeface="D-DIN Exp"/>
              </a:rPr>
              <a:t>Σενάριο</a:t>
            </a:r>
            <a:r>
              <a:rPr lang="en-US" dirty="0">
                <a:latin typeface="D-DIN Exp"/>
              </a:rPr>
              <a:t> 1 </a:t>
            </a:r>
            <a:endParaRPr lang="en-US" dirty="0"/>
          </a:p>
        </p:txBody>
      </p:sp>
      <p:sp>
        <p:nvSpPr>
          <p:cNvPr id="3" name="Slide Number Placeholder 2">
            <a:extLst>
              <a:ext uri="{FF2B5EF4-FFF2-40B4-BE49-F238E27FC236}">
                <a16:creationId xmlns:a16="http://schemas.microsoft.com/office/drawing/2014/main" id="{4176A07B-EAB6-12C9-102F-E847296B6B98}"/>
              </a:ext>
            </a:extLst>
          </p:cNvPr>
          <p:cNvSpPr>
            <a:spLocks noGrp="1"/>
          </p:cNvSpPr>
          <p:nvPr>
            <p:ph type="sldNum" sz="quarter" idx="4"/>
          </p:nvPr>
        </p:nvSpPr>
        <p:spPr/>
        <p:txBody>
          <a:bodyPr/>
          <a:lstStyle/>
          <a:p>
            <a:fld id="{783777ED-E0AE-DD49-A1E6-113717D9A99F}" type="slidenum">
              <a:rPr lang="fr-FR" smtClean="0"/>
              <a:pPr/>
              <a:t>35</a:t>
            </a:fld>
            <a:endParaRPr lang="fr-FR"/>
          </a:p>
        </p:txBody>
      </p:sp>
      <p:sp>
        <p:nvSpPr>
          <p:cNvPr id="4" name="TextBox 3">
            <a:extLst>
              <a:ext uri="{FF2B5EF4-FFF2-40B4-BE49-F238E27FC236}">
                <a16:creationId xmlns:a16="http://schemas.microsoft.com/office/drawing/2014/main" id="{3838C9ED-3C78-72AC-1621-802461E80D7E}"/>
              </a:ext>
            </a:extLst>
          </p:cNvPr>
          <p:cNvSpPr txBox="1"/>
          <p:nvPr/>
        </p:nvSpPr>
        <p:spPr>
          <a:xfrm>
            <a:off x="439948" y="1906438"/>
            <a:ext cx="4353465" cy="480131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t>Χαρακτήρας 1 / Δράστης: </a:t>
            </a:r>
            <a:r>
              <a:rPr lang="el-GR" dirty="0"/>
              <a:t>Παναγιώτης, ένας άνδρας συνάδελφος στα μέσα της δεκαετίας του 30</a:t>
            </a:r>
            <a:endParaRPr lang="el-GR" dirty="0">
              <a:ea typeface="Open Sans"/>
              <a:cs typeface="Open Sans"/>
            </a:endParaRPr>
          </a:p>
          <a:p>
            <a:r>
              <a:rPr lang="el-GR" b="1" dirty="0"/>
              <a:t>Χαρακτήρας 2 / Θύμα: </a:t>
            </a:r>
            <a:r>
              <a:rPr lang="el-GR" dirty="0"/>
              <a:t>Κατερίνα μια γυναίκα υπάλληλος στα μέσα της δεκαετίας του 20</a:t>
            </a:r>
            <a:endParaRPr lang="el-GR" dirty="0">
              <a:ea typeface="Open Sans"/>
              <a:cs typeface="Open Sans"/>
            </a:endParaRPr>
          </a:p>
          <a:p>
            <a:r>
              <a:rPr lang="el-GR" b="1" dirty="0"/>
              <a:t>Χαρακτήρας 3 / Μάρτυρας: </a:t>
            </a:r>
            <a:r>
              <a:rPr lang="el-GR" dirty="0"/>
              <a:t>Ιάκωβος, ένας άνδρας προϊστάμενος στα 40 του χρόνια</a:t>
            </a:r>
            <a:endParaRPr lang="el-GR" dirty="0">
              <a:ea typeface="Open Sans"/>
              <a:cs typeface="Open Sans"/>
            </a:endParaRPr>
          </a:p>
          <a:p>
            <a:r>
              <a:rPr lang="el-GR" b="1" dirty="0"/>
              <a:t>Σκηνή: </a:t>
            </a:r>
            <a:r>
              <a:rPr lang="el-GR" dirty="0"/>
              <a:t>Κατά τη διάρκεια των ωρών εργασίας.</a:t>
            </a:r>
          </a:p>
          <a:p>
            <a:endParaRPr lang="el-GR" dirty="0">
              <a:ea typeface="+mn-lt"/>
              <a:cs typeface="+mn-lt"/>
            </a:endParaRPr>
          </a:p>
          <a:p>
            <a:r>
              <a:rPr lang="el-GR" b="1" dirty="0">
                <a:ea typeface="+mn-lt"/>
                <a:cs typeface="+mn-lt"/>
              </a:rPr>
              <a:t>Χρειάζονται τρεις εθελοντές:</a:t>
            </a:r>
            <a:endParaRPr lang="en-US" dirty="0">
              <a:ea typeface="+mn-lt"/>
              <a:cs typeface="+mn-lt"/>
            </a:endParaRPr>
          </a:p>
          <a:p>
            <a:r>
              <a:rPr lang="el-GR" dirty="0">
                <a:ea typeface="+mn-lt"/>
                <a:cs typeface="+mn-lt"/>
              </a:rPr>
              <a:t>Ηθοποιός 1: δράστης </a:t>
            </a:r>
            <a:endParaRPr lang="en-US" dirty="0">
              <a:ea typeface="+mn-lt"/>
              <a:cs typeface="+mn-lt"/>
            </a:endParaRPr>
          </a:p>
          <a:p>
            <a:r>
              <a:rPr lang="el-GR" dirty="0">
                <a:ea typeface="+mn-lt"/>
                <a:cs typeface="+mn-lt"/>
              </a:rPr>
              <a:t>Ηθοποιός 2: θύμα </a:t>
            </a:r>
          </a:p>
          <a:p>
            <a:r>
              <a:rPr lang="el-GR" dirty="0">
                <a:ea typeface="+mn-lt"/>
                <a:cs typeface="+mn-lt"/>
              </a:rPr>
              <a:t>Ηθοποιός 3: μάρτυρας</a:t>
            </a:r>
          </a:p>
          <a:p>
            <a:endParaRPr lang="en-US" dirty="0">
              <a:ea typeface="Open Sans"/>
              <a:cs typeface="Open Sans"/>
            </a:endParaRPr>
          </a:p>
        </p:txBody>
      </p:sp>
      <p:sp>
        <p:nvSpPr>
          <p:cNvPr id="5" name="TextBox 4">
            <a:extLst>
              <a:ext uri="{FF2B5EF4-FFF2-40B4-BE49-F238E27FC236}">
                <a16:creationId xmlns:a16="http://schemas.microsoft.com/office/drawing/2014/main" id="{E469924D-070F-3DCB-9C62-108E26437F52}"/>
              </a:ext>
            </a:extLst>
          </p:cNvPr>
          <p:cNvSpPr txBox="1"/>
          <p:nvPr/>
        </p:nvSpPr>
        <p:spPr>
          <a:xfrm>
            <a:off x="5069457" y="669984"/>
            <a:ext cx="652444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ea typeface="+mn-lt"/>
                <a:cs typeface="+mn-lt"/>
              </a:rPr>
              <a:t>Σενάριο</a:t>
            </a:r>
            <a:r>
              <a:rPr lang="en-US" b="1" dirty="0">
                <a:ea typeface="+mn-lt"/>
                <a:cs typeface="+mn-lt"/>
              </a:rPr>
              <a:t>:</a:t>
            </a:r>
            <a:r>
              <a:rPr lang="en-US" dirty="0">
                <a:ea typeface="+mn-lt"/>
                <a:cs typeface="+mn-lt"/>
              </a:rPr>
              <a:t> </a:t>
            </a:r>
            <a:r>
              <a:rPr lang="en-US" err="1">
                <a:ea typeface="+mn-lt"/>
                <a:cs typeface="+mn-lt"/>
              </a:rPr>
              <a:t>Γρ</a:t>
            </a:r>
            <a:r>
              <a:rPr lang="en-US" dirty="0">
                <a:ea typeface="+mn-lt"/>
                <a:cs typeface="+mn-lt"/>
              </a:rPr>
              <a:t>α</a:t>
            </a:r>
            <a:r>
              <a:rPr lang="en-US" err="1">
                <a:ea typeface="+mn-lt"/>
                <a:cs typeface="+mn-lt"/>
              </a:rPr>
              <a:t>φείο</a:t>
            </a:r>
            <a:r>
              <a:rPr lang="en-US" dirty="0">
                <a:ea typeface="+mn-lt"/>
                <a:cs typeface="+mn-lt"/>
              </a:rPr>
              <a:t> </a:t>
            </a:r>
            <a:r>
              <a:rPr lang="en-US" err="1">
                <a:ea typeface="+mn-lt"/>
                <a:cs typeface="+mn-lt"/>
              </a:rPr>
              <a:t>εργ</a:t>
            </a:r>
            <a:r>
              <a:rPr lang="en-US" dirty="0">
                <a:ea typeface="+mn-lt"/>
                <a:cs typeface="+mn-lt"/>
              </a:rPr>
              <a:t>α</a:t>
            </a:r>
            <a:r>
              <a:rPr lang="en-US" err="1">
                <a:ea typeface="+mn-lt"/>
                <a:cs typeface="+mn-lt"/>
              </a:rPr>
              <a:t>σί</a:t>
            </a:r>
            <a:r>
              <a:rPr lang="en-US" dirty="0">
                <a:ea typeface="+mn-lt"/>
                <a:cs typeface="+mn-lt"/>
              </a:rPr>
              <a:t>ας: H Κα</a:t>
            </a:r>
            <a:r>
              <a:rPr lang="en-US" err="1">
                <a:ea typeface="+mn-lt"/>
                <a:cs typeface="+mn-lt"/>
              </a:rPr>
              <a:t>τερίν</a:t>
            </a:r>
            <a:r>
              <a:rPr lang="en-US" dirty="0">
                <a:ea typeface="+mn-lt"/>
                <a:cs typeface="+mn-lt"/>
              </a:rPr>
              <a:t>α </a:t>
            </a:r>
            <a:r>
              <a:rPr lang="en-US" err="1">
                <a:ea typeface="+mn-lt"/>
                <a:cs typeface="+mn-lt"/>
              </a:rPr>
              <a:t>εργάζετ</a:t>
            </a:r>
            <a:r>
              <a:rPr lang="en-US" dirty="0">
                <a:ea typeface="+mn-lt"/>
                <a:cs typeface="+mn-lt"/>
              </a:rPr>
              <a:t>αι </a:t>
            </a:r>
            <a:r>
              <a:rPr lang="en-US" err="1">
                <a:ea typeface="+mn-lt"/>
                <a:cs typeface="+mn-lt"/>
              </a:rPr>
              <a:t>στο</a:t>
            </a:r>
            <a:r>
              <a:rPr lang="en-US" dirty="0">
                <a:ea typeface="+mn-lt"/>
                <a:cs typeface="+mn-lt"/>
              </a:rPr>
              <a:t> </a:t>
            </a:r>
            <a:r>
              <a:rPr lang="en-US" err="1">
                <a:ea typeface="+mn-lt"/>
                <a:cs typeface="+mn-lt"/>
              </a:rPr>
              <a:t>γρ</a:t>
            </a:r>
            <a:r>
              <a:rPr lang="en-US" dirty="0">
                <a:ea typeface="+mn-lt"/>
                <a:cs typeface="+mn-lt"/>
              </a:rPr>
              <a:t>α</a:t>
            </a:r>
            <a:r>
              <a:rPr lang="en-US" err="1">
                <a:ea typeface="+mn-lt"/>
                <a:cs typeface="+mn-lt"/>
              </a:rPr>
              <a:t>φείο</a:t>
            </a:r>
            <a:r>
              <a:rPr lang="en-US" dirty="0">
                <a:ea typeface="+mn-lt"/>
                <a:cs typeface="+mn-lt"/>
              </a:rPr>
              <a:t> </a:t>
            </a:r>
            <a:r>
              <a:rPr lang="en-US" err="1">
                <a:ea typeface="+mn-lt"/>
                <a:cs typeface="+mn-lt"/>
              </a:rPr>
              <a:t>της</a:t>
            </a:r>
            <a:r>
              <a:rPr lang="en-US" dirty="0">
                <a:ea typeface="+mn-lt"/>
                <a:cs typeface="+mn-lt"/>
              </a:rPr>
              <a:t> </a:t>
            </a:r>
            <a:r>
              <a:rPr lang="en-US" err="1">
                <a:ea typeface="+mn-lt"/>
                <a:cs typeface="+mn-lt"/>
              </a:rPr>
              <a:t>ότ</a:t>
            </a:r>
            <a:r>
              <a:rPr lang="en-US" dirty="0">
                <a:ea typeface="+mn-lt"/>
                <a:cs typeface="+mn-lt"/>
              </a:rPr>
              <a:t>αν </a:t>
            </a:r>
            <a:r>
              <a:rPr lang="en-US" err="1">
                <a:ea typeface="+mn-lt"/>
                <a:cs typeface="+mn-lt"/>
              </a:rPr>
              <a:t>έρχετ</a:t>
            </a:r>
            <a:r>
              <a:rPr lang="en-US" dirty="0">
                <a:ea typeface="+mn-lt"/>
                <a:cs typeface="+mn-lt"/>
              </a:rPr>
              <a:t>αι ο Πανα</a:t>
            </a:r>
            <a:r>
              <a:rPr lang="en-US" err="1">
                <a:ea typeface="+mn-lt"/>
                <a:cs typeface="+mn-lt"/>
              </a:rPr>
              <a:t>γιώτης</a:t>
            </a:r>
            <a:endParaRPr lang="el-GR" err="1">
              <a:ea typeface="Open Sans"/>
              <a:cs typeface="Open Sans"/>
            </a:endParaRPr>
          </a:p>
          <a:p>
            <a:endParaRPr lang="en-US" dirty="0"/>
          </a:p>
          <a:p>
            <a:pPr marL="285750" indent="-285750">
              <a:buFont typeface="Calibri"/>
              <a:buChar char="-"/>
            </a:pPr>
            <a:r>
              <a:rPr lang="el-GR" dirty="0"/>
              <a:t>Παναγιώτης : Κατερίνα, φαίνεσαι καλά σήμερα. (Της κλείνει το μάτι)</a:t>
            </a:r>
            <a:endParaRPr lang="el-GR">
              <a:ea typeface="Open Sans"/>
              <a:cs typeface="Open Sans"/>
            </a:endParaRPr>
          </a:p>
          <a:p>
            <a:pPr marL="285750" indent="-285750">
              <a:buFont typeface="Calibri"/>
              <a:buChar char="-"/>
            </a:pPr>
            <a:r>
              <a:rPr lang="el-GR" dirty="0"/>
              <a:t>Κατερίνα: (αμήχανα) </a:t>
            </a:r>
            <a:r>
              <a:rPr lang="el-GR" err="1"/>
              <a:t>Χμ</a:t>
            </a:r>
            <a:r>
              <a:rPr lang="el-GR" dirty="0"/>
              <a:t>, ευχαριστώ, Παναγιώτη. Μπορώ να σε βοηθήσω με κάτι;</a:t>
            </a:r>
            <a:endParaRPr lang="el-GR" dirty="0">
              <a:ea typeface="Open Sans"/>
              <a:cs typeface="Open Sans"/>
            </a:endParaRPr>
          </a:p>
          <a:p>
            <a:pPr marL="285750" indent="-285750">
              <a:buFont typeface="Calibri"/>
              <a:buChar char="-"/>
            </a:pPr>
            <a:r>
              <a:rPr lang="el-GR" dirty="0"/>
              <a:t>Παναγιώτης: Μπα, απλά ήθελα να σε δω. Ξέρεις, πρέπει να κάνουμε παρέα κάποια στιγμή.</a:t>
            </a:r>
          </a:p>
          <a:p>
            <a:pPr marL="285750" indent="-285750">
              <a:buFont typeface="Calibri"/>
              <a:buChar char="-"/>
            </a:pPr>
            <a:r>
              <a:rPr lang="el-GR" dirty="0"/>
              <a:t>Κατερίνα (σαφώς άβολα): Είμαι πολύ απασχολημένη, Παναγιώτη. Δεν νομίζω ότι μπορώ να βρω χρόνο...</a:t>
            </a:r>
            <a:endParaRPr lang="el-GR" dirty="0">
              <a:ea typeface="Open Sans"/>
              <a:cs typeface="Open Sans"/>
            </a:endParaRPr>
          </a:p>
          <a:p>
            <a:pPr marL="285750" indent="-285750">
              <a:buFont typeface="Calibri"/>
              <a:buChar char="-"/>
            </a:pPr>
            <a:r>
              <a:rPr lang="el-GR" dirty="0"/>
              <a:t>Παναγιώτης: (επιμένει) Έλα τώρα, μην κάνεις έτσι. Ξέρεις ότι το θέλεις.</a:t>
            </a:r>
            <a:endParaRPr lang="el-GR">
              <a:ea typeface="Open Sans"/>
              <a:cs typeface="Open Sans"/>
            </a:endParaRPr>
          </a:p>
          <a:p>
            <a:endParaRPr lang="el-GR" dirty="0"/>
          </a:p>
          <a:p>
            <a:r>
              <a:rPr lang="el-GR" dirty="0"/>
              <a:t>Σε αυτό το σημείο, ο Ιάκωβος, ο προϊστάμενός τους, κρυφακούει.</a:t>
            </a:r>
          </a:p>
          <a:p>
            <a:endParaRPr lang="el-GR" dirty="0">
              <a:ea typeface="Open Sans"/>
              <a:cs typeface="Open Sans"/>
            </a:endParaRPr>
          </a:p>
          <a:p>
            <a:r>
              <a:rPr lang="el-GR" dirty="0">
                <a:ea typeface="+mn-lt"/>
                <a:cs typeface="+mn-lt"/>
              </a:rPr>
              <a:t>Ποια είναι η αντίδραση του μάρτυρα;;</a:t>
            </a:r>
            <a:endParaRPr lang="el-GR" dirty="0">
              <a:ea typeface="Open Sans"/>
              <a:cs typeface="Open Sans"/>
            </a:endParaRPr>
          </a:p>
        </p:txBody>
      </p:sp>
    </p:spTree>
    <p:extLst>
      <p:ext uri="{BB962C8B-B14F-4D97-AF65-F5344CB8AC3E}">
        <p14:creationId xmlns:p14="http://schemas.microsoft.com/office/powerpoint/2010/main" val="858515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3B47-421D-0AAC-801F-73112256197B}"/>
              </a:ext>
            </a:extLst>
          </p:cNvPr>
          <p:cNvSpPr>
            <a:spLocks noGrp="1"/>
          </p:cNvSpPr>
          <p:nvPr>
            <p:ph type="title"/>
          </p:nvPr>
        </p:nvSpPr>
        <p:spPr/>
        <p:txBody>
          <a:bodyPr/>
          <a:lstStyle/>
          <a:p>
            <a:r>
              <a:rPr lang="en-US" dirty="0" err="1">
                <a:latin typeface="D-DIN Exp"/>
              </a:rPr>
              <a:t>Σενάριο</a:t>
            </a:r>
            <a:r>
              <a:rPr lang="en-US" dirty="0">
                <a:latin typeface="D-DIN Exp"/>
              </a:rPr>
              <a:t> 2</a:t>
            </a:r>
            <a:endParaRPr lang="en-US" dirty="0"/>
          </a:p>
        </p:txBody>
      </p:sp>
      <p:sp>
        <p:nvSpPr>
          <p:cNvPr id="3" name="Slide Number Placeholder 2">
            <a:extLst>
              <a:ext uri="{FF2B5EF4-FFF2-40B4-BE49-F238E27FC236}">
                <a16:creationId xmlns:a16="http://schemas.microsoft.com/office/drawing/2014/main" id="{4176A07B-EAB6-12C9-102F-E847296B6B98}"/>
              </a:ext>
            </a:extLst>
          </p:cNvPr>
          <p:cNvSpPr>
            <a:spLocks noGrp="1"/>
          </p:cNvSpPr>
          <p:nvPr>
            <p:ph type="sldNum" sz="quarter" idx="4"/>
          </p:nvPr>
        </p:nvSpPr>
        <p:spPr/>
        <p:txBody>
          <a:bodyPr/>
          <a:lstStyle/>
          <a:p>
            <a:fld id="{783777ED-E0AE-DD49-A1E6-113717D9A99F}" type="slidenum">
              <a:rPr lang="fr-FR" smtClean="0"/>
              <a:pPr/>
              <a:t>36</a:t>
            </a:fld>
            <a:endParaRPr lang="fr-FR"/>
          </a:p>
        </p:txBody>
      </p:sp>
      <p:sp>
        <p:nvSpPr>
          <p:cNvPr id="4" name="TextBox 3">
            <a:extLst>
              <a:ext uri="{FF2B5EF4-FFF2-40B4-BE49-F238E27FC236}">
                <a16:creationId xmlns:a16="http://schemas.microsoft.com/office/drawing/2014/main" id="{3838C9ED-3C78-72AC-1621-802461E80D7E}"/>
              </a:ext>
            </a:extLst>
          </p:cNvPr>
          <p:cNvSpPr txBox="1"/>
          <p:nvPr/>
        </p:nvSpPr>
        <p:spPr>
          <a:xfrm>
            <a:off x="439948" y="1906438"/>
            <a:ext cx="4353465" cy="480131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t>Χαρακτήρας 1 / Δράστης: </a:t>
            </a:r>
            <a:r>
              <a:rPr lang="el-GR" dirty="0">
                <a:ea typeface="+mn-lt"/>
                <a:cs typeface="+mn-lt"/>
              </a:rPr>
              <a:t>Αλέξανδρος, άνδρας φοιτητής γύρω στα 20</a:t>
            </a:r>
            <a:endParaRPr lang="el-GR" dirty="0">
              <a:ea typeface="Open Sans"/>
              <a:cs typeface="Open Sans"/>
            </a:endParaRPr>
          </a:p>
          <a:p>
            <a:r>
              <a:rPr lang="el-GR" b="1" dirty="0"/>
              <a:t>Χαρακτήρας 2 / Θύμα: </a:t>
            </a:r>
            <a:r>
              <a:rPr lang="el-GR" dirty="0">
                <a:ea typeface="+mn-lt"/>
                <a:cs typeface="+mn-lt"/>
              </a:rPr>
              <a:t>Καθηγήτρια </a:t>
            </a:r>
            <a:r>
              <a:rPr lang="el-GR" dirty="0" err="1">
                <a:ea typeface="+mn-lt"/>
                <a:cs typeface="+mn-lt"/>
              </a:rPr>
              <a:t>Παπαναστοπούλου</a:t>
            </a:r>
            <a:r>
              <a:rPr lang="el-GR" dirty="0">
                <a:ea typeface="+mn-lt"/>
                <a:cs typeface="+mn-lt"/>
              </a:rPr>
              <a:t>, μια γυναίκα καθηγήτρια στα τέλη της δεκαετίας του 30</a:t>
            </a:r>
            <a:endParaRPr lang="el-GR" dirty="0">
              <a:ea typeface="Open Sans"/>
              <a:cs typeface="Open Sans"/>
            </a:endParaRPr>
          </a:p>
          <a:p>
            <a:r>
              <a:rPr lang="el-GR" b="1" dirty="0"/>
              <a:t>Χαρακτήρας 3 / Μάρτυρας: </a:t>
            </a:r>
            <a:r>
              <a:rPr lang="el-GR" dirty="0"/>
              <a:t>Ιοκάστη, </a:t>
            </a:r>
            <a:r>
              <a:rPr lang="el-GR" dirty="0">
                <a:ea typeface="+mn-lt"/>
                <a:cs typeface="+mn-lt"/>
              </a:rPr>
              <a:t>φοιτήτρια γύρω στα 20 </a:t>
            </a:r>
            <a:endParaRPr lang="el-GR" dirty="0">
              <a:ea typeface="Open Sans"/>
              <a:cs typeface="Open Sans"/>
            </a:endParaRPr>
          </a:p>
          <a:p>
            <a:endParaRPr lang="el-GR" dirty="0">
              <a:ea typeface="+mn-lt"/>
              <a:cs typeface="+mn-lt"/>
            </a:endParaRPr>
          </a:p>
          <a:p>
            <a:r>
              <a:rPr lang="el-GR" b="1" dirty="0"/>
              <a:t>Σκηνή: </a:t>
            </a:r>
            <a:r>
              <a:rPr lang="el-GR" dirty="0">
                <a:ea typeface="+mn-lt"/>
                <a:cs typeface="+mn-lt"/>
              </a:rPr>
              <a:t>Αίθουσα διαλέξεων πανεπιστημίου</a:t>
            </a:r>
          </a:p>
          <a:p>
            <a:r>
              <a:rPr lang="el-GR" b="1" dirty="0">
                <a:ea typeface="+mn-lt"/>
                <a:cs typeface="+mn-lt"/>
              </a:rPr>
              <a:t>Χρειάζονται τρεις εθελοντές:</a:t>
            </a:r>
            <a:endParaRPr lang="en-US" dirty="0">
              <a:ea typeface="+mn-lt"/>
              <a:cs typeface="+mn-lt"/>
            </a:endParaRPr>
          </a:p>
          <a:p>
            <a:r>
              <a:rPr lang="el-GR" dirty="0">
                <a:ea typeface="+mn-lt"/>
                <a:cs typeface="+mn-lt"/>
              </a:rPr>
              <a:t>Ηθοποιός 1: δράστης </a:t>
            </a:r>
            <a:endParaRPr lang="en-US" dirty="0">
              <a:ea typeface="+mn-lt"/>
              <a:cs typeface="+mn-lt"/>
            </a:endParaRPr>
          </a:p>
          <a:p>
            <a:r>
              <a:rPr lang="el-GR" dirty="0">
                <a:ea typeface="+mn-lt"/>
                <a:cs typeface="+mn-lt"/>
              </a:rPr>
              <a:t>Ηθοποιός 2: θύμα </a:t>
            </a:r>
          </a:p>
          <a:p>
            <a:r>
              <a:rPr lang="el-GR" dirty="0">
                <a:ea typeface="+mn-lt"/>
                <a:cs typeface="+mn-lt"/>
              </a:rPr>
              <a:t>Ηθοποιός 3: μάρτυρας</a:t>
            </a:r>
          </a:p>
          <a:p>
            <a:endParaRPr lang="el-GR" dirty="0"/>
          </a:p>
        </p:txBody>
      </p:sp>
      <p:sp>
        <p:nvSpPr>
          <p:cNvPr id="5" name="TextBox 4">
            <a:extLst>
              <a:ext uri="{FF2B5EF4-FFF2-40B4-BE49-F238E27FC236}">
                <a16:creationId xmlns:a16="http://schemas.microsoft.com/office/drawing/2014/main" id="{E469924D-070F-3DCB-9C62-108E26437F52}"/>
              </a:ext>
            </a:extLst>
          </p:cNvPr>
          <p:cNvSpPr txBox="1"/>
          <p:nvPr/>
        </p:nvSpPr>
        <p:spPr>
          <a:xfrm>
            <a:off x="4911307" y="224286"/>
            <a:ext cx="7171424"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l-GR" sz="1600" b="1" dirty="0">
                <a:ea typeface="+mn-lt"/>
                <a:cs typeface="+mn-lt"/>
              </a:rPr>
              <a:t>Σενάριο:</a:t>
            </a:r>
            <a:r>
              <a:rPr lang="el-GR" sz="1600" dirty="0">
                <a:ea typeface="+mn-lt"/>
                <a:cs typeface="+mn-lt"/>
              </a:rPr>
              <a:t> Η σκηνή διαδραματίζεται σε μια αίθουσα διδασκαλίας: Ο Αλέξανδρος κάθεται στην πρώτη σειρά της αίθουσας διαλέξεων, κρατώντας σημειώσεις. Η κ. </a:t>
            </a:r>
            <a:r>
              <a:rPr lang="el-GR" sz="1600" dirty="0" err="1">
                <a:ea typeface="+mn-lt"/>
                <a:cs typeface="+mn-lt"/>
              </a:rPr>
              <a:t>Παπαναστοπούλου</a:t>
            </a:r>
            <a:r>
              <a:rPr lang="el-GR" sz="1600" dirty="0">
                <a:ea typeface="+mn-lt"/>
                <a:cs typeface="+mn-lt"/>
              </a:rPr>
              <a:t> στέκεται στο μπροστινό μέρος της αίθουσας, δίνοντας διάλεξη. Η διάλεξη τελειώνει και κάποιοι φοιτητές πλησιάζουν την καθηγήτρια για ερωτήσεις για τις ενδιάμεσες εξετάσεις. Ο Αλέξανδρος είναι τελευταίος στη σειρά και η Ιοκάστη βρίσκεται πίσω του. </a:t>
            </a:r>
            <a:endParaRPr lang="el-GR" sz="1600" dirty="0">
              <a:ea typeface="Open Sans"/>
              <a:cs typeface="Open Sans"/>
            </a:endParaRPr>
          </a:p>
          <a:p>
            <a:pPr marL="285750" indent="-285750" algn="just">
              <a:buFont typeface="Calibri"/>
              <a:buChar char="-"/>
            </a:pPr>
            <a:r>
              <a:rPr lang="el-GR" sz="1600" dirty="0">
                <a:ea typeface="+mn-lt"/>
                <a:cs typeface="+mn-lt"/>
              </a:rPr>
              <a:t>Αλέξανδρος: κ. καθηγήτρια, μπορώ να σας ρωτήσω κάτι;</a:t>
            </a:r>
            <a:endParaRPr lang="el-GR" sz="1600" dirty="0">
              <a:ea typeface="Open Sans"/>
              <a:cs typeface="Open Sans"/>
            </a:endParaRPr>
          </a:p>
          <a:p>
            <a:pPr marL="285750" indent="-285750" algn="just">
              <a:buFont typeface="Calibri"/>
              <a:buChar char="-"/>
            </a:pPr>
            <a:r>
              <a:rPr lang="el-GR" sz="1600" dirty="0" err="1">
                <a:ea typeface="+mn-lt"/>
                <a:cs typeface="+mn-lt"/>
              </a:rPr>
              <a:t>Καθηγητρια</a:t>
            </a:r>
            <a:r>
              <a:rPr lang="el-GR" sz="1600" dirty="0">
                <a:ea typeface="+mn-lt"/>
                <a:cs typeface="+mn-lt"/>
              </a:rPr>
              <a:t> (γνέφει) Φυσικά, Αλέξανδρε. Πώς μπορώ να βοηθήσω;</a:t>
            </a:r>
          </a:p>
          <a:p>
            <a:pPr marL="285750" indent="-285750" algn="just">
              <a:buFont typeface="Calibri"/>
              <a:buChar char="-"/>
            </a:pPr>
            <a:r>
              <a:rPr lang="el-GR" sz="1600" dirty="0">
                <a:ea typeface="+mn-lt"/>
                <a:cs typeface="+mn-lt"/>
              </a:rPr>
              <a:t>Αλέξανδρος (καθαρίζει το λαιμό του) Λοιπόν, αναρωτιόμουν αν θα θέλατε να πιούμε έναν καφέ μαζί κάποια στιγμή. Φαίνεστε πολύ έξυπνη και ενδιαφέρουσα.</a:t>
            </a:r>
          </a:p>
          <a:p>
            <a:pPr marL="285750" indent="-285750" algn="just">
              <a:buFont typeface="Calibri"/>
              <a:buChar char="-"/>
            </a:pPr>
            <a:r>
              <a:rPr lang="el-GR" sz="1600" dirty="0" err="1">
                <a:ea typeface="+mn-lt"/>
                <a:cs typeface="+mn-lt"/>
              </a:rPr>
              <a:t>Καθηγητρια</a:t>
            </a:r>
            <a:r>
              <a:rPr lang="el-GR" sz="1600" dirty="0">
                <a:ea typeface="+mn-lt"/>
                <a:cs typeface="+mn-lt"/>
              </a:rPr>
              <a:t> (ξαφνιασμένη) Αλέξανδρε εκτιμώ το κομπλιμέντο, αλλά είμαι η καθηγήτριά σου. Δεν είναι σωστό να κάνουμε παρέα εκτός μαθήματος.</a:t>
            </a:r>
          </a:p>
          <a:p>
            <a:pPr marL="285750" indent="-285750" algn="just">
              <a:buFont typeface="Calibri"/>
              <a:buChar char="-"/>
            </a:pPr>
            <a:r>
              <a:rPr lang="el-GR" sz="1600" dirty="0">
                <a:ea typeface="+mn-lt"/>
                <a:cs typeface="+mn-lt"/>
              </a:rPr>
              <a:t>Αλέξανδρος: (επιμένει) Το καταλαβαίνω αυτό, αλλά δεν σου ζητάω να βγούμε ραντεβού ή κάτι τέτοιο. Απλά...θέλω να σε γνωρίσω καλύτερα. </a:t>
            </a:r>
          </a:p>
          <a:p>
            <a:pPr marL="285750" indent="-285750" algn="just">
              <a:buFont typeface="Calibri"/>
              <a:buChar char="-"/>
            </a:pPr>
            <a:r>
              <a:rPr lang="el-GR" sz="1600" dirty="0" err="1">
                <a:ea typeface="+mn-lt"/>
                <a:cs typeface="+mn-lt"/>
              </a:rPr>
              <a:t>Καθηγητρια</a:t>
            </a:r>
            <a:r>
              <a:rPr lang="el-GR" sz="1600" dirty="0">
                <a:ea typeface="+mn-lt"/>
                <a:cs typeface="+mn-lt"/>
              </a:rPr>
              <a:t> (αποφασιστικά) Αλέξανδρε, λυπάμαι, αλλά δεν μπορώ να δεχτώ την πρόσκλησή σου. Είναι σημαντικό να </a:t>
            </a:r>
            <a:r>
              <a:rPr lang="el-GR" sz="1600" dirty="0" err="1">
                <a:ea typeface="+mn-lt"/>
                <a:cs typeface="+mn-lt"/>
              </a:rPr>
              <a:t>να</a:t>
            </a:r>
            <a:r>
              <a:rPr lang="el-GR" sz="1600" dirty="0">
                <a:ea typeface="+mn-lt"/>
                <a:cs typeface="+mn-lt"/>
              </a:rPr>
              <a:t> διατηρήσω μια επαγγελματική σχέση με τους φοιτητές μου.</a:t>
            </a:r>
          </a:p>
          <a:p>
            <a:pPr marL="285750" indent="-285750" algn="just">
              <a:buFont typeface="Calibri"/>
              <a:buChar char="-"/>
            </a:pPr>
            <a:r>
              <a:rPr lang="el-GR" sz="1600" dirty="0">
                <a:ea typeface="+mn-lt"/>
                <a:cs typeface="+mn-lt"/>
              </a:rPr>
              <a:t>Αλέξανδρος (θυμώνει) Έλα τώρα, μην είσαι τόσο σφιγμένη. Στοιχηματίζω ότι θα περνούσατε υπέροχα μαζί μου.</a:t>
            </a:r>
            <a:endParaRPr lang="el-GR" sz="1600" dirty="0">
              <a:ea typeface="Open Sans"/>
              <a:cs typeface="Open Sans"/>
            </a:endParaRPr>
          </a:p>
          <a:p>
            <a:pPr algn="just"/>
            <a:endParaRPr lang="el-GR" sz="1600" dirty="0">
              <a:ea typeface="+mn-lt"/>
              <a:cs typeface="+mn-lt"/>
            </a:endParaRPr>
          </a:p>
          <a:p>
            <a:pPr algn="just"/>
            <a:r>
              <a:rPr lang="el-GR" sz="1600" dirty="0">
                <a:ea typeface="+mn-lt"/>
                <a:cs typeface="+mn-lt"/>
              </a:rPr>
              <a:t>Σε αυτό το σημείο, μια συμφοιτήτρια, η Ιοκάστη, κρυφακούει... Ποια είναι η αντίδραση του μάρτυρα;;</a:t>
            </a:r>
            <a:endParaRPr lang="el-GR" sz="1600" dirty="0">
              <a:ea typeface="Open Sans"/>
              <a:cs typeface="Open Sans"/>
            </a:endParaRPr>
          </a:p>
        </p:txBody>
      </p:sp>
    </p:spTree>
    <p:extLst>
      <p:ext uri="{BB962C8B-B14F-4D97-AF65-F5344CB8AC3E}">
        <p14:creationId xmlns:p14="http://schemas.microsoft.com/office/powerpoint/2010/main" val="1748835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D32A-ECDB-ACF0-A9C0-E2D8D677BF98}"/>
              </a:ext>
            </a:extLst>
          </p:cNvPr>
          <p:cNvSpPr>
            <a:spLocks noGrp="1"/>
          </p:cNvSpPr>
          <p:nvPr>
            <p:ph type="title"/>
          </p:nvPr>
        </p:nvSpPr>
        <p:spPr/>
        <p:txBody>
          <a:bodyPr/>
          <a:lstStyle/>
          <a:p>
            <a:r>
              <a:rPr lang="el-GR" dirty="0"/>
              <a:t> </a:t>
            </a:r>
            <a:r>
              <a:rPr lang="el-GR" b="0" i="0" dirty="0">
                <a:solidFill>
                  <a:srgbClr val="1B1E25"/>
                </a:solidFill>
                <a:effectLst/>
                <a:latin typeface="-apple-system"/>
              </a:rPr>
              <a:t>Ερωτηματολόγιο αξιολόγησης</a:t>
            </a:r>
            <a:br>
              <a:rPr lang="el-GR" b="0" i="0" dirty="0">
                <a:solidFill>
                  <a:srgbClr val="1B1E25"/>
                </a:solidFill>
                <a:effectLst/>
                <a:latin typeface="-apple-system"/>
              </a:rPr>
            </a:br>
            <a:endParaRPr lang="LID4096" dirty="0"/>
          </a:p>
        </p:txBody>
      </p:sp>
      <p:sp>
        <p:nvSpPr>
          <p:cNvPr id="3" name="TextBox 2">
            <a:extLst>
              <a:ext uri="{FF2B5EF4-FFF2-40B4-BE49-F238E27FC236}">
                <a16:creationId xmlns:a16="http://schemas.microsoft.com/office/drawing/2014/main" id="{83BD5916-2748-A0B6-6482-26FBAB836256}"/>
              </a:ext>
            </a:extLst>
          </p:cNvPr>
          <p:cNvSpPr txBox="1"/>
          <p:nvPr/>
        </p:nvSpPr>
        <p:spPr>
          <a:xfrm>
            <a:off x="4558145" y="2410691"/>
            <a:ext cx="58553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dirty="0">
                <a:solidFill>
                  <a:schemeClr val="bg1"/>
                </a:solidFill>
                <a:ea typeface="Open Sans"/>
                <a:cs typeface="Open Sans"/>
              </a:rPr>
              <a:t>Θα σας πάρει λιγότερο από 2 λεπτά! </a:t>
            </a:r>
          </a:p>
          <a:p>
            <a:r>
              <a:rPr lang="el-GR" sz="2400" dirty="0">
                <a:solidFill>
                  <a:schemeClr val="bg1"/>
                </a:solidFill>
                <a:ea typeface="Open Sans"/>
                <a:cs typeface="Open Sans"/>
              </a:rPr>
              <a:t>Η γνώμη σας είναι σημαντική για εμάς. </a:t>
            </a:r>
          </a:p>
          <a:p>
            <a:endParaRPr lang="el-GR" sz="2400" dirty="0">
              <a:solidFill>
                <a:srgbClr val="000000"/>
              </a:solidFill>
              <a:ea typeface="Open Sans"/>
              <a:cs typeface="Open Sans"/>
            </a:endParaRPr>
          </a:p>
          <a:p>
            <a:endParaRPr lang="el-GR" sz="2400" dirty="0">
              <a:ea typeface="Open Sans"/>
              <a:cs typeface="Open Sans"/>
            </a:endParaRPr>
          </a:p>
        </p:txBody>
      </p:sp>
    </p:spTree>
    <p:extLst>
      <p:ext uri="{BB962C8B-B14F-4D97-AF65-F5344CB8AC3E}">
        <p14:creationId xmlns:p14="http://schemas.microsoft.com/office/powerpoint/2010/main" val="3565298634"/>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88" y="450850"/>
            <a:ext cx="4614693" cy="981347"/>
          </a:xfrm>
          <a:prstGeom prst="rect">
            <a:avLst/>
          </a:prstGeom>
        </p:spPr>
      </p:pic>
      <p:sp>
        <p:nvSpPr>
          <p:cNvPr id="16" name="Title 1">
            <a:extLst>
              <a:ext uri="{FF2B5EF4-FFF2-40B4-BE49-F238E27FC236}">
                <a16:creationId xmlns:a16="http://schemas.microsoft.com/office/drawing/2014/main" id="{1FB3101D-55E5-CC48-9F09-7E4D551C0301}"/>
              </a:ext>
            </a:extLst>
          </p:cNvPr>
          <p:cNvSpPr txBox="1">
            <a:spLocks/>
          </p:cNvSpPr>
          <p:nvPr/>
        </p:nvSpPr>
        <p:spPr>
          <a:xfrm>
            <a:off x="380546" y="2136351"/>
            <a:ext cx="6607879" cy="641597"/>
          </a:xfrm>
          <a:prstGeom prst="rect">
            <a:avLst/>
          </a:prstGeom>
        </p:spPr>
        <p:txBody>
          <a:bodyPr lIns="91440" tIns="45720" rIns="91440" bIns="45720" anchor="t"/>
          <a:lstStyle>
            <a:lvl1pPr algn="l" defTabSz="914318" rtl="0" eaLnBrk="1" latinLnBrk="0" hangingPunct="1">
              <a:lnSpc>
                <a:spcPct val="80000"/>
              </a:lnSpc>
              <a:spcBef>
                <a:spcPct val="0"/>
              </a:spcBef>
              <a:buNone/>
              <a:defRPr sz="44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l-GR" sz="6000" dirty="0">
                <a:solidFill>
                  <a:schemeClr val="bg1"/>
                </a:solidFill>
              </a:rPr>
              <a:t>Σας ευχαριστώ! </a:t>
            </a:r>
          </a:p>
          <a:p>
            <a:endParaRPr lang="en-US" sz="2000" dirty="0">
              <a:solidFill>
                <a:schemeClr val="bg1"/>
              </a:solidFill>
            </a:endParaRPr>
          </a:p>
        </p:txBody>
      </p:sp>
      <p:sp>
        <p:nvSpPr>
          <p:cNvPr id="9" name="Rectangle 7">
            <a:extLst>
              <a:ext uri="{FF2B5EF4-FFF2-40B4-BE49-F238E27FC236}">
                <a16:creationId xmlns:a16="http://schemas.microsoft.com/office/drawing/2014/main" id="{890A8956-4B33-F747-B6C3-4316ADC39E7B}"/>
              </a:ext>
            </a:extLst>
          </p:cNvPr>
          <p:cNvSpPr>
            <a:spLocks noChangeArrowheads="1"/>
          </p:cNvSpPr>
          <p:nvPr/>
        </p:nvSpPr>
        <p:spPr bwMode="auto">
          <a:xfrm>
            <a:off x="7038174" y="5794353"/>
            <a:ext cx="3328155" cy="707886"/>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This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project</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has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received</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funding</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from</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the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European</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Union’s</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Horizon 2020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800" dirty="0" err="1">
                <a:solidFill>
                  <a:schemeClr val="bg1">
                    <a:lumMod val="75000"/>
                  </a:schemeClr>
                </a:solidFill>
                <a:latin typeface="D-DIN" panose="020B0504030202030204" pitchFamily="34" charset="77"/>
              </a:rPr>
              <a:t>r</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esearch</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and innovation programme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under</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dirty="0" err="1">
                <a:ln>
                  <a:noFill/>
                </a:ln>
                <a:solidFill>
                  <a:schemeClr val="bg1">
                    <a:lumMod val="75000"/>
                  </a:schemeClr>
                </a:solidFill>
                <a:effectLst/>
                <a:latin typeface="D-DIN" panose="020B0504030202030204" pitchFamily="34" charset="77"/>
              </a:rPr>
              <a:t>grant</a:t>
            </a:r>
            <a:r>
              <a:rPr kumimoji="0" lang="fr-FR" altLang="fr-FR" sz="800" b="0" i="0" u="none" strike="noStrike" cap="none" normalizeH="0" baseline="0" dirty="0">
                <a:ln>
                  <a:noFill/>
                </a:ln>
                <a:solidFill>
                  <a:schemeClr val="bg1">
                    <a:lumMod val="75000"/>
                  </a:schemeClr>
                </a:solidFill>
                <a:effectLst/>
                <a:latin typeface="D-DIN" panose="020B0504030202030204" pitchFamily="34" charset="77"/>
              </a:rPr>
              <a:t> agreement no. 101006261</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800">
              <a:solidFill>
                <a:schemeClr val="bg1">
                  <a:lumMod val="75000"/>
                </a:schemeClr>
              </a:solidFill>
              <a:latin typeface="D-DIN" panose="020B0504030202030204" pitchFamily="34" charset="77"/>
            </a:endParaRPr>
          </a:p>
          <a:p>
            <a:pPr lvl="0" defTabSz="914400"/>
            <a:r>
              <a:rPr lang="en-US" sz="800" dirty="0">
                <a:solidFill>
                  <a:schemeClr val="bg1">
                    <a:lumMod val="75000"/>
                  </a:schemeClr>
                </a:solidFill>
                <a:latin typeface="D-DIN" panose="020B0504030202030204" pitchFamily="34" charset="77"/>
              </a:rPr>
              <a:t>The contents of this publication are the sole responsibility of </a:t>
            </a:r>
            <a:r>
              <a:rPr lang="en-US" sz="800" dirty="0" err="1">
                <a:solidFill>
                  <a:schemeClr val="bg1">
                    <a:lumMod val="75000"/>
                  </a:schemeClr>
                </a:solidFill>
                <a:latin typeface="D-DIN" panose="020B0504030202030204" pitchFamily="34" charset="77"/>
              </a:rPr>
              <a:t>UniSAFE</a:t>
            </a:r>
            <a:r>
              <a:rPr lang="en-US" sz="800" dirty="0">
                <a:solidFill>
                  <a:schemeClr val="bg1">
                    <a:lumMod val="75000"/>
                  </a:schemeClr>
                </a:solidFill>
                <a:latin typeface="D-DIN" panose="020B0504030202030204" pitchFamily="34" charset="77"/>
              </a:rPr>
              <a:t> </a:t>
            </a:r>
            <a:br>
              <a:rPr lang="en-US" sz="800">
                <a:solidFill>
                  <a:schemeClr val="bg1">
                    <a:lumMod val="75000"/>
                  </a:schemeClr>
                </a:solidFill>
                <a:latin typeface="D-DIN" panose="020B0504030202030204" pitchFamily="34" charset="77"/>
              </a:rPr>
            </a:br>
            <a:r>
              <a:rPr lang="en-US" sz="800" dirty="0">
                <a:solidFill>
                  <a:schemeClr val="bg1">
                    <a:lumMod val="75000"/>
                  </a:schemeClr>
                </a:solidFill>
                <a:latin typeface="D-DIN" panose="020B0504030202030204" pitchFamily="34" charset="77"/>
              </a:rPr>
              <a:t>and do not necessarily reflect the opinion of the European Union.</a:t>
            </a:r>
            <a:endParaRPr lang="fr-FR" altLang="fr-FR" sz="800" dirty="0">
              <a:solidFill>
                <a:schemeClr val="bg1">
                  <a:lumMod val="75000"/>
                </a:schemeClr>
              </a:solidFill>
              <a:latin typeface="D-DIN" panose="020B0504030202030204" pitchFamily="34" charset="77"/>
            </a:endParaRPr>
          </a:p>
        </p:txBody>
      </p:sp>
      <p:pic>
        <p:nvPicPr>
          <p:cNvPr id="10" name="Image 9">
            <a:extLst>
              <a:ext uri="{FF2B5EF4-FFF2-40B4-BE49-F238E27FC236}">
                <a16:creationId xmlns:a16="http://schemas.microsoft.com/office/drawing/2014/main" id="{770C4FBC-7486-8844-BB47-E6332BC4D6BC}"/>
              </a:ext>
            </a:extLst>
          </p:cNvPr>
          <p:cNvPicPr>
            <a:picLocks noChangeAspect="1"/>
          </p:cNvPicPr>
          <p:nvPr/>
        </p:nvPicPr>
        <p:blipFill>
          <a:blip r:embed="rId3"/>
          <a:stretch>
            <a:fillRect/>
          </a:stretch>
        </p:blipFill>
        <p:spPr>
          <a:xfrm>
            <a:off x="6631510" y="5861820"/>
            <a:ext cx="406663" cy="229003"/>
          </a:xfrm>
          <a:prstGeom prst="rect">
            <a:avLst/>
          </a:prstGeom>
        </p:spPr>
      </p:pic>
      <p:sp>
        <p:nvSpPr>
          <p:cNvPr id="11" name="TextBox 5">
            <a:extLst>
              <a:ext uri="{FF2B5EF4-FFF2-40B4-BE49-F238E27FC236}">
                <a16:creationId xmlns:a16="http://schemas.microsoft.com/office/drawing/2014/main" id="{DADE1D70-8725-E241-BCF3-93D2C7272A78}"/>
              </a:ext>
            </a:extLst>
          </p:cNvPr>
          <p:cNvSpPr txBox="1"/>
          <p:nvPr/>
        </p:nvSpPr>
        <p:spPr>
          <a:xfrm>
            <a:off x="7277804" y="4956480"/>
            <a:ext cx="2507097" cy="369332"/>
          </a:xfrm>
          <a:prstGeom prst="rect">
            <a:avLst/>
          </a:prstGeom>
          <a:noFill/>
        </p:spPr>
        <p:txBody>
          <a:bodyPr wrap="none" lIns="0" rIns="0" rtlCol="0">
            <a:spAutoFit/>
          </a:bodyPr>
          <a:lstStyle/>
          <a:p>
            <a:r>
              <a:rPr lang="en-US" dirty="0">
                <a:solidFill>
                  <a:srgbClr val="5792CE"/>
                </a:solidFill>
                <a:latin typeface="D-DIN" panose="020B0504030202030204" pitchFamily="34" charset="77"/>
                <a:ea typeface="Open Sans" charset="0"/>
                <a:cs typeface="Open Sans" charset="0"/>
              </a:rPr>
              <a:t>Follow us! </a:t>
            </a:r>
            <a:r>
              <a:rPr lang="en-US" dirty="0">
                <a:solidFill>
                  <a:schemeClr val="bg1"/>
                </a:solidFill>
                <a:latin typeface="D-DIN" panose="020B0504030202030204" pitchFamily="34" charset="77"/>
                <a:ea typeface="Open Sans" charset="0"/>
                <a:cs typeface="Open Sans" charset="0"/>
              </a:rPr>
              <a:t>@UniSAFE_gbv</a:t>
            </a:r>
          </a:p>
        </p:txBody>
      </p:sp>
      <p:sp>
        <p:nvSpPr>
          <p:cNvPr id="12" name="Freeform 11">
            <a:extLst>
              <a:ext uri="{FF2B5EF4-FFF2-40B4-BE49-F238E27FC236}">
                <a16:creationId xmlns:a16="http://schemas.microsoft.com/office/drawing/2014/main" id="{102DCE9A-83F8-2844-B650-CF0C1EED9759}"/>
              </a:ext>
            </a:extLst>
          </p:cNvPr>
          <p:cNvSpPr>
            <a:spLocks/>
          </p:cNvSpPr>
          <p:nvPr/>
        </p:nvSpPr>
        <p:spPr bwMode="auto">
          <a:xfrm>
            <a:off x="6917219" y="5058764"/>
            <a:ext cx="241909" cy="203326"/>
          </a:xfrm>
          <a:custGeom>
            <a:avLst/>
            <a:gdLst>
              <a:gd name="T0" fmla="*/ 387 w 436"/>
              <a:gd name="T1" fmla="*/ 133 h 363"/>
              <a:gd name="T2" fmla="*/ 434 w 436"/>
              <a:gd name="T3" fmla="*/ 105 h 363"/>
              <a:gd name="T4" fmla="*/ 383 w 436"/>
              <a:gd name="T5" fmla="*/ 110 h 363"/>
              <a:gd name="T6" fmla="*/ 380 w 436"/>
              <a:gd name="T7" fmla="*/ 100 h 363"/>
              <a:gd name="T8" fmla="*/ 288 w 436"/>
              <a:gd name="T9" fmla="*/ 28 h 363"/>
              <a:gd name="T10" fmla="*/ 298 w 436"/>
              <a:gd name="T11" fmla="*/ 24 h 363"/>
              <a:gd name="T12" fmla="*/ 325 w 436"/>
              <a:gd name="T13" fmla="*/ 9 h 363"/>
              <a:gd name="T14" fmla="*/ 283 w 436"/>
              <a:gd name="T15" fmla="*/ 17 h 363"/>
              <a:gd name="T16" fmla="*/ 306 w 436"/>
              <a:gd name="T17" fmla="*/ 0 h 363"/>
              <a:gd name="T18" fmla="*/ 272 w 436"/>
              <a:gd name="T19" fmla="*/ 16 h 363"/>
              <a:gd name="T20" fmla="*/ 278 w 436"/>
              <a:gd name="T21" fmla="*/ 3 h 363"/>
              <a:gd name="T22" fmla="*/ 210 w 436"/>
              <a:gd name="T23" fmla="*/ 108 h 363"/>
              <a:gd name="T24" fmla="*/ 177 w 436"/>
              <a:gd name="T25" fmla="*/ 82 h 363"/>
              <a:gd name="T26" fmla="*/ 65 w 436"/>
              <a:gd name="T27" fmla="*/ 32 h 363"/>
              <a:gd name="T28" fmla="*/ 103 w 436"/>
              <a:gd name="T29" fmla="*/ 87 h 363"/>
              <a:gd name="T30" fmla="*/ 76 w 436"/>
              <a:gd name="T31" fmla="*/ 90 h 363"/>
              <a:gd name="T32" fmla="*/ 125 w 436"/>
              <a:gd name="T33" fmla="*/ 134 h 363"/>
              <a:gd name="T34" fmla="*/ 95 w 436"/>
              <a:gd name="T35" fmla="*/ 145 h 363"/>
              <a:gd name="T36" fmla="*/ 148 w 436"/>
              <a:gd name="T37" fmla="*/ 172 h 363"/>
              <a:gd name="T38" fmla="*/ 162 w 436"/>
              <a:gd name="T39" fmla="*/ 209 h 363"/>
              <a:gd name="T40" fmla="*/ 0 w 436"/>
              <a:gd name="T41" fmla="*/ 213 h 363"/>
              <a:gd name="T42" fmla="*/ 384 w 436"/>
              <a:gd name="T43" fmla="*/ 158 h 363"/>
              <a:gd name="T44" fmla="*/ 436 w 436"/>
              <a:gd name="T45" fmla="*/ 138 h 363"/>
              <a:gd name="T46" fmla="*/ 387 w 436"/>
              <a:gd name="T47" fmla="*/ 13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6" h="363">
                <a:moveTo>
                  <a:pt x="387" y="133"/>
                </a:moveTo>
                <a:cubicBezTo>
                  <a:pt x="411" y="131"/>
                  <a:pt x="428" y="120"/>
                  <a:pt x="434" y="105"/>
                </a:cubicBezTo>
                <a:cubicBezTo>
                  <a:pt x="425" y="110"/>
                  <a:pt x="398" y="116"/>
                  <a:pt x="383" y="110"/>
                </a:cubicBezTo>
                <a:cubicBezTo>
                  <a:pt x="382" y="107"/>
                  <a:pt x="381" y="104"/>
                  <a:pt x="380" y="100"/>
                </a:cubicBezTo>
                <a:cubicBezTo>
                  <a:pt x="369" y="58"/>
                  <a:pt x="329" y="24"/>
                  <a:pt x="288" y="28"/>
                </a:cubicBezTo>
                <a:cubicBezTo>
                  <a:pt x="291" y="27"/>
                  <a:pt x="295" y="26"/>
                  <a:pt x="298" y="24"/>
                </a:cubicBezTo>
                <a:cubicBezTo>
                  <a:pt x="303" y="23"/>
                  <a:pt x="329" y="18"/>
                  <a:pt x="325" y="9"/>
                </a:cubicBezTo>
                <a:cubicBezTo>
                  <a:pt x="322" y="1"/>
                  <a:pt x="289" y="15"/>
                  <a:pt x="283" y="17"/>
                </a:cubicBezTo>
                <a:cubicBezTo>
                  <a:pt x="291" y="14"/>
                  <a:pt x="304" y="9"/>
                  <a:pt x="306" y="0"/>
                </a:cubicBezTo>
                <a:cubicBezTo>
                  <a:pt x="293" y="1"/>
                  <a:pt x="281" y="7"/>
                  <a:pt x="272" y="16"/>
                </a:cubicBezTo>
                <a:cubicBezTo>
                  <a:pt x="275" y="12"/>
                  <a:pt x="278" y="8"/>
                  <a:pt x="278" y="3"/>
                </a:cubicBezTo>
                <a:cubicBezTo>
                  <a:pt x="245" y="24"/>
                  <a:pt x="226" y="67"/>
                  <a:pt x="210" y="108"/>
                </a:cubicBezTo>
                <a:cubicBezTo>
                  <a:pt x="198" y="96"/>
                  <a:pt x="187" y="87"/>
                  <a:pt x="177" y="82"/>
                </a:cubicBezTo>
                <a:cubicBezTo>
                  <a:pt x="150" y="67"/>
                  <a:pt x="117" y="51"/>
                  <a:pt x="65" y="32"/>
                </a:cubicBezTo>
                <a:cubicBezTo>
                  <a:pt x="64" y="49"/>
                  <a:pt x="74" y="72"/>
                  <a:pt x="103" y="87"/>
                </a:cubicBezTo>
                <a:cubicBezTo>
                  <a:pt x="96" y="86"/>
                  <a:pt x="85" y="88"/>
                  <a:pt x="76" y="90"/>
                </a:cubicBezTo>
                <a:cubicBezTo>
                  <a:pt x="80" y="110"/>
                  <a:pt x="92" y="126"/>
                  <a:pt x="125" y="134"/>
                </a:cubicBezTo>
                <a:cubicBezTo>
                  <a:pt x="110" y="135"/>
                  <a:pt x="102" y="138"/>
                  <a:pt x="95" y="145"/>
                </a:cubicBezTo>
                <a:cubicBezTo>
                  <a:pt x="102" y="159"/>
                  <a:pt x="118" y="175"/>
                  <a:pt x="148" y="172"/>
                </a:cubicBezTo>
                <a:cubicBezTo>
                  <a:pt x="115" y="186"/>
                  <a:pt x="135" y="213"/>
                  <a:pt x="162" y="209"/>
                </a:cubicBezTo>
                <a:cubicBezTo>
                  <a:pt x="116" y="257"/>
                  <a:pt x="42" y="253"/>
                  <a:pt x="0" y="213"/>
                </a:cubicBezTo>
                <a:cubicBezTo>
                  <a:pt x="110" y="363"/>
                  <a:pt x="348" y="302"/>
                  <a:pt x="384" y="158"/>
                </a:cubicBezTo>
                <a:cubicBezTo>
                  <a:pt x="411" y="158"/>
                  <a:pt x="426" y="148"/>
                  <a:pt x="436" y="138"/>
                </a:cubicBezTo>
                <a:cubicBezTo>
                  <a:pt x="421" y="141"/>
                  <a:pt x="398" y="138"/>
                  <a:pt x="387" y="13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spTree>
    <p:extLst>
      <p:ext uri="{BB962C8B-B14F-4D97-AF65-F5344CB8AC3E}">
        <p14:creationId xmlns:p14="http://schemas.microsoft.com/office/powerpoint/2010/main" val="1150822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88" y="450850"/>
            <a:ext cx="4614693" cy="981347"/>
          </a:xfrm>
          <a:prstGeom prst="rect">
            <a:avLst/>
          </a:prstGeom>
        </p:spPr>
      </p:pic>
      <p:sp>
        <p:nvSpPr>
          <p:cNvPr id="16" name="Title 1">
            <a:extLst>
              <a:ext uri="{FF2B5EF4-FFF2-40B4-BE49-F238E27FC236}">
                <a16:creationId xmlns:a16="http://schemas.microsoft.com/office/drawing/2014/main" id="{1FB3101D-55E5-CC48-9F09-7E4D551C0301}"/>
              </a:ext>
            </a:extLst>
          </p:cNvPr>
          <p:cNvSpPr txBox="1">
            <a:spLocks/>
          </p:cNvSpPr>
          <p:nvPr/>
        </p:nvSpPr>
        <p:spPr>
          <a:xfrm>
            <a:off x="5340954" y="1988772"/>
            <a:ext cx="6424941" cy="641597"/>
          </a:xfrm>
          <a:prstGeom prst="rect">
            <a:avLst/>
          </a:prstGeom>
        </p:spPr>
        <p:txBody>
          <a:bodyPr lIns="91440" tIns="45720" rIns="91440" bIns="45720" anchor="t"/>
          <a:lstStyle>
            <a:lvl1pPr algn="l" defTabSz="914318" rtl="0" eaLnBrk="1" latinLnBrk="0" hangingPunct="1">
              <a:lnSpc>
                <a:spcPct val="80000"/>
              </a:lnSpc>
              <a:spcBef>
                <a:spcPct val="0"/>
              </a:spcBef>
              <a:buNone/>
              <a:defRPr sz="44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just">
              <a:lnSpc>
                <a:spcPct val="100000"/>
              </a:lnSpc>
            </a:pPr>
            <a:r>
              <a:rPr lang="en-US" sz="1800" u="sng" dirty="0">
                <a:solidFill>
                  <a:schemeClr val="bg1"/>
                </a:solidFill>
                <a:latin typeface="D-DIN Exp"/>
                <a:cs typeface="Calibri"/>
              </a:rPr>
              <a:t>Important note for the use of the training materials</a:t>
            </a:r>
            <a:r>
              <a:rPr lang="en-US" sz="1800" dirty="0">
                <a:solidFill>
                  <a:schemeClr val="bg1"/>
                </a:solidFill>
                <a:latin typeface="D-DIN Exp"/>
                <a:cs typeface="Calibri"/>
              </a:rPr>
              <a:t>: The training materials are offered under the Creative Commons Attribution-</a:t>
            </a:r>
            <a:r>
              <a:rPr lang="en-US" sz="1800" err="1">
                <a:solidFill>
                  <a:schemeClr val="bg1"/>
                </a:solidFill>
                <a:latin typeface="D-DIN Exp"/>
                <a:cs typeface="Calibri"/>
              </a:rPr>
              <a:t>NonCommercial</a:t>
            </a:r>
            <a:r>
              <a:rPr lang="en-US" sz="1800" dirty="0">
                <a:solidFill>
                  <a:schemeClr val="bg1"/>
                </a:solidFill>
                <a:latin typeface="D-DIN Exp"/>
                <a:cs typeface="Calibri"/>
              </a:rPr>
              <a:t>-</a:t>
            </a:r>
            <a:r>
              <a:rPr lang="en-US" sz="1800" err="1">
                <a:solidFill>
                  <a:schemeClr val="bg1"/>
                </a:solidFill>
                <a:latin typeface="D-DIN Exp"/>
                <a:cs typeface="Calibri"/>
              </a:rPr>
              <a:t>ShareAlike</a:t>
            </a:r>
            <a:r>
              <a:rPr lang="en-US" sz="1800" dirty="0">
                <a:solidFill>
                  <a:schemeClr val="bg1"/>
                </a:solidFill>
                <a:latin typeface="D-DIN Exp"/>
                <a:cs typeface="Calibri"/>
              </a:rPr>
              <a:t> 4.0 International (CC BY-NC-SA 4.0) license, are freely available for non-commercial use with necessary credit given to the authors. This license permits personal or educational </a:t>
            </a:r>
            <a:r>
              <a:rPr lang="en-US" sz="1800" err="1">
                <a:solidFill>
                  <a:schemeClr val="bg1"/>
                </a:solidFill>
                <a:latin typeface="D-DIN Exp"/>
                <a:cs typeface="Calibri"/>
              </a:rPr>
              <a:t>utilisation</a:t>
            </a:r>
            <a:r>
              <a:rPr lang="en-US" sz="1800" dirty="0">
                <a:solidFill>
                  <a:schemeClr val="bg1"/>
                </a:solidFill>
                <a:latin typeface="D-DIN Exp"/>
                <a:cs typeface="Calibri"/>
              </a:rPr>
              <a:t> and adaptation, provided the adaptations are shared under the same terms. Designed to promote collaborative learning, this approach ensures </a:t>
            </a:r>
            <a:r>
              <a:rPr lang="en-US" sz="1800" err="1">
                <a:solidFill>
                  <a:schemeClr val="bg1"/>
                </a:solidFill>
                <a:latin typeface="D-DIN Exp"/>
                <a:cs typeface="Calibri"/>
              </a:rPr>
              <a:t>UniSAFE’s</a:t>
            </a:r>
            <a:r>
              <a:rPr lang="en-US" sz="1800" dirty="0">
                <a:solidFill>
                  <a:schemeClr val="bg1"/>
                </a:solidFill>
                <a:latin typeface="D-DIN Exp"/>
                <a:cs typeface="Calibri"/>
              </a:rPr>
              <a:t> content remains accessible and encourages further development within the community, maintaining the ethos of open, shared knowledge.</a:t>
            </a:r>
            <a:endParaRPr lang="en-US" dirty="0">
              <a:solidFill>
                <a:schemeClr val="bg1"/>
              </a:solidFill>
            </a:endParaRPr>
          </a:p>
        </p:txBody>
      </p:sp>
      <p:sp>
        <p:nvSpPr>
          <p:cNvPr id="9" name="Rectangle 7">
            <a:extLst>
              <a:ext uri="{FF2B5EF4-FFF2-40B4-BE49-F238E27FC236}">
                <a16:creationId xmlns:a16="http://schemas.microsoft.com/office/drawing/2014/main" id="{890A8956-4B33-F747-B6C3-4316ADC39E7B}"/>
              </a:ext>
            </a:extLst>
          </p:cNvPr>
          <p:cNvSpPr>
            <a:spLocks noChangeArrowheads="1"/>
          </p:cNvSpPr>
          <p:nvPr/>
        </p:nvSpPr>
        <p:spPr bwMode="auto">
          <a:xfrm>
            <a:off x="7038174" y="5794353"/>
            <a:ext cx="3328155" cy="707886"/>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bg1">
                    <a:lumMod val="75000"/>
                  </a:schemeClr>
                </a:solidFill>
                <a:effectLst/>
                <a:latin typeface="D-DIN" panose="020B0504030202030204" pitchFamily="34" charset="77"/>
              </a:rPr>
              <a:t>This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project</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has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received</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funding</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from</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the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European</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Union’s</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Horizon 2020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800" err="1">
                <a:solidFill>
                  <a:schemeClr val="bg1">
                    <a:lumMod val="75000"/>
                  </a:schemeClr>
                </a:solidFill>
                <a:latin typeface="D-DIN" panose="020B0504030202030204" pitchFamily="34" charset="77"/>
              </a:rPr>
              <a:t>r</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esearch</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and innovation programme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under</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grant</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agreement no. 101006261</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800">
              <a:solidFill>
                <a:schemeClr val="bg1">
                  <a:lumMod val="75000"/>
                </a:schemeClr>
              </a:solidFill>
              <a:latin typeface="D-DIN" panose="020B0504030202030204" pitchFamily="34" charset="77"/>
            </a:endParaRPr>
          </a:p>
          <a:p>
            <a:pPr lvl="0" defTabSz="914400"/>
            <a:r>
              <a:rPr lang="en-US" sz="800">
                <a:solidFill>
                  <a:schemeClr val="bg1">
                    <a:lumMod val="75000"/>
                  </a:schemeClr>
                </a:solidFill>
                <a:latin typeface="D-DIN" panose="020B0504030202030204" pitchFamily="34" charset="77"/>
              </a:rPr>
              <a:t>The contents of this publication are the sole responsibility of </a:t>
            </a:r>
            <a:r>
              <a:rPr lang="en-US" sz="800" err="1">
                <a:solidFill>
                  <a:schemeClr val="bg1">
                    <a:lumMod val="75000"/>
                  </a:schemeClr>
                </a:solidFill>
                <a:latin typeface="D-DIN" panose="020B0504030202030204" pitchFamily="34" charset="77"/>
              </a:rPr>
              <a:t>UniSAFE</a:t>
            </a:r>
            <a:r>
              <a:rPr lang="en-US" sz="800">
                <a:solidFill>
                  <a:schemeClr val="bg1">
                    <a:lumMod val="75000"/>
                  </a:schemeClr>
                </a:solidFill>
                <a:latin typeface="D-DIN" panose="020B0504030202030204" pitchFamily="34" charset="77"/>
              </a:rPr>
              <a:t> </a:t>
            </a:r>
            <a:br>
              <a:rPr lang="en-US" sz="800">
                <a:solidFill>
                  <a:schemeClr val="bg1">
                    <a:lumMod val="75000"/>
                  </a:schemeClr>
                </a:solidFill>
                <a:latin typeface="D-DIN" panose="020B0504030202030204" pitchFamily="34" charset="77"/>
              </a:rPr>
            </a:br>
            <a:r>
              <a:rPr lang="en-US" sz="800">
                <a:solidFill>
                  <a:schemeClr val="bg1">
                    <a:lumMod val="75000"/>
                  </a:schemeClr>
                </a:solidFill>
                <a:latin typeface="D-DIN" panose="020B0504030202030204" pitchFamily="34" charset="77"/>
              </a:rPr>
              <a:t>and do not necessarily reflect the opinion of the European Union.</a:t>
            </a:r>
            <a:endParaRPr lang="fr-FR" altLang="fr-FR" sz="800">
              <a:solidFill>
                <a:schemeClr val="bg1">
                  <a:lumMod val="75000"/>
                </a:schemeClr>
              </a:solidFill>
              <a:latin typeface="D-DIN" panose="020B0504030202030204" pitchFamily="34" charset="77"/>
            </a:endParaRPr>
          </a:p>
        </p:txBody>
      </p:sp>
      <p:pic>
        <p:nvPicPr>
          <p:cNvPr id="10" name="Image 9">
            <a:extLst>
              <a:ext uri="{FF2B5EF4-FFF2-40B4-BE49-F238E27FC236}">
                <a16:creationId xmlns:a16="http://schemas.microsoft.com/office/drawing/2014/main" id="{770C4FBC-7486-8844-BB47-E6332BC4D6BC}"/>
              </a:ext>
            </a:extLst>
          </p:cNvPr>
          <p:cNvPicPr>
            <a:picLocks noChangeAspect="1"/>
          </p:cNvPicPr>
          <p:nvPr/>
        </p:nvPicPr>
        <p:blipFill>
          <a:blip r:embed="rId3"/>
          <a:stretch>
            <a:fillRect/>
          </a:stretch>
        </p:blipFill>
        <p:spPr>
          <a:xfrm>
            <a:off x="6631510" y="5861820"/>
            <a:ext cx="406663" cy="229003"/>
          </a:xfrm>
          <a:prstGeom prst="rect">
            <a:avLst/>
          </a:prstGeom>
        </p:spPr>
      </p:pic>
      <p:sp>
        <p:nvSpPr>
          <p:cNvPr id="11" name="TextBox 5">
            <a:extLst>
              <a:ext uri="{FF2B5EF4-FFF2-40B4-BE49-F238E27FC236}">
                <a16:creationId xmlns:a16="http://schemas.microsoft.com/office/drawing/2014/main" id="{DADE1D70-8725-E241-BCF3-93D2C7272A78}"/>
              </a:ext>
            </a:extLst>
          </p:cNvPr>
          <p:cNvSpPr txBox="1"/>
          <p:nvPr/>
        </p:nvSpPr>
        <p:spPr>
          <a:xfrm>
            <a:off x="7776397" y="5323369"/>
            <a:ext cx="2507097" cy="369332"/>
          </a:xfrm>
          <a:prstGeom prst="rect">
            <a:avLst/>
          </a:prstGeom>
          <a:noFill/>
        </p:spPr>
        <p:txBody>
          <a:bodyPr wrap="none" lIns="0" rIns="0" rtlCol="0">
            <a:spAutoFit/>
          </a:bodyPr>
          <a:lstStyle/>
          <a:p>
            <a:r>
              <a:rPr lang="en-US">
                <a:solidFill>
                  <a:srgbClr val="5792CE"/>
                </a:solidFill>
                <a:latin typeface="D-DIN" panose="020B0504030202030204" pitchFamily="34" charset="77"/>
                <a:ea typeface="Open Sans" charset="0"/>
                <a:cs typeface="Open Sans" charset="0"/>
              </a:rPr>
              <a:t>Follow us! </a:t>
            </a:r>
            <a:r>
              <a:rPr lang="en-US">
                <a:solidFill>
                  <a:schemeClr val="bg1"/>
                </a:solidFill>
                <a:latin typeface="D-DIN" panose="020B0504030202030204" pitchFamily="34" charset="77"/>
                <a:ea typeface="Open Sans" charset="0"/>
                <a:cs typeface="Open Sans" charset="0"/>
              </a:rPr>
              <a:t>@UniSAFE_gbv</a:t>
            </a:r>
          </a:p>
        </p:txBody>
      </p:sp>
      <p:sp>
        <p:nvSpPr>
          <p:cNvPr id="12" name="Freeform 11">
            <a:extLst>
              <a:ext uri="{FF2B5EF4-FFF2-40B4-BE49-F238E27FC236}">
                <a16:creationId xmlns:a16="http://schemas.microsoft.com/office/drawing/2014/main" id="{102DCE9A-83F8-2844-B650-CF0C1EED9759}"/>
              </a:ext>
            </a:extLst>
          </p:cNvPr>
          <p:cNvSpPr>
            <a:spLocks/>
          </p:cNvSpPr>
          <p:nvPr/>
        </p:nvSpPr>
        <p:spPr bwMode="auto">
          <a:xfrm>
            <a:off x="7453441" y="5435060"/>
            <a:ext cx="241909" cy="203326"/>
          </a:xfrm>
          <a:custGeom>
            <a:avLst/>
            <a:gdLst>
              <a:gd name="T0" fmla="*/ 387 w 436"/>
              <a:gd name="T1" fmla="*/ 133 h 363"/>
              <a:gd name="T2" fmla="*/ 434 w 436"/>
              <a:gd name="T3" fmla="*/ 105 h 363"/>
              <a:gd name="T4" fmla="*/ 383 w 436"/>
              <a:gd name="T5" fmla="*/ 110 h 363"/>
              <a:gd name="T6" fmla="*/ 380 w 436"/>
              <a:gd name="T7" fmla="*/ 100 h 363"/>
              <a:gd name="T8" fmla="*/ 288 w 436"/>
              <a:gd name="T9" fmla="*/ 28 h 363"/>
              <a:gd name="T10" fmla="*/ 298 w 436"/>
              <a:gd name="T11" fmla="*/ 24 h 363"/>
              <a:gd name="T12" fmla="*/ 325 w 436"/>
              <a:gd name="T13" fmla="*/ 9 h 363"/>
              <a:gd name="T14" fmla="*/ 283 w 436"/>
              <a:gd name="T15" fmla="*/ 17 h 363"/>
              <a:gd name="T16" fmla="*/ 306 w 436"/>
              <a:gd name="T17" fmla="*/ 0 h 363"/>
              <a:gd name="T18" fmla="*/ 272 w 436"/>
              <a:gd name="T19" fmla="*/ 16 h 363"/>
              <a:gd name="T20" fmla="*/ 278 w 436"/>
              <a:gd name="T21" fmla="*/ 3 h 363"/>
              <a:gd name="T22" fmla="*/ 210 w 436"/>
              <a:gd name="T23" fmla="*/ 108 h 363"/>
              <a:gd name="T24" fmla="*/ 177 w 436"/>
              <a:gd name="T25" fmla="*/ 82 h 363"/>
              <a:gd name="T26" fmla="*/ 65 w 436"/>
              <a:gd name="T27" fmla="*/ 32 h 363"/>
              <a:gd name="T28" fmla="*/ 103 w 436"/>
              <a:gd name="T29" fmla="*/ 87 h 363"/>
              <a:gd name="T30" fmla="*/ 76 w 436"/>
              <a:gd name="T31" fmla="*/ 90 h 363"/>
              <a:gd name="T32" fmla="*/ 125 w 436"/>
              <a:gd name="T33" fmla="*/ 134 h 363"/>
              <a:gd name="T34" fmla="*/ 95 w 436"/>
              <a:gd name="T35" fmla="*/ 145 h 363"/>
              <a:gd name="T36" fmla="*/ 148 w 436"/>
              <a:gd name="T37" fmla="*/ 172 h 363"/>
              <a:gd name="T38" fmla="*/ 162 w 436"/>
              <a:gd name="T39" fmla="*/ 209 h 363"/>
              <a:gd name="T40" fmla="*/ 0 w 436"/>
              <a:gd name="T41" fmla="*/ 213 h 363"/>
              <a:gd name="T42" fmla="*/ 384 w 436"/>
              <a:gd name="T43" fmla="*/ 158 h 363"/>
              <a:gd name="T44" fmla="*/ 436 w 436"/>
              <a:gd name="T45" fmla="*/ 138 h 363"/>
              <a:gd name="T46" fmla="*/ 387 w 436"/>
              <a:gd name="T47" fmla="*/ 13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6" h="363">
                <a:moveTo>
                  <a:pt x="387" y="133"/>
                </a:moveTo>
                <a:cubicBezTo>
                  <a:pt x="411" y="131"/>
                  <a:pt x="428" y="120"/>
                  <a:pt x="434" y="105"/>
                </a:cubicBezTo>
                <a:cubicBezTo>
                  <a:pt x="425" y="110"/>
                  <a:pt x="398" y="116"/>
                  <a:pt x="383" y="110"/>
                </a:cubicBezTo>
                <a:cubicBezTo>
                  <a:pt x="382" y="107"/>
                  <a:pt x="381" y="104"/>
                  <a:pt x="380" y="100"/>
                </a:cubicBezTo>
                <a:cubicBezTo>
                  <a:pt x="369" y="58"/>
                  <a:pt x="329" y="24"/>
                  <a:pt x="288" y="28"/>
                </a:cubicBezTo>
                <a:cubicBezTo>
                  <a:pt x="291" y="27"/>
                  <a:pt x="295" y="26"/>
                  <a:pt x="298" y="24"/>
                </a:cubicBezTo>
                <a:cubicBezTo>
                  <a:pt x="303" y="23"/>
                  <a:pt x="329" y="18"/>
                  <a:pt x="325" y="9"/>
                </a:cubicBezTo>
                <a:cubicBezTo>
                  <a:pt x="322" y="1"/>
                  <a:pt x="289" y="15"/>
                  <a:pt x="283" y="17"/>
                </a:cubicBezTo>
                <a:cubicBezTo>
                  <a:pt x="291" y="14"/>
                  <a:pt x="304" y="9"/>
                  <a:pt x="306" y="0"/>
                </a:cubicBezTo>
                <a:cubicBezTo>
                  <a:pt x="293" y="1"/>
                  <a:pt x="281" y="7"/>
                  <a:pt x="272" y="16"/>
                </a:cubicBezTo>
                <a:cubicBezTo>
                  <a:pt x="275" y="12"/>
                  <a:pt x="278" y="8"/>
                  <a:pt x="278" y="3"/>
                </a:cubicBezTo>
                <a:cubicBezTo>
                  <a:pt x="245" y="24"/>
                  <a:pt x="226" y="67"/>
                  <a:pt x="210" y="108"/>
                </a:cubicBezTo>
                <a:cubicBezTo>
                  <a:pt x="198" y="96"/>
                  <a:pt x="187" y="87"/>
                  <a:pt x="177" y="82"/>
                </a:cubicBezTo>
                <a:cubicBezTo>
                  <a:pt x="150" y="67"/>
                  <a:pt x="117" y="51"/>
                  <a:pt x="65" y="32"/>
                </a:cubicBezTo>
                <a:cubicBezTo>
                  <a:pt x="64" y="49"/>
                  <a:pt x="74" y="72"/>
                  <a:pt x="103" y="87"/>
                </a:cubicBezTo>
                <a:cubicBezTo>
                  <a:pt x="96" y="86"/>
                  <a:pt x="85" y="88"/>
                  <a:pt x="76" y="90"/>
                </a:cubicBezTo>
                <a:cubicBezTo>
                  <a:pt x="80" y="110"/>
                  <a:pt x="92" y="126"/>
                  <a:pt x="125" y="134"/>
                </a:cubicBezTo>
                <a:cubicBezTo>
                  <a:pt x="110" y="135"/>
                  <a:pt x="102" y="138"/>
                  <a:pt x="95" y="145"/>
                </a:cubicBezTo>
                <a:cubicBezTo>
                  <a:pt x="102" y="159"/>
                  <a:pt x="118" y="175"/>
                  <a:pt x="148" y="172"/>
                </a:cubicBezTo>
                <a:cubicBezTo>
                  <a:pt x="115" y="186"/>
                  <a:pt x="135" y="213"/>
                  <a:pt x="162" y="209"/>
                </a:cubicBezTo>
                <a:cubicBezTo>
                  <a:pt x="116" y="257"/>
                  <a:pt x="42" y="253"/>
                  <a:pt x="0" y="213"/>
                </a:cubicBezTo>
                <a:cubicBezTo>
                  <a:pt x="110" y="363"/>
                  <a:pt x="348" y="302"/>
                  <a:pt x="384" y="158"/>
                </a:cubicBezTo>
                <a:cubicBezTo>
                  <a:pt x="411" y="158"/>
                  <a:pt x="426" y="148"/>
                  <a:pt x="436" y="138"/>
                </a:cubicBezTo>
                <a:cubicBezTo>
                  <a:pt x="421" y="141"/>
                  <a:pt x="398" y="138"/>
                  <a:pt x="387" y="13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pic>
        <p:nvPicPr>
          <p:cNvPr id="2" name="Picture 1" descr="A sign with a person and a euro symbol&#10;&#10;Description automatically generated">
            <a:extLst>
              <a:ext uri="{FF2B5EF4-FFF2-40B4-BE49-F238E27FC236}">
                <a16:creationId xmlns:a16="http://schemas.microsoft.com/office/drawing/2014/main" id="{C146A75F-9668-EA86-2A2E-5A0A8E9D89BC}"/>
              </a:ext>
            </a:extLst>
          </p:cNvPr>
          <p:cNvPicPr>
            <a:picLocks noChangeAspect="1"/>
          </p:cNvPicPr>
          <p:nvPr/>
        </p:nvPicPr>
        <p:blipFill>
          <a:blip r:embed="rId4"/>
          <a:stretch>
            <a:fillRect/>
          </a:stretch>
        </p:blipFill>
        <p:spPr>
          <a:xfrm>
            <a:off x="555508" y="3758142"/>
            <a:ext cx="2257778" cy="788341"/>
          </a:xfrm>
          <a:prstGeom prst="rect">
            <a:avLst/>
          </a:prstGeom>
        </p:spPr>
      </p:pic>
      <p:sp>
        <p:nvSpPr>
          <p:cNvPr id="3" name="TextBox 2">
            <a:extLst>
              <a:ext uri="{FF2B5EF4-FFF2-40B4-BE49-F238E27FC236}">
                <a16:creationId xmlns:a16="http://schemas.microsoft.com/office/drawing/2014/main" id="{C7B94078-1525-066F-384D-DB40170C9D1A}"/>
              </a:ext>
            </a:extLst>
          </p:cNvPr>
          <p:cNvSpPr txBox="1"/>
          <p:nvPr/>
        </p:nvSpPr>
        <p:spPr>
          <a:xfrm>
            <a:off x="530344" y="4719931"/>
            <a:ext cx="5273791" cy="923330"/>
          </a:xfrm>
          <a:prstGeom prst="rect">
            <a:avLst/>
          </a:prstGeom>
        </p:spPr>
        <p:txBody>
          <a:bodyPr lIns="91440" tIns="45720" rIns="91440" bIns="45720" anchor="t"/>
          <a:lstStyle/>
          <a:p>
            <a:pPr algn="just" defTabSz="914318">
              <a:spcBef>
                <a:spcPct val="0"/>
              </a:spcBef>
            </a:pPr>
            <a:r>
              <a:rPr lang="en-GB" dirty="0">
                <a:solidFill>
                  <a:schemeClr val="bg1"/>
                </a:solidFill>
                <a:latin typeface="D-DIN Exp"/>
                <a:cs typeface="Calibri"/>
              </a:rPr>
              <a:t>Attribution-</a:t>
            </a:r>
            <a:r>
              <a:rPr lang="en-GB" err="1">
                <a:solidFill>
                  <a:schemeClr val="bg1"/>
                </a:solidFill>
                <a:latin typeface="D-DIN Exp"/>
                <a:cs typeface="Calibri"/>
              </a:rPr>
              <a:t>NonCommercial</a:t>
            </a:r>
            <a:r>
              <a:rPr lang="en-GB" dirty="0">
                <a:solidFill>
                  <a:schemeClr val="bg1"/>
                </a:solidFill>
                <a:latin typeface="D-DIN Exp"/>
                <a:cs typeface="Calibri"/>
              </a:rPr>
              <a:t>-</a:t>
            </a:r>
            <a:r>
              <a:rPr lang="en-GB" err="1">
                <a:solidFill>
                  <a:schemeClr val="bg1"/>
                </a:solidFill>
                <a:latin typeface="D-DIN Exp"/>
                <a:cs typeface="Calibri"/>
              </a:rPr>
              <a:t>ShareAlike</a:t>
            </a:r>
            <a:r>
              <a:rPr lang="en-GB" dirty="0">
                <a:solidFill>
                  <a:schemeClr val="bg1"/>
                </a:solidFill>
                <a:latin typeface="D-DIN Exp"/>
                <a:cs typeface="Calibri"/>
              </a:rPr>
              <a:t> </a:t>
            </a:r>
            <a:br>
              <a:rPr lang="en-GB" dirty="0">
                <a:latin typeface="D-DIN Exp"/>
                <a:cs typeface="Calibri"/>
              </a:rPr>
            </a:br>
            <a:r>
              <a:rPr lang="en-GB" dirty="0">
                <a:solidFill>
                  <a:schemeClr val="bg1"/>
                </a:solidFill>
                <a:latin typeface="D-DIN Exp"/>
                <a:cs typeface="Calibri"/>
              </a:rPr>
              <a:t>CC-BY-NC-SA </a:t>
            </a:r>
          </a:p>
        </p:txBody>
      </p:sp>
      <p:sp>
        <p:nvSpPr>
          <p:cNvPr id="4" name="TextBox 3">
            <a:extLst>
              <a:ext uri="{FF2B5EF4-FFF2-40B4-BE49-F238E27FC236}">
                <a16:creationId xmlns:a16="http://schemas.microsoft.com/office/drawing/2014/main" id="{BAC81602-5547-5EC8-4CD1-7A3CC7149583}"/>
              </a:ext>
            </a:extLst>
          </p:cNvPr>
          <p:cNvSpPr txBox="1"/>
          <p:nvPr/>
        </p:nvSpPr>
        <p:spPr>
          <a:xfrm>
            <a:off x="571500" y="2028825"/>
            <a:ext cx="457200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bg1"/>
                </a:solidFill>
                <a:latin typeface="D-DIN Exp"/>
                <a:cs typeface="Calibri"/>
              </a:rPr>
              <a:t>How to cite this document</a:t>
            </a:r>
            <a:r>
              <a:rPr lang="en-US" dirty="0">
                <a:solidFill>
                  <a:schemeClr val="bg1"/>
                </a:solidFill>
                <a:latin typeface="D-DIN Exp"/>
                <a:cs typeface="Calibri"/>
              </a:rPr>
              <a:t>? </a:t>
            </a:r>
            <a:br>
              <a:rPr lang="en-US" dirty="0">
                <a:solidFill>
                  <a:schemeClr val="bg1"/>
                </a:solidFill>
                <a:latin typeface="D-DIN Exp"/>
                <a:cs typeface="Calibri"/>
              </a:rPr>
            </a:br>
            <a:r>
              <a:rPr lang="en-US" sz="1600" err="1">
                <a:solidFill>
                  <a:schemeClr val="bg1"/>
                </a:solidFill>
                <a:ea typeface="+mn-lt"/>
                <a:cs typeface="+mn-lt"/>
              </a:rPr>
              <a:t>Polykarpou</a:t>
            </a:r>
            <a:r>
              <a:rPr lang="en-US" sz="1600" dirty="0">
                <a:solidFill>
                  <a:schemeClr val="bg1"/>
                </a:solidFill>
                <a:ea typeface="+mn-lt"/>
                <a:cs typeface="+mn-lt"/>
              </a:rPr>
              <a:t>, Panagiota; </a:t>
            </a:r>
            <a:r>
              <a:rPr lang="en-US" sz="1600" err="1">
                <a:solidFill>
                  <a:schemeClr val="bg1"/>
                </a:solidFill>
                <a:ea typeface="+mn-lt"/>
                <a:cs typeface="+mn-lt"/>
              </a:rPr>
              <a:t>Wuiame</a:t>
            </a:r>
            <a:r>
              <a:rPr lang="en-US" sz="1600" dirty="0">
                <a:solidFill>
                  <a:schemeClr val="bg1"/>
                </a:solidFill>
                <a:ea typeface="+mn-lt"/>
                <a:cs typeface="+mn-lt"/>
              </a:rPr>
              <a:t>, Nathalie; </a:t>
            </a:r>
            <a:r>
              <a:rPr lang="en-US" sz="1600" err="1">
                <a:solidFill>
                  <a:schemeClr val="bg1"/>
                </a:solidFill>
                <a:ea typeface="+mn-lt"/>
                <a:cs typeface="+mn-lt"/>
              </a:rPr>
              <a:t>Madesi</a:t>
            </a:r>
            <a:r>
              <a:rPr lang="en-US" sz="1600" dirty="0">
                <a:solidFill>
                  <a:schemeClr val="bg1"/>
                </a:solidFill>
                <a:ea typeface="+mn-lt"/>
                <a:cs typeface="+mn-lt"/>
              </a:rPr>
              <a:t>, Vasia. Active Bystander Intervention Training - In-person (Presentation in Greek). Antwerp: Yellow Window, 2023</a:t>
            </a:r>
          </a:p>
        </p:txBody>
      </p:sp>
    </p:spTree>
    <p:extLst>
      <p:ext uri="{BB962C8B-B14F-4D97-AF65-F5344CB8AC3E}">
        <p14:creationId xmlns:p14="http://schemas.microsoft.com/office/powerpoint/2010/main" val="189707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κανόνες λειτουργίας </a:t>
            </a:r>
            <a:endParaRPr lang="en-US" dirty="0"/>
          </a:p>
        </p:txBody>
      </p:sp>
      <p:sp>
        <p:nvSpPr>
          <p:cNvPr id="4" name="TextBox 3">
            <a:extLst>
              <a:ext uri="{FF2B5EF4-FFF2-40B4-BE49-F238E27FC236}">
                <a16:creationId xmlns:a16="http://schemas.microsoft.com/office/drawing/2014/main" id="{0397816B-C9A4-60C4-C47F-786E46D784BF}"/>
              </a:ext>
            </a:extLst>
          </p:cNvPr>
          <p:cNvSpPr txBox="1"/>
          <p:nvPr/>
        </p:nvSpPr>
        <p:spPr>
          <a:xfrm>
            <a:off x="7997413" y="3359135"/>
            <a:ext cx="2978978" cy="2031325"/>
          </a:xfrm>
          <a:prstGeom prst="rect">
            <a:avLst/>
          </a:prstGeom>
          <a:noFill/>
        </p:spPr>
        <p:txBody>
          <a:bodyPr wrap="square" lIns="91440" tIns="45720" rIns="91440" bIns="45720" rtlCol="0" anchor="t">
            <a:spAutoFit/>
          </a:bodyPr>
          <a:lstStyle/>
          <a:p>
            <a:r>
              <a:rPr lang="el-GR" dirty="0">
                <a:solidFill>
                  <a:schemeClr val="bg2"/>
                </a:solidFill>
                <a:latin typeface="D-DIN"/>
              </a:rPr>
              <a:t>Πρόκειται για έναν ασφαλή χώρο για να μοιραστείτε την εμπειρία σας - η εμπιστευτικότητα είναι υψίστης σημασίας. Αντιμετωπίστε τις εμπειρίες των άλλων με σεβασμό.</a:t>
            </a:r>
            <a:endParaRPr lang="en-US" dirty="0">
              <a:solidFill>
                <a:schemeClr val="bg2"/>
              </a:solidFill>
              <a:latin typeface="D-DIN"/>
            </a:endParaRPr>
          </a:p>
        </p:txBody>
      </p:sp>
      <p:sp>
        <p:nvSpPr>
          <p:cNvPr id="5" name="TextBox 4">
            <a:extLst>
              <a:ext uri="{FF2B5EF4-FFF2-40B4-BE49-F238E27FC236}">
                <a16:creationId xmlns:a16="http://schemas.microsoft.com/office/drawing/2014/main" id="{25C7BC88-99F6-8A96-80D1-A6C63629EEBB}"/>
              </a:ext>
            </a:extLst>
          </p:cNvPr>
          <p:cNvSpPr txBox="1"/>
          <p:nvPr/>
        </p:nvSpPr>
        <p:spPr>
          <a:xfrm>
            <a:off x="4361482" y="3297466"/>
            <a:ext cx="2978978" cy="1754326"/>
          </a:xfrm>
          <a:prstGeom prst="rect">
            <a:avLst/>
          </a:prstGeom>
          <a:noFill/>
        </p:spPr>
        <p:txBody>
          <a:bodyPr wrap="square" lIns="91440" tIns="45720" rIns="91440" bIns="45720" rtlCol="0" anchor="t">
            <a:spAutoFit/>
          </a:bodyPr>
          <a:lstStyle/>
          <a:p>
            <a:r>
              <a:rPr lang="el-GR" dirty="0">
                <a:solidFill>
                  <a:schemeClr val="bg2"/>
                </a:solidFill>
                <a:latin typeface="D-DIN"/>
              </a:rPr>
              <a:t>Κρατήστε τις απαντήσεις και τις ερωτήσεις σας σύντομες και ουσιαστικές. Να σέβεστε το χρονοδιάγραμμά μας και να επιστρέφετε εγκαίρως από τα διαλείμματα.</a:t>
            </a:r>
            <a:endParaRPr lang="en-US" dirty="0">
              <a:solidFill>
                <a:schemeClr val="bg2"/>
              </a:solidFill>
              <a:latin typeface="D-DIN"/>
            </a:endParaRPr>
          </a:p>
        </p:txBody>
      </p:sp>
      <p:sp>
        <p:nvSpPr>
          <p:cNvPr id="6" name="TextBox 5">
            <a:extLst>
              <a:ext uri="{FF2B5EF4-FFF2-40B4-BE49-F238E27FC236}">
                <a16:creationId xmlns:a16="http://schemas.microsoft.com/office/drawing/2014/main" id="{E923379A-DCC4-6152-A346-5331E55B5337}"/>
              </a:ext>
            </a:extLst>
          </p:cNvPr>
          <p:cNvSpPr txBox="1"/>
          <p:nvPr/>
        </p:nvSpPr>
        <p:spPr>
          <a:xfrm>
            <a:off x="616776" y="3256915"/>
            <a:ext cx="2978978" cy="1754326"/>
          </a:xfrm>
          <a:prstGeom prst="rect">
            <a:avLst/>
          </a:prstGeom>
          <a:noFill/>
        </p:spPr>
        <p:txBody>
          <a:bodyPr wrap="square" lIns="91440" tIns="45720" rIns="91440" bIns="45720" rtlCol="0" anchor="t">
            <a:spAutoFit/>
          </a:bodyPr>
          <a:lstStyle/>
          <a:p>
            <a:r>
              <a:rPr lang="el-GR" dirty="0">
                <a:solidFill>
                  <a:schemeClr val="bg2"/>
                </a:solidFill>
                <a:latin typeface="D-DIN"/>
              </a:rPr>
              <a:t>Πρόκειται για μια </a:t>
            </a:r>
            <a:r>
              <a:rPr lang="el-GR" dirty="0" err="1">
                <a:solidFill>
                  <a:schemeClr val="bg2"/>
                </a:solidFill>
                <a:latin typeface="D-DIN"/>
              </a:rPr>
              <a:t>διαδραστική</a:t>
            </a:r>
            <a:r>
              <a:rPr lang="el-GR" dirty="0">
                <a:solidFill>
                  <a:schemeClr val="bg2"/>
                </a:solidFill>
                <a:latin typeface="D-DIN"/>
              </a:rPr>
              <a:t> συνεδρία, επομένως μπορείτε να κάνετε ερωτήσεις κατά τη διάρκεια της συζήτησης/παρουσίασης.</a:t>
            </a:r>
            <a:endParaRPr lang="LID4096" dirty="0">
              <a:solidFill>
                <a:schemeClr val="bg2"/>
              </a:solidFill>
              <a:latin typeface="D-DIN"/>
            </a:endParaRPr>
          </a:p>
        </p:txBody>
      </p:sp>
      <p:sp>
        <p:nvSpPr>
          <p:cNvPr id="7" name="TextBox 6">
            <a:extLst>
              <a:ext uri="{FF2B5EF4-FFF2-40B4-BE49-F238E27FC236}">
                <a16:creationId xmlns:a16="http://schemas.microsoft.com/office/drawing/2014/main" id="{03F33C41-B4C6-95F9-1AE5-20912717501E}"/>
              </a:ext>
            </a:extLst>
          </p:cNvPr>
          <p:cNvSpPr txBox="1"/>
          <p:nvPr/>
        </p:nvSpPr>
        <p:spPr>
          <a:xfrm>
            <a:off x="7997413" y="2487264"/>
            <a:ext cx="3752259" cy="707886"/>
          </a:xfrm>
          <a:prstGeom prst="rect">
            <a:avLst/>
          </a:prstGeom>
          <a:noFill/>
        </p:spPr>
        <p:txBody>
          <a:bodyPr wrap="square" lIns="91440" tIns="45720" rIns="91440" bIns="45720" rtlCol="0" anchor="t">
            <a:spAutoFit/>
          </a:bodyPr>
          <a:lstStyle/>
          <a:p>
            <a:r>
              <a:rPr lang="el-GR" sz="2000" b="1" dirty="0">
                <a:solidFill>
                  <a:srgbClr val="AED7BD"/>
                </a:solidFill>
                <a:latin typeface="D-DIN"/>
              </a:rPr>
              <a:t>Ασφαλές και προστατευμένο περιβάλλον</a:t>
            </a:r>
            <a:endParaRPr lang="en-US" sz="2000" b="1" dirty="0">
              <a:solidFill>
                <a:srgbClr val="AED7BD"/>
              </a:solidFill>
              <a:latin typeface="D-DIN"/>
            </a:endParaRPr>
          </a:p>
        </p:txBody>
      </p:sp>
      <p:sp>
        <p:nvSpPr>
          <p:cNvPr id="8" name="TextBox 7">
            <a:extLst>
              <a:ext uri="{FF2B5EF4-FFF2-40B4-BE49-F238E27FC236}">
                <a16:creationId xmlns:a16="http://schemas.microsoft.com/office/drawing/2014/main" id="{CE9C0BAE-4164-58F8-D77A-522B0CDA2B1A}"/>
              </a:ext>
            </a:extLst>
          </p:cNvPr>
          <p:cNvSpPr txBox="1"/>
          <p:nvPr/>
        </p:nvSpPr>
        <p:spPr>
          <a:xfrm>
            <a:off x="616776" y="2549029"/>
            <a:ext cx="3203991" cy="707886"/>
          </a:xfrm>
          <a:prstGeom prst="rect">
            <a:avLst/>
          </a:prstGeom>
          <a:noFill/>
        </p:spPr>
        <p:txBody>
          <a:bodyPr wrap="square" lIns="91440" tIns="45720" rIns="91440" bIns="45720" rtlCol="0" anchor="t">
            <a:spAutoFit/>
          </a:bodyPr>
          <a:lstStyle/>
          <a:p>
            <a:r>
              <a:rPr lang="el-GR" sz="2000" b="1" dirty="0">
                <a:solidFill>
                  <a:srgbClr val="AED7BD"/>
                </a:solidFill>
                <a:latin typeface="D-DIN"/>
              </a:rPr>
              <a:t>Δείξτε περιέργεια και κάντε ερωτήσεις!</a:t>
            </a:r>
            <a:endParaRPr lang="LID4096" sz="2000" b="1" dirty="0">
              <a:solidFill>
                <a:srgbClr val="AED7BD"/>
              </a:solidFill>
            </a:endParaRPr>
          </a:p>
        </p:txBody>
      </p:sp>
      <p:sp>
        <p:nvSpPr>
          <p:cNvPr id="9" name="TextBox 8">
            <a:extLst>
              <a:ext uri="{FF2B5EF4-FFF2-40B4-BE49-F238E27FC236}">
                <a16:creationId xmlns:a16="http://schemas.microsoft.com/office/drawing/2014/main" id="{04CD5FC1-6850-81EB-2A82-808E7330787E}"/>
              </a:ext>
            </a:extLst>
          </p:cNvPr>
          <p:cNvSpPr txBox="1"/>
          <p:nvPr/>
        </p:nvSpPr>
        <p:spPr>
          <a:xfrm>
            <a:off x="4338014" y="2549029"/>
            <a:ext cx="3203991" cy="400110"/>
          </a:xfrm>
          <a:prstGeom prst="rect">
            <a:avLst/>
          </a:prstGeom>
          <a:noFill/>
        </p:spPr>
        <p:txBody>
          <a:bodyPr wrap="square" lIns="91440" tIns="45720" rIns="91440" bIns="45720" rtlCol="0" anchor="t">
            <a:spAutoFit/>
          </a:bodyPr>
          <a:lstStyle/>
          <a:p>
            <a:r>
              <a:rPr lang="el-GR" sz="2000" b="1" dirty="0">
                <a:solidFill>
                  <a:srgbClr val="AED7BD"/>
                </a:solidFill>
                <a:latin typeface="D-DIN"/>
              </a:rPr>
              <a:t>Σύντομα και περιεκτικά </a:t>
            </a:r>
            <a:endParaRPr lang="en-US" sz="2000" b="1" dirty="0">
              <a:solidFill>
                <a:srgbClr val="AED7BD"/>
              </a:solidFill>
              <a:latin typeface="D-DIN"/>
            </a:endParaRPr>
          </a:p>
        </p:txBody>
      </p:sp>
      <p:sp>
        <p:nvSpPr>
          <p:cNvPr id="10" name="TextBox 9">
            <a:extLst>
              <a:ext uri="{FF2B5EF4-FFF2-40B4-BE49-F238E27FC236}">
                <a16:creationId xmlns:a16="http://schemas.microsoft.com/office/drawing/2014/main" id="{C740244A-246F-AC48-602B-1FD832FF5144}"/>
              </a:ext>
            </a:extLst>
          </p:cNvPr>
          <p:cNvSpPr txBox="1"/>
          <p:nvPr/>
        </p:nvSpPr>
        <p:spPr>
          <a:xfrm>
            <a:off x="616776" y="5801183"/>
            <a:ext cx="7104824" cy="400110"/>
          </a:xfrm>
          <a:prstGeom prst="rect">
            <a:avLst/>
          </a:prstGeom>
          <a:noFill/>
        </p:spPr>
        <p:txBody>
          <a:bodyPr wrap="square" lIns="91440" tIns="45720" rIns="91440" bIns="45720" rtlCol="0" anchor="t">
            <a:spAutoFit/>
          </a:bodyPr>
          <a:lstStyle/>
          <a:p>
            <a:r>
              <a:rPr lang="el-GR" sz="2000" b="1" dirty="0">
                <a:solidFill>
                  <a:srgbClr val="AED7BD"/>
                </a:solidFill>
                <a:latin typeface="D-DIN"/>
              </a:rPr>
              <a:t>Να είστε ενεργοί ακροατές/</a:t>
            </a:r>
            <a:r>
              <a:rPr lang="el-GR" sz="2000" b="1" dirty="0" err="1">
                <a:solidFill>
                  <a:srgbClr val="AED7BD"/>
                </a:solidFill>
                <a:latin typeface="D-DIN"/>
              </a:rPr>
              <a:t>τριες</a:t>
            </a:r>
            <a:r>
              <a:rPr lang="el-GR" sz="2000" b="1" dirty="0">
                <a:solidFill>
                  <a:srgbClr val="AED7BD"/>
                </a:solidFill>
                <a:latin typeface="D-DIN"/>
              </a:rPr>
              <a:t> με σεβασμό! </a:t>
            </a:r>
            <a:r>
              <a:rPr lang="en-GB" sz="2000" b="1" dirty="0">
                <a:solidFill>
                  <a:srgbClr val="AED7BD"/>
                </a:solidFill>
                <a:latin typeface="D-DIN"/>
                <a:sym typeface="Wingdings" panose="05000000000000000000" pitchFamily="2" charset="2"/>
              </a:rPr>
              <a:t> </a:t>
            </a:r>
            <a:endParaRPr lang="en-US" sz="2000" b="1" dirty="0">
              <a:solidFill>
                <a:srgbClr val="AED7BD"/>
              </a:solidFill>
              <a:latin typeface="D-DIN"/>
            </a:endParaRPr>
          </a:p>
        </p:txBody>
      </p:sp>
    </p:spTree>
    <p:extLst>
      <p:ext uri="{BB962C8B-B14F-4D97-AF65-F5344CB8AC3E}">
        <p14:creationId xmlns:p14="http://schemas.microsoft.com/office/powerpoint/2010/main" val="411769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D809-0558-46E4-8000-4F3A68A86190}"/>
              </a:ext>
            </a:extLst>
          </p:cNvPr>
          <p:cNvSpPr>
            <a:spLocks noGrp="1"/>
          </p:cNvSpPr>
          <p:nvPr>
            <p:ph type="title"/>
          </p:nvPr>
        </p:nvSpPr>
        <p:spPr/>
        <p:txBody>
          <a:bodyPr/>
          <a:lstStyle/>
          <a:p>
            <a:r>
              <a:rPr lang="el-GR" dirty="0"/>
              <a:t>Πρόγραμμα</a:t>
            </a:r>
            <a:endParaRPr lang="en-GB" dirty="0"/>
          </a:p>
        </p:txBody>
      </p:sp>
      <p:sp>
        <p:nvSpPr>
          <p:cNvPr id="5" name="ZoneTexte 4">
            <a:extLst>
              <a:ext uri="{FF2B5EF4-FFF2-40B4-BE49-F238E27FC236}">
                <a16:creationId xmlns:a16="http://schemas.microsoft.com/office/drawing/2014/main" id="{E8BF8B54-1E70-6D4E-E47C-1F0270AAADB4}"/>
              </a:ext>
            </a:extLst>
          </p:cNvPr>
          <p:cNvSpPr txBox="1"/>
          <p:nvPr/>
        </p:nvSpPr>
        <p:spPr>
          <a:xfrm>
            <a:off x="4724400" y="3200400"/>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Calibri"/>
              <a:cs typeface="Calibri"/>
            </a:endParaRPr>
          </a:p>
          <a:p>
            <a:endParaRPr lang="en-US" sz="1100">
              <a:latin typeface="Calibri"/>
              <a:cs typeface="Calibri"/>
            </a:endParaRPr>
          </a:p>
          <a:p>
            <a:endParaRPr lang="en-US" sz="1100">
              <a:latin typeface="Calibri"/>
              <a:cs typeface="Calibri"/>
            </a:endParaRPr>
          </a:p>
        </p:txBody>
      </p:sp>
      <p:sp>
        <p:nvSpPr>
          <p:cNvPr id="6" name="ZoneTexte 5">
            <a:extLst>
              <a:ext uri="{FF2B5EF4-FFF2-40B4-BE49-F238E27FC236}">
                <a16:creationId xmlns:a16="http://schemas.microsoft.com/office/drawing/2014/main" id="{B3C59DFF-B9E3-54BB-81B8-EEC639B861A9}"/>
              </a:ext>
            </a:extLst>
          </p:cNvPr>
          <p:cNvSpPr txBox="1"/>
          <p:nvPr/>
        </p:nvSpPr>
        <p:spPr>
          <a:xfrm>
            <a:off x="590928" y="2272032"/>
            <a:ext cx="10300592"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bg1"/>
                </a:solidFill>
                <a:latin typeface="D-DIN Exp"/>
                <a:ea typeface="Open Sans"/>
                <a:cs typeface="Open Sans"/>
              </a:rPr>
              <a:t>13:00 – 13:10	E</a:t>
            </a:r>
            <a:r>
              <a:rPr lang="el-GR" dirty="0" err="1">
                <a:solidFill>
                  <a:schemeClr val="bg1"/>
                </a:solidFill>
                <a:latin typeface="D-DIN Exp"/>
                <a:ea typeface="Open Sans"/>
                <a:cs typeface="Open Sans"/>
              </a:rPr>
              <a:t>ισαγωγή</a:t>
            </a:r>
            <a:r>
              <a:rPr lang="el-GR" dirty="0">
                <a:solidFill>
                  <a:schemeClr val="bg1"/>
                </a:solidFill>
                <a:latin typeface="D-DIN Exp"/>
                <a:ea typeface="Open Sans"/>
                <a:cs typeface="Open Sans"/>
              </a:rPr>
              <a:t> </a:t>
            </a:r>
            <a:endParaRPr lang="fr-FR" dirty="0">
              <a:solidFill>
                <a:schemeClr val="bg1"/>
              </a:solidFill>
              <a:latin typeface="D-DIN Exp"/>
              <a:ea typeface="Open Sans"/>
              <a:cs typeface="Open Sans"/>
            </a:endParaRPr>
          </a:p>
          <a:p>
            <a:endParaRPr lang="fr-FR" dirty="0">
              <a:solidFill>
                <a:schemeClr val="bg1"/>
              </a:solidFill>
              <a:latin typeface="D-DIN Exp"/>
              <a:ea typeface="Open Sans"/>
              <a:cs typeface="Open Sans"/>
            </a:endParaRPr>
          </a:p>
          <a:p>
            <a:r>
              <a:rPr lang="el-GR" dirty="0">
                <a:solidFill>
                  <a:schemeClr val="bg1"/>
                </a:solidFill>
                <a:latin typeface="D-DIN Exp"/>
                <a:ea typeface="Open Sans"/>
                <a:cs typeface="Open Sans"/>
              </a:rPr>
              <a:t>13</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1</a:t>
            </a:r>
            <a:r>
              <a:rPr lang="fr-FR" dirty="0">
                <a:solidFill>
                  <a:schemeClr val="bg1"/>
                </a:solidFill>
                <a:latin typeface="D-DIN Exp"/>
                <a:ea typeface="Open Sans"/>
                <a:cs typeface="Open Sans"/>
              </a:rPr>
              <a:t>0 – 1</a:t>
            </a:r>
            <a:r>
              <a:rPr lang="el-GR" dirty="0">
                <a:solidFill>
                  <a:schemeClr val="bg1"/>
                </a:solidFill>
                <a:latin typeface="D-DIN Exp"/>
                <a:ea typeface="Open Sans"/>
                <a:cs typeface="Open Sans"/>
              </a:rPr>
              <a:t>3</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0	</a:t>
            </a:r>
            <a:r>
              <a:rPr lang="el-GR" dirty="0">
                <a:solidFill>
                  <a:schemeClr val="bg1"/>
                </a:solidFill>
                <a:latin typeface="D-DIN Exp"/>
                <a:ea typeface="Open Sans"/>
                <a:cs typeface="Open Sans"/>
              </a:rPr>
              <a:t>Ορισμός της </a:t>
            </a:r>
            <a:r>
              <a:rPr lang="el-GR" dirty="0" err="1">
                <a:solidFill>
                  <a:schemeClr val="bg1"/>
                </a:solidFill>
                <a:latin typeface="D-DIN Exp"/>
                <a:ea typeface="Open Sans"/>
                <a:cs typeface="Open Sans"/>
              </a:rPr>
              <a:t>έμφυλης</a:t>
            </a:r>
            <a:r>
              <a:rPr lang="el-GR" dirty="0">
                <a:solidFill>
                  <a:schemeClr val="bg1"/>
                </a:solidFill>
                <a:latin typeface="D-DIN Exp"/>
                <a:ea typeface="Open Sans"/>
                <a:cs typeface="Open Sans"/>
              </a:rPr>
              <a:t> βίας και επισκόπηση των μορφών της (</a:t>
            </a:r>
            <a:r>
              <a:rPr lang="en-US" dirty="0" err="1">
                <a:solidFill>
                  <a:schemeClr val="bg1"/>
                </a:solidFill>
                <a:latin typeface="D-DIN Exp"/>
                <a:ea typeface="Open Sans"/>
                <a:cs typeface="Open Sans"/>
              </a:rPr>
              <a:t>Ά</a:t>
            </a:r>
            <a:r>
              <a:rPr lang="el-GR" dirty="0" err="1">
                <a:solidFill>
                  <a:schemeClr val="bg1"/>
                </a:solidFill>
                <a:latin typeface="D-DIN Exp"/>
                <a:ea typeface="Open Sans"/>
                <a:cs typeface="Open Sans"/>
              </a:rPr>
              <a:t>σκηση</a:t>
            </a:r>
            <a:r>
              <a:rPr lang="el-GR" dirty="0">
                <a:solidFill>
                  <a:schemeClr val="bg1"/>
                </a:solidFill>
                <a:latin typeface="D-DIN Exp"/>
                <a:ea typeface="Open Sans"/>
                <a:cs typeface="Open Sans"/>
              </a:rPr>
              <a:t> 1)</a:t>
            </a:r>
          </a:p>
          <a:p>
            <a:endParaRPr lang="fr-FR" dirty="0">
              <a:solidFill>
                <a:schemeClr val="bg1"/>
              </a:solidFill>
              <a:latin typeface="D-DIN Exp"/>
              <a:ea typeface="Open Sans"/>
              <a:cs typeface="Open Sans"/>
            </a:endParaRPr>
          </a:p>
          <a:p>
            <a:r>
              <a:rPr lang="fr-FR" dirty="0">
                <a:solidFill>
                  <a:schemeClr val="bg1"/>
                </a:solidFill>
                <a:latin typeface="D-DIN Exp"/>
                <a:ea typeface="Open Sans"/>
                <a:cs typeface="Open Sans"/>
              </a:rPr>
              <a:t>1</a:t>
            </a:r>
            <a:r>
              <a:rPr lang="el-GR" dirty="0">
                <a:solidFill>
                  <a:schemeClr val="bg1"/>
                </a:solidFill>
                <a:latin typeface="D-DIN Exp"/>
                <a:ea typeface="Open Sans"/>
                <a:cs typeface="Open Sans"/>
              </a:rPr>
              <a:t>3</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0 – 1</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05</a:t>
            </a:r>
            <a:r>
              <a:rPr lang="fr-FR" dirty="0">
                <a:solidFill>
                  <a:schemeClr val="bg1"/>
                </a:solidFill>
                <a:latin typeface="D-DIN Exp"/>
                <a:ea typeface="Open Sans"/>
                <a:cs typeface="Open Sans"/>
              </a:rPr>
              <a:t>	</a:t>
            </a:r>
            <a:r>
              <a:rPr lang="el-GR" dirty="0">
                <a:solidFill>
                  <a:schemeClr val="bg1"/>
                </a:solidFill>
                <a:latin typeface="D-DIN Exp"/>
                <a:ea typeface="Open Sans"/>
                <a:cs typeface="Open Sans"/>
              </a:rPr>
              <a:t>Ορισμός της ενεργητικής παρέμβασης </a:t>
            </a:r>
            <a:br>
              <a:rPr lang="fr-FR" dirty="0">
                <a:latin typeface="D-DIN Exp"/>
                <a:ea typeface="Open Sans"/>
                <a:cs typeface="Open Sans"/>
              </a:rPr>
            </a:br>
            <a:endParaRPr lang="fr-FR" dirty="0">
              <a:solidFill>
                <a:schemeClr val="bg1"/>
              </a:solidFill>
              <a:latin typeface="D-DIN Exp"/>
              <a:ea typeface="Open Sans"/>
              <a:cs typeface="Open Sans"/>
            </a:endParaRPr>
          </a:p>
          <a:p>
            <a:r>
              <a:rPr lang="fr-FR" dirty="0">
                <a:solidFill>
                  <a:schemeClr val="bg1"/>
                </a:solidFill>
                <a:latin typeface="D-DIN Exp"/>
                <a:ea typeface="Open Sans"/>
                <a:cs typeface="Open Sans"/>
              </a:rPr>
              <a:t>1</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0</a:t>
            </a:r>
            <a:r>
              <a:rPr lang="fr-FR" dirty="0">
                <a:solidFill>
                  <a:schemeClr val="bg1"/>
                </a:solidFill>
                <a:latin typeface="D-DIN Exp"/>
                <a:ea typeface="Open Sans"/>
                <a:cs typeface="Open Sans"/>
              </a:rPr>
              <a:t>5 – 1</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2</a:t>
            </a:r>
            <a:r>
              <a:rPr lang="fr-FR" dirty="0">
                <a:solidFill>
                  <a:schemeClr val="bg1"/>
                </a:solidFill>
                <a:latin typeface="D-DIN Exp"/>
                <a:ea typeface="Open Sans"/>
                <a:cs typeface="Open Sans"/>
              </a:rPr>
              <a:t>0	</a:t>
            </a:r>
            <a:r>
              <a:rPr lang="el-GR" dirty="0">
                <a:solidFill>
                  <a:schemeClr val="bg1"/>
                </a:solidFill>
                <a:latin typeface="D-DIN Exp"/>
                <a:ea typeface="Open Sans"/>
                <a:cs typeface="Open Sans"/>
              </a:rPr>
              <a:t>Διάλειμμα</a:t>
            </a:r>
          </a:p>
          <a:p>
            <a:endParaRPr lang="en-GB" dirty="0">
              <a:solidFill>
                <a:schemeClr val="bg1"/>
              </a:solidFill>
              <a:latin typeface="D-DIN Exp"/>
              <a:ea typeface="Open Sans"/>
              <a:cs typeface="Open Sans"/>
            </a:endParaRPr>
          </a:p>
          <a:p>
            <a:r>
              <a:rPr lang="el-GR" dirty="0">
                <a:solidFill>
                  <a:schemeClr val="bg1"/>
                </a:solidFill>
                <a:latin typeface="D-DIN Exp"/>
                <a:ea typeface="Open Sans"/>
                <a:cs typeface="Open Sans"/>
              </a:rPr>
              <a:t>14.20</a:t>
            </a:r>
            <a:r>
              <a:rPr lang="fr-FR" dirty="0">
                <a:solidFill>
                  <a:schemeClr val="bg1"/>
                </a:solidFill>
                <a:latin typeface="D-DIN Exp"/>
                <a:ea typeface="Open Sans"/>
                <a:cs typeface="Open Sans"/>
              </a:rPr>
              <a:t> – 1</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5	</a:t>
            </a:r>
            <a:r>
              <a:rPr lang="el-GR" dirty="0">
                <a:solidFill>
                  <a:schemeClr val="bg1"/>
                </a:solidFill>
                <a:latin typeface="D-DIN Exp"/>
                <a:ea typeface="Open Sans"/>
                <a:cs typeface="Open Sans"/>
              </a:rPr>
              <a:t>Εργαλεία παρέμβασης</a:t>
            </a:r>
            <a:endParaRPr lang="fr-FR" dirty="0">
              <a:solidFill>
                <a:schemeClr val="bg1"/>
              </a:solidFill>
              <a:latin typeface="D-DIN Exp"/>
              <a:ea typeface="Open Sans"/>
              <a:cs typeface="Open Sans"/>
            </a:endParaRPr>
          </a:p>
          <a:p>
            <a:endParaRPr lang="fr-FR" dirty="0">
              <a:solidFill>
                <a:schemeClr val="bg1"/>
              </a:solidFill>
              <a:latin typeface="D-DIN Exp"/>
              <a:ea typeface="Open Sans"/>
              <a:cs typeface="Open Sans"/>
            </a:endParaRPr>
          </a:p>
          <a:p>
            <a:r>
              <a:rPr lang="fr-FR" dirty="0">
                <a:solidFill>
                  <a:schemeClr val="bg1"/>
                </a:solidFill>
                <a:latin typeface="D-DIN Exp"/>
                <a:ea typeface="Open Sans"/>
                <a:cs typeface="Open Sans"/>
              </a:rPr>
              <a:t>1</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4</a:t>
            </a:r>
            <a:r>
              <a:rPr lang="fr-FR" dirty="0">
                <a:solidFill>
                  <a:schemeClr val="bg1"/>
                </a:solidFill>
                <a:latin typeface="D-DIN Exp"/>
                <a:ea typeface="Open Sans"/>
                <a:cs typeface="Open Sans"/>
              </a:rPr>
              <a:t>5 – </a:t>
            </a:r>
            <a:r>
              <a:rPr lang="el-GR" dirty="0">
                <a:solidFill>
                  <a:schemeClr val="bg1"/>
                </a:solidFill>
                <a:latin typeface="D-DIN Exp"/>
                <a:ea typeface="Open Sans"/>
                <a:cs typeface="Open Sans"/>
              </a:rPr>
              <a:t>15</a:t>
            </a:r>
            <a:r>
              <a:rPr lang="fr-FR" dirty="0">
                <a:solidFill>
                  <a:schemeClr val="bg1"/>
                </a:solidFill>
                <a:latin typeface="D-DIN Exp"/>
                <a:ea typeface="Open Sans"/>
                <a:cs typeface="Open Sans"/>
              </a:rPr>
              <a:t>:15 	</a:t>
            </a:r>
            <a:r>
              <a:rPr lang="el-GR" dirty="0">
                <a:solidFill>
                  <a:schemeClr val="bg1"/>
                </a:solidFill>
                <a:latin typeface="D-DIN Exp"/>
                <a:ea typeface="Open Sans"/>
                <a:cs typeface="Open Sans"/>
              </a:rPr>
              <a:t>Πρακτική αναπαράστασης και άσκηση μέρος 1</a:t>
            </a:r>
            <a:endParaRPr lang="fr-FR" dirty="0">
              <a:solidFill>
                <a:schemeClr val="bg1"/>
              </a:solidFill>
              <a:latin typeface="D-DIN Exp"/>
              <a:ea typeface="Open Sans"/>
              <a:cs typeface="Open Sans"/>
            </a:endParaRPr>
          </a:p>
          <a:p>
            <a:endParaRPr lang="fr-FR" dirty="0">
              <a:solidFill>
                <a:schemeClr val="bg1"/>
              </a:solidFill>
              <a:latin typeface="D-DIN Exp"/>
              <a:ea typeface="Open Sans"/>
              <a:cs typeface="Open Sans"/>
            </a:endParaRPr>
          </a:p>
          <a:p>
            <a:r>
              <a:rPr lang="fr-FR" dirty="0">
                <a:solidFill>
                  <a:schemeClr val="bg1"/>
                </a:solidFill>
                <a:latin typeface="D-DIN Exp"/>
                <a:ea typeface="Open Sans"/>
                <a:cs typeface="Open Sans"/>
              </a:rPr>
              <a:t>1</a:t>
            </a:r>
            <a:r>
              <a:rPr lang="el-GR" dirty="0">
                <a:solidFill>
                  <a:schemeClr val="bg1"/>
                </a:solidFill>
                <a:latin typeface="D-DIN Exp"/>
                <a:ea typeface="Open Sans"/>
                <a:cs typeface="Open Sans"/>
              </a:rPr>
              <a:t>5</a:t>
            </a:r>
            <a:r>
              <a:rPr lang="fr-FR" dirty="0">
                <a:solidFill>
                  <a:schemeClr val="bg1"/>
                </a:solidFill>
                <a:latin typeface="D-DIN Exp"/>
                <a:ea typeface="Open Sans"/>
                <a:cs typeface="Open Sans"/>
              </a:rPr>
              <a:t>:15 – 1</a:t>
            </a:r>
            <a:r>
              <a:rPr lang="el-GR" dirty="0">
                <a:solidFill>
                  <a:schemeClr val="bg1"/>
                </a:solidFill>
                <a:latin typeface="D-DIN Exp"/>
                <a:ea typeface="Open Sans"/>
                <a:cs typeface="Open Sans"/>
              </a:rPr>
              <a:t>5</a:t>
            </a:r>
            <a:r>
              <a:rPr lang="fr-FR" dirty="0">
                <a:solidFill>
                  <a:schemeClr val="bg1"/>
                </a:solidFill>
                <a:latin typeface="D-DIN Exp"/>
                <a:ea typeface="Open Sans"/>
                <a:cs typeface="Open Sans"/>
              </a:rPr>
              <a:t>:30	</a:t>
            </a:r>
            <a:r>
              <a:rPr lang="el-GR" dirty="0">
                <a:solidFill>
                  <a:schemeClr val="bg1"/>
                </a:solidFill>
                <a:latin typeface="D-DIN Exp"/>
                <a:ea typeface="Open Sans"/>
                <a:cs typeface="Open Sans"/>
              </a:rPr>
              <a:t>Πρακτική αναπαράστασης και άσκηση μέρος 2</a:t>
            </a:r>
          </a:p>
          <a:p>
            <a:endParaRPr lang="fr-FR" dirty="0">
              <a:solidFill>
                <a:schemeClr val="bg1"/>
              </a:solidFill>
              <a:latin typeface="D-DIN Exp"/>
              <a:ea typeface="Open Sans"/>
              <a:cs typeface="Open Sans"/>
            </a:endParaRPr>
          </a:p>
          <a:p>
            <a:r>
              <a:rPr lang="fr-FR" dirty="0">
                <a:solidFill>
                  <a:schemeClr val="bg1"/>
                </a:solidFill>
                <a:latin typeface="D-DIN Exp"/>
                <a:ea typeface="Open Sans"/>
                <a:cs typeface="Open Sans"/>
              </a:rPr>
              <a:t>1</a:t>
            </a:r>
            <a:r>
              <a:rPr lang="el-GR" dirty="0">
                <a:solidFill>
                  <a:schemeClr val="bg1"/>
                </a:solidFill>
                <a:latin typeface="D-DIN Exp"/>
                <a:ea typeface="Open Sans"/>
                <a:cs typeface="Open Sans"/>
              </a:rPr>
              <a:t>5</a:t>
            </a:r>
            <a:r>
              <a:rPr lang="fr-FR" dirty="0">
                <a:solidFill>
                  <a:schemeClr val="bg1"/>
                </a:solidFill>
                <a:latin typeface="D-DIN Exp"/>
                <a:ea typeface="Open Sans"/>
                <a:cs typeface="Open Sans"/>
              </a:rPr>
              <a:t>:30 – 1</a:t>
            </a:r>
            <a:r>
              <a:rPr lang="el-GR" dirty="0">
                <a:solidFill>
                  <a:schemeClr val="bg1"/>
                </a:solidFill>
                <a:latin typeface="D-DIN Exp"/>
                <a:ea typeface="Open Sans"/>
                <a:cs typeface="Open Sans"/>
              </a:rPr>
              <a:t>6</a:t>
            </a:r>
            <a:r>
              <a:rPr lang="fr-FR" dirty="0">
                <a:solidFill>
                  <a:schemeClr val="bg1"/>
                </a:solidFill>
                <a:latin typeface="D-DIN Exp"/>
                <a:ea typeface="Open Sans"/>
                <a:cs typeface="Open Sans"/>
              </a:rPr>
              <a:t>:</a:t>
            </a:r>
            <a:r>
              <a:rPr lang="el-GR" dirty="0">
                <a:solidFill>
                  <a:schemeClr val="bg1"/>
                </a:solidFill>
                <a:latin typeface="D-DIN Exp"/>
                <a:ea typeface="Open Sans"/>
                <a:cs typeface="Open Sans"/>
              </a:rPr>
              <a:t>0</a:t>
            </a:r>
            <a:r>
              <a:rPr lang="fr-FR" dirty="0">
                <a:solidFill>
                  <a:schemeClr val="bg1"/>
                </a:solidFill>
                <a:latin typeface="D-DIN Exp"/>
                <a:ea typeface="Open Sans"/>
                <a:cs typeface="Open Sans"/>
              </a:rPr>
              <a:t>0 	</a:t>
            </a:r>
            <a:r>
              <a:rPr lang="el-GR" dirty="0">
                <a:solidFill>
                  <a:schemeClr val="bg1"/>
                </a:solidFill>
                <a:latin typeface="D-DIN Exp"/>
                <a:ea typeface="Open Sans"/>
                <a:cs typeface="Open Sans"/>
              </a:rPr>
              <a:t>Ανακεφαλαίωση και αξιολόγηση </a:t>
            </a:r>
            <a:endParaRPr lang="fr-FR" dirty="0">
              <a:solidFill>
                <a:schemeClr val="bg1"/>
              </a:solidFill>
              <a:latin typeface="D-DIN Exp"/>
              <a:ea typeface="Open Sans"/>
              <a:cs typeface="Open Sans"/>
            </a:endParaRPr>
          </a:p>
          <a:p>
            <a:endParaRPr lang="fr-FR" sz="1700" dirty="0">
              <a:solidFill>
                <a:schemeClr val="bg1"/>
              </a:solidFill>
              <a:ea typeface="Open Sans"/>
              <a:cs typeface="Open Sans"/>
            </a:endParaRPr>
          </a:p>
          <a:p>
            <a:endParaRPr lang="fr-FR" sz="1700" dirty="0">
              <a:solidFill>
                <a:schemeClr val="bg1"/>
              </a:solidFill>
              <a:ea typeface="Open Sans"/>
              <a:cs typeface="Open Sans"/>
            </a:endParaRPr>
          </a:p>
          <a:p>
            <a:endParaRPr lang="fr-FR" sz="1700" dirty="0">
              <a:solidFill>
                <a:schemeClr val="bg1"/>
              </a:solidFill>
              <a:ea typeface="Open Sans"/>
              <a:cs typeface="Open Sans"/>
            </a:endParaRPr>
          </a:p>
          <a:p>
            <a:endParaRPr lang="fr-FR" sz="1700" dirty="0">
              <a:solidFill>
                <a:schemeClr val="bg1"/>
              </a:solidFill>
              <a:ea typeface="Open Sans"/>
              <a:cs typeface="Open Sans"/>
            </a:endParaRPr>
          </a:p>
        </p:txBody>
      </p:sp>
    </p:spTree>
    <p:extLst>
      <p:ext uri="{BB962C8B-B14F-4D97-AF65-F5344CB8AC3E}">
        <p14:creationId xmlns:p14="http://schemas.microsoft.com/office/powerpoint/2010/main" val="367837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8BF8B54-1E70-6D4E-E47C-1F0270AAADB4}"/>
              </a:ext>
            </a:extLst>
          </p:cNvPr>
          <p:cNvSpPr txBox="1"/>
          <p:nvPr/>
        </p:nvSpPr>
        <p:spPr>
          <a:xfrm>
            <a:off x="4724400" y="3200400"/>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Calibri"/>
              <a:cs typeface="Calibri"/>
            </a:endParaRPr>
          </a:p>
          <a:p>
            <a:endParaRPr lang="en-US" sz="1100">
              <a:latin typeface="Calibri"/>
              <a:cs typeface="Calibri"/>
            </a:endParaRPr>
          </a:p>
          <a:p>
            <a:endParaRPr lang="en-US" sz="1100">
              <a:latin typeface="Calibri"/>
              <a:cs typeface="Calibri"/>
            </a:endParaRPr>
          </a:p>
        </p:txBody>
      </p:sp>
      <p:sp>
        <p:nvSpPr>
          <p:cNvPr id="6" name="ZoneTexte 5">
            <a:extLst>
              <a:ext uri="{FF2B5EF4-FFF2-40B4-BE49-F238E27FC236}">
                <a16:creationId xmlns:a16="http://schemas.microsoft.com/office/drawing/2014/main" id="{B3C59DFF-B9E3-54BB-81B8-EEC639B861A9}"/>
              </a:ext>
            </a:extLst>
          </p:cNvPr>
          <p:cNvSpPr txBox="1"/>
          <p:nvPr/>
        </p:nvSpPr>
        <p:spPr>
          <a:xfrm>
            <a:off x="1190368" y="273084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dirty="0">
              <a:solidFill>
                <a:schemeClr val="bg1"/>
              </a:solidFill>
              <a:ea typeface="Open Sans"/>
              <a:cs typeface="Open Sans"/>
            </a:endParaRPr>
          </a:p>
          <a:p>
            <a:endParaRPr lang="fr-FR" dirty="0">
              <a:solidFill>
                <a:schemeClr val="bg1"/>
              </a:solidFill>
              <a:ea typeface="Open Sans"/>
              <a:cs typeface="Open Sans"/>
            </a:endParaRPr>
          </a:p>
          <a:p>
            <a:endParaRPr lang="fr-FR" dirty="0">
              <a:solidFill>
                <a:schemeClr val="bg1"/>
              </a:solidFill>
              <a:ea typeface="Open Sans"/>
              <a:cs typeface="Open Sans"/>
            </a:endParaRPr>
          </a:p>
        </p:txBody>
      </p:sp>
      <p:sp>
        <p:nvSpPr>
          <p:cNvPr id="3" name="TextBox 11">
            <a:extLst>
              <a:ext uri="{FF2B5EF4-FFF2-40B4-BE49-F238E27FC236}">
                <a16:creationId xmlns:a16="http://schemas.microsoft.com/office/drawing/2014/main" id="{59E2E88E-E2FF-6A20-12D0-F81AD7BE81D6}"/>
              </a:ext>
            </a:extLst>
          </p:cNvPr>
          <p:cNvSpPr txBox="1"/>
          <p:nvPr/>
        </p:nvSpPr>
        <p:spPr>
          <a:xfrm>
            <a:off x="1722666" y="2730843"/>
            <a:ext cx="8746667" cy="1900520"/>
          </a:xfrm>
          <a:prstGeom prst="rect">
            <a:avLst/>
          </a:prstGeom>
          <a:noFill/>
        </p:spPr>
        <p:txBody>
          <a:bodyPr wrap="square" lIns="0" rIns="0" rtlCol="0">
            <a:spAutoFit/>
          </a:bodyPr>
          <a:lstStyle/>
          <a:p>
            <a:pPr algn="ctr">
              <a:lnSpc>
                <a:spcPct val="130000"/>
              </a:lnSpc>
            </a:pPr>
            <a:r>
              <a:rPr lang="el-GR" sz="3600" dirty="0">
                <a:solidFill>
                  <a:schemeClr val="bg1"/>
                </a:solidFill>
                <a:latin typeface="D-DIN" panose="020B0504030202030204" pitchFamily="34" charset="77"/>
              </a:rPr>
              <a:t>Ποιες είναι οι προσδοκίες σας από το σεμινάριο; Τι επιθυμείτε να κερδίσετε;</a:t>
            </a:r>
          </a:p>
          <a:p>
            <a:pPr algn="ctr">
              <a:lnSpc>
                <a:spcPct val="130000"/>
              </a:lnSpc>
            </a:pPr>
            <a:r>
              <a:rPr lang="el-GR" sz="2000" i="1" dirty="0">
                <a:solidFill>
                  <a:schemeClr val="bg1"/>
                </a:solidFill>
                <a:latin typeface="D-DIN" panose="020B0504030202030204" pitchFamily="34" charset="77"/>
              </a:rPr>
              <a:t>Πείτε το όνομά σας και τον ρόλο σας στο πανεπιστήμιο</a:t>
            </a:r>
            <a:endParaRPr lang="en-US" sz="2000" i="1" dirty="0">
              <a:solidFill>
                <a:schemeClr val="bg1"/>
              </a:solidFill>
              <a:latin typeface="D-DIN" panose="020B0504030202030204" pitchFamily="34" charset="77"/>
            </a:endParaRPr>
          </a:p>
        </p:txBody>
      </p:sp>
    </p:spTree>
    <p:extLst>
      <p:ext uri="{BB962C8B-B14F-4D97-AF65-F5344CB8AC3E}">
        <p14:creationId xmlns:p14="http://schemas.microsoft.com/office/powerpoint/2010/main" val="174583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Άσκηση 1: Οδηγίες </a:t>
            </a:r>
            <a:endParaRPr lang="en-US" dirty="0"/>
          </a:p>
        </p:txBody>
      </p:sp>
      <p:sp>
        <p:nvSpPr>
          <p:cNvPr id="5" name="TextBox 4">
            <a:extLst>
              <a:ext uri="{FF2B5EF4-FFF2-40B4-BE49-F238E27FC236}">
                <a16:creationId xmlns:a16="http://schemas.microsoft.com/office/drawing/2014/main" id="{2FFD5E24-8633-25EF-E724-78F8E9E6DFAB}"/>
              </a:ext>
            </a:extLst>
          </p:cNvPr>
          <p:cNvSpPr txBox="1"/>
          <p:nvPr/>
        </p:nvSpPr>
        <p:spPr>
          <a:xfrm>
            <a:off x="727494" y="2941607"/>
            <a:ext cx="919863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dirty="0">
                <a:solidFill>
                  <a:schemeClr val="bg1"/>
                </a:solidFill>
                <a:latin typeface="D-DIN"/>
              </a:rPr>
              <a:t>Διαβάστε μία σειρά από περιστατικά </a:t>
            </a:r>
            <a:r>
              <a:rPr lang="el-GR" sz="2400" err="1">
                <a:solidFill>
                  <a:schemeClr val="bg1"/>
                </a:solidFill>
                <a:latin typeface="D-DIN"/>
              </a:rPr>
              <a:t>έμφυλης</a:t>
            </a:r>
            <a:r>
              <a:rPr lang="el-GR" sz="2400" dirty="0">
                <a:solidFill>
                  <a:schemeClr val="bg1"/>
                </a:solidFill>
                <a:latin typeface="D-DIN"/>
              </a:rPr>
              <a:t> βίας στα πλαίσια ενός πανεπιστημιακού ιδρύματος.</a:t>
            </a:r>
            <a:r>
              <a:rPr lang="el-GR" sz="2400" dirty="0">
                <a:solidFill>
                  <a:schemeClr val="bg1"/>
                </a:solidFill>
                <a:latin typeface="D-DIN"/>
                <a:ea typeface="+mn-lt"/>
                <a:cs typeface="+mn-lt"/>
              </a:rPr>
              <a:t> </a:t>
            </a:r>
            <a:endParaRPr lang="el-GR" sz="2400" dirty="0">
              <a:solidFill>
                <a:schemeClr val="bg1"/>
              </a:solidFill>
              <a:latin typeface="Open Sans"/>
              <a:ea typeface="+mn-lt"/>
              <a:cs typeface="+mn-lt"/>
            </a:endParaRPr>
          </a:p>
          <a:p>
            <a:endParaRPr lang="el-GR" sz="2400" dirty="0">
              <a:solidFill>
                <a:schemeClr val="bg1"/>
              </a:solidFill>
              <a:latin typeface="D-DIN"/>
              <a:ea typeface="+mn-lt"/>
              <a:cs typeface="+mn-lt"/>
            </a:endParaRPr>
          </a:p>
          <a:p>
            <a:r>
              <a:rPr lang="el-GR" sz="2400" dirty="0">
                <a:solidFill>
                  <a:schemeClr val="bg1"/>
                </a:solidFill>
                <a:latin typeface="D-DIN"/>
                <a:ea typeface="+mn-lt"/>
                <a:cs typeface="+mn-lt"/>
              </a:rPr>
              <a:t>Επιλέξτε τις </a:t>
            </a:r>
            <a:r>
              <a:rPr lang="el-GR" sz="2400" err="1">
                <a:solidFill>
                  <a:schemeClr val="bg1"/>
                </a:solidFill>
                <a:latin typeface="D-DIN"/>
                <a:ea typeface="+mn-lt"/>
                <a:cs typeface="+mn-lt"/>
              </a:rPr>
              <a:t>έμφυλες</a:t>
            </a:r>
            <a:r>
              <a:rPr lang="el-GR" sz="2400" dirty="0">
                <a:solidFill>
                  <a:schemeClr val="bg1"/>
                </a:solidFill>
                <a:latin typeface="D-DIN"/>
                <a:ea typeface="+mn-lt"/>
                <a:cs typeface="+mn-lt"/>
              </a:rPr>
              <a:t> μορφές βίας που θεωρείτε ότι ισχύουν σε κάθε περίπτωση (μπορεί να είναι παραπάνω από 1)</a:t>
            </a:r>
          </a:p>
          <a:p>
            <a:endParaRPr lang="el-GR" sz="2400" dirty="0">
              <a:solidFill>
                <a:schemeClr val="bg1"/>
              </a:solidFill>
              <a:latin typeface="Open Sans"/>
              <a:ea typeface="Open Sans"/>
              <a:cs typeface="Open Sans"/>
            </a:endParaRPr>
          </a:p>
          <a:p>
            <a:r>
              <a:rPr lang="el-GR" sz="2400" dirty="0">
                <a:solidFill>
                  <a:schemeClr val="bg1"/>
                </a:solidFill>
                <a:latin typeface="Open Sans"/>
                <a:ea typeface="Open Sans"/>
                <a:cs typeface="Open Sans"/>
              </a:rPr>
              <a:t>Έχετε 10 λεπτά </a:t>
            </a:r>
          </a:p>
        </p:txBody>
      </p:sp>
      <p:sp>
        <p:nvSpPr>
          <p:cNvPr id="7" name="TextBox 6">
            <a:extLst>
              <a:ext uri="{FF2B5EF4-FFF2-40B4-BE49-F238E27FC236}">
                <a16:creationId xmlns:a16="http://schemas.microsoft.com/office/drawing/2014/main" id="{83359D1D-163B-3705-D604-C2973448ABD5}"/>
              </a:ext>
            </a:extLst>
          </p:cNvPr>
          <p:cNvSpPr txBox="1"/>
          <p:nvPr/>
        </p:nvSpPr>
        <p:spPr>
          <a:xfrm>
            <a:off x="727494" y="2467155"/>
            <a:ext cx="76171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3"/>
              </a:rPr>
              <a:t>https://forms.gle/iRLV17xhbdTgY99f7</a:t>
            </a:r>
            <a:r>
              <a:rPr lang="en-US" sz="2400" dirty="0"/>
              <a:t> </a:t>
            </a:r>
            <a:endParaRPr lang="en-US" sz="2400" dirty="0">
              <a:ea typeface="Open Sans"/>
              <a:cs typeface="Open Sans"/>
            </a:endParaRPr>
          </a:p>
        </p:txBody>
      </p:sp>
    </p:spTree>
    <p:extLst>
      <p:ext uri="{BB962C8B-B14F-4D97-AF65-F5344CB8AC3E}">
        <p14:creationId xmlns:p14="http://schemas.microsoft.com/office/powerpoint/2010/main" val="171986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BA5C-F0F1-E5FB-7DAA-504402EEE4C2}"/>
              </a:ext>
            </a:extLst>
          </p:cNvPr>
          <p:cNvSpPr>
            <a:spLocks noGrp="1"/>
          </p:cNvSpPr>
          <p:nvPr>
            <p:ph type="title"/>
          </p:nvPr>
        </p:nvSpPr>
        <p:spPr>
          <a:xfrm>
            <a:off x="1052512" y="2650619"/>
            <a:ext cx="10086975" cy="778381"/>
          </a:xfrm>
        </p:spPr>
        <p:txBody>
          <a:bodyPr/>
          <a:lstStyle/>
          <a:p>
            <a:pPr algn="ctr"/>
            <a:r>
              <a:rPr lang="el-GR" sz="4000" dirty="0">
                <a:solidFill>
                  <a:srgbClr val="FFFFFF"/>
                </a:solidFill>
              </a:rPr>
              <a:t>Ποιες είναι οι σκέψεις/εντυπώσεις σας;</a:t>
            </a:r>
            <a:endParaRPr lang="LID4096" sz="4000" dirty="0">
              <a:solidFill>
                <a:srgbClr val="FFFFFF"/>
              </a:solidFill>
            </a:endParaRPr>
          </a:p>
        </p:txBody>
      </p:sp>
    </p:spTree>
    <p:extLst>
      <p:ext uri="{BB962C8B-B14F-4D97-AF65-F5344CB8AC3E}">
        <p14:creationId xmlns:p14="http://schemas.microsoft.com/office/powerpoint/2010/main" val="308604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6598EA-0F9B-4629-E864-6A45F5C4EE1D}"/>
              </a:ext>
            </a:extLst>
          </p:cNvPr>
          <p:cNvSpPr txBox="1">
            <a:spLocks/>
          </p:cNvSpPr>
          <p:nvPr/>
        </p:nvSpPr>
        <p:spPr>
          <a:xfrm>
            <a:off x="653000" y="883282"/>
            <a:ext cx="3758364" cy="1861285"/>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32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el-GR" dirty="0"/>
              <a:t>Ορισμός της </a:t>
            </a:r>
            <a:r>
              <a:rPr lang="el-GR" dirty="0" err="1"/>
              <a:t>έμφυλης</a:t>
            </a:r>
            <a:r>
              <a:rPr lang="el-GR" dirty="0"/>
              <a:t> βίας</a:t>
            </a:r>
            <a:endParaRPr lang="en-US" dirty="0"/>
          </a:p>
        </p:txBody>
      </p:sp>
      <p:sp>
        <p:nvSpPr>
          <p:cNvPr id="6" name="TextBox 5">
            <a:extLst>
              <a:ext uri="{FF2B5EF4-FFF2-40B4-BE49-F238E27FC236}">
                <a16:creationId xmlns:a16="http://schemas.microsoft.com/office/drawing/2014/main" id="{A5EB0368-89C9-3EDA-4688-E2B917A0991A}"/>
              </a:ext>
            </a:extLst>
          </p:cNvPr>
          <p:cNvSpPr txBox="1"/>
          <p:nvPr/>
        </p:nvSpPr>
        <p:spPr>
          <a:xfrm>
            <a:off x="5887820" y="1348458"/>
            <a:ext cx="5334000" cy="4832092"/>
          </a:xfrm>
          <a:prstGeom prst="rect">
            <a:avLst/>
          </a:prstGeom>
          <a:noFill/>
        </p:spPr>
        <p:txBody>
          <a:bodyPr wrap="square" lIns="0" tIns="45720" rIns="0" bIns="45720" rtlCol="0" anchor="t">
            <a:spAutoFit/>
          </a:bodyPr>
          <a:lstStyle/>
          <a:p>
            <a:r>
              <a:rPr lang="el-GR" sz="2000" dirty="0">
                <a:solidFill>
                  <a:srgbClr val="000000"/>
                </a:solidFill>
                <a:latin typeface="D-DIN"/>
                <a:ea typeface="Open Sans"/>
                <a:cs typeface="Open Sans"/>
              </a:rPr>
              <a:t>Η </a:t>
            </a:r>
            <a:r>
              <a:rPr lang="el-GR" sz="2000" dirty="0" err="1">
                <a:solidFill>
                  <a:srgbClr val="000000"/>
                </a:solidFill>
                <a:latin typeface="D-DIN"/>
                <a:ea typeface="Open Sans"/>
                <a:cs typeface="Open Sans"/>
              </a:rPr>
              <a:t>έμφυλη</a:t>
            </a:r>
            <a:r>
              <a:rPr lang="el-GR" sz="2000" dirty="0">
                <a:solidFill>
                  <a:srgbClr val="000000"/>
                </a:solidFill>
                <a:latin typeface="D-DIN"/>
                <a:ea typeface="Open Sans"/>
                <a:cs typeface="Open Sans"/>
              </a:rPr>
              <a:t> βία μπορεί να είναι </a:t>
            </a:r>
            <a:r>
              <a:rPr lang="el-GR" sz="2000" b="1" dirty="0">
                <a:solidFill>
                  <a:srgbClr val="000000"/>
                </a:solidFill>
                <a:latin typeface="D-DIN"/>
                <a:ea typeface="Open Sans"/>
                <a:cs typeface="Open Sans"/>
              </a:rPr>
              <a:t>σεξουαλική, σωματική, λεκτική, ψυχολογική (συναισθηματική) ή κοινωνικοοικονομική </a:t>
            </a:r>
            <a:r>
              <a:rPr lang="el-GR" sz="2000" dirty="0">
                <a:solidFill>
                  <a:srgbClr val="000000"/>
                </a:solidFill>
                <a:latin typeface="D-DIN"/>
                <a:ea typeface="Open Sans"/>
                <a:cs typeface="Open Sans"/>
              </a:rPr>
              <a:t>και μπορεί να λάβει πολλές μορφές. Από τη </a:t>
            </a:r>
            <a:r>
              <a:rPr lang="el-GR" sz="2000" b="1" dirty="0">
                <a:solidFill>
                  <a:srgbClr val="000000"/>
                </a:solidFill>
                <a:latin typeface="D-DIN"/>
                <a:ea typeface="Open Sans"/>
                <a:cs typeface="Open Sans"/>
              </a:rPr>
              <a:t>λεκτική βία </a:t>
            </a:r>
            <a:r>
              <a:rPr lang="el-GR" sz="2000" dirty="0">
                <a:solidFill>
                  <a:srgbClr val="000000"/>
                </a:solidFill>
                <a:latin typeface="D-DIN"/>
                <a:ea typeface="Open Sans"/>
                <a:cs typeface="Open Sans"/>
              </a:rPr>
              <a:t>και τη </a:t>
            </a:r>
            <a:r>
              <a:rPr lang="el-GR" sz="2000" b="1" dirty="0">
                <a:solidFill>
                  <a:srgbClr val="000000"/>
                </a:solidFill>
                <a:latin typeface="D-DIN"/>
                <a:ea typeface="Open Sans"/>
                <a:cs typeface="Open Sans"/>
              </a:rPr>
              <a:t>ρητορική μίσους </a:t>
            </a:r>
            <a:r>
              <a:rPr lang="el-GR" sz="2000" dirty="0">
                <a:solidFill>
                  <a:srgbClr val="000000"/>
                </a:solidFill>
                <a:latin typeface="D-DIN"/>
                <a:ea typeface="Open Sans"/>
                <a:cs typeface="Open Sans"/>
              </a:rPr>
              <a:t>στο διαδίκτυο, μέχρι το </a:t>
            </a:r>
            <a:r>
              <a:rPr lang="el-GR" sz="2000" b="1" dirty="0">
                <a:solidFill>
                  <a:srgbClr val="000000"/>
                </a:solidFill>
                <a:latin typeface="D-DIN"/>
                <a:ea typeface="Open Sans"/>
                <a:cs typeface="Open Sans"/>
              </a:rPr>
              <a:t>βιασμό </a:t>
            </a:r>
            <a:r>
              <a:rPr lang="el-GR" sz="2000" dirty="0">
                <a:solidFill>
                  <a:srgbClr val="000000"/>
                </a:solidFill>
                <a:latin typeface="D-DIN"/>
                <a:ea typeface="Open Sans"/>
                <a:cs typeface="Open Sans"/>
              </a:rPr>
              <a:t>ή τη </a:t>
            </a:r>
            <a:r>
              <a:rPr lang="el-GR" sz="2000" b="1" dirty="0">
                <a:solidFill>
                  <a:srgbClr val="000000"/>
                </a:solidFill>
                <a:latin typeface="D-DIN"/>
                <a:ea typeface="Open Sans"/>
                <a:cs typeface="Open Sans"/>
              </a:rPr>
              <a:t>δολοφονία.</a:t>
            </a:r>
            <a:br>
              <a:rPr lang="en-US" sz="2000" b="1" dirty="0">
                <a:latin typeface="D-DIN" panose="020B0504030202030204" pitchFamily="34" charset="77"/>
                <a:ea typeface="Open Sans" charset="0"/>
                <a:cs typeface="Open Sans" charset="0"/>
              </a:rPr>
            </a:br>
            <a:br>
              <a:rPr lang="en-US" sz="2000" dirty="0">
                <a:latin typeface="D-DIN" panose="020B0504030202030204" pitchFamily="34" charset="77"/>
                <a:ea typeface="Open Sans" charset="0"/>
                <a:cs typeface="Open Sans" charset="0"/>
              </a:rPr>
            </a:br>
            <a:r>
              <a:rPr lang="el-GR" sz="2000" dirty="0">
                <a:solidFill>
                  <a:srgbClr val="000000"/>
                </a:solidFill>
                <a:latin typeface="D-DIN" panose="020B0504030202030204" pitchFamily="34" charset="77"/>
                <a:ea typeface="Open Sans"/>
                <a:cs typeface="Open Sans"/>
              </a:rPr>
              <a:t>Μ</a:t>
            </a:r>
            <a:r>
              <a:rPr lang="el-GR" sz="2000" dirty="0">
                <a:solidFill>
                  <a:srgbClr val="000000"/>
                </a:solidFill>
                <a:latin typeface="D-DIN"/>
                <a:ea typeface="Open Sans"/>
                <a:cs typeface="Open Sans"/>
              </a:rPr>
              <a:t>πορεί να διαπράττεται από οποιοδήποτε</a:t>
            </a:r>
            <a:r>
              <a:rPr lang="en-US" sz="2000" dirty="0">
                <a:solidFill>
                  <a:srgbClr val="000000"/>
                </a:solidFill>
                <a:latin typeface="D-DIN"/>
                <a:ea typeface="Open Sans"/>
                <a:cs typeface="Open Sans"/>
              </a:rPr>
              <a:t> </a:t>
            </a:r>
            <a:r>
              <a:rPr lang="en-US" sz="2000" dirty="0" err="1">
                <a:solidFill>
                  <a:srgbClr val="000000"/>
                </a:solidFill>
                <a:latin typeface="D-DIN"/>
                <a:ea typeface="Open Sans"/>
                <a:cs typeface="Open Sans"/>
              </a:rPr>
              <a:t>ά</a:t>
            </a:r>
            <a:r>
              <a:rPr lang="el-GR" sz="2000" dirty="0" err="1">
                <a:solidFill>
                  <a:srgbClr val="000000"/>
                </a:solidFill>
                <a:latin typeface="D-DIN"/>
                <a:ea typeface="Open Sans"/>
                <a:cs typeface="Open Sans"/>
              </a:rPr>
              <a:t>τομο</a:t>
            </a:r>
            <a:r>
              <a:rPr lang="el-GR" sz="2000" dirty="0">
                <a:solidFill>
                  <a:srgbClr val="000000"/>
                </a:solidFill>
                <a:latin typeface="D-DIN"/>
                <a:ea typeface="Open Sans"/>
                <a:cs typeface="Open Sans"/>
              </a:rPr>
              <a:t>: από νυν ή πρώην σύζυγο/σύντροφο, μέλος της οικογένειας, συνάδελφο από τη δουλειά, συμμαθητές, φίλους, άγνωστο πρόσωπο ή άτομα που ενεργούν για λογαριασμό πολιτιστικών, θρησκευτικών, κρατικών ή ενδοκρατικών θεσμών ανεξαρτήτως φύλου. </a:t>
            </a:r>
          </a:p>
          <a:p>
            <a:br>
              <a:rPr lang="en-US" sz="1400" i="1" dirty="0">
                <a:latin typeface="D-DIN" panose="020B0504030202030204" pitchFamily="34" charset="77"/>
                <a:ea typeface="Open Sans" charset="0"/>
                <a:cs typeface="Open Sans" charset="0"/>
              </a:rPr>
            </a:br>
            <a:r>
              <a:rPr lang="el-GR" sz="1400" i="1" dirty="0">
                <a:solidFill>
                  <a:srgbClr val="000000"/>
                </a:solidFill>
                <a:latin typeface="D-DIN"/>
                <a:ea typeface="Open Sans"/>
                <a:cs typeface="Open Sans"/>
              </a:rPr>
              <a:t>Πηγή</a:t>
            </a:r>
            <a:r>
              <a:rPr lang="en-US" sz="1400" i="1" dirty="0">
                <a:solidFill>
                  <a:srgbClr val="000000"/>
                </a:solidFill>
                <a:latin typeface="D-DIN"/>
                <a:ea typeface="Open Sans"/>
                <a:cs typeface="Open Sans"/>
              </a:rPr>
              <a:t>: </a:t>
            </a:r>
            <a:r>
              <a:rPr lang="en-US" sz="1400" i="1" dirty="0">
                <a:solidFill>
                  <a:srgbClr val="000000"/>
                </a:solidFill>
                <a:latin typeface="D-DIN"/>
                <a:ea typeface="Open Sans"/>
                <a:cs typeface="Open Sans"/>
                <a:hlinkClick r:id="rId3"/>
              </a:rPr>
              <a:t>Council of Europe</a:t>
            </a:r>
            <a:endParaRPr lang="en-US" sz="1400" i="1" dirty="0">
              <a:solidFill>
                <a:srgbClr val="000000"/>
              </a:solidFill>
              <a:latin typeface="D-DIN"/>
              <a:ea typeface="Open Sans"/>
              <a:cs typeface="Open Sans"/>
            </a:endParaRPr>
          </a:p>
        </p:txBody>
      </p:sp>
      <p:sp>
        <p:nvSpPr>
          <p:cNvPr id="7" name="TextBox 7">
            <a:extLst>
              <a:ext uri="{FF2B5EF4-FFF2-40B4-BE49-F238E27FC236}">
                <a16:creationId xmlns:a16="http://schemas.microsoft.com/office/drawing/2014/main" id="{461C1AD3-1D2A-111A-A6A6-F3AB2512806B}"/>
              </a:ext>
            </a:extLst>
          </p:cNvPr>
          <p:cNvSpPr txBox="1"/>
          <p:nvPr/>
        </p:nvSpPr>
        <p:spPr>
          <a:xfrm>
            <a:off x="653000" y="2497713"/>
            <a:ext cx="4005498" cy="3260893"/>
          </a:xfrm>
          <a:prstGeom prst="rect">
            <a:avLst/>
          </a:prstGeom>
          <a:noFill/>
        </p:spPr>
        <p:txBody>
          <a:bodyPr wrap="square" lIns="0" tIns="45720" rIns="0" bIns="45720" rtlCol="0" anchor="t">
            <a:spAutoFit/>
          </a:bodyPr>
          <a:lstStyle/>
          <a:p>
            <a:pPr>
              <a:lnSpc>
                <a:spcPct val="130000"/>
              </a:lnSpc>
            </a:pPr>
            <a:r>
              <a:rPr lang="el-GR" sz="2000" b="1" dirty="0">
                <a:solidFill>
                  <a:schemeClr val="tx1">
                    <a:alpha val="70000"/>
                  </a:schemeClr>
                </a:solidFill>
                <a:latin typeface="D-DIN"/>
              </a:rPr>
              <a:t>Ως </a:t>
            </a:r>
            <a:r>
              <a:rPr lang="el-GR" sz="2000" b="1" dirty="0" err="1">
                <a:solidFill>
                  <a:schemeClr val="tx1">
                    <a:alpha val="70000"/>
                  </a:schemeClr>
                </a:solidFill>
                <a:latin typeface="D-DIN"/>
              </a:rPr>
              <a:t>έμφυλη</a:t>
            </a:r>
            <a:r>
              <a:rPr lang="el-GR" sz="2000" b="1" dirty="0">
                <a:solidFill>
                  <a:schemeClr val="tx1">
                    <a:alpha val="70000"/>
                  </a:schemeClr>
                </a:solidFill>
                <a:latin typeface="D-DIN"/>
              </a:rPr>
              <a:t> βία αναφέρεται κάθε μορφή βλάβης που διαπράττεται εναντίον ατόμου ή ομάδας ατόμων λόγω του πραγματικού ή εικαζόμενου βιολογικού φύλου, κοινωνικού φύλου, σεξουαλικού προσανατολισμού και/ή ταυτότητας φύλου τους.</a:t>
            </a:r>
            <a:endParaRPr lang="en-US" sz="2000" b="1" dirty="0">
              <a:solidFill>
                <a:schemeClr val="tx1">
                  <a:alpha val="70000"/>
                </a:schemeClr>
              </a:solidFill>
              <a:latin typeface="D-DIN"/>
            </a:endParaRPr>
          </a:p>
        </p:txBody>
      </p:sp>
      <p:sp>
        <p:nvSpPr>
          <p:cNvPr id="8" name="Espace réservé du numéro de diapositive 4">
            <a:extLst>
              <a:ext uri="{FF2B5EF4-FFF2-40B4-BE49-F238E27FC236}">
                <a16:creationId xmlns:a16="http://schemas.microsoft.com/office/drawing/2014/main" id="{A8268B00-4349-AD28-4FF8-C8701FF4BED2}"/>
              </a:ext>
            </a:extLst>
          </p:cNvPr>
          <p:cNvSpPr txBox="1">
            <a:spLocks/>
          </p:cNvSpPr>
          <p:nvPr/>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9</a:t>
            </a:fld>
            <a:endParaRPr lang="fr-FR">
              <a:solidFill>
                <a:schemeClr val="bg1"/>
              </a:solidFill>
            </a:endParaRPr>
          </a:p>
        </p:txBody>
      </p:sp>
    </p:spTree>
    <p:extLst>
      <p:ext uri="{BB962C8B-B14F-4D97-AF65-F5344CB8AC3E}">
        <p14:creationId xmlns:p14="http://schemas.microsoft.com/office/powerpoint/2010/main" val="19142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ini Powerpoint Template">
  <a:themeElements>
    <a:clrScheme name="Kula Color 1">
      <a:dk1>
        <a:srgbClr val="000000"/>
      </a:dk1>
      <a:lt1>
        <a:srgbClr val="FFFFFF"/>
      </a:lt1>
      <a:dk2>
        <a:srgbClr val="000000"/>
      </a:dk2>
      <a:lt2>
        <a:srgbClr val="FEFC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5732F9EEC752448223F01FC1FCAE7C" ma:contentTypeVersion="19" ma:contentTypeDescription="Create a new document." ma:contentTypeScope="" ma:versionID="c82527ce968425ecbd3076da3b4f6d1d">
  <xsd:schema xmlns:xsd="http://www.w3.org/2001/XMLSchema" xmlns:xs="http://www.w3.org/2001/XMLSchema" xmlns:p="http://schemas.microsoft.com/office/2006/metadata/properties" xmlns:ns2="df2c5a50-f49f-4694-a027-6f50ae0ffd71" xmlns:ns3="54531478-a02a-4101-bd8e-4f782ec3b3b0" targetNamespace="http://schemas.microsoft.com/office/2006/metadata/properties" ma:root="true" ma:fieldsID="4ec9ebc5c66e6a0b15b7ec08939c8fb3" ns2:_="" ns3:_="">
    <xsd:import namespace="df2c5a50-f49f-4694-a027-6f50ae0ffd71"/>
    <xsd:import namespace="54531478-a02a-4101-bd8e-4f782ec3b3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3:TaxCatchAll" minOccurs="0"/>
                <xsd:element ref="ns2:MediaServiceLocation"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2c5a50-f49f-4694-a027-6f50ae0ffd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748fa32-2c86-4eb4-8a30-862adc17a0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531478-a02a-4101-bd8e-4f782ec3b3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587f9c5-24c0-48e4-8e1c-48968ad95276}" ma:internalName="TaxCatchAll" ma:showField="CatchAllData" ma:web="54531478-a02a-4101-bd8e-4f782ec3b3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2c5a50-f49f-4694-a027-6f50ae0ffd71">
      <Terms xmlns="http://schemas.microsoft.com/office/infopath/2007/PartnerControls"/>
    </lcf76f155ced4ddcb4097134ff3c332f>
    <TaxCatchAll xmlns="54531478-a02a-4101-bd8e-4f782ec3b3b0" xsi:nil="true"/>
  </documentManagement>
</p:properties>
</file>

<file path=customXml/itemProps1.xml><?xml version="1.0" encoding="utf-8"?>
<ds:datastoreItem xmlns:ds="http://schemas.openxmlformats.org/officeDocument/2006/customXml" ds:itemID="{6C073BCC-8C59-4DAF-955D-95509CA8483C}">
  <ds:schemaRefs>
    <ds:schemaRef ds:uri="http://schemas.microsoft.com/sharepoint/v3/contenttype/forms"/>
  </ds:schemaRefs>
</ds:datastoreItem>
</file>

<file path=customXml/itemProps2.xml><?xml version="1.0" encoding="utf-8"?>
<ds:datastoreItem xmlns:ds="http://schemas.openxmlformats.org/officeDocument/2006/customXml" ds:itemID="{91312A92-8741-49F4-ADC4-30B7D1C2C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2c5a50-f49f-4694-a027-6f50ae0ffd71"/>
    <ds:schemaRef ds:uri="54531478-a02a-4101-bd8e-4f782ec3b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6C5A1F-DEF5-4E70-984F-B2E45D81E087}">
  <ds:schemaRefs>
    <ds:schemaRef ds:uri="http://schemas.microsoft.com/office/2006/metadata/properties"/>
    <ds:schemaRef ds:uri="http://schemas.microsoft.com/office/infopath/2007/PartnerControls"/>
    <ds:schemaRef ds:uri="df2c5a50-f49f-4694-a027-6f50ae0ffd71"/>
    <ds:schemaRef ds:uri="54531478-a02a-4101-bd8e-4f782ec3b3b0"/>
    <ds:schemaRef ds:uri="096fa985-4e63-4dda-ba11-511aba2819b7"/>
    <ds:schemaRef ds:uri="877fcdee-add0-4f6b-a10f-65fafaa485d6"/>
  </ds:schemaRefs>
</ds:datastoreItem>
</file>

<file path=docProps/app.xml><?xml version="1.0" encoding="utf-8"?>
<Properties xmlns="http://schemas.openxmlformats.org/officeDocument/2006/extended-properties" xmlns:vt="http://schemas.openxmlformats.org/officeDocument/2006/docPropsVTypes">
  <Template/>
  <TotalTime>10734</TotalTime>
  <Words>5113</Words>
  <Application>Microsoft Office PowerPoint</Application>
  <PresentationFormat>Widescreen</PresentationFormat>
  <Paragraphs>377</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Mini Powerpoint Template</vt:lpstr>
      <vt:lpstr>PowerPoint Presentation</vt:lpstr>
      <vt:lpstr>Σημείωση: Η μεταφρασμένη έκδοση μπορεί να διαφέρει σε ορισμένα σημεία από τα πρωτότυπα αρχεία που αναπτύχθηκαν στην αγγλική γλώσσα, καθώς αλλαγές μπορεί να πραγματοποιήθηκαν για την προσαρμογή του υλικού στο τοπικό πλαίσιο και το εκπαιδευτικό κοινό. </vt:lpstr>
      <vt:lpstr>Εκπαιδευτικοί στόχοι </vt:lpstr>
      <vt:lpstr>Βασικοί κανόνες λειτουργίας </vt:lpstr>
      <vt:lpstr>Πρόγραμμα</vt:lpstr>
      <vt:lpstr>PowerPoint Presentation</vt:lpstr>
      <vt:lpstr>Άσκηση 1: Οδηγίες </vt:lpstr>
      <vt:lpstr>Ποιες είναι οι σκέψεις/εντυπώσεις σας;</vt:lpstr>
      <vt:lpstr>PowerPoint Presentation</vt:lpstr>
      <vt:lpstr>Ποιες πιστεύετε ότι είναι οι επιπτώσεις της έμφυλης βίας στα άτομα;</vt:lpstr>
      <vt:lpstr>Επιπτώσεις και συνέπειες της έμφυλης βίας </vt:lpstr>
      <vt:lpstr>Κατά τη γνώμη σας, γιατί πιστεύετε ότι τα θύματα που υφίστανται έμφυλη βία δεν καταγγέλλουν το γεγονός;</vt:lpstr>
      <vt:lpstr>Λόγοι για μη καταγγελία/ αναφορά περιστατικού έμφυλης βίας</vt:lpstr>
      <vt:lpstr>Πού συμβαίνει και ποιοι/ποιες είναι πιο πιθανό να το βιώσουν; </vt:lpstr>
      <vt:lpstr>Μοντέλο 7P για την αντιμετώπιση και την καταπολέμηση έμφυλης βίας σε ερευνητικούς οργανισμούς</vt:lpstr>
      <vt:lpstr>Παράδειγμα μέτρων και πρακτικών πρόληψης</vt:lpstr>
      <vt:lpstr>“Bystander”</vt:lpstr>
      <vt:lpstr>Τι θα πει παρέμβαση;</vt:lpstr>
      <vt:lpstr>Γιατί να παρέμβουμε; </vt:lpstr>
      <vt:lpstr>Πώς να παρέμβουμε;</vt:lpstr>
      <vt:lpstr>Να είμαστε σε εγρήγορση</vt:lpstr>
      <vt:lpstr>Να αναγνωρίζουμε το πρόβλημα</vt:lpstr>
      <vt:lpstr>Να αναλάβουμε την ευθύνη</vt:lpstr>
      <vt:lpstr>Όταν είναι ασφαλές, να αναλαμβάνουμε δράση</vt:lpstr>
      <vt:lpstr>Διάλειμμα για 15 λεπτά</vt:lpstr>
      <vt:lpstr>5D Μέθοδος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Άσκηση 2: Οδηγίες </vt:lpstr>
      <vt:lpstr>Σενάριο 1 </vt:lpstr>
      <vt:lpstr>Σενάριο 2</vt:lpstr>
      <vt:lpstr> Ερωτηματολόγιο αξιολόγησης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ShapeShift</dc:creator>
  <cp:keywords/>
  <dc:description/>
  <cp:lastModifiedBy>Vasia   Madesi</cp:lastModifiedBy>
  <cp:revision>469</cp:revision>
  <dcterms:created xsi:type="dcterms:W3CDTF">2017-07-25T02:03:18Z</dcterms:created>
  <dcterms:modified xsi:type="dcterms:W3CDTF">2024-01-03T11:39:29Z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0x010100AF5732F9EEC752448223F01FC1FCAE7C</vt:lpwstr>
  </property>
  <property fmtid="{D5CDD505-2E9C-101B-9397-08002B2CF9AE}" pid="3" name="MediaServiceImageTags">
    <vt:lpwstr/>
  </property>
</Properties>
</file>