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Lst>
  <p:notesMasterIdLst>
    <p:notesMasterId r:id="rId45"/>
  </p:notesMasterIdLst>
  <p:handoutMasterIdLst>
    <p:handoutMasterId r:id="rId46"/>
  </p:handoutMasterIdLst>
  <p:sldIdLst>
    <p:sldId id="373" r:id="rId5"/>
    <p:sldId id="428" r:id="rId6"/>
    <p:sldId id="376" r:id="rId7"/>
    <p:sldId id="380" r:id="rId8"/>
    <p:sldId id="381" r:id="rId9"/>
    <p:sldId id="382" r:id="rId10"/>
    <p:sldId id="377" r:id="rId11"/>
    <p:sldId id="384" r:id="rId12"/>
    <p:sldId id="412" r:id="rId13"/>
    <p:sldId id="386" r:id="rId14"/>
    <p:sldId id="379" r:id="rId15"/>
    <p:sldId id="383" r:id="rId16"/>
    <p:sldId id="389" r:id="rId17"/>
    <p:sldId id="418" r:id="rId18"/>
    <p:sldId id="419" r:id="rId19"/>
    <p:sldId id="392" r:id="rId20"/>
    <p:sldId id="393" r:id="rId21"/>
    <p:sldId id="395" r:id="rId22"/>
    <p:sldId id="397" r:id="rId23"/>
    <p:sldId id="302" r:id="rId24"/>
    <p:sldId id="399" r:id="rId25"/>
    <p:sldId id="398" r:id="rId26"/>
    <p:sldId id="413" r:id="rId27"/>
    <p:sldId id="403" r:id="rId28"/>
    <p:sldId id="404" r:id="rId29"/>
    <p:sldId id="405" r:id="rId30"/>
    <p:sldId id="409" r:id="rId31"/>
    <p:sldId id="411" r:id="rId32"/>
    <p:sldId id="425" r:id="rId33"/>
    <p:sldId id="426" r:id="rId34"/>
    <p:sldId id="417" r:id="rId35"/>
    <p:sldId id="420" r:id="rId36"/>
    <p:sldId id="422" r:id="rId37"/>
    <p:sldId id="421" r:id="rId38"/>
    <p:sldId id="424" r:id="rId39"/>
    <p:sldId id="427" r:id="rId40"/>
    <p:sldId id="406" r:id="rId41"/>
    <p:sldId id="415" r:id="rId42"/>
    <p:sldId id="414" r:id="rId43"/>
    <p:sldId id="464" r:id="rId44"/>
  </p:sldIdLst>
  <p:sldSz cx="12192000" cy="6858000"/>
  <p:notesSz cx="6858000" cy="9144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973E61-26D6-AE89-5876-3AF799F67DC8}" name="Nathalie Wuiame" initials="NW" userId="S::nathalie.wuiame_skynet.be#ext#@europeansf.onmicrosoft.com::e97071fa-44fc-4137-a0cc-b4eed56db114" providerId="AD"/>
  <p188:author id="{F3FEC88C-DA6F-BCB4-2E4A-42BFE149E4E3}" name="Eva Oliva" initials="EO" userId="S::eva.oliva_soc.cas.cz#ext#@europeansf.onmicrosoft.com::a9a6e89d-2cd1-4c05-8226-c28b6796a49b" providerId="AD"/>
  <p188:author id="{FD5FDE93-D8BA-EFE1-A448-41D42D12DD56}" name="marcela.linkova.casper@outlook.com" initials="ma" userId="S::marcela.linkova.casper_outlook.com#ext#@europeansf.onmicrosoft.com::7fbea9fb-7de0-40f2-9672-eaa030bc06e1" providerId="AD"/>
  <p188:author id="{B0BF26A0-B065-7151-DA46-68DC685728B7}" name="panagiota.polykarpou" initials="pa" userId="S::panagiota.polykarpou_yellowwindow.com#ext#@europeansf.onmicrosoft.com::b681269c-c9eb-4120-b692-6b6995254c1c" providerId="AD"/>
  <p188:author id="{AA8BF5B5-6A9E-011C-F189-AF640B3B9B3A}" name="Zuzana Andreska" initials="ZA" userId="S::zuzana.andreska_soc.cas.cz#ext#@europeansf.onmicrosoft.com::1b95122b-edc3-413d-8e78-fec7a71066db" providerId="AD"/>
  <p188:author id="{1E75F7B5-F4A7-CA08-9EA6-3ADD2042152D}" name="Lipinsky, Anke" initials="LA" userId="S::anke.lipinsky_gesis.org#ext#@europeansf.onmicrosoft.com::ab5b2494-a00e-4a7b-b3a8-cdb284cad755" providerId="AD"/>
  <p188:author id="{77F482D2-7E8F-DC2C-D5D0-97EF3B666BC4}" name="Lut Mergaert" initials="LM" userId="S::lut.mergaert_yellowwindow.com#ext#@europeansf.onmicrosoft.com::dc80685d-7c92-4c40-813b-2d806c47da4d" providerId="AD"/>
  <p188:author id="{8DA248D3-CE8C-24C6-4E96-ACAEA3931B3F}" name="panagiota.polykarpou" initials="pa" userId="S::panagiota.polykarpou@yellowwindow.com::4f46462e-e88e-479a-9497-d22f1150831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8D91"/>
    <a:srgbClr val="964091"/>
    <a:srgbClr val="AED7BD"/>
    <a:srgbClr val="5792CE"/>
    <a:srgbClr val="FFFFFF"/>
    <a:srgbClr val="0F22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2B4FD5-0BDB-C0C7-A187-27896D88068A}" v="127" dt="2023-04-11T14:12:51.115"/>
    <p1510:client id="{1B3FA42E-3EA4-48D2-894E-6139C81936B1}" v="1" dt="2023-03-13T08:35:56.866"/>
    <p1510:client id="{2D63BA2B-7ED4-1565-AE70-F170164F0DBA}" v="5" dt="2023-10-12T08:31:32.327"/>
    <p1510:client id="{8CAFE4C6-4D77-EAB3-BD22-3EC07065E022}" v="4" dt="2023-04-12T15:28:17.125"/>
    <p1510:client id="{8EF55FB3-C4B0-AC5B-5F1C-2A5653C0CE9E}" v="4" dt="2023-03-28T08:28:45.587"/>
    <p1510:client id="{93CE34B9-EEE7-EADE-CB85-9EBB9C890853}" v="2" dt="2023-04-12T13:43:59.085"/>
    <p1510:client id="{B0137800-BC19-CAC2-549C-8787AB100670}" v="24" dt="2023-11-16T08:43:50.346"/>
    <p1510:client id="{B043BC2E-5519-BA50-ACA1-C536E22E1569}" v="10" dt="2023-03-21T07:47:08.433"/>
    <p1510:client id="{BC946E54-2A02-D95F-73CA-15E1D88089B8}" v="6" dt="2024-01-03T08:27:14.786"/>
    <p1510:client id="{C2C7846E-D327-9C4C-81EE-FACCC58622C5}" v="1751" dt="2023-04-12T12:41:14.045"/>
    <p1510:client id="{C609D4CD-62D3-2E89-483B-2628D883756F}" v="10" dt="2023-04-12T14:04:16.444"/>
    <p1510:client id="{CBCEFC37-A7DB-18FA-0221-5A00C939EA9E}" v="10" dt="2023-03-17T11:33:17.261"/>
    <p1510:client id="{E06C9DB5-4C0B-77E2-BF94-560C012EC889}" v="5" dt="2023-03-17T16:13:55.51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586" y="43"/>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545DD6B-8B9E-6542-B9D8-9C1F4F618C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A3FEA30-BC4C-994F-B889-93D5D297B2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E86BD2-5E6F-9C4A-99AC-16E36CEFF90D}" type="datetimeFigureOut">
              <a:rPr lang="fr-FR" smtClean="0"/>
              <a:t>03/01/2024</a:t>
            </a:fld>
            <a:endParaRPr lang="fr-FR"/>
          </a:p>
        </p:txBody>
      </p:sp>
      <p:sp>
        <p:nvSpPr>
          <p:cNvPr id="4" name="Espace réservé du pied de page 3">
            <a:extLst>
              <a:ext uri="{FF2B5EF4-FFF2-40B4-BE49-F238E27FC236}">
                <a16:creationId xmlns:a16="http://schemas.microsoft.com/office/drawing/2014/main" id="{30E81971-FA2E-5547-9042-F8E6C23D42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1508A43C-14BB-3748-8C76-B0D47DF8CB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57744E-A28D-CC45-B59D-2AA8FD0E764C}" type="slidenum">
              <a:rPr lang="fr-FR" smtClean="0"/>
              <a:t>‹#›</a:t>
            </a:fld>
            <a:endParaRPr lang="fr-FR"/>
          </a:p>
        </p:txBody>
      </p:sp>
    </p:spTree>
    <p:extLst>
      <p:ext uri="{BB962C8B-B14F-4D97-AF65-F5344CB8AC3E}">
        <p14:creationId xmlns:p14="http://schemas.microsoft.com/office/powerpoint/2010/main" val="2549388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D-DIN" panose="020B0504030202030204" pitchFamily="34"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D-DIN" panose="020B0504030202030204" pitchFamily="34" charset="77"/>
              </a:defRPr>
            </a:lvl1pPr>
          </a:lstStyle>
          <a:p>
            <a:fld id="{108FFD40-13C9-7B48-A0BE-E251E1E33FE5}" type="datetimeFigureOut">
              <a:rPr lang="en-US" smtClean="0"/>
              <a:pPr/>
              <a:t>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D-DIN" panose="020B0504030202030204" pitchFamily="34"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D-DIN" panose="020B0504030202030204" pitchFamily="34" charset="77"/>
              </a:defRPr>
            </a:lvl1pPr>
          </a:lstStyle>
          <a:p>
            <a:fld id="{6F8E2375-F1B1-284C-A827-B0E603FDBDD8}" type="slidenum">
              <a:rPr lang="en-US" smtClean="0"/>
              <a:pPr/>
              <a:t>‹#›</a:t>
            </a:fld>
            <a:endParaRPr lang="en-US"/>
          </a:p>
        </p:txBody>
      </p:sp>
    </p:spTree>
    <p:extLst>
      <p:ext uri="{BB962C8B-B14F-4D97-AF65-F5344CB8AC3E}">
        <p14:creationId xmlns:p14="http://schemas.microsoft.com/office/powerpoint/2010/main" val="93844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D-DIN" panose="020B0504030202030204" pitchFamily="34" charset="77"/>
        <a:ea typeface="+mn-ea"/>
        <a:cs typeface="+mn-cs"/>
      </a:defRPr>
    </a:lvl1pPr>
    <a:lvl2pPr marL="457200" algn="l" defTabSz="914400" rtl="0" eaLnBrk="1" latinLnBrk="0" hangingPunct="1">
      <a:defRPr sz="1200" b="0" i="0" kern="1200">
        <a:solidFill>
          <a:schemeClr val="tx1"/>
        </a:solidFill>
        <a:latin typeface="D-DIN" panose="020B0504030202030204" pitchFamily="34" charset="77"/>
        <a:ea typeface="+mn-ea"/>
        <a:cs typeface="+mn-cs"/>
      </a:defRPr>
    </a:lvl2pPr>
    <a:lvl3pPr marL="914400" algn="l" defTabSz="914400" rtl="0" eaLnBrk="1" latinLnBrk="0" hangingPunct="1">
      <a:defRPr sz="1200" b="0" i="0" kern="1200">
        <a:solidFill>
          <a:schemeClr val="tx1"/>
        </a:solidFill>
        <a:latin typeface="D-DIN" panose="020B0504030202030204" pitchFamily="34" charset="77"/>
        <a:ea typeface="+mn-ea"/>
        <a:cs typeface="+mn-cs"/>
      </a:defRPr>
    </a:lvl3pPr>
    <a:lvl4pPr marL="1371600" algn="l" defTabSz="914400" rtl="0" eaLnBrk="1" latinLnBrk="0" hangingPunct="1">
      <a:defRPr sz="1200" b="0" i="0" kern="1200">
        <a:solidFill>
          <a:schemeClr val="tx1"/>
        </a:solidFill>
        <a:latin typeface="D-DIN" panose="020B0504030202030204" pitchFamily="34" charset="77"/>
        <a:ea typeface="+mn-ea"/>
        <a:cs typeface="+mn-cs"/>
      </a:defRPr>
    </a:lvl4pPr>
    <a:lvl5pPr marL="1828800" algn="l" defTabSz="914400" rtl="0" eaLnBrk="1" latinLnBrk="0" hangingPunct="1">
      <a:defRPr sz="1200" b="0" i="0" kern="1200">
        <a:solidFill>
          <a:schemeClr val="tx1"/>
        </a:solidFill>
        <a:latin typeface="D-DIN" panose="020B0504030202030204"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gla.ac.uk/myglasgow/sport/askforangela/"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www.areyouok.co.uk/im-a-professional/campaign-materials/ask-for-angela/" TargetMode="External"/><Relationship Id="rId4" Type="http://schemas.openxmlformats.org/officeDocument/2006/relationships/hyperlink" Target="https://www.leedsbeckett.ac.uk/-/media/files/student-hub/zero-tolerance/090421-ask-for-angela-webpage-posters.pdf"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10"/>
          </p:nvPr>
        </p:nvSpPr>
        <p:spPr/>
        <p:txBody>
          <a:bodyPr/>
          <a:lstStyle/>
          <a:p>
            <a:fld id="{6F8E2375-F1B1-284C-A827-B0E603FDBDD8}" type="slidenum">
              <a:rPr lang="en-US" smtClean="0"/>
              <a:pPr/>
              <a:t>1</a:t>
            </a:fld>
            <a:endParaRPr lang="en-US"/>
          </a:p>
        </p:txBody>
      </p:sp>
    </p:spTree>
    <p:extLst>
      <p:ext uri="{BB962C8B-B14F-4D97-AF65-F5344CB8AC3E}">
        <p14:creationId xmlns:p14="http://schemas.microsoft.com/office/powerpoint/2010/main" val="3175847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rtl="0" fontAlgn="base">
              <a:buFontTx/>
              <a:buChar char="-"/>
            </a:pPr>
            <a:r>
              <a:rPr lang="cs-CZ" sz="1200" b="0" i="0" u="none" strike="noStrike" kern="1200" err="1">
                <a:solidFill>
                  <a:schemeClr val="tx1"/>
                </a:solidFill>
                <a:effectLst/>
                <a:latin typeface="D-DIN" panose="020B0504030202030204" pitchFamily="34" charset="77"/>
                <a:ea typeface="+mn-ea"/>
                <a:cs typeface="+mn-cs"/>
              </a:rPr>
              <a:t>UniSAFE</a:t>
            </a:r>
            <a:r>
              <a:rPr lang="cs-CZ" sz="1200" b="0" i="0" u="none" strike="noStrike" kern="1200">
                <a:solidFill>
                  <a:schemeClr val="tx1"/>
                </a:solidFill>
                <a:effectLst/>
                <a:latin typeface="D-DIN" panose="020B0504030202030204" pitchFamily="34" charset="77"/>
                <a:ea typeface="+mn-ea"/>
                <a:cs typeface="+mn-cs"/>
              </a:rPr>
              <a:t> se dívá na GPN podrobně</a:t>
            </a:r>
          </a:p>
          <a:p>
            <a:pPr marL="171450" indent="-171450" rtl="0" fontAlgn="base">
              <a:buFontTx/>
              <a:buChar char="-"/>
            </a:pPr>
            <a:r>
              <a:rPr lang="cs-CZ" sz="1200" b="0" i="0" u="none" strike="noStrike" kern="1200">
                <a:solidFill>
                  <a:schemeClr val="tx1"/>
                </a:solidFill>
                <a:effectLst/>
                <a:latin typeface="D-DIN" panose="020B0504030202030204" pitchFamily="34" charset="77"/>
                <a:ea typeface="+mn-ea"/>
                <a:cs typeface="+mn-cs"/>
              </a:rPr>
              <a:t>Když lidé</a:t>
            </a:r>
            <a:r>
              <a:rPr lang="cs-CZ" sz="1200" b="0" i="0" u="none" strike="noStrike" kern="1200" baseline="0">
                <a:solidFill>
                  <a:schemeClr val="tx1"/>
                </a:solidFill>
                <a:effectLst/>
                <a:latin typeface="D-DIN" panose="020B0504030202030204" pitchFamily="34" charset="77"/>
                <a:ea typeface="+mn-ea"/>
                <a:cs typeface="+mn-cs"/>
              </a:rPr>
              <a:t> neznají definice, nevědí, že se jim děje násilí</a:t>
            </a:r>
            <a:endParaRPr lang="cs-CZ" sz="1200" b="0" i="0" u="none" strike="noStrike" kern="1200">
              <a:solidFill>
                <a:schemeClr val="tx1"/>
              </a:solidFill>
              <a:effectLst/>
              <a:latin typeface="D-DIN" panose="020B0504030202030204" pitchFamily="34" charset="77"/>
              <a:ea typeface="+mn-ea"/>
              <a:cs typeface="+mn-cs"/>
            </a:endParaRPr>
          </a:p>
          <a:p>
            <a:pPr marL="0" indent="0" rtl="0" fontAlgn="base">
              <a:buFontTx/>
              <a:buNone/>
            </a:pPr>
            <a:r>
              <a:rPr lang="cs-CZ" sz="1200" b="1" i="0" u="none" strike="noStrike" kern="1200">
                <a:solidFill>
                  <a:schemeClr val="tx1"/>
                </a:solidFill>
                <a:effectLst/>
                <a:latin typeface="D-DIN" panose="020B0504030202030204" pitchFamily="34" charset="77"/>
                <a:ea typeface="+mn-ea"/>
                <a:cs typeface="+mn-cs"/>
              </a:rPr>
              <a:t>Fyzické násilí</a:t>
            </a:r>
            <a:r>
              <a:rPr lang="cs-CZ" sz="1200" b="0" i="0" u="none" strike="noStrike" kern="1200">
                <a:solidFill>
                  <a:schemeClr val="tx1"/>
                </a:solidFill>
                <a:effectLst/>
                <a:latin typeface="D-DIN" panose="020B0504030202030204" pitchFamily="34" charset="77"/>
                <a:ea typeface="+mn-ea"/>
                <a:cs typeface="+mn-cs"/>
              </a:rPr>
              <a:t> je jakýkoliv čin, který způsobuje fyzickou újmu v důsledku nezákonného použití fyzické síly.</a:t>
            </a:r>
          </a:p>
          <a:p>
            <a:pPr rtl="0" fontAlgn="base"/>
            <a:r>
              <a:rPr lang="cs-CZ" sz="1200" b="1" i="0" u="none" strike="noStrike" kern="1200">
                <a:solidFill>
                  <a:schemeClr val="tx1"/>
                </a:solidFill>
                <a:effectLst/>
                <a:latin typeface="D-DIN" panose="020B0504030202030204" pitchFamily="34" charset="77"/>
                <a:ea typeface="+mn-ea"/>
                <a:cs typeface="+mn-cs"/>
              </a:rPr>
              <a:t>Psychické násilí </a:t>
            </a:r>
            <a:r>
              <a:rPr lang="cs-CZ" sz="1200" b="0" i="0" u="none" strike="noStrike" kern="1200">
                <a:solidFill>
                  <a:schemeClr val="tx1"/>
                </a:solidFill>
                <a:effectLst/>
                <a:latin typeface="D-DIN" panose="020B0504030202030204" pitchFamily="34" charset="77"/>
                <a:ea typeface="+mn-ea"/>
                <a:cs typeface="+mn-cs"/>
              </a:rPr>
              <a:t>je jakýkoliv čin, který způsobuje psychickou újmu jednotlivci.</a:t>
            </a:r>
          </a:p>
          <a:p>
            <a:pPr rtl="0" fontAlgn="base"/>
            <a:r>
              <a:rPr lang="cs-CZ" sz="1200" b="1" i="0" u="none" strike="noStrike" kern="1200">
                <a:solidFill>
                  <a:schemeClr val="tx1"/>
                </a:solidFill>
                <a:effectLst/>
                <a:latin typeface="D-DIN" panose="020B0504030202030204" pitchFamily="34" charset="77"/>
                <a:ea typeface="+mn-ea"/>
                <a:cs typeface="+mn-cs"/>
              </a:rPr>
              <a:t>Sexuální násilí </a:t>
            </a:r>
            <a:r>
              <a:rPr lang="cs-CZ" sz="1200" b="0" i="0" u="none" strike="noStrike" kern="1200">
                <a:solidFill>
                  <a:schemeClr val="tx1"/>
                </a:solidFill>
                <a:effectLst/>
                <a:latin typeface="D-DIN" panose="020B0504030202030204" pitchFamily="34" charset="77"/>
                <a:ea typeface="+mn-ea"/>
                <a:cs typeface="+mn-cs"/>
              </a:rPr>
              <a:t>je jakýkoli sexuální akt vykonaný na osobě bez jejího souhlasu.</a:t>
            </a:r>
          </a:p>
          <a:p>
            <a:pPr rtl="0" fontAlgn="base"/>
            <a:r>
              <a:rPr lang="cs-CZ" sz="1200" b="1" i="0" u="none" strike="noStrike" kern="1200">
                <a:solidFill>
                  <a:schemeClr val="tx1"/>
                </a:solidFill>
                <a:effectLst/>
                <a:latin typeface="D-DIN" panose="020B0504030202030204" pitchFamily="34" charset="77"/>
                <a:ea typeface="+mn-ea"/>
                <a:cs typeface="+mn-cs"/>
              </a:rPr>
              <a:t>Online násilí </a:t>
            </a:r>
            <a:r>
              <a:rPr lang="cs-CZ" sz="1200" b="0" i="0" u="none" strike="noStrike" kern="1200">
                <a:solidFill>
                  <a:schemeClr val="tx1"/>
                </a:solidFill>
                <a:effectLst/>
                <a:latin typeface="D-DIN" panose="020B0504030202030204" pitchFamily="34" charset="77"/>
                <a:ea typeface="+mn-ea"/>
                <a:cs typeface="+mn-cs"/>
              </a:rPr>
              <a:t>může nabývat mnoho podob, například </a:t>
            </a:r>
            <a:r>
              <a:rPr lang="cs-CZ" sz="1200" b="0" i="0" u="none" strike="noStrike" kern="1200" err="1">
                <a:solidFill>
                  <a:schemeClr val="tx1"/>
                </a:solidFill>
                <a:effectLst/>
                <a:latin typeface="D-DIN" panose="020B0504030202030204" pitchFamily="34" charset="77"/>
                <a:ea typeface="+mn-ea"/>
                <a:cs typeface="+mn-cs"/>
              </a:rPr>
              <a:t>kyberšikana</a:t>
            </a:r>
            <a:r>
              <a:rPr lang="cs-CZ" sz="1200" b="0" i="0" u="none" strike="noStrike" kern="1200">
                <a:solidFill>
                  <a:schemeClr val="tx1"/>
                </a:solidFill>
                <a:effectLst/>
                <a:latin typeface="D-DIN" panose="020B0504030202030204" pitchFamily="34" charset="77"/>
                <a:ea typeface="+mn-ea"/>
                <a:cs typeface="+mn-cs"/>
              </a:rPr>
              <a:t>, sexuální zneužívání na internetu, nedobrovolné šíření sexuálních obrázků a textů.</a:t>
            </a:r>
          </a:p>
          <a:p>
            <a:pPr rtl="0" fontAlgn="base"/>
            <a:r>
              <a:rPr lang="cs-CZ" sz="1200" b="1" i="0" u="none" strike="noStrike" kern="1200">
                <a:solidFill>
                  <a:schemeClr val="tx1"/>
                </a:solidFill>
                <a:effectLst/>
                <a:latin typeface="D-DIN" panose="020B0504030202030204" pitchFamily="34" charset="77"/>
                <a:ea typeface="+mn-ea"/>
                <a:cs typeface="+mn-cs"/>
              </a:rPr>
              <a:t>Obtěžování</a:t>
            </a:r>
            <a:r>
              <a:rPr lang="cs-CZ" sz="1200" b="0" i="0" u="none" strike="noStrike" kern="1200">
                <a:solidFill>
                  <a:schemeClr val="tx1"/>
                </a:solidFill>
                <a:effectLst/>
                <a:latin typeface="D-DIN" panose="020B0504030202030204" pitchFamily="34" charset="77"/>
                <a:ea typeface="+mn-ea"/>
                <a:cs typeface="+mn-cs"/>
              </a:rPr>
              <a:t> zahrnuje jak sexuální, tak genderové obtěžování a probíhá v online i </a:t>
            </a:r>
            <a:r>
              <a:rPr lang="cs-CZ" sz="1200" b="0" i="0" u="none" strike="noStrike" kern="1200" err="1">
                <a:solidFill>
                  <a:schemeClr val="tx1"/>
                </a:solidFill>
                <a:effectLst/>
                <a:latin typeface="D-DIN" panose="020B0504030202030204" pitchFamily="34" charset="77"/>
                <a:ea typeface="+mn-ea"/>
                <a:cs typeface="+mn-cs"/>
              </a:rPr>
              <a:t>offline</a:t>
            </a:r>
            <a:r>
              <a:rPr lang="cs-CZ" sz="1200" b="0" i="0" u="none" strike="noStrike" kern="1200">
                <a:solidFill>
                  <a:schemeClr val="tx1"/>
                </a:solidFill>
                <a:effectLst/>
                <a:latin typeface="D-DIN" panose="020B0504030202030204" pitchFamily="34" charset="77"/>
                <a:ea typeface="+mn-ea"/>
                <a:cs typeface="+mn-cs"/>
              </a:rPr>
              <a:t> kontextu:</a:t>
            </a:r>
          </a:p>
          <a:p>
            <a:pPr lvl="1" rtl="0" fontAlgn="base"/>
            <a:r>
              <a:rPr lang="cs-CZ" sz="1200" b="1" i="0" u="none" strike="noStrike" kern="1200">
                <a:solidFill>
                  <a:schemeClr val="tx1"/>
                </a:solidFill>
                <a:effectLst/>
                <a:latin typeface="D-DIN" panose="020B0504030202030204" pitchFamily="34" charset="77"/>
                <a:ea typeface="+mn-ea"/>
                <a:cs typeface="+mn-cs"/>
              </a:rPr>
              <a:t>Sexuální obtěžování </a:t>
            </a:r>
            <a:r>
              <a:rPr lang="cs-CZ" sz="1200" b="0" i="0" u="none" strike="noStrike" kern="1200">
                <a:solidFill>
                  <a:schemeClr val="tx1"/>
                </a:solidFill>
                <a:effectLst/>
                <a:latin typeface="D-DIN" panose="020B0504030202030204" pitchFamily="34" charset="77"/>
                <a:ea typeface="+mn-ea"/>
                <a:cs typeface="+mn-cs"/>
              </a:rPr>
              <a:t>je nechtěné verbální, neverbální nebo fyzické chování sexuální povahy, jako jsou dotyky, komentáře k vzhledu nebo tělu osoby, pronásledování, zasílání (sdílení) obrázků se sexuálním obsahem nebo sexistické vtipy (sexuální obtěžování není totéž co sexuální napadení, ačkoli se tyto dva pojmy mohou překrývat a často se překrývají).</a:t>
            </a:r>
          </a:p>
          <a:p>
            <a:pPr lvl="1" rtl="0" fontAlgn="base"/>
            <a:r>
              <a:rPr lang="cs-CZ" sz="1200" b="1" i="0" u="none" strike="noStrike" kern="1200">
                <a:solidFill>
                  <a:schemeClr val="tx1"/>
                </a:solidFill>
                <a:effectLst/>
                <a:latin typeface="D-DIN" panose="020B0504030202030204" pitchFamily="34" charset="77"/>
                <a:ea typeface="+mn-ea"/>
                <a:cs typeface="+mn-cs"/>
              </a:rPr>
              <a:t>Genderové obtěžování </a:t>
            </a:r>
            <a:r>
              <a:rPr lang="cs-CZ" sz="1200" b="0" i="0" u="none" strike="noStrike" kern="1200">
                <a:solidFill>
                  <a:schemeClr val="tx1"/>
                </a:solidFill>
                <a:effectLst/>
                <a:latin typeface="D-DIN" panose="020B0504030202030204" pitchFamily="34" charset="77"/>
                <a:ea typeface="+mn-ea"/>
                <a:cs typeface="+mn-cs"/>
              </a:rPr>
              <a:t>je obtěžování na základě pohlaví, ale bez sexuálních konotací, jako jsou snižující nebo nenávistné komentáře, vylučování, umlčování nebo stereotypní předsudky.</a:t>
            </a:r>
          </a:p>
          <a:p>
            <a:r>
              <a:rPr lang="cs-CZ" sz="1200" b="1" i="0" u="none" strike="noStrike" kern="1200">
                <a:solidFill>
                  <a:schemeClr val="tx1"/>
                </a:solidFill>
                <a:effectLst/>
                <a:latin typeface="D-DIN" panose="020B0504030202030204" pitchFamily="34" charset="77"/>
                <a:ea typeface="+mn-ea"/>
                <a:cs typeface="+mn-cs"/>
              </a:rPr>
              <a:t>Organizační (</a:t>
            </a:r>
            <a:r>
              <a:rPr lang="cs-CZ" sz="1200" b="1" i="0" u="none" strike="noStrike" kern="1200" err="1">
                <a:solidFill>
                  <a:schemeClr val="tx1"/>
                </a:solidFill>
                <a:effectLst/>
                <a:latin typeface="D-DIN" panose="020B0504030202030204" pitchFamily="34" charset="77"/>
                <a:ea typeface="+mn-ea"/>
                <a:cs typeface="+mn-cs"/>
              </a:rPr>
              <a:t>genderově</a:t>
            </a:r>
            <a:r>
              <a:rPr lang="cs-CZ" sz="1200" b="1" i="0" u="none" strike="noStrike" kern="1200">
                <a:solidFill>
                  <a:schemeClr val="tx1"/>
                </a:solidFill>
                <a:effectLst/>
                <a:latin typeface="D-DIN" panose="020B0504030202030204" pitchFamily="34" charset="77"/>
                <a:ea typeface="+mn-ea"/>
                <a:cs typeface="+mn-cs"/>
              </a:rPr>
              <a:t> podmíněné) násilí </a:t>
            </a:r>
            <a:r>
              <a:rPr lang="cs-CZ" sz="1200" b="0" i="0" u="none" strike="noStrike" kern="1200">
                <a:solidFill>
                  <a:schemeClr val="tx1"/>
                </a:solidFill>
                <a:effectLst/>
                <a:latin typeface="D-DIN" panose="020B0504030202030204" pitchFamily="34" charset="77"/>
                <a:ea typeface="+mn-ea"/>
                <a:cs typeface="+mn-cs"/>
              </a:rPr>
              <a:t>představuje projevy násilí na kolektivní, skupinové a organizační úrovni univerzit a výzkumných organizací. V případě organizačního násilí se násilí nebo obtěžování ignorují, a když se případ začne veřejně řešit, tak se ukáže, že o tom všichni věděli.</a:t>
            </a:r>
          </a:p>
        </p:txBody>
      </p:sp>
      <p:sp>
        <p:nvSpPr>
          <p:cNvPr id="4" name="Zástupný symbol pro číslo snímku 3"/>
          <p:cNvSpPr>
            <a:spLocks noGrp="1"/>
          </p:cNvSpPr>
          <p:nvPr>
            <p:ph type="sldNum" sz="quarter" idx="5"/>
          </p:nvPr>
        </p:nvSpPr>
        <p:spPr/>
        <p:txBody>
          <a:bodyPr/>
          <a:lstStyle/>
          <a:p>
            <a:fld id="{6F8E2375-F1B1-284C-A827-B0E603FDBDD8}" type="slidenum">
              <a:rPr lang="en-US" smtClean="0"/>
              <a:pPr/>
              <a:t>11</a:t>
            </a:fld>
            <a:endParaRPr lang="en-US"/>
          </a:p>
        </p:txBody>
      </p:sp>
    </p:spTree>
    <p:extLst>
      <p:ext uri="{BB962C8B-B14F-4D97-AF65-F5344CB8AC3E}">
        <p14:creationId xmlns:p14="http://schemas.microsoft.com/office/powerpoint/2010/main" val="3860127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cs-CZ" b="0" i="0" noProof="0">
                <a:solidFill>
                  <a:srgbClr val="0E2234"/>
                </a:solidFill>
                <a:effectLst/>
                <a:latin typeface="Din"/>
              </a:rPr>
              <a:t>Podpůrný obsah: </a:t>
            </a:r>
            <a:br>
              <a:rPr lang="cs-CZ" b="0" i="0" noProof="0">
                <a:solidFill>
                  <a:srgbClr val="0E2234"/>
                </a:solidFill>
                <a:effectLst/>
                <a:latin typeface="Din"/>
              </a:rPr>
            </a:br>
            <a:r>
              <a:rPr lang="cs-CZ" b="0" i="0" noProof="0">
                <a:solidFill>
                  <a:srgbClr val="0E2234"/>
                </a:solidFill>
                <a:effectLst/>
                <a:latin typeface="Din"/>
              </a:rPr>
              <a:t>- </a:t>
            </a:r>
            <a:r>
              <a:rPr lang="cs-CZ" b="0" i="0" noProof="0" err="1">
                <a:solidFill>
                  <a:srgbClr val="0E2234"/>
                </a:solidFill>
                <a:effectLst/>
                <a:latin typeface="Din"/>
              </a:rPr>
              <a:t>UniSAFE</a:t>
            </a:r>
            <a:r>
              <a:rPr lang="cs-CZ" b="0" i="0" noProof="0">
                <a:solidFill>
                  <a:srgbClr val="0E2234"/>
                </a:solidFill>
                <a:effectLst/>
                <a:latin typeface="Din"/>
              </a:rPr>
              <a:t>,</a:t>
            </a:r>
            <a:r>
              <a:rPr lang="cs-CZ" b="0" i="0" baseline="0" noProof="0">
                <a:solidFill>
                  <a:srgbClr val="0E2234"/>
                </a:solidFill>
                <a:effectLst/>
                <a:latin typeface="Din"/>
              </a:rPr>
              <a:t> dosud největší výzkum prevalence násilí na VŠ v Evropě</a:t>
            </a:r>
            <a:br>
              <a:rPr lang="cs-CZ" b="0" i="0" noProof="0">
                <a:solidFill>
                  <a:srgbClr val="0E2234"/>
                </a:solidFill>
                <a:effectLst/>
                <a:latin typeface="Din"/>
              </a:rPr>
            </a:br>
            <a:r>
              <a:rPr lang="cs-CZ" b="0" i="0" noProof="0">
                <a:solidFill>
                  <a:srgbClr val="0E2234"/>
                </a:solidFill>
                <a:effectLst/>
                <a:latin typeface="Din"/>
              </a:rPr>
              <a:t>- Od ledna do května 2022 koordinoval</a:t>
            </a:r>
            <a:r>
              <a:rPr lang="cs-CZ" b="0" i="0" baseline="0" noProof="0">
                <a:solidFill>
                  <a:srgbClr val="0E2234"/>
                </a:solidFill>
                <a:effectLst/>
                <a:latin typeface="Din"/>
              </a:rPr>
              <a:t> </a:t>
            </a:r>
            <a:r>
              <a:rPr lang="cs-CZ" b="0" i="0" noProof="0">
                <a:solidFill>
                  <a:srgbClr val="0E2234"/>
                </a:solidFill>
                <a:effectLst/>
                <a:latin typeface="Din"/>
              </a:rPr>
              <a:t>UniSAFE průzkum</a:t>
            </a:r>
            <a:r>
              <a:rPr lang="cs-CZ" b="0" i="0" baseline="0" noProof="0">
                <a:solidFill>
                  <a:srgbClr val="0E2234"/>
                </a:solidFill>
                <a:effectLst/>
                <a:latin typeface="Din"/>
              </a:rPr>
              <a:t> </a:t>
            </a:r>
            <a:r>
              <a:rPr lang="cs-CZ" b="0" i="0" noProof="0">
                <a:solidFill>
                  <a:srgbClr val="0E2234"/>
                </a:solidFill>
                <a:effectLst/>
                <a:latin typeface="Din"/>
              </a:rPr>
              <a:t>mezi 46 zúčastněnými univerzitami a výzkumnými organizacemi v 15 zemích Evropy s cílem shromáždit měřitelné důkazy o výskytu genderově podmíněného násilí na akademické půdě a ve výzkumu. S více než 42 000 odpověďmi od zaměstnanců/kyň a studujících se jedná o dosud největší průzkum provedený v Evropském výzkumném prostoru</a:t>
            </a:r>
            <a:r>
              <a:rPr lang="cs-CZ" b="0" i="0" baseline="0" noProof="0">
                <a:solidFill>
                  <a:srgbClr val="0E2234"/>
                </a:solidFill>
                <a:effectLst/>
                <a:latin typeface="Din"/>
              </a:rPr>
              <a:t> (ERA).</a:t>
            </a:r>
          </a:p>
          <a:p>
            <a:pPr algn="l" fontAlgn="base"/>
            <a:r>
              <a:rPr lang="cs-CZ" b="0" i="0" baseline="0" noProof="0">
                <a:solidFill>
                  <a:srgbClr val="0E2234"/>
                </a:solidFill>
                <a:effectLst/>
                <a:latin typeface="Din"/>
              </a:rPr>
              <a:t>- Přečíst grafy</a:t>
            </a:r>
            <a:endParaRPr lang="cs-CZ" sz="1200" b="1" i="0" u="none" strike="noStrike" kern="1200" noProof="0">
              <a:solidFill>
                <a:schemeClr val="tx1"/>
              </a:solidFill>
              <a:effectLs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b="1" i="0" u="none" strike="noStrike" kern="1200">
                <a:solidFill>
                  <a:schemeClr val="tx1"/>
                </a:solidFill>
                <a:effectLst/>
                <a:ea typeface="+mn-ea"/>
                <a:cs typeface="+mn-cs"/>
              </a:rPr>
              <a:t>- Zeptat se, s čím se setkávají oni ve</a:t>
            </a:r>
            <a:r>
              <a:rPr lang="cs-CZ" sz="1200" b="1" i="0" u="none" strike="noStrike" kern="1200" baseline="0">
                <a:solidFill>
                  <a:schemeClr val="tx1"/>
                </a:solidFill>
                <a:effectLst/>
                <a:ea typeface="+mn-ea"/>
                <a:cs typeface="+mn-cs"/>
              </a:rPr>
              <a:t> svých institucích</a:t>
            </a:r>
            <a:endParaRPr lang="cs-CZ" b="1"/>
          </a:p>
          <a:p>
            <a:endParaRPr lang="cs-CZ" noProof="0"/>
          </a:p>
          <a:p>
            <a:r>
              <a:rPr lang="cs-CZ" noProof="0"/>
              <a:t>Poznámky</a:t>
            </a:r>
            <a:r>
              <a:rPr lang="cs-CZ" baseline="0" noProof="0"/>
              <a:t> od Evy:</a:t>
            </a:r>
          </a:p>
          <a:p>
            <a:r>
              <a:rPr lang="cs-CZ" baseline="0" noProof="0"/>
              <a:t>Zmínit </a:t>
            </a:r>
            <a:r>
              <a:rPr lang="cs-CZ" baseline="0" noProof="0" err="1"/>
              <a:t>intersekcionalitu</a:t>
            </a:r>
            <a:endParaRPr lang="cs-CZ" baseline="0" noProof="0"/>
          </a:p>
        </p:txBody>
      </p:sp>
      <p:sp>
        <p:nvSpPr>
          <p:cNvPr id="4" name="Slide Number Placeholder 3"/>
          <p:cNvSpPr>
            <a:spLocks noGrp="1"/>
          </p:cNvSpPr>
          <p:nvPr>
            <p:ph type="sldNum" sz="quarter" idx="5"/>
          </p:nvPr>
        </p:nvSpPr>
        <p:spPr/>
        <p:txBody>
          <a:bodyPr/>
          <a:lstStyle/>
          <a:p>
            <a:fld id="{6F8E2375-F1B1-284C-A827-B0E603FDBDD8}" type="slidenum">
              <a:rPr lang="en-US" smtClean="0"/>
              <a:pPr/>
              <a:t>12</a:t>
            </a:fld>
            <a:endParaRPr lang="en-US"/>
          </a:p>
        </p:txBody>
      </p:sp>
    </p:spTree>
    <p:extLst>
      <p:ext uri="{BB962C8B-B14F-4D97-AF65-F5344CB8AC3E}">
        <p14:creationId xmlns:p14="http://schemas.microsoft.com/office/powerpoint/2010/main" val="2513324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cs-CZ"/>
              <a:t>EO: Tady</a:t>
            </a:r>
            <a:r>
              <a:rPr lang="cs-CZ" baseline="0"/>
              <a:t> nám to nějak vypadlo, ještě doplním podle </a:t>
            </a:r>
            <a:r>
              <a:rPr lang="cs-CZ" baseline="0" err="1"/>
              <a:t>origoše</a:t>
            </a:r>
            <a:endParaRPr lang="cs-CZ"/>
          </a:p>
        </p:txBody>
      </p:sp>
      <p:sp>
        <p:nvSpPr>
          <p:cNvPr id="4" name="Slide Number Placeholder 3"/>
          <p:cNvSpPr>
            <a:spLocks noGrp="1"/>
          </p:cNvSpPr>
          <p:nvPr>
            <p:ph type="sldNum" sz="quarter" idx="5"/>
          </p:nvPr>
        </p:nvSpPr>
        <p:spPr/>
        <p:txBody>
          <a:bodyPr/>
          <a:lstStyle/>
          <a:p>
            <a:fld id="{6F8E2375-F1B1-284C-A827-B0E603FDBDD8}" type="slidenum">
              <a:rPr lang="en-US" smtClean="0"/>
              <a:pPr/>
              <a:t>13</a:t>
            </a:fld>
            <a:endParaRPr lang="en-US"/>
          </a:p>
        </p:txBody>
      </p:sp>
    </p:spTree>
    <p:extLst>
      <p:ext uri="{BB962C8B-B14F-4D97-AF65-F5344CB8AC3E}">
        <p14:creationId xmlns:p14="http://schemas.microsoft.com/office/powerpoint/2010/main" val="455757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cs-CZ" noProof="0">
                <a:latin typeface="D-DIN"/>
              </a:rPr>
              <a:t>Podle výzkumu UniSAFE téměř polovina obětí (46 %) uvedla, že si není jistá, zda je chování dostatečně závažné na to, aby ho nahlásila. Dalším častým důvodem neoznámení bylo, že oběti ne vždy rozpoznají chování jako násilí v době incidentu, což uvedlo 31 % obětí.</a:t>
            </a:r>
          </a:p>
          <a:p>
            <a:endParaRPr lang="cs-CZ" noProof="0">
              <a:latin typeface="D-DIN"/>
              <a:cs typeface="Calibri"/>
            </a:endParaRPr>
          </a:p>
          <a:p>
            <a:r>
              <a:rPr lang="cs-CZ" noProof="0">
                <a:latin typeface="D-DIN"/>
                <a:cs typeface="Calibri"/>
              </a:rPr>
              <a:t>ML: já zde vždy dělám komentář, </a:t>
            </a:r>
            <a:r>
              <a:rPr lang="cs-CZ" b="1" noProof="0">
                <a:latin typeface="D-DIN"/>
                <a:cs typeface="Calibri"/>
              </a:rPr>
              <a:t>že to není tím, že by lidé byly hloupí nebo neznalý</a:t>
            </a:r>
            <a:r>
              <a:rPr lang="cs-CZ" noProof="0">
                <a:latin typeface="D-DIN"/>
                <a:cs typeface="Calibri"/>
              </a:rPr>
              <a:t>, ale že toto </a:t>
            </a:r>
            <a:r>
              <a:rPr lang="cs-CZ" b="1" noProof="0">
                <a:latin typeface="D-DIN"/>
                <a:cs typeface="Calibri"/>
              </a:rPr>
              <a:t>poukazuje k tomu, že není jasné vymezení chování, které je nepřijatelné </a:t>
            </a:r>
            <a:r>
              <a:rPr lang="cs-CZ" noProof="0">
                <a:latin typeface="D-DIN"/>
                <a:cs typeface="Calibri"/>
              </a:rPr>
              <a:t>a je to také </a:t>
            </a:r>
            <a:r>
              <a:rPr lang="cs-CZ" b="1" noProof="0">
                <a:latin typeface="D-DIN"/>
                <a:cs typeface="Calibri"/>
              </a:rPr>
              <a:t>odrazem velké míry přijatelnosti určitých typů nevhodného chování ve společnosti</a:t>
            </a:r>
            <a:r>
              <a:rPr lang="cs-CZ" noProof="0">
                <a:latin typeface="D-DIN"/>
                <a:cs typeface="Calibri"/>
              </a:rPr>
              <a:t>.</a:t>
            </a:r>
          </a:p>
          <a:p>
            <a:endParaRPr lang="cs-CZ" noProof="0">
              <a:latin typeface="D-DIN"/>
              <a:cs typeface="Calibri"/>
            </a:endParaRPr>
          </a:p>
          <a:p>
            <a:pPr marL="171450" indent="-171450">
              <a:buFontTx/>
              <a:buChar char="-"/>
            </a:pPr>
            <a:r>
              <a:rPr lang="cs-CZ" noProof="0">
                <a:latin typeface="D-DIN"/>
                <a:cs typeface="Calibri"/>
              </a:rPr>
              <a:t>Mířit</a:t>
            </a:r>
            <a:r>
              <a:rPr lang="cs-CZ" baseline="0" noProof="0">
                <a:latin typeface="D-DIN"/>
                <a:cs typeface="Calibri"/>
              </a:rPr>
              <a:t> na ně – vzdělávání a informovanost je hrozně důležitá</a:t>
            </a:r>
          </a:p>
          <a:p>
            <a:pPr marL="171450" indent="-171450">
              <a:buFontTx/>
              <a:buChar char="-"/>
            </a:pPr>
            <a:r>
              <a:rPr lang="cs-CZ" baseline="0" noProof="0">
                <a:latin typeface="D-DIN"/>
                <a:cs typeface="Calibri"/>
              </a:rPr>
              <a:t>Prevence – ukážeme si později</a:t>
            </a:r>
          </a:p>
        </p:txBody>
      </p:sp>
      <p:sp>
        <p:nvSpPr>
          <p:cNvPr id="4" name="Espace réservé du numéro de diapositive 3"/>
          <p:cNvSpPr>
            <a:spLocks noGrp="1"/>
          </p:cNvSpPr>
          <p:nvPr>
            <p:ph type="sldNum" sz="quarter" idx="5"/>
          </p:nvPr>
        </p:nvSpPr>
        <p:spPr/>
        <p:txBody>
          <a:bodyPr/>
          <a:lstStyle/>
          <a:p>
            <a:fld id="{6F8E2375-F1B1-284C-A827-B0E603FDBDD8}" type="slidenum">
              <a:rPr lang="en-US" smtClean="0"/>
              <a:pPr/>
              <a:t>14</a:t>
            </a:fld>
            <a:endParaRPr lang="en-US"/>
          </a:p>
        </p:txBody>
      </p:sp>
    </p:spTree>
    <p:extLst>
      <p:ext uri="{BB962C8B-B14F-4D97-AF65-F5344CB8AC3E}">
        <p14:creationId xmlns:p14="http://schemas.microsoft.com/office/powerpoint/2010/main" val="3203699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a:latin typeface="D-DIN"/>
              </a:rPr>
              <a:t>- zjištění z průzkumu </a:t>
            </a:r>
            <a:r>
              <a:rPr lang="cs-CZ" noProof="0" err="1">
                <a:latin typeface="D-DIN"/>
              </a:rPr>
              <a:t>UniSAFE</a:t>
            </a:r>
            <a:r>
              <a:rPr lang="cs-CZ" baseline="0" noProof="0">
                <a:latin typeface="D-DIN"/>
              </a:rPr>
              <a:t> </a:t>
            </a:r>
            <a:r>
              <a:rPr lang="cs-CZ" noProof="0">
                <a:latin typeface="D-DIN"/>
              </a:rPr>
              <a:t>ukazují, že:</a:t>
            </a:r>
          </a:p>
          <a:p>
            <a:pPr marL="171450" indent="-171450">
              <a:buFontTx/>
              <a:buChar char="-"/>
            </a:pPr>
            <a:r>
              <a:rPr lang="cs-CZ" noProof="0">
                <a:latin typeface="D-DIN"/>
              </a:rPr>
              <a:t>U zaměstnaných</a:t>
            </a:r>
            <a:r>
              <a:rPr lang="cs-CZ" baseline="0" noProof="0">
                <a:latin typeface="D-DIN"/>
              </a:rPr>
              <a:t> osob</a:t>
            </a:r>
            <a:r>
              <a:rPr lang="cs-CZ" noProof="0">
                <a:latin typeface="D-DIN"/>
              </a:rPr>
              <a:t> tyto zkušenosti vedly ke snížení produktivity práce, častějším úvahám o odchodu z akademického sektoru, většímu odloučení od kolegů a kolegyň a nespokojenosti s prací.</a:t>
            </a:r>
          </a:p>
          <a:p>
            <a:pPr marL="171450" indent="-171450">
              <a:buFontTx/>
              <a:buChar char="-"/>
            </a:pPr>
            <a:r>
              <a:rPr lang="cs-CZ" noProof="0">
                <a:latin typeface="D-DIN"/>
              </a:rPr>
              <a:t>U studenstva</a:t>
            </a:r>
            <a:r>
              <a:rPr lang="cs-CZ" baseline="0" noProof="0">
                <a:latin typeface="D-DIN"/>
              </a:rPr>
              <a:t> vedly z</a:t>
            </a:r>
            <a:r>
              <a:rPr lang="cs-CZ" noProof="0">
                <a:latin typeface="D-DIN"/>
              </a:rPr>
              <a:t>kušenosti s genderově podmíněným násilím k zameškání výuky, snížení studijních výsledků, většímu odloučení od spolužáků a spolužaček a nespokojenosti s průběhem studia.</a:t>
            </a:r>
          </a:p>
          <a:p>
            <a:pPr marL="171450" indent="-171450">
              <a:buFontTx/>
              <a:buChar char="-"/>
            </a:pPr>
            <a:r>
              <a:rPr lang="cs-CZ" noProof="0">
                <a:latin typeface="D-DIN"/>
              </a:rPr>
              <a:t>*Školitel/</a:t>
            </a:r>
            <a:r>
              <a:rPr lang="cs-CZ" noProof="0" err="1">
                <a:latin typeface="D-DIN"/>
              </a:rPr>
              <a:t>ka</a:t>
            </a:r>
            <a:r>
              <a:rPr lang="cs-CZ" baseline="0" noProof="0">
                <a:latin typeface="D-DIN"/>
              </a:rPr>
              <a:t> </a:t>
            </a:r>
            <a:r>
              <a:rPr lang="cs-CZ" noProof="0">
                <a:latin typeface="D-DIN"/>
              </a:rPr>
              <a:t>může zmínit rozsah průzkumu UniSAFE, aby poukázal na důležitost zjištěných výsledků:</a:t>
            </a:r>
            <a:br>
              <a:rPr lang="cs-CZ" noProof="0"/>
            </a:br>
            <a:r>
              <a:rPr lang="cs-CZ" noProof="0">
                <a:latin typeface="D-DIN"/>
              </a:rPr>
              <a:t>- Průzkum UniSAFE, jehož vzorek zahrnuje údaje od 42 186 respondentů, je největším mezikulturním průzkumem v Evropě týkajícím se násilí na základě pohlaví v kontextu univerzit a dalších výzkumných organizací.</a:t>
            </a:r>
            <a:br>
              <a:rPr lang="cs-CZ" noProof="0"/>
            </a:br>
            <a:r>
              <a:rPr lang="cs-CZ" noProof="0">
                <a:latin typeface="D-DIN"/>
              </a:rPr>
              <a:t>- Tato charakteristika vzorku umožnila v průzkumu zachytit, jak se genderově podmíněné zkušenosti mohou prolínat s různými faktory, jako je sexuální orientace, věk, etnicita,</a:t>
            </a:r>
            <a:r>
              <a:rPr lang="cs-CZ" baseline="0" noProof="0">
                <a:latin typeface="D-DIN"/>
              </a:rPr>
              <a:t> m</a:t>
            </a:r>
            <a:r>
              <a:rPr lang="cs-CZ" noProof="0">
                <a:latin typeface="D-DIN"/>
              </a:rPr>
              <a:t>ezinárodní mobilita, které mohou zhoršovat vystavení genderově podmíněnému násilí.</a:t>
            </a:r>
          </a:p>
          <a:p>
            <a:endParaRPr lang="cs-CZ" noProof="0"/>
          </a:p>
        </p:txBody>
      </p:sp>
      <p:sp>
        <p:nvSpPr>
          <p:cNvPr id="4" name="Slide Number Placeholder 3"/>
          <p:cNvSpPr>
            <a:spLocks noGrp="1"/>
          </p:cNvSpPr>
          <p:nvPr>
            <p:ph type="sldNum" sz="quarter" idx="5"/>
          </p:nvPr>
        </p:nvSpPr>
        <p:spPr/>
        <p:txBody>
          <a:bodyPr/>
          <a:lstStyle/>
          <a:p>
            <a:fld id="{6F8E2375-F1B1-284C-A827-B0E603FDBDD8}" type="slidenum">
              <a:rPr lang="en-US" smtClean="0"/>
              <a:pPr/>
              <a:t>15</a:t>
            </a:fld>
            <a:endParaRPr lang="en-US"/>
          </a:p>
        </p:txBody>
      </p:sp>
    </p:spTree>
    <p:extLst>
      <p:ext uri="{BB962C8B-B14F-4D97-AF65-F5344CB8AC3E}">
        <p14:creationId xmlns:p14="http://schemas.microsoft.com/office/powerpoint/2010/main" val="1776475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a:t>Shrnout</a:t>
            </a:r>
          </a:p>
          <a:p>
            <a:pPr marL="171450" indent="-171450">
              <a:buFontTx/>
              <a:buChar char="-"/>
            </a:pPr>
            <a:r>
              <a:rPr lang="cs-CZ"/>
              <a:t>ML: nejsem si jistá, že ubližující je správné slovo pro tento kontext, spíš „škodlivé“ ?</a:t>
            </a:r>
          </a:p>
          <a:p>
            <a:r>
              <a:rPr lang="cs-CZ"/>
              <a:t>Pak si nejsem jistá, zda toto nemáme možná jasněji v </a:t>
            </a:r>
            <a:r>
              <a:rPr lang="cs-CZ" err="1"/>
              <a:t>White</a:t>
            </a:r>
            <a:r>
              <a:rPr lang="cs-CZ"/>
              <a:t> </a:t>
            </a:r>
            <a:r>
              <a:rPr lang="cs-CZ" err="1"/>
              <a:t>Paperu</a:t>
            </a:r>
            <a:r>
              <a:rPr lang="cs-CZ"/>
              <a:t>? Co myslíš Zuzko? Já sama jsem tento slide upravila – viz slidy 16 a 17 tady x:\NKC\_CZERA_400081\Modul </a:t>
            </a:r>
            <a:r>
              <a:rPr lang="cs-CZ" err="1"/>
              <a:t>C_Expertní</a:t>
            </a:r>
            <a:r>
              <a:rPr lang="cs-CZ"/>
              <a:t> podpora pro plnění závazků ČR\2023\20230509_Ferova academia\20230509_Ferova akademia_fin.pptx</a:t>
            </a:r>
          </a:p>
        </p:txBody>
      </p:sp>
      <p:sp>
        <p:nvSpPr>
          <p:cNvPr id="4" name="Zástupný symbol pro číslo snímku 3"/>
          <p:cNvSpPr>
            <a:spLocks noGrp="1"/>
          </p:cNvSpPr>
          <p:nvPr>
            <p:ph type="sldNum" sz="quarter" idx="5"/>
          </p:nvPr>
        </p:nvSpPr>
        <p:spPr/>
        <p:txBody>
          <a:bodyPr/>
          <a:lstStyle/>
          <a:p>
            <a:fld id="{6F8E2375-F1B1-284C-A827-B0E603FDBDD8}" type="slidenum">
              <a:rPr lang="en-US" smtClean="0"/>
              <a:pPr/>
              <a:t>16</a:t>
            </a:fld>
            <a:endParaRPr lang="en-US"/>
          </a:p>
        </p:txBody>
      </p:sp>
    </p:spTree>
    <p:extLst>
      <p:ext uri="{BB962C8B-B14F-4D97-AF65-F5344CB8AC3E}">
        <p14:creationId xmlns:p14="http://schemas.microsoft.com/office/powerpoint/2010/main" val="2387176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14400" rtl="0" eaLnBrk="1" fontAlgn="auto" latinLnBrk="0" hangingPunct="1">
              <a:lnSpc>
                <a:spcPct val="100000"/>
              </a:lnSpc>
              <a:spcBef>
                <a:spcPts val="0"/>
              </a:spcBef>
              <a:spcAft>
                <a:spcPts val="0"/>
              </a:spcAft>
              <a:buClrTx/>
              <a:buSzTx/>
              <a:buFontTx/>
              <a:buChar char="-"/>
              <a:tabLst/>
              <a:defRPr/>
            </a:pPr>
            <a:r>
              <a:rPr lang="cs-CZ" sz="1800" b="0" i="0" noProof="0">
                <a:solidFill>
                  <a:srgbClr val="000000"/>
                </a:solidFill>
                <a:effectLst/>
                <a:latin typeface="Calibri" panose="020F0502020204030204" pitchFamily="34" charset="0"/>
              </a:rPr>
              <a:t>Některé</a:t>
            </a:r>
            <a:r>
              <a:rPr lang="cs-CZ" sz="1800" b="0" i="0" baseline="0" noProof="0">
                <a:solidFill>
                  <a:srgbClr val="000000"/>
                </a:solidFill>
                <a:effectLst/>
                <a:latin typeface="Calibri" panose="020F0502020204030204" pitchFamily="34" charset="0"/>
              </a:rPr>
              <a:t> skupiny mohou jsou násilím ohroženy více – přečíst data</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cs-CZ" sz="1800" b="0" i="0" baseline="0" noProof="0">
                <a:solidFill>
                  <a:srgbClr val="000000"/>
                </a:solidFill>
                <a:effectLst/>
                <a:latin typeface="Calibri" panose="020F0502020204030204" pitchFamily="34" charset="0"/>
              </a:rPr>
              <a:t>Proto je důležité vnímat GPN </a:t>
            </a:r>
            <a:r>
              <a:rPr lang="cs-CZ" sz="1800" b="0" i="0" baseline="0" noProof="0" err="1">
                <a:solidFill>
                  <a:srgbClr val="000000"/>
                </a:solidFill>
                <a:effectLst/>
                <a:latin typeface="Calibri" panose="020F0502020204030204" pitchFamily="34" charset="0"/>
              </a:rPr>
              <a:t>intersekcionálně</a:t>
            </a:r>
            <a:endParaRPr lang="cs-CZ" sz="1800" b="0" i="0" baseline="0" noProof="0">
              <a:solidFill>
                <a:srgbClr val="000000"/>
              </a:solidFill>
              <a:effectLst/>
              <a:latin typeface="Calibri" panose="020F0502020204030204" pitchFamily="34" charset="0"/>
            </a:endParaRP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cs-CZ" sz="1800" b="0" i="0" noProof="0">
                <a:solidFill>
                  <a:srgbClr val="000000"/>
                </a:solidFill>
                <a:effectLst/>
                <a:latin typeface="Calibri" panose="020F0502020204030204" pitchFamily="34" charset="0"/>
              </a:rPr>
              <a:t>Intersekcionalita je koncept, který popisuje, jak se různé sociální identity, jako je pohlaví, etnický původ, třída, sexualita a zdravotní způsobilost, vzájemně prolínají a ovlivňují a utvářejí tak zkušenosti jednotlivců a sociální struktury. Intersekcionalita ukazuje, že tyto identity nejsou oddělené a nezávislé, ale že jsou vzájemně propojené a komplexním způsobem se ovlivňují.</a:t>
            </a:r>
            <a:r>
              <a:rPr lang="cs-CZ" sz="1800" b="0" i="0" noProof="0">
                <a:solidFill>
                  <a:srgbClr val="000000"/>
                </a:solidFill>
                <a:effectLst/>
                <a:latin typeface="WordVisiCarriageReturn_MSFontService"/>
              </a:rPr>
              <a:t> </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cs-CZ" sz="1800" b="0" i="0" noProof="0">
                <a:solidFill>
                  <a:srgbClr val="000000"/>
                </a:solidFill>
                <a:effectLst/>
                <a:latin typeface="WordVisiCarriageReturn_MSFontService"/>
              </a:rPr>
              <a:t>I</a:t>
            </a:r>
            <a:r>
              <a:rPr lang="cs-CZ" sz="1800" noProof="0">
                <a:solidFill>
                  <a:srgbClr val="FFFFFF"/>
                </a:solidFill>
                <a:latin typeface="Calibri" panose="020F0502020204030204" pitchFamily="34" charset="0"/>
              </a:rPr>
              <a:t>ntersekcionalita ukazuje, že genderově podmíněné násilí může mít nepřiměřený dopad na osoby, u kterých </a:t>
            </a:r>
            <a:r>
              <a:rPr lang="cs-CZ" sz="1800" b="0" noProof="0">
                <a:solidFill>
                  <a:srgbClr val="FFFFFF"/>
                </a:solidFill>
                <a:latin typeface="Calibri" panose="020F0502020204030204" pitchFamily="34" charset="0"/>
              </a:rPr>
              <a:t>dochází k prolnutí více proměnných os nebo </a:t>
            </a:r>
            <a:r>
              <a:rPr lang="cs-CZ" sz="1800" b="0" noProof="0" err="1">
                <a:solidFill>
                  <a:srgbClr val="FFFFFF"/>
                </a:solidFill>
                <a:latin typeface="Calibri" panose="020F0502020204030204" pitchFamily="34" charset="0"/>
              </a:rPr>
              <a:t>identitních</a:t>
            </a:r>
            <a:r>
              <a:rPr lang="cs-CZ" sz="1800" b="0" noProof="0">
                <a:solidFill>
                  <a:srgbClr val="FFFFFF"/>
                </a:solidFill>
                <a:latin typeface="Calibri" panose="020F0502020204030204" pitchFamily="34" charset="0"/>
              </a:rPr>
              <a:t> znaků.</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cs-CZ" sz="1800" b="1" i="0" noProof="0">
                <a:solidFill>
                  <a:srgbClr val="000000"/>
                </a:solidFill>
                <a:effectLst/>
                <a:latin typeface="Calibri" panose="020F0502020204030204" pitchFamily="34" charset="0"/>
              </a:rPr>
              <a:t>Například Romka nebo transsexuál se zdravotním postižením mohou čelit specifickým a složitým formám násilí a diskriminace</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cs-CZ" sz="1800" b="1" i="0" baseline="0" noProof="0">
                <a:solidFill>
                  <a:srgbClr val="000000"/>
                </a:solidFill>
                <a:effectLst/>
                <a:latin typeface="Calibri" panose="020F0502020204030204" pitchFamily="34" charset="0"/>
              </a:rPr>
              <a:t>Nelze je vyřešit nebo na ně poukázat nějakým univerzálním způsobem a</a:t>
            </a:r>
            <a:r>
              <a:rPr lang="cs-CZ" sz="1800" b="1" i="0" noProof="0">
                <a:solidFill>
                  <a:srgbClr val="000000"/>
                </a:solidFill>
                <a:effectLst/>
                <a:latin typeface="Calibri" panose="020F0502020204030204" pitchFamily="34" charset="0"/>
              </a:rPr>
              <a:t> přístupem.</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cs-CZ" sz="1800" b="1" i="0" noProof="0">
                <a:solidFill>
                  <a:srgbClr val="000000"/>
                </a:solidFill>
                <a:effectLst/>
                <a:latin typeface="Calibri" panose="020F0502020204030204" pitchFamily="34" charset="0"/>
              </a:rPr>
              <a:t>Zohledněním </a:t>
            </a:r>
            <a:r>
              <a:rPr lang="cs-CZ" sz="1800" b="1" i="0" noProof="0" err="1">
                <a:solidFill>
                  <a:srgbClr val="000000"/>
                </a:solidFill>
                <a:effectLst/>
                <a:latin typeface="Calibri" panose="020F0502020204030204" pitchFamily="34" charset="0"/>
              </a:rPr>
              <a:t>intersekcionality</a:t>
            </a:r>
            <a:r>
              <a:rPr lang="cs-CZ" sz="1800" b="1" i="0" noProof="0">
                <a:solidFill>
                  <a:srgbClr val="000000"/>
                </a:solidFill>
                <a:effectLst/>
                <a:latin typeface="Calibri" panose="020F0502020204030204" pitchFamily="34" charset="0"/>
              </a:rPr>
              <a:t> můžeme lépe porozumět základním příčinám genderově podmíněného násilí a vyvinout strategie, které budou inkluzivní a spravedlivé.</a:t>
            </a:r>
          </a:p>
          <a:p>
            <a:endParaRPr lang="cs-CZ" b="1" noProof="0"/>
          </a:p>
          <a:p>
            <a:r>
              <a:rPr lang="cs-CZ" b="1" noProof="0"/>
              <a:t>Zuzana:</a:t>
            </a:r>
          </a:p>
          <a:p>
            <a:r>
              <a:rPr lang="cs-CZ" b="1" noProof="0"/>
              <a:t>Zahraniční</a:t>
            </a:r>
            <a:r>
              <a:rPr lang="cs-CZ" b="1" baseline="0" noProof="0"/>
              <a:t> status nahrazeno osoba ze zahraničí</a:t>
            </a:r>
          </a:p>
          <a:p>
            <a:pPr marL="0" marR="0" lvl="0" indent="0" algn="l" defTabSz="914400" rtl="0" eaLnBrk="1" fontAlgn="auto" latinLnBrk="0" hangingPunct="1">
              <a:lnSpc>
                <a:spcPct val="100000"/>
              </a:lnSpc>
              <a:spcBef>
                <a:spcPts val="0"/>
              </a:spcBef>
              <a:spcAft>
                <a:spcPts val="0"/>
              </a:spcAft>
              <a:buClrTx/>
              <a:buSzTx/>
              <a:buFontTx/>
              <a:buNone/>
              <a:tabLst/>
              <a:defRPr/>
            </a:pPr>
            <a:r>
              <a:rPr lang="cs-CZ" b="1" baseline="0" noProof="0"/>
              <a:t>Náhrada složitého „</a:t>
            </a:r>
            <a:r>
              <a:rPr lang="cs-CZ" sz="1200" noProof="0">
                <a:solidFill>
                  <a:srgbClr val="FFFFFF"/>
                </a:solidFill>
                <a:latin typeface="Calibri" panose="020F0502020204030204" pitchFamily="34" charset="0"/>
              </a:rPr>
              <a:t>V kontextu řešení genderově podmíněného násilí na akademické půdě, </a:t>
            </a:r>
            <a:r>
              <a:rPr lang="cs-CZ" sz="1200" noProof="0" err="1">
                <a:solidFill>
                  <a:srgbClr val="FFFFFF"/>
                </a:solidFill>
                <a:latin typeface="Calibri" panose="020F0502020204030204" pitchFamily="34" charset="0"/>
              </a:rPr>
              <a:t>intersekcionalita</a:t>
            </a:r>
            <a:r>
              <a:rPr lang="cs-CZ" sz="1200" noProof="0">
                <a:solidFill>
                  <a:srgbClr val="FFFFFF"/>
                </a:solidFill>
                <a:latin typeface="Calibri" panose="020F0502020204030204" pitchFamily="34" charset="0"/>
              </a:rPr>
              <a:t> ukazuje, že genderově podmíněné násilí může mít nepřiměřený dopad na osoby, u kterých dochází k </a:t>
            </a:r>
            <a:r>
              <a:rPr lang="cs-CZ" sz="1200" b="1" noProof="0">
                <a:solidFill>
                  <a:srgbClr val="FFFFFF"/>
                </a:solidFill>
                <a:latin typeface="Calibri" panose="020F0502020204030204" pitchFamily="34" charset="0"/>
              </a:rPr>
              <a:t>prolnutí více proměnných os nebo </a:t>
            </a:r>
            <a:r>
              <a:rPr lang="cs-CZ" sz="1200" b="1" noProof="0" err="1">
                <a:solidFill>
                  <a:srgbClr val="FFFFFF"/>
                </a:solidFill>
                <a:latin typeface="Calibri" panose="020F0502020204030204" pitchFamily="34" charset="0"/>
              </a:rPr>
              <a:t>identitních</a:t>
            </a:r>
            <a:r>
              <a:rPr lang="cs-CZ" sz="1200" b="1" noProof="0">
                <a:solidFill>
                  <a:srgbClr val="FFFFFF"/>
                </a:solidFill>
                <a:latin typeface="Calibri" panose="020F0502020204030204" pitchFamily="34" charset="0"/>
              </a:rPr>
              <a:t> znaků“</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noProof="0">
                <a:solidFill>
                  <a:srgbClr val="FFFFFF"/>
                </a:solidFill>
                <a:latin typeface="Calibri" panose="020F0502020204030204" pitchFamily="34" charset="0"/>
              </a:rPr>
              <a:t>Násilí</a:t>
            </a:r>
            <a:r>
              <a:rPr lang="cs-CZ" sz="1200" b="1" baseline="0" noProof="0">
                <a:solidFill>
                  <a:srgbClr val="FFFFFF"/>
                </a:solidFill>
                <a:latin typeface="Calibri" panose="020F0502020204030204" pitchFamily="34" charset="0"/>
              </a:rPr>
              <a:t> nemusí být jen genderově podmíněné. Vliv na něj mají i další znaky – kupř. věk nebo sexuální orientace. Přidala bych Graf LGBT oběti GPN z </a:t>
            </a:r>
            <a:r>
              <a:rPr lang="cs-CZ" sz="1200" b="1" baseline="0" noProof="0" err="1">
                <a:solidFill>
                  <a:srgbClr val="FFFFFF"/>
                </a:solidFill>
                <a:latin typeface="Calibri" panose="020F0502020204030204" pitchFamily="34" charset="0"/>
              </a:rPr>
              <a:t>unisafe</a:t>
            </a:r>
            <a:endParaRPr lang="cs-CZ" sz="1200" b="1" baseline="0" noProof="0">
              <a:solidFill>
                <a:srgbClr val="FFFFFF"/>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F8E2375-F1B1-284C-A827-B0E603FDBDD8}" type="slidenum">
              <a:rPr lang="en-US" smtClean="0"/>
              <a:pPr/>
              <a:t>17</a:t>
            </a:fld>
            <a:endParaRPr lang="en-US"/>
          </a:p>
        </p:txBody>
      </p:sp>
    </p:spTree>
    <p:extLst>
      <p:ext uri="{BB962C8B-B14F-4D97-AF65-F5344CB8AC3E}">
        <p14:creationId xmlns:p14="http://schemas.microsoft.com/office/powerpoint/2010/main" val="3360974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b="0" i="0" noProof="0">
                <a:solidFill>
                  <a:srgbClr val="0E2234"/>
                </a:solidFill>
                <a:effectLst/>
                <a:latin typeface="Din"/>
              </a:rPr>
              <a:t>UniSAFE se opírá o model 7P. Tento model 7P,</a:t>
            </a:r>
            <a:r>
              <a:rPr lang="cs-CZ" b="0" i="0" baseline="0" noProof="0">
                <a:solidFill>
                  <a:srgbClr val="0E2234"/>
                </a:solidFill>
                <a:effectLst/>
                <a:latin typeface="Din"/>
              </a:rPr>
              <a:t> </a:t>
            </a:r>
            <a:r>
              <a:rPr lang="cs-CZ" b="0" i="0" noProof="0">
                <a:solidFill>
                  <a:srgbClr val="0E2234"/>
                </a:solidFill>
                <a:effectLst/>
                <a:latin typeface="Din"/>
              </a:rPr>
              <a:t>původně vyvinutý ve studii naší kolegyně </a:t>
            </a:r>
            <a:r>
              <a:rPr lang="cs-CZ" b="0" i="0" noProof="0" err="1">
                <a:solidFill>
                  <a:srgbClr val="0E2234"/>
                </a:solidFill>
                <a:effectLst/>
                <a:latin typeface="Din"/>
              </a:rPr>
              <a:t>Lut</a:t>
            </a:r>
            <a:r>
              <a:rPr lang="cs-CZ" b="0" i="0" noProof="0">
                <a:solidFill>
                  <a:srgbClr val="0E2234"/>
                </a:solidFill>
                <a:effectLst/>
                <a:latin typeface="Din"/>
              </a:rPr>
              <a:t> </a:t>
            </a:r>
            <a:r>
              <a:rPr lang="cs-CZ" b="0" i="0" noProof="0" err="1">
                <a:solidFill>
                  <a:srgbClr val="0E2234"/>
                </a:solidFill>
                <a:effectLst/>
                <a:latin typeface="Din"/>
              </a:rPr>
              <a:t>Mergaert</a:t>
            </a:r>
            <a:r>
              <a:rPr lang="cs-CZ" b="0" i="0" noProof="0">
                <a:solidFill>
                  <a:srgbClr val="0E2234"/>
                </a:solidFill>
                <a:effectLst/>
                <a:latin typeface="Din"/>
              </a:rPr>
              <a:t> a jejích kolegů o genderově podmíněném násilí ve sportu (2016), zaujímá holistický přístup k genderově podmíněnému násilí a je lépe vybaven pro sběr komplexních dat, analýzu vztahů a převedení zjištění do operativních nástrojů tím, že rozšiřuje konvenční přístup OSN a EU - 3P (prevence, ochrana, stíhání) (OSN 2017; EU 2019, 2020) nebo přístup Rady Evropy (2011) Istanbulské úmluvy - 4P (prevence, ochrana, stíhání, politiky) (</a:t>
            </a:r>
            <a:r>
              <a:rPr lang="cs-CZ" b="0" i="0" noProof="0" err="1">
                <a:solidFill>
                  <a:srgbClr val="0E2234"/>
                </a:solidFill>
                <a:effectLst/>
                <a:latin typeface="Din"/>
              </a:rPr>
              <a:t>Anitha</a:t>
            </a:r>
            <a:r>
              <a:rPr lang="cs-CZ" b="0" i="0" noProof="0">
                <a:solidFill>
                  <a:srgbClr val="0E2234"/>
                </a:solidFill>
                <a:effectLst/>
                <a:latin typeface="Din"/>
              </a:rPr>
              <a:t> &amp; Lewis 2019).</a:t>
            </a:r>
          </a:p>
          <a:p>
            <a:endParaRPr lang="cs-CZ" noProof="0"/>
          </a:p>
          <a:p>
            <a:r>
              <a:rPr lang="cs-CZ" noProof="0"/>
              <a:t>Při navrhování strategie takového rámce je velmi důležité uznat aspekt </a:t>
            </a:r>
            <a:r>
              <a:rPr lang="cs-CZ" noProof="0" err="1"/>
              <a:t>intersekcionality</a:t>
            </a:r>
            <a:r>
              <a:rPr lang="cs-CZ" noProof="0"/>
              <a:t> a podpořit zviditelnění určitých nerovností, jakož i začlenění široké škály kategorií nerovností.</a:t>
            </a:r>
          </a:p>
        </p:txBody>
      </p:sp>
      <p:sp>
        <p:nvSpPr>
          <p:cNvPr id="4" name="Slide Number Placeholder 3"/>
          <p:cNvSpPr>
            <a:spLocks noGrp="1"/>
          </p:cNvSpPr>
          <p:nvPr>
            <p:ph type="sldNum" sz="quarter" idx="5"/>
          </p:nvPr>
        </p:nvSpPr>
        <p:spPr/>
        <p:txBody>
          <a:bodyPr/>
          <a:lstStyle/>
          <a:p>
            <a:fld id="{6F8E2375-F1B1-284C-A827-B0E603FDBDD8}" type="slidenum">
              <a:rPr lang="en-US" smtClean="0"/>
              <a:pPr/>
              <a:t>19</a:t>
            </a:fld>
            <a:endParaRPr lang="en-US"/>
          </a:p>
        </p:txBody>
      </p:sp>
    </p:spTree>
    <p:extLst>
      <p:ext uri="{BB962C8B-B14F-4D97-AF65-F5344CB8AC3E}">
        <p14:creationId xmlns:p14="http://schemas.microsoft.com/office/powerpoint/2010/main" val="486769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Příklad</a:t>
            </a:r>
            <a:r>
              <a:rPr lang="en-GB"/>
              <a:t> </a:t>
            </a:r>
            <a:r>
              <a:rPr lang="en-GB" err="1"/>
              <a:t>preventivních</a:t>
            </a:r>
            <a:r>
              <a:rPr lang="en-GB"/>
              <a:t> </a:t>
            </a:r>
            <a:r>
              <a:rPr lang="en-GB" err="1"/>
              <a:t>opatření</a:t>
            </a:r>
            <a:r>
              <a:rPr lang="en-GB"/>
              <a:t>:</a:t>
            </a:r>
            <a:endParaRPr lang="cs-CZ"/>
          </a:p>
          <a:p>
            <a:endParaRPr lang="cs-CZ"/>
          </a:p>
          <a:p>
            <a:r>
              <a:rPr lang="en-GB" err="1"/>
              <a:t>Kodex</a:t>
            </a:r>
            <a:r>
              <a:rPr lang="en-GB"/>
              <a:t> </a:t>
            </a:r>
            <a:r>
              <a:rPr lang="en-GB" err="1"/>
              <a:t>chování</a:t>
            </a:r>
            <a:r>
              <a:rPr lang="en-GB"/>
              <a:t>, </a:t>
            </a:r>
            <a:r>
              <a:rPr lang="en-GB" err="1"/>
              <a:t>osvětové</a:t>
            </a:r>
            <a:r>
              <a:rPr lang="en-GB"/>
              <a:t> </a:t>
            </a:r>
            <a:r>
              <a:rPr lang="en-GB" err="1"/>
              <a:t>kampaně</a:t>
            </a:r>
            <a:r>
              <a:rPr lang="en-GB"/>
              <a:t>, </a:t>
            </a:r>
            <a:r>
              <a:rPr lang="en-GB" err="1"/>
              <a:t>školicí</a:t>
            </a:r>
            <a:r>
              <a:rPr lang="en-GB"/>
              <a:t> </a:t>
            </a:r>
            <a:r>
              <a:rPr lang="en-GB" err="1"/>
              <a:t>programy</a:t>
            </a:r>
            <a:r>
              <a:rPr lang="en-GB"/>
              <a:t> pro </a:t>
            </a:r>
            <a:r>
              <a:rPr lang="en-GB" err="1"/>
              <a:t>zaměstnance</a:t>
            </a:r>
            <a:r>
              <a:rPr lang="en-GB"/>
              <a:t> a </a:t>
            </a:r>
            <a:r>
              <a:rPr lang="en-GB" err="1"/>
              <a:t>studenty</a:t>
            </a:r>
            <a:r>
              <a:rPr lang="en-GB"/>
              <a:t>, </a:t>
            </a:r>
            <a:r>
              <a:rPr lang="en-GB" err="1"/>
              <a:t>intervence</a:t>
            </a:r>
            <a:r>
              <a:rPr lang="en-GB"/>
              <a:t> </a:t>
            </a:r>
            <a:r>
              <a:rPr lang="en-GB" err="1"/>
              <a:t>přihlížejícího</a:t>
            </a:r>
            <a:r>
              <a:rPr lang="en-GB"/>
              <a:t>.</a:t>
            </a:r>
            <a:endParaRPr lang="LID4096"/>
          </a:p>
        </p:txBody>
      </p:sp>
      <p:sp>
        <p:nvSpPr>
          <p:cNvPr id="4" name="Slide Number Placeholder 3"/>
          <p:cNvSpPr>
            <a:spLocks noGrp="1"/>
          </p:cNvSpPr>
          <p:nvPr>
            <p:ph type="sldNum" sz="quarter" idx="5"/>
          </p:nvPr>
        </p:nvSpPr>
        <p:spPr/>
        <p:txBody>
          <a:bodyPr/>
          <a:lstStyle/>
          <a:p>
            <a:fld id="{6F8E2375-F1B1-284C-A827-B0E603FDBDD8}" type="slidenum">
              <a:rPr lang="en-US" smtClean="0"/>
              <a:pPr/>
              <a:t>20</a:t>
            </a:fld>
            <a:endParaRPr lang="en-US"/>
          </a:p>
        </p:txBody>
      </p:sp>
    </p:spTree>
    <p:extLst>
      <p:ext uri="{BB962C8B-B14F-4D97-AF65-F5344CB8AC3E}">
        <p14:creationId xmlns:p14="http://schemas.microsoft.com/office/powerpoint/2010/main" val="3962934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6F8E2375-F1B1-284C-A827-B0E603FDBDD8}" type="slidenum">
              <a:rPr lang="en-US" smtClean="0"/>
              <a:pPr/>
              <a:t>21</a:t>
            </a:fld>
            <a:endParaRPr lang="en-US"/>
          </a:p>
        </p:txBody>
      </p:sp>
    </p:spTree>
    <p:extLst>
      <p:ext uri="{BB962C8B-B14F-4D97-AF65-F5344CB8AC3E}">
        <p14:creationId xmlns:p14="http://schemas.microsoft.com/office/powerpoint/2010/main" val="2260676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10"/>
          </p:nvPr>
        </p:nvSpPr>
        <p:spPr/>
        <p:txBody>
          <a:bodyPr/>
          <a:lstStyle/>
          <a:p>
            <a:fld id="{6F8E2375-F1B1-284C-A827-B0E603FDBDD8}" type="slidenum">
              <a:rPr lang="en-US" smtClean="0"/>
              <a:pPr/>
              <a:t>3</a:t>
            </a:fld>
            <a:endParaRPr lang="en-US"/>
          </a:p>
        </p:txBody>
      </p:sp>
    </p:spTree>
    <p:extLst>
      <p:ext uri="{BB962C8B-B14F-4D97-AF65-F5344CB8AC3E}">
        <p14:creationId xmlns:p14="http://schemas.microsoft.com/office/powerpoint/2010/main" val="159968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cs-CZ" sz="1800" b="0" i="0" noProof="0">
                <a:solidFill>
                  <a:srgbClr val="000000"/>
                </a:solidFill>
                <a:effectLst/>
                <a:latin typeface="Calibri" panose="020F0502020204030204" pitchFamily="34" charset="0"/>
              </a:rPr>
              <a:t>Postih</a:t>
            </a:r>
            <a:r>
              <a:rPr lang="cs-CZ" sz="1800" b="0" i="0" baseline="0" noProof="0">
                <a:solidFill>
                  <a:srgbClr val="000000"/>
                </a:solidFill>
                <a:effectLst/>
                <a:latin typeface="Calibri" panose="020F0502020204030204" pitchFamily="34" charset="0"/>
              </a:rPr>
              <a:t> zahrnuje</a:t>
            </a:r>
            <a:r>
              <a:rPr lang="cs-CZ" sz="1800" b="0" i="0" noProof="0">
                <a:solidFill>
                  <a:srgbClr val="000000"/>
                </a:solidFill>
                <a:effectLst/>
                <a:latin typeface="Calibri" panose="020F0502020204030204" pitchFamily="34" charset="0"/>
              </a:rPr>
              <a:t>: jasné procesy, postupy a infrastrukturu pro jednání s pachateli/</a:t>
            </a:r>
            <a:r>
              <a:rPr lang="cs-CZ" sz="1800" b="0" i="0" noProof="0" err="1">
                <a:solidFill>
                  <a:srgbClr val="000000"/>
                </a:solidFill>
                <a:effectLst/>
                <a:latin typeface="Calibri" panose="020F0502020204030204" pitchFamily="34" charset="0"/>
              </a:rPr>
              <a:t>kami</a:t>
            </a:r>
            <a:r>
              <a:rPr lang="cs-CZ" sz="1800" b="0" i="0" noProof="0">
                <a:solidFill>
                  <a:srgbClr val="000000"/>
                </a:solidFill>
                <a:effectLst/>
                <a:latin typeface="Calibri" panose="020F0502020204030204" pitchFamily="34" charset="0"/>
              </a:rPr>
              <a:t>, včetně možného potrestání, varování, pozastavení činnosti, rehabilitace a ukončení zaměstnání a studia, pokud je to právně vhodné; interní i externí zdroje, školení a odborné znalosti osob odpovědných za navrhování a provádění těchto procesů, postupů a infrastruktury a spojení s právními, policejními a trestněprávními organizacemi a odborníky.</a:t>
            </a:r>
          </a:p>
          <a:p>
            <a:pPr algn="just" rtl="0" fontAlgn="base"/>
            <a:endParaRPr lang="cs-CZ" sz="1800" b="0" i="0" noProof="0">
              <a:solidFill>
                <a:srgbClr val="000000"/>
              </a:solidFill>
              <a:effectLst/>
              <a:latin typeface="Calibri" panose="020F0502020204030204" pitchFamily="34" charset="0"/>
            </a:endParaRPr>
          </a:p>
          <a:p>
            <a:pPr algn="just" rtl="0" fontAlgn="base"/>
            <a:r>
              <a:rPr lang="cs-CZ" sz="1800" b="0" i="0" noProof="0">
                <a:solidFill>
                  <a:srgbClr val="000000"/>
                </a:solidFill>
                <a:effectLst/>
                <a:latin typeface="Calibri" panose="020F0502020204030204" pitchFamily="34" charset="0"/>
              </a:rPr>
              <a:t>Poskytování služeb může zahrnovat: </a:t>
            </a:r>
            <a:endParaRPr lang="cs-CZ" b="0" i="0" noProof="0">
              <a:solidFill>
                <a:srgbClr val="000000"/>
              </a:solidFill>
              <a:effectLst/>
              <a:latin typeface="Segoe UI" panose="020B0502040204020203" pitchFamily="34" charset="0"/>
            </a:endParaRPr>
          </a:p>
          <a:p>
            <a:pPr algn="l" rtl="0" fontAlgn="base">
              <a:buFont typeface="Arial" panose="020B0604020202020204" pitchFamily="34" charset="0"/>
              <a:buChar char="•"/>
            </a:pPr>
            <a:r>
              <a:rPr lang="cs-CZ" sz="1800" b="0" i="0" noProof="0">
                <a:solidFill>
                  <a:srgbClr val="000000"/>
                </a:solidFill>
                <a:effectLst/>
                <a:latin typeface="Calibri" panose="020F0502020204030204" pitchFamily="34" charset="0"/>
              </a:rPr>
              <a:t> Obecná podpora / linky pomoci / informační služby</a:t>
            </a:r>
          </a:p>
          <a:p>
            <a:pPr algn="l" rtl="0" fontAlgn="base">
              <a:buFont typeface="Arial" panose="020B0604020202020204" pitchFamily="34" charset="0"/>
              <a:buChar char="•"/>
            </a:pPr>
            <a:r>
              <a:rPr lang="cs-CZ" sz="1800" b="0" i="0" noProof="0">
                <a:solidFill>
                  <a:srgbClr val="000000"/>
                </a:solidFill>
                <a:effectLst/>
                <a:latin typeface="Calibri" panose="020F0502020204030204" pitchFamily="34" charset="0"/>
              </a:rPr>
              <a:t> Služby psychologické podpory a poradenství Lékařská pomoc / zdravotní péče </a:t>
            </a:r>
          </a:p>
          <a:p>
            <a:pPr algn="l" rtl="0" fontAlgn="base">
              <a:buFont typeface="Arial" panose="020B0604020202020204" pitchFamily="34" charset="0"/>
              <a:buChar char="•"/>
            </a:pPr>
            <a:r>
              <a:rPr lang="cs-CZ" sz="1800" b="0" i="0" noProof="0">
                <a:solidFill>
                  <a:srgbClr val="000000"/>
                </a:solidFill>
                <a:effectLst/>
                <a:latin typeface="Calibri" panose="020F0502020204030204" pitchFamily="34" charset="0"/>
              </a:rPr>
              <a:t> Právní poradenství / </a:t>
            </a:r>
            <a:r>
              <a:rPr lang="cs-CZ" sz="1800" b="0" i="0" noProof="0" err="1">
                <a:solidFill>
                  <a:srgbClr val="000000"/>
                </a:solidFill>
                <a:effectLst/>
                <a:latin typeface="Calibri" panose="020F0502020204030204" pitchFamily="34" charset="0"/>
              </a:rPr>
              <a:t>advokační</a:t>
            </a:r>
            <a:r>
              <a:rPr lang="cs-CZ" sz="1800" b="0" i="0" noProof="0">
                <a:solidFill>
                  <a:srgbClr val="000000"/>
                </a:solidFill>
                <a:effectLst/>
                <a:latin typeface="Calibri" panose="020F0502020204030204" pitchFamily="34" charset="0"/>
              </a:rPr>
              <a:t> služby</a:t>
            </a:r>
          </a:p>
          <a:p>
            <a:pPr algn="l" rtl="0" fontAlgn="base">
              <a:buFont typeface="Arial" panose="020B0604020202020204" pitchFamily="34" charset="0"/>
              <a:buChar char="•"/>
            </a:pPr>
            <a:r>
              <a:rPr lang="cs-CZ" sz="1800" b="0" i="0" noProof="0">
                <a:solidFill>
                  <a:srgbClr val="000000"/>
                </a:solidFill>
                <a:effectLst/>
                <a:latin typeface="Calibri" panose="020F0502020204030204" pitchFamily="34" charset="0"/>
              </a:rPr>
              <a:t> Služby pro řešení konfliktů</a:t>
            </a:r>
          </a:p>
          <a:p>
            <a:pPr algn="l" rtl="0" fontAlgn="base">
              <a:buFont typeface="Arial" panose="020B0604020202020204" pitchFamily="34" charset="0"/>
              <a:buChar char="•"/>
            </a:pPr>
            <a:r>
              <a:rPr lang="cs-CZ" sz="1800" b="0" i="0" noProof="0">
                <a:solidFill>
                  <a:srgbClr val="000000"/>
                </a:solidFill>
                <a:effectLst/>
                <a:latin typeface="Calibri" panose="020F0502020204030204" pitchFamily="34" charset="0"/>
              </a:rPr>
              <a:t> Školení pro roli ombudsmana</a:t>
            </a:r>
          </a:p>
          <a:p>
            <a:pPr algn="l" rtl="0" fontAlgn="base">
              <a:buFont typeface="Arial" panose="020B0604020202020204" pitchFamily="34" charset="0"/>
              <a:buChar char="•"/>
            </a:pPr>
            <a:r>
              <a:rPr lang="cs-CZ" sz="1800" b="0" i="0" noProof="0">
                <a:solidFill>
                  <a:srgbClr val="000000"/>
                </a:solidFill>
                <a:effectLst/>
                <a:latin typeface="Calibri" panose="020F0502020204030204" pitchFamily="34" charset="0"/>
              </a:rPr>
              <a:t> Podpůrné služby pro přihlížející osoby </a:t>
            </a:r>
          </a:p>
          <a:p>
            <a:pPr algn="l" rtl="0" fontAlgn="base">
              <a:buFont typeface="Arial" panose="020B0604020202020204" pitchFamily="34" charset="0"/>
              <a:buChar char="•"/>
            </a:pPr>
            <a:r>
              <a:rPr lang="cs-CZ" sz="1800" b="0" i="0" noProof="0">
                <a:solidFill>
                  <a:srgbClr val="000000"/>
                </a:solidFill>
                <a:effectLst/>
                <a:latin typeface="Calibri" panose="020F0502020204030204" pitchFamily="34" charset="0"/>
              </a:rPr>
              <a:t> Poradenské a rehabilitační programy pro pachatele trestných činů</a:t>
            </a:r>
          </a:p>
          <a:p>
            <a:pPr algn="l" rtl="0" fontAlgn="base">
              <a:buFont typeface="Arial" panose="020B0604020202020204" pitchFamily="34" charset="0"/>
              <a:buChar char="•"/>
            </a:pPr>
            <a:r>
              <a:rPr lang="cs-CZ" sz="1800" b="0" i="0" noProof="0">
                <a:solidFill>
                  <a:srgbClr val="000000"/>
                </a:solidFill>
                <a:effectLst/>
                <a:latin typeface="Calibri" panose="020F0502020204030204" pitchFamily="34" charset="0"/>
              </a:rPr>
              <a:t> Doporučení odborníkům a externím službám, jako je policie, právní služby, krizová centra pro obtěžování atd.</a:t>
            </a:r>
          </a:p>
          <a:p>
            <a:pPr algn="l" rtl="0" fontAlgn="base">
              <a:buFont typeface="Arial" panose="020B0604020202020204" pitchFamily="34" charset="0"/>
              <a:buChar char="•"/>
            </a:pPr>
            <a:r>
              <a:rPr lang="cs-CZ" sz="1800" b="0" i="0" noProof="0">
                <a:solidFill>
                  <a:srgbClr val="000000"/>
                </a:solidFill>
                <a:effectLst/>
                <a:latin typeface="Calibri" panose="020F0502020204030204" pitchFamily="34" charset="0"/>
              </a:rPr>
              <a:t> Budování kapacit pro zaměstnance a studenty</a:t>
            </a:r>
            <a:endParaRPr lang="cs-CZ" noProof="0"/>
          </a:p>
        </p:txBody>
      </p:sp>
      <p:sp>
        <p:nvSpPr>
          <p:cNvPr id="4" name="Slide Number Placeholder 3"/>
          <p:cNvSpPr>
            <a:spLocks noGrp="1"/>
          </p:cNvSpPr>
          <p:nvPr>
            <p:ph type="sldNum" sz="quarter" idx="5"/>
          </p:nvPr>
        </p:nvSpPr>
        <p:spPr/>
        <p:txBody>
          <a:bodyPr/>
          <a:lstStyle/>
          <a:p>
            <a:fld id="{6F8E2375-F1B1-284C-A827-B0E603FDBDD8}" type="slidenum">
              <a:rPr lang="en-US" smtClean="0"/>
              <a:pPr/>
              <a:t>22</a:t>
            </a:fld>
            <a:endParaRPr lang="en-US"/>
          </a:p>
        </p:txBody>
      </p:sp>
    </p:spTree>
    <p:extLst>
      <p:ext uri="{BB962C8B-B14F-4D97-AF65-F5344CB8AC3E}">
        <p14:creationId xmlns:p14="http://schemas.microsoft.com/office/powerpoint/2010/main" val="2966592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sz="1800" noProof="0"/>
          </a:p>
        </p:txBody>
      </p:sp>
      <p:sp>
        <p:nvSpPr>
          <p:cNvPr id="4" name="Slide Number Placeholder 3"/>
          <p:cNvSpPr>
            <a:spLocks noGrp="1"/>
          </p:cNvSpPr>
          <p:nvPr>
            <p:ph type="sldNum" sz="quarter" idx="5"/>
          </p:nvPr>
        </p:nvSpPr>
        <p:spPr/>
        <p:txBody>
          <a:bodyPr/>
          <a:lstStyle/>
          <a:p>
            <a:fld id="{6F8E2375-F1B1-284C-A827-B0E603FDBDD8}" type="slidenum">
              <a:rPr lang="en-US" smtClean="0"/>
              <a:pPr/>
              <a:t>23</a:t>
            </a:fld>
            <a:endParaRPr lang="en-US"/>
          </a:p>
        </p:txBody>
      </p:sp>
    </p:spTree>
    <p:extLst>
      <p:ext uri="{BB962C8B-B14F-4D97-AF65-F5344CB8AC3E}">
        <p14:creationId xmlns:p14="http://schemas.microsoft.com/office/powerpoint/2010/main" val="2351623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fld id="{6F8E2375-F1B1-284C-A827-B0E603FDBDD8}" type="slidenum">
              <a:rPr lang="en-US" smtClean="0"/>
              <a:pPr/>
              <a:t>24</a:t>
            </a:fld>
            <a:endParaRPr lang="en-US"/>
          </a:p>
        </p:txBody>
      </p:sp>
    </p:spTree>
    <p:extLst>
      <p:ext uri="{BB962C8B-B14F-4D97-AF65-F5344CB8AC3E}">
        <p14:creationId xmlns:p14="http://schemas.microsoft.com/office/powerpoint/2010/main" val="1935346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Poznámka od Evy:</a:t>
            </a:r>
          </a:p>
          <a:p>
            <a:pPr marL="171450" indent="-171450">
              <a:buFontTx/>
              <a:buChar char="-"/>
            </a:pPr>
            <a:r>
              <a:rPr lang="cs-CZ"/>
              <a:t>Jazyk, kterým</a:t>
            </a:r>
            <a:r>
              <a:rPr lang="cs-CZ" baseline="0"/>
              <a:t> jsou tyhle zadání napsaný v angličtině je hrozně </a:t>
            </a:r>
            <a:r>
              <a:rPr lang="cs-CZ" baseline="0" err="1"/>
              <a:t>cold</a:t>
            </a:r>
            <a:r>
              <a:rPr lang="cs-CZ" baseline="0"/>
              <a:t> and </a:t>
            </a:r>
            <a:r>
              <a:rPr lang="cs-CZ" baseline="0" err="1"/>
              <a:t>strict</a:t>
            </a:r>
            <a:r>
              <a:rPr lang="cs-CZ" baseline="0"/>
              <a:t> </a:t>
            </a:r>
          </a:p>
          <a:p>
            <a:pPr marL="171450" indent="-171450">
              <a:buFontTx/>
              <a:buChar char="-"/>
            </a:pPr>
            <a:endParaRPr lang="cs-CZ" baseline="0"/>
          </a:p>
          <a:p>
            <a:pPr marL="171450" indent="-171450">
              <a:buFontTx/>
              <a:buChar char="-"/>
            </a:pPr>
            <a:endParaRPr lang="cs-CZ" baseline="0"/>
          </a:p>
          <a:p>
            <a:pPr marL="171450" indent="-171450">
              <a:buFontTx/>
              <a:buChar char="-"/>
            </a:pPr>
            <a:r>
              <a:rPr lang="cs-CZ" baseline="0"/>
              <a:t>Zuzana:</a:t>
            </a:r>
          </a:p>
          <a:p>
            <a:pPr marL="171450" indent="-171450">
              <a:buFontTx/>
              <a:buChar char="-"/>
            </a:pPr>
            <a:r>
              <a:rPr lang="cs-CZ" baseline="0"/>
              <a:t>- přeformulovala bych identifikované výzvy</a:t>
            </a:r>
            <a:endParaRPr lang="cs-CZ"/>
          </a:p>
        </p:txBody>
      </p:sp>
      <p:sp>
        <p:nvSpPr>
          <p:cNvPr id="4" name="Zástupný symbol pro číslo snímku 3"/>
          <p:cNvSpPr>
            <a:spLocks noGrp="1"/>
          </p:cNvSpPr>
          <p:nvPr>
            <p:ph type="sldNum" sz="quarter" idx="10"/>
          </p:nvPr>
        </p:nvSpPr>
        <p:spPr/>
        <p:txBody>
          <a:bodyPr/>
          <a:lstStyle/>
          <a:p>
            <a:fld id="{6F8E2375-F1B1-284C-A827-B0E603FDBDD8}" type="slidenum">
              <a:rPr lang="en-US" smtClean="0"/>
              <a:pPr/>
              <a:t>26</a:t>
            </a:fld>
            <a:endParaRPr lang="en-US"/>
          </a:p>
        </p:txBody>
      </p:sp>
    </p:spTree>
    <p:extLst>
      <p:ext uri="{BB962C8B-B14F-4D97-AF65-F5344CB8AC3E}">
        <p14:creationId xmlns:p14="http://schemas.microsoft.com/office/powerpoint/2010/main" val="2669081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ML: zvážit ten </a:t>
            </a:r>
            <a:r>
              <a:rPr lang="cs-CZ" err="1"/>
              <a:t>toolkit</a:t>
            </a:r>
            <a:r>
              <a:rPr lang="cs-CZ"/>
              <a:t>…</a:t>
            </a:r>
          </a:p>
        </p:txBody>
      </p:sp>
      <p:sp>
        <p:nvSpPr>
          <p:cNvPr id="4" name="Zástupný symbol pro číslo snímku 3"/>
          <p:cNvSpPr>
            <a:spLocks noGrp="1"/>
          </p:cNvSpPr>
          <p:nvPr>
            <p:ph type="sldNum" sz="quarter" idx="10"/>
          </p:nvPr>
        </p:nvSpPr>
        <p:spPr/>
        <p:txBody>
          <a:bodyPr/>
          <a:lstStyle/>
          <a:p>
            <a:fld id="{6F8E2375-F1B1-284C-A827-B0E603FDBDD8}" type="slidenum">
              <a:rPr lang="en-US" smtClean="0"/>
              <a:pPr/>
              <a:t>27</a:t>
            </a:fld>
            <a:endParaRPr lang="en-US"/>
          </a:p>
        </p:txBody>
      </p:sp>
    </p:spTree>
    <p:extLst>
      <p:ext uri="{BB962C8B-B14F-4D97-AF65-F5344CB8AC3E}">
        <p14:creationId xmlns:p14="http://schemas.microsoft.com/office/powerpoint/2010/main" val="39440969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b="1" noProof="0">
                <a:latin typeface="D-DIN"/>
              </a:rPr>
              <a:t>Preventivní</a:t>
            </a:r>
            <a:r>
              <a:rPr lang="cs-CZ" noProof="0">
                <a:latin typeface="D-DIN"/>
              </a:rPr>
              <a:t> program univerzity v Cambridge, </a:t>
            </a:r>
            <a:r>
              <a:rPr lang="cs-CZ" noProof="0" err="1">
                <a:latin typeface="D-DIN"/>
              </a:rPr>
              <a:t>Breaking</a:t>
            </a:r>
            <a:r>
              <a:rPr lang="cs-CZ" noProof="0">
                <a:latin typeface="D-DIN"/>
              </a:rPr>
              <a:t> </a:t>
            </a:r>
            <a:r>
              <a:rPr lang="cs-CZ" noProof="0" err="1">
                <a:latin typeface="D-DIN"/>
              </a:rPr>
              <a:t>the</a:t>
            </a:r>
            <a:r>
              <a:rPr lang="cs-CZ" noProof="0">
                <a:latin typeface="D-DIN"/>
              </a:rPr>
              <a:t> Silence, investoval do řady iniciativ zaměřených na prevenci a podporu zaměstnanců a studentů, do programů školení pro přihlížející a do materiálů pro podporu. Školení určená studentům zahrnují témata jako "Na souhlasu záleží" a "Kde je hranice" a "Školení pro zaměstnance týkající se odhalení sexuálního napadení ze strany studentů" určené všem zaměstnancům. K dispozici je také řada podpůrných školení pro osobní a profesní rozvoj.</a:t>
            </a:r>
          </a:p>
        </p:txBody>
      </p:sp>
      <p:sp>
        <p:nvSpPr>
          <p:cNvPr id="4" name="Slide Number Placeholder 3"/>
          <p:cNvSpPr>
            <a:spLocks noGrp="1"/>
          </p:cNvSpPr>
          <p:nvPr>
            <p:ph type="sldNum" sz="quarter" idx="5"/>
          </p:nvPr>
        </p:nvSpPr>
        <p:spPr/>
        <p:txBody>
          <a:bodyPr/>
          <a:lstStyle/>
          <a:p>
            <a:fld id="{6F8E2375-F1B1-284C-A827-B0E603FDBDD8}" type="slidenum">
              <a:rPr lang="en-US" smtClean="0"/>
              <a:pPr/>
              <a:t>28</a:t>
            </a:fld>
            <a:endParaRPr lang="en-US"/>
          </a:p>
        </p:txBody>
      </p:sp>
    </p:spTree>
    <p:extLst>
      <p:ext uri="{BB962C8B-B14F-4D97-AF65-F5344CB8AC3E}">
        <p14:creationId xmlns:p14="http://schemas.microsoft.com/office/powerpoint/2010/main" val="3343066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a:latin typeface="D-DIN"/>
              </a:rPr>
              <a:t>Osvědčený postup pro </a:t>
            </a:r>
            <a:r>
              <a:rPr lang="cs-CZ" b="1" noProof="0">
                <a:latin typeface="D-DIN"/>
              </a:rPr>
              <a:t>poskytování služeb</a:t>
            </a:r>
            <a:r>
              <a:rPr lang="cs-CZ" noProof="0">
                <a:latin typeface="D-DIN"/>
              </a:rPr>
              <a:t>:</a:t>
            </a:r>
            <a:br>
              <a:rPr lang="cs-CZ" noProof="0">
                <a:latin typeface="D-DIN"/>
              </a:rPr>
            </a:br>
            <a:r>
              <a:rPr lang="cs-CZ" noProof="0">
                <a:latin typeface="D-DIN"/>
              </a:rPr>
              <a:t>Boloňská univerzita nabízí služby širokému spektru osob z řad univerzitních pracovníků, včetně školitelů jazyků a výzkumných pracovníků. Tyto služby zahrnují: online podpůrné programy; úvodní orientaci a základní informace o právních aspektech a o nejvhodnějších způsobech kontaktování příslušných orgánů; spojení se sítí služeb a specializovaných místních sdružení pro řešení složitějších situací, které vyžadují multidisciplinární zásah a různé odborné osobnosti. Asistenční službu koordinuje kancelář pro rovnost, diverzitu a inkluzi, která nabízí průřezovou škálu služeb a podpory.</a:t>
            </a:r>
          </a:p>
        </p:txBody>
      </p:sp>
      <p:sp>
        <p:nvSpPr>
          <p:cNvPr id="4" name="Slide Number Placeholder 3"/>
          <p:cNvSpPr>
            <a:spLocks noGrp="1"/>
          </p:cNvSpPr>
          <p:nvPr>
            <p:ph type="sldNum" sz="quarter" idx="5"/>
          </p:nvPr>
        </p:nvSpPr>
        <p:spPr/>
        <p:txBody>
          <a:bodyPr/>
          <a:lstStyle/>
          <a:p>
            <a:fld id="{6F8E2375-F1B1-284C-A827-B0E603FDBDD8}" type="slidenum">
              <a:rPr lang="en-US" smtClean="0"/>
              <a:pPr/>
              <a:t>29</a:t>
            </a:fld>
            <a:endParaRPr lang="en-US"/>
          </a:p>
        </p:txBody>
      </p:sp>
    </p:spTree>
    <p:extLst>
      <p:ext uri="{BB962C8B-B14F-4D97-AF65-F5344CB8AC3E}">
        <p14:creationId xmlns:p14="http://schemas.microsoft.com/office/powerpoint/2010/main" val="2599905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a:latin typeface="D-DIN"/>
              </a:rPr>
              <a:t>Osvědčený postup pro </a:t>
            </a:r>
            <a:r>
              <a:rPr lang="cs-CZ" b="1" noProof="0">
                <a:latin typeface="D-DIN"/>
              </a:rPr>
              <a:t>partnerství</a:t>
            </a:r>
            <a:r>
              <a:rPr lang="cs-CZ" noProof="0">
                <a:latin typeface="D-DIN"/>
              </a:rPr>
              <a:t>:</a:t>
            </a:r>
          </a:p>
          <a:p>
            <a:r>
              <a:rPr lang="cs-CZ" noProof="0">
                <a:latin typeface="D-DIN"/>
              </a:rPr>
              <a:t>Dobrou praxí pro partnerství je program "</a:t>
            </a:r>
            <a:r>
              <a:rPr lang="cs-CZ" noProof="0" err="1">
                <a:latin typeface="D-DIN"/>
              </a:rPr>
              <a:t>Ask</a:t>
            </a:r>
            <a:r>
              <a:rPr lang="cs-CZ" noProof="0">
                <a:latin typeface="D-DIN"/>
              </a:rPr>
              <a:t> </a:t>
            </a:r>
            <a:r>
              <a:rPr lang="cs-CZ" noProof="0" err="1">
                <a:latin typeface="D-DIN"/>
              </a:rPr>
              <a:t>for</a:t>
            </a:r>
            <a:r>
              <a:rPr lang="cs-CZ" noProof="0">
                <a:latin typeface="D-DIN"/>
              </a:rPr>
              <a:t> Angela", který byl realizován v několika univerzitních kampusech a na dalších veřejných místech s cílem pomoci předcházet případům sexuálního obtěžování a genderově-podmíněného násilí a reagovat na ně. Program poskytuje diskrétní způsob, jak mohou osoby, které se cítí být v nebezpečí nebo nepříjemně, požádat o pomoc zaměstnance, aniž by na sebe upozornily nebo situaci eskalovaly.  Existuje několik příkladů v různých kontextech a na různých univerzitách, např. univerzita v Glasgow zavádí tuto inspirativní praxi v univerzitním sportovním klubu (více informací je k dispozici </a:t>
            </a:r>
            <a:r>
              <a:rPr lang="cs-CZ" u="sng" noProof="0" err="1">
                <a:latin typeface="D-DIN"/>
                <a:hlinkClick r:id="rId3"/>
              </a:rPr>
              <a:t>available</a:t>
            </a:r>
            <a:r>
              <a:rPr lang="cs-CZ" u="sng" noProof="0">
                <a:latin typeface="D-DIN"/>
                <a:hlinkClick r:id="rId3"/>
              </a:rPr>
              <a:t> </a:t>
            </a:r>
            <a:r>
              <a:rPr lang="cs-CZ" u="sng" noProof="0" err="1">
                <a:latin typeface="D-DIN"/>
                <a:hlinkClick r:id="rId3"/>
              </a:rPr>
              <a:t>here</a:t>
            </a:r>
            <a:r>
              <a:rPr lang="cs-CZ" noProof="0">
                <a:latin typeface="D-DIN"/>
              </a:rPr>
              <a:t>), nebo univerzita v Leedsu </a:t>
            </a:r>
            <a:r>
              <a:rPr lang="cs-CZ" noProof="0" err="1">
                <a:latin typeface="D-DIN"/>
              </a:rPr>
              <a:t>Becket</a:t>
            </a:r>
            <a:r>
              <a:rPr lang="cs-CZ" noProof="0">
                <a:latin typeface="D-DIN"/>
              </a:rPr>
              <a:t> má několik konkrétních plakátů </a:t>
            </a:r>
            <a:r>
              <a:rPr lang="cs-CZ" u="sng" noProof="0" err="1">
                <a:latin typeface="D-DIN"/>
                <a:hlinkClick r:id="rId4"/>
              </a:rPr>
              <a:t>here</a:t>
            </a:r>
            <a:r>
              <a:rPr lang="cs-CZ" noProof="0">
                <a:latin typeface="D-DIN"/>
              </a:rPr>
              <a:t> a příklady materiálů ke kampani jsou také </a:t>
            </a:r>
            <a:r>
              <a:rPr lang="cs-CZ" u="sng" noProof="0" err="1">
                <a:latin typeface="D-DIN"/>
                <a:hlinkClick r:id="rId5"/>
              </a:rPr>
              <a:t>here</a:t>
            </a:r>
            <a:r>
              <a:rPr lang="cs-CZ" noProof="0">
                <a:latin typeface="D-DIN"/>
              </a:rPr>
              <a:t>.</a:t>
            </a:r>
          </a:p>
          <a:p>
            <a:endParaRPr lang="cs-CZ" noProof="0">
              <a:latin typeface="D-DIN"/>
            </a:endParaRPr>
          </a:p>
          <a:p>
            <a:r>
              <a:rPr lang="cs-CZ" noProof="0">
                <a:latin typeface="D-DIN"/>
              </a:rPr>
              <a:t>V ČR byl také takový program, do kterého se </a:t>
            </a:r>
            <a:r>
              <a:rPr lang="cs-CZ" noProof="0" err="1">
                <a:latin typeface="D-DIN"/>
              </a:rPr>
              <a:t>mnohly</a:t>
            </a:r>
            <a:r>
              <a:rPr lang="cs-CZ" noProof="0">
                <a:latin typeface="D-DIN"/>
              </a:rPr>
              <a:t> zapojit kluby a hospody Respekt je sexy</a:t>
            </a:r>
          </a:p>
          <a:p>
            <a:endParaRPr lang="cs-CZ" noProof="0">
              <a:latin typeface="D-DIN"/>
            </a:endParaRPr>
          </a:p>
        </p:txBody>
      </p:sp>
      <p:sp>
        <p:nvSpPr>
          <p:cNvPr id="4" name="Slide Number Placeholder 3"/>
          <p:cNvSpPr>
            <a:spLocks noGrp="1"/>
          </p:cNvSpPr>
          <p:nvPr>
            <p:ph type="sldNum" sz="quarter" idx="5"/>
          </p:nvPr>
        </p:nvSpPr>
        <p:spPr/>
        <p:txBody>
          <a:bodyPr/>
          <a:lstStyle/>
          <a:p>
            <a:fld id="{6F8E2375-F1B1-284C-A827-B0E603FDBDD8}" type="slidenum">
              <a:rPr lang="en-US" smtClean="0"/>
              <a:pPr/>
              <a:t>30</a:t>
            </a:fld>
            <a:endParaRPr lang="en-US"/>
          </a:p>
        </p:txBody>
      </p:sp>
    </p:spTree>
    <p:extLst>
      <p:ext uri="{BB962C8B-B14F-4D97-AF65-F5344CB8AC3E}">
        <p14:creationId xmlns:p14="http://schemas.microsoft.com/office/powerpoint/2010/main" val="436744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cs-CZ" noProof="0">
                <a:latin typeface="D-DIN"/>
              </a:rPr>
              <a:t>UniSAFE vypracoval průvodce pro vytvoření komplexního politického rámce pro řešení genderově podmíněného násilí. Tento návod je užitečný zejména pro ty, kteří jsou v počáteční fázi vytváření a zavádění politik pro boj proti genderově podmíněnému násilí. Nabízí vynikající výchozí bod s jasnými a snadno srozumitelnými pokyny a praktickými tipy, které vám pomohou plán navrhnout, realizovat, monitorovat a vyhodnocovat.</a:t>
            </a:r>
          </a:p>
          <a:p>
            <a:pPr algn="just"/>
            <a:endParaRPr lang="cs-CZ" noProof="0">
              <a:latin typeface="D-DIN"/>
            </a:endParaRPr>
          </a:p>
          <a:p>
            <a:pPr algn="just"/>
            <a:r>
              <a:rPr lang="cs-CZ" noProof="0">
                <a:latin typeface="D-DIN"/>
              </a:rPr>
              <a:t>Akční plán nemá být samostatným dokumentem, ale má sloužit jako pracovní nástroj. Cílem je začlenit opatření týkající se násilí na základě pohlaví do širších politik a postupů organizace, aby byl zajištěn komplexní a konzistentní přístup k řešení násilí na základě pohlaví.</a:t>
            </a:r>
          </a:p>
        </p:txBody>
      </p:sp>
      <p:sp>
        <p:nvSpPr>
          <p:cNvPr id="4" name="Slide Number Placeholder 3"/>
          <p:cNvSpPr>
            <a:spLocks noGrp="1"/>
          </p:cNvSpPr>
          <p:nvPr>
            <p:ph type="sldNum" sz="quarter" idx="5"/>
          </p:nvPr>
        </p:nvSpPr>
        <p:spPr/>
        <p:txBody>
          <a:bodyPr/>
          <a:lstStyle/>
          <a:p>
            <a:fld id="{6F8E2375-F1B1-284C-A827-B0E603FDBDD8}" type="slidenum">
              <a:rPr lang="en-US" smtClean="0"/>
              <a:pPr/>
              <a:t>31</a:t>
            </a:fld>
            <a:endParaRPr lang="en-US"/>
          </a:p>
        </p:txBody>
      </p:sp>
    </p:spTree>
    <p:extLst>
      <p:ext uri="{BB962C8B-B14F-4D97-AF65-F5344CB8AC3E}">
        <p14:creationId xmlns:p14="http://schemas.microsoft.com/office/powerpoint/2010/main" val="1803561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D-DIN"/>
              </a:rPr>
              <a:t>As a first step, set up the working group for the Action Plan. The working group will be responsible for undertaking the </a:t>
            </a:r>
            <a:r>
              <a:rPr lang="en-US" b="1">
                <a:latin typeface="D-DIN"/>
              </a:rPr>
              <a:t>design, coordinating and overseeing the implementation, enforcement, and monitoring and evaluation</a:t>
            </a:r>
            <a:r>
              <a:rPr lang="en-US">
                <a:latin typeface="D-DIN"/>
              </a:rPr>
              <a:t> of the Plan. The team can be composed of academic and administrative staff. </a:t>
            </a:r>
          </a:p>
          <a:p>
            <a:endParaRPr lang="en-US">
              <a:latin typeface="D-DIN"/>
            </a:endParaRPr>
          </a:p>
          <a:p>
            <a:r>
              <a:rPr lang="en-US" b="1">
                <a:latin typeface="D-DIN"/>
              </a:rPr>
              <a:t>An important tip to consider: </a:t>
            </a:r>
            <a:r>
              <a:rPr lang="en-US">
                <a:latin typeface="D-DIN"/>
              </a:rPr>
              <a:t>Locate the coordinating team close to the top management or high in the institutional hierarchy. This ensures that the team has the necessary authority and access to resources needed to carry out its responsibilities effectively. It also demonstrates the </a:t>
            </a:r>
            <a:r>
              <a:rPr lang="en-US" err="1">
                <a:latin typeface="D-DIN"/>
              </a:rPr>
              <a:t>organisation’s</a:t>
            </a:r>
            <a:r>
              <a:rPr lang="en-US">
                <a:latin typeface="D-DIN"/>
              </a:rPr>
              <a:t> commitment to combat gender-based violence, which can help generate additional support from other members. </a:t>
            </a:r>
            <a:endParaRPr lang="en-GB"/>
          </a:p>
          <a:p>
            <a:endParaRPr lang="en-US">
              <a:latin typeface="Calibri"/>
              <a:cs typeface="Calibri"/>
            </a:endParaRPr>
          </a:p>
        </p:txBody>
      </p:sp>
      <p:sp>
        <p:nvSpPr>
          <p:cNvPr id="4" name="Slide Number Placeholder 3"/>
          <p:cNvSpPr>
            <a:spLocks noGrp="1"/>
          </p:cNvSpPr>
          <p:nvPr>
            <p:ph type="sldNum" sz="quarter" idx="5"/>
          </p:nvPr>
        </p:nvSpPr>
        <p:spPr/>
        <p:txBody>
          <a:bodyPr/>
          <a:lstStyle/>
          <a:p>
            <a:fld id="{6F8E2375-F1B1-284C-A827-B0E603FDBDD8}" type="slidenum">
              <a:rPr lang="en-US" smtClean="0"/>
              <a:pPr/>
              <a:t>32</a:t>
            </a:fld>
            <a:endParaRPr lang="en-US"/>
          </a:p>
        </p:txBody>
      </p:sp>
    </p:spTree>
    <p:extLst>
      <p:ext uri="{BB962C8B-B14F-4D97-AF65-F5344CB8AC3E}">
        <p14:creationId xmlns:p14="http://schemas.microsoft.com/office/powerpoint/2010/main" val="3887212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Poznámka Evy:</a:t>
            </a:r>
          </a:p>
          <a:p>
            <a:pPr marL="171450" indent="-171450">
              <a:buFontTx/>
              <a:buChar char="-"/>
            </a:pPr>
            <a:r>
              <a:rPr lang="cs-CZ" baseline="0"/>
              <a:t>Nenazývat </a:t>
            </a:r>
            <a:r>
              <a:rPr lang="cs-CZ" baseline="0" err="1"/>
              <a:t>exercise</a:t>
            </a:r>
            <a:r>
              <a:rPr lang="cs-CZ" baseline="0"/>
              <a:t> (cvičení), ale </a:t>
            </a:r>
            <a:r>
              <a:rPr lang="cs-CZ" baseline="0" err="1"/>
              <a:t>activity</a:t>
            </a:r>
            <a:r>
              <a:rPr lang="cs-CZ" baseline="0"/>
              <a:t> (aktivita) – působí míň školácky</a:t>
            </a:r>
          </a:p>
          <a:p>
            <a:pPr marL="0" indent="0">
              <a:buFontTx/>
              <a:buNone/>
            </a:pPr>
            <a:endParaRPr lang="cs-CZ" baseline="0"/>
          </a:p>
        </p:txBody>
      </p:sp>
      <p:sp>
        <p:nvSpPr>
          <p:cNvPr id="4" name="Zástupný symbol pro číslo snímku 3"/>
          <p:cNvSpPr>
            <a:spLocks noGrp="1"/>
          </p:cNvSpPr>
          <p:nvPr>
            <p:ph type="sldNum" sz="quarter" idx="10"/>
          </p:nvPr>
        </p:nvSpPr>
        <p:spPr/>
        <p:txBody>
          <a:bodyPr/>
          <a:lstStyle/>
          <a:p>
            <a:fld id="{6F8E2375-F1B1-284C-A827-B0E603FDBDD8}" type="slidenum">
              <a:rPr lang="en-US" smtClean="0"/>
              <a:pPr/>
              <a:t>4</a:t>
            </a:fld>
            <a:endParaRPr lang="en-US"/>
          </a:p>
        </p:txBody>
      </p:sp>
    </p:spTree>
    <p:extLst>
      <p:ext uri="{BB962C8B-B14F-4D97-AF65-F5344CB8AC3E}">
        <p14:creationId xmlns:p14="http://schemas.microsoft.com/office/powerpoint/2010/main" val="3621297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D-DIN"/>
              </a:rPr>
              <a:t>The analysis and assessment of the state of play and context of the institution are very important for the design of actions. This step aims to support you in understanding the </a:t>
            </a:r>
            <a:r>
              <a:rPr lang="en-US" err="1">
                <a:latin typeface="D-DIN"/>
              </a:rPr>
              <a:t>organisation's</a:t>
            </a:r>
            <a:r>
              <a:rPr lang="en-US">
                <a:latin typeface="D-DIN"/>
              </a:rPr>
              <a:t> </a:t>
            </a:r>
            <a:r>
              <a:rPr lang="en-US" b="1">
                <a:latin typeface="D-DIN"/>
              </a:rPr>
              <a:t>structure, culture, governance</a:t>
            </a:r>
            <a:r>
              <a:rPr lang="en-US">
                <a:latin typeface="D-DIN"/>
              </a:rPr>
              <a:t> and </a:t>
            </a:r>
            <a:r>
              <a:rPr lang="en-US" b="1">
                <a:latin typeface="D-DIN"/>
              </a:rPr>
              <a:t>status quo</a:t>
            </a:r>
            <a:r>
              <a:rPr lang="en-US">
                <a:latin typeface="D-DIN"/>
              </a:rPr>
              <a:t>. This can help identify potential </a:t>
            </a:r>
            <a:r>
              <a:rPr lang="en-US" b="1">
                <a:latin typeface="D-DIN"/>
              </a:rPr>
              <a:t>challenges, gatekeepers or resistances</a:t>
            </a:r>
            <a:r>
              <a:rPr lang="en-US">
                <a:latin typeface="D-DIN"/>
              </a:rPr>
              <a:t> to the implementation and determine how to address them. A comprehensive assessment aims to capture:</a:t>
            </a:r>
          </a:p>
          <a:p>
            <a:endParaRPr lang="en-US">
              <a:latin typeface="D-DIN"/>
            </a:endParaRPr>
          </a:p>
          <a:p>
            <a:r>
              <a:rPr lang="en-US">
                <a:latin typeface="D-DIN"/>
              </a:rPr>
              <a:t>1 – the </a:t>
            </a:r>
            <a:r>
              <a:rPr lang="en-US" err="1">
                <a:latin typeface="D-DIN"/>
              </a:rPr>
              <a:t>organisational</a:t>
            </a:r>
            <a:r>
              <a:rPr lang="en-US">
                <a:latin typeface="D-DIN"/>
              </a:rPr>
              <a:t> culture of the institution as it can help identify potential barriers or challenges that may arise during the implementation process</a:t>
            </a:r>
          </a:p>
          <a:p>
            <a:r>
              <a:rPr lang="en-US">
                <a:latin typeface="D-DIN"/>
              </a:rPr>
              <a:t>2 – by investigating the legal background and framework at your institution and national level and understanding the existing measures, it will allow you to support your rationale for the measures suggested. UniSAFE has developed an interactive map of laws and policies addressing gender-based violence carried out in 33 countries which you may find in the website of the project. (Keep track of these measures, policies and practices that are implemented internally and note whether these are aligned with the national and </a:t>
            </a:r>
            <a:r>
              <a:rPr lang="en-US" err="1">
                <a:latin typeface="D-DIN"/>
              </a:rPr>
              <a:t>european</a:t>
            </a:r>
            <a:r>
              <a:rPr lang="en-US">
                <a:latin typeface="D-DIN"/>
              </a:rPr>
              <a:t> legislation.)</a:t>
            </a:r>
            <a:endParaRPr lang="en-US"/>
          </a:p>
          <a:p>
            <a:r>
              <a:rPr lang="en-US">
                <a:latin typeface="D-DIN"/>
              </a:rPr>
              <a:t>3 - The collection of data on incidents of any form of gender-based violence that occurred in the institution, as we've seen earlier today, allows you to form an approximate idea of the scale of the problem and contributes to evidence-based policymaking. Make sure you identify where data is located and who is responsible for collecting, </a:t>
            </a:r>
            <a:r>
              <a:rPr lang="en-US" err="1">
                <a:latin typeface="D-DIN"/>
              </a:rPr>
              <a:t>analysising</a:t>
            </a:r>
            <a:r>
              <a:rPr lang="en-US">
                <a:latin typeface="D-DIN"/>
              </a:rPr>
              <a:t> and monitoring it. </a:t>
            </a:r>
          </a:p>
          <a:p>
            <a:r>
              <a:rPr lang="en-US">
                <a:latin typeface="D-DIN"/>
              </a:rPr>
              <a:t>4- The stakeholders’ analysis and needs assessment can help you identify the key stakeholders who may affect or be affected by the policy framework, such as students, faculty members, technical staff, administrators, and top management, as well as external ones such as government bodies, community </a:t>
            </a:r>
            <a:r>
              <a:rPr lang="en-US" err="1">
                <a:latin typeface="D-DIN"/>
              </a:rPr>
              <a:t>organisations</a:t>
            </a:r>
            <a:r>
              <a:rPr lang="en-US">
                <a:latin typeface="D-DIN"/>
              </a:rPr>
              <a:t>, NGOs, and advocacy groups. The aim is to identify their needs, concerns, interests as well as the level of influence that will affect the design of the plan.</a:t>
            </a:r>
          </a:p>
          <a:p>
            <a:r>
              <a:rPr lang="en-US">
                <a:latin typeface="D-DIN"/>
              </a:rPr>
              <a:t>5 - Assess the existence of any kind of resources that can support the Action Plan, such as expertise (related to gender equality and gender-based violence) and funding (for implementing training, awareness-raising, support services, internal and external collaborations, communication tools, etc.). It is suggested to assess the internal expertise and other resources before establishing external collaborations and partnerships.</a:t>
            </a:r>
          </a:p>
          <a:p>
            <a:r>
              <a:rPr lang="en-US">
                <a:latin typeface="D-DIN"/>
              </a:rPr>
              <a:t>6. - Lastly, impact drivers are considered the top management, a context </a:t>
            </a:r>
            <a:r>
              <a:rPr lang="en-US" err="1">
                <a:latin typeface="D-DIN"/>
              </a:rPr>
              <a:t>favourable</a:t>
            </a:r>
            <a:r>
              <a:rPr lang="en-US">
                <a:latin typeface="D-DIN"/>
              </a:rPr>
              <a:t> to the recognition of gender-based violence and a political willingness to comfort the problem as well as specific expertise. Impact drivers can be identified from any of the points addressed so far. </a:t>
            </a:r>
          </a:p>
        </p:txBody>
      </p:sp>
      <p:sp>
        <p:nvSpPr>
          <p:cNvPr id="4" name="Slide Number Placeholder 3"/>
          <p:cNvSpPr>
            <a:spLocks noGrp="1"/>
          </p:cNvSpPr>
          <p:nvPr>
            <p:ph type="sldNum" sz="quarter" idx="5"/>
          </p:nvPr>
        </p:nvSpPr>
        <p:spPr/>
        <p:txBody>
          <a:bodyPr/>
          <a:lstStyle/>
          <a:p>
            <a:fld id="{6F8E2375-F1B1-284C-A827-B0E603FDBDD8}" type="slidenum">
              <a:rPr lang="en-US" smtClean="0"/>
              <a:pPr/>
              <a:t>33</a:t>
            </a:fld>
            <a:endParaRPr lang="en-US"/>
          </a:p>
        </p:txBody>
      </p:sp>
    </p:spTree>
    <p:extLst>
      <p:ext uri="{BB962C8B-B14F-4D97-AF65-F5344CB8AC3E}">
        <p14:creationId xmlns:p14="http://schemas.microsoft.com/office/powerpoint/2010/main" val="192698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a:latin typeface="D-DIN"/>
              </a:rPr>
              <a:t>Pro další postup je zásadní využít analýzu provedenou v kroku 2 a určit, které oblasti vyžadují zásah podle rámce 7P UniSAFE. Je nezbytné zapojit relevantní stakeholdery identifikované v kroku 2 do přípravy opatření plánu prostřednictvím procesu </a:t>
            </a:r>
            <a:r>
              <a:rPr lang="cs-CZ" noProof="0" err="1">
                <a:latin typeface="D-DIN"/>
              </a:rPr>
              <a:t>kokreace</a:t>
            </a:r>
            <a:r>
              <a:rPr lang="cs-CZ" noProof="0">
                <a:latin typeface="D-DIN"/>
              </a:rPr>
              <a:t>. Je třeba zvážit následující faktory: (1) stanovení jasných a měřitelných cílů a úkolů řešících všechna P, (2) navržení konkrétních opatření a úkolů za účelem dosažení cílů a úkolů. Nezapomeňte, že některé z těchto akcí se mohou týkat více než jednoho P, jak jsme si ukázali dříve. Pro každou akci stanovte konkrétní cíle. (3) Vytvoření časového plánu pro každou akční položku a stanovení termínu jejího dokončení. (4) vymezte odpovědné orgány a funkce za realizaci opatření a (5) stanovte měřitelné ukazatele. Nakonec se nezapomeňte inspirovat osvědčenými postupy realizovanými jinými organizacemi a před jejich replikací zhodnoťte kontext, v němž byly provedeny. </a:t>
            </a:r>
          </a:p>
        </p:txBody>
      </p:sp>
      <p:sp>
        <p:nvSpPr>
          <p:cNvPr id="4" name="Slide Number Placeholder 3"/>
          <p:cNvSpPr>
            <a:spLocks noGrp="1"/>
          </p:cNvSpPr>
          <p:nvPr>
            <p:ph type="sldNum" sz="quarter" idx="5"/>
          </p:nvPr>
        </p:nvSpPr>
        <p:spPr/>
        <p:txBody>
          <a:bodyPr/>
          <a:lstStyle/>
          <a:p>
            <a:fld id="{6F8E2375-F1B1-284C-A827-B0E603FDBDD8}" type="slidenum">
              <a:rPr lang="en-US" smtClean="0"/>
              <a:pPr/>
              <a:t>34</a:t>
            </a:fld>
            <a:endParaRPr lang="en-US"/>
          </a:p>
        </p:txBody>
      </p:sp>
    </p:spTree>
    <p:extLst>
      <p:ext uri="{BB962C8B-B14F-4D97-AF65-F5344CB8AC3E}">
        <p14:creationId xmlns:p14="http://schemas.microsoft.com/office/powerpoint/2010/main" val="24679598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D-DIN"/>
              </a:rPr>
              <a:t>Stage 4 is about implementing the Action Plan by </a:t>
            </a:r>
            <a:r>
              <a:rPr lang="en-US" err="1">
                <a:latin typeface="D-DIN"/>
              </a:rPr>
              <a:t>mobilising</a:t>
            </a:r>
            <a:r>
              <a:rPr lang="en-US">
                <a:latin typeface="D-DIN"/>
              </a:rPr>
              <a:t> the responsible actors. The coordination team has to be in touch regularly to oversee the implementation of activities, detecting any obstacles, as well as for monitoring the progress. Keep an eye on windows of opportunities as well as resistance that may arise and be open to refining aspects of the plan, if needed. </a:t>
            </a:r>
            <a:endParaRPr lang="en-US"/>
          </a:p>
          <a:p>
            <a:endParaRPr lang="en-US"/>
          </a:p>
          <a:p>
            <a:r>
              <a:rPr lang="en-US">
                <a:latin typeface="D-DIN"/>
              </a:rPr>
              <a:t>At this stage, it is important to develop a communication and outreach plan to raise awareness about the policy framework and its importance, and to engage stakeholders and influential partners.</a:t>
            </a:r>
            <a:endParaRPr lang="en-GB">
              <a:latin typeface="D-DIN"/>
            </a:endParaRPr>
          </a:p>
          <a:p>
            <a:endParaRPr lang="en-US">
              <a:latin typeface="D-DIN"/>
            </a:endParaRPr>
          </a:p>
          <a:p>
            <a:r>
              <a:rPr lang="en-US">
                <a:latin typeface="D-DIN"/>
              </a:rPr>
              <a:t>It is crucial to actively involve all stakeholders identified and promote a horizontal sense of ownership across the different institutional services and departments. The working group should aim to have an overview of the ongoing activities and act as the focal point for coordination, rather than being responsible for every aspect of the Action Plan. By involving all stakeholders and promoting ownership, the Action Plan is more likely to be successful, as it will benefit from a wide range of perspectives, experiences, and expertise.</a:t>
            </a:r>
            <a:endParaRPr lang="en-GB">
              <a:latin typeface="D-DIN"/>
            </a:endParaRPr>
          </a:p>
          <a:p>
            <a:endParaRPr lang="en-US">
              <a:latin typeface="D-DIN"/>
            </a:endParaRPr>
          </a:p>
          <a:p>
            <a:r>
              <a:rPr lang="en-US">
                <a:latin typeface="D-DIN"/>
              </a:rPr>
              <a:t>As for Step 5: Establish a system for monitoring and evaluating the implementation of the Action Plan to ensure that progress is being made and to identify any areas that may need improvement. Use the indicators defined in Stage 2 and conduct the monitoring and evaluation process at least once a year. In the guide, you may find more resources and information about setting up a monitoring and evaluation process.</a:t>
            </a:r>
            <a:endParaRPr lang="en-US" u="sng">
              <a:latin typeface="D-DIN"/>
            </a:endParaRPr>
          </a:p>
          <a:p>
            <a:r>
              <a:rPr lang="en-US">
                <a:latin typeface="D-DIN"/>
              </a:rPr>
              <a:t> </a:t>
            </a:r>
          </a:p>
          <a:p>
            <a:endParaRPr lang="en-US">
              <a:latin typeface="D-DIN"/>
            </a:endParaRPr>
          </a:p>
        </p:txBody>
      </p:sp>
      <p:sp>
        <p:nvSpPr>
          <p:cNvPr id="4" name="Slide Number Placeholder 3"/>
          <p:cNvSpPr>
            <a:spLocks noGrp="1"/>
          </p:cNvSpPr>
          <p:nvPr>
            <p:ph type="sldNum" sz="quarter" idx="5"/>
          </p:nvPr>
        </p:nvSpPr>
        <p:spPr/>
        <p:txBody>
          <a:bodyPr/>
          <a:lstStyle/>
          <a:p>
            <a:fld id="{6F8E2375-F1B1-284C-A827-B0E603FDBDD8}" type="slidenum">
              <a:rPr lang="en-US" smtClean="0"/>
              <a:pPr/>
              <a:t>35</a:t>
            </a:fld>
            <a:endParaRPr lang="en-US"/>
          </a:p>
        </p:txBody>
      </p:sp>
    </p:spTree>
    <p:extLst>
      <p:ext uri="{BB962C8B-B14F-4D97-AF65-F5344CB8AC3E}">
        <p14:creationId xmlns:p14="http://schemas.microsoft.com/office/powerpoint/2010/main" val="39837910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D-DIN"/>
            </a:endParaRPr>
          </a:p>
        </p:txBody>
      </p:sp>
      <p:sp>
        <p:nvSpPr>
          <p:cNvPr id="4" name="Slide Number Placeholder 3"/>
          <p:cNvSpPr>
            <a:spLocks noGrp="1"/>
          </p:cNvSpPr>
          <p:nvPr>
            <p:ph type="sldNum" sz="quarter" idx="5"/>
          </p:nvPr>
        </p:nvSpPr>
        <p:spPr/>
        <p:txBody>
          <a:bodyPr/>
          <a:lstStyle/>
          <a:p>
            <a:fld id="{6F8E2375-F1B1-284C-A827-B0E603FDBDD8}" type="slidenum">
              <a:rPr lang="en-US" smtClean="0"/>
              <a:pPr/>
              <a:t>36</a:t>
            </a:fld>
            <a:endParaRPr lang="en-US"/>
          </a:p>
        </p:txBody>
      </p:sp>
    </p:spTree>
    <p:extLst>
      <p:ext uri="{BB962C8B-B14F-4D97-AF65-F5344CB8AC3E}">
        <p14:creationId xmlns:p14="http://schemas.microsoft.com/office/powerpoint/2010/main" val="41916110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10"/>
          </p:nvPr>
        </p:nvSpPr>
        <p:spPr/>
        <p:txBody>
          <a:bodyPr/>
          <a:lstStyle/>
          <a:p>
            <a:fld id="{6F8E2375-F1B1-284C-A827-B0E603FDBDD8}" type="slidenum">
              <a:rPr lang="en-US" smtClean="0"/>
              <a:pPr/>
              <a:t>38</a:t>
            </a:fld>
            <a:endParaRPr lang="en-US"/>
          </a:p>
        </p:txBody>
      </p:sp>
    </p:spTree>
    <p:extLst>
      <p:ext uri="{BB962C8B-B14F-4D97-AF65-F5344CB8AC3E}">
        <p14:creationId xmlns:p14="http://schemas.microsoft.com/office/powerpoint/2010/main" val="3431396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ML: nebudeme překládat </a:t>
            </a:r>
            <a:r>
              <a:rPr lang="cs-CZ" err="1"/>
              <a:t>toolkit</a:t>
            </a:r>
            <a:r>
              <a:rPr lang="cs-CZ"/>
              <a:t> ? Třeba nástroje nebo soubor nástrojů? </a:t>
            </a:r>
          </a:p>
        </p:txBody>
      </p:sp>
      <p:sp>
        <p:nvSpPr>
          <p:cNvPr id="4" name="Zástupný symbol pro číslo snímku 3"/>
          <p:cNvSpPr>
            <a:spLocks noGrp="1"/>
          </p:cNvSpPr>
          <p:nvPr>
            <p:ph type="sldNum" sz="quarter" idx="5"/>
          </p:nvPr>
        </p:nvSpPr>
        <p:spPr/>
        <p:txBody>
          <a:bodyPr/>
          <a:lstStyle/>
          <a:p>
            <a:fld id="{6F8E2375-F1B1-284C-A827-B0E603FDBDD8}" type="slidenum">
              <a:rPr lang="en-US" smtClean="0"/>
              <a:pPr/>
              <a:t>5</a:t>
            </a:fld>
            <a:endParaRPr lang="en-US"/>
          </a:p>
        </p:txBody>
      </p:sp>
    </p:spTree>
    <p:extLst>
      <p:ext uri="{BB962C8B-B14F-4D97-AF65-F5344CB8AC3E}">
        <p14:creationId xmlns:p14="http://schemas.microsoft.com/office/powerpoint/2010/main" val="4089856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10"/>
          </p:nvPr>
        </p:nvSpPr>
        <p:spPr/>
        <p:txBody>
          <a:bodyPr/>
          <a:lstStyle/>
          <a:p>
            <a:fld id="{6F8E2375-F1B1-284C-A827-B0E603FDBDD8}" type="slidenum">
              <a:rPr lang="en-US" smtClean="0"/>
              <a:pPr/>
              <a:t>6</a:t>
            </a:fld>
            <a:endParaRPr lang="en-US"/>
          </a:p>
        </p:txBody>
      </p:sp>
    </p:spTree>
    <p:extLst>
      <p:ext uri="{BB962C8B-B14F-4D97-AF65-F5344CB8AC3E}">
        <p14:creationId xmlns:p14="http://schemas.microsoft.com/office/powerpoint/2010/main" val="410682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a:t>Podpůrné otázky, které může školitel/</a:t>
            </a:r>
            <a:r>
              <a:rPr lang="cs-CZ" noProof="0" err="1"/>
              <a:t>ka</a:t>
            </a:r>
            <a:r>
              <a:rPr lang="cs-CZ" noProof="0"/>
              <a:t> použít:</a:t>
            </a:r>
          </a:p>
          <a:p>
            <a:endParaRPr lang="cs-CZ" noProof="0"/>
          </a:p>
          <a:p>
            <a:pPr marL="171450" indent="-171450">
              <a:buFontTx/>
              <a:buChar char="-"/>
            </a:pPr>
            <a:r>
              <a:rPr lang="cs-CZ" noProof="0"/>
              <a:t>Jaké byly klíčové faktory, které přispěly k incidentu v této případové studii?</a:t>
            </a:r>
          </a:p>
          <a:p>
            <a:pPr marL="171450" indent="-171450">
              <a:buFontTx/>
              <a:buChar char="-"/>
            </a:pPr>
            <a:r>
              <a:rPr lang="cs-CZ" noProof="0"/>
              <a:t>Jak se dalo tomuto incidentu předejít?</a:t>
            </a:r>
          </a:p>
          <a:p>
            <a:pPr marL="171450" indent="-171450">
              <a:buFontTx/>
              <a:buChar char="-"/>
            </a:pPr>
            <a:r>
              <a:rPr lang="cs-CZ" noProof="0"/>
              <a:t>Jaké podpůrné systémy by měly být zavedeny?</a:t>
            </a:r>
          </a:p>
          <a:p>
            <a:pPr marL="0" indent="0">
              <a:buFontTx/>
              <a:buNone/>
            </a:pPr>
            <a:endParaRPr lang="cs-CZ" noProof="0"/>
          </a:p>
          <a:p>
            <a:pPr marL="0" indent="0">
              <a:buFontTx/>
              <a:buNone/>
            </a:pPr>
            <a:r>
              <a:rPr lang="cs-CZ" noProof="0"/>
              <a:t>[v závislosti na případové studii neváhejte</a:t>
            </a:r>
            <a:r>
              <a:rPr lang="cs-CZ" baseline="0" noProof="0"/>
              <a:t> </a:t>
            </a:r>
            <a:r>
              <a:rPr lang="cs-CZ" noProof="0"/>
              <a:t>položit další relevantní otázky].</a:t>
            </a:r>
          </a:p>
        </p:txBody>
      </p:sp>
      <p:sp>
        <p:nvSpPr>
          <p:cNvPr id="4" name="Slide Number Placeholder 3"/>
          <p:cNvSpPr>
            <a:spLocks noGrp="1"/>
          </p:cNvSpPr>
          <p:nvPr>
            <p:ph type="sldNum" sz="quarter" idx="5"/>
          </p:nvPr>
        </p:nvSpPr>
        <p:spPr/>
        <p:txBody>
          <a:bodyPr/>
          <a:lstStyle/>
          <a:p>
            <a:fld id="{6F8E2375-F1B1-284C-A827-B0E603FDBDD8}" type="slidenum">
              <a:rPr lang="en-US" smtClean="0"/>
              <a:pPr/>
              <a:t>7</a:t>
            </a:fld>
            <a:endParaRPr lang="en-US"/>
          </a:p>
        </p:txBody>
      </p:sp>
    </p:spTree>
    <p:extLst>
      <p:ext uri="{BB962C8B-B14F-4D97-AF65-F5344CB8AC3E}">
        <p14:creationId xmlns:p14="http://schemas.microsoft.com/office/powerpoint/2010/main" val="2834396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800" b="0" i="0" noProof="0">
                <a:solidFill>
                  <a:srgbClr val="000000"/>
                </a:solidFill>
                <a:effectLst/>
                <a:latin typeface="Calibri" panose="020F0502020204030204" pitchFamily="34" charset="0"/>
              </a:rPr>
              <a:t>Školitel/</a:t>
            </a:r>
            <a:r>
              <a:rPr lang="cs-CZ" sz="1800" b="0" i="0" baseline="0" noProof="0" err="1">
                <a:solidFill>
                  <a:srgbClr val="000000"/>
                </a:solidFill>
                <a:effectLst/>
                <a:latin typeface="Calibri" panose="020F0502020204030204" pitchFamily="34" charset="0"/>
              </a:rPr>
              <a:t>ka</a:t>
            </a:r>
            <a:r>
              <a:rPr lang="cs-CZ" sz="1800" b="0" i="0" baseline="0" noProof="0">
                <a:solidFill>
                  <a:srgbClr val="000000"/>
                </a:solidFill>
                <a:effectLst/>
                <a:latin typeface="Calibri" panose="020F0502020204030204" pitchFamily="34" charset="0"/>
              </a:rPr>
              <a:t> </a:t>
            </a:r>
            <a:r>
              <a:rPr lang="cs-CZ" sz="1800" b="0" i="0" noProof="0">
                <a:solidFill>
                  <a:srgbClr val="000000"/>
                </a:solidFill>
                <a:effectLst/>
                <a:latin typeface="Calibri" panose="020F0502020204030204" pitchFamily="34" charset="0"/>
              </a:rPr>
              <a:t>požádá účastnice/</a:t>
            </a:r>
            <a:r>
              <a:rPr lang="cs-CZ" sz="1800" b="0" i="0" noProof="0" err="1">
                <a:solidFill>
                  <a:srgbClr val="000000"/>
                </a:solidFill>
                <a:effectLst/>
                <a:latin typeface="Calibri" panose="020F0502020204030204" pitchFamily="34" charset="0"/>
              </a:rPr>
              <a:t>íky</a:t>
            </a:r>
            <a:r>
              <a:rPr lang="cs-CZ" sz="1800" b="0" i="0" noProof="0">
                <a:solidFill>
                  <a:srgbClr val="000000"/>
                </a:solidFill>
                <a:effectLst/>
                <a:latin typeface="Calibri" panose="020F0502020204030204" pitchFamily="34" charset="0"/>
              </a:rPr>
              <a:t>, aby se zamysleli nad tím, co považují za genderově podmíněné násilí v akademickém kontextu, a to předtím, než sdělí jakoukoli definici.</a:t>
            </a:r>
            <a:endParaRPr lang="cs-CZ" noProof="0"/>
          </a:p>
        </p:txBody>
      </p:sp>
      <p:sp>
        <p:nvSpPr>
          <p:cNvPr id="4" name="Slide Number Placeholder 3"/>
          <p:cNvSpPr>
            <a:spLocks noGrp="1"/>
          </p:cNvSpPr>
          <p:nvPr>
            <p:ph type="sldNum" sz="quarter" idx="5"/>
          </p:nvPr>
        </p:nvSpPr>
        <p:spPr/>
        <p:txBody>
          <a:bodyPr/>
          <a:lstStyle/>
          <a:p>
            <a:fld id="{6F8E2375-F1B1-284C-A827-B0E603FDBDD8}" type="slidenum">
              <a:rPr lang="en-US" smtClean="0"/>
              <a:pPr/>
              <a:t>8</a:t>
            </a:fld>
            <a:endParaRPr lang="en-US"/>
          </a:p>
        </p:txBody>
      </p:sp>
    </p:spTree>
    <p:extLst>
      <p:ext uri="{BB962C8B-B14F-4D97-AF65-F5344CB8AC3E}">
        <p14:creationId xmlns:p14="http://schemas.microsoft.com/office/powerpoint/2010/main" val="1639048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cs-CZ" noProof="0">
                <a:latin typeface="Calibri"/>
                <a:cs typeface="Calibri"/>
              </a:rPr>
              <a:t>Navázat na odpovědi</a:t>
            </a:r>
          </a:p>
          <a:p>
            <a:pPr marL="171450" indent="-171450">
              <a:buFontTx/>
              <a:buChar char="-"/>
            </a:pPr>
            <a:r>
              <a:rPr lang="cs-CZ" baseline="0" noProof="0">
                <a:latin typeface="Calibri"/>
                <a:cs typeface="Calibri"/>
              </a:rPr>
              <a:t>Násilí na kterém se společnost shodne jako trestné - na vrcholu ledovce</a:t>
            </a:r>
          </a:p>
          <a:p>
            <a:pPr marL="171450" indent="-171450">
              <a:buFontTx/>
              <a:buChar char="-"/>
            </a:pPr>
            <a:r>
              <a:rPr lang="cs-CZ" baseline="0" noProof="0">
                <a:latin typeface="Calibri"/>
                <a:cs typeface="Calibri"/>
              </a:rPr>
              <a:t>Je výsledkem kontinuity dalších forem násilí, které jako společnost přehlížíme</a:t>
            </a:r>
          </a:p>
          <a:p>
            <a:pPr marL="171450" indent="-171450">
              <a:buFontTx/>
              <a:buChar char="-"/>
            </a:pPr>
            <a:r>
              <a:rPr lang="cs-CZ" baseline="0" noProof="0">
                <a:latin typeface="Calibri"/>
                <a:cs typeface="Calibri"/>
              </a:rPr>
              <a:t>Podhoubí násilí zakotveno v kultuře</a:t>
            </a:r>
          </a:p>
          <a:p>
            <a:pPr marL="171450" indent="-171450">
              <a:buFontTx/>
              <a:buChar char="-"/>
            </a:pPr>
            <a:r>
              <a:rPr lang="cs-CZ" baseline="0" noProof="0">
                <a:latin typeface="Calibri"/>
                <a:cs typeface="Calibri"/>
              </a:rPr>
              <a:t>Sexistické vtipy, komentáře na vzhled, </a:t>
            </a:r>
            <a:r>
              <a:rPr lang="cs-CZ" baseline="0" noProof="0" err="1">
                <a:latin typeface="Calibri"/>
                <a:cs typeface="Calibri"/>
              </a:rPr>
              <a:t>objektifikace</a:t>
            </a:r>
            <a:r>
              <a:rPr lang="cs-CZ" baseline="0" noProof="0">
                <a:latin typeface="Calibri"/>
                <a:cs typeface="Calibri"/>
              </a:rPr>
              <a:t>, naopak přehlížení, </a:t>
            </a:r>
            <a:r>
              <a:rPr lang="cs-CZ" baseline="0" noProof="0" err="1">
                <a:latin typeface="Calibri"/>
                <a:cs typeface="Calibri"/>
              </a:rPr>
              <a:t>zneviditelňování</a:t>
            </a:r>
            <a:r>
              <a:rPr lang="cs-CZ" baseline="0" noProof="0">
                <a:latin typeface="Calibri"/>
                <a:cs typeface="Calibri"/>
              </a:rPr>
              <a:t>, výhružky, ponižování</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cs-CZ" noProof="0">
                <a:latin typeface="Calibri"/>
                <a:cs typeface="Calibri"/>
              </a:rPr>
              <a:t>Problematické </a:t>
            </a:r>
            <a:r>
              <a:rPr lang="cs-CZ" baseline="0" noProof="0">
                <a:latin typeface="Calibri"/>
                <a:cs typeface="Calibri"/>
              </a:rPr>
              <a:t>chováním v akademickém prostředí (šikana, </a:t>
            </a:r>
            <a:r>
              <a:rPr lang="cs-CZ" baseline="0" noProof="0" err="1">
                <a:latin typeface="Calibri"/>
                <a:cs typeface="Calibri"/>
              </a:rPr>
              <a:t>bossing</a:t>
            </a:r>
            <a:r>
              <a:rPr lang="cs-CZ" baseline="0" noProof="0">
                <a:latin typeface="Calibri"/>
                <a:cs typeface="Calibri"/>
              </a:rPr>
              <a:t>) chápeme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cs-CZ" baseline="0" noProof="0">
                <a:latin typeface="Calibri"/>
                <a:cs typeface="Calibri"/>
              </a:rPr>
              <a:t>Podobně jako šikana a </a:t>
            </a:r>
            <a:r>
              <a:rPr lang="cs-CZ" baseline="0" noProof="0" err="1">
                <a:latin typeface="Calibri"/>
                <a:cs typeface="Calibri"/>
              </a:rPr>
              <a:t>bossing</a:t>
            </a:r>
            <a:r>
              <a:rPr lang="cs-CZ" baseline="0" noProof="0">
                <a:latin typeface="Calibri"/>
                <a:cs typeface="Calibri"/>
              </a:rPr>
              <a:t>, GPN je projevem moci a dominance, nikoliv sexuální deviace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cs-CZ" baseline="0" noProof="0">
                <a:latin typeface="Calibri"/>
                <a:cs typeface="Calibri"/>
              </a:rPr>
              <a:t>Vyplývá z genderových nerovností, které jsou častokrát, téměř vždy nevyváženého mocenského charakteru</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cs-CZ" baseline="0" noProof="0">
                <a:latin typeface="Calibri"/>
                <a:cs typeface="Calibri"/>
              </a:rPr>
              <a:t>GPN je stigmatizující</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cs-CZ" baseline="0" noProof="0">
                <a:latin typeface="Calibri"/>
                <a:cs typeface="Calibri"/>
              </a:rPr>
              <a:t>Co přesně je GPN?</a:t>
            </a:r>
          </a:p>
          <a:p>
            <a:pPr marL="171450" indent="-171450">
              <a:buFontTx/>
              <a:buChar char="-"/>
            </a:pPr>
            <a:endParaRPr lang="cs-CZ" baseline="0" noProof="0">
              <a:latin typeface="Calibri"/>
              <a:cs typeface="Calibri"/>
            </a:endParaRPr>
          </a:p>
          <a:p>
            <a:pPr marL="171450" indent="-171450">
              <a:buFontTx/>
              <a:buChar char="-"/>
            </a:pPr>
            <a:endParaRPr lang="cs-CZ" noProof="0">
              <a:latin typeface="Calibri"/>
              <a:cs typeface="Calibri"/>
            </a:endParaRPr>
          </a:p>
        </p:txBody>
      </p:sp>
      <p:sp>
        <p:nvSpPr>
          <p:cNvPr id="4" name="Espace réservé du numéro de diapositive 3"/>
          <p:cNvSpPr>
            <a:spLocks noGrp="1"/>
          </p:cNvSpPr>
          <p:nvPr>
            <p:ph type="sldNum" sz="quarter" idx="5"/>
          </p:nvPr>
        </p:nvSpPr>
        <p:spPr/>
        <p:txBody>
          <a:bodyPr/>
          <a:lstStyle/>
          <a:p>
            <a:fld id="{6F8E2375-F1B1-284C-A827-B0E603FDBDD8}" type="slidenum">
              <a:rPr lang="en-US" smtClean="0"/>
              <a:pPr/>
              <a:t>9</a:t>
            </a:fld>
            <a:endParaRPr lang="en-US"/>
          </a:p>
        </p:txBody>
      </p:sp>
    </p:spTree>
    <p:extLst>
      <p:ext uri="{BB962C8B-B14F-4D97-AF65-F5344CB8AC3E}">
        <p14:creationId xmlns:p14="http://schemas.microsoft.com/office/powerpoint/2010/main" val="3784055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cs-CZ" b="0" i="0" baseline="0" noProof="0">
                <a:solidFill>
                  <a:srgbClr val="161616"/>
                </a:solidFill>
                <a:effectLst/>
                <a:latin typeface="Open Sans" panose="020B0606030504020204" pitchFamily="34" charset="0"/>
              </a:rPr>
              <a:t>Přečíst </a:t>
            </a:r>
            <a:r>
              <a:rPr lang="cs-CZ" b="0" i="0" baseline="0" noProof="0" err="1">
                <a:solidFill>
                  <a:srgbClr val="161616"/>
                </a:solidFill>
                <a:effectLst/>
                <a:latin typeface="Open Sans" panose="020B0606030504020204" pitchFamily="34" charset="0"/>
              </a:rPr>
              <a:t>slide</a:t>
            </a:r>
            <a:endParaRPr lang="cs-CZ" b="0" i="0" baseline="0" noProof="0">
              <a:solidFill>
                <a:srgbClr val="161616"/>
              </a:solidFill>
              <a:effectLst/>
              <a:latin typeface="Open Sans" panose="020B0606030504020204" pitchFamily="34" charset="0"/>
            </a:endParaRPr>
          </a:p>
          <a:p>
            <a:pPr marL="171450" indent="-171450">
              <a:buFontTx/>
              <a:buChar char="-"/>
            </a:pPr>
            <a:r>
              <a:rPr lang="cs-CZ" b="0" i="0" baseline="0" noProof="0">
                <a:solidFill>
                  <a:srgbClr val="161616"/>
                </a:solidFill>
                <a:effectLst/>
                <a:latin typeface="Open Sans" panose="020B0606030504020204" pitchFamily="34" charset="0"/>
              </a:rPr>
              <a:t>GPN není nový pojem</a:t>
            </a:r>
          </a:p>
          <a:p>
            <a:pPr marL="171450" indent="-171450">
              <a:buFontTx/>
              <a:buChar char="-"/>
            </a:pPr>
            <a:r>
              <a:rPr lang="cs-CZ" b="0" i="0" baseline="0" noProof="0">
                <a:solidFill>
                  <a:srgbClr val="161616"/>
                </a:solidFill>
                <a:effectLst/>
                <a:latin typeface="Open Sans" panose="020B0606030504020204" pitchFamily="34" charset="0"/>
              </a:rPr>
              <a:t>Přečíst definici Rady Evropy (2011)</a:t>
            </a:r>
          </a:p>
          <a:p>
            <a:pPr marL="171450" indent="-171450">
              <a:buFontTx/>
              <a:buChar char="-"/>
            </a:pPr>
            <a:r>
              <a:rPr lang="cs-CZ" b="0" i="0" noProof="0" err="1">
                <a:solidFill>
                  <a:srgbClr val="161616"/>
                </a:solidFill>
                <a:effectLst/>
                <a:latin typeface="Open Sans" panose="020B0606030504020204" pitchFamily="34" charset="0"/>
              </a:rPr>
              <a:t>Genderově</a:t>
            </a:r>
            <a:r>
              <a:rPr lang="cs-CZ" b="0" i="0" noProof="0">
                <a:solidFill>
                  <a:srgbClr val="161616"/>
                </a:solidFill>
                <a:effectLst/>
                <a:latin typeface="Open Sans" panose="020B0606030504020204" pitchFamily="34" charset="0"/>
              </a:rPr>
              <a:t> podmíněné násilí je založeno na nerovnováze moci a je pácháno s cílem ponížit osobu nebo skupinu osob a vyvolat v nich pocit méněcennosti a/nebo podřízenosti. Tento typ násilí je hluboce zakořeněn v sociálních a kulturních strukturách, normách a hodnotách, kterými se společnost řídí, a často je udržován kulturou popírání a mlčení.</a:t>
            </a:r>
          </a:p>
          <a:p>
            <a:pPr marL="171450" indent="-171450">
              <a:buFontTx/>
              <a:buChar char="-"/>
            </a:pPr>
            <a:r>
              <a:rPr lang="cs-CZ" b="0" i="0" noProof="0">
                <a:solidFill>
                  <a:srgbClr val="161616"/>
                </a:solidFill>
                <a:effectLst/>
                <a:latin typeface="Open Sans" panose="020B0606030504020204" pitchFamily="34" charset="0"/>
              </a:rPr>
              <a:t>Přiblížit – definice </a:t>
            </a:r>
            <a:r>
              <a:rPr lang="cs-CZ" b="0" i="0" noProof="0" err="1">
                <a:solidFill>
                  <a:srgbClr val="161616"/>
                </a:solidFill>
                <a:effectLst/>
                <a:latin typeface="Open Sans" panose="020B0606030504020204" pitchFamily="34" charset="0"/>
              </a:rPr>
              <a:t>UniSAFE</a:t>
            </a:r>
            <a:r>
              <a:rPr lang="cs-CZ" b="0" i="0" baseline="0" noProof="0">
                <a:solidFill>
                  <a:srgbClr val="161616"/>
                </a:solidFill>
                <a:effectLst/>
                <a:latin typeface="Open Sans" panose="020B0606030504020204" pitchFamily="34" charset="0"/>
              </a:rPr>
              <a:t> – další </a:t>
            </a:r>
            <a:r>
              <a:rPr lang="cs-CZ" b="0" i="0" baseline="0" noProof="0" err="1">
                <a:solidFill>
                  <a:srgbClr val="161616"/>
                </a:solidFill>
                <a:effectLst/>
                <a:latin typeface="Open Sans" panose="020B0606030504020204" pitchFamily="34" charset="0"/>
              </a:rPr>
              <a:t>slide</a:t>
            </a:r>
            <a:endParaRPr lang="cs-CZ" b="0" i="0" noProof="0">
              <a:solidFill>
                <a:srgbClr val="161616"/>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6F8E2375-F1B1-284C-A827-B0E603FDBDD8}" type="slidenum">
              <a:rPr lang="en-US" smtClean="0"/>
              <a:pPr/>
              <a:t>10</a:t>
            </a:fld>
            <a:endParaRPr lang="en-US"/>
          </a:p>
        </p:txBody>
      </p:sp>
    </p:spTree>
    <p:extLst>
      <p:ext uri="{BB962C8B-B14F-4D97-AF65-F5344CB8AC3E}">
        <p14:creationId xmlns:p14="http://schemas.microsoft.com/office/powerpoint/2010/main" val="3032554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06141" y="1882941"/>
            <a:ext cx="3758364" cy="1861285"/>
          </a:xfrm>
        </p:spPr>
        <p:txBody>
          <a:bodyPr/>
          <a:lstStyle>
            <a:lvl1pPr>
              <a:lnSpc>
                <a:spcPct val="90000"/>
              </a:lnSpc>
              <a:defRPr sz="3200">
                <a:solidFill>
                  <a:srgbClr val="0F2235"/>
                </a:solidFill>
              </a:defRPr>
            </a:lvl1pPr>
          </a:lstStyle>
          <a:p>
            <a:r>
              <a:rPr lang="en-US"/>
              <a:t>Click to edit Master title style</a:t>
            </a:r>
          </a:p>
        </p:txBody>
      </p:sp>
      <p:sp>
        <p:nvSpPr>
          <p:cNvPr id="4" name="Espace réservé du numéro de diapositive 4">
            <a:extLst>
              <a:ext uri="{FF2B5EF4-FFF2-40B4-BE49-F238E27FC236}">
                <a16:creationId xmlns:a16="http://schemas.microsoft.com/office/drawing/2014/main" id="{EAD03393-C32B-7446-8852-7DD35EEDB67D}"/>
              </a:ext>
            </a:extLst>
          </p:cNvPr>
          <p:cNvSpPr>
            <a:spLocks noGrp="1"/>
          </p:cNvSpPr>
          <p:nvPr>
            <p:ph type="sldNum" sz="quarter" idx="4"/>
          </p:nvPr>
        </p:nvSpPr>
        <p:spPr>
          <a:xfrm>
            <a:off x="8328910" y="6333377"/>
            <a:ext cx="2743200" cy="365125"/>
          </a:xfrm>
          <a:prstGeom prst="rect">
            <a:avLst/>
          </a:prstGeom>
        </p:spPr>
        <p:txBody>
          <a:bodyPr vert="horz" lIns="91440" tIns="45720" rIns="91440" bIns="45720" rtlCol="0" anchor="ctr"/>
          <a:lstStyle>
            <a:lvl1pPr algn="r">
              <a:defRPr sz="1400" b="0" i="0">
                <a:solidFill>
                  <a:srgbClr val="5792CE"/>
                </a:solidFill>
                <a:latin typeface="D-DIN" panose="020B0504030202030204" pitchFamily="34" charset="77"/>
              </a:defRPr>
            </a:lvl1pPr>
          </a:lstStyle>
          <a:p>
            <a:fld id="{783777ED-E0AE-DD49-A1E6-113717D9A99F}" type="slidenum">
              <a:rPr lang="fr-FR" smtClean="0"/>
              <a:pPr/>
              <a:t>‹#›</a:t>
            </a:fld>
            <a:endParaRPr lang="fr-FR"/>
          </a:p>
        </p:txBody>
      </p:sp>
      <p:pic>
        <p:nvPicPr>
          <p:cNvPr id="5" name="Image 5">
            <a:extLst>
              <a:ext uri="{FF2B5EF4-FFF2-40B4-BE49-F238E27FC236}">
                <a16:creationId xmlns:a16="http://schemas.microsoft.com/office/drawing/2014/main" id="{7243D911-2FB7-448A-A3DA-B4ED54835FEB}"/>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9443405" y="4040877"/>
            <a:ext cx="5106076" cy="5106076"/>
          </a:xfrm>
          <a:prstGeom prst="rect">
            <a:avLst/>
          </a:prstGeom>
        </p:spPr>
      </p:pic>
    </p:spTree>
    <p:extLst>
      <p:ext uri="{BB962C8B-B14F-4D97-AF65-F5344CB8AC3E}">
        <p14:creationId xmlns:p14="http://schemas.microsoft.com/office/powerpoint/2010/main" val="1595227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46922" y="1129932"/>
            <a:ext cx="10086975" cy="778381"/>
          </a:xfrm>
        </p:spPr>
        <p:txBody>
          <a:bodyPr/>
          <a:lstStyle>
            <a:lvl1pPr>
              <a:lnSpc>
                <a:spcPct val="90000"/>
              </a:lnSpc>
              <a:defRPr sz="2800"/>
            </a:lvl1pPr>
          </a:lstStyle>
          <a:p>
            <a:r>
              <a:rPr lang="en-US"/>
              <a:t>Click to edit Master title style</a:t>
            </a:r>
          </a:p>
        </p:txBody>
      </p:sp>
      <p:cxnSp>
        <p:nvCxnSpPr>
          <p:cNvPr id="5" name="Straight Connector 4"/>
          <p:cNvCxnSpPr>
            <a:cxnSpLocks/>
          </p:cNvCxnSpPr>
          <p:nvPr userDrawn="1"/>
        </p:nvCxnSpPr>
        <p:spPr>
          <a:xfrm>
            <a:off x="291548" y="1484245"/>
            <a:ext cx="536225" cy="0"/>
          </a:xfrm>
          <a:prstGeom prst="line">
            <a:avLst/>
          </a:prstGeom>
          <a:ln>
            <a:solidFill>
              <a:srgbClr val="0F2235"/>
            </a:solidFill>
          </a:ln>
        </p:spPr>
        <p:style>
          <a:lnRef idx="1">
            <a:schemeClr val="accent1"/>
          </a:lnRef>
          <a:fillRef idx="0">
            <a:schemeClr val="accent1"/>
          </a:fillRef>
          <a:effectRef idx="0">
            <a:schemeClr val="accent1"/>
          </a:effectRef>
          <a:fontRef idx="minor">
            <a:schemeClr val="tx1"/>
          </a:fontRef>
        </p:style>
      </p:cxnSp>
      <p:sp>
        <p:nvSpPr>
          <p:cNvPr id="7" name="Espace réservé du numéro de diapositive 4">
            <a:extLst>
              <a:ext uri="{FF2B5EF4-FFF2-40B4-BE49-F238E27FC236}">
                <a16:creationId xmlns:a16="http://schemas.microsoft.com/office/drawing/2014/main" id="{F338BC9D-FA7F-5447-9F8E-AB7515DBD88F}"/>
              </a:ext>
            </a:extLst>
          </p:cNvPr>
          <p:cNvSpPr>
            <a:spLocks noGrp="1"/>
          </p:cNvSpPr>
          <p:nvPr>
            <p:ph type="sldNum" sz="quarter" idx="4"/>
          </p:nvPr>
        </p:nvSpPr>
        <p:spPr>
          <a:xfrm>
            <a:off x="8328910" y="6333377"/>
            <a:ext cx="2743200" cy="365125"/>
          </a:xfrm>
          <a:prstGeom prst="rect">
            <a:avLst/>
          </a:prstGeom>
        </p:spPr>
        <p:txBody>
          <a:bodyPr vert="horz" lIns="91440" tIns="45720" rIns="91440" bIns="45720" rtlCol="0" anchor="ctr"/>
          <a:lstStyle>
            <a:lvl1pPr algn="r">
              <a:defRPr sz="1400" b="0" i="0">
                <a:solidFill>
                  <a:srgbClr val="5792CE"/>
                </a:solidFill>
                <a:latin typeface="D-DIN" panose="020B0504030202030204" pitchFamily="34" charset="77"/>
              </a:defRPr>
            </a:lvl1pPr>
          </a:lstStyle>
          <a:p>
            <a:fld id="{783777ED-E0AE-DD49-A1E6-113717D9A99F}" type="slidenum">
              <a:rPr lang="fr-FR" smtClean="0"/>
              <a:pPr/>
              <a:t>‹#›</a:t>
            </a:fld>
            <a:endParaRPr lang="fr-FR"/>
          </a:p>
        </p:txBody>
      </p:sp>
      <p:pic>
        <p:nvPicPr>
          <p:cNvPr id="6" name="Image 5">
            <a:extLst>
              <a:ext uri="{FF2B5EF4-FFF2-40B4-BE49-F238E27FC236}">
                <a16:creationId xmlns:a16="http://schemas.microsoft.com/office/drawing/2014/main" id="{56C0BB08-3043-42B6-ABE6-B9CBC6E32BFB}"/>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9443405" y="4040877"/>
            <a:ext cx="5106076" cy="510607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46922" y="1129932"/>
            <a:ext cx="10086975" cy="778381"/>
          </a:xfrm>
        </p:spPr>
        <p:txBody>
          <a:bodyPr/>
          <a:lstStyle>
            <a:lvl1pPr>
              <a:lnSpc>
                <a:spcPct val="90000"/>
              </a:lnSpc>
              <a:defRPr sz="2800"/>
            </a:lvl1pPr>
          </a:lstStyle>
          <a:p>
            <a:r>
              <a:rPr lang="en-US"/>
              <a:t>Click to edit Master title style</a:t>
            </a:r>
          </a:p>
        </p:txBody>
      </p:sp>
      <p:sp>
        <p:nvSpPr>
          <p:cNvPr id="3" name="Rectangle 2"/>
          <p:cNvSpPr/>
          <p:nvPr userDrawn="1"/>
        </p:nvSpPr>
        <p:spPr>
          <a:xfrm>
            <a:off x="0" y="2060575"/>
            <a:ext cx="12192000" cy="4797425"/>
          </a:xfrm>
          <a:prstGeom prst="rect">
            <a:avLst/>
          </a:prstGeom>
          <a:solidFill>
            <a:srgbClr val="0F2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F2235"/>
              </a:solidFill>
              <a:latin typeface="D-DIN" panose="020B0504030202030204" pitchFamily="34" charset="77"/>
            </a:endParaRPr>
          </a:p>
        </p:txBody>
      </p:sp>
      <p:pic>
        <p:nvPicPr>
          <p:cNvPr id="6" name="Image 5">
            <a:extLst>
              <a:ext uri="{FF2B5EF4-FFF2-40B4-BE49-F238E27FC236}">
                <a16:creationId xmlns:a16="http://schemas.microsoft.com/office/drawing/2014/main" id="{029E551B-2A1B-A747-8013-E8E6879FEB7F}"/>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9443405" y="4040877"/>
            <a:ext cx="5106076" cy="5106076"/>
          </a:xfrm>
          <a:prstGeom prst="rect">
            <a:avLst/>
          </a:prstGeom>
        </p:spPr>
      </p:pic>
      <p:cxnSp>
        <p:nvCxnSpPr>
          <p:cNvPr id="7" name="Straight Connector 4">
            <a:extLst>
              <a:ext uri="{FF2B5EF4-FFF2-40B4-BE49-F238E27FC236}">
                <a16:creationId xmlns:a16="http://schemas.microsoft.com/office/drawing/2014/main" id="{728F4451-9DEA-4247-B64E-C1747BECCC2A}"/>
              </a:ext>
            </a:extLst>
          </p:cNvPr>
          <p:cNvCxnSpPr>
            <a:cxnSpLocks/>
          </p:cNvCxnSpPr>
          <p:nvPr userDrawn="1"/>
        </p:nvCxnSpPr>
        <p:spPr>
          <a:xfrm>
            <a:off x="291548" y="1484245"/>
            <a:ext cx="536225" cy="0"/>
          </a:xfrm>
          <a:prstGeom prst="line">
            <a:avLst/>
          </a:prstGeom>
          <a:ln>
            <a:solidFill>
              <a:srgbClr val="0F2235"/>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8C1BC63-BD40-6241-8639-5CA50A9D3917}"/>
              </a:ext>
            </a:extLst>
          </p:cNvPr>
          <p:cNvSpPr>
            <a:spLocks noChangeArrowheads="1"/>
          </p:cNvSpPr>
          <p:nvPr userDrawn="1"/>
        </p:nvSpPr>
        <p:spPr bwMode="auto">
          <a:xfrm>
            <a:off x="1265322" y="6408216"/>
            <a:ext cx="6445995" cy="215444"/>
          </a:xfrm>
          <a:prstGeom prst="rect">
            <a:avLst/>
          </a:prstGeom>
          <a:no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800" b="0" i="0" u="none" strike="noStrike" cap="none" normalizeH="0" baseline="0">
                <a:ln>
                  <a:noFill/>
                </a:ln>
                <a:solidFill>
                  <a:schemeClr val="bg1">
                    <a:lumMod val="75000"/>
                  </a:schemeClr>
                </a:solidFill>
                <a:effectLst/>
                <a:latin typeface="D-DIN" panose="020B0504030202030204" pitchFamily="34" charset="77"/>
              </a:rPr>
              <a:t>This project has received funding from the European Union’s Horizon 2020 research and innovation </a:t>
            </a:r>
            <a:r>
              <a:rPr kumimoji="0" lang="en-US" altLang="fr-FR" sz="800" b="0" i="0" u="none" strike="noStrike" cap="none" normalizeH="0" baseline="0" err="1">
                <a:ln>
                  <a:noFill/>
                </a:ln>
                <a:solidFill>
                  <a:schemeClr val="bg1">
                    <a:lumMod val="75000"/>
                  </a:schemeClr>
                </a:solidFill>
                <a:effectLst/>
                <a:latin typeface="D-DIN" panose="020B0504030202030204" pitchFamily="34" charset="77"/>
              </a:rPr>
              <a:t>programme</a:t>
            </a:r>
            <a:r>
              <a:rPr kumimoji="0" lang="en-US" altLang="fr-FR" sz="800" b="0" i="0" u="none" strike="noStrike" cap="none" normalizeH="0" baseline="0">
                <a:ln>
                  <a:noFill/>
                </a:ln>
                <a:solidFill>
                  <a:schemeClr val="bg1">
                    <a:lumMod val="75000"/>
                  </a:schemeClr>
                </a:solidFill>
                <a:effectLst/>
                <a:latin typeface="D-DIN" panose="020B0504030202030204" pitchFamily="34" charset="77"/>
              </a:rPr>
              <a:t> under grant agreement No 101006261</a:t>
            </a:r>
            <a:endParaRPr kumimoji="0" lang="fr-FR" altLang="fr-FR" sz="800" b="0" i="0" u="none" strike="noStrike" cap="none" normalizeH="0" baseline="0">
              <a:ln>
                <a:noFill/>
              </a:ln>
              <a:solidFill>
                <a:schemeClr val="bg1">
                  <a:lumMod val="75000"/>
                </a:schemeClr>
              </a:solidFill>
              <a:effectLst/>
              <a:latin typeface="D-DIN" panose="020B0504030202030204" pitchFamily="34" charset="77"/>
            </a:endParaRPr>
          </a:p>
        </p:txBody>
      </p:sp>
      <p:pic>
        <p:nvPicPr>
          <p:cNvPr id="9" name="Image 8">
            <a:extLst>
              <a:ext uri="{FF2B5EF4-FFF2-40B4-BE49-F238E27FC236}">
                <a16:creationId xmlns:a16="http://schemas.microsoft.com/office/drawing/2014/main" id="{973B4B14-B59F-7B47-88AC-5D4F6C691712}"/>
              </a:ext>
            </a:extLst>
          </p:cNvPr>
          <p:cNvPicPr>
            <a:picLocks noChangeAspect="1"/>
          </p:cNvPicPr>
          <p:nvPr userDrawn="1"/>
        </p:nvPicPr>
        <p:blipFill>
          <a:blip r:embed="rId3"/>
          <a:stretch>
            <a:fillRect/>
          </a:stretch>
        </p:blipFill>
        <p:spPr>
          <a:xfrm>
            <a:off x="985135" y="6422543"/>
            <a:ext cx="280187" cy="186791"/>
          </a:xfrm>
          <a:prstGeom prst="rect">
            <a:avLst/>
          </a:prstGeom>
        </p:spPr>
      </p:pic>
      <p:sp>
        <p:nvSpPr>
          <p:cNvPr id="12" name="Espace réservé du numéro de diapositive 4">
            <a:extLst>
              <a:ext uri="{FF2B5EF4-FFF2-40B4-BE49-F238E27FC236}">
                <a16:creationId xmlns:a16="http://schemas.microsoft.com/office/drawing/2014/main" id="{33C1A946-B5E3-A749-89BC-9B776C389431}"/>
              </a:ext>
            </a:extLst>
          </p:cNvPr>
          <p:cNvSpPr txBox="1">
            <a:spLocks/>
          </p:cNvSpPr>
          <p:nvPr userDrawn="1"/>
        </p:nvSpPr>
        <p:spPr>
          <a:xfrm>
            <a:off x="8328910" y="6333377"/>
            <a:ext cx="2743200" cy="365125"/>
          </a:xfrm>
          <a:prstGeom prst="rect">
            <a:avLst/>
          </a:prstGeom>
        </p:spPr>
        <p:txBody>
          <a:bodyPr vert="horz" lIns="91440" tIns="45720" rIns="91440" bIns="45720" rtlCol="0" anchor="ctr"/>
          <a:lstStyle>
            <a:defPPr>
              <a:defRPr lang="en-US"/>
            </a:defPPr>
            <a:lvl1pPr marL="0" algn="r" defTabSz="914330" rtl="0" eaLnBrk="1" latinLnBrk="0" hangingPunct="1">
              <a:defRPr sz="1400" b="0" i="0" kern="1200">
                <a:solidFill>
                  <a:srgbClr val="5792CE"/>
                </a:solidFill>
                <a:latin typeface="D-DIN" panose="020B0504030202030204" pitchFamily="34" charset="77"/>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783777ED-E0AE-DD49-A1E6-113717D9A99F}" type="slidenum">
              <a:rPr lang="fr-FR" smtClean="0">
                <a:solidFill>
                  <a:schemeClr val="bg1"/>
                </a:solidFill>
              </a:rPr>
              <a:pPr/>
              <a:t>‹#›</a:t>
            </a:fld>
            <a:endParaRPr lang="fr-FR">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0F22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6922" y="1882941"/>
            <a:ext cx="3758364" cy="1861285"/>
          </a:xfrm>
        </p:spPr>
        <p:txBody>
          <a:bodyPr/>
          <a:lstStyle>
            <a:lvl1pPr>
              <a:lnSpc>
                <a:spcPct val="90000"/>
              </a:lnSpc>
              <a:defRPr sz="3200">
                <a:solidFill>
                  <a:srgbClr val="FFFFFF"/>
                </a:solidFill>
              </a:defRPr>
            </a:lvl1pPr>
          </a:lstStyle>
          <a:p>
            <a:r>
              <a:rPr lang="en-US"/>
              <a:t>Click to edit Master title style</a:t>
            </a:r>
          </a:p>
        </p:txBody>
      </p:sp>
      <p:pic>
        <p:nvPicPr>
          <p:cNvPr id="6" name="Image 5">
            <a:extLst>
              <a:ext uri="{FF2B5EF4-FFF2-40B4-BE49-F238E27FC236}">
                <a16:creationId xmlns:a16="http://schemas.microsoft.com/office/drawing/2014/main" id="{957C694D-9BA6-C241-889D-6AC17E6B5566}"/>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9443405" y="4040877"/>
            <a:ext cx="5106076" cy="5106076"/>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D50D809A-F76F-472D-A4BD-E730A17A87A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80767" y="345921"/>
            <a:ext cx="1564849" cy="32923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p:cNvSpPr/>
          <p:nvPr userDrawn="1"/>
        </p:nvSpPr>
        <p:spPr>
          <a:xfrm>
            <a:off x="0" y="2060575"/>
            <a:ext cx="12192000" cy="4797425"/>
          </a:xfrm>
          <a:prstGeom prst="rect">
            <a:avLst/>
          </a:prstGeom>
          <a:solidFill>
            <a:srgbClr val="0F2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F2235"/>
              </a:solidFill>
              <a:latin typeface="D-DIN" panose="020B0504030202030204" pitchFamily="34" charset="77"/>
            </a:endParaRPr>
          </a:p>
        </p:txBody>
      </p:sp>
      <p:sp>
        <p:nvSpPr>
          <p:cNvPr id="6" name="Picture Placeholder 8"/>
          <p:cNvSpPr>
            <a:spLocks noGrp="1"/>
          </p:cNvSpPr>
          <p:nvPr>
            <p:ph type="pic" sz="quarter" idx="12"/>
          </p:nvPr>
        </p:nvSpPr>
        <p:spPr>
          <a:xfrm>
            <a:off x="0" y="2060575"/>
            <a:ext cx="6096000" cy="4797425"/>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pic>
        <p:nvPicPr>
          <p:cNvPr id="7" name="Image 6">
            <a:extLst>
              <a:ext uri="{FF2B5EF4-FFF2-40B4-BE49-F238E27FC236}">
                <a16:creationId xmlns:a16="http://schemas.microsoft.com/office/drawing/2014/main" id="{B6894A4E-F8F8-4E4A-BE8E-73FCCE0E0ED2}"/>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9443405" y="4040877"/>
            <a:ext cx="5106076" cy="5106076"/>
          </a:xfrm>
          <a:prstGeom prst="rect">
            <a:avLst/>
          </a:prstGeom>
        </p:spPr>
      </p:pic>
      <p:cxnSp>
        <p:nvCxnSpPr>
          <p:cNvPr id="8" name="Straight Connector 4">
            <a:extLst>
              <a:ext uri="{FF2B5EF4-FFF2-40B4-BE49-F238E27FC236}">
                <a16:creationId xmlns:a16="http://schemas.microsoft.com/office/drawing/2014/main" id="{7A3D5ADF-0FF0-F74C-8C46-EC4A8FF102DC}"/>
              </a:ext>
            </a:extLst>
          </p:cNvPr>
          <p:cNvCxnSpPr>
            <a:cxnSpLocks/>
          </p:cNvCxnSpPr>
          <p:nvPr userDrawn="1"/>
        </p:nvCxnSpPr>
        <p:spPr>
          <a:xfrm>
            <a:off x="291548" y="1484245"/>
            <a:ext cx="536225" cy="0"/>
          </a:xfrm>
          <a:prstGeom prst="line">
            <a:avLst/>
          </a:prstGeom>
          <a:ln>
            <a:solidFill>
              <a:srgbClr val="0F2235"/>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CB162B83-8B66-2F4E-85DF-7585E43B8FE9}"/>
              </a:ext>
            </a:extLst>
          </p:cNvPr>
          <p:cNvSpPr>
            <a:spLocks noGrp="1"/>
          </p:cNvSpPr>
          <p:nvPr>
            <p:ph type="title"/>
          </p:nvPr>
        </p:nvSpPr>
        <p:spPr>
          <a:xfrm>
            <a:off x="1046922" y="1129932"/>
            <a:ext cx="10086975" cy="778381"/>
          </a:xfrm>
        </p:spPr>
        <p:txBody>
          <a:bodyPr/>
          <a:lstStyle>
            <a:lvl1pPr>
              <a:lnSpc>
                <a:spcPct val="90000"/>
              </a:lnSpc>
              <a:defRPr sz="2800"/>
            </a:lvl1pPr>
          </a:lstStyle>
          <a:p>
            <a:r>
              <a:rPr lang="en-US"/>
              <a:t>Click to edit Master title style</a:t>
            </a:r>
          </a:p>
        </p:txBody>
      </p:sp>
      <p:sp>
        <p:nvSpPr>
          <p:cNvPr id="12" name="Rectangle 7">
            <a:extLst>
              <a:ext uri="{FF2B5EF4-FFF2-40B4-BE49-F238E27FC236}">
                <a16:creationId xmlns:a16="http://schemas.microsoft.com/office/drawing/2014/main" id="{8AF03ADF-8665-8B40-A283-7CF24950C49F}"/>
              </a:ext>
            </a:extLst>
          </p:cNvPr>
          <p:cNvSpPr>
            <a:spLocks noChangeArrowheads="1"/>
          </p:cNvSpPr>
          <p:nvPr userDrawn="1"/>
        </p:nvSpPr>
        <p:spPr bwMode="auto">
          <a:xfrm>
            <a:off x="1265322" y="6346661"/>
            <a:ext cx="3328155" cy="338554"/>
          </a:xfrm>
          <a:prstGeom prst="rect">
            <a:avLst/>
          </a:prstGeom>
          <a:no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fr-FR" sz="800" b="0" i="0" u="none" strike="noStrike" cap="none" normalizeH="0" baseline="0">
                <a:ln>
                  <a:noFill/>
                </a:ln>
                <a:solidFill>
                  <a:schemeClr val="bg1"/>
                </a:solidFill>
                <a:effectLst/>
                <a:latin typeface="D-DIN" panose="020B0504030202030204" pitchFamily="34" charset="77"/>
              </a:rPr>
              <a:t>This project has received funding from the European Union’s Horizon 2020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fr-FR" sz="800" b="0" i="0" u="none" strike="noStrike" cap="none" normalizeH="0" baseline="0">
                <a:ln>
                  <a:noFill/>
                </a:ln>
                <a:solidFill>
                  <a:schemeClr val="bg1"/>
                </a:solidFill>
                <a:effectLst/>
                <a:latin typeface="D-DIN" panose="020B0504030202030204" pitchFamily="34" charset="77"/>
              </a:rPr>
              <a:t>research and innovation </a:t>
            </a:r>
            <a:r>
              <a:rPr kumimoji="0" lang="en-US" altLang="fr-FR" sz="800" b="0" i="0" u="none" strike="noStrike" cap="none" normalizeH="0" baseline="0" err="1">
                <a:ln>
                  <a:noFill/>
                </a:ln>
                <a:solidFill>
                  <a:schemeClr val="bg1"/>
                </a:solidFill>
                <a:effectLst/>
                <a:latin typeface="D-DIN" panose="020B0504030202030204" pitchFamily="34" charset="77"/>
              </a:rPr>
              <a:t>programme</a:t>
            </a:r>
            <a:r>
              <a:rPr kumimoji="0" lang="en-US" altLang="fr-FR" sz="800" b="0" i="0" u="none" strike="noStrike" cap="none" normalizeH="0" baseline="0">
                <a:ln>
                  <a:noFill/>
                </a:ln>
                <a:solidFill>
                  <a:schemeClr val="bg1"/>
                </a:solidFill>
                <a:effectLst/>
                <a:latin typeface="D-DIN" panose="020B0504030202030204" pitchFamily="34" charset="77"/>
              </a:rPr>
              <a:t> under grant agreement No 101006261</a:t>
            </a:r>
          </a:p>
        </p:txBody>
      </p:sp>
      <p:pic>
        <p:nvPicPr>
          <p:cNvPr id="13" name="Image 12">
            <a:extLst>
              <a:ext uri="{FF2B5EF4-FFF2-40B4-BE49-F238E27FC236}">
                <a16:creationId xmlns:a16="http://schemas.microsoft.com/office/drawing/2014/main" id="{6C289D1C-0975-0E44-BE2F-076CA8D003E9}"/>
              </a:ext>
            </a:extLst>
          </p:cNvPr>
          <p:cNvPicPr>
            <a:picLocks noChangeAspect="1"/>
          </p:cNvPicPr>
          <p:nvPr userDrawn="1"/>
        </p:nvPicPr>
        <p:blipFill>
          <a:blip r:embed="rId3"/>
          <a:stretch>
            <a:fillRect/>
          </a:stretch>
        </p:blipFill>
        <p:spPr>
          <a:xfrm>
            <a:off x="985135" y="6422543"/>
            <a:ext cx="280187" cy="186791"/>
          </a:xfrm>
          <a:prstGeom prst="rect">
            <a:avLst/>
          </a:prstGeom>
        </p:spPr>
      </p:pic>
      <p:sp>
        <p:nvSpPr>
          <p:cNvPr id="14" name="Espace réservé du numéro de diapositive 4">
            <a:extLst>
              <a:ext uri="{FF2B5EF4-FFF2-40B4-BE49-F238E27FC236}">
                <a16:creationId xmlns:a16="http://schemas.microsoft.com/office/drawing/2014/main" id="{5E66EC68-A22C-FE46-9D62-355797F95BE9}"/>
              </a:ext>
            </a:extLst>
          </p:cNvPr>
          <p:cNvSpPr txBox="1">
            <a:spLocks/>
          </p:cNvSpPr>
          <p:nvPr userDrawn="1"/>
        </p:nvSpPr>
        <p:spPr>
          <a:xfrm>
            <a:off x="8328910" y="6333377"/>
            <a:ext cx="2743200" cy="365125"/>
          </a:xfrm>
          <a:prstGeom prst="rect">
            <a:avLst/>
          </a:prstGeom>
        </p:spPr>
        <p:txBody>
          <a:bodyPr vert="horz" lIns="91440" tIns="45720" rIns="91440" bIns="45720" rtlCol="0" anchor="ctr"/>
          <a:lstStyle>
            <a:defPPr>
              <a:defRPr lang="en-US"/>
            </a:defPPr>
            <a:lvl1pPr marL="0" algn="r" defTabSz="914330" rtl="0" eaLnBrk="1" latinLnBrk="0" hangingPunct="1">
              <a:defRPr sz="1400" b="0" i="0" kern="1200">
                <a:solidFill>
                  <a:srgbClr val="5792CE"/>
                </a:solidFill>
                <a:latin typeface="D-DIN" panose="020B0504030202030204" pitchFamily="34" charset="77"/>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783777ED-E0AE-DD49-A1E6-113717D9A99F}" type="slidenum">
              <a:rPr lang="fr-FR" smtClean="0">
                <a:solidFill>
                  <a:schemeClr val="bg1"/>
                </a:solidFill>
              </a:rPr>
              <a:pPr/>
              <a:t>‹#›</a:t>
            </a:fld>
            <a:endParaRPr lang="fr-FR">
              <a:solidFill>
                <a:schemeClr val="bg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8_Custom Layout">
    <p:spTree>
      <p:nvGrpSpPr>
        <p:cNvPr id="1" name=""/>
        <p:cNvGrpSpPr/>
        <p:nvPr/>
      </p:nvGrpSpPr>
      <p:grpSpPr>
        <a:xfrm>
          <a:off x="0" y="0"/>
          <a:ext cx="0" cy="0"/>
          <a:chOff x="0" y="0"/>
          <a:chExt cx="0" cy="0"/>
        </a:xfrm>
      </p:grpSpPr>
      <p:sp>
        <p:nvSpPr>
          <p:cNvPr id="3" name="Rectangle 2"/>
          <p:cNvSpPr/>
          <p:nvPr userDrawn="1"/>
        </p:nvSpPr>
        <p:spPr>
          <a:xfrm>
            <a:off x="0" y="1"/>
            <a:ext cx="12192000" cy="6858000"/>
          </a:xfrm>
          <a:prstGeom prst="rect">
            <a:avLst/>
          </a:prstGeom>
          <a:solidFill>
            <a:srgbClr val="0F2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D-DIN" panose="020B0504030202030204" pitchFamily="34" charset="77"/>
            </a:endParaRPr>
          </a:p>
        </p:txBody>
      </p:sp>
      <p:sp>
        <p:nvSpPr>
          <p:cNvPr id="6" name="Picture Placeholder 8"/>
          <p:cNvSpPr>
            <a:spLocks noGrp="1"/>
          </p:cNvSpPr>
          <p:nvPr>
            <p:ph type="pic" sz="quarter" idx="12"/>
          </p:nvPr>
        </p:nvSpPr>
        <p:spPr>
          <a:xfrm>
            <a:off x="0" y="1"/>
            <a:ext cx="6096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pic>
        <p:nvPicPr>
          <p:cNvPr id="4" name="Image 3">
            <a:extLst>
              <a:ext uri="{FF2B5EF4-FFF2-40B4-BE49-F238E27FC236}">
                <a16:creationId xmlns:a16="http://schemas.microsoft.com/office/drawing/2014/main" id="{2C375E9E-FE6E-5742-8036-4C10860A86C4}"/>
              </a:ext>
            </a:extLst>
          </p:cNvPr>
          <p:cNvPicPr>
            <a:picLocks noChangeAspect="1"/>
          </p:cNvPicPr>
          <p:nvPr userDrawn="1"/>
        </p:nvPicPr>
        <p:blipFill>
          <a:blip r:embed="rId2">
            <a:lum/>
            <a:alphaModFix amt="30000"/>
            <a:extLst>
              <a:ext uri="{28A0092B-C50C-407E-A947-70E740481C1C}">
                <a14:useLocalDpi xmlns:a14="http://schemas.microsoft.com/office/drawing/2010/main" val="0"/>
              </a:ext>
            </a:extLst>
          </a:blip>
          <a:stretch>
            <a:fillRect/>
          </a:stretch>
        </p:blipFill>
        <p:spPr>
          <a:xfrm>
            <a:off x="9443405" y="4040877"/>
            <a:ext cx="5106076" cy="5106076"/>
          </a:xfrm>
          <a:prstGeom prst="rect">
            <a:avLst/>
          </a:prstGeom>
          <a:noFill/>
        </p:spPr>
      </p:pic>
      <p:pic>
        <p:nvPicPr>
          <p:cNvPr id="9" name="Image 8">
            <a:extLst>
              <a:ext uri="{FF2B5EF4-FFF2-40B4-BE49-F238E27FC236}">
                <a16:creationId xmlns:a16="http://schemas.microsoft.com/office/drawing/2014/main" id="{622DE258-2E0C-214F-95DA-597BE352AA1B}"/>
              </a:ext>
            </a:extLst>
          </p:cNvPr>
          <p:cNvPicPr>
            <a:picLocks noChangeAspect="1"/>
          </p:cNvPicPr>
          <p:nvPr userDrawn="1"/>
        </p:nvPicPr>
        <p:blipFill>
          <a:blip r:embed="rId3"/>
          <a:stretch>
            <a:fillRect/>
          </a:stretch>
        </p:blipFill>
        <p:spPr>
          <a:xfrm>
            <a:off x="985135" y="6422543"/>
            <a:ext cx="280187" cy="186791"/>
          </a:xfrm>
          <a:prstGeom prst="rect">
            <a:avLst/>
          </a:prstGeom>
        </p:spPr>
      </p:pic>
      <p:sp>
        <p:nvSpPr>
          <p:cNvPr id="10" name="Espace réservé du numéro de diapositive 4">
            <a:extLst>
              <a:ext uri="{FF2B5EF4-FFF2-40B4-BE49-F238E27FC236}">
                <a16:creationId xmlns:a16="http://schemas.microsoft.com/office/drawing/2014/main" id="{6272DD9C-2FE4-1441-9E44-F05D7D83D166}"/>
              </a:ext>
            </a:extLst>
          </p:cNvPr>
          <p:cNvSpPr txBox="1">
            <a:spLocks/>
          </p:cNvSpPr>
          <p:nvPr userDrawn="1"/>
        </p:nvSpPr>
        <p:spPr>
          <a:xfrm>
            <a:off x="8328910" y="6333377"/>
            <a:ext cx="2743200" cy="365125"/>
          </a:xfrm>
          <a:prstGeom prst="rect">
            <a:avLst/>
          </a:prstGeom>
        </p:spPr>
        <p:txBody>
          <a:bodyPr vert="horz" lIns="91440" tIns="45720" rIns="91440" bIns="45720" rtlCol="0" anchor="ctr"/>
          <a:lstStyle>
            <a:defPPr>
              <a:defRPr lang="en-US"/>
            </a:defPPr>
            <a:lvl1pPr marL="0" algn="r" defTabSz="914330" rtl="0" eaLnBrk="1" latinLnBrk="0" hangingPunct="1">
              <a:defRPr sz="1400" b="0" i="0" kern="1200">
                <a:solidFill>
                  <a:srgbClr val="5792CE"/>
                </a:solidFill>
                <a:latin typeface="D-DIN" panose="020B0504030202030204" pitchFamily="34" charset="77"/>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783777ED-E0AE-DD49-A1E6-113717D9A99F}" type="slidenum">
              <a:rPr lang="fr-FR" smtClean="0">
                <a:solidFill>
                  <a:schemeClr val="bg1"/>
                </a:solidFill>
              </a:rPr>
              <a:pPr/>
              <a:t>‹#›</a:t>
            </a:fld>
            <a:endParaRPr lang="fr-FR">
              <a:solidFill>
                <a:schemeClr val="bg1"/>
              </a:solidFill>
            </a:endParaRPr>
          </a:p>
        </p:txBody>
      </p:sp>
      <p:sp>
        <p:nvSpPr>
          <p:cNvPr id="12" name="Rectangle 7">
            <a:extLst>
              <a:ext uri="{FF2B5EF4-FFF2-40B4-BE49-F238E27FC236}">
                <a16:creationId xmlns:a16="http://schemas.microsoft.com/office/drawing/2014/main" id="{18D66B2D-1EB2-4720-A87B-12F3D77AF71A}"/>
              </a:ext>
            </a:extLst>
          </p:cNvPr>
          <p:cNvSpPr>
            <a:spLocks noChangeArrowheads="1"/>
          </p:cNvSpPr>
          <p:nvPr userDrawn="1"/>
        </p:nvSpPr>
        <p:spPr bwMode="auto">
          <a:xfrm>
            <a:off x="1265322" y="6346661"/>
            <a:ext cx="3328155" cy="338554"/>
          </a:xfrm>
          <a:prstGeom prst="rect">
            <a:avLst/>
          </a:prstGeom>
          <a:no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fr-FR" sz="800" b="0" i="0" u="none" strike="noStrike" cap="none" normalizeH="0" baseline="0">
                <a:ln>
                  <a:noFill/>
                </a:ln>
                <a:solidFill>
                  <a:schemeClr val="bg1"/>
                </a:solidFill>
                <a:effectLst/>
                <a:latin typeface="D-DIN" panose="020B0504030202030204" pitchFamily="34" charset="77"/>
              </a:rPr>
              <a:t>This project has received funding from the European Union’s Horizon 2020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fr-FR" sz="800" b="0" i="0" u="none" strike="noStrike" cap="none" normalizeH="0" baseline="0">
                <a:ln>
                  <a:noFill/>
                </a:ln>
                <a:solidFill>
                  <a:schemeClr val="bg1"/>
                </a:solidFill>
                <a:effectLst/>
                <a:latin typeface="D-DIN" panose="020B0504030202030204" pitchFamily="34" charset="77"/>
              </a:rPr>
              <a:t>research and innovation </a:t>
            </a:r>
            <a:r>
              <a:rPr kumimoji="0" lang="en-US" altLang="fr-FR" sz="800" b="0" i="0" u="none" strike="noStrike" cap="none" normalizeH="0" baseline="0" err="1">
                <a:ln>
                  <a:noFill/>
                </a:ln>
                <a:solidFill>
                  <a:schemeClr val="bg1"/>
                </a:solidFill>
                <a:effectLst/>
                <a:latin typeface="D-DIN" panose="020B0504030202030204" pitchFamily="34" charset="77"/>
              </a:rPr>
              <a:t>programme</a:t>
            </a:r>
            <a:r>
              <a:rPr kumimoji="0" lang="en-US" altLang="fr-FR" sz="800" b="0" i="0" u="none" strike="noStrike" cap="none" normalizeH="0" baseline="0">
                <a:ln>
                  <a:noFill/>
                </a:ln>
                <a:solidFill>
                  <a:schemeClr val="bg1"/>
                </a:solidFill>
                <a:effectLst/>
                <a:latin typeface="D-DIN" panose="020B0504030202030204" pitchFamily="34" charset="77"/>
              </a:rPr>
              <a:t> under grant agreement No 101006261</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897265-F23D-4B6E-A916-CCEAB037C779}"/>
              </a:ext>
            </a:extLst>
          </p:cNvPr>
          <p:cNvSpPr/>
          <p:nvPr userDrawn="1"/>
        </p:nvSpPr>
        <p:spPr>
          <a:xfrm>
            <a:off x="5380722" y="0"/>
            <a:ext cx="6937282" cy="6858000"/>
          </a:xfrm>
          <a:prstGeom prst="rect">
            <a:avLst/>
          </a:prstGeom>
          <a:gradFill>
            <a:gsLst>
              <a:gs pos="0">
                <a:srgbClr val="AED7BD"/>
              </a:gs>
              <a:gs pos="100000">
                <a:srgbClr val="5792CE"/>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0" rIns="251999" bIns="288000" numCol="1" spcCol="0" rtlCol="0" fromWordArt="0" anchor="b" anchorCtr="0" forceAA="0" compatLnSpc="1">
            <a:prstTxWarp prst="textNoShape">
              <a:avLst/>
            </a:prstTxWarp>
            <a:noAutofit/>
          </a:bodyPr>
          <a:lstStyle/>
          <a:p>
            <a:endParaRPr lang="en-US" sz="1000">
              <a:solidFill>
                <a:schemeClr val="bg1"/>
              </a:solidFill>
              <a:latin typeface="D-DIN" panose="020B0504030202030204" pitchFamily="34" charset="77"/>
            </a:endParaRPr>
          </a:p>
        </p:txBody>
      </p:sp>
      <p:sp>
        <p:nvSpPr>
          <p:cNvPr id="2" name="Title 1"/>
          <p:cNvSpPr>
            <a:spLocks noGrp="1"/>
          </p:cNvSpPr>
          <p:nvPr>
            <p:ph type="title"/>
          </p:nvPr>
        </p:nvSpPr>
        <p:spPr>
          <a:xfrm>
            <a:off x="1058103" y="1882941"/>
            <a:ext cx="3758364" cy="1861285"/>
          </a:xfrm>
        </p:spPr>
        <p:txBody>
          <a:bodyPr/>
          <a:lstStyle>
            <a:lvl1pPr>
              <a:lnSpc>
                <a:spcPct val="90000"/>
              </a:lnSpc>
              <a:defRPr sz="3200"/>
            </a:lvl1pPr>
          </a:lstStyle>
          <a:p>
            <a:r>
              <a:rPr lang="en-US"/>
              <a:t>Click to edit Master title style</a:t>
            </a:r>
          </a:p>
        </p:txBody>
      </p:sp>
      <p:sp>
        <p:nvSpPr>
          <p:cNvPr id="5" name="Espace réservé du numéro de diapositive 4">
            <a:extLst>
              <a:ext uri="{FF2B5EF4-FFF2-40B4-BE49-F238E27FC236}">
                <a16:creationId xmlns:a16="http://schemas.microsoft.com/office/drawing/2014/main" id="{72B53771-F558-3C4E-8C2C-CE11F7857A5A}"/>
              </a:ext>
            </a:extLst>
          </p:cNvPr>
          <p:cNvSpPr txBox="1">
            <a:spLocks/>
          </p:cNvSpPr>
          <p:nvPr userDrawn="1"/>
        </p:nvSpPr>
        <p:spPr>
          <a:xfrm>
            <a:off x="8328910" y="6333377"/>
            <a:ext cx="2743200" cy="365125"/>
          </a:xfrm>
          <a:prstGeom prst="rect">
            <a:avLst/>
          </a:prstGeom>
        </p:spPr>
        <p:txBody>
          <a:bodyPr vert="horz" lIns="91440" tIns="45720" rIns="91440" bIns="45720" rtlCol="0" anchor="ctr"/>
          <a:lstStyle>
            <a:defPPr>
              <a:defRPr lang="en-US"/>
            </a:defPPr>
            <a:lvl1pPr marL="0" algn="r" defTabSz="914330" rtl="0" eaLnBrk="1" latinLnBrk="0" hangingPunct="1">
              <a:defRPr sz="1400" b="0" i="0" kern="1200">
                <a:solidFill>
                  <a:srgbClr val="5792CE"/>
                </a:solidFill>
                <a:latin typeface="D-DIN" panose="020B0504030202030204" pitchFamily="34" charset="77"/>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783777ED-E0AE-DD49-A1E6-113717D9A99F}" type="slidenum">
              <a:rPr lang="fr-FR" smtClean="0">
                <a:solidFill>
                  <a:schemeClr val="bg1"/>
                </a:solidFill>
              </a:rPr>
              <a:pPr/>
              <a:t>‹#›</a:t>
            </a:fld>
            <a:endParaRPr lang="fr-FR">
              <a:solidFill>
                <a:schemeClr val="bg1"/>
              </a:solidFill>
            </a:endParaRPr>
          </a:p>
        </p:txBody>
      </p:sp>
      <p:sp>
        <p:nvSpPr>
          <p:cNvPr id="6" name="Rectangle 7">
            <a:extLst>
              <a:ext uri="{FF2B5EF4-FFF2-40B4-BE49-F238E27FC236}">
                <a16:creationId xmlns:a16="http://schemas.microsoft.com/office/drawing/2014/main" id="{750AB2BB-73BB-408B-ADBA-948327FBBA65}"/>
              </a:ext>
            </a:extLst>
          </p:cNvPr>
          <p:cNvSpPr>
            <a:spLocks noChangeArrowheads="1"/>
          </p:cNvSpPr>
          <p:nvPr userDrawn="1"/>
        </p:nvSpPr>
        <p:spPr bwMode="auto">
          <a:xfrm>
            <a:off x="1265322" y="6408216"/>
            <a:ext cx="6445995" cy="215444"/>
          </a:xfrm>
          <a:prstGeom prst="rect">
            <a:avLst/>
          </a:prstGeom>
          <a:no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800" b="0" i="0" u="none" strike="noStrike" cap="none" normalizeH="0" baseline="0">
                <a:ln>
                  <a:noFill/>
                </a:ln>
                <a:solidFill>
                  <a:schemeClr val="bg1">
                    <a:lumMod val="75000"/>
                  </a:schemeClr>
                </a:solidFill>
                <a:effectLst/>
                <a:latin typeface="D-DIN" panose="020B0504030202030204" pitchFamily="34" charset="77"/>
              </a:rPr>
              <a:t>This project has received funding from the European Union’s Horizon 2020 research and innovation </a:t>
            </a:r>
            <a:r>
              <a:rPr kumimoji="0" lang="en-US" altLang="fr-FR" sz="800" b="0" i="0" u="none" strike="noStrike" cap="none" normalizeH="0" baseline="0" err="1">
                <a:ln>
                  <a:noFill/>
                </a:ln>
                <a:solidFill>
                  <a:schemeClr val="bg1">
                    <a:lumMod val="75000"/>
                  </a:schemeClr>
                </a:solidFill>
                <a:effectLst/>
                <a:latin typeface="D-DIN" panose="020B0504030202030204" pitchFamily="34" charset="77"/>
              </a:rPr>
              <a:t>programme</a:t>
            </a:r>
            <a:r>
              <a:rPr kumimoji="0" lang="en-US" altLang="fr-FR" sz="800" b="0" i="0" u="none" strike="noStrike" cap="none" normalizeH="0" baseline="0">
                <a:ln>
                  <a:noFill/>
                </a:ln>
                <a:solidFill>
                  <a:schemeClr val="bg1">
                    <a:lumMod val="75000"/>
                  </a:schemeClr>
                </a:solidFill>
                <a:effectLst/>
                <a:latin typeface="D-DIN" panose="020B0504030202030204" pitchFamily="34" charset="77"/>
              </a:rPr>
              <a:t> under grant agreement No 101006261</a:t>
            </a:r>
            <a:endParaRPr kumimoji="0" lang="fr-FR" altLang="fr-FR" sz="800" b="0" i="0" u="none" strike="noStrike" cap="none" normalizeH="0" baseline="0">
              <a:ln>
                <a:noFill/>
              </a:ln>
              <a:solidFill>
                <a:schemeClr val="bg1">
                  <a:lumMod val="75000"/>
                </a:schemeClr>
              </a:solidFill>
              <a:effectLst/>
              <a:latin typeface="D-DIN" panose="020B0504030202030204" pitchFamily="34" charset="77"/>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D2881E-EDE5-FF44-AD62-5B2F22734456}"/>
              </a:ext>
            </a:extLst>
          </p:cNvPr>
          <p:cNvSpPr/>
          <p:nvPr userDrawn="1"/>
        </p:nvSpPr>
        <p:spPr>
          <a:xfrm>
            <a:off x="0" y="6206591"/>
            <a:ext cx="12192000" cy="651409"/>
          </a:xfrm>
          <a:prstGeom prst="rect">
            <a:avLst/>
          </a:prstGeom>
          <a:solidFill>
            <a:srgbClr val="0F2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F2235"/>
              </a:solidFill>
              <a:latin typeface="D-DIN" panose="020B0504030202030204" pitchFamily="34" charset="77"/>
            </a:endParaRPr>
          </a:p>
        </p:txBody>
      </p:sp>
      <p:sp>
        <p:nvSpPr>
          <p:cNvPr id="6" name="Picture Placeholder 8"/>
          <p:cNvSpPr>
            <a:spLocks noGrp="1"/>
          </p:cNvSpPr>
          <p:nvPr>
            <p:ph type="pic" sz="quarter" idx="12"/>
          </p:nvPr>
        </p:nvSpPr>
        <p:spPr>
          <a:xfrm>
            <a:off x="0" y="2679744"/>
            <a:ext cx="3980985" cy="4178256"/>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1" name="Picture Placeholder 8"/>
          <p:cNvSpPr>
            <a:spLocks noGrp="1"/>
          </p:cNvSpPr>
          <p:nvPr>
            <p:ph type="pic" sz="quarter" idx="13"/>
          </p:nvPr>
        </p:nvSpPr>
        <p:spPr>
          <a:xfrm>
            <a:off x="4105507" y="2679744"/>
            <a:ext cx="3980985" cy="4178256"/>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2" name="Picture Placeholder 8"/>
          <p:cNvSpPr>
            <a:spLocks noGrp="1"/>
          </p:cNvSpPr>
          <p:nvPr>
            <p:ph type="pic" sz="quarter" idx="14"/>
          </p:nvPr>
        </p:nvSpPr>
        <p:spPr>
          <a:xfrm>
            <a:off x="8211015" y="2679744"/>
            <a:ext cx="3980985" cy="4178256"/>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7" name="Title 1">
            <a:extLst>
              <a:ext uri="{FF2B5EF4-FFF2-40B4-BE49-F238E27FC236}">
                <a16:creationId xmlns:a16="http://schemas.microsoft.com/office/drawing/2014/main" id="{A6B95F0A-0CE7-C34C-9B99-E8119112FED8}"/>
              </a:ext>
            </a:extLst>
          </p:cNvPr>
          <p:cNvSpPr>
            <a:spLocks noGrp="1"/>
          </p:cNvSpPr>
          <p:nvPr>
            <p:ph type="title"/>
          </p:nvPr>
        </p:nvSpPr>
        <p:spPr>
          <a:xfrm>
            <a:off x="1046922" y="1129932"/>
            <a:ext cx="10086975" cy="778381"/>
          </a:xfrm>
        </p:spPr>
        <p:txBody>
          <a:bodyPr/>
          <a:lstStyle>
            <a:lvl1pPr>
              <a:lnSpc>
                <a:spcPct val="90000"/>
              </a:lnSpc>
              <a:defRPr sz="2800"/>
            </a:lvl1pPr>
          </a:lstStyle>
          <a:p>
            <a:r>
              <a:rPr lang="en-US"/>
              <a:t>Click to edit Master title style</a:t>
            </a:r>
          </a:p>
        </p:txBody>
      </p:sp>
      <p:cxnSp>
        <p:nvCxnSpPr>
          <p:cNvPr id="8" name="Straight Connector 4">
            <a:extLst>
              <a:ext uri="{FF2B5EF4-FFF2-40B4-BE49-F238E27FC236}">
                <a16:creationId xmlns:a16="http://schemas.microsoft.com/office/drawing/2014/main" id="{CF8FF5EC-69A2-504B-86AC-C674A8F1EE9E}"/>
              </a:ext>
            </a:extLst>
          </p:cNvPr>
          <p:cNvCxnSpPr>
            <a:cxnSpLocks/>
          </p:cNvCxnSpPr>
          <p:nvPr userDrawn="1"/>
        </p:nvCxnSpPr>
        <p:spPr>
          <a:xfrm>
            <a:off x="291548" y="1484245"/>
            <a:ext cx="536225" cy="0"/>
          </a:xfrm>
          <a:prstGeom prst="line">
            <a:avLst/>
          </a:prstGeom>
          <a:ln>
            <a:solidFill>
              <a:srgbClr val="0F2235"/>
            </a:solidFill>
          </a:ln>
        </p:spPr>
        <p:style>
          <a:lnRef idx="1">
            <a:schemeClr val="accent1"/>
          </a:lnRef>
          <a:fillRef idx="0">
            <a:schemeClr val="accent1"/>
          </a:fillRef>
          <a:effectRef idx="0">
            <a:schemeClr val="accent1"/>
          </a:effectRef>
          <a:fontRef idx="minor">
            <a:schemeClr val="tx1"/>
          </a:fontRef>
        </p:style>
      </p:cxnSp>
      <p:sp>
        <p:nvSpPr>
          <p:cNvPr id="10" name="Espace réservé du numéro de diapositive 4">
            <a:extLst>
              <a:ext uri="{FF2B5EF4-FFF2-40B4-BE49-F238E27FC236}">
                <a16:creationId xmlns:a16="http://schemas.microsoft.com/office/drawing/2014/main" id="{5E8C399F-0229-6648-8662-6AE72DBCB4D9}"/>
              </a:ext>
            </a:extLst>
          </p:cNvPr>
          <p:cNvSpPr txBox="1">
            <a:spLocks/>
          </p:cNvSpPr>
          <p:nvPr userDrawn="1"/>
        </p:nvSpPr>
        <p:spPr>
          <a:xfrm>
            <a:off x="8328910" y="6333377"/>
            <a:ext cx="2743200" cy="365125"/>
          </a:xfrm>
          <a:prstGeom prst="rect">
            <a:avLst/>
          </a:prstGeom>
        </p:spPr>
        <p:txBody>
          <a:bodyPr vert="horz" lIns="91440" tIns="45720" rIns="91440" bIns="45720" rtlCol="0" anchor="ctr"/>
          <a:lstStyle>
            <a:defPPr>
              <a:defRPr lang="en-US"/>
            </a:defPPr>
            <a:lvl1pPr marL="0" algn="r" defTabSz="914330" rtl="0" eaLnBrk="1" latinLnBrk="0" hangingPunct="1">
              <a:defRPr sz="1400" b="0" i="0" kern="1200">
                <a:solidFill>
                  <a:srgbClr val="5792CE"/>
                </a:solidFill>
                <a:latin typeface="D-DIN" panose="020B0504030202030204" pitchFamily="34" charset="77"/>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783777ED-E0AE-DD49-A1E6-113717D9A99F}" type="slidenum">
              <a:rPr lang="fr-FR" smtClean="0">
                <a:solidFill>
                  <a:schemeClr val="bg1"/>
                </a:solidFill>
              </a:rPr>
              <a:pPr/>
              <a:t>‹#›</a:t>
            </a:fld>
            <a:endParaRPr lang="fr-FR">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6677024" y="368300"/>
            <a:ext cx="4752976" cy="5911119"/>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6" name="Title 1">
            <a:extLst>
              <a:ext uri="{FF2B5EF4-FFF2-40B4-BE49-F238E27FC236}">
                <a16:creationId xmlns:a16="http://schemas.microsoft.com/office/drawing/2014/main" id="{F08B6C41-A70E-754A-A33B-B8012EFA1FA2}"/>
              </a:ext>
            </a:extLst>
          </p:cNvPr>
          <p:cNvSpPr>
            <a:spLocks noGrp="1"/>
          </p:cNvSpPr>
          <p:nvPr>
            <p:ph type="title"/>
          </p:nvPr>
        </p:nvSpPr>
        <p:spPr>
          <a:xfrm>
            <a:off x="986890" y="1882941"/>
            <a:ext cx="3758364" cy="1861285"/>
          </a:xfrm>
        </p:spPr>
        <p:txBody>
          <a:bodyPr/>
          <a:lstStyle>
            <a:lvl1pPr>
              <a:lnSpc>
                <a:spcPct val="90000"/>
              </a:lnSpc>
              <a:defRPr sz="3200"/>
            </a:lvl1pPr>
          </a:lstStyle>
          <a:p>
            <a:r>
              <a:rPr lang="en-US"/>
              <a:t>Click to edit Master title style</a:t>
            </a:r>
          </a:p>
        </p:txBody>
      </p:sp>
      <p:sp>
        <p:nvSpPr>
          <p:cNvPr id="5" name="Espace réservé du numéro de diapositive 4">
            <a:extLst>
              <a:ext uri="{FF2B5EF4-FFF2-40B4-BE49-F238E27FC236}">
                <a16:creationId xmlns:a16="http://schemas.microsoft.com/office/drawing/2014/main" id="{204DF36F-84FB-BF41-90C5-B4335F97F8B6}"/>
              </a:ext>
            </a:extLst>
          </p:cNvPr>
          <p:cNvSpPr>
            <a:spLocks noGrp="1"/>
          </p:cNvSpPr>
          <p:nvPr>
            <p:ph type="sldNum" sz="quarter" idx="4"/>
          </p:nvPr>
        </p:nvSpPr>
        <p:spPr>
          <a:xfrm>
            <a:off x="8328910" y="6333377"/>
            <a:ext cx="2743200" cy="365125"/>
          </a:xfrm>
          <a:prstGeom prst="rect">
            <a:avLst/>
          </a:prstGeom>
        </p:spPr>
        <p:txBody>
          <a:bodyPr vert="horz" lIns="91440" tIns="45720" rIns="91440" bIns="45720" rtlCol="0" anchor="ctr"/>
          <a:lstStyle>
            <a:lvl1pPr algn="r">
              <a:defRPr sz="1400" b="0" i="0">
                <a:solidFill>
                  <a:srgbClr val="5792CE"/>
                </a:solidFill>
                <a:latin typeface="D-DIN" panose="020B0504030202030204" pitchFamily="34" charset="77"/>
              </a:defRPr>
            </a:lvl1pPr>
          </a:lstStyle>
          <a:p>
            <a:fld id="{783777ED-E0AE-DD49-A1E6-113717D9A99F}"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5135" y="1257300"/>
            <a:ext cx="10086975" cy="1028700"/>
          </a:xfrm>
          <a:prstGeom prst="rect">
            <a:avLst/>
          </a:prstGeom>
          <a:effectLst/>
        </p:spPr>
        <p:txBody>
          <a:bodyPr vert="horz" lIns="0" tIns="192024" rIns="0" bIns="0" rtlCol="0" anchor="t" anchorCtr="0">
            <a:noAutofit/>
          </a:bodyPr>
          <a:lstStyle/>
          <a:p>
            <a:r>
              <a:rPr lang="en-US"/>
              <a:t>Your title here</a:t>
            </a:r>
          </a:p>
        </p:txBody>
      </p:sp>
      <p:sp>
        <p:nvSpPr>
          <p:cNvPr id="3" name="Текст 2"/>
          <p:cNvSpPr>
            <a:spLocks noGrp="1"/>
          </p:cNvSpPr>
          <p:nvPr>
            <p:ph type="body" idx="1"/>
          </p:nvPr>
        </p:nvSpPr>
        <p:spPr>
          <a:xfrm>
            <a:off x="985135" y="2514600"/>
            <a:ext cx="10086976" cy="3429000"/>
          </a:xfrm>
          <a:prstGeom prst="rect">
            <a:avLst/>
          </a:prstGeom>
        </p:spPr>
        <p:txBody>
          <a:bodyPr vert="horz" lIns="0" tIns="0" rIns="0" bIns="0" rtlCol="0">
            <a:normAutofit/>
          </a:bodyPr>
          <a:lstStyle/>
          <a:p>
            <a:pPr lvl="0"/>
            <a:r>
              <a:rPr lang="en-US"/>
              <a:t>Write here subtitle</a:t>
            </a:r>
          </a:p>
          <a:p>
            <a:pPr lvl="1"/>
            <a:r>
              <a:rPr lang="en-US"/>
              <a:t>Write here subtitle</a:t>
            </a:r>
          </a:p>
          <a:p>
            <a:pPr lvl="1"/>
            <a:endParaRPr lang="en-US"/>
          </a:p>
          <a:p>
            <a:pPr lvl="2"/>
            <a:r>
              <a:rPr lang="en-US"/>
              <a:t>Write here text</a:t>
            </a:r>
          </a:p>
          <a:p>
            <a:pPr lvl="3"/>
            <a:r>
              <a:rPr lang="en-US"/>
              <a:t>Write here text</a:t>
            </a:r>
          </a:p>
          <a:p>
            <a:pPr lvl="4"/>
            <a:r>
              <a:rPr lang="en-US"/>
              <a:t>Write here text </a:t>
            </a:r>
          </a:p>
        </p:txBody>
      </p:sp>
      <p:sp>
        <p:nvSpPr>
          <p:cNvPr id="5" name="Espace réservé du numéro de diapositive 4">
            <a:extLst>
              <a:ext uri="{FF2B5EF4-FFF2-40B4-BE49-F238E27FC236}">
                <a16:creationId xmlns:a16="http://schemas.microsoft.com/office/drawing/2014/main" id="{EB5AFD27-38D0-B34A-9F98-1157C9C27642}"/>
              </a:ext>
            </a:extLst>
          </p:cNvPr>
          <p:cNvSpPr>
            <a:spLocks noGrp="1"/>
          </p:cNvSpPr>
          <p:nvPr>
            <p:ph type="sldNum" sz="quarter" idx="4"/>
          </p:nvPr>
        </p:nvSpPr>
        <p:spPr>
          <a:xfrm>
            <a:off x="8328910" y="6333377"/>
            <a:ext cx="2743200" cy="365125"/>
          </a:xfrm>
          <a:prstGeom prst="rect">
            <a:avLst/>
          </a:prstGeom>
        </p:spPr>
        <p:txBody>
          <a:bodyPr vert="horz" lIns="91440" tIns="45720" rIns="91440" bIns="45720" rtlCol="0" anchor="ctr"/>
          <a:lstStyle>
            <a:lvl1pPr algn="r">
              <a:defRPr sz="1400" b="0" i="0">
                <a:solidFill>
                  <a:srgbClr val="5792CE"/>
                </a:solidFill>
                <a:latin typeface="D-DIN" panose="020B0504030202030204" pitchFamily="34" charset="77"/>
              </a:defRPr>
            </a:lvl1pPr>
          </a:lstStyle>
          <a:p>
            <a:fld id="{783777ED-E0AE-DD49-A1E6-113717D9A99F}" type="slidenum">
              <a:rPr lang="fr-FR" smtClean="0"/>
              <a:pPr/>
              <a:t>‹#›</a:t>
            </a:fld>
            <a:endParaRPr lang="fr-FR"/>
          </a:p>
        </p:txBody>
      </p:sp>
      <p:pic>
        <p:nvPicPr>
          <p:cNvPr id="4" name="Image 3">
            <a:extLst>
              <a:ext uri="{FF2B5EF4-FFF2-40B4-BE49-F238E27FC236}">
                <a16:creationId xmlns:a16="http://schemas.microsoft.com/office/drawing/2014/main" id="{4B2A271E-711C-7146-B62D-B4430EA88177}"/>
              </a:ext>
            </a:extLst>
          </p:cNvPr>
          <p:cNvPicPr>
            <a:picLocks noChangeAspect="1"/>
          </p:cNvPicPr>
          <p:nvPr userDrawn="1"/>
        </p:nvPicPr>
        <p:blipFill>
          <a:blip r:embed="rId11"/>
          <a:stretch>
            <a:fillRect/>
          </a:stretch>
        </p:blipFill>
        <p:spPr>
          <a:xfrm>
            <a:off x="985135" y="6422543"/>
            <a:ext cx="280187" cy="186791"/>
          </a:xfrm>
          <a:prstGeom prst="rect">
            <a:avLst/>
          </a:prstGeom>
        </p:spPr>
      </p:pic>
      <p:sp>
        <p:nvSpPr>
          <p:cNvPr id="13" name="Rectangle 7">
            <a:extLst>
              <a:ext uri="{FF2B5EF4-FFF2-40B4-BE49-F238E27FC236}">
                <a16:creationId xmlns:a16="http://schemas.microsoft.com/office/drawing/2014/main" id="{6E555F39-166E-F74E-8774-2B281085E62E}"/>
              </a:ext>
            </a:extLst>
          </p:cNvPr>
          <p:cNvSpPr>
            <a:spLocks noChangeArrowheads="1"/>
          </p:cNvSpPr>
          <p:nvPr userDrawn="1"/>
        </p:nvSpPr>
        <p:spPr bwMode="auto">
          <a:xfrm>
            <a:off x="1265322" y="6408216"/>
            <a:ext cx="6445995" cy="215444"/>
          </a:xfrm>
          <a:prstGeom prst="rect">
            <a:avLst/>
          </a:prstGeom>
          <a:no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800" b="0" i="0" u="none" strike="noStrike" cap="none" normalizeH="0" baseline="0">
                <a:ln>
                  <a:noFill/>
                </a:ln>
                <a:solidFill>
                  <a:schemeClr val="bg1">
                    <a:lumMod val="75000"/>
                  </a:schemeClr>
                </a:solidFill>
                <a:effectLst/>
                <a:latin typeface="D-DIN" panose="020B0504030202030204" pitchFamily="34" charset="77"/>
              </a:rPr>
              <a:t>This project has received funding from the European Union’s Horizon 2020 research and innovation </a:t>
            </a:r>
            <a:r>
              <a:rPr kumimoji="0" lang="en-US" altLang="fr-FR" sz="800" b="0" i="0" u="none" strike="noStrike" cap="none" normalizeH="0" baseline="0" err="1">
                <a:ln>
                  <a:noFill/>
                </a:ln>
                <a:solidFill>
                  <a:schemeClr val="bg1">
                    <a:lumMod val="75000"/>
                  </a:schemeClr>
                </a:solidFill>
                <a:effectLst/>
                <a:latin typeface="D-DIN" panose="020B0504030202030204" pitchFamily="34" charset="77"/>
              </a:rPr>
              <a:t>programme</a:t>
            </a:r>
            <a:r>
              <a:rPr kumimoji="0" lang="en-US" altLang="fr-FR" sz="800" b="0" i="0" u="none" strike="noStrike" cap="none" normalizeH="0" baseline="0">
                <a:ln>
                  <a:noFill/>
                </a:ln>
                <a:solidFill>
                  <a:schemeClr val="bg1">
                    <a:lumMod val="75000"/>
                  </a:schemeClr>
                </a:solidFill>
                <a:effectLst/>
                <a:latin typeface="D-DIN" panose="020B0504030202030204" pitchFamily="34" charset="77"/>
              </a:rPr>
              <a:t> under grant agreement No 101006261</a:t>
            </a:r>
            <a:endParaRPr kumimoji="0" lang="fr-FR" altLang="fr-FR" sz="800" b="0" i="0" u="none" strike="noStrike" cap="none" normalizeH="0" baseline="0">
              <a:ln>
                <a:noFill/>
              </a:ln>
              <a:solidFill>
                <a:schemeClr val="bg1">
                  <a:lumMod val="75000"/>
                </a:schemeClr>
              </a:solidFill>
              <a:effectLst/>
              <a:latin typeface="D-DIN" panose="020B0504030202030204" pitchFamily="34" charset="77"/>
            </a:endParaRPr>
          </a:p>
        </p:txBody>
      </p:sp>
      <p:pic>
        <p:nvPicPr>
          <p:cNvPr id="7" name="Picture 6" descr="Logo&#10;&#10;Description automatically generated">
            <a:extLst>
              <a:ext uri="{FF2B5EF4-FFF2-40B4-BE49-F238E27FC236}">
                <a16:creationId xmlns:a16="http://schemas.microsoft.com/office/drawing/2014/main" id="{F39F0DCC-5F5B-4AEE-89BD-978188CECC53}"/>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476005" y="348822"/>
            <a:ext cx="1578633" cy="332090"/>
          </a:xfrm>
          <a:prstGeom prst="rect">
            <a:avLst/>
          </a:prstGeom>
        </p:spPr>
      </p:pic>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07" r:id="rId1"/>
    <p:sldLayoutId id="2147484012" r:id="rId2"/>
    <p:sldLayoutId id="2147484032" r:id="rId3"/>
    <p:sldLayoutId id="2147484010" r:id="rId4"/>
    <p:sldLayoutId id="2147484033" r:id="rId5"/>
    <p:sldLayoutId id="2147484035" r:id="rId6"/>
    <p:sldLayoutId id="2147484008" r:id="rId7"/>
    <p:sldLayoutId id="2147484026" r:id="rId8"/>
    <p:sldLayoutId id="2147484024" r:id="rId9"/>
  </p:sldLayoutIdLst>
  <p:hf hdr="0" ftr="0" dt="0"/>
  <p:txStyles>
    <p:titleStyle>
      <a:lvl1pPr algn="l" defTabSz="914318" rtl="0" eaLnBrk="1" latinLnBrk="0" hangingPunct="1">
        <a:lnSpc>
          <a:spcPct val="80000"/>
        </a:lnSpc>
        <a:spcBef>
          <a:spcPct val="0"/>
        </a:spcBef>
        <a:buNone/>
        <a:defRPr sz="4400" b="0" i="0" kern="1200" spc="0" baseline="0">
          <a:solidFill>
            <a:srgbClr val="0F2235"/>
          </a:solidFill>
          <a:latin typeface="D-DIN Exp" panose="020B0504020202030204" pitchFamily="34" charset="0"/>
          <a:ea typeface="D-DIN Exp" panose="020B0504020202030204" pitchFamily="34" charset="0"/>
          <a:cs typeface="D-DIN Exp" panose="020B0504020202030204" pitchFamily="34" charset="0"/>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kern="1200">
          <a:solidFill>
            <a:srgbClr val="0F2235"/>
          </a:solidFill>
          <a:latin typeface="D-DIN Exp" panose="020B050402020203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800" kern="1200">
          <a:solidFill>
            <a:srgbClr val="0F2235"/>
          </a:solidFill>
          <a:latin typeface="D-DIN Exp" panose="020B050402020203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200" kern="1200">
          <a:solidFill>
            <a:schemeClr val="tx1"/>
          </a:solidFill>
          <a:latin typeface="D-DIN" panose="020B0504030202030204" pitchFamily="34" charset="77"/>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000" kern="1200">
          <a:solidFill>
            <a:schemeClr val="tx1">
              <a:alpha val="70000"/>
            </a:schemeClr>
          </a:solidFill>
          <a:latin typeface="D-DIN" panose="020B0504030202030204" pitchFamily="34" charset="77"/>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000" kern="1200" baseline="0">
          <a:solidFill>
            <a:schemeClr val="tx1">
              <a:alpha val="50000"/>
            </a:schemeClr>
          </a:solidFill>
          <a:latin typeface="D-DIN" panose="020B0504030202030204" pitchFamily="34" charset="77"/>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14" orient="horz" pos="232" userDrawn="1">
          <p15:clr>
            <a:srgbClr val="F26B43"/>
          </p15:clr>
        </p15:guide>
        <p15:guide id="27" orient="horz" pos="4032">
          <p15:clr>
            <a:srgbClr val="F26B43"/>
          </p15:clr>
        </p15:guide>
        <p15:guide id="28" pos="257" userDrawn="1">
          <p15:clr>
            <a:srgbClr val="F26B43"/>
          </p15:clr>
        </p15:guide>
        <p15:guide id="29" pos="7200">
          <p15:clr>
            <a:srgbClr val="F26B43"/>
          </p15:clr>
        </p15:guide>
        <p15:guide id="44">
          <p15:clr>
            <a:srgbClr val="F26B43"/>
          </p15:clr>
        </p15:guide>
        <p15:guide id="45" pos="7680">
          <p15:clr>
            <a:srgbClr val="F26B43"/>
          </p15:clr>
        </p15:guide>
        <p15:guide id="46" orient="horz">
          <p15:clr>
            <a:srgbClr val="F26B43"/>
          </p15:clr>
        </p15:guide>
        <p15:guide id="47" orient="horz" pos="4320">
          <p15:clr>
            <a:srgbClr val="F26B43"/>
          </p15:clr>
        </p15:guide>
        <p15:guide id="48" pos="846" userDrawn="1">
          <p15:clr>
            <a:srgbClr val="F26B43"/>
          </p15:clr>
        </p15:guide>
        <p15:guide id="51"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coe.int/en/web/gender-matters/what-is-gender-based-violence#:~:text=Defining%20gender%2Dbased%20violence%20against%20women&amp;text=Gender%2Dbased%20violence%20refers%20to,orientation%20and%2For%20gender%20identity."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7802/2475"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wom6QqeSki8&amp;ab_channel=UniSAF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5.png"/><Relationship Id="rId4" Type="http://schemas.openxmlformats.org/officeDocument/2006/relationships/image" Target="../media/image24.png"/><Relationship Id="rId9"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3.emf"/><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24520777-B918-4140-B0B1-4065658DB36E}"/>
              </a:ext>
            </a:extLst>
          </p:cNvPr>
          <p:cNvSpPr txBox="1"/>
          <p:nvPr/>
        </p:nvSpPr>
        <p:spPr>
          <a:xfrm>
            <a:off x="943029" y="1534490"/>
            <a:ext cx="9145351" cy="1846659"/>
          </a:xfrm>
          <a:prstGeom prst="rect">
            <a:avLst/>
          </a:prstGeom>
          <a:noFill/>
        </p:spPr>
        <p:txBody>
          <a:bodyPr wrap="square" lIns="0" tIns="45720" rIns="0" bIns="45720" rtlCol="0" anchor="t">
            <a:spAutoFit/>
          </a:bodyPr>
          <a:lstStyle/>
          <a:p>
            <a:r>
              <a:rPr lang="cs-CZ" sz="3800">
                <a:solidFill>
                  <a:srgbClr val="0D8D91"/>
                </a:solidFill>
                <a:latin typeface="Calibri" panose="020F0502020204030204" pitchFamily="34" charset="0"/>
              </a:rPr>
              <a:t>Tvorba a zavádění institucionálních politik pro řešení genderově podmíněného násilí na akademické půdě</a:t>
            </a:r>
            <a:endParaRPr lang="cs-CZ" sz="3800" b="1">
              <a:solidFill>
                <a:srgbClr val="0D8D91"/>
              </a:solidFill>
              <a:latin typeface="D-DIN Exp" panose="020B0504020202030204" pitchFamily="34" charset="0"/>
              <a:ea typeface="Open Sans" charset="0"/>
              <a:cs typeface="Open Sans" charset="0"/>
            </a:endParaRPr>
          </a:p>
        </p:txBody>
      </p:sp>
      <p:sp>
        <p:nvSpPr>
          <p:cNvPr id="4" name="TextBox 7">
            <a:extLst>
              <a:ext uri="{FF2B5EF4-FFF2-40B4-BE49-F238E27FC236}">
                <a16:creationId xmlns:a16="http://schemas.microsoft.com/office/drawing/2014/main" id="{D38AFE21-FFA0-E449-BF7B-69C5978EF388}"/>
              </a:ext>
            </a:extLst>
          </p:cNvPr>
          <p:cNvSpPr txBox="1"/>
          <p:nvPr/>
        </p:nvSpPr>
        <p:spPr>
          <a:xfrm>
            <a:off x="943030" y="3827371"/>
            <a:ext cx="7306448" cy="1200329"/>
          </a:xfrm>
          <a:prstGeom prst="rect">
            <a:avLst/>
          </a:prstGeom>
          <a:noFill/>
        </p:spPr>
        <p:txBody>
          <a:bodyPr wrap="square" lIns="0" tIns="45720" rIns="0" bIns="45720" rtlCol="0" anchor="t">
            <a:spAutoFit/>
          </a:bodyPr>
          <a:lstStyle/>
          <a:p>
            <a:r>
              <a:rPr lang="cs-CZ" sz="2400">
                <a:solidFill>
                  <a:srgbClr val="FFFFFF"/>
                </a:solidFill>
                <a:latin typeface="D-DIN Exp"/>
                <a:ea typeface="Open Sans" charset="0"/>
                <a:cs typeface="Open Sans" charset="0"/>
              </a:rPr>
              <a:t>Eva Oliva a Marcela Linková</a:t>
            </a:r>
            <a:endParaRPr lang="en-US" sz="2400">
              <a:solidFill>
                <a:srgbClr val="FFFFFF"/>
              </a:solidFill>
              <a:latin typeface="D-DIN Exp"/>
              <a:ea typeface="Open Sans" charset="0"/>
              <a:cs typeface="Open Sans" charset="0"/>
            </a:endParaRPr>
          </a:p>
          <a:p>
            <a:r>
              <a:rPr lang="cs-CZ" sz="2400">
                <a:solidFill>
                  <a:srgbClr val="FFFFFF"/>
                </a:solidFill>
                <a:latin typeface="D-DIN Exp"/>
                <a:ea typeface="Open Sans" charset="0"/>
                <a:cs typeface="Open Sans" charset="0"/>
              </a:rPr>
              <a:t>2. června 2023</a:t>
            </a:r>
            <a:endParaRPr lang="en-US" sz="2400">
              <a:solidFill>
                <a:srgbClr val="FFFFFF"/>
              </a:solidFill>
              <a:latin typeface="D-DIN Exp"/>
              <a:ea typeface="Open Sans" charset="0"/>
              <a:cs typeface="Open Sans" charset="0"/>
            </a:endParaRPr>
          </a:p>
          <a:p>
            <a:r>
              <a:rPr lang="cs-CZ" sz="2400">
                <a:solidFill>
                  <a:srgbClr val="FFFFFF"/>
                </a:solidFill>
                <a:latin typeface="D-DIN Exp"/>
                <a:ea typeface="Open Sans" charset="0"/>
                <a:cs typeface="Open Sans" charset="0"/>
              </a:rPr>
              <a:t>Praha</a:t>
            </a:r>
            <a:endParaRPr lang="en-US" sz="2400">
              <a:solidFill>
                <a:srgbClr val="FFFFFF"/>
              </a:solidFill>
              <a:latin typeface="D-DIN Exp"/>
              <a:ea typeface="Open Sans" charset="0"/>
              <a:cs typeface="Open Sans" charset="0"/>
            </a:endParaRPr>
          </a:p>
        </p:txBody>
      </p:sp>
      <p:pic>
        <p:nvPicPr>
          <p:cNvPr id="2" name="Obrázek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81804" y="134585"/>
            <a:ext cx="1095380" cy="694471"/>
          </a:xfrm>
          <a:prstGeom prst="rect">
            <a:avLst/>
          </a:prstGeom>
        </p:spPr>
      </p:pic>
    </p:spTree>
    <p:extLst>
      <p:ext uri="{BB962C8B-B14F-4D97-AF65-F5344CB8AC3E}">
        <p14:creationId xmlns:p14="http://schemas.microsoft.com/office/powerpoint/2010/main" val="1900219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256" y="750070"/>
            <a:ext cx="3758364" cy="1861285"/>
          </a:xfrm>
        </p:spPr>
        <p:txBody>
          <a:bodyPr/>
          <a:lstStyle/>
          <a:p>
            <a:r>
              <a:rPr lang="cs-CZ"/>
              <a:t>Definice genderově podmíněného násilí</a:t>
            </a:r>
          </a:p>
        </p:txBody>
      </p:sp>
      <p:sp>
        <p:nvSpPr>
          <p:cNvPr id="12" name="TextBox 11"/>
          <p:cNvSpPr txBox="1"/>
          <p:nvPr/>
        </p:nvSpPr>
        <p:spPr>
          <a:xfrm>
            <a:off x="5934713" y="551289"/>
            <a:ext cx="5334000" cy="5755422"/>
          </a:xfrm>
          <a:prstGeom prst="rect">
            <a:avLst/>
          </a:prstGeom>
          <a:noFill/>
        </p:spPr>
        <p:txBody>
          <a:bodyPr wrap="square" lIns="0" tIns="45720" rIns="0" bIns="45720" rtlCol="0" anchor="t">
            <a:spAutoFit/>
          </a:bodyPr>
          <a:lstStyle/>
          <a:p>
            <a:r>
              <a:rPr lang="cs-CZ" sz="2400">
                <a:solidFill>
                  <a:srgbClr val="000000"/>
                </a:solidFill>
                <a:latin typeface="Calibri"/>
                <a:ea typeface="Open Sans"/>
                <a:cs typeface="Open Sans"/>
              </a:rPr>
              <a:t>Genderově podmíněné násilí může být </a:t>
            </a:r>
            <a:r>
              <a:rPr lang="cs-CZ" sz="2400" b="1">
                <a:solidFill>
                  <a:srgbClr val="000000"/>
                </a:solidFill>
                <a:latin typeface="Calibri"/>
                <a:ea typeface="Open Sans"/>
                <a:cs typeface="Open Sans"/>
              </a:rPr>
              <a:t>sexuální, fyzické, verbální, psychické </a:t>
            </a:r>
            <a:r>
              <a:rPr lang="cs-CZ" sz="2400">
                <a:solidFill>
                  <a:srgbClr val="000000"/>
                </a:solidFill>
                <a:latin typeface="Calibri"/>
                <a:ea typeface="Open Sans"/>
                <a:cs typeface="Open Sans"/>
              </a:rPr>
              <a:t>(emocionální) nebo </a:t>
            </a:r>
            <a:r>
              <a:rPr lang="cs-CZ" sz="2400" b="1">
                <a:solidFill>
                  <a:srgbClr val="000000"/>
                </a:solidFill>
                <a:latin typeface="Calibri"/>
                <a:ea typeface="Open Sans"/>
                <a:cs typeface="Open Sans"/>
              </a:rPr>
              <a:t>socioekonomické</a:t>
            </a:r>
            <a:r>
              <a:rPr lang="cs-CZ" sz="2400">
                <a:solidFill>
                  <a:srgbClr val="000000"/>
                </a:solidFill>
                <a:latin typeface="Calibri"/>
                <a:ea typeface="Open Sans"/>
                <a:cs typeface="Open Sans"/>
              </a:rPr>
              <a:t> a může mít mnoho podob. Od </a:t>
            </a:r>
            <a:r>
              <a:rPr lang="cs-CZ" sz="2400" b="1">
                <a:solidFill>
                  <a:srgbClr val="000000"/>
                </a:solidFill>
                <a:latin typeface="Calibri"/>
                <a:ea typeface="Open Sans"/>
                <a:cs typeface="Open Sans"/>
              </a:rPr>
              <a:t>slovního násilí </a:t>
            </a:r>
            <a:r>
              <a:rPr lang="cs-CZ" sz="2400">
                <a:solidFill>
                  <a:srgbClr val="000000"/>
                </a:solidFill>
                <a:latin typeface="Calibri"/>
                <a:ea typeface="Open Sans"/>
                <a:cs typeface="Open Sans"/>
              </a:rPr>
              <a:t>a </a:t>
            </a:r>
            <a:r>
              <a:rPr lang="cs-CZ" sz="2400" b="1">
                <a:solidFill>
                  <a:srgbClr val="000000"/>
                </a:solidFill>
                <a:latin typeface="Calibri"/>
                <a:ea typeface="Open Sans"/>
                <a:cs typeface="Open Sans"/>
              </a:rPr>
              <a:t>nenávistných projevů na internetu </a:t>
            </a:r>
            <a:r>
              <a:rPr lang="cs-CZ" sz="2400">
                <a:solidFill>
                  <a:srgbClr val="000000"/>
                </a:solidFill>
                <a:latin typeface="Calibri"/>
                <a:ea typeface="Open Sans"/>
                <a:cs typeface="Open Sans"/>
              </a:rPr>
              <a:t>až po </a:t>
            </a:r>
            <a:r>
              <a:rPr lang="cs-CZ" sz="2400" b="1">
                <a:solidFill>
                  <a:srgbClr val="000000"/>
                </a:solidFill>
                <a:latin typeface="Calibri"/>
                <a:ea typeface="Open Sans"/>
                <a:cs typeface="Open Sans"/>
              </a:rPr>
              <a:t>znásilnění</a:t>
            </a:r>
            <a:r>
              <a:rPr lang="cs-CZ" sz="2400">
                <a:solidFill>
                  <a:srgbClr val="000000"/>
                </a:solidFill>
                <a:latin typeface="Calibri"/>
                <a:ea typeface="Open Sans"/>
                <a:cs typeface="Open Sans"/>
              </a:rPr>
              <a:t> </a:t>
            </a:r>
            <a:r>
              <a:rPr lang="cs-CZ" sz="2400" b="1">
                <a:solidFill>
                  <a:srgbClr val="000000"/>
                </a:solidFill>
                <a:latin typeface="Calibri"/>
                <a:ea typeface="Open Sans"/>
                <a:cs typeface="Open Sans"/>
              </a:rPr>
              <a:t>nebo vraždu</a:t>
            </a:r>
            <a:r>
              <a:rPr lang="cs-CZ" sz="2400">
                <a:solidFill>
                  <a:srgbClr val="000000"/>
                </a:solidFill>
                <a:latin typeface="Calibri"/>
                <a:ea typeface="Open Sans"/>
                <a:cs typeface="Open Sans"/>
              </a:rPr>
              <a:t>. </a:t>
            </a:r>
            <a:br>
              <a:rPr lang="cs-CZ" sz="2400">
                <a:latin typeface="Calibri"/>
                <a:ea typeface="Open Sans" charset="0"/>
                <a:cs typeface="Open Sans" charset="0"/>
              </a:rPr>
            </a:br>
            <a:br>
              <a:rPr lang="cs-CZ" sz="2400">
                <a:latin typeface="Calibri"/>
                <a:ea typeface="Open Sans" charset="0"/>
                <a:cs typeface="Open Sans" charset="0"/>
              </a:rPr>
            </a:br>
            <a:r>
              <a:rPr lang="cs-CZ" sz="2400">
                <a:latin typeface="Calibri"/>
                <a:ea typeface="Open Sans" charset="0"/>
                <a:cs typeface="Open Sans" charset="0"/>
              </a:rPr>
              <a:t>Může se ho dopustit kdokoli: </a:t>
            </a:r>
            <a:r>
              <a:rPr lang="cs-CZ" sz="2400" b="1">
                <a:latin typeface="Calibri"/>
                <a:ea typeface="Open Sans" charset="0"/>
                <a:cs typeface="Open Sans" charset="0"/>
              </a:rPr>
              <a:t>současný/á nebo bývalý manžel/</a:t>
            </a:r>
            <a:r>
              <a:rPr lang="cs-CZ" sz="2400" b="1" err="1">
                <a:latin typeface="Calibri"/>
                <a:ea typeface="Open Sans" charset="0"/>
                <a:cs typeface="Open Sans" charset="0"/>
              </a:rPr>
              <a:t>ka</a:t>
            </a:r>
            <a:r>
              <a:rPr lang="cs-CZ" sz="2400" b="1">
                <a:latin typeface="Calibri"/>
                <a:ea typeface="Open Sans" charset="0"/>
                <a:cs typeface="Open Sans" charset="0"/>
              </a:rPr>
              <a:t>, partner/</a:t>
            </a:r>
            <a:r>
              <a:rPr lang="cs-CZ" sz="2400" b="1" err="1">
                <a:latin typeface="Calibri"/>
                <a:ea typeface="Open Sans" charset="0"/>
                <a:cs typeface="Open Sans" charset="0"/>
              </a:rPr>
              <a:t>ka</a:t>
            </a:r>
            <a:r>
              <a:rPr lang="cs-CZ" sz="2400">
                <a:latin typeface="Calibri"/>
                <a:ea typeface="Open Sans" charset="0"/>
                <a:cs typeface="Open Sans" charset="0"/>
              </a:rPr>
              <a:t>, </a:t>
            </a:r>
            <a:r>
              <a:rPr lang="cs-CZ" sz="2400" b="1">
                <a:latin typeface="Calibri"/>
                <a:ea typeface="Open Sans" charset="0"/>
                <a:cs typeface="Open Sans" charset="0"/>
              </a:rPr>
              <a:t>člen/</a:t>
            </a:r>
            <a:r>
              <a:rPr lang="cs-CZ" sz="2400" b="1" err="1">
                <a:latin typeface="Calibri"/>
                <a:ea typeface="Open Sans" charset="0"/>
                <a:cs typeface="Open Sans" charset="0"/>
              </a:rPr>
              <a:t>ka</a:t>
            </a:r>
            <a:r>
              <a:rPr lang="cs-CZ" sz="2400" b="1">
                <a:latin typeface="Calibri"/>
                <a:ea typeface="Open Sans" charset="0"/>
                <a:cs typeface="Open Sans" charset="0"/>
              </a:rPr>
              <a:t> rodiny, kolega/</a:t>
            </a:r>
            <a:r>
              <a:rPr lang="cs-CZ" sz="2400" b="1" err="1">
                <a:latin typeface="Calibri"/>
                <a:ea typeface="Open Sans" charset="0"/>
                <a:cs typeface="Open Sans" charset="0"/>
              </a:rPr>
              <a:t>yně</a:t>
            </a:r>
            <a:r>
              <a:rPr lang="cs-CZ" sz="2400" b="1">
                <a:latin typeface="Calibri"/>
                <a:ea typeface="Open Sans" charset="0"/>
                <a:cs typeface="Open Sans" charset="0"/>
              </a:rPr>
              <a:t>, spolužáci/žačky, přátelé a přítelkyně, neznámá osoba </a:t>
            </a:r>
            <a:r>
              <a:rPr lang="cs-CZ" sz="2400">
                <a:latin typeface="Calibri"/>
                <a:ea typeface="Open Sans" charset="0"/>
                <a:cs typeface="Open Sans" charset="0"/>
              </a:rPr>
              <a:t>nebo</a:t>
            </a:r>
            <a:r>
              <a:rPr lang="cs-CZ" sz="2400" b="1">
                <a:latin typeface="Calibri"/>
                <a:ea typeface="Open Sans" charset="0"/>
                <a:cs typeface="Open Sans" charset="0"/>
              </a:rPr>
              <a:t> lidé, kteří jednají jménem kulturních, náboženských, státních nebo stranických institucí</a:t>
            </a:r>
            <a:r>
              <a:rPr lang="cs-CZ" sz="2400">
                <a:latin typeface="Calibri"/>
                <a:ea typeface="Open Sans" charset="0"/>
                <a:cs typeface="Open Sans" charset="0"/>
              </a:rPr>
              <a:t>.</a:t>
            </a:r>
          </a:p>
          <a:p>
            <a:br>
              <a:rPr lang="cs-CZ" sz="1600" i="1">
                <a:latin typeface="Calibri"/>
                <a:ea typeface="Open Sans" charset="0"/>
                <a:cs typeface="Open Sans" charset="0"/>
              </a:rPr>
            </a:br>
            <a:r>
              <a:rPr lang="cs-CZ" sz="1600" i="1">
                <a:solidFill>
                  <a:srgbClr val="000000"/>
                </a:solidFill>
                <a:latin typeface="Calibri"/>
                <a:ea typeface="Open Sans"/>
                <a:cs typeface="Open Sans"/>
              </a:rPr>
              <a:t>Source: </a:t>
            </a:r>
            <a:r>
              <a:rPr lang="cs-CZ" sz="1600" i="1" err="1">
                <a:solidFill>
                  <a:srgbClr val="000000"/>
                </a:solidFill>
                <a:latin typeface="Calibri"/>
                <a:ea typeface="Open Sans"/>
                <a:cs typeface="Open Sans"/>
                <a:hlinkClick r:id="rId3"/>
              </a:rPr>
              <a:t>Council</a:t>
            </a:r>
            <a:r>
              <a:rPr lang="cs-CZ" sz="1600" i="1">
                <a:solidFill>
                  <a:srgbClr val="000000"/>
                </a:solidFill>
                <a:latin typeface="Calibri"/>
                <a:ea typeface="Open Sans"/>
                <a:cs typeface="Open Sans"/>
                <a:hlinkClick r:id="rId3"/>
              </a:rPr>
              <a:t> </a:t>
            </a:r>
            <a:r>
              <a:rPr lang="cs-CZ" sz="1600" i="1" err="1">
                <a:solidFill>
                  <a:srgbClr val="000000"/>
                </a:solidFill>
                <a:latin typeface="Calibri"/>
                <a:ea typeface="Open Sans"/>
                <a:cs typeface="Open Sans"/>
                <a:hlinkClick r:id="rId3"/>
              </a:rPr>
              <a:t>of</a:t>
            </a:r>
            <a:r>
              <a:rPr lang="cs-CZ" sz="1600" i="1">
                <a:solidFill>
                  <a:srgbClr val="000000"/>
                </a:solidFill>
                <a:latin typeface="Calibri"/>
                <a:ea typeface="Open Sans"/>
                <a:cs typeface="Open Sans"/>
                <a:hlinkClick r:id="rId3"/>
              </a:rPr>
              <a:t> </a:t>
            </a:r>
            <a:r>
              <a:rPr lang="cs-CZ" sz="1600" i="1" err="1">
                <a:solidFill>
                  <a:srgbClr val="000000"/>
                </a:solidFill>
                <a:latin typeface="Calibri"/>
                <a:ea typeface="Open Sans"/>
                <a:cs typeface="Open Sans"/>
                <a:hlinkClick r:id="rId3"/>
              </a:rPr>
              <a:t>Europe</a:t>
            </a:r>
            <a:endParaRPr lang="cs-CZ" sz="1400" i="1">
              <a:solidFill>
                <a:srgbClr val="000000"/>
              </a:solidFill>
              <a:latin typeface="Calibri"/>
              <a:ea typeface="Open Sans"/>
              <a:cs typeface="Open Sans"/>
            </a:endParaRPr>
          </a:p>
        </p:txBody>
      </p:sp>
      <p:sp>
        <p:nvSpPr>
          <p:cNvPr id="21" name="TextBox 7">
            <a:extLst>
              <a:ext uri="{FF2B5EF4-FFF2-40B4-BE49-F238E27FC236}">
                <a16:creationId xmlns:a16="http://schemas.microsoft.com/office/drawing/2014/main" id="{0D0E1B75-0F8F-5A4A-9C79-A1AF0B7D671E}"/>
              </a:ext>
            </a:extLst>
          </p:cNvPr>
          <p:cNvSpPr txBox="1"/>
          <p:nvPr/>
        </p:nvSpPr>
        <p:spPr>
          <a:xfrm>
            <a:off x="576800" y="2105827"/>
            <a:ext cx="4005498" cy="3453253"/>
          </a:xfrm>
          <a:prstGeom prst="rect">
            <a:avLst/>
          </a:prstGeom>
          <a:noFill/>
        </p:spPr>
        <p:txBody>
          <a:bodyPr wrap="square" lIns="0" tIns="45720" rIns="0" bIns="45720" rtlCol="0" anchor="t">
            <a:spAutoFit/>
          </a:bodyPr>
          <a:lstStyle/>
          <a:p>
            <a:pPr>
              <a:lnSpc>
                <a:spcPct val="130000"/>
              </a:lnSpc>
            </a:pPr>
            <a:r>
              <a:rPr lang="cs-CZ" sz="2400" b="1">
                <a:solidFill>
                  <a:schemeClr val="tx1">
                    <a:alpha val="70000"/>
                  </a:schemeClr>
                </a:solidFill>
                <a:latin typeface="Calibri"/>
                <a:cs typeface="Calibri"/>
              </a:rPr>
              <a:t>Genderově podmíněným násilím se rozumí jakýkoli druh újmy, která je páchána na osobě nebo skupině osob z důvodu jejich pohlaví, genderu, sexuální orientace a/nebo genderové identity.</a:t>
            </a:r>
          </a:p>
        </p:txBody>
      </p:sp>
      <p:sp>
        <p:nvSpPr>
          <p:cNvPr id="19" name="Espace réservé du numéro de diapositive 4">
            <a:extLst>
              <a:ext uri="{FF2B5EF4-FFF2-40B4-BE49-F238E27FC236}">
                <a16:creationId xmlns:a16="http://schemas.microsoft.com/office/drawing/2014/main" id="{02039098-C3CC-2246-B17E-9763A9F18CC9}"/>
              </a:ext>
            </a:extLst>
          </p:cNvPr>
          <p:cNvSpPr txBox="1">
            <a:spLocks/>
          </p:cNvSpPr>
          <p:nvPr/>
        </p:nvSpPr>
        <p:spPr>
          <a:xfrm>
            <a:off x="8328910" y="6333377"/>
            <a:ext cx="2743200" cy="365125"/>
          </a:xfrm>
          <a:prstGeom prst="rect">
            <a:avLst/>
          </a:prstGeom>
        </p:spPr>
        <p:txBody>
          <a:bodyPr vert="horz" lIns="91440" tIns="45720" rIns="91440" bIns="45720" rtlCol="0" anchor="ctr"/>
          <a:lstStyle>
            <a:defPPr>
              <a:defRPr lang="en-US"/>
            </a:defPPr>
            <a:lvl1pPr marL="0" algn="r" defTabSz="914330" rtl="0" eaLnBrk="1" latinLnBrk="0" hangingPunct="1">
              <a:defRPr sz="1400" b="0" i="0" kern="1200">
                <a:solidFill>
                  <a:srgbClr val="5792CE"/>
                </a:solidFill>
                <a:latin typeface="D-DIN" panose="020B0504030202030204" pitchFamily="34" charset="77"/>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783777ED-E0AE-DD49-A1E6-113717D9A99F}" type="slidenum">
              <a:rPr lang="cs-CZ" smtClean="0">
                <a:solidFill>
                  <a:schemeClr val="bg1"/>
                </a:solidFill>
              </a:rPr>
              <a:pPr/>
              <a:t>10</a:t>
            </a:fld>
            <a:endParaRPr lang="cs-CZ">
              <a:solidFill>
                <a:schemeClr val="bg1"/>
              </a:solidFill>
            </a:endParaRPr>
          </a:p>
        </p:txBody>
      </p:sp>
      <p:pic>
        <p:nvPicPr>
          <p:cNvPr id="6" name="Obrázek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81804" y="134585"/>
            <a:ext cx="1095380" cy="694471"/>
          </a:xfrm>
          <a:prstGeom prst="rect">
            <a:avLst/>
          </a:prstGeom>
        </p:spPr>
      </p:pic>
    </p:spTree>
    <p:extLst>
      <p:ext uri="{BB962C8B-B14F-4D97-AF65-F5344CB8AC3E}">
        <p14:creationId xmlns:p14="http://schemas.microsoft.com/office/powerpoint/2010/main" val="249009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F0F28F-44A2-4070-A20B-27C3EBF1D664}"/>
              </a:ext>
            </a:extLst>
          </p:cNvPr>
          <p:cNvSpPr/>
          <p:nvPr/>
        </p:nvSpPr>
        <p:spPr>
          <a:xfrm>
            <a:off x="5254718" y="0"/>
            <a:ext cx="6937282" cy="6858000"/>
          </a:xfrm>
          <a:prstGeom prst="rect">
            <a:avLst/>
          </a:prstGeom>
          <a:solidFill>
            <a:srgbClr val="0F223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0" rIns="251999" bIns="288000" numCol="1" spcCol="0" rtlCol="0" fromWordArt="0" anchor="b" anchorCtr="0" forceAA="0" compatLnSpc="1">
            <a:prstTxWarp prst="textNoShape">
              <a:avLst/>
            </a:prstTxWarp>
            <a:noAutofit/>
          </a:bodyPr>
          <a:lstStyle/>
          <a:p>
            <a:endParaRPr lang="cs-CZ" sz="1000">
              <a:solidFill>
                <a:schemeClr val="bg1"/>
              </a:solidFill>
              <a:latin typeface="D-DIN" panose="020B0504030202030204" pitchFamily="34" charset="77"/>
            </a:endParaRPr>
          </a:p>
        </p:txBody>
      </p:sp>
      <p:sp>
        <p:nvSpPr>
          <p:cNvPr id="2" name="Title 1"/>
          <p:cNvSpPr>
            <a:spLocks noGrp="1"/>
          </p:cNvSpPr>
          <p:nvPr>
            <p:ph type="title"/>
          </p:nvPr>
        </p:nvSpPr>
        <p:spPr>
          <a:xfrm>
            <a:off x="574047" y="875753"/>
            <a:ext cx="4538622" cy="542183"/>
          </a:xfrm>
        </p:spPr>
        <p:txBody>
          <a:bodyPr>
            <a:normAutofit fontScale="90000"/>
          </a:bodyPr>
          <a:lstStyle/>
          <a:p>
            <a:pPr>
              <a:lnSpc>
                <a:spcPct val="100000"/>
              </a:lnSpc>
            </a:pPr>
            <a:r>
              <a:rPr lang="cs-CZ">
                <a:latin typeface="Calibri"/>
              </a:rPr>
              <a:t>Genderově podmíněné násilí podle UniSAFE </a:t>
            </a:r>
          </a:p>
        </p:txBody>
      </p:sp>
      <p:sp>
        <p:nvSpPr>
          <p:cNvPr id="12" name="TextBox 11"/>
          <p:cNvSpPr txBox="1"/>
          <p:nvPr/>
        </p:nvSpPr>
        <p:spPr>
          <a:xfrm>
            <a:off x="5668675" y="1383889"/>
            <a:ext cx="6269789" cy="4524315"/>
          </a:xfrm>
          <a:prstGeom prst="rect">
            <a:avLst/>
          </a:prstGeom>
          <a:noFill/>
        </p:spPr>
        <p:txBody>
          <a:bodyPr wrap="square" lIns="0" tIns="45720" rIns="0" bIns="45720" rtlCol="0" anchor="t">
            <a:spAutoFit/>
          </a:bodyPr>
          <a:lstStyle/>
          <a:p>
            <a:pPr marL="342900" indent="-342900">
              <a:lnSpc>
                <a:spcPct val="150000"/>
              </a:lnSpc>
              <a:buFont typeface="Wingdings" panose="05000000000000000000" pitchFamily="2" charset="2"/>
              <a:buChar char="q"/>
            </a:pPr>
            <a:r>
              <a:rPr lang="cs-CZ" sz="2400">
                <a:solidFill>
                  <a:schemeClr val="bg1"/>
                </a:solidFill>
                <a:latin typeface="Calibri"/>
                <a:ea typeface="Open Sans"/>
                <a:cs typeface="Open Sans"/>
              </a:rPr>
              <a:t>Fyzické násilí</a:t>
            </a:r>
          </a:p>
          <a:p>
            <a:pPr marL="342900" indent="-342900">
              <a:lnSpc>
                <a:spcPct val="150000"/>
              </a:lnSpc>
              <a:buFont typeface="Wingdings" panose="05000000000000000000" pitchFamily="2" charset="2"/>
              <a:buChar char="q"/>
            </a:pPr>
            <a:r>
              <a:rPr lang="cs-CZ" sz="2400">
                <a:solidFill>
                  <a:schemeClr val="bg1"/>
                </a:solidFill>
                <a:latin typeface="Calibri"/>
                <a:ea typeface="Open Sans"/>
                <a:cs typeface="Open Sans"/>
              </a:rPr>
              <a:t>Sexuální násilí</a:t>
            </a:r>
          </a:p>
          <a:p>
            <a:pPr marL="342900" indent="-342900">
              <a:lnSpc>
                <a:spcPct val="150000"/>
              </a:lnSpc>
              <a:buFont typeface="Wingdings" panose="05000000000000000000" pitchFamily="2" charset="2"/>
              <a:buChar char="q"/>
            </a:pPr>
            <a:r>
              <a:rPr lang="cs-CZ" sz="2400">
                <a:solidFill>
                  <a:schemeClr val="bg1"/>
                </a:solidFill>
                <a:latin typeface="Calibri"/>
                <a:ea typeface="Open Sans"/>
                <a:cs typeface="Open Sans"/>
              </a:rPr>
              <a:t>Psychologické násilí</a:t>
            </a:r>
          </a:p>
          <a:p>
            <a:pPr marL="342900" indent="-342900">
              <a:lnSpc>
                <a:spcPct val="150000"/>
              </a:lnSpc>
              <a:buFont typeface="Wingdings" panose="05000000000000000000" pitchFamily="2" charset="2"/>
              <a:buChar char="q"/>
            </a:pPr>
            <a:r>
              <a:rPr lang="cs-CZ" sz="2400">
                <a:solidFill>
                  <a:schemeClr val="bg1"/>
                </a:solidFill>
                <a:latin typeface="Calibri"/>
                <a:ea typeface="Open Sans"/>
                <a:cs typeface="Open Sans"/>
              </a:rPr>
              <a:t>Ekonomické a finanční násilí</a:t>
            </a:r>
          </a:p>
          <a:p>
            <a:pPr marL="342900" indent="-342900">
              <a:lnSpc>
                <a:spcPct val="150000"/>
              </a:lnSpc>
              <a:buFont typeface="Wingdings" panose="05000000000000000000" pitchFamily="2" charset="2"/>
              <a:buChar char="q"/>
            </a:pPr>
            <a:r>
              <a:rPr lang="cs-CZ" sz="2400">
                <a:solidFill>
                  <a:schemeClr val="bg1"/>
                </a:solidFill>
                <a:latin typeface="Calibri"/>
                <a:ea typeface="Open Sans"/>
                <a:cs typeface="Open Sans"/>
              </a:rPr>
              <a:t>Obtěžování (genderové i sexuální) v online i </a:t>
            </a:r>
            <a:r>
              <a:rPr lang="cs-CZ" sz="2400" err="1">
                <a:solidFill>
                  <a:schemeClr val="bg1"/>
                </a:solidFill>
                <a:latin typeface="Calibri"/>
                <a:ea typeface="Open Sans"/>
                <a:cs typeface="Open Sans"/>
              </a:rPr>
              <a:t>offline</a:t>
            </a:r>
            <a:r>
              <a:rPr lang="cs-CZ" sz="2400">
                <a:solidFill>
                  <a:schemeClr val="bg1"/>
                </a:solidFill>
                <a:latin typeface="Calibri"/>
                <a:ea typeface="Open Sans"/>
                <a:cs typeface="Open Sans"/>
              </a:rPr>
              <a:t> kontextu</a:t>
            </a:r>
          </a:p>
          <a:p>
            <a:pPr marL="342900" indent="-342900">
              <a:lnSpc>
                <a:spcPct val="150000"/>
              </a:lnSpc>
              <a:buFont typeface="Wingdings" panose="05000000000000000000" pitchFamily="2" charset="2"/>
              <a:buChar char="q"/>
            </a:pPr>
            <a:r>
              <a:rPr lang="cs-CZ" sz="2400">
                <a:solidFill>
                  <a:schemeClr val="bg1"/>
                </a:solidFill>
                <a:latin typeface="Calibri"/>
                <a:ea typeface="Open Sans"/>
                <a:cs typeface="Open Sans"/>
              </a:rPr>
              <a:t>Online násilí</a:t>
            </a:r>
          </a:p>
          <a:p>
            <a:pPr marL="342900" indent="-342900">
              <a:lnSpc>
                <a:spcPct val="150000"/>
              </a:lnSpc>
              <a:buFont typeface="Wingdings" panose="05000000000000000000" pitchFamily="2" charset="2"/>
              <a:buChar char="q"/>
            </a:pPr>
            <a:r>
              <a:rPr lang="cs-CZ" sz="2400">
                <a:solidFill>
                  <a:schemeClr val="bg1"/>
                </a:solidFill>
                <a:latin typeface="Calibri"/>
                <a:ea typeface="Open Sans"/>
                <a:cs typeface="Open Sans"/>
              </a:rPr>
              <a:t>Organizační (genderově podmíněné) násilí</a:t>
            </a:r>
          </a:p>
        </p:txBody>
      </p:sp>
      <p:sp>
        <p:nvSpPr>
          <p:cNvPr id="21" name="TextBox 7">
            <a:extLst>
              <a:ext uri="{FF2B5EF4-FFF2-40B4-BE49-F238E27FC236}">
                <a16:creationId xmlns:a16="http://schemas.microsoft.com/office/drawing/2014/main" id="{0D0E1B75-0F8F-5A4A-9C79-A1AF0B7D671E}"/>
              </a:ext>
            </a:extLst>
          </p:cNvPr>
          <p:cNvSpPr txBox="1"/>
          <p:nvPr/>
        </p:nvSpPr>
        <p:spPr>
          <a:xfrm>
            <a:off x="654747" y="2257304"/>
            <a:ext cx="4012364" cy="2613023"/>
          </a:xfrm>
          <a:prstGeom prst="rect">
            <a:avLst/>
          </a:prstGeom>
          <a:noFill/>
        </p:spPr>
        <p:txBody>
          <a:bodyPr wrap="square" lIns="0" tIns="45720" rIns="0" bIns="45720" rtlCol="0" anchor="t">
            <a:spAutoFit/>
          </a:bodyPr>
          <a:lstStyle/>
          <a:p>
            <a:pPr>
              <a:lnSpc>
                <a:spcPct val="130000"/>
              </a:lnSpc>
            </a:pPr>
            <a:r>
              <a:rPr lang="cs-CZ">
                <a:solidFill>
                  <a:srgbClr val="0E2234"/>
                </a:solidFill>
                <a:latin typeface="Calibri"/>
                <a:cs typeface="Calibri"/>
              </a:rPr>
              <a:t>Termín „genderově podmíněné násilí“ (GPN) se používá pro </a:t>
            </a:r>
            <a:r>
              <a:rPr lang="cs-CZ" b="1">
                <a:solidFill>
                  <a:srgbClr val="0E2234"/>
                </a:solidFill>
                <a:latin typeface="Calibri"/>
                <a:cs typeface="Calibri"/>
              </a:rPr>
              <a:t>všechny formy genderově podmíněného násilí</a:t>
            </a:r>
            <a:r>
              <a:rPr lang="cs-CZ">
                <a:solidFill>
                  <a:srgbClr val="0E2234"/>
                </a:solidFill>
                <a:latin typeface="Calibri"/>
                <a:cs typeface="Calibri"/>
              </a:rPr>
              <a:t>: fyzické násilí, sexuální násilí, psychické násilí, ekonomické násilí, sexuální obtěžování, obtěžování na základě pohlaví a obtěžování v prostředí - </a:t>
            </a:r>
            <a:r>
              <a:rPr lang="cs-CZ" b="1">
                <a:solidFill>
                  <a:srgbClr val="0E2234"/>
                </a:solidFill>
                <a:latin typeface="Calibri"/>
                <a:cs typeface="Calibri"/>
              </a:rPr>
              <a:t>v online i </a:t>
            </a:r>
            <a:r>
              <a:rPr lang="cs-CZ" b="1" err="1">
                <a:solidFill>
                  <a:srgbClr val="0E2234"/>
                </a:solidFill>
                <a:latin typeface="Calibri"/>
                <a:cs typeface="Calibri"/>
              </a:rPr>
              <a:t>offline</a:t>
            </a:r>
            <a:r>
              <a:rPr lang="cs-CZ" b="1">
                <a:solidFill>
                  <a:srgbClr val="0E2234"/>
                </a:solidFill>
                <a:latin typeface="Calibri"/>
                <a:cs typeface="Calibri"/>
              </a:rPr>
              <a:t> kontextu</a:t>
            </a:r>
            <a:r>
              <a:rPr lang="cs-CZ">
                <a:solidFill>
                  <a:srgbClr val="0E2234"/>
                </a:solidFill>
                <a:latin typeface="Calibri"/>
                <a:cs typeface="Calibri"/>
              </a:rPr>
              <a:t>.</a:t>
            </a:r>
          </a:p>
        </p:txBody>
      </p:sp>
      <p:sp>
        <p:nvSpPr>
          <p:cNvPr id="19" name="Espace réservé du numéro de diapositive 4">
            <a:extLst>
              <a:ext uri="{FF2B5EF4-FFF2-40B4-BE49-F238E27FC236}">
                <a16:creationId xmlns:a16="http://schemas.microsoft.com/office/drawing/2014/main" id="{02039098-C3CC-2246-B17E-9763A9F18CC9}"/>
              </a:ext>
            </a:extLst>
          </p:cNvPr>
          <p:cNvSpPr txBox="1">
            <a:spLocks/>
          </p:cNvSpPr>
          <p:nvPr/>
        </p:nvSpPr>
        <p:spPr>
          <a:xfrm>
            <a:off x="8328910" y="6333377"/>
            <a:ext cx="2743200" cy="365125"/>
          </a:xfrm>
          <a:prstGeom prst="rect">
            <a:avLst/>
          </a:prstGeom>
        </p:spPr>
        <p:txBody>
          <a:bodyPr vert="horz" lIns="91440" tIns="45720" rIns="91440" bIns="45720" rtlCol="0" anchor="ctr"/>
          <a:lstStyle>
            <a:defPPr>
              <a:defRPr lang="en-US"/>
            </a:defPPr>
            <a:lvl1pPr marL="0" algn="r" defTabSz="914330" rtl="0" eaLnBrk="1" latinLnBrk="0" hangingPunct="1">
              <a:defRPr sz="1400" b="0" i="0" kern="1200">
                <a:solidFill>
                  <a:srgbClr val="5792CE"/>
                </a:solidFill>
                <a:latin typeface="D-DIN" panose="020B0504030202030204" pitchFamily="34" charset="77"/>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783777ED-E0AE-DD49-A1E6-113717D9A99F}" type="slidenum">
              <a:rPr lang="cs-CZ" smtClean="0">
                <a:solidFill>
                  <a:schemeClr val="bg1"/>
                </a:solidFill>
              </a:rPr>
              <a:pPr/>
              <a:t>11</a:t>
            </a:fld>
            <a:endParaRPr lang="cs-CZ">
              <a:solidFill>
                <a:schemeClr val="bg1"/>
              </a:solidFill>
            </a:endParaRPr>
          </a:p>
        </p:txBody>
      </p:sp>
      <p:pic>
        <p:nvPicPr>
          <p:cNvPr id="7" name="Obrázek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81804" y="134585"/>
            <a:ext cx="1095380" cy="694471"/>
          </a:xfrm>
          <a:prstGeom prst="rect">
            <a:avLst/>
          </a:prstGeom>
        </p:spPr>
      </p:pic>
    </p:spTree>
    <p:extLst>
      <p:ext uri="{BB962C8B-B14F-4D97-AF65-F5344CB8AC3E}">
        <p14:creationId xmlns:p14="http://schemas.microsoft.com/office/powerpoint/2010/main" val="2963880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5A557-861F-C57B-C998-B26D7B888CFD}"/>
              </a:ext>
            </a:extLst>
          </p:cNvPr>
          <p:cNvSpPr>
            <a:spLocks noGrp="1"/>
          </p:cNvSpPr>
          <p:nvPr>
            <p:ph type="title"/>
          </p:nvPr>
        </p:nvSpPr>
        <p:spPr>
          <a:xfrm>
            <a:off x="989963" y="1097940"/>
            <a:ext cx="10086975" cy="778381"/>
          </a:xfrm>
        </p:spPr>
        <p:txBody>
          <a:bodyPr/>
          <a:lstStyle/>
          <a:p>
            <a:r>
              <a:rPr lang="cs-CZ" b="1">
                <a:latin typeface="Calibri"/>
              </a:rPr>
              <a:t>Výskyt GPN v Evropě: výsledky dotazníkového šetření </a:t>
            </a:r>
            <a:r>
              <a:rPr lang="cs-CZ" b="1" err="1">
                <a:latin typeface="Calibri"/>
              </a:rPr>
              <a:t>UniSAFE</a:t>
            </a:r>
            <a:endParaRPr lang="cs-CZ" b="1">
              <a:latin typeface="Calibri"/>
            </a:endParaRPr>
          </a:p>
        </p:txBody>
      </p:sp>
      <p:cxnSp>
        <p:nvCxnSpPr>
          <p:cNvPr id="11" name="Straight Connector 10">
            <a:extLst>
              <a:ext uri="{FF2B5EF4-FFF2-40B4-BE49-F238E27FC236}">
                <a16:creationId xmlns:a16="http://schemas.microsoft.com/office/drawing/2014/main" id="{4EAAEF0F-7E92-FD68-B61A-72F33D8F3ADD}"/>
              </a:ext>
            </a:extLst>
          </p:cNvPr>
          <p:cNvCxnSpPr>
            <a:cxnSpLocks/>
          </p:cNvCxnSpPr>
          <p:nvPr/>
        </p:nvCxnSpPr>
        <p:spPr>
          <a:xfrm>
            <a:off x="464802" y="5532101"/>
            <a:ext cx="0" cy="792747"/>
          </a:xfrm>
          <a:prstGeom prst="line">
            <a:avLst/>
          </a:prstGeom>
          <a:ln w="57150">
            <a:solidFill>
              <a:srgbClr val="0D8D91"/>
            </a:solidFill>
          </a:ln>
        </p:spPr>
        <p:style>
          <a:lnRef idx="1">
            <a:schemeClr val="accent1"/>
          </a:lnRef>
          <a:fillRef idx="0">
            <a:schemeClr val="accent1"/>
          </a:fillRef>
          <a:effectRef idx="0">
            <a:schemeClr val="accent1"/>
          </a:effectRef>
          <a:fontRef idx="minor">
            <a:schemeClr val="tx1"/>
          </a:fontRef>
        </p:style>
      </p:cxnSp>
      <p:sp>
        <p:nvSpPr>
          <p:cNvPr id="14" name="TextBox 6">
            <a:extLst>
              <a:ext uri="{FF2B5EF4-FFF2-40B4-BE49-F238E27FC236}">
                <a16:creationId xmlns:a16="http://schemas.microsoft.com/office/drawing/2014/main" id="{28DD3396-CBAF-DAE9-2277-15CB9AC91AA2}"/>
              </a:ext>
            </a:extLst>
          </p:cNvPr>
          <p:cNvSpPr txBox="1"/>
          <p:nvPr/>
        </p:nvSpPr>
        <p:spPr>
          <a:xfrm>
            <a:off x="500693" y="5728419"/>
            <a:ext cx="5532757" cy="400110"/>
          </a:xfrm>
          <a:prstGeom prst="rect">
            <a:avLst/>
          </a:prstGeom>
          <a:noFill/>
        </p:spPr>
        <p:txBody>
          <a:bodyPr wrap="square" lIns="91440" tIns="45720" rIns="91440" bIns="45720" anchor="t">
            <a:spAutoFit/>
          </a:bodyPr>
          <a:lstStyle/>
          <a:p>
            <a:r>
              <a:rPr lang="cs-CZ" sz="2000" b="1">
                <a:solidFill>
                  <a:srgbClr val="FFFFFF"/>
                </a:solidFill>
                <a:latin typeface="Calibri"/>
                <a:cs typeface="Calibri"/>
              </a:rPr>
              <a:t>Nejčastěji se jedná o psychické násilí (57 %)</a:t>
            </a:r>
          </a:p>
        </p:txBody>
      </p:sp>
      <p:pic>
        <p:nvPicPr>
          <p:cNvPr id="6" name="Obrázek 5"/>
          <p:cNvPicPr>
            <a:picLocks noChangeAspect="1"/>
          </p:cNvPicPr>
          <p:nvPr/>
        </p:nvPicPr>
        <p:blipFill rotWithShape="1">
          <a:blip r:embed="rId3">
            <a:extLst>
              <a:ext uri="{28A0092B-C50C-407E-A947-70E740481C1C}">
                <a14:useLocalDpi xmlns:a14="http://schemas.microsoft.com/office/drawing/2010/main" val="0"/>
              </a:ext>
            </a:extLst>
          </a:blip>
          <a:srcRect l="24500" t="22933" r="26900" b="13067"/>
          <a:stretch/>
        </p:blipFill>
        <p:spPr>
          <a:xfrm>
            <a:off x="5971610" y="2145205"/>
            <a:ext cx="5777117" cy="4279346"/>
          </a:xfrm>
          <a:prstGeom prst="rect">
            <a:avLst/>
          </a:prstGeom>
        </p:spPr>
      </p:pic>
      <p:pic>
        <p:nvPicPr>
          <p:cNvPr id="9" name="Obrázek 8"/>
          <p:cNvPicPr>
            <a:picLocks noChangeAspect="1"/>
          </p:cNvPicPr>
          <p:nvPr/>
        </p:nvPicPr>
        <p:blipFill rotWithShape="1">
          <a:blip r:embed="rId4">
            <a:extLst>
              <a:ext uri="{28A0092B-C50C-407E-A947-70E740481C1C}">
                <a14:useLocalDpi xmlns:a14="http://schemas.microsoft.com/office/drawing/2010/main" val="0"/>
              </a:ext>
            </a:extLst>
          </a:blip>
          <a:srcRect l="44700" t="42845" r="43900" b="28889"/>
          <a:stretch/>
        </p:blipFill>
        <p:spPr>
          <a:xfrm>
            <a:off x="989963" y="2208948"/>
            <a:ext cx="2284906" cy="3186843"/>
          </a:xfrm>
          <a:prstGeom prst="rect">
            <a:avLst/>
          </a:prstGeom>
        </p:spPr>
      </p:pic>
      <p:pic>
        <p:nvPicPr>
          <p:cNvPr id="7" name="Obrázek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281804" y="134585"/>
            <a:ext cx="1095380" cy="694471"/>
          </a:xfrm>
          <a:prstGeom prst="rect">
            <a:avLst/>
          </a:prstGeom>
        </p:spPr>
      </p:pic>
    </p:spTree>
    <p:extLst>
      <p:ext uri="{BB962C8B-B14F-4D97-AF65-F5344CB8AC3E}">
        <p14:creationId xmlns:p14="http://schemas.microsoft.com/office/powerpoint/2010/main" val="3145812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EAAEF0F-7E92-FD68-B61A-72F33D8F3ADD}"/>
              </a:ext>
            </a:extLst>
          </p:cNvPr>
          <p:cNvCxnSpPr>
            <a:cxnSpLocks/>
          </p:cNvCxnSpPr>
          <p:nvPr/>
        </p:nvCxnSpPr>
        <p:spPr>
          <a:xfrm>
            <a:off x="918761" y="2231546"/>
            <a:ext cx="0" cy="685800"/>
          </a:xfrm>
          <a:prstGeom prst="line">
            <a:avLst/>
          </a:prstGeom>
          <a:ln w="57150">
            <a:solidFill>
              <a:srgbClr val="0D8D91"/>
            </a:solidFill>
          </a:ln>
        </p:spPr>
        <p:style>
          <a:lnRef idx="1">
            <a:schemeClr val="accent1"/>
          </a:lnRef>
          <a:fillRef idx="0">
            <a:schemeClr val="accent1"/>
          </a:fillRef>
          <a:effectRef idx="0">
            <a:schemeClr val="accent1"/>
          </a:effectRef>
          <a:fontRef idx="minor">
            <a:schemeClr val="tx1"/>
          </a:fontRef>
        </p:style>
      </p:cxnSp>
      <p:pic>
        <p:nvPicPr>
          <p:cNvPr id="3" name="Obrázek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81804" y="134585"/>
            <a:ext cx="1095380" cy="694471"/>
          </a:xfrm>
          <a:prstGeom prst="rect">
            <a:avLst/>
          </a:prstGeom>
        </p:spPr>
      </p:pic>
    </p:spTree>
    <p:extLst>
      <p:ext uri="{BB962C8B-B14F-4D97-AF65-F5344CB8AC3E}">
        <p14:creationId xmlns:p14="http://schemas.microsoft.com/office/powerpoint/2010/main" val="1631196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9D737B8-760E-A575-6496-C814FF56230E}"/>
              </a:ext>
            </a:extLst>
          </p:cNvPr>
          <p:cNvSpPr>
            <a:spLocks noGrp="1"/>
          </p:cNvSpPr>
          <p:nvPr>
            <p:ph type="sldNum" sz="quarter" idx="4"/>
          </p:nvPr>
        </p:nvSpPr>
        <p:spPr/>
        <p:txBody>
          <a:bodyPr/>
          <a:lstStyle/>
          <a:p>
            <a:fld id="{783777ED-E0AE-DD49-A1E6-113717D9A99F}" type="slidenum">
              <a:rPr lang="cs-CZ" smtClean="0"/>
              <a:pPr/>
              <a:t>14</a:t>
            </a:fld>
            <a:endParaRPr lang="cs-CZ"/>
          </a:p>
        </p:txBody>
      </p:sp>
      <p:sp>
        <p:nvSpPr>
          <p:cNvPr id="8" name="Rectangle 7">
            <a:extLst>
              <a:ext uri="{FF2B5EF4-FFF2-40B4-BE49-F238E27FC236}">
                <a16:creationId xmlns:a16="http://schemas.microsoft.com/office/drawing/2014/main" id="{854F78F0-6A11-1AB4-0C02-CC59B83443B0}"/>
              </a:ext>
            </a:extLst>
          </p:cNvPr>
          <p:cNvSpPr/>
          <p:nvPr/>
        </p:nvSpPr>
        <p:spPr>
          <a:xfrm>
            <a:off x="7272126" y="5113283"/>
            <a:ext cx="914399" cy="91439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Obrázek 6"/>
          <p:cNvPicPr>
            <a:picLocks noChangeAspect="1"/>
          </p:cNvPicPr>
          <p:nvPr/>
        </p:nvPicPr>
        <p:blipFill rotWithShape="1">
          <a:blip r:embed="rId3">
            <a:extLst>
              <a:ext uri="{28A0092B-C50C-407E-A947-70E740481C1C}">
                <a14:useLocalDpi xmlns:a14="http://schemas.microsoft.com/office/drawing/2010/main" val="0"/>
              </a:ext>
            </a:extLst>
          </a:blip>
          <a:srcRect l="1781" r="1582" b="5792"/>
          <a:stretch/>
        </p:blipFill>
        <p:spPr>
          <a:xfrm>
            <a:off x="591666" y="1889760"/>
            <a:ext cx="7955478" cy="4323526"/>
          </a:xfrm>
          <a:prstGeom prst="rect">
            <a:avLst/>
          </a:prstGeom>
        </p:spPr>
      </p:pic>
      <p:sp>
        <p:nvSpPr>
          <p:cNvPr id="9" name="Textfeld 2">
            <a:extLst>
              <a:ext uri="{FF2B5EF4-FFF2-40B4-BE49-F238E27FC236}">
                <a16:creationId xmlns:a16="http://schemas.microsoft.com/office/drawing/2014/main" id="{B702DB75-EF56-6074-DAD6-23730B33255C}"/>
              </a:ext>
            </a:extLst>
          </p:cNvPr>
          <p:cNvSpPr txBox="1"/>
          <p:nvPr/>
        </p:nvSpPr>
        <p:spPr>
          <a:xfrm>
            <a:off x="8297549" y="5486273"/>
            <a:ext cx="2774561" cy="92333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sz="900" err="1">
                <a:ea typeface="+mn-lt"/>
                <a:cs typeface="+mn-lt"/>
              </a:rPr>
              <a:t>Lipinsky</a:t>
            </a:r>
            <a:r>
              <a:rPr lang="cs-CZ" sz="900">
                <a:ea typeface="+mn-lt"/>
                <a:cs typeface="+mn-lt"/>
              </a:rPr>
              <a:t>, A., </a:t>
            </a:r>
            <a:r>
              <a:rPr lang="cs-CZ" sz="900" err="1">
                <a:ea typeface="+mn-lt"/>
                <a:cs typeface="+mn-lt"/>
              </a:rPr>
              <a:t>Schredl</a:t>
            </a:r>
            <a:r>
              <a:rPr lang="cs-CZ" sz="900">
                <a:ea typeface="+mn-lt"/>
                <a:cs typeface="+mn-lt"/>
              </a:rPr>
              <a:t>, C., </a:t>
            </a:r>
            <a:r>
              <a:rPr lang="cs-CZ" sz="900" err="1">
                <a:ea typeface="+mn-lt"/>
                <a:cs typeface="+mn-lt"/>
              </a:rPr>
              <a:t>Baumann</a:t>
            </a:r>
            <a:r>
              <a:rPr lang="cs-CZ" sz="900">
                <a:ea typeface="+mn-lt"/>
                <a:cs typeface="+mn-lt"/>
              </a:rPr>
              <a:t>, H., Humbert, A., </a:t>
            </a:r>
            <a:r>
              <a:rPr lang="cs-CZ" sz="900" err="1">
                <a:ea typeface="+mn-lt"/>
                <a:cs typeface="+mn-lt"/>
              </a:rPr>
              <a:t>Tanwar</a:t>
            </a:r>
            <a:r>
              <a:rPr lang="cs-CZ" sz="900">
                <a:ea typeface="+mn-lt"/>
                <a:cs typeface="+mn-lt"/>
              </a:rPr>
              <a:t>, J. (2022). </a:t>
            </a:r>
            <a:r>
              <a:rPr lang="cs-CZ" sz="900" b="1">
                <a:ea typeface="+mn-lt"/>
                <a:cs typeface="+mn-lt"/>
              </a:rPr>
              <a:t>Gender-</a:t>
            </a:r>
            <a:r>
              <a:rPr lang="cs-CZ" sz="900" b="1" err="1">
                <a:ea typeface="+mn-lt"/>
                <a:cs typeface="+mn-lt"/>
              </a:rPr>
              <a:t>based</a:t>
            </a:r>
            <a:r>
              <a:rPr lang="cs-CZ" sz="900" b="1">
                <a:ea typeface="+mn-lt"/>
                <a:cs typeface="+mn-lt"/>
              </a:rPr>
              <a:t> </a:t>
            </a:r>
            <a:r>
              <a:rPr lang="cs-CZ" sz="900" b="1" err="1">
                <a:ea typeface="+mn-lt"/>
                <a:cs typeface="+mn-lt"/>
              </a:rPr>
              <a:t>violence</a:t>
            </a:r>
            <a:r>
              <a:rPr lang="cs-CZ" sz="900" b="1">
                <a:ea typeface="+mn-lt"/>
                <a:cs typeface="+mn-lt"/>
              </a:rPr>
              <a:t> and </a:t>
            </a:r>
            <a:r>
              <a:rPr lang="cs-CZ" sz="900" b="1" err="1">
                <a:ea typeface="+mn-lt"/>
                <a:cs typeface="+mn-lt"/>
              </a:rPr>
              <a:t>its</a:t>
            </a:r>
            <a:r>
              <a:rPr lang="cs-CZ" sz="900" b="1">
                <a:ea typeface="+mn-lt"/>
                <a:cs typeface="+mn-lt"/>
              </a:rPr>
              <a:t> </a:t>
            </a:r>
            <a:r>
              <a:rPr lang="cs-CZ" sz="900" b="1" err="1">
                <a:ea typeface="+mn-lt"/>
                <a:cs typeface="+mn-lt"/>
              </a:rPr>
              <a:t>consequences</a:t>
            </a:r>
            <a:r>
              <a:rPr lang="cs-CZ" sz="900" b="1">
                <a:ea typeface="+mn-lt"/>
                <a:cs typeface="+mn-lt"/>
              </a:rPr>
              <a:t> in </a:t>
            </a:r>
            <a:r>
              <a:rPr lang="cs-CZ" sz="900" b="1" err="1">
                <a:ea typeface="+mn-lt"/>
                <a:cs typeface="+mn-lt"/>
              </a:rPr>
              <a:t>European</a:t>
            </a:r>
            <a:r>
              <a:rPr lang="cs-CZ" sz="900" b="1">
                <a:ea typeface="+mn-lt"/>
                <a:cs typeface="+mn-lt"/>
              </a:rPr>
              <a:t> Academia, </a:t>
            </a:r>
            <a:r>
              <a:rPr lang="cs-CZ" sz="900" b="1" err="1">
                <a:ea typeface="+mn-lt"/>
                <a:cs typeface="+mn-lt"/>
              </a:rPr>
              <a:t>Summary</a:t>
            </a:r>
            <a:r>
              <a:rPr lang="cs-CZ" sz="900" b="1">
                <a:ea typeface="+mn-lt"/>
                <a:cs typeface="+mn-lt"/>
              </a:rPr>
              <a:t> </a:t>
            </a:r>
            <a:r>
              <a:rPr lang="cs-CZ" sz="900" b="1" err="1">
                <a:ea typeface="+mn-lt"/>
                <a:cs typeface="+mn-lt"/>
              </a:rPr>
              <a:t>results</a:t>
            </a:r>
            <a:r>
              <a:rPr lang="cs-CZ" sz="900" b="1">
                <a:ea typeface="+mn-lt"/>
                <a:cs typeface="+mn-lt"/>
              </a:rPr>
              <a:t> </a:t>
            </a:r>
            <a:r>
              <a:rPr lang="cs-CZ" sz="900" b="1" err="1">
                <a:ea typeface="+mn-lt"/>
                <a:cs typeface="+mn-lt"/>
              </a:rPr>
              <a:t>from</a:t>
            </a:r>
            <a:r>
              <a:rPr lang="cs-CZ" sz="900" b="1">
                <a:ea typeface="+mn-lt"/>
                <a:cs typeface="+mn-lt"/>
              </a:rPr>
              <a:t> </a:t>
            </a:r>
            <a:r>
              <a:rPr lang="cs-CZ" sz="900" b="1" err="1">
                <a:ea typeface="+mn-lt"/>
                <a:cs typeface="+mn-lt"/>
              </a:rPr>
              <a:t>the</a:t>
            </a:r>
            <a:r>
              <a:rPr lang="cs-CZ" sz="900" b="1">
                <a:ea typeface="+mn-lt"/>
                <a:cs typeface="+mn-lt"/>
              </a:rPr>
              <a:t> UniSAFE </a:t>
            </a:r>
            <a:r>
              <a:rPr lang="cs-CZ" sz="900" b="1" err="1">
                <a:ea typeface="+mn-lt"/>
                <a:cs typeface="+mn-lt"/>
              </a:rPr>
              <a:t>survey</a:t>
            </a:r>
            <a:r>
              <a:rPr lang="cs-CZ" sz="900" b="1">
                <a:ea typeface="+mn-lt"/>
                <a:cs typeface="+mn-lt"/>
              </a:rPr>
              <a:t>.</a:t>
            </a:r>
            <a:r>
              <a:rPr lang="cs-CZ" sz="900">
                <a:ea typeface="+mn-lt"/>
                <a:cs typeface="+mn-lt"/>
              </a:rPr>
              <a:t> Report, </a:t>
            </a:r>
            <a:r>
              <a:rPr lang="cs-CZ" sz="900" err="1">
                <a:ea typeface="+mn-lt"/>
                <a:cs typeface="+mn-lt"/>
              </a:rPr>
              <a:t>November</a:t>
            </a:r>
            <a:r>
              <a:rPr lang="cs-CZ" sz="900">
                <a:ea typeface="+mn-lt"/>
                <a:cs typeface="+mn-lt"/>
              </a:rPr>
              <a:t> 2022. UniSAFE </a:t>
            </a:r>
            <a:r>
              <a:rPr lang="cs-CZ" sz="900" err="1">
                <a:ea typeface="+mn-lt"/>
                <a:cs typeface="+mn-lt"/>
              </a:rPr>
              <a:t>project</a:t>
            </a:r>
            <a:r>
              <a:rPr lang="cs-CZ" sz="900">
                <a:ea typeface="+mn-lt"/>
                <a:cs typeface="+mn-lt"/>
              </a:rPr>
              <a:t> no.101006261.</a:t>
            </a:r>
            <a:endParaRPr lang="cs-CZ" sz="900">
              <a:ea typeface="Open Sans"/>
              <a:cs typeface="Open Sans"/>
            </a:endParaRPr>
          </a:p>
        </p:txBody>
      </p:sp>
      <p:sp>
        <p:nvSpPr>
          <p:cNvPr id="10" name="Title 1">
            <a:extLst>
              <a:ext uri="{FF2B5EF4-FFF2-40B4-BE49-F238E27FC236}">
                <a16:creationId xmlns:a16="http://schemas.microsoft.com/office/drawing/2014/main" id="{C50F935C-ACB7-2DC4-69D9-216E0F115758}"/>
              </a:ext>
            </a:extLst>
          </p:cNvPr>
          <p:cNvSpPr>
            <a:spLocks noGrp="1"/>
          </p:cNvSpPr>
          <p:nvPr/>
        </p:nvSpPr>
        <p:spPr>
          <a:xfrm>
            <a:off x="1085891" y="915061"/>
            <a:ext cx="9446390" cy="778381"/>
          </a:xfrm>
          <a:prstGeom prst="rect">
            <a:avLst/>
          </a:prstGeom>
          <a:effectLst/>
        </p:spPr>
        <p:txBody>
          <a:bodyPr vert="horz" lIns="0" tIns="192024" rIns="0" bIns="0" rtlCol="0" anchor="t" anchorCtr="0">
            <a:noAutofit/>
          </a:bodyPr>
          <a:lstStyle>
            <a:lvl1pPr algn="l" defTabSz="914318" rtl="0" eaLnBrk="1" latinLnBrk="0" hangingPunct="1">
              <a:lnSpc>
                <a:spcPct val="90000"/>
              </a:lnSpc>
              <a:spcBef>
                <a:spcPct val="0"/>
              </a:spcBef>
              <a:buNone/>
              <a:defRPr sz="2800" b="0" i="0" kern="1200" spc="0" baseline="0">
                <a:solidFill>
                  <a:srgbClr val="0F2235"/>
                </a:solidFill>
                <a:latin typeface="D-DIN Exp" panose="020B0504020202030204" pitchFamily="34" charset="0"/>
                <a:ea typeface="D-DIN Exp" panose="020B0504020202030204" pitchFamily="34" charset="0"/>
                <a:cs typeface="D-DIN Exp" panose="020B0504020202030204" pitchFamily="34" charset="0"/>
              </a:defRPr>
            </a:lvl1pPr>
          </a:lstStyle>
          <a:p>
            <a:r>
              <a:rPr lang="cs-CZ" b="1"/>
              <a:t>Důvody neoznamování případů genderově podmíněného násilí</a:t>
            </a:r>
          </a:p>
        </p:txBody>
      </p:sp>
      <p:sp>
        <p:nvSpPr>
          <p:cNvPr id="11" name="TextBox 9">
            <a:extLst>
              <a:ext uri="{FF2B5EF4-FFF2-40B4-BE49-F238E27FC236}">
                <a16:creationId xmlns:a16="http://schemas.microsoft.com/office/drawing/2014/main" id="{084D7B36-5742-D010-2897-631D4BFCC767}"/>
              </a:ext>
            </a:extLst>
          </p:cNvPr>
          <p:cNvSpPr txBox="1"/>
          <p:nvPr/>
        </p:nvSpPr>
        <p:spPr>
          <a:xfrm>
            <a:off x="9700510" y="1530208"/>
            <a:ext cx="2681553" cy="1824503"/>
          </a:xfrm>
          <a:prstGeom prst="rect">
            <a:avLst/>
          </a:prstGeom>
          <a:effectLst/>
        </p:spPr>
        <p:txBody>
          <a:bodyPr vert="horz" lIns="0" tIns="192024" rIns="0" bIns="0" rtlCol="0" anchor="t" anchorCtr="0">
            <a:noAutofit/>
          </a:bodyPr>
          <a:lstStyle>
            <a:defPPr>
              <a:defRPr lang="en-US"/>
            </a:defPPr>
            <a:lvl1pPr defTabSz="914318">
              <a:lnSpc>
                <a:spcPct val="90000"/>
              </a:lnSpc>
              <a:spcBef>
                <a:spcPct val="0"/>
              </a:spcBef>
              <a:buNone/>
              <a:defRPr sz="2800" b="0" i="0" spc="0" baseline="0">
                <a:solidFill>
                  <a:srgbClr val="FFFFFF"/>
                </a:solidFill>
                <a:latin typeface="D-DIN Exp" panose="020B0504020202030204" pitchFamily="34" charset="0"/>
                <a:ea typeface="D-DIN Exp" panose="020B0504020202030204" pitchFamily="34" charset="0"/>
                <a:cs typeface="D-DIN Exp" panose="020B0504020202030204" pitchFamily="34" charset="0"/>
              </a:defRPr>
            </a:lvl1pPr>
          </a:lstStyle>
          <a:p>
            <a:endParaRPr lang="cs-CZ" b="1">
              <a:solidFill>
                <a:schemeClr val="bg1"/>
              </a:solidFill>
              <a:latin typeface="Calibri"/>
            </a:endParaRPr>
          </a:p>
        </p:txBody>
      </p:sp>
      <p:sp>
        <p:nvSpPr>
          <p:cNvPr id="4" name="Zaoblený obdélník 3"/>
          <p:cNvSpPr/>
          <p:nvPr/>
        </p:nvSpPr>
        <p:spPr>
          <a:xfrm>
            <a:off x="7729325" y="2771146"/>
            <a:ext cx="3296162" cy="2560753"/>
          </a:xfrm>
          <a:prstGeom prst="roundRect">
            <a:avLst/>
          </a:prstGeom>
          <a:solidFill>
            <a:srgbClr val="96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a:solidFill>
                  <a:schemeClr val="bg1"/>
                </a:solidFill>
                <a:latin typeface="Calibri"/>
              </a:rPr>
              <a:t>Mezi respondenty, kteří zažili genderově podmíněné násilí, jej </a:t>
            </a:r>
            <a:r>
              <a:rPr lang="cs-CZ" sz="2400" b="1">
                <a:solidFill>
                  <a:schemeClr val="bg1"/>
                </a:solidFill>
                <a:latin typeface="Calibri"/>
              </a:rPr>
              <a:t>oznámilo pouze 13 %.</a:t>
            </a:r>
          </a:p>
        </p:txBody>
      </p:sp>
      <p:pic>
        <p:nvPicPr>
          <p:cNvPr id="12" name="Obrázek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81804" y="134585"/>
            <a:ext cx="1095380" cy="694471"/>
          </a:xfrm>
          <a:prstGeom prst="rect">
            <a:avLst/>
          </a:prstGeom>
        </p:spPr>
      </p:pic>
    </p:spTree>
    <p:extLst>
      <p:ext uri="{BB962C8B-B14F-4D97-AF65-F5344CB8AC3E}">
        <p14:creationId xmlns:p14="http://schemas.microsoft.com/office/powerpoint/2010/main" val="3550052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236DE-C583-0EF7-AACF-CB0D3FBD3A99}"/>
              </a:ext>
            </a:extLst>
          </p:cNvPr>
          <p:cNvSpPr>
            <a:spLocks noGrp="1"/>
          </p:cNvSpPr>
          <p:nvPr>
            <p:ph type="title"/>
          </p:nvPr>
        </p:nvSpPr>
        <p:spPr>
          <a:xfrm>
            <a:off x="915236" y="1049130"/>
            <a:ext cx="11276764" cy="778381"/>
          </a:xfrm>
        </p:spPr>
        <p:txBody>
          <a:bodyPr/>
          <a:lstStyle/>
          <a:p>
            <a:r>
              <a:rPr lang="cs-CZ" sz="3200" b="1">
                <a:latin typeface="Calibri"/>
              </a:rPr>
              <a:t>Dopady a důsledky genderově podmíněného násilí</a:t>
            </a:r>
          </a:p>
        </p:txBody>
      </p:sp>
      <p:sp>
        <p:nvSpPr>
          <p:cNvPr id="3" name="TextBox 1">
            <a:extLst>
              <a:ext uri="{FF2B5EF4-FFF2-40B4-BE49-F238E27FC236}">
                <a16:creationId xmlns:a16="http://schemas.microsoft.com/office/drawing/2014/main" id="{12D6E52E-58AF-3AC2-43DA-1646ACBFA2DB}"/>
              </a:ext>
            </a:extLst>
          </p:cNvPr>
          <p:cNvSpPr txBox="1"/>
          <p:nvPr/>
        </p:nvSpPr>
        <p:spPr>
          <a:xfrm>
            <a:off x="134112" y="6510528"/>
            <a:ext cx="12057887"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r>
              <a:rPr lang="cs-CZ" sz="900">
                <a:solidFill>
                  <a:schemeClr val="bg1"/>
                </a:solidFill>
                <a:latin typeface="Calibri"/>
                <a:cs typeface="Segoe UI"/>
              </a:rPr>
              <a:t>Zdroj dat: </a:t>
            </a:r>
            <a:r>
              <a:rPr lang="cs-CZ" sz="900" err="1">
                <a:solidFill>
                  <a:schemeClr val="bg1"/>
                </a:solidFill>
                <a:latin typeface="Calibri"/>
                <a:cs typeface="Segoe UI"/>
              </a:rPr>
              <a:t>Lipinsky</a:t>
            </a:r>
            <a:r>
              <a:rPr lang="cs-CZ" sz="900">
                <a:solidFill>
                  <a:schemeClr val="bg1"/>
                </a:solidFill>
                <a:latin typeface="Calibri"/>
                <a:cs typeface="Segoe UI"/>
              </a:rPr>
              <a:t>, </a:t>
            </a:r>
            <a:r>
              <a:rPr lang="cs-CZ" sz="900" err="1">
                <a:solidFill>
                  <a:schemeClr val="bg1"/>
                </a:solidFill>
                <a:latin typeface="Calibri"/>
                <a:cs typeface="Segoe UI"/>
              </a:rPr>
              <a:t>Anke</a:t>
            </a:r>
            <a:r>
              <a:rPr lang="cs-CZ" sz="900">
                <a:solidFill>
                  <a:schemeClr val="bg1"/>
                </a:solidFill>
                <a:latin typeface="Calibri"/>
                <a:cs typeface="Segoe UI"/>
              </a:rPr>
              <a:t>; </a:t>
            </a:r>
            <a:r>
              <a:rPr lang="cs-CZ" sz="900" err="1">
                <a:solidFill>
                  <a:schemeClr val="bg1"/>
                </a:solidFill>
                <a:latin typeface="Calibri"/>
                <a:cs typeface="Segoe UI"/>
              </a:rPr>
              <a:t>Schredl</a:t>
            </a:r>
            <a:r>
              <a:rPr lang="cs-CZ" sz="900">
                <a:solidFill>
                  <a:schemeClr val="bg1"/>
                </a:solidFill>
                <a:latin typeface="Calibri"/>
                <a:cs typeface="Segoe UI"/>
              </a:rPr>
              <a:t>, Claudia; </a:t>
            </a:r>
            <a:r>
              <a:rPr lang="cs-CZ" sz="900" err="1">
                <a:solidFill>
                  <a:schemeClr val="bg1"/>
                </a:solidFill>
                <a:latin typeface="Calibri"/>
                <a:cs typeface="Segoe UI"/>
              </a:rPr>
              <a:t>Baumann</a:t>
            </a:r>
            <a:r>
              <a:rPr lang="cs-CZ" sz="900">
                <a:solidFill>
                  <a:schemeClr val="bg1"/>
                </a:solidFill>
                <a:latin typeface="Calibri"/>
                <a:cs typeface="Segoe UI"/>
              </a:rPr>
              <a:t>, Horst; Humbert, Anne Laure;, </a:t>
            </a:r>
            <a:r>
              <a:rPr lang="cs-CZ" sz="900" err="1">
                <a:solidFill>
                  <a:schemeClr val="bg1"/>
                </a:solidFill>
                <a:latin typeface="Calibri"/>
                <a:cs typeface="Segoe UI"/>
              </a:rPr>
              <a:t>Tanwar</a:t>
            </a:r>
            <a:r>
              <a:rPr lang="cs-CZ" sz="900">
                <a:solidFill>
                  <a:schemeClr val="bg1"/>
                </a:solidFill>
                <a:latin typeface="Calibri"/>
                <a:cs typeface="Segoe UI"/>
              </a:rPr>
              <a:t>, </a:t>
            </a:r>
            <a:r>
              <a:rPr lang="cs-CZ" sz="900" err="1">
                <a:solidFill>
                  <a:schemeClr val="bg1"/>
                </a:solidFill>
                <a:latin typeface="Calibri"/>
                <a:cs typeface="Segoe UI"/>
              </a:rPr>
              <a:t>Jagriti</a:t>
            </a:r>
            <a:r>
              <a:rPr lang="cs-CZ" sz="900">
                <a:solidFill>
                  <a:schemeClr val="bg1"/>
                </a:solidFill>
                <a:latin typeface="Calibri"/>
                <a:cs typeface="Segoe UI"/>
              </a:rPr>
              <a:t>; </a:t>
            </a:r>
            <a:r>
              <a:rPr lang="cs-CZ" sz="900" err="1">
                <a:solidFill>
                  <a:schemeClr val="bg1"/>
                </a:solidFill>
                <a:latin typeface="Calibri"/>
                <a:cs typeface="Segoe UI"/>
              </a:rPr>
              <a:t>Bondestam</a:t>
            </a:r>
            <a:r>
              <a:rPr lang="cs-CZ" sz="900">
                <a:solidFill>
                  <a:schemeClr val="bg1"/>
                </a:solidFill>
                <a:latin typeface="Calibri"/>
                <a:cs typeface="Segoe UI"/>
              </a:rPr>
              <a:t>, </a:t>
            </a:r>
            <a:r>
              <a:rPr lang="cs-CZ" sz="900" err="1">
                <a:solidFill>
                  <a:schemeClr val="bg1"/>
                </a:solidFill>
                <a:latin typeface="Calibri"/>
                <a:cs typeface="Segoe UI"/>
              </a:rPr>
              <a:t>Fredrik</a:t>
            </a:r>
            <a:r>
              <a:rPr lang="cs-CZ" sz="900">
                <a:solidFill>
                  <a:schemeClr val="bg1"/>
                </a:solidFill>
                <a:latin typeface="Calibri"/>
                <a:cs typeface="Segoe UI"/>
              </a:rPr>
              <a:t>; </a:t>
            </a:r>
            <a:r>
              <a:rPr lang="cs-CZ" sz="900" err="1">
                <a:solidFill>
                  <a:schemeClr val="bg1"/>
                </a:solidFill>
                <a:latin typeface="Calibri"/>
                <a:cs typeface="Segoe UI"/>
              </a:rPr>
              <a:t>Freund</a:t>
            </a:r>
            <a:r>
              <a:rPr lang="cs-CZ" sz="900">
                <a:solidFill>
                  <a:schemeClr val="bg1"/>
                </a:solidFill>
                <a:latin typeface="Calibri"/>
                <a:cs typeface="Segoe UI"/>
              </a:rPr>
              <a:t>, </a:t>
            </a:r>
            <a:r>
              <a:rPr lang="cs-CZ" sz="900" err="1">
                <a:solidFill>
                  <a:schemeClr val="bg1"/>
                </a:solidFill>
                <a:latin typeface="Calibri"/>
                <a:cs typeface="Segoe UI"/>
              </a:rPr>
              <a:t>Frederike</a:t>
            </a:r>
            <a:r>
              <a:rPr lang="cs-CZ" sz="900">
                <a:solidFill>
                  <a:schemeClr val="bg1"/>
                </a:solidFill>
                <a:latin typeface="Calibri"/>
                <a:cs typeface="Segoe UI"/>
              </a:rPr>
              <a:t>; </a:t>
            </a:r>
            <a:r>
              <a:rPr lang="cs-CZ" sz="900" err="1">
                <a:solidFill>
                  <a:schemeClr val="bg1"/>
                </a:solidFill>
                <a:latin typeface="Calibri"/>
                <a:cs typeface="Segoe UI"/>
              </a:rPr>
              <a:t>Lomazzi</a:t>
            </a:r>
            <a:r>
              <a:rPr lang="cs-CZ" sz="900">
                <a:solidFill>
                  <a:schemeClr val="bg1"/>
                </a:solidFill>
                <a:latin typeface="Calibri"/>
                <a:cs typeface="Segoe UI"/>
              </a:rPr>
              <a:t>, Vera (2022). UniSAFE </a:t>
            </a:r>
            <a:r>
              <a:rPr lang="cs-CZ" sz="900" err="1">
                <a:solidFill>
                  <a:schemeClr val="bg1"/>
                </a:solidFill>
                <a:latin typeface="Calibri"/>
                <a:cs typeface="Segoe UI"/>
              </a:rPr>
              <a:t>Survey</a:t>
            </a:r>
            <a:r>
              <a:rPr lang="cs-CZ" sz="900">
                <a:solidFill>
                  <a:schemeClr val="bg1"/>
                </a:solidFill>
                <a:latin typeface="Calibri"/>
                <a:cs typeface="Segoe UI"/>
              </a:rPr>
              <a:t> – Gender-</a:t>
            </a:r>
            <a:r>
              <a:rPr lang="cs-CZ" sz="900" err="1">
                <a:solidFill>
                  <a:schemeClr val="bg1"/>
                </a:solidFill>
                <a:latin typeface="Calibri"/>
                <a:cs typeface="Segoe UI"/>
              </a:rPr>
              <a:t>based</a:t>
            </a:r>
            <a:r>
              <a:rPr lang="cs-CZ" sz="900">
                <a:solidFill>
                  <a:schemeClr val="bg1"/>
                </a:solidFill>
                <a:latin typeface="Calibri"/>
                <a:cs typeface="Segoe UI"/>
              </a:rPr>
              <a:t> </a:t>
            </a:r>
            <a:r>
              <a:rPr lang="cs-CZ" sz="900" err="1">
                <a:solidFill>
                  <a:schemeClr val="bg1"/>
                </a:solidFill>
                <a:latin typeface="Calibri"/>
                <a:cs typeface="Segoe UI"/>
              </a:rPr>
              <a:t>violence</a:t>
            </a:r>
            <a:r>
              <a:rPr lang="cs-CZ" sz="900">
                <a:solidFill>
                  <a:schemeClr val="bg1"/>
                </a:solidFill>
                <a:latin typeface="Calibri"/>
                <a:cs typeface="Segoe UI"/>
              </a:rPr>
              <a:t> and </a:t>
            </a:r>
            <a:r>
              <a:rPr lang="cs-CZ" sz="900" err="1">
                <a:solidFill>
                  <a:schemeClr val="bg1"/>
                </a:solidFill>
                <a:latin typeface="Calibri"/>
                <a:cs typeface="Segoe UI"/>
              </a:rPr>
              <a:t>institutional</a:t>
            </a:r>
            <a:r>
              <a:rPr lang="cs-CZ" sz="900">
                <a:solidFill>
                  <a:schemeClr val="bg1"/>
                </a:solidFill>
                <a:latin typeface="Calibri"/>
                <a:cs typeface="Segoe UI"/>
              </a:rPr>
              <a:t> </a:t>
            </a:r>
            <a:r>
              <a:rPr lang="cs-CZ" sz="900" err="1">
                <a:solidFill>
                  <a:schemeClr val="bg1"/>
                </a:solidFill>
                <a:latin typeface="Calibri"/>
                <a:cs typeface="Segoe UI"/>
              </a:rPr>
              <a:t>responses</a:t>
            </a:r>
            <a:r>
              <a:rPr lang="cs-CZ" sz="900">
                <a:solidFill>
                  <a:schemeClr val="bg1"/>
                </a:solidFill>
                <a:latin typeface="Calibri"/>
                <a:cs typeface="Segoe UI"/>
              </a:rPr>
              <a:t>. GESIS - Leibniz Institut </a:t>
            </a:r>
            <a:r>
              <a:rPr lang="cs-CZ" sz="900" err="1">
                <a:solidFill>
                  <a:schemeClr val="bg1"/>
                </a:solidFill>
                <a:latin typeface="Calibri"/>
                <a:cs typeface="Segoe UI"/>
              </a:rPr>
              <a:t>für</a:t>
            </a:r>
            <a:r>
              <a:rPr lang="cs-CZ" sz="900">
                <a:solidFill>
                  <a:schemeClr val="bg1"/>
                </a:solidFill>
                <a:latin typeface="Calibri"/>
                <a:cs typeface="Segoe UI"/>
              </a:rPr>
              <a:t> </a:t>
            </a:r>
            <a:r>
              <a:rPr lang="cs-CZ" sz="900" err="1">
                <a:solidFill>
                  <a:schemeClr val="bg1"/>
                </a:solidFill>
                <a:latin typeface="Calibri"/>
                <a:cs typeface="Segoe UI"/>
              </a:rPr>
              <a:t>Sozialwissenschaften</a:t>
            </a:r>
            <a:r>
              <a:rPr lang="cs-CZ" sz="900">
                <a:solidFill>
                  <a:schemeClr val="bg1"/>
                </a:solidFill>
                <a:latin typeface="Calibri"/>
                <a:cs typeface="Segoe UI"/>
              </a:rPr>
              <a:t>. </a:t>
            </a:r>
            <a:r>
              <a:rPr lang="cs-CZ" sz="900" err="1">
                <a:solidFill>
                  <a:schemeClr val="bg1"/>
                </a:solidFill>
                <a:latin typeface="Calibri"/>
                <a:cs typeface="Segoe UI"/>
              </a:rPr>
              <a:t>Datenfile</a:t>
            </a:r>
            <a:r>
              <a:rPr lang="cs-CZ" sz="900">
                <a:solidFill>
                  <a:schemeClr val="bg1"/>
                </a:solidFill>
                <a:latin typeface="Calibri"/>
                <a:cs typeface="Segoe UI"/>
              </a:rPr>
              <a:t> </a:t>
            </a:r>
            <a:r>
              <a:rPr lang="cs-CZ" sz="900" err="1">
                <a:solidFill>
                  <a:schemeClr val="bg1"/>
                </a:solidFill>
                <a:latin typeface="Calibri"/>
                <a:cs typeface="Segoe UI"/>
              </a:rPr>
              <a:t>Version</a:t>
            </a:r>
            <a:r>
              <a:rPr lang="cs-CZ" sz="900">
                <a:solidFill>
                  <a:schemeClr val="bg1"/>
                </a:solidFill>
                <a:latin typeface="Calibri"/>
                <a:cs typeface="Segoe UI"/>
              </a:rPr>
              <a:t> 1.0.0, </a:t>
            </a:r>
            <a:r>
              <a:rPr lang="cs-CZ" sz="900">
                <a:solidFill>
                  <a:schemeClr val="bg1"/>
                </a:solidFill>
                <a:latin typeface="Calibri"/>
                <a:cs typeface="Segoe UI"/>
                <a:hlinkClick r:id="rId3"/>
              </a:rPr>
              <a:t>https://doi.org/10.7802/2475</a:t>
            </a:r>
            <a:r>
              <a:rPr lang="cs-CZ" sz="900">
                <a:solidFill>
                  <a:schemeClr val="bg1"/>
                </a:solidFill>
                <a:latin typeface="Calibri"/>
                <a:cs typeface="Calibri"/>
              </a:rPr>
              <a:t> </a:t>
            </a:r>
            <a:endParaRPr lang="cs-CZ" sz="900">
              <a:solidFill>
                <a:schemeClr val="bg1"/>
              </a:solidFill>
              <a:latin typeface="Calibri"/>
              <a:ea typeface="Open Sans"/>
              <a:cs typeface="Open Sans"/>
            </a:endParaRPr>
          </a:p>
        </p:txBody>
      </p:sp>
      <p:graphicFrame>
        <p:nvGraphicFramePr>
          <p:cNvPr id="5" name="Table 6">
            <a:extLst>
              <a:ext uri="{FF2B5EF4-FFF2-40B4-BE49-F238E27FC236}">
                <a16:creationId xmlns:a16="http://schemas.microsoft.com/office/drawing/2014/main" id="{CA7D8CD7-C817-0C9D-B6EC-6E6EA532B8F7}"/>
              </a:ext>
            </a:extLst>
          </p:cNvPr>
          <p:cNvGraphicFramePr>
            <a:graphicFrameLocks noGrp="1"/>
          </p:cNvGraphicFramePr>
          <p:nvPr>
            <p:extLst>
              <p:ext uri="{D42A27DB-BD31-4B8C-83A1-F6EECF244321}">
                <p14:modId xmlns:p14="http://schemas.microsoft.com/office/powerpoint/2010/main" val="2523735102"/>
              </p:ext>
            </p:extLst>
          </p:nvPr>
        </p:nvGraphicFramePr>
        <p:xfrm>
          <a:off x="219456" y="1827511"/>
          <a:ext cx="11679935" cy="4572691"/>
        </p:xfrm>
        <a:graphic>
          <a:graphicData uri="http://schemas.openxmlformats.org/drawingml/2006/table">
            <a:tbl>
              <a:tblPr firstRow="1" bandRow="1">
                <a:tableStyleId>{5C22544A-7EE6-4342-B048-85BDC9FD1C3A}</a:tableStyleId>
              </a:tblPr>
              <a:tblGrid>
                <a:gridCol w="5819943">
                  <a:extLst>
                    <a:ext uri="{9D8B030D-6E8A-4147-A177-3AD203B41FA5}">
                      <a16:colId xmlns:a16="http://schemas.microsoft.com/office/drawing/2014/main" val="1427051789"/>
                    </a:ext>
                  </a:extLst>
                </a:gridCol>
                <a:gridCol w="5859992">
                  <a:extLst>
                    <a:ext uri="{9D8B030D-6E8A-4147-A177-3AD203B41FA5}">
                      <a16:colId xmlns:a16="http://schemas.microsoft.com/office/drawing/2014/main" val="4038624028"/>
                    </a:ext>
                  </a:extLst>
                </a:gridCol>
              </a:tblGrid>
              <a:tr h="415918">
                <a:tc>
                  <a:txBody>
                    <a:bodyPr/>
                    <a:lstStyle/>
                    <a:p>
                      <a:pPr algn="ctr"/>
                      <a:r>
                        <a:rPr lang="cs-CZ" sz="2000">
                          <a:solidFill>
                            <a:srgbClr val="0F2235"/>
                          </a:solidFill>
                        </a:rPr>
                        <a:t>Pracovní dopady na zaměstnané osoby</a:t>
                      </a:r>
                      <a:endParaRPr lang="LID4096" sz="2000">
                        <a:solidFill>
                          <a:srgbClr val="0F2235"/>
                        </a:solidFill>
                      </a:endParaRPr>
                    </a:p>
                  </a:txBody>
                  <a:tcPr>
                    <a:solidFill>
                      <a:srgbClr val="44C8AA"/>
                    </a:solidFill>
                  </a:tcPr>
                </a:tc>
                <a:tc>
                  <a:txBody>
                    <a:bodyPr/>
                    <a:lstStyle/>
                    <a:p>
                      <a:pPr algn="ctr"/>
                      <a:r>
                        <a:rPr lang="cs-CZ" sz="2000">
                          <a:solidFill>
                            <a:srgbClr val="0F2235"/>
                          </a:solidFill>
                        </a:rPr>
                        <a:t>Studijní dopady na studující</a:t>
                      </a:r>
                      <a:endParaRPr lang="LID4096" sz="2000">
                        <a:solidFill>
                          <a:srgbClr val="0F2235"/>
                        </a:solidFill>
                      </a:endParaRPr>
                    </a:p>
                  </a:txBody>
                  <a:tcPr>
                    <a:solidFill>
                      <a:srgbClr val="44C8AA"/>
                    </a:solidFill>
                  </a:tcPr>
                </a:tc>
                <a:extLst>
                  <a:ext uri="{0D108BD9-81ED-4DB2-BD59-A6C34878D82A}">
                    <a16:rowId xmlns:a16="http://schemas.microsoft.com/office/drawing/2014/main" val="1984585596"/>
                  </a:ext>
                </a:extLst>
              </a:tr>
              <a:tr h="329923">
                <a:tc>
                  <a:txBody>
                    <a:bodyPr/>
                    <a:lstStyle/>
                    <a:p>
                      <a:pPr algn="ctr"/>
                      <a:r>
                        <a:rPr lang="cs-CZ" sz="1800" kern="1200">
                          <a:solidFill>
                            <a:schemeClr val="bg1"/>
                          </a:solidFill>
                          <a:effectLst/>
                          <a:latin typeface="+mn-lt"/>
                          <a:ea typeface="+mn-ea"/>
                          <a:cs typeface="+mn-cs"/>
                        </a:rPr>
                        <a:t>Vzal/a si volno </a:t>
                      </a:r>
                      <a:endParaRPr lang="LID4096" sz="2800" b="0">
                        <a:solidFill>
                          <a:schemeClr val="bg1"/>
                        </a:solidFill>
                      </a:endParaRPr>
                    </a:p>
                  </a:txBody>
                  <a:tcPr anchor="ctr">
                    <a:solidFill>
                      <a:srgbClr val="44C8AA"/>
                    </a:solidFill>
                  </a:tcPr>
                </a:tc>
                <a:tc>
                  <a:txBody>
                    <a:bodyPr/>
                    <a:lstStyle/>
                    <a:p>
                      <a:pPr algn="ctr"/>
                      <a:r>
                        <a:rPr lang="cs-CZ" sz="1800" kern="1200">
                          <a:solidFill>
                            <a:schemeClr val="bg1"/>
                          </a:solidFill>
                          <a:effectLst/>
                          <a:latin typeface="+mn-lt"/>
                          <a:ea typeface="+mn-ea"/>
                          <a:cs typeface="+mn-cs"/>
                        </a:rPr>
                        <a:t>Zmeškané hodiny</a:t>
                      </a:r>
                      <a:endParaRPr lang="LID4096" sz="2800" b="0">
                        <a:solidFill>
                          <a:schemeClr val="bg1"/>
                        </a:solidFill>
                      </a:endParaRPr>
                    </a:p>
                  </a:txBody>
                  <a:tcPr anchor="ctr">
                    <a:solidFill>
                      <a:srgbClr val="44C8AA"/>
                    </a:solidFill>
                  </a:tcPr>
                </a:tc>
                <a:extLst>
                  <a:ext uri="{0D108BD9-81ED-4DB2-BD59-A6C34878D82A}">
                    <a16:rowId xmlns:a16="http://schemas.microsoft.com/office/drawing/2014/main" val="2987253669"/>
                  </a:ext>
                </a:extLst>
              </a:tr>
              <a:tr h="329923">
                <a:tc>
                  <a:txBody>
                    <a:bodyPr/>
                    <a:lstStyle/>
                    <a:p>
                      <a:pPr algn="ctr"/>
                      <a:r>
                        <a:rPr lang="cs-CZ" sz="1800" kern="1200">
                          <a:solidFill>
                            <a:schemeClr val="bg1"/>
                          </a:solidFill>
                          <a:effectLst/>
                          <a:latin typeface="+mn-lt"/>
                          <a:ea typeface="+mn-ea"/>
                          <a:cs typeface="+mn-cs"/>
                        </a:rPr>
                        <a:t>Snížená produktivita práce</a:t>
                      </a:r>
                      <a:endParaRPr lang="LID4096" sz="2800" b="0">
                        <a:solidFill>
                          <a:schemeClr val="bg1"/>
                        </a:solidFill>
                      </a:endParaRPr>
                    </a:p>
                  </a:txBody>
                  <a:tcPr anchor="ctr">
                    <a:solidFill>
                      <a:srgbClr val="44C8AA"/>
                    </a:solidFill>
                  </a:tcPr>
                </a:tc>
                <a:tc>
                  <a:txBody>
                    <a:bodyPr/>
                    <a:lstStyle/>
                    <a:p>
                      <a:pPr algn="ctr"/>
                      <a:r>
                        <a:rPr lang="cs-CZ" sz="1800" kern="1200">
                          <a:solidFill>
                            <a:schemeClr val="bg1"/>
                          </a:solidFill>
                          <a:effectLst/>
                          <a:latin typeface="+mn-lt"/>
                          <a:ea typeface="+mn-ea"/>
                          <a:cs typeface="+mn-cs"/>
                        </a:rPr>
                        <a:t>Nedokončený kurz</a:t>
                      </a:r>
                      <a:endParaRPr lang="LID4096" sz="2800" b="0">
                        <a:solidFill>
                          <a:schemeClr val="bg1"/>
                        </a:solidFill>
                      </a:endParaRPr>
                    </a:p>
                  </a:txBody>
                  <a:tcPr anchor="ctr">
                    <a:solidFill>
                      <a:srgbClr val="44C8AA"/>
                    </a:solidFill>
                  </a:tcPr>
                </a:tc>
                <a:extLst>
                  <a:ext uri="{0D108BD9-81ED-4DB2-BD59-A6C34878D82A}">
                    <a16:rowId xmlns:a16="http://schemas.microsoft.com/office/drawing/2014/main" val="482412629"/>
                  </a:ext>
                </a:extLst>
              </a:tr>
              <a:tr h="577365">
                <a:tc>
                  <a:txBody>
                    <a:bodyPr/>
                    <a:lstStyle/>
                    <a:p>
                      <a:pPr algn="ctr"/>
                      <a:r>
                        <a:rPr lang="cs-CZ" sz="1800" kern="1200">
                          <a:solidFill>
                            <a:schemeClr val="bg1"/>
                          </a:solidFill>
                          <a:effectLst/>
                          <a:latin typeface="+mn-lt"/>
                          <a:ea typeface="+mn-ea"/>
                          <a:cs typeface="+mn-cs"/>
                        </a:rPr>
                        <a:t>Odtržení od kolegů a kolegyň</a:t>
                      </a:r>
                      <a:endParaRPr lang="LID4096" sz="2800" b="0">
                        <a:solidFill>
                          <a:schemeClr val="bg1"/>
                        </a:solidFill>
                      </a:endParaRPr>
                    </a:p>
                  </a:txBody>
                  <a:tcPr anchor="ctr">
                    <a:solidFill>
                      <a:srgbClr val="44C8AA"/>
                    </a:solidFill>
                  </a:tcPr>
                </a:tc>
                <a:tc>
                  <a:txBody>
                    <a:bodyPr/>
                    <a:lstStyle/>
                    <a:p>
                      <a:pPr algn="ctr"/>
                      <a:r>
                        <a:rPr lang="cs-CZ" sz="1800" kern="1200">
                          <a:solidFill>
                            <a:schemeClr val="bg1"/>
                          </a:solidFill>
                          <a:effectLst/>
                          <a:latin typeface="+mn-lt"/>
                          <a:ea typeface="+mn-ea"/>
                          <a:cs typeface="+mn-cs"/>
                        </a:rPr>
                        <a:t>Změna  vedoucího</a:t>
                      </a:r>
                      <a:r>
                        <a:rPr lang="cs-CZ" sz="1800" kern="1200" baseline="0">
                          <a:solidFill>
                            <a:schemeClr val="bg1"/>
                          </a:solidFill>
                          <a:effectLst/>
                          <a:latin typeface="+mn-lt"/>
                          <a:ea typeface="+mn-ea"/>
                          <a:cs typeface="+mn-cs"/>
                        </a:rPr>
                        <a:t> práce/vyučujícího nebo pokus o změnu</a:t>
                      </a:r>
                      <a:endParaRPr lang="LID4096" sz="2800" b="0">
                        <a:solidFill>
                          <a:schemeClr val="bg1"/>
                        </a:solidFill>
                      </a:endParaRPr>
                    </a:p>
                  </a:txBody>
                  <a:tcPr anchor="ctr">
                    <a:solidFill>
                      <a:srgbClr val="44C8AA"/>
                    </a:solidFill>
                  </a:tcPr>
                </a:tc>
                <a:extLst>
                  <a:ext uri="{0D108BD9-81ED-4DB2-BD59-A6C34878D82A}">
                    <a16:rowId xmlns:a16="http://schemas.microsoft.com/office/drawing/2014/main" val="3652750960"/>
                  </a:ext>
                </a:extLst>
              </a:tr>
              <a:tr h="329923">
                <a:tc>
                  <a:txBody>
                    <a:bodyPr/>
                    <a:lstStyle/>
                    <a:p>
                      <a:pPr algn="ctr"/>
                      <a:r>
                        <a:rPr lang="cs-CZ" sz="1800" kern="1200">
                          <a:solidFill>
                            <a:schemeClr val="bg1"/>
                          </a:solidFill>
                          <a:effectLst/>
                          <a:latin typeface="+mn-lt"/>
                          <a:ea typeface="+mn-ea"/>
                          <a:cs typeface="+mn-cs"/>
                        </a:rPr>
                        <a:t>Snížená mzda nebo ztráta odměn</a:t>
                      </a:r>
                      <a:endParaRPr lang="LID4096" sz="2800" b="0">
                        <a:solidFill>
                          <a:schemeClr val="bg1"/>
                        </a:solidFill>
                      </a:endParaRPr>
                    </a:p>
                  </a:txBody>
                  <a:tcPr anchor="ctr">
                    <a:solidFill>
                      <a:srgbClr val="44C8AA"/>
                    </a:solidFill>
                  </a:tcPr>
                </a:tc>
                <a:tc>
                  <a:txBody>
                    <a:bodyPr/>
                    <a:lstStyle/>
                    <a:p>
                      <a:pPr algn="ctr"/>
                      <a:r>
                        <a:rPr lang="cs-CZ" sz="1800" kern="1200">
                          <a:solidFill>
                            <a:schemeClr val="bg1"/>
                          </a:solidFill>
                          <a:effectLst/>
                          <a:latin typeface="+mn-lt"/>
                          <a:ea typeface="+mn-ea"/>
                          <a:cs typeface="+mn-cs"/>
                        </a:rPr>
                        <a:t>Zhoršené studijní výsledky</a:t>
                      </a:r>
                    </a:p>
                  </a:txBody>
                  <a:tcPr anchor="ctr">
                    <a:solidFill>
                      <a:srgbClr val="44C8AA"/>
                    </a:solidFill>
                  </a:tcPr>
                </a:tc>
                <a:extLst>
                  <a:ext uri="{0D108BD9-81ED-4DB2-BD59-A6C34878D82A}">
                    <a16:rowId xmlns:a16="http://schemas.microsoft.com/office/drawing/2014/main" val="4158175959"/>
                  </a:ext>
                </a:extLst>
              </a:tr>
              <a:tr h="577365">
                <a:tc>
                  <a:txBody>
                    <a:bodyPr/>
                    <a:lstStyle/>
                    <a:p>
                      <a:pPr algn="ctr"/>
                      <a:r>
                        <a:rPr lang="cs-CZ" sz="1800" kern="1200">
                          <a:solidFill>
                            <a:schemeClr val="bg1"/>
                          </a:solidFill>
                          <a:effectLst/>
                          <a:latin typeface="+mn-lt"/>
                          <a:ea typeface="+mn-ea"/>
                          <a:cs typeface="+mn-cs"/>
                        </a:rPr>
                        <a:t>Strach fyzicky přijít do práce nebo používat potřebné online nástroje pro společnou práci </a:t>
                      </a:r>
                      <a:endParaRPr lang="LID4096" sz="2800" b="0">
                        <a:solidFill>
                          <a:schemeClr val="bg1"/>
                        </a:solidFill>
                      </a:endParaRPr>
                    </a:p>
                  </a:txBody>
                  <a:tcPr anchor="ctr">
                    <a:solidFill>
                      <a:srgbClr val="44C8AA"/>
                    </a:solidFill>
                  </a:tcPr>
                </a:tc>
                <a:tc>
                  <a:txBody>
                    <a:bodyPr/>
                    <a:lstStyle/>
                    <a:p>
                      <a:pPr algn="ctr"/>
                      <a:r>
                        <a:rPr lang="cs-CZ" sz="1800" kern="1200">
                          <a:solidFill>
                            <a:schemeClr val="bg1"/>
                          </a:solidFill>
                          <a:effectLst/>
                          <a:latin typeface="+mn-lt"/>
                          <a:ea typeface="+mn-ea"/>
                          <a:cs typeface="+mn-cs"/>
                        </a:rPr>
                        <a:t>Strach studovat na instituci nebo používat potřebné online nástroje pro společnou práci</a:t>
                      </a:r>
                      <a:endParaRPr lang="LID4096" sz="2800" b="0">
                        <a:solidFill>
                          <a:schemeClr val="bg1"/>
                        </a:solidFill>
                      </a:endParaRPr>
                    </a:p>
                  </a:txBody>
                  <a:tcPr anchor="ctr">
                    <a:solidFill>
                      <a:srgbClr val="44C8AA"/>
                    </a:solidFill>
                  </a:tcPr>
                </a:tc>
                <a:extLst>
                  <a:ext uri="{0D108BD9-81ED-4DB2-BD59-A6C34878D82A}">
                    <a16:rowId xmlns:a16="http://schemas.microsoft.com/office/drawing/2014/main" val="348130067"/>
                  </a:ext>
                </a:extLst>
              </a:tr>
              <a:tr h="577365">
                <a:tc>
                  <a:txBody>
                    <a:bodyPr/>
                    <a:lstStyle/>
                    <a:p>
                      <a:pPr algn="ctr"/>
                      <a:r>
                        <a:rPr lang="cs-CZ" sz="1800" kern="1200">
                          <a:solidFill>
                            <a:schemeClr val="bg1"/>
                          </a:solidFill>
                          <a:effectLst/>
                          <a:latin typeface="+mn-lt"/>
                          <a:ea typeface="+mn-ea"/>
                          <a:cs typeface="+mn-cs"/>
                        </a:rPr>
                        <a:t>Změna nebo snaha o změnu týmu, oddělení, katedry, nadřízeného</a:t>
                      </a:r>
                      <a:endParaRPr lang="LID4096" sz="2800" b="0">
                        <a:solidFill>
                          <a:schemeClr val="bg1"/>
                        </a:solidFill>
                      </a:endParaRPr>
                    </a:p>
                  </a:txBody>
                  <a:tcPr anchor="ctr">
                    <a:solidFill>
                      <a:srgbClr val="44C8AA"/>
                    </a:solidFill>
                  </a:tcPr>
                </a:tc>
                <a:tc>
                  <a:txBody>
                    <a:bodyPr/>
                    <a:lstStyle/>
                    <a:p>
                      <a:pPr algn="ctr"/>
                      <a:r>
                        <a:rPr lang="cs-CZ" sz="1800" kern="1200">
                          <a:solidFill>
                            <a:schemeClr val="bg1"/>
                          </a:solidFill>
                          <a:effectLst/>
                          <a:latin typeface="+mn-lt"/>
                          <a:ea typeface="+mn-ea"/>
                          <a:cs typeface="+mn-cs"/>
                        </a:rPr>
                        <a:t>Zvažování přechodu</a:t>
                      </a:r>
                      <a:r>
                        <a:rPr lang="cs-CZ" sz="1800" kern="1200" baseline="0">
                          <a:solidFill>
                            <a:schemeClr val="bg1"/>
                          </a:solidFill>
                          <a:effectLst/>
                          <a:latin typeface="+mn-lt"/>
                          <a:ea typeface="+mn-ea"/>
                          <a:cs typeface="+mn-cs"/>
                        </a:rPr>
                        <a:t> na jinou</a:t>
                      </a:r>
                      <a:r>
                        <a:rPr lang="cs-CZ" sz="1800" kern="1200">
                          <a:solidFill>
                            <a:schemeClr val="bg1"/>
                          </a:solidFill>
                          <a:effectLst/>
                          <a:latin typeface="+mn-lt"/>
                          <a:ea typeface="+mn-ea"/>
                          <a:cs typeface="+mn-cs"/>
                        </a:rPr>
                        <a:t> instituci</a:t>
                      </a:r>
                      <a:endParaRPr lang="LID4096" sz="2800" b="0">
                        <a:solidFill>
                          <a:schemeClr val="bg1"/>
                        </a:solidFill>
                      </a:endParaRPr>
                    </a:p>
                  </a:txBody>
                  <a:tcPr anchor="ctr">
                    <a:solidFill>
                      <a:srgbClr val="44C8AA"/>
                    </a:solidFill>
                  </a:tcPr>
                </a:tc>
                <a:extLst>
                  <a:ext uri="{0D108BD9-81ED-4DB2-BD59-A6C34878D82A}">
                    <a16:rowId xmlns:a16="http://schemas.microsoft.com/office/drawing/2014/main" val="2598939726"/>
                  </a:ext>
                </a:extLst>
              </a:tr>
              <a:tr h="379751">
                <a:tc>
                  <a:txBody>
                    <a:bodyPr/>
                    <a:lstStyle/>
                    <a:p>
                      <a:pPr algn="ctr"/>
                      <a:r>
                        <a:rPr lang="cs-CZ" sz="1800" kern="1200">
                          <a:solidFill>
                            <a:schemeClr val="bg1"/>
                          </a:solidFill>
                          <a:effectLst/>
                          <a:latin typeface="+mn-lt"/>
                          <a:ea typeface="+mn-ea"/>
                          <a:cs typeface="+mn-cs"/>
                        </a:rPr>
                        <a:t>Změna nebo snaha o</a:t>
                      </a:r>
                      <a:r>
                        <a:rPr lang="cs-CZ" sz="1800" kern="1200" baseline="0">
                          <a:solidFill>
                            <a:schemeClr val="bg1"/>
                          </a:solidFill>
                          <a:effectLst/>
                          <a:latin typeface="+mn-lt"/>
                          <a:ea typeface="+mn-ea"/>
                          <a:cs typeface="+mn-cs"/>
                        </a:rPr>
                        <a:t> přechod na jinou</a:t>
                      </a:r>
                      <a:r>
                        <a:rPr lang="cs-CZ" sz="1800" kern="1200">
                          <a:solidFill>
                            <a:schemeClr val="bg1"/>
                          </a:solidFill>
                          <a:effectLst/>
                          <a:latin typeface="+mn-lt"/>
                          <a:ea typeface="+mn-ea"/>
                          <a:cs typeface="+mn-cs"/>
                        </a:rPr>
                        <a:t> instituci</a:t>
                      </a:r>
                      <a:endParaRPr lang="LID4096" sz="2800" b="0">
                        <a:solidFill>
                          <a:schemeClr val="bg1"/>
                        </a:solidFill>
                      </a:endParaRPr>
                    </a:p>
                  </a:txBody>
                  <a:tcPr anchor="ctr">
                    <a:solidFill>
                      <a:srgbClr val="44C8AA"/>
                    </a:solidFill>
                  </a:tcPr>
                </a:tc>
                <a:tc>
                  <a:txBody>
                    <a:bodyPr/>
                    <a:lstStyle/>
                    <a:p>
                      <a:pPr algn="ctr"/>
                      <a:r>
                        <a:rPr lang="cs-CZ" sz="1800" kern="1200">
                          <a:solidFill>
                            <a:schemeClr val="bg1"/>
                          </a:solidFill>
                          <a:effectLst/>
                          <a:latin typeface="+mn-lt"/>
                          <a:ea typeface="+mn-ea"/>
                          <a:cs typeface="+mn-cs"/>
                        </a:rPr>
                        <a:t>Zvažování úplného odchodu z univerzity</a:t>
                      </a:r>
                      <a:endParaRPr lang="LID4096" sz="2800" b="0">
                        <a:solidFill>
                          <a:schemeClr val="bg1"/>
                        </a:solidFill>
                      </a:endParaRPr>
                    </a:p>
                  </a:txBody>
                  <a:tcPr anchor="ctr">
                    <a:solidFill>
                      <a:srgbClr val="44C8AA"/>
                    </a:solidFill>
                  </a:tcPr>
                </a:tc>
                <a:extLst>
                  <a:ext uri="{0D108BD9-81ED-4DB2-BD59-A6C34878D82A}">
                    <a16:rowId xmlns:a16="http://schemas.microsoft.com/office/drawing/2014/main" val="2760074054"/>
                  </a:ext>
                </a:extLst>
              </a:tr>
              <a:tr h="379751">
                <a:tc>
                  <a:txBody>
                    <a:bodyPr/>
                    <a:lstStyle/>
                    <a:p>
                      <a:pPr algn="ctr"/>
                      <a:r>
                        <a:rPr lang="cs-CZ" sz="1800" kern="1200">
                          <a:solidFill>
                            <a:schemeClr val="bg1"/>
                          </a:solidFill>
                          <a:effectLst/>
                          <a:latin typeface="+mn-lt"/>
                          <a:ea typeface="+mn-ea"/>
                          <a:cs typeface="+mn-cs"/>
                        </a:rPr>
                        <a:t>Zvažování odchodu z akademického sektoru </a:t>
                      </a:r>
                      <a:endParaRPr lang="LID4096" sz="2800" b="0">
                        <a:solidFill>
                          <a:schemeClr val="bg1"/>
                        </a:solidFill>
                      </a:endParaRPr>
                    </a:p>
                  </a:txBody>
                  <a:tcPr anchor="ctr">
                    <a:solidFill>
                      <a:srgbClr val="44C8AA"/>
                    </a:solidFill>
                  </a:tcPr>
                </a:tc>
                <a:tc>
                  <a:txBody>
                    <a:bodyPr/>
                    <a:lstStyle/>
                    <a:p>
                      <a:pPr algn="ctr"/>
                      <a:r>
                        <a:rPr lang="cs-CZ" sz="1800" kern="1200">
                          <a:solidFill>
                            <a:schemeClr val="bg1"/>
                          </a:solidFill>
                          <a:effectLst/>
                          <a:latin typeface="+mn-lt"/>
                          <a:ea typeface="+mn-ea"/>
                          <a:cs typeface="+mn-cs"/>
                        </a:rPr>
                        <a:t>Nespokojenost s průběhem studia</a:t>
                      </a:r>
                      <a:endParaRPr lang="LID4096" sz="2800" b="0">
                        <a:solidFill>
                          <a:schemeClr val="bg1"/>
                        </a:solidFill>
                      </a:endParaRPr>
                    </a:p>
                  </a:txBody>
                  <a:tcPr anchor="ctr">
                    <a:solidFill>
                      <a:srgbClr val="44C8AA"/>
                    </a:solidFill>
                  </a:tcPr>
                </a:tc>
                <a:extLst>
                  <a:ext uri="{0D108BD9-81ED-4DB2-BD59-A6C34878D82A}">
                    <a16:rowId xmlns:a16="http://schemas.microsoft.com/office/drawing/2014/main" val="2897058091"/>
                  </a:ext>
                </a:extLst>
              </a:tr>
              <a:tr h="379751">
                <a:tc>
                  <a:txBody>
                    <a:bodyPr/>
                    <a:lstStyle/>
                    <a:p>
                      <a:pPr algn="ctr"/>
                      <a:r>
                        <a:rPr lang="cs-CZ" sz="1800" kern="1200">
                          <a:solidFill>
                            <a:schemeClr val="bg1"/>
                          </a:solidFill>
                          <a:effectLst/>
                          <a:latin typeface="+mn-lt"/>
                          <a:ea typeface="+mn-ea"/>
                          <a:cs typeface="+mn-cs"/>
                        </a:rPr>
                        <a:t>Nespokojenost v práci</a:t>
                      </a:r>
                      <a:endParaRPr lang="LID4096" sz="2800" b="0">
                        <a:solidFill>
                          <a:schemeClr val="bg1"/>
                        </a:solidFill>
                      </a:endParaRPr>
                    </a:p>
                  </a:txBody>
                  <a:tcPr anchor="ctr">
                    <a:solidFill>
                      <a:srgbClr val="44C8AA"/>
                    </a:solidFill>
                  </a:tcPr>
                </a:tc>
                <a:tc>
                  <a:txBody>
                    <a:bodyPr/>
                    <a:lstStyle/>
                    <a:p>
                      <a:pPr algn="ctr"/>
                      <a:r>
                        <a:rPr lang="cs-CZ" sz="1800" kern="1200">
                          <a:solidFill>
                            <a:schemeClr val="bg1"/>
                          </a:solidFill>
                          <a:effectLst/>
                          <a:latin typeface="+mn-lt"/>
                          <a:ea typeface="+mn-ea"/>
                          <a:cs typeface="+mn-cs"/>
                        </a:rPr>
                        <a:t>Rozhodnutí nepokračovat v dalším studiu</a:t>
                      </a:r>
                      <a:endParaRPr lang="LID4096" sz="2800" b="0">
                        <a:solidFill>
                          <a:schemeClr val="bg1"/>
                        </a:solidFill>
                      </a:endParaRPr>
                    </a:p>
                  </a:txBody>
                  <a:tcPr anchor="ctr">
                    <a:solidFill>
                      <a:srgbClr val="44C8AA"/>
                    </a:solidFill>
                  </a:tcPr>
                </a:tc>
                <a:extLst>
                  <a:ext uri="{0D108BD9-81ED-4DB2-BD59-A6C34878D82A}">
                    <a16:rowId xmlns:a16="http://schemas.microsoft.com/office/drawing/2014/main" val="3050706210"/>
                  </a:ext>
                </a:extLst>
              </a:tr>
            </a:tbl>
          </a:graphicData>
        </a:graphic>
      </p:graphicFrame>
      <p:pic>
        <p:nvPicPr>
          <p:cNvPr id="6" name="Obrázek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81804" y="134585"/>
            <a:ext cx="1095380" cy="694471"/>
          </a:xfrm>
          <a:prstGeom prst="rect">
            <a:avLst/>
          </a:prstGeom>
        </p:spPr>
      </p:pic>
    </p:spTree>
    <p:extLst>
      <p:ext uri="{BB962C8B-B14F-4D97-AF65-F5344CB8AC3E}">
        <p14:creationId xmlns:p14="http://schemas.microsoft.com/office/powerpoint/2010/main" val="2798677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7C8D7-0C36-1469-23EC-48AC939D7A86}"/>
              </a:ext>
            </a:extLst>
          </p:cNvPr>
          <p:cNvSpPr>
            <a:spLocks noGrp="1"/>
          </p:cNvSpPr>
          <p:nvPr>
            <p:ph type="title"/>
          </p:nvPr>
        </p:nvSpPr>
        <p:spPr/>
        <p:txBody>
          <a:bodyPr/>
          <a:lstStyle/>
          <a:p>
            <a:r>
              <a:rPr lang="cs-CZ" b="1">
                <a:latin typeface="Calibri"/>
              </a:rPr>
              <a:t>Hlavní faktory</a:t>
            </a:r>
          </a:p>
        </p:txBody>
      </p:sp>
      <p:sp>
        <p:nvSpPr>
          <p:cNvPr id="3" name="TextBox 2">
            <a:extLst>
              <a:ext uri="{FF2B5EF4-FFF2-40B4-BE49-F238E27FC236}">
                <a16:creationId xmlns:a16="http://schemas.microsoft.com/office/drawing/2014/main" id="{180F8C2D-A0CE-A96C-E38E-09074B9E1B87}"/>
              </a:ext>
            </a:extLst>
          </p:cNvPr>
          <p:cNvSpPr txBox="1"/>
          <p:nvPr/>
        </p:nvSpPr>
        <p:spPr>
          <a:xfrm>
            <a:off x="927164" y="2428499"/>
            <a:ext cx="10350436" cy="867930"/>
          </a:xfrm>
          <a:prstGeom prst="rect">
            <a:avLst/>
          </a:prstGeom>
          <a:effectLst/>
        </p:spPr>
        <p:txBody>
          <a:bodyPr vert="horz" lIns="0" tIns="192024" rIns="0" bIns="0" rtlCol="0" anchor="t" anchorCtr="0">
            <a:noAutofit/>
          </a:bodyPr>
          <a:lstStyle>
            <a:defPPr>
              <a:defRPr lang="en-US"/>
            </a:defPPr>
            <a:lvl1pPr defTabSz="914318">
              <a:lnSpc>
                <a:spcPct val="90000"/>
              </a:lnSpc>
              <a:spcBef>
                <a:spcPct val="0"/>
              </a:spcBef>
              <a:buNone/>
              <a:defRPr sz="2800" b="0" i="0" spc="0" baseline="0">
                <a:solidFill>
                  <a:srgbClr val="FFFFFF"/>
                </a:solidFill>
                <a:latin typeface="D-DIN Exp" panose="020B0504020202030204" pitchFamily="34" charset="0"/>
                <a:ea typeface="D-DIN Exp" panose="020B0504020202030204" pitchFamily="34" charset="0"/>
                <a:cs typeface="D-DIN Exp" panose="020B0504020202030204" pitchFamily="34" charset="0"/>
              </a:defRPr>
            </a:lvl1pPr>
          </a:lstStyle>
          <a:p>
            <a:r>
              <a:rPr lang="cs-CZ" sz="3200" b="1">
                <a:latin typeface="Calibri"/>
              </a:rPr>
              <a:t>Co je příčinou GPN v akademickém prostředí?</a:t>
            </a:r>
          </a:p>
        </p:txBody>
      </p:sp>
      <p:cxnSp>
        <p:nvCxnSpPr>
          <p:cNvPr id="4" name="Straight Connector 3">
            <a:extLst>
              <a:ext uri="{FF2B5EF4-FFF2-40B4-BE49-F238E27FC236}">
                <a16:creationId xmlns:a16="http://schemas.microsoft.com/office/drawing/2014/main" id="{DEBABB53-D448-904C-BEC6-747DB95F9958}"/>
              </a:ext>
            </a:extLst>
          </p:cNvPr>
          <p:cNvCxnSpPr>
            <a:cxnSpLocks/>
          </p:cNvCxnSpPr>
          <p:nvPr/>
        </p:nvCxnSpPr>
        <p:spPr>
          <a:xfrm>
            <a:off x="622163" y="2359971"/>
            <a:ext cx="13368" cy="1020010"/>
          </a:xfrm>
          <a:prstGeom prst="line">
            <a:avLst/>
          </a:prstGeom>
          <a:ln w="57150">
            <a:solidFill>
              <a:srgbClr val="0D8D9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87EA137-D1E2-7B97-7B62-8399C021F651}"/>
              </a:ext>
            </a:extLst>
          </p:cNvPr>
          <p:cNvSpPr txBox="1"/>
          <p:nvPr/>
        </p:nvSpPr>
        <p:spPr>
          <a:xfrm>
            <a:off x="540165" y="3576053"/>
            <a:ext cx="10593731" cy="2308324"/>
          </a:xfrm>
          <a:prstGeom prst="rect">
            <a:avLst/>
          </a:prstGeom>
          <a:noFill/>
        </p:spPr>
        <p:txBody>
          <a:bodyPr wrap="square" lIns="91440" tIns="45720" rIns="91440" bIns="45720" anchor="t">
            <a:spAutoFit/>
          </a:bodyPr>
          <a:lstStyle/>
          <a:p>
            <a:pPr marL="342900" indent="-342900">
              <a:lnSpc>
                <a:spcPct val="150000"/>
              </a:lnSpc>
              <a:buFont typeface="Wingdings" panose="05000000000000000000" pitchFamily="2" charset="2"/>
              <a:buChar char="q"/>
            </a:pPr>
            <a:r>
              <a:rPr lang="cs-CZ" sz="2400">
                <a:solidFill>
                  <a:srgbClr val="FFFFFF"/>
                </a:solidFill>
                <a:latin typeface="Calibri"/>
                <a:cs typeface="Calibri"/>
              </a:rPr>
              <a:t>Diskriminace a předsudky </a:t>
            </a:r>
          </a:p>
          <a:p>
            <a:pPr marL="342900" indent="-342900">
              <a:lnSpc>
                <a:spcPct val="150000"/>
              </a:lnSpc>
              <a:buFont typeface="Wingdings" panose="05000000000000000000" pitchFamily="2" charset="2"/>
              <a:buChar char="q"/>
            </a:pPr>
            <a:r>
              <a:rPr lang="cs-CZ" sz="2400">
                <a:solidFill>
                  <a:srgbClr val="FFFFFF"/>
                </a:solidFill>
                <a:latin typeface="Calibri"/>
                <a:cs typeface="Calibri"/>
              </a:rPr>
              <a:t>Genderové stereotypy a škodlivé genderové a kulturní normy</a:t>
            </a:r>
          </a:p>
          <a:p>
            <a:pPr marL="342900" indent="-342900">
              <a:lnSpc>
                <a:spcPct val="150000"/>
              </a:lnSpc>
              <a:buFont typeface="Wingdings" panose="05000000000000000000" pitchFamily="2" charset="2"/>
              <a:buChar char="q"/>
            </a:pPr>
            <a:r>
              <a:rPr lang="cs-CZ" sz="2400">
                <a:solidFill>
                  <a:srgbClr val="FFFFFF"/>
                </a:solidFill>
                <a:latin typeface="Calibri"/>
                <a:cs typeface="Calibri"/>
              </a:rPr>
              <a:t>Mocenské nerovnosti a dynamika moci</a:t>
            </a:r>
          </a:p>
          <a:p>
            <a:pPr marL="342900" indent="-342900">
              <a:lnSpc>
                <a:spcPct val="150000"/>
              </a:lnSpc>
              <a:buFont typeface="Wingdings" panose="05000000000000000000" pitchFamily="2" charset="2"/>
              <a:buChar char="q"/>
            </a:pPr>
            <a:r>
              <a:rPr lang="cs-CZ" sz="2400">
                <a:solidFill>
                  <a:srgbClr val="FFFFFF"/>
                </a:solidFill>
                <a:latin typeface="Calibri"/>
                <a:cs typeface="Calibri"/>
              </a:rPr>
              <a:t>Systémové problémy (patriarchální mocenské struktury a toxická maskulinita)</a:t>
            </a:r>
          </a:p>
        </p:txBody>
      </p:sp>
      <p:pic>
        <p:nvPicPr>
          <p:cNvPr id="6" name="Obrázek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81804" y="134585"/>
            <a:ext cx="1095380" cy="694471"/>
          </a:xfrm>
          <a:prstGeom prst="rect">
            <a:avLst/>
          </a:prstGeom>
        </p:spPr>
      </p:pic>
    </p:spTree>
    <p:extLst>
      <p:ext uri="{BB962C8B-B14F-4D97-AF65-F5344CB8AC3E}">
        <p14:creationId xmlns:p14="http://schemas.microsoft.com/office/powerpoint/2010/main" val="2075018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181680DF-592E-1814-8CA6-59C391263DB9}"/>
              </a:ext>
            </a:extLst>
          </p:cNvPr>
          <p:cNvSpPr txBox="1"/>
          <p:nvPr/>
        </p:nvSpPr>
        <p:spPr>
          <a:xfrm>
            <a:off x="135529" y="4994372"/>
            <a:ext cx="3073599" cy="707886"/>
          </a:xfrm>
          <a:prstGeom prst="rect">
            <a:avLst/>
          </a:prstGeom>
          <a:noFill/>
        </p:spPr>
        <p:txBody>
          <a:bodyPr wrap="square">
            <a:spAutoFit/>
          </a:bodyPr>
          <a:lstStyle/>
          <a:p>
            <a:r>
              <a:rPr lang="cs-CZ" sz="2000">
                <a:solidFill>
                  <a:srgbClr val="FFFFFF"/>
                </a:solidFill>
                <a:latin typeface="Calibri" panose="020F0502020204030204" pitchFamily="34" charset="0"/>
              </a:rPr>
              <a:t>Osoba</a:t>
            </a:r>
          </a:p>
          <a:p>
            <a:r>
              <a:rPr lang="cs-CZ" sz="2000">
                <a:solidFill>
                  <a:srgbClr val="FFFFFF"/>
                </a:solidFill>
                <a:latin typeface="Calibri" panose="020F0502020204030204" pitchFamily="34" charset="0"/>
              </a:rPr>
              <a:t>ze zahraničí</a:t>
            </a:r>
            <a:endParaRPr lang="cs-CZ" sz="2000">
              <a:solidFill>
                <a:srgbClr val="FFFFFF"/>
              </a:solidFill>
            </a:endParaRPr>
          </a:p>
        </p:txBody>
      </p:sp>
      <p:sp>
        <p:nvSpPr>
          <p:cNvPr id="2" name="Title 1">
            <a:extLst>
              <a:ext uri="{FF2B5EF4-FFF2-40B4-BE49-F238E27FC236}">
                <a16:creationId xmlns:a16="http://schemas.microsoft.com/office/drawing/2014/main" id="{BECE5AAC-667B-F86F-D43B-6C95BDAE0406}"/>
              </a:ext>
            </a:extLst>
          </p:cNvPr>
          <p:cNvSpPr>
            <a:spLocks noGrp="1"/>
          </p:cNvSpPr>
          <p:nvPr>
            <p:ph type="title"/>
          </p:nvPr>
        </p:nvSpPr>
        <p:spPr>
          <a:xfrm>
            <a:off x="1052512" y="1154316"/>
            <a:ext cx="10086975" cy="778381"/>
          </a:xfrm>
        </p:spPr>
        <p:txBody>
          <a:bodyPr/>
          <a:lstStyle/>
          <a:p>
            <a:r>
              <a:rPr lang="cs-CZ" b="1"/>
              <a:t>Proč je důležitý </a:t>
            </a:r>
            <a:r>
              <a:rPr lang="cs-CZ" b="1" err="1"/>
              <a:t>intersekcionální</a:t>
            </a:r>
            <a:r>
              <a:rPr lang="cs-CZ" b="1"/>
              <a:t> pohled?</a:t>
            </a:r>
          </a:p>
        </p:txBody>
      </p:sp>
      <p:sp>
        <p:nvSpPr>
          <p:cNvPr id="8" name="TextBox 7">
            <a:extLst>
              <a:ext uri="{FF2B5EF4-FFF2-40B4-BE49-F238E27FC236}">
                <a16:creationId xmlns:a16="http://schemas.microsoft.com/office/drawing/2014/main" id="{96DE9680-9E4B-6F47-0D7A-837008073D4A}"/>
              </a:ext>
            </a:extLst>
          </p:cNvPr>
          <p:cNvSpPr txBox="1"/>
          <p:nvPr/>
        </p:nvSpPr>
        <p:spPr>
          <a:xfrm>
            <a:off x="5620727" y="5649255"/>
            <a:ext cx="5433401" cy="584775"/>
          </a:xfrm>
          <a:prstGeom prst="rect">
            <a:avLst/>
          </a:prstGeom>
          <a:noFill/>
        </p:spPr>
        <p:txBody>
          <a:bodyPr wrap="square">
            <a:spAutoFit/>
          </a:bodyPr>
          <a:lstStyle/>
          <a:p>
            <a:r>
              <a:rPr lang="cs-CZ" sz="3200" b="1">
                <a:solidFill>
                  <a:srgbClr val="FFFFFF"/>
                </a:solidFill>
                <a:latin typeface="Calibri" panose="020F0502020204030204" pitchFamily="34" charset="0"/>
              </a:rPr>
              <a:t>Napadají vás příklady z praxe?</a:t>
            </a:r>
            <a:endParaRPr lang="cs-CZ" sz="3200" b="1">
              <a:solidFill>
                <a:srgbClr val="FFFFFF"/>
              </a:solidFill>
            </a:endParaRPr>
          </a:p>
        </p:txBody>
      </p:sp>
      <p:sp>
        <p:nvSpPr>
          <p:cNvPr id="9" name="Shape 2720">
            <a:extLst>
              <a:ext uri="{FF2B5EF4-FFF2-40B4-BE49-F238E27FC236}">
                <a16:creationId xmlns:a16="http://schemas.microsoft.com/office/drawing/2014/main" id="{09266294-4330-98DA-8ADF-368B97F78011}"/>
              </a:ext>
            </a:extLst>
          </p:cNvPr>
          <p:cNvSpPr/>
          <p:nvPr/>
        </p:nvSpPr>
        <p:spPr>
          <a:xfrm>
            <a:off x="1502900" y="3425011"/>
            <a:ext cx="1910079" cy="1769416"/>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14735"/>
                </a:moveTo>
                <a:cubicBezTo>
                  <a:pt x="8622" y="14735"/>
                  <a:pt x="6857" y="12973"/>
                  <a:pt x="6857" y="10800"/>
                </a:cubicBezTo>
                <a:cubicBezTo>
                  <a:pt x="6857" y="8627"/>
                  <a:pt x="8622" y="6865"/>
                  <a:pt x="10800" y="6865"/>
                </a:cubicBezTo>
                <a:cubicBezTo>
                  <a:pt x="12978" y="6865"/>
                  <a:pt x="14743" y="8627"/>
                  <a:pt x="14743" y="10800"/>
                </a:cubicBezTo>
                <a:cubicBezTo>
                  <a:pt x="14743" y="12973"/>
                  <a:pt x="12978" y="14735"/>
                  <a:pt x="10800" y="14735"/>
                </a:cubicBezTo>
                <a:moveTo>
                  <a:pt x="10800" y="5881"/>
                </a:moveTo>
                <a:cubicBezTo>
                  <a:pt x="8078" y="5881"/>
                  <a:pt x="5871" y="8083"/>
                  <a:pt x="5871" y="10800"/>
                </a:cubicBezTo>
                <a:cubicBezTo>
                  <a:pt x="5871" y="13517"/>
                  <a:pt x="8078" y="15719"/>
                  <a:pt x="10800" y="15719"/>
                </a:cubicBezTo>
                <a:cubicBezTo>
                  <a:pt x="13522" y="15719"/>
                  <a:pt x="15729" y="13517"/>
                  <a:pt x="15729" y="10800"/>
                </a:cubicBezTo>
                <a:cubicBezTo>
                  <a:pt x="15729" y="8083"/>
                  <a:pt x="13522" y="5881"/>
                  <a:pt x="10800" y="588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873" y="4886"/>
                </a:moveTo>
                <a:lnTo>
                  <a:pt x="2120" y="4322"/>
                </a:lnTo>
                <a:cubicBezTo>
                  <a:pt x="1721" y="4854"/>
                  <a:pt x="1369" y="5424"/>
                  <a:pt x="1074" y="6018"/>
                </a:cubicBezTo>
                <a:lnTo>
                  <a:pt x="1917" y="6435"/>
                </a:lnTo>
                <a:cubicBezTo>
                  <a:pt x="2186" y="5892"/>
                  <a:pt x="2508" y="5371"/>
                  <a:pt x="2873" y="4886"/>
                </a:cubicBezTo>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0D8D91">
              <a:alpha val="46000"/>
            </a:srgbClr>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cs-CZ" sz="1125">
              <a:solidFill>
                <a:srgbClr val="FFFFFF"/>
              </a:solidFill>
              <a:effectLst>
                <a:outerShdw blurRad="38100" dist="12700" dir="5400000" rotWithShape="0">
                  <a:srgbClr val="000000">
                    <a:alpha val="50000"/>
                  </a:srgbClr>
                </a:outerShdw>
              </a:effectLst>
              <a:highlight>
                <a:srgbClr val="AED7BD"/>
              </a:highlight>
              <a:latin typeface="Gill Sans"/>
              <a:ea typeface="Calibri" charset="0"/>
              <a:cs typeface="Calibri" charset="0"/>
              <a:sym typeface="Gill Sans"/>
            </a:endParaRPr>
          </a:p>
        </p:txBody>
      </p:sp>
      <p:cxnSp>
        <p:nvCxnSpPr>
          <p:cNvPr id="10" name="Straight Connector 9">
            <a:extLst>
              <a:ext uri="{FF2B5EF4-FFF2-40B4-BE49-F238E27FC236}">
                <a16:creationId xmlns:a16="http://schemas.microsoft.com/office/drawing/2014/main" id="{676CFC84-782D-3AC9-6D15-611AA1A6CCE5}"/>
              </a:ext>
            </a:extLst>
          </p:cNvPr>
          <p:cNvCxnSpPr>
            <a:cxnSpLocks/>
          </p:cNvCxnSpPr>
          <p:nvPr/>
        </p:nvCxnSpPr>
        <p:spPr>
          <a:xfrm flipH="1">
            <a:off x="3300282" y="2887381"/>
            <a:ext cx="445339" cy="675149"/>
          </a:xfrm>
          <a:prstGeom prst="line">
            <a:avLst/>
          </a:prstGeom>
          <a:ln w="57150">
            <a:solidFill>
              <a:srgbClr val="0D8D9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100824D-809D-81DA-58B5-8B132E90F54B}"/>
              </a:ext>
            </a:extLst>
          </p:cNvPr>
          <p:cNvCxnSpPr>
            <a:cxnSpLocks/>
          </p:cNvCxnSpPr>
          <p:nvPr/>
        </p:nvCxnSpPr>
        <p:spPr>
          <a:xfrm flipH="1">
            <a:off x="2561542" y="2567088"/>
            <a:ext cx="70418" cy="759466"/>
          </a:xfrm>
          <a:prstGeom prst="line">
            <a:avLst/>
          </a:prstGeom>
          <a:ln w="57150">
            <a:solidFill>
              <a:srgbClr val="0D8D9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F6D8360-0ECB-6B1D-58FD-F92D0F008822}"/>
              </a:ext>
            </a:extLst>
          </p:cNvPr>
          <p:cNvSpPr txBox="1"/>
          <p:nvPr/>
        </p:nvSpPr>
        <p:spPr>
          <a:xfrm>
            <a:off x="1249639" y="3973351"/>
            <a:ext cx="2724649" cy="523220"/>
          </a:xfrm>
          <a:prstGeom prst="rect">
            <a:avLst/>
          </a:prstGeom>
          <a:noFill/>
        </p:spPr>
        <p:txBody>
          <a:bodyPr wrap="square">
            <a:spAutoFit/>
          </a:bodyPr>
          <a:lstStyle/>
          <a:p>
            <a:r>
              <a:rPr lang="cs-CZ" sz="2800" b="1">
                <a:solidFill>
                  <a:srgbClr val="FFFFFF"/>
                </a:solidFill>
                <a:latin typeface="Calibri" panose="020F0502020204030204" pitchFamily="34" charset="0"/>
              </a:rPr>
              <a:t>Intersekcionalita</a:t>
            </a:r>
            <a:endParaRPr lang="cs-CZ" sz="2000" b="1">
              <a:solidFill>
                <a:srgbClr val="FFFFFF"/>
              </a:solidFill>
            </a:endParaRPr>
          </a:p>
        </p:txBody>
      </p:sp>
      <p:cxnSp>
        <p:nvCxnSpPr>
          <p:cNvPr id="16" name="Straight Connector 15">
            <a:extLst>
              <a:ext uri="{FF2B5EF4-FFF2-40B4-BE49-F238E27FC236}">
                <a16:creationId xmlns:a16="http://schemas.microsoft.com/office/drawing/2014/main" id="{0F9A8BBE-75F5-059C-D4FF-B8D8E8ABC055}"/>
              </a:ext>
            </a:extLst>
          </p:cNvPr>
          <p:cNvCxnSpPr>
            <a:cxnSpLocks/>
          </p:cNvCxnSpPr>
          <p:nvPr/>
        </p:nvCxnSpPr>
        <p:spPr>
          <a:xfrm>
            <a:off x="1773476" y="2804523"/>
            <a:ext cx="165052" cy="522031"/>
          </a:xfrm>
          <a:prstGeom prst="line">
            <a:avLst/>
          </a:prstGeom>
          <a:ln w="57150">
            <a:solidFill>
              <a:srgbClr val="0D8D9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4BB504F-1BB9-7BBD-3722-9C3E20986120}"/>
              </a:ext>
            </a:extLst>
          </p:cNvPr>
          <p:cNvCxnSpPr>
            <a:cxnSpLocks/>
          </p:cNvCxnSpPr>
          <p:nvPr/>
        </p:nvCxnSpPr>
        <p:spPr>
          <a:xfrm flipH="1" flipV="1">
            <a:off x="3412263" y="4691167"/>
            <a:ext cx="540848" cy="398538"/>
          </a:xfrm>
          <a:prstGeom prst="line">
            <a:avLst/>
          </a:prstGeom>
          <a:ln w="57150">
            <a:solidFill>
              <a:srgbClr val="0D8D9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39E493C-B12A-834A-C88E-391C19537690}"/>
              </a:ext>
            </a:extLst>
          </p:cNvPr>
          <p:cNvCxnSpPr>
            <a:cxnSpLocks/>
          </p:cNvCxnSpPr>
          <p:nvPr/>
        </p:nvCxnSpPr>
        <p:spPr>
          <a:xfrm flipH="1" flipV="1">
            <a:off x="2999232" y="5194427"/>
            <a:ext cx="413748" cy="390136"/>
          </a:xfrm>
          <a:prstGeom prst="line">
            <a:avLst/>
          </a:prstGeom>
          <a:ln w="57150">
            <a:solidFill>
              <a:srgbClr val="0D8D9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CC3DD2E-323A-AAD9-238C-9B6C243706D1}"/>
              </a:ext>
            </a:extLst>
          </p:cNvPr>
          <p:cNvCxnSpPr>
            <a:cxnSpLocks/>
          </p:cNvCxnSpPr>
          <p:nvPr/>
        </p:nvCxnSpPr>
        <p:spPr>
          <a:xfrm>
            <a:off x="1148821" y="3449472"/>
            <a:ext cx="354079" cy="314299"/>
          </a:xfrm>
          <a:prstGeom prst="line">
            <a:avLst/>
          </a:prstGeom>
          <a:ln w="57150">
            <a:solidFill>
              <a:srgbClr val="0D8D9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77C498C-EBB5-7738-EA00-542E90F8064F}"/>
              </a:ext>
            </a:extLst>
          </p:cNvPr>
          <p:cNvCxnSpPr>
            <a:cxnSpLocks/>
          </p:cNvCxnSpPr>
          <p:nvPr/>
        </p:nvCxnSpPr>
        <p:spPr>
          <a:xfrm flipV="1">
            <a:off x="962768" y="4779264"/>
            <a:ext cx="540132" cy="281208"/>
          </a:xfrm>
          <a:prstGeom prst="line">
            <a:avLst/>
          </a:prstGeom>
          <a:ln w="57150">
            <a:solidFill>
              <a:srgbClr val="0D8D9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0A205AF-E596-BA7F-DA65-3A5A04485E08}"/>
              </a:ext>
            </a:extLst>
          </p:cNvPr>
          <p:cNvCxnSpPr>
            <a:cxnSpLocks/>
          </p:cNvCxnSpPr>
          <p:nvPr/>
        </p:nvCxnSpPr>
        <p:spPr>
          <a:xfrm flipV="1">
            <a:off x="2136829" y="5266443"/>
            <a:ext cx="114237" cy="426149"/>
          </a:xfrm>
          <a:prstGeom prst="line">
            <a:avLst/>
          </a:prstGeom>
          <a:ln w="57150">
            <a:solidFill>
              <a:srgbClr val="0D8D9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C27E0FE-22F4-EA2B-7CAB-8A9220B72788}"/>
              </a:ext>
            </a:extLst>
          </p:cNvPr>
          <p:cNvSpPr txBox="1"/>
          <p:nvPr/>
        </p:nvSpPr>
        <p:spPr>
          <a:xfrm>
            <a:off x="3743016" y="2544300"/>
            <a:ext cx="1903536" cy="707886"/>
          </a:xfrm>
          <a:prstGeom prst="rect">
            <a:avLst/>
          </a:prstGeom>
          <a:noFill/>
        </p:spPr>
        <p:txBody>
          <a:bodyPr wrap="square">
            <a:spAutoFit/>
          </a:bodyPr>
          <a:lstStyle/>
          <a:p>
            <a:r>
              <a:rPr lang="cs-CZ" sz="2000">
                <a:solidFill>
                  <a:srgbClr val="FFFFFF"/>
                </a:solidFill>
                <a:latin typeface="Calibri" panose="020F0502020204030204" pitchFamily="34" charset="0"/>
              </a:rPr>
              <a:t>Genderová identita</a:t>
            </a:r>
            <a:endParaRPr lang="cs-CZ" sz="2000">
              <a:solidFill>
                <a:srgbClr val="FFFFFF"/>
              </a:solidFill>
            </a:endParaRPr>
          </a:p>
        </p:txBody>
      </p:sp>
      <p:sp>
        <p:nvSpPr>
          <p:cNvPr id="42" name="TextBox 41">
            <a:extLst>
              <a:ext uri="{FF2B5EF4-FFF2-40B4-BE49-F238E27FC236}">
                <a16:creationId xmlns:a16="http://schemas.microsoft.com/office/drawing/2014/main" id="{922BE04C-3BCC-596A-AAD0-BC1003F28F19}"/>
              </a:ext>
            </a:extLst>
          </p:cNvPr>
          <p:cNvSpPr txBox="1"/>
          <p:nvPr/>
        </p:nvSpPr>
        <p:spPr>
          <a:xfrm>
            <a:off x="3982066" y="4701463"/>
            <a:ext cx="1611538" cy="707886"/>
          </a:xfrm>
          <a:prstGeom prst="rect">
            <a:avLst/>
          </a:prstGeom>
          <a:noFill/>
        </p:spPr>
        <p:txBody>
          <a:bodyPr wrap="square">
            <a:spAutoFit/>
          </a:bodyPr>
          <a:lstStyle/>
          <a:p>
            <a:r>
              <a:rPr lang="cs-CZ" sz="2000">
                <a:solidFill>
                  <a:srgbClr val="FFFFFF"/>
                </a:solidFill>
                <a:latin typeface="Calibri" panose="020F0502020204030204" pitchFamily="34" charset="0"/>
              </a:rPr>
              <a:t>Zdravotní postižení</a:t>
            </a:r>
            <a:endParaRPr lang="cs-CZ" sz="2000">
              <a:solidFill>
                <a:srgbClr val="FFFFFF"/>
              </a:solidFill>
            </a:endParaRPr>
          </a:p>
        </p:txBody>
      </p:sp>
      <p:sp>
        <p:nvSpPr>
          <p:cNvPr id="43" name="TextBox 42">
            <a:extLst>
              <a:ext uri="{FF2B5EF4-FFF2-40B4-BE49-F238E27FC236}">
                <a16:creationId xmlns:a16="http://schemas.microsoft.com/office/drawing/2014/main" id="{8C102446-6887-C797-91A0-E766DE9C14D5}"/>
              </a:ext>
            </a:extLst>
          </p:cNvPr>
          <p:cNvSpPr txBox="1"/>
          <p:nvPr/>
        </p:nvSpPr>
        <p:spPr>
          <a:xfrm>
            <a:off x="3187397" y="5553207"/>
            <a:ext cx="2292636" cy="707886"/>
          </a:xfrm>
          <a:prstGeom prst="rect">
            <a:avLst/>
          </a:prstGeom>
          <a:noFill/>
        </p:spPr>
        <p:txBody>
          <a:bodyPr wrap="square">
            <a:spAutoFit/>
          </a:bodyPr>
          <a:lstStyle/>
          <a:p>
            <a:r>
              <a:rPr lang="cs-CZ" sz="2000">
                <a:solidFill>
                  <a:srgbClr val="FFFFFF"/>
                </a:solidFill>
                <a:latin typeface="Calibri" panose="020F0502020204030204" pitchFamily="34" charset="0"/>
              </a:rPr>
              <a:t>Sexuální</a:t>
            </a:r>
          </a:p>
          <a:p>
            <a:r>
              <a:rPr lang="cs-CZ" sz="2000">
                <a:solidFill>
                  <a:srgbClr val="FFFFFF"/>
                </a:solidFill>
                <a:latin typeface="Calibri" panose="020F0502020204030204" pitchFamily="34" charset="0"/>
              </a:rPr>
              <a:t>orientace</a:t>
            </a:r>
            <a:endParaRPr lang="cs-CZ" sz="2000">
              <a:solidFill>
                <a:srgbClr val="FFFFFF"/>
              </a:solidFill>
            </a:endParaRPr>
          </a:p>
        </p:txBody>
      </p:sp>
      <p:sp>
        <p:nvSpPr>
          <p:cNvPr id="44" name="TextBox 43">
            <a:extLst>
              <a:ext uri="{FF2B5EF4-FFF2-40B4-BE49-F238E27FC236}">
                <a16:creationId xmlns:a16="http://schemas.microsoft.com/office/drawing/2014/main" id="{B36A22FF-37E2-C070-C04D-0C30BD8931FC}"/>
              </a:ext>
            </a:extLst>
          </p:cNvPr>
          <p:cNvSpPr txBox="1"/>
          <p:nvPr/>
        </p:nvSpPr>
        <p:spPr>
          <a:xfrm>
            <a:off x="2263203" y="2197813"/>
            <a:ext cx="1910079" cy="400110"/>
          </a:xfrm>
          <a:prstGeom prst="rect">
            <a:avLst/>
          </a:prstGeom>
          <a:noFill/>
        </p:spPr>
        <p:txBody>
          <a:bodyPr wrap="square">
            <a:spAutoFit/>
          </a:bodyPr>
          <a:lstStyle/>
          <a:p>
            <a:r>
              <a:rPr lang="cs-CZ" sz="2000">
                <a:solidFill>
                  <a:srgbClr val="FFFFFF"/>
                </a:solidFill>
                <a:latin typeface="Calibri" panose="020F0502020204030204" pitchFamily="34" charset="0"/>
              </a:rPr>
              <a:t>Etnicita</a:t>
            </a:r>
            <a:endParaRPr lang="cs-CZ" sz="2000">
              <a:solidFill>
                <a:srgbClr val="FFFFFF"/>
              </a:solidFill>
            </a:endParaRPr>
          </a:p>
        </p:txBody>
      </p:sp>
      <p:sp>
        <p:nvSpPr>
          <p:cNvPr id="45" name="TextBox 44">
            <a:extLst>
              <a:ext uri="{FF2B5EF4-FFF2-40B4-BE49-F238E27FC236}">
                <a16:creationId xmlns:a16="http://schemas.microsoft.com/office/drawing/2014/main" id="{74FA0232-950A-0AB1-1694-02A5125032C8}"/>
              </a:ext>
            </a:extLst>
          </p:cNvPr>
          <p:cNvSpPr txBox="1"/>
          <p:nvPr/>
        </p:nvSpPr>
        <p:spPr>
          <a:xfrm>
            <a:off x="1333760" y="2362508"/>
            <a:ext cx="1910079" cy="707886"/>
          </a:xfrm>
          <a:prstGeom prst="rect">
            <a:avLst/>
          </a:prstGeom>
          <a:noFill/>
          <a:ln>
            <a:solidFill>
              <a:srgbClr val="0D8D91"/>
            </a:solidFill>
          </a:ln>
        </p:spPr>
        <p:txBody>
          <a:bodyPr wrap="square">
            <a:spAutoFit/>
          </a:bodyPr>
          <a:lstStyle/>
          <a:p>
            <a:r>
              <a:rPr lang="cs-CZ" sz="2000">
                <a:solidFill>
                  <a:srgbClr val="FFFFFF"/>
                </a:solidFill>
                <a:latin typeface="Calibri" panose="020F0502020204030204" pitchFamily="34" charset="0"/>
              </a:rPr>
              <a:t>Věk</a:t>
            </a:r>
          </a:p>
          <a:p>
            <a:endParaRPr lang="cs-CZ" sz="2000">
              <a:solidFill>
                <a:srgbClr val="FFFFFF"/>
              </a:solidFill>
            </a:endParaRPr>
          </a:p>
        </p:txBody>
      </p:sp>
      <p:sp>
        <p:nvSpPr>
          <p:cNvPr id="46" name="TextBox 45">
            <a:extLst>
              <a:ext uri="{FF2B5EF4-FFF2-40B4-BE49-F238E27FC236}">
                <a16:creationId xmlns:a16="http://schemas.microsoft.com/office/drawing/2014/main" id="{70EC58A6-0A67-8195-003E-736648EFD3E5}"/>
              </a:ext>
            </a:extLst>
          </p:cNvPr>
          <p:cNvSpPr txBox="1"/>
          <p:nvPr/>
        </p:nvSpPr>
        <p:spPr>
          <a:xfrm>
            <a:off x="113798" y="2957224"/>
            <a:ext cx="3073599" cy="707886"/>
          </a:xfrm>
          <a:prstGeom prst="rect">
            <a:avLst/>
          </a:prstGeom>
          <a:noFill/>
        </p:spPr>
        <p:txBody>
          <a:bodyPr wrap="square">
            <a:spAutoFit/>
          </a:bodyPr>
          <a:lstStyle/>
          <a:p>
            <a:r>
              <a:rPr lang="cs-CZ" sz="2000">
                <a:solidFill>
                  <a:srgbClr val="FFFFFF"/>
                </a:solidFill>
                <a:latin typeface="Calibri" panose="020F0502020204030204" pitchFamily="34" charset="0"/>
              </a:rPr>
              <a:t>Typ</a:t>
            </a:r>
          </a:p>
          <a:p>
            <a:r>
              <a:rPr lang="cs-CZ" sz="2000">
                <a:solidFill>
                  <a:srgbClr val="FFFFFF"/>
                </a:solidFill>
                <a:latin typeface="Calibri" panose="020F0502020204030204" pitchFamily="34" charset="0"/>
              </a:rPr>
              <a:t>smlouvy</a:t>
            </a:r>
            <a:endParaRPr lang="cs-CZ" sz="2000">
              <a:solidFill>
                <a:srgbClr val="FFFFFF"/>
              </a:solidFill>
            </a:endParaRPr>
          </a:p>
        </p:txBody>
      </p:sp>
      <p:sp>
        <p:nvSpPr>
          <p:cNvPr id="51" name="TextBox 50">
            <a:extLst>
              <a:ext uri="{FF2B5EF4-FFF2-40B4-BE49-F238E27FC236}">
                <a16:creationId xmlns:a16="http://schemas.microsoft.com/office/drawing/2014/main" id="{5887E2F8-CF72-ABDE-C5A3-5D35E9B176A2}"/>
              </a:ext>
            </a:extLst>
          </p:cNvPr>
          <p:cNvSpPr txBox="1"/>
          <p:nvPr/>
        </p:nvSpPr>
        <p:spPr>
          <a:xfrm>
            <a:off x="1588343" y="5681690"/>
            <a:ext cx="3073599" cy="707886"/>
          </a:xfrm>
          <a:prstGeom prst="rect">
            <a:avLst/>
          </a:prstGeom>
          <a:noFill/>
        </p:spPr>
        <p:txBody>
          <a:bodyPr wrap="square">
            <a:spAutoFit/>
          </a:bodyPr>
          <a:lstStyle/>
          <a:p>
            <a:r>
              <a:rPr lang="cs-CZ" sz="2000">
                <a:solidFill>
                  <a:srgbClr val="FFFFFF"/>
                </a:solidFill>
                <a:latin typeface="Calibri" panose="020F0502020204030204" pitchFamily="34" charset="0"/>
              </a:rPr>
              <a:t>Stupeň</a:t>
            </a:r>
          </a:p>
          <a:p>
            <a:r>
              <a:rPr lang="cs-CZ" sz="2000">
                <a:solidFill>
                  <a:srgbClr val="FFFFFF"/>
                </a:solidFill>
                <a:latin typeface="Calibri" panose="020F0502020204030204" pitchFamily="34" charset="0"/>
              </a:rPr>
              <a:t>studia</a:t>
            </a:r>
            <a:endParaRPr lang="cs-CZ" sz="2000">
              <a:solidFill>
                <a:srgbClr val="FFFFFF"/>
              </a:solidFill>
            </a:endParaRPr>
          </a:p>
        </p:txBody>
      </p:sp>
      <p:sp>
        <p:nvSpPr>
          <p:cNvPr id="24" name="TextBox 6">
            <a:extLst>
              <a:ext uri="{FF2B5EF4-FFF2-40B4-BE49-F238E27FC236}">
                <a16:creationId xmlns:a16="http://schemas.microsoft.com/office/drawing/2014/main" id="{28DD3396-CBAF-DAE9-2277-15CB9AC91AA2}"/>
              </a:ext>
            </a:extLst>
          </p:cNvPr>
          <p:cNvSpPr txBox="1"/>
          <p:nvPr/>
        </p:nvSpPr>
        <p:spPr>
          <a:xfrm>
            <a:off x="5771670" y="2197813"/>
            <a:ext cx="6225257" cy="2677656"/>
          </a:xfrm>
          <a:prstGeom prst="rect">
            <a:avLst/>
          </a:prstGeom>
          <a:noFill/>
        </p:spPr>
        <p:txBody>
          <a:bodyPr wrap="square" lIns="91440" tIns="45720" rIns="91440" bIns="45720" anchor="t">
            <a:spAutoFit/>
          </a:bodyPr>
          <a:lstStyle/>
          <a:p>
            <a:r>
              <a:rPr lang="cs-CZ" sz="2400" b="1">
                <a:solidFill>
                  <a:srgbClr val="FFFFFF"/>
                </a:solidFill>
                <a:latin typeface="Calibri"/>
                <a:cs typeface="Calibri"/>
              </a:rPr>
              <a:t>Některé skupiny jsou násilím ohroženy ve vyšší míře:</a:t>
            </a:r>
          </a:p>
          <a:p>
            <a:pPr>
              <a:lnSpc>
                <a:spcPct val="150000"/>
              </a:lnSpc>
            </a:pPr>
            <a:r>
              <a:rPr lang="cs-CZ" sz="2000">
                <a:solidFill>
                  <a:srgbClr val="FFFFFF"/>
                </a:solidFill>
                <a:latin typeface="Calibri"/>
                <a:cs typeface="Calibri"/>
              </a:rPr>
              <a:t>Respondenti/</a:t>
            </a:r>
            <a:r>
              <a:rPr lang="cs-CZ" sz="2000" err="1">
                <a:solidFill>
                  <a:srgbClr val="FFFFFF"/>
                </a:solidFill>
                <a:latin typeface="Calibri"/>
                <a:cs typeface="Calibri"/>
              </a:rPr>
              <a:t>ky</a:t>
            </a:r>
            <a:r>
              <a:rPr lang="cs-CZ" sz="2000">
                <a:solidFill>
                  <a:srgbClr val="FFFFFF"/>
                </a:solidFill>
                <a:latin typeface="Calibri"/>
                <a:cs typeface="Calibri"/>
              </a:rPr>
              <a:t> kteří/</a:t>
            </a:r>
            <a:r>
              <a:rPr lang="cs-CZ" sz="2000" err="1">
                <a:solidFill>
                  <a:srgbClr val="FFFFFF"/>
                </a:solidFill>
                <a:latin typeface="Calibri"/>
                <a:cs typeface="Calibri"/>
              </a:rPr>
              <a:t>ré</a:t>
            </a:r>
            <a:r>
              <a:rPr lang="cs-CZ" sz="2000">
                <a:solidFill>
                  <a:srgbClr val="FFFFFF"/>
                </a:solidFill>
                <a:latin typeface="Calibri"/>
                <a:cs typeface="Calibri"/>
              </a:rPr>
              <a:t> se identifikují jako LGBQ+ (68 %)</a:t>
            </a:r>
          </a:p>
          <a:p>
            <a:pPr>
              <a:lnSpc>
                <a:spcPct val="150000"/>
              </a:lnSpc>
            </a:pPr>
            <a:r>
              <a:rPr lang="cs-CZ" sz="2000">
                <a:solidFill>
                  <a:srgbClr val="FFFFFF"/>
                </a:solidFill>
                <a:latin typeface="Calibri"/>
                <a:cs typeface="Calibri"/>
              </a:rPr>
              <a:t>Osoby se zdravotním postižením nebo chronickým onemocněním (72 %),</a:t>
            </a:r>
          </a:p>
          <a:p>
            <a:pPr>
              <a:lnSpc>
                <a:spcPct val="150000"/>
              </a:lnSpc>
            </a:pPr>
            <a:r>
              <a:rPr lang="cs-CZ" sz="2000">
                <a:solidFill>
                  <a:srgbClr val="FFFFFF"/>
                </a:solidFill>
                <a:latin typeface="Calibri"/>
                <a:cs typeface="Calibri"/>
              </a:rPr>
              <a:t>Osoby patřící k etnické menšině (69 %)</a:t>
            </a:r>
          </a:p>
        </p:txBody>
      </p:sp>
      <p:sp>
        <p:nvSpPr>
          <p:cNvPr id="26" name="Arrow: Chevron 7">
            <a:extLst>
              <a:ext uri="{FF2B5EF4-FFF2-40B4-BE49-F238E27FC236}">
                <a16:creationId xmlns:a16="http://schemas.microsoft.com/office/drawing/2014/main" id="{15EA795E-19D8-3D7C-37C0-C196A150ADBC}"/>
              </a:ext>
            </a:extLst>
          </p:cNvPr>
          <p:cNvSpPr/>
          <p:nvPr/>
        </p:nvSpPr>
        <p:spPr>
          <a:xfrm>
            <a:off x="5639022" y="3091928"/>
            <a:ext cx="150943" cy="274434"/>
          </a:xfrm>
          <a:prstGeom prst="chevron">
            <a:avLst/>
          </a:prstGeom>
          <a:solidFill>
            <a:srgbClr val="0D8D9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cs-CZ">
              <a:solidFill>
                <a:schemeClr val="tx1"/>
              </a:solidFill>
              <a:latin typeface="Calibri"/>
              <a:cs typeface="Calibri"/>
            </a:endParaRPr>
          </a:p>
        </p:txBody>
      </p:sp>
      <p:sp>
        <p:nvSpPr>
          <p:cNvPr id="27" name="Arrow: Chevron 7">
            <a:extLst>
              <a:ext uri="{FF2B5EF4-FFF2-40B4-BE49-F238E27FC236}">
                <a16:creationId xmlns:a16="http://schemas.microsoft.com/office/drawing/2014/main" id="{15EA795E-19D8-3D7C-37C0-C196A150ADBC}"/>
              </a:ext>
            </a:extLst>
          </p:cNvPr>
          <p:cNvSpPr/>
          <p:nvPr/>
        </p:nvSpPr>
        <p:spPr>
          <a:xfrm>
            <a:off x="5620727" y="3578382"/>
            <a:ext cx="150943" cy="274434"/>
          </a:xfrm>
          <a:prstGeom prst="chevron">
            <a:avLst/>
          </a:prstGeom>
          <a:solidFill>
            <a:srgbClr val="0D8D9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cs-CZ">
              <a:solidFill>
                <a:schemeClr val="tx1"/>
              </a:solidFill>
              <a:latin typeface="Calibri"/>
              <a:cs typeface="Calibri"/>
            </a:endParaRPr>
          </a:p>
        </p:txBody>
      </p:sp>
      <p:sp>
        <p:nvSpPr>
          <p:cNvPr id="29" name="Arrow: Chevron 7">
            <a:extLst>
              <a:ext uri="{FF2B5EF4-FFF2-40B4-BE49-F238E27FC236}">
                <a16:creationId xmlns:a16="http://schemas.microsoft.com/office/drawing/2014/main" id="{15EA795E-19D8-3D7C-37C0-C196A150ADBC}"/>
              </a:ext>
            </a:extLst>
          </p:cNvPr>
          <p:cNvSpPr/>
          <p:nvPr/>
        </p:nvSpPr>
        <p:spPr>
          <a:xfrm>
            <a:off x="5639755" y="4480706"/>
            <a:ext cx="150943" cy="274434"/>
          </a:xfrm>
          <a:prstGeom prst="chevron">
            <a:avLst/>
          </a:prstGeom>
          <a:solidFill>
            <a:srgbClr val="0D8D9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cs-CZ">
              <a:solidFill>
                <a:schemeClr val="tx1"/>
              </a:solidFill>
              <a:latin typeface="Calibri"/>
              <a:cs typeface="Calibri"/>
            </a:endParaRPr>
          </a:p>
        </p:txBody>
      </p:sp>
      <p:pic>
        <p:nvPicPr>
          <p:cNvPr id="30" name="Obrázek 2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81804" y="134585"/>
            <a:ext cx="1095380" cy="694471"/>
          </a:xfrm>
          <a:prstGeom prst="rect">
            <a:avLst/>
          </a:prstGeom>
        </p:spPr>
      </p:pic>
    </p:spTree>
    <p:extLst>
      <p:ext uri="{BB962C8B-B14F-4D97-AF65-F5344CB8AC3E}">
        <p14:creationId xmlns:p14="http://schemas.microsoft.com/office/powerpoint/2010/main" val="387614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3E24C4-5BE2-E65A-1CE8-4579296EE9F0}"/>
              </a:ext>
            </a:extLst>
          </p:cNvPr>
          <p:cNvSpPr txBox="1">
            <a:spLocks/>
          </p:cNvSpPr>
          <p:nvPr/>
        </p:nvSpPr>
        <p:spPr>
          <a:xfrm>
            <a:off x="1052512" y="2650619"/>
            <a:ext cx="10086975" cy="778381"/>
          </a:xfrm>
          <a:prstGeom prst="rect">
            <a:avLst/>
          </a:prstGeom>
          <a:effectLst/>
        </p:spPr>
        <p:txBody>
          <a:bodyPr vert="horz" lIns="0" tIns="192024" rIns="0" bIns="0" rtlCol="0" anchor="t" anchorCtr="0">
            <a:noAutofit/>
          </a:bodyPr>
          <a:lstStyle>
            <a:lvl1pPr algn="l" defTabSz="914318" rtl="0" eaLnBrk="1" latinLnBrk="0" hangingPunct="1">
              <a:lnSpc>
                <a:spcPct val="90000"/>
              </a:lnSpc>
              <a:spcBef>
                <a:spcPct val="0"/>
              </a:spcBef>
              <a:buNone/>
              <a:defRPr sz="2800" b="0" i="0" kern="1200" spc="0" baseline="0">
                <a:solidFill>
                  <a:srgbClr val="0F2235"/>
                </a:solidFill>
                <a:latin typeface="D-DIN Exp" panose="020B0504020202030204" pitchFamily="34" charset="0"/>
                <a:ea typeface="D-DIN Exp" panose="020B0504020202030204" pitchFamily="34" charset="0"/>
                <a:cs typeface="D-DIN Exp" panose="020B0504020202030204" pitchFamily="34" charset="0"/>
              </a:defRPr>
            </a:lvl1pPr>
          </a:lstStyle>
          <a:p>
            <a:pPr algn="ctr"/>
            <a:r>
              <a:rPr lang="cs-CZ" sz="4000">
                <a:solidFill>
                  <a:srgbClr val="FFFFFF"/>
                </a:solidFill>
              </a:rPr>
              <a:t>Přestávka (20 minut)</a:t>
            </a:r>
            <a:endParaRPr lang="LID4096" sz="4000">
              <a:solidFill>
                <a:srgbClr val="FFFFFF"/>
              </a:solidFill>
            </a:endParaRPr>
          </a:p>
        </p:txBody>
      </p:sp>
      <p:pic>
        <p:nvPicPr>
          <p:cNvPr id="4" name="Obráze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81804" y="134585"/>
            <a:ext cx="1095380" cy="694471"/>
          </a:xfrm>
          <a:prstGeom prst="rect">
            <a:avLst/>
          </a:prstGeom>
        </p:spPr>
      </p:pic>
    </p:spTree>
    <p:extLst>
      <p:ext uri="{BB962C8B-B14F-4D97-AF65-F5344CB8AC3E}">
        <p14:creationId xmlns:p14="http://schemas.microsoft.com/office/powerpoint/2010/main" val="359385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873" y="1401781"/>
            <a:ext cx="4550689" cy="778381"/>
          </a:xfrm>
        </p:spPr>
        <p:txBody>
          <a:bodyPr/>
          <a:lstStyle/>
          <a:p>
            <a:r>
              <a:rPr lang="cs-CZ" sz="3200">
                <a:latin typeface="Calibri"/>
              </a:rPr>
              <a:t>Model 7P pro řešení a potírání genderově podmíněného násilí v akademickém prostředí.</a:t>
            </a:r>
          </a:p>
        </p:txBody>
      </p:sp>
      <p:sp>
        <p:nvSpPr>
          <p:cNvPr id="3" name="Espace réservé du numéro de diapositive 2">
            <a:extLst>
              <a:ext uri="{FF2B5EF4-FFF2-40B4-BE49-F238E27FC236}">
                <a16:creationId xmlns:a16="http://schemas.microsoft.com/office/drawing/2014/main" id="{777B4084-DCF2-A240-B0D0-A95078BF3E9C}"/>
              </a:ext>
            </a:extLst>
          </p:cNvPr>
          <p:cNvSpPr>
            <a:spLocks noGrp="1"/>
          </p:cNvSpPr>
          <p:nvPr>
            <p:ph type="sldNum" sz="quarter" idx="4"/>
          </p:nvPr>
        </p:nvSpPr>
        <p:spPr>
          <a:xfrm>
            <a:off x="8328910" y="6333377"/>
            <a:ext cx="2743200" cy="365125"/>
          </a:xfrm>
        </p:spPr>
        <p:txBody>
          <a:bodyPr/>
          <a:lstStyle/>
          <a:p>
            <a:fld id="{783777ED-E0AE-DD49-A1E6-113717D9A99F}" type="slidenum">
              <a:rPr lang="cs-CZ" smtClean="0"/>
              <a:pPr/>
              <a:t>19</a:t>
            </a:fld>
            <a:endParaRPr lang="cs-CZ"/>
          </a:p>
        </p:txBody>
      </p:sp>
      <p:sp>
        <p:nvSpPr>
          <p:cNvPr id="7" name="TextBox 6">
            <a:extLst>
              <a:ext uri="{FF2B5EF4-FFF2-40B4-BE49-F238E27FC236}">
                <a16:creationId xmlns:a16="http://schemas.microsoft.com/office/drawing/2014/main" id="{CBDB6B0B-99C1-5A38-86AB-16655FFB7291}"/>
              </a:ext>
            </a:extLst>
          </p:cNvPr>
          <p:cNvSpPr txBox="1"/>
          <p:nvPr/>
        </p:nvSpPr>
        <p:spPr>
          <a:xfrm>
            <a:off x="173494" y="5674469"/>
            <a:ext cx="4129759" cy="646331"/>
          </a:xfrm>
          <a:prstGeom prst="rect">
            <a:avLst/>
          </a:prstGeom>
          <a:noFill/>
        </p:spPr>
        <p:txBody>
          <a:bodyPr wrap="square">
            <a:spAutoFit/>
          </a:bodyPr>
          <a:lstStyle/>
          <a:p>
            <a:r>
              <a:rPr lang="cs-CZ" i="1"/>
              <a:t>Koncepční rámec projektu UniSAFE</a:t>
            </a:r>
          </a:p>
          <a:p>
            <a:r>
              <a:rPr lang="cs-CZ" i="1">
                <a:hlinkClick r:id="rId3"/>
              </a:rPr>
              <a:t>Video</a:t>
            </a:r>
            <a:endParaRPr lang="cs-CZ"/>
          </a:p>
        </p:txBody>
      </p:sp>
      <p:pic>
        <p:nvPicPr>
          <p:cNvPr id="4" name="Picture 4" descr="Diagram&#10;&#10;Description automatically generated">
            <a:extLst>
              <a:ext uri="{FF2B5EF4-FFF2-40B4-BE49-F238E27FC236}">
                <a16:creationId xmlns:a16="http://schemas.microsoft.com/office/drawing/2014/main" id="{4F008A58-5484-66C8-858C-2AC5D7E41D12}"/>
              </a:ext>
            </a:extLst>
          </p:cNvPr>
          <p:cNvPicPr>
            <a:picLocks noChangeAspect="1"/>
          </p:cNvPicPr>
          <p:nvPr/>
        </p:nvPicPr>
        <p:blipFill>
          <a:blip r:embed="rId4"/>
          <a:stretch>
            <a:fillRect/>
          </a:stretch>
        </p:blipFill>
        <p:spPr>
          <a:xfrm>
            <a:off x="6677695" y="883674"/>
            <a:ext cx="4481847" cy="4736483"/>
          </a:xfrm>
          <a:prstGeom prst="rect">
            <a:avLst/>
          </a:prstGeom>
        </p:spPr>
      </p:pic>
      <p:sp>
        <p:nvSpPr>
          <p:cNvPr id="6" name="Obdélník 5"/>
          <p:cNvSpPr/>
          <p:nvPr/>
        </p:nvSpPr>
        <p:spPr>
          <a:xfrm>
            <a:off x="317873" y="3444454"/>
            <a:ext cx="6096000" cy="2031325"/>
          </a:xfrm>
          <a:prstGeom prst="rect">
            <a:avLst/>
          </a:prstGeom>
        </p:spPr>
        <p:txBody>
          <a:bodyPr>
            <a:spAutoFit/>
          </a:bodyPr>
          <a:lstStyle/>
          <a:p>
            <a:pPr>
              <a:buFont typeface="Arial" panose="020B0604020202020204" pitchFamily="34" charset="0"/>
              <a:buChar char="•"/>
            </a:pPr>
            <a:r>
              <a:rPr lang="cs-CZ" b="1">
                <a:solidFill>
                  <a:srgbClr val="112A40"/>
                </a:solidFill>
              </a:rPr>
              <a:t> Prevalence</a:t>
            </a:r>
            <a:endParaRPr lang="cs-CZ" b="1"/>
          </a:p>
          <a:p>
            <a:pPr>
              <a:buFont typeface="Arial" panose="020B0604020202020204" pitchFamily="34" charset="0"/>
              <a:buChar char="•"/>
            </a:pPr>
            <a:r>
              <a:rPr lang="cs-CZ" b="1">
                <a:solidFill>
                  <a:srgbClr val="112A40"/>
                </a:solidFill>
              </a:rPr>
              <a:t> Prevence </a:t>
            </a:r>
            <a:endParaRPr lang="cs-CZ" b="1"/>
          </a:p>
          <a:p>
            <a:pPr>
              <a:buFont typeface="Arial" panose="020B0604020202020204" pitchFamily="34" charset="0"/>
              <a:buChar char="•"/>
            </a:pPr>
            <a:r>
              <a:rPr lang="cs-CZ" b="1">
                <a:solidFill>
                  <a:srgbClr val="112A40"/>
                </a:solidFill>
              </a:rPr>
              <a:t> Pomoc</a:t>
            </a:r>
            <a:endParaRPr lang="cs-CZ" b="1"/>
          </a:p>
          <a:p>
            <a:pPr>
              <a:buFont typeface="Arial" panose="020B0604020202020204" pitchFamily="34" charset="0"/>
              <a:buChar char="•"/>
            </a:pPr>
            <a:r>
              <a:rPr lang="cs-CZ" b="1">
                <a:solidFill>
                  <a:srgbClr val="112A40"/>
                </a:solidFill>
              </a:rPr>
              <a:t> Postih</a:t>
            </a:r>
            <a:endParaRPr lang="cs-CZ" b="1"/>
          </a:p>
          <a:p>
            <a:pPr>
              <a:buFont typeface="Arial" panose="020B0604020202020204" pitchFamily="34" charset="0"/>
              <a:buChar char="•"/>
            </a:pPr>
            <a:r>
              <a:rPr lang="cs-CZ" b="1">
                <a:solidFill>
                  <a:srgbClr val="112A40"/>
                </a:solidFill>
              </a:rPr>
              <a:t> Poskytování služeb </a:t>
            </a:r>
            <a:endParaRPr lang="cs-CZ" b="1"/>
          </a:p>
          <a:p>
            <a:pPr>
              <a:buFont typeface="Arial" panose="020B0604020202020204" pitchFamily="34" charset="0"/>
              <a:buChar char="•"/>
            </a:pPr>
            <a:r>
              <a:rPr lang="cs-CZ" b="1">
                <a:solidFill>
                  <a:srgbClr val="112A40"/>
                </a:solidFill>
              </a:rPr>
              <a:t> Partnerství</a:t>
            </a:r>
            <a:endParaRPr lang="cs-CZ" b="1"/>
          </a:p>
          <a:p>
            <a:pPr>
              <a:buFont typeface="Arial" panose="020B0604020202020204" pitchFamily="34" charset="0"/>
              <a:buChar char="•"/>
            </a:pPr>
            <a:r>
              <a:rPr lang="cs-CZ" b="1">
                <a:solidFill>
                  <a:srgbClr val="112A40"/>
                </a:solidFill>
              </a:rPr>
              <a:t> Politiky</a:t>
            </a:r>
            <a:endParaRPr lang="cs-CZ" b="1"/>
          </a:p>
        </p:txBody>
      </p:sp>
      <p:pic>
        <p:nvPicPr>
          <p:cNvPr id="8" name="Obrázek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281804" y="134585"/>
            <a:ext cx="1095380" cy="694471"/>
          </a:xfrm>
          <a:prstGeom prst="rect">
            <a:avLst/>
          </a:prstGeom>
        </p:spPr>
      </p:pic>
    </p:spTree>
    <p:extLst>
      <p:ext uri="{BB962C8B-B14F-4D97-AF65-F5344CB8AC3E}">
        <p14:creationId xmlns:p14="http://schemas.microsoft.com/office/powerpoint/2010/main" val="1111006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218A2-91C4-B432-0BD4-6ED45D95804B}"/>
              </a:ext>
            </a:extLst>
          </p:cNvPr>
          <p:cNvSpPr>
            <a:spLocks noGrp="1"/>
          </p:cNvSpPr>
          <p:nvPr>
            <p:ph type="title"/>
          </p:nvPr>
        </p:nvSpPr>
        <p:spPr>
          <a:xfrm>
            <a:off x="1046922" y="1882941"/>
            <a:ext cx="6769641" cy="1870465"/>
          </a:xfrm>
        </p:spPr>
        <p:txBody>
          <a:bodyPr/>
          <a:lstStyle/>
          <a:p>
            <a:pPr algn="just"/>
            <a:r>
              <a:rPr lang="en-GB" dirty="0">
                <a:solidFill>
                  <a:srgbClr val="AED7BD"/>
                </a:solidFill>
                <a:latin typeface="D-DIN Exp"/>
              </a:rPr>
              <a:t>Note: </a:t>
            </a:r>
            <a:r>
              <a:rPr lang="en-GB" dirty="0">
                <a:latin typeface="D-DIN Exp"/>
              </a:rPr>
              <a:t>this translated version may differ at some points from the originals, which were developed in English, to fit local contexts and training audiences.</a:t>
            </a:r>
            <a:endParaRPr lang="en-US" dirty="0">
              <a:latin typeface="D-DIN Exp"/>
            </a:endParaRPr>
          </a:p>
          <a:p>
            <a:endParaRPr lang="en-US" dirty="0"/>
          </a:p>
        </p:txBody>
      </p:sp>
    </p:spTree>
    <p:extLst>
      <p:ext uri="{BB962C8B-B14F-4D97-AF65-F5344CB8AC3E}">
        <p14:creationId xmlns:p14="http://schemas.microsoft.com/office/powerpoint/2010/main" val="2553877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42122" y="2321313"/>
            <a:ext cx="2328971" cy="707886"/>
          </a:xfrm>
          <a:prstGeom prst="rect">
            <a:avLst/>
          </a:prstGeom>
          <a:noFill/>
        </p:spPr>
        <p:txBody>
          <a:bodyPr wrap="none" lIns="0" tIns="45720" rIns="0" bIns="45720" rtlCol="0" anchor="t">
            <a:spAutoFit/>
          </a:bodyPr>
          <a:lstStyle/>
          <a:p>
            <a:r>
              <a:rPr lang="cs-CZ" sz="4000" b="1">
                <a:solidFill>
                  <a:srgbClr val="0D8D91"/>
                </a:solidFill>
                <a:latin typeface="Calibri"/>
                <a:cs typeface="Calibri"/>
              </a:rPr>
              <a:t>Prevalence</a:t>
            </a:r>
          </a:p>
        </p:txBody>
      </p:sp>
      <p:sp>
        <p:nvSpPr>
          <p:cNvPr id="20" name="TextBox 19"/>
          <p:cNvSpPr txBox="1"/>
          <p:nvPr/>
        </p:nvSpPr>
        <p:spPr>
          <a:xfrm>
            <a:off x="4417573" y="2338018"/>
            <a:ext cx="1949060" cy="707886"/>
          </a:xfrm>
          <a:prstGeom prst="rect">
            <a:avLst/>
          </a:prstGeom>
          <a:noFill/>
        </p:spPr>
        <p:txBody>
          <a:bodyPr wrap="none" lIns="0" tIns="45720" rIns="0" bIns="45720" rtlCol="0" anchor="t">
            <a:spAutoFit/>
          </a:bodyPr>
          <a:lstStyle/>
          <a:p>
            <a:r>
              <a:rPr lang="cs-CZ" sz="4000" b="1">
                <a:solidFill>
                  <a:srgbClr val="0D8D91"/>
                </a:solidFill>
                <a:latin typeface="Calibri"/>
                <a:cs typeface="Calibri"/>
              </a:rPr>
              <a:t>Prevence</a:t>
            </a:r>
          </a:p>
        </p:txBody>
      </p:sp>
      <p:sp>
        <p:nvSpPr>
          <p:cNvPr id="21" name="TextBox 20"/>
          <p:cNvSpPr txBox="1"/>
          <p:nvPr/>
        </p:nvSpPr>
        <p:spPr>
          <a:xfrm>
            <a:off x="8233964" y="2278642"/>
            <a:ext cx="1447256" cy="707886"/>
          </a:xfrm>
          <a:prstGeom prst="rect">
            <a:avLst/>
          </a:prstGeom>
          <a:noFill/>
        </p:spPr>
        <p:txBody>
          <a:bodyPr wrap="none" lIns="0" tIns="45720" rIns="0" bIns="45720" rtlCol="0" anchor="t">
            <a:spAutoFit/>
          </a:bodyPr>
          <a:lstStyle/>
          <a:p>
            <a:r>
              <a:rPr lang="cs-CZ" sz="4000" b="1">
                <a:solidFill>
                  <a:srgbClr val="0D8D91"/>
                </a:solidFill>
                <a:latin typeface="Calibri"/>
                <a:cs typeface="Calibri"/>
              </a:rPr>
              <a:t>Pomoc</a:t>
            </a:r>
          </a:p>
        </p:txBody>
      </p:sp>
      <p:sp>
        <p:nvSpPr>
          <p:cNvPr id="2" name="Title 1"/>
          <p:cNvSpPr>
            <a:spLocks noGrp="1"/>
          </p:cNvSpPr>
          <p:nvPr>
            <p:ph type="title"/>
          </p:nvPr>
        </p:nvSpPr>
        <p:spPr>
          <a:xfrm>
            <a:off x="1046922" y="1093356"/>
            <a:ext cx="10086975" cy="778381"/>
          </a:xfrm>
        </p:spPr>
        <p:txBody>
          <a:bodyPr/>
          <a:lstStyle/>
          <a:p>
            <a:r>
              <a:rPr lang="cs-CZ" sz="3600" b="1">
                <a:latin typeface="Calibri"/>
              </a:rPr>
              <a:t>Model 7P</a:t>
            </a:r>
          </a:p>
        </p:txBody>
      </p:sp>
      <p:sp>
        <p:nvSpPr>
          <p:cNvPr id="5" name="TextBox 4"/>
          <p:cNvSpPr txBox="1"/>
          <p:nvPr/>
        </p:nvSpPr>
        <p:spPr>
          <a:xfrm>
            <a:off x="776675" y="2986528"/>
            <a:ext cx="2814221" cy="3333220"/>
          </a:xfrm>
          <a:prstGeom prst="rect">
            <a:avLst/>
          </a:prstGeom>
          <a:noFill/>
        </p:spPr>
        <p:txBody>
          <a:bodyPr wrap="square" lIns="0" tIns="45720" rIns="0" bIns="45720" rtlCol="0" anchor="t">
            <a:spAutoFit/>
          </a:bodyPr>
          <a:lstStyle/>
          <a:p>
            <a:pPr>
              <a:lnSpc>
                <a:spcPct val="130000"/>
              </a:lnSpc>
            </a:pPr>
            <a:r>
              <a:rPr lang="cs-CZ">
                <a:solidFill>
                  <a:srgbClr val="0E2234"/>
                </a:solidFill>
                <a:latin typeface="Calibri"/>
                <a:cs typeface="Calibri"/>
              </a:rPr>
              <a:t>Prevalence se týká </a:t>
            </a:r>
            <a:r>
              <a:rPr lang="cs-CZ" b="1">
                <a:solidFill>
                  <a:srgbClr val="0E2234"/>
                </a:solidFill>
                <a:latin typeface="Calibri"/>
                <a:cs typeface="Calibri"/>
              </a:rPr>
              <a:t>sběru údajů a dat</a:t>
            </a:r>
            <a:r>
              <a:rPr lang="cs-CZ">
                <a:solidFill>
                  <a:srgbClr val="0E2234"/>
                </a:solidFill>
                <a:latin typeface="Calibri"/>
                <a:cs typeface="Calibri"/>
              </a:rPr>
              <a:t>, které </a:t>
            </a:r>
            <a:r>
              <a:rPr lang="cs-CZ" b="1">
                <a:solidFill>
                  <a:srgbClr val="0E2234"/>
                </a:solidFill>
                <a:latin typeface="Calibri"/>
                <a:cs typeface="Calibri"/>
              </a:rPr>
              <a:t>odhadují nebo přímo upřesňují rozsah </a:t>
            </a:r>
            <a:r>
              <a:rPr lang="cs-CZ">
                <a:solidFill>
                  <a:srgbClr val="0E2234"/>
                </a:solidFill>
                <a:latin typeface="Calibri"/>
                <a:cs typeface="Calibri"/>
              </a:rPr>
              <a:t>genderově podmíněného násilí </a:t>
            </a:r>
            <a:r>
              <a:rPr lang="cs-CZ" b="1">
                <a:solidFill>
                  <a:srgbClr val="0E2234"/>
                </a:solidFill>
                <a:latin typeface="Calibri"/>
                <a:cs typeface="Calibri"/>
              </a:rPr>
              <a:t>u různých skupin osob </a:t>
            </a:r>
            <a:r>
              <a:rPr lang="cs-CZ">
                <a:solidFill>
                  <a:srgbClr val="0E2234"/>
                </a:solidFill>
                <a:latin typeface="Calibri"/>
                <a:cs typeface="Calibri"/>
              </a:rPr>
              <a:t>a v ideálním případě poskytují informace </a:t>
            </a:r>
            <a:r>
              <a:rPr lang="cs-CZ" b="1">
                <a:solidFill>
                  <a:srgbClr val="0E2234"/>
                </a:solidFill>
                <a:latin typeface="Calibri"/>
                <a:cs typeface="Calibri"/>
              </a:rPr>
              <a:t>o různých formách </a:t>
            </a:r>
            <a:r>
              <a:rPr lang="cs-CZ">
                <a:solidFill>
                  <a:srgbClr val="0E2234"/>
                </a:solidFill>
                <a:latin typeface="Calibri"/>
                <a:cs typeface="Calibri"/>
              </a:rPr>
              <a:t>genderově podmíněného násilí.</a:t>
            </a:r>
            <a:endParaRPr lang="cs-CZ">
              <a:solidFill>
                <a:schemeClr val="tx1">
                  <a:alpha val="70000"/>
                </a:schemeClr>
              </a:solidFill>
              <a:latin typeface="Calibri"/>
              <a:cs typeface="Calibri"/>
            </a:endParaRPr>
          </a:p>
        </p:txBody>
      </p:sp>
      <p:sp>
        <p:nvSpPr>
          <p:cNvPr id="3" name="Espace réservé du numéro de diapositive 2">
            <a:extLst>
              <a:ext uri="{FF2B5EF4-FFF2-40B4-BE49-F238E27FC236}">
                <a16:creationId xmlns:a16="http://schemas.microsoft.com/office/drawing/2014/main" id="{55F2CE6F-327A-9D44-85AC-0C79D888029A}"/>
              </a:ext>
            </a:extLst>
          </p:cNvPr>
          <p:cNvSpPr>
            <a:spLocks noGrp="1"/>
          </p:cNvSpPr>
          <p:nvPr>
            <p:ph type="sldNum" sz="quarter" idx="4"/>
          </p:nvPr>
        </p:nvSpPr>
        <p:spPr>
          <a:xfrm>
            <a:off x="8024110" y="6257177"/>
            <a:ext cx="2743200" cy="365125"/>
          </a:xfrm>
        </p:spPr>
        <p:txBody>
          <a:bodyPr/>
          <a:lstStyle/>
          <a:p>
            <a:fld id="{783777ED-E0AE-DD49-A1E6-113717D9A99F}" type="slidenum">
              <a:rPr lang="cs-CZ" smtClean="0">
                <a:latin typeface="Calibri"/>
                <a:cs typeface="Calibri"/>
              </a:rPr>
              <a:pPr/>
              <a:t>20</a:t>
            </a:fld>
            <a:endParaRPr lang="cs-CZ">
              <a:latin typeface="Calibri"/>
              <a:cs typeface="Calibri"/>
            </a:endParaRPr>
          </a:p>
        </p:txBody>
      </p:sp>
      <p:sp>
        <p:nvSpPr>
          <p:cNvPr id="15" name="TextBox 4">
            <a:extLst>
              <a:ext uri="{FF2B5EF4-FFF2-40B4-BE49-F238E27FC236}">
                <a16:creationId xmlns:a16="http://schemas.microsoft.com/office/drawing/2014/main" id="{234482DC-0545-9444-AE6B-76877EFE6879}"/>
              </a:ext>
            </a:extLst>
          </p:cNvPr>
          <p:cNvSpPr txBox="1"/>
          <p:nvPr/>
        </p:nvSpPr>
        <p:spPr>
          <a:xfrm>
            <a:off x="4417573" y="3029199"/>
            <a:ext cx="3380600" cy="2613023"/>
          </a:xfrm>
          <a:prstGeom prst="rect">
            <a:avLst/>
          </a:prstGeom>
          <a:noFill/>
        </p:spPr>
        <p:txBody>
          <a:bodyPr wrap="square" lIns="0" tIns="45720" rIns="0" bIns="45720" rtlCol="0" anchor="t">
            <a:spAutoFit/>
          </a:bodyPr>
          <a:lstStyle/>
          <a:p>
            <a:pPr>
              <a:lnSpc>
                <a:spcPct val="130000"/>
              </a:lnSpc>
            </a:pPr>
            <a:r>
              <a:rPr lang="cs-CZ">
                <a:solidFill>
                  <a:srgbClr val="000000"/>
                </a:solidFill>
                <a:latin typeface="Calibri"/>
                <a:cs typeface="Calibri"/>
              </a:rPr>
              <a:t>Prevence se týká </a:t>
            </a:r>
            <a:r>
              <a:rPr lang="cs-CZ" b="1">
                <a:solidFill>
                  <a:srgbClr val="000000"/>
                </a:solidFill>
                <a:latin typeface="Calibri"/>
                <a:cs typeface="Calibri"/>
              </a:rPr>
              <a:t>opatření na podporu změn v sociálních a kulturních vzorcích chování a postojů</a:t>
            </a:r>
            <a:r>
              <a:rPr lang="cs-CZ">
                <a:solidFill>
                  <a:srgbClr val="000000"/>
                </a:solidFill>
                <a:latin typeface="Calibri"/>
                <a:cs typeface="Calibri"/>
              </a:rPr>
              <a:t> všech osob v instituci. Zabývá se kulturou a hodnotami organizace a tím, k čemu se zavazuje.</a:t>
            </a:r>
            <a:endParaRPr lang="cs-CZ">
              <a:solidFill>
                <a:schemeClr val="tx1">
                  <a:alpha val="70000"/>
                </a:schemeClr>
              </a:solidFill>
              <a:latin typeface="Calibri"/>
              <a:cs typeface="Calibri"/>
            </a:endParaRPr>
          </a:p>
        </p:txBody>
      </p:sp>
      <p:sp>
        <p:nvSpPr>
          <p:cNvPr id="16" name="TextBox 4">
            <a:extLst>
              <a:ext uri="{FF2B5EF4-FFF2-40B4-BE49-F238E27FC236}">
                <a16:creationId xmlns:a16="http://schemas.microsoft.com/office/drawing/2014/main" id="{60AA4B08-B76E-7A48-B33E-5029065C3456}"/>
              </a:ext>
            </a:extLst>
          </p:cNvPr>
          <p:cNvSpPr txBox="1"/>
          <p:nvPr/>
        </p:nvSpPr>
        <p:spPr>
          <a:xfrm>
            <a:off x="8233964" y="2876800"/>
            <a:ext cx="3506932" cy="3333220"/>
          </a:xfrm>
          <a:prstGeom prst="rect">
            <a:avLst/>
          </a:prstGeom>
          <a:noFill/>
        </p:spPr>
        <p:txBody>
          <a:bodyPr wrap="square" lIns="0" tIns="45720" rIns="0" bIns="45720" rtlCol="0" anchor="t">
            <a:spAutoFit/>
          </a:bodyPr>
          <a:lstStyle/>
          <a:p>
            <a:pPr>
              <a:lnSpc>
                <a:spcPct val="130000"/>
              </a:lnSpc>
            </a:pPr>
            <a:r>
              <a:rPr lang="cs-CZ">
                <a:solidFill>
                  <a:srgbClr val="000000"/>
                </a:solidFill>
                <a:latin typeface="Calibri"/>
                <a:cs typeface="Calibri"/>
              </a:rPr>
              <a:t>Cílem ochrany je </a:t>
            </a:r>
            <a:r>
              <a:rPr lang="cs-CZ" b="1">
                <a:solidFill>
                  <a:srgbClr val="000000"/>
                </a:solidFill>
                <a:latin typeface="Calibri"/>
                <a:cs typeface="Calibri"/>
              </a:rPr>
              <a:t>zajistit bezpečnost a potřeby (potenciálních) obětí</a:t>
            </a:r>
            <a:r>
              <a:rPr lang="cs-CZ">
                <a:solidFill>
                  <a:srgbClr val="000000"/>
                </a:solidFill>
                <a:latin typeface="Calibri"/>
                <a:cs typeface="Calibri"/>
              </a:rPr>
              <a:t>. To zahrnuje jasné </a:t>
            </a:r>
            <a:r>
              <a:rPr lang="cs-CZ" b="1">
                <a:solidFill>
                  <a:srgbClr val="000000"/>
                </a:solidFill>
                <a:latin typeface="Calibri"/>
                <a:cs typeface="Calibri"/>
              </a:rPr>
              <a:t>postupy a infrastrukturu</a:t>
            </a:r>
            <a:r>
              <a:rPr lang="cs-CZ">
                <a:solidFill>
                  <a:srgbClr val="000000"/>
                </a:solidFill>
                <a:latin typeface="Calibri"/>
                <a:cs typeface="Calibri"/>
              </a:rPr>
              <a:t> v rámci každé instituce pro nahlašování a podporu osob, které GPN nahlašují, včetně obětí, přeživších, přihlížejících, oznamovatelů/</a:t>
            </a:r>
            <a:r>
              <a:rPr lang="cs-CZ" err="1">
                <a:solidFill>
                  <a:srgbClr val="000000"/>
                </a:solidFill>
                <a:latin typeface="Calibri"/>
                <a:cs typeface="Calibri"/>
              </a:rPr>
              <a:t>ek</a:t>
            </a:r>
            <a:r>
              <a:rPr lang="cs-CZ">
                <a:solidFill>
                  <a:srgbClr val="000000"/>
                </a:solidFill>
                <a:latin typeface="Calibri"/>
                <a:cs typeface="Calibri"/>
              </a:rPr>
              <a:t>, zprostředkovatelů/</a:t>
            </a:r>
            <a:r>
              <a:rPr lang="cs-CZ" err="1">
                <a:solidFill>
                  <a:srgbClr val="000000"/>
                </a:solidFill>
                <a:latin typeface="Calibri"/>
                <a:cs typeface="Calibri"/>
              </a:rPr>
              <a:t>ek</a:t>
            </a:r>
            <a:r>
              <a:rPr lang="cs-CZ">
                <a:solidFill>
                  <a:srgbClr val="000000"/>
                </a:solidFill>
                <a:latin typeface="Calibri"/>
                <a:cs typeface="Calibri"/>
              </a:rPr>
              <a:t> atd.</a:t>
            </a:r>
            <a:endParaRPr lang="cs-CZ">
              <a:solidFill>
                <a:schemeClr val="tx1">
                  <a:lumMod val="95000"/>
                  <a:lumOff val="5000"/>
                  <a:alpha val="70000"/>
                </a:schemeClr>
              </a:solidFill>
              <a:latin typeface="Calibri"/>
              <a:cs typeface="Calibri"/>
            </a:endParaRPr>
          </a:p>
        </p:txBody>
      </p:sp>
      <p:pic>
        <p:nvPicPr>
          <p:cNvPr id="10" name="Obrázek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81804" y="134585"/>
            <a:ext cx="1095380" cy="694471"/>
          </a:xfrm>
          <a:prstGeom prst="rect">
            <a:avLst/>
          </a:prstGeom>
        </p:spPr>
      </p:pic>
    </p:spTree>
    <p:extLst>
      <p:ext uri="{BB962C8B-B14F-4D97-AF65-F5344CB8AC3E}">
        <p14:creationId xmlns:p14="http://schemas.microsoft.com/office/powerpoint/2010/main" val="1858146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046922" y="2397513"/>
            <a:ext cx="1588320" cy="707886"/>
          </a:xfrm>
          <a:prstGeom prst="rect">
            <a:avLst/>
          </a:prstGeom>
          <a:noFill/>
        </p:spPr>
        <p:txBody>
          <a:bodyPr wrap="none" lIns="0" tIns="45720" rIns="0" bIns="45720" rtlCol="0" anchor="t">
            <a:spAutoFit/>
          </a:bodyPr>
          <a:lstStyle/>
          <a:p>
            <a:r>
              <a:rPr lang="cs-CZ" sz="4000" b="1">
                <a:solidFill>
                  <a:srgbClr val="0D8D91"/>
                </a:solidFill>
                <a:latin typeface="Calibri"/>
                <a:cs typeface="Calibri"/>
              </a:rPr>
              <a:t>Politiky</a:t>
            </a:r>
          </a:p>
        </p:txBody>
      </p:sp>
      <p:sp>
        <p:nvSpPr>
          <p:cNvPr id="20" name="TextBox 19"/>
          <p:cNvSpPr txBox="1"/>
          <p:nvPr/>
        </p:nvSpPr>
        <p:spPr>
          <a:xfrm>
            <a:off x="6341318" y="2397513"/>
            <a:ext cx="2332754" cy="707886"/>
          </a:xfrm>
          <a:prstGeom prst="rect">
            <a:avLst/>
          </a:prstGeom>
          <a:noFill/>
        </p:spPr>
        <p:txBody>
          <a:bodyPr wrap="none" lIns="0" tIns="45720" rIns="0" bIns="45720" rtlCol="0" anchor="t">
            <a:spAutoFit/>
          </a:bodyPr>
          <a:lstStyle/>
          <a:p>
            <a:r>
              <a:rPr lang="cs-CZ" sz="4000" b="1">
                <a:solidFill>
                  <a:srgbClr val="0D8D91"/>
                </a:solidFill>
                <a:latin typeface="Calibri"/>
                <a:cs typeface="Calibri"/>
              </a:rPr>
              <a:t>Partnerství</a:t>
            </a:r>
          </a:p>
        </p:txBody>
      </p:sp>
      <p:sp>
        <p:nvSpPr>
          <p:cNvPr id="2" name="Title 1"/>
          <p:cNvSpPr>
            <a:spLocks noGrp="1"/>
          </p:cNvSpPr>
          <p:nvPr>
            <p:ph type="title"/>
          </p:nvPr>
        </p:nvSpPr>
        <p:spPr>
          <a:xfrm>
            <a:off x="1046922" y="1093356"/>
            <a:ext cx="10086975" cy="778381"/>
          </a:xfrm>
        </p:spPr>
        <p:txBody>
          <a:bodyPr/>
          <a:lstStyle/>
          <a:p>
            <a:r>
              <a:rPr lang="cs-CZ" sz="3600" b="1">
                <a:latin typeface="Calibri"/>
              </a:rPr>
              <a:t>Model 7P</a:t>
            </a:r>
          </a:p>
        </p:txBody>
      </p:sp>
      <p:sp>
        <p:nvSpPr>
          <p:cNvPr id="5" name="TextBox 4"/>
          <p:cNvSpPr txBox="1"/>
          <p:nvPr/>
        </p:nvSpPr>
        <p:spPr>
          <a:xfrm>
            <a:off x="1081475" y="3062728"/>
            <a:ext cx="4505636" cy="2944011"/>
          </a:xfrm>
          <a:prstGeom prst="rect">
            <a:avLst/>
          </a:prstGeom>
          <a:noFill/>
        </p:spPr>
        <p:txBody>
          <a:bodyPr wrap="square" lIns="0" tIns="45720" rIns="0" bIns="45720" rtlCol="0" anchor="t">
            <a:spAutoFit/>
          </a:bodyPr>
          <a:lstStyle/>
          <a:p>
            <a:pPr>
              <a:lnSpc>
                <a:spcPct val="130000"/>
              </a:lnSpc>
            </a:pPr>
            <a:r>
              <a:rPr lang="cs-CZ">
                <a:solidFill>
                  <a:srgbClr val="0E2234"/>
                </a:solidFill>
                <a:latin typeface="Calibri"/>
                <a:cs typeface="Calibri"/>
              </a:rPr>
              <a:t>Politiky se vztahují k politickým rámcům, které představují ucelený </a:t>
            </a:r>
            <a:r>
              <a:rPr lang="cs-CZ" b="1">
                <a:solidFill>
                  <a:srgbClr val="0E2234"/>
                </a:solidFill>
                <a:latin typeface="Calibri"/>
                <a:cs typeface="Calibri"/>
              </a:rPr>
              <a:t>soubor opatření s jasnou vizí a komplexní strategií, jež reagují na problémy GPN integrálním a strukturálním způsobem</a:t>
            </a:r>
            <a:r>
              <a:rPr lang="cs-CZ">
                <a:solidFill>
                  <a:srgbClr val="0E2234"/>
                </a:solidFill>
                <a:latin typeface="Calibri"/>
                <a:cs typeface="Calibri"/>
              </a:rPr>
              <a:t>. Politiky se rovněž vztahují k politickým dokumentům, které </a:t>
            </a:r>
            <a:r>
              <a:rPr lang="cs-CZ" b="1">
                <a:solidFill>
                  <a:srgbClr val="0E2234"/>
                </a:solidFill>
                <a:latin typeface="Calibri"/>
                <a:cs typeface="Calibri"/>
              </a:rPr>
              <a:t>výslovně a konkrétně formalizují závazek </a:t>
            </a:r>
            <a:r>
              <a:rPr lang="cs-CZ">
                <a:solidFill>
                  <a:srgbClr val="0E2234"/>
                </a:solidFill>
                <a:latin typeface="Calibri"/>
                <a:cs typeface="Calibri"/>
              </a:rPr>
              <a:t>organizace bojovat proti GPN.</a:t>
            </a:r>
            <a:endParaRPr lang="cs-CZ">
              <a:solidFill>
                <a:schemeClr val="tx1">
                  <a:alpha val="70000"/>
                </a:schemeClr>
              </a:solidFill>
              <a:latin typeface="Calibri"/>
              <a:cs typeface="Calibri"/>
            </a:endParaRPr>
          </a:p>
        </p:txBody>
      </p:sp>
      <p:sp>
        <p:nvSpPr>
          <p:cNvPr id="3" name="Espace réservé du numéro de diapositive 2">
            <a:extLst>
              <a:ext uri="{FF2B5EF4-FFF2-40B4-BE49-F238E27FC236}">
                <a16:creationId xmlns:a16="http://schemas.microsoft.com/office/drawing/2014/main" id="{55F2CE6F-327A-9D44-85AC-0C79D888029A}"/>
              </a:ext>
            </a:extLst>
          </p:cNvPr>
          <p:cNvSpPr>
            <a:spLocks noGrp="1"/>
          </p:cNvSpPr>
          <p:nvPr>
            <p:ph type="sldNum" sz="quarter" idx="4"/>
          </p:nvPr>
        </p:nvSpPr>
        <p:spPr>
          <a:xfrm>
            <a:off x="8328910" y="6333377"/>
            <a:ext cx="2743200" cy="365125"/>
          </a:xfrm>
        </p:spPr>
        <p:txBody>
          <a:bodyPr/>
          <a:lstStyle/>
          <a:p>
            <a:fld id="{783777ED-E0AE-DD49-A1E6-113717D9A99F}" type="slidenum">
              <a:rPr lang="cs-CZ" smtClean="0">
                <a:latin typeface="Calibri"/>
                <a:cs typeface="Calibri"/>
              </a:rPr>
              <a:pPr/>
              <a:t>21</a:t>
            </a:fld>
            <a:endParaRPr lang="cs-CZ">
              <a:latin typeface="Calibri"/>
              <a:cs typeface="Calibri"/>
            </a:endParaRPr>
          </a:p>
        </p:txBody>
      </p:sp>
      <p:sp>
        <p:nvSpPr>
          <p:cNvPr id="15" name="TextBox 4">
            <a:extLst>
              <a:ext uri="{FF2B5EF4-FFF2-40B4-BE49-F238E27FC236}">
                <a16:creationId xmlns:a16="http://schemas.microsoft.com/office/drawing/2014/main" id="{234482DC-0545-9444-AE6B-76877EFE6879}"/>
              </a:ext>
            </a:extLst>
          </p:cNvPr>
          <p:cNvSpPr txBox="1"/>
          <p:nvPr/>
        </p:nvSpPr>
        <p:spPr>
          <a:xfrm>
            <a:off x="6413318" y="3062728"/>
            <a:ext cx="4658792" cy="2223814"/>
          </a:xfrm>
          <a:prstGeom prst="rect">
            <a:avLst/>
          </a:prstGeom>
          <a:noFill/>
        </p:spPr>
        <p:txBody>
          <a:bodyPr wrap="square" lIns="0" tIns="45720" rIns="0" bIns="45720" rtlCol="0" anchor="t">
            <a:spAutoFit/>
          </a:bodyPr>
          <a:lstStyle/>
          <a:p>
            <a:pPr>
              <a:lnSpc>
                <a:spcPct val="130000"/>
              </a:lnSpc>
            </a:pPr>
            <a:r>
              <a:rPr lang="cs-CZ">
                <a:solidFill>
                  <a:srgbClr val="000000"/>
                </a:solidFill>
                <a:latin typeface="Calibri"/>
                <a:cs typeface="Calibri"/>
              </a:rPr>
              <a:t>Partnerství se týká zapojení příslušných subjektů na všech úrovních, </a:t>
            </a:r>
            <a:r>
              <a:rPr lang="cs-CZ" b="1">
                <a:solidFill>
                  <a:srgbClr val="000000"/>
                </a:solidFill>
                <a:latin typeface="Calibri"/>
                <a:cs typeface="Calibri"/>
              </a:rPr>
              <a:t>jako jsou vládní agentury, nevládní organizace, poskytovatelé služeb, odbory nebo zaměstnanecké a studentské spolky</a:t>
            </a:r>
            <a:r>
              <a:rPr lang="cs-CZ">
                <a:solidFill>
                  <a:srgbClr val="000000"/>
                </a:solidFill>
                <a:latin typeface="Calibri"/>
                <a:cs typeface="Calibri"/>
              </a:rPr>
              <a:t>. Externí partnerství doplňují dovednosti, kompetence a odborné znalosti instituce.</a:t>
            </a:r>
            <a:endParaRPr lang="cs-CZ" sz="1600">
              <a:solidFill>
                <a:schemeClr val="tx1">
                  <a:alpha val="70000"/>
                </a:schemeClr>
              </a:solidFill>
              <a:latin typeface="Calibri"/>
              <a:cs typeface="Calibri"/>
            </a:endParaRPr>
          </a:p>
        </p:txBody>
      </p:sp>
      <p:pic>
        <p:nvPicPr>
          <p:cNvPr id="8" name="Obrázek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81804" y="134585"/>
            <a:ext cx="1095380" cy="694471"/>
          </a:xfrm>
          <a:prstGeom prst="rect">
            <a:avLst/>
          </a:prstGeom>
        </p:spPr>
      </p:pic>
    </p:spTree>
    <p:extLst>
      <p:ext uri="{BB962C8B-B14F-4D97-AF65-F5344CB8AC3E}">
        <p14:creationId xmlns:p14="http://schemas.microsoft.com/office/powerpoint/2010/main" val="2147261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046922" y="2397513"/>
            <a:ext cx="1319657" cy="707886"/>
          </a:xfrm>
          <a:prstGeom prst="rect">
            <a:avLst/>
          </a:prstGeom>
          <a:noFill/>
        </p:spPr>
        <p:txBody>
          <a:bodyPr wrap="none" lIns="0" tIns="45720" rIns="0" bIns="45720" rtlCol="0" anchor="t">
            <a:spAutoFit/>
          </a:bodyPr>
          <a:lstStyle/>
          <a:p>
            <a:r>
              <a:rPr lang="cs-CZ" sz="4000" b="1">
                <a:solidFill>
                  <a:srgbClr val="0D8D91"/>
                </a:solidFill>
                <a:latin typeface="Calibri"/>
                <a:cs typeface="Calibri"/>
              </a:rPr>
              <a:t>Postih</a:t>
            </a:r>
          </a:p>
        </p:txBody>
      </p:sp>
      <p:sp>
        <p:nvSpPr>
          <p:cNvPr id="20" name="TextBox 19"/>
          <p:cNvSpPr txBox="1"/>
          <p:nvPr/>
        </p:nvSpPr>
        <p:spPr>
          <a:xfrm>
            <a:off x="5933082" y="2397513"/>
            <a:ext cx="4026359" cy="707886"/>
          </a:xfrm>
          <a:prstGeom prst="rect">
            <a:avLst/>
          </a:prstGeom>
          <a:noFill/>
        </p:spPr>
        <p:txBody>
          <a:bodyPr wrap="none" lIns="0" tIns="45720" rIns="0" bIns="45720" rtlCol="0" anchor="t">
            <a:spAutoFit/>
          </a:bodyPr>
          <a:lstStyle/>
          <a:p>
            <a:r>
              <a:rPr lang="cs-CZ" sz="4000" b="1">
                <a:solidFill>
                  <a:srgbClr val="0D8D91"/>
                </a:solidFill>
                <a:latin typeface="Calibri"/>
                <a:cs typeface="Calibri"/>
              </a:rPr>
              <a:t>Poskytování služeb</a:t>
            </a:r>
          </a:p>
        </p:txBody>
      </p:sp>
      <p:sp>
        <p:nvSpPr>
          <p:cNvPr id="2" name="Title 1"/>
          <p:cNvSpPr>
            <a:spLocks noGrp="1"/>
          </p:cNvSpPr>
          <p:nvPr>
            <p:ph type="title"/>
          </p:nvPr>
        </p:nvSpPr>
        <p:spPr>
          <a:xfrm>
            <a:off x="1046922" y="1093356"/>
            <a:ext cx="10086975" cy="778381"/>
          </a:xfrm>
        </p:spPr>
        <p:txBody>
          <a:bodyPr/>
          <a:lstStyle/>
          <a:p>
            <a:r>
              <a:rPr lang="cs-CZ" sz="3600" b="1">
                <a:latin typeface="Calibri"/>
              </a:rPr>
              <a:t>Model 7P</a:t>
            </a:r>
          </a:p>
        </p:txBody>
      </p:sp>
      <p:sp>
        <p:nvSpPr>
          <p:cNvPr id="5" name="TextBox 4"/>
          <p:cNvSpPr txBox="1"/>
          <p:nvPr/>
        </p:nvSpPr>
        <p:spPr>
          <a:xfrm>
            <a:off x="1041369" y="3062728"/>
            <a:ext cx="4340970" cy="2973122"/>
          </a:xfrm>
          <a:prstGeom prst="rect">
            <a:avLst/>
          </a:prstGeom>
          <a:noFill/>
        </p:spPr>
        <p:txBody>
          <a:bodyPr wrap="square" lIns="0" tIns="45720" rIns="0" bIns="45720" rtlCol="0" anchor="t">
            <a:spAutoFit/>
          </a:bodyPr>
          <a:lstStyle/>
          <a:p>
            <a:pPr>
              <a:lnSpc>
                <a:spcPct val="130000"/>
              </a:lnSpc>
            </a:pPr>
            <a:r>
              <a:rPr lang="cs-CZ">
                <a:solidFill>
                  <a:srgbClr val="0E2234"/>
                </a:solidFill>
                <a:latin typeface="Calibri"/>
                <a:cs typeface="Calibri"/>
              </a:rPr>
              <a:t>Postih se vztahuje </a:t>
            </a:r>
            <a:r>
              <a:rPr lang="cs-CZ" b="1">
                <a:solidFill>
                  <a:srgbClr val="0E2234"/>
                </a:solidFill>
                <a:latin typeface="Calibri"/>
                <a:cs typeface="Calibri"/>
              </a:rPr>
              <a:t>na disciplinární řízení v rámci instituce</a:t>
            </a:r>
            <a:r>
              <a:rPr lang="cs-CZ">
                <a:solidFill>
                  <a:srgbClr val="0E2234"/>
                </a:solidFill>
                <a:latin typeface="Calibri"/>
                <a:cs typeface="Calibri"/>
              </a:rPr>
              <a:t> (vyloučení ze studia, pracovněprávní následky). Vztahuje se i  na </a:t>
            </a:r>
            <a:r>
              <a:rPr lang="cs-CZ" err="1">
                <a:solidFill>
                  <a:srgbClr val="0E2234"/>
                </a:solidFill>
                <a:latin typeface="Calibri"/>
                <a:cs typeface="Calibri"/>
              </a:rPr>
              <a:t>správněprávní</a:t>
            </a:r>
            <a:r>
              <a:rPr lang="cs-CZ">
                <a:solidFill>
                  <a:srgbClr val="0E2234"/>
                </a:solidFill>
                <a:latin typeface="Calibri"/>
                <a:cs typeface="Calibri"/>
              </a:rPr>
              <a:t> a trestněprávní rovinu, např: vytýkací dopisy, ukončení zaměstnání a studia (pokud je to právně možné), nebo </a:t>
            </a:r>
            <a:r>
              <a:rPr lang="cs-CZ" b="1">
                <a:solidFill>
                  <a:srgbClr val="0E2234"/>
                </a:solidFill>
                <a:latin typeface="Calibri"/>
                <a:cs typeface="Calibri"/>
              </a:rPr>
              <a:t>spolupráce s právními, policejními a trestněprávními odborníky a organizacemi.</a:t>
            </a:r>
            <a:endParaRPr lang="cs-CZ" b="1">
              <a:solidFill>
                <a:schemeClr val="tx1">
                  <a:alpha val="70000"/>
                </a:schemeClr>
              </a:solidFill>
              <a:latin typeface="Calibri"/>
              <a:cs typeface="Calibri"/>
            </a:endParaRPr>
          </a:p>
        </p:txBody>
      </p:sp>
      <p:sp>
        <p:nvSpPr>
          <p:cNvPr id="3" name="Espace réservé du numéro de diapositive 2">
            <a:extLst>
              <a:ext uri="{FF2B5EF4-FFF2-40B4-BE49-F238E27FC236}">
                <a16:creationId xmlns:a16="http://schemas.microsoft.com/office/drawing/2014/main" id="{55F2CE6F-327A-9D44-85AC-0C79D888029A}"/>
              </a:ext>
            </a:extLst>
          </p:cNvPr>
          <p:cNvSpPr>
            <a:spLocks noGrp="1"/>
          </p:cNvSpPr>
          <p:nvPr>
            <p:ph type="sldNum" sz="quarter" idx="4"/>
          </p:nvPr>
        </p:nvSpPr>
        <p:spPr>
          <a:xfrm>
            <a:off x="8328910" y="6333377"/>
            <a:ext cx="2743200" cy="365125"/>
          </a:xfrm>
        </p:spPr>
        <p:txBody>
          <a:bodyPr/>
          <a:lstStyle/>
          <a:p>
            <a:fld id="{783777ED-E0AE-DD49-A1E6-113717D9A99F}" type="slidenum">
              <a:rPr lang="cs-CZ" smtClean="0">
                <a:latin typeface="Calibri"/>
                <a:cs typeface="Calibri"/>
              </a:rPr>
              <a:pPr/>
              <a:t>22</a:t>
            </a:fld>
            <a:endParaRPr lang="cs-CZ">
              <a:latin typeface="Calibri"/>
              <a:cs typeface="Calibri"/>
            </a:endParaRPr>
          </a:p>
        </p:txBody>
      </p:sp>
      <p:sp>
        <p:nvSpPr>
          <p:cNvPr id="15" name="TextBox 4">
            <a:extLst>
              <a:ext uri="{FF2B5EF4-FFF2-40B4-BE49-F238E27FC236}">
                <a16:creationId xmlns:a16="http://schemas.microsoft.com/office/drawing/2014/main" id="{234482DC-0545-9444-AE6B-76877EFE6879}"/>
              </a:ext>
            </a:extLst>
          </p:cNvPr>
          <p:cNvSpPr txBox="1"/>
          <p:nvPr/>
        </p:nvSpPr>
        <p:spPr>
          <a:xfrm>
            <a:off x="5954266" y="3102833"/>
            <a:ext cx="4970407" cy="2973122"/>
          </a:xfrm>
          <a:prstGeom prst="rect">
            <a:avLst/>
          </a:prstGeom>
          <a:noFill/>
        </p:spPr>
        <p:txBody>
          <a:bodyPr wrap="square" lIns="0" tIns="45720" rIns="0" bIns="45720" rtlCol="0" anchor="t">
            <a:spAutoFit/>
          </a:bodyPr>
          <a:lstStyle/>
          <a:p>
            <a:pPr>
              <a:lnSpc>
                <a:spcPct val="130000"/>
              </a:lnSpc>
            </a:pPr>
            <a:r>
              <a:rPr lang="cs-CZ">
                <a:solidFill>
                  <a:srgbClr val="000000"/>
                </a:solidFill>
                <a:latin typeface="Calibri"/>
                <a:cs typeface="Calibri"/>
              </a:rPr>
              <a:t>Poskytování služeb zahrnuje poskytování </a:t>
            </a:r>
            <a:r>
              <a:rPr lang="cs-CZ" b="1">
                <a:solidFill>
                  <a:srgbClr val="000000"/>
                </a:solidFill>
                <a:latin typeface="Calibri"/>
                <a:cs typeface="Calibri"/>
              </a:rPr>
              <a:t>psychologických či lékařských služeb </a:t>
            </a:r>
            <a:r>
              <a:rPr lang="cs-CZ">
                <a:solidFill>
                  <a:srgbClr val="000000"/>
                </a:solidFill>
                <a:latin typeface="Calibri"/>
                <a:cs typeface="Calibri"/>
              </a:rPr>
              <a:t>a služeb dalších odborných profesí pro oběti, jejich rodiny, ale i pro pachatele/</a:t>
            </a:r>
            <a:r>
              <a:rPr lang="cs-CZ" err="1">
                <a:solidFill>
                  <a:srgbClr val="000000"/>
                </a:solidFill>
                <a:latin typeface="Calibri"/>
                <a:cs typeface="Calibri"/>
              </a:rPr>
              <a:t>ky</a:t>
            </a:r>
            <a:r>
              <a:rPr lang="cs-CZ">
                <a:solidFill>
                  <a:srgbClr val="000000"/>
                </a:solidFill>
                <a:latin typeface="Calibri"/>
                <a:cs typeface="Calibri"/>
              </a:rPr>
              <a:t>. V akademické sféře může zahrnovat jak poradenství, tak psychologickou a zdravotní podporu. Důležité je, že o poskytování služeb </a:t>
            </a:r>
            <a:r>
              <a:rPr lang="cs-CZ" b="1">
                <a:solidFill>
                  <a:srgbClr val="000000"/>
                </a:solidFill>
                <a:latin typeface="Calibri"/>
                <a:cs typeface="Calibri"/>
              </a:rPr>
              <a:t>musí být dobře informováni </a:t>
            </a:r>
            <a:r>
              <a:rPr lang="cs-CZ">
                <a:solidFill>
                  <a:srgbClr val="000000"/>
                </a:solidFill>
                <a:latin typeface="Calibri"/>
                <a:cs typeface="Calibri"/>
              </a:rPr>
              <a:t>všichni zaměstnanci a zaměstnankyně a studující i vedoucí pracovníci a pracovnice. </a:t>
            </a:r>
            <a:endParaRPr lang="cs-CZ" b="1">
              <a:solidFill>
                <a:schemeClr val="tx1">
                  <a:alpha val="70000"/>
                </a:schemeClr>
              </a:solidFill>
              <a:latin typeface="Calibri"/>
              <a:cs typeface="Calibri"/>
            </a:endParaRPr>
          </a:p>
        </p:txBody>
      </p:sp>
      <p:pic>
        <p:nvPicPr>
          <p:cNvPr id="8" name="Obrázek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81804" y="134585"/>
            <a:ext cx="1095380" cy="694471"/>
          </a:xfrm>
          <a:prstGeom prst="rect">
            <a:avLst/>
          </a:prstGeom>
        </p:spPr>
      </p:pic>
    </p:spTree>
    <p:extLst>
      <p:ext uri="{BB962C8B-B14F-4D97-AF65-F5344CB8AC3E}">
        <p14:creationId xmlns:p14="http://schemas.microsoft.com/office/powerpoint/2010/main" val="4105879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1710B-791E-4461-1C53-1BB52030B69A}"/>
              </a:ext>
            </a:extLst>
          </p:cNvPr>
          <p:cNvSpPr>
            <a:spLocks noGrp="1"/>
          </p:cNvSpPr>
          <p:nvPr>
            <p:ph type="title"/>
          </p:nvPr>
        </p:nvSpPr>
        <p:spPr/>
        <p:txBody>
          <a:bodyPr/>
          <a:lstStyle/>
          <a:p>
            <a:r>
              <a:rPr lang="cs-CZ" b="1">
                <a:latin typeface="Calibri"/>
              </a:rPr>
              <a:t>Aktivita – Část 1 (60 minut)</a:t>
            </a:r>
          </a:p>
        </p:txBody>
      </p:sp>
      <p:sp>
        <p:nvSpPr>
          <p:cNvPr id="3" name="TextBox 11">
            <a:extLst>
              <a:ext uri="{FF2B5EF4-FFF2-40B4-BE49-F238E27FC236}">
                <a16:creationId xmlns:a16="http://schemas.microsoft.com/office/drawing/2014/main" id="{5E2FF0EE-CD1E-05A6-2238-9CF3D1F49C91}"/>
              </a:ext>
            </a:extLst>
          </p:cNvPr>
          <p:cNvSpPr txBox="1"/>
          <p:nvPr/>
        </p:nvSpPr>
        <p:spPr>
          <a:xfrm>
            <a:off x="857620" y="2244448"/>
            <a:ext cx="10086975" cy="3808607"/>
          </a:xfrm>
          <a:prstGeom prst="rect">
            <a:avLst/>
          </a:prstGeom>
          <a:noFill/>
        </p:spPr>
        <p:txBody>
          <a:bodyPr wrap="square" lIns="0" tIns="45720" rIns="0" bIns="45720" rtlCol="0" anchor="t">
            <a:spAutoFit/>
          </a:bodyPr>
          <a:lstStyle/>
          <a:p>
            <a:pPr marL="457200" indent="-457200">
              <a:lnSpc>
                <a:spcPct val="130000"/>
              </a:lnSpc>
              <a:spcAft>
                <a:spcPts val="600"/>
              </a:spcAft>
              <a:buAutoNum type="arabicPeriod"/>
            </a:pPr>
            <a:r>
              <a:rPr lang="cs-CZ" sz="2200">
                <a:solidFill>
                  <a:schemeClr val="bg1"/>
                </a:solidFill>
                <a:latin typeface="Calibri"/>
                <a:cs typeface="Calibri"/>
              </a:rPr>
              <a:t>Rozdělte se, prosím, do </a:t>
            </a:r>
            <a:r>
              <a:rPr lang="cs-CZ" sz="2200" b="1">
                <a:solidFill>
                  <a:schemeClr val="bg1"/>
                </a:solidFill>
                <a:latin typeface="Calibri"/>
                <a:cs typeface="Calibri"/>
              </a:rPr>
              <a:t>skupin</a:t>
            </a:r>
            <a:r>
              <a:rPr lang="cs-CZ" sz="2200">
                <a:solidFill>
                  <a:schemeClr val="bg1"/>
                </a:solidFill>
                <a:latin typeface="Calibri"/>
                <a:cs typeface="Calibri"/>
              </a:rPr>
              <a:t> a určete si svého </a:t>
            </a:r>
            <a:r>
              <a:rPr lang="cs-CZ" sz="2200" b="1">
                <a:solidFill>
                  <a:schemeClr val="bg1"/>
                </a:solidFill>
                <a:latin typeface="Calibri"/>
                <a:cs typeface="Calibri"/>
              </a:rPr>
              <a:t>mluvčího</a:t>
            </a:r>
            <a:r>
              <a:rPr lang="cs-CZ" sz="2200">
                <a:solidFill>
                  <a:schemeClr val="bg1"/>
                </a:solidFill>
                <a:latin typeface="Calibri"/>
                <a:cs typeface="Calibri"/>
              </a:rPr>
              <a:t>.</a:t>
            </a:r>
          </a:p>
          <a:p>
            <a:pPr marL="457200" indent="-457200">
              <a:lnSpc>
                <a:spcPct val="130000"/>
              </a:lnSpc>
              <a:spcAft>
                <a:spcPts val="600"/>
              </a:spcAft>
              <a:buAutoNum type="arabicPeriod"/>
            </a:pPr>
            <a:r>
              <a:rPr lang="cs-CZ" sz="2200">
                <a:solidFill>
                  <a:schemeClr val="bg1"/>
                </a:solidFill>
                <a:latin typeface="Calibri"/>
                <a:cs typeface="Calibri"/>
              </a:rPr>
              <a:t>Každá skupina obdrží </a:t>
            </a:r>
            <a:r>
              <a:rPr lang="cs-CZ" sz="2200" b="1">
                <a:solidFill>
                  <a:schemeClr val="bg1"/>
                </a:solidFill>
                <a:latin typeface="Calibri"/>
                <a:cs typeface="Calibri"/>
              </a:rPr>
              <a:t>dva příklady </a:t>
            </a:r>
            <a:r>
              <a:rPr lang="cs-CZ" sz="2200">
                <a:solidFill>
                  <a:schemeClr val="bg1"/>
                </a:solidFill>
                <a:latin typeface="Calibri"/>
                <a:cs typeface="Calibri"/>
              </a:rPr>
              <a:t>(</a:t>
            </a:r>
            <a:r>
              <a:rPr lang="cs-CZ" sz="2200" err="1">
                <a:solidFill>
                  <a:schemeClr val="bg1"/>
                </a:solidFill>
                <a:latin typeface="Calibri"/>
                <a:cs typeface="Calibri"/>
              </a:rPr>
              <a:t>personas</a:t>
            </a:r>
            <a:r>
              <a:rPr lang="cs-CZ" sz="2200">
                <a:solidFill>
                  <a:schemeClr val="bg1"/>
                </a:solidFill>
                <a:latin typeface="Calibri"/>
                <a:cs typeface="Calibri"/>
              </a:rPr>
              <a:t>), které popisují případy GPN.</a:t>
            </a:r>
          </a:p>
          <a:p>
            <a:pPr marL="457200" indent="-457200">
              <a:lnSpc>
                <a:spcPct val="130000"/>
              </a:lnSpc>
              <a:spcAft>
                <a:spcPts val="600"/>
              </a:spcAft>
              <a:buAutoNum type="arabicPeriod"/>
            </a:pPr>
            <a:r>
              <a:rPr lang="cs-CZ" sz="2200">
                <a:solidFill>
                  <a:schemeClr val="bg1"/>
                </a:solidFill>
                <a:latin typeface="Calibri"/>
                <a:cs typeface="Calibri"/>
              </a:rPr>
              <a:t>V rámci skupiny, prosím, zkuste </a:t>
            </a:r>
            <a:r>
              <a:rPr lang="cs-CZ" sz="2200" b="1">
                <a:solidFill>
                  <a:schemeClr val="bg1"/>
                </a:solidFill>
                <a:latin typeface="Calibri"/>
                <a:cs typeface="Calibri"/>
              </a:rPr>
              <a:t>identifikovat problémy, </a:t>
            </a:r>
            <a:r>
              <a:rPr lang="cs-CZ" sz="2200">
                <a:solidFill>
                  <a:schemeClr val="bg1"/>
                </a:solidFill>
                <a:latin typeface="Calibri"/>
                <a:cs typeface="Calibri"/>
              </a:rPr>
              <a:t>s nimiž se osoby potýkají, a </a:t>
            </a:r>
            <a:r>
              <a:rPr lang="cs-CZ" sz="2200" b="1">
                <a:solidFill>
                  <a:schemeClr val="bg1"/>
                </a:solidFill>
                <a:latin typeface="Calibri"/>
                <a:cs typeface="Calibri"/>
              </a:rPr>
              <a:t>navrhněte opatření a řešení</a:t>
            </a:r>
            <a:r>
              <a:rPr lang="cs-CZ" sz="2200">
                <a:solidFill>
                  <a:schemeClr val="bg1"/>
                </a:solidFill>
                <a:latin typeface="Calibri"/>
                <a:cs typeface="Calibri"/>
              </a:rPr>
              <a:t>, která by mohla být přijata na podporu obětí. </a:t>
            </a:r>
            <a:r>
              <a:rPr lang="cs-CZ" sz="2200" b="1">
                <a:solidFill>
                  <a:schemeClr val="bg1"/>
                </a:solidFill>
                <a:latin typeface="Calibri"/>
                <a:cs typeface="Calibri"/>
              </a:rPr>
              <a:t>Opatření se mohou týkat různých P.</a:t>
            </a:r>
            <a:endParaRPr lang="cs-CZ" sz="2200">
              <a:solidFill>
                <a:schemeClr val="bg1"/>
              </a:solidFill>
              <a:latin typeface="Calibri"/>
              <a:cs typeface="Calibri"/>
            </a:endParaRPr>
          </a:p>
          <a:p>
            <a:pPr marL="457200" indent="-457200">
              <a:lnSpc>
                <a:spcPct val="130000"/>
              </a:lnSpc>
              <a:spcAft>
                <a:spcPts val="600"/>
              </a:spcAft>
              <a:buAutoNum type="arabicPeriod"/>
            </a:pPr>
            <a:r>
              <a:rPr lang="cs-CZ" sz="2200">
                <a:solidFill>
                  <a:schemeClr val="bg1"/>
                </a:solidFill>
                <a:latin typeface="Calibri"/>
                <a:cs typeface="Calibri"/>
              </a:rPr>
              <a:t>Zamyslete se nad </a:t>
            </a:r>
            <a:r>
              <a:rPr lang="cs-CZ" sz="2200" b="1">
                <a:solidFill>
                  <a:schemeClr val="bg1"/>
                </a:solidFill>
                <a:latin typeface="Calibri"/>
                <a:cs typeface="Calibri"/>
              </a:rPr>
              <a:t>možnými překážkami, kterým by instituce mohla čelit </a:t>
            </a:r>
            <a:r>
              <a:rPr lang="cs-CZ" sz="2200">
                <a:solidFill>
                  <a:schemeClr val="bg1"/>
                </a:solidFill>
                <a:latin typeface="Calibri"/>
                <a:cs typeface="Calibri"/>
              </a:rPr>
              <a:t>při zavádění navrhovaných opatření a postupů (např. problémy spojené se zapojením tvůrců politik a vrcholového managementu, rozpočtová omezení atd.).</a:t>
            </a:r>
            <a:endParaRPr lang="cs-CZ" sz="2200" u="sng">
              <a:solidFill>
                <a:schemeClr val="bg1"/>
              </a:solidFill>
              <a:latin typeface="Calibri"/>
              <a:cs typeface="Calibri"/>
            </a:endParaRPr>
          </a:p>
        </p:txBody>
      </p:sp>
      <p:pic>
        <p:nvPicPr>
          <p:cNvPr id="4" name="Obráze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81804" y="134585"/>
            <a:ext cx="1095380" cy="694471"/>
          </a:xfrm>
          <a:prstGeom prst="rect">
            <a:avLst/>
          </a:prstGeom>
        </p:spPr>
      </p:pic>
    </p:spTree>
    <p:extLst>
      <p:ext uri="{BB962C8B-B14F-4D97-AF65-F5344CB8AC3E}">
        <p14:creationId xmlns:p14="http://schemas.microsoft.com/office/powerpoint/2010/main" val="3465307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EEC5-7091-382C-8D28-991F9D41406A}"/>
              </a:ext>
            </a:extLst>
          </p:cNvPr>
          <p:cNvSpPr>
            <a:spLocks noGrp="1"/>
          </p:cNvSpPr>
          <p:nvPr>
            <p:ph type="title"/>
          </p:nvPr>
        </p:nvSpPr>
        <p:spPr>
          <a:xfrm>
            <a:off x="249753" y="2196733"/>
            <a:ext cx="10086975" cy="778381"/>
          </a:xfrm>
        </p:spPr>
        <p:txBody>
          <a:bodyPr/>
          <a:lstStyle/>
          <a:p>
            <a:r>
              <a:rPr lang="cs-CZ" b="1">
                <a:solidFill>
                  <a:srgbClr val="0D8D91"/>
                </a:solidFill>
                <a:latin typeface="D-DIN Exp"/>
              </a:rPr>
              <a:t>šablona</a:t>
            </a:r>
            <a:endParaRPr lang="en-US" b="1">
              <a:solidFill>
                <a:srgbClr val="0D8D91"/>
              </a:solidFill>
              <a:latin typeface="D-DIN Exp"/>
            </a:endParaRP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859" y="0"/>
            <a:ext cx="9700141" cy="6858000"/>
          </a:xfrm>
          <a:prstGeom prst="rect">
            <a:avLst/>
          </a:prstGeom>
        </p:spPr>
      </p:pic>
      <p:pic>
        <p:nvPicPr>
          <p:cNvPr id="5" name="Obrázek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81804" y="134585"/>
            <a:ext cx="1095380" cy="694471"/>
          </a:xfrm>
          <a:prstGeom prst="rect">
            <a:avLst/>
          </a:prstGeom>
        </p:spPr>
      </p:pic>
    </p:spTree>
    <p:extLst>
      <p:ext uri="{BB962C8B-B14F-4D97-AF65-F5344CB8AC3E}">
        <p14:creationId xmlns:p14="http://schemas.microsoft.com/office/powerpoint/2010/main" val="2960207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3E24C4-5BE2-E65A-1CE8-4579296EE9F0}"/>
              </a:ext>
            </a:extLst>
          </p:cNvPr>
          <p:cNvSpPr txBox="1">
            <a:spLocks/>
          </p:cNvSpPr>
          <p:nvPr/>
        </p:nvSpPr>
        <p:spPr>
          <a:xfrm>
            <a:off x="1052512" y="2650619"/>
            <a:ext cx="10086975" cy="778381"/>
          </a:xfrm>
          <a:prstGeom prst="rect">
            <a:avLst/>
          </a:prstGeom>
          <a:effectLst/>
        </p:spPr>
        <p:txBody>
          <a:bodyPr vert="horz" lIns="0" tIns="192024" rIns="0" bIns="0" rtlCol="0" anchor="t" anchorCtr="0">
            <a:noAutofit/>
          </a:bodyPr>
          <a:lstStyle>
            <a:lvl1pPr algn="l" defTabSz="914318" rtl="0" eaLnBrk="1" latinLnBrk="0" hangingPunct="1">
              <a:lnSpc>
                <a:spcPct val="90000"/>
              </a:lnSpc>
              <a:spcBef>
                <a:spcPct val="0"/>
              </a:spcBef>
              <a:buNone/>
              <a:defRPr sz="2800" b="0" i="0" kern="1200" spc="0" baseline="0">
                <a:solidFill>
                  <a:srgbClr val="0F2235"/>
                </a:solidFill>
                <a:latin typeface="D-DIN Exp" panose="020B0504020202030204" pitchFamily="34" charset="0"/>
                <a:ea typeface="D-DIN Exp" panose="020B0504020202030204" pitchFamily="34" charset="0"/>
                <a:cs typeface="D-DIN Exp" panose="020B0504020202030204" pitchFamily="34" charset="0"/>
              </a:defRPr>
            </a:lvl1pPr>
          </a:lstStyle>
          <a:p>
            <a:pPr algn="ctr"/>
            <a:r>
              <a:rPr lang="cs-CZ" sz="4000">
                <a:solidFill>
                  <a:srgbClr val="FFFFFF"/>
                </a:solidFill>
              </a:rPr>
              <a:t>Obědová pauza (60 minut)</a:t>
            </a:r>
            <a:endParaRPr lang="LID4096" sz="4000">
              <a:solidFill>
                <a:srgbClr val="FFFFFF"/>
              </a:solidFill>
            </a:endParaRPr>
          </a:p>
        </p:txBody>
      </p:sp>
      <p:pic>
        <p:nvPicPr>
          <p:cNvPr id="4" name="Obráze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81804" y="134585"/>
            <a:ext cx="1095380" cy="694471"/>
          </a:xfrm>
          <a:prstGeom prst="rect">
            <a:avLst/>
          </a:prstGeom>
        </p:spPr>
      </p:pic>
    </p:spTree>
    <p:extLst>
      <p:ext uri="{BB962C8B-B14F-4D97-AF65-F5344CB8AC3E}">
        <p14:creationId xmlns:p14="http://schemas.microsoft.com/office/powerpoint/2010/main" val="247733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CA0DE-7BA5-4795-97E7-6EF2A97050AE}"/>
              </a:ext>
            </a:extLst>
          </p:cNvPr>
          <p:cNvSpPr>
            <a:spLocks noGrp="1"/>
          </p:cNvSpPr>
          <p:nvPr>
            <p:ph type="title"/>
          </p:nvPr>
        </p:nvSpPr>
        <p:spPr/>
        <p:txBody>
          <a:bodyPr/>
          <a:lstStyle/>
          <a:p>
            <a:r>
              <a:rPr lang="cs-CZ" b="1"/>
              <a:t>Aktivita – Část 2 (každá skupina 5 minut)</a:t>
            </a:r>
          </a:p>
        </p:txBody>
      </p:sp>
      <p:sp>
        <p:nvSpPr>
          <p:cNvPr id="3" name="Title 1">
            <a:extLst>
              <a:ext uri="{FF2B5EF4-FFF2-40B4-BE49-F238E27FC236}">
                <a16:creationId xmlns:a16="http://schemas.microsoft.com/office/drawing/2014/main" id="{01A122AA-3816-AD5F-2BE7-72271832BA30}"/>
              </a:ext>
            </a:extLst>
          </p:cNvPr>
          <p:cNvSpPr txBox="1">
            <a:spLocks/>
          </p:cNvSpPr>
          <p:nvPr/>
        </p:nvSpPr>
        <p:spPr>
          <a:xfrm>
            <a:off x="624297" y="2382395"/>
            <a:ext cx="10932224" cy="778381"/>
          </a:xfrm>
          <a:prstGeom prst="rect">
            <a:avLst/>
          </a:prstGeom>
          <a:effectLst/>
        </p:spPr>
        <p:txBody>
          <a:bodyPr vert="horz" lIns="0" tIns="192024" rIns="0" bIns="0" rtlCol="0" anchor="t" anchorCtr="0">
            <a:noAutofit/>
          </a:bodyPr>
          <a:lstStyle>
            <a:lvl1pPr algn="l" defTabSz="914318" rtl="0" eaLnBrk="1" latinLnBrk="0" hangingPunct="1">
              <a:lnSpc>
                <a:spcPct val="90000"/>
              </a:lnSpc>
              <a:spcBef>
                <a:spcPct val="0"/>
              </a:spcBef>
              <a:buNone/>
              <a:defRPr sz="2800" b="0" i="0" kern="1200" spc="0" baseline="0">
                <a:solidFill>
                  <a:srgbClr val="0F2235"/>
                </a:solidFill>
                <a:latin typeface="D-DIN Exp" panose="020B0504020202030204" pitchFamily="34" charset="0"/>
                <a:ea typeface="D-DIN Exp" panose="020B0504020202030204" pitchFamily="34" charset="0"/>
                <a:cs typeface="D-DIN Exp" panose="020B0504020202030204" pitchFamily="34" charset="0"/>
              </a:defRPr>
            </a:lvl1pPr>
          </a:lstStyle>
          <a:p>
            <a:r>
              <a:rPr lang="cs-CZ" sz="3600">
                <a:solidFill>
                  <a:srgbClr val="FFFFFF"/>
                </a:solidFill>
                <a:latin typeface="D-DIN Exp"/>
              </a:rPr>
              <a:t>Sdílejte, prosím, se všemi výstupy z proběhlé diskuse:</a:t>
            </a:r>
          </a:p>
          <a:p>
            <a:pPr marL="571500" indent="-571500">
              <a:buFontTx/>
              <a:buChar char="-"/>
            </a:pPr>
            <a:r>
              <a:rPr lang="cs-CZ" sz="3600">
                <a:solidFill>
                  <a:srgbClr val="FFFFFF"/>
                </a:solidFill>
                <a:latin typeface="D-DIN Exp"/>
              </a:rPr>
              <a:t>Identifikované problémy</a:t>
            </a:r>
          </a:p>
          <a:p>
            <a:pPr marL="571500" indent="-571500">
              <a:buFontTx/>
              <a:buChar char="-"/>
            </a:pPr>
            <a:r>
              <a:rPr lang="cs-CZ" sz="3600">
                <a:solidFill>
                  <a:srgbClr val="FFFFFF"/>
                </a:solidFill>
                <a:latin typeface="D-DIN Exp"/>
              </a:rPr>
              <a:t>Navrhovaná řešení</a:t>
            </a:r>
          </a:p>
          <a:p>
            <a:pPr marL="571500" indent="-571500">
              <a:buFontTx/>
              <a:buChar char="-"/>
            </a:pPr>
            <a:r>
              <a:rPr lang="cs-CZ" sz="3600">
                <a:solidFill>
                  <a:srgbClr val="FFFFFF"/>
                </a:solidFill>
                <a:latin typeface="D-DIN Exp"/>
              </a:rPr>
              <a:t>Překážky řešení</a:t>
            </a:r>
          </a:p>
          <a:p>
            <a:pPr marL="571500" indent="-571500">
              <a:buFontTx/>
              <a:buChar char="-"/>
            </a:pPr>
            <a:endParaRPr lang="cs-CZ" sz="3600">
              <a:solidFill>
                <a:srgbClr val="FFFFFF"/>
              </a:solidFill>
              <a:latin typeface="D-DIN Exp"/>
            </a:endParaRPr>
          </a:p>
        </p:txBody>
      </p:sp>
      <p:pic>
        <p:nvPicPr>
          <p:cNvPr id="4" name="Obráze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81804" y="134585"/>
            <a:ext cx="1095380" cy="694471"/>
          </a:xfrm>
          <a:prstGeom prst="rect">
            <a:avLst/>
          </a:prstGeom>
        </p:spPr>
      </p:pic>
    </p:spTree>
    <p:extLst>
      <p:ext uri="{BB962C8B-B14F-4D97-AF65-F5344CB8AC3E}">
        <p14:creationId xmlns:p14="http://schemas.microsoft.com/office/powerpoint/2010/main" val="2769148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8F22523-06F5-EAE3-60E9-28D76268828C}"/>
              </a:ext>
            </a:extLst>
          </p:cNvPr>
          <p:cNvSpPr/>
          <p:nvPr/>
        </p:nvSpPr>
        <p:spPr>
          <a:xfrm>
            <a:off x="10130680" y="1123877"/>
            <a:ext cx="1490281" cy="935469"/>
          </a:xfrm>
          <a:custGeom>
            <a:avLst/>
            <a:gdLst>
              <a:gd name="connsiteX0" fmla="*/ 168212 w 1490281"/>
              <a:gd name="connsiteY0" fmla="*/ 0 h 935469"/>
              <a:gd name="connsiteX1" fmla="*/ 1322069 w 1490281"/>
              <a:gd name="connsiteY1" fmla="*/ 0 h 935469"/>
              <a:gd name="connsiteX2" fmla="*/ 1490281 w 1490281"/>
              <a:gd name="connsiteY2" fmla="*/ 164468 h 935469"/>
              <a:gd name="connsiteX3" fmla="*/ 1490281 w 1490281"/>
              <a:gd name="connsiteY3" fmla="*/ 483484 h 935469"/>
              <a:gd name="connsiteX4" fmla="*/ 1490281 w 1490281"/>
              <a:gd name="connsiteY4" fmla="*/ 822319 h 935469"/>
              <a:gd name="connsiteX5" fmla="*/ 1490281 w 1490281"/>
              <a:gd name="connsiteY5" fmla="*/ 935469 h 935469"/>
              <a:gd name="connsiteX6" fmla="*/ 0 w 1490281"/>
              <a:gd name="connsiteY6" fmla="*/ 935469 h 935469"/>
              <a:gd name="connsiteX7" fmla="*/ 0 w 1490281"/>
              <a:gd name="connsiteY7" fmla="*/ 822319 h 935469"/>
              <a:gd name="connsiteX8" fmla="*/ 0 w 1490281"/>
              <a:gd name="connsiteY8" fmla="*/ 483484 h 935469"/>
              <a:gd name="connsiteX9" fmla="*/ 0 w 1490281"/>
              <a:gd name="connsiteY9" fmla="*/ 164468 h 935469"/>
              <a:gd name="connsiteX10" fmla="*/ 168212 w 1490281"/>
              <a:gd name="connsiteY10" fmla="*/ 0 h 93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90281" h="935469">
                <a:moveTo>
                  <a:pt x="168212" y="0"/>
                </a:moveTo>
                <a:lnTo>
                  <a:pt x="1322069" y="0"/>
                </a:lnTo>
                <a:cubicBezTo>
                  <a:pt x="1414970" y="0"/>
                  <a:pt x="1490281" y="73635"/>
                  <a:pt x="1490281" y="164468"/>
                </a:cubicBezTo>
                <a:lnTo>
                  <a:pt x="1490281" y="483484"/>
                </a:lnTo>
                <a:lnTo>
                  <a:pt x="1490281" y="822319"/>
                </a:lnTo>
                <a:lnTo>
                  <a:pt x="1490281" y="935469"/>
                </a:lnTo>
                <a:lnTo>
                  <a:pt x="0" y="935469"/>
                </a:lnTo>
                <a:lnTo>
                  <a:pt x="0" y="822319"/>
                </a:lnTo>
                <a:lnTo>
                  <a:pt x="0" y="483484"/>
                </a:lnTo>
                <a:lnTo>
                  <a:pt x="0" y="164468"/>
                </a:lnTo>
                <a:cubicBezTo>
                  <a:pt x="0" y="73635"/>
                  <a:pt x="75311" y="0"/>
                  <a:pt x="168212" y="0"/>
                </a:cubicBezTo>
                <a:close/>
              </a:path>
            </a:pathLst>
          </a:custGeom>
          <a:gradFill>
            <a:gsLst>
              <a:gs pos="100000">
                <a:srgbClr val="5792CE"/>
              </a:gs>
              <a:gs pos="0">
                <a:srgbClr val="AED7BD"/>
              </a:gs>
            </a:gsLst>
            <a:lin ang="7200000" scaled="0"/>
          </a:gradFill>
          <a:ln w="6350">
            <a:noFill/>
          </a:ln>
          <a:effectLst>
            <a:outerShdw blurRad="127000" dist="63500" dir="90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0" bIns="45720" numCol="1" spcCol="0" rtlCol="0" fromWordArt="0" anchor="t" anchorCtr="0" forceAA="0" compatLnSpc="1">
            <a:prstTxWarp prst="textNoShape">
              <a:avLst/>
            </a:prstTxWarp>
            <a:noAutofit/>
          </a:bodyPr>
          <a:lstStyle/>
          <a:p>
            <a:endParaRPr lang="cs-CZ" sz="1000">
              <a:solidFill>
                <a:schemeClr val="tx1"/>
              </a:solidFill>
              <a:latin typeface="D-DIN" panose="020B0504030202030204" pitchFamily="34" charset="77"/>
            </a:endParaRPr>
          </a:p>
        </p:txBody>
      </p:sp>
      <p:sp>
        <p:nvSpPr>
          <p:cNvPr id="2" name="Title 1">
            <a:extLst>
              <a:ext uri="{FF2B5EF4-FFF2-40B4-BE49-F238E27FC236}">
                <a16:creationId xmlns:a16="http://schemas.microsoft.com/office/drawing/2014/main" id="{57DBE8BE-C31F-EA3F-9EAE-1FC524501ED3}"/>
              </a:ext>
            </a:extLst>
          </p:cNvPr>
          <p:cNvSpPr>
            <a:spLocks noGrp="1"/>
          </p:cNvSpPr>
          <p:nvPr>
            <p:ph type="title"/>
          </p:nvPr>
        </p:nvSpPr>
        <p:spPr/>
        <p:txBody>
          <a:bodyPr/>
          <a:lstStyle/>
          <a:p>
            <a:r>
              <a:rPr lang="cs-CZ" sz="2400" b="1">
                <a:latin typeface="D-DIN Exp"/>
              </a:rPr>
              <a:t>UniSAFE </a:t>
            </a:r>
            <a:r>
              <a:rPr lang="cs-CZ" sz="2400" b="1" err="1">
                <a:latin typeface="D-DIN Exp"/>
              </a:rPr>
              <a:t>toolkit</a:t>
            </a:r>
            <a:endParaRPr lang="cs-CZ" sz="2400" b="1">
              <a:latin typeface="D-DIN Exp"/>
            </a:endParaRPr>
          </a:p>
        </p:txBody>
      </p:sp>
      <p:pic>
        <p:nvPicPr>
          <p:cNvPr id="3" name="Picture 2">
            <a:extLst>
              <a:ext uri="{FF2B5EF4-FFF2-40B4-BE49-F238E27FC236}">
                <a16:creationId xmlns:a16="http://schemas.microsoft.com/office/drawing/2014/main" id="{E2A0C272-994C-E135-892C-D806BEC8A8CB}"/>
              </a:ext>
            </a:extLst>
          </p:cNvPr>
          <p:cNvPicPr>
            <a:picLocks noChangeAspect="1"/>
          </p:cNvPicPr>
          <p:nvPr/>
        </p:nvPicPr>
        <p:blipFill>
          <a:blip r:embed="rId3"/>
          <a:stretch>
            <a:fillRect/>
          </a:stretch>
        </p:blipFill>
        <p:spPr>
          <a:xfrm>
            <a:off x="10558592" y="1238043"/>
            <a:ext cx="634456" cy="634456"/>
          </a:xfrm>
          <a:prstGeom prst="rect">
            <a:avLst/>
          </a:prstGeom>
        </p:spPr>
      </p:pic>
      <p:sp>
        <p:nvSpPr>
          <p:cNvPr id="17" name="TextBox 11">
            <a:extLst>
              <a:ext uri="{FF2B5EF4-FFF2-40B4-BE49-F238E27FC236}">
                <a16:creationId xmlns:a16="http://schemas.microsoft.com/office/drawing/2014/main" id="{12FC571C-ED27-63F0-AF1B-85131A39D453}"/>
              </a:ext>
            </a:extLst>
          </p:cNvPr>
          <p:cNvSpPr txBox="1"/>
          <p:nvPr/>
        </p:nvSpPr>
        <p:spPr>
          <a:xfrm>
            <a:off x="1046921" y="2433869"/>
            <a:ext cx="10086975" cy="2653034"/>
          </a:xfrm>
          <a:prstGeom prst="rect">
            <a:avLst/>
          </a:prstGeom>
          <a:noFill/>
        </p:spPr>
        <p:txBody>
          <a:bodyPr wrap="square" lIns="0" rIns="0" rtlCol="0">
            <a:spAutoFit/>
          </a:bodyPr>
          <a:lstStyle/>
          <a:p>
            <a:pPr marL="342900" indent="-342900">
              <a:lnSpc>
                <a:spcPct val="130000"/>
              </a:lnSpc>
              <a:buFont typeface="Wingdings" panose="05000000000000000000" pitchFamily="2" charset="2"/>
              <a:buChar char="q"/>
            </a:pPr>
            <a:r>
              <a:rPr lang="cs-CZ" sz="3200">
                <a:solidFill>
                  <a:schemeClr val="bg1"/>
                </a:solidFill>
                <a:latin typeface="D-DIN" panose="020B0504030202030204" pitchFamily="34" charset="77"/>
              </a:rPr>
              <a:t> Příklady nástrojů pro každé z 7P</a:t>
            </a:r>
          </a:p>
          <a:p>
            <a:pPr marL="342900" indent="-342900">
              <a:lnSpc>
                <a:spcPct val="130000"/>
              </a:lnSpc>
              <a:buFont typeface="Wingdings" panose="05000000000000000000" pitchFamily="2" charset="2"/>
              <a:buChar char="q"/>
            </a:pPr>
            <a:r>
              <a:rPr lang="cs-CZ" sz="3200">
                <a:solidFill>
                  <a:schemeClr val="bg1"/>
                </a:solidFill>
                <a:latin typeface="D-DIN" panose="020B0504030202030204" pitchFamily="34" charset="77"/>
              </a:rPr>
              <a:t> Co dělat a co nedělat</a:t>
            </a:r>
          </a:p>
          <a:p>
            <a:pPr marL="342900" indent="-342900">
              <a:lnSpc>
                <a:spcPct val="130000"/>
              </a:lnSpc>
              <a:buFont typeface="Wingdings" panose="05000000000000000000" pitchFamily="2" charset="2"/>
              <a:buChar char="q"/>
            </a:pPr>
            <a:r>
              <a:rPr lang="cs-CZ" sz="3200">
                <a:solidFill>
                  <a:schemeClr val="bg1"/>
                </a:solidFill>
                <a:latin typeface="D-DIN" panose="020B0504030202030204" pitchFamily="34" charset="77"/>
              </a:rPr>
              <a:t> Příklady postupů</a:t>
            </a:r>
          </a:p>
          <a:p>
            <a:pPr marL="342900" indent="-342900">
              <a:lnSpc>
                <a:spcPct val="130000"/>
              </a:lnSpc>
              <a:buFont typeface="Wingdings" panose="05000000000000000000" pitchFamily="2" charset="2"/>
              <a:buChar char="q"/>
            </a:pPr>
            <a:r>
              <a:rPr lang="cs-CZ" sz="3200">
                <a:solidFill>
                  <a:schemeClr val="bg1"/>
                </a:solidFill>
                <a:latin typeface="D-DIN" panose="020B0504030202030204" pitchFamily="34" charset="77"/>
              </a:rPr>
              <a:t> Existující nástroje a zdroje</a:t>
            </a:r>
          </a:p>
        </p:txBody>
      </p:sp>
      <p:sp>
        <p:nvSpPr>
          <p:cNvPr id="20" name="Right Brace 19">
            <a:extLst>
              <a:ext uri="{FF2B5EF4-FFF2-40B4-BE49-F238E27FC236}">
                <a16:creationId xmlns:a16="http://schemas.microsoft.com/office/drawing/2014/main" id="{7AF3B3B9-5C5F-1E70-296D-4E5CDAD552BF}"/>
              </a:ext>
            </a:extLst>
          </p:cNvPr>
          <p:cNvSpPr/>
          <p:nvPr/>
        </p:nvSpPr>
        <p:spPr>
          <a:xfrm>
            <a:off x="7732292" y="2830094"/>
            <a:ext cx="697832" cy="2213810"/>
          </a:xfrm>
          <a:prstGeom prst="rightBrace">
            <a:avLst/>
          </a:prstGeom>
          <a:ln w="57150">
            <a:solidFill>
              <a:srgbClr val="AED7B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5" name="TextBox 11">
            <a:extLst>
              <a:ext uri="{FF2B5EF4-FFF2-40B4-BE49-F238E27FC236}">
                <a16:creationId xmlns:a16="http://schemas.microsoft.com/office/drawing/2014/main" id="{BE8E2D44-2B25-C9D4-5DF3-AA0991F6A844}"/>
              </a:ext>
            </a:extLst>
          </p:cNvPr>
          <p:cNvSpPr txBox="1"/>
          <p:nvPr/>
        </p:nvSpPr>
        <p:spPr>
          <a:xfrm>
            <a:off x="5069961" y="3091568"/>
            <a:ext cx="9777008" cy="1321003"/>
          </a:xfrm>
          <a:prstGeom prst="rect">
            <a:avLst/>
          </a:prstGeom>
          <a:noFill/>
        </p:spPr>
        <p:txBody>
          <a:bodyPr wrap="square" lIns="0" rIns="0" rtlCol="0">
            <a:spAutoFit/>
          </a:bodyPr>
          <a:lstStyle/>
          <a:p>
            <a:pPr algn="ctr">
              <a:lnSpc>
                <a:spcPct val="130000"/>
              </a:lnSpc>
            </a:pPr>
            <a:r>
              <a:rPr lang="cs-CZ" sz="3200" err="1">
                <a:solidFill>
                  <a:schemeClr val="bg1"/>
                </a:solidFill>
                <a:latin typeface="D-DIN" panose="020B0504030202030204" pitchFamily="34" charset="77"/>
              </a:rPr>
              <a:t>Intersekcionální</a:t>
            </a:r>
            <a:endParaRPr lang="cs-CZ" sz="3200">
              <a:solidFill>
                <a:schemeClr val="bg1"/>
              </a:solidFill>
              <a:latin typeface="D-DIN" panose="020B0504030202030204" pitchFamily="34" charset="77"/>
            </a:endParaRPr>
          </a:p>
          <a:p>
            <a:pPr algn="ctr">
              <a:lnSpc>
                <a:spcPct val="130000"/>
              </a:lnSpc>
            </a:pPr>
            <a:r>
              <a:rPr lang="cs-CZ" sz="3200">
                <a:solidFill>
                  <a:schemeClr val="bg1"/>
                </a:solidFill>
                <a:latin typeface="D-DIN" panose="020B0504030202030204" pitchFamily="34" charset="77"/>
              </a:rPr>
              <a:t>perspektiva</a:t>
            </a:r>
          </a:p>
        </p:txBody>
      </p:sp>
      <p:pic>
        <p:nvPicPr>
          <p:cNvPr id="8" name="Obrázek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81804" y="134585"/>
            <a:ext cx="1095380" cy="694471"/>
          </a:xfrm>
          <a:prstGeom prst="rect">
            <a:avLst/>
          </a:prstGeom>
        </p:spPr>
      </p:pic>
    </p:spTree>
    <p:extLst>
      <p:ext uri="{BB962C8B-B14F-4D97-AF65-F5344CB8AC3E}">
        <p14:creationId xmlns:p14="http://schemas.microsoft.com/office/powerpoint/2010/main" val="4029346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92EEE-B2A6-732C-7D99-22AFA7919322}"/>
              </a:ext>
            </a:extLst>
          </p:cNvPr>
          <p:cNvSpPr>
            <a:spLocks noGrp="1"/>
          </p:cNvSpPr>
          <p:nvPr>
            <p:ph type="title"/>
          </p:nvPr>
        </p:nvSpPr>
        <p:spPr>
          <a:xfrm>
            <a:off x="1216255" y="1002932"/>
            <a:ext cx="10086975" cy="778381"/>
          </a:xfrm>
        </p:spPr>
        <p:txBody>
          <a:bodyPr/>
          <a:lstStyle/>
          <a:p>
            <a:r>
              <a:rPr lang="cs-CZ" sz="2400" b="1">
                <a:latin typeface="D-DIN Exp"/>
              </a:rPr>
              <a:t>Osvědčené postupy: Prolomení ticha - prevence obtěžování a sexuálního zneužívání – University </a:t>
            </a:r>
            <a:r>
              <a:rPr lang="cs-CZ" sz="2400" b="1" err="1">
                <a:latin typeface="D-DIN Exp"/>
              </a:rPr>
              <a:t>of</a:t>
            </a:r>
            <a:r>
              <a:rPr lang="cs-CZ" sz="2400" b="1">
                <a:latin typeface="D-DIN Exp"/>
              </a:rPr>
              <a:t> Cambridge</a:t>
            </a:r>
            <a:endParaRPr lang="cs-CZ" sz="2400" b="1">
              <a:latin typeface="D-DIN Exp"/>
              <a:cs typeface="Calibri"/>
            </a:endParaRPr>
          </a:p>
        </p:txBody>
      </p:sp>
      <p:pic>
        <p:nvPicPr>
          <p:cNvPr id="3" name="Picture 3">
            <a:extLst>
              <a:ext uri="{FF2B5EF4-FFF2-40B4-BE49-F238E27FC236}">
                <a16:creationId xmlns:a16="http://schemas.microsoft.com/office/drawing/2014/main" id="{D9816597-10B4-FC01-CA41-1ECB4FC2F2F7}"/>
              </a:ext>
            </a:extLst>
          </p:cNvPr>
          <p:cNvPicPr>
            <a:picLocks noChangeAspect="1"/>
          </p:cNvPicPr>
          <p:nvPr/>
        </p:nvPicPr>
        <p:blipFill>
          <a:blip r:embed="rId3"/>
          <a:stretch>
            <a:fillRect/>
          </a:stretch>
        </p:blipFill>
        <p:spPr>
          <a:xfrm>
            <a:off x="11288" y="2680952"/>
            <a:ext cx="6087533" cy="3259985"/>
          </a:xfrm>
          <a:prstGeom prst="rect">
            <a:avLst/>
          </a:prstGeom>
        </p:spPr>
      </p:pic>
      <p:pic>
        <p:nvPicPr>
          <p:cNvPr id="4" name="Picture 4" descr="Graphical user interface&#10;&#10;Description automatically generated">
            <a:extLst>
              <a:ext uri="{FF2B5EF4-FFF2-40B4-BE49-F238E27FC236}">
                <a16:creationId xmlns:a16="http://schemas.microsoft.com/office/drawing/2014/main" id="{A95DD8BC-E8F7-F816-F916-6D3D7C12DA04}"/>
              </a:ext>
            </a:extLst>
          </p:cNvPr>
          <p:cNvPicPr>
            <a:picLocks noChangeAspect="1"/>
          </p:cNvPicPr>
          <p:nvPr/>
        </p:nvPicPr>
        <p:blipFill>
          <a:blip r:embed="rId4"/>
          <a:stretch>
            <a:fillRect/>
          </a:stretch>
        </p:blipFill>
        <p:spPr>
          <a:xfrm>
            <a:off x="6093177" y="2681184"/>
            <a:ext cx="6087532" cy="3259520"/>
          </a:xfrm>
          <a:prstGeom prst="rect">
            <a:avLst/>
          </a:prstGeom>
        </p:spPr>
      </p:pic>
      <p:pic>
        <p:nvPicPr>
          <p:cNvPr id="5" name="Obrázek 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281804" y="134585"/>
            <a:ext cx="1095380" cy="694471"/>
          </a:xfrm>
          <a:prstGeom prst="rect">
            <a:avLst/>
          </a:prstGeom>
        </p:spPr>
      </p:pic>
    </p:spTree>
    <p:extLst>
      <p:ext uri="{BB962C8B-B14F-4D97-AF65-F5344CB8AC3E}">
        <p14:creationId xmlns:p14="http://schemas.microsoft.com/office/powerpoint/2010/main" val="1548418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92EEE-B2A6-732C-7D99-22AFA7919322}"/>
              </a:ext>
            </a:extLst>
          </p:cNvPr>
          <p:cNvSpPr>
            <a:spLocks noGrp="1"/>
          </p:cNvSpPr>
          <p:nvPr>
            <p:ph type="title"/>
          </p:nvPr>
        </p:nvSpPr>
        <p:spPr>
          <a:xfrm>
            <a:off x="1089255" y="932377"/>
            <a:ext cx="10086975" cy="778381"/>
          </a:xfrm>
        </p:spPr>
        <p:txBody>
          <a:bodyPr/>
          <a:lstStyle/>
          <a:p>
            <a:r>
              <a:rPr lang="cs-CZ" sz="2400" b="1">
                <a:latin typeface="D-DIN Exp"/>
              </a:rPr>
              <a:t>Osvědčené postupy: Asistenční služba proti genderově podmíněnému násilí, Boloňská univerzita</a:t>
            </a:r>
            <a:endParaRPr lang="cs-CZ" sz="2400" b="1">
              <a:latin typeface="D-DIN Exp"/>
              <a:cs typeface="Calibri"/>
            </a:endParaRPr>
          </a:p>
        </p:txBody>
      </p:sp>
      <p:pic>
        <p:nvPicPr>
          <p:cNvPr id="5" name="Picture 5" descr="Text&#10;&#10;Description automatically generated">
            <a:extLst>
              <a:ext uri="{FF2B5EF4-FFF2-40B4-BE49-F238E27FC236}">
                <a16:creationId xmlns:a16="http://schemas.microsoft.com/office/drawing/2014/main" id="{C4EEDB49-D7E8-48D7-2037-FCA88086B959}"/>
              </a:ext>
            </a:extLst>
          </p:cNvPr>
          <p:cNvPicPr>
            <a:picLocks noChangeAspect="1"/>
          </p:cNvPicPr>
          <p:nvPr/>
        </p:nvPicPr>
        <p:blipFill>
          <a:blip r:embed="rId3"/>
          <a:stretch>
            <a:fillRect/>
          </a:stretch>
        </p:blipFill>
        <p:spPr>
          <a:xfrm>
            <a:off x="6918258" y="2126116"/>
            <a:ext cx="4895564" cy="4298435"/>
          </a:xfrm>
          <a:prstGeom prst="rect">
            <a:avLst/>
          </a:prstGeom>
        </p:spPr>
      </p:pic>
      <p:pic>
        <p:nvPicPr>
          <p:cNvPr id="6" name="Picture 6" descr="Graphical user interface, text, application, email&#10;&#10;Description automatically generated">
            <a:extLst>
              <a:ext uri="{FF2B5EF4-FFF2-40B4-BE49-F238E27FC236}">
                <a16:creationId xmlns:a16="http://schemas.microsoft.com/office/drawing/2014/main" id="{2864D99D-59D8-666C-81F5-6356FAD505EC}"/>
              </a:ext>
            </a:extLst>
          </p:cNvPr>
          <p:cNvPicPr>
            <a:picLocks noChangeAspect="1"/>
          </p:cNvPicPr>
          <p:nvPr/>
        </p:nvPicPr>
        <p:blipFill>
          <a:blip r:embed="rId4"/>
          <a:stretch>
            <a:fillRect/>
          </a:stretch>
        </p:blipFill>
        <p:spPr>
          <a:xfrm>
            <a:off x="426094" y="2365904"/>
            <a:ext cx="6115755" cy="3772697"/>
          </a:xfrm>
          <a:prstGeom prst="rect">
            <a:avLst/>
          </a:prstGeom>
        </p:spPr>
      </p:pic>
      <p:pic>
        <p:nvPicPr>
          <p:cNvPr id="7" name="Obrázek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281804" y="134585"/>
            <a:ext cx="1095380" cy="694471"/>
          </a:xfrm>
          <a:prstGeom prst="rect">
            <a:avLst/>
          </a:prstGeom>
        </p:spPr>
      </p:pic>
    </p:spTree>
    <p:extLst>
      <p:ext uri="{BB962C8B-B14F-4D97-AF65-F5344CB8AC3E}">
        <p14:creationId xmlns:p14="http://schemas.microsoft.com/office/powerpoint/2010/main" val="76951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443" y="1105548"/>
            <a:ext cx="10086975" cy="778381"/>
          </a:xfrm>
        </p:spPr>
        <p:txBody>
          <a:bodyPr/>
          <a:lstStyle/>
          <a:p>
            <a:r>
              <a:rPr lang="cs-CZ" b="1"/>
              <a:t>Cíle školení</a:t>
            </a:r>
          </a:p>
        </p:txBody>
      </p:sp>
      <p:sp>
        <p:nvSpPr>
          <p:cNvPr id="3" name="TextBox 11">
            <a:extLst>
              <a:ext uri="{FF2B5EF4-FFF2-40B4-BE49-F238E27FC236}">
                <a16:creationId xmlns:a16="http://schemas.microsoft.com/office/drawing/2014/main" id="{9C29A036-ED95-FDCD-FF8E-4FABCB14D110}"/>
              </a:ext>
            </a:extLst>
          </p:cNvPr>
          <p:cNvSpPr txBox="1"/>
          <p:nvPr/>
        </p:nvSpPr>
        <p:spPr>
          <a:xfrm>
            <a:off x="606402" y="2263642"/>
            <a:ext cx="11177058" cy="3323987"/>
          </a:xfrm>
          <a:prstGeom prst="rect">
            <a:avLst/>
          </a:prstGeom>
          <a:noFill/>
        </p:spPr>
        <p:txBody>
          <a:bodyPr wrap="square" lIns="0" tIns="45720" rIns="0" bIns="45720" rtlCol="0" anchor="t">
            <a:spAutoFit/>
          </a:bodyPr>
          <a:lstStyle/>
          <a:p>
            <a:pPr marL="342900" indent="-342900">
              <a:lnSpc>
                <a:spcPct val="150000"/>
              </a:lnSpc>
              <a:buFont typeface="Wingdings" panose="05000000000000000000" pitchFamily="2" charset="2"/>
              <a:buChar char="q"/>
            </a:pPr>
            <a:r>
              <a:rPr lang="cs-CZ" sz="2000">
                <a:solidFill>
                  <a:schemeClr val="bg1"/>
                </a:solidFill>
                <a:latin typeface="Calibri"/>
                <a:cs typeface="Calibri"/>
              </a:rPr>
              <a:t>Vysvětlit základní </a:t>
            </a:r>
            <a:r>
              <a:rPr lang="cs-CZ" sz="2000" b="1">
                <a:solidFill>
                  <a:schemeClr val="bg1"/>
                </a:solidFill>
                <a:latin typeface="Calibri"/>
                <a:cs typeface="Calibri"/>
              </a:rPr>
              <a:t>pojmy</a:t>
            </a:r>
            <a:r>
              <a:rPr lang="cs-CZ" sz="2000">
                <a:solidFill>
                  <a:schemeClr val="bg1"/>
                </a:solidFill>
                <a:latin typeface="Calibri"/>
                <a:cs typeface="Calibri"/>
              </a:rPr>
              <a:t> související s genderově podmíněným násilím (GPN) a jeho dopad na akademické prostředí;</a:t>
            </a:r>
          </a:p>
          <a:p>
            <a:pPr marL="342900" indent="-342900">
              <a:lnSpc>
                <a:spcPct val="150000"/>
              </a:lnSpc>
              <a:buFont typeface="Wingdings" panose="05000000000000000000" pitchFamily="2" charset="2"/>
              <a:buChar char="q"/>
            </a:pPr>
            <a:r>
              <a:rPr lang="cs-CZ" sz="2000">
                <a:solidFill>
                  <a:schemeClr val="bg1"/>
                </a:solidFill>
                <a:latin typeface="Calibri"/>
                <a:cs typeface="Calibri"/>
              </a:rPr>
              <a:t>Upozornit na míru </a:t>
            </a:r>
            <a:r>
              <a:rPr lang="cs-CZ" sz="2000" b="1">
                <a:solidFill>
                  <a:schemeClr val="bg1"/>
                </a:solidFill>
                <a:latin typeface="Calibri"/>
                <a:cs typeface="Calibri"/>
              </a:rPr>
              <a:t>výskytu </a:t>
            </a:r>
            <a:r>
              <a:rPr lang="cs-CZ" sz="2000">
                <a:solidFill>
                  <a:schemeClr val="bg1"/>
                </a:solidFill>
                <a:latin typeface="Calibri"/>
                <a:cs typeface="Calibri"/>
              </a:rPr>
              <a:t>tohoto fenoménu v oblasti výzkumu a poukázat na jeho </a:t>
            </a:r>
            <a:r>
              <a:rPr lang="cs-CZ" sz="2000" b="1">
                <a:solidFill>
                  <a:schemeClr val="bg1"/>
                </a:solidFill>
                <a:latin typeface="Calibri"/>
                <a:cs typeface="Calibri"/>
              </a:rPr>
              <a:t>specifika</a:t>
            </a:r>
            <a:r>
              <a:rPr lang="cs-CZ" sz="2000">
                <a:solidFill>
                  <a:schemeClr val="bg1"/>
                </a:solidFill>
                <a:latin typeface="Calibri"/>
                <a:cs typeface="Calibri"/>
              </a:rPr>
              <a:t>;</a:t>
            </a:r>
          </a:p>
          <a:p>
            <a:pPr marL="342900" indent="-342900">
              <a:lnSpc>
                <a:spcPct val="150000"/>
              </a:lnSpc>
              <a:buFont typeface="Wingdings" panose="05000000000000000000" pitchFamily="2" charset="2"/>
              <a:buChar char="q"/>
            </a:pPr>
            <a:r>
              <a:rPr lang="cs-CZ" sz="2000">
                <a:solidFill>
                  <a:schemeClr val="bg1"/>
                </a:solidFill>
                <a:latin typeface="Calibri"/>
                <a:cs typeface="Calibri"/>
              </a:rPr>
              <a:t>Představit </a:t>
            </a:r>
            <a:r>
              <a:rPr lang="cs-CZ" sz="2000" b="1">
                <a:solidFill>
                  <a:schemeClr val="bg1"/>
                </a:solidFill>
                <a:latin typeface="Calibri"/>
                <a:cs typeface="Calibri"/>
              </a:rPr>
              <a:t>komplexní model 7P </a:t>
            </a:r>
            <a:r>
              <a:rPr lang="cs-CZ" sz="2000">
                <a:solidFill>
                  <a:schemeClr val="bg1"/>
                </a:solidFill>
                <a:latin typeface="Calibri"/>
                <a:cs typeface="Calibri"/>
              </a:rPr>
              <a:t>(Politika, Prevalence, Prevence, Pomoc, Postih, Poskytování služeb, Partnerství);</a:t>
            </a:r>
          </a:p>
          <a:p>
            <a:pPr marL="342900" indent="-342900">
              <a:lnSpc>
                <a:spcPct val="150000"/>
              </a:lnSpc>
              <a:buFont typeface="Wingdings" panose="05000000000000000000" pitchFamily="2" charset="2"/>
              <a:buChar char="q"/>
            </a:pPr>
            <a:r>
              <a:rPr lang="cs-CZ" sz="2000">
                <a:solidFill>
                  <a:schemeClr val="bg1"/>
                </a:solidFill>
                <a:latin typeface="Calibri"/>
                <a:cs typeface="Calibri"/>
              </a:rPr>
              <a:t>Sdílet </a:t>
            </a:r>
            <a:r>
              <a:rPr lang="cs-CZ" sz="2000" b="1">
                <a:solidFill>
                  <a:schemeClr val="bg1"/>
                </a:solidFill>
                <a:latin typeface="Calibri"/>
                <a:cs typeface="Calibri"/>
              </a:rPr>
              <a:t>inspirativní postupy </a:t>
            </a:r>
            <a:r>
              <a:rPr lang="cs-CZ" sz="2000">
                <a:solidFill>
                  <a:schemeClr val="bg1"/>
                </a:solidFill>
                <a:latin typeface="Calibri"/>
                <a:cs typeface="Calibri"/>
              </a:rPr>
              <a:t>při tvorbě a zavádění institucionálních politik řešení genderově podmíněného násilí v akademické sféře, které jsou používány na univerzitách v rámci Evropy</a:t>
            </a:r>
          </a:p>
        </p:txBody>
      </p:sp>
      <p:pic>
        <p:nvPicPr>
          <p:cNvPr id="4" name="Obráze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81804" y="134585"/>
            <a:ext cx="1095380" cy="694471"/>
          </a:xfrm>
          <a:prstGeom prst="rect">
            <a:avLst/>
          </a:prstGeom>
        </p:spPr>
      </p:pic>
    </p:spTree>
    <p:extLst>
      <p:ext uri="{BB962C8B-B14F-4D97-AF65-F5344CB8AC3E}">
        <p14:creationId xmlns:p14="http://schemas.microsoft.com/office/powerpoint/2010/main" val="1719866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7EF53-9398-6EAF-237F-71496556FA82}"/>
              </a:ext>
            </a:extLst>
          </p:cNvPr>
          <p:cNvSpPr>
            <a:spLocks noGrp="1"/>
          </p:cNvSpPr>
          <p:nvPr>
            <p:ph type="title"/>
          </p:nvPr>
        </p:nvSpPr>
        <p:spPr>
          <a:xfrm>
            <a:off x="1056818" y="753880"/>
            <a:ext cx="10086975" cy="778381"/>
          </a:xfrm>
          <a:effectLst/>
        </p:spPr>
        <p:txBody>
          <a:bodyPr vert="horz" lIns="0" tIns="192024" rIns="0" bIns="0" rtlCol="0" anchor="t" anchorCtr="0">
            <a:noAutofit/>
          </a:bodyPr>
          <a:lstStyle/>
          <a:p>
            <a:r>
              <a:rPr lang="cs-CZ" sz="2400" b="1">
                <a:latin typeface="D-DIN Exp"/>
              </a:rPr>
              <a:t>Dobrá praxe: Boj proti genderově podmíněnému násilí a obtěžování mimo areál školy ve spolupráci se sdružením mládeže, Univerzita v </a:t>
            </a:r>
            <a:r>
              <a:rPr lang="cs-CZ" sz="2400" b="1" err="1">
                <a:latin typeface="D-DIN Exp"/>
              </a:rPr>
              <a:t>Namuru</a:t>
            </a:r>
            <a:endParaRPr lang="cs-CZ" sz="2400" b="1">
              <a:latin typeface="D-DIN Exp"/>
            </a:endParaRPr>
          </a:p>
        </p:txBody>
      </p:sp>
      <p:pic>
        <p:nvPicPr>
          <p:cNvPr id="4" name="Picture 4" descr="Text&#10;&#10;Description automatically generated">
            <a:extLst>
              <a:ext uri="{FF2B5EF4-FFF2-40B4-BE49-F238E27FC236}">
                <a16:creationId xmlns:a16="http://schemas.microsoft.com/office/drawing/2014/main" id="{8E0AEDF8-9A01-B063-329C-793C6A894EB9}"/>
              </a:ext>
            </a:extLst>
          </p:cNvPr>
          <p:cNvPicPr>
            <a:picLocks noChangeAspect="1"/>
          </p:cNvPicPr>
          <p:nvPr/>
        </p:nvPicPr>
        <p:blipFill>
          <a:blip r:embed="rId3"/>
          <a:stretch>
            <a:fillRect/>
          </a:stretch>
        </p:blipFill>
        <p:spPr>
          <a:xfrm>
            <a:off x="2222047" y="2439761"/>
            <a:ext cx="3657600" cy="3781425"/>
          </a:xfrm>
          <a:prstGeom prst="rect">
            <a:avLst/>
          </a:prstGeom>
        </p:spPr>
      </p:pic>
      <p:pic>
        <p:nvPicPr>
          <p:cNvPr id="7" name="Picture 7" descr="Text&#10;&#10;Description automatically generated">
            <a:extLst>
              <a:ext uri="{FF2B5EF4-FFF2-40B4-BE49-F238E27FC236}">
                <a16:creationId xmlns:a16="http://schemas.microsoft.com/office/drawing/2014/main" id="{6B42F5C7-5690-77B2-12F1-0584899EEC3B}"/>
              </a:ext>
            </a:extLst>
          </p:cNvPr>
          <p:cNvPicPr>
            <a:picLocks noChangeAspect="1"/>
          </p:cNvPicPr>
          <p:nvPr/>
        </p:nvPicPr>
        <p:blipFill>
          <a:blip r:embed="rId4"/>
          <a:stretch>
            <a:fillRect/>
          </a:stretch>
        </p:blipFill>
        <p:spPr>
          <a:xfrm>
            <a:off x="6732814" y="2639786"/>
            <a:ext cx="3933825" cy="3286125"/>
          </a:xfrm>
          <a:prstGeom prst="rect">
            <a:avLst/>
          </a:prstGeom>
        </p:spPr>
      </p:pic>
      <p:pic>
        <p:nvPicPr>
          <p:cNvPr id="5" name="Obrázek 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281804" y="134585"/>
            <a:ext cx="1095380" cy="694471"/>
          </a:xfrm>
          <a:prstGeom prst="rect">
            <a:avLst/>
          </a:prstGeom>
        </p:spPr>
      </p:pic>
    </p:spTree>
    <p:extLst>
      <p:ext uri="{BB962C8B-B14F-4D97-AF65-F5344CB8AC3E}">
        <p14:creationId xmlns:p14="http://schemas.microsoft.com/office/powerpoint/2010/main" val="2825202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093" y="842454"/>
            <a:ext cx="10086975" cy="778381"/>
          </a:xfrm>
        </p:spPr>
        <p:txBody>
          <a:bodyPr/>
          <a:lstStyle/>
          <a:p>
            <a:r>
              <a:rPr lang="cs-CZ">
                <a:latin typeface="D-DIN Exp"/>
              </a:rPr>
              <a:t>Vytvoření komplexního rámce institucionální politiky pro řešení GPN v akademickém prostředí: </a:t>
            </a:r>
            <a:r>
              <a:rPr lang="cs-CZ" b="1">
                <a:latin typeface="D-DIN Exp"/>
              </a:rPr>
              <a:t>Průvodce krok za krokem</a:t>
            </a:r>
          </a:p>
          <a:p>
            <a:endParaRPr lang="cs-CZ"/>
          </a:p>
        </p:txBody>
      </p:sp>
      <p:sp>
        <p:nvSpPr>
          <p:cNvPr id="3" name="Espace réservé du numéro de diapositive 2">
            <a:extLst>
              <a:ext uri="{FF2B5EF4-FFF2-40B4-BE49-F238E27FC236}">
                <a16:creationId xmlns:a16="http://schemas.microsoft.com/office/drawing/2014/main" id="{55F2CE6F-327A-9D44-85AC-0C79D888029A}"/>
              </a:ext>
            </a:extLst>
          </p:cNvPr>
          <p:cNvSpPr>
            <a:spLocks noGrp="1"/>
          </p:cNvSpPr>
          <p:nvPr>
            <p:ph type="sldNum" sz="quarter" idx="4"/>
          </p:nvPr>
        </p:nvSpPr>
        <p:spPr>
          <a:xfrm>
            <a:off x="8328910" y="6333377"/>
            <a:ext cx="2743200" cy="365125"/>
          </a:xfrm>
        </p:spPr>
        <p:txBody>
          <a:bodyPr/>
          <a:lstStyle/>
          <a:p>
            <a:fld id="{783777ED-E0AE-DD49-A1E6-113717D9A99F}" type="slidenum">
              <a:rPr lang="cs-CZ" smtClean="0"/>
              <a:pPr/>
              <a:t>31</a:t>
            </a:fld>
            <a:endParaRPr lang="cs-CZ"/>
          </a:p>
        </p:txBody>
      </p:sp>
      <p:pic>
        <p:nvPicPr>
          <p:cNvPr id="4" name="Picture 5" descr="Text&#10;&#10;Description automatically generated">
            <a:extLst>
              <a:ext uri="{FF2B5EF4-FFF2-40B4-BE49-F238E27FC236}">
                <a16:creationId xmlns:a16="http://schemas.microsoft.com/office/drawing/2014/main" id="{D76304DC-2336-0D82-B65C-39BFC8F90A82}"/>
              </a:ext>
            </a:extLst>
          </p:cNvPr>
          <p:cNvPicPr>
            <a:picLocks noChangeAspect="1"/>
          </p:cNvPicPr>
          <p:nvPr/>
        </p:nvPicPr>
        <p:blipFill>
          <a:blip r:embed="rId3"/>
          <a:stretch>
            <a:fillRect/>
          </a:stretch>
        </p:blipFill>
        <p:spPr>
          <a:xfrm>
            <a:off x="2512742" y="1989636"/>
            <a:ext cx="3096321" cy="4337681"/>
          </a:xfrm>
          <a:prstGeom prst="rect">
            <a:avLst/>
          </a:prstGeom>
        </p:spPr>
      </p:pic>
      <p:pic>
        <p:nvPicPr>
          <p:cNvPr id="6" name="Picture 6" descr="A picture containing table&#10;&#10;Description automatically generated">
            <a:extLst>
              <a:ext uri="{FF2B5EF4-FFF2-40B4-BE49-F238E27FC236}">
                <a16:creationId xmlns:a16="http://schemas.microsoft.com/office/drawing/2014/main" id="{5B83AA99-2704-4150-C566-33475533473E}"/>
              </a:ext>
            </a:extLst>
          </p:cNvPr>
          <p:cNvPicPr>
            <a:picLocks noChangeAspect="1"/>
          </p:cNvPicPr>
          <p:nvPr/>
        </p:nvPicPr>
        <p:blipFill>
          <a:blip r:embed="rId4"/>
          <a:stretch>
            <a:fillRect/>
          </a:stretch>
        </p:blipFill>
        <p:spPr>
          <a:xfrm>
            <a:off x="5941741" y="1941027"/>
            <a:ext cx="3124200" cy="4444188"/>
          </a:xfrm>
          <a:prstGeom prst="rect">
            <a:avLst/>
          </a:prstGeom>
        </p:spPr>
      </p:pic>
      <p:pic>
        <p:nvPicPr>
          <p:cNvPr id="7" name="Obrázek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281804" y="134585"/>
            <a:ext cx="1095380" cy="694471"/>
          </a:xfrm>
          <a:prstGeom prst="rect">
            <a:avLst/>
          </a:prstGeom>
        </p:spPr>
      </p:pic>
    </p:spTree>
    <p:extLst>
      <p:ext uri="{BB962C8B-B14F-4D97-AF65-F5344CB8AC3E}">
        <p14:creationId xmlns:p14="http://schemas.microsoft.com/office/powerpoint/2010/main" val="1062811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3FA545-F42A-5E9A-4303-EA1E2FB6BE10}"/>
              </a:ext>
            </a:extLst>
          </p:cNvPr>
          <p:cNvSpPr>
            <a:spLocks noGrp="1"/>
          </p:cNvSpPr>
          <p:nvPr>
            <p:ph type="sldNum" sz="quarter" idx="4"/>
          </p:nvPr>
        </p:nvSpPr>
        <p:spPr/>
        <p:txBody>
          <a:bodyPr/>
          <a:lstStyle/>
          <a:p>
            <a:fld id="{783777ED-E0AE-DD49-A1E6-113717D9A99F}" type="slidenum">
              <a:rPr lang="fr-FR" smtClean="0"/>
              <a:pPr/>
              <a:t>32</a:t>
            </a:fld>
            <a:endParaRPr lang="fr-FR"/>
          </a:p>
        </p:txBody>
      </p:sp>
      <p:pic>
        <p:nvPicPr>
          <p:cNvPr id="5" name="Picture 5" descr="A picture containing logo&#10;&#10;Description automatically generated">
            <a:extLst>
              <a:ext uri="{FF2B5EF4-FFF2-40B4-BE49-F238E27FC236}">
                <a16:creationId xmlns:a16="http://schemas.microsoft.com/office/drawing/2014/main" id="{2C311EB5-306A-CE5D-62DB-AAA9757CAFBA}"/>
              </a:ext>
            </a:extLst>
          </p:cNvPr>
          <p:cNvPicPr>
            <a:picLocks noChangeAspect="1"/>
          </p:cNvPicPr>
          <p:nvPr/>
        </p:nvPicPr>
        <p:blipFill rotWithShape="1">
          <a:blip r:embed="rId3"/>
          <a:srcRect r="80156" b="-6522"/>
          <a:stretch/>
        </p:blipFill>
        <p:spPr>
          <a:xfrm>
            <a:off x="152400" y="913182"/>
            <a:ext cx="1233239" cy="1185348"/>
          </a:xfrm>
          <a:prstGeom prst="rect">
            <a:avLst/>
          </a:prstGeom>
        </p:spPr>
      </p:pic>
      <p:sp>
        <p:nvSpPr>
          <p:cNvPr id="7" name="TextBox 6">
            <a:extLst>
              <a:ext uri="{FF2B5EF4-FFF2-40B4-BE49-F238E27FC236}">
                <a16:creationId xmlns:a16="http://schemas.microsoft.com/office/drawing/2014/main" id="{CA161710-91D9-CAA5-C96D-95C1E54437B8}"/>
              </a:ext>
            </a:extLst>
          </p:cNvPr>
          <p:cNvSpPr txBox="1"/>
          <p:nvPr/>
        </p:nvSpPr>
        <p:spPr>
          <a:xfrm>
            <a:off x="1386114" y="1192591"/>
            <a:ext cx="442443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sz="2800" b="1">
                <a:solidFill>
                  <a:srgbClr val="964091"/>
                </a:solidFill>
              </a:rPr>
              <a:t>Krok </a:t>
            </a:r>
            <a:r>
              <a:rPr lang="en-US" sz="2800" b="1">
                <a:solidFill>
                  <a:srgbClr val="964091"/>
                </a:solidFill>
              </a:rPr>
              <a:t>1: </a:t>
            </a:r>
            <a:r>
              <a:rPr lang="cs-CZ" sz="2800" b="1">
                <a:solidFill>
                  <a:srgbClr val="964091"/>
                </a:solidFill>
              </a:rPr>
              <a:t>Začínáme</a:t>
            </a:r>
            <a:endParaRPr lang="en-US" sz="2800" b="1">
              <a:ea typeface="Open Sans"/>
              <a:cs typeface="Open Sans"/>
            </a:endParaRPr>
          </a:p>
        </p:txBody>
      </p:sp>
      <p:sp>
        <p:nvSpPr>
          <p:cNvPr id="10" name="TextBox 9">
            <a:extLst>
              <a:ext uri="{FF2B5EF4-FFF2-40B4-BE49-F238E27FC236}">
                <a16:creationId xmlns:a16="http://schemas.microsoft.com/office/drawing/2014/main" id="{F9B96428-9928-37F9-A10D-C0DA93C5A5D9}"/>
              </a:ext>
            </a:extLst>
          </p:cNvPr>
          <p:cNvSpPr txBox="1"/>
          <p:nvPr/>
        </p:nvSpPr>
        <p:spPr>
          <a:xfrm>
            <a:off x="646046" y="2099141"/>
            <a:ext cx="10049287" cy="2204899"/>
          </a:xfrm>
          <a:prstGeom prst="rect">
            <a:avLst/>
          </a:prstGeom>
          <a:noFill/>
        </p:spPr>
        <p:txBody>
          <a:bodyPr wrap="square" lIns="0" tIns="45720" rIns="0" bIns="45720" rtlCol="0" anchor="t">
            <a:spAutoFit/>
          </a:bodyPr>
          <a:lstStyle/>
          <a:p>
            <a:pPr marL="342900" indent="-342900">
              <a:lnSpc>
                <a:spcPct val="200000"/>
              </a:lnSpc>
              <a:buFont typeface="Wingdings"/>
              <a:buChar char="Ø"/>
            </a:pPr>
            <a:r>
              <a:rPr lang="cs-CZ" sz="2400" b="1">
                <a:solidFill>
                  <a:srgbClr val="964091"/>
                </a:solidFill>
                <a:latin typeface="Calibri"/>
                <a:ea typeface="+mn-lt"/>
                <a:cs typeface="Calibri"/>
              </a:rPr>
              <a:t>Ustavte pracovní skupinu</a:t>
            </a:r>
          </a:p>
          <a:p>
            <a:pPr marL="342900" indent="-342900">
              <a:lnSpc>
                <a:spcPct val="200000"/>
              </a:lnSpc>
              <a:buFont typeface="Wingdings"/>
              <a:buChar char="Ø"/>
            </a:pPr>
            <a:r>
              <a:rPr lang="cs-CZ" sz="2400" b="1">
                <a:solidFill>
                  <a:srgbClr val="964091"/>
                </a:solidFill>
                <a:latin typeface="Calibri"/>
                <a:ea typeface="+mn-lt"/>
                <a:cs typeface="Calibri"/>
              </a:rPr>
              <a:t>Definujte odpovědnosti pracovní skupiny</a:t>
            </a:r>
          </a:p>
          <a:p>
            <a:pPr marL="342900" indent="-342900">
              <a:lnSpc>
                <a:spcPct val="200000"/>
              </a:lnSpc>
              <a:buFont typeface="Wingdings"/>
              <a:buChar char="Ø"/>
            </a:pPr>
            <a:r>
              <a:rPr lang="cs-CZ" sz="2400" b="1">
                <a:solidFill>
                  <a:srgbClr val="964091"/>
                </a:solidFill>
                <a:latin typeface="Calibri"/>
                <a:ea typeface="+mn-lt"/>
                <a:cs typeface="Calibri"/>
              </a:rPr>
              <a:t>V institucionální hierarchii umístěte pracovní skupinu blízko vedení.</a:t>
            </a:r>
          </a:p>
        </p:txBody>
      </p:sp>
      <p:pic>
        <p:nvPicPr>
          <p:cNvPr id="6" name="Obrázek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81804" y="134585"/>
            <a:ext cx="1095380" cy="694471"/>
          </a:xfrm>
          <a:prstGeom prst="rect">
            <a:avLst/>
          </a:prstGeom>
        </p:spPr>
      </p:pic>
    </p:spTree>
    <p:extLst>
      <p:ext uri="{BB962C8B-B14F-4D97-AF65-F5344CB8AC3E}">
        <p14:creationId xmlns:p14="http://schemas.microsoft.com/office/powerpoint/2010/main" val="961437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780649C-447B-F6EF-A886-798DED3F516A}"/>
              </a:ext>
            </a:extLst>
          </p:cNvPr>
          <p:cNvSpPr>
            <a:spLocks noGrp="1"/>
          </p:cNvSpPr>
          <p:nvPr>
            <p:ph type="sldNum" sz="quarter" idx="4"/>
          </p:nvPr>
        </p:nvSpPr>
        <p:spPr/>
        <p:txBody>
          <a:bodyPr/>
          <a:lstStyle/>
          <a:p>
            <a:fld id="{783777ED-E0AE-DD49-A1E6-113717D9A99F}" type="slidenum">
              <a:rPr lang="fr-FR" smtClean="0"/>
              <a:pPr/>
              <a:t>33</a:t>
            </a:fld>
            <a:endParaRPr lang="fr-FR"/>
          </a:p>
        </p:txBody>
      </p:sp>
      <p:sp>
        <p:nvSpPr>
          <p:cNvPr id="4" name="TextBox 1">
            <a:extLst>
              <a:ext uri="{FF2B5EF4-FFF2-40B4-BE49-F238E27FC236}">
                <a16:creationId xmlns:a16="http://schemas.microsoft.com/office/drawing/2014/main" id="{5BB7C9DB-FE5A-B112-E81C-851B705E24DA}"/>
              </a:ext>
            </a:extLst>
          </p:cNvPr>
          <p:cNvSpPr txBox="1"/>
          <p:nvPr/>
        </p:nvSpPr>
        <p:spPr>
          <a:xfrm>
            <a:off x="1398208" y="1240971"/>
            <a:ext cx="8464246"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r>
              <a:rPr lang="cs-CZ" sz="2800" b="1">
                <a:solidFill>
                  <a:srgbClr val="964091"/>
                </a:solidFill>
                <a:ea typeface="Open Sans"/>
                <a:cs typeface="Open Sans"/>
              </a:rPr>
              <a:t>KROK</a:t>
            </a:r>
            <a:r>
              <a:rPr lang="en-US" sz="2800" b="1">
                <a:solidFill>
                  <a:srgbClr val="964091"/>
                </a:solidFill>
                <a:ea typeface="Open Sans"/>
                <a:cs typeface="Open Sans"/>
              </a:rPr>
              <a:t> 2: </a:t>
            </a:r>
            <a:r>
              <a:rPr lang="cs-CZ" sz="2800" b="1">
                <a:solidFill>
                  <a:srgbClr val="964091"/>
                </a:solidFill>
                <a:ea typeface="Open Sans"/>
                <a:cs typeface="Open Sans"/>
              </a:rPr>
              <a:t>Analýza a vyhodnocení stavu a kontextu instituce</a:t>
            </a:r>
            <a:endParaRPr lang="en-US"/>
          </a:p>
        </p:txBody>
      </p:sp>
      <p:pic>
        <p:nvPicPr>
          <p:cNvPr id="5" name="Picture 5" descr="Icon&#10;&#10;Description automatically generated">
            <a:extLst>
              <a:ext uri="{FF2B5EF4-FFF2-40B4-BE49-F238E27FC236}">
                <a16:creationId xmlns:a16="http://schemas.microsoft.com/office/drawing/2014/main" id="{6B2D2C20-0E2B-DDE8-AE87-496B090AAFC7}"/>
              </a:ext>
            </a:extLst>
          </p:cNvPr>
          <p:cNvPicPr>
            <a:picLocks noChangeAspect="1"/>
          </p:cNvPicPr>
          <p:nvPr/>
        </p:nvPicPr>
        <p:blipFill>
          <a:blip r:embed="rId3"/>
          <a:stretch>
            <a:fillRect/>
          </a:stretch>
        </p:blipFill>
        <p:spPr>
          <a:xfrm>
            <a:off x="288320" y="1182461"/>
            <a:ext cx="1116692" cy="1154792"/>
          </a:xfrm>
          <a:prstGeom prst="rect">
            <a:avLst/>
          </a:prstGeom>
        </p:spPr>
      </p:pic>
      <p:sp>
        <p:nvSpPr>
          <p:cNvPr id="7" name="TextBox 6">
            <a:extLst>
              <a:ext uri="{FF2B5EF4-FFF2-40B4-BE49-F238E27FC236}">
                <a16:creationId xmlns:a16="http://schemas.microsoft.com/office/drawing/2014/main" id="{015212CB-ED87-FF9F-5CCA-D9C5D6353B8E}"/>
              </a:ext>
            </a:extLst>
          </p:cNvPr>
          <p:cNvSpPr txBox="1"/>
          <p:nvPr/>
        </p:nvSpPr>
        <p:spPr>
          <a:xfrm>
            <a:off x="633951" y="2433776"/>
            <a:ext cx="11037064" cy="3359061"/>
          </a:xfrm>
          <a:prstGeom prst="rect">
            <a:avLst/>
          </a:prstGeom>
          <a:noFill/>
        </p:spPr>
        <p:txBody>
          <a:bodyPr wrap="square" lIns="0" tIns="45720" rIns="0" bIns="45720" rtlCol="0" anchor="t">
            <a:spAutoFit/>
          </a:bodyPr>
          <a:lstStyle/>
          <a:p>
            <a:pPr marL="342900" indent="-342900">
              <a:lnSpc>
                <a:spcPct val="150000"/>
              </a:lnSpc>
              <a:buFont typeface="Wingdings"/>
              <a:buChar char="Ø"/>
            </a:pPr>
            <a:r>
              <a:rPr lang="cs-CZ" sz="2400" b="1">
                <a:solidFill>
                  <a:srgbClr val="964091"/>
                </a:solidFill>
                <a:latin typeface="Calibri"/>
                <a:ea typeface="Open Sans"/>
                <a:cs typeface="Calibri"/>
              </a:rPr>
              <a:t>Organizační kultura</a:t>
            </a:r>
          </a:p>
          <a:p>
            <a:pPr marL="342900" indent="-342900">
              <a:lnSpc>
                <a:spcPct val="150000"/>
              </a:lnSpc>
              <a:buFont typeface="Wingdings"/>
              <a:buChar char="Ø"/>
            </a:pPr>
            <a:r>
              <a:rPr lang="cs-CZ" sz="2400" b="1">
                <a:solidFill>
                  <a:srgbClr val="964091"/>
                </a:solidFill>
                <a:latin typeface="Calibri"/>
                <a:ea typeface="Open Sans"/>
                <a:cs typeface="Calibri"/>
              </a:rPr>
              <a:t>Příslušné právní předpisy a politiky ve vaší instituci a zemi</a:t>
            </a:r>
          </a:p>
          <a:p>
            <a:pPr marL="342900" indent="-342900">
              <a:lnSpc>
                <a:spcPct val="150000"/>
              </a:lnSpc>
              <a:buFont typeface="Wingdings"/>
              <a:buChar char="Ø"/>
            </a:pPr>
            <a:r>
              <a:rPr lang="cs-CZ" sz="2400" b="1">
                <a:solidFill>
                  <a:srgbClr val="964091"/>
                </a:solidFill>
                <a:latin typeface="Calibri"/>
                <a:ea typeface="Open Sans"/>
                <a:cs typeface="Calibri"/>
              </a:rPr>
              <a:t>Prevalence genderově-podmíněného násilí</a:t>
            </a:r>
          </a:p>
          <a:p>
            <a:pPr marL="342900" indent="-342900">
              <a:lnSpc>
                <a:spcPct val="150000"/>
              </a:lnSpc>
              <a:buFont typeface="Wingdings"/>
              <a:buChar char="Ø"/>
            </a:pPr>
            <a:r>
              <a:rPr lang="cs-CZ" sz="2400" b="1">
                <a:solidFill>
                  <a:srgbClr val="964091"/>
                </a:solidFill>
                <a:latin typeface="Calibri"/>
                <a:ea typeface="Open Sans"/>
                <a:cs typeface="Calibri"/>
              </a:rPr>
              <a:t>Analýza institucionálních relevantních stakeholderů a posouzení potřeb</a:t>
            </a:r>
          </a:p>
          <a:p>
            <a:pPr marL="342900" indent="-342900">
              <a:lnSpc>
                <a:spcPct val="150000"/>
              </a:lnSpc>
              <a:buFont typeface="Wingdings"/>
              <a:buChar char="Ø"/>
            </a:pPr>
            <a:r>
              <a:rPr lang="cs-CZ" sz="2400" b="1">
                <a:solidFill>
                  <a:srgbClr val="964091"/>
                </a:solidFill>
                <a:latin typeface="Calibri"/>
                <a:ea typeface="Open Sans"/>
                <a:cs typeface="Calibri"/>
              </a:rPr>
              <a:t>Dostupné zdroje</a:t>
            </a:r>
          </a:p>
          <a:p>
            <a:pPr marL="342900" indent="-342900">
              <a:lnSpc>
                <a:spcPct val="150000"/>
              </a:lnSpc>
              <a:buFont typeface="Wingdings"/>
              <a:buChar char="Ø"/>
            </a:pPr>
            <a:r>
              <a:rPr lang="cs-CZ" sz="2400" b="1" err="1">
                <a:solidFill>
                  <a:srgbClr val="964091"/>
                </a:solidFill>
                <a:latin typeface="Calibri"/>
                <a:ea typeface="Open Sans"/>
                <a:cs typeface="Calibri"/>
              </a:rPr>
              <a:t>Impact</a:t>
            </a:r>
            <a:r>
              <a:rPr lang="cs-CZ" sz="2400" b="1">
                <a:solidFill>
                  <a:srgbClr val="964091"/>
                </a:solidFill>
                <a:latin typeface="Calibri"/>
                <a:ea typeface="Open Sans"/>
                <a:cs typeface="Calibri"/>
              </a:rPr>
              <a:t> </a:t>
            </a:r>
            <a:r>
              <a:rPr lang="cs-CZ" sz="2400" b="1" err="1">
                <a:solidFill>
                  <a:srgbClr val="964091"/>
                </a:solidFill>
                <a:latin typeface="Calibri"/>
                <a:ea typeface="Open Sans"/>
                <a:cs typeface="Calibri"/>
              </a:rPr>
              <a:t>drivers</a:t>
            </a:r>
            <a:r>
              <a:rPr lang="cs-CZ" sz="2400" b="1">
                <a:solidFill>
                  <a:srgbClr val="964091"/>
                </a:solidFill>
                <a:latin typeface="Calibri"/>
                <a:ea typeface="Open Sans"/>
                <a:cs typeface="Calibri"/>
              </a:rPr>
              <a:t> v oblasti genderové rovnosti a genderově-podmíněného násilí</a:t>
            </a:r>
          </a:p>
        </p:txBody>
      </p:sp>
      <p:pic>
        <p:nvPicPr>
          <p:cNvPr id="6" name="Obrázek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81804" y="134585"/>
            <a:ext cx="1095380" cy="694471"/>
          </a:xfrm>
          <a:prstGeom prst="rect">
            <a:avLst/>
          </a:prstGeom>
        </p:spPr>
      </p:pic>
    </p:spTree>
    <p:extLst>
      <p:ext uri="{BB962C8B-B14F-4D97-AF65-F5344CB8AC3E}">
        <p14:creationId xmlns:p14="http://schemas.microsoft.com/office/powerpoint/2010/main" val="1346830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4D25806-10DA-B70B-782A-07165ECEF1AD}"/>
              </a:ext>
            </a:extLst>
          </p:cNvPr>
          <p:cNvSpPr>
            <a:spLocks noGrp="1"/>
          </p:cNvSpPr>
          <p:nvPr>
            <p:ph type="sldNum" sz="quarter" idx="4"/>
          </p:nvPr>
        </p:nvSpPr>
        <p:spPr/>
        <p:txBody>
          <a:bodyPr/>
          <a:lstStyle/>
          <a:p>
            <a:fld id="{783777ED-E0AE-DD49-A1E6-113717D9A99F}" type="slidenum">
              <a:rPr lang="fr-FR" smtClean="0"/>
              <a:pPr/>
              <a:t>34</a:t>
            </a:fld>
            <a:endParaRPr lang="fr-FR"/>
          </a:p>
        </p:txBody>
      </p:sp>
      <p:pic>
        <p:nvPicPr>
          <p:cNvPr id="4" name="Picture 4">
            <a:extLst>
              <a:ext uri="{FF2B5EF4-FFF2-40B4-BE49-F238E27FC236}">
                <a16:creationId xmlns:a16="http://schemas.microsoft.com/office/drawing/2014/main" id="{B77163CF-8A62-4C42-A2E9-8A13D24ED33F}"/>
              </a:ext>
            </a:extLst>
          </p:cNvPr>
          <p:cNvPicPr>
            <a:picLocks noChangeAspect="1"/>
          </p:cNvPicPr>
          <p:nvPr/>
        </p:nvPicPr>
        <p:blipFill rotWithShape="1">
          <a:blip r:embed="rId3"/>
          <a:srcRect r="83406" b="-44186"/>
          <a:stretch/>
        </p:blipFill>
        <p:spPr>
          <a:xfrm>
            <a:off x="128210" y="949167"/>
            <a:ext cx="1257490" cy="2057084"/>
          </a:xfrm>
          <a:prstGeom prst="rect">
            <a:avLst/>
          </a:prstGeom>
        </p:spPr>
      </p:pic>
      <p:sp>
        <p:nvSpPr>
          <p:cNvPr id="5" name="TextBox 4">
            <a:extLst>
              <a:ext uri="{FF2B5EF4-FFF2-40B4-BE49-F238E27FC236}">
                <a16:creationId xmlns:a16="http://schemas.microsoft.com/office/drawing/2014/main" id="{0F3D075A-F9CB-8D7E-6DD6-2C5946AFC80A}"/>
              </a:ext>
            </a:extLst>
          </p:cNvPr>
          <p:cNvSpPr txBox="1"/>
          <p:nvPr/>
        </p:nvSpPr>
        <p:spPr>
          <a:xfrm>
            <a:off x="1531257" y="1374019"/>
            <a:ext cx="1015344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sz="2800" b="1">
                <a:solidFill>
                  <a:srgbClr val="964091"/>
                </a:solidFill>
              </a:rPr>
              <a:t>KROK</a:t>
            </a:r>
            <a:r>
              <a:rPr lang="en-US" sz="2800" b="1">
                <a:solidFill>
                  <a:srgbClr val="964091"/>
                </a:solidFill>
              </a:rPr>
              <a:t> 3: </a:t>
            </a:r>
            <a:r>
              <a:rPr lang="cs-CZ" sz="2800" b="1">
                <a:solidFill>
                  <a:srgbClr val="964091"/>
                </a:solidFill>
              </a:rPr>
              <a:t>Návrh akčního plánu – </a:t>
            </a:r>
            <a:r>
              <a:rPr lang="cs-CZ" sz="2800" b="1" err="1">
                <a:solidFill>
                  <a:srgbClr val="964091"/>
                </a:solidFill>
              </a:rPr>
              <a:t>kokreace</a:t>
            </a:r>
            <a:r>
              <a:rPr lang="cs-CZ" sz="2800" b="1">
                <a:solidFill>
                  <a:srgbClr val="964091"/>
                </a:solidFill>
              </a:rPr>
              <a:t> a participativní techniky</a:t>
            </a:r>
            <a:endParaRPr lang="en-US" sz="2800" b="1">
              <a:ea typeface="Open Sans"/>
              <a:cs typeface="Open Sans"/>
            </a:endParaRPr>
          </a:p>
        </p:txBody>
      </p:sp>
      <p:pic>
        <p:nvPicPr>
          <p:cNvPr id="6" name="Picture 6" descr="Icon&#10;&#10;Description automatically generated">
            <a:extLst>
              <a:ext uri="{FF2B5EF4-FFF2-40B4-BE49-F238E27FC236}">
                <a16:creationId xmlns:a16="http://schemas.microsoft.com/office/drawing/2014/main" id="{0F83CD1B-2EDA-4FA3-BAA1-2A01974A81F6}"/>
              </a:ext>
            </a:extLst>
          </p:cNvPr>
          <p:cNvPicPr>
            <a:picLocks noChangeAspect="1"/>
          </p:cNvPicPr>
          <p:nvPr/>
        </p:nvPicPr>
        <p:blipFill>
          <a:blip r:embed="rId4"/>
          <a:stretch>
            <a:fillRect/>
          </a:stretch>
        </p:blipFill>
        <p:spPr>
          <a:xfrm>
            <a:off x="507294" y="2274181"/>
            <a:ext cx="876300" cy="1152525"/>
          </a:xfrm>
          <a:prstGeom prst="rect">
            <a:avLst/>
          </a:prstGeom>
        </p:spPr>
      </p:pic>
      <p:pic>
        <p:nvPicPr>
          <p:cNvPr id="7" name="Picture 7" descr="Icon&#10;&#10;Description automatically generated">
            <a:extLst>
              <a:ext uri="{FF2B5EF4-FFF2-40B4-BE49-F238E27FC236}">
                <a16:creationId xmlns:a16="http://schemas.microsoft.com/office/drawing/2014/main" id="{F45ECC58-1B1A-7323-7E60-2AADEED5B329}"/>
              </a:ext>
            </a:extLst>
          </p:cNvPr>
          <p:cNvPicPr>
            <a:picLocks noChangeAspect="1"/>
          </p:cNvPicPr>
          <p:nvPr/>
        </p:nvPicPr>
        <p:blipFill>
          <a:blip r:embed="rId5"/>
          <a:stretch>
            <a:fillRect/>
          </a:stretch>
        </p:blipFill>
        <p:spPr>
          <a:xfrm>
            <a:off x="619654" y="3478565"/>
            <a:ext cx="962025" cy="1114425"/>
          </a:xfrm>
          <a:prstGeom prst="rect">
            <a:avLst/>
          </a:prstGeom>
        </p:spPr>
      </p:pic>
      <p:pic>
        <p:nvPicPr>
          <p:cNvPr id="8" name="Picture 8" descr="Icon&#10;&#10;Description automatically generated">
            <a:extLst>
              <a:ext uri="{FF2B5EF4-FFF2-40B4-BE49-F238E27FC236}">
                <a16:creationId xmlns:a16="http://schemas.microsoft.com/office/drawing/2014/main" id="{AFE6AB65-544F-75E4-99CF-FCF3B42208B7}"/>
              </a:ext>
            </a:extLst>
          </p:cNvPr>
          <p:cNvPicPr>
            <a:picLocks noChangeAspect="1"/>
          </p:cNvPicPr>
          <p:nvPr/>
        </p:nvPicPr>
        <p:blipFill>
          <a:blip r:embed="rId6"/>
          <a:stretch>
            <a:fillRect/>
          </a:stretch>
        </p:blipFill>
        <p:spPr>
          <a:xfrm>
            <a:off x="463726" y="4796014"/>
            <a:ext cx="1076325" cy="1047750"/>
          </a:xfrm>
          <a:prstGeom prst="rect">
            <a:avLst/>
          </a:prstGeom>
        </p:spPr>
      </p:pic>
      <p:pic>
        <p:nvPicPr>
          <p:cNvPr id="9" name="Picture 9" descr="Icon&#10;&#10;Description automatically generated">
            <a:extLst>
              <a:ext uri="{FF2B5EF4-FFF2-40B4-BE49-F238E27FC236}">
                <a16:creationId xmlns:a16="http://schemas.microsoft.com/office/drawing/2014/main" id="{6CEE33C0-87BE-91F6-255B-CD980EB0374E}"/>
              </a:ext>
            </a:extLst>
          </p:cNvPr>
          <p:cNvPicPr>
            <a:picLocks noChangeAspect="1"/>
          </p:cNvPicPr>
          <p:nvPr/>
        </p:nvPicPr>
        <p:blipFill>
          <a:blip r:embed="rId7"/>
          <a:stretch>
            <a:fillRect/>
          </a:stretch>
        </p:blipFill>
        <p:spPr>
          <a:xfrm>
            <a:off x="5585530" y="2132542"/>
            <a:ext cx="1063273" cy="1153584"/>
          </a:xfrm>
          <a:prstGeom prst="rect">
            <a:avLst/>
          </a:prstGeom>
        </p:spPr>
      </p:pic>
      <p:pic>
        <p:nvPicPr>
          <p:cNvPr id="10" name="Picture 10" descr="Icon&#10;&#10;Description automatically generated">
            <a:extLst>
              <a:ext uri="{FF2B5EF4-FFF2-40B4-BE49-F238E27FC236}">
                <a16:creationId xmlns:a16="http://schemas.microsoft.com/office/drawing/2014/main" id="{1C3A5488-7A9B-608D-5E22-3C66B580328C}"/>
              </a:ext>
            </a:extLst>
          </p:cNvPr>
          <p:cNvPicPr>
            <a:picLocks noChangeAspect="1"/>
          </p:cNvPicPr>
          <p:nvPr/>
        </p:nvPicPr>
        <p:blipFill>
          <a:blip r:embed="rId8"/>
          <a:stretch>
            <a:fillRect/>
          </a:stretch>
        </p:blipFill>
        <p:spPr>
          <a:xfrm>
            <a:off x="5533495" y="3520017"/>
            <a:ext cx="1209675" cy="1257300"/>
          </a:xfrm>
          <a:prstGeom prst="rect">
            <a:avLst/>
          </a:prstGeom>
        </p:spPr>
      </p:pic>
      <p:pic>
        <p:nvPicPr>
          <p:cNvPr id="11" name="Picture 11" descr="Icon&#10;&#10;Description automatically generated">
            <a:extLst>
              <a:ext uri="{FF2B5EF4-FFF2-40B4-BE49-F238E27FC236}">
                <a16:creationId xmlns:a16="http://schemas.microsoft.com/office/drawing/2014/main" id="{59AAFD09-4867-A939-B51E-2F0B03D9DC4C}"/>
              </a:ext>
            </a:extLst>
          </p:cNvPr>
          <p:cNvPicPr>
            <a:picLocks noChangeAspect="1"/>
          </p:cNvPicPr>
          <p:nvPr/>
        </p:nvPicPr>
        <p:blipFill>
          <a:blip r:embed="rId9"/>
          <a:stretch>
            <a:fillRect/>
          </a:stretch>
        </p:blipFill>
        <p:spPr>
          <a:xfrm>
            <a:off x="5538611" y="4846991"/>
            <a:ext cx="1143000" cy="1171575"/>
          </a:xfrm>
          <a:prstGeom prst="rect">
            <a:avLst/>
          </a:prstGeom>
        </p:spPr>
      </p:pic>
      <p:sp>
        <p:nvSpPr>
          <p:cNvPr id="13" name="TextBox 12">
            <a:extLst>
              <a:ext uri="{FF2B5EF4-FFF2-40B4-BE49-F238E27FC236}">
                <a16:creationId xmlns:a16="http://schemas.microsoft.com/office/drawing/2014/main" id="{68813B2B-7961-D5A5-C2C4-C2D6AC5DF827}"/>
              </a:ext>
            </a:extLst>
          </p:cNvPr>
          <p:cNvSpPr txBox="1"/>
          <p:nvPr/>
        </p:nvSpPr>
        <p:spPr>
          <a:xfrm>
            <a:off x="1692284" y="2419665"/>
            <a:ext cx="2951398" cy="589072"/>
          </a:xfrm>
          <a:prstGeom prst="rect">
            <a:avLst/>
          </a:prstGeom>
          <a:noFill/>
        </p:spPr>
        <p:txBody>
          <a:bodyPr wrap="square" lIns="0" tIns="45720" rIns="0" bIns="45720" rtlCol="0" anchor="t">
            <a:spAutoFit/>
          </a:bodyPr>
          <a:lstStyle/>
          <a:p>
            <a:pPr>
              <a:lnSpc>
                <a:spcPct val="150000"/>
              </a:lnSpc>
            </a:pPr>
            <a:r>
              <a:rPr lang="cs-CZ" sz="2400" b="1">
                <a:solidFill>
                  <a:srgbClr val="964091"/>
                </a:solidFill>
                <a:latin typeface="Calibri"/>
                <a:ea typeface="Open Sans"/>
                <a:cs typeface="Calibri"/>
              </a:rPr>
              <a:t>Hlavní a dílčí cíle</a:t>
            </a:r>
            <a:endParaRPr lang="en-GB" sz="2400" b="1">
              <a:solidFill>
                <a:srgbClr val="964091"/>
              </a:solidFill>
              <a:latin typeface="Calibri"/>
              <a:ea typeface="Open Sans"/>
              <a:cs typeface="Calibri"/>
            </a:endParaRPr>
          </a:p>
        </p:txBody>
      </p:sp>
      <p:sp>
        <p:nvSpPr>
          <p:cNvPr id="14" name="TextBox 13">
            <a:extLst>
              <a:ext uri="{FF2B5EF4-FFF2-40B4-BE49-F238E27FC236}">
                <a16:creationId xmlns:a16="http://schemas.microsoft.com/office/drawing/2014/main" id="{8A062B33-C58D-49FF-F603-349D3E3516DF}"/>
              </a:ext>
            </a:extLst>
          </p:cNvPr>
          <p:cNvSpPr txBox="1"/>
          <p:nvPr/>
        </p:nvSpPr>
        <p:spPr>
          <a:xfrm>
            <a:off x="1734617" y="3633221"/>
            <a:ext cx="3205518" cy="588687"/>
          </a:xfrm>
          <a:prstGeom prst="rect">
            <a:avLst/>
          </a:prstGeom>
          <a:noFill/>
        </p:spPr>
        <p:txBody>
          <a:bodyPr wrap="square" lIns="0" tIns="45720" rIns="0" bIns="45720" rtlCol="0" anchor="t">
            <a:spAutoFit/>
          </a:bodyPr>
          <a:lstStyle/>
          <a:p>
            <a:pPr>
              <a:lnSpc>
                <a:spcPct val="150000"/>
              </a:lnSpc>
            </a:pPr>
            <a:r>
              <a:rPr lang="cs-CZ" sz="2400" b="1">
                <a:solidFill>
                  <a:srgbClr val="964091"/>
                </a:solidFill>
                <a:latin typeface="Calibri"/>
                <a:ea typeface="Open Sans"/>
                <a:cs typeface="Calibri"/>
              </a:rPr>
              <a:t>Aktivity a cílové hodnoty </a:t>
            </a:r>
            <a:endParaRPr lang="en-US"/>
          </a:p>
        </p:txBody>
      </p:sp>
      <p:sp>
        <p:nvSpPr>
          <p:cNvPr id="15" name="TextBox 14">
            <a:extLst>
              <a:ext uri="{FF2B5EF4-FFF2-40B4-BE49-F238E27FC236}">
                <a16:creationId xmlns:a16="http://schemas.microsoft.com/office/drawing/2014/main" id="{5FF59944-4F04-A002-1C49-2914425A918A}"/>
              </a:ext>
            </a:extLst>
          </p:cNvPr>
          <p:cNvSpPr txBox="1"/>
          <p:nvPr/>
        </p:nvSpPr>
        <p:spPr>
          <a:xfrm>
            <a:off x="1692284" y="5016109"/>
            <a:ext cx="2951398" cy="588687"/>
          </a:xfrm>
          <a:prstGeom prst="rect">
            <a:avLst/>
          </a:prstGeom>
          <a:noFill/>
        </p:spPr>
        <p:txBody>
          <a:bodyPr wrap="square" lIns="0" tIns="45720" rIns="0" bIns="45720" rtlCol="0" anchor="t">
            <a:spAutoFit/>
          </a:bodyPr>
          <a:lstStyle/>
          <a:p>
            <a:pPr>
              <a:lnSpc>
                <a:spcPct val="150000"/>
              </a:lnSpc>
            </a:pPr>
            <a:r>
              <a:rPr lang="cs-CZ" sz="2400" b="1">
                <a:solidFill>
                  <a:srgbClr val="964091"/>
                </a:solidFill>
                <a:latin typeface="Calibri"/>
                <a:ea typeface="Open Sans"/>
                <a:cs typeface="Calibri"/>
              </a:rPr>
              <a:t>Časový plán</a:t>
            </a:r>
            <a:endParaRPr lang="en-US"/>
          </a:p>
        </p:txBody>
      </p:sp>
      <p:sp>
        <p:nvSpPr>
          <p:cNvPr id="16" name="TextBox 15">
            <a:extLst>
              <a:ext uri="{FF2B5EF4-FFF2-40B4-BE49-F238E27FC236}">
                <a16:creationId xmlns:a16="http://schemas.microsoft.com/office/drawing/2014/main" id="{D96EE99F-D8B2-E5EB-BCC6-545C137F10B0}"/>
              </a:ext>
            </a:extLst>
          </p:cNvPr>
          <p:cNvSpPr txBox="1"/>
          <p:nvPr/>
        </p:nvSpPr>
        <p:spPr>
          <a:xfrm>
            <a:off x="7040394" y="2320886"/>
            <a:ext cx="2951398" cy="588687"/>
          </a:xfrm>
          <a:prstGeom prst="rect">
            <a:avLst/>
          </a:prstGeom>
          <a:noFill/>
        </p:spPr>
        <p:txBody>
          <a:bodyPr wrap="square" lIns="0" tIns="45720" rIns="0" bIns="45720" rtlCol="0" anchor="t">
            <a:spAutoFit/>
          </a:bodyPr>
          <a:lstStyle/>
          <a:p>
            <a:pPr>
              <a:lnSpc>
                <a:spcPct val="150000"/>
              </a:lnSpc>
            </a:pPr>
            <a:r>
              <a:rPr lang="cs-CZ" sz="2400" b="1">
                <a:solidFill>
                  <a:srgbClr val="964091"/>
                </a:solidFill>
                <a:latin typeface="Calibri"/>
                <a:ea typeface="Open Sans"/>
                <a:cs typeface="Calibri"/>
              </a:rPr>
              <a:t>Odpovědné osoby</a:t>
            </a:r>
            <a:endParaRPr lang="en-GB" sz="2400" b="1">
              <a:solidFill>
                <a:srgbClr val="964091"/>
              </a:solidFill>
              <a:latin typeface="Calibri"/>
              <a:ea typeface="Open Sans"/>
              <a:cs typeface="Calibri"/>
            </a:endParaRPr>
          </a:p>
        </p:txBody>
      </p:sp>
      <p:sp>
        <p:nvSpPr>
          <p:cNvPr id="17" name="TextBox 16">
            <a:extLst>
              <a:ext uri="{FF2B5EF4-FFF2-40B4-BE49-F238E27FC236}">
                <a16:creationId xmlns:a16="http://schemas.microsoft.com/office/drawing/2014/main" id="{C9BA81F5-A882-0FC3-A2F9-240E366F5823}"/>
              </a:ext>
            </a:extLst>
          </p:cNvPr>
          <p:cNvSpPr txBox="1"/>
          <p:nvPr/>
        </p:nvSpPr>
        <p:spPr>
          <a:xfrm>
            <a:off x="7110950" y="3633220"/>
            <a:ext cx="4249620" cy="588687"/>
          </a:xfrm>
          <a:prstGeom prst="rect">
            <a:avLst/>
          </a:prstGeom>
          <a:noFill/>
        </p:spPr>
        <p:txBody>
          <a:bodyPr wrap="square" lIns="0" tIns="45720" rIns="0" bIns="45720" rtlCol="0" anchor="t">
            <a:spAutoFit/>
          </a:bodyPr>
          <a:lstStyle/>
          <a:p>
            <a:pPr>
              <a:lnSpc>
                <a:spcPct val="150000"/>
              </a:lnSpc>
            </a:pPr>
            <a:r>
              <a:rPr lang="cs-CZ" sz="2400" b="1">
                <a:solidFill>
                  <a:srgbClr val="964091"/>
                </a:solidFill>
                <a:latin typeface="Calibri"/>
                <a:ea typeface="Open Sans"/>
                <a:cs typeface="Calibri"/>
              </a:rPr>
              <a:t>Měřitelné indikátory</a:t>
            </a:r>
            <a:endParaRPr lang="en-US"/>
          </a:p>
        </p:txBody>
      </p:sp>
      <p:sp>
        <p:nvSpPr>
          <p:cNvPr id="18" name="TextBox 17">
            <a:extLst>
              <a:ext uri="{FF2B5EF4-FFF2-40B4-BE49-F238E27FC236}">
                <a16:creationId xmlns:a16="http://schemas.microsoft.com/office/drawing/2014/main" id="{02A19779-C85A-4273-D01E-EB14CEE58A38}"/>
              </a:ext>
            </a:extLst>
          </p:cNvPr>
          <p:cNvSpPr txBox="1"/>
          <p:nvPr/>
        </p:nvSpPr>
        <p:spPr>
          <a:xfrm>
            <a:off x="7110950" y="5016109"/>
            <a:ext cx="4249620" cy="588687"/>
          </a:xfrm>
          <a:prstGeom prst="rect">
            <a:avLst/>
          </a:prstGeom>
          <a:noFill/>
        </p:spPr>
        <p:txBody>
          <a:bodyPr wrap="square" lIns="0" tIns="45720" rIns="0" bIns="45720" rtlCol="0" anchor="t">
            <a:spAutoFit/>
          </a:bodyPr>
          <a:lstStyle/>
          <a:p>
            <a:pPr>
              <a:lnSpc>
                <a:spcPct val="150000"/>
              </a:lnSpc>
            </a:pPr>
            <a:r>
              <a:rPr lang="cs-CZ" sz="2400" b="1">
                <a:solidFill>
                  <a:srgbClr val="964091"/>
                </a:solidFill>
                <a:latin typeface="Calibri"/>
                <a:ea typeface="Open Sans"/>
                <a:cs typeface="Calibri"/>
              </a:rPr>
              <a:t>Inspirativní příklady</a:t>
            </a:r>
            <a:endParaRPr lang="en-US"/>
          </a:p>
        </p:txBody>
      </p:sp>
      <p:pic>
        <p:nvPicPr>
          <p:cNvPr id="19" name="Obrázek 18"/>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281804" y="134585"/>
            <a:ext cx="1095380" cy="694471"/>
          </a:xfrm>
          <a:prstGeom prst="rect">
            <a:avLst/>
          </a:prstGeom>
        </p:spPr>
      </p:pic>
    </p:spTree>
    <p:extLst>
      <p:ext uri="{BB962C8B-B14F-4D97-AF65-F5344CB8AC3E}">
        <p14:creationId xmlns:p14="http://schemas.microsoft.com/office/powerpoint/2010/main" val="3177528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0486BE-97D1-7421-A639-7B1214E8FE45}"/>
              </a:ext>
            </a:extLst>
          </p:cNvPr>
          <p:cNvSpPr>
            <a:spLocks noGrp="1"/>
          </p:cNvSpPr>
          <p:nvPr>
            <p:ph type="sldNum" sz="quarter" idx="4"/>
          </p:nvPr>
        </p:nvSpPr>
        <p:spPr>
          <a:xfrm>
            <a:off x="8328910" y="6170091"/>
            <a:ext cx="2743200" cy="365125"/>
          </a:xfrm>
        </p:spPr>
        <p:txBody>
          <a:bodyPr/>
          <a:lstStyle/>
          <a:p>
            <a:fld id="{783777ED-E0AE-DD49-A1E6-113717D9A99F}" type="slidenum">
              <a:rPr lang="fr-FR" smtClean="0"/>
              <a:pPr/>
              <a:t>35</a:t>
            </a:fld>
            <a:endParaRPr lang="fr-FR"/>
          </a:p>
        </p:txBody>
      </p:sp>
      <p:pic>
        <p:nvPicPr>
          <p:cNvPr id="4" name="Picture 4" descr="Icon&#10;&#10;Description automatically generated">
            <a:extLst>
              <a:ext uri="{FF2B5EF4-FFF2-40B4-BE49-F238E27FC236}">
                <a16:creationId xmlns:a16="http://schemas.microsoft.com/office/drawing/2014/main" id="{5D18E4F0-EEEB-82F9-AF5B-BEADB31D2960}"/>
              </a:ext>
            </a:extLst>
          </p:cNvPr>
          <p:cNvPicPr>
            <a:picLocks noChangeAspect="1"/>
          </p:cNvPicPr>
          <p:nvPr/>
        </p:nvPicPr>
        <p:blipFill>
          <a:blip r:embed="rId3"/>
          <a:stretch>
            <a:fillRect/>
          </a:stretch>
        </p:blipFill>
        <p:spPr>
          <a:xfrm>
            <a:off x="289833" y="761244"/>
            <a:ext cx="1186240" cy="1465036"/>
          </a:xfrm>
          <a:prstGeom prst="rect">
            <a:avLst/>
          </a:prstGeom>
        </p:spPr>
      </p:pic>
      <p:sp>
        <p:nvSpPr>
          <p:cNvPr id="5" name="TextBox 4">
            <a:extLst>
              <a:ext uri="{FF2B5EF4-FFF2-40B4-BE49-F238E27FC236}">
                <a16:creationId xmlns:a16="http://schemas.microsoft.com/office/drawing/2014/main" id="{537FB9B0-1C25-71A4-C8DD-1E834D5ABE56}"/>
              </a:ext>
            </a:extLst>
          </p:cNvPr>
          <p:cNvSpPr txBox="1"/>
          <p:nvPr/>
        </p:nvSpPr>
        <p:spPr>
          <a:xfrm>
            <a:off x="1555448" y="1234924"/>
            <a:ext cx="552510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sz="2800" b="1">
                <a:solidFill>
                  <a:srgbClr val="964091"/>
                </a:solidFill>
              </a:rPr>
              <a:t>KROK 4: Implementace</a:t>
            </a:r>
            <a:endParaRPr lang="cs-CZ" sz="2800" b="1">
              <a:ea typeface="Open Sans"/>
              <a:cs typeface="Open Sans"/>
            </a:endParaRPr>
          </a:p>
        </p:txBody>
      </p:sp>
      <p:pic>
        <p:nvPicPr>
          <p:cNvPr id="6" name="Picture 5">
            <a:extLst>
              <a:ext uri="{FF2B5EF4-FFF2-40B4-BE49-F238E27FC236}">
                <a16:creationId xmlns:a16="http://schemas.microsoft.com/office/drawing/2014/main" id="{82710CC8-CFED-AF3A-4211-0A7A93B32B27}"/>
              </a:ext>
            </a:extLst>
          </p:cNvPr>
          <p:cNvPicPr>
            <a:picLocks noChangeAspect="1"/>
          </p:cNvPicPr>
          <p:nvPr/>
        </p:nvPicPr>
        <p:blipFill>
          <a:blip r:embed="rId4"/>
          <a:stretch>
            <a:fillRect/>
          </a:stretch>
        </p:blipFill>
        <p:spPr>
          <a:xfrm>
            <a:off x="168947" y="4146449"/>
            <a:ext cx="1316717" cy="1121077"/>
          </a:xfrm>
          <a:prstGeom prst="rect">
            <a:avLst/>
          </a:prstGeom>
        </p:spPr>
      </p:pic>
      <p:sp>
        <p:nvSpPr>
          <p:cNvPr id="7" name="TextBox 2">
            <a:extLst>
              <a:ext uri="{FF2B5EF4-FFF2-40B4-BE49-F238E27FC236}">
                <a16:creationId xmlns:a16="http://schemas.microsoft.com/office/drawing/2014/main" id="{575E4202-4CE7-1A07-5E6C-76CBFC8DBEEF}"/>
              </a:ext>
            </a:extLst>
          </p:cNvPr>
          <p:cNvSpPr txBox="1"/>
          <p:nvPr/>
        </p:nvSpPr>
        <p:spPr>
          <a:xfrm>
            <a:off x="1560278" y="4411864"/>
            <a:ext cx="6928152"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r>
              <a:rPr lang="cs-CZ" sz="2800" b="1">
                <a:solidFill>
                  <a:srgbClr val="964091"/>
                </a:solidFill>
              </a:rPr>
              <a:t>KROK</a:t>
            </a:r>
            <a:r>
              <a:rPr lang="en-US" sz="2800" b="1">
                <a:solidFill>
                  <a:srgbClr val="964091"/>
                </a:solidFill>
              </a:rPr>
              <a:t> 5: </a:t>
            </a:r>
            <a:r>
              <a:rPr lang="cs-CZ" sz="2800" b="1">
                <a:solidFill>
                  <a:srgbClr val="964091"/>
                </a:solidFill>
              </a:rPr>
              <a:t>Monitoring a evaluace</a:t>
            </a:r>
            <a:endParaRPr lang="en-US" sz="2800" b="1">
              <a:ea typeface="Open Sans"/>
              <a:cs typeface="Open Sans"/>
            </a:endParaRPr>
          </a:p>
        </p:txBody>
      </p:sp>
      <p:sp>
        <p:nvSpPr>
          <p:cNvPr id="9" name="TextBox 8">
            <a:extLst>
              <a:ext uri="{FF2B5EF4-FFF2-40B4-BE49-F238E27FC236}">
                <a16:creationId xmlns:a16="http://schemas.microsoft.com/office/drawing/2014/main" id="{72EA42A6-C4C0-3D4A-ADFD-6DA622B7D96E}"/>
              </a:ext>
            </a:extLst>
          </p:cNvPr>
          <p:cNvSpPr txBox="1"/>
          <p:nvPr/>
        </p:nvSpPr>
        <p:spPr>
          <a:xfrm>
            <a:off x="1480616" y="1833045"/>
            <a:ext cx="10712508" cy="2251065"/>
          </a:xfrm>
          <a:prstGeom prst="rect">
            <a:avLst/>
          </a:prstGeom>
          <a:noFill/>
        </p:spPr>
        <p:txBody>
          <a:bodyPr wrap="square" lIns="0" tIns="45720" rIns="0" bIns="45720" rtlCol="0" anchor="t">
            <a:spAutoFit/>
          </a:bodyPr>
          <a:lstStyle/>
          <a:p>
            <a:pPr marL="342900" indent="-342900">
              <a:lnSpc>
                <a:spcPct val="150000"/>
              </a:lnSpc>
              <a:buFont typeface="Wingdings"/>
              <a:buChar char="Ø"/>
            </a:pPr>
            <a:r>
              <a:rPr lang="cs-CZ" sz="2400" b="1">
                <a:solidFill>
                  <a:srgbClr val="964091"/>
                </a:solidFill>
                <a:latin typeface="Calibri"/>
                <a:ea typeface="Open Sans"/>
                <a:cs typeface="Calibri"/>
              </a:rPr>
              <a:t>Spuštění akcí</a:t>
            </a:r>
          </a:p>
          <a:p>
            <a:pPr marL="342900" indent="-342900">
              <a:lnSpc>
                <a:spcPct val="150000"/>
              </a:lnSpc>
              <a:buFont typeface="Wingdings"/>
              <a:buChar char="Ø"/>
            </a:pPr>
            <a:r>
              <a:rPr lang="cs-CZ" sz="2400" b="1">
                <a:solidFill>
                  <a:srgbClr val="964091"/>
                </a:solidFill>
                <a:latin typeface="Calibri"/>
                <a:ea typeface="Open Sans"/>
                <a:cs typeface="Calibri"/>
              </a:rPr>
              <a:t>Pravidelné schůzky</a:t>
            </a:r>
          </a:p>
          <a:p>
            <a:pPr marL="342900" indent="-342900">
              <a:lnSpc>
                <a:spcPct val="150000"/>
              </a:lnSpc>
              <a:buFont typeface="Wingdings"/>
              <a:buChar char="Ø"/>
            </a:pPr>
            <a:r>
              <a:rPr lang="cs-CZ" sz="2400" b="1">
                <a:solidFill>
                  <a:srgbClr val="964091"/>
                </a:solidFill>
                <a:latin typeface="Calibri"/>
                <a:ea typeface="Open Sans"/>
                <a:cs typeface="Calibri"/>
              </a:rPr>
              <a:t>Sledování překážek a resistencí a vyhodnocování nových příležitosti</a:t>
            </a:r>
          </a:p>
          <a:p>
            <a:pPr marL="342900" indent="-342900">
              <a:lnSpc>
                <a:spcPct val="150000"/>
              </a:lnSpc>
              <a:buFont typeface="Wingdings"/>
              <a:buChar char="Ø"/>
            </a:pPr>
            <a:r>
              <a:rPr lang="cs-CZ" sz="2400" b="1">
                <a:solidFill>
                  <a:srgbClr val="964091"/>
                </a:solidFill>
                <a:latin typeface="Calibri"/>
                <a:ea typeface="Open Sans"/>
                <a:cs typeface="Calibri"/>
              </a:rPr>
              <a:t>Plán komunikace a osvěty</a:t>
            </a:r>
          </a:p>
        </p:txBody>
      </p:sp>
      <p:sp>
        <p:nvSpPr>
          <p:cNvPr id="10" name="TextBox 9">
            <a:extLst>
              <a:ext uri="{FF2B5EF4-FFF2-40B4-BE49-F238E27FC236}">
                <a16:creationId xmlns:a16="http://schemas.microsoft.com/office/drawing/2014/main" id="{74A6B197-A1F3-7456-35EC-326C66D81E0C}"/>
              </a:ext>
            </a:extLst>
          </p:cNvPr>
          <p:cNvSpPr txBox="1"/>
          <p:nvPr/>
        </p:nvSpPr>
        <p:spPr>
          <a:xfrm>
            <a:off x="1480616" y="5022156"/>
            <a:ext cx="10712508" cy="1143070"/>
          </a:xfrm>
          <a:prstGeom prst="rect">
            <a:avLst/>
          </a:prstGeom>
          <a:noFill/>
        </p:spPr>
        <p:txBody>
          <a:bodyPr wrap="square" lIns="0" tIns="45720" rIns="0" bIns="45720" rtlCol="0" anchor="t">
            <a:spAutoFit/>
          </a:bodyPr>
          <a:lstStyle/>
          <a:p>
            <a:pPr marL="342900" indent="-342900">
              <a:lnSpc>
                <a:spcPct val="150000"/>
              </a:lnSpc>
              <a:buFont typeface="Wingdings"/>
              <a:buChar char="Ø"/>
            </a:pPr>
            <a:r>
              <a:rPr lang="cs-CZ" sz="2400" b="1">
                <a:solidFill>
                  <a:srgbClr val="964091"/>
                </a:solidFill>
                <a:latin typeface="Calibri"/>
                <a:ea typeface="Open Sans"/>
                <a:cs typeface="Calibri"/>
              </a:rPr>
              <a:t>Vytvoření systému monitoringu a evaluace</a:t>
            </a:r>
          </a:p>
          <a:p>
            <a:pPr marL="342900" indent="-342900">
              <a:lnSpc>
                <a:spcPct val="150000"/>
              </a:lnSpc>
              <a:buFont typeface="Wingdings"/>
              <a:buChar char="Ø"/>
            </a:pPr>
            <a:r>
              <a:rPr lang="cs-CZ" sz="2400" b="1">
                <a:solidFill>
                  <a:srgbClr val="964091"/>
                </a:solidFill>
                <a:latin typeface="Calibri"/>
                <a:ea typeface="Open Sans"/>
                <a:cs typeface="Calibri"/>
              </a:rPr>
              <a:t>Indikátory definované v kroku 2</a:t>
            </a:r>
          </a:p>
        </p:txBody>
      </p:sp>
      <p:pic>
        <p:nvPicPr>
          <p:cNvPr id="11" name="Obrázek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281804" y="134585"/>
            <a:ext cx="1095380" cy="694471"/>
          </a:xfrm>
          <a:prstGeom prst="rect">
            <a:avLst/>
          </a:prstGeom>
        </p:spPr>
      </p:pic>
    </p:spTree>
    <p:extLst>
      <p:ext uri="{BB962C8B-B14F-4D97-AF65-F5344CB8AC3E}">
        <p14:creationId xmlns:p14="http://schemas.microsoft.com/office/powerpoint/2010/main" val="2690080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780649C-447B-F6EF-A886-798DED3F516A}"/>
              </a:ext>
            </a:extLst>
          </p:cNvPr>
          <p:cNvSpPr>
            <a:spLocks noGrp="1"/>
          </p:cNvSpPr>
          <p:nvPr>
            <p:ph type="sldNum" sz="quarter" idx="4"/>
          </p:nvPr>
        </p:nvSpPr>
        <p:spPr/>
        <p:txBody>
          <a:bodyPr/>
          <a:lstStyle/>
          <a:p>
            <a:fld id="{783777ED-E0AE-DD49-A1E6-113717D9A99F}" type="slidenum">
              <a:rPr lang="fr-FR" smtClean="0"/>
              <a:pPr/>
              <a:t>36</a:t>
            </a:fld>
            <a:endParaRPr lang="fr-FR"/>
          </a:p>
        </p:txBody>
      </p:sp>
      <p:sp>
        <p:nvSpPr>
          <p:cNvPr id="4" name="TextBox 1">
            <a:extLst>
              <a:ext uri="{FF2B5EF4-FFF2-40B4-BE49-F238E27FC236}">
                <a16:creationId xmlns:a16="http://schemas.microsoft.com/office/drawing/2014/main" id="{5BB7C9DB-FE5A-B112-E81C-851B705E24DA}"/>
              </a:ext>
            </a:extLst>
          </p:cNvPr>
          <p:cNvSpPr txBox="1"/>
          <p:nvPr/>
        </p:nvSpPr>
        <p:spPr>
          <a:xfrm>
            <a:off x="1398207" y="1240971"/>
            <a:ext cx="8743319"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r>
              <a:rPr lang="cs-CZ" sz="2800" b="1">
                <a:solidFill>
                  <a:srgbClr val="964091"/>
                </a:solidFill>
                <a:ea typeface="Open Sans"/>
                <a:cs typeface="Open Sans"/>
              </a:rPr>
              <a:t>Principy pro mechanismus nahlašování případů</a:t>
            </a:r>
            <a:endParaRPr lang="en-US"/>
          </a:p>
        </p:txBody>
      </p:sp>
      <p:pic>
        <p:nvPicPr>
          <p:cNvPr id="5" name="Picture 5" descr="Icon&#10;&#10;Description automatically generated">
            <a:extLst>
              <a:ext uri="{FF2B5EF4-FFF2-40B4-BE49-F238E27FC236}">
                <a16:creationId xmlns:a16="http://schemas.microsoft.com/office/drawing/2014/main" id="{6B2D2C20-0E2B-DDE8-AE87-496B090AAFC7}"/>
              </a:ext>
            </a:extLst>
          </p:cNvPr>
          <p:cNvPicPr>
            <a:picLocks noChangeAspect="1"/>
          </p:cNvPicPr>
          <p:nvPr/>
        </p:nvPicPr>
        <p:blipFill>
          <a:blip r:embed="rId3"/>
          <a:stretch>
            <a:fillRect/>
          </a:stretch>
        </p:blipFill>
        <p:spPr>
          <a:xfrm>
            <a:off x="288320" y="1182461"/>
            <a:ext cx="1116692" cy="1154792"/>
          </a:xfrm>
          <a:prstGeom prst="rect">
            <a:avLst/>
          </a:prstGeom>
        </p:spPr>
      </p:pic>
      <p:sp>
        <p:nvSpPr>
          <p:cNvPr id="7" name="TextBox 6">
            <a:extLst>
              <a:ext uri="{FF2B5EF4-FFF2-40B4-BE49-F238E27FC236}">
                <a16:creationId xmlns:a16="http://schemas.microsoft.com/office/drawing/2014/main" id="{015212CB-ED87-FF9F-5CCA-D9C5D6353B8E}"/>
              </a:ext>
            </a:extLst>
          </p:cNvPr>
          <p:cNvSpPr txBox="1"/>
          <p:nvPr/>
        </p:nvSpPr>
        <p:spPr>
          <a:xfrm>
            <a:off x="633951" y="2433776"/>
            <a:ext cx="11037064" cy="3939540"/>
          </a:xfrm>
          <a:prstGeom prst="rect">
            <a:avLst/>
          </a:prstGeom>
          <a:noFill/>
        </p:spPr>
        <p:txBody>
          <a:bodyPr wrap="square" lIns="0" tIns="45720" rIns="0" bIns="45720" rtlCol="0" anchor="t">
            <a:spAutoFit/>
          </a:bodyPr>
          <a:lstStyle/>
          <a:p>
            <a:pPr marL="342900" indent="-342900">
              <a:spcAft>
                <a:spcPts val="600"/>
              </a:spcAft>
              <a:buFont typeface="Wingdings"/>
              <a:buChar char="Ø"/>
            </a:pPr>
            <a:r>
              <a:rPr lang="cs-CZ" sz="1600" b="1">
                <a:solidFill>
                  <a:srgbClr val="964091"/>
                </a:solidFill>
                <a:latin typeface="Calibri"/>
                <a:ea typeface="Open Sans"/>
                <a:cs typeface="Calibri"/>
              </a:rPr>
              <a:t>Přístupnost</a:t>
            </a:r>
          </a:p>
          <a:p>
            <a:pPr marL="800065" lvl="1" indent="-342900">
              <a:spcAft>
                <a:spcPts val="600"/>
              </a:spcAft>
              <a:buFont typeface="Wingdings"/>
              <a:buChar char="Ø"/>
            </a:pPr>
            <a:r>
              <a:rPr lang="cs-CZ" sz="1400" b="1">
                <a:solidFill>
                  <a:srgbClr val="964091"/>
                </a:solidFill>
                <a:latin typeface="Calibri"/>
                <a:ea typeface="Open Sans"/>
                <a:cs typeface="Calibri"/>
              </a:rPr>
              <a:t>Jasný kontaktní bod pro nahlašování nevhodného chování</a:t>
            </a:r>
          </a:p>
          <a:p>
            <a:pPr marL="800065" lvl="1" indent="-342900">
              <a:spcAft>
                <a:spcPts val="600"/>
              </a:spcAft>
              <a:buFont typeface="Wingdings"/>
              <a:buChar char="Ø"/>
            </a:pPr>
            <a:r>
              <a:rPr lang="cs-CZ" sz="1400" b="1" err="1">
                <a:solidFill>
                  <a:srgbClr val="964091"/>
                </a:solidFill>
                <a:latin typeface="Calibri"/>
                <a:ea typeface="Open Sans"/>
                <a:cs typeface="Calibri"/>
              </a:rPr>
              <a:t>Ombudspozice</a:t>
            </a:r>
            <a:r>
              <a:rPr lang="cs-CZ" sz="1400" b="1">
                <a:solidFill>
                  <a:srgbClr val="964091"/>
                </a:solidFill>
                <a:latin typeface="Calibri"/>
                <a:ea typeface="Open Sans"/>
                <a:cs typeface="Calibri"/>
              </a:rPr>
              <a:t>/kontaktní bod</a:t>
            </a:r>
          </a:p>
          <a:p>
            <a:pPr marL="800065" lvl="1" indent="-342900">
              <a:spcAft>
                <a:spcPts val="600"/>
              </a:spcAft>
              <a:buFont typeface="Wingdings"/>
              <a:buChar char="Ø"/>
            </a:pPr>
            <a:r>
              <a:rPr lang="cs-CZ" sz="1400" b="1">
                <a:solidFill>
                  <a:srgbClr val="964091"/>
                </a:solidFill>
                <a:latin typeface="Calibri"/>
                <a:ea typeface="Open Sans"/>
                <a:cs typeface="Calibri"/>
              </a:rPr>
              <a:t>V rozsahu menšího oddělení (velké ústavy vlastní </a:t>
            </a:r>
            <a:r>
              <a:rPr lang="cs-CZ" sz="1400" b="1" err="1">
                <a:solidFill>
                  <a:srgbClr val="964091"/>
                </a:solidFill>
                <a:latin typeface="Calibri"/>
                <a:ea typeface="Open Sans"/>
                <a:cs typeface="Calibri"/>
              </a:rPr>
              <a:t>ombudsosoba</a:t>
            </a:r>
            <a:r>
              <a:rPr lang="cs-CZ" sz="1400" b="1">
                <a:solidFill>
                  <a:srgbClr val="964091"/>
                </a:solidFill>
                <a:latin typeface="Calibri"/>
                <a:ea typeface="Open Sans"/>
                <a:cs typeface="Calibri"/>
              </a:rPr>
              <a:t>)</a:t>
            </a:r>
          </a:p>
          <a:p>
            <a:pPr marL="800065" lvl="1" indent="-342900">
              <a:spcAft>
                <a:spcPts val="600"/>
              </a:spcAft>
              <a:buFont typeface="Wingdings"/>
              <a:buChar char="Ø"/>
            </a:pPr>
            <a:r>
              <a:rPr lang="cs-CZ" sz="1400" b="1">
                <a:solidFill>
                  <a:srgbClr val="964091"/>
                </a:solidFill>
                <a:latin typeface="Calibri"/>
                <a:ea typeface="Open Sans"/>
                <a:cs typeface="Calibri"/>
              </a:rPr>
              <a:t>Poradní orgán vedení</a:t>
            </a:r>
          </a:p>
          <a:p>
            <a:pPr marL="342900" indent="-342900">
              <a:spcAft>
                <a:spcPts val="600"/>
              </a:spcAft>
              <a:buFont typeface="Wingdings"/>
              <a:buChar char="Ø"/>
            </a:pPr>
            <a:r>
              <a:rPr lang="cs-CZ" sz="1600" b="1">
                <a:solidFill>
                  <a:srgbClr val="964091"/>
                </a:solidFill>
                <a:latin typeface="Calibri"/>
                <a:ea typeface="Open Sans"/>
                <a:cs typeface="Calibri"/>
              </a:rPr>
              <a:t>Důvěrnost informací pro zajištění bezpečí (bez explicitního souhlasu nahlašující osoby není možné předávat komukoli jakékoli informace)</a:t>
            </a:r>
          </a:p>
          <a:p>
            <a:pPr marL="342900" indent="-342900">
              <a:spcAft>
                <a:spcPts val="600"/>
              </a:spcAft>
              <a:buFont typeface="Wingdings"/>
              <a:buChar char="Ø"/>
            </a:pPr>
            <a:r>
              <a:rPr lang="cs-CZ" sz="1600" b="1">
                <a:solidFill>
                  <a:srgbClr val="964091"/>
                </a:solidFill>
                <a:latin typeface="Calibri"/>
                <a:ea typeface="Open Sans"/>
                <a:cs typeface="Calibri"/>
              </a:rPr>
              <a:t>Jasnost: co není vhodné, jaký je postup hlášení atd.</a:t>
            </a:r>
          </a:p>
          <a:p>
            <a:pPr marL="342900" indent="-342900">
              <a:spcAft>
                <a:spcPts val="600"/>
              </a:spcAft>
              <a:buFont typeface="Wingdings"/>
              <a:buChar char="Ø"/>
            </a:pPr>
            <a:r>
              <a:rPr lang="cs-CZ" sz="1600" b="1">
                <a:solidFill>
                  <a:srgbClr val="964091"/>
                </a:solidFill>
                <a:latin typeface="Calibri"/>
                <a:ea typeface="Open Sans"/>
                <a:cs typeface="Calibri"/>
              </a:rPr>
              <a:t>Podpora: jaká podpora je k dispozici v instituci</a:t>
            </a:r>
          </a:p>
          <a:p>
            <a:pPr marL="342900" indent="-342900">
              <a:spcAft>
                <a:spcPts val="600"/>
              </a:spcAft>
              <a:buFont typeface="Wingdings"/>
              <a:buChar char="Ø"/>
            </a:pPr>
            <a:r>
              <a:rPr lang="cs-CZ" sz="1600" b="1">
                <a:solidFill>
                  <a:srgbClr val="964091"/>
                </a:solidFill>
                <a:latin typeface="Calibri"/>
                <a:ea typeface="Open Sans"/>
                <a:cs typeface="Calibri"/>
              </a:rPr>
              <a:t>Časová osa: lhůty pro jednotlivé kroky a reakce</a:t>
            </a:r>
          </a:p>
          <a:p>
            <a:pPr marL="342900" indent="-342900">
              <a:spcAft>
                <a:spcPts val="600"/>
              </a:spcAft>
              <a:buFont typeface="Wingdings"/>
              <a:buChar char="Ø"/>
            </a:pPr>
            <a:r>
              <a:rPr lang="cs-CZ" sz="1600" b="1">
                <a:solidFill>
                  <a:srgbClr val="964091"/>
                </a:solidFill>
                <a:latin typeface="Calibri"/>
                <a:ea typeface="Open Sans"/>
                <a:cs typeface="Calibri"/>
              </a:rPr>
              <a:t>Následné kroky: informace o tom, jak bude dále komunikováno s nahlašující osobou</a:t>
            </a:r>
          </a:p>
          <a:p>
            <a:pPr marL="342900" indent="-342900">
              <a:spcAft>
                <a:spcPts val="600"/>
              </a:spcAft>
              <a:buFont typeface="Wingdings"/>
              <a:buChar char="Ø"/>
            </a:pPr>
            <a:r>
              <a:rPr lang="cs-CZ" sz="1600" b="1">
                <a:solidFill>
                  <a:srgbClr val="964091"/>
                </a:solidFill>
                <a:latin typeface="Calibri"/>
                <a:ea typeface="Open Sans"/>
                <a:cs typeface="Calibri"/>
              </a:rPr>
              <a:t>Sběr dat: evidovat veškerá hlášení, včetně anonymních bez dalšího šetření, a výsledky šetření - dle hierarchické pozice nahlašujících a údajných pachatelů</a:t>
            </a:r>
          </a:p>
        </p:txBody>
      </p:sp>
      <p:pic>
        <p:nvPicPr>
          <p:cNvPr id="6" name="Obrázek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81804" y="134585"/>
            <a:ext cx="1095380" cy="694471"/>
          </a:xfrm>
          <a:prstGeom prst="rect">
            <a:avLst/>
          </a:prstGeom>
        </p:spPr>
      </p:pic>
    </p:spTree>
    <p:extLst>
      <p:ext uri="{BB962C8B-B14F-4D97-AF65-F5344CB8AC3E}">
        <p14:creationId xmlns:p14="http://schemas.microsoft.com/office/powerpoint/2010/main" val="2224705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6F909-FC0D-DE59-981C-E6D48CA77D7C}"/>
              </a:ext>
            </a:extLst>
          </p:cNvPr>
          <p:cNvSpPr>
            <a:spLocks noGrp="1"/>
          </p:cNvSpPr>
          <p:nvPr>
            <p:ph type="title"/>
          </p:nvPr>
        </p:nvSpPr>
        <p:spPr/>
        <p:txBody>
          <a:bodyPr/>
          <a:lstStyle/>
          <a:p>
            <a:endParaRPr lang="cs-CZ" b="1"/>
          </a:p>
        </p:txBody>
      </p:sp>
      <p:sp>
        <p:nvSpPr>
          <p:cNvPr id="3" name="Title 1">
            <a:extLst>
              <a:ext uri="{FF2B5EF4-FFF2-40B4-BE49-F238E27FC236}">
                <a16:creationId xmlns:a16="http://schemas.microsoft.com/office/drawing/2014/main" id="{24EF5FD3-BBA9-A138-4484-4B5998FD2249}"/>
              </a:ext>
            </a:extLst>
          </p:cNvPr>
          <p:cNvSpPr txBox="1">
            <a:spLocks/>
          </p:cNvSpPr>
          <p:nvPr/>
        </p:nvSpPr>
        <p:spPr>
          <a:xfrm>
            <a:off x="2111720" y="2650619"/>
            <a:ext cx="7957376" cy="778381"/>
          </a:xfrm>
          <a:prstGeom prst="rect">
            <a:avLst/>
          </a:prstGeom>
          <a:effectLst/>
        </p:spPr>
        <p:txBody>
          <a:bodyPr vert="horz" lIns="0" tIns="192024" rIns="0" bIns="0" rtlCol="0" anchor="t" anchorCtr="0">
            <a:noAutofit/>
          </a:bodyPr>
          <a:lstStyle>
            <a:lvl1pPr algn="l" defTabSz="914318" rtl="0" eaLnBrk="1" latinLnBrk="0" hangingPunct="1">
              <a:lnSpc>
                <a:spcPct val="90000"/>
              </a:lnSpc>
              <a:spcBef>
                <a:spcPct val="0"/>
              </a:spcBef>
              <a:buNone/>
              <a:defRPr sz="2800" b="0" i="0" kern="1200" spc="0" baseline="0">
                <a:solidFill>
                  <a:srgbClr val="0F2235"/>
                </a:solidFill>
                <a:latin typeface="D-DIN Exp" panose="020B0504020202030204" pitchFamily="34" charset="0"/>
                <a:ea typeface="D-DIN Exp" panose="020B0504020202030204" pitchFamily="34" charset="0"/>
                <a:cs typeface="D-DIN Exp" panose="020B0504020202030204" pitchFamily="34" charset="0"/>
              </a:defRPr>
            </a:lvl1pPr>
          </a:lstStyle>
          <a:p>
            <a:pPr algn="ctr"/>
            <a:r>
              <a:rPr lang="cs-CZ" sz="4000">
                <a:solidFill>
                  <a:srgbClr val="FFFFFF"/>
                </a:solidFill>
              </a:rPr>
              <a:t>Co si odnášíte z dnešního školení?</a:t>
            </a:r>
          </a:p>
        </p:txBody>
      </p:sp>
      <p:sp>
        <p:nvSpPr>
          <p:cNvPr id="4" name="Title 1">
            <a:extLst>
              <a:ext uri="{FF2B5EF4-FFF2-40B4-BE49-F238E27FC236}">
                <a16:creationId xmlns:a16="http://schemas.microsoft.com/office/drawing/2014/main" id="{011087FC-63A5-8293-2709-E8768068B32C}"/>
              </a:ext>
            </a:extLst>
          </p:cNvPr>
          <p:cNvSpPr txBox="1">
            <a:spLocks/>
          </p:cNvSpPr>
          <p:nvPr/>
        </p:nvSpPr>
        <p:spPr>
          <a:xfrm>
            <a:off x="1046922" y="3429000"/>
            <a:ext cx="10086975" cy="778381"/>
          </a:xfrm>
          <a:prstGeom prst="rect">
            <a:avLst/>
          </a:prstGeom>
          <a:effectLst/>
        </p:spPr>
        <p:txBody>
          <a:bodyPr vert="horz" lIns="0" tIns="192024" rIns="0" bIns="0" rtlCol="0" anchor="t" anchorCtr="0">
            <a:noAutofit/>
          </a:bodyPr>
          <a:lstStyle>
            <a:lvl1pPr algn="l" defTabSz="914318" rtl="0" eaLnBrk="1" latinLnBrk="0" hangingPunct="1">
              <a:lnSpc>
                <a:spcPct val="90000"/>
              </a:lnSpc>
              <a:spcBef>
                <a:spcPct val="0"/>
              </a:spcBef>
              <a:buNone/>
              <a:defRPr sz="2800" b="0" i="0" kern="1200" spc="0" baseline="0">
                <a:solidFill>
                  <a:srgbClr val="0F2235"/>
                </a:solidFill>
                <a:latin typeface="D-DIN Exp" panose="020B0504020202030204" pitchFamily="34" charset="0"/>
                <a:ea typeface="D-DIN Exp" panose="020B0504020202030204" pitchFamily="34" charset="0"/>
                <a:cs typeface="D-DIN Exp" panose="020B0504020202030204" pitchFamily="34" charset="0"/>
              </a:defRPr>
            </a:lvl1pPr>
          </a:lstStyle>
          <a:p>
            <a:pPr algn="ctr"/>
            <a:r>
              <a:rPr lang="cs-CZ" sz="2000" b="1" i="1">
                <a:solidFill>
                  <a:srgbClr val="0D8D91"/>
                </a:solidFill>
                <a:latin typeface="Calibri"/>
              </a:rPr>
              <a:t>Pokud lze, uveďte, prosím, alespoň jeden příklad opatření, o kterém víte, že lze implementovat hned nebo v blízké budoucnosti.</a:t>
            </a:r>
            <a:endParaRPr lang="cs-CZ" sz="2000" b="1" i="1">
              <a:solidFill>
                <a:srgbClr val="0D8D91"/>
              </a:solidFill>
              <a:latin typeface="D-DIN Exp"/>
            </a:endParaRPr>
          </a:p>
        </p:txBody>
      </p:sp>
      <p:pic>
        <p:nvPicPr>
          <p:cNvPr id="5" name="Obrázek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81804" y="134585"/>
            <a:ext cx="1095380" cy="694471"/>
          </a:xfrm>
          <a:prstGeom prst="rect">
            <a:avLst/>
          </a:prstGeom>
        </p:spPr>
      </p:pic>
    </p:spTree>
    <p:extLst>
      <p:ext uri="{BB962C8B-B14F-4D97-AF65-F5344CB8AC3E}">
        <p14:creationId xmlns:p14="http://schemas.microsoft.com/office/powerpoint/2010/main" val="347691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1D809-0558-46E4-8000-4F3A68A86190}"/>
              </a:ext>
            </a:extLst>
          </p:cNvPr>
          <p:cNvSpPr>
            <a:spLocks noGrp="1"/>
          </p:cNvSpPr>
          <p:nvPr>
            <p:ph type="title"/>
          </p:nvPr>
        </p:nvSpPr>
        <p:spPr/>
        <p:txBody>
          <a:bodyPr/>
          <a:lstStyle/>
          <a:p>
            <a:r>
              <a:rPr lang="cs-CZ" b="1"/>
              <a:t>Výstupní dotazník (2 minutky)</a:t>
            </a:r>
          </a:p>
        </p:txBody>
      </p:sp>
      <p:sp>
        <p:nvSpPr>
          <p:cNvPr id="3" name="TextBox 2">
            <a:extLst>
              <a:ext uri="{FF2B5EF4-FFF2-40B4-BE49-F238E27FC236}">
                <a16:creationId xmlns:a16="http://schemas.microsoft.com/office/drawing/2014/main" id="{4F2B4203-3895-E834-8A72-935D9C77BAFB}"/>
              </a:ext>
            </a:extLst>
          </p:cNvPr>
          <p:cNvSpPr txBox="1"/>
          <p:nvPr/>
        </p:nvSpPr>
        <p:spPr>
          <a:xfrm>
            <a:off x="888994" y="2228671"/>
            <a:ext cx="10790942" cy="1200329"/>
          </a:xfrm>
          <a:prstGeom prst="rect">
            <a:avLst/>
          </a:prstGeom>
          <a:noFill/>
        </p:spPr>
        <p:txBody>
          <a:bodyPr wrap="square" lIns="91440" tIns="45720" rIns="91440" bIns="45720" anchor="t">
            <a:spAutoFit/>
          </a:bodyPr>
          <a:lstStyle/>
          <a:p>
            <a:r>
              <a:rPr lang="cs-CZ" sz="2400" i="0" u="none" strike="noStrike">
                <a:solidFill>
                  <a:schemeClr val="bg1"/>
                </a:solidFill>
                <a:effectLst/>
                <a:latin typeface="Söhne"/>
              </a:rPr>
              <a:t>Děkujeme, že jste s námi </a:t>
            </a:r>
            <a:r>
              <a:rPr lang="cs-CZ" sz="2400" i="0" u="none" strike="noStrike" err="1">
                <a:solidFill>
                  <a:schemeClr val="bg1"/>
                </a:solidFill>
                <a:effectLst/>
                <a:latin typeface="Söhne"/>
              </a:rPr>
              <a:t>odpilotovali</a:t>
            </a:r>
            <a:r>
              <a:rPr lang="cs-CZ" sz="2400" i="0" u="none" strike="noStrike">
                <a:solidFill>
                  <a:schemeClr val="bg1"/>
                </a:solidFill>
                <a:effectLst/>
                <a:latin typeface="Söhne"/>
              </a:rPr>
              <a:t>*y toto důležité školení. Na vašem názoru nám záleží, proto budeme vděčné za zpětnou vazbu, děkujeme!</a:t>
            </a:r>
          </a:p>
          <a:p>
            <a:endParaRPr lang="cs-CZ" sz="2400" i="0" u="none" strike="noStrike">
              <a:solidFill>
                <a:srgbClr val="AED7BD"/>
              </a:solidFill>
              <a:effectLst/>
              <a:latin typeface="Söhne"/>
            </a:endParaRPr>
          </a:p>
        </p:txBody>
      </p:sp>
      <p:pic>
        <p:nvPicPr>
          <p:cNvPr id="4" name="Obráze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88994" y="3303907"/>
            <a:ext cx="2637095" cy="2637095"/>
          </a:xfrm>
          <a:prstGeom prst="rect">
            <a:avLst/>
          </a:prstGeom>
        </p:spPr>
      </p:pic>
      <p:sp>
        <p:nvSpPr>
          <p:cNvPr id="6" name="TextBox 2">
            <a:extLst>
              <a:ext uri="{FF2B5EF4-FFF2-40B4-BE49-F238E27FC236}">
                <a16:creationId xmlns:a16="http://schemas.microsoft.com/office/drawing/2014/main" id="{4F2B4203-3895-E834-8A72-935D9C77BAFB}"/>
              </a:ext>
            </a:extLst>
          </p:cNvPr>
          <p:cNvSpPr txBox="1"/>
          <p:nvPr/>
        </p:nvSpPr>
        <p:spPr>
          <a:xfrm>
            <a:off x="3587048" y="5118625"/>
            <a:ext cx="5947095" cy="830997"/>
          </a:xfrm>
          <a:prstGeom prst="rect">
            <a:avLst/>
          </a:prstGeom>
          <a:noFill/>
        </p:spPr>
        <p:txBody>
          <a:bodyPr wrap="square" lIns="91440" tIns="45720" rIns="91440" bIns="45720" anchor="t">
            <a:spAutoFit/>
          </a:bodyPr>
          <a:lstStyle/>
          <a:p>
            <a:r>
              <a:rPr lang="cs-CZ" sz="2400">
                <a:solidFill>
                  <a:schemeClr val="bg1"/>
                </a:solidFill>
                <a:latin typeface="Söhne"/>
              </a:rPr>
              <a:t>Pro evaluaci, prosím, naskenujte QR kód, nebo přejděte na adresu shorturl.at/jJZ38.</a:t>
            </a:r>
            <a:endParaRPr lang="cs-CZ" sz="2400" i="0" u="none" strike="noStrike">
              <a:solidFill>
                <a:srgbClr val="AED7BD"/>
              </a:solidFill>
              <a:effectLst/>
              <a:latin typeface="Söhne"/>
            </a:endParaRPr>
          </a:p>
        </p:txBody>
      </p:sp>
      <p:pic>
        <p:nvPicPr>
          <p:cNvPr id="7" name="Obrázek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81804" y="134585"/>
            <a:ext cx="1095380" cy="694471"/>
          </a:xfrm>
          <a:prstGeom prst="rect">
            <a:avLst/>
          </a:prstGeom>
        </p:spPr>
      </p:pic>
    </p:spTree>
    <p:extLst>
      <p:ext uri="{BB962C8B-B14F-4D97-AF65-F5344CB8AC3E}">
        <p14:creationId xmlns:p14="http://schemas.microsoft.com/office/powerpoint/2010/main" val="2340384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01E7CD75-011B-894B-A349-50097FF3F9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588" y="450850"/>
            <a:ext cx="4614693" cy="981347"/>
          </a:xfrm>
          <a:prstGeom prst="rect">
            <a:avLst/>
          </a:prstGeom>
        </p:spPr>
      </p:pic>
      <p:sp>
        <p:nvSpPr>
          <p:cNvPr id="16" name="Title 1">
            <a:extLst>
              <a:ext uri="{FF2B5EF4-FFF2-40B4-BE49-F238E27FC236}">
                <a16:creationId xmlns:a16="http://schemas.microsoft.com/office/drawing/2014/main" id="{1FB3101D-55E5-CC48-9F09-7E4D551C0301}"/>
              </a:ext>
            </a:extLst>
          </p:cNvPr>
          <p:cNvSpPr txBox="1">
            <a:spLocks/>
          </p:cNvSpPr>
          <p:nvPr/>
        </p:nvSpPr>
        <p:spPr>
          <a:xfrm>
            <a:off x="420523" y="2199248"/>
            <a:ext cx="4614692" cy="641597"/>
          </a:xfrm>
          <a:prstGeom prst="rect">
            <a:avLst/>
          </a:prstGeom>
        </p:spPr>
        <p:txBody>
          <a:bodyPr/>
          <a:lstStyle>
            <a:lvl1pPr algn="l" defTabSz="914318" rtl="0" eaLnBrk="1" latinLnBrk="0" hangingPunct="1">
              <a:lnSpc>
                <a:spcPct val="80000"/>
              </a:lnSpc>
              <a:spcBef>
                <a:spcPct val="0"/>
              </a:spcBef>
              <a:buNone/>
              <a:defRPr sz="4400" b="0" i="0" kern="1200" spc="0" baseline="0">
                <a:solidFill>
                  <a:srgbClr val="0F2235"/>
                </a:solidFill>
                <a:latin typeface="D-DIN Exp" panose="020B0504020202030204" pitchFamily="34" charset="0"/>
                <a:ea typeface="D-DIN Exp" panose="020B0504020202030204" pitchFamily="34" charset="0"/>
                <a:cs typeface="D-DIN Exp" panose="020B0504020202030204" pitchFamily="34" charset="0"/>
              </a:defRPr>
            </a:lvl1pPr>
          </a:lstStyle>
          <a:p>
            <a:r>
              <a:rPr lang="cs-CZ" sz="6600">
                <a:solidFill>
                  <a:srgbClr val="0D8D91"/>
                </a:solidFill>
              </a:rPr>
              <a:t>Děkujeme za účast</a:t>
            </a:r>
            <a:r>
              <a:rPr lang="en-US" sz="6600">
                <a:solidFill>
                  <a:srgbClr val="0D8D91"/>
                </a:solidFill>
              </a:rPr>
              <a:t>!</a:t>
            </a:r>
          </a:p>
        </p:txBody>
      </p:sp>
      <p:sp>
        <p:nvSpPr>
          <p:cNvPr id="19" name="TextBox 4">
            <a:extLst>
              <a:ext uri="{FF2B5EF4-FFF2-40B4-BE49-F238E27FC236}">
                <a16:creationId xmlns:a16="http://schemas.microsoft.com/office/drawing/2014/main" id="{4DD06105-DA05-064E-96C0-B788DC0DAABA}"/>
              </a:ext>
            </a:extLst>
          </p:cNvPr>
          <p:cNvSpPr txBox="1"/>
          <p:nvPr/>
        </p:nvSpPr>
        <p:spPr>
          <a:xfrm>
            <a:off x="525588" y="4357263"/>
            <a:ext cx="4092882" cy="386516"/>
          </a:xfrm>
          <a:prstGeom prst="rect">
            <a:avLst/>
          </a:prstGeom>
          <a:noFill/>
        </p:spPr>
        <p:txBody>
          <a:bodyPr wrap="square" lIns="0" tIns="45720" rIns="0" bIns="45720" rtlCol="0" anchor="t">
            <a:spAutoFit/>
          </a:bodyPr>
          <a:lstStyle/>
          <a:p>
            <a:pPr>
              <a:lnSpc>
                <a:spcPct val="130000"/>
              </a:lnSpc>
            </a:pPr>
            <a:endParaRPr lang="en-US" sz="1600">
              <a:solidFill>
                <a:schemeClr val="bg1"/>
              </a:solidFill>
              <a:latin typeface="D-DIN" panose="020B0504030202030204" pitchFamily="34" charset="77"/>
            </a:endParaRPr>
          </a:p>
        </p:txBody>
      </p:sp>
      <p:sp>
        <p:nvSpPr>
          <p:cNvPr id="20" name="TextBox 5">
            <a:extLst>
              <a:ext uri="{FF2B5EF4-FFF2-40B4-BE49-F238E27FC236}">
                <a16:creationId xmlns:a16="http://schemas.microsoft.com/office/drawing/2014/main" id="{4BF3818B-A335-E446-B880-1B9C330C5F70}"/>
              </a:ext>
            </a:extLst>
          </p:cNvPr>
          <p:cNvSpPr txBox="1"/>
          <p:nvPr/>
        </p:nvSpPr>
        <p:spPr>
          <a:xfrm>
            <a:off x="525588" y="4357263"/>
            <a:ext cx="1407532" cy="369332"/>
          </a:xfrm>
          <a:prstGeom prst="rect">
            <a:avLst/>
          </a:prstGeom>
          <a:noFill/>
        </p:spPr>
        <p:txBody>
          <a:bodyPr wrap="square" lIns="0" rIns="0" rtlCol="0">
            <a:spAutoFit/>
          </a:bodyPr>
          <a:lstStyle/>
          <a:p>
            <a:r>
              <a:rPr lang="cs-CZ">
                <a:solidFill>
                  <a:srgbClr val="0D8D91"/>
                </a:solidFill>
                <a:latin typeface="D-DIN" panose="020B0504030202030204" pitchFamily="34" charset="77"/>
                <a:ea typeface="Open Sans" charset="0"/>
                <a:cs typeface="Open Sans" charset="0"/>
              </a:rPr>
              <a:t>kontakt</a:t>
            </a:r>
            <a:r>
              <a:rPr lang="en-US">
                <a:solidFill>
                  <a:srgbClr val="0D8D91"/>
                </a:solidFill>
                <a:latin typeface="D-DIN" panose="020B0504030202030204" pitchFamily="34" charset="77"/>
                <a:ea typeface="Open Sans" charset="0"/>
                <a:cs typeface="Open Sans" charset="0"/>
              </a:rPr>
              <a:t>:</a:t>
            </a:r>
          </a:p>
        </p:txBody>
      </p:sp>
      <p:pic>
        <p:nvPicPr>
          <p:cNvPr id="8" name="Obrázek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79655" y="450850"/>
            <a:ext cx="2043333" cy="1295473"/>
          </a:xfrm>
          <a:prstGeom prst="rect">
            <a:avLst/>
          </a:prstGeom>
        </p:spPr>
      </p:pic>
    </p:spTree>
    <p:extLst>
      <p:ext uri="{BB962C8B-B14F-4D97-AF65-F5344CB8AC3E}">
        <p14:creationId xmlns:p14="http://schemas.microsoft.com/office/powerpoint/2010/main" val="546605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1D809-0558-46E4-8000-4F3A68A86190}"/>
              </a:ext>
            </a:extLst>
          </p:cNvPr>
          <p:cNvSpPr>
            <a:spLocks noGrp="1"/>
          </p:cNvSpPr>
          <p:nvPr>
            <p:ph type="title"/>
          </p:nvPr>
        </p:nvSpPr>
        <p:spPr/>
        <p:txBody>
          <a:bodyPr/>
          <a:lstStyle/>
          <a:p>
            <a:r>
              <a:rPr lang="cs-CZ" b="1"/>
              <a:t>Harmonogram</a:t>
            </a:r>
          </a:p>
        </p:txBody>
      </p:sp>
      <p:sp>
        <p:nvSpPr>
          <p:cNvPr id="5" name="ZoneTexte 4">
            <a:extLst>
              <a:ext uri="{FF2B5EF4-FFF2-40B4-BE49-F238E27FC236}">
                <a16:creationId xmlns:a16="http://schemas.microsoft.com/office/drawing/2014/main" id="{E8BF8B54-1E70-6D4E-E47C-1F0270AAADB4}"/>
              </a:ext>
            </a:extLst>
          </p:cNvPr>
          <p:cNvSpPr txBox="1"/>
          <p:nvPr/>
        </p:nvSpPr>
        <p:spPr>
          <a:xfrm>
            <a:off x="4724400" y="3200400"/>
            <a:ext cx="2743200"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cs-CZ" sz="1100">
              <a:latin typeface="Calibri"/>
              <a:cs typeface="Calibri"/>
            </a:endParaRPr>
          </a:p>
          <a:p>
            <a:endParaRPr lang="cs-CZ" sz="1100">
              <a:latin typeface="Calibri"/>
              <a:cs typeface="Calibri"/>
            </a:endParaRPr>
          </a:p>
          <a:p>
            <a:endParaRPr lang="cs-CZ" sz="1100">
              <a:latin typeface="Calibri"/>
              <a:cs typeface="Calibri"/>
            </a:endParaRPr>
          </a:p>
        </p:txBody>
      </p:sp>
      <p:sp>
        <p:nvSpPr>
          <p:cNvPr id="6" name="ZoneTexte 5">
            <a:extLst>
              <a:ext uri="{FF2B5EF4-FFF2-40B4-BE49-F238E27FC236}">
                <a16:creationId xmlns:a16="http://schemas.microsoft.com/office/drawing/2014/main" id="{B3C59DFF-B9E3-54BB-81B8-EEC639B861A9}"/>
              </a:ext>
            </a:extLst>
          </p:cNvPr>
          <p:cNvSpPr txBox="1"/>
          <p:nvPr/>
        </p:nvSpPr>
        <p:spPr>
          <a:xfrm>
            <a:off x="570608" y="2277070"/>
            <a:ext cx="9802752"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dirty="0">
                <a:solidFill>
                  <a:schemeClr val="bg1"/>
                </a:solidFill>
                <a:ea typeface="Open Sans"/>
                <a:cs typeface="Open Sans"/>
              </a:rPr>
              <a:t>10:00 – 10:10	Představení a sdílení očekávání</a:t>
            </a:r>
          </a:p>
          <a:p>
            <a:endParaRPr lang="cs-CZ">
              <a:solidFill>
                <a:schemeClr val="bg1"/>
              </a:solidFill>
              <a:ea typeface="Open Sans"/>
              <a:cs typeface="Open Sans"/>
            </a:endParaRPr>
          </a:p>
          <a:p>
            <a:r>
              <a:rPr lang="cs-CZ" dirty="0">
                <a:solidFill>
                  <a:schemeClr val="bg1"/>
                </a:solidFill>
                <a:ea typeface="Open Sans"/>
                <a:cs typeface="Open Sans"/>
              </a:rPr>
              <a:t>10:10 – 10:40 Příběh případu a porozumění genderově podmíněnému násilí (GPN)</a:t>
            </a:r>
          </a:p>
          <a:p>
            <a:endParaRPr lang="cs-CZ">
              <a:solidFill>
                <a:schemeClr val="bg1"/>
              </a:solidFill>
              <a:ea typeface="Open Sans"/>
              <a:cs typeface="Open Sans"/>
            </a:endParaRPr>
          </a:p>
          <a:p>
            <a:r>
              <a:rPr lang="cs-CZ" dirty="0">
                <a:solidFill>
                  <a:schemeClr val="bg1"/>
                </a:solidFill>
                <a:ea typeface="Open Sans"/>
                <a:cs typeface="Open Sans"/>
              </a:rPr>
              <a:t>10:40 – 11:30	Definice GPN a důležitá fakta a údaje</a:t>
            </a:r>
          </a:p>
          <a:p>
            <a:endParaRPr lang="cs-CZ">
              <a:solidFill>
                <a:schemeClr val="bg1"/>
              </a:solidFill>
              <a:ea typeface="Open Sans"/>
              <a:cs typeface="Open Sans"/>
            </a:endParaRPr>
          </a:p>
          <a:p>
            <a:r>
              <a:rPr lang="cs-CZ" dirty="0">
                <a:solidFill>
                  <a:schemeClr val="bg1"/>
                </a:solidFill>
                <a:ea typeface="Open Sans"/>
                <a:cs typeface="Open Sans"/>
              </a:rPr>
              <a:t>11:30 – 11:50	Pauza</a:t>
            </a:r>
          </a:p>
          <a:p>
            <a:endParaRPr lang="cs-CZ">
              <a:solidFill>
                <a:schemeClr val="bg1"/>
              </a:solidFill>
              <a:ea typeface="Open Sans"/>
              <a:cs typeface="Open Sans"/>
            </a:endParaRPr>
          </a:p>
          <a:p>
            <a:r>
              <a:rPr lang="cs-CZ" dirty="0">
                <a:solidFill>
                  <a:schemeClr val="bg1"/>
                </a:solidFill>
                <a:ea typeface="Open Sans"/>
                <a:cs typeface="Open Sans"/>
              </a:rPr>
              <a:t>11:50 – 12:05	Představení komplexního modelu 7P</a:t>
            </a:r>
          </a:p>
          <a:p>
            <a:endParaRPr lang="cs-CZ">
              <a:solidFill>
                <a:schemeClr val="bg1"/>
              </a:solidFill>
              <a:ea typeface="Open Sans"/>
              <a:cs typeface="Open Sans"/>
            </a:endParaRPr>
          </a:p>
          <a:p>
            <a:r>
              <a:rPr lang="cs-CZ" dirty="0">
                <a:solidFill>
                  <a:schemeClr val="bg1"/>
                </a:solidFill>
                <a:ea typeface="Open Sans"/>
                <a:cs typeface="Open Sans"/>
              </a:rPr>
              <a:t>12:05 – 13:05 	Identifikace nedostatků opatření, politik a praxe (Aktivita – Část 1)</a:t>
            </a:r>
          </a:p>
          <a:p>
            <a:endParaRPr lang="cs-CZ">
              <a:solidFill>
                <a:schemeClr val="bg1"/>
              </a:solidFill>
              <a:ea typeface="Open Sans"/>
              <a:cs typeface="Open Sans"/>
            </a:endParaRPr>
          </a:p>
          <a:p>
            <a:r>
              <a:rPr lang="cs-CZ" dirty="0">
                <a:solidFill>
                  <a:schemeClr val="bg1"/>
                </a:solidFill>
                <a:ea typeface="Open Sans"/>
                <a:cs typeface="Open Sans"/>
              </a:rPr>
              <a:t>13:05 – 14:05	Obědová pauza</a:t>
            </a:r>
          </a:p>
        </p:txBody>
      </p:sp>
      <p:pic>
        <p:nvPicPr>
          <p:cNvPr id="7" name="Obrázek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81804" y="134585"/>
            <a:ext cx="1095380" cy="694471"/>
          </a:xfrm>
          <a:prstGeom prst="rect">
            <a:avLst/>
          </a:prstGeom>
        </p:spPr>
      </p:pic>
    </p:spTree>
    <p:extLst>
      <p:ext uri="{BB962C8B-B14F-4D97-AF65-F5344CB8AC3E}">
        <p14:creationId xmlns:p14="http://schemas.microsoft.com/office/powerpoint/2010/main" val="17458384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01E7CD75-011B-894B-A349-50097FF3F9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588" y="450850"/>
            <a:ext cx="4614693" cy="981347"/>
          </a:xfrm>
          <a:prstGeom prst="rect">
            <a:avLst/>
          </a:prstGeom>
        </p:spPr>
      </p:pic>
      <p:sp>
        <p:nvSpPr>
          <p:cNvPr id="16" name="Title 1">
            <a:extLst>
              <a:ext uri="{FF2B5EF4-FFF2-40B4-BE49-F238E27FC236}">
                <a16:creationId xmlns:a16="http://schemas.microsoft.com/office/drawing/2014/main" id="{1FB3101D-55E5-CC48-9F09-7E4D551C0301}"/>
              </a:ext>
            </a:extLst>
          </p:cNvPr>
          <p:cNvSpPr txBox="1">
            <a:spLocks/>
          </p:cNvSpPr>
          <p:nvPr/>
        </p:nvSpPr>
        <p:spPr>
          <a:xfrm>
            <a:off x="5340954" y="1988772"/>
            <a:ext cx="6424941" cy="641597"/>
          </a:xfrm>
          <a:prstGeom prst="rect">
            <a:avLst/>
          </a:prstGeom>
        </p:spPr>
        <p:txBody>
          <a:bodyPr lIns="91440" tIns="45720" rIns="91440" bIns="45720" anchor="t"/>
          <a:lstStyle>
            <a:lvl1pPr algn="l" defTabSz="914318" rtl="0" eaLnBrk="1" latinLnBrk="0" hangingPunct="1">
              <a:lnSpc>
                <a:spcPct val="80000"/>
              </a:lnSpc>
              <a:spcBef>
                <a:spcPct val="0"/>
              </a:spcBef>
              <a:buNone/>
              <a:defRPr sz="4400" b="0" i="0" kern="1200" spc="0" baseline="0">
                <a:solidFill>
                  <a:srgbClr val="0F2235"/>
                </a:solidFill>
                <a:latin typeface="D-DIN Exp" panose="020B0504020202030204" pitchFamily="34" charset="0"/>
                <a:ea typeface="D-DIN Exp" panose="020B0504020202030204" pitchFamily="34" charset="0"/>
                <a:cs typeface="D-DIN Exp" panose="020B0504020202030204" pitchFamily="34" charset="0"/>
              </a:defRPr>
            </a:lvl1pPr>
          </a:lstStyle>
          <a:p>
            <a:pPr algn="just">
              <a:lnSpc>
                <a:spcPct val="100000"/>
              </a:lnSpc>
            </a:pPr>
            <a:r>
              <a:rPr lang="en-US" sz="1800" u="sng" dirty="0">
                <a:solidFill>
                  <a:schemeClr val="bg1"/>
                </a:solidFill>
                <a:latin typeface="D-DIN Exp"/>
                <a:cs typeface="Calibri"/>
              </a:rPr>
              <a:t>Important note for the use of the training materials</a:t>
            </a:r>
            <a:r>
              <a:rPr lang="en-US" sz="1800" dirty="0">
                <a:solidFill>
                  <a:schemeClr val="bg1"/>
                </a:solidFill>
                <a:latin typeface="D-DIN Exp"/>
                <a:cs typeface="Calibri"/>
              </a:rPr>
              <a:t>: The training materials are offered under the Creative Commons Attribution-</a:t>
            </a:r>
            <a:r>
              <a:rPr lang="en-US" sz="1800" err="1">
                <a:solidFill>
                  <a:schemeClr val="bg1"/>
                </a:solidFill>
                <a:latin typeface="D-DIN Exp"/>
                <a:cs typeface="Calibri"/>
              </a:rPr>
              <a:t>NonCommercial</a:t>
            </a:r>
            <a:r>
              <a:rPr lang="en-US" sz="1800" dirty="0">
                <a:solidFill>
                  <a:schemeClr val="bg1"/>
                </a:solidFill>
                <a:latin typeface="D-DIN Exp"/>
                <a:cs typeface="Calibri"/>
              </a:rPr>
              <a:t>-</a:t>
            </a:r>
            <a:r>
              <a:rPr lang="en-US" sz="1800" err="1">
                <a:solidFill>
                  <a:schemeClr val="bg1"/>
                </a:solidFill>
                <a:latin typeface="D-DIN Exp"/>
                <a:cs typeface="Calibri"/>
              </a:rPr>
              <a:t>ShareAlike</a:t>
            </a:r>
            <a:r>
              <a:rPr lang="en-US" sz="1800" dirty="0">
                <a:solidFill>
                  <a:schemeClr val="bg1"/>
                </a:solidFill>
                <a:latin typeface="D-DIN Exp"/>
                <a:cs typeface="Calibri"/>
              </a:rPr>
              <a:t> 4.0 International (CC BY-NC-SA 4.0) license, are freely available for non-commercial use with necessary credit given to the authors. This license permits personal or educational </a:t>
            </a:r>
            <a:r>
              <a:rPr lang="en-US" sz="1800" err="1">
                <a:solidFill>
                  <a:schemeClr val="bg1"/>
                </a:solidFill>
                <a:latin typeface="D-DIN Exp"/>
                <a:cs typeface="Calibri"/>
              </a:rPr>
              <a:t>utilisation</a:t>
            </a:r>
            <a:r>
              <a:rPr lang="en-US" sz="1800" dirty="0">
                <a:solidFill>
                  <a:schemeClr val="bg1"/>
                </a:solidFill>
                <a:latin typeface="D-DIN Exp"/>
                <a:cs typeface="Calibri"/>
              </a:rPr>
              <a:t> and adaptation, provided the adaptations are shared under the same terms. Designed to promote collaborative learning, this approach ensures </a:t>
            </a:r>
            <a:r>
              <a:rPr lang="en-US" sz="1800" err="1">
                <a:solidFill>
                  <a:schemeClr val="bg1"/>
                </a:solidFill>
                <a:latin typeface="D-DIN Exp"/>
                <a:cs typeface="Calibri"/>
              </a:rPr>
              <a:t>UniSAFE’s</a:t>
            </a:r>
            <a:r>
              <a:rPr lang="en-US" sz="1800" dirty="0">
                <a:solidFill>
                  <a:schemeClr val="bg1"/>
                </a:solidFill>
                <a:latin typeface="D-DIN Exp"/>
                <a:cs typeface="Calibri"/>
              </a:rPr>
              <a:t> content remains accessible and encourages further development within the community, maintaining the ethos of open, shared knowledge.</a:t>
            </a:r>
            <a:endParaRPr lang="en-US" dirty="0">
              <a:solidFill>
                <a:schemeClr val="bg1"/>
              </a:solidFill>
            </a:endParaRPr>
          </a:p>
        </p:txBody>
      </p:sp>
      <p:sp>
        <p:nvSpPr>
          <p:cNvPr id="9" name="Rectangle 7">
            <a:extLst>
              <a:ext uri="{FF2B5EF4-FFF2-40B4-BE49-F238E27FC236}">
                <a16:creationId xmlns:a16="http://schemas.microsoft.com/office/drawing/2014/main" id="{890A8956-4B33-F747-B6C3-4316ADC39E7B}"/>
              </a:ext>
            </a:extLst>
          </p:cNvPr>
          <p:cNvSpPr>
            <a:spLocks noChangeArrowheads="1"/>
          </p:cNvSpPr>
          <p:nvPr/>
        </p:nvSpPr>
        <p:spPr bwMode="auto">
          <a:xfrm>
            <a:off x="7038174" y="5794353"/>
            <a:ext cx="3328155" cy="707886"/>
          </a:xfrm>
          <a:prstGeom prst="rect">
            <a:avLst/>
          </a:prstGeom>
          <a:no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bg1">
                    <a:lumMod val="75000"/>
                  </a:schemeClr>
                </a:solidFill>
                <a:effectLst/>
                <a:latin typeface="D-DIN" panose="020B0504030202030204" pitchFamily="34" charset="77"/>
              </a:rPr>
              <a:t>This </a:t>
            </a:r>
            <a:r>
              <a:rPr kumimoji="0" lang="fr-FR" altLang="fr-FR" sz="800" b="0" i="0" u="none" strike="noStrike" cap="none" normalizeH="0" baseline="0" err="1">
                <a:ln>
                  <a:noFill/>
                </a:ln>
                <a:solidFill>
                  <a:schemeClr val="bg1">
                    <a:lumMod val="75000"/>
                  </a:schemeClr>
                </a:solidFill>
                <a:effectLst/>
                <a:latin typeface="D-DIN" panose="020B0504030202030204" pitchFamily="34" charset="77"/>
              </a:rPr>
              <a:t>project</a:t>
            </a:r>
            <a:r>
              <a:rPr kumimoji="0" lang="fr-FR" altLang="fr-FR" sz="800" b="0" i="0" u="none" strike="noStrike" cap="none" normalizeH="0" baseline="0">
                <a:ln>
                  <a:noFill/>
                </a:ln>
                <a:solidFill>
                  <a:schemeClr val="bg1">
                    <a:lumMod val="75000"/>
                  </a:schemeClr>
                </a:solidFill>
                <a:effectLst/>
                <a:latin typeface="D-DIN" panose="020B0504030202030204" pitchFamily="34" charset="77"/>
              </a:rPr>
              <a:t> has </a:t>
            </a:r>
            <a:r>
              <a:rPr kumimoji="0" lang="fr-FR" altLang="fr-FR" sz="800" b="0" i="0" u="none" strike="noStrike" cap="none" normalizeH="0" baseline="0" err="1">
                <a:ln>
                  <a:noFill/>
                </a:ln>
                <a:solidFill>
                  <a:schemeClr val="bg1">
                    <a:lumMod val="75000"/>
                  </a:schemeClr>
                </a:solidFill>
                <a:effectLst/>
                <a:latin typeface="D-DIN" panose="020B0504030202030204" pitchFamily="34" charset="77"/>
              </a:rPr>
              <a:t>received</a:t>
            </a:r>
            <a:r>
              <a:rPr kumimoji="0" lang="fr-FR" altLang="fr-FR" sz="800" b="0" i="0" u="none" strike="noStrike" cap="none" normalizeH="0" baseline="0">
                <a:ln>
                  <a:noFill/>
                </a:ln>
                <a:solidFill>
                  <a:schemeClr val="bg1">
                    <a:lumMod val="75000"/>
                  </a:schemeClr>
                </a:solidFill>
                <a:effectLst/>
                <a:latin typeface="D-DIN" panose="020B0504030202030204" pitchFamily="34" charset="77"/>
              </a:rPr>
              <a:t> </a:t>
            </a:r>
            <a:r>
              <a:rPr kumimoji="0" lang="fr-FR" altLang="fr-FR" sz="800" b="0" i="0" u="none" strike="noStrike" cap="none" normalizeH="0" baseline="0" err="1">
                <a:ln>
                  <a:noFill/>
                </a:ln>
                <a:solidFill>
                  <a:schemeClr val="bg1">
                    <a:lumMod val="75000"/>
                  </a:schemeClr>
                </a:solidFill>
                <a:effectLst/>
                <a:latin typeface="D-DIN" panose="020B0504030202030204" pitchFamily="34" charset="77"/>
              </a:rPr>
              <a:t>funding</a:t>
            </a:r>
            <a:r>
              <a:rPr kumimoji="0" lang="fr-FR" altLang="fr-FR" sz="800" b="0" i="0" u="none" strike="noStrike" cap="none" normalizeH="0" baseline="0">
                <a:ln>
                  <a:noFill/>
                </a:ln>
                <a:solidFill>
                  <a:schemeClr val="bg1">
                    <a:lumMod val="75000"/>
                  </a:schemeClr>
                </a:solidFill>
                <a:effectLst/>
                <a:latin typeface="D-DIN" panose="020B0504030202030204" pitchFamily="34" charset="77"/>
              </a:rPr>
              <a:t> </a:t>
            </a:r>
            <a:r>
              <a:rPr kumimoji="0" lang="fr-FR" altLang="fr-FR" sz="800" b="0" i="0" u="none" strike="noStrike" cap="none" normalizeH="0" baseline="0" err="1">
                <a:ln>
                  <a:noFill/>
                </a:ln>
                <a:solidFill>
                  <a:schemeClr val="bg1">
                    <a:lumMod val="75000"/>
                  </a:schemeClr>
                </a:solidFill>
                <a:effectLst/>
                <a:latin typeface="D-DIN" panose="020B0504030202030204" pitchFamily="34" charset="77"/>
              </a:rPr>
              <a:t>from</a:t>
            </a:r>
            <a:r>
              <a:rPr kumimoji="0" lang="fr-FR" altLang="fr-FR" sz="800" b="0" i="0" u="none" strike="noStrike" cap="none" normalizeH="0" baseline="0">
                <a:ln>
                  <a:noFill/>
                </a:ln>
                <a:solidFill>
                  <a:schemeClr val="bg1">
                    <a:lumMod val="75000"/>
                  </a:schemeClr>
                </a:solidFill>
                <a:effectLst/>
                <a:latin typeface="D-DIN" panose="020B0504030202030204" pitchFamily="34" charset="77"/>
              </a:rPr>
              <a:t> the </a:t>
            </a:r>
            <a:r>
              <a:rPr kumimoji="0" lang="fr-FR" altLang="fr-FR" sz="800" b="0" i="0" u="none" strike="noStrike" cap="none" normalizeH="0" baseline="0" err="1">
                <a:ln>
                  <a:noFill/>
                </a:ln>
                <a:solidFill>
                  <a:schemeClr val="bg1">
                    <a:lumMod val="75000"/>
                  </a:schemeClr>
                </a:solidFill>
                <a:effectLst/>
                <a:latin typeface="D-DIN" panose="020B0504030202030204" pitchFamily="34" charset="77"/>
              </a:rPr>
              <a:t>European</a:t>
            </a:r>
            <a:r>
              <a:rPr kumimoji="0" lang="fr-FR" altLang="fr-FR" sz="800" b="0" i="0" u="none" strike="noStrike" cap="none" normalizeH="0" baseline="0">
                <a:ln>
                  <a:noFill/>
                </a:ln>
                <a:solidFill>
                  <a:schemeClr val="bg1">
                    <a:lumMod val="75000"/>
                  </a:schemeClr>
                </a:solidFill>
                <a:effectLst/>
                <a:latin typeface="D-DIN" panose="020B0504030202030204" pitchFamily="34" charset="77"/>
              </a:rPr>
              <a:t> </a:t>
            </a:r>
            <a:r>
              <a:rPr kumimoji="0" lang="fr-FR" altLang="fr-FR" sz="800" b="0" i="0" u="none" strike="noStrike" cap="none" normalizeH="0" baseline="0" err="1">
                <a:ln>
                  <a:noFill/>
                </a:ln>
                <a:solidFill>
                  <a:schemeClr val="bg1">
                    <a:lumMod val="75000"/>
                  </a:schemeClr>
                </a:solidFill>
                <a:effectLst/>
                <a:latin typeface="D-DIN" panose="020B0504030202030204" pitchFamily="34" charset="77"/>
              </a:rPr>
              <a:t>Union’s</a:t>
            </a:r>
            <a:r>
              <a:rPr kumimoji="0" lang="fr-FR" altLang="fr-FR" sz="800" b="0" i="0" u="none" strike="noStrike" cap="none" normalizeH="0" baseline="0">
                <a:ln>
                  <a:noFill/>
                </a:ln>
                <a:solidFill>
                  <a:schemeClr val="bg1">
                    <a:lumMod val="75000"/>
                  </a:schemeClr>
                </a:solidFill>
                <a:effectLst/>
                <a:latin typeface="D-DIN" panose="020B0504030202030204" pitchFamily="34" charset="77"/>
              </a:rPr>
              <a:t> Horizon 2020 </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800" err="1">
                <a:solidFill>
                  <a:schemeClr val="bg1">
                    <a:lumMod val="75000"/>
                  </a:schemeClr>
                </a:solidFill>
                <a:latin typeface="D-DIN" panose="020B0504030202030204" pitchFamily="34" charset="77"/>
              </a:rPr>
              <a:t>r</a:t>
            </a:r>
            <a:r>
              <a:rPr kumimoji="0" lang="fr-FR" altLang="fr-FR" sz="800" b="0" i="0" u="none" strike="noStrike" cap="none" normalizeH="0" baseline="0" err="1">
                <a:ln>
                  <a:noFill/>
                </a:ln>
                <a:solidFill>
                  <a:schemeClr val="bg1">
                    <a:lumMod val="75000"/>
                  </a:schemeClr>
                </a:solidFill>
                <a:effectLst/>
                <a:latin typeface="D-DIN" panose="020B0504030202030204" pitchFamily="34" charset="77"/>
              </a:rPr>
              <a:t>esearch</a:t>
            </a:r>
            <a:r>
              <a:rPr kumimoji="0" lang="fr-FR" altLang="fr-FR" sz="800" b="0" i="0" u="none" strike="noStrike" cap="none" normalizeH="0" baseline="0">
                <a:ln>
                  <a:noFill/>
                </a:ln>
                <a:solidFill>
                  <a:schemeClr val="bg1">
                    <a:lumMod val="75000"/>
                  </a:schemeClr>
                </a:solidFill>
                <a:effectLst/>
                <a:latin typeface="D-DIN" panose="020B0504030202030204" pitchFamily="34" charset="77"/>
              </a:rPr>
              <a:t> and innovation programme </a:t>
            </a:r>
            <a:r>
              <a:rPr kumimoji="0" lang="fr-FR" altLang="fr-FR" sz="800" b="0" i="0" u="none" strike="noStrike" cap="none" normalizeH="0" baseline="0" err="1">
                <a:ln>
                  <a:noFill/>
                </a:ln>
                <a:solidFill>
                  <a:schemeClr val="bg1">
                    <a:lumMod val="75000"/>
                  </a:schemeClr>
                </a:solidFill>
                <a:effectLst/>
                <a:latin typeface="D-DIN" panose="020B0504030202030204" pitchFamily="34" charset="77"/>
              </a:rPr>
              <a:t>under</a:t>
            </a:r>
            <a:r>
              <a:rPr kumimoji="0" lang="fr-FR" altLang="fr-FR" sz="800" b="0" i="0" u="none" strike="noStrike" cap="none" normalizeH="0" baseline="0">
                <a:ln>
                  <a:noFill/>
                </a:ln>
                <a:solidFill>
                  <a:schemeClr val="bg1">
                    <a:lumMod val="75000"/>
                  </a:schemeClr>
                </a:solidFill>
                <a:effectLst/>
                <a:latin typeface="D-DIN" panose="020B0504030202030204" pitchFamily="34" charset="77"/>
              </a:rPr>
              <a:t> </a:t>
            </a:r>
            <a:r>
              <a:rPr kumimoji="0" lang="fr-FR" altLang="fr-FR" sz="800" b="0" i="0" u="none" strike="noStrike" cap="none" normalizeH="0" baseline="0" err="1">
                <a:ln>
                  <a:noFill/>
                </a:ln>
                <a:solidFill>
                  <a:schemeClr val="bg1">
                    <a:lumMod val="75000"/>
                  </a:schemeClr>
                </a:solidFill>
                <a:effectLst/>
                <a:latin typeface="D-DIN" panose="020B0504030202030204" pitchFamily="34" charset="77"/>
              </a:rPr>
              <a:t>grant</a:t>
            </a:r>
            <a:r>
              <a:rPr kumimoji="0" lang="fr-FR" altLang="fr-FR" sz="800" b="0" i="0" u="none" strike="noStrike" cap="none" normalizeH="0" baseline="0">
                <a:ln>
                  <a:noFill/>
                </a:ln>
                <a:solidFill>
                  <a:schemeClr val="bg1">
                    <a:lumMod val="75000"/>
                  </a:schemeClr>
                </a:solidFill>
                <a:effectLst/>
                <a:latin typeface="D-DIN" panose="020B0504030202030204" pitchFamily="34" charset="77"/>
              </a:rPr>
              <a:t> agreement no. 101006261</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800">
              <a:solidFill>
                <a:schemeClr val="bg1">
                  <a:lumMod val="75000"/>
                </a:schemeClr>
              </a:solidFill>
              <a:latin typeface="D-DIN" panose="020B0504030202030204" pitchFamily="34" charset="77"/>
            </a:endParaRPr>
          </a:p>
          <a:p>
            <a:pPr lvl="0" defTabSz="914400"/>
            <a:r>
              <a:rPr lang="en-US" sz="800">
                <a:solidFill>
                  <a:schemeClr val="bg1">
                    <a:lumMod val="75000"/>
                  </a:schemeClr>
                </a:solidFill>
                <a:latin typeface="D-DIN" panose="020B0504030202030204" pitchFamily="34" charset="77"/>
              </a:rPr>
              <a:t>The contents of this publication are the sole responsibility of </a:t>
            </a:r>
            <a:r>
              <a:rPr lang="en-US" sz="800" err="1">
                <a:solidFill>
                  <a:schemeClr val="bg1">
                    <a:lumMod val="75000"/>
                  </a:schemeClr>
                </a:solidFill>
                <a:latin typeface="D-DIN" panose="020B0504030202030204" pitchFamily="34" charset="77"/>
              </a:rPr>
              <a:t>UniSAFE</a:t>
            </a:r>
            <a:r>
              <a:rPr lang="en-US" sz="800">
                <a:solidFill>
                  <a:schemeClr val="bg1">
                    <a:lumMod val="75000"/>
                  </a:schemeClr>
                </a:solidFill>
                <a:latin typeface="D-DIN" panose="020B0504030202030204" pitchFamily="34" charset="77"/>
              </a:rPr>
              <a:t> </a:t>
            </a:r>
            <a:br>
              <a:rPr lang="en-US" sz="800">
                <a:solidFill>
                  <a:schemeClr val="bg1">
                    <a:lumMod val="75000"/>
                  </a:schemeClr>
                </a:solidFill>
                <a:latin typeface="D-DIN" panose="020B0504030202030204" pitchFamily="34" charset="77"/>
              </a:rPr>
            </a:br>
            <a:r>
              <a:rPr lang="en-US" sz="800">
                <a:solidFill>
                  <a:schemeClr val="bg1">
                    <a:lumMod val="75000"/>
                  </a:schemeClr>
                </a:solidFill>
                <a:latin typeface="D-DIN" panose="020B0504030202030204" pitchFamily="34" charset="77"/>
              </a:rPr>
              <a:t>and do not necessarily reflect the opinion of the European Union.</a:t>
            </a:r>
            <a:endParaRPr lang="fr-FR" altLang="fr-FR" sz="800">
              <a:solidFill>
                <a:schemeClr val="bg1">
                  <a:lumMod val="75000"/>
                </a:schemeClr>
              </a:solidFill>
              <a:latin typeface="D-DIN" panose="020B0504030202030204" pitchFamily="34" charset="77"/>
            </a:endParaRPr>
          </a:p>
        </p:txBody>
      </p:sp>
      <p:pic>
        <p:nvPicPr>
          <p:cNvPr id="10" name="Image 9">
            <a:extLst>
              <a:ext uri="{FF2B5EF4-FFF2-40B4-BE49-F238E27FC236}">
                <a16:creationId xmlns:a16="http://schemas.microsoft.com/office/drawing/2014/main" id="{770C4FBC-7486-8844-BB47-E6332BC4D6BC}"/>
              </a:ext>
            </a:extLst>
          </p:cNvPr>
          <p:cNvPicPr>
            <a:picLocks noChangeAspect="1"/>
          </p:cNvPicPr>
          <p:nvPr/>
        </p:nvPicPr>
        <p:blipFill>
          <a:blip r:embed="rId3"/>
          <a:stretch>
            <a:fillRect/>
          </a:stretch>
        </p:blipFill>
        <p:spPr>
          <a:xfrm>
            <a:off x="6631510" y="5861820"/>
            <a:ext cx="406663" cy="229003"/>
          </a:xfrm>
          <a:prstGeom prst="rect">
            <a:avLst/>
          </a:prstGeom>
        </p:spPr>
      </p:pic>
      <p:sp>
        <p:nvSpPr>
          <p:cNvPr id="11" name="TextBox 5">
            <a:extLst>
              <a:ext uri="{FF2B5EF4-FFF2-40B4-BE49-F238E27FC236}">
                <a16:creationId xmlns:a16="http://schemas.microsoft.com/office/drawing/2014/main" id="{DADE1D70-8725-E241-BCF3-93D2C7272A78}"/>
              </a:ext>
            </a:extLst>
          </p:cNvPr>
          <p:cNvSpPr txBox="1"/>
          <p:nvPr/>
        </p:nvSpPr>
        <p:spPr>
          <a:xfrm>
            <a:off x="7776397" y="5323369"/>
            <a:ext cx="2507097" cy="369332"/>
          </a:xfrm>
          <a:prstGeom prst="rect">
            <a:avLst/>
          </a:prstGeom>
          <a:noFill/>
        </p:spPr>
        <p:txBody>
          <a:bodyPr wrap="none" lIns="0" rIns="0" rtlCol="0">
            <a:spAutoFit/>
          </a:bodyPr>
          <a:lstStyle/>
          <a:p>
            <a:r>
              <a:rPr lang="en-US">
                <a:solidFill>
                  <a:srgbClr val="5792CE"/>
                </a:solidFill>
                <a:latin typeface="D-DIN" panose="020B0504030202030204" pitchFamily="34" charset="77"/>
                <a:ea typeface="Open Sans" charset="0"/>
                <a:cs typeface="Open Sans" charset="0"/>
              </a:rPr>
              <a:t>Follow us! </a:t>
            </a:r>
            <a:r>
              <a:rPr lang="en-US">
                <a:solidFill>
                  <a:schemeClr val="bg1"/>
                </a:solidFill>
                <a:latin typeface="D-DIN" panose="020B0504030202030204" pitchFamily="34" charset="77"/>
                <a:ea typeface="Open Sans" charset="0"/>
                <a:cs typeface="Open Sans" charset="0"/>
              </a:rPr>
              <a:t>@UniSAFE_gbv</a:t>
            </a:r>
          </a:p>
        </p:txBody>
      </p:sp>
      <p:sp>
        <p:nvSpPr>
          <p:cNvPr id="12" name="Freeform 11">
            <a:extLst>
              <a:ext uri="{FF2B5EF4-FFF2-40B4-BE49-F238E27FC236}">
                <a16:creationId xmlns:a16="http://schemas.microsoft.com/office/drawing/2014/main" id="{102DCE9A-83F8-2844-B650-CF0C1EED9759}"/>
              </a:ext>
            </a:extLst>
          </p:cNvPr>
          <p:cNvSpPr>
            <a:spLocks/>
          </p:cNvSpPr>
          <p:nvPr/>
        </p:nvSpPr>
        <p:spPr bwMode="auto">
          <a:xfrm>
            <a:off x="7453441" y="5435060"/>
            <a:ext cx="241909" cy="203326"/>
          </a:xfrm>
          <a:custGeom>
            <a:avLst/>
            <a:gdLst>
              <a:gd name="T0" fmla="*/ 387 w 436"/>
              <a:gd name="T1" fmla="*/ 133 h 363"/>
              <a:gd name="T2" fmla="*/ 434 w 436"/>
              <a:gd name="T3" fmla="*/ 105 h 363"/>
              <a:gd name="T4" fmla="*/ 383 w 436"/>
              <a:gd name="T5" fmla="*/ 110 h 363"/>
              <a:gd name="T6" fmla="*/ 380 w 436"/>
              <a:gd name="T7" fmla="*/ 100 h 363"/>
              <a:gd name="T8" fmla="*/ 288 w 436"/>
              <a:gd name="T9" fmla="*/ 28 h 363"/>
              <a:gd name="T10" fmla="*/ 298 w 436"/>
              <a:gd name="T11" fmla="*/ 24 h 363"/>
              <a:gd name="T12" fmla="*/ 325 w 436"/>
              <a:gd name="T13" fmla="*/ 9 h 363"/>
              <a:gd name="T14" fmla="*/ 283 w 436"/>
              <a:gd name="T15" fmla="*/ 17 h 363"/>
              <a:gd name="T16" fmla="*/ 306 w 436"/>
              <a:gd name="T17" fmla="*/ 0 h 363"/>
              <a:gd name="T18" fmla="*/ 272 w 436"/>
              <a:gd name="T19" fmla="*/ 16 h 363"/>
              <a:gd name="T20" fmla="*/ 278 w 436"/>
              <a:gd name="T21" fmla="*/ 3 h 363"/>
              <a:gd name="T22" fmla="*/ 210 w 436"/>
              <a:gd name="T23" fmla="*/ 108 h 363"/>
              <a:gd name="T24" fmla="*/ 177 w 436"/>
              <a:gd name="T25" fmla="*/ 82 h 363"/>
              <a:gd name="T26" fmla="*/ 65 w 436"/>
              <a:gd name="T27" fmla="*/ 32 h 363"/>
              <a:gd name="T28" fmla="*/ 103 w 436"/>
              <a:gd name="T29" fmla="*/ 87 h 363"/>
              <a:gd name="T30" fmla="*/ 76 w 436"/>
              <a:gd name="T31" fmla="*/ 90 h 363"/>
              <a:gd name="T32" fmla="*/ 125 w 436"/>
              <a:gd name="T33" fmla="*/ 134 h 363"/>
              <a:gd name="T34" fmla="*/ 95 w 436"/>
              <a:gd name="T35" fmla="*/ 145 h 363"/>
              <a:gd name="T36" fmla="*/ 148 w 436"/>
              <a:gd name="T37" fmla="*/ 172 h 363"/>
              <a:gd name="T38" fmla="*/ 162 w 436"/>
              <a:gd name="T39" fmla="*/ 209 h 363"/>
              <a:gd name="T40" fmla="*/ 0 w 436"/>
              <a:gd name="T41" fmla="*/ 213 h 363"/>
              <a:gd name="T42" fmla="*/ 384 w 436"/>
              <a:gd name="T43" fmla="*/ 158 h 363"/>
              <a:gd name="T44" fmla="*/ 436 w 436"/>
              <a:gd name="T45" fmla="*/ 138 h 363"/>
              <a:gd name="T46" fmla="*/ 387 w 436"/>
              <a:gd name="T47" fmla="*/ 13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6" h="363">
                <a:moveTo>
                  <a:pt x="387" y="133"/>
                </a:moveTo>
                <a:cubicBezTo>
                  <a:pt x="411" y="131"/>
                  <a:pt x="428" y="120"/>
                  <a:pt x="434" y="105"/>
                </a:cubicBezTo>
                <a:cubicBezTo>
                  <a:pt x="425" y="110"/>
                  <a:pt x="398" y="116"/>
                  <a:pt x="383" y="110"/>
                </a:cubicBezTo>
                <a:cubicBezTo>
                  <a:pt x="382" y="107"/>
                  <a:pt x="381" y="104"/>
                  <a:pt x="380" y="100"/>
                </a:cubicBezTo>
                <a:cubicBezTo>
                  <a:pt x="369" y="58"/>
                  <a:pt x="329" y="24"/>
                  <a:pt x="288" y="28"/>
                </a:cubicBezTo>
                <a:cubicBezTo>
                  <a:pt x="291" y="27"/>
                  <a:pt x="295" y="26"/>
                  <a:pt x="298" y="24"/>
                </a:cubicBezTo>
                <a:cubicBezTo>
                  <a:pt x="303" y="23"/>
                  <a:pt x="329" y="18"/>
                  <a:pt x="325" y="9"/>
                </a:cubicBezTo>
                <a:cubicBezTo>
                  <a:pt x="322" y="1"/>
                  <a:pt x="289" y="15"/>
                  <a:pt x="283" y="17"/>
                </a:cubicBezTo>
                <a:cubicBezTo>
                  <a:pt x="291" y="14"/>
                  <a:pt x="304" y="9"/>
                  <a:pt x="306" y="0"/>
                </a:cubicBezTo>
                <a:cubicBezTo>
                  <a:pt x="293" y="1"/>
                  <a:pt x="281" y="7"/>
                  <a:pt x="272" y="16"/>
                </a:cubicBezTo>
                <a:cubicBezTo>
                  <a:pt x="275" y="12"/>
                  <a:pt x="278" y="8"/>
                  <a:pt x="278" y="3"/>
                </a:cubicBezTo>
                <a:cubicBezTo>
                  <a:pt x="245" y="24"/>
                  <a:pt x="226" y="67"/>
                  <a:pt x="210" y="108"/>
                </a:cubicBezTo>
                <a:cubicBezTo>
                  <a:pt x="198" y="96"/>
                  <a:pt x="187" y="87"/>
                  <a:pt x="177" y="82"/>
                </a:cubicBezTo>
                <a:cubicBezTo>
                  <a:pt x="150" y="67"/>
                  <a:pt x="117" y="51"/>
                  <a:pt x="65" y="32"/>
                </a:cubicBezTo>
                <a:cubicBezTo>
                  <a:pt x="64" y="49"/>
                  <a:pt x="74" y="72"/>
                  <a:pt x="103" y="87"/>
                </a:cubicBezTo>
                <a:cubicBezTo>
                  <a:pt x="96" y="86"/>
                  <a:pt x="85" y="88"/>
                  <a:pt x="76" y="90"/>
                </a:cubicBezTo>
                <a:cubicBezTo>
                  <a:pt x="80" y="110"/>
                  <a:pt x="92" y="126"/>
                  <a:pt x="125" y="134"/>
                </a:cubicBezTo>
                <a:cubicBezTo>
                  <a:pt x="110" y="135"/>
                  <a:pt x="102" y="138"/>
                  <a:pt x="95" y="145"/>
                </a:cubicBezTo>
                <a:cubicBezTo>
                  <a:pt x="102" y="159"/>
                  <a:pt x="118" y="175"/>
                  <a:pt x="148" y="172"/>
                </a:cubicBezTo>
                <a:cubicBezTo>
                  <a:pt x="115" y="186"/>
                  <a:pt x="135" y="213"/>
                  <a:pt x="162" y="209"/>
                </a:cubicBezTo>
                <a:cubicBezTo>
                  <a:pt x="116" y="257"/>
                  <a:pt x="42" y="253"/>
                  <a:pt x="0" y="213"/>
                </a:cubicBezTo>
                <a:cubicBezTo>
                  <a:pt x="110" y="363"/>
                  <a:pt x="348" y="302"/>
                  <a:pt x="384" y="158"/>
                </a:cubicBezTo>
                <a:cubicBezTo>
                  <a:pt x="411" y="158"/>
                  <a:pt x="426" y="148"/>
                  <a:pt x="436" y="138"/>
                </a:cubicBezTo>
                <a:cubicBezTo>
                  <a:pt x="421" y="141"/>
                  <a:pt x="398" y="138"/>
                  <a:pt x="387" y="13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latin typeface="D-DIN" panose="020B0504030202030204" pitchFamily="34" charset="77"/>
            </a:endParaRPr>
          </a:p>
        </p:txBody>
      </p:sp>
      <p:pic>
        <p:nvPicPr>
          <p:cNvPr id="2" name="Picture 1" descr="A sign with a person and a euro symbol&#10;&#10;Description automatically generated">
            <a:extLst>
              <a:ext uri="{FF2B5EF4-FFF2-40B4-BE49-F238E27FC236}">
                <a16:creationId xmlns:a16="http://schemas.microsoft.com/office/drawing/2014/main" id="{C146A75F-9668-EA86-2A2E-5A0A8E9D89BC}"/>
              </a:ext>
            </a:extLst>
          </p:cNvPr>
          <p:cNvPicPr>
            <a:picLocks noChangeAspect="1"/>
          </p:cNvPicPr>
          <p:nvPr/>
        </p:nvPicPr>
        <p:blipFill>
          <a:blip r:embed="rId4"/>
          <a:stretch>
            <a:fillRect/>
          </a:stretch>
        </p:blipFill>
        <p:spPr>
          <a:xfrm>
            <a:off x="555508" y="3758142"/>
            <a:ext cx="2257778" cy="788341"/>
          </a:xfrm>
          <a:prstGeom prst="rect">
            <a:avLst/>
          </a:prstGeom>
        </p:spPr>
      </p:pic>
      <p:sp>
        <p:nvSpPr>
          <p:cNvPr id="3" name="TextBox 2">
            <a:extLst>
              <a:ext uri="{FF2B5EF4-FFF2-40B4-BE49-F238E27FC236}">
                <a16:creationId xmlns:a16="http://schemas.microsoft.com/office/drawing/2014/main" id="{C7B94078-1525-066F-384D-DB40170C9D1A}"/>
              </a:ext>
            </a:extLst>
          </p:cNvPr>
          <p:cNvSpPr txBox="1"/>
          <p:nvPr/>
        </p:nvSpPr>
        <p:spPr>
          <a:xfrm>
            <a:off x="530344" y="4719931"/>
            <a:ext cx="5273791" cy="923330"/>
          </a:xfrm>
          <a:prstGeom prst="rect">
            <a:avLst/>
          </a:prstGeom>
        </p:spPr>
        <p:txBody>
          <a:bodyPr lIns="91440" tIns="45720" rIns="91440" bIns="45720" anchor="t"/>
          <a:lstStyle/>
          <a:p>
            <a:pPr algn="just" defTabSz="914318">
              <a:spcBef>
                <a:spcPct val="0"/>
              </a:spcBef>
            </a:pPr>
            <a:r>
              <a:rPr lang="en-GB" dirty="0">
                <a:solidFill>
                  <a:schemeClr val="bg1"/>
                </a:solidFill>
                <a:latin typeface="D-DIN Exp"/>
                <a:cs typeface="Calibri"/>
              </a:rPr>
              <a:t>Attribution-</a:t>
            </a:r>
            <a:r>
              <a:rPr lang="en-GB" err="1">
                <a:solidFill>
                  <a:schemeClr val="bg1"/>
                </a:solidFill>
                <a:latin typeface="D-DIN Exp"/>
                <a:cs typeface="Calibri"/>
              </a:rPr>
              <a:t>NonCommercial</a:t>
            </a:r>
            <a:r>
              <a:rPr lang="en-GB" dirty="0">
                <a:solidFill>
                  <a:schemeClr val="bg1"/>
                </a:solidFill>
                <a:latin typeface="D-DIN Exp"/>
                <a:cs typeface="Calibri"/>
              </a:rPr>
              <a:t>-</a:t>
            </a:r>
            <a:r>
              <a:rPr lang="en-GB" err="1">
                <a:solidFill>
                  <a:schemeClr val="bg1"/>
                </a:solidFill>
                <a:latin typeface="D-DIN Exp"/>
                <a:cs typeface="Calibri"/>
              </a:rPr>
              <a:t>ShareAlike</a:t>
            </a:r>
            <a:r>
              <a:rPr lang="en-GB" dirty="0">
                <a:solidFill>
                  <a:schemeClr val="bg1"/>
                </a:solidFill>
                <a:latin typeface="D-DIN Exp"/>
                <a:cs typeface="Calibri"/>
              </a:rPr>
              <a:t> </a:t>
            </a:r>
            <a:br>
              <a:rPr lang="en-GB" dirty="0">
                <a:latin typeface="D-DIN Exp"/>
                <a:cs typeface="Calibri"/>
              </a:rPr>
            </a:br>
            <a:r>
              <a:rPr lang="en-GB" dirty="0">
                <a:solidFill>
                  <a:schemeClr val="bg1"/>
                </a:solidFill>
                <a:latin typeface="D-DIN Exp"/>
                <a:cs typeface="Calibri"/>
              </a:rPr>
              <a:t>CC-BY-NC-SA </a:t>
            </a:r>
          </a:p>
        </p:txBody>
      </p:sp>
      <p:sp>
        <p:nvSpPr>
          <p:cNvPr id="4" name="TextBox 3">
            <a:extLst>
              <a:ext uri="{FF2B5EF4-FFF2-40B4-BE49-F238E27FC236}">
                <a16:creationId xmlns:a16="http://schemas.microsoft.com/office/drawing/2014/main" id="{BAC81602-5547-5EC8-4CD1-7A3CC7149583}"/>
              </a:ext>
            </a:extLst>
          </p:cNvPr>
          <p:cNvSpPr txBox="1"/>
          <p:nvPr/>
        </p:nvSpPr>
        <p:spPr>
          <a:xfrm>
            <a:off x="523875" y="1781175"/>
            <a:ext cx="45720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solidFill>
                  <a:schemeClr val="bg1"/>
                </a:solidFill>
                <a:latin typeface="D-DIN Exp"/>
                <a:cs typeface="Calibri"/>
              </a:rPr>
              <a:t>How to cite this document</a:t>
            </a:r>
            <a:r>
              <a:rPr lang="en-US" dirty="0">
                <a:solidFill>
                  <a:schemeClr val="bg1"/>
                </a:solidFill>
                <a:latin typeface="D-DIN Exp"/>
                <a:cs typeface="Calibri"/>
              </a:rPr>
              <a:t>? </a:t>
            </a:r>
            <a:br>
              <a:rPr lang="en-US" dirty="0">
                <a:solidFill>
                  <a:schemeClr val="bg1"/>
                </a:solidFill>
                <a:latin typeface="D-DIN Exp"/>
                <a:cs typeface="Calibri"/>
              </a:rPr>
            </a:br>
            <a:r>
              <a:rPr lang="en-US" dirty="0" err="1">
                <a:solidFill>
                  <a:schemeClr val="bg1"/>
                </a:solidFill>
                <a:latin typeface="D-DIN Exp"/>
                <a:cs typeface="Calibri"/>
              </a:rPr>
              <a:t>Polykarpou</a:t>
            </a:r>
            <a:r>
              <a:rPr lang="en-US" dirty="0">
                <a:solidFill>
                  <a:schemeClr val="bg1"/>
                </a:solidFill>
                <a:latin typeface="D-DIN Exp"/>
                <a:cs typeface="Calibri"/>
              </a:rPr>
              <a:t>, Panagiota; </a:t>
            </a:r>
            <a:r>
              <a:rPr lang="en-US" dirty="0" err="1">
                <a:solidFill>
                  <a:schemeClr val="bg1"/>
                </a:solidFill>
                <a:latin typeface="D-DIN Exp"/>
                <a:cs typeface="Calibri"/>
              </a:rPr>
              <a:t>Wuiame</a:t>
            </a:r>
            <a:r>
              <a:rPr lang="en-US" dirty="0">
                <a:solidFill>
                  <a:schemeClr val="bg1"/>
                </a:solidFill>
                <a:latin typeface="D-DIN Exp"/>
                <a:cs typeface="Calibri"/>
              </a:rPr>
              <a:t>, Nathalie; </a:t>
            </a:r>
            <a:r>
              <a:rPr lang="en-US" dirty="0" err="1">
                <a:solidFill>
                  <a:schemeClr val="bg1"/>
                </a:solidFill>
                <a:latin typeface="D-DIN Exp"/>
                <a:cs typeface="Calibri"/>
              </a:rPr>
              <a:t>Madesi</a:t>
            </a:r>
            <a:r>
              <a:rPr lang="en-US" dirty="0">
                <a:solidFill>
                  <a:schemeClr val="bg1"/>
                </a:solidFill>
                <a:latin typeface="D-DIN Exp"/>
                <a:cs typeface="Calibri"/>
              </a:rPr>
              <a:t>, Vasia. Setting up and Implementing Institutional Policies to Address Gender-Based-Violence in Academia (Presentation in Czech). Antwerp: Yellow Window, 2023</a:t>
            </a:r>
          </a:p>
        </p:txBody>
      </p:sp>
    </p:spTree>
    <p:extLst>
      <p:ext uri="{BB962C8B-B14F-4D97-AF65-F5344CB8AC3E}">
        <p14:creationId xmlns:p14="http://schemas.microsoft.com/office/powerpoint/2010/main" val="1897078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1D809-0558-46E4-8000-4F3A68A86190}"/>
              </a:ext>
            </a:extLst>
          </p:cNvPr>
          <p:cNvSpPr>
            <a:spLocks noGrp="1"/>
          </p:cNvSpPr>
          <p:nvPr>
            <p:ph type="title"/>
          </p:nvPr>
        </p:nvSpPr>
        <p:spPr/>
        <p:txBody>
          <a:bodyPr/>
          <a:lstStyle/>
          <a:p>
            <a:r>
              <a:rPr lang="cs-CZ" b="1"/>
              <a:t>Harmonogram</a:t>
            </a:r>
            <a:endParaRPr lang="en-GB" b="1"/>
          </a:p>
        </p:txBody>
      </p:sp>
      <p:sp>
        <p:nvSpPr>
          <p:cNvPr id="5" name="ZoneTexte 4">
            <a:extLst>
              <a:ext uri="{FF2B5EF4-FFF2-40B4-BE49-F238E27FC236}">
                <a16:creationId xmlns:a16="http://schemas.microsoft.com/office/drawing/2014/main" id="{E8BF8B54-1E70-6D4E-E47C-1F0270AAADB4}"/>
              </a:ext>
            </a:extLst>
          </p:cNvPr>
          <p:cNvSpPr txBox="1"/>
          <p:nvPr/>
        </p:nvSpPr>
        <p:spPr>
          <a:xfrm>
            <a:off x="4724400" y="3200400"/>
            <a:ext cx="2743200"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100">
              <a:latin typeface="Calibri"/>
              <a:cs typeface="Calibri"/>
            </a:endParaRPr>
          </a:p>
          <a:p>
            <a:endParaRPr lang="en-US" sz="1100">
              <a:latin typeface="Calibri"/>
              <a:cs typeface="Calibri"/>
            </a:endParaRPr>
          </a:p>
          <a:p>
            <a:endParaRPr lang="en-US" sz="1100">
              <a:latin typeface="Calibri"/>
              <a:cs typeface="Calibri"/>
            </a:endParaRPr>
          </a:p>
        </p:txBody>
      </p:sp>
      <p:sp>
        <p:nvSpPr>
          <p:cNvPr id="6" name="ZoneTexte 5">
            <a:extLst>
              <a:ext uri="{FF2B5EF4-FFF2-40B4-BE49-F238E27FC236}">
                <a16:creationId xmlns:a16="http://schemas.microsoft.com/office/drawing/2014/main" id="{B3C59DFF-B9E3-54BB-81B8-EEC639B861A9}"/>
              </a:ext>
            </a:extLst>
          </p:cNvPr>
          <p:cNvSpPr txBox="1"/>
          <p:nvPr/>
        </p:nvSpPr>
        <p:spPr>
          <a:xfrm>
            <a:off x="651888" y="2277070"/>
            <a:ext cx="9802752"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a:solidFill>
                  <a:schemeClr val="bg1"/>
                </a:solidFill>
                <a:ea typeface="Open Sans"/>
                <a:cs typeface="Open Sans"/>
              </a:rPr>
              <a:t>14:05 – 14:50	Diskuse o identifikovaných výzvách (Aktivita - Část 2)</a:t>
            </a:r>
          </a:p>
          <a:p>
            <a:endParaRPr lang="cs-CZ">
              <a:solidFill>
                <a:schemeClr val="bg1"/>
              </a:solidFill>
              <a:ea typeface="Open Sans"/>
              <a:cs typeface="Open Sans"/>
            </a:endParaRPr>
          </a:p>
          <a:p>
            <a:r>
              <a:rPr lang="cs-CZ">
                <a:solidFill>
                  <a:schemeClr val="bg1"/>
                </a:solidFill>
                <a:ea typeface="Open Sans"/>
                <a:cs typeface="Open Sans"/>
              </a:rPr>
              <a:t>14:50 – 15:30	Osvědčené postupy v boji proti GPN v akademii (UniSAFE </a:t>
            </a:r>
            <a:r>
              <a:rPr lang="cs-CZ" err="1">
                <a:solidFill>
                  <a:schemeClr val="bg1"/>
                </a:solidFill>
                <a:ea typeface="Open Sans"/>
                <a:cs typeface="Open Sans"/>
              </a:rPr>
              <a:t>toolkit</a:t>
            </a:r>
            <a:r>
              <a:rPr lang="cs-CZ">
                <a:solidFill>
                  <a:schemeClr val="bg1"/>
                </a:solidFill>
                <a:ea typeface="Open Sans"/>
                <a:cs typeface="Open Sans"/>
              </a:rPr>
              <a:t>)</a:t>
            </a:r>
          </a:p>
          <a:p>
            <a:endParaRPr lang="cs-CZ">
              <a:solidFill>
                <a:schemeClr val="bg1"/>
              </a:solidFill>
              <a:ea typeface="Open Sans"/>
              <a:cs typeface="Open Sans"/>
            </a:endParaRPr>
          </a:p>
          <a:p>
            <a:r>
              <a:rPr lang="cs-CZ">
                <a:solidFill>
                  <a:schemeClr val="bg1"/>
                </a:solidFill>
                <a:ea typeface="Open Sans"/>
                <a:cs typeface="Open Sans"/>
              </a:rPr>
              <a:t>15:30 – 15:55	Vaše poznatky, závěry a hodnocení</a:t>
            </a:r>
          </a:p>
          <a:p>
            <a:endParaRPr lang="cs-CZ">
              <a:solidFill>
                <a:schemeClr val="bg1"/>
              </a:solidFill>
              <a:ea typeface="Open Sans"/>
              <a:cs typeface="Open Sans"/>
            </a:endParaRPr>
          </a:p>
          <a:p>
            <a:endParaRPr lang="cs-CZ">
              <a:solidFill>
                <a:schemeClr val="bg1"/>
              </a:solidFill>
              <a:ea typeface="Open Sans"/>
              <a:cs typeface="Open Sans"/>
            </a:endParaRPr>
          </a:p>
        </p:txBody>
      </p:sp>
      <p:pic>
        <p:nvPicPr>
          <p:cNvPr id="7" name="Obrázek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81804" y="134585"/>
            <a:ext cx="1095380" cy="694471"/>
          </a:xfrm>
          <a:prstGeom prst="rect">
            <a:avLst/>
          </a:prstGeom>
        </p:spPr>
      </p:pic>
    </p:spTree>
    <p:extLst>
      <p:ext uri="{BB962C8B-B14F-4D97-AF65-F5344CB8AC3E}">
        <p14:creationId xmlns:p14="http://schemas.microsoft.com/office/powerpoint/2010/main" val="3063832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a:extLst>
              <a:ext uri="{FF2B5EF4-FFF2-40B4-BE49-F238E27FC236}">
                <a16:creationId xmlns:a16="http://schemas.microsoft.com/office/drawing/2014/main" id="{640DDF73-327E-7E4D-6EE8-939C67811947}"/>
              </a:ext>
            </a:extLst>
          </p:cNvPr>
          <p:cNvSpPr txBox="1"/>
          <p:nvPr/>
        </p:nvSpPr>
        <p:spPr>
          <a:xfrm>
            <a:off x="1617055" y="2997836"/>
            <a:ext cx="8746667" cy="1532727"/>
          </a:xfrm>
          <a:prstGeom prst="rect">
            <a:avLst/>
          </a:prstGeom>
          <a:noFill/>
        </p:spPr>
        <p:txBody>
          <a:bodyPr wrap="square" lIns="0" tIns="45720" rIns="0" bIns="45720" rtlCol="0" anchor="t">
            <a:spAutoFit/>
          </a:bodyPr>
          <a:lstStyle/>
          <a:p>
            <a:pPr algn="ctr">
              <a:lnSpc>
                <a:spcPct val="130000"/>
              </a:lnSpc>
            </a:pPr>
            <a:r>
              <a:rPr lang="cs-CZ" sz="3600">
                <a:solidFill>
                  <a:schemeClr val="bg1"/>
                </a:solidFill>
                <a:latin typeface="D-DIN"/>
              </a:rPr>
              <a:t>Co očekáváte od dnešního školení?</a:t>
            </a:r>
          </a:p>
          <a:p>
            <a:pPr algn="ctr">
              <a:lnSpc>
                <a:spcPct val="130000"/>
              </a:lnSpc>
            </a:pPr>
            <a:r>
              <a:rPr lang="cs-CZ" sz="3600">
                <a:solidFill>
                  <a:schemeClr val="bg1"/>
                </a:solidFill>
                <a:latin typeface="D-DIN"/>
              </a:rPr>
              <a:t>Co byste si rádi*y odnesl</a:t>
            </a:r>
            <a:r>
              <a:rPr lang="cs-CZ" sz="3600">
                <a:solidFill>
                  <a:srgbClr val="FFFFFF"/>
                </a:solidFill>
                <a:latin typeface="D-DIN Exp"/>
              </a:rPr>
              <a:t>i*y</a:t>
            </a:r>
            <a:r>
              <a:rPr lang="cs-CZ" sz="3600">
                <a:solidFill>
                  <a:schemeClr val="bg1"/>
                </a:solidFill>
                <a:latin typeface="D-DIN"/>
              </a:rPr>
              <a:t>?</a:t>
            </a:r>
          </a:p>
        </p:txBody>
      </p:sp>
      <p:pic>
        <p:nvPicPr>
          <p:cNvPr id="4" name="Obráze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81804" y="134585"/>
            <a:ext cx="1095380" cy="694471"/>
          </a:xfrm>
          <a:prstGeom prst="rect">
            <a:avLst/>
          </a:prstGeom>
        </p:spPr>
      </p:pic>
    </p:spTree>
    <p:extLst>
      <p:ext uri="{BB962C8B-B14F-4D97-AF65-F5344CB8AC3E}">
        <p14:creationId xmlns:p14="http://schemas.microsoft.com/office/powerpoint/2010/main" val="3744391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b="1" dirty="0">
                <a:ea typeface="Open Sans"/>
                <a:cs typeface="Open Sans"/>
              </a:rPr>
              <a:t> Příběh případu</a:t>
            </a:r>
          </a:p>
        </p:txBody>
      </p:sp>
      <p:sp>
        <p:nvSpPr>
          <p:cNvPr id="3" name="Title 1">
            <a:extLst>
              <a:ext uri="{FF2B5EF4-FFF2-40B4-BE49-F238E27FC236}">
                <a16:creationId xmlns:a16="http://schemas.microsoft.com/office/drawing/2014/main" id="{603E24C4-5BE2-E65A-1CE8-4579296EE9F0}"/>
              </a:ext>
            </a:extLst>
          </p:cNvPr>
          <p:cNvSpPr txBox="1">
            <a:spLocks/>
          </p:cNvSpPr>
          <p:nvPr/>
        </p:nvSpPr>
        <p:spPr>
          <a:xfrm>
            <a:off x="925512" y="2447419"/>
            <a:ext cx="10086975" cy="2113886"/>
          </a:xfrm>
          <a:prstGeom prst="rect">
            <a:avLst/>
          </a:prstGeom>
          <a:effectLst/>
        </p:spPr>
        <p:txBody>
          <a:bodyPr vert="horz" lIns="0" tIns="192024" rIns="0" bIns="0" rtlCol="0" anchor="t" anchorCtr="0">
            <a:noAutofit/>
          </a:bodyPr>
          <a:lstStyle>
            <a:lvl1pPr algn="l" defTabSz="914318" rtl="0" eaLnBrk="1" latinLnBrk="0" hangingPunct="1">
              <a:lnSpc>
                <a:spcPct val="90000"/>
              </a:lnSpc>
              <a:spcBef>
                <a:spcPct val="0"/>
              </a:spcBef>
              <a:buNone/>
              <a:defRPr sz="2800" b="0" i="0" kern="1200" spc="0" baseline="0">
                <a:solidFill>
                  <a:srgbClr val="0F2235"/>
                </a:solidFill>
                <a:latin typeface="D-DIN Exp" panose="020B0504020202030204" pitchFamily="34" charset="0"/>
                <a:ea typeface="D-DIN Exp" panose="020B0504020202030204" pitchFamily="34" charset="0"/>
                <a:cs typeface="D-DIN Exp" panose="020B0504020202030204" pitchFamily="34" charset="0"/>
              </a:defRPr>
            </a:lvl1pPr>
          </a:lstStyle>
          <a:p>
            <a:pPr algn="ctr"/>
            <a:r>
              <a:rPr lang="cs-CZ" sz="4000">
                <a:solidFill>
                  <a:srgbClr val="FFFFFF"/>
                </a:solidFill>
                <a:latin typeface="D-DIN Exp"/>
              </a:rPr>
              <a:t>Co se v případové studii nepovedlo? </a:t>
            </a:r>
            <a:br>
              <a:rPr lang="cs-CZ" sz="4000">
                <a:solidFill>
                  <a:srgbClr val="FFFFFF"/>
                </a:solidFill>
              </a:rPr>
            </a:br>
            <a:br>
              <a:rPr lang="cs-CZ" sz="4000">
                <a:latin typeface="D-DIN Exp"/>
              </a:rPr>
            </a:br>
            <a:r>
              <a:rPr lang="cs-CZ" sz="4000">
                <a:solidFill>
                  <a:srgbClr val="FFFFFF"/>
                </a:solidFill>
                <a:latin typeface="D-DIN Exp"/>
              </a:rPr>
              <a:t>Jaké nedostatky jste identifikovali*y?</a:t>
            </a:r>
          </a:p>
        </p:txBody>
      </p:sp>
      <p:pic>
        <p:nvPicPr>
          <p:cNvPr id="4" name="Obráze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81804" y="134585"/>
            <a:ext cx="1095380" cy="694471"/>
          </a:xfrm>
          <a:prstGeom prst="rect">
            <a:avLst/>
          </a:prstGeom>
        </p:spPr>
      </p:pic>
    </p:spTree>
    <p:extLst>
      <p:ext uri="{BB962C8B-B14F-4D97-AF65-F5344CB8AC3E}">
        <p14:creationId xmlns:p14="http://schemas.microsoft.com/office/powerpoint/2010/main" val="2206206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b="1">
                <a:ea typeface="Open Sans"/>
                <a:cs typeface="Open Sans"/>
              </a:rPr>
              <a:t>Porozumění genderově podmíněnému násilí</a:t>
            </a:r>
          </a:p>
        </p:txBody>
      </p:sp>
      <p:sp>
        <p:nvSpPr>
          <p:cNvPr id="3" name="Title 1">
            <a:extLst>
              <a:ext uri="{FF2B5EF4-FFF2-40B4-BE49-F238E27FC236}">
                <a16:creationId xmlns:a16="http://schemas.microsoft.com/office/drawing/2014/main" id="{603E24C4-5BE2-E65A-1CE8-4579296EE9F0}"/>
              </a:ext>
            </a:extLst>
          </p:cNvPr>
          <p:cNvSpPr txBox="1">
            <a:spLocks/>
          </p:cNvSpPr>
          <p:nvPr/>
        </p:nvSpPr>
        <p:spPr>
          <a:xfrm>
            <a:off x="1052512" y="2650619"/>
            <a:ext cx="10669588" cy="778381"/>
          </a:xfrm>
          <a:prstGeom prst="rect">
            <a:avLst/>
          </a:prstGeom>
          <a:effectLst/>
        </p:spPr>
        <p:txBody>
          <a:bodyPr vert="horz" lIns="0" tIns="192024" rIns="0" bIns="0" rtlCol="0" anchor="t" anchorCtr="0">
            <a:noAutofit/>
          </a:bodyPr>
          <a:lstStyle>
            <a:lvl1pPr algn="l" defTabSz="914318" rtl="0" eaLnBrk="1" latinLnBrk="0" hangingPunct="1">
              <a:lnSpc>
                <a:spcPct val="90000"/>
              </a:lnSpc>
              <a:spcBef>
                <a:spcPct val="0"/>
              </a:spcBef>
              <a:buNone/>
              <a:defRPr sz="2800" b="0" i="0" kern="1200" spc="0" baseline="0">
                <a:solidFill>
                  <a:srgbClr val="0F2235"/>
                </a:solidFill>
                <a:latin typeface="D-DIN Exp" panose="020B0504020202030204" pitchFamily="34" charset="0"/>
                <a:ea typeface="D-DIN Exp" panose="020B0504020202030204" pitchFamily="34" charset="0"/>
                <a:cs typeface="D-DIN Exp" panose="020B0504020202030204" pitchFamily="34" charset="0"/>
              </a:defRPr>
            </a:lvl1pPr>
          </a:lstStyle>
          <a:p>
            <a:pPr algn="ctr"/>
            <a:r>
              <a:rPr lang="cs-CZ" sz="4000">
                <a:solidFill>
                  <a:srgbClr val="FFFFFF"/>
                </a:solidFill>
              </a:rPr>
              <a:t>Co považujete za genderově podmíněné násilí v kontextu akademického prostředí?</a:t>
            </a:r>
          </a:p>
        </p:txBody>
      </p:sp>
      <p:sp>
        <p:nvSpPr>
          <p:cNvPr id="4" name="Title 1">
            <a:extLst>
              <a:ext uri="{FF2B5EF4-FFF2-40B4-BE49-F238E27FC236}">
                <a16:creationId xmlns:a16="http://schemas.microsoft.com/office/drawing/2014/main" id="{53AA5CA7-8FE8-5AA5-52EC-2D03A290D083}"/>
              </a:ext>
            </a:extLst>
          </p:cNvPr>
          <p:cNvSpPr txBox="1">
            <a:spLocks/>
          </p:cNvSpPr>
          <p:nvPr/>
        </p:nvSpPr>
        <p:spPr>
          <a:xfrm>
            <a:off x="1286192" y="3927466"/>
            <a:ext cx="10086975" cy="778381"/>
          </a:xfrm>
          <a:prstGeom prst="rect">
            <a:avLst/>
          </a:prstGeom>
          <a:effectLst/>
        </p:spPr>
        <p:txBody>
          <a:bodyPr vert="horz" lIns="0" tIns="192024" rIns="0" bIns="0" rtlCol="0" anchor="t" anchorCtr="0">
            <a:noAutofit/>
          </a:bodyPr>
          <a:lstStyle>
            <a:lvl1pPr algn="l" defTabSz="914318" rtl="0" eaLnBrk="1" latinLnBrk="0" hangingPunct="1">
              <a:lnSpc>
                <a:spcPct val="90000"/>
              </a:lnSpc>
              <a:spcBef>
                <a:spcPct val="0"/>
              </a:spcBef>
              <a:buNone/>
              <a:defRPr sz="2800" b="0" i="0" kern="1200" spc="0" baseline="0">
                <a:solidFill>
                  <a:srgbClr val="0F2235"/>
                </a:solidFill>
                <a:latin typeface="D-DIN Exp" panose="020B0504020202030204" pitchFamily="34" charset="0"/>
                <a:ea typeface="D-DIN Exp" panose="020B0504020202030204" pitchFamily="34" charset="0"/>
                <a:cs typeface="D-DIN Exp" panose="020B0504020202030204" pitchFamily="34" charset="0"/>
              </a:defRPr>
            </a:lvl1pPr>
          </a:lstStyle>
          <a:p>
            <a:pPr algn="ctr"/>
            <a:r>
              <a:rPr lang="cs-CZ" sz="2000" b="1" i="1">
                <a:solidFill>
                  <a:srgbClr val="0D8D91"/>
                </a:solidFill>
              </a:rPr>
              <a:t>Uveďte, prosím, také příklady konkrétních událostí.</a:t>
            </a:r>
          </a:p>
        </p:txBody>
      </p:sp>
      <p:pic>
        <p:nvPicPr>
          <p:cNvPr id="5" name="Obrázek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81804" y="134585"/>
            <a:ext cx="1095380" cy="694471"/>
          </a:xfrm>
          <a:prstGeom prst="rect">
            <a:avLst/>
          </a:prstGeom>
        </p:spPr>
      </p:pic>
    </p:spTree>
    <p:extLst>
      <p:ext uri="{BB962C8B-B14F-4D97-AF65-F5344CB8AC3E}">
        <p14:creationId xmlns:p14="http://schemas.microsoft.com/office/powerpoint/2010/main" val="1655311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9D737B8-760E-A575-6496-C814FF56230E}"/>
              </a:ext>
            </a:extLst>
          </p:cNvPr>
          <p:cNvSpPr>
            <a:spLocks noGrp="1"/>
          </p:cNvSpPr>
          <p:nvPr>
            <p:ph type="sldNum" sz="quarter" idx="4"/>
          </p:nvPr>
        </p:nvSpPr>
        <p:spPr/>
        <p:txBody>
          <a:bodyPr/>
          <a:lstStyle/>
          <a:p>
            <a:fld id="{783777ED-E0AE-DD49-A1E6-113717D9A99F}" type="slidenum">
              <a:rPr lang="fr-FR" smtClean="0"/>
              <a:pPr/>
              <a:t>9</a:t>
            </a:fld>
            <a:endParaRPr lang="fr-FR"/>
          </a:p>
        </p:txBody>
      </p:sp>
      <p:pic>
        <p:nvPicPr>
          <p:cNvPr id="4" name="Image 4">
            <a:extLst>
              <a:ext uri="{FF2B5EF4-FFF2-40B4-BE49-F238E27FC236}">
                <a16:creationId xmlns:a16="http://schemas.microsoft.com/office/drawing/2014/main" id="{A26F6EED-5E74-81AF-F299-395A93B2E349}"/>
              </a:ext>
            </a:extLst>
          </p:cNvPr>
          <p:cNvPicPr>
            <a:picLocks noChangeAspect="1"/>
          </p:cNvPicPr>
          <p:nvPr/>
        </p:nvPicPr>
        <p:blipFill>
          <a:blip r:embed="rId3"/>
          <a:stretch>
            <a:fillRect/>
          </a:stretch>
        </p:blipFill>
        <p:spPr>
          <a:xfrm>
            <a:off x="4757786" y="401"/>
            <a:ext cx="3815431" cy="6989684"/>
          </a:xfrm>
          <a:prstGeom prst="rect">
            <a:avLst/>
          </a:prstGeom>
        </p:spPr>
      </p:pic>
      <p:sp>
        <p:nvSpPr>
          <p:cNvPr id="2" name="TextBox 1">
            <a:extLst>
              <a:ext uri="{FF2B5EF4-FFF2-40B4-BE49-F238E27FC236}">
                <a16:creationId xmlns:a16="http://schemas.microsoft.com/office/drawing/2014/main" id="{2F0A866B-9E6A-A7A5-9886-D04E221E4185}"/>
              </a:ext>
            </a:extLst>
          </p:cNvPr>
          <p:cNvSpPr txBox="1"/>
          <p:nvPr/>
        </p:nvSpPr>
        <p:spPr>
          <a:xfrm>
            <a:off x="914400" y="5932098"/>
            <a:ext cx="4180935"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r>
              <a:rPr lang="cs-CZ" sz="1200">
                <a:solidFill>
                  <a:srgbClr val="444444"/>
                </a:solidFill>
                <a:latin typeface="Calibri"/>
                <a:cs typeface="Calibri"/>
              </a:rPr>
              <a:t>Kontinuum násilí na ženách (zdroj Příručka pro zpravodaje pro rovnost žen a mužů, Rada Evropy.)</a:t>
            </a:r>
          </a:p>
        </p:txBody>
      </p:sp>
      <p:pic>
        <p:nvPicPr>
          <p:cNvPr id="5" name="Obrázek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81804" y="134585"/>
            <a:ext cx="1095380" cy="694471"/>
          </a:xfrm>
          <a:prstGeom prst="rect">
            <a:avLst/>
          </a:prstGeom>
        </p:spPr>
      </p:pic>
      <p:sp>
        <p:nvSpPr>
          <p:cNvPr id="6" name="Title 1">
            <a:extLst>
              <a:ext uri="{FF2B5EF4-FFF2-40B4-BE49-F238E27FC236}">
                <a16:creationId xmlns:a16="http://schemas.microsoft.com/office/drawing/2014/main" id="{EC67C8D7-0C36-1469-23EC-48AC939D7A86}"/>
              </a:ext>
            </a:extLst>
          </p:cNvPr>
          <p:cNvSpPr>
            <a:spLocks noGrp="1"/>
          </p:cNvSpPr>
          <p:nvPr>
            <p:ph type="title"/>
          </p:nvPr>
        </p:nvSpPr>
        <p:spPr>
          <a:xfrm>
            <a:off x="1046922" y="1129932"/>
            <a:ext cx="10086975" cy="778381"/>
          </a:xfrm>
        </p:spPr>
        <p:txBody>
          <a:bodyPr/>
          <a:lstStyle/>
          <a:p>
            <a:r>
              <a:rPr lang="cs-CZ" b="1">
                <a:latin typeface="Calibri"/>
              </a:rPr>
              <a:t>Podhoubí násilí</a:t>
            </a:r>
          </a:p>
        </p:txBody>
      </p:sp>
    </p:spTree>
    <p:extLst>
      <p:ext uri="{BB962C8B-B14F-4D97-AF65-F5344CB8AC3E}">
        <p14:creationId xmlns:p14="http://schemas.microsoft.com/office/powerpoint/2010/main" val="3661858495"/>
      </p:ext>
    </p:extLst>
  </p:cSld>
  <p:clrMapOvr>
    <a:masterClrMapping/>
  </p:clrMapOvr>
</p:sld>
</file>

<file path=ppt/theme/theme1.xml><?xml version="1.0" encoding="utf-8"?>
<a:theme xmlns:a="http://schemas.openxmlformats.org/drawingml/2006/main" name="Mini Powerpoint Template">
  <a:themeElements>
    <a:clrScheme name="Kula Color 1">
      <a:dk1>
        <a:srgbClr val="000000"/>
      </a:dk1>
      <a:lt1>
        <a:srgbClr val="FFFFFF"/>
      </a:lt1>
      <a:dk2>
        <a:srgbClr val="000000"/>
      </a:dk2>
      <a:lt2>
        <a:srgbClr val="FEFCFF"/>
      </a:lt2>
      <a:accent1>
        <a:srgbClr val="1D46F3"/>
      </a:accent1>
      <a:accent2>
        <a:srgbClr val="FE5757"/>
      </a:accent2>
      <a:accent3>
        <a:srgbClr val="FE0061"/>
      </a:accent3>
      <a:accent4>
        <a:srgbClr val="A905B7"/>
      </a:accent4>
      <a:accent5>
        <a:srgbClr val="7030BD"/>
      </a:accent5>
      <a:accent6>
        <a:srgbClr val="3C4EBC"/>
      </a:accent6>
      <a:hlink>
        <a:srgbClr val="5352F5"/>
      </a:hlink>
      <a:folHlink>
        <a:srgbClr val="BFBFBF"/>
      </a:folHlink>
    </a:clrScheme>
    <a:fontScheme name="Montserrat_OpenSans">
      <a:majorFont>
        <a:latin typeface="Montserrat-Bold"/>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5732F9EEC752448223F01FC1FCAE7C" ma:contentTypeVersion="19" ma:contentTypeDescription="Create a new document." ma:contentTypeScope="" ma:versionID="c82527ce968425ecbd3076da3b4f6d1d">
  <xsd:schema xmlns:xsd="http://www.w3.org/2001/XMLSchema" xmlns:xs="http://www.w3.org/2001/XMLSchema" xmlns:p="http://schemas.microsoft.com/office/2006/metadata/properties" xmlns:ns2="df2c5a50-f49f-4694-a027-6f50ae0ffd71" xmlns:ns3="54531478-a02a-4101-bd8e-4f782ec3b3b0" targetNamespace="http://schemas.microsoft.com/office/2006/metadata/properties" ma:root="true" ma:fieldsID="4ec9ebc5c66e6a0b15b7ec08939c8fb3" ns2:_="" ns3:_="">
    <xsd:import namespace="df2c5a50-f49f-4694-a027-6f50ae0ffd71"/>
    <xsd:import namespace="54531478-a02a-4101-bd8e-4f782ec3b3b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3:TaxCatchAll" minOccurs="0"/>
                <xsd:element ref="ns2:MediaServiceLocation"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2c5a50-f49f-4694-a027-6f50ae0ffd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748fa32-2c86-4eb4-8a30-862adc17a02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531478-a02a-4101-bd8e-4f782ec3b3b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587f9c5-24c0-48e4-8e1c-48968ad95276}" ma:internalName="TaxCatchAll" ma:showField="CatchAllData" ma:web="54531478-a02a-4101-bd8e-4f782ec3b3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f2c5a50-f49f-4694-a027-6f50ae0ffd71">
      <Terms xmlns="http://schemas.microsoft.com/office/infopath/2007/PartnerControls"/>
    </lcf76f155ced4ddcb4097134ff3c332f>
    <TaxCatchAll xmlns="54531478-a02a-4101-bd8e-4f782ec3b3b0" xsi:nil="true"/>
  </documentManagement>
</p:properties>
</file>

<file path=customXml/itemProps1.xml><?xml version="1.0" encoding="utf-8"?>
<ds:datastoreItem xmlns:ds="http://schemas.openxmlformats.org/officeDocument/2006/customXml" ds:itemID="{6C073BCC-8C59-4DAF-955D-95509CA8483C}">
  <ds:schemaRefs>
    <ds:schemaRef ds:uri="http://schemas.microsoft.com/sharepoint/v3/contenttype/forms"/>
  </ds:schemaRefs>
</ds:datastoreItem>
</file>

<file path=customXml/itemProps2.xml><?xml version="1.0" encoding="utf-8"?>
<ds:datastoreItem xmlns:ds="http://schemas.openxmlformats.org/officeDocument/2006/customXml" ds:itemID="{854EFFCE-16F3-4887-A8B0-2475B61108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2c5a50-f49f-4694-a027-6f50ae0ffd71"/>
    <ds:schemaRef ds:uri="54531478-a02a-4101-bd8e-4f782ec3b3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6C5A1F-DEF5-4E70-984F-B2E45D81E087}">
  <ds:schemaRefs>
    <ds:schemaRef ds:uri="096fa985-4e63-4dda-ba11-511aba2819b7"/>
    <ds:schemaRef ds:uri="54531478-a02a-4101-bd8e-4f782ec3b3b0"/>
    <ds:schemaRef ds:uri="877fcdee-add0-4f6b-a10f-65fafaa485d6"/>
    <ds:schemaRef ds:uri="df2c5a50-f49f-4694-a027-6f50ae0ffd71"/>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5037</Words>
  <Application>Microsoft Office PowerPoint</Application>
  <PresentationFormat>Widescreen</PresentationFormat>
  <Paragraphs>379</Paragraphs>
  <Slides>40</Slides>
  <Notes>34</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Mini Powerpoint Template</vt:lpstr>
      <vt:lpstr>PowerPoint Presentation</vt:lpstr>
      <vt:lpstr>Note: this translated version may differ at some points from the originals, which were developed in English, to fit local contexts and training audiences. </vt:lpstr>
      <vt:lpstr>Cíle školení</vt:lpstr>
      <vt:lpstr>Harmonogram</vt:lpstr>
      <vt:lpstr>Harmonogram</vt:lpstr>
      <vt:lpstr>PowerPoint Presentation</vt:lpstr>
      <vt:lpstr> Příběh případu</vt:lpstr>
      <vt:lpstr>Porozumění genderově podmíněnému násilí</vt:lpstr>
      <vt:lpstr>Podhoubí násilí</vt:lpstr>
      <vt:lpstr>Definice genderově podmíněného násilí</vt:lpstr>
      <vt:lpstr>Genderově podmíněné násilí podle UniSAFE </vt:lpstr>
      <vt:lpstr>Výskyt GPN v Evropě: výsledky dotazníkového šetření UniSAFE</vt:lpstr>
      <vt:lpstr>PowerPoint Presentation</vt:lpstr>
      <vt:lpstr>PowerPoint Presentation</vt:lpstr>
      <vt:lpstr>Dopady a důsledky genderově podmíněného násilí</vt:lpstr>
      <vt:lpstr>Hlavní faktory</vt:lpstr>
      <vt:lpstr>Proč je důležitý intersekcionální pohled?</vt:lpstr>
      <vt:lpstr>PowerPoint Presentation</vt:lpstr>
      <vt:lpstr>Model 7P pro řešení a potírání genderově podmíněného násilí v akademickém prostředí.</vt:lpstr>
      <vt:lpstr>Model 7P</vt:lpstr>
      <vt:lpstr>Model 7P</vt:lpstr>
      <vt:lpstr>Model 7P</vt:lpstr>
      <vt:lpstr>Aktivita – Část 1 (60 minut)</vt:lpstr>
      <vt:lpstr>šablona</vt:lpstr>
      <vt:lpstr>PowerPoint Presentation</vt:lpstr>
      <vt:lpstr>Aktivita – Část 2 (každá skupina 5 minut)</vt:lpstr>
      <vt:lpstr>UniSAFE toolkit</vt:lpstr>
      <vt:lpstr>Osvědčené postupy: Prolomení ticha - prevence obtěžování a sexuálního zneužívání – University of Cambridge</vt:lpstr>
      <vt:lpstr>Osvědčené postupy: Asistenční služba proti genderově podmíněnému násilí, Boloňská univerzita</vt:lpstr>
      <vt:lpstr>Dobrá praxe: Boj proti genderově podmíněnému násilí a obtěžování mimo areál školy ve spolupráci se sdružením mládeže, Univerzita v Namuru</vt:lpstr>
      <vt:lpstr>Vytvoření komplexního rámce institucionální politiky pro řešení GPN v akademickém prostředí: Průvodce krok za krokem </vt:lpstr>
      <vt:lpstr>PowerPoint Presentation</vt:lpstr>
      <vt:lpstr>PowerPoint Presentation</vt:lpstr>
      <vt:lpstr>PowerPoint Presentation</vt:lpstr>
      <vt:lpstr>PowerPoint Presentation</vt:lpstr>
      <vt:lpstr>PowerPoint Presentation</vt:lpstr>
      <vt:lpstr>PowerPoint Presentation</vt:lpstr>
      <vt:lpstr>Výstupní dotazník (2 minutky)</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ShapeShift</dc:creator>
  <cp:keywords/>
  <dc:description/>
  <cp:lastModifiedBy>Panagiota Polykarpou</cp:lastModifiedBy>
  <cp:revision>17</cp:revision>
  <dcterms:created xsi:type="dcterms:W3CDTF">2017-07-25T02:03:18Z</dcterms:created>
  <dcterms:modified xsi:type="dcterms:W3CDTF">2024-01-03T08:27:20Z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0x010100AF5732F9EEC752448223F01FC1FCAE7C</vt:lpwstr>
  </property>
  <property fmtid="{D5CDD505-2E9C-101B-9397-08002B2CF9AE}" pid="3" name="MediaServiceImageTags">
    <vt:lpwstr/>
  </property>
</Properties>
</file>