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modernComment_17E_DF2EE27D.xml" ContentType="application/vnd.ms-powerpoint.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omments/modernComment_1B0_29E22023.xml" ContentType="application/vnd.ms-powerpoint.comment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omments/modernComment_1F9_AF2C9466.xml" ContentType="application/vnd.ms-powerpoint.comment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omments/modernComment_1C2_3185F4FF.xml" ContentType="application/vnd.ms-powerpoint.comment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omments/modernComment_1C5_1A681361.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4"/>
  </p:sldMasterIdLst>
  <p:notesMasterIdLst>
    <p:notesMasterId r:id="rId61"/>
  </p:notesMasterIdLst>
  <p:handoutMasterIdLst>
    <p:handoutMasterId r:id="rId62"/>
  </p:handoutMasterIdLst>
  <p:sldIdLst>
    <p:sldId id="373" r:id="rId5"/>
    <p:sldId id="376" r:id="rId6"/>
    <p:sldId id="380" r:id="rId7"/>
    <p:sldId id="381" r:id="rId8"/>
    <p:sldId id="382" r:id="rId9"/>
    <p:sldId id="377" r:id="rId10"/>
    <p:sldId id="384" r:id="rId11"/>
    <p:sldId id="386" r:id="rId12"/>
    <p:sldId id="379" r:id="rId13"/>
    <p:sldId id="412" r:id="rId14"/>
    <p:sldId id="383" r:id="rId15"/>
    <p:sldId id="503" r:id="rId16"/>
    <p:sldId id="444" r:id="rId17"/>
    <p:sldId id="448" r:id="rId18"/>
    <p:sldId id="391" r:id="rId19"/>
    <p:sldId id="504" r:id="rId20"/>
    <p:sldId id="455" r:id="rId21"/>
    <p:sldId id="388" r:id="rId22"/>
    <p:sldId id="392" r:id="rId23"/>
    <p:sldId id="393" r:id="rId24"/>
    <p:sldId id="395" r:id="rId25"/>
    <p:sldId id="397" r:id="rId26"/>
    <p:sldId id="302" r:id="rId27"/>
    <p:sldId id="398" r:id="rId28"/>
    <p:sldId id="399" r:id="rId29"/>
    <p:sldId id="413" r:id="rId30"/>
    <p:sldId id="400" r:id="rId31"/>
    <p:sldId id="507" r:id="rId32"/>
    <p:sldId id="404" r:id="rId33"/>
    <p:sldId id="405" r:id="rId34"/>
    <p:sldId id="409" r:id="rId35"/>
    <p:sldId id="457" r:id="rId36"/>
    <p:sldId id="433" r:id="rId37"/>
    <p:sldId id="432" r:id="rId38"/>
    <p:sldId id="436" r:id="rId39"/>
    <p:sldId id="435" r:id="rId40"/>
    <p:sldId id="411" r:id="rId41"/>
    <p:sldId id="458" r:id="rId42"/>
    <p:sldId id="441" r:id="rId43"/>
    <p:sldId id="439" r:id="rId44"/>
    <p:sldId id="443" r:id="rId45"/>
    <p:sldId id="459" r:id="rId46"/>
    <p:sldId id="445" r:id="rId47"/>
    <p:sldId id="446" r:id="rId48"/>
    <p:sldId id="505" r:id="rId49"/>
    <p:sldId id="461" r:id="rId50"/>
    <p:sldId id="425" r:id="rId51"/>
    <p:sldId id="450" r:id="rId52"/>
    <p:sldId id="426" r:id="rId53"/>
    <p:sldId id="452" r:id="rId54"/>
    <p:sldId id="453" r:id="rId55"/>
    <p:sldId id="506" r:id="rId56"/>
    <p:sldId id="406" r:id="rId57"/>
    <p:sldId id="408" r:id="rId58"/>
    <p:sldId id="508" r:id="rId59"/>
    <p:sldId id="368" r:id="rId60"/>
  </p:sldIdLst>
  <p:sldSz cx="12192000" cy="6858000"/>
  <p:notesSz cx="6858000" cy="9144000"/>
  <p:defaultTex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9C50A5F-3191-4166-D7FB-EFCF95FD108D}" name="Nathalie Wuiame" initials="NW" userId="S::nathalie.wuiame@yellowwindow.com::fde5d041-5c4d-40ed-88b6-6e98dcf68ca5" providerId="AD"/>
  <p188:author id="{1C973E61-26D6-AE89-5876-3AF799F67DC8}" name="Nathalie Wuiame" initials="NW" userId="S::nathalie.wuiame_skynet.be#ext#@europeansf.onmicrosoft.com::e97071fa-44fc-4137-a0cc-b4eed56db114" providerId="AD"/>
  <p188:author id="{FD5FDE93-D8BA-EFE1-A448-41D42D12DD56}" name="marcela.linkova.casper@outlook.com" initials="ma" userId="S::marcela.linkova.casper_outlook.com#ext#@europeansf.onmicrosoft.com::7fbea9fb-7de0-40f2-9672-eaa030bc06e1" providerId="AD"/>
  <p188:author id="{AA8BF5B5-6A9E-011C-F189-AF640B3B9B3A}" name="Zuzana Andreska" initials="ZA" userId="S::zuzana.andreska_soc.cas.cz#ext#@europeansf.onmicrosoft.com::1b95122b-edc3-413d-8e78-fec7a71066db" providerId="AD"/>
  <p188:author id="{1E75F7B5-F4A7-CA08-9EA6-3ADD2042152D}" name="Lipinsky, Anke" initials="LA" userId="S::anke.lipinsky_gesis.org#ext#@europeansf.onmicrosoft.com::ab5b2494-a00e-4a7b-b3a8-cdb284cad755" providerId="AD"/>
  <p188:author id="{22C575C0-85BA-82A9-B866-4B302FAA76D7}" name="Lut Mergaert" initials="LM" userId="S::lut.mergaert@yellowwindow.com::b29a3bb4-636f-46b1-9915-9c481694fa2a" providerId="AD"/>
  <p188:author id="{8DA248D3-CE8C-24C6-4E96-ACAEA3931B3F}" name="panagiota.polykarpou" initials="pa" userId="S::panagiota.polykarpou@yellowwindow.com::4f46462e-e88e-479a-9497-d22f1150831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Diana" initials="D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F2235"/>
    <a:srgbClr val="5792CE"/>
    <a:srgbClr val="AED7BD"/>
    <a:srgbClr val="96409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E1A57C-132A-3F9D-E83D-CBF00733C1DD}" v="34" dt="2024-01-03T11:44:28.845"/>
    <p1510:client id="{E83A6AD7-65E1-75BF-C9DF-20E41B1645A4}" v="6" dt="2023-11-16T08:26:13.41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6322" autoAdjust="0"/>
  </p:normalViewPr>
  <p:slideViewPr>
    <p:cSldViewPr snapToGrid="0">
      <p:cViewPr varScale="1">
        <p:scale>
          <a:sx n="58" d="100"/>
          <a:sy n="58" d="100"/>
        </p:scale>
        <p:origin x="964" y="2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commentAuthors" Target="commentAuthors.xml"/><Relationship Id="rId68"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presProps" Target="presProps.xml"/><Relationship Id="rId69"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rts/_rels/chart1.xml.rels><?xml version="1.0" encoding="UTF-8" standalone="yes"?>
<Relationships xmlns="http://schemas.openxmlformats.org/package/2006/relationships"><Relationship Id="rId3" Type="http://schemas.openxmlformats.org/officeDocument/2006/relationships/oleObject" Target="file:///\\GESIS.INTRA\org\CEWS\Projekte\2021-2024_UniSAFE\WP8_Impact%20policy%20recs%20dissemination\T8.3%20Knowledge%20Dissemination\Conferences\2022_CZ_EUpresiConf\CZ_EUpresiConf_graph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rgbClr val="ACD7BD"/>
            </a:solidFill>
            <a:ln>
              <a:noFill/>
            </a:ln>
            <a:effectLst/>
          </c:spPr>
          <c:invertIfNegative val="0"/>
          <c:dLbls>
            <c:dLbl>
              <c:idx val="1"/>
              <c:layout>
                <c:manualLayout>
                  <c:x val="5.5983200925471439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5C4-49FB-9D46-15324211E230}"/>
                </c:ext>
              </c:extLst>
            </c:dLbl>
            <c:dLbl>
              <c:idx val="5"/>
              <c:layout>
                <c:manualLayout>
                  <c:x val="-3.7322133950314956E-3"/>
                  <c:y val="-3.648085193434289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5C4-49FB-9D46-15324211E230}"/>
                </c:ext>
              </c:extLst>
            </c:dLbl>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D-DIN" panose="020B0504030202030204"/>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'forms of GBV_total'!$A$1:$A$7</c:f>
              <c:strCache>
                <c:ptCount val="7"/>
                <c:pt idx="0">
                  <c:v>Any form of gender-based violence (n = 42,055)</c:v>
                </c:pt>
                <c:pt idx="1">
                  <c:v>Psychological violence (n = 40,125)</c:v>
                </c:pt>
                <c:pt idx="2">
                  <c:v>Sexual harassment (n = 35,668)</c:v>
                </c:pt>
                <c:pt idx="3">
                  <c:v>Economic violence (n = 36,927)</c:v>
                </c:pt>
                <c:pt idx="4">
                  <c:v>Online violence (n = 35,138)</c:v>
                </c:pt>
                <c:pt idx="5">
                  <c:v>Physical violence (n = 41,974)</c:v>
                </c:pt>
                <c:pt idx="6">
                  <c:v>Sexual violence (n = 36,118)</c:v>
                </c:pt>
              </c:strCache>
            </c:strRef>
          </c:cat>
          <c:val>
            <c:numRef>
              <c:f>'forms of GBV_total'!$B$1:$B$7</c:f>
              <c:numCache>
                <c:formatCode>0%</c:formatCode>
                <c:ptCount val="7"/>
                <c:pt idx="0">
                  <c:v>0.62000000000000033</c:v>
                </c:pt>
                <c:pt idx="1">
                  <c:v>0.56999999999999995</c:v>
                </c:pt>
                <c:pt idx="2">
                  <c:v>0.31000000000000016</c:v>
                </c:pt>
                <c:pt idx="3">
                  <c:v>0.1</c:v>
                </c:pt>
                <c:pt idx="4">
                  <c:v>8.0000000000000043E-2</c:v>
                </c:pt>
                <c:pt idx="5">
                  <c:v>6.0000000000000026E-2</c:v>
                </c:pt>
                <c:pt idx="6">
                  <c:v>3.0000000000000013E-2</c:v>
                </c:pt>
              </c:numCache>
            </c:numRef>
          </c:val>
          <c:extLst>
            <c:ext xmlns:c16="http://schemas.microsoft.com/office/drawing/2014/chart" uri="{C3380CC4-5D6E-409C-BE32-E72D297353CC}">
              <c16:uniqueId val="{00000000-45C4-49FB-9D46-15324211E230}"/>
            </c:ext>
          </c:extLst>
        </c:ser>
        <c:dLbls>
          <c:showLegendKey val="0"/>
          <c:showVal val="0"/>
          <c:showCatName val="0"/>
          <c:showSerName val="0"/>
          <c:showPercent val="0"/>
          <c:showBubbleSize val="0"/>
        </c:dLbls>
        <c:gapWidth val="182"/>
        <c:axId val="79231616"/>
        <c:axId val="79723520"/>
      </c:barChart>
      <c:catAx>
        <c:axId val="792316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bg1"/>
                </a:solidFill>
                <a:latin typeface="D-DIN" panose="020B0504030202030204"/>
                <a:ea typeface="+mn-ea"/>
                <a:cs typeface="+mn-cs"/>
              </a:defRPr>
            </a:pPr>
            <a:endParaRPr lang="en-US"/>
          </a:p>
        </c:txPr>
        <c:crossAx val="79723520"/>
        <c:crosses val="autoZero"/>
        <c:auto val="1"/>
        <c:lblAlgn val="ctr"/>
        <c:lblOffset val="100"/>
        <c:noMultiLvlLbl val="0"/>
      </c:catAx>
      <c:valAx>
        <c:axId val="79723520"/>
        <c:scaling>
          <c:orientation val="minMax"/>
          <c:max val="1"/>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bg1"/>
                </a:solidFill>
                <a:latin typeface="D-DIN" panose="020B0504030202030204"/>
                <a:ea typeface="+mn-ea"/>
                <a:cs typeface="+mn-cs"/>
              </a:defRPr>
            </a:pPr>
            <a:endParaRPr lang="en-US"/>
          </a:p>
        </c:txPr>
        <c:crossAx val="792316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600">
          <a:solidFill>
            <a:schemeClr val="bg1"/>
          </a:solidFill>
          <a:latin typeface="D-DIN" panose="020B0504030202030204"/>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pattFill prst="narVert">
              <a:fgClr>
                <a:schemeClr val="accent2"/>
              </a:fgClr>
              <a:bgClr>
                <a:schemeClr val="accent2">
                  <a:lumMod val="20000"/>
                  <a:lumOff val="80000"/>
                </a:schemeClr>
              </a:bgClr>
            </a:pattFill>
            <a:ln>
              <a:noFill/>
            </a:ln>
            <a:effectLst>
              <a:innerShdw blurRad="114300">
                <a:schemeClr val="accent2"/>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Sheet1!$A$2:$A$9</c:f>
              <c:strCache>
                <c:ptCount val="8"/>
                <c:pt idx="0">
                  <c:v>Seksualinis smurtas</c:v>
                </c:pt>
                <c:pt idx="1">
                  <c:v>Fiziniai ir žodiniai grasinimai</c:v>
                </c:pt>
                <c:pt idx="2">
                  <c:v>Organizacinis smurtas dėl lyties</c:v>
                </c:pt>
                <c:pt idx="3">
                  <c:v>Smurtas internete</c:v>
                </c:pt>
                <c:pt idx="4">
                  <c:v>Ekonominis smurtas</c:v>
                </c:pt>
                <c:pt idx="5">
                  <c:v>Priekabiavimas dėl lyties </c:v>
                </c:pt>
                <c:pt idx="6">
                  <c:v>Seksualinis priekabiavimas </c:v>
                </c:pt>
                <c:pt idx="7">
                  <c:v>Psichologinis smurtas </c:v>
                </c:pt>
              </c:strCache>
            </c:strRef>
          </c:cat>
          <c:val>
            <c:numRef>
              <c:f>Sheet1!$B$2:$B$9</c:f>
              <c:numCache>
                <c:formatCode>General</c:formatCode>
                <c:ptCount val="8"/>
                <c:pt idx="0">
                  <c:v>3</c:v>
                </c:pt>
                <c:pt idx="1">
                  <c:v>4</c:v>
                </c:pt>
                <c:pt idx="2">
                  <c:v>5</c:v>
                </c:pt>
                <c:pt idx="3">
                  <c:v>5</c:v>
                </c:pt>
                <c:pt idx="4">
                  <c:v>18</c:v>
                </c:pt>
                <c:pt idx="5">
                  <c:v>27</c:v>
                </c:pt>
                <c:pt idx="6">
                  <c:v>31</c:v>
                </c:pt>
                <c:pt idx="7">
                  <c:v>45</c:v>
                </c:pt>
              </c:numCache>
            </c:numRef>
          </c:val>
          <c:extLst>
            <c:ext xmlns:c16="http://schemas.microsoft.com/office/drawing/2014/chart" uri="{C3380CC4-5D6E-409C-BE32-E72D297353CC}">
              <c16:uniqueId val="{00000000-221C-4985-A8D3-B7CCF655A09E}"/>
            </c:ext>
          </c:extLst>
        </c:ser>
        <c:dLbls>
          <c:showLegendKey val="0"/>
          <c:showVal val="1"/>
          <c:showCatName val="0"/>
          <c:showSerName val="0"/>
          <c:showPercent val="0"/>
          <c:showBubbleSize val="0"/>
        </c:dLbls>
        <c:gapWidth val="227"/>
        <c:overlap val="-48"/>
        <c:axId val="162300288"/>
        <c:axId val="162302592"/>
      </c:barChart>
      <c:catAx>
        <c:axId val="162300288"/>
        <c:scaling>
          <c:orientation val="minMax"/>
        </c:scaling>
        <c:delete val="0"/>
        <c:axPos val="l"/>
        <c:title>
          <c:tx>
            <c:rich>
              <a:bodyPr rot="-54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r>
                  <a:rPr lang="en-US" dirty="0" err="1"/>
                  <a:t>SLP</a:t>
                </a:r>
                <a:r>
                  <a:rPr lang="en-US" baseline="0" dirty="0"/>
                  <a:t> forma</a:t>
                </a:r>
                <a:endParaRPr lang="en-US" dirty="0"/>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2302592"/>
        <c:crosses val="autoZero"/>
        <c:auto val="1"/>
        <c:lblAlgn val="ctr"/>
        <c:lblOffset val="100"/>
        <c:noMultiLvlLbl val="0"/>
      </c:catAx>
      <c:valAx>
        <c:axId val="162302592"/>
        <c:scaling>
          <c:orientation val="minMax"/>
        </c:scaling>
        <c:delete val="0"/>
        <c:axPos val="b"/>
        <c:majorGridlines>
          <c:spPr>
            <a:ln>
              <a:solidFill>
                <a:schemeClr val="tx1">
                  <a:lumMod val="15000"/>
                  <a:lumOff val="85000"/>
                </a:schemeClr>
              </a:solidFill>
            </a:ln>
            <a:effectLst/>
          </c:spPr>
        </c:majorGridlines>
        <c:title>
          <c:tx>
            <c:rich>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r>
                  <a:rPr lang="en-US" dirty="0"/>
                  <a:t>Respondent</a:t>
                </a:r>
                <a:r>
                  <a:rPr lang="lt-LT" dirty="0"/>
                  <a:t>ų skaičius</a:t>
                </a:r>
                <a:endParaRPr lang="en-US" dirty="0"/>
              </a:p>
            </c:rich>
          </c:tx>
          <c:overlay val="0"/>
          <c:spPr>
            <a:noFill/>
            <a:ln>
              <a:noFill/>
            </a:ln>
            <a:effectLst/>
          </c:spPr>
          <c:txPr>
            <a:bodyPr rot="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2300288"/>
        <c:crosses val="autoZero"/>
        <c:crossBetween val="between"/>
        <c:majorUnit val="5"/>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7">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omments/modernComment_17E_DF2EE27D.xml><?xml version="1.0" encoding="utf-8"?>
<p188:cmLst xmlns:a="http://schemas.openxmlformats.org/drawingml/2006/main" xmlns:r="http://schemas.openxmlformats.org/officeDocument/2006/relationships" xmlns:p188="http://schemas.microsoft.com/office/powerpoint/2018/8/main">
  <p188:cm id="{D24DDB91-D0C0-4CC0-B359-8C29E26504AE}" authorId="{AA8BF5B5-6A9E-011C-F189-AF640B3B9B3A}" created="2023-03-21T07:45:53.756">
    <ac:txMkLst xmlns:ac="http://schemas.microsoft.com/office/drawing/2013/main/command">
      <pc:docMk xmlns:pc="http://schemas.microsoft.com/office/powerpoint/2013/main/command"/>
      <pc:sldMk xmlns:pc="http://schemas.microsoft.com/office/powerpoint/2013/main/command" cId="3744391805" sldId="382"/>
      <ac:spMk id="3" creationId="{640DDF73-327E-7E4D-6EE8-939C67811947}"/>
      <ac:txMk cp="58">
        <ac:context len="59" hash="2045659378"/>
      </ac:txMk>
    </ac:txMkLst>
    <p188:pos x="1964531" y="440531"/>
    <p188:txBody>
      <a:bodyPr/>
      <a:lstStyle/>
      <a:p>
        <a:r>
          <a:rPr lang="cs-CZ"/>
          <a:t>I think this should be plural (what are)</a:t>
        </a:r>
      </a:p>
    </p188:txBody>
  </p188:cm>
</p188:cmLst>
</file>

<file path=ppt/comments/modernComment_1B0_29E22023.xml><?xml version="1.0" encoding="utf-8"?>
<p188:cmLst xmlns:a="http://schemas.openxmlformats.org/drawingml/2006/main" xmlns:r="http://schemas.openxmlformats.org/officeDocument/2006/relationships" xmlns:p188="http://schemas.microsoft.com/office/powerpoint/2018/8/main">
  <p188:cm id="{00E74F7E-A4D6-46B0-ACF7-ABB8F6AF2D1E}" authorId="{1E75F7B5-F4A7-CA08-9EA6-3ADD2042152D}" status="resolved" created="2023-04-11T15:47:55.854">
    <ac:txMkLst xmlns:ac="http://schemas.microsoft.com/office/drawing/2013/main/command">
      <pc:docMk xmlns:pc="http://schemas.microsoft.com/office/powerpoint/2013/main/command"/>
      <pc:sldMk xmlns:pc="http://schemas.microsoft.com/office/powerpoint/2013/main/command" cId="702685219" sldId="432"/>
      <ac:spMk id="13" creationId="{2644F6D3-7DD5-94A4-915F-783338A37C39}"/>
      <ac:txMk cp="63">
        <ac:context len="122" hash="3304516819"/>
      </ac:txMk>
    </ac:txMkLst>
    <p188:pos x="1649392" y="482278"/>
    <p188:txBody>
      <a:bodyPr/>
      <a:lstStyle/>
      <a:p>
        <a:r>
          <a:rPr lang="de-DE"/>
          <a:t>internal channels to control access, in case it is an anonymous survey</a:t>
        </a:r>
      </a:p>
    </p188:txBody>
  </p188:cm>
</p188:cmLst>
</file>

<file path=ppt/comments/modernComment_1C2_3185F4FF.xml><?xml version="1.0" encoding="utf-8"?>
<p188:cmLst xmlns:a="http://schemas.openxmlformats.org/drawingml/2006/main" xmlns:r="http://schemas.openxmlformats.org/officeDocument/2006/relationships" xmlns:p188="http://schemas.microsoft.com/office/powerpoint/2018/8/main">
  <p188:cm id="{4F09E959-C15C-4C2E-926F-3A587ADF8964}" authorId="{A9C50A5F-3191-4166-D7FB-EFCF95FD108D}" status="resolved" created="2023-04-26T09:59:34.511">
    <ac:txMkLst xmlns:ac="http://schemas.microsoft.com/office/drawing/2013/main/command">
      <pc:docMk xmlns:pc="http://schemas.microsoft.com/office/powerpoint/2013/main/command"/>
      <pc:sldMk xmlns:pc="http://schemas.microsoft.com/office/powerpoint/2013/main/command" cId="830862591" sldId="450"/>
      <ac:spMk id="8" creationId="{A1C738D4-07B3-AD98-7284-73E293FE96FC}"/>
      <ac:txMk cp="80">
        <ac:context len="81" hash="3904100076"/>
      </ac:txMk>
    </ac:txMkLst>
    <p188:pos x="2811354" y="435428"/>
    <p188:replyLst>
      <p188:reply id="{46ED1204-28F4-4CE2-80BD-18278C474148}" authorId="{A9C50A5F-3191-4166-D7FB-EFCF95FD108D}" created="2023-04-26T15:41:19.356">
        <p188:txBody>
          <a:bodyPr/>
          <a:lstStyle/>
          <a:p>
            <a:r>
              <a:rPr lang="fr-FR"/>
              <a:t>I think that the message should be that it is paid. You can delete this point as well.</a:t>
            </a:r>
          </a:p>
        </p188:txBody>
      </p188:reply>
      <p188:reply id="{91827A3F-C9CB-484B-956F-E039F53E6E42}" authorId="{22C575C0-85BA-82A9-B866-4B302FAA76D7}" created="2023-04-27T09:13:23.254">
        <p188:txBody>
          <a:bodyPr/>
          <a:lstStyle/>
          <a:p>
            <a:r>
              <a:rPr lang="en-US"/>
              <a:t>Rephrase please: "Avoid that work relies on unpaid volunteers, but formalise and recognise functions"</a:t>
            </a:r>
          </a:p>
        </p188:txBody>
      </p188:reply>
    </p188:replyLst>
    <p188:txBody>
      <a:bodyPr/>
      <a:lstStyle/>
      <a:p>
        <a:r>
          <a:rPr lang="fr-FR"/>
          <a:t>see my comments in the script. If external, should not be unpaid and voluntary</a:t>
        </a:r>
      </a:p>
    </p188:txBody>
  </p188:cm>
</p188:cmLst>
</file>

<file path=ppt/comments/modernComment_1C5_1A681361.xml><?xml version="1.0" encoding="utf-8"?>
<p188:cmLst xmlns:a="http://schemas.openxmlformats.org/drawingml/2006/main" xmlns:r="http://schemas.openxmlformats.org/officeDocument/2006/relationships" xmlns:p188="http://schemas.microsoft.com/office/powerpoint/2018/8/main">
  <p188:cm id="{312D73EA-6835-4C2E-9703-B4211823C2EA}" authorId="{A9C50A5F-3191-4166-D7FB-EFCF95FD108D}" status="resolved" created="2023-04-26T10:06:27.259">
    <ac:txMkLst xmlns:ac="http://schemas.microsoft.com/office/drawing/2013/main/command">
      <pc:docMk xmlns:pc="http://schemas.microsoft.com/office/powerpoint/2013/main/command"/>
      <pc:sldMk xmlns:pc="http://schemas.microsoft.com/office/powerpoint/2013/main/command" cId="443028321" sldId="453"/>
      <ac:spMk id="5" creationId="{8FA8E1FB-5F0E-D69B-06E0-0E9779111A55}"/>
      <ac:txMk cp="145">
        <ac:context len="256" hash="915139317"/>
      </ac:txMk>
    </ac:txMkLst>
    <p188:pos x="3684395" y="975527"/>
    <p188:replyLst>
      <p188:reply id="{80740558-548A-48FC-8350-4DC30629FAF7}" authorId="{22C575C0-85BA-82A9-B866-4B302FAA76D7}" created="2023-04-27T09:29:57.307">
        <p188:txBody>
          <a:bodyPr/>
          <a:lstStyle/>
          <a:p>
            <a:r>
              <a:rPr lang="en-US"/>
              <a:t>The 4th bullet here can be dropped, I think. Except when replaced by something else.</a:t>
            </a:r>
          </a:p>
        </p188:txBody>
      </p188:reply>
    </p188:replyLst>
    <p188:txBody>
      <a:bodyPr/>
      <a:lstStyle/>
      <a:p>
        <a:r>
          <a:rPr lang="fr-FR"/>
          <a:t>four bullets with two refering to values of the organisation. see my comment in the script. Other ideas are expressed under the fourth bullets</a:t>
        </a:r>
      </a:p>
    </p188:txBody>
  </p188:cm>
</p188:cmLst>
</file>

<file path=ppt/comments/modernComment_1F9_AF2C9466.xml><?xml version="1.0" encoding="utf-8"?>
<p188:cmLst xmlns:a="http://schemas.openxmlformats.org/drawingml/2006/main" xmlns:r="http://schemas.openxmlformats.org/officeDocument/2006/relationships" xmlns:p188="http://schemas.microsoft.com/office/powerpoint/2018/8/main">
  <p188:cm id="{411ECF7C-2BBD-4A61-B6B1-666B128C2C45}" authorId="{22C575C0-85BA-82A9-B866-4B302FAA76D7}" status="resolved" created="2023-04-13T07:10:06.194">
    <ac:txMkLst xmlns:ac="http://schemas.microsoft.com/office/drawing/2013/main/command">
      <pc:docMk xmlns:pc="http://schemas.microsoft.com/office/powerpoint/2013/main/command"/>
      <pc:sldMk xmlns:pc="http://schemas.microsoft.com/office/powerpoint/2013/main/command" cId="2938934374" sldId="505"/>
      <ac:spMk id="6" creationId="{1CE65454-ED34-AE2C-9D2D-2762BDF4CB38}"/>
      <ac:txMk cp="144">
        <ac:context len="175" hash="4029095003"/>
      </ac:txMk>
    </ac:txMkLst>
    <p188:pos x="3941703" y="498592"/>
    <p188:txBody>
      <a:bodyPr/>
      <a:lstStyle/>
      <a:p>
        <a:r>
          <a:rPr lang="en-US"/>
          <a:t>I'd say that there must be a first responder service in each campus, rather than a 'unit' that can provide any service.</a:t>
        </a:r>
      </a:p>
    </p188:txBody>
  </p188:cm>
  <p188:cm id="{44287171-5D8C-43D3-8EF3-51508F276439}" authorId="{22C575C0-85BA-82A9-B866-4B302FAA76D7}" status="resolved" created="2023-04-13T07:11:10.899">
    <ac:txMkLst xmlns:ac="http://schemas.microsoft.com/office/drawing/2013/main/command">
      <pc:docMk xmlns:pc="http://schemas.microsoft.com/office/powerpoint/2013/main/command"/>
      <pc:sldMk xmlns:pc="http://schemas.microsoft.com/office/powerpoint/2013/main/command" cId="2996926328" sldId="414"/>
      <ac:spMk id="7" creationId="{770D06BD-7F30-BAB2-AFAC-2483AE59CF51}"/>
      <ac:txMk cp="0" len="129">
        <ac:context len="131" hash="3402414519"/>
      </ac:txMk>
    </ac:txMkLst>
    <p188:pos x="2069629" y="1044222"/>
    <p188:txBody>
      <a:bodyPr/>
      <a:lstStyle/>
      <a:p>
        <a:r>
          <a:rPr lang="en-US"/>
          <a:t>I think this one can be contentious. Would consider dropping it.</a:t>
        </a:r>
      </a:p>
    </p188:txBody>
  </p188:cm>
  <p188:cm id="{06940EAD-0CA2-41F0-A1E2-9CA8BE2F2E1B}" authorId="{22C575C0-85BA-82A9-B866-4B302FAA76D7}" status="resolved" created="2023-04-13T07:12:30.776">
    <ac:txMkLst xmlns:ac="http://schemas.microsoft.com/office/drawing/2013/main/command">
      <pc:docMk xmlns:pc="http://schemas.microsoft.com/office/powerpoint/2013/main/command"/>
      <pc:sldMk xmlns:pc="http://schemas.microsoft.com/office/powerpoint/2013/main/command" cId="2938934374" sldId="505"/>
      <ac:spMk id="5" creationId="{B52553A7-F245-C713-A936-D50304AD72FB}"/>
      <ac:txMk cp="67">
        <ac:context len="68" hash="994995659"/>
      </ac:txMk>
    </ac:txMkLst>
    <p188:pos x="2530592" y="498592"/>
    <p188:replyLst>
      <p188:reply id="{78CB663B-73DF-4621-B6E0-0221BF4685F1}" authorId="{8DA248D3-CE8C-24C6-4E96-ACAEA3931B3F}" created="2023-04-26T07:42:16.376">
        <p188:txBody>
          <a:bodyPr/>
          <a:lstStyle/>
          <a:p>
            <a:r>
              <a:rPr lang="en-GB"/>
              <a:t>I believe this was added in the 7P document to address the central help desk of a university, rather than the supporting services:
For the effective provision of services and immediate support, it is suggested that the unit that is responsible for the provision of services is a centralised/institutionalised service and not outsourced. </a:t>
            </a:r>
          </a:p>
        </p188:txBody>
      </p188:reply>
      <p188:reply id="{F32B8F09-0904-44B3-8DFD-8B6294838C39}" authorId="{22C575C0-85BA-82A9-B866-4B302FAA76D7}" created="2023-04-26T08:30:07.975">
        <p188:txBody>
          <a:bodyPr/>
          <a:lstStyle/>
          <a:p>
            <a:r>
              <a:rPr lang="en-US"/>
              <a:t>Ah, slight misinterpretation, I think. What we meant is that there is an internal sort of 'dispatching' point or 'hub', where there is oversight over the services available, by whom they can be offered.</a:t>
            </a:r>
          </a:p>
        </p188:txBody>
      </p188:reply>
      <p188:reply id="{A9B0BDFB-AF72-4CDD-943A-AA13D1938FB6}" authorId="{8DA248D3-CE8C-24C6-4E96-ACAEA3931B3F}" created="2023-04-26T08:38:28.907">
        <p188:txBody>
          <a:bodyPr/>
          <a:lstStyle/>
          <a:p>
            <a:r>
              <a:rPr lang="en-GB"/>
              <a:t>Got it, I'll improve the text so it doesn't great confusion. Thanks Lut! </a:t>
            </a:r>
          </a:p>
        </p188:txBody>
      </p188:reply>
      <p188:reply id="{2504594A-E86F-4F8F-BFBD-77A9A820A6C1}" authorId="{22C575C0-85BA-82A9-B866-4B302FAA76D7}" created="2023-04-27T09:09:01.901">
        <p188:txBody>
          <a:bodyPr/>
          <a:lstStyle/>
          <a:p>
            <a:r>
              <a:rPr lang="en-US"/>
              <a:t>The formulation is till not clear. I propose: A central unit has oversight over all available services and can serve as 'hub'.</a:t>
            </a:r>
          </a:p>
        </p188:txBody>
      </p188:reply>
    </p188:replyLst>
    <p188:txBody>
      <a:bodyPr/>
      <a:lstStyle/>
      <a:p>
        <a:r>
          <a:rPr lang="en-US"/>
          <a:t>why? We promote partnerships if the institution does not have the expertise itself.</a:t>
        </a:r>
      </a:p>
    </p188:txBody>
  </p188:cm>
  <p188:cm id="{74C88736-5E94-49D2-B952-231898F1D4BE}" authorId="{A9C50A5F-3191-4166-D7FB-EFCF95FD108D}" status="resolved" created="2023-04-26T09:36:09.133">
    <ac:txMkLst xmlns:ac="http://schemas.microsoft.com/office/drawing/2013/main/command">
      <pc:docMk xmlns:pc="http://schemas.microsoft.com/office/powerpoint/2013/main/command"/>
      <pc:sldMk xmlns:pc="http://schemas.microsoft.com/office/powerpoint/2013/main/command" cId="2938934374" sldId="505"/>
      <ac:spMk id="14" creationId="{9BAEE553-EA56-9555-6F7F-300D8702F819}"/>
      <ac:txMk cp="78">
        <ac:context len="79" hash="131411747"/>
      </ac:txMk>
    </ac:txMkLst>
    <p188:pos x="1594993" y="435428"/>
    <p188:txBody>
      <a:bodyPr/>
      <a:lstStyle/>
      <a:p>
        <a:r>
          <a:rPr lang="fr-FR"/>
          <a:t>? Not sure or clarify the link with services. I don't see a reference in the script. It is good practice that when you report an incident anonymously you get information on all support services available</a:t>
        </a:r>
      </a:p>
    </p188:txBody>
  </p188:cm>
</p188:cmLst>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5F2AB1-77FE-4DEE-ADED-C38D70B73037}"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en-US"/>
        </a:p>
      </dgm:t>
    </dgm:pt>
    <dgm:pt modelId="{FBC945DA-07FE-4463-B7F5-ABF4F3F77EAD}">
      <dgm:prSet phldrT="[Text]" custT="1"/>
      <dgm:spPr/>
      <dgm:t>
        <a:bodyPr/>
        <a:lstStyle/>
        <a:p>
          <a:r>
            <a:rPr lang="lt-LT" sz="2400" dirty="0"/>
            <a:t>Nepasitikėjimas, kad institucija į atvejį reaguos rimtai</a:t>
          </a:r>
          <a:endParaRPr lang="en-US" sz="2400" dirty="0"/>
        </a:p>
      </dgm:t>
    </dgm:pt>
    <dgm:pt modelId="{855E28A4-6A09-4327-A16E-BF1AB53597E0}" type="parTrans" cxnId="{3262613C-E1E8-499F-9023-5A2F83FF1C3F}">
      <dgm:prSet/>
      <dgm:spPr/>
      <dgm:t>
        <a:bodyPr/>
        <a:lstStyle/>
        <a:p>
          <a:endParaRPr lang="en-US" sz="1800"/>
        </a:p>
      </dgm:t>
    </dgm:pt>
    <dgm:pt modelId="{D9F2256E-1807-4C3E-9BED-1AFBC94F8BA5}" type="sibTrans" cxnId="{3262613C-E1E8-499F-9023-5A2F83FF1C3F}">
      <dgm:prSet/>
      <dgm:spPr/>
      <dgm:t>
        <a:bodyPr/>
        <a:lstStyle/>
        <a:p>
          <a:endParaRPr lang="en-US" sz="1800"/>
        </a:p>
      </dgm:t>
    </dgm:pt>
    <dgm:pt modelId="{E289F2CB-7986-4EC2-8299-9D9BFC6DCC67}">
      <dgm:prSet phldrT="[Text]" custT="1"/>
      <dgm:spPr/>
      <dgm:t>
        <a:bodyPr/>
        <a:lstStyle/>
        <a:p>
          <a:pPr algn="just">
            <a:buNone/>
          </a:pPr>
          <a:r>
            <a:rPr lang="lt-LT" sz="2000" i="1" dirty="0">
              <a:effectLst/>
              <a:latin typeface="Arial" panose="020B0604020202020204" pitchFamily="34" charset="0"/>
              <a:ea typeface="Calibri" panose="020F0502020204030204" pitchFamily="34" charset="0"/>
            </a:rPr>
            <a:t>„&lt;...&gt; </a:t>
          </a:r>
          <a:r>
            <a:rPr lang="lt-LT" sz="2000" i="1" dirty="0">
              <a:effectLst/>
              <a:latin typeface="Arial" panose="020B0604020202020204" pitchFamily="34" charset="0"/>
            </a:rPr>
            <a:t>Manau, kad teoriškai turime mechanizmą, bet nemanau, kad yra galimybių tai padaryti. [...] jie išspręs konfliktą taip, kaip patys save </a:t>
          </a:r>
          <a:r>
            <a:rPr lang="lt-LT" sz="2000" i="1" dirty="0" err="1">
              <a:effectLst/>
              <a:latin typeface="Arial" panose="020B0604020202020204" pitchFamily="34" charset="0"/>
            </a:rPr>
            <a:t>pozicionuoja</a:t>
          </a:r>
          <a:r>
            <a:rPr lang="lt-LT" sz="2000" i="1" dirty="0">
              <a:effectLst/>
              <a:latin typeface="Arial" panose="020B0604020202020204" pitchFamily="34" charset="0"/>
            </a:rPr>
            <a:t>”. (Moteris, docentė).</a:t>
          </a:r>
          <a:endParaRPr lang="en-US" sz="2000" i="0" dirty="0"/>
        </a:p>
      </dgm:t>
    </dgm:pt>
    <dgm:pt modelId="{1A7D74A0-3D21-4A1D-9B8B-CF2242516BDB}" type="parTrans" cxnId="{0645B15E-7FB4-493B-8AA3-F1B90FD35296}">
      <dgm:prSet/>
      <dgm:spPr/>
      <dgm:t>
        <a:bodyPr/>
        <a:lstStyle/>
        <a:p>
          <a:endParaRPr lang="en-US" sz="1800"/>
        </a:p>
      </dgm:t>
    </dgm:pt>
    <dgm:pt modelId="{5D97091E-2630-4B64-82D7-17A2978A7A06}" type="sibTrans" cxnId="{0645B15E-7FB4-493B-8AA3-F1B90FD35296}">
      <dgm:prSet/>
      <dgm:spPr/>
      <dgm:t>
        <a:bodyPr/>
        <a:lstStyle/>
        <a:p>
          <a:endParaRPr lang="en-US" sz="1800"/>
        </a:p>
      </dgm:t>
    </dgm:pt>
    <dgm:pt modelId="{E14F4056-7EF6-4751-B56F-98D7B65B91CF}">
      <dgm:prSet custT="1"/>
      <dgm:spPr/>
      <dgm:t>
        <a:bodyPr/>
        <a:lstStyle/>
        <a:p>
          <a:pPr algn="just"/>
          <a:r>
            <a:rPr lang="lt-LT" sz="2200" b="0" dirty="0"/>
            <a:t>Nėra tarnybų, asmenų ar procedūrų, kurios priimtų ir tirtų skundus</a:t>
          </a:r>
          <a:endParaRPr lang="en-US" sz="2200" b="0" dirty="0"/>
        </a:p>
      </dgm:t>
    </dgm:pt>
    <dgm:pt modelId="{9F0ADC66-5607-4BE0-AF10-7CA6499F317A}" type="parTrans" cxnId="{9012926A-E384-4316-A856-4186DE318035}">
      <dgm:prSet/>
      <dgm:spPr/>
      <dgm:t>
        <a:bodyPr/>
        <a:lstStyle/>
        <a:p>
          <a:endParaRPr lang="en-US"/>
        </a:p>
      </dgm:t>
    </dgm:pt>
    <dgm:pt modelId="{13CC0886-755B-4160-ADAB-4CB18A786701}" type="sibTrans" cxnId="{9012926A-E384-4316-A856-4186DE318035}">
      <dgm:prSet/>
      <dgm:spPr/>
      <dgm:t>
        <a:bodyPr/>
        <a:lstStyle/>
        <a:p>
          <a:endParaRPr lang="en-US"/>
        </a:p>
      </dgm:t>
    </dgm:pt>
    <dgm:pt modelId="{32878D56-8CDB-49AF-82DE-F428451A9EF1}">
      <dgm:prSet custT="1"/>
      <dgm:spPr/>
      <dgm:t>
        <a:bodyPr/>
        <a:lstStyle/>
        <a:p>
          <a:r>
            <a:rPr lang="lt-LT" sz="2400" dirty="0"/>
            <a:t>Nukentėję asmenys mano, kad neturi pakankamai įrodymų</a:t>
          </a:r>
          <a:endParaRPr lang="en-US" sz="2400" dirty="0"/>
        </a:p>
      </dgm:t>
    </dgm:pt>
    <dgm:pt modelId="{750B247E-4261-458D-9B39-F0B99AEE28DF}" type="parTrans" cxnId="{E89DB118-8806-43EA-9562-6AAA54ED0C92}">
      <dgm:prSet/>
      <dgm:spPr/>
      <dgm:t>
        <a:bodyPr/>
        <a:lstStyle/>
        <a:p>
          <a:endParaRPr lang="en-US"/>
        </a:p>
      </dgm:t>
    </dgm:pt>
    <dgm:pt modelId="{88B2D3FA-D94F-4E49-A627-4841EA565B81}" type="sibTrans" cxnId="{E89DB118-8806-43EA-9562-6AAA54ED0C92}">
      <dgm:prSet/>
      <dgm:spPr/>
      <dgm:t>
        <a:bodyPr/>
        <a:lstStyle/>
        <a:p>
          <a:endParaRPr lang="en-US"/>
        </a:p>
      </dgm:t>
    </dgm:pt>
    <dgm:pt modelId="{E49B8D15-AAFE-4B75-B867-D1893B4C915B}">
      <dgm:prSet custT="1"/>
      <dgm:spPr/>
      <dgm:t>
        <a:bodyPr/>
        <a:lstStyle/>
        <a:p>
          <a:pPr algn="just">
            <a:spcBef>
              <a:spcPts val="600"/>
            </a:spcBef>
            <a:spcAft>
              <a:spcPts val="600"/>
            </a:spcAft>
            <a:buNone/>
          </a:pPr>
          <a:r>
            <a:rPr lang="lt-LT" sz="2000" i="1" dirty="0">
              <a:effectLst/>
              <a:latin typeface="Arial" panose="020B0604020202020204" pitchFamily="34" charset="0"/>
              <a:ea typeface="Calibri" panose="020F0502020204030204" pitchFamily="34" charset="0"/>
            </a:rPr>
            <a:t>„&lt;...&gt; </a:t>
          </a:r>
          <a:r>
            <a:rPr lang="lt-LT" sz="2000" i="1" dirty="0">
              <a:effectLst/>
              <a:latin typeface="Arial" panose="020B0604020202020204" pitchFamily="34" charset="0"/>
            </a:rPr>
            <a:t>institucija vis atidėliojo oficialų asmens paskyrimą tirti skundus arba dar nenustatė tyrimo procedūros”. (Moteris, ne akademinis personalas)</a:t>
          </a:r>
          <a:endParaRPr lang="en-US" sz="2000" i="0" dirty="0"/>
        </a:p>
      </dgm:t>
    </dgm:pt>
    <dgm:pt modelId="{65B9B216-8368-4DE7-89D8-BE38D8E9DE63}" type="parTrans" cxnId="{4FE18E8B-D876-46B5-BAD1-BE9ED8519B2D}">
      <dgm:prSet/>
      <dgm:spPr/>
      <dgm:t>
        <a:bodyPr/>
        <a:lstStyle/>
        <a:p>
          <a:endParaRPr lang="en-US"/>
        </a:p>
      </dgm:t>
    </dgm:pt>
    <dgm:pt modelId="{F4CE653C-3047-479A-9745-71A2A06388AB}" type="sibTrans" cxnId="{4FE18E8B-D876-46B5-BAD1-BE9ED8519B2D}">
      <dgm:prSet/>
      <dgm:spPr/>
      <dgm:t>
        <a:bodyPr/>
        <a:lstStyle/>
        <a:p>
          <a:endParaRPr lang="en-US"/>
        </a:p>
      </dgm:t>
    </dgm:pt>
    <dgm:pt modelId="{9B89C50F-9A74-40CF-8B4C-FA2C652E94D8}">
      <dgm:prSet custT="1"/>
      <dgm:spPr/>
      <dgm:t>
        <a:bodyPr/>
        <a:lstStyle/>
        <a:p>
          <a:pPr algn="just">
            <a:buNone/>
          </a:pPr>
          <a:r>
            <a:rPr lang="lt-LT" sz="2000" i="1" dirty="0">
              <a:effectLst/>
              <a:latin typeface="Arial" panose="020B0604020202020204" pitchFamily="34" charset="0"/>
              <a:ea typeface="Calibri" panose="020F0502020204030204" pitchFamily="34" charset="0"/>
            </a:rPr>
            <a:t>„</a:t>
          </a:r>
          <a:r>
            <a:rPr lang="lt-LT" sz="2000" i="1" dirty="0">
              <a:effectLst/>
              <a:latin typeface="Arial" panose="020B0604020202020204" pitchFamily="34" charset="0"/>
            </a:rPr>
            <a:t>Nėra jokių įrodymų: daugumą blogų dalykų, gąsdinimų iš jo [smurtautojo] pusės buvo žodiniai”. (Moteris, ne akademinis personalas</a:t>
          </a:r>
          <a:r>
            <a:rPr lang="en-US" sz="2000" i="0" dirty="0">
              <a:effectLst/>
              <a:latin typeface="Arial" panose="020B0604020202020204" pitchFamily="34" charset="0"/>
              <a:ea typeface="Calibri" panose="020F0502020204030204" pitchFamily="34" charset="0"/>
            </a:rPr>
            <a:t>)</a:t>
          </a:r>
          <a:endParaRPr lang="en-US" sz="2000" i="0" dirty="0"/>
        </a:p>
      </dgm:t>
    </dgm:pt>
    <dgm:pt modelId="{C28DAF8E-67D0-43F3-96DD-34A9008D71C5}" type="parTrans" cxnId="{D4603971-9234-4091-8904-F0D81F5C549B}">
      <dgm:prSet/>
      <dgm:spPr/>
      <dgm:t>
        <a:bodyPr/>
        <a:lstStyle/>
        <a:p>
          <a:endParaRPr lang="en-US"/>
        </a:p>
      </dgm:t>
    </dgm:pt>
    <dgm:pt modelId="{7D1B09A6-52FD-4BB7-BFD4-62B03B9AE6AD}" type="sibTrans" cxnId="{D4603971-9234-4091-8904-F0D81F5C549B}">
      <dgm:prSet/>
      <dgm:spPr/>
      <dgm:t>
        <a:bodyPr/>
        <a:lstStyle/>
        <a:p>
          <a:endParaRPr lang="en-US"/>
        </a:p>
      </dgm:t>
    </dgm:pt>
    <dgm:pt modelId="{BD7FB5D9-9AE5-4501-BA51-371061F0F000}" type="pres">
      <dgm:prSet presAssocID="{605F2AB1-77FE-4DEE-ADED-C38D70B73037}" presName="linear" presStyleCnt="0">
        <dgm:presLayoutVars>
          <dgm:animLvl val="lvl"/>
          <dgm:resizeHandles val="exact"/>
        </dgm:presLayoutVars>
      </dgm:prSet>
      <dgm:spPr/>
    </dgm:pt>
    <dgm:pt modelId="{BFA397B0-AD96-4E02-9287-E55CE061D9F9}" type="pres">
      <dgm:prSet presAssocID="{FBC945DA-07FE-4463-B7F5-ABF4F3F77EAD}" presName="parentText" presStyleLbl="node1" presStyleIdx="0" presStyleCnt="3">
        <dgm:presLayoutVars>
          <dgm:chMax val="0"/>
          <dgm:bulletEnabled val="1"/>
        </dgm:presLayoutVars>
      </dgm:prSet>
      <dgm:spPr/>
    </dgm:pt>
    <dgm:pt modelId="{03931327-86A8-48FC-B246-A9D9237E7A2E}" type="pres">
      <dgm:prSet presAssocID="{FBC945DA-07FE-4463-B7F5-ABF4F3F77EAD}" presName="childText" presStyleLbl="revTx" presStyleIdx="0" presStyleCnt="3">
        <dgm:presLayoutVars>
          <dgm:bulletEnabled val="1"/>
        </dgm:presLayoutVars>
      </dgm:prSet>
      <dgm:spPr/>
    </dgm:pt>
    <dgm:pt modelId="{4A163717-5074-4428-8901-27C872990E69}" type="pres">
      <dgm:prSet presAssocID="{E14F4056-7EF6-4751-B56F-98D7B65B91CF}" presName="parentText" presStyleLbl="node1" presStyleIdx="1" presStyleCnt="3">
        <dgm:presLayoutVars>
          <dgm:chMax val="0"/>
          <dgm:bulletEnabled val="1"/>
        </dgm:presLayoutVars>
      </dgm:prSet>
      <dgm:spPr/>
    </dgm:pt>
    <dgm:pt modelId="{8FA18B33-706E-4993-99FD-B1A89AB06761}" type="pres">
      <dgm:prSet presAssocID="{E14F4056-7EF6-4751-B56F-98D7B65B91CF}" presName="childText" presStyleLbl="revTx" presStyleIdx="1" presStyleCnt="3">
        <dgm:presLayoutVars>
          <dgm:bulletEnabled val="1"/>
        </dgm:presLayoutVars>
      </dgm:prSet>
      <dgm:spPr/>
    </dgm:pt>
    <dgm:pt modelId="{B36A2E82-49A5-4F6C-B250-9A9DAF7782CD}" type="pres">
      <dgm:prSet presAssocID="{32878D56-8CDB-49AF-82DE-F428451A9EF1}" presName="parentText" presStyleLbl="node1" presStyleIdx="2" presStyleCnt="3">
        <dgm:presLayoutVars>
          <dgm:chMax val="0"/>
          <dgm:bulletEnabled val="1"/>
        </dgm:presLayoutVars>
      </dgm:prSet>
      <dgm:spPr/>
    </dgm:pt>
    <dgm:pt modelId="{25DAA154-8348-4743-9EC4-47CFC2DC7BC4}" type="pres">
      <dgm:prSet presAssocID="{32878D56-8CDB-49AF-82DE-F428451A9EF1}" presName="childText" presStyleLbl="revTx" presStyleIdx="2" presStyleCnt="3">
        <dgm:presLayoutVars>
          <dgm:bulletEnabled val="1"/>
        </dgm:presLayoutVars>
      </dgm:prSet>
      <dgm:spPr/>
    </dgm:pt>
  </dgm:ptLst>
  <dgm:cxnLst>
    <dgm:cxn modelId="{5AAE1215-F374-4ED9-9A27-8738DEE030BA}" type="presOf" srcId="{E289F2CB-7986-4EC2-8299-9D9BFC6DCC67}" destId="{03931327-86A8-48FC-B246-A9D9237E7A2E}" srcOrd="0" destOrd="0" presId="urn:microsoft.com/office/officeart/2005/8/layout/vList2"/>
    <dgm:cxn modelId="{E89DB118-8806-43EA-9562-6AAA54ED0C92}" srcId="{605F2AB1-77FE-4DEE-ADED-C38D70B73037}" destId="{32878D56-8CDB-49AF-82DE-F428451A9EF1}" srcOrd="2" destOrd="0" parTransId="{750B247E-4261-458D-9B39-F0B99AEE28DF}" sibTransId="{88B2D3FA-D94F-4E49-A627-4841EA565B81}"/>
    <dgm:cxn modelId="{DD88CA3A-2B16-4C6C-8483-BEDA82FAD34B}" type="presOf" srcId="{605F2AB1-77FE-4DEE-ADED-C38D70B73037}" destId="{BD7FB5D9-9AE5-4501-BA51-371061F0F000}" srcOrd="0" destOrd="0" presId="urn:microsoft.com/office/officeart/2005/8/layout/vList2"/>
    <dgm:cxn modelId="{3262613C-E1E8-499F-9023-5A2F83FF1C3F}" srcId="{605F2AB1-77FE-4DEE-ADED-C38D70B73037}" destId="{FBC945DA-07FE-4463-B7F5-ABF4F3F77EAD}" srcOrd="0" destOrd="0" parTransId="{855E28A4-6A09-4327-A16E-BF1AB53597E0}" sibTransId="{D9F2256E-1807-4C3E-9BED-1AFBC94F8BA5}"/>
    <dgm:cxn modelId="{0645B15E-7FB4-493B-8AA3-F1B90FD35296}" srcId="{FBC945DA-07FE-4463-B7F5-ABF4F3F77EAD}" destId="{E289F2CB-7986-4EC2-8299-9D9BFC6DCC67}" srcOrd="0" destOrd="0" parTransId="{1A7D74A0-3D21-4A1D-9B8B-CF2242516BDB}" sibTransId="{5D97091E-2630-4B64-82D7-17A2978A7A06}"/>
    <dgm:cxn modelId="{9012926A-E384-4316-A856-4186DE318035}" srcId="{605F2AB1-77FE-4DEE-ADED-C38D70B73037}" destId="{E14F4056-7EF6-4751-B56F-98D7B65B91CF}" srcOrd="1" destOrd="0" parTransId="{9F0ADC66-5607-4BE0-AF10-7CA6499F317A}" sibTransId="{13CC0886-755B-4160-ADAB-4CB18A786701}"/>
    <dgm:cxn modelId="{D4603971-9234-4091-8904-F0D81F5C549B}" srcId="{32878D56-8CDB-49AF-82DE-F428451A9EF1}" destId="{9B89C50F-9A74-40CF-8B4C-FA2C652E94D8}" srcOrd="0" destOrd="0" parTransId="{C28DAF8E-67D0-43F3-96DD-34A9008D71C5}" sibTransId="{7D1B09A6-52FD-4BB7-BFD4-62B03B9AE6AD}"/>
    <dgm:cxn modelId="{05619F7E-4B2C-468F-AABA-5DD205183768}" type="presOf" srcId="{E14F4056-7EF6-4751-B56F-98D7B65B91CF}" destId="{4A163717-5074-4428-8901-27C872990E69}" srcOrd="0" destOrd="0" presId="urn:microsoft.com/office/officeart/2005/8/layout/vList2"/>
    <dgm:cxn modelId="{4FE18E8B-D876-46B5-BAD1-BE9ED8519B2D}" srcId="{E14F4056-7EF6-4751-B56F-98D7B65B91CF}" destId="{E49B8D15-AAFE-4B75-B867-D1893B4C915B}" srcOrd="0" destOrd="0" parTransId="{65B9B216-8368-4DE7-89D8-BE38D8E9DE63}" sibTransId="{F4CE653C-3047-479A-9745-71A2A06388AB}"/>
    <dgm:cxn modelId="{6C7EB895-0FF7-4C7C-A31C-EE25E229CEEC}" type="presOf" srcId="{FBC945DA-07FE-4463-B7F5-ABF4F3F77EAD}" destId="{BFA397B0-AD96-4E02-9287-E55CE061D9F9}" srcOrd="0" destOrd="0" presId="urn:microsoft.com/office/officeart/2005/8/layout/vList2"/>
    <dgm:cxn modelId="{84FA0BB5-0615-401D-B819-A23596B4FAD9}" type="presOf" srcId="{E49B8D15-AAFE-4B75-B867-D1893B4C915B}" destId="{8FA18B33-706E-4993-99FD-B1A89AB06761}" srcOrd="0" destOrd="0" presId="urn:microsoft.com/office/officeart/2005/8/layout/vList2"/>
    <dgm:cxn modelId="{DDA697D8-679D-4BC9-9E9F-FDBBC4525650}" type="presOf" srcId="{9B89C50F-9A74-40CF-8B4C-FA2C652E94D8}" destId="{25DAA154-8348-4743-9EC4-47CFC2DC7BC4}" srcOrd="0" destOrd="0" presId="urn:microsoft.com/office/officeart/2005/8/layout/vList2"/>
    <dgm:cxn modelId="{06FFF8F5-D2A3-4F85-8FAF-C008886C9FAE}" type="presOf" srcId="{32878D56-8CDB-49AF-82DE-F428451A9EF1}" destId="{B36A2E82-49A5-4F6C-B250-9A9DAF7782CD}" srcOrd="0" destOrd="0" presId="urn:microsoft.com/office/officeart/2005/8/layout/vList2"/>
    <dgm:cxn modelId="{7264FECB-1525-4931-8D85-2CE081EFB992}" type="presParOf" srcId="{BD7FB5D9-9AE5-4501-BA51-371061F0F000}" destId="{BFA397B0-AD96-4E02-9287-E55CE061D9F9}" srcOrd="0" destOrd="0" presId="urn:microsoft.com/office/officeart/2005/8/layout/vList2"/>
    <dgm:cxn modelId="{75CD3D72-C691-45F2-9CCE-35D33D7934F3}" type="presParOf" srcId="{BD7FB5D9-9AE5-4501-BA51-371061F0F000}" destId="{03931327-86A8-48FC-B246-A9D9237E7A2E}" srcOrd="1" destOrd="0" presId="urn:microsoft.com/office/officeart/2005/8/layout/vList2"/>
    <dgm:cxn modelId="{CFDE4A3E-B2AB-41DC-9E4E-F4DD10B5ED50}" type="presParOf" srcId="{BD7FB5D9-9AE5-4501-BA51-371061F0F000}" destId="{4A163717-5074-4428-8901-27C872990E69}" srcOrd="2" destOrd="0" presId="urn:microsoft.com/office/officeart/2005/8/layout/vList2"/>
    <dgm:cxn modelId="{CD303910-1E7F-421D-8E02-CECDB2568729}" type="presParOf" srcId="{BD7FB5D9-9AE5-4501-BA51-371061F0F000}" destId="{8FA18B33-706E-4993-99FD-B1A89AB06761}" srcOrd="3" destOrd="0" presId="urn:microsoft.com/office/officeart/2005/8/layout/vList2"/>
    <dgm:cxn modelId="{78EDC2DD-C40E-44F9-A848-78F6FB13EA64}" type="presParOf" srcId="{BD7FB5D9-9AE5-4501-BA51-371061F0F000}" destId="{B36A2E82-49A5-4F6C-B250-9A9DAF7782CD}" srcOrd="4" destOrd="0" presId="urn:microsoft.com/office/officeart/2005/8/layout/vList2"/>
    <dgm:cxn modelId="{3905232B-8F18-486E-BB87-0C8A13145D09}" type="presParOf" srcId="{BD7FB5D9-9AE5-4501-BA51-371061F0F000}" destId="{25DAA154-8348-4743-9EC4-47CFC2DC7BC4}"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5F2AB1-77FE-4DEE-ADED-C38D70B73037}"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en-US"/>
        </a:p>
      </dgm:t>
    </dgm:pt>
    <dgm:pt modelId="{FBC945DA-07FE-4463-B7F5-ABF4F3F77EAD}">
      <dgm:prSet phldrT="[Text]" custT="1"/>
      <dgm:spPr/>
      <dgm:t>
        <a:bodyPr/>
        <a:lstStyle/>
        <a:p>
          <a:r>
            <a:rPr kumimoji="0" lang="lt-LT" sz="2200" b="0" i="0" u="none" strike="noStrike" cap="none" spc="0" normalizeH="0" baseline="0" noProof="0" dirty="0">
              <a:ln/>
              <a:effectLst/>
              <a:uLnTx/>
              <a:uFillTx/>
              <a:latin typeface="+mn-lt"/>
              <a:cs typeface="Arial" panose="020B0604020202020204" pitchFamily="34" charset="0"/>
            </a:rPr>
            <a:t>Keršto baimė ir neigiamos pasekmės studijų pažangai ir (arba) būsimai karjerai</a:t>
          </a:r>
          <a:endParaRPr lang="en-US" sz="2200" dirty="0">
            <a:latin typeface="+mn-lt"/>
            <a:cs typeface="Arial" panose="020B0604020202020204" pitchFamily="34" charset="0"/>
          </a:endParaRPr>
        </a:p>
      </dgm:t>
    </dgm:pt>
    <dgm:pt modelId="{855E28A4-6A09-4327-A16E-BF1AB53597E0}" type="parTrans" cxnId="{3262613C-E1E8-499F-9023-5A2F83FF1C3F}">
      <dgm:prSet/>
      <dgm:spPr/>
      <dgm:t>
        <a:bodyPr/>
        <a:lstStyle/>
        <a:p>
          <a:endParaRPr lang="en-US" sz="1800"/>
        </a:p>
      </dgm:t>
    </dgm:pt>
    <dgm:pt modelId="{D9F2256E-1807-4C3E-9BED-1AFBC94F8BA5}" type="sibTrans" cxnId="{3262613C-E1E8-499F-9023-5A2F83FF1C3F}">
      <dgm:prSet/>
      <dgm:spPr/>
      <dgm:t>
        <a:bodyPr/>
        <a:lstStyle/>
        <a:p>
          <a:endParaRPr lang="en-US" sz="1800"/>
        </a:p>
      </dgm:t>
    </dgm:pt>
    <dgm:pt modelId="{E289F2CB-7986-4EC2-8299-9D9BFC6DCC67}">
      <dgm:prSet phldrT="[Text]" custT="1"/>
      <dgm:spPr/>
      <dgm:t>
        <a:bodyPr/>
        <a:lstStyle/>
        <a:p>
          <a:pPr algn="just">
            <a:buNone/>
          </a:pPr>
          <a:r>
            <a:rPr lang="lt-LT" sz="2400" i="1" dirty="0">
              <a:effectLst/>
              <a:latin typeface="Arial" panose="020B0604020202020204" pitchFamily="34" charset="0"/>
              <a:ea typeface="Calibri" panose="020F0502020204030204" pitchFamily="34" charset="0"/>
            </a:rPr>
            <a:t>„</a:t>
          </a:r>
          <a:r>
            <a:rPr kumimoji="0" lang="en-GB" sz="2400" b="0" i="1" u="none" strike="noStrike" cap="none" spc="0" normalizeH="0" baseline="0" noProof="0" dirty="0" err="1">
              <a:ln/>
              <a:effectLst/>
              <a:uLnTx/>
              <a:uFillTx/>
              <a:latin typeface="Arial" panose="020B0604020202020204" pitchFamily="34" charset="0"/>
              <a:cs typeface="+mn-cs"/>
            </a:rPr>
            <a:t>Esu</a:t>
          </a:r>
          <a:r>
            <a:rPr kumimoji="0" lang="en-GB" sz="2400" b="0" i="1" u="none" strike="noStrike" cap="none" spc="0" normalizeH="0" baseline="0" noProof="0" dirty="0">
              <a:ln/>
              <a:effectLst/>
              <a:uLnTx/>
              <a:uFillTx/>
              <a:latin typeface="Arial" panose="020B0604020202020204" pitchFamily="34" charset="0"/>
              <a:cs typeface="+mn-cs"/>
            </a:rPr>
            <a:t> </a:t>
          </a:r>
          <a:r>
            <a:rPr kumimoji="0" lang="en-GB" sz="2400" b="0" i="1" u="none" strike="noStrike" cap="none" spc="0" normalizeH="0" baseline="0" noProof="0" dirty="0" err="1">
              <a:ln/>
              <a:effectLst/>
              <a:uLnTx/>
              <a:uFillTx/>
              <a:latin typeface="Arial" panose="020B0604020202020204" pitchFamily="34" charset="0"/>
              <a:cs typeface="+mn-cs"/>
            </a:rPr>
            <a:t>visiškai</a:t>
          </a:r>
          <a:r>
            <a:rPr kumimoji="0" lang="en-GB" sz="2400" b="0" i="1" u="none" strike="noStrike" cap="none" spc="0" normalizeH="0" baseline="0" noProof="0" dirty="0">
              <a:ln/>
              <a:effectLst/>
              <a:uLnTx/>
              <a:uFillTx/>
              <a:latin typeface="Arial" panose="020B0604020202020204" pitchFamily="34" charset="0"/>
              <a:cs typeface="+mn-cs"/>
            </a:rPr>
            <a:t> </a:t>
          </a:r>
          <a:r>
            <a:rPr kumimoji="0" lang="en-GB" sz="2400" b="0" i="1" u="none" strike="noStrike" cap="none" spc="0" normalizeH="0" baseline="0" noProof="0" dirty="0" err="1">
              <a:ln/>
              <a:effectLst/>
              <a:uLnTx/>
              <a:uFillTx/>
              <a:latin typeface="Arial" panose="020B0604020202020204" pitchFamily="34" charset="0"/>
              <a:cs typeface="+mn-cs"/>
            </a:rPr>
            <a:t>įsitikinusi</a:t>
          </a:r>
          <a:r>
            <a:rPr kumimoji="0" lang="en-GB" sz="2400" b="0" i="1" u="none" strike="noStrike" cap="none" spc="0" normalizeH="0" baseline="0" noProof="0" dirty="0">
              <a:ln/>
              <a:effectLst/>
              <a:uLnTx/>
              <a:uFillTx/>
              <a:latin typeface="Arial" panose="020B0604020202020204" pitchFamily="34" charset="0"/>
              <a:cs typeface="+mn-cs"/>
            </a:rPr>
            <a:t>, </a:t>
          </a:r>
          <a:r>
            <a:rPr kumimoji="0" lang="en-GB" sz="2400" b="0" i="1" u="none" strike="noStrike" cap="none" spc="0" normalizeH="0" baseline="0" noProof="0" dirty="0" err="1">
              <a:ln/>
              <a:effectLst/>
              <a:uLnTx/>
              <a:uFillTx/>
              <a:latin typeface="Arial" panose="020B0604020202020204" pitchFamily="34" charset="0"/>
              <a:cs typeface="+mn-cs"/>
            </a:rPr>
            <a:t>kad</a:t>
          </a:r>
          <a:r>
            <a:rPr kumimoji="0" lang="en-GB" sz="2400" b="0" i="1" u="none" strike="noStrike" cap="none" spc="0" normalizeH="0" baseline="0" noProof="0" dirty="0">
              <a:ln/>
              <a:effectLst/>
              <a:uLnTx/>
              <a:uFillTx/>
              <a:latin typeface="Arial" panose="020B0604020202020204" pitchFamily="34" charset="0"/>
              <a:cs typeface="+mn-cs"/>
            </a:rPr>
            <a:t> </a:t>
          </a:r>
          <a:r>
            <a:rPr kumimoji="0" lang="en-GB" sz="2400" b="0" i="1" u="none" strike="noStrike" cap="none" spc="0" normalizeH="0" baseline="0" noProof="0" dirty="0" err="1">
              <a:ln/>
              <a:effectLst/>
              <a:uLnTx/>
              <a:uFillTx/>
              <a:latin typeface="Arial" panose="020B0604020202020204" pitchFamily="34" charset="0"/>
              <a:cs typeface="+mn-cs"/>
            </a:rPr>
            <a:t>jei</a:t>
          </a:r>
          <a:r>
            <a:rPr kumimoji="0" lang="en-GB" sz="2400" b="0" i="1" u="none" strike="noStrike" cap="none" spc="0" normalizeH="0" baseline="0" noProof="0" dirty="0">
              <a:ln/>
              <a:effectLst/>
              <a:uLnTx/>
              <a:uFillTx/>
              <a:latin typeface="Arial" panose="020B0604020202020204" pitchFamily="34" charset="0"/>
              <a:cs typeface="+mn-cs"/>
            </a:rPr>
            <a:t> </a:t>
          </a:r>
          <a:r>
            <a:rPr kumimoji="0" lang="en-GB" sz="2400" b="0" i="1" u="none" strike="noStrike" cap="none" spc="0" normalizeH="0" baseline="0" noProof="0" dirty="0" err="1">
              <a:ln/>
              <a:effectLst/>
              <a:uLnTx/>
              <a:uFillTx/>
              <a:latin typeface="Arial" panose="020B0604020202020204" pitchFamily="34" charset="0"/>
              <a:cs typeface="+mn-cs"/>
            </a:rPr>
            <a:t>apie</a:t>
          </a:r>
          <a:r>
            <a:rPr kumimoji="0" lang="en-GB" sz="2400" b="0" i="1" u="none" strike="noStrike" cap="none" spc="0" normalizeH="0" baseline="0" noProof="0" dirty="0">
              <a:ln/>
              <a:effectLst/>
              <a:uLnTx/>
              <a:uFillTx/>
              <a:latin typeface="Arial" panose="020B0604020202020204" pitchFamily="34" charset="0"/>
              <a:cs typeface="+mn-cs"/>
            </a:rPr>
            <a:t> tai </a:t>
          </a:r>
          <a:r>
            <a:rPr kumimoji="0" lang="en-GB" sz="2400" b="0" i="1" u="none" strike="noStrike" cap="none" spc="0" normalizeH="0" baseline="0" noProof="0" dirty="0" err="1">
              <a:ln/>
              <a:effectLst/>
              <a:uLnTx/>
              <a:uFillTx/>
              <a:latin typeface="Arial" panose="020B0604020202020204" pitchFamily="34" charset="0"/>
              <a:cs typeface="+mn-cs"/>
            </a:rPr>
            <a:t>pranešiu</a:t>
          </a:r>
          <a:r>
            <a:rPr kumimoji="0" lang="en-GB" sz="2400" b="0" i="1" u="none" strike="noStrike" cap="none" spc="0" normalizeH="0" baseline="0" noProof="0" dirty="0">
              <a:ln/>
              <a:effectLst/>
              <a:uLnTx/>
              <a:uFillTx/>
              <a:latin typeface="Arial" panose="020B0604020202020204" pitchFamily="34" charset="0"/>
              <a:cs typeface="+mn-cs"/>
            </a:rPr>
            <a:t>, tai bus </a:t>
          </a:r>
          <a:r>
            <a:rPr kumimoji="0" lang="en-GB" sz="2400" b="0" i="1" u="none" strike="noStrike" cap="none" spc="0" normalizeH="0" baseline="0" noProof="0" dirty="0" err="1">
              <a:ln/>
              <a:effectLst/>
              <a:uLnTx/>
              <a:uFillTx/>
              <a:latin typeface="Arial" panose="020B0604020202020204" pitchFamily="34" charset="0"/>
              <a:cs typeface="+mn-cs"/>
            </a:rPr>
            <a:t>nukreipta</a:t>
          </a:r>
          <a:r>
            <a:rPr kumimoji="0" lang="en-GB" sz="2400" b="0" i="1" u="none" strike="noStrike" cap="none" spc="0" normalizeH="0" baseline="0" noProof="0" dirty="0">
              <a:ln/>
              <a:effectLst/>
              <a:uLnTx/>
              <a:uFillTx/>
              <a:latin typeface="Arial" panose="020B0604020202020204" pitchFamily="34" charset="0"/>
              <a:cs typeface="+mn-cs"/>
            </a:rPr>
            <a:t> </a:t>
          </a:r>
          <a:r>
            <a:rPr kumimoji="0" lang="en-GB" sz="2400" b="0" i="1" u="none" strike="noStrike" cap="none" spc="0" normalizeH="0" baseline="0" noProof="0" dirty="0" err="1">
              <a:ln/>
              <a:effectLst/>
              <a:uLnTx/>
              <a:uFillTx/>
              <a:latin typeface="Arial" panose="020B0604020202020204" pitchFamily="34" charset="0"/>
              <a:cs typeface="+mn-cs"/>
            </a:rPr>
            <a:t>prieš</a:t>
          </a:r>
          <a:r>
            <a:rPr kumimoji="0" lang="en-GB" sz="2400" b="0" i="1" u="none" strike="noStrike" cap="none" spc="0" normalizeH="0" baseline="0" noProof="0" dirty="0">
              <a:ln/>
              <a:effectLst/>
              <a:uLnTx/>
              <a:uFillTx/>
              <a:latin typeface="Arial" panose="020B0604020202020204" pitchFamily="34" charset="0"/>
              <a:cs typeface="+mn-cs"/>
            </a:rPr>
            <a:t> mane</a:t>
          </a:r>
          <a:r>
            <a:rPr kumimoji="0" lang="lt-LT" sz="2400" b="0" i="1" u="none" strike="noStrike" cap="none" spc="0" normalizeH="0" baseline="0" noProof="0" dirty="0">
              <a:ln/>
              <a:effectLst/>
              <a:uLnTx/>
              <a:uFillTx/>
              <a:latin typeface="Arial" panose="020B0604020202020204" pitchFamily="34" charset="0"/>
              <a:cs typeface="+mn-cs"/>
            </a:rPr>
            <a:t>”.</a:t>
          </a:r>
          <a:r>
            <a:rPr kumimoji="0" lang="en-GB" sz="2400" b="0" i="1" u="none" strike="noStrike" cap="none" spc="0" normalizeH="0" baseline="0" noProof="0" dirty="0">
              <a:ln/>
              <a:effectLst/>
              <a:uLnTx/>
              <a:uFillTx/>
              <a:latin typeface="Arial" panose="020B0604020202020204" pitchFamily="34" charset="0"/>
              <a:ea typeface="Times New Roman" panose="02020603050405020304" pitchFamily="18" charset="0"/>
              <a:cs typeface="+mn-cs"/>
            </a:rPr>
            <a:t> </a:t>
          </a:r>
          <a:r>
            <a:rPr kumimoji="0" lang="en-GB" sz="2400" b="0" i="0" u="none" strike="noStrike" cap="none" spc="0" normalizeH="0" baseline="0" noProof="0" dirty="0">
              <a:ln/>
              <a:effectLst/>
              <a:uLnTx/>
              <a:uFillTx/>
              <a:latin typeface="Arial" panose="020B0604020202020204" pitchFamily="34" charset="0"/>
              <a:ea typeface="Times New Roman" panose="02020603050405020304" pitchFamily="18" charset="0"/>
              <a:cs typeface="+mn-cs"/>
            </a:rPr>
            <a:t>(</a:t>
          </a:r>
          <a:r>
            <a:rPr kumimoji="0" lang="en-GB" sz="2400" b="0" i="0" u="none" strike="noStrike" cap="none" spc="0" normalizeH="0" baseline="0" noProof="0" dirty="0" err="1">
              <a:ln/>
              <a:effectLst/>
              <a:uLnTx/>
              <a:uFillTx/>
              <a:latin typeface="Arial" panose="020B0604020202020204" pitchFamily="34" charset="0"/>
              <a:ea typeface="Times New Roman" panose="02020603050405020304" pitchFamily="18" charset="0"/>
              <a:cs typeface="+mn-cs"/>
            </a:rPr>
            <a:t>Moteris</a:t>
          </a:r>
          <a:r>
            <a:rPr kumimoji="0" lang="en-GB" sz="2400" b="0" i="0" u="none" strike="noStrike" cap="none" spc="0" normalizeH="0" baseline="0" noProof="0" dirty="0">
              <a:ln/>
              <a:effectLst/>
              <a:uLnTx/>
              <a:uFillTx/>
              <a:latin typeface="Arial" panose="020B0604020202020204" pitchFamily="34" charset="0"/>
              <a:ea typeface="Times New Roman" panose="02020603050405020304" pitchFamily="18" charset="0"/>
              <a:cs typeface="+mn-cs"/>
            </a:rPr>
            <a:t>, </a:t>
          </a:r>
          <a:r>
            <a:rPr kumimoji="0" lang="lt-LT" sz="2400" b="0" i="0" u="none" strike="noStrike" cap="none" spc="0" normalizeH="0" baseline="0" noProof="0" dirty="0">
              <a:ln/>
              <a:effectLst/>
              <a:uLnTx/>
              <a:uFillTx/>
              <a:latin typeface="Arial" panose="020B0604020202020204" pitchFamily="34" charset="0"/>
              <a:ea typeface="Times New Roman" panose="02020603050405020304" pitchFamily="18" charset="0"/>
              <a:cs typeface="+mn-cs"/>
            </a:rPr>
            <a:t>tyrėja</a:t>
          </a:r>
          <a:r>
            <a:rPr kumimoji="0" lang="en-GB" sz="2400" b="0" i="0" u="none" strike="noStrike" cap="none" spc="0" normalizeH="0" baseline="0" noProof="0" dirty="0">
              <a:ln/>
              <a:effectLst/>
              <a:uLnTx/>
              <a:uFillTx/>
              <a:latin typeface="Arial" panose="020B0604020202020204" pitchFamily="34" charset="0"/>
              <a:ea typeface="Times New Roman" panose="02020603050405020304" pitchFamily="18" charset="0"/>
              <a:cs typeface="+mn-cs"/>
            </a:rPr>
            <a:t>)</a:t>
          </a:r>
          <a:endParaRPr lang="en-US" sz="2400" i="0" dirty="0"/>
        </a:p>
      </dgm:t>
    </dgm:pt>
    <dgm:pt modelId="{1A7D74A0-3D21-4A1D-9B8B-CF2242516BDB}" type="parTrans" cxnId="{0645B15E-7FB4-493B-8AA3-F1B90FD35296}">
      <dgm:prSet/>
      <dgm:spPr/>
      <dgm:t>
        <a:bodyPr/>
        <a:lstStyle/>
        <a:p>
          <a:endParaRPr lang="en-US" sz="1800"/>
        </a:p>
      </dgm:t>
    </dgm:pt>
    <dgm:pt modelId="{5D97091E-2630-4B64-82D7-17A2978A7A06}" type="sibTrans" cxnId="{0645B15E-7FB4-493B-8AA3-F1B90FD35296}">
      <dgm:prSet/>
      <dgm:spPr/>
      <dgm:t>
        <a:bodyPr/>
        <a:lstStyle/>
        <a:p>
          <a:endParaRPr lang="en-US" sz="1800"/>
        </a:p>
      </dgm:t>
    </dgm:pt>
    <dgm:pt modelId="{E14F4056-7EF6-4751-B56F-98D7B65B91CF}">
      <dgm:prSet custT="1"/>
      <dgm:spPr/>
      <dgm:t>
        <a:bodyPr/>
        <a:lstStyle/>
        <a:p>
          <a:pPr algn="just"/>
          <a:r>
            <a:rPr kumimoji="0" lang="lt-LT" sz="2200" b="0" i="0" u="none" strike="noStrike" cap="none" spc="0" normalizeH="0" baseline="0" noProof="0" dirty="0">
              <a:ln/>
              <a:effectLst/>
              <a:uLnTx/>
              <a:uFillTx/>
              <a:latin typeface="Arial" panose="020B0604020202020204" pitchFamily="34" charset="0"/>
              <a:cs typeface="+mn-cs"/>
            </a:rPr>
            <a:t>Baimė būti palaikytam bepročiu ir ramybės drumstėju</a:t>
          </a:r>
          <a:endParaRPr lang="en-US" sz="2200" b="0" dirty="0"/>
        </a:p>
      </dgm:t>
    </dgm:pt>
    <dgm:pt modelId="{9F0ADC66-5607-4BE0-AF10-7CA6499F317A}" type="parTrans" cxnId="{9012926A-E384-4316-A856-4186DE318035}">
      <dgm:prSet/>
      <dgm:spPr/>
      <dgm:t>
        <a:bodyPr/>
        <a:lstStyle/>
        <a:p>
          <a:endParaRPr lang="en-US"/>
        </a:p>
      </dgm:t>
    </dgm:pt>
    <dgm:pt modelId="{13CC0886-755B-4160-ADAB-4CB18A786701}" type="sibTrans" cxnId="{9012926A-E384-4316-A856-4186DE318035}">
      <dgm:prSet/>
      <dgm:spPr/>
      <dgm:t>
        <a:bodyPr/>
        <a:lstStyle/>
        <a:p>
          <a:endParaRPr lang="en-US"/>
        </a:p>
      </dgm:t>
    </dgm:pt>
    <dgm:pt modelId="{E49B8D15-AAFE-4B75-B867-D1893B4C915B}">
      <dgm:prSet custT="1"/>
      <dgm:spPr/>
      <dgm:t>
        <a:bodyPr/>
        <a:lstStyle/>
        <a:p>
          <a:pPr>
            <a:spcBef>
              <a:spcPts val="600"/>
            </a:spcBef>
            <a:spcAft>
              <a:spcPts val="600"/>
            </a:spcAft>
            <a:buNone/>
          </a:pPr>
          <a:r>
            <a:rPr lang="lt-LT" sz="2400" i="1" dirty="0">
              <a:effectLst/>
              <a:latin typeface="Arial" panose="020B0604020202020204" pitchFamily="34" charset="0"/>
              <a:ea typeface="Calibri" panose="020F0502020204030204" pitchFamily="34" charset="0"/>
            </a:rPr>
            <a:t>„</a:t>
          </a:r>
          <a:r>
            <a:rPr kumimoji="0" lang="lt-LT" sz="2400" b="0" i="1" u="none" strike="noStrike" cap="none" spc="0" normalizeH="0" baseline="0" noProof="0" dirty="0">
              <a:ln/>
              <a:effectLst/>
              <a:uLnTx/>
              <a:uFillTx/>
              <a:latin typeface="Arial" panose="020B0604020202020204" pitchFamily="34" charset="0"/>
              <a:cs typeface="+mn-cs"/>
            </a:rPr>
            <a:t>Niekas nebesiklausė, ką aš sakiau. Į mane žiūrėjo kaip į priešiškai nusiteikusį asmenį”. (Moteris, docentė</a:t>
          </a:r>
          <a:r>
            <a:rPr kumimoji="0" lang="en-GB" sz="2400" b="0" i="1" u="none" strike="noStrike" cap="none" spc="0" normalizeH="0" baseline="0" noProof="0" dirty="0">
              <a:ln/>
              <a:effectLst/>
              <a:uLnTx/>
              <a:uFillTx/>
              <a:latin typeface="Arial" panose="020B0604020202020204" pitchFamily="34" charset="0"/>
              <a:ea typeface="Calibri" panose="020F0502020204030204" pitchFamily="34" charset="0"/>
              <a:cs typeface="+mn-cs"/>
            </a:rPr>
            <a:t>)</a:t>
          </a:r>
          <a:endParaRPr lang="en-US" sz="2400" dirty="0"/>
        </a:p>
      </dgm:t>
    </dgm:pt>
    <dgm:pt modelId="{65B9B216-8368-4DE7-89D8-BE38D8E9DE63}" type="parTrans" cxnId="{4FE18E8B-D876-46B5-BAD1-BE9ED8519B2D}">
      <dgm:prSet/>
      <dgm:spPr/>
      <dgm:t>
        <a:bodyPr/>
        <a:lstStyle/>
        <a:p>
          <a:endParaRPr lang="en-US"/>
        </a:p>
      </dgm:t>
    </dgm:pt>
    <dgm:pt modelId="{F4CE653C-3047-479A-9745-71A2A06388AB}" type="sibTrans" cxnId="{4FE18E8B-D876-46B5-BAD1-BE9ED8519B2D}">
      <dgm:prSet/>
      <dgm:spPr/>
      <dgm:t>
        <a:bodyPr/>
        <a:lstStyle/>
        <a:p>
          <a:endParaRPr lang="en-US"/>
        </a:p>
      </dgm:t>
    </dgm:pt>
    <dgm:pt modelId="{BD7FB5D9-9AE5-4501-BA51-371061F0F000}" type="pres">
      <dgm:prSet presAssocID="{605F2AB1-77FE-4DEE-ADED-C38D70B73037}" presName="linear" presStyleCnt="0">
        <dgm:presLayoutVars>
          <dgm:animLvl val="lvl"/>
          <dgm:resizeHandles val="exact"/>
        </dgm:presLayoutVars>
      </dgm:prSet>
      <dgm:spPr/>
    </dgm:pt>
    <dgm:pt modelId="{BFA397B0-AD96-4E02-9287-E55CE061D9F9}" type="pres">
      <dgm:prSet presAssocID="{FBC945DA-07FE-4463-B7F5-ABF4F3F77EAD}" presName="parentText" presStyleLbl="node1" presStyleIdx="0" presStyleCnt="2">
        <dgm:presLayoutVars>
          <dgm:chMax val="0"/>
          <dgm:bulletEnabled val="1"/>
        </dgm:presLayoutVars>
      </dgm:prSet>
      <dgm:spPr/>
    </dgm:pt>
    <dgm:pt modelId="{03931327-86A8-48FC-B246-A9D9237E7A2E}" type="pres">
      <dgm:prSet presAssocID="{FBC945DA-07FE-4463-B7F5-ABF4F3F77EAD}" presName="childText" presStyleLbl="revTx" presStyleIdx="0" presStyleCnt="2">
        <dgm:presLayoutVars>
          <dgm:bulletEnabled val="1"/>
        </dgm:presLayoutVars>
      </dgm:prSet>
      <dgm:spPr/>
    </dgm:pt>
    <dgm:pt modelId="{4A163717-5074-4428-8901-27C872990E69}" type="pres">
      <dgm:prSet presAssocID="{E14F4056-7EF6-4751-B56F-98D7B65B91CF}" presName="parentText" presStyleLbl="node1" presStyleIdx="1" presStyleCnt="2">
        <dgm:presLayoutVars>
          <dgm:chMax val="0"/>
          <dgm:bulletEnabled val="1"/>
        </dgm:presLayoutVars>
      </dgm:prSet>
      <dgm:spPr/>
    </dgm:pt>
    <dgm:pt modelId="{8FA18B33-706E-4993-99FD-B1A89AB06761}" type="pres">
      <dgm:prSet presAssocID="{E14F4056-7EF6-4751-B56F-98D7B65B91CF}" presName="childText" presStyleLbl="revTx" presStyleIdx="1" presStyleCnt="2">
        <dgm:presLayoutVars>
          <dgm:bulletEnabled val="1"/>
        </dgm:presLayoutVars>
      </dgm:prSet>
      <dgm:spPr/>
    </dgm:pt>
  </dgm:ptLst>
  <dgm:cxnLst>
    <dgm:cxn modelId="{5AAE1215-F374-4ED9-9A27-8738DEE030BA}" type="presOf" srcId="{E289F2CB-7986-4EC2-8299-9D9BFC6DCC67}" destId="{03931327-86A8-48FC-B246-A9D9237E7A2E}" srcOrd="0" destOrd="0" presId="urn:microsoft.com/office/officeart/2005/8/layout/vList2"/>
    <dgm:cxn modelId="{DD88CA3A-2B16-4C6C-8483-BEDA82FAD34B}" type="presOf" srcId="{605F2AB1-77FE-4DEE-ADED-C38D70B73037}" destId="{BD7FB5D9-9AE5-4501-BA51-371061F0F000}" srcOrd="0" destOrd="0" presId="urn:microsoft.com/office/officeart/2005/8/layout/vList2"/>
    <dgm:cxn modelId="{3262613C-E1E8-499F-9023-5A2F83FF1C3F}" srcId="{605F2AB1-77FE-4DEE-ADED-C38D70B73037}" destId="{FBC945DA-07FE-4463-B7F5-ABF4F3F77EAD}" srcOrd="0" destOrd="0" parTransId="{855E28A4-6A09-4327-A16E-BF1AB53597E0}" sibTransId="{D9F2256E-1807-4C3E-9BED-1AFBC94F8BA5}"/>
    <dgm:cxn modelId="{0645B15E-7FB4-493B-8AA3-F1B90FD35296}" srcId="{FBC945DA-07FE-4463-B7F5-ABF4F3F77EAD}" destId="{E289F2CB-7986-4EC2-8299-9D9BFC6DCC67}" srcOrd="0" destOrd="0" parTransId="{1A7D74A0-3D21-4A1D-9B8B-CF2242516BDB}" sibTransId="{5D97091E-2630-4B64-82D7-17A2978A7A06}"/>
    <dgm:cxn modelId="{9012926A-E384-4316-A856-4186DE318035}" srcId="{605F2AB1-77FE-4DEE-ADED-C38D70B73037}" destId="{E14F4056-7EF6-4751-B56F-98D7B65B91CF}" srcOrd="1" destOrd="0" parTransId="{9F0ADC66-5607-4BE0-AF10-7CA6499F317A}" sibTransId="{13CC0886-755B-4160-ADAB-4CB18A786701}"/>
    <dgm:cxn modelId="{05619F7E-4B2C-468F-AABA-5DD205183768}" type="presOf" srcId="{E14F4056-7EF6-4751-B56F-98D7B65B91CF}" destId="{4A163717-5074-4428-8901-27C872990E69}" srcOrd="0" destOrd="0" presId="urn:microsoft.com/office/officeart/2005/8/layout/vList2"/>
    <dgm:cxn modelId="{4FE18E8B-D876-46B5-BAD1-BE9ED8519B2D}" srcId="{E14F4056-7EF6-4751-B56F-98D7B65B91CF}" destId="{E49B8D15-AAFE-4B75-B867-D1893B4C915B}" srcOrd="0" destOrd="0" parTransId="{65B9B216-8368-4DE7-89D8-BE38D8E9DE63}" sibTransId="{F4CE653C-3047-479A-9745-71A2A06388AB}"/>
    <dgm:cxn modelId="{6C7EB895-0FF7-4C7C-A31C-EE25E229CEEC}" type="presOf" srcId="{FBC945DA-07FE-4463-B7F5-ABF4F3F77EAD}" destId="{BFA397B0-AD96-4E02-9287-E55CE061D9F9}" srcOrd="0" destOrd="0" presId="urn:microsoft.com/office/officeart/2005/8/layout/vList2"/>
    <dgm:cxn modelId="{84FA0BB5-0615-401D-B819-A23596B4FAD9}" type="presOf" srcId="{E49B8D15-AAFE-4B75-B867-D1893B4C915B}" destId="{8FA18B33-706E-4993-99FD-B1A89AB06761}" srcOrd="0" destOrd="0" presId="urn:microsoft.com/office/officeart/2005/8/layout/vList2"/>
    <dgm:cxn modelId="{7264FECB-1525-4931-8D85-2CE081EFB992}" type="presParOf" srcId="{BD7FB5D9-9AE5-4501-BA51-371061F0F000}" destId="{BFA397B0-AD96-4E02-9287-E55CE061D9F9}" srcOrd="0" destOrd="0" presId="urn:microsoft.com/office/officeart/2005/8/layout/vList2"/>
    <dgm:cxn modelId="{75CD3D72-C691-45F2-9CCE-35D33D7934F3}" type="presParOf" srcId="{BD7FB5D9-9AE5-4501-BA51-371061F0F000}" destId="{03931327-86A8-48FC-B246-A9D9237E7A2E}" srcOrd="1" destOrd="0" presId="urn:microsoft.com/office/officeart/2005/8/layout/vList2"/>
    <dgm:cxn modelId="{CFDE4A3E-B2AB-41DC-9E4E-F4DD10B5ED50}" type="presParOf" srcId="{BD7FB5D9-9AE5-4501-BA51-371061F0F000}" destId="{4A163717-5074-4428-8901-27C872990E69}" srcOrd="2" destOrd="0" presId="urn:microsoft.com/office/officeart/2005/8/layout/vList2"/>
    <dgm:cxn modelId="{CD303910-1E7F-421D-8E02-CECDB2568729}" type="presParOf" srcId="{BD7FB5D9-9AE5-4501-BA51-371061F0F000}" destId="{8FA18B33-706E-4993-99FD-B1A89AB06761}"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A397B0-AD96-4E02-9287-E55CE061D9F9}">
      <dsp:nvSpPr>
        <dsp:cNvPr id="0" name=""/>
        <dsp:cNvSpPr/>
      </dsp:nvSpPr>
      <dsp:spPr>
        <a:xfrm>
          <a:off x="0" y="10413"/>
          <a:ext cx="10526233" cy="954720"/>
        </a:xfrm>
        <a:prstGeom prst="roundRect">
          <a:avLst/>
        </a:prstGeom>
        <a:solidFill>
          <a:schemeClr val="accent2">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lt-LT" sz="2400" kern="1200" dirty="0"/>
            <a:t>Nepasitikėjimas, kad institucija į atvejį reaguos rimtai</a:t>
          </a:r>
          <a:endParaRPr lang="en-US" sz="2400" kern="1200" dirty="0"/>
        </a:p>
      </dsp:txBody>
      <dsp:txXfrm>
        <a:off x="46606" y="57019"/>
        <a:ext cx="10433021" cy="861508"/>
      </dsp:txXfrm>
    </dsp:sp>
    <dsp:sp modelId="{03931327-86A8-48FC-B246-A9D9237E7A2E}">
      <dsp:nvSpPr>
        <dsp:cNvPr id="0" name=""/>
        <dsp:cNvSpPr/>
      </dsp:nvSpPr>
      <dsp:spPr>
        <a:xfrm>
          <a:off x="0" y="965133"/>
          <a:ext cx="10526233" cy="844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4208" tIns="25400" rIns="142240" bIns="25400" numCol="1" spcCol="1270" anchor="t" anchorCtr="0">
          <a:noAutofit/>
        </a:bodyPr>
        <a:lstStyle/>
        <a:p>
          <a:pPr marL="228600" lvl="1" indent="-228600" algn="just" defTabSz="889000">
            <a:lnSpc>
              <a:spcPct val="90000"/>
            </a:lnSpc>
            <a:spcBef>
              <a:spcPct val="0"/>
            </a:spcBef>
            <a:spcAft>
              <a:spcPct val="20000"/>
            </a:spcAft>
            <a:buNone/>
          </a:pPr>
          <a:r>
            <a:rPr lang="lt-LT" sz="2000" i="1" kern="1200" dirty="0">
              <a:effectLst/>
              <a:latin typeface="Arial" panose="020B0604020202020204" pitchFamily="34" charset="0"/>
              <a:ea typeface="Calibri" panose="020F0502020204030204" pitchFamily="34" charset="0"/>
            </a:rPr>
            <a:t>„&lt;...&gt; </a:t>
          </a:r>
          <a:r>
            <a:rPr lang="lt-LT" sz="2000" i="1" kern="1200" dirty="0">
              <a:effectLst/>
              <a:latin typeface="Arial" panose="020B0604020202020204" pitchFamily="34" charset="0"/>
            </a:rPr>
            <a:t>Manau, kad teoriškai turime mechanizmą, bet nemanau, kad yra galimybių tai padaryti. [...] jie išspręs konfliktą taip, kaip patys save </a:t>
          </a:r>
          <a:r>
            <a:rPr lang="lt-LT" sz="2000" i="1" kern="1200" dirty="0" err="1">
              <a:effectLst/>
              <a:latin typeface="Arial" panose="020B0604020202020204" pitchFamily="34" charset="0"/>
            </a:rPr>
            <a:t>pozicionuoja</a:t>
          </a:r>
          <a:r>
            <a:rPr lang="lt-LT" sz="2000" i="1" kern="1200" dirty="0">
              <a:effectLst/>
              <a:latin typeface="Arial" panose="020B0604020202020204" pitchFamily="34" charset="0"/>
            </a:rPr>
            <a:t>”. (Moteris, docentė).</a:t>
          </a:r>
          <a:endParaRPr lang="en-US" sz="2000" i="0" kern="1200" dirty="0"/>
        </a:p>
      </dsp:txBody>
      <dsp:txXfrm>
        <a:off x="0" y="965133"/>
        <a:ext cx="10526233" cy="844560"/>
      </dsp:txXfrm>
    </dsp:sp>
    <dsp:sp modelId="{4A163717-5074-4428-8901-27C872990E69}">
      <dsp:nvSpPr>
        <dsp:cNvPr id="0" name=""/>
        <dsp:cNvSpPr/>
      </dsp:nvSpPr>
      <dsp:spPr>
        <a:xfrm>
          <a:off x="0" y="1809693"/>
          <a:ext cx="10526233" cy="954720"/>
        </a:xfrm>
        <a:prstGeom prst="roundRect">
          <a:avLst/>
        </a:prstGeom>
        <a:solidFill>
          <a:schemeClr val="accent2">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lang="lt-LT" sz="2200" b="0" kern="1200" dirty="0"/>
            <a:t>Nėra tarnybų, asmenų ar procedūrų, kurios priimtų ir tirtų skundus</a:t>
          </a:r>
          <a:endParaRPr lang="en-US" sz="2200" b="0" kern="1200" dirty="0"/>
        </a:p>
      </dsp:txBody>
      <dsp:txXfrm>
        <a:off x="46606" y="1856299"/>
        <a:ext cx="10433021" cy="861508"/>
      </dsp:txXfrm>
    </dsp:sp>
    <dsp:sp modelId="{8FA18B33-706E-4993-99FD-B1A89AB06761}">
      <dsp:nvSpPr>
        <dsp:cNvPr id="0" name=""/>
        <dsp:cNvSpPr/>
      </dsp:nvSpPr>
      <dsp:spPr>
        <a:xfrm>
          <a:off x="0" y="2764413"/>
          <a:ext cx="10526233" cy="844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4208" tIns="25400" rIns="142240" bIns="25400" numCol="1" spcCol="1270" anchor="t" anchorCtr="0">
          <a:noAutofit/>
        </a:bodyPr>
        <a:lstStyle/>
        <a:p>
          <a:pPr marL="228600" lvl="1" indent="-228600" algn="just" defTabSz="889000">
            <a:lnSpc>
              <a:spcPct val="90000"/>
            </a:lnSpc>
            <a:spcBef>
              <a:spcPct val="0"/>
            </a:spcBef>
            <a:spcAft>
              <a:spcPts val="600"/>
            </a:spcAft>
            <a:buNone/>
          </a:pPr>
          <a:r>
            <a:rPr lang="lt-LT" sz="2000" i="1" kern="1200" dirty="0">
              <a:effectLst/>
              <a:latin typeface="Arial" panose="020B0604020202020204" pitchFamily="34" charset="0"/>
              <a:ea typeface="Calibri" panose="020F0502020204030204" pitchFamily="34" charset="0"/>
            </a:rPr>
            <a:t>„&lt;...&gt; </a:t>
          </a:r>
          <a:r>
            <a:rPr lang="lt-LT" sz="2000" i="1" kern="1200" dirty="0">
              <a:effectLst/>
              <a:latin typeface="Arial" panose="020B0604020202020204" pitchFamily="34" charset="0"/>
            </a:rPr>
            <a:t>institucija vis atidėliojo oficialų asmens paskyrimą tirti skundus arba dar nenustatė tyrimo procedūros”. (Moteris, ne akademinis personalas)</a:t>
          </a:r>
          <a:endParaRPr lang="en-US" sz="2000" i="0" kern="1200" dirty="0"/>
        </a:p>
      </dsp:txBody>
      <dsp:txXfrm>
        <a:off x="0" y="2764413"/>
        <a:ext cx="10526233" cy="844560"/>
      </dsp:txXfrm>
    </dsp:sp>
    <dsp:sp modelId="{B36A2E82-49A5-4F6C-B250-9A9DAF7782CD}">
      <dsp:nvSpPr>
        <dsp:cNvPr id="0" name=""/>
        <dsp:cNvSpPr/>
      </dsp:nvSpPr>
      <dsp:spPr>
        <a:xfrm>
          <a:off x="0" y="3608973"/>
          <a:ext cx="10526233" cy="954720"/>
        </a:xfrm>
        <a:prstGeom prst="roundRect">
          <a:avLst/>
        </a:prstGeom>
        <a:solidFill>
          <a:schemeClr val="accent2">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lt-LT" sz="2400" kern="1200" dirty="0"/>
            <a:t>Nukentėję asmenys mano, kad neturi pakankamai įrodymų</a:t>
          </a:r>
          <a:endParaRPr lang="en-US" sz="2400" kern="1200" dirty="0"/>
        </a:p>
      </dsp:txBody>
      <dsp:txXfrm>
        <a:off x="46606" y="3655579"/>
        <a:ext cx="10433021" cy="861508"/>
      </dsp:txXfrm>
    </dsp:sp>
    <dsp:sp modelId="{25DAA154-8348-4743-9EC4-47CFC2DC7BC4}">
      <dsp:nvSpPr>
        <dsp:cNvPr id="0" name=""/>
        <dsp:cNvSpPr/>
      </dsp:nvSpPr>
      <dsp:spPr>
        <a:xfrm>
          <a:off x="0" y="4563693"/>
          <a:ext cx="10526233" cy="844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4208" tIns="25400" rIns="142240" bIns="25400" numCol="1" spcCol="1270" anchor="t" anchorCtr="0">
          <a:noAutofit/>
        </a:bodyPr>
        <a:lstStyle/>
        <a:p>
          <a:pPr marL="228600" lvl="1" indent="-228600" algn="just" defTabSz="889000">
            <a:lnSpc>
              <a:spcPct val="90000"/>
            </a:lnSpc>
            <a:spcBef>
              <a:spcPct val="0"/>
            </a:spcBef>
            <a:spcAft>
              <a:spcPct val="20000"/>
            </a:spcAft>
            <a:buNone/>
          </a:pPr>
          <a:r>
            <a:rPr lang="lt-LT" sz="2000" i="1" kern="1200" dirty="0">
              <a:effectLst/>
              <a:latin typeface="Arial" panose="020B0604020202020204" pitchFamily="34" charset="0"/>
              <a:ea typeface="Calibri" panose="020F0502020204030204" pitchFamily="34" charset="0"/>
            </a:rPr>
            <a:t>„</a:t>
          </a:r>
          <a:r>
            <a:rPr lang="lt-LT" sz="2000" i="1" kern="1200" dirty="0">
              <a:effectLst/>
              <a:latin typeface="Arial" panose="020B0604020202020204" pitchFamily="34" charset="0"/>
            </a:rPr>
            <a:t>Nėra jokių įrodymų: daugumą blogų dalykų, gąsdinimų iš jo [smurtautojo] pusės buvo žodiniai”. (Moteris, ne akademinis personalas</a:t>
          </a:r>
          <a:r>
            <a:rPr lang="en-US" sz="2000" i="0" kern="1200" dirty="0">
              <a:effectLst/>
              <a:latin typeface="Arial" panose="020B0604020202020204" pitchFamily="34" charset="0"/>
              <a:ea typeface="Calibri" panose="020F0502020204030204" pitchFamily="34" charset="0"/>
            </a:rPr>
            <a:t>)</a:t>
          </a:r>
          <a:endParaRPr lang="en-US" sz="2000" i="0" kern="1200" dirty="0"/>
        </a:p>
      </dsp:txBody>
      <dsp:txXfrm>
        <a:off x="0" y="4563693"/>
        <a:ext cx="10526233" cy="8445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A397B0-AD96-4E02-9287-E55CE061D9F9}">
      <dsp:nvSpPr>
        <dsp:cNvPr id="0" name=""/>
        <dsp:cNvSpPr/>
      </dsp:nvSpPr>
      <dsp:spPr>
        <a:xfrm>
          <a:off x="0" y="416133"/>
          <a:ext cx="10104547" cy="1216800"/>
        </a:xfrm>
        <a:prstGeom prst="roundRect">
          <a:avLst/>
        </a:prstGeom>
        <a:solidFill>
          <a:schemeClr val="accent2">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0" lang="lt-LT" sz="2200" b="0" i="0" u="none" strike="noStrike" kern="1200" cap="none" spc="0" normalizeH="0" baseline="0" noProof="0" dirty="0">
              <a:ln/>
              <a:effectLst/>
              <a:uLnTx/>
              <a:uFillTx/>
              <a:latin typeface="+mn-lt"/>
              <a:cs typeface="Arial" panose="020B0604020202020204" pitchFamily="34" charset="0"/>
            </a:rPr>
            <a:t>Keršto baimė ir neigiamos pasekmės studijų pažangai ir (arba) būsimai karjerai</a:t>
          </a:r>
          <a:endParaRPr lang="en-US" sz="2200" kern="1200" dirty="0">
            <a:latin typeface="+mn-lt"/>
            <a:cs typeface="Arial" panose="020B0604020202020204" pitchFamily="34" charset="0"/>
          </a:endParaRPr>
        </a:p>
      </dsp:txBody>
      <dsp:txXfrm>
        <a:off x="59399" y="475532"/>
        <a:ext cx="9985749" cy="1098002"/>
      </dsp:txXfrm>
    </dsp:sp>
    <dsp:sp modelId="{03931327-86A8-48FC-B246-A9D9237E7A2E}">
      <dsp:nvSpPr>
        <dsp:cNvPr id="0" name=""/>
        <dsp:cNvSpPr/>
      </dsp:nvSpPr>
      <dsp:spPr>
        <a:xfrm>
          <a:off x="0" y="1632933"/>
          <a:ext cx="10104547"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0819" tIns="30480" rIns="170688" bIns="30480" numCol="1" spcCol="1270" anchor="t" anchorCtr="0">
          <a:noAutofit/>
        </a:bodyPr>
        <a:lstStyle/>
        <a:p>
          <a:pPr marL="228600" lvl="1" indent="-228600" algn="just" defTabSz="1066800">
            <a:lnSpc>
              <a:spcPct val="90000"/>
            </a:lnSpc>
            <a:spcBef>
              <a:spcPct val="0"/>
            </a:spcBef>
            <a:spcAft>
              <a:spcPct val="20000"/>
            </a:spcAft>
            <a:buNone/>
          </a:pPr>
          <a:r>
            <a:rPr lang="lt-LT" sz="2400" i="1" kern="1200" dirty="0">
              <a:effectLst/>
              <a:latin typeface="Arial" panose="020B0604020202020204" pitchFamily="34" charset="0"/>
              <a:ea typeface="Calibri" panose="020F0502020204030204" pitchFamily="34" charset="0"/>
            </a:rPr>
            <a:t>„</a:t>
          </a:r>
          <a:r>
            <a:rPr kumimoji="0" lang="en-GB" sz="2400" b="0" i="1" u="none" strike="noStrike" kern="1200" cap="none" spc="0" normalizeH="0" baseline="0" noProof="0" dirty="0" err="1">
              <a:ln/>
              <a:effectLst/>
              <a:uLnTx/>
              <a:uFillTx/>
              <a:latin typeface="Arial" panose="020B0604020202020204" pitchFamily="34" charset="0"/>
              <a:cs typeface="+mn-cs"/>
            </a:rPr>
            <a:t>Esu</a:t>
          </a:r>
          <a:r>
            <a:rPr kumimoji="0" lang="en-GB" sz="2400" b="0" i="1" u="none" strike="noStrike" kern="1200" cap="none" spc="0" normalizeH="0" baseline="0" noProof="0" dirty="0">
              <a:ln/>
              <a:effectLst/>
              <a:uLnTx/>
              <a:uFillTx/>
              <a:latin typeface="Arial" panose="020B0604020202020204" pitchFamily="34" charset="0"/>
              <a:cs typeface="+mn-cs"/>
            </a:rPr>
            <a:t> </a:t>
          </a:r>
          <a:r>
            <a:rPr kumimoji="0" lang="en-GB" sz="2400" b="0" i="1" u="none" strike="noStrike" kern="1200" cap="none" spc="0" normalizeH="0" baseline="0" noProof="0" dirty="0" err="1">
              <a:ln/>
              <a:effectLst/>
              <a:uLnTx/>
              <a:uFillTx/>
              <a:latin typeface="Arial" panose="020B0604020202020204" pitchFamily="34" charset="0"/>
              <a:cs typeface="+mn-cs"/>
            </a:rPr>
            <a:t>visiškai</a:t>
          </a:r>
          <a:r>
            <a:rPr kumimoji="0" lang="en-GB" sz="2400" b="0" i="1" u="none" strike="noStrike" kern="1200" cap="none" spc="0" normalizeH="0" baseline="0" noProof="0" dirty="0">
              <a:ln/>
              <a:effectLst/>
              <a:uLnTx/>
              <a:uFillTx/>
              <a:latin typeface="Arial" panose="020B0604020202020204" pitchFamily="34" charset="0"/>
              <a:cs typeface="+mn-cs"/>
            </a:rPr>
            <a:t> </a:t>
          </a:r>
          <a:r>
            <a:rPr kumimoji="0" lang="en-GB" sz="2400" b="0" i="1" u="none" strike="noStrike" kern="1200" cap="none" spc="0" normalizeH="0" baseline="0" noProof="0" dirty="0" err="1">
              <a:ln/>
              <a:effectLst/>
              <a:uLnTx/>
              <a:uFillTx/>
              <a:latin typeface="Arial" panose="020B0604020202020204" pitchFamily="34" charset="0"/>
              <a:cs typeface="+mn-cs"/>
            </a:rPr>
            <a:t>įsitikinusi</a:t>
          </a:r>
          <a:r>
            <a:rPr kumimoji="0" lang="en-GB" sz="2400" b="0" i="1" u="none" strike="noStrike" kern="1200" cap="none" spc="0" normalizeH="0" baseline="0" noProof="0" dirty="0">
              <a:ln/>
              <a:effectLst/>
              <a:uLnTx/>
              <a:uFillTx/>
              <a:latin typeface="Arial" panose="020B0604020202020204" pitchFamily="34" charset="0"/>
              <a:cs typeface="+mn-cs"/>
            </a:rPr>
            <a:t>, </a:t>
          </a:r>
          <a:r>
            <a:rPr kumimoji="0" lang="en-GB" sz="2400" b="0" i="1" u="none" strike="noStrike" kern="1200" cap="none" spc="0" normalizeH="0" baseline="0" noProof="0" dirty="0" err="1">
              <a:ln/>
              <a:effectLst/>
              <a:uLnTx/>
              <a:uFillTx/>
              <a:latin typeface="Arial" panose="020B0604020202020204" pitchFamily="34" charset="0"/>
              <a:cs typeface="+mn-cs"/>
            </a:rPr>
            <a:t>kad</a:t>
          </a:r>
          <a:r>
            <a:rPr kumimoji="0" lang="en-GB" sz="2400" b="0" i="1" u="none" strike="noStrike" kern="1200" cap="none" spc="0" normalizeH="0" baseline="0" noProof="0" dirty="0">
              <a:ln/>
              <a:effectLst/>
              <a:uLnTx/>
              <a:uFillTx/>
              <a:latin typeface="Arial" panose="020B0604020202020204" pitchFamily="34" charset="0"/>
              <a:cs typeface="+mn-cs"/>
            </a:rPr>
            <a:t> </a:t>
          </a:r>
          <a:r>
            <a:rPr kumimoji="0" lang="en-GB" sz="2400" b="0" i="1" u="none" strike="noStrike" kern="1200" cap="none" spc="0" normalizeH="0" baseline="0" noProof="0" dirty="0" err="1">
              <a:ln/>
              <a:effectLst/>
              <a:uLnTx/>
              <a:uFillTx/>
              <a:latin typeface="Arial" panose="020B0604020202020204" pitchFamily="34" charset="0"/>
              <a:cs typeface="+mn-cs"/>
            </a:rPr>
            <a:t>jei</a:t>
          </a:r>
          <a:r>
            <a:rPr kumimoji="0" lang="en-GB" sz="2400" b="0" i="1" u="none" strike="noStrike" kern="1200" cap="none" spc="0" normalizeH="0" baseline="0" noProof="0" dirty="0">
              <a:ln/>
              <a:effectLst/>
              <a:uLnTx/>
              <a:uFillTx/>
              <a:latin typeface="Arial" panose="020B0604020202020204" pitchFamily="34" charset="0"/>
              <a:cs typeface="+mn-cs"/>
            </a:rPr>
            <a:t> </a:t>
          </a:r>
          <a:r>
            <a:rPr kumimoji="0" lang="en-GB" sz="2400" b="0" i="1" u="none" strike="noStrike" kern="1200" cap="none" spc="0" normalizeH="0" baseline="0" noProof="0" dirty="0" err="1">
              <a:ln/>
              <a:effectLst/>
              <a:uLnTx/>
              <a:uFillTx/>
              <a:latin typeface="Arial" panose="020B0604020202020204" pitchFamily="34" charset="0"/>
              <a:cs typeface="+mn-cs"/>
            </a:rPr>
            <a:t>apie</a:t>
          </a:r>
          <a:r>
            <a:rPr kumimoji="0" lang="en-GB" sz="2400" b="0" i="1" u="none" strike="noStrike" kern="1200" cap="none" spc="0" normalizeH="0" baseline="0" noProof="0" dirty="0">
              <a:ln/>
              <a:effectLst/>
              <a:uLnTx/>
              <a:uFillTx/>
              <a:latin typeface="Arial" panose="020B0604020202020204" pitchFamily="34" charset="0"/>
              <a:cs typeface="+mn-cs"/>
            </a:rPr>
            <a:t> tai </a:t>
          </a:r>
          <a:r>
            <a:rPr kumimoji="0" lang="en-GB" sz="2400" b="0" i="1" u="none" strike="noStrike" kern="1200" cap="none" spc="0" normalizeH="0" baseline="0" noProof="0" dirty="0" err="1">
              <a:ln/>
              <a:effectLst/>
              <a:uLnTx/>
              <a:uFillTx/>
              <a:latin typeface="Arial" panose="020B0604020202020204" pitchFamily="34" charset="0"/>
              <a:cs typeface="+mn-cs"/>
            </a:rPr>
            <a:t>pranešiu</a:t>
          </a:r>
          <a:r>
            <a:rPr kumimoji="0" lang="en-GB" sz="2400" b="0" i="1" u="none" strike="noStrike" kern="1200" cap="none" spc="0" normalizeH="0" baseline="0" noProof="0" dirty="0">
              <a:ln/>
              <a:effectLst/>
              <a:uLnTx/>
              <a:uFillTx/>
              <a:latin typeface="Arial" panose="020B0604020202020204" pitchFamily="34" charset="0"/>
              <a:cs typeface="+mn-cs"/>
            </a:rPr>
            <a:t>, tai bus </a:t>
          </a:r>
          <a:r>
            <a:rPr kumimoji="0" lang="en-GB" sz="2400" b="0" i="1" u="none" strike="noStrike" kern="1200" cap="none" spc="0" normalizeH="0" baseline="0" noProof="0" dirty="0" err="1">
              <a:ln/>
              <a:effectLst/>
              <a:uLnTx/>
              <a:uFillTx/>
              <a:latin typeface="Arial" panose="020B0604020202020204" pitchFamily="34" charset="0"/>
              <a:cs typeface="+mn-cs"/>
            </a:rPr>
            <a:t>nukreipta</a:t>
          </a:r>
          <a:r>
            <a:rPr kumimoji="0" lang="en-GB" sz="2400" b="0" i="1" u="none" strike="noStrike" kern="1200" cap="none" spc="0" normalizeH="0" baseline="0" noProof="0" dirty="0">
              <a:ln/>
              <a:effectLst/>
              <a:uLnTx/>
              <a:uFillTx/>
              <a:latin typeface="Arial" panose="020B0604020202020204" pitchFamily="34" charset="0"/>
              <a:cs typeface="+mn-cs"/>
            </a:rPr>
            <a:t> </a:t>
          </a:r>
          <a:r>
            <a:rPr kumimoji="0" lang="en-GB" sz="2400" b="0" i="1" u="none" strike="noStrike" kern="1200" cap="none" spc="0" normalizeH="0" baseline="0" noProof="0" dirty="0" err="1">
              <a:ln/>
              <a:effectLst/>
              <a:uLnTx/>
              <a:uFillTx/>
              <a:latin typeface="Arial" panose="020B0604020202020204" pitchFamily="34" charset="0"/>
              <a:cs typeface="+mn-cs"/>
            </a:rPr>
            <a:t>prieš</a:t>
          </a:r>
          <a:r>
            <a:rPr kumimoji="0" lang="en-GB" sz="2400" b="0" i="1" u="none" strike="noStrike" kern="1200" cap="none" spc="0" normalizeH="0" baseline="0" noProof="0" dirty="0">
              <a:ln/>
              <a:effectLst/>
              <a:uLnTx/>
              <a:uFillTx/>
              <a:latin typeface="Arial" panose="020B0604020202020204" pitchFamily="34" charset="0"/>
              <a:cs typeface="+mn-cs"/>
            </a:rPr>
            <a:t> mane</a:t>
          </a:r>
          <a:r>
            <a:rPr kumimoji="0" lang="lt-LT" sz="2400" b="0" i="1" u="none" strike="noStrike" kern="1200" cap="none" spc="0" normalizeH="0" baseline="0" noProof="0" dirty="0">
              <a:ln/>
              <a:effectLst/>
              <a:uLnTx/>
              <a:uFillTx/>
              <a:latin typeface="Arial" panose="020B0604020202020204" pitchFamily="34" charset="0"/>
              <a:cs typeface="+mn-cs"/>
            </a:rPr>
            <a:t>”.</a:t>
          </a:r>
          <a:r>
            <a:rPr kumimoji="0" lang="en-GB" sz="2400" b="0" i="1" u="none" strike="noStrike" kern="1200" cap="none" spc="0" normalizeH="0" baseline="0" noProof="0" dirty="0">
              <a:ln/>
              <a:effectLst/>
              <a:uLnTx/>
              <a:uFillTx/>
              <a:latin typeface="Arial" panose="020B0604020202020204" pitchFamily="34" charset="0"/>
              <a:ea typeface="Times New Roman" panose="02020603050405020304" pitchFamily="18" charset="0"/>
              <a:cs typeface="+mn-cs"/>
            </a:rPr>
            <a:t> </a:t>
          </a:r>
          <a:r>
            <a:rPr kumimoji="0" lang="en-GB" sz="2400" b="0" i="0" u="none" strike="noStrike" kern="1200" cap="none" spc="0" normalizeH="0" baseline="0" noProof="0" dirty="0">
              <a:ln/>
              <a:effectLst/>
              <a:uLnTx/>
              <a:uFillTx/>
              <a:latin typeface="Arial" panose="020B0604020202020204" pitchFamily="34" charset="0"/>
              <a:ea typeface="Times New Roman" panose="02020603050405020304" pitchFamily="18" charset="0"/>
              <a:cs typeface="+mn-cs"/>
            </a:rPr>
            <a:t>(</a:t>
          </a:r>
          <a:r>
            <a:rPr kumimoji="0" lang="en-GB" sz="2400" b="0" i="0" u="none" strike="noStrike" kern="1200" cap="none" spc="0" normalizeH="0" baseline="0" noProof="0" dirty="0" err="1">
              <a:ln/>
              <a:effectLst/>
              <a:uLnTx/>
              <a:uFillTx/>
              <a:latin typeface="Arial" panose="020B0604020202020204" pitchFamily="34" charset="0"/>
              <a:ea typeface="Times New Roman" panose="02020603050405020304" pitchFamily="18" charset="0"/>
              <a:cs typeface="+mn-cs"/>
            </a:rPr>
            <a:t>Moteris</a:t>
          </a:r>
          <a:r>
            <a:rPr kumimoji="0" lang="en-GB" sz="2400" b="0" i="0" u="none" strike="noStrike" kern="1200" cap="none" spc="0" normalizeH="0" baseline="0" noProof="0" dirty="0">
              <a:ln/>
              <a:effectLst/>
              <a:uLnTx/>
              <a:uFillTx/>
              <a:latin typeface="Arial" panose="020B0604020202020204" pitchFamily="34" charset="0"/>
              <a:ea typeface="Times New Roman" panose="02020603050405020304" pitchFamily="18" charset="0"/>
              <a:cs typeface="+mn-cs"/>
            </a:rPr>
            <a:t>, </a:t>
          </a:r>
          <a:r>
            <a:rPr kumimoji="0" lang="lt-LT" sz="2400" b="0" i="0" u="none" strike="noStrike" kern="1200" cap="none" spc="0" normalizeH="0" baseline="0" noProof="0" dirty="0">
              <a:ln/>
              <a:effectLst/>
              <a:uLnTx/>
              <a:uFillTx/>
              <a:latin typeface="Arial" panose="020B0604020202020204" pitchFamily="34" charset="0"/>
              <a:ea typeface="Times New Roman" panose="02020603050405020304" pitchFamily="18" charset="0"/>
              <a:cs typeface="+mn-cs"/>
            </a:rPr>
            <a:t>tyrėja</a:t>
          </a:r>
          <a:r>
            <a:rPr kumimoji="0" lang="en-GB" sz="2400" b="0" i="0" u="none" strike="noStrike" kern="1200" cap="none" spc="0" normalizeH="0" baseline="0" noProof="0" dirty="0">
              <a:ln/>
              <a:effectLst/>
              <a:uLnTx/>
              <a:uFillTx/>
              <a:latin typeface="Arial" panose="020B0604020202020204" pitchFamily="34" charset="0"/>
              <a:ea typeface="Times New Roman" panose="02020603050405020304" pitchFamily="18" charset="0"/>
              <a:cs typeface="+mn-cs"/>
            </a:rPr>
            <a:t>)</a:t>
          </a:r>
          <a:endParaRPr lang="en-US" sz="2400" i="0" kern="1200" dirty="0"/>
        </a:p>
      </dsp:txBody>
      <dsp:txXfrm>
        <a:off x="0" y="1632933"/>
        <a:ext cx="10104547" cy="1076400"/>
      </dsp:txXfrm>
    </dsp:sp>
    <dsp:sp modelId="{4A163717-5074-4428-8901-27C872990E69}">
      <dsp:nvSpPr>
        <dsp:cNvPr id="0" name=""/>
        <dsp:cNvSpPr/>
      </dsp:nvSpPr>
      <dsp:spPr>
        <a:xfrm>
          <a:off x="0" y="2709333"/>
          <a:ext cx="10104547" cy="1216800"/>
        </a:xfrm>
        <a:prstGeom prst="roundRect">
          <a:avLst/>
        </a:prstGeom>
        <a:solidFill>
          <a:schemeClr val="accent2">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just" defTabSz="977900">
            <a:lnSpc>
              <a:spcPct val="90000"/>
            </a:lnSpc>
            <a:spcBef>
              <a:spcPct val="0"/>
            </a:spcBef>
            <a:spcAft>
              <a:spcPct val="35000"/>
            </a:spcAft>
            <a:buNone/>
          </a:pPr>
          <a:r>
            <a:rPr kumimoji="0" lang="lt-LT" sz="2200" b="0" i="0" u="none" strike="noStrike" kern="1200" cap="none" spc="0" normalizeH="0" baseline="0" noProof="0" dirty="0">
              <a:ln/>
              <a:effectLst/>
              <a:uLnTx/>
              <a:uFillTx/>
              <a:latin typeface="Arial" panose="020B0604020202020204" pitchFamily="34" charset="0"/>
              <a:cs typeface="+mn-cs"/>
            </a:rPr>
            <a:t>Baimė būti palaikytam bepročiu ir ramybės drumstėju</a:t>
          </a:r>
          <a:endParaRPr lang="en-US" sz="2200" b="0" kern="1200" dirty="0"/>
        </a:p>
      </dsp:txBody>
      <dsp:txXfrm>
        <a:off x="59399" y="2768732"/>
        <a:ext cx="9985749" cy="1098002"/>
      </dsp:txXfrm>
    </dsp:sp>
    <dsp:sp modelId="{8FA18B33-706E-4993-99FD-B1A89AB06761}">
      <dsp:nvSpPr>
        <dsp:cNvPr id="0" name=""/>
        <dsp:cNvSpPr/>
      </dsp:nvSpPr>
      <dsp:spPr>
        <a:xfrm>
          <a:off x="0" y="3926133"/>
          <a:ext cx="10104547"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0819" tIns="30480" rIns="170688" bIns="30480" numCol="1" spcCol="1270" anchor="t" anchorCtr="0">
          <a:noAutofit/>
        </a:bodyPr>
        <a:lstStyle/>
        <a:p>
          <a:pPr marL="228600" lvl="1" indent="-228600" algn="l" defTabSz="1066800">
            <a:lnSpc>
              <a:spcPct val="90000"/>
            </a:lnSpc>
            <a:spcBef>
              <a:spcPct val="0"/>
            </a:spcBef>
            <a:spcAft>
              <a:spcPts val="600"/>
            </a:spcAft>
            <a:buNone/>
          </a:pPr>
          <a:r>
            <a:rPr lang="lt-LT" sz="2400" i="1" kern="1200" dirty="0">
              <a:effectLst/>
              <a:latin typeface="Arial" panose="020B0604020202020204" pitchFamily="34" charset="0"/>
              <a:ea typeface="Calibri" panose="020F0502020204030204" pitchFamily="34" charset="0"/>
            </a:rPr>
            <a:t>„</a:t>
          </a:r>
          <a:r>
            <a:rPr kumimoji="0" lang="lt-LT" sz="2400" b="0" i="1" u="none" strike="noStrike" kern="1200" cap="none" spc="0" normalizeH="0" baseline="0" noProof="0" dirty="0">
              <a:ln/>
              <a:effectLst/>
              <a:uLnTx/>
              <a:uFillTx/>
              <a:latin typeface="Arial" panose="020B0604020202020204" pitchFamily="34" charset="0"/>
              <a:cs typeface="+mn-cs"/>
            </a:rPr>
            <a:t>Niekas nebesiklausė, ką aš sakiau. Į mane žiūrėjo kaip į priešiškai nusiteikusį asmenį”. (Moteris, docentė</a:t>
          </a:r>
          <a:r>
            <a:rPr kumimoji="0" lang="en-GB" sz="2400" b="0" i="1" u="none" strike="noStrike" kern="1200" cap="none" spc="0" normalizeH="0" baseline="0" noProof="0" dirty="0">
              <a:ln/>
              <a:effectLst/>
              <a:uLnTx/>
              <a:uFillTx/>
              <a:latin typeface="Arial" panose="020B0604020202020204" pitchFamily="34" charset="0"/>
              <a:ea typeface="Calibri" panose="020F0502020204030204" pitchFamily="34" charset="0"/>
              <a:cs typeface="+mn-cs"/>
            </a:rPr>
            <a:t>)</a:t>
          </a:r>
          <a:endParaRPr lang="en-US" sz="2400" kern="1200" dirty="0"/>
        </a:p>
      </dsp:txBody>
      <dsp:txXfrm>
        <a:off x="0" y="3926133"/>
        <a:ext cx="10104547" cy="10764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D545DD6B-8B9E-6542-B9D8-9C1F4F618C3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CA3FEA30-BC4C-994F-B889-93D5D297B2D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E86BD2-5E6F-9C4A-99AC-16E36CEFF90D}" type="datetimeFigureOut">
              <a:rPr lang="fr-FR" smtClean="0"/>
              <a:pPr/>
              <a:t>03/01/2024</a:t>
            </a:fld>
            <a:endParaRPr lang="fr-FR"/>
          </a:p>
        </p:txBody>
      </p:sp>
      <p:sp>
        <p:nvSpPr>
          <p:cNvPr id="4" name="Espace réservé du pied de page 3">
            <a:extLst>
              <a:ext uri="{FF2B5EF4-FFF2-40B4-BE49-F238E27FC236}">
                <a16:creationId xmlns:a16="http://schemas.microsoft.com/office/drawing/2014/main" id="{30E81971-FA2E-5547-9042-F8E6C23D427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1508A43C-14BB-3748-8C76-B0D47DF8CB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257744E-A28D-CC45-B59D-2AA8FD0E764C}" type="slidenum">
              <a:rPr lang="fr-FR" smtClean="0"/>
              <a:pPr/>
              <a:t>‹#›</a:t>
            </a:fld>
            <a:endParaRPr lang="fr-FR"/>
          </a:p>
        </p:txBody>
      </p:sp>
    </p:spTree>
    <p:extLst>
      <p:ext uri="{BB962C8B-B14F-4D97-AF65-F5344CB8AC3E}">
        <p14:creationId xmlns:p14="http://schemas.microsoft.com/office/powerpoint/2010/main" val="25493888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D-DIN" panose="020B0504030202030204" pitchFamily="34" charset="77"/>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D-DIN" panose="020B0504030202030204" pitchFamily="34" charset="77"/>
              </a:defRPr>
            </a:lvl1pPr>
          </a:lstStyle>
          <a:p>
            <a:fld id="{108FFD40-13C9-7B48-A0BE-E251E1E33FE5}" type="datetimeFigureOut">
              <a:rPr lang="en-US" smtClean="0"/>
              <a:pPr/>
              <a:t>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D-DIN" panose="020B0504030202030204" pitchFamily="34" charset="77"/>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D-DIN" panose="020B0504030202030204" pitchFamily="34" charset="77"/>
              </a:defRPr>
            </a:lvl1pPr>
          </a:lstStyle>
          <a:p>
            <a:fld id="{6F8E2375-F1B1-284C-A827-B0E603FDBDD8}" type="slidenum">
              <a:rPr lang="en-US" smtClean="0"/>
              <a:pPr/>
              <a:t>‹#›</a:t>
            </a:fld>
            <a:endParaRPr lang="en-US"/>
          </a:p>
        </p:txBody>
      </p:sp>
    </p:spTree>
    <p:extLst>
      <p:ext uri="{BB962C8B-B14F-4D97-AF65-F5344CB8AC3E}">
        <p14:creationId xmlns:p14="http://schemas.microsoft.com/office/powerpoint/2010/main" val="93844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D-DIN" panose="020B0504030202030204" pitchFamily="34" charset="77"/>
        <a:ea typeface="+mn-ea"/>
        <a:cs typeface="+mn-cs"/>
      </a:defRPr>
    </a:lvl1pPr>
    <a:lvl2pPr marL="457200" algn="l" defTabSz="914400" rtl="0" eaLnBrk="1" latinLnBrk="0" hangingPunct="1">
      <a:defRPr sz="1200" b="0" i="0" kern="1200">
        <a:solidFill>
          <a:schemeClr val="tx1"/>
        </a:solidFill>
        <a:latin typeface="D-DIN" panose="020B0504030202030204" pitchFamily="34" charset="77"/>
        <a:ea typeface="+mn-ea"/>
        <a:cs typeface="+mn-cs"/>
      </a:defRPr>
    </a:lvl2pPr>
    <a:lvl3pPr marL="914400" algn="l" defTabSz="914400" rtl="0" eaLnBrk="1" latinLnBrk="0" hangingPunct="1">
      <a:defRPr sz="1200" b="0" i="0" kern="1200">
        <a:solidFill>
          <a:schemeClr val="tx1"/>
        </a:solidFill>
        <a:latin typeface="D-DIN" panose="020B0504030202030204" pitchFamily="34" charset="77"/>
        <a:ea typeface="+mn-ea"/>
        <a:cs typeface="+mn-cs"/>
      </a:defRPr>
    </a:lvl3pPr>
    <a:lvl4pPr marL="1371600" algn="l" defTabSz="914400" rtl="0" eaLnBrk="1" latinLnBrk="0" hangingPunct="1">
      <a:defRPr sz="1200" b="0" i="0" kern="1200">
        <a:solidFill>
          <a:schemeClr val="tx1"/>
        </a:solidFill>
        <a:latin typeface="D-DIN" panose="020B0504030202030204" pitchFamily="34" charset="77"/>
        <a:ea typeface="+mn-ea"/>
        <a:cs typeface="+mn-cs"/>
      </a:defRPr>
    </a:lvl4pPr>
    <a:lvl5pPr marL="1828800" algn="l" defTabSz="914400" rtl="0" eaLnBrk="1" latinLnBrk="0" hangingPunct="1">
      <a:defRPr sz="1200" b="0" i="0" kern="1200">
        <a:solidFill>
          <a:schemeClr val="tx1"/>
        </a:solidFill>
        <a:latin typeface="D-DIN" panose="020B0504030202030204" pitchFamily="34" charset="7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breakingthesilence.cam.ac.uk/"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unige.ch/rectorat/egalite/files/1416/1476/0122/Guide_uniunie_ENG_2019.pdf"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gla.ac.uk/myglasgow/sport/askforangela/" TargetMode="External"/><Relationship Id="rId2" Type="http://schemas.openxmlformats.org/officeDocument/2006/relationships/slide" Target="../slides/slide49.xml"/><Relationship Id="rId1" Type="http://schemas.openxmlformats.org/officeDocument/2006/relationships/notesMaster" Target="../notesMasters/notesMaster1.xml"/><Relationship Id="rId5" Type="http://schemas.openxmlformats.org/officeDocument/2006/relationships/hyperlink" Target="https://www.areyouok.co.uk/im-a-professional/campaign-materials/ask-for-angela/" TargetMode="External"/><Relationship Id="rId4" Type="http://schemas.openxmlformats.org/officeDocument/2006/relationships/hyperlink" Target="https://www.leedsbeckett.ac.uk/-/media/files/student-hub/zero-tolerance/090421-ask-for-angela-webpage-posters.pdf" TargetMode="Externa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unisafe-gbv.eu/community/"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Supportive questions that can be used by the trainer:</a:t>
            </a:r>
            <a:br>
              <a:rPr lang="en-GB" dirty="0"/>
            </a:br>
            <a:r>
              <a:rPr lang="en-US" dirty="0"/>
              <a:t>What were the key factors that contributed to the incident in this case study?</a:t>
            </a:r>
            <a:br>
              <a:rPr lang="en-US" dirty="0"/>
            </a:br>
            <a:r>
              <a:rPr lang="en-US" dirty="0"/>
              <a:t>How could this incident have been prevented?</a:t>
            </a:r>
          </a:p>
          <a:p>
            <a:r>
              <a:rPr lang="en-US" dirty="0"/>
              <a:t>What support systems should be in place?</a:t>
            </a:r>
            <a:br>
              <a:rPr lang="en-US" dirty="0"/>
            </a:br>
            <a:r>
              <a:rPr lang="en-US" dirty="0"/>
              <a:t>[depending on the case study, feel free to ask more relevant questions].</a:t>
            </a:r>
            <a:endParaRPr lang="x-none"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6</a:t>
            </a:fld>
            <a:endParaRPr lang="en-US"/>
          </a:p>
        </p:txBody>
      </p:sp>
    </p:spTree>
    <p:extLst>
      <p:ext uri="{BB962C8B-B14F-4D97-AF65-F5344CB8AC3E}">
        <p14:creationId xmlns:p14="http://schemas.microsoft.com/office/powerpoint/2010/main" val="2834396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chemeClr val="tx1">
                    <a:alpha val="70000"/>
                  </a:schemeClr>
                </a:solidFill>
                <a:latin typeface="D-DIN" panose="020B0504030202030204" pitchFamily="34" charset="77"/>
              </a:rPr>
              <a:t>Determinants: allowing where possible for intersectional perspectives to be drawn out</a:t>
            </a:r>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16</a:t>
            </a:fld>
            <a:endParaRPr lang="en-US"/>
          </a:p>
        </p:txBody>
      </p:sp>
    </p:spTree>
    <p:extLst>
      <p:ext uri="{BB962C8B-B14F-4D97-AF65-F5344CB8AC3E}">
        <p14:creationId xmlns:p14="http://schemas.microsoft.com/office/powerpoint/2010/main" val="3576788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330" rtl="0" eaLnBrk="1" fontAlgn="auto" latinLnBrk="0" hangingPunct="1">
              <a:lnSpc>
                <a:spcPct val="100000"/>
              </a:lnSpc>
              <a:spcBef>
                <a:spcPts val="0"/>
              </a:spcBef>
              <a:spcAft>
                <a:spcPts val="0"/>
              </a:spcAft>
              <a:buClrTx/>
              <a:buSzTx/>
              <a:buFontTx/>
              <a:buNone/>
              <a:tabLst/>
              <a:defRPr/>
            </a:pPr>
            <a:fld id="{6F8E2375-F1B1-284C-A827-B0E603FDBDD8}" type="slidenum">
              <a:rPr kumimoji="0" lang="en-US" sz="1200" b="0" i="0" u="none" strike="noStrike" kern="1200" cap="none" spc="0" normalizeH="0" baseline="0" noProof="0" smtClean="0">
                <a:ln>
                  <a:noFill/>
                </a:ln>
                <a:solidFill>
                  <a:prstClr val="black"/>
                </a:solidFill>
                <a:effectLst/>
                <a:uLnTx/>
                <a:uFillTx/>
                <a:latin typeface="D-DIN" panose="020B0504030202030204" pitchFamily="34" charset="77"/>
                <a:ea typeface="+mn-ea"/>
                <a:cs typeface="+mn-cs"/>
              </a:rPr>
              <a:pPr marL="0" marR="0" lvl="0" indent="0" algn="r" defTabSz="91433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D-DIN" panose="020B0504030202030204" pitchFamily="34" charset="77"/>
              <a:ea typeface="+mn-ea"/>
              <a:cs typeface="+mn-cs"/>
            </a:endParaRPr>
          </a:p>
        </p:txBody>
      </p:sp>
    </p:spTree>
    <p:extLst>
      <p:ext uri="{BB962C8B-B14F-4D97-AF65-F5344CB8AC3E}">
        <p14:creationId xmlns:p14="http://schemas.microsoft.com/office/powerpoint/2010/main" val="1414969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Following the input from the participants, the trainer briefly presents the findings from UniSAFE survey. </a:t>
            </a:r>
            <a:br>
              <a:rPr lang="en-US" dirty="0"/>
            </a:br>
            <a:br>
              <a:rPr lang="en-US" dirty="0"/>
            </a:br>
            <a:r>
              <a:rPr lang="en-US" dirty="0"/>
              <a:t>Data from the UniSAFE survey show that…</a:t>
            </a:r>
            <a:br>
              <a:rPr lang="en-US" dirty="0"/>
            </a:br>
            <a:r>
              <a:rPr lang="en-US" dirty="0"/>
              <a:t>For staff, such experiences have led to a decrease in work productivity, increased consideration to leave the academic sector, more disengagement from colleagues, and dissatisfaction with their job.</a:t>
            </a:r>
          </a:p>
          <a:p>
            <a:endParaRPr lang="en-US" dirty="0"/>
          </a:p>
          <a:p>
            <a:r>
              <a:rPr lang="en-US" dirty="0"/>
              <a:t>For students, experiences of gender-based violence have led to missed classes, reduced learning achievements, more disengagement from their fellow students and dissatisfaction with the course of their studies.</a:t>
            </a:r>
            <a:br>
              <a:rPr lang="en-US" dirty="0"/>
            </a:br>
            <a:br>
              <a:rPr lang="en-US" dirty="0"/>
            </a:br>
            <a:r>
              <a:rPr lang="en-US" dirty="0"/>
              <a:t>*The trainer may wish to mention the scale of the UniSAFE survey, in order to indicate the importance of the results found:</a:t>
            </a:r>
            <a:br>
              <a:rPr lang="en-US" dirty="0"/>
            </a:br>
            <a:r>
              <a:rPr lang="en-US" dirty="0"/>
              <a:t>- With a sample including data from 42,186 respondents, the UniSAFE survey is the largest cross-cultural survey in Europe on gender-based violence in the context of universities and other research </a:t>
            </a:r>
            <a:r>
              <a:rPr lang="en-US" dirty="0" err="1"/>
              <a:t>organisations</a:t>
            </a:r>
            <a:r>
              <a:rPr lang="en-US" dirty="0"/>
              <a:t>.</a:t>
            </a:r>
            <a:br>
              <a:rPr lang="en-US" dirty="0"/>
            </a:br>
            <a:r>
              <a:rPr lang="en-US" dirty="0"/>
              <a:t>- This sample </a:t>
            </a:r>
            <a:r>
              <a:rPr lang="en-US" dirty="0" err="1"/>
              <a:t>characterisation</a:t>
            </a:r>
            <a:r>
              <a:rPr lang="en-US" dirty="0"/>
              <a:t> enabled the survey to capture how gendered experiences can intersect with different factors such as sexual orientation, age, ethnic minority status and international mobility, which may exacerbate exposure to gender-based violence. </a:t>
            </a:r>
            <a:endParaRPr lang="x-none"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18</a:t>
            </a:fld>
            <a:endParaRPr lang="en-US"/>
          </a:p>
        </p:txBody>
      </p:sp>
    </p:spTree>
    <p:extLst>
      <p:ext uri="{BB962C8B-B14F-4D97-AF65-F5344CB8AC3E}">
        <p14:creationId xmlns:p14="http://schemas.microsoft.com/office/powerpoint/2010/main" val="2133517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dirty="0">
                <a:solidFill>
                  <a:srgbClr val="000000"/>
                </a:solidFill>
                <a:effectLst/>
                <a:latin typeface="Calibri" panose="020F0502020204030204" pitchFamily="34" charset="0"/>
              </a:rPr>
              <a:t>Intersectionality is a concept that describes how different social identities, such as gender, race, ethnicity, class, sexuality, and ability, intersect and interact with one another to shape individuals' experiences and social structures. Intersectionality </a:t>
            </a:r>
            <a:r>
              <a:rPr lang="en-US" sz="1800" b="0" i="0" dirty="0" err="1">
                <a:solidFill>
                  <a:srgbClr val="000000"/>
                </a:solidFill>
                <a:effectLst/>
                <a:latin typeface="Calibri" panose="020F0502020204030204" pitchFamily="34" charset="0"/>
              </a:rPr>
              <a:t>recognises</a:t>
            </a:r>
            <a:r>
              <a:rPr lang="en-US" sz="1800" b="0" i="0" dirty="0">
                <a:solidFill>
                  <a:srgbClr val="000000"/>
                </a:solidFill>
                <a:effectLst/>
                <a:latin typeface="Calibri" panose="020F0502020204030204" pitchFamily="34" charset="0"/>
              </a:rPr>
              <a:t> that these identities are not separate and independent but are interconnected and affect each other in complex ways. </a:t>
            </a:r>
            <a:r>
              <a:rPr lang="en-US" sz="1800" b="0" i="0" dirty="0">
                <a:solidFill>
                  <a:srgbClr val="000000"/>
                </a:solidFill>
                <a:effectLst/>
                <a:latin typeface="WordVisiCarriageReturn_MSFontService"/>
              </a:rPr>
              <a:t> </a:t>
            </a:r>
            <a:br>
              <a:rPr lang="en-US" sz="1800" b="0" i="0" dirty="0">
                <a:solidFill>
                  <a:srgbClr val="000000"/>
                </a:solidFill>
                <a:effectLst/>
                <a:latin typeface="WordVisiCarriageReturn_MSFontService"/>
              </a:rPr>
            </a:br>
            <a:r>
              <a:rPr lang="en-US" sz="1800" b="0" i="0" dirty="0">
                <a:solidFill>
                  <a:srgbClr val="000000"/>
                </a:solidFill>
                <a:effectLst/>
                <a:latin typeface="WordVisiCarriageReturn_MSFontService"/>
              </a:rPr>
              <a:t> </a:t>
            </a:r>
            <a:br>
              <a:rPr lang="en-US" sz="1800" b="0" i="0" dirty="0">
                <a:solidFill>
                  <a:srgbClr val="000000"/>
                </a:solidFill>
                <a:effectLst/>
                <a:latin typeface="WordVisiCarriageReturn_MSFontService"/>
              </a:rPr>
            </a:br>
            <a:r>
              <a:rPr lang="en-US" sz="1800" b="0" i="0" dirty="0">
                <a:solidFill>
                  <a:srgbClr val="000000"/>
                </a:solidFill>
                <a:effectLst/>
                <a:latin typeface="Calibri" panose="020F0502020204030204" pitchFamily="34" charset="0"/>
              </a:rPr>
              <a:t>In the context of combating gender-based violence in academia, intersectionality acknowledges that gender-based violence can disproportionately impact individuals who hold multiple identities. </a:t>
            </a:r>
            <a:br>
              <a:rPr lang="en-US" sz="1800" b="0" i="0" dirty="0">
                <a:solidFill>
                  <a:srgbClr val="000000"/>
                </a:solidFill>
                <a:effectLst/>
                <a:latin typeface="Calibri" panose="020F0502020204030204" pitchFamily="34" charset="0"/>
              </a:rPr>
            </a:br>
            <a:br>
              <a:rPr lang="en-US" sz="1800" b="0" i="0" dirty="0">
                <a:solidFill>
                  <a:srgbClr val="000000"/>
                </a:solidFill>
                <a:effectLst/>
                <a:latin typeface="Calibri" panose="020F0502020204030204" pitchFamily="34" charset="0"/>
              </a:rPr>
            </a:br>
            <a:r>
              <a:rPr lang="en-US" sz="1800" b="1" i="0" dirty="0">
                <a:solidFill>
                  <a:srgbClr val="000000"/>
                </a:solidFill>
                <a:effectLst/>
                <a:latin typeface="Calibri" panose="020F0502020204030204" pitchFamily="34" charset="0"/>
              </a:rPr>
              <a:t>For instance, a woman of </a:t>
            </a:r>
            <a:r>
              <a:rPr lang="en-US" sz="1800" b="1" i="0" dirty="0" err="1">
                <a:solidFill>
                  <a:srgbClr val="000000"/>
                </a:solidFill>
                <a:effectLst/>
                <a:latin typeface="Calibri" panose="020F0502020204030204" pitchFamily="34" charset="0"/>
              </a:rPr>
              <a:t>colour</a:t>
            </a:r>
            <a:r>
              <a:rPr lang="en-US" sz="1800" b="1" i="0" dirty="0">
                <a:solidFill>
                  <a:srgbClr val="000000"/>
                </a:solidFill>
                <a:effectLst/>
                <a:latin typeface="Calibri" panose="020F0502020204030204" pitchFamily="34" charset="0"/>
              </a:rPr>
              <a:t> or a trans person with a disability may face unique and compounded forms of violence and discrimination that are not adequately addressed by a singular approach. By considering intersectionality, we can better understand the root causes of gender-based violence and develop strategies that are inclusive and equitable. </a:t>
            </a:r>
          </a:p>
          <a:p>
            <a:endParaRPr lang="en-US" sz="1800" b="1" i="0" dirty="0">
              <a:solidFill>
                <a:srgbClr val="000000"/>
              </a:solidFill>
              <a:effectLst/>
              <a:latin typeface="Calibri" panose="020F0502020204030204" pitchFamily="34" charset="0"/>
            </a:endParaRPr>
          </a:p>
          <a:p>
            <a:endParaRPr lang="x-none" b="1"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20</a:t>
            </a:fld>
            <a:endParaRPr lang="en-US"/>
          </a:p>
        </p:txBody>
      </p:sp>
    </p:spTree>
    <p:extLst>
      <p:ext uri="{BB962C8B-B14F-4D97-AF65-F5344CB8AC3E}">
        <p14:creationId xmlns:p14="http://schemas.microsoft.com/office/powerpoint/2010/main" val="33609748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E2234"/>
                </a:solidFill>
                <a:effectLst/>
                <a:latin typeface="Din"/>
              </a:rPr>
              <a:t>The UniSAFE Project relies on a 7P model to address and combat violence. This 7P model [originally developed by Mergaert and colleagues’ study on gender-based violence in sport (</a:t>
            </a:r>
            <a:r>
              <a:rPr lang="en-US" b="0" i="0">
                <a:solidFill>
                  <a:srgbClr val="0E2234"/>
                </a:solidFill>
                <a:effectLst/>
                <a:latin typeface="Din"/>
              </a:rPr>
              <a:t>2016)takes </a:t>
            </a:r>
            <a:r>
              <a:rPr lang="en-US" b="0" i="0" dirty="0">
                <a:solidFill>
                  <a:srgbClr val="0E2234"/>
                </a:solidFill>
                <a:effectLst/>
                <a:latin typeface="Din"/>
              </a:rPr>
              <a:t>a holistic approach to gender-based violence and is better equipped to collect comprehensive data, </a:t>
            </a:r>
            <a:r>
              <a:rPr lang="en-US" b="0" i="0" dirty="0" err="1">
                <a:solidFill>
                  <a:srgbClr val="0E2234"/>
                </a:solidFill>
                <a:effectLst/>
                <a:latin typeface="Din"/>
              </a:rPr>
              <a:t>analyse</a:t>
            </a:r>
            <a:r>
              <a:rPr lang="en-US" b="0" i="0" dirty="0">
                <a:solidFill>
                  <a:srgbClr val="0E2234"/>
                </a:solidFill>
                <a:effectLst/>
                <a:latin typeface="Din"/>
              </a:rPr>
              <a:t> relationships, and translate findings into operational tools by extending the conventional UN’s and EU’s 3P approach (prevention, protection, prosecution) (UN 2017; EU 2019, 2020) or the Council of Europe (2011) Istanbul Convention’s 4P approach (prevention, protection, prosecution, policies) (</a:t>
            </a:r>
            <a:r>
              <a:rPr lang="en-US" b="0" i="0" dirty="0" err="1">
                <a:solidFill>
                  <a:srgbClr val="0E2234"/>
                </a:solidFill>
                <a:effectLst/>
                <a:latin typeface="Din"/>
              </a:rPr>
              <a:t>Anitha</a:t>
            </a:r>
            <a:r>
              <a:rPr lang="en-US" b="0" i="0" dirty="0">
                <a:solidFill>
                  <a:srgbClr val="0E2234"/>
                </a:solidFill>
                <a:effectLst/>
                <a:latin typeface="Din"/>
              </a:rPr>
              <a:t> &amp; Lewis 2019).</a:t>
            </a:r>
            <a:endParaRPr lang="en-GB" dirty="0"/>
          </a:p>
          <a:p>
            <a:endParaRPr lang="en-GB" dirty="0"/>
          </a:p>
          <a:p>
            <a:r>
              <a:rPr lang="en-GB" dirty="0"/>
              <a:t>During the design of the strategy of such framework, it is highly important to acknowledge the aspect of intersectionality and promote the visibility of certain inequalities as well as inclusiveness of wide range of inequality categories. </a:t>
            </a:r>
            <a:endParaRPr lang="x-none"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22</a:t>
            </a:fld>
            <a:endParaRPr lang="en-US"/>
          </a:p>
        </p:txBody>
      </p:sp>
    </p:spTree>
    <p:extLst>
      <p:ext uri="{BB962C8B-B14F-4D97-AF65-F5344CB8AC3E}">
        <p14:creationId xmlns:p14="http://schemas.microsoft.com/office/powerpoint/2010/main" val="4867693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 of prevention measures: Code of Conducts, Awareness-raising campaigns, training programs for staff and students, bystander intervention </a:t>
            </a:r>
            <a:endParaRPr lang="x-none"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23</a:t>
            </a:fld>
            <a:endParaRPr lang="en-US"/>
          </a:p>
        </p:txBody>
      </p:sp>
    </p:spTree>
    <p:extLst>
      <p:ext uri="{BB962C8B-B14F-4D97-AF65-F5344CB8AC3E}">
        <p14:creationId xmlns:p14="http://schemas.microsoft.com/office/powerpoint/2010/main" val="39629340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fontAlgn="base"/>
            <a:r>
              <a:rPr lang="en-US" sz="1800" b="0" i="0" dirty="0">
                <a:solidFill>
                  <a:srgbClr val="000000"/>
                </a:solidFill>
                <a:effectLst/>
                <a:latin typeface="Calibri" panose="020F0502020204030204" pitchFamily="34" charset="0"/>
              </a:rPr>
              <a:t>Prosecution: </a:t>
            </a:r>
            <a:r>
              <a:rPr lang="en-US" sz="2800" b="0" i="0" dirty="0">
                <a:solidFill>
                  <a:srgbClr val="0E2234"/>
                </a:solidFill>
                <a:effectLst/>
                <a:latin typeface="Din"/>
              </a:rPr>
              <a:t> In terms of research performing </a:t>
            </a:r>
            <a:r>
              <a:rPr lang="en-US" sz="2800" b="0" i="0" dirty="0" err="1">
                <a:solidFill>
                  <a:srgbClr val="0E2234"/>
                </a:solidFill>
                <a:effectLst/>
                <a:latin typeface="Din"/>
              </a:rPr>
              <a:t>organisations</a:t>
            </a:r>
            <a:r>
              <a:rPr lang="en-US" sz="2800" b="0" i="0" dirty="0">
                <a:solidFill>
                  <a:srgbClr val="0E2234"/>
                </a:solidFill>
                <a:effectLst/>
                <a:latin typeface="Din"/>
              </a:rPr>
              <a:t>, this includes: clear processes, procedures and infrastructure for dealing with perpetrators, including possible disciplining, warnings, suspensions, rehabilitation, and termination of employment and study, as legally appropriate; both internal and external resources, training and expertise of those responsible for designing and implementing these processes, procedures and infrastructure and liaison with legal, police and criminal justice </a:t>
            </a:r>
            <a:r>
              <a:rPr lang="en-US" sz="2800" b="0" i="0" dirty="0" err="1">
                <a:solidFill>
                  <a:srgbClr val="0E2234"/>
                </a:solidFill>
                <a:effectLst/>
                <a:latin typeface="Din"/>
              </a:rPr>
              <a:t>organisations</a:t>
            </a:r>
            <a:r>
              <a:rPr lang="en-US" sz="2800" b="0" i="0" dirty="0">
                <a:solidFill>
                  <a:srgbClr val="0E2234"/>
                </a:solidFill>
                <a:effectLst/>
                <a:latin typeface="Din"/>
              </a:rPr>
              <a:t> and professionals</a:t>
            </a:r>
          </a:p>
          <a:p>
            <a:pPr algn="just" rtl="0" fontAlgn="base"/>
            <a:endParaRPr lang="en-US" sz="1800" b="0" i="0" dirty="0">
              <a:solidFill>
                <a:srgbClr val="000000"/>
              </a:solidFill>
              <a:effectLst/>
              <a:latin typeface="Calibri" panose="020F0502020204030204" pitchFamily="34" charset="0"/>
            </a:endParaRPr>
          </a:p>
          <a:p>
            <a:pPr algn="just" rtl="0" fontAlgn="base"/>
            <a:r>
              <a:rPr lang="en-US" sz="1800" b="0" i="0" dirty="0">
                <a:solidFill>
                  <a:srgbClr val="000000"/>
                </a:solidFill>
                <a:effectLst/>
                <a:latin typeface="Calibri" panose="020F0502020204030204" pitchFamily="34" charset="0"/>
              </a:rPr>
              <a:t>Provision of services can include: </a:t>
            </a:r>
            <a:endParaRPr lang="en-US"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General support / helplines / information services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Psychological support services and counselling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Medical aid / health care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Legal counselling / advocacy services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Conflict resolution services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Training for the role of ombudsperson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Support services for bystanders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Counselling and rehabilitation </a:t>
            </a:r>
            <a:r>
              <a:rPr lang="en-US" sz="1800" b="0" i="0" dirty="0" err="1">
                <a:solidFill>
                  <a:srgbClr val="000000"/>
                </a:solidFill>
                <a:effectLst/>
                <a:latin typeface="Calibri" panose="020F0502020204030204" pitchFamily="34" charset="0"/>
              </a:rPr>
              <a:t>programmes</a:t>
            </a:r>
            <a:r>
              <a:rPr lang="en-US" sz="1800" b="0" i="0" dirty="0">
                <a:solidFill>
                  <a:srgbClr val="000000"/>
                </a:solidFill>
                <a:effectLst/>
                <a:latin typeface="Calibri" panose="020F0502020204030204" pitchFamily="34" charset="0"/>
              </a:rPr>
              <a:t> for perpetrators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Referrals to professionals and external services such as police, legal services, harassment crisis </a:t>
            </a:r>
            <a:r>
              <a:rPr lang="en-US" sz="1800" b="0" i="0" dirty="0" err="1">
                <a:solidFill>
                  <a:srgbClr val="000000"/>
                </a:solidFill>
                <a:effectLst/>
                <a:latin typeface="Calibri" panose="020F0502020204030204" pitchFamily="34" charset="0"/>
              </a:rPr>
              <a:t>centres</a:t>
            </a:r>
            <a:r>
              <a:rPr lang="en-US" sz="1800" b="0" i="0" dirty="0">
                <a:solidFill>
                  <a:srgbClr val="000000"/>
                </a:solidFill>
                <a:effectLst/>
                <a:latin typeface="Calibri" panose="020F0502020204030204" pitchFamily="34" charset="0"/>
              </a:rPr>
              <a:t> etc. </a:t>
            </a:r>
          </a:p>
          <a:p>
            <a:pPr algn="l" rtl="0" fontAlgn="base">
              <a:buFont typeface="Arial" panose="020B0604020202020204" pitchFamily="34" charset="0"/>
              <a:buChar char="•"/>
            </a:pPr>
            <a:r>
              <a:rPr lang="en-US" sz="1800" b="0" i="0" dirty="0">
                <a:solidFill>
                  <a:srgbClr val="000000"/>
                </a:solidFill>
                <a:effectLst/>
                <a:latin typeface="Calibri" panose="020F0502020204030204" pitchFamily="34" charset="0"/>
              </a:rPr>
              <a:t>Capacity-building for staff and students  </a:t>
            </a:r>
          </a:p>
          <a:p>
            <a:endParaRPr lang="x-none"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24</a:t>
            </a:fld>
            <a:endParaRPr lang="en-US"/>
          </a:p>
        </p:txBody>
      </p:sp>
    </p:spTree>
    <p:extLst>
      <p:ext uri="{BB962C8B-B14F-4D97-AF65-F5344CB8AC3E}">
        <p14:creationId xmlns:p14="http://schemas.microsoft.com/office/powerpoint/2010/main" val="245883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Segoe UI" panose="020B0502040204020203" pitchFamily="34" charset="0"/>
              </a:rPr>
              <a:t>The trainer explains the instructions. </a:t>
            </a:r>
            <a:endParaRPr lang="en-US" sz="1800" dirty="0">
              <a:effectLst/>
              <a:latin typeface="Arial" panose="020B0604020202020204" pitchFamily="34" charset="0"/>
            </a:endParaRPr>
          </a:p>
          <a:p>
            <a:endParaRPr lang="x-none"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26</a:t>
            </a:fld>
            <a:endParaRPr lang="en-US"/>
          </a:p>
        </p:txBody>
      </p:sp>
    </p:spTree>
    <p:extLst>
      <p:ext uri="{BB962C8B-B14F-4D97-AF65-F5344CB8AC3E}">
        <p14:creationId xmlns:p14="http://schemas.microsoft.com/office/powerpoint/2010/main" val="23516239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Trainer: “Each team has a set of small cards, that describe a different case of gender-based-violence in the context of academia. You are asked to </a:t>
            </a:r>
            <a:r>
              <a:rPr lang="en-US" dirty="0" err="1"/>
              <a:t>categorise</a:t>
            </a:r>
            <a:r>
              <a:rPr lang="en-US" dirty="0"/>
              <a:t> each case, under the 6 categories you see in the A3 template. Discuss each case/card with your team and decide together under which category the card falls under. For this exercise, you have 20 minutes. When you are done, we would like to hear your reflections and impressions for the different cases you will read.”</a:t>
            </a:r>
          </a:p>
          <a:p>
            <a:endParaRPr lang="x-none"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27</a:t>
            </a:fld>
            <a:endParaRPr lang="en-US"/>
          </a:p>
        </p:txBody>
      </p:sp>
    </p:spTree>
    <p:extLst>
      <p:ext uri="{BB962C8B-B14F-4D97-AF65-F5344CB8AC3E}">
        <p14:creationId xmlns:p14="http://schemas.microsoft.com/office/powerpoint/2010/main" val="10358413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28</a:t>
            </a:fld>
            <a:endParaRPr lang="en-US"/>
          </a:p>
        </p:txBody>
      </p:sp>
    </p:spTree>
    <p:extLst>
      <p:ext uri="{BB962C8B-B14F-4D97-AF65-F5344CB8AC3E}">
        <p14:creationId xmlns:p14="http://schemas.microsoft.com/office/powerpoint/2010/main" val="2562750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dirty="0">
                <a:solidFill>
                  <a:srgbClr val="000000"/>
                </a:solidFill>
                <a:effectLst/>
                <a:latin typeface="Calibri" panose="020F0502020204030204" pitchFamily="34" charset="0"/>
              </a:rPr>
              <a:t>The trainer asks participants to reflect on what they consider to be gender-based violence in the academic context, before sharing any definition. </a:t>
            </a:r>
            <a:endParaRPr lang="x-none"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7</a:t>
            </a:fld>
            <a:endParaRPr lang="en-US"/>
          </a:p>
        </p:txBody>
      </p:sp>
    </p:spTree>
    <p:extLst>
      <p:ext uri="{BB962C8B-B14F-4D97-AF65-F5344CB8AC3E}">
        <p14:creationId xmlns:p14="http://schemas.microsoft.com/office/powerpoint/2010/main" val="16390483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US" dirty="0"/>
          </a:p>
          <a:p>
            <a:pPr algn="just"/>
            <a:r>
              <a:rPr lang="en-US" err="1">
                <a:latin typeface="D-DIN"/>
              </a:rPr>
              <a:t>UniSAFE</a:t>
            </a:r>
            <a:r>
              <a:rPr lang="en-US">
                <a:latin typeface="D-DIN"/>
              </a:rPr>
              <a:t> provides the survey questionnaire used to collect data on </a:t>
            </a:r>
            <a:r>
              <a:rPr lang="en-US" err="1">
                <a:latin typeface="D-DIN"/>
              </a:rPr>
              <a:t>prevelance</a:t>
            </a:r>
            <a:r>
              <a:rPr lang="en-US">
                <a:latin typeface="D-DIN"/>
              </a:rPr>
              <a:t> of gender-based violence across Europe. In the public document, you will find the questions used for the survey, and more information on the approach of design, implementation and dissemination can be found in the online toolkit under </a:t>
            </a:r>
            <a:r>
              <a:rPr lang="en-US" err="1">
                <a:latin typeface="D-DIN"/>
              </a:rPr>
              <a:t>Prevelance</a:t>
            </a:r>
            <a:r>
              <a:rPr lang="en-US">
                <a:latin typeface="D-DIN"/>
              </a:rPr>
              <a:t>. </a:t>
            </a:r>
            <a:r>
              <a:rPr lang="en-GB" dirty="0">
                <a:latin typeface="D-DIN"/>
              </a:rPr>
              <a:t> </a:t>
            </a:r>
            <a:endParaRPr lang="en-US" dirty="0">
              <a:latin typeface="D-DIN"/>
            </a:endParaRP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32</a:t>
            </a:fld>
            <a:endParaRPr lang="en-US"/>
          </a:p>
        </p:txBody>
      </p:sp>
    </p:spTree>
    <p:extLst>
      <p:ext uri="{BB962C8B-B14F-4D97-AF65-F5344CB8AC3E}">
        <p14:creationId xmlns:p14="http://schemas.microsoft.com/office/powerpoint/2010/main" val="10335190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Starting with prevalence, as previously mentioned, prevalence refers to data and data collection aimed at estimating the extent of gender-based violence and at providing information on its different forms.</a:t>
            </a:r>
            <a:endParaRPr lang="en-GB" dirty="0"/>
          </a:p>
          <a:p>
            <a:pPr algn="just"/>
            <a:endParaRPr lang="en-GB" dirty="0"/>
          </a:p>
          <a:p>
            <a:pPr marL="171450" indent="-171450" algn="just">
              <a:buFont typeface="Symbol"/>
              <a:buChar char="•"/>
            </a:pPr>
            <a:r>
              <a:rPr lang="en-GB"/>
              <a:t>In case you are designing a survey on gender-based violence, always consider using existing and validated survey instruments, keep the length of the survey manageable to encourage completion and a high response rate. </a:t>
            </a:r>
            <a:endParaRPr lang="en-GB" dirty="0"/>
          </a:p>
          <a:p>
            <a:pPr algn="just"/>
            <a:endParaRPr lang="en-GB" dirty="0"/>
          </a:p>
          <a:p>
            <a:pPr marL="171450" indent="-171450" algn="just">
              <a:buFont typeface="Symbol"/>
              <a:buChar char="•"/>
            </a:pPr>
            <a:r>
              <a:rPr lang="en-GB" dirty="0">
                <a:latin typeface="D-DIN"/>
              </a:rPr>
              <a:t>Collect only the data that you intend to analyse therefore be critical when choosing questions with open ended answers! The toolkit of </a:t>
            </a:r>
            <a:r>
              <a:rPr lang="en-GB" dirty="0" err="1">
                <a:latin typeface="D-DIN"/>
              </a:rPr>
              <a:t>UniSAFE</a:t>
            </a:r>
            <a:r>
              <a:rPr lang="en-GB" dirty="0">
                <a:latin typeface="D-DIN"/>
              </a:rPr>
              <a:t> provides in detail more information on how to design such survey, offering open source examples.  </a:t>
            </a:r>
          </a:p>
          <a:p>
            <a:pPr algn="just"/>
            <a:endParaRPr lang="en-GB" dirty="0"/>
          </a:p>
          <a:p>
            <a:pPr marL="171450" indent="-171450" algn="just">
              <a:buFont typeface="Symbol"/>
              <a:buChar char="•"/>
            </a:pPr>
            <a:r>
              <a:rPr lang="en-GB" dirty="0">
                <a:latin typeface="D-DIN"/>
              </a:rPr>
              <a:t>Remember to use clear definitions for the terms you use, for example, when you use phrases "off and on the campus" make sure you provide clear definitions of such terminology. Importantly, when you describe different forms of gender-based violence, describe concrete situations instead of using a specific term such as rape or sexual harassment. Many people who experience rape or sexual harassment do not identify their experiences with that term. </a:t>
            </a:r>
          </a:p>
          <a:p>
            <a:pPr algn="just"/>
            <a:endParaRPr lang="en-GB" dirty="0"/>
          </a:p>
          <a:p>
            <a:pPr marL="171450" indent="-171450" algn="just">
              <a:buFont typeface="Symbol"/>
              <a:buChar char="•"/>
            </a:pPr>
            <a:r>
              <a:rPr lang="en-GB" dirty="0">
                <a:latin typeface="D-DIN"/>
              </a:rPr>
              <a:t>Lastly, use gender-inclusive language and do not assume that all of the victims identify as “woman”. Choose “person” instead.</a:t>
            </a:r>
          </a:p>
          <a:p>
            <a:pPr algn="just"/>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33</a:t>
            </a:fld>
            <a:endParaRPr lang="en-US"/>
          </a:p>
        </p:txBody>
      </p:sp>
    </p:spTree>
    <p:extLst>
      <p:ext uri="{BB962C8B-B14F-4D97-AF65-F5344CB8AC3E}">
        <p14:creationId xmlns:p14="http://schemas.microsoft.com/office/powerpoint/2010/main" val="7886083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lgn="just">
              <a:buFont typeface="Symbol"/>
              <a:buChar char="•"/>
            </a:pPr>
            <a:r>
              <a:rPr lang="en-GB"/>
              <a:t>When you share the survey for data protection on prevalence, use internal channels to control access in case it is an anonymous survey and to ensure that respondents belong to your institution. Avoid sharing the survey link via social media platforms as you cannot know for sure whether the person is a member of your institution or not, if no institutional login is required.</a:t>
            </a:r>
            <a:endParaRPr lang="en-GB" dirty="0"/>
          </a:p>
          <a:p>
            <a:pPr algn="just"/>
            <a:endParaRPr lang="en-GB" dirty="0"/>
          </a:p>
          <a:p>
            <a:pPr marL="171450" indent="-171450" algn="just">
              <a:buFont typeface="Symbol"/>
              <a:buChar char="•"/>
            </a:pPr>
            <a:r>
              <a:rPr lang="en-GB"/>
              <a:t>In order to ensure high response rate, send weekly reminders and keep the survey access open to responds for 4 weeks or longer. Victims of violence may decide to respond at a later phase, not necessarily once the survey is disseminated.</a:t>
            </a:r>
            <a:endParaRPr lang="en-GB" dirty="0"/>
          </a:p>
          <a:p>
            <a:pPr algn="just"/>
            <a:endParaRPr lang="en-GB" dirty="0"/>
          </a:p>
          <a:p>
            <a:pPr marL="171450" indent="-171450" algn="just">
              <a:buFont typeface="Symbol"/>
              <a:buChar char="•"/>
            </a:pPr>
            <a:r>
              <a:rPr lang="en-GB"/>
              <a:t>The dissemination of the results to the decision-making bodies is very important. By sharing the results with these groups, they can better understand the scope and severity of gender-based violence in academic contexts, and use this information to develop interventions and policies to prevent and respond to such violence.</a:t>
            </a:r>
            <a:endParaRPr lang="en-GB" dirty="0"/>
          </a:p>
          <a:p>
            <a:pPr algn="just"/>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34</a:t>
            </a:fld>
            <a:endParaRPr lang="en-US"/>
          </a:p>
        </p:txBody>
      </p:sp>
    </p:spTree>
    <p:extLst>
      <p:ext uri="{BB962C8B-B14F-4D97-AF65-F5344CB8AC3E}">
        <p14:creationId xmlns:p14="http://schemas.microsoft.com/office/powerpoint/2010/main" val="12650105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a:p>
            <a:pPr algn="just"/>
            <a:r>
              <a:rPr lang="en-GB" dirty="0">
                <a:latin typeface="D-DIN"/>
              </a:rPr>
              <a:t>Moving on to prevention, prevention may consist of actions such as the dissemination of communication materials to existing and newcomer staff and students, ongoing campaigns and training programmes, code of conducts etc. </a:t>
            </a:r>
          </a:p>
          <a:p>
            <a:pPr algn="just"/>
            <a:endParaRPr lang="en-GB" dirty="0"/>
          </a:p>
          <a:p>
            <a:pPr marL="171450" indent="-171450" algn="just">
              <a:buFont typeface="Symbol"/>
              <a:buChar char="•"/>
            </a:pPr>
            <a:r>
              <a:rPr lang="en-GB" dirty="0">
                <a:latin typeface="D-DIN"/>
              </a:rPr>
              <a:t>Some tips and hints on this, is the importance of engaging the communication departments for the implementation of a prevention strategy. Such strategy can be embedded to the institutional communication strategy that will support the institutionalisation of prevention measures. Make sure you engage the communication department in the design and implementation process. </a:t>
            </a:r>
          </a:p>
          <a:p>
            <a:pPr algn="just"/>
            <a:endParaRPr lang="en-GB" dirty="0"/>
          </a:p>
          <a:p>
            <a:pPr marL="171450" indent="-171450" algn="just">
              <a:buFont typeface="Symbol"/>
              <a:buChar char="•"/>
            </a:pPr>
            <a:r>
              <a:rPr lang="en-GB" dirty="0">
                <a:latin typeface="D-DIN"/>
              </a:rPr>
              <a:t>Reach the broadest possible audience by sharing information on activities and training opportunities through multiple channels. The institution's main channels (website, social media pages etc.) are important to be utilised.   </a:t>
            </a:r>
          </a:p>
          <a:p>
            <a:pPr algn="just"/>
            <a:endParaRPr lang="en-GB" dirty="0"/>
          </a:p>
          <a:p>
            <a:pPr marL="171450" indent="-171450" algn="just">
              <a:buFont typeface="Symbol"/>
              <a:buChar char="•"/>
            </a:pPr>
            <a:r>
              <a:rPr lang="en-GB" dirty="0">
                <a:latin typeface="D-DIN"/>
              </a:rPr>
              <a:t>In order to hold perpetrators accountable, ensure that faculty, staff, students, and institutional enforcement services are aware of the gender-based violence policies, codes of conduct, procedures and possible sanctions, as previously mentioned.  </a:t>
            </a:r>
          </a:p>
          <a:p>
            <a:pPr algn="just"/>
            <a:endParaRPr lang="en-GB" dirty="0"/>
          </a:p>
          <a:p>
            <a:pPr marL="171450" indent="-171450" algn="just">
              <a:buFont typeface="Symbol"/>
              <a:buChar char="•"/>
            </a:pPr>
            <a:r>
              <a:rPr lang="en-GB" dirty="0">
                <a:latin typeface="D-DIN"/>
              </a:rPr>
              <a:t>When providing information, including helplines, support services and reporting procedures on the website, make it easily accessible for the user. Avoid adding information under sub-categories or hidden under specific pages of departments or offices. </a:t>
            </a:r>
          </a:p>
          <a:p>
            <a:pPr algn="just"/>
            <a:endParaRPr lang="en-GB" dirty="0"/>
          </a:p>
          <a:p>
            <a:pPr marL="171450" indent="-171450" algn="just">
              <a:buFont typeface="Symbol"/>
              <a:buChar char="•"/>
            </a:pPr>
            <a:r>
              <a:rPr lang="en-GB" dirty="0">
                <a:latin typeface="D-DIN"/>
              </a:rPr>
              <a:t>Newcomers, staff and students are an important target group to design specific materials related to the forms of gender-based violence, therefore make sure you design actions tailor made for them</a:t>
            </a:r>
          </a:p>
          <a:p>
            <a:pPr algn="just"/>
            <a:endParaRPr lang="en-GB" dirty="0"/>
          </a:p>
          <a:p>
            <a:pPr marL="171450" indent="-171450" algn="just">
              <a:buFont typeface="Symbol"/>
              <a:buChar char="•"/>
            </a:pPr>
            <a:r>
              <a:rPr lang="en-GB" dirty="0">
                <a:latin typeface="D-DIN"/>
              </a:rPr>
              <a:t>A good practice is to build allies, by identifying individuals (staff and students) who are committed to preventing gender-based violence and who are willing to be part of a prevention working group, responsible for the design and implementation of practices and activities. </a:t>
            </a:r>
          </a:p>
          <a:p>
            <a:pPr algn="just"/>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35</a:t>
            </a:fld>
            <a:endParaRPr lang="en-US"/>
          </a:p>
        </p:txBody>
      </p:sp>
    </p:spTree>
    <p:extLst>
      <p:ext uri="{BB962C8B-B14F-4D97-AF65-F5344CB8AC3E}">
        <p14:creationId xmlns:p14="http://schemas.microsoft.com/office/powerpoint/2010/main" val="13836878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buFont typeface="Symbol"/>
              <a:buChar char="•"/>
            </a:pPr>
            <a:r>
              <a:rPr lang="en-GB"/>
              <a:t>Consider mandatory sessions on gender-based violence during onboarding training for staff and students, and design (mandatory) training for staff targeting top management and staff members who are promoted, as part of a general training for leadership.</a:t>
            </a:r>
            <a:endParaRPr lang="en-GB" dirty="0"/>
          </a:p>
          <a:p>
            <a:pPr algn="just">
              <a:buFont typeface="Arial"/>
              <a:buChar char="•"/>
            </a:pPr>
            <a:endParaRPr lang="en-GB" dirty="0"/>
          </a:p>
          <a:p>
            <a:pPr algn="just">
              <a:buFont typeface="Symbol"/>
              <a:buChar char="•"/>
            </a:pPr>
            <a:r>
              <a:rPr lang="en-GB"/>
              <a:t>Offer training to students and make it a precondition to participate in other mandatory courses. The certification provided for this training could serve as a prerequisite for enrolment in subsequent courses. In order to make the training engaging and interactive, incorporating elements of gaming can be a useful approach. Additionally, students who attend the training could be awarded ECTS credits to recognise their efforts and incentivise their participation.</a:t>
            </a:r>
            <a:endParaRPr lang="en-GB" dirty="0"/>
          </a:p>
          <a:p>
            <a:pPr algn="just">
              <a:buFont typeface="Arial"/>
              <a:buChar char="•"/>
            </a:pPr>
            <a:endParaRPr lang="en-GB" dirty="0"/>
          </a:p>
          <a:p>
            <a:pPr algn="just">
              <a:buFont typeface="Symbol"/>
              <a:buChar char="•"/>
            </a:pPr>
            <a:r>
              <a:rPr lang="en-GB"/>
              <a:t>Resources allocations has to be sufficient in order to maintain the sustainability of the practices, and lastly, monitor and evaluation systems has to be in place to assess the components of the prevention programme and ensure that it remains relevant and effective.  </a:t>
            </a:r>
            <a:endParaRPr lang="en-GB" dirty="0"/>
          </a:p>
          <a:p>
            <a:pPr algn="just">
              <a:buFont typeface="Arial"/>
              <a:buChar char="•"/>
            </a:pPr>
            <a:endParaRPr lang="en-GB" dirty="0"/>
          </a:p>
          <a:p>
            <a:pPr marL="171450" indent="-171450" algn="just">
              <a:buFont typeface="Arial"/>
              <a:buChar char="•"/>
            </a:pPr>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36</a:t>
            </a:fld>
            <a:endParaRPr lang="en-US"/>
          </a:p>
        </p:txBody>
      </p:sp>
    </p:spTree>
    <p:extLst>
      <p:ext uri="{BB962C8B-B14F-4D97-AF65-F5344CB8AC3E}">
        <p14:creationId xmlns:p14="http://schemas.microsoft.com/office/powerpoint/2010/main" val="18090085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University of Cambridge’s prevention programme, </a:t>
            </a:r>
            <a:r>
              <a:rPr lang="en-GB" u="sng" dirty="0">
                <a:hlinkClick r:id="rId3"/>
              </a:rPr>
              <a:t>Breaking the Silence</a:t>
            </a:r>
            <a:r>
              <a:rPr lang="en-GB"/>
              <a:t>, has invested in a number of initiatives for prevention and support for staff and students, bystanders' intervention training programmes, and support-for-supporters materials. Trainings addressed to students include topics such as “Consent Matters”, and “Where do you draw the line” and “Staff training on student disclosures for sexual assault” addressed to all staff members. A series of supporting training is also provided for personal and professional development. </a:t>
            </a:r>
            <a:endParaRPr lang="en-GB" dirty="0"/>
          </a:p>
          <a:p>
            <a:pPr algn="just"/>
            <a:endParaRPr lang="en-GB" dirty="0"/>
          </a:p>
          <a:p>
            <a:pPr algn="just"/>
            <a:r>
              <a:rPr lang="en-GB"/>
              <a:t>As you can tell this practice tackles various Ps, such as prevention, protection and provision of services, which we are discussing next.</a:t>
            </a:r>
            <a:endParaRPr lang="en-GB" dirty="0"/>
          </a:p>
          <a:p>
            <a:endParaRPr lang="en-GB" dirty="0">
              <a:latin typeface="D-DIN"/>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37</a:t>
            </a:fld>
            <a:endParaRPr lang="en-US"/>
          </a:p>
        </p:txBody>
      </p:sp>
    </p:spTree>
    <p:extLst>
      <p:ext uri="{BB962C8B-B14F-4D97-AF65-F5344CB8AC3E}">
        <p14:creationId xmlns:p14="http://schemas.microsoft.com/office/powerpoint/2010/main" val="33430667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D-DIN"/>
              </a:rPr>
              <a:t>The </a:t>
            </a:r>
            <a:r>
              <a:rPr lang="en-GB" u="sng" dirty="0">
                <a:latin typeface="D-DIN"/>
                <a:hlinkClick r:id="rId3"/>
              </a:rPr>
              <a:t>Don’t Turn a Blind Eye Guide</a:t>
            </a:r>
            <a:r>
              <a:rPr lang="en-GB" dirty="0">
                <a:latin typeface="D-DIN"/>
              </a:rPr>
              <a:t> was produced as part of the anti-harassment actions by University of Geneva. The guide is well written and addresses students and staff alike. It includes definitions of different forms of gender-based violence and examples of actions and their consequences. It refers to the national and institutional legal framework, and provides guidance, contact points and a “survival kit” for victims/survivors. Tips and advice are also offered for staff in higher positions and witnesses of inappropriate behaviours. Also, postcards with slogans aimed at raising awareness can be found in this guide. </a:t>
            </a:r>
            <a:r>
              <a:rPr lang="en-US" dirty="0">
                <a:latin typeface="D-DIN"/>
              </a:rPr>
              <a:t>  </a:t>
            </a:r>
            <a:endParaRPr lang="en-GB" dirty="0">
              <a:latin typeface="D-DIN"/>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38</a:t>
            </a:fld>
            <a:endParaRPr lang="en-US"/>
          </a:p>
        </p:txBody>
      </p:sp>
    </p:spTree>
    <p:extLst>
      <p:ext uri="{BB962C8B-B14F-4D97-AF65-F5344CB8AC3E}">
        <p14:creationId xmlns:p14="http://schemas.microsoft.com/office/powerpoint/2010/main" val="4143960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a:p>
            <a:pPr algn="just"/>
            <a:r>
              <a:rPr lang="en-GB"/>
              <a:t>Remember: Protection measures are determined on a case-by-case basis, taking into account the unique requirements of each situation and providing a range of potential solutions.   </a:t>
            </a:r>
            <a:endParaRPr lang="en-GB" dirty="0"/>
          </a:p>
          <a:p>
            <a:pPr algn="just"/>
            <a:endParaRPr lang="en-GB" dirty="0"/>
          </a:p>
          <a:p>
            <a:pPr algn="just"/>
            <a:r>
              <a:rPr lang="en-GB"/>
              <a:t>Effective reporting provisions must be in place, so that the institution can offer protection when needed. Reporting should be possible through different options: </a:t>
            </a:r>
            <a:endParaRPr lang="en-GB" dirty="0"/>
          </a:p>
          <a:p>
            <a:pPr algn="just"/>
            <a:r>
              <a:rPr lang="en-GB"/>
              <a:t> </a:t>
            </a:r>
            <a:endParaRPr lang="en-GB" dirty="0"/>
          </a:p>
          <a:p>
            <a:pPr marL="171450" indent="-171450" algn="just">
              <a:buFont typeface="Symbol"/>
              <a:buChar char="•"/>
            </a:pPr>
            <a:r>
              <a:rPr lang="en-GB" dirty="0"/>
              <a:t>In person and online </a:t>
            </a:r>
          </a:p>
          <a:p>
            <a:pPr marL="171450" indent="-171450" algn="just">
              <a:buFont typeface="Symbol"/>
              <a:buChar char="•"/>
            </a:pPr>
            <a:r>
              <a:rPr lang="en-GB" dirty="0">
                <a:latin typeface="D-DIN"/>
              </a:rPr>
              <a:t>Anonymous or not </a:t>
            </a:r>
          </a:p>
          <a:p>
            <a:pPr marL="171450" indent="-171450" algn="just">
              <a:buFont typeface="Symbol"/>
              <a:buChar char="•"/>
            </a:pPr>
            <a:r>
              <a:rPr lang="en-GB" dirty="0">
                <a:latin typeface="D-DIN"/>
              </a:rPr>
              <a:t>Formal or informal </a:t>
            </a:r>
          </a:p>
          <a:p>
            <a:pPr marL="171450" indent="-171450" algn="just">
              <a:buFont typeface="Symbol"/>
              <a:buChar char="•"/>
            </a:pPr>
            <a:r>
              <a:rPr lang="en-GB" dirty="0"/>
              <a:t>In different languages </a:t>
            </a:r>
          </a:p>
          <a:p>
            <a:pPr marL="171450" indent="-171450" algn="just">
              <a:buFont typeface="Symbol"/>
              <a:buChar char="•"/>
            </a:pPr>
            <a:r>
              <a:rPr lang="en-GB" dirty="0"/>
              <a:t>Accessible 24 hours a day and 7 days a week </a:t>
            </a:r>
          </a:p>
          <a:p>
            <a:pPr marL="171450" indent="-171450" algn="just">
              <a:buFont typeface="Symbol"/>
              <a:buChar char="•"/>
            </a:pPr>
            <a:r>
              <a:rPr lang="en-GB" dirty="0"/>
              <a:t>Possibility to report to the institution of origin for mobile researchers .</a:t>
            </a:r>
          </a:p>
          <a:p>
            <a:pPr algn="just"/>
            <a:endParaRPr lang="en-GB" dirty="0"/>
          </a:p>
          <a:p>
            <a:pPr algn="just"/>
            <a:r>
              <a:rPr lang="en-GB" dirty="0"/>
              <a:t>In order to build a safe procedure Institutions should actively and clearly publicise these channels to ensure that they are known by the whole community, as previously mentioned in Prevention.</a:t>
            </a:r>
          </a:p>
          <a:p>
            <a:pPr algn="just"/>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39</a:t>
            </a:fld>
            <a:endParaRPr lang="en-US"/>
          </a:p>
        </p:txBody>
      </p:sp>
    </p:spTree>
    <p:extLst>
      <p:ext uri="{BB962C8B-B14F-4D97-AF65-F5344CB8AC3E}">
        <p14:creationId xmlns:p14="http://schemas.microsoft.com/office/powerpoint/2010/main" val="5041206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latin typeface="D-DIN"/>
              </a:rPr>
              <a:t>Some tips and hints for protection... </a:t>
            </a:r>
          </a:p>
          <a:p>
            <a:pPr marL="171450" indent="-171450" algn="just">
              <a:buFont typeface="Symbol"/>
              <a:buChar char="•"/>
            </a:pPr>
            <a:r>
              <a:rPr lang="en-GB" dirty="0">
                <a:latin typeface="D-DIN"/>
              </a:rPr>
              <a:t>In order to give victims a sense of safety and protection, which reduced their fear of reprisal, have settings and procedures that allow for a quick response. Act before escalation of inadequate behaviours. And... </a:t>
            </a:r>
          </a:p>
          <a:p>
            <a:pPr algn="just"/>
            <a:endParaRPr lang="en-GB" dirty="0"/>
          </a:p>
          <a:p>
            <a:pPr marL="171450" indent="-171450" algn="just">
              <a:buFont typeface="Symbol"/>
              <a:buChar char="•"/>
            </a:pPr>
            <a:r>
              <a:rPr lang="en-GB" dirty="0">
                <a:latin typeface="D-DIN"/>
              </a:rPr>
              <a:t>Avoid procedures that require the manager or supervisor to be contacted first as this can make it difficult for a victim to report or seek support.   </a:t>
            </a:r>
          </a:p>
          <a:p>
            <a:pPr algn="just"/>
            <a:endParaRPr lang="en-GB" dirty="0"/>
          </a:p>
          <a:p>
            <a:pPr marL="171450" indent="-171450" algn="just">
              <a:buFont typeface="Symbol"/>
              <a:buChar char="•"/>
            </a:pPr>
            <a:r>
              <a:rPr lang="en-US" dirty="0">
                <a:latin typeface="D-DIN"/>
              </a:rPr>
              <a:t>Avoid “warnings” in spaces for reporting incidents, that false allegations are punishable under criminal law as the effect of such explicit mention may be dissuasive and make victims fearful of reporting. </a:t>
            </a:r>
            <a:endParaRPr lang="en-GB" dirty="0">
              <a:latin typeface="D-DIN"/>
            </a:endParaRPr>
          </a:p>
          <a:p>
            <a:pPr algn="just"/>
            <a:endParaRPr lang="en-GB" dirty="0"/>
          </a:p>
          <a:p>
            <a:pPr marL="171450" indent="-171450" algn="just">
              <a:buFont typeface="Symbol"/>
              <a:buChar char="•"/>
            </a:pPr>
            <a:r>
              <a:rPr lang="en-GB" dirty="0">
                <a:latin typeface="D-DIN"/>
              </a:rPr>
              <a:t>Encourage reporting by providing complete information on possible sanctions against perpetrators to give a clear signal of the importance and value of reporting all incidents.</a:t>
            </a:r>
          </a:p>
          <a:p>
            <a:pPr algn="just"/>
            <a:endParaRPr lang="en-GB" dirty="0"/>
          </a:p>
          <a:p>
            <a:pPr marL="171450" indent="-171450" algn="just">
              <a:buFont typeface="Symbol"/>
              <a:buChar char="•"/>
            </a:pPr>
            <a:r>
              <a:rPr lang="en-GB" dirty="0">
                <a:latin typeface="D-DIN"/>
              </a:rPr>
              <a:t>For online violence (social networks, online teaching, e-mail, etc), systems should be in place to flag incidents and get support.</a:t>
            </a:r>
          </a:p>
          <a:p>
            <a:pPr algn="just"/>
            <a:endParaRPr lang="en-GB" dirty="0"/>
          </a:p>
          <a:p>
            <a:pPr marL="171450" indent="-171450" algn="just">
              <a:buFont typeface="Symbol"/>
              <a:buChar char="•"/>
            </a:pPr>
            <a:r>
              <a:rPr lang="en-GB" dirty="0">
                <a:latin typeface="D-DIN"/>
              </a:rPr>
              <a:t>It is good practice to foresee emergency funding to allow traveling expenses, in incidents that occur during field trips and conferences.  </a:t>
            </a:r>
          </a:p>
          <a:p>
            <a:pPr algn="just"/>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40</a:t>
            </a:fld>
            <a:endParaRPr lang="en-US"/>
          </a:p>
        </p:txBody>
      </p:sp>
    </p:spTree>
    <p:extLst>
      <p:ext uri="{BB962C8B-B14F-4D97-AF65-F5344CB8AC3E}">
        <p14:creationId xmlns:p14="http://schemas.microsoft.com/office/powerpoint/2010/main" val="432701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CHAT is an online risk assessment and monitoring screening tool. Via the user portal, the organisation can share a concise questionnaire with (a group of) employees. They complete it anonymously. The report then gives insight into the bottlenecks and helps the organisation to map its social climate, assess and address risks. CHAT thus forms the basis for dialogue (a 'chat') on cross-border behaviour as a step towards an action plan. </a:t>
            </a:r>
            <a:r>
              <a:rPr lang="en-US" dirty="0">
                <a:latin typeface="D-DIN"/>
              </a:rPr>
              <a:t> </a:t>
            </a:r>
            <a:endParaRPr lang="en-GB" dirty="0">
              <a:latin typeface="D-DIN"/>
            </a:endParaRPr>
          </a:p>
          <a:p>
            <a:pPr algn="just"/>
            <a:endParaRPr lang="en-GB" dirty="0"/>
          </a:p>
          <a:p>
            <a:endParaRPr lang="en-GB"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41</a:t>
            </a:fld>
            <a:endParaRPr lang="en-US"/>
          </a:p>
        </p:txBody>
      </p:sp>
    </p:spTree>
    <p:extLst>
      <p:ext uri="{BB962C8B-B14F-4D97-AF65-F5344CB8AC3E}">
        <p14:creationId xmlns:p14="http://schemas.microsoft.com/office/powerpoint/2010/main" val="1755271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61616"/>
                </a:solidFill>
                <a:effectLst/>
                <a:latin typeface="Open Sans" panose="020B0606030504020204" pitchFamily="34" charset="0"/>
              </a:rPr>
              <a:t>Supporting content:</a:t>
            </a:r>
            <a:endParaRPr lang="en-US" b="0" i="0">
              <a:solidFill>
                <a:srgbClr val="161616"/>
              </a:solidFill>
              <a:effectLst/>
              <a:latin typeface="Open Sans" panose="020B0606030504020204" pitchFamily="34" charset="0"/>
              <a:ea typeface="Open Sans"/>
              <a:cs typeface="Open Sans"/>
            </a:endParaRPr>
          </a:p>
          <a:p>
            <a:r>
              <a:rPr lang="en-US" b="0" i="0" dirty="0">
                <a:solidFill>
                  <a:srgbClr val="161616"/>
                </a:solidFill>
                <a:effectLst/>
                <a:latin typeface="Open Sans" panose="020B0606030504020204" pitchFamily="34" charset="0"/>
              </a:rPr>
              <a:t>Gender-based violence is based on an imbalance of power and is carried out with the intention to humiliate and make a person or group of people feel inferior and/ or subordinate. This type of violence is deeply rooted in the social and cultural structures, norms and values that govern society, and is often perpetuated by a culture of denial and silence.</a:t>
            </a:r>
            <a:endParaRPr lang="en-US" b="0" i="0">
              <a:solidFill>
                <a:srgbClr val="161616"/>
              </a:solidFill>
              <a:effectLst/>
              <a:latin typeface="Open Sans" panose="020B0606030504020204" pitchFamily="34" charset="0"/>
              <a:ea typeface="Open Sans"/>
              <a:cs typeface="Open Sans"/>
            </a:endParaRPr>
          </a:p>
          <a:p>
            <a:endParaRPr lang="x-none" b="1"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8</a:t>
            </a:fld>
            <a:endParaRPr lang="en-US"/>
          </a:p>
        </p:txBody>
      </p:sp>
    </p:spTree>
    <p:extLst>
      <p:ext uri="{BB962C8B-B14F-4D97-AF65-F5344CB8AC3E}">
        <p14:creationId xmlns:p14="http://schemas.microsoft.com/office/powerpoint/2010/main" val="30325540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latin typeface="D-DIN"/>
              </a:rPr>
              <a:t>Speakout</a:t>
            </a:r>
            <a:r>
              <a:rPr lang="en-GB" dirty="0">
                <a:latin typeface="D-DIN"/>
              </a:rPr>
              <a:t> is an online, anonymous reporting tool to disclose incidents of bullying, cyberbullying, harassment, discrimination, hate crime, coercive behaviour/control, stalking, assault, sexual harassment, sexual assault and rape. This tool helps to find relevant support and highlights formal reporting options, both within the University and with external agencies.</a:t>
            </a:r>
          </a:p>
        </p:txBody>
      </p:sp>
      <p:sp>
        <p:nvSpPr>
          <p:cNvPr id="4" name="Slide Number Placeholder 3"/>
          <p:cNvSpPr>
            <a:spLocks noGrp="1"/>
          </p:cNvSpPr>
          <p:nvPr>
            <p:ph type="sldNum" sz="quarter" idx="5"/>
          </p:nvPr>
        </p:nvSpPr>
        <p:spPr/>
        <p:txBody>
          <a:bodyPr/>
          <a:lstStyle/>
          <a:p>
            <a:fld id="{6F8E2375-F1B1-284C-A827-B0E603FDBDD8}" type="slidenum">
              <a:rPr lang="en-US" smtClean="0"/>
              <a:pPr/>
              <a:t>42</a:t>
            </a:fld>
            <a:endParaRPr lang="en-US"/>
          </a:p>
        </p:txBody>
      </p:sp>
    </p:spTree>
    <p:extLst>
      <p:ext uri="{BB962C8B-B14F-4D97-AF65-F5344CB8AC3E}">
        <p14:creationId xmlns:p14="http://schemas.microsoft.com/office/powerpoint/2010/main" val="15921673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Prosecution refers specifically to the handling of cases of gender-based violence by the institution, investigative actions, disciplinary procedures and sanctions for perpetrators, as relevant. In some cases, it may also involve judicial proceedings, including court cases, for criminal and civil offences. Risk assessment, aimed at understanding the situation and risks, relates to several Ps (Prevention, Protection, but also Prosecution), and is covered under </a:t>
            </a:r>
            <a:r>
              <a:rPr lang="en-GB" u="sng"/>
              <a:t>Protection</a:t>
            </a:r>
            <a:r>
              <a:rPr lang="en-GB"/>
              <a:t>. </a:t>
            </a:r>
            <a:endParaRPr lang="en-GB" dirty="0"/>
          </a:p>
          <a:p>
            <a:pPr algn="just"/>
            <a:r>
              <a:rPr lang="en-GB"/>
              <a:t>The following elements should be considered, elaborated in greater detail below: </a:t>
            </a:r>
            <a:endParaRPr lang="en-GB" dirty="0"/>
          </a:p>
          <a:p>
            <a:pPr algn="just"/>
            <a:endParaRPr lang="en-GB" dirty="0"/>
          </a:p>
          <a:p>
            <a:pPr marL="171450" indent="-171450" algn="just">
              <a:buFont typeface="Symbol"/>
              <a:buChar char="•"/>
            </a:pPr>
            <a:r>
              <a:rPr lang="en-GB"/>
              <a:t>Implementing clear, accessible and transparent procedures for handling incidents and complaints. </a:t>
            </a:r>
            <a:endParaRPr lang="en-GB" dirty="0"/>
          </a:p>
          <a:p>
            <a:pPr marL="171450" indent="-171450" algn="just">
              <a:buFont typeface="Symbol"/>
              <a:buChar char="•"/>
            </a:pPr>
            <a:r>
              <a:rPr lang="en-GB"/>
              <a:t>Establishing reasonable timelines between complaint, investigation and decision/sanction. </a:t>
            </a:r>
            <a:endParaRPr lang="en-GB" dirty="0"/>
          </a:p>
          <a:p>
            <a:pPr marL="171450" indent="-171450" algn="just">
              <a:buFont typeface="Symbol"/>
              <a:buChar char="•"/>
            </a:pPr>
            <a:r>
              <a:rPr lang="en-GB"/>
              <a:t>Mainstreaming a victim-centred, trauma-informed and gender-responsive approach to prosecution procedures, and hence provision of specific training on such approach for those involved in the procedures. </a:t>
            </a:r>
            <a:endParaRPr lang="en-GB" dirty="0"/>
          </a:p>
          <a:p>
            <a:pPr marL="171450" indent="-171450" algn="just">
              <a:buFont typeface="Symbol"/>
              <a:buChar char="•"/>
            </a:pPr>
            <a:r>
              <a:rPr lang="en-GB" dirty="0">
                <a:latin typeface="D-DIN"/>
              </a:rPr>
              <a:t>Ensuring effective communication with the victim/survivor, perpetrator and bystanders throughout each step of the process.  </a:t>
            </a:r>
          </a:p>
          <a:p>
            <a:pPr marL="171450" indent="-171450" algn="just">
              <a:buFont typeface="Symbol"/>
              <a:buChar char="•"/>
            </a:pPr>
            <a:r>
              <a:rPr lang="en-GB" dirty="0">
                <a:latin typeface="D-DIN"/>
              </a:rPr>
              <a:t>Implementing appropriate investigation measures and standards of burden of proof. </a:t>
            </a:r>
          </a:p>
          <a:p>
            <a:pPr marL="171450" indent="-171450" algn="just">
              <a:buFont typeface="Symbol"/>
              <a:buChar char="•"/>
            </a:pPr>
            <a:r>
              <a:rPr lang="en-GB" dirty="0"/>
              <a:t>Establishing distinct disciplinary procedures for both staff and students. </a:t>
            </a:r>
          </a:p>
          <a:p>
            <a:pPr marL="171450" indent="-171450" algn="just">
              <a:buFont typeface="Symbol"/>
              <a:buChar char="•"/>
            </a:pPr>
            <a:r>
              <a:rPr lang="en-GB" dirty="0"/>
              <a:t>Defining criteria for the composition of the investigation and disciplinary committees. </a:t>
            </a:r>
          </a:p>
          <a:p>
            <a:pPr marL="171450" indent="-171450" algn="just">
              <a:buFont typeface="Symbol"/>
              <a:buChar char="•"/>
            </a:pPr>
            <a:r>
              <a:rPr lang="en-GB" dirty="0">
                <a:latin typeface="D-DIN"/>
              </a:rPr>
              <a:t>Imposing proportionate, appropriate and equitable sanctions as the result of the investigation and disciplinary process. </a:t>
            </a:r>
          </a:p>
          <a:p>
            <a:pPr algn="just"/>
            <a:endParaRPr lang="en-GB" dirty="0"/>
          </a:p>
          <a:p>
            <a:pPr algn="just"/>
            <a:r>
              <a:rPr lang="en-GB" dirty="0"/>
              <a:t>When it comes to investigation measures, </a:t>
            </a:r>
          </a:p>
          <a:p>
            <a:pPr marL="171450" indent="-171450" algn="just">
              <a:buFont typeface="Symbol"/>
              <a:buChar char="•"/>
            </a:pPr>
            <a:r>
              <a:rPr lang="en-GB" dirty="0"/>
              <a:t>Explore the establishment of a specific external body for investigating incidents, potentially shared with other similar institutions in the region or country. </a:t>
            </a:r>
          </a:p>
          <a:p>
            <a:pPr marL="171450" indent="-171450" algn="just">
              <a:buFont typeface="Symbol"/>
              <a:buChar char="•"/>
            </a:pPr>
            <a:r>
              <a:rPr lang="en-GB" dirty="0">
                <a:latin typeface="D-DIN"/>
              </a:rPr>
              <a:t>Consider modifying and adapting the duties of the accused person (if staff) or their access to some certain parts of the campus (if a student), such as offering online courses for the duration of the investigation. </a:t>
            </a:r>
          </a:p>
          <a:p>
            <a:pPr marL="171450" indent="-171450" algn="just">
              <a:buFont typeface="Symbol"/>
              <a:buChar char="•"/>
            </a:pPr>
            <a:r>
              <a:rPr lang="en-GB" dirty="0">
                <a:latin typeface="D-DIN"/>
              </a:rPr>
              <a:t>Ensure that a psychologist is involved in the interpretation of facts reported by the victim/survivor and the perpetrator, specifically considering the potential effects of trauma on memory and the brain. </a:t>
            </a:r>
          </a:p>
          <a:p>
            <a:pPr algn="just"/>
            <a:endParaRPr lang="en-GB" dirty="0"/>
          </a:p>
          <a:p>
            <a:pPr algn="just"/>
            <a:r>
              <a:rPr lang="en-GB" dirty="0">
                <a:latin typeface="D-DIN"/>
              </a:rPr>
              <a:t>Regarding internal disciplinary procedures and sanctions, some tips and hints are to: </a:t>
            </a:r>
          </a:p>
          <a:p>
            <a:pPr marL="171450" indent="-171450" algn="just">
              <a:buFont typeface="Symbol"/>
              <a:buChar char="•"/>
            </a:pPr>
            <a:r>
              <a:rPr lang="en-GB" dirty="0">
                <a:latin typeface="D-DIN"/>
              </a:rPr>
              <a:t>Implement monitoring mechanisms for investigations and sanctions to demonstrate a consistent approach in holding perpetrators accountable, ensuring that “high value” scholars or senior managers are not protected or given special treatment.  </a:t>
            </a:r>
          </a:p>
          <a:p>
            <a:pPr marL="171450" indent="-171450" algn="just">
              <a:buFont typeface="Symbol"/>
              <a:buChar char="•"/>
            </a:pPr>
            <a:r>
              <a:rPr lang="en-GB" dirty="0"/>
              <a:t>To help avoid that a perpetrator re-offends elsewhere, consider recording severe forms of transgressive behaviours as power abuse and scientific and ethical misconduct. Penalties for such misconduct may include publishing the outcomes of disciplinary procedures, so that other or future employers can be made aware.  </a:t>
            </a:r>
          </a:p>
          <a:p>
            <a:pPr marL="171450" indent="-171450" algn="just">
              <a:buFont typeface="Symbol"/>
              <a:buChar char="•"/>
            </a:pPr>
            <a:r>
              <a:rPr lang="en-GB" dirty="0"/>
              <a:t>Do not make parties sign a non-disclosure agreement as part of resolving a complaint. Non-disclosure agreements (NDAs) can prevent victim/survivors from speaking openly about their experiences and hindering the disclosure of important information. NDAs can contribute to a culture of secrecy which creates an environment where misconduct can go unnoticed or is even condoned. </a:t>
            </a:r>
          </a:p>
          <a:p>
            <a:pPr algn="just"/>
            <a:endParaRPr lang="en-GB" dirty="0"/>
          </a:p>
          <a:p>
            <a:pPr algn="just"/>
            <a:endParaRPr lang="en-GB" dirty="0"/>
          </a:p>
          <a:p>
            <a:pPr algn="just"/>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43</a:t>
            </a:fld>
            <a:endParaRPr lang="en-US"/>
          </a:p>
        </p:txBody>
      </p:sp>
    </p:spTree>
    <p:extLst>
      <p:ext uri="{BB962C8B-B14F-4D97-AF65-F5344CB8AC3E}">
        <p14:creationId xmlns:p14="http://schemas.microsoft.com/office/powerpoint/2010/main" val="2387538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US" dirty="0"/>
          </a:p>
          <a:p>
            <a:pPr algn="just"/>
            <a:r>
              <a:rPr lang="en-US" dirty="0">
                <a:latin typeface="D-DIN"/>
              </a:rPr>
              <a:t>At the Central European University, the possibility exists of collective complaints. Procedures allow </a:t>
            </a:r>
            <a:r>
              <a:rPr lang="en-GB" dirty="0">
                <a:latin typeface="D-DIN"/>
              </a:rPr>
              <a:t>organisations recognised as being representative of a community, such as the Trade Union, Student Union or Work Councils, to bring an informal or formal complaint in representation of a group of individuals whose allegations</a:t>
            </a:r>
            <a:r>
              <a:rPr lang="en-US" dirty="0">
                <a:latin typeface="D-DIN"/>
              </a:rPr>
              <a:t> related to the same set of factual circumstances or the same Respondent. This may only be done with the express prior consent of those individuals being represented. The specific format for such representation shall be elaborated by way of a separate policy, developed by the Ombudspeople Network and Disciplinary Committee in consultation with the Gender Equality Officer, Trade Union, Students Union and other relevant CEU representative bodies. </a:t>
            </a:r>
            <a:r>
              <a:rPr lang="en-GB" dirty="0">
                <a:latin typeface="D-DIN"/>
              </a:rPr>
              <a:t> </a:t>
            </a:r>
            <a:endParaRPr lang="en-US" dirty="0">
              <a:latin typeface="D-DIN"/>
            </a:endParaRPr>
          </a:p>
          <a:p>
            <a:endParaRPr lang="en-US" dirty="0">
              <a:latin typeface="D-DIN"/>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44</a:t>
            </a:fld>
            <a:endParaRPr lang="en-US"/>
          </a:p>
        </p:txBody>
      </p:sp>
    </p:spTree>
    <p:extLst>
      <p:ext uri="{BB962C8B-B14F-4D97-AF65-F5344CB8AC3E}">
        <p14:creationId xmlns:p14="http://schemas.microsoft.com/office/powerpoint/2010/main" val="32873184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a:p>
            <a:pPr algn="just"/>
            <a:r>
              <a:rPr lang="en-GB"/>
              <a:t>Provision of Services refers to the services offered to support victims/survivors, families, perpetrators, bystanders of gender-based violence and community members affected by it. Provision of Services refers to the professionals who provide the services (e.g., those involved in specialised training) and the existing tools (e.g., guidelines, learning materials) to assist in better addressing the needs of the target groups. Provision of services overlaps with other Ps, notably Protection, Prosecution and Partnerships..</a:t>
            </a:r>
            <a:endParaRPr lang="en-GB" dirty="0"/>
          </a:p>
          <a:p>
            <a:pPr algn="just"/>
            <a:endParaRPr lang="en-GB" dirty="0"/>
          </a:p>
          <a:p>
            <a:pPr algn="just"/>
            <a:r>
              <a:rPr lang="en-GB" dirty="0">
                <a:latin typeface="D-DIN"/>
              </a:rPr>
              <a:t>Some tips and hints for the Provision f services:</a:t>
            </a:r>
          </a:p>
          <a:p>
            <a:pPr marL="171450" indent="-171450" algn="just">
              <a:buFont typeface="Symbol"/>
              <a:buChar char="•"/>
            </a:pPr>
            <a:r>
              <a:rPr lang="en-GB" dirty="0">
                <a:latin typeface="D-DIN"/>
              </a:rPr>
              <a:t>For the effective provision of services and immediate support, a centralised unit within the institution  is responsible for overseeing the services offered. Such unit can serve as ‘hub’ or ‘dispatching unit’.</a:t>
            </a:r>
          </a:p>
          <a:p>
            <a:pPr marL="171450" indent="-171450" algn="just">
              <a:buFont typeface="Symbol"/>
              <a:buChar char="•"/>
            </a:pPr>
            <a:r>
              <a:rPr lang="en-GB" dirty="0">
                <a:latin typeface="D-DIN"/>
              </a:rPr>
              <a:t>If the institution has more than one main campus, ensure that at least one first responder is available in all sites.</a:t>
            </a:r>
          </a:p>
          <a:p>
            <a:pPr marL="171450" indent="-171450" algn="just">
              <a:buFont typeface="Symbol"/>
              <a:buChar char="•"/>
            </a:pPr>
            <a:r>
              <a:rPr lang="en-GB" dirty="0">
                <a:latin typeface="D-DIN"/>
              </a:rPr>
              <a:t>Services should be equipped and capable to address all forms of gender-based violence.</a:t>
            </a:r>
          </a:p>
          <a:p>
            <a:pPr marL="171450" indent="-171450" algn="just">
              <a:buFont typeface="Symbol"/>
              <a:buChar char="•"/>
            </a:pPr>
            <a:r>
              <a:rPr lang="en-GB" dirty="0"/>
              <a:t>Offer an easily accessible booking system for appointments with the service staff, for in-person or virtual meetings, and </a:t>
            </a:r>
          </a:p>
          <a:p>
            <a:pPr marL="171450" indent="-171450" algn="just">
              <a:buFont typeface="Symbol"/>
              <a:buChar char="•"/>
            </a:pPr>
            <a:r>
              <a:rPr lang="en-GB" dirty="0"/>
              <a:t>When incidents are reported anonymously, remember to provide information for all the services available.</a:t>
            </a:r>
          </a:p>
          <a:p>
            <a:pPr marL="171450" indent="-171450" algn="just">
              <a:buFont typeface="Symbol"/>
              <a:buChar char="•"/>
            </a:pPr>
            <a:r>
              <a:rPr lang="en-GB" dirty="0"/>
              <a:t>The provision of any type of service should be available regardless of the timeframe of the incident (for example, in case of reporting incidents months after they happened).</a:t>
            </a:r>
          </a:p>
          <a:p>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45</a:t>
            </a:fld>
            <a:endParaRPr lang="en-US"/>
          </a:p>
        </p:txBody>
      </p:sp>
    </p:spTree>
    <p:extLst>
      <p:ext uri="{BB962C8B-B14F-4D97-AF65-F5344CB8AC3E}">
        <p14:creationId xmlns:p14="http://schemas.microsoft.com/office/powerpoint/2010/main" val="23860774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a:p>
            <a:pPr algn="just"/>
            <a:r>
              <a:rPr lang="en-GB"/>
              <a:t>The support centre run by the University of Dundee offers various services including the Chaplaincy Centre and Nightline. The Chaplaincy Centre is a safe space open to any student and staff member from any religion, offering a library, quiet rooms and meeting areas, free of charge. Nightline is a confidential listening and information service run by students for students. The line is run by trained volunteer students and the users can get in touch with them for listening support.</a:t>
            </a:r>
            <a:endParaRPr lang="en-GB" dirty="0"/>
          </a:p>
          <a:p>
            <a:pPr algn="just"/>
            <a:endParaRPr lang="en-GB" dirty="0"/>
          </a:p>
          <a:p>
            <a:endParaRPr lang="en-GB"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46</a:t>
            </a:fld>
            <a:endParaRPr lang="en-US"/>
          </a:p>
        </p:txBody>
      </p:sp>
    </p:spTree>
    <p:extLst>
      <p:ext uri="{BB962C8B-B14F-4D97-AF65-F5344CB8AC3E}">
        <p14:creationId xmlns:p14="http://schemas.microsoft.com/office/powerpoint/2010/main" val="39231621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dirty="0"/>
          </a:p>
          <a:p>
            <a:pPr algn="just"/>
            <a:r>
              <a:rPr lang="en-GB" dirty="0"/>
              <a:t>A good practice for Provision of services...</a:t>
            </a:r>
            <a:br>
              <a:rPr lang="en-GB" dirty="0"/>
            </a:br>
            <a:r>
              <a:rPr lang="en-GB" dirty="0"/>
              <a:t>The University of Bologna offers services to a wide range of university stakeholders, including language trainers and research fellows. The services include: online support programmes; initial orientation and basic information on the legal aspects and on the most appropriate ways to contact the competent authorities; liaison with the network of services and specialised local associations for handling more complex situations that require a multidisciplinary intervention and different professional figures. The help-desk is coordinated by the Equity, Diversity and Inclusion office which offers an intersectional range of services and support.  </a:t>
            </a:r>
          </a:p>
          <a:p>
            <a:endParaRPr lang="en-GB"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47</a:t>
            </a:fld>
            <a:endParaRPr lang="en-US"/>
          </a:p>
        </p:txBody>
      </p:sp>
    </p:spTree>
    <p:extLst>
      <p:ext uri="{BB962C8B-B14F-4D97-AF65-F5344CB8AC3E}">
        <p14:creationId xmlns:p14="http://schemas.microsoft.com/office/powerpoint/2010/main" val="25999058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Partnerships relate to the involvement of relevant actors at all levels, such as governmental agencies, civil society organisations, service providers, trade unions, or staff and student associations. External partnerships complement the available skills, competencies and expertise available within the institution. University and departmental procedures are developed and implemented in cooperation with students, staff and faculty and their representatives. As well as liaison with legal, police and criminal justice organisations and professionals, partnerships include close liaison with and learning from NGOs and other organisations with expertise in gender-based violence. </a:t>
            </a:r>
            <a:endParaRPr lang="en-GB" dirty="0"/>
          </a:p>
          <a:p>
            <a:pPr algn="just"/>
            <a:endParaRPr lang="en-GB" dirty="0"/>
          </a:p>
          <a:p>
            <a:pPr algn="just"/>
            <a:r>
              <a:rPr lang="en-GB"/>
              <a:t>Some tips and hints for partnership...</a:t>
            </a:r>
            <a:endParaRPr lang="en-GB" dirty="0"/>
          </a:p>
          <a:p>
            <a:pPr marL="171450" indent="-171450" algn="just">
              <a:buFont typeface="Symbol"/>
              <a:buChar char="•"/>
            </a:pPr>
            <a:r>
              <a:rPr lang="en-GB">
                <a:latin typeface="D-DIN"/>
              </a:rPr>
              <a:t>Participation in EU/international projects such as </a:t>
            </a:r>
            <a:r>
              <a:rPr lang="en-GB" err="1">
                <a:latin typeface="D-DIN"/>
              </a:rPr>
              <a:t>UniSAFE</a:t>
            </a:r>
            <a:r>
              <a:rPr lang="en-GB">
                <a:latin typeface="D-DIN"/>
              </a:rPr>
              <a:t> or international events and activities is beneficial for universities. You may start by looking within your European projects and funding office at your university (e.g. EU project office) to identify any potential groups and partners for collaboration. </a:t>
            </a:r>
            <a:endParaRPr lang="en-GB" dirty="0">
              <a:latin typeface="D-DIN"/>
            </a:endParaRPr>
          </a:p>
          <a:p>
            <a:pPr marL="171450" indent="-171450" algn="just">
              <a:buFont typeface="Symbol"/>
              <a:buChar char="•"/>
            </a:pPr>
            <a:r>
              <a:rPr lang="en-GB"/>
              <a:t>Leverage any funding opportunities to support the partnerships. This can include grants, research funding, corporate sponsorships, and individual donations.</a:t>
            </a:r>
            <a:endParaRPr lang="en-GB" dirty="0"/>
          </a:p>
          <a:p>
            <a:pPr marL="171450" indent="-171450" algn="just">
              <a:buFont typeface="Symbol"/>
              <a:buChar char="•"/>
            </a:pPr>
            <a:r>
              <a:rPr lang="en-GB" dirty="0">
                <a:latin typeface="D-DIN"/>
              </a:rPr>
              <a:t>Informal networks are an encouraging factor of partnerships, highlighting the importance of having good relations with key actors, and networks with professors and aware agents inside the organisation. </a:t>
            </a:r>
          </a:p>
          <a:p>
            <a:pPr marL="171450" indent="-171450" algn="just">
              <a:buFont typeface="Symbol"/>
              <a:buChar char="•"/>
            </a:pPr>
            <a:r>
              <a:rPr lang="en-GB" dirty="0">
                <a:latin typeface="D-DIN"/>
              </a:rPr>
              <a:t>Avoid as much as possible that the important work on gender-based violence is done by voluntary and unpaid individuals within your organisation. Rather, this work should be embedded in the task descriptions of relevant staff. If volunteers are involved, it is paramount to acknowledge their efforts.</a:t>
            </a:r>
          </a:p>
          <a:p>
            <a:pPr marL="171450" indent="-171450" algn="just">
              <a:buFont typeface="Symbol"/>
              <a:buChar char="•"/>
            </a:pPr>
            <a:r>
              <a:rPr lang="en-GB" dirty="0">
                <a:latin typeface="D-DIN"/>
              </a:rPr>
              <a:t>External partnerships can be mobilised to different degrees: either to allow for the provision of services on behalf of an under-resourced responsible unit, or as an important support.</a:t>
            </a:r>
          </a:p>
          <a:p>
            <a:endParaRPr lang="en-GB" dirty="0">
              <a:latin typeface="D-DIN"/>
              <a:cs typeface="Calibri"/>
            </a:endParaRPr>
          </a:p>
          <a:p>
            <a:endParaRPr lang="en-GB">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48</a:t>
            </a:fld>
            <a:endParaRPr lang="en-US"/>
          </a:p>
        </p:txBody>
      </p:sp>
    </p:spTree>
    <p:extLst>
      <p:ext uri="{BB962C8B-B14F-4D97-AF65-F5344CB8AC3E}">
        <p14:creationId xmlns:p14="http://schemas.microsoft.com/office/powerpoint/2010/main" val="1876757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D-DIN"/>
              </a:rPr>
              <a:t>A good practice for partnerships is “Ask for Angela is a programme that has been implemented in several university campuses and other public spaces to help prevent and respond to incidents of sexual harassment and gender-based violence. The programme provides a discrete way for individuals who feel unsafe or uncomfortable to ask for help from staff members without drawing attention to themselves or escalating the situation. </a:t>
            </a:r>
            <a:r>
              <a:rPr lang="en-US" dirty="0">
                <a:latin typeface="D-DIN"/>
              </a:rPr>
              <a:t> There are several examples in different contexts and universities e.g. the University of Glasgow implements this inspiring practice to allow students to enjoy the university’s sports club (more information </a:t>
            </a:r>
            <a:r>
              <a:rPr lang="en-US" u="sng" dirty="0">
                <a:latin typeface="D-DIN"/>
                <a:hlinkClick r:id="rId3"/>
              </a:rPr>
              <a:t>available here</a:t>
            </a:r>
            <a:r>
              <a:rPr lang="en-US" dirty="0">
                <a:latin typeface="D-DIN"/>
              </a:rPr>
              <a:t>), while the Leeds Becket University has a few concrete posters </a:t>
            </a:r>
            <a:r>
              <a:rPr lang="en-US" u="sng" dirty="0">
                <a:latin typeface="D-DIN"/>
                <a:hlinkClick r:id="rId4"/>
              </a:rPr>
              <a:t>here,</a:t>
            </a:r>
            <a:r>
              <a:rPr lang="en-US" dirty="0">
                <a:latin typeface="D-DIN"/>
              </a:rPr>
              <a:t> and examples of campaign material are also </a:t>
            </a:r>
            <a:r>
              <a:rPr lang="en-US" u="sng" dirty="0">
                <a:latin typeface="D-DIN"/>
                <a:hlinkClick r:id="rId5"/>
              </a:rPr>
              <a:t>here.</a:t>
            </a:r>
            <a:r>
              <a:rPr lang="en-US" dirty="0">
                <a:latin typeface="D-DIN"/>
              </a:rPr>
              <a:t> </a:t>
            </a:r>
            <a:r>
              <a:rPr lang="en-GB" dirty="0">
                <a:latin typeface="D-DIN"/>
              </a:rPr>
              <a:t> </a:t>
            </a:r>
            <a:endParaRPr lang="en-US" dirty="0">
              <a:latin typeface="D-DIN"/>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49</a:t>
            </a:fld>
            <a:endParaRPr lang="en-US"/>
          </a:p>
        </p:txBody>
      </p:sp>
    </p:spTree>
    <p:extLst>
      <p:ext uri="{BB962C8B-B14F-4D97-AF65-F5344CB8AC3E}">
        <p14:creationId xmlns:p14="http://schemas.microsoft.com/office/powerpoint/2010/main" val="4367448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latin typeface="D-DIN"/>
              </a:rPr>
              <a:t>Policies cover a) policy frameworks, which refer to a coherent set of measures with a clear vision and comprehensive strategy that respond to the incidents of gender-based violence in an integral and structured way, and b) policy documents which formalise explicitly and specifically the organisation's commitment to ending gender-based violence. </a:t>
            </a:r>
          </a:p>
          <a:p>
            <a:pPr algn="just"/>
            <a:endParaRPr lang="en-GB" dirty="0"/>
          </a:p>
          <a:p>
            <a:pPr algn="just"/>
            <a:r>
              <a:rPr lang="en-GB" dirty="0">
                <a:latin typeface="D-DIN"/>
              </a:rPr>
              <a:t>Policies can take different forms, such as protocols, action plans, informative or explanatory documents, strategies, regulations, procedures, directives and may include definitions of the different forms of gender-based violence, codes of conduct, procedures for reporting and responding to incidents of gender-based violence, prevention measures, support services, training programmes, collaborations, evaluation and timelines, etc. A holistic policy document addresses all 7Ps. </a:t>
            </a:r>
          </a:p>
          <a:p>
            <a:pPr algn="just"/>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50</a:t>
            </a:fld>
            <a:endParaRPr lang="en-US"/>
          </a:p>
        </p:txBody>
      </p:sp>
    </p:spTree>
    <p:extLst>
      <p:ext uri="{BB962C8B-B14F-4D97-AF65-F5344CB8AC3E}">
        <p14:creationId xmlns:p14="http://schemas.microsoft.com/office/powerpoint/2010/main" val="12011778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Some tips and hints for Policies,</a:t>
            </a:r>
          </a:p>
          <a:p>
            <a:pPr marL="171450" indent="-171450" algn="just">
              <a:buFont typeface="Symbol"/>
              <a:buChar char="•"/>
            </a:pPr>
            <a:r>
              <a:rPr lang="en-US"/>
              <a:t>Consider addressing all forms of violence in the policies.</a:t>
            </a:r>
            <a:endParaRPr lang="en-GB"/>
          </a:p>
          <a:p>
            <a:pPr marL="171450" indent="-171450" algn="just">
              <a:buFont typeface="Symbol"/>
              <a:buChar char="•"/>
            </a:pPr>
            <a:r>
              <a:rPr lang="en-GB"/>
              <a:t>Clearly establish the institutional values, including what is considered as transgressions or inappropriate behaviours and define what gender-based violence is. Develop policies that incorporate these values , and that consider the current challenges, while focusing on proactiveness rather than on reactiveness to gender-based violence. Draft the policy with clear language and specific details that reflect the scope and purpose.</a:t>
            </a:r>
          </a:p>
          <a:p>
            <a:pPr marL="171450" indent="-171450" algn="just">
              <a:buFont typeface="Symbol"/>
              <a:buChar char="•"/>
            </a:pPr>
            <a:r>
              <a:rPr lang="en-GB"/>
              <a:t>Ensure institutional policies are known by all members of the organisation. Plan and implement a clear communication strategy to give visibility to institutional policies, as this will support their effective implementation.</a:t>
            </a:r>
          </a:p>
          <a:p>
            <a:pPr marL="171450" indent="-171450" algn="just">
              <a:buFont typeface="Symbol"/>
              <a:buChar char="•"/>
            </a:pPr>
            <a:r>
              <a:rPr lang="en-GB">
                <a:latin typeface="D-DIN"/>
              </a:rPr>
              <a:t>Consider all the 7Ps for a holistic approach. </a:t>
            </a:r>
            <a:r>
              <a:rPr lang="en-GB" b="1" dirty="0">
                <a:latin typeface="D-DIN"/>
              </a:rPr>
              <a:t> </a:t>
            </a:r>
            <a:endParaRPr lang="en-GB" dirty="0">
              <a:latin typeface="D-DIN"/>
            </a:endParaRPr>
          </a:p>
          <a:p>
            <a:pPr algn="just"/>
            <a:endParaRPr lang="en-GB" dirty="0">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51</a:t>
            </a:fld>
            <a:endParaRPr lang="en-US"/>
          </a:p>
        </p:txBody>
      </p:sp>
    </p:spTree>
    <p:extLst>
      <p:ext uri="{BB962C8B-B14F-4D97-AF65-F5344CB8AC3E}">
        <p14:creationId xmlns:p14="http://schemas.microsoft.com/office/powerpoint/2010/main" val="3192476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latin typeface="Calibri"/>
                <a:cs typeface="Calibri"/>
              </a:rPr>
              <a:t>Source: </a:t>
            </a:r>
            <a:r>
              <a:rPr lang="en-US" dirty="0">
                <a:latin typeface="D-DIN"/>
              </a:rPr>
              <a:t>the continuum of violence against women, source Handbook for Gender equality rapporteurs, Council of Europe.</a:t>
            </a:r>
            <a:endParaRPr lang="fr-FR" dirty="0">
              <a:latin typeface="D-DIN"/>
            </a:endParaRPr>
          </a:p>
          <a:p>
            <a:endParaRPr lang="en-US" dirty="0">
              <a:latin typeface="Calibri"/>
              <a:cs typeface="Calibri"/>
            </a:endParaRPr>
          </a:p>
        </p:txBody>
      </p:sp>
      <p:sp>
        <p:nvSpPr>
          <p:cNvPr id="4" name="Espace réservé du numéro de diapositive 3"/>
          <p:cNvSpPr>
            <a:spLocks noGrp="1"/>
          </p:cNvSpPr>
          <p:nvPr>
            <p:ph type="sldNum" sz="quarter" idx="5"/>
          </p:nvPr>
        </p:nvSpPr>
        <p:spPr/>
        <p:txBody>
          <a:bodyPr/>
          <a:lstStyle/>
          <a:p>
            <a:fld id="{6F8E2375-F1B1-284C-A827-B0E603FDBDD8}" type="slidenum">
              <a:rPr lang="en-US" smtClean="0"/>
              <a:pPr/>
              <a:t>10</a:t>
            </a:fld>
            <a:endParaRPr lang="en-US"/>
          </a:p>
        </p:txBody>
      </p:sp>
    </p:spTree>
    <p:extLst>
      <p:ext uri="{BB962C8B-B14F-4D97-AF65-F5344CB8AC3E}">
        <p14:creationId xmlns:p14="http://schemas.microsoft.com/office/powerpoint/2010/main" val="3784055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n-US" b="0" i="0" dirty="0">
                <a:solidFill>
                  <a:srgbClr val="0E2234"/>
                </a:solidFill>
                <a:effectLst/>
                <a:latin typeface="Din"/>
              </a:rPr>
              <a:t>Supporting content: </a:t>
            </a:r>
            <a:br>
              <a:rPr lang="en-US" b="0" i="0" dirty="0">
                <a:solidFill>
                  <a:srgbClr val="0E2234"/>
                </a:solidFill>
                <a:effectLst/>
                <a:latin typeface="Din"/>
              </a:rPr>
            </a:br>
            <a:br>
              <a:rPr lang="en-US" b="0" i="0" dirty="0">
                <a:solidFill>
                  <a:srgbClr val="0E2234"/>
                </a:solidFill>
                <a:effectLst/>
                <a:latin typeface="Din"/>
              </a:rPr>
            </a:br>
            <a:r>
              <a:rPr lang="en-US" b="0" i="0" dirty="0">
                <a:solidFill>
                  <a:srgbClr val="0E2234"/>
                </a:solidFill>
                <a:effectLst/>
                <a:latin typeface="Din"/>
              </a:rPr>
              <a:t>Between January and May 2022, UniSAFE coordinated the implementation of a survey among </a:t>
            </a:r>
            <a:r>
              <a:rPr lang="en-US" b="0" i="0" u="none" strike="noStrike" dirty="0">
                <a:solidFill>
                  <a:srgbClr val="5692CE"/>
                </a:solidFill>
                <a:effectLst/>
                <a:latin typeface="Din"/>
                <a:hlinkClick r:id="rId3"/>
              </a:rPr>
              <a:t>46 participating universities and research </a:t>
            </a:r>
            <a:r>
              <a:rPr lang="en-US" b="0" i="0" u="none" strike="noStrike" dirty="0" err="1">
                <a:solidFill>
                  <a:srgbClr val="5692CE"/>
                </a:solidFill>
                <a:effectLst/>
                <a:latin typeface="Din"/>
                <a:hlinkClick r:id="rId3"/>
              </a:rPr>
              <a:t>organisations</a:t>
            </a:r>
            <a:r>
              <a:rPr lang="en-US" b="0" i="0" u="none" strike="noStrike" dirty="0">
                <a:solidFill>
                  <a:srgbClr val="5692CE"/>
                </a:solidFill>
                <a:effectLst/>
                <a:latin typeface="Din"/>
                <a:hlinkClick r:id="rId3"/>
              </a:rPr>
              <a:t> in 15 countries in Europe</a:t>
            </a:r>
            <a:r>
              <a:rPr lang="en-US" b="0" i="0" dirty="0">
                <a:solidFill>
                  <a:srgbClr val="0E2234"/>
                </a:solidFill>
                <a:effectLst/>
                <a:latin typeface="Din"/>
              </a:rPr>
              <a:t> to collect measurable evidence on the prevalence of gender-based violence in academia and research. With over 42,000 responses from staff and students, the survey is the largest conducted so far in the European Research Area.</a:t>
            </a:r>
          </a:p>
          <a:p>
            <a:endParaRPr lang="en-GB" dirty="0"/>
          </a:p>
          <a:p>
            <a:r>
              <a:rPr lang="en-GB" dirty="0"/>
              <a:t>More information here: https://unisafe-gbv.eu/project-news/results-from-the-largest-european-survey-on-gender-based-violence-in-academia/</a:t>
            </a:r>
            <a:endParaRPr lang="x-none"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11</a:t>
            </a:fld>
            <a:endParaRPr lang="en-US"/>
          </a:p>
        </p:txBody>
      </p:sp>
    </p:spTree>
    <p:extLst>
      <p:ext uri="{BB962C8B-B14F-4D97-AF65-F5344CB8AC3E}">
        <p14:creationId xmlns:p14="http://schemas.microsoft.com/office/powerpoint/2010/main" val="2513324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F8E2375-F1B1-284C-A827-B0E603FDBDD8}" type="slidenum">
              <a:rPr lang="en-US" smtClean="0"/>
              <a:pPr/>
              <a:t>12</a:t>
            </a:fld>
            <a:endParaRPr lang="en-US"/>
          </a:p>
        </p:txBody>
      </p:sp>
    </p:spTree>
    <p:extLst>
      <p:ext uri="{BB962C8B-B14F-4D97-AF65-F5344CB8AC3E}">
        <p14:creationId xmlns:p14="http://schemas.microsoft.com/office/powerpoint/2010/main" val="915066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13</a:t>
            </a:fld>
            <a:endParaRPr lang="en-US"/>
          </a:p>
        </p:txBody>
      </p:sp>
    </p:spTree>
    <p:extLst>
      <p:ext uri="{BB962C8B-B14F-4D97-AF65-F5344CB8AC3E}">
        <p14:creationId xmlns:p14="http://schemas.microsoft.com/office/powerpoint/2010/main" val="2680284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14</a:t>
            </a:fld>
            <a:endParaRPr lang="en-US"/>
          </a:p>
        </p:txBody>
      </p:sp>
    </p:spTree>
    <p:extLst>
      <p:ext uri="{BB962C8B-B14F-4D97-AF65-F5344CB8AC3E}">
        <p14:creationId xmlns:p14="http://schemas.microsoft.com/office/powerpoint/2010/main" val="1691738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Among the reasons for not reporting events of gender-based violence, according to the UniSAFE research, almost half of the victims (47%) said they felt uncertain whether the </a:t>
            </a:r>
            <a:r>
              <a:rPr lang="en-US" dirty="0" err="1"/>
              <a:t>behaviour</a:t>
            </a:r>
            <a:r>
              <a:rPr lang="en-US" dirty="0"/>
              <a:t> was serious enough to report it. Another frequent reason for not reporting was that victims do not always </a:t>
            </a:r>
            <a:r>
              <a:rPr lang="en-US" dirty="0" err="1"/>
              <a:t>recognise</a:t>
            </a:r>
            <a:r>
              <a:rPr lang="en-US" dirty="0"/>
              <a:t> the </a:t>
            </a:r>
            <a:r>
              <a:rPr lang="en-US" dirty="0" err="1"/>
              <a:t>behaviour</a:t>
            </a:r>
            <a:r>
              <a:rPr lang="en-US" dirty="0"/>
              <a:t> as violence at the time of the incident, indicated by 31% of the victims.</a:t>
            </a:r>
            <a:endParaRPr lang="x-none" dirty="0"/>
          </a:p>
        </p:txBody>
      </p:sp>
      <p:sp>
        <p:nvSpPr>
          <p:cNvPr id="4" name="Slide Number Placeholder 3"/>
          <p:cNvSpPr>
            <a:spLocks noGrp="1"/>
          </p:cNvSpPr>
          <p:nvPr>
            <p:ph type="sldNum" sz="quarter" idx="5"/>
          </p:nvPr>
        </p:nvSpPr>
        <p:spPr/>
        <p:txBody>
          <a:bodyPr/>
          <a:lstStyle/>
          <a:p>
            <a:fld id="{6F8E2375-F1B1-284C-A827-B0E603FDBDD8}" type="slidenum">
              <a:rPr lang="en-US" smtClean="0"/>
              <a:pPr/>
              <a:t>15</a:t>
            </a:fld>
            <a:endParaRPr lang="en-US"/>
          </a:p>
        </p:txBody>
      </p:sp>
    </p:spTree>
    <p:extLst>
      <p:ext uri="{BB962C8B-B14F-4D97-AF65-F5344CB8AC3E}">
        <p14:creationId xmlns:p14="http://schemas.microsoft.com/office/powerpoint/2010/main" val="10159005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06141" y="1882941"/>
            <a:ext cx="3758364" cy="1861285"/>
          </a:xfrm>
        </p:spPr>
        <p:txBody>
          <a:bodyPr/>
          <a:lstStyle>
            <a:lvl1pPr>
              <a:lnSpc>
                <a:spcPct val="90000"/>
              </a:lnSpc>
              <a:defRPr sz="3200">
                <a:solidFill>
                  <a:srgbClr val="0F2235"/>
                </a:solidFill>
              </a:defRPr>
            </a:lvl1pPr>
          </a:lstStyle>
          <a:p>
            <a:r>
              <a:rPr lang="en-US"/>
              <a:t>Click to edit Master title style</a:t>
            </a:r>
          </a:p>
        </p:txBody>
      </p:sp>
      <p:sp>
        <p:nvSpPr>
          <p:cNvPr id="4" name="Espace réservé du numéro de diapositive 4">
            <a:extLst>
              <a:ext uri="{FF2B5EF4-FFF2-40B4-BE49-F238E27FC236}">
                <a16:creationId xmlns:a16="http://schemas.microsoft.com/office/drawing/2014/main" id="{EAD03393-C32B-7446-8852-7DD35EEDB67D}"/>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5" name="Image 5">
            <a:extLst>
              <a:ext uri="{FF2B5EF4-FFF2-40B4-BE49-F238E27FC236}">
                <a16:creationId xmlns:a16="http://schemas.microsoft.com/office/drawing/2014/main" id="{7243D911-2FB7-448A-A3DA-B4ED54835FE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extLst>
      <p:ext uri="{BB962C8B-B14F-4D97-AF65-F5344CB8AC3E}">
        <p14:creationId xmlns:p14="http://schemas.microsoft.com/office/powerpoint/2010/main" val="1595227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A9542-989A-4203-80C5-6353FBFC93FF}"/>
              </a:ext>
            </a:extLst>
          </p:cNvPr>
          <p:cNvSpPr>
            <a:spLocks noGrp="1"/>
          </p:cNvSpPr>
          <p:nvPr>
            <p:ph type="title"/>
          </p:nvPr>
        </p:nvSpPr>
        <p:spPr>
          <a:xfrm>
            <a:off x="985134" y="838152"/>
            <a:ext cx="10086975" cy="765796"/>
          </a:xfrm>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BB890DF8-3B98-4F9C-8619-7C803A5FC5C0}"/>
              </a:ext>
            </a:extLst>
          </p:cNvPr>
          <p:cNvSpPr>
            <a:spLocks noGrp="1"/>
          </p:cNvSpPr>
          <p:nvPr>
            <p:ph type="sldNum" sz="quarter" idx="10"/>
          </p:nvPr>
        </p:nvSpPr>
        <p:spPr/>
        <p:txBody>
          <a:bodyPr/>
          <a:lstStyle/>
          <a:p>
            <a:fld id="{783777ED-E0AE-DD49-A1E6-113717D9A99F}" type="slidenum">
              <a:rPr lang="fr-FR" smtClean="0"/>
              <a:pPr/>
              <a:t>‹#›</a:t>
            </a:fld>
            <a:endParaRPr lang="fr-FR"/>
          </a:p>
        </p:txBody>
      </p:sp>
      <p:sp>
        <p:nvSpPr>
          <p:cNvPr id="5" name="Text Placeholder 4">
            <a:extLst>
              <a:ext uri="{FF2B5EF4-FFF2-40B4-BE49-F238E27FC236}">
                <a16:creationId xmlns:a16="http://schemas.microsoft.com/office/drawing/2014/main" id="{17F00BD8-5B9C-4BFA-87F1-29CDD098214F}"/>
              </a:ext>
            </a:extLst>
          </p:cNvPr>
          <p:cNvSpPr>
            <a:spLocks noGrp="1"/>
          </p:cNvSpPr>
          <p:nvPr>
            <p:ph type="body" sz="quarter" idx="11"/>
          </p:nvPr>
        </p:nvSpPr>
        <p:spPr>
          <a:xfrm>
            <a:off x="985838" y="1836295"/>
            <a:ext cx="10086975" cy="43628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180124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5" name="Straight Connector 4"/>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7" name="Espace réservé du numéro de diapositive 4">
            <a:extLst>
              <a:ext uri="{FF2B5EF4-FFF2-40B4-BE49-F238E27FC236}">
                <a16:creationId xmlns:a16="http://schemas.microsoft.com/office/drawing/2014/main" id="{F338BC9D-FA7F-5447-9F8E-AB7515DBD88F}"/>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6" name="Image 5">
            <a:extLst>
              <a:ext uri="{FF2B5EF4-FFF2-40B4-BE49-F238E27FC236}">
                <a16:creationId xmlns:a16="http://schemas.microsoft.com/office/drawing/2014/main" id="{56C0BB08-3043-42B6-ABE6-B9CBC6E32BF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pic>
        <p:nvPicPr>
          <p:cNvPr id="6" name="Image 5">
            <a:extLst>
              <a:ext uri="{FF2B5EF4-FFF2-40B4-BE49-F238E27FC236}">
                <a16:creationId xmlns:a16="http://schemas.microsoft.com/office/drawing/2014/main" id="{029E551B-2A1B-A747-8013-E8E6879FEB7F}"/>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7" name="Straight Connector 4">
            <a:extLst>
              <a:ext uri="{FF2B5EF4-FFF2-40B4-BE49-F238E27FC236}">
                <a16:creationId xmlns:a16="http://schemas.microsoft.com/office/drawing/2014/main" id="{728F4451-9DEA-4247-B64E-C1747BECCC2A}"/>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8C1BC63-BD40-6241-8639-5CA50A9D3917}"/>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9" name="Image 8">
            <a:extLst>
              <a:ext uri="{FF2B5EF4-FFF2-40B4-BE49-F238E27FC236}">
                <a16:creationId xmlns:a16="http://schemas.microsoft.com/office/drawing/2014/main" id="{973B4B14-B59F-7B47-88AC-5D4F6C691712}"/>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2" name="Espace réservé du numéro de diapositive 4">
            <a:extLst>
              <a:ext uri="{FF2B5EF4-FFF2-40B4-BE49-F238E27FC236}">
                <a16:creationId xmlns:a16="http://schemas.microsoft.com/office/drawing/2014/main" id="{33C1A946-B5E3-A749-89BC-9B776C389431}"/>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rgbClr val="0F22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46922" y="1882941"/>
            <a:ext cx="3758364" cy="1861285"/>
          </a:xfrm>
        </p:spPr>
        <p:txBody>
          <a:bodyPr/>
          <a:lstStyle>
            <a:lvl1pPr>
              <a:lnSpc>
                <a:spcPct val="90000"/>
              </a:lnSpc>
              <a:defRPr sz="3200">
                <a:solidFill>
                  <a:srgbClr val="FFFFFF"/>
                </a:solidFill>
              </a:defRPr>
            </a:lvl1pPr>
          </a:lstStyle>
          <a:p>
            <a:r>
              <a:rPr lang="en-US"/>
              <a:t>Click to edit Master title style</a:t>
            </a:r>
          </a:p>
        </p:txBody>
      </p:sp>
      <p:pic>
        <p:nvPicPr>
          <p:cNvPr id="6" name="Image 5">
            <a:extLst>
              <a:ext uri="{FF2B5EF4-FFF2-40B4-BE49-F238E27FC236}">
                <a16:creationId xmlns:a16="http://schemas.microsoft.com/office/drawing/2014/main" id="{957C694D-9BA6-C241-889D-6AC17E6B5566}"/>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D50D809A-F76F-472D-A4BD-E730A17A87A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0767" y="345921"/>
            <a:ext cx="1564849" cy="32923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060575"/>
            <a:ext cx="6096000" cy="4797425"/>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7" name="Image 6">
            <a:extLst>
              <a:ext uri="{FF2B5EF4-FFF2-40B4-BE49-F238E27FC236}">
                <a16:creationId xmlns:a16="http://schemas.microsoft.com/office/drawing/2014/main" id="{B6894A4E-F8F8-4E4A-BE8E-73FCCE0E0ED2}"/>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8" name="Straight Connector 4">
            <a:extLst>
              <a:ext uri="{FF2B5EF4-FFF2-40B4-BE49-F238E27FC236}">
                <a16:creationId xmlns:a16="http://schemas.microsoft.com/office/drawing/2014/main" id="{7A3D5ADF-0FF0-F74C-8C46-EC4A8FF102DC}"/>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CB162B83-8B66-2F4E-85DF-7585E43B8FE9}"/>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12" name="Rectangle 7">
            <a:extLst>
              <a:ext uri="{FF2B5EF4-FFF2-40B4-BE49-F238E27FC236}">
                <a16:creationId xmlns:a16="http://schemas.microsoft.com/office/drawing/2014/main" id="{8AF03ADF-8665-8B40-A283-7CF24950C49F}"/>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pic>
        <p:nvPicPr>
          <p:cNvPr id="13" name="Image 12">
            <a:extLst>
              <a:ext uri="{FF2B5EF4-FFF2-40B4-BE49-F238E27FC236}">
                <a16:creationId xmlns:a16="http://schemas.microsoft.com/office/drawing/2014/main" id="{6C289D1C-0975-0E44-BE2F-076CA8D003E9}"/>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4" name="Espace réservé du numéro de diapositive 4">
            <a:extLst>
              <a:ext uri="{FF2B5EF4-FFF2-40B4-BE49-F238E27FC236}">
                <a16:creationId xmlns:a16="http://schemas.microsoft.com/office/drawing/2014/main" id="{5E66EC68-A22C-FE46-9D62-355797F95BE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8_Custom Layout">
    <p:spTree>
      <p:nvGrpSpPr>
        <p:cNvPr id="1" name=""/>
        <p:cNvGrpSpPr/>
        <p:nvPr/>
      </p:nvGrpSpPr>
      <p:grpSpPr>
        <a:xfrm>
          <a:off x="0" y="0"/>
          <a:ext cx="0" cy="0"/>
          <a:chOff x="0" y="0"/>
          <a:chExt cx="0" cy="0"/>
        </a:xfrm>
      </p:grpSpPr>
      <p:sp>
        <p:nvSpPr>
          <p:cNvPr id="3" name="Rectangle 2"/>
          <p:cNvSpPr/>
          <p:nvPr userDrawn="1"/>
        </p:nvSpPr>
        <p:spPr>
          <a:xfrm>
            <a:off x="0" y="1"/>
            <a:ext cx="12192000"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D-DIN" panose="020B0504030202030204" pitchFamily="34" charset="77"/>
            </a:endParaRPr>
          </a:p>
        </p:txBody>
      </p:sp>
      <p:sp>
        <p:nvSpPr>
          <p:cNvPr id="6" name="Picture Placeholder 8"/>
          <p:cNvSpPr>
            <a:spLocks noGrp="1"/>
          </p:cNvSpPr>
          <p:nvPr>
            <p:ph type="pic" sz="quarter" idx="12"/>
          </p:nvPr>
        </p:nvSpPr>
        <p:spPr>
          <a:xfrm>
            <a:off x="0" y="1"/>
            <a:ext cx="6096000" cy="6858000"/>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4" name="Image 3">
            <a:extLst>
              <a:ext uri="{FF2B5EF4-FFF2-40B4-BE49-F238E27FC236}">
                <a16:creationId xmlns:a16="http://schemas.microsoft.com/office/drawing/2014/main" id="{2C375E9E-FE6E-5742-8036-4C10860A86C4}"/>
              </a:ext>
            </a:extLst>
          </p:cNvPr>
          <p:cNvPicPr>
            <a:picLocks noChangeAspect="1"/>
          </p:cNvPicPr>
          <p:nvPr userDrawn="1"/>
        </p:nvPicPr>
        <p:blipFill>
          <a:blip r:embed="rId2">
            <a:lum/>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a:noFill/>
        </p:spPr>
      </p:pic>
      <p:pic>
        <p:nvPicPr>
          <p:cNvPr id="9" name="Image 8">
            <a:extLst>
              <a:ext uri="{FF2B5EF4-FFF2-40B4-BE49-F238E27FC236}">
                <a16:creationId xmlns:a16="http://schemas.microsoft.com/office/drawing/2014/main" id="{622DE258-2E0C-214F-95DA-597BE352AA1B}"/>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0" name="Espace réservé du numéro de diapositive 4">
            <a:extLst>
              <a:ext uri="{FF2B5EF4-FFF2-40B4-BE49-F238E27FC236}">
                <a16:creationId xmlns:a16="http://schemas.microsoft.com/office/drawing/2014/main" id="{6272DD9C-2FE4-1441-9E44-F05D7D83D166}"/>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12" name="Rectangle 7">
            <a:extLst>
              <a:ext uri="{FF2B5EF4-FFF2-40B4-BE49-F238E27FC236}">
                <a16:creationId xmlns:a16="http://schemas.microsoft.com/office/drawing/2014/main" id="{18D66B2D-1EB2-4720-A87B-12F3D77AF71A}"/>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897265-F23D-4B6E-A916-CCEAB037C779}"/>
              </a:ext>
            </a:extLst>
          </p:cNvPr>
          <p:cNvSpPr/>
          <p:nvPr userDrawn="1"/>
        </p:nvSpPr>
        <p:spPr>
          <a:xfrm>
            <a:off x="5380722" y="0"/>
            <a:ext cx="6937282" cy="6858000"/>
          </a:xfrm>
          <a:prstGeom prst="rect">
            <a:avLst/>
          </a:prstGeom>
          <a:gradFill>
            <a:gsLst>
              <a:gs pos="0">
                <a:srgbClr val="AED7BD"/>
              </a:gs>
              <a:gs pos="100000">
                <a:srgbClr val="5792CE"/>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D-DIN" panose="020B0504030202030204" pitchFamily="34" charset="77"/>
            </a:endParaRPr>
          </a:p>
        </p:txBody>
      </p:sp>
      <p:sp>
        <p:nvSpPr>
          <p:cNvPr id="2" name="Title 1"/>
          <p:cNvSpPr>
            <a:spLocks noGrp="1"/>
          </p:cNvSpPr>
          <p:nvPr>
            <p:ph type="title"/>
          </p:nvPr>
        </p:nvSpPr>
        <p:spPr>
          <a:xfrm>
            <a:off x="1058103"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72B53771-F558-3C4E-8C2C-CE11F7857A5A}"/>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6" name="Rectangle 7">
            <a:extLst>
              <a:ext uri="{FF2B5EF4-FFF2-40B4-BE49-F238E27FC236}">
                <a16:creationId xmlns:a16="http://schemas.microsoft.com/office/drawing/2014/main" id="{750AB2BB-73BB-408B-ADBA-948327FBBA65}"/>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D2881E-EDE5-FF44-AD62-5B2F22734456}"/>
              </a:ext>
            </a:extLst>
          </p:cNvPr>
          <p:cNvSpPr/>
          <p:nvPr userDrawn="1"/>
        </p:nvSpPr>
        <p:spPr>
          <a:xfrm>
            <a:off x="0" y="6206591"/>
            <a:ext cx="12192000" cy="651409"/>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1" name="Picture Placeholder 8"/>
          <p:cNvSpPr>
            <a:spLocks noGrp="1"/>
          </p:cNvSpPr>
          <p:nvPr>
            <p:ph type="pic" sz="quarter" idx="13"/>
          </p:nvPr>
        </p:nvSpPr>
        <p:spPr>
          <a:xfrm>
            <a:off x="4105507"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2" name="Picture Placeholder 8"/>
          <p:cNvSpPr>
            <a:spLocks noGrp="1"/>
          </p:cNvSpPr>
          <p:nvPr>
            <p:ph type="pic" sz="quarter" idx="14"/>
          </p:nvPr>
        </p:nvSpPr>
        <p:spPr>
          <a:xfrm>
            <a:off x="8211015"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7" name="Title 1">
            <a:extLst>
              <a:ext uri="{FF2B5EF4-FFF2-40B4-BE49-F238E27FC236}">
                <a16:creationId xmlns:a16="http://schemas.microsoft.com/office/drawing/2014/main" id="{A6B95F0A-0CE7-C34C-9B99-E8119112FED8}"/>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8" name="Straight Connector 4">
            <a:extLst>
              <a:ext uri="{FF2B5EF4-FFF2-40B4-BE49-F238E27FC236}">
                <a16:creationId xmlns:a16="http://schemas.microsoft.com/office/drawing/2014/main" id="{CF8FF5EC-69A2-504B-86AC-C674A8F1EE9E}"/>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4">
            <a:extLst>
              <a:ext uri="{FF2B5EF4-FFF2-40B4-BE49-F238E27FC236}">
                <a16:creationId xmlns:a16="http://schemas.microsoft.com/office/drawing/2014/main" id="{5E8C399F-0229-6648-8662-6AE72DBCB4D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6677024" y="368300"/>
            <a:ext cx="4752976" cy="5911119"/>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6" name="Title 1">
            <a:extLst>
              <a:ext uri="{FF2B5EF4-FFF2-40B4-BE49-F238E27FC236}">
                <a16:creationId xmlns:a16="http://schemas.microsoft.com/office/drawing/2014/main" id="{F08B6C41-A70E-754A-A33B-B8012EFA1FA2}"/>
              </a:ext>
            </a:extLst>
          </p:cNvPr>
          <p:cNvSpPr>
            <a:spLocks noGrp="1"/>
          </p:cNvSpPr>
          <p:nvPr>
            <p:ph type="title"/>
          </p:nvPr>
        </p:nvSpPr>
        <p:spPr>
          <a:xfrm>
            <a:off x="986890"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204DF36F-84FB-BF41-90C5-B4335F97F8B6}"/>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5135" y="1257300"/>
            <a:ext cx="10086975" cy="1028700"/>
          </a:xfrm>
          <a:prstGeom prst="rect">
            <a:avLst/>
          </a:prstGeom>
          <a:effectLst/>
        </p:spPr>
        <p:txBody>
          <a:bodyPr vert="horz" lIns="0" tIns="192024" rIns="0" bIns="0" rtlCol="0" anchor="t" anchorCtr="0">
            <a:noAutofit/>
          </a:bodyPr>
          <a:lstStyle/>
          <a:p>
            <a:r>
              <a:rPr lang="en-US"/>
              <a:t>Your title here</a:t>
            </a:r>
          </a:p>
        </p:txBody>
      </p:sp>
      <p:sp>
        <p:nvSpPr>
          <p:cNvPr id="3" name="Текст 2"/>
          <p:cNvSpPr>
            <a:spLocks noGrp="1"/>
          </p:cNvSpPr>
          <p:nvPr>
            <p:ph type="body" idx="1"/>
          </p:nvPr>
        </p:nvSpPr>
        <p:spPr>
          <a:xfrm>
            <a:off x="985135" y="2514600"/>
            <a:ext cx="10086976" cy="3429000"/>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sp>
        <p:nvSpPr>
          <p:cNvPr id="5" name="Espace réservé du numéro de diapositive 4">
            <a:extLst>
              <a:ext uri="{FF2B5EF4-FFF2-40B4-BE49-F238E27FC236}">
                <a16:creationId xmlns:a16="http://schemas.microsoft.com/office/drawing/2014/main" id="{EB5AFD27-38D0-B34A-9F98-1157C9C27642}"/>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4" name="Image 3">
            <a:extLst>
              <a:ext uri="{FF2B5EF4-FFF2-40B4-BE49-F238E27FC236}">
                <a16:creationId xmlns:a16="http://schemas.microsoft.com/office/drawing/2014/main" id="{4B2A271E-711C-7146-B62D-B4430EA88177}"/>
              </a:ext>
            </a:extLst>
          </p:cNvPr>
          <p:cNvPicPr>
            <a:picLocks noChangeAspect="1"/>
          </p:cNvPicPr>
          <p:nvPr userDrawn="1"/>
        </p:nvPicPr>
        <p:blipFill>
          <a:blip r:embed="rId12"/>
          <a:stretch>
            <a:fillRect/>
          </a:stretch>
        </p:blipFill>
        <p:spPr>
          <a:xfrm>
            <a:off x="985135" y="6422543"/>
            <a:ext cx="280187" cy="186791"/>
          </a:xfrm>
          <a:prstGeom prst="rect">
            <a:avLst/>
          </a:prstGeom>
        </p:spPr>
      </p:pic>
      <p:sp>
        <p:nvSpPr>
          <p:cNvPr id="13" name="Rectangle 7">
            <a:extLst>
              <a:ext uri="{FF2B5EF4-FFF2-40B4-BE49-F238E27FC236}">
                <a16:creationId xmlns:a16="http://schemas.microsoft.com/office/drawing/2014/main" id="{6E555F39-166E-F74E-8774-2B281085E62E}"/>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7" name="Picture 6" descr="Logo&#10;&#10;Description automatically generated">
            <a:extLst>
              <a:ext uri="{FF2B5EF4-FFF2-40B4-BE49-F238E27FC236}">
                <a16:creationId xmlns:a16="http://schemas.microsoft.com/office/drawing/2014/main" id="{F39F0DCC-5F5B-4AEE-89BD-978188CECC53}"/>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76005" y="348822"/>
            <a:ext cx="1578633" cy="332090"/>
          </a:xfrm>
          <a:prstGeom prst="rect">
            <a:avLst/>
          </a:prstGeom>
        </p:spPr>
      </p:pic>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07" r:id="rId1"/>
    <p:sldLayoutId id="2147484012" r:id="rId2"/>
    <p:sldLayoutId id="2147484032" r:id="rId3"/>
    <p:sldLayoutId id="2147484010" r:id="rId4"/>
    <p:sldLayoutId id="2147484033" r:id="rId5"/>
    <p:sldLayoutId id="2147484035" r:id="rId6"/>
    <p:sldLayoutId id="2147484008" r:id="rId7"/>
    <p:sldLayoutId id="2147484026" r:id="rId8"/>
    <p:sldLayoutId id="2147484024" r:id="rId9"/>
    <p:sldLayoutId id="2147484036" r:id="rId10"/>
  </p:sldLayoutIdLst>
  <p:hf hdr="0" ftr="0" dt="0"/>
  <p:txStyles>
    <p:title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kern="1200">
          <a:solidFill>
            <a:srgbClr val="0F2235"/>
          </a:solidFill>
          <a:latin typeface="D-DIN Exp" panose="020B0504020202030204" pitchFamily="34" charset="0"/>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rgbClr val="0F2235"/>
          </a:solidFill>
          <a:latin typeface="D-DIN Exp" panose="020B0504020202030204" pitchFamily="34" charset="0"/>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D-DIN" panose="020B0504030202030204" pitchFamily="34" charset="77"/>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D-DIN" panose="020B0504030202030204" pitchFamily="34" charset="77"/>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D-DIN" panose="020B0504030202030204" pitchFamily="34" charset="77"/>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232" userDrawn="1">
          <p15:clr>
            <a:srgbClr val="F26B43"/>
          </p15:clr>
        </p15:guide>
        <p15:guide id="27" orient="horz" pos="4032">
          <p15:clr>
            <a:srgbClr val="F26B43"/>
          </p15:clr>
        </p15:guide>
        <p15:guide id="28" pos="257" userDrawn="1">
          <p15:clr>
            <a:srgbClr val="F26B43"/>
          </p15:clr>
        </p15:guide>
        <p15:guide id="29" pos="7200">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846" userDrawn="1">
          <p15:clr>
            <a:srgbClr val="F26B43"/>
          </p15:clr>
        </p15:guide>
        <p15:guide id="51" orient="horz" pos="129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wom6QqeSki8&amp;ab_channel=UniSAF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hyperlink" Target="https://zenodo.org/record/7220636" TargetMode="External"/><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34.xml.rels><?xml version="1.0" encoding="UTF-8" standalone="yes"?>
<Relationships xmlns="http://schemas.openxmlformats.org/package/2006/relationships"><Relationship Id="rId8" Type="http://schemas.openxmlformats.org/officeDocument/2006/relationships/image" Target="../media/image16.png"/><Relationship Id="rId3" Type="http://schemas.microsoft.com/office/2018/10/relationships/comments" Target="../comments/modernComment_1B0_29E22023.xml"/><Relationship Id="rId7"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microsoft.com/office/2018/10/relationships/comments" Target="../comments/modernComment_1F9_AF2C9466.xml"/><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4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4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48.xml.rels><?xml version="1.0" encoding="UTF-8" standalone="yes"?>
<Relationships xmlns="http://schemas.openxmlformats.org/package/2006/relationships"><Relationship Id="rId3" Type="http://schemas.microsoft.com/office/2018/10/relationships/comments" Target="../comments/modernComment_1C2_3185F4FF.xml"/><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4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28.jpeg"/></Relationships>
</file>

<file path=ppt/slides/_rels/slide5.xml.rels><?xml version="1.0" encoding="UTF-8" standalone="yes"?>
<Relationships xmlns="http://schemas.openxmlformats.org/package/2006/relationships"><Relationship Id="rId2" Type="http://schemas.microsoft.com/office/2018/10/relationships/comments" Target="../comments/modernComment_17E_DF2EE27D.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microsoft.com/office/2018/10/relationships/comments" Target="../comments/modernComment_1C5_1A681361.xml"/><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9.emf"/><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5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9.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coe.int/en/web/gender-matters/what-is-gender-based-violence"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a:extLst>
              <a:ext uri="{FF2B5EF4-FFF2-40B4-BE49-F238E27FC236}">
                <a16:creationId xmlns:a16="http://schemas.microsoft.com/office/drawing/2014/main" id="{24520777-B918-4140-B0B1-4065658DB36E}"/>
              </a:ext>
            </a:extLst>
          </p:cNvPr>
          <p:cNvSpPr txBox="1"/>
          <p:nvPr/>
        </p:nvSpPr>
        <p:spPr>
          <a:xfrm>
            <a:off x="943029" y="1534490"/>
            <a:ext cx="8901361" cy="1938992"/>
          </a:xfrm>
          <a:prstGeom prst="rect">
            <a:avLst/>
          </a:prstGeom>
        </p:spPr>
        <p:style>
          <a:lnRef idx="3">
            <a:schemeClr val="lt1"/>
          </a:lnRef>
          <a:fillRef idx="1">
            <a:schemeClr val="dk1"/>
          </a:fillRef>
          <a:effectRef idx="1">
            <a:schemeClr val="dk1"/>
          </a:effectRef>
          <a:fontRef idx="minor">
            <a:schemeClr val="lt1"/>
          </a:fontRef>
        </p:style>
        <p:txBody>
          <a:bodyPr wrap="square" lIns="0" tIns="45720" rIns="0" bIns="45720" rtlCol="0" anchor="t">
            <a:spAutoFit/>
          </a:bodyPr>
          <a:lstStyle/>
          <a:p>
            <a:r>
              <a:rPr lang="lt-LT" sz="4000" dirty="0"/>
              <a:t>Institucinės politikos, skirtos kovai su smurtu lyties pagrindu akademinėje bendruomenėje, įgyvendinimas</a:t>
            </a:r>
            <a:endParaRPr lang="en-US" sz="3800" b="1" dirty="0">
              <a:solidFill>
                <a:srgbClr val="AED7BD"/>
              </a:solidFill>
              <a:latin typeface="D-DIN Exp" panose="020B0504020202030204" pitchFamily="34" charset="0"/>
              <a:ea typeface="Open Sans" charset="0"/>
              <a:cs typeface="Open Sans" charset="0"/>
            </a:endParaRPr>
          </a:p>
        </p:txBody>
      </p:sp>
      <p:sp>
        <p:nvSpPr>
          <p:cNvPr id="4" name="TextBox 7">
            <a:extLst>
              <a:ext uri="{FF2B5EF4-FFF2-40B4-BE49-F238E27FC236}">
                <a16:creationId xmlns:a16="http://schemas.microsoft.com/office/drawing/2014/main" id="{D38AFE21-FFA0-E449-BF7B-69C5978EF388}"/>
              </a:ext>
            </a:extLst>
          </p:cNvPr>
          <p:cNvSpPr txBox="1"/>
          <p:nvPr/>
        </p:nvSpPr>
        <p:spPr>
          <a:xfrm>
            <a:off x="943030" y="3827371"/>
            <a:ext cx="7306448" cy="1200329"/>
          </a:xfrm>
          <a:prstGeom prst="rect">
            <a:avLst/>
          </a:prstGeom>
          <a:noFill/>
        </p:spPr>
        <p:txBody>
          <a:bodyPr wrap="square" lIns="0" tIns="45720" rIns="0" bIns="45720" rtlCol="0" anchor="t">
            <a:spAutoFit/>
          </a:bodyPr>
          <a:lstStyle/>
          <a:p>
            <a:r>
              <a:rPr lang="en-US" sz="2400" dirty="0">
                <a:solidFill>
                  <a:srgbClr val="FFFFFF"/>
                </a:solidFill>
                <a:latin typeface="D-DIN Exp"/>
                <a:ea typeface="Open Sans" charset="0"/>
                <a:cs typeface="Open Sans" charset="0"/>
              </a:rPr>
              <a:t>[Vilana </a:t>
            </a:r>
            <a:r>
              <a:rPr lang="en-US" sz="2400" dirty="0" err="1">
                <a:solidFill>
                  <a:srgbClr val="FFFFFF"/>
                </a:solidFill>
                <a:latin typeface="D-DIN Exp"/>
                <a:ea typeface="Open Sans" charset="0"/>
                <a:cs typeface="Open Sans" charset="0"/>
              </a:rPr>
              <a:t>Pilinkaitė</a:t>
            </a:r>
            <a:r>
              <a:rPr lang="en-US" sz="2400" dirty="0">
                <a:solidFill>
                  <a:srgbClr val="FFFFFF"/>
                </a:solidFill>
                <a:latin typeface="D-DIN Exp"/>
                <a:ea typeface="Open Sans" charset="0"/>
                <a:cs typeface="Open Sans" charset="0"/>
              </a:rPr>
              <a:t> </a:t>
            </a:r>
            <a:r>
              <a:rPr lang="en-US" sz="2400" dirty="0" err="1">
                <a:solidFill>
                  <a:srgbClr val="FFFFFF"/>
                </a:solidFill>
                <a:latin typeface="D-DIN Exp"/>
                <a:ea typeface="Open Sans" charset="0"/>
                <a:cs typeface="Open Sans" charset="0"/>
              </a:rPr>
              <a:t>Sotirovič</a:t>
            </a:r>
            <a:r>
              <a:rPr lang="en-US" sz="2400" dirty="0">
                <a:solidFill>
                  <a:srgbClr val="FFFFFF"/>
                </a:solidFill>
                <a:latin typeface="D-DIN Exp"/>
                <a:ea typeface="Open Sans" charset="0"/>
                <a:cs typeface="Open Sans" charset="0"/>
              </a:rPr>
              <a:t>]</a:t>
            </a:r>
          </a:p>
          <a:p>
            <a:r>
              <a:rPr lang="en-US" sz="2400" dirty="0">
                <a:solidFill>
                  <a:srgbClr val="FFFFFF"/>
                </a:solidFill>
                <a:latin typeface="D-DIN Exp"/>
                <a:ea typeface="Open Sans" charset="0"/>
                <a:cs typeface="Open Sans" charset="0"/>
              </a:rPr>
              <a:t>[2023-09-28]</a:t>
            </a:r>
          </a:p>
          <a:p>
            <a:r>
              <a:rPr lang="en-US" sz="2400" dirty="0">
                <a:solidFill>
                  <a:srgbClr val="FFFFFF"/>
                </a:solidFill>
                <a:latin typeface="D-DIN Exp"/>
                <a:ea typeface="Open Sans" charset="0"/>
                <a:cs typeface="Open Sans" charset="0"/>
              </a:rPr>
              <a:t>[Vilnius]</a:t>
            </a:r>
          </a:p>
        </p:txBody>
      </p:sp>
      <p:sp>
        <p:nvSpPr>
          <p:cNvPr id="7" name="Rectangle 4">
            <a:extLst>
              <a:ext uri="{FF2B5EF4-FFF2-40B4-BE49-F238E27FC236}">
                <a16:creationId xmlns:a16="http://schemas.microsoft.com/office/drawing/2014/main" id="{4EF5F0A9-6CA4-AF70-5E59-72120F0D4C8D}"/>
              </a:ext>
            </a:extLst>
          </p:cNvPr>
          <p:cNvSpPr>
            <a:spLocks noChangeArrowheads="1"/>
          </p:cNvSpPr>
          <p:nvPr/>
        </p:nvSpPr>
        <p:spPr bwMode="auto">
          <a:xfrm>
            <a:off x="0" y="0"/>
            <a:ext cx="15747901" cy="343692"/>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pPr lvl="0" defTabSz="914400" eaLnBrk="0" fontAlgn="base" hangingPunct="0">
              <a:spcBef>
                <a:spcPct val="0"/>
              </a:spcBef>
              <a:spcAft>
                <a:spcPct val="0"/>
              </a:spcAft>
            </a:pPr>
            <a:r>
              <a:rPr lang="lt-LT" sz="2400" dirty="0"/>
              <a:t>Institucinės politikos, skirtos kovai su smurtu lyties pagrindu akademinėje bendruomenėje, kūrimas ir įgyvendinimas</a:t>
            </a:r>
            <a:r>
              <a:rPr kumimoji="0" lang="lt-LT" altLang="en-US" sz="800" b="0" i="0" u="none" strike="noStrike" cap="none" normalizeH="0" baseline="0" dirty="0">
                <a:ln>
                  <a:noFill/>
                </a:ln>
                <a:solidFill>
                  <a:schemeClr val="tx1"/>
                </a:solidFill>
                <a:effectLst/>
              </a:rPr>
              <a:t> </a:t>
            </a:r>
            <a:endParaRPr kumimoji="0" lang="lt-LT"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00219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49D737B8-760E-A575-6496-C814FF56230E}"/>
              </a:ext>
            </a:extLst>
          </p:cNvPr>
          <p:cNvSpPr>
            <a:spLocks noGrp="1"/>
          </p:cNvSpPr>
          <p:nvPr>
            <p:ph type="sldNum" sz="quarter" idx="4"/>
          </p:nvPr>
        </p:nvSpPr>
        <p:spPr/>
        <p:txBody>
          <a:bodyPr/>
          <a:lstStyle/>
          <a:p>
            <a:fld id="{783777ED-E0AE-DD49-A1E6-113717D9A99F}" type="slidenum">
              <a:rPr lang="fr-FR" smtClean="0"/>
              <a:pPr/>
              <a:t>10</a:t>
            </a:fld>
            <a:endParaRPr lang="fr-FR"/>
          </a:p>
        </p:txBody>
      </p:sp>
      <p:pic>
        <p:nvPicPr>
          <p:cNvPr id="4" name="Image 4">
            <a:extLst>
              <a:ext uri="{FF2B5EF4-FFF2-40B4-BE49-F238E27FC236}">
                <a16:creationId xmlns:a16="http://schemas.microsoft.com/office/drawing/2014/main" id="{A26F6EED-5E74-81AF-F299-395A93B2E349}"/>
              </a:ext>
            </a:extLst>
          </p:cNvPr>
          <p:cNvPicPr>
            <a:picLocks noChangeAspect="1"/>
          </p:cNvPicPr>
          <p:nvPr/>
        </p:nvPicPr>
        <p:blipFill>
          <a:blip r:embed="rId3"/>
          <a:stretch>
            <a:fillRect/>
          </a:stretch>
        </p:blipFill>
        <p:spPr>
          <a:xfrm>
            <a:off x="2629762" y="56157"/>
            <a:ext cx="3815431" cy="6989684"/>
          </a:xfrm>
          <a:prstGeom prst="rect">
            <a:avLst/>
          </a:prstGeom>
        </p:spPr>
      </p:pic>
    </p:spTree>
    <p:extLst>
      <p:ext uri="{BB962C8B-B14F-4D97-AF65-F5344CB8AC3E}">
        <p14:creationId xmlns:p14="http://schemas.microsoft.com/office/powerpoint/2010/main" val="36618584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5A557-861F-C57B-C998-B26D7B888CFD}"/>
              </a:ext>
            </a:extLst>
          </p:cNvPr>
          <p:cNvSpPr>
            <a:spLocks noGrp="1"/>
          </p:cNvSpPr>
          <p:nvPr>
            <p:ph type="title"/>
          </p:nvPr>
        </p:nvSpPr>
        <p:spPr/>
        <p:txBody>
          <a:bodyPr/>
          <a:lstStyle/>
          <a:p>
            <a:r>
              <a:rPr lang="en-GB" b="1" dirty="0" err="1"/>
              <a:t>UniSAFE</a:t>
            </a:r>
            <a:r>
              <a:rPr lang="en-GB" b="1" dirty="0"/>
              <a:t> </a:t>
            </a:r>
            <a:r>
              <a:rPr lang="en-GB" b="1" dirty="0" err="1"/>
              <a:t>apklausa</a:t>
            </a:r>
            <a:r>
              <a:rPr lang="en-GB" b="1" dirty="0"/>
              <a:t> – </a:t>
            </a:r>
            <a:r>
              <a:rPr lang="en-GB" b="1" dirty="0" err="1"/>
              <a:t>smurto</a:t>
            </a:r>
            <a:r>
              <a:rPr lang="en-GB" b="1" dirty="0"/>
              <a:t> </a:t>
            </a:r>
            <a:r>
              <a:rPr lang="en-GB" b="1" dirty="0" err="1"/>
              <a:t>lyties</a:t>
            </a:r>
            <a:r>
              <a:rPr lang="en-GB" b="1" dirty="0"/>
              <a:t> </a:t>
            </a:r>
            <a:r>
              <a:rPr lang="lt-LT" b="1" dirty="0"/>
              <a:t>pagrindu </a:t>
            </a:r>
            <a:r>
              <a:rPr lang="en-GB" b="1" dirty="0" err="1"/>
              <a:t>paplitimo</a:t>
            </a:r>
            <a:r>
              <a:rPr lang="en-GB" b="1" dirty="0"/>
              <a:t> </a:t>
            </a:r>
            <a:r>
              <a:rPr lang="en-GB" b="1" dirty="0" err="1"/>
              <a:t>faktai</a:t>
            </a:r>
            <a:endParaRPr lang="x-none" b="1" dirty="0"/>
          </a:p>
        </p:txBody>
      </p:sp>
      <p:sp>
        <p:nvSpPr>
          <p:cNvPr id="3" name="Title 1">
            <a:extLst>
              <a:ext uri="{FF2B5EF4-FFF2-40B4-BE49-F238E27FC236}">
                <a16:creationId xmlns:a16="http://schemas.microsoft.com/office/drawing/2014/main" id="{B178A431-0D7E-9D87-2955-62818A11450B}"/>
              </a:ext>
            </a:extLst>
          </p:cNvPr>
          <p:cNvSpPr txBox="1">
            <a:spLocks/>
          </p:cNvSpPr>
          <p:nvPr/>
        </p:nvSpPr>
        <p:spPr>
          <a:xfrm>
            <a:off x="941194" y="2223899"/>
            <a:ext cx="10388489"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nSpc>
                <a:spcPct val="100000"/>
              </a:lnSpc>
            </a:pPr>
            <a:r>
              <a:rPr lang="en-US" dirty="0">
                <a:solidFill>
                  <a:srgbClr val="FFFFFF"/>
                </a:solidFill>
              </a:rPr>
              <a:t> 2 </a:t>
            </a:r>
            <a:r>
              <a:rPr lang="en-US" cap="all" dirty="0" err="1">
                <a:solidFill>
                  <a:srgbClr val="FFFFFF"/>
                </a:solidFill>
              </a:rPr>
              <a:t>iš</a:t>
            </a:r>
            <a:r>
              <a:rPr lang="en-US" dirty="0">
                <a:solidFill>
                  <a:srgbClr val="FFFFFF"/>
                </a:solidFill>
              </a:rPr>
              <a:t> 3 RESPONDENTŲ PATYRĖ SMURTĄ DĖL LYTIES</a:t>
            </a:r>
            <a:endParaRPr lang="x-none" dirty="0">
              <a:solidFill>
                <a:srgbClr val="FFFFFF"/>
              </a:solidFill>
            </a:endParaRPr>
          </a:p>
        </p:txBody>
      </p:sp>
      <p:cxnSp>
        <p:nvCxnSpPr>
          <p:cNvPr id="5" name="Straight Connector 4">
            <a:extLst>
              <a:ext uri="{FF2B5EF4-FFF2-40B4-BE49-F238E27FC236}">
                <a16:creationId xmlns:a16="http://schemas.microsoft.com/office/drawing/2014/main" id="{4260F6B0-7FDB-CC12-803B-13152E53923B}"/>
              </a:ext>
            </a:extLst>
          </p:cNvPr>
          <p:cNvCxnSpPr/>
          <p:nvPr/>
        </p:nvCxnSpPr>
        <p:spPr>
          <a:xfrm>
            <a:off x="661737" y="2430379"/>
            <a:ext cx="0" cy="685800"/>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8DD3396-CBAF-DAE9-2277-15CB9AC91AA2}"/>
              </a:ext>
            </a:extLst>
          </p:cNvPr>
          <p:cNvSpPr txBox="1"/>
          <p:nvPr/>
        </p:nvSpPr>
        <p:spPr>
          <a:xfrm>
            <a:off x="1197226" y="3521941"/>
            <a:ext cx="9311640" cy="1446550"/>
          </a:xfrm>
          <a:prstGeom prst="rect">
            <a:avLst/>
          </a:prstGeom>
          <a:noFill/>
        </p:spPr>
        <p:txBody>
          <a:bodyPr wrap="square">
            <a:spAutoFit/>
          </a:bodyPr>
          <a:lstStyle/>
          <a:p>
            <a:r>
              <a:rPr lang="lt-LT" sz="2200" dirty="0">
                <a:solidFill>
                  <a:srgbClr val="FFFFFF"/>
                </a:solidFill>
                <a:latin typeface="Din"/>
              </a:rPr>
              <a:t>Respondentai, save priskiriantys </a:t>
            </a:r>
            <a:r>
              <a:rPr lang="lt-LT" sz="2200" dirty="0" err="1">
                <a:solidFill>
                  <a:srgbClr val="FFFFFF"/>
                </a:solidFill>
                <a:latin typeface="Din"/>
              </a:rPr>
              <a:t>LGBQ</a:t>
            </a:r>
            <a:r>
              <a:rPr lang="lt-LT" sz="2200" dirty="0">
                <a:solidFill>
                  <a:srgbClr val="FFFFFF"/>
                </a:solidFill>
                <a:latin typeface="Din"/>
              </a:rPr>
              <a:t>+ grupei </a:t>
            </a:r>
            <a:r>
              <a:rPr lang="lt-LT" sz="2200" b="0" i="0" dirty="0">
                <a:solidFill>
                  <a:srgbClr val="FFFFFF"/>
                </a:solidFill>
                <a:effectLst/>
                <a:latin typeface="Din"/>
              </a:rPr>
              <a:t>(68%), neįgalių</a:t>
            </a:r>
            <a:r>
              <a:rPr lang="lt-LT" sz="2200" dirty="0">
                <a:solidFill>
                  <a:srgbClr val="FFFFFF"/>
                </a:solidFill>
                <a:latin typeface="Din"/>
              </a:rPr>
              <a:t>jų grupei ar turintiems chroniškų ligų </a:t>
            </a:r>
            <a:r>
              <a:rPr lang="lt-LT" sz="2200" b="0" i="0" dirty="0">
                <a:solidFill>
                  <a:srgbClr val="FFFFFF"/>
                </a:solidFill>
                <a:effectLst/>
                <a:latin typeface="Din"/>
              </a:rPr>
              <a:t> (72%) arba </a:t>
            </a:r>
            <a:r>
              <a:rPr lang="lt-LT" sz="2200" dirty="0">
                <a:solidFill>
                  <a:srgbClr val="FFFFFF"/>
                </a:solidFill>
                <a:latin typeface="Din"/>
              </a:rPr>
              <a:t>laikantys save etninių grupių nariais </a:t>
            </a:r>
            <a:r>
              <a:rPr lang="lt-LT" sz="2200" b="0" i="0" dirty="0">
                <a:solidFill>
                  <a:srgbClr val="FFFFFF"/>
                </a:solidFill>
                <a:effectLst/>
                <a:latin typeface="Din"/>
              </a:rPr>
              <a:t>(69%), linkę patirti bent vieną smurto dėl lyties atvejį dažniau lyginant su asmenimis, kurie nepriskiria savęs minėtoms grupėms.</a:t>
            </a:r>
            <a:endParaRPr lang="lt-LT" sz="2200" dirty="0">
              <a:solidFill>
                <a:srgbClr val="FFFFFF"/>
              </a:solidFill>
            </a:endParaRPr>
          </a:p>
        </p:txBody>
      </p:sp>
      <p:sp>
        <p:nvSpPr>
          <p:cNvPr id="8" name="Arrow: Chevron 7">
            <a:extLst>
              <a:ext uri="{FF2B5EF4-FFF2-40B4-BE49-F238E27FC236}">
                <a16:creationId xmlns:a16="http://schemas.microsoft.com/office/drawing/2014/main" id="{15EA795E-19D8-3D7C-37C0-C196A150ADBC}"/>
              </a:ext>
            </a:extLst>
          </p:cNvPr>
          <p:cNvSpPr/>
          <p:nvPr/>
        </p:nvSpPr>
        <p:spPr>
          <a:xfrm>
            <a:off x="409889" y="3617232"/>
            <a:ext cx="640401" cy="1009746"/>
          </a:xfrm>
          <a:prstGeom prst="chevron">
            <a:avLst/>
          </a:prstGeom>
          <a:solidFill>
            <a:srgbClr val="AED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solidFill>
                <a:schemeClr val="tx1"/>
              </a:solidFill>
            </a:endParaRPr>
          </a:p>
        </p:txBody>
      </p:sp>
      <p:sp>
        <p:nvSpPr>
          <p:cNvPr id="10" name="TextBox 9">
            <a:extLst>
              <a:ext uri="{FF2B5EF4-FFF2-40B4-BE49-F238E27FC236}">
                <a16:creationId xmlns:a16="http://schemas.microsoft.com/office/drawing/2014/main" id="{084D7B36-5742-D010-2897-631D4BFCC767}"/>
              </a:ext>
            </a:extLst>
          </p:cNvPr>
          <p:cNvSpPr txBox="1"/>
          <p:nvPr/>
        </p:nvSpPr>
        <p:spPr>
          <a:xfrm>
            <a:off x="941194" y="4973972"/>
            <a:ext cx="9438212" cy="867930"/>
          </a:xfrm>
          <a:prstGeom prst="rect">
            <a:avLst/>
          </a:prstGeom>
          <a:effectLst/>
        </p:spPr>
        <p:txBody>
          <a:bodyPr vert="horz" lIns="0" tIns="192024" rIns="0" bIns="0" rtlCol="0" anchor="t" anchorCtr="0">
            <a:noAutofit/>
          </a:bodyPr>
          <a:lstStyle>
            <a:defPPr>
              <a:defRPr lang="en-US"/>
            </a:defPPr>
            <a:lvl1pPr defTabSz="914318">
              <a:lnSpc>
                <a:spcPct val="90000"/>
              </a:lnSpc>
              <a:spcBef>
                <a:spcPct val="0"/>
              </a:spcBef>
              <a:buNone/>
              <a:defRPr sz="2800" b="0" i="0" spc="0" baseline="0">
                <a:solidFill>
                  <a:srgbClr val="FFFFFF"/>
                </a:solidFill>
                <a:latin typeface="D-DIN Exp" panose="020B0504020202030204" pitchFamily="34" charset="0"/>
                <a:ea typeface="D-DIN Exp" panose="020B0504020202030204" pitchFamily="34" charset="0"/>
                <a:cs typeface="D-DIN Exp" panose="020B0504020202030204" pitchFamily="34" charset="0"/>
              </a:defRPr>
            </a:lvl1pPr>
          </a:lstStyle>
          <a:p>
            <a:pPr>
              <a:lnSpc>
                <a:spcPct val="100000"/>
              </a:lnSpc>
            </a:pPr>
            <a:r>
              <a:rPr lang="en-US" dirty="0"/>
              <a:t>BEVEIK 1 IŠ 3 RESPONDENTŲ PATYRĖ SEKSUALINĮ PRIEKABIAVIMĄ</a:t>
            </a:r>
          </a:p>
        </p:txBody>
      </p:sp>
      <p:cxnSp>
        <p:nvCxnSpPr>
          <p:cNvPr id="11" name="Straight Connector 10">
            <a:extLst>
              <a:ext uri="{FF2B5EF4-FFF2-40B4-BE49-F238E27FC236}">
                <a16:creationId xmlns:a16="http://schemas.microsoft.com/office/drawing/2014/main" id="{4EAAEF0F-7E92-FD68-B61A-72F33D8F3ADD}"/>
              </a:ext>
            </a:extLst>
          </p:cNvPr>
          <p:cNvCxnSpPr>
            <a:cxnSpLocks/>
          </p:cNvCxnSpPr>
          <p:nvPr/>
        </p:nvCxnSpPr>
        <p:spPr>
          <a:xfrm>
            <a:off x="728204" y="5156102"/>
            <a:ext cx="0" cy="792747"/>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5812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0C7253-A28D-468D-9BA1-6294597134CE}"/>
              </a:ext>
            </a:extLst>
          </p:cNvPr>
          <p:cNvSpPr>
            <a:spLocks noGrp="1"/>
          </p:cNvSpPr>
          <p:nvPr>
            <p:ph type="title"/>
          </p:nvPr>
        </p:nvSpPr>
        <p:spPr>
          <a:xfrm>
            <a:off x="1052512" y="1091832"/>
            <a:ext cx="10086975" cy="778381"/>
          </a:xfrm>
        </p:spPr>
        <p:txBody>
          <a:bodyPr/>
          <a:lstStyle/>
          <a:p>
            <a:r>
              <a:rPr lang="pt-BR" dirty="0">
                <a:solidFill>
                  <a:srgbClr val="000000"/>
                </a:solidFill>
              </a:rPr>
              <a:t>Bet kokios formos smurto lyties pagrindu paplitimas ir paplitimas pagal formą, iš viso</a:t>
            </a:r>
            <a:endParaRPr lang="de-DE" dirty="0"/>
          </a:p>
        </p:txBody>
      </p:sp>
      <p:sp>
        <p:nvSpPr>
          <p:cNvPr id="4" name="Textfeld 3">
            <a:extLst>
              <a:ext uri="{FF2B5EF4-FFF2-40B4-BE49-F238E27FC236}">
                <a16:creationId xmlns:a16="http://schemas.microsoft.com/office/drawing/2014/main" id="{164F69C6-DC8D-41B9-A387-19271ECD3967}"/>
              </a:ext>
            </a:extLst>
          </p:cNvPr>
          <p:cNvSpPr txBox="1"/>
          <p:nvPr/>
        </p:nvSpPr>
        <p:spPr>
          <a:xfrm>
            <a:off x="8902649" y="2677745"/>
            <a:ext cx="2842765" cy="3231654"/>
          </a:xfrm>
          <a:prstGeom prst="rect">
            <a:avLst/>
          </a:prstGeom>
          <a:noFill/>
        </p:spPr>
        <p:txBody>
          <a:bodyPr wrap="square" rtlCol="0">
            <a:spAutoFit/>
          </a:bodyPr>
          <a:lstStyle/>
          <a:p>
            <a:r>
              <a:rPr lang="lt-LT" sz="1200" dirty="0">
                <a:solidFill>
                  <a:srgbClr val="FFFFFF"/>
                </a:solidFill>
                <a:latin typeface="D-DIN" panose="020B0504030202030204"/>
                <a:ea typeface="Times New Roman" panose="02020603050405020304" pitchFamily="18" charset="0"/>
              </a:rPr>
              <a:t>Pastaba: paplitimas apskaičiuotas kaip svertinis atvejų, kuriuose nurodyta bent viena smurto patirtis, skaičius, padalytas iš bendro patvirtintų atvejų skaičiaus ir padaugintas iš 100, t. y. į skaičiavimus neįtraukti visi atvejai, užkoduoti kaip “Nenoriu sakyti” arba “Nėra atsakymo: nutraukti”. Smurto paplitimas buvo skaičiuojamas atskirai konkrečioms smurto formoms ir bet kokiai smurto dėl lyties formai. Bet kurios smurto formos atvejai buvo neįtraukti į skaičiavimus, jei nebuvo pagrįstų duomenų apie kurią nors iš konkrečių smurto formų. Bendras n reiškia nesvertinį atvejų skaičių.</a:t>
            </a:r>
            <a:endParaRPr lang="en-GB" sz="1200" dirty="0">
              <a:solidFill>
                <a:srgbClr val="FFFFFF"/>
              </a:solidFill>
              <a:effectLst/>
              <a:latin typeface="D-DIN" panose="020B0504030202030204"/>
              <a:ea typeface="Times New Roman" panose="02020603050405020304" pitchFamily="18" charset="0"/>
            </a:endParaRPr>
          </a:p>
        </p:txBody>
      </p:sp>
      <p:graphicFrame>
        <p:nvGraphicFramePr>
          <p:cNvPr id="5" name="Diagramm 4">
            <a:extLst>
              <a:ext uri="{FF2B5EF4-FFF2-40B4-BE49-F238E27FC236}">
                <a16:creationId xmlns:a16="http://schemas.microsoft.com/office/drawing/2014/main" id="{601DBE2F-2D6E-4FCB-A1A7-4CA9BCF5BFD1}"/>
              </a:ext>
            </a:extLst>
          </p:cNvPr>
          <p:cNvGraphicFramePr>
            <a:graphicFrameLocks/>
          </p:cNvGraphicFramePr>
          <p:nvPr>
            <p:extLst>
              <p:ext uri="{D42A27DB-BD31-4B8C-83A1-F6EECF244321}">
                <p14:modId xmlns:p14="http://schemas.microsoft.com/office/powerpoint/2010/main" val="574590042"/>
              </p:ext>
            </p:extLst>
          </p:nvPr>
        </p:nvGraphicFramePr>
        <p:xfrm>
          <a:off x="860461" y="2142951"/>
          <a:ext cx="6805613" cy="3729889"/>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feld 2">
            <a:extLst>
              <a:ext uri="{FF2B5EF4-FFF2-40B4-BE49-F238E27FC236}">
                <a16:creationId xmlns:a16="http://schemas.microsoft.com/office/drawing/2014/main" id="{B611103A-AA69-B935-2FC6-2E673C8E819E}"/>
              </a:ext>
            </a:extLst>
          </p:cNvPr>
          <p:cNvSpPr txBox="1"/>
          <p:nvPr/>
        </p:nvSpPr>
        <p:spPr>
          <a:xfrm>
            <a:off x="1052512" y="5934595"/>
            <a:ext cx="6613562" cy="461665"/>
          </a:xfrm>
          <a:prstGeom prst="rect">
            <a:avLst/>
          </a:prstGeom>
          <a:noFill/>
        </p:spPr>
        <p:txBody>
          <a:bodyPr wrap="square" rtlCol="0">
            <a:spAutoFit/>
          </a:bodyPr>
          <a:lstStyle/>
          <a:p>
            <a:r>
              <a:rPr lang="lt-LT" sz="800" dirty="0">
                <a:solidFill>
                  <a:schemeClr val="bg1"/>
                </a:solidFill>
                <a:effectLst/>
                <a:latin typeface="D-DIN" panose="020B0504030202030204"/>
                <a:ea typeface="Times New Roman" panose="02020603050405020304" pitchFamily="18" charset="0"/>
              </a:rPr>
              <a:t>Šaltinis</a:t>
            </a:r>
            <a:r>
              <a:rPr lang="en-GB" sz="800" dirty="0">
                <a:solidFill>
                  <a:schemeClr val="bg1"/>
                </a:solidFill>
                <a:effectLst/>
                <a:latin typeface="D-DIN" panose="020B0504030202030204"/>
                <a:ea typeface="Times New Roman" panose="02020603050405020304" pitchFamily="18" charset="0"/>
              </a:rPr>
              <a:t>: </a:t>
            </a:r>
            <a:r>
              <a:rPr lang="en-GB" sz="800" dirty="0" err="1">
                <a:solidFill>
                  <a:schemeClr val="bg1"/>
                </a:solidFill>
                <a:effectLst/>
                <a:latin typeface="D-DIN" panose="020B0504030202030204"/>
                <a:ea typeface="Times New Roman" panose="02020603050405020304" pitchFamily="18" charset="0"/>
              </a:rPr>
              <a:t>Lipinsky</a:t>
            </a:r>
            <a:r>
              <a:rPr lang="en-GB" sz="800" dirty="0">
                <a:solidFill>
                  <a:schemeClr val="bg1"/>
                </a:solidFill>
                <a:effectLst/>
                <a:latin typeface="D-DIN" panose="020B0504030202030204"/>
                <a:ea typeface="Times New Roman" panose="02020603050405020304" pitchFamily="18" charset="0"/>
              </a:rPr>
              <a:t>, A., </a:t>
            </a:r>
            <a:r>
              <a:rPr lang="en-GB" sz="800" dirty="0" err="1">
                <a:solidFill>
                  <a:schemeClr val="bg1"/>
                </a:solidFill>
                <a:effectLst/>
                <a:latin typeface="D-DIN" panose="020B0504030202030204"/>
                <a:ea typeface="Times New Roman" panose="02020603050405020304" pitchFamily="18" charset="0"/>
              </a:rPr>
              <a:t>Schredl</a:t>
            </a:r>
            <a:r>
              <a:rPr lang="en-GB" sz="800" dirty="0">
                <a:solidFill>
                  <a:schemeClr val="bg1"/>
                </a:solidFill>
                <a:effectLst/>
                <a:latin typeface="D-DIN" panose="020B0504030202030204"/>
                <a:ea typeface="Times New Roman" panose="02020603050405020304" pitchFamily="18" charset="0"/>
              </a:rPr>
              <a:t>, </a:t>
            </a:r>
            <a:r>
              <a:rPr lang="en-GB" sz="800" dirty="0">
                <a:solidFill>
                  <a:schemeClr val="bg1"/>
                </a:solidFill>
                <a:latin typeface="D-DIN" panose="020B0504030202030204"/>
                <a:ea typeface="Times New Roman" panose="02020603050405020304" pitchFamily="18" charset="0"/>
              </a:rPr>
              <a:t>C.</a:t>
            </a:r>
            <a:r>
              <a:rPr lang="en-GB" sz="800" dirty="0">
                <a:solidFill>
                  <a:schemeClr val="bg1"/>
                </a:solidFill>
                <a:effectLst/>
                <a:latin typeface="D-DIN" panose="020B0504030202030204"/>
                <a:ea typeface="Times New Roman" panose="02020603050405020304" pitchFamily="18" charset="0"/>
              </a:rPr>
              <a:t>, Baumann, H., </a:t>
            </a:r>
            <a:r>
              <a:rPr lang="en-GB" sz="800" dirty="0" err="1">
                <a:solidFill>
                  <a:schemeClr val="bg1"/>
                </a:solidFill>
                <a:effectLst/>
                <a:latin typeface="D-DIN" panose="020B0504030202030204"/>
                <a:ea typeface="Times New Roman" panose="02020603050405020304" pitchFamily="18" charset="0"/>
              </a:rPr>
              <a:t>Humbert</a:t>
            </a:r>
            <a:r>
              <a:rPr lang="en-GB" sz="800" dirty="0">
                <a:solidFill>
                  <a:schemeClr val="bg1"/>
                </a:solidFill>
                <a:effectLst/>
                <a:latin typeface="D-DIN" panose="020B0504030202030204"/>
                <a:ea typeface="Times New Roman" panose="02020603050405020304" pitchFamily="18" charset="0"/>
              </a:rPr>
              <a:t>, A. L., </a:t>
            </a:r>
            <a:r>
              <a:rPr lang="en-GB" sz="800" dirty="0" err="1">
                <a:solidFill>
                  <a:schemeClr val="bg1"/>
                </a:solidFill>
                <a:effectLst/>
                <a:latin typeface="D-DIN" panose="020B0504030202030204"/>
                <a:ea typeface="Times New Roman" panose="02020603050405020304" pitchFamily="18" charset="0"/>
              </a:rPr>
              <a:t>Tanwar</a:t>
            </a:r>
            <a:r>
              <a:rPr lang="en-GB" sz="800" dirty="0">
                <a:solidFill>
                  <a:schemeClr val="bg1"/>
                </a:solidFill>
                <a:effectLst/>
                <a:latin typeface="D-DIN" panose="020B0504030202030204"/>
                <a:ea typeface="Times New Roman" panose="02020603050405020304" pitchFamily="18" charset="0"/>
              </a:rPr>
              <a:t>, J., </a:t>
            </a:r>
            <a:r>
              <a:rPr lang="en-GB" sz="800" dirty="0" err="1">
                <a:solidFill>
                  <a:schemeClr val="bg1"/>
                </a:solidFill>
                <a:effectLst/>
                <a:latin typeface="D-DIN" panose="020B0504030202030204"/>
                <a:ea typeface="Times New Roman" panose="02020603050405020304" pitchFamily="18" charset="0"/>
              </a:rPr>
              <a:t>Bondestam</a:t>
            </a:r>
            <a:r>
              <a:rPr lang="en-GB" sz="800" dirty="0">
                <a:solidFill>
                  <a:schemeClr val="bg1"/>
                </a:solidFill>
                <a:effectLst/>
                <a:latin typeface="D-DIN" panose="020B0504030202030204"/>
                <a:ea typeface="Times New Roman" panose="02020603050405020304" pitchFamily="18" charset="0"/>
              </a:rPr>
              <a:t>, F., Freund, F., &amp; </a:t>
            </a:r>
            <a:r>
              <a:rPr lang="en-GB" sz="800" dirty="0" err="1">
                <a:solidFill>
                  <a:schemeClr val="bg1"/>
                </a:solidFill>
                <a:effectLst/>
                <a:latin typeface="D-DIN" panose="020B0504030202030204"/>
                <a:ea typeface="Times New Roman" panose="02020603050405020304" pitchFamily="18" charset="0"/>
              </a:rPr>
              <a:t>Lomazzi</a:t>
            </a:r>
            <a:r>
              <a:rPr lang="en-GB" sz="800" dirty="0">
                <a:solidFill>
                  <a:schemeClr val="bg1"/>
                </a:solidFill>
                <a:effectLst/>
                <a:latin typeface="D-DIN" panose="020B0504030202030204"/>
                <a:ea typeface="Times New Roman" panose="02020603050405020304" pitchFamily="18" charset="0"/>
              </a:rPr>
              <a:t>, V. (2022). </a:t>
            </a:r>
            <a:r>
              <a:rPr lang="en-GB" sz="800" dirty="0" err="1">
                <a:solidFill>
                  <a:schemeClr val="bg1"/>
                </a:solidFill>
                <a:effectLst/>
                <a:latin typeface="D-DIN" panose="020B0504030202030204"/>
                <a:ea typeface="Times New Roman" panose="02020603050405020304" pitchFamily="18" charset="0"/>
              </a:rPr>
              <a:t>UniSAFE</a:t>
            </a:r>
            <a:r>
              <a:rPr lang="en-GB" sz="800" dirty="0">
                <a:solidFill>
                  <a:schemeClr val="bg1"/>
                </a:solidFill>
                <a:effectLst/>
                <a:latin typeface="D-DIN" panose="020B0504030202030204"/>
                <a:ea typeface="Times New Roman" panose="02020603050405020304" pitchFamily="18" charset="0"/>
              </a:rPr>
              <a:t> </a:t>
            </a:r>
            <a:r>
              <a:rPr lang="lt-LT" sz="800" dirty="0">
                <a:solidFill>
                  <a:schemeClr val="bg1"/>
                </a:solidFill>
                <a:latin typeface="D-DIN" panose="020B0504030202030204"/>
                <a:ea typeface="Times New Roman" panose="02020603050405020304" pitchFamily="18" charset="0"/>
              </a:rPr>
              <a:t>Apklausa - Smurtas lyties pagrindu ir institucijų atsakas</a:t>
            </a:r>
            <a:r>
              <a:rPr lang="en-GB" sz="800" dirty="0">
                <a:solidFill>
                  <a:schemeClr val="bg1"/>
                </a:solidFill>
                <a:effectLst/>
                <a:latin typeface="D-DIN" panose="020B0504030202030204"/>
                <a:ea typeface="Times New Roman" panose="02020603050405020304" pitchFamily="18" charset="0"/>
              </a:rPr>
              <a:t>. </a:t>
            </a:r>
            <a:r>
              <a:rPr lang="en-GB" sz="800" i="1" dirty="0" err="1">
                <a:solidFill>
                  <a:schemeClr val="bg1"/>
                </a:solidFill>
                <a:effectLst/>
                <a:latin typeface="D-DIN" panose="020B0504030202030204"/>
                <a:ea typeface="Times New Roman" panose="02020603050405020304" pitchFamily="18" charset="0"/>
              </a:rPr>
              <a:t>GESIS</a:t>
            </a:r>
            <a:r>
              <a:rPr lang="en-GB" sz="800" i="1" dirty="0">
                <a:solidFill>
                  <a:schemeClr val="bg1"/>
                </a:solidFill>
                <a:effectLst/>
                <a:latin typeface="D-DIN" panose="020B0504030202030204"/>
                <a:ea typeface="Times New Roman" panose="02020603050405020304" pitchFamily="18" charset="0"/>
              </a:rPr>
              <a:t> - Leibniz </a:t>
            </a:r>
            <a:r>
              <a:rPr lang="en-GB" sz="800" i="1" dirty="0" err="1">
                <a:solidFill>
                  <a:schemeClr val="bg1"/>
                </a:solidFill>
                <a:effectLst/>
                <a:latin typeface="D-DIN" panose="020B0504030202030204"/>
                <a:ea typeface="Times New Roman" panose="02020603050405020304" pitchFamily="18" charset="0"/>
              </a:rPr>
              <a:t>Institut</a:t>
            </a:r>
            <a:r>
              <a:rPr lang="en-GB" sz="800" i="1" dirty="0">
                <a:solidFill>
                  <a:schemeClr val="bg1"/>
                </a:solidFill>
                <a:effectLst/>
                <a:latin typeface="D-DIN" panose="020B0504030202030204"/>
                <a:ea typeface="Times New Roman" panose="02020603050405020304" pitchFamily="18" charset="0"/>
              </a:rPr>
              <a:t> for the Social Sciences. </a:t>
            </a:r>
            <a:r>
              <a:rPr lang="en-GB" sz="800" dirty="0" err="1">
                <a:solidFill>
                  <a:schemeClr val="bg1"/>
                </a:solidFill>
                <a:effectLst/>
                <a:latin typeface="D-DIN" panose="020B0504030202030204"/>
                <a:ea typeface="Times New Roman" panose="02020603050405020304" pitchFamily="18" charset="0"/>
              </a:rPr>
              <a:t>Datenfile</a:t>
            </a:r>
            <a:r>
              <a:rPr lang="en-GB" sz="800" dirty="0">
                <a:solidFill>
                  <a:schemeClr val="bg1"/>
                </a:solidFill>
                <a:effectLst/>
                <a:latin typeface="D-DIN" panose="020B0504030202030204"/>
                <a:ea typeface="Times New Roman" panose="02020603050405020304" pitchFamily="18" charset="0"/>
              </a:rPr>
              <a:t> Version 1.0.0, https://doi.org/10.7802/2475</a:t>
            </a:r>
            <a:endParaRPr lang="de-DE" sz="800" dirty="0"/>
          </a:p>
        </p:txBody>
      </p:sp>
    </p:spTree>
    <p:extLst>
      <p:ext uri="{BB962C8B-B14F-4D97-AF65-F5344CB8AC3E}">
        <p14:creationId xmlns:p14="http://schemas.microsoft.com/office/powerpoint/2010/main" val="4142497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47576-3CBB-4522-A4CD-488BCDF0267F}"/>
              </a:ext>
            </a:extLst>
          </p:cNvPr>
          <p:cNvSpPr>
            <a:spLocks noGrp="1"/>
          </p:cNvSpPr>
          <p:nvPr>
            <p:ph type="title"/>
          </p:nvPr>
        </p:nvSpPr>
        <p:spPr>
          <a:xfrm>
            <a:off x="2409896" y="275914"/>
            <a:ext cx="10086975" cy="765796"/>
          </a:xfrm>
        </p:spPr>
        <p:txBody>
          <a:bodyPr/>
          <a:lstStyle/>
          <a:p>
            <a:r>
              <a:rPr lang="en-US" sz="3200" dirty="0"/>
              <a:t>SKIRTING</a:t>
            </a:r>
            <a:r>
              <a:rPr lang="lt-LT" sz="3200" dirty="0"/>
              <a:t>Ų</a:t>
            </a:r>
            <a:r>
              <a:rPr lang="en-US" sz="3200" dirty="0"/>
              <a:t> </a:t>
            </a:r>
            <a:r>
              <a:rPr lang="en-US" sz="3200" dirty="0" err="1"/>
              <a:t>SLP</a:t>
            </a:r>
            <a:r>
              <a:rPr lang="en-US" sz="3200" dirty="0"/>
              <a:t> FORM</a:t>
            </a:r>
            <a:r>
              <a:rPr lang="lt-LT" sz="3200" dirty="0"/>
              <a:t>Ų</a:t>
            </a:r>
            <a:r>
              <a:rPr lang="en-US" sz="3200" dirty="0"/>
              <a:t> </a:t>
            </a:r>
            <a:r>
              <a:rPr lang="en-US" sz="3200" dirty="0" err="1"/>
              <a:t>PAPLITIMAS</a:t>
            </a:r>
            <a:r>
              <a:rPr lang="en-US" sz="3200" dirty="0"/>
              <a:t> (N=54)   </a:t>
            </a:r>
            <a:br>
              <a:rPr lang="en-US" sz="3200" dirty="0"/>
            </a:br>
            <a:endParaRPr lang="en-US" sz="3200" dirty="0"/>
          </a:p>
        </p:txBody>
      </p:sp>
      <p:graphicFrame>
        <p:nvGraphicFramePr>
          <p:cNvPr id="3" name="Chart 2">
            <a:extLst>
              <a:ext uri="{FF2B5EF4-FFF2-40B4-BE49-F238E27FC236}">
                <a16:creationId xmlns:a16="http://schemas.microsoft.com/office/drawing/2014/main" id="{CBB141B9-021A-4D00-F0EB-E986F557B278}"/>
              </a:ext>
            </a:extLst>
          </p:cNvPr>
          <p:cNvGraphicFramePr/>
          <p:nvPr/>
        </p:nvGraphicFramePr>
        <p:xfrm>
          <a:off x="2562446" y="1041710"/>
          <a:ext cx="8218968" cy="473926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93334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6A680-6996-4CD5-9E88-24980FF61B46}"/>
              </a:ext>
            </a:extLst>
          </p:cNvPr>
          <p:cNvSpPr>
            <a:spLocks noGrp="1"/>
          </p:cNvSpPr>
          <p:nvPr>
            <p:ph type="title"/>
          </p:nvPr>
        </p:nvSpPr>
        <p:spPr>
          <a:xfrm>
            <a:off x="2429510" y="198448"/>
            <a:ext cx="9890081" cy="707886"/>
          </a:xfrm>
        </p:spPr>
        <p:txBody>
          <a:bodyPr anchor="t">
            <a:normAutofit fontScale="90000"/>
          </a:bodyPr>
          <a:lstStyle/>
          <a:p>
            <a:r>
              <a:rPr lang="en-US" sz="3600" dirty="0" err="1">
                <a:latin typeface="D-DIN" panose="020B0504030202030204"/>
              </a:rPr>
              <a:t>PATIRTO</a:t>
            </a:r>
            <a:r>
              <a:rPr lang="en-US" sz="3600" dirty="0">
                <a:latin typeface="D-DIN" panose="020B0504030202030204"/>
              </a:rPr>
              <a:t> </a:t>
            </a:r>
            <a:r>
              <a:rPr lang="en-US" sz="3600" dirty="0" err="1">
                <a:latin typeface="D-DIN" panose="020B0504030202030204"/>
              </a:rPr>
              <a:t>SMURTO</a:t>
            </a:r>
            <a:r>
              <a:rPr lang="en-US" sz="3600" dirty="0">
                <a:latin typeface="D-DIN" panose="020B0504030202030204"/>
              </a:rPr>
              <a:t> </a:t>
            </a:r>
            <a:r>
              <a:rPr lang="en-US" sz="3600" dirty="0" err="1">
                <a:latin typeface="D-DIN" panose="020B0504030202030204"/>
              </a:rPr>
              <a:t>LYTIES</a:t>
            </a:r>
            <a:r>
              <a:rPr lang="en-US" sz="3600" dirty="0">
                <a:latin typeface="D-DIN" panose="020B0504030202030204"/>
              </a:rPr>
              <a:t> </a:t>
            </a:r>
            <a:r>
              <a:rPr lang="en-US" sz="3600" dirty="0" err="1">
                <a:latin typeface="D-DIN" panose="020B0504030202030204"/>
              </a:rPr>
              <a:t>PAGRINDU</a:t>
            </a:r>
            <a:r>
              <a:rPr lang="en-US" sz="3600" dirty="0">
                <a:latin typeface="D-DIN" panose="020B0504030202030204"/>
              </a:rPr>
              <a:t> </a:t>
            </a:r>
            <a:r>
              <a:rPr lang="en-US" sz="3600" dirty="0" err="1">
                <a:latin typeface="D-DIN" panose="020B0504030202030204"/>
              </a:rPr>
              <a:t>PAVYZDŽIAI</a:t>
            </a:r>
            <a:r>
              <a:rPr lang="en-US" sz="3600" dirty="0">
                <a:latin typeface="D-DIN" panose="020B0504030202030204"/>
              </a:rPr>
              <a:t> </a:t>
            </a:r>
            <a:br>
              <a:rPr lang="en-US" sz="3600" dirty="0">
                <a:latin typeface="D-DIN" panose="020B0504030202030204"/>
              </a:rPr>
            </a:br>
            <a:endParaRPr lang="en-US" sz="3600" dirty="0">
              <a:latin typeface="D-DIN" panose="020B0504030202030204"/>
            </a:endParaRPr>
          </a:p>
        </p:txBody>
      </p:sp>
      <p:sp>
        <p:nvSpPr>
          <p:cNvPr id="3" name="Slide Number Placeholder 2">
            <a:extLst>
              <a:ext uri="{FF2B5EF4-FFF2-40B4-BE49-F238E27FC236}">
                <a16:creationId xmlns:a16="http://schemas.microsoft.com/office/drawing/2014/main" id="{FC5B3CE1-EC2F-45B7-A1F7-228295604561}"/>
              </a:ext>
            </a:extLst>
          </p:cNvPr>
          <p:cNvSpPr>
            <a:spLocks noGrp="1"/>
          </p:cNvSpPr>
          <p:nvPr>
            <p:ph type="sldNum" sz="quarter" idx="10"/>
          </p:nvPr>
        </p:nvSpPr>
        <p:spPr/>
        <p:txBody>
          <a:bodyPr anchor="ctr">
            <a:normAutofit/>
          </a:bodyPr>
          <a:lstStyle/>
          <a:p>
            <a:pPr>
              <a:spcAft>
                <a:spcPts val="600"/>
              </a:spcAft>
            </a:pPr>
            <a:fld id="{783777ED-E0AE-DD49-A1E6-113717D9A99F}" type="slidenum">
              <a:rPr lang="fr-FR" smtClean="0"/>
              <a:pPr>
                <a:spcAft>
                  <a:spcPts val="600"/>
                </a:spcAft>
              </a:pPr>
              <a:t>14</a:t>
            </a:fld>
            <a:endParaRPr lang="fr-FR"/>
          </a:p>
        </p:txBody>
      </p:sp>
      <p:sp>
        <p:nvSpPr>
          <p:cNvPr id="9" name="TextBox 8">
            <a:extLst>
              <a:ext uri="{FF2B5EF4-FFF2-40B4-BE49-F238E27FC236}">
                <a16:creationId xmlns:a16="http://schemas.microsoft.com/office/drawing/2014/main" id="{981BDFA8-08B1-4FB5-0093-21FD9578E7F8}"/>
              </a:ext>
            </a:extLst>
          </p:cNvPr>
          <p:cNvSpPr txBox="1"/>
          <p:nvPr/>
        </p:nvSpPr>
        <p:spPr>
          <a:xfrm>
            <a:off x="231254" y="1083095"/>
            <a:ext cx="11439293" cy="1339469"/>
          </a:xfrm>
          <a:prstGeom prst="rect">
            <a:avLst/>
          </a:prstGeom>
          <a:solidFill>
            <a:schemeClr val="accent2">
              <a:lumMod val="20000"/>
              <a:lumOff val="80000"/>
            </a:schemeClr>
          </a:solidFill>
        </p:spPr>
        <p:txBody>
          <a:bodyPr wrap="square">
            <a:spAutoFit/>
          </a:bodyPr>
          <a:lstStyle/>
          <a:p>
            <a:pPr marL="381635" marR="0" algn="just">
              <a:lnSpc>
                <a:spcPct val="115000"/>
              </a:lnSpc>
              <a:spcBef>
                <a:spcPts val="0"/>
              </a:spcBef>
              <a:spcAft>
                <a:spcPts val="800"/>
              </a:spcAft>
            </a:pPr>
            <a:r>
              <a:rPr lang="lt-LT" i="1" dirty="0">
                <a:solidFill>
                  <a:srgbClr val="000000"/>
                </a:solidFill>
                <a:latin typeface="Arial" panose="020B0604020202020204" pitchFamily="34" charset="0"/>
                <a:ea typeface="Arial Nova Cond" panose="020B0506020202020204" pitchFamily="34" charset="0"/>
              </a:rPr>
              <a:t>Aiškiai pamačiau, kad tai buvo modelis. Kai tik moteris per susirinkimą jam oponuodavo, jai būdavo griežtai prieštaraujama, ji būdavo pastatoma į vietą ir sumenkinama. Kai jam paprieštaraudavo vyras, jis išklausydavo kritiką, visada sakydavo daug daugiau pagyrimų ir teigiamai atsiliepdavo apie bet kokį vyro atliktą darbą, [...] moterų atliktas darbas buvo smarkiai kritikuojamas. (Moteris, neakademinė darbuotoja)</a:t>
            </a:r>
            <a:endParaRPr lang="en-US" sz="1800" dirty="0">
              <a:solidFill>
                <a:srgbClr val="000000"/>
              </a:solidFill>
              <a:effectLst/>
              <a:latin typeface="Arial" panose="020B0604020202020204" pitchFamily="34" charset="0"/>
              <a:ea typeface="Calibri" panose="020F0502020204030204" pitchFamily="34" charset="0"/>
            </a:endParaRPr>
          </a:p>
        </p:txBody>
      </p:sp>
      <p:sp>
        <p:nvSpPr>
          <p:cNvPr id="12" name="TextBox 11">
            <a:extLst>
              <a:ext uri="{FF2B5EF4-FFF2-40B4-BE49-F238E27FC236}">
                <a16:creationId xmlns:a16="http://schemas.microsoft.com/office/drawing/2014/main" id="{066C77D9-4510-4088-56A0-07BC5EA74FCB}"/>
              </a:ext>
            </a:extLst>
          </p:cNvPr>
          <p:cNvSpPr txBox="1"/>
          <p:nvPr/>
        </p:nvSpPr>
        <p:spPr>
          <a:xfrm>
            <a:off x="231254" y="2668895"/>
            <a:ext cx="6094140" cy="1200329"/>
          </a:xfrm>
          <a:prstGeom prst="rect">
            <a:avLst/>
          </a:prstGeom>
          <a:solidFill>
            <a:schemeClr val="accent5">
              <a:lumMod val="20000"/>
              <a:lumOff val="80000"/>
            </a:schemeClr>
          </a:solidFill>
        </p:spPr>
        <p:txBody>
          <a:bodyPr wrap="square">
            <a:spAutoFit/>
          </a:bodyPr>
          <a:lstStyle/>
          <a:p>
            <a:pPr algn="just"/>
            <a:r>
              <a:rPr lang="lt-LT" i="1" dirty="0">
                <a:latin typeface="Arial" panose="020B0604020202020204" pitchFamily="34" charset="0"/>
                <a:ea typeface="Arial Nova Cond" panose="020B0506020202020204" pitchFamily="34" charset="0"/>
              </a:rPr>
              <a:t>Ką veikia tokia graži mergina kaip tu? [...] tai sunkios studijos. Tai sunkus darbas. Sugadinsi savo grožį [...] kodėl gi tau nenueiti dirbti modeliu. Susirask turtingą vyrą. (Moteris, docentė)</a:t>
            </a:r>
            <a:endParaRPr lang="en-US" dirty="0"/>
          </a:p>
        </p:txBody>
      </p:sp>
      <p:sp>
        <p:nvSpPr>
          <p:cNvPr id="14" name="TextBox 13">
            <a:extLst>
              <a:ext uri="{FF2B5EF4-FFF2-40B4-BE49-F238E27FC236}">
                <a16:creationId xmlns:a16="http://schemas.microsoft.com/office/drawing/2014/main" id="{20FB7F5D-9C6A-9F53-AD82-B74E2489616A}"/>
              </a:ext>
            </a:extLst>
          </p:cNvPr>
          <p:cNvSpPr txBox="1"/>
          <p:nvPr/>
        </p:nvSpPr>
        <p:spPr>
          <a:xfrm>
            <a:off x="2004369" y="4115555"/>
            <a:ext cx="7081284" cy="1020921"/>
          </a:xfrm>
          <a:prstGeom prst="rect">
            <a:avLst/>
          </a:prstGeom>
          <a:solidFill>
            <a:schemeClr val="accent2">
              <a:lumMod val="20000"/>
              <a:lumOff val="80000"/>
            </a:schemeClr>
          </a:solidFill>
        </p:spPr>
        <p:txBody>
          <a:bodyPr wrap="square">
            <a:spAutoFit/>
          </a:bodyPr>
          <a:lstStyle/>
          <a:p>
            <a:pPr marL="381635" marR="0" algn="just">
              <a:lnSpc>
                <a:spcPct val="115000"/>
              </a:lnSpc>
              <a:spcBef>
                <a:spcPts val="0"/>
              </a:spcBef>
              <a:spcAft>
                <a:spcPts val="800"/>
              </a:spcAft>
            </a:pPr>
            <a:r>
              <a:rPr lang="lt-LT" i="1" dirty="0">
                <a:solidFill>
                  <a:srgbClr val="000000"/>
                </a:solidFill>
                <a:latin typeface="Arial" panose="020B0604020202020204" pitchFamily="34" charset="0"/>
                <a:ea typeface="Arial Nova Cond" panose="020B0506020202020204" pitchFamily="34" charset="0"/>
              </a:rPr>
              <a:t>Kai kalbėdavo moteris, jie [komandos nariai vyrai] kalbėdavo garsiau už ją, tarsi juokdamiesi iš jos žodžių. (Moteris, vyresnioji mokslo darbuotoja)</a:t>
            </a:r>
            <a:endParaRPr lang="en-US" sz="1800" dirty="0">
              <a:solidFill>
                <a:srgbClr val="000000"/>
              </a:solidFill>
              <a:effectLst/>
              <a:latin typeface="Arial" panose="020B0604020202020204" pitchFamily="34" charset="0"/>
              <a:ea typeface="Calibri" panose="020F0502020204030204" pitchFamily="34" charset="0"/>
            </a:endParaRPr>
          </a:p>
        </p:txBody>
      </p:sp>
      <p:sp>
        <p:nvSpPr>
          <p:cNvPr id="16" name="TextBox 15">
            <a:extLst>
              <a:ext uri="{FF2B5EF4-FFF2-40B4-BE49-F238E27FC236}">
                <a16:creationId xmlns:a16="http://schemas.microsoft.com/office/drawing/2014/main" id="{4F78B11F-4BF5-73F9-7420-8BC0A88E0BAC}"/>
              </a:ext>
            </a:extLst>
          </p:cNvPr>
          <p:cNvSpPr txBox="1"/>
          <p:nvPr/>
        </p:nvSpPr>
        <p:spPr>
          <a:xfrm>
            <a:off x="6500759" y="2668509"/>
            <a:ext cx="5169788" cy="1200329"/>
          </a:xfrm>
          <a:prstGeom prst="rect">
            <a:avLst/>
          </a:prstGeom>
          <a:solidFill>
            <a:schemeClr val="accent5">
              <a:lumMod val="20000"/>
              <a:lumOff val="80000"/>
            </a:schemeClr>
          </a:solidFill>
        </p:spPr>
        <p:txBody>
          <a:bodyPr wrap="square">
            <a:spAutoFit/>
          </a:bodyPr>
          <a:lstStyle/>
          <a:p>
            <a:pPr algn="just"/>
            <a:r>
              <a:rPr lang="lt-LT" i="1" dirty="0">
                <a:latin typeface="Arial" panose="020B0604020202020204" pitchFamily="34" charset="0"/>
                <a:ea typeface="Arial Nova Cond" panose="020B0506020202020204" pitchFamily="34" charset="0"/>
              </a:rPr>
              <a:t>Jie [aukščiausioji administracija] mane tiesiog uždarė. Jie padarė mane visiškai nematomą. Jie nesileidžia į jokius pokalbius su manimi. (Moteris, vyresnioji mokslo darbuotoja)</a:t>
            </a:r>
            <a:endParaRPr lang="en-US" dirty="0"/>
          </a:p>
        </p:txBody>
      </p:sp>
      <p:sp>
        <p:nvSpPr>
          <p:cNvPr id="18" name="TextBox 17">
            <a:extLst>
              <a:ext uri="{FF2B5EF4-FFF2-40B4-BE49-F238E27FC236}">
                <a16:creationId xmlns:a16="http://schemas.microsoft.com/office/drawing/2014/main" id="{D2EBB399-40DC-B343-04BC-0E24B88E6E80}"/>
              </a:ext>
            </a:extLst>
          </p:cNvPr>
          <p:cNvSpPr txBox="1"/>
          <p:nvPr/>
        </p:nvSpPr>
        <p:spPr>
          <a:xfrm>
            <a:off x="231254" y="5208002"/>
            <a:ext cx="11681314" cy="1200329"/>
          </a:xfrm>
          <a:prstGeom prst="rect">
            <a:avLst/>
          </a:prstGeom>
          <a:solidFill>
            <a:schemeClr val="accent5">
              <a:lumMod val="20000"/>
              <a:lumOff val="80000"/>
            </a:schemeClr>
          </a:solidFill>
        </p:spPr>
        <p:txBody>
          <a:bodyPr wrap="square">
            <a:spAutoFit/>
          </a:bodyPr>
          <a:lstStyle/>
          <a:p>
            <a:r>
              <a:rPr lang="lt-LT" i="1" dirty="0">
                <a:latin typeface="Arial" panose="020B0604020202020204" pitchFamily="34" charset="0"/>
                <a:ea typeface="Arial Nova Cond" panose="020B0506020202020204" pitchFamily="34" charset="0"/>
              </a:rPr>
              <a:t>Kai su vadovu pasidalinau gera žinia, kad gavau stipendiją, jis ištiesė rankas, tarsi norėdamas mane apkabinti. Paprastai tik paspausdavau jam ranką. Bet aš buvau laiminga, todėl nieko blogo tame neįžvelgiau. Taigi, taip ir padariau. Ir tada, kai jis mane apkabino, jo rankos buvo labai arti mano užpakalio, kad pajusčiau. (Moteris, doktorantė)</a:t>
            </a:r>
            <a:endParaRPr lang="en-US" dirty="0"/>
          </a:p>
        </p:txBody>
      </p:sp>
    </p:spTree>
    <p:extLst>
      <p:ext uri="{BB962C8B-B14F-4D97-AF65-F5344CB8AC3E}">
        <p14:creationId xmlns:p14="http://schemas.microsoft.com/office/powerpoint/2010/main" val="798997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4" grpId="0" animBg="1"/>
      <p:bldP spid="16"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BDF4F-52FB-56C9-4EB1-2BEDEA9E871A}"/>
              </a:ext>
            </a:extLst>
          </p:cNvPr>
          <p:cNvSpPr>
            <a:spLocks noGrp="1"/>
          </p:cNvSpPr>
          <p:nvPr>
            <p:ph type="title"/>
          </p:nvPr>
        </p:nvSpPr>
        <p:spPr>
          <a:xfrm>
            <a:off x="1006817" y="1089826"/>
            <a:ext cx="11223290" cy="778381"/>
          </a:xfrm>
        </p:spPr>
        <p:txBody>
          <a:bodyPr/>
          <a:lstStyle/>
          <a:p>
            <a:r>
              <a:rPr lang="lt-LT" b="1" dirty="0"/>
              <a:t>Priežastys, dėl kurių nepranešama apie smurto lyties pagrindu atvejus</a:t>
            </a:r>
            <a:endParaRPr lang="x-none" b="1" dirty="0"/>
          </a:p>
        </p:txBody>
      </p:sp>
      <p:pic>
        <p:nvPicPr>
          <p:cNvPr id="4" name="Picture 3">
            <a:extLst>
              <a:ext uri="{FF2B5EF4-FFF2-40B4-BE49-F238E27FC236}">
                <a16:creationId xmlns:a16="http://schemas.microsoft.com/office/drawing/2014/main" id="{88E45100-9C49-6B33-7AEE-4A6E59269A9F}"/>
              </a:ext>
            </a:extLst>
          </p:cNvPr>
          <p:cNvPicPr>
            <a:picLocks noChangeAspect="1"/>
          </p:cNvPicPr>
          <p:nvPr/>
        </p:nvPicPr>
        <p:blipFill>
          <a:blip r:embed="rId3"/>
          <a:stretch>
            <a:fillRect/>
          </a:stretch>
        </p:blipFill>
        <p:spPr>
          <a:xfrm>
            <a:off x="3202322" y="2039290"/>
            <a:ext cx="5540220" cy="4818710"/>
          </a:xfrm>
          <a:prstGeom prst="rect">
            <a:avLst/>
          </a:prstGeom>
        </p:spPr>
      </p:pic>
    </p:spTree>
    <p:extLst>
      <p:ext uri="{BB962C8B-B14F-4D97-AF65-F5344CB8AC3E}">
        <p14:creationId xmlns:p14="http://schemas.microsoft.com/office/powerpoint/2010/main" val="23899198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5527" y="211014"/>
            <a:ext cx="10086975" cy="765796"/>
          </a:xfrm>
        </p:spPr>
        <p:txBody>
          <a:bodyPr/>
          <a:lstStyle/>
          <a:p>
            <a:r>
              <a:rPr lang="en-US" sz="3200" dirty="0" err="1"/>
              <a:t>NEPRANEŠIMO</a:t>
            </a:r>
            <a:r>
              <a:rPr lang="en-US" sz="3200" dirty="0"/>
              <a:t> </a:t>
            </a:r>
            <a:r>
              <a:rPr lang="en-US" sz="3200" dirty="0" err="1"/>
              <a:t>PRIEŽASTYS</a:t>
            </a:r>
            <a:r>
              <a:rPr lang="en-US" sz="3200" dirty="0"/>
              <a:t>(I)</a:t>
            </a:r>
          </a:p>
        </p:txBody>
      </p:sp>
      <p:sp>
        <p:nvSpPr>
          <p:cNvPr id="3" name="Espace réservé du numéro de diapositive 2">
            <a:extLst>
              <a:ext uri="{FF2B5EF4-FFF2-40B4-BE49-F238E27FC236}">
                <a16:creationId xmlns:a16="http://schemas.microsoft.com/office/drawing/2014/main" id="{777B4084-DCF2-A240-B0D0-A95078BF3E9C}"/>
              </a:ext>
            </a:extLst>
          </p:cNvPr>
          <p:cNvSpPr>
            <a:spLocks noGrp="1"/>
          </p:cNvSpPr>
          <p:nvPr>
            <p:ph type="sldNum" sz="quarter" idx="10"/>
          </p:nvPr>
        </p:nvSpPr>
        <p:spPr/>
        <p:txBody>
          <a:bodyPr/>
          <a:lstStyle/>
          <a:p>
            <a:fld id="{783777ED-E0AE-DD49-A1E6-113717D9A99F}" type="slidenum">
              <a:rPr lang="fr-FR" smtClean="0"/>
              <a:pPr/>
              <a:t>16</a:t>
            </a:fld>
            <a:endParaRPr lang="fr-FR" dirty="0"/>
          </a:p>
        </p:txBody>
      </p:sp>
      <p:sp>
        <p:nvSpPr>
          <p:cNvPr id="48" name="Shape 2592">
            <a:extLst>
              <a:ext uri="{FF2B5EF4-FFF2-40B4-BE49-F238E27FC236}">
                <a16:creationId xmlns:a16="http://schemas.microsoft.com/office/drawing/2014/main" id="{48E1A174-8043-4F1C-B288-5BF1B3D58DD7}"/>
              </a:ext>
            </a:extLst>
          </p:cNvPr>
          <p:cNvSpPr/>
          <p:nvPr/>
        </p:nvSpPr>
        <p:spPr>
          <a:xfrm>
            <a:off x="6615757" y="2329509"/>
            <a:ext cx="319395" cy="344023"/>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49" name="Shape 2771">
            <a:extLst>
              <a:ext uri="{FF2B5EF4-FFF2-40B4-BE49-F238E27FC236}">
                <a16:creationId xmlns:a16="http://schemas.microsoft.com/office/drawing/2014/main" id="{032F8689-7410-45B5-9C5A-07B45A06913D}"/>
              </a:ext>
            </a:extLst>
          </p:cNvPr>
          <p:cNvSpPr/>
          <p:nvPr/>
        </p:nvSpPr>
        <p:spPr>
          <a:xfrm>
            <a:off x="6610001" y="5119351"/>
            <a:ext cx="335058" cy="300160"/>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bg1"/>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grpSp>
        <p:nvGrpSpPr>
          <p:cNvPr id="37" name="กลุ่ม 46">
            <a:extLst>
              <a:ext uri="{FF2B5EF4-FFF2-40B4-BE49-F238E27FC236}">
                <a16:creationId xmlns:a16="http://schemas.microsoft.com/office/drawing/2014/main" id="{77C7EED6-BEF1-4D04-A6CB-117362398C7C}"/>
              </a:ext>
            </a:extLst>
          </p:cNvPr>
          <p:cNvGrpSpPr/>
          <p:nvPr/>
        </p:nvGrpSpPr>
        <p:grpSpPr>
          <a:xfrm>
            <a:off x="6626554" y="3894341"/>
            <a:ext cx="297799" cy="303088"/>
            <a:chOff x="17657763" y="3349461"/>
            <a:chExt cx="676275" cy="630238"/>
          </a:xfrm>
          <a:solidFill>
            <a:schemeClr val="bg1"/>
          </a:solidFill>
        </p:grpSpPr>
        <p:sp>
          <p:nvSpPr>
            <p:cNvPr id="38" name="Freeform 34">
              <a:extLst>
                <a:ext uri="{FF2B5EF4-FFF2-40B4-BE49-F238E27FC236}">
                  <a16:creationId xmlns:a16="http://schemas.microsoft.com/office/drawing/2014/main" id="{6E81454D-9682-4499-A8DF-8615057883C3}"/>
                </a:ext>
              </a:extLst>
            </p:cNvPr>
            <p:cNvSpPr>
              <a:spLocks noEditPoints="1"/>
            </p:cNvSpPr>
            <p:nvPr/>
          </p:nvSpPr>
          <p:spPr bwMode="auto">
            <a:xfrm>
              <a:off x="17657763" y="3349461"/>
              <a:ext cx="676275" cy="630238"/>
            </a:xfrm>
            <a:custGeom>
              <a:avLst/>
              <a:gdLst>
                <a:gd name="T0" fmla="*/ 38 w 71"/>
                <a:gd name="T1" fmla="*/ 0 h 66"/>
                <a:gd name="T2" fmla="*/ 5 w 71"/>
                <a:gd name="T3" fmla="*/ 33 h 66"/>
                <a:gd name="T4" fmla="*/ 9 w 71"/>
                <a:gd name="T5" fmla="*/ 50 h 66"/>
                <a:gd name="T6" fmla="*/ 1 w 71"/>
                <a:gd name="T7" fmla="*/ 64 h 66"/>
                <a:gd name="T8" fmla="*/ 1 w 71"/>
                <a:gd name="T9" fmla="*/ 65 h 66"/>
                <a:gd name="T10" fmla="*/ 2 w 71"/>
                <a:gd name="T11" fmla="*/ 66 h 66"/>
                <a:gd name="T12" fmla="*/ 2 w 71"/>
                <a:gd name="T13" fmla="*/ 66 h 66"/>
                <a:gd name="T14" fmla="*/ 21 w 71"/>
                <a:gd name="T15" fmla="*/ 62 h 66"/>
                <a:gd name="T16" fmla="*/ 38 w 71"/>
                <a:gd name="T17" fmla="*/ 66 h 66"/>
                <a:gd name="T18" fmla="*/ 71 w 71"/>
                <a:gd name="T19" fmla="*/ 33 h 66"/>
                <a:gd name="T20" fmla="*/ 38 w 71"/>
                <a:gd name="T21" fmla="*/ 0 h 66"/>
                <a:gd name="T22" fmla="*/ 38 w 71"/>
                <a:gd name="T23" fmla="*/ 64 h 66"/>
                <a:gd name="T24" fmla="*/ 22 w 71"/>
                <a:gd name="T25" fmla="*/ 59 h 66"/>
                <a:gd name="T26" fmla="*/ 21 w 71"/>
                <a:gd name="T27" fmla="*/ 59 h 66"/>
                <a:gd name="T28" fmla="*/ 5 w 71"/>
                <a:gd name="T29" fmla="*/ 62 h 66"/>
                <a:gd name="T30" fmla="*/ 12 w 71"/>
                <a:gd name="T31" fmla="*/ 51 h 66"/>
                <a:gd name="T32" fmla="*/ 12 w 71"/>
                <a:gd name="T33" fmla="*/ 51 h 66"/>
                <a:gd name="T34" fmla="*/ 12 w 71"/>
                <a:gd name="T35" fmla="*/ 51 h 66"/>
                <a:gd name="T36" fmla="*/ 12 w 71"/>
                <a:gd name="T37" fmla="*/ 51 h 66"/>
                <a:gd name="T38" fmla="*/ 12 w 71"/>
                <a:gd name="T39" fmla="*/ 51 h 66"/>
                <a:gd name="T40" fmla="*/ 12 w 71"/>
                <a:gd name="T41" fmla="*/ 50 h 66"/>
                <a:gd name="T42" fmla="*/ 12 w 71"/>
                <a:gd name="T43" fmla="*/ 50 h 66"/>
                <a:gd name="T44" fmla="*/ 12 w 71"/>
                <a:gd name="T45" fmla="*/ 50 h 66"/>
                <a:gd name="T46" fmla="*/ 12 w 71"/>
                <a:gd name="T47" fmla="*/ 50 h 66"/>
                <a:gd name="T48" fmla="*/ 7 w 71"/>
                <a:gd name="T49" fmla="*/ 33 h 66"/>
                <a:gd name="T50" fmla="*/ 38 w 71"/>
                <a:gd name="T51" fmla="*/ 2 h 66"/>
                <a:gd name="T52" fmla="*/ 69 w 71"/>
                <a:gd name="T53" fmla="*/ 33 h 66"/>
                <a:gd name="T54" fmla="*/ 38 w 71"/>
                <a:gd name="T55" fmla="*/ 6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1" h="66">
                  <a:moveTo>
                    <a:pt x="38" y="0"/>
                  </a:moveTo>
                  <a:cubicBezTo>
                    <a:pt x="20" y="0"/>
                    <a:pt x="5" y="15"/>
                    <a:pt x="5" y="33"/>
                  </a:cubicBezTo>
                  <a:cubicBezTo>
                    <a:pt x="5" y="39"/>
                    <a:pt x="6" y="45"/>
                    <a:pt x="9" y="50"/>
                  </a:cubicBezTo>
                  <a:cubicBezTo>
                    <a:pt x="1" y="64"/>
                    <a:pt x="1" y="64"/>
                    <a:pt x="1" y="64"/>
                  </a:cubicBezTo>
                  <a:cubicBezTo>
                    <a:pt x="0" y="64"/>
                    <a:pt x="0" y="65"/>
                    <a:pt x="1" y="65"/>
                  </a:cubicBezTo>
                  <a:cubicBezTo>
                    <a:pt x="1" y="66"/>
                    <a:pt x="1" y="66"/>
                    <a:pt x="2" y="66"/>
                  </a:cubicBezTo>
                  <a:cubicBezTo>
                    <a:pt x="2" y="66"/>
                    <a:pt x="2" y="66"/>
                    <a:pt x="2" y="66"/>
                  </a:cubicBezTo>
                  <a:cubicBezTo>
                    <a:pt x="21" y="62"/>
                    <a:pt x="21" y="62"/>
                    <a:pt x="21" y="62"/>
                  </a:cubicBezTo>
                  <a:cubicBezTo>
                    <a:pt x="26" y="65"/>
                    <a:pt x="32" y="66"/>
                    <a:pt x="38" y="66"/>
                  </a:cubicBezTo>
                  <a:cubicBezTo>
                    <a:pt x="56" y="66"/>
                    <a:pt x="71" y="51"/>
                    <a:pt x="71" y="33"/>
                  </a:cubicBezTo>
                  <a:cubicBezTo>
                    <a:pt x="71" y="15"/>
                    <a:pt x="56" y="0"/>
                    <a:pt x="38" y="0"/>
                  </a:cubicBezTo>
                  <a:close/>
                  <a:moveTo>
                    <a:pt x="38" y="64"/>
                  </a:moveTo>
                  <a:cubicBezTo>
                    <a:pt x="32" y="64"/>
                    <a:pt x="27" y="62"/>
                    <a:pt x="22" y="59"/>
                  </a:cubicBezTo>
                  <a:cubicBezTo>
                    <a:pt x="22" y="59"/>
                    <a:pt x="21" y="59"/>
                    <a:pt x="21" y="59"/>
                  </a:cubicBezTo>
                  <a:cubicBezTo>
                    <a:pt x="5" y="62"/>
                    <a:pt x="5" y="62"/>
                    <a:pt x="5" y="62"/>
                  </a:cubicBezTo>
                  <a:cubicBezTo>
                    <a:pt x="12" y="51"/>
                    <a:pt x="12" y="51"/>
                    <a:pt x="12" y="51"/>
                  </a:cubicBezTo>
                  <a:cubicBezTo>
                    <a:pt x="12" y="51"/>
                    <a:pt x="12" y="51"/>
                    <a:pt x="12" y="51"/>
                  </a:cubicBezTo>
                  <a:cubicBezTo>
                    <a:pt x="12" y="51"/>
                    <a:pt x="12" y="51"/>
                    <a:pt x="12" y="51"/>
                  </a:cubicBezTo>
                  <a:cubicBezTo>
                    <a:pt x="12" y="51"/>
                    <a:pt x="12" y="51"/>
                    <a:pt x="12" y="51"/>
                  </a:cubicBezTo>
                  <a:cubicBezTo>
                    <a:pt x="12" y="51"/>
                    <a:pt x="12" y="51"/>
                    <a:pt x="12" y="51"/>
                  </a:cubicBezTo>
                  <a:cubicBezTo>
                    <a:pt x="12" y="51"/>
                    <a:pt x="12" y="50"/>
                    <a:pt x="12" y="50"/>
                  </a:cubicBezTo>
                  <a:cubicBezTo>
                    <a:pt x="12" y="50"/>
                    <a:pt x="12" y="50"/>
                    <a:pt x="12" y="50"/>
                  </a:cubicBezTo>
                  <a:cubicBezTo>
                    <a:pt x="12" y="50"/>
                    <a:pt x="12" y="50"/>
                    <a:pt x="12" y="50"/>
                  </a:cubicBezTo>
                  <a:cubicBezTo>
                    <a:pt x="12" y="50"/>
                    <a:pt x="12" y="50"/>
                    <a:pt x="12" y="50"/>
                  </a:cubicBezTo>
                  <a:cubicBezTo>
                    <a:pt x="9" y="45"/>
                    <a:pt x="7" y="39"/>
                    <a:pt x="7" y="33"/>
                  </a:cubicBezTo>
                  <a:cubicBezTo>
                    <a:pt x="7" y="16"/>
                    <a:pt x="21" y="2"/>
                    <a:pt x="38" y="2"/>
                  </a:cubicBezTo>
                  <a:cubicBezTo>
                    <a:pt x="55" y="2"/>
                    <a:pt x="69" y="16"/>
                    <a:pt x="69" y="33"/>
                  </a:cubicBezTo>
                  <a:cubicBezTo>
                    <a:pt x="69" y="50"/>
                    <a:pt x="55" y="64"/>
                    <a:pt x="38"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47" name="Freeform 35">
              <a:extLst>
                <a:ext uri="{FF2B5EF4-FFF2-40B4-BE49-F238E27FC236}">
                  <a16:creationId xmlns:a16="http://schemas.microsoft.com/office/drawing/2014/main" id="{EB64357A-D00B-4BFA-80AD-565BBA9958C5}"/>
                </a:ext>
              </a:extLst>
            </p:cNvPr>
            <p:cNvSpPr>
              <a:spLocks/>
            </p:cNvSpPr>
            <p:nvPr/>
          </p:nvSpPr>
          <p:spPr bwMode="auto">
            <a:xfrm>
              <a:off x="17857788" y="3549486"/>
              <a:ext cx="333375" cy="19050"/>
            </a:xfrm>
            <a:custGeom>
              <a:avLst/>
              <a:gdLst>
                <a:gd name="T0" fmla="*/ 2 w 35"/>
                <a:gd name="T1" fmla="*/ 2 h 2"/>
                <a:gd name="T2" fmla="*/ 33 w 35"/>
                <a:gd name="T3" fmla="*/ 2 h 2"/>
                <a:gd name="T4" fmla="*/ 35 w 35"/>
                <a:gd name="T5" fmla="*/ 1 h 2"/>
                <a:gd name="T6" fmla="*/ 33 w 35"/>
                <a:gd name="T7" fmla="*/ 0 h 2"/>
                <a:gd name="T8" fmla="*/ 2 w 35"/>
                <a:gd name="T9" fmla="*/ 0 h 2"/>
                <a:gd name="T10" fmla="*/ 0 w 35"/>
                <a:gd name="T11" fmla="*/ 1 h 2"/>
                <a:gd name="T12" fmla="*/ 2 w 3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5" h="2">
                  <a:moveTo>
                    <a:pt x="2" y="2"/>
                  </a:moveTo>
                  <a:cubicBezTo>
                    <a:pt x="33" y="2"/>
                    <a:pt x="33" y="2"/>
                    <a:pt x="33" y="2"/>
                  </a:cubicBezTo>
                  <a:cubicBezTo>
                    <a:pt x="34" y="2"/>
                    <a:pt x="35" y="2"/>
                    <a:pt x="35" y="1"/>
                  </a:cubicBezTo>
                  <a:cubicBezTo>
                    <a:pt x="35" y="0"/>
                    <a:pt x="34" y="0"/>
                    <a:pt x="33"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0" name="Freeform 36">
              <a:extLst>
                <a:ext uri="{FF2B5EF4-FFF2-40B4-BE49-F238E27FC236}">
                  <a16:creationId xmlns:a16="http://schemas.microsoft.com/office/drawing/2014/main" id="{6694E88C-7512-40D9-81FD-93BC3E1A1680}"/>
                </a:ext>
              </a:extLst>
            </p:cNvPr>
            <p:cNvSpPr>
              <a:spLocks/>
            </p:cNvSpPr>
            <p:nvPr/>
          </p:nvSpPr>
          <p:spPr bwMode="auto">
            <a:xfrm>
              <a:off x="17857788" y="3616161"/>
              <a:ext cx="333375" cy="28575"/>
            </a:xfrm>
            <a:custGeom>
              <a:avLst/>
              <a:gdLst>
                <a:gd name="T0" fmla="*/ 2 w 35"/>
                <a:gd name="T1" fmla="*/ 3 h 3"/>
                <a:gd name="T2" fmla="*/ 33 w 35"/>
                <a:gd name="T3" fmla="*/ 3 h 3"/>
                <a:gd name="T4" fmla="*/ 35 w 35"/>
                <a:gd name="T5" fmla="*/ 1 h 3"/>
                <a:gd name="T6" fmla="*/ 33 w 35"/>
                <a:gd name="T7" fmla="*/ 0 h 3"/>
                <a:gd name="T8" fmla="*/ 2 w 35"/>
                <a:gd name="T9" fmla="*/ 0 h 3"/>
                <a:gd name="T10" fmla="*/ 0 w 35"/>
                <a:gd name="T11" fmla="*/ 1 h 3"/>
                <a:gd name="T12" fmla="*/ 2 w 3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2" y="3"/>
                  </a:moveTo>
                  <a:cubicBezTo>
                    <a:pt x="33" y="3"/>
                    <a:pt x="33" y="3"/>
                    <a:pt x="33" y="3"/>
                  </a:cubicBezTo>
                  <a:cubicBezTo>
                    <a:pt x="34" y="3"/>
                    <a:pt x="35" y="2"/>
                    <a:pt x="35" y="1"/>
                  </a:cubicBezTo>
                  <a:cubicBezTo>
                    <a:pt x="35" y="1"/>
                    <a:pt x="34" y="0"/>
                    <a:pt x="33" y="0"/>
                  </a:cubicBezTo>
                  <a:cubicBezTo>
                    <a:pt x="2" y="0"/>
                    <a:pt x="2" y="0"/>
                    <a:pt x="2" y="0"/>
                  </a:cubicBezTo>
                  <a:cubicBezTo>
                    <a:pt x="1" y="0"/>
                    <a:pt x="0" y="1"/>
                    <a:pt x="0"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1" name="Freeform 37">
              <a:extLst>
                <a:ext uri="{FF2B5EF4-FFF2-40B4-BE49-F238E27FC236}">
                  <a16:creationId xmlns:a16="http://schemas.microsoft.com/office/drawing/2014/main" id="{B9EDE553-E9AE-4276-8ECF-3642D4F9DB58}"/>
                </a:ext>
              </a:extLst>
            </p:cNvPr>
            <p:cNvSpPr>
              <a:spLocks/>
            </p:cNvSpPr>
            <p:nvPr/>
          </p:nvSpPr>
          <p:spPr bwMode="auto">
            <a:xfrm>
              <a:off x="17857788" y="3692361"/>
              <a:ext cx="333375" cy="28575"/>
            </a:xfrm>
            <a:custGeom>
              <a:avLst/>
              <a:gdLst>
                <a:gd name="T0" fmla="*/ 2 w 35"/>
                <a:gd name="T1" fmla="*/ 3 h 3"/>
                <a:gd name="T2" fmla="*/ 33 w 35"/>
                <a:gd name="T3" fmla="*/ 3 h 3"/>
                <a:gd name="T4" fmla="*/ 35 w 35"/>
                <a:gd name="T5" fmla="*/ 1 h 3"/>
                <a:gd name="T6" fmla="*/ 33 w 35"/>
                <a:gd name="T7" fmla="*/ 0 h 3"/>
                <a:gd name="T8" fmla="*/ 2 w 35"/>
                <a:gd name="T9" fmla="*/ 0 h 3"/>
                <a:gd name="T10" fmla="*/ 0 w 35"/>
                <a:gd name="T11" fmla="*/ 1 h 3"/>
                <a:gd name="T12" fmla="*/ 2 w 3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2" y="3"/>
                  </a:moveTo>
                  <a:cubicBezTo>
                    <a:pt x="33" y="3"/>
                    <a:pt x="33" y="3"/>
                    <a:pt x="33" y="3"/>
                  </a:cubicBezTo>
                  <a:cubicBezTo>
                    <a:pt x="34" y="3"/>
                    <a:pt x="35" y="2"/>
                    <a:pt x="35" y="1"/>
                  </a:cubicBezTo>
                  <a:cubicBezTo>
                    <a:pt x="35" y="1"/>
                    <a:pt x="34" y="0"/>
                    <a:pt x="33" y="0"/>
                  </a:cubicBezTo>
                  <a:cubicBezTo>
                    <a:pt x="2" y="0"/>
                    <a:pt x="2" y="0"/>
                    <a:pt x="2" y="0"/>
                  </a:cubicBezTo>
                  <a:cubicBezTo>
                    <a:pt x="1" y="0"/>
                    <a:pt x="0" y="1"/>
                    <a:pt x="0"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52" name="Freeform 38">
              <a:extLst>
                <a:ext uri="{FF2B5EF4-FFF2-40B4-BE49-F238E27FC236}">
                  <a16:creationId xmlns:a16="http://schemas.microsoft.com/office/drawing/2014/main" id="{EEC1B552-8EBA-4905-A30B-D6CBC29529FB}"/>
                </a:ext>
              </a:extLst>
            </p:cNvPr>
            <p:cNvSpPr>
              <a:spLocks/>
            </p:cNvSpPr>
            <p:nvPr/>
          </p:nvSpPr>
          <p:spPr bwMode="auto">
            <a:xfrm>
              <a:off x="17857788" y="3760624"/>
              <a:ext cx="333375" cy="28575"/>
            </a:xfrm>
            <a:custGeom>
              <a:avLst/>
              <a:gdLst>
                <a:gd name="T0" fmla="*/ 2 w 35"/>
                <a:gd name="T1" fmla="*/ 3 h 3"/>
                <a:gd name="T2" fmla="*/ 33 w 35"/>
                <a:gd name="T3" fmla="*/ 3 h 3"/>
                <a:gd name="T4" fmla="*/ 35 w 35"/>
                <a:gd name="T5" fmla="*/ 2 h 3"/>
                <a:gd name="T6" fmla="*/ 33 w 35"/>
                <a:gd name="T7" fmla="*/ 0 h 3"/>
                <a:gd name="T8" fmla="*/ 2 w 35"/>
                <a:gd name="T9" fmla="*/ 0 h 3"/>
                <a:gd name="T10" fmla="*/ 0 w 35"/>
                <a:gd name="T11" fmla="*/ 2 h 3"/>
                <a:gd name="T12" fmla="*/ 2 w 3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2" y="3"/>
                  </a:moveTo>
                  <a:cubicBezTo>
                    <a:pt x="33" y="3"/>
                    <a:pt x="33" y="3"/>
                    <a:pt x="33" y="3"/>
                  </a:cubicBezTo>
                  <a:cubicBezTo>
                    <a:pt x="34" y="3"/>
                    <a:pt x="35" y="2"/>
                    <a:pt x="35" y="2"/>
                  </a:cubicBezTo>
                  <a:cubicBezTo>
                    <a:pt x="35" y="1"/>
                    <a:pt x="34" y="0"/>
                    <a:pt x="33"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aphicFrame>
        <p:nvGraphicFramePr>
          <p:cNvPr id="10" name="Diagram 9">
            <a:extLst>
              <a:ext uri="{FF2B5EF4-FFF2-40B4-BE49-F238E27FC236}">
                <a16:creationId xmlns:a16="http://schemas.microsoft.com/office/drawing/2014/main" id="{38AE2D69-8851-6CCA-6D72-9AFD0D2CAFC7}"/>
              </a:ext>
            </a:extLst>
          </p:cNvPr>
          <p:cNvGraphicFramePr/>
          <p:nvPr/>
        </p:nvGraphicFramePr>
        <p:xfrm>
          <a:off x="1031358" y="945760"/>
          <a:ext cx="10526233"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092353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5527" y="211014"/>
            <a:ext cx="10086975" cy="765796"/>
          </a:xfrm>
        </p:spPr>
        <p:txBody>
          <a:bodyPr/>
          <a:lstStyle/>
          <a:p>
            <a:r>
              <a:rPr lang="en-US" sz="3200" dirty="0" err="1"/>
              <a:t>NEPRANEŠIMO</a:t>
            </a:r>
            <a:r>
              <a:rPr lang="en-US" sz="3200" dirty="0"/>
              <a:t> </a:t>
            </a:r>
            <a:r>
              <a:rPr lang="en-US" sz="3200" dirty="0" err="1"/>
              <a:t>PRIEŽASTYS</a:t>
            </a:r>
            <a:r>
              <a:rPr lang="en-US" sz="3200" dirty="0"/>
              <a:t>(II)</a:t>
            </a:r>
          </a:p>
        </p:txBody>
      </p:sp>
      <p:sp>
        <p:nvSpPr>
          <p:cNvPr id="3" name="Espace réservé du numéro de diapositive 2">
            <a:extLst>
              <a:ext uri="{FF2B5EF4-FFF2-40B4-BE49-F238E27FC236}">
                <a16:creationId xmlns:a16="http://schemas.microsoft.com/office/drawing/2014/main" id="{777B4084-DCF2-A240-B0D0-A95078BF3E9C}"/>
              </a:ext>
            </a:extLst>
          </p:cNvPr>
          <p:cNvSpPr>
            <a:spLocks noGrp="1"/>
          </p:cNvSpPr>
          <p:nvPr>
            <p:ph type="sldNum" sz="quarter" idx="10"/>
          </p:nvPr>
        </p:nvSpPr>
        <p:spPr/>
        <p:txBody>
          <a:bodyPr/>
          <a:lstStyle/>
          <a:p>
            <a:pPr marL="0" marR="0" lvl="0" indent="0" algn="r" defTabSz="914330" rtl="0" eaLnBrk="1" fontAlgn="auto" latinLnBrk="0" hangingPunct="1">
              <a:lnSpc>
                <a:spcPct val="100000"/>
              </a:lnSpc>
              <a:spcBef>
                <a:spcPts val="0"/>
              </a:spcBef>
              <a:spcAft>
                <a:spcPts val="0"/>
              </a:spcAft>
              <a:buClrTx/>
              <a:buSzTx/>
              <a:buFontTx/>
              <a:buNone/>
              <a:tabLst/>
              <a:defRPr/>
            </a:pPr>
            <a:fld id="{783777ED-E0AE-DD49-A1E6-113717D9A99F}" type="slidenum">
              <a:rPr kumimoji="0" lang="fr-FR" sz="1400" b="0" i="0" u="none" strike="noStrike" kern="1200" cap="none" spc="0" normalizeH="0" baseline="0" noProof="0" smtClean="0">
                <a:ln>
                  <a:noFill/>
                </a:ln>
                <a:solidFill>
                  <a:srgbClr val="5792CE"/>
                </a:solidFill>
                <a:effectLst/>
                <a:uLnTx/>
                <a:uFillTx/>
                <a:latin typeface="D-DIN" panose="020B0504030202030204" pitchFamily="34" charset="77"/>
                <a:ea typeface="+mn-ea"/>
                <a:cs typeface="+mn-cs"/>
              </a:rPr>
              <a:pPr marL="0" marR="0" lvl="0" indent="0" algn="r" defTabSz="914330" rtl="0" eaLnBrk="1" fontAlgn="auto" latinLnBrk="0" hangingPunct="1">
                <a:lnSpc>
                  <a:spcPct val="100000"/>
                </a:lnSpc>
                <a:spcBef>
                  <a:spcPts val="0"/>
                </a:spcBef>
                <a:spcAft>
                  <a:spcPts val="0"/>
                </a:spcAft>
                <a:buClrTx/>
                <a:buSzTx/>
                <a:buFontTx/>
                <a:buNone/>
                <a:tabLst/>
                <a:defRPr/>
              </a:pPr>
              <a:t>17</a:t>
            </a:fld>
            <a:endParaRPr kumimoji="0" lang="fr-FR" sz="1400" b="0" i="0" u="none" strike="noStrike" kern="1200" cap="none" spc="0" normalizeH="0" baseline="0" noProof="0" dirty="0">
              <a:ln>
                <a:noFill/>
              </a:ln>
              <a:solidFill>
                <a:srgbClr val="5792CE"/>
              </a:solidFill>
              <a:effectLst/>
              <a:uLnTx/>
              <a:uFillTx/>
              <a:latin typeface="D-DIN" panose="020B0504030202030204" pitchFamily="34" charset="77"/>
              <a:ea typeface="+mn-ea"/>
              <a:cs typeface="+mn-cs"/>
            </a:endParaRPr>
          </a:p>
        </p:txBody>
      </p:sp>
      <p:sp>
        <p:nvSpPr>
          <p:cNvPr id="48" name="Shape 2592">
            <a:extLst>
              <a:ext uri="{FF2B5EF4-FFF2-40B4-BE49-F238E27FC236}">
                <a16:creationId xmlns:a16="http://schemas.microsoft.com/office/drawing/2014/main" id="{48E1A174-8043-4F1C-B288-5BF1B3D58DD7}"/>
              </a:ext>
            </a:extLst>
          </p:cNvPr>
          <p:cNvSpPr/>
          <p:nvPr/>
        </p:nvSpPr>
        <p:spPr>
          <a:xfrm>
            <a:off x="6615757" y="2329509"/>
            <a:ext cx="319395" cy="344023"/>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bg1"/>
          </a:solidFill>
          <a:ln w="12700">
            <a:miter lim="400000"/>
          </a:ln>
        </p:spPr>
        <p:txBody>
          <a:bodyPr lIns="14284" tIns="14284" rIns="14284" bIns="14284" anchor="ctr"/>
          <a:lstStyle/>
          <a:p>
            <a:pPr marL="0" marR="0" lvl="0" indent="0" algn="l" defTabSz="171399"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125"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Calibri" charset="0"/>
              <a:cs typeface="Calibri" charset="0"/>
              <a:sym typeface="Gill Sans"/>
            </a:endParaRPr>
          </a:p>
        </p:txBody>
      </p:sp>
      <p:sp>
        <p:nvSpPr>
          <p:cNvPr id="49" name="Shape 2771">
            <a:extLst>
              <a:ext uri="{FF2B5EF4-FFF2-40B4-BE49-F238E27FC236}">
                <a16:creationId xmlns:a16="http://schemas.microsoft.com/office/drawing/2014/main" id="{032F8689-7410-45B5-9C5A-07B45A06913D}"/>
              </a:ext>
            </a:extLst>
          </p:cNvPr>
          <p:cNvSpPr/>
          <p:nvPr/>
        </p:nvSpPr>
        <p:spPr>
          <a:xfrm>
            <a:off x="6610001" y="5119351"/>
            <a:ext cx="335058" cy="300160"/>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chemeClr val="bg1"/>
          </a:solidFill>
          <a:ln w="12700">
            <a:miter lim="400000"/>
          </a:ln>
        </p:spPr>
        <p:txBody>
          <a:bodyPr lIns="14284" tIns="14284" rIns="14284" bIns="14284" anchor="ctr"/>
          <a:lstStyle/>
          <a:p>
            <a:pPr marL="0" marR="0" lvl="0" indent="0" algn="l" defTabSz="171399" rtl="0"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125"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ea typeface="Calibri" charset="0"/>
              <a:cs typeface="Calibri" charset="0"/>
              <a:sym typeface="Gill Sans"/>
            </a:endParaRPr>
          </a:p>
        </p:txBody>
      </p:sp>
      <p:grpSp>
        <p:nvGrpSpPr>
          <p:cNvPr id="37" name="กลุ่ม 46">
            <a:extLst>
              <a:ext uri="{FF2B5EF4-FFF2-40B4-BE49-F238E27FC236}">
                <a16:creationId xmlns:a16="http://schemas.microsoft.com/office/drawing/2014/main" id="{77C7EED6-BEF1-4D04-A6CB-117362398C7C}"/>
              </a:ext>
            </a:extLst>
          </p:cNvPr>
          <p:cNvGrpSpPr/>
          <p:nvPr/>
        </p:nvGrpSpPr>
        <p:grpSpPr>
          <a:xfrm>
            <a:off x="6626554" y="3894341"/>
            <a:ext cx="297799" cy="303088"/>
            <a:chOff x="17657763" y="3349461"/>
            <a:chExt cx="676275" cy="630238"/>
          </a:xfrm>
          <a:solidFill>
            <a:schemeClr val="bg1"/>
          </a:solidFill>
        </p:grpSpPr>
        <p:sp>
          <p:nvSpPr>
            <p:cNvPr id="38" name="Freeform 34">
              <a:extLst>
                <a:ext uri="{FF2B5EF4-FFF2-40B4-BE49-F238E27FC236}">
                  <a16:creationId xmlns:a16="http://schemas.microsoft.com/office/drawing/2014/main" id="{6E81454D-9682-4499-A8DF-8615057883C3}"/>
                </a:ext>
              </a:extLst>
            </p:cNvPr>
            <p:cNvSpPr>
              <a:spLocks noEditPoints="1"/>
            </p:cNvSpPr>
            <p:nvPr/>
          </p:nvSpPr>
          <p:spPr bwMode="auto">
            <a:xfrm>
              <a:off x="17657763" y="3349461"/>
              <a:ext cx="676275" cy="630238"/>
            </a:xfrm>
            <a:custGeom>
              <a:avLst/>
              <a:gdLst>
                <a:gd name="T0" fmla="*/ 38 w 71"/>
                <a:gd name="T1" fmla="*/ 0 h 66"/>
                <a:gd name="T2" fmla="*/ 5 w 71"/>
                <a:gd name="T3" fmla="*/ 33 h 66"/>
                <a:gd name="T4" fmla="*/ 9 w 71"/>
                <a:gd name="T5" fmla="*/ 50 h 66"/>
                <a:gd name="T6" fmla="*/ 1 w 71"/>
                <a:gd name="T7" fmla="*/ 64 h 66"/>
                <a:gd name="T8" fmla="*/ 1 w 71"/>
                <a:gd name="T9" fmla="*/ 65 h 66"/>
                <a:gd name="T10" fmla="*/ 2 w 71"/>
                <a:gd name="T11" fmla="*/ 66 h 66"/>
                <a:gd name="T12" fmla="*/ 2 w 71"/>
                <a:gd name="T13" fmla="*/ 66 h 66"/>
                <a:gd name="T14" fmla="*/ 21 w 71"/>
                <a:gd name="T15" fmla="*/ 62 h 66"/>
                <a:gd name="T16" fmla="*/ 38 w 71"/>
                <a:gd name="T17" fmla="*/ 66 h 66"/>
                <a:gd name="T18" fmla="*/ 71 w 71"/>
                <a:gd name="T19" fmla="*/ 33 h 66"/>
                <a:gd name="T20" fmla="*/ 38 w 71"/>
                <a:gd name="T21" fmla="*/ 0 h 66"/>
                <a:gd name="T22" fmla="*/ 38 w 71"/>
                <a:gd name="T23" fmla="*/ 64 h 66"/>
                <a:gd name="T24" fmla="*/ 22 w 71"/>
                <a:gd name="T25" fmla="*/ 59 h 66"/>
                <a:gd name="T26" fmla="*/ 21 w 71"/>
                <a:gd name="T27" fmla="*/ 59 h 66"/>
                <a:gd name="T28" fmla="*/ 5 w 71"/>
                <a:gd name="T29" fmla="*/ 62 h 66"/>
                <a:gd name="T30" fmla="*/ 12 w 71"/>
                <a:gd name="T31" fmla="*/ 51 h 66"/>
                <a:gd name="T32" fmla="*/ 12 w 71"/>
                <a:gd name="T33" fmla="*/ 51 h 66"/>
                <a:gd name="T34" fmla="*/ 12 w 71"/>
                <a:gd name="T35" fmla="*/ 51 h 66"/>
                <a:gd name="T36" fmla="*/ 12 w 71"/>
                <a:gd name="T37" fmla="*/ 51 h 66"/>
                <a:gd name="T38" fmla="*/ 12 w 71"/>
                <a:gd name="T39" fmla="*/ 51 h 66"/>
                <a:gd name="T40" fmla="*/ 12 w 71"/>
                <a:gd name="T41" fmla="*/ 50 h 66"/>
                <a:gd name="T42" fmla="*/ 12 w 71"/>
                <a:gd name="T43" fmla="*/ 50 h 66"/>
                <a:gd name="T44" fmla="*/ 12 w 71"/>
                <a:gd name="T45" fmla="*/ 50 h 66"/>
                <a:gd name="T46" fmla="*/ 12 w 71"/>
                <a:gd name="T47" fmla="*/ 50 h 66"/>
                <a:gd name="T48" fmla="*/ 7 w 71"/>
                <a:gd name="T49" fmla="*/ 33 h 66"/>
                <a:gd name="T50" fmla="*/ 38 w 71"/>
                <a:gd name="T51" fmla="*/ 2 h 66"/>
                <a:gd name="T52" fmla="*/ 69 w 71"/>
                <a:gd name="T53" fmla="*/ 33 h 66"/>
                <a:gd name="T54" fmla="*/ 38 w 71"/>
                <a:gd name="T55" fmla="*/ 6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1" h="66">
                  <a:moveTo>
                    <a:pt x="38" y="0"/>
                  </a:moveTo>
                  <a:cubicBezTo>
                    <a:pt x="20" y="0"/>
                    <a:pt x="5" y="15"/>
                    <a:pt x="5" y="33"/>
                  </a:cubicBezTo>
                  <a:cubicBezTo>
                    <a:pt x="5" y="39"/>
                    <a:pt x="6" y="45"/>
                    <a:pt x="9" y="50"/>
                  </a:cubicBezTo>
                  <a:cubicBezTo>
                    <a:pt x="1" y="64"/>
                    <a:pt x="1" y="64"/>
                    <a:pt x="1" y="64"/>
                  </a:cubicBezTo>
                  <a:cubicBezTo>
                    <a:pt x="0" y="64"/>
                    <a:pt x="0" y="65"/>
                    <a:pt x="1" y="65"/>
                  </a:cubicBezTo>
                  <a:cubicBezTo>
                    <a:pt x="1" y="66"/>
                    <a:pt x="1" y="66"/>
                    <a:pt x="2" y="66"/>
                  </a:cubicBezTo>
                  <a:cubicBezTo>
                    <a:pt x="2" y="66"/>
                    <a:pt x="2" y="66"/>
                    <a:pt x="2" y="66"/>
                  </a:cubicBezTo>
                  <a:cubicBezTo>
                    <a:pt x="21" y="62"/>
                    <a:pt x="21" y="62"/>
                    <a:pt x="21" y="62"/>
                  </a:cubicBezTo>
                  <a:cubicBezTo>
                    <a:pt x="26" y="65"/>
                    <a:pt x="32" y="66"/>
                    <a:pt x="38" y="66"/>
                  </a:cubicBezTo>
                  <a:cubicBezTo>
                    <a:pt x="56" y="66"/>
                    <a:pt x="71" y="51"/>
                    <a:pt x="71" y="33"/>
                  </a:cubicBezTo>
                  <a:cubicBezTo>
                    <a:pt x="71" y="15"/>
                    <a:pt x="56" y="0"/>
                    <a:pt x="38" y="0"/>
                  </a:cubicBezTo>
                  <a:close/>
                  <a:moveTo>
                    <a:pt x="38" y="64"/>
                  </a:moveTo>
                  <a:cubicBezTo>
                    <a:pt x="32" y="64"/>
                    <a:pt x="27" y="62"/>
                    <a:pt x="22" y="59"/>
                  </a:cubicBezTo>
                  <a:cubicBezTo>
                    <a:pt x="22" y="59"/>
                    <a:pt x="21" y="59"/>
                    <a:pt x="21" y="59"/>
                  </a:cubicBezTo>
                  <a:cubicBezTo>
                    <a:pt x="5" y="62"/>
                    <a:pt x="5" y="62"/>
                    <a:pt x="5" y="62"/>
                  </a:cubicBezTo>
                  <a:cubicBezTo>
                    <a:pt x="12" y="51"/>
                    <a:pt x="12" y="51"/>
                    <a:pt x="12" y="51"/>
                  </a:cubicBezTo>
                  <a:cubicBezTo>
                    <a:pt x="12" y="51"/>
                    <a:pt x="12" y="51"/>
                    <a:pt x="12" y="51"/>
                  </a:cubicBezTo>
                  <a:cubicBezTo>
                    <a:pt x="12" y="51"/>
                    <a:pt x="12" y="51"/>
                    <a:pt x="12" y="51"/>
                  </a:cubicBezTo>
                  <a:cubicBezTo>
                    <a:pt x="12" y="51"/>
                    <a:pt x="12" y="51"/>
                    <a:pt x="12" y="51"/>
                  </a:cubicBezTo>
                  <a:cubicBezTo>
                    <a:pt x="12" y="51"/>
                    <a:pt x="12" y="51"/>
                    <a:pt x="12" y="51"/>
                  </a:cubicBezTo>
                  <a:cubicBezTo>
                    <a:pt x="12" y="51"/>
                    <a:pt x="12" y="50"/>
                    <a:pt x="12" y="50"/>
                  </a:cubicBezTo>
                  <a:cubicBezTo>
                    <a:pt x="12" y="50"/>
                    <a:pt x="12" y="50"/>
                    <a:pt x="12" y="50"/>
                  </a:cubicBezTo>
                  <a:cubicBezTo>
                    <a:pt x="12" y="50"/>
                    <a:pt x="12" y="50"/>
                    <a:pt x="12" y="50"/>
                  </a:cubicBezTo>
                  <a:cubicBezTo>
                    <a:pt x="12" y="50"/>
                    <a:pt x="12" y="50"/>
                    <a:pt x="12" y="50"/>
                  </a:cubicBezTo>
                  <a:cubicBezTo>
                    <a:pt x="9" y="45"/>
                    <a:pt x="7" y="39"/>
                    <a:pt x="7" y="33"/>
                  </a:cubicBezTo>
                  <a:cubicBezTo>
                    <a:pt x="7" y="16"/>
                    <a:pt x="21" y="2"/>
                    <a:pt x="38" y="2"/>
                  </a:cubicBezTo>
                  <a:cubicBezTo>
                    <a:pt x="55" y="2"/>
                    <a:pt x="69" y="16"/>
                    <a:pt x="69" y="33"/>
                  </a:cubicBezTo>
                  <a:cubicBezTo>
                    <a:pt x="69" y="50"/>
                    <a:pt x="55" y="64"/>
                    <a:pt x="38"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30" rtl="0" eaLnBrk="1" fontAlgn="auto" latinLnBrk="0" hangingPunct="1">
                <a:lnSpc>
                  <a:spcPct val="100000"/>
                </a:lnSpc>
                <a:spcBef>
                  <a:spcPts val="0"/>
                </a:spcBef>
                <a:spcAft>
                  <a:spcPts val="0"/>
                </a:spcAft>
                <a:buClrTx/>
                <a:buSzTx/>
                <a:buFontTx/>
                <a:buNone/>
                <a:tabLst/>
                <a:defRPr/>
              </a:pPr>
              <a:endParaRPr kumimoji="0" lang="th-TH" sz="1800" b="0" i="0" u="none" strike="noStrike" kern="1200" cap="none" spc="0" normalizeH="0" baseline="0" noProof="0">
                <a:ln>
                  <a:noFill/>
                </a:ln>
                <a:solidFill>
                  <a:srgbClr val="000000"/>
                </a:solidFill>
                <a:effectLst/>
                <a:uLnTx/>
                <a:uFillTx/>
                <a:latin typeface="Open Sans"/>
                <a:ea typeface="+mn-ea"/>
                <a:cs typeface="+mn-cs"/>
              </a:endParaRPr>
            </a:p>
          </p:txBody>
        </p:sp>
        <p:sp>
          <p:nvSpPr>
            <p:cNvPr id="47" name="Freeform 35">
              <a:extLst>
                <a:ext uri="{FF2B5EF4-FFF2-40B4-BE49-F238E27FC236}">
                  <a16:creationId xmlns:a16="http://schemas.microsoft.com/office/drawing/2014/main" id="{EB64357A-D00B-4BFA-80AD-565BBA9958C5}"/>
                </a:ext>
              </a:extLst>
            </p:cNvPr>
            <p:cNvSpPr>
              <a:spLocks/>
            </p:cNvSpPr>
            <p:nvPr/>
          </p:nvSpPr>
          <p:spPr bwMode="auto">
            <a:xfrm>
              <a:off x="17857788" y="3549486"/>
              <a:ext cx="333375" cy="19050"/>
            </a:xfrm>
            <a:custGeom>
              <a:avLst/>
              <a:gdLst>
                <a:gd name="T0" fmla="*/ 2 w 35"/>
                <a:gd name="T1" fmla="*/ 2 h 2"/>
                <a:gd name="T2" fmla="*/ 33 w 35"/>
                <a:gd name="T3" fmla="*/ 2 h 2"/>
                <a:gd name="T4" fmla="*/ 35 w 35"/>
                <a:gd name="T5" fmla="*/ 1 h 2"/>
                <a:gd name="T6" fmla="*/ 33 w 35"/>
                <a:gd name="T7" fmla="*/ 0 h 2"/>
                <a:gd name="T8" fmla="*/ 2 w 35"/>
                <a:gd name="T9" fmla="*/ 0 h 2"/>
                <a:gd name="T10" fmla="*/ 0 w 35"/>
                <a:gd name="T11" fmla="*/ 1 h 2"/>
                <a:gd name="T12" fmla="*/ 2 w 35"/>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5" h="2">
                  <a:moveTo>
                    <a:pt x="2" y="2"/>
                  </a:moveTo>
                  <a:cubicBezTo>
                    <a:pt x="33" y="2"/>
                    <a:pt x="33" y="2"/>
                    <a:pt x="33" y="2"/>
                  </a:cubicBezTo>
                  <a:cubicBezTo>
                    <a:pt x="34" y="2"/>
                    <a:pt x="35" y="2"/>
                    <a:pt x="35" y="1"/>
                  </a:cubicBezTo>
                  <a:cubicBezTo>
                    <a:pt x="35" y="0"/>
                    <a:pt x="34" y="0"/>
                    <a:pt x="33"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30" rtl="0" eaLnBrk="1" fontAlgn="auto" latinLnBrk="0" hangingPunct="1">
                <a:lnSpc>
                  <a:spcPct val="100000"/>
                </a:lnSpc>
                <a:spcBef>
                  <a:spcPts val="0"/>
                </a:spcBef>
                <a:spcAft>
                  <a:spcPts val="0"/>
                </a:spcAft>
                <a:buClrTx/>
                <a:buSzTx/>
                <a:buFontTx/>
                <a:buNone/>
                <a:tabLst/>
                <a:defRPr/>
              </a:pPr>
              <a:endParaRPr kumimoji="0" lang="th-TH" sz="1800" b="0" i="0" u="none" strike="noStrike" kern="1200" cap="none" spc="0" normalizeH="0" baseline="0" noProof="0">
                <a:ln>
                  <a:noFill/>
                </a:ln>
                <a:solidFill>
                  <a:srgbClr val="000000"/>
                </a:solidFill>
                <a:effectLst/>
                <a:uLnTx/>
                <a:uFillTx/>
                <a:latin typeface="Open Sans"/>
                <a:ea typeface="+mn-ea"/>
                <a:cs typeface="+mn-cs"/>
              </a:endParaRPr>
            </a:p>
          </p:txBody>
        </p:sp>
        <p:sp>
          <p:nvSpPr>
            <p:cNvPr id="50" name="Freeform 36">
              <a:extLst>
                <a:ext uri="{FF2B5EF4-FFF2-40B4-BE49-F238E27FC236}">
                  <a16:creationId xmlns:a16="http://schemas.microsoft.com/office/drawing/2014/main" id="{6694E88C-7512-40D9-81FD-93BC3E1A1680}"/>
                </a:ext>
              </a:extLst>
            </p:cNvPr>
            <p:cNvSpPr>
              <a:spLocks/>
            </p:cNvSpPr>
            <p:nvPr/>
          </p:nvSpPr>
          <p:spPr bwMode="auto">
            <a:xfrm>
              <a:off x="17857788" y="3616161"/>
              <a:ext cx="333375" cy="28575"/>
            </a:xfrm>
            <a:custGeom>
              <a:avLst/>
              <a:gdLst>
                <a:gd name="T0" fmla="*/ 2 w 35"/>
                <a:gd name="T1" fmla="*/ 3 h 3"/>
                <a:gd name="T2" fmla="*/ 33 w 35"/>
                <a:gd name="T3" fmla="*/ 3 h 3"/>
                <a:gd name="T4" fmla="*/ 35 w 35"/>
                <a:gd name="T5" fmla="*/ 1 h 3"/>
                <a:gd name="T6" fmla="*/ 33 w 35"/>
                <a:gd name="T7" fmla="*/ 0 h 3"/>
                <a:gd name="T8" fmla="*/ 2 w 35"/>
                <a:gd name="T9" fmla="*/ 0 h 3"/>
                <a:gd name="T10" fmla="*/ 0 w 35"/>
                <a:gd name="T11" fmla="*/ 1 h 3"/>
                <a:gd name="T12" fmla="*/ 2 w 3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2" y="3"/>
                  </a:moveTo>
                  <a:cubicBezTo>
                    <a:pt x="33" y="3"/>
                    <a:pt x="33" y="3"/>
                    <a:pt x="33" y="3"/>
                  </a:cubicBezTo>
                  <a:cubicBezTo>
                    <a:pt x="34" y="3"/>
                    <a:pt x="35" y="2"/>
                    <a:pt x="35" y="1"/>
                  </a:cubicBezTo>
                  <a:cubicBezTo>
                    <a:pt x="35" y="1"/>
                    <a:pt x="34" y="0"/>
                    <a:pt x="33" y="0"/>
                  </a:cubicBezTo>
                  <a:cubicBezTo>
                    <a:pt x="2" y="0"/>
                    <a:pt x="2" y="0"/>
                    <a:pt x="2" y="0"/>
                  </a:cubicBezTo>
                  <a:cubicBezTo>
                    <a:pt x="1" y="0"/>
                    <a:pt x="0" y="1"/>
                    <a:pt x="0"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30" rtl="0" eaLnBrk="1" fontAlgn="auto" latinLnBrk="0" hangingPunct="1">
                <a:lnSpc>
                  <a:spcPct val="100000"/>
                </a:lnSpc>
                <a:spcBef>
                  <a:spcPts val="0"/>
                </a:spcBef>
                <a:spcAft>
                  <a:spcPts val="0"/>
                </a:spcAft>
                <a:buClrTx/>
                <a:buSzTx/>
                <a:buFontTx/>
                <a:buNone/>
                <a:tabLst/>
                <a:defRPr/>
              </a:pPr>
              <a:endParaRPr kumimoji="0" lang="th-TH" sz="1800" b="0" i="0" u="none" strike="noStrike" kern="1200" cap="none" spc="0" normalizeH="0" baseline="0" noProof="0">
                <a:ln>
                  <a:noFill/>
                </a:ln>
                <a:solidFill>
                  <a:srgbClr val="000000"/>
                </a:solidFill>
                <a:effectLst/>
                <a:uLnTx/>
                <a:uFillTx/>
                <a:latin typeface="Open Sans"/>
                <a:ea typeface="+mn-ea"/>
                <a:cs typeface="+mn-cs"/>
              </a:endParaRPr>
            </a:p>
          </p:txBody>
        </p:sp>
        <p:sp>
          <p:nvSpPr>
            <p:cNvPr id="51" name="Freeform 37">
              <a:extLst>
                <a:ext uri="{FF2B5EF4-FFF2-40B4-BE49-F238E27FC236}">
                  <a16:creationId xmlns:a16="http://schemas.microsoft.com/office/drawing/2014/main" id="{B9EDE553-E9AE-4276-8ECF-3642D4F9DB58}"/>
                </a:ext>
              </a:extLst>
            </p:cNvPr>
            <p:cNvSpPr>
              <a:spLocks/>
            </p:cNvSpPr>
            <p:nvPr/>
          </p:nvSpPr>
          <p:spPr bwMode="auto">
            <a:xfrm>
              <a:off x="17857788" y="3692361"/>
              <a:ext cx="333375" cy="28575"/>
            </a:xfrm>
            <a:custGeom>
              <a:avLst/>
              <a:gdLst>
                <a:gd name="T0" fmla="*/ 2 w 35"/>
                <a:gd name="T1" fmla="*/ 3 h 3"/>
                <a:gd name="T2" fmla="*/ 33 w 35"/>
                <a:gd name="T3" fmla="*/ 3 h 3"/>
                <a:gd name="T4" fmla="*/ 35 w 35"/>
                <a:gd name="T5" fmla="*/ 1 h 3"/>
                <a:gd name="T6" fmla="*/ 33 w 35"/>
                <a:gd name="T7" fmla="*/ 0 h 3"/>
                <a:gd name="T8" fmla="*/ 2 w 35"/>
                <a:gd name="T9" fmla="*/ 0 h 3"/>
                <a:gd name="T10" fmla="*/ 0 w 35"/>
                <a:gd name="T11" fmla="*/ 1 h 3"/>
                <a:gd name="T12" fmla="*/ 2 w 3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2" y="3"/>
                  </a:moveTo>
                  <a:cubicBezTo>
                    <a:pt x="33" y="3"/>
                    <a:pt x="33" y="3"/>
                    <a:pt x="33" y="3"/>
                  </a:cubicBezTo>
                  <a:cubicBezTo>
                    <a:pt x="34" y="3"/>
                    <a:pt x="35" y="2"/>
                    <a:pt x="35" y="1"/>
                  </a:cubicBezTo>
                  <a:cubicBezTo>
                    <a:pt x="35" y="1"/>
                    <a:pt x="34" y="0"/>
                    <a:pt x="33" y="0"/>
                  </a:cubicBezTo>
                  <a:cubicBezTo>
                    <a:pt x="2" y="0"/>
                    <a:pt x="2" y="0"/>
                    <a:pt x="2" y="0"/>
                  </a:cubicBezTo>
                  <a:cubicBezTo>
                    <a:pt x="1" y="0"/>
                    <a:pt x="0" y="1"/>
                    <a:pt x="0"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30" rtl="0" eaLnBrk="1" fontAlgn="auto" latinLnBrk="0" hangingPunct="1">
                <a:lnSpc>
                  <a:spcPct val="100000"/>
                </a:lnSpc>
                <a:spcBef>
                  <a:spcPts val="0"/>
                </a:spcBef>
                <a:spcAft>
                  <a:spcPts val="0"/>
                </a:spcAft>
                <a:buClrTx/>
                <a:buSzTx/>
                <a:buFontTx/>
                <a:buNone/>
                <a:tabLst/>
                <a:defRPr/>
              </a:pPr>
              <a:endParaRPr kumimoji="0" lang="th-TH" sz="1800" b="0" i="0" u="none" strike="noStrike" kern="1200" cap="none" spc="0" normalizeH="0" baseline="0" noProof="0">
                <a:ln>
                  <a:noFill/>
                </a:ln>
                <a:solidFill>
                  <a:srgbClr val="000000"/>
                </a:solidFill>
                <a:effectLst/>
                <a:uLnTx/>
                <a:uFillTx/>
                <a:latin typeface="Open Sans"/>
                <a:ea typeface="+mn-ea"/>
                <a:cs typeface="+mn-cs"/>
              </a:endParaRPr>
            </a:p>
          </p:txBody>
        </p:sp>
        <p:sp>
          <p:nvSpPr>
            <p:cNvPr id="52" name="Freeform 38">
              <a:extLst>
                <a:ext uri="{FF2B5EF4-FFF2-40B4-BE49-F238E27FC236}">
                  <a16:creationId xmlns:a16="http://schemas.microsoft.com/office/drawing/2014/main" id="{EEC1B552-8EBA-4905-A30B-D6CBC29529FB}"/>
                </a:ext>
              </a:extLst>
            </p:cNvPr>
            <p:cNvSpPr>
              <a:spLocks/>
            </p:cNvSpPr>
            <p:nvPr/>
          </p:nvSpPr>
          <p:spPr bwMode="auto">
            <a:xfrm>
              <a:off x="17857788" y="3760624"/>
              <a:ext cx="333375" cy="28575"/>
            </a:xfrm>
            <a:custGeom>
              <a:avLst/>
              <a:gdLst>
                <a:gd name="T0" fmla="*/ 2 w 35"/>
                <a:gd name="T1" fmla="*/ 3 h 3"/>
                <a:gd name="T2" fmla="*/ 33 w 35"/>
                <a:gd name="T3" fmla="*/ 3 h 3"/>
                <a:gd name="T4" fmla="*/ 35 w 35"/>
                <a:gd name="T5" fmla="*/ 2 h 3"/>
                <a:gd name="T6" fmla="*/ 33 w 35"/>
                <a:gd name="T7" fmla="*/ 0 h 3"/>
                <a:gd name="T8" fmla="*/ 2 w 35"/>
                <a:gd name="T9" fmla="*/ 0 h 3"/>
                <a:gd name="T10" fmla="*/ 0 w 35"/>
                <a:gd name="T11" fmla="*/ 2 h 3"/>
                <a:gd name="T12" fmla="*/ 2 w 35"/>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35" h="3">
                  <a:moveTo>
                    <a:pt x="2" y="3"/>
                  </a:moveTo>
                  <a:cubicBezTo>
                    <a:pt x="33" y="3"/>
                    <a:pt x="33" y="3"/>
                    <a:pt x="33" y="3"/>
                  </a:cubicBezTo>
                  <a:cubicBezTo>
                    <a:pt x="34" y="3"/>
                    <a:pt x="35" y="2"/>
                    <a:pt x="35" y="2"/>
                  </a:cubicBezTo>
                  <a:cubicBezTo>
                    <a:pt x="35" y="1"/>
                    <a:pt x="34" y="0"/>
                    <a:pt x="33" y="0"/>
                  </a:cubicBezTo>
                  <a:cubicBezTo>
                    <a:pt x="2" y="0"/>
                    <a:pt x="2" y="0"/>
                    <a:pt x="2" y="0"/>
                  </a:cubicBezTo>
                  <a:cubicBezTo>
                    <a:pt x="1" y="0"/>
                    <a:pt x="0" y="1"/>
                    <a:pt x="0" y="2"/>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30" rtl="0" eaLnBrk="1" fontAlgn="auto" latinLnBrk="0" hangingPunct="1">
                <a:lnSpc>
                  <a:spcPct val="100000"/>
                </a:lnSpc>
                <a:spcBef>
                  <a:spcPts val="0"/>
                </a:spcBef>
                <a:spcAft>
                  <a:spcPts val="0"/>
                </a:spcAft>
                <a:buClrTx/>
                <a:buSzTx/>
                <a:buFontTx/>
                <a:buNone/>
                <a:tabLst/>
                <a:defRPr/>
              </a:pPr>
              <a:endParaRPr kumimoji="0" lang="th-TH" sz="1800" b="0" i="0" u="none" strike="noStrike" kern="1200" cap="none" spc="0" normalizeH="0" baseline="0" noProof="0">
                <a:ln>
                  <a:noFill/>
                </a:ln>
                <a:solidFill>
                  <a:srgbClr val="000000"/>
                </a:solidFill>
                <a:effectLst/>
                <a:uLnTx/>
                <a:uFillTx/>
                <a:latin typeface="Open Sans"/>
                <a:ea typeface="+mn-ea"/>
                <a:cs typeface="+mn-cs"/>
              </a:endParaRPr>
            </a:p>
          </p:txBody>
        </p:sp>
      </p:grpSp>
      <p:graphicFrame>
        <p:nvGraphicFramePr>
          <p:cNvPr id="10" name="Diagram 9">
            <a:extLst>
              <a:ext uri="{FF2B5EF4-FFF2-40B4-BE49-F238E27FC236}">
                <a16:creationId xmlns:a16="http://schemas.microsoft.com/office/drawing/2014/main" id="{38AE2D69-8851-6CCA-6D72-9AFD0D2CAFC7}"/>
              </a:ext>
            </a:extLst>
          </p:cNvPr>
          <p:cNvGraphicFramePr/>
          <p:nvPr/>
        </p:nvGraphicFramePr>
        <p:xfrm>
          <a:off x="967563" y="914710"/>
          <a:ext cx="1010454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8608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236DE-C583-0EF7-AACF-CB0D3FBD3A99}"/>
              </a:ext>
            </a:extLst>
          </p:cNvPr>
          <p:cNvSpPr>
            <a:spLocks noGrp="1"/>
          </p:cNvSpPr>
          <p:nvPr>
            <p:ph type="title"/>
          </p:nvPr>
        </p:nvSpPr>
        <p:spPr>
          <a:xfrm>
            <a:off x="1046922" y="1129932"/>
            <a:ext cx="11276764" cy="778381"/>
          </a:xfrm>
        </p:spPr>
        <p:txBody>
          <a:bodyPr/>
          <a:lstStyle/>
          <a:p>
            <a:r>
              <a:rPr lang="en-GB" b="1" dirty="0" err="1">
                <a:latin typeface="D-DIN Exp"/>
              </a:rPr>
              <a:t>Patirto</a:t>
            </a:r>
            <a:r>
              <a:rPr lang="en-GB" b="1" dirty="0">
                <a:latin typeface="D-DIN Exp"/>
              </a:rPr>
              <a:t> </a:t>
            </a:r>
            <a:r>
              <a:rPr lang="en-GB" b="1" dirty="0" err="1">
                <a:latin typeface="D-DIN Exp"/>
              </a:rPr>
              <a:t>smurto</a:t>
            </a:r>
            <a:r>
              <a:rPr lang="en-GB" b="1" dirty="0">
                <a:latin typeface="D-DIN Exp"/>
              </a:rPr>
              <a:t> </a:t>
            </a:r>
            <a:r>
              <a:rPr lang="en-GB" b="1" dirty="0" err="1">
                <a:latin typeface="D-DIN Exp"/>
              </a:rPr>
              <a:t>dėl</a:t>
            </a:r>
            <a:r>
              <a:rPr lang="en-GB" b="1" dirty="0">
                <a:latin typeface="D-DIN Exp"/>
              </a:rPr>
              <a:t> </a:t>
            </a:r>
            <a:r>
              <a:rPr lang="en-GB" b="1" dirty="0" err="1">
                <a:latin typeface="D-DIN Exp"/>
              </a:rPr>
              <a:t>lyties</a:t>
            </a:r>
            <a:r>
              <a:rPr lang="en-GB" b="1" dirty="0">
                <a:latin typeface="D-DIN Exp"/>
              </a:rPr>
              <a:t> </a:t>
            </a:r>
            <a:r>
              <a:rPr lang="en-GB" b="1" dirty="0" err="1">
                <a:latin typeface="D-DIN Exp"/>
              </a:rPr>
              <a:t>pasekmės</a:t>
            </a:r>
            <a:r>
              <a:rPr lang="en-GB" b="1" dirty="0">
                <a:latin typeface="D-DIN Exp"/>
              </a:rPr>
              <a:t> </a:t>
            </a:r>
            <a:endParaRPr lang="en-US" b="1" dirty="0">
              <a:latin typeface="D-DIN Exp"/>
            </a:endParaRPr>
          </a:p>
        </p:txBody>
      </p:sp>
      <p:graphicFrame>
        <p:nvGraphicFramePr>
          <p:cNvPr id="6" name="Table 6">
            <a:extLst>
              <a:ext uri="{FF2B5EF4-FFF2-40B4-BE49-F238E27FC236}">
                <a16:creationId xmlns:a16="http://schemas.microsoft.com/office/drawing/2014/main" id="{72E5BFC6-CE90-D8F4-A5B1-B8637994CB9D}"/>
              </a:ext>
            </a:extLst>
          </p:cNvPr>
          <p:cNvGraphicFramePr>
            <a:graphicFrameLocks noGrp="1"/>
          </p:cNvGraphicFramePr>
          <p:nvPr>
            <p:extLst>
              <p:ext uri="{D42A27DB-BD31-4B8C-83A1-F6EECF244321}">
                <p14:modId xmlns:p14="http://schemas.microsoft.com/office/powerpoint/2010/main" val="2326818528"/>
              </p:ext>
            </p:extLst>
          </p:nvPr>
        </p:nvGraphicFramePr>
        <p:xfrm>
          <a:off x="537467" y="2267875"/>
          <a:ext cx="11357970" cy="5073467"/>
        </p:xfrm>
        <a:graphic>
          <a:graphicData uri="http://schemas.openxmlformats.org/drawingml/2006/table">
            <a:tbl>
              <a:tblPr firstRow="1" bandRow="1">
                <a:tableStyleId>{5C22544A-7EE6-4342-B048-85BDC9FD1C3A}</a:tableStyleId>
              </a:tblPr>
              <a:tblGrid>
                <a:gridCol w="5678985">
                  <a:extLst>
                    <a:ext uri="{9D8B030D-6E8A-4147-A177-3AD203B41FA5}">
                      <a16:colId xmlns:a16="http://schemas.microsoft.com/office/drawing/2014/main" val="1427051789"/>
                    </a:ext>
                  </a:extLst>
                </a:gridCol>
                <a:gridCol w="5678985">
                  <a:extLst>
                    <a:ext uri="{9D8B030D-6E8A-4147-A177-3AD203B41FA5}">
                      <a16:colId xmlns:a16="http://schemas.microsoft.com/office/drawing/2014/main" val="4038624028"/>
                    </a:ext>
                  </a:extLst>
                </a:gridCol>
              </a:tblGrid>
              <a:tr h="379232">
                <a:tc>
                  <a:txBody>
                    <a:bodyPr/>
                    <a:lstStyle/>
                    <a:p>
                      <a:pPr algn="ctr"/>
                      <a:r>
                        <a:rPr lang="lt-LT" sz="1800" noProof="0">
                          <a:solidFill>
                            <a:srgbClr val="0F2235"/>
                          </a:solidFill>
                        </a:rPr>
                        <a:t>Pasekmės darbuotojams, susijusios su darbo aplinka</a:t>
                      </a:r>
                    </a:p>
                  </a:txBody>
                  <a:tcPr>
                    <a:solidFill>
                      <a:srgbClr val="AED7BD"/>
                    </a:solidFill>
                  </a:tcPr>
                </a:tc>
                <a:tc>
                  <a:txBody>
                    <a:bodyPr/>
                    <a:lstStyle/>
                    <a:p>
                      <a:pPr algn="ctr"/>
                      <a:r>
                        <a:rPr lang="lt-LT" sz="1800" noProof="0">
                          <a:solidFill>
                            <a:srgbClr val="0F2235"/>
                          </a:solidFill>
                        </a:rPr>
                        <a:t>Pasekmės studentams, susijusios su studijomis</a:t>
                      </a:r>
                    </a:p>
                  </a:txBody>
                  <a:tcPr>
                    <a:solidFill>
                      <a:srgbClr val="AED7BD"/>
                    </a:solidFill>
                  </a:tcPr>
                </a:tc>
                <a:extLst>
                  <a:ext uri="{0D108BD9-81ED-4DB2-BD59-A6C34878D82A}">
                    <a16:rowId xmlns:a16="http://schemas.microsoft.com/office/drawing/2014/main" val="1984585596"/>
                  </a:ext>
                </a:extLst>
              </a:tr>
              <a:tr h="379232">
                <a:tc>
                  <a:txBody>
                    <a:bodyPr/>
                    <a:lstStyle/>
                    <a:p>
                      <a:pPr algn="ctr"/>
                      <a:r>
                        <a:rPr lang="lt-LT" sz="1600" noProof="0"/>
                        <a:t>Išėjo iš darbo arba ilgam laikotarpiui turėjo nedarbingumą</a:t>
                      </a:r>
                    </a:p>
                  </a:txBody>
                  <a:tcPr>
                    <a:solidFill>
                      <a:srgbClr val="AED7BD"/>
                    </a:solidFill>
                  </a:tcPr>
                </a:tc>
                <a:tc>
                  <a:txBody>
                    <a:bodyPr/>
                    <a:lstStyle/>
                    <a:p>
                      <a:pPr algn="ctr"/>
                      <a:r>
                        <a:rPr lang="lt-LT" sz="1600" noProof="0"/>
                        <a:t>Praleistos paskaitos </a:t>
                      </a:r>
                    </a:p>
                  </a:txBody>
                  <a:tcPr>
                    <a:solidFill>
                      <a:srgbClr val="AED7BD"/>
                    </a:solidFill>
                  </a:tcPr>
                </a:tc>
                <a:extLst>
                  <a:ext uri="{0D108BD9-81ED-4DB2-BD59-A6C34878D82A}">
                    <a16:rowId xmlns:a16="http://schemas.microsoft.com/office/drawing/2014/main" val="2987253669"/>
                  </a:ext>
                </a:extLst>
              </a:tr>
              <a:tr h="480582">
                <a:tc>
                  <a:txBody>
                    <a:bodyPr/>
                    <a:lstStyle/>
                    <a:p>
                      <a:pPr algn="ctr"/>
                      <a:r>
                        <a:rPr lang="lt-LT" sz="1600" noProof="0" dirty="0"/>
                        <a:t>Sumažėjo darbo našumas</a:t>
                      </a:r>
                    </a:p>
                  </a:txBody>
                  <a:tcPr>
                    <a:solidFill>
                      <a:srgbClr val="AED7BD"/>
                    </a:solidFill>
                  </a:tcPr>
                </a:tc>
                <a:tc>
                  <a:txBody>
                    <a:bodyPr/>
                    <a:lstStyle/>
                    <a:p>
                      <a:pPr algn="ctr"/>
                      <a:r>
                        <a:rPr lang="lt-LT" sz="1600" noProof="0"/>
                        <a:t>Atsisakė kurso</a:t>
                      </a:r>
                    </a:p>
                  </a:txBody>
                  <a:tcPr>
                    <a:solidFill>
                      <a:srgbClr val="AED7BD"/>
                    </a:solidFill>
                  </a:tcPr>
                </a:tc>
                <a:extLst>
                  <a:ext uri="{0D108BD9-81ED-4DB2-BD59-A6C34878D82A}">
                    <a16:rowId xmlns:a16="http://schemas.microsoft.com/office/drawing/2014/main" val="482412629"/>
                  </a:ext>
                </a:extLst>
              </a:tr>
              <a:tr h="379232">
                <a:tc>
                  <a:txBody>
                    <a:bodyPr/>
                    <a:lstStyle/>
                    <a:p>
                      <a:pPr algn="ctr"/>
                      <a:r>
                        <a:rPr lang="lt-LT" sz="1600" noProof="0"/>
                        <a:t>Vengė bendravimo su kolegomis</a:t>
                      </a:r>
                    </a:p>
                  </a:txBody>
                  <a:tcPr>
                    <a:solidFill>
                      <a:srgbClr val="AED7BD"/>
                    </a:solidFill>
                  </a:tcPr>
                </a:tc>
                <a:tc>
                  <a:txBody>
                    <a:bodyPr/>
                    <a:lstStyle/>
                    <a:p>
                      <a:pPr algn="ctr"/>
                      <a:r>
                        <a:rPr lang="lt-LT" sz="1600" noProof="0"/>
                        <a:t>Pakeitė arba bandė keisti vadovą ar dėstytoją</a:t>
                      </a:r>
                    </a:p>
                  </a:txBody>
                  <a:tcPr>
                    <a:solidFill>
                      <a:srgbClr val="AED7BD"/>
                    </a:solidFill>
                  </a:tcPr>
                </a:tc>
                <a:extLst>
                  <a:ext uri="{0D108BD9-81ED-4DB2-BD59-A6C34878D82A}">
                    <a16:rowId xmlns:a16="http://schemas.microsoft.com/office/drawing/2014/main" val="3652750960"/>
                  </a:ext>
                </a:extLst>
              </a:tr>
              <a:tr h="379232">
                <a:tc>
                  <a:txBody>
                    <a:bodyPr/>
                    <a:lstStyle/>
                    <a:p>
                      <a:pPr algn="ctr"/>
                      <a:r>
                        <a:rPr lang="lt-LT" sz="1600" noProof="0" dirty="0"/>
                        <a:t>Gavo mažesnį</a:t>
                      </a:r>
                      <a:r>
                        <a:rPr lang="lt-LT" sz="1600" baseline="0" noProof="0" dirty="0"/>
                        <a:t> </a:t>
                      </a:r>
                      <a:r>
                        <a:rPr lang="lt-LT" sz="1600" noProof="0" dirty="0"/>
                        <a:t>atlyginimą arba neteko papildomų priedų (premijų)</a:t>
                      </a:r>
                    </a:p>
                  </a:txBody>
                  <a:tcPr>
                    <a:solidFill>
                      <a:srgbClr val="AED7BD"/>
                    </a:solidFill>
                  </a:tcPr>
                </a:tc>
                <a:tc>
                  <a:txBody>
                    <a:bodyPr/>
                    <a:lstStyle/>
                    <a:p>
                      <a:pPr algn="ctr"/>
                      <a:r>
                        <a:rPr lang="lt-LT" sz="1600" noProof="0"/>
                        <a:t>Sumažėjo mokymosi pasiekimai</a:t>
                      </a:r>
                    </a:p>
                  </a:txBody>
                  <a:tcPr>
                    <a:solidFill>
                      <a:srgbClr val="AED7BD"/>
                    </a:solidFill>
                  </a:tcPr>
                </a:tc>
                <a:extLst>
                  <a:ext uri="{0D108BD9-81ED-4DB2-BD59-A6C34878D82A}">
                    <a16:rowId xmlns:a16="http://schemas.microsoft.com/office/drawing/2014/main" val="4158175959"/>
                  </a:ext>
                </a:extLst>
              </a:tr>
              <a:tr h="654565">
                <a:tc>
                  <a:txBody>
                    <a:bodyPr/>
                    <a:lstStyle/>
                    <a:p>
                      <a:pPr algn="ctr"/>
                      <a:r>
                        <a:rPr lang="lt-LT" sz="1600" noProof="0" dirty="0"/>
                        <a:t>Jautė baimę ir vengė vykti į darbą, atsisakė darbo komandoje arba vengė naudotis virtualiais įrankiais skirtais darbui komandoje</a:t>
                      </a:r>
                    </a:p>
                  </a:txBody>
                  <a:tcPr>
                    <a:solidFill>
                      <a:srgbClr val="AED7BD"/>
                    </a:solidFill>
                  </a:tcPr>
                </a:tc>
                <a:tc>
                  <a:txBody>
                    <a:bodyPr/>
                    <a:lstStyle/>
                    <a:p>
                      <a:pPr algn="ctr"/>
                      <a:r>
                        <a:rPr lang="lt-LT" sz="1600" noProof="0"/>
                        <a:t>Jautė baimę ir nenorėjo tęsti studijų, atsisakė darbo komandoje arba vengė naudotis virtualiais įrankiais skirtais darbui komandoje</a:t>
                      </a:r>
                    </a:p>
                  </a:txBody>
                  <a:tcPr>
                    <a:solidFill>
                      <a:srgbClr val="AED7BD"/>
                    </a:solidFill>
                  </a:tcPr>
                </a:tc>
                <a:extLst>
                  <a:ext uri="{0D108BD9-81ED-4DB2-BD59-A6C34878D82A}">
                    <a16:rowId xmlns:a16="http://schemas.microsoft.com/office/drawing/2014/main" val="348130067"/>
                  </a:ext>
                </a:extLst>
              </a:tr>
              <a:tr h="654565">
                <a:tc>
                  <a:txBody>
                    <a:bodyPr/>
                    <a:lstStyle/>
                    <a:p>
                      <a:pPr algn="ctr"/>
                      <a:r>
                        <a:rPr lang="lt-LT" sz="1600" noProof="0"/>
                        <a:t>Pakeitė arba bandė pakeisti komandą, skyrių, departamentą, vadovą</a:t>
                      </a:r>
                    </a:p>
                  </a:txBody>
                  <a:tcPr>
                    <a:solidFill>
                      <a:srgbClr val="AED7BD"/>
                    </a:solidFill>
                  </a:tcPr>
                </a:tc>
                <a:tc>
                  <a:txBody>
                    <a:bodyPr/>
                    <a:lstStyle/>
                    <a:p>
                      <a:pPr algn="ctr"/>
                      <a:r>
                        <a:rPr lang="lt-LT" sz="1600" noProof="0"/>
                        <a:t>Bandė pakeisti instituciją </a:t>
                      </a:r>
                    </a:p>
                  </a:txBody>
                  <a:tcPr>
                    <a:solidFill>
                      <a:srgbClr val="AED7BD"/>
                    </a:solidFill>
                  </a:tcPr>
                </a:tc>
                <a:extLst>
                  <a:ext uri="{0D108BD9-81ED-4DB2-BD59-A6C34878D82A}">
                    <a16:rowId xmlns:a16="http://schemas.microsoft.com/office/drawing/2014/main" val="2598939726"/>
                  </a:ext>
                </a:extLst>
              </a:tr>
              <a:tr h="379232">
                <a:tc>
                  <a:txBody>
                    <a:bodyPr/>
                    <a:lstStyle/>
                    <a:p>
                      <a:pPr algn="ctr"/>
                      <a:r>
                        <a:rPr lang="lt-LT" sz="1600" noProof="0"/>
                        <a:t>Pakeitė arba bandė pakeisti instituciją</a:t>
                      </a:r>
                    </a:p>
                  </a:txBody>
                  <a:tcPr>
                    <a:solidFill>
                      <a:srgbClr val="AED7BD"/>
                    </a:solidFill>
                  </a:tcPr>
                </a:tc>
                <a:tc>
                  <a:txBody>
                    <a:bodyPr/>
                    <a:lstStyle/>
                    <a:p>
                      <a:pPr algn="ctr"/>
                      <a:r>
                        <a:rPr lang="lt-LT" sz="1600" noProof="0"/>
                        <a:t>Svarstė mesti studijas ir išeiti iš universiteto</a:t>
                      </a:r>
                    </a:p>
                  </a:txBody>
                  <a:tcPr>
                    <a:solidFill>
                      <a:srgbClr val="AED7BD"/>
                    </a:solidFill>
                  </a:tcPr>
                </a:tc>
                <a:extLst>
                  <a:ext uri="{0D108BD9-81ED-4DB2-BD59-A6C34878D82A}">
                    <a16:rowId xmlns:a16="http://schemas.microsoft.com/office/drawing/2014/main" val="2760074054"/>
                  </a:ext>
                </a:extLst>
              </a:tr>
              <a:tr h="379232">
                <a:tc>
                  <a:txBody>
                    <a:bodyPr/>
                    <a:lstStyle/>
                    <a:p>
                      <a:pPr algn="ctr"/>
                      <a:r>
                        <a:rPr lang="lt-LT" sz="1600" noProof="0"/>
                        <a:t>Svarstė išeiti iš akademinio sektoriaus</a:t>
                      </a:r>
                    </a:p>
                  </a:txBody>
                  <a:tcPr>
                    <a:solidFill>
                      <a:srgbClr val="AED7BD"/>
                    </a:solidFill>
                  </a:tcPr>
                </a:tc>
                <a:tc>
                  <a:txBody>
                    <a:bodyPr/>
                    <a:lstStyle/>
                    <a:p>
                      <a:pPr algn="ctr"/>
                      <a:r>
                        <a:rPr lang="lt-LT" sz="1600" noProof="0" dirty="0"/>
                        <a:t>Jautė nepasitenkinimą studijomis</a:t>
                      </a:r>
                    </a:p>
                  </a:txBody>
                  <a:tcPr>
                    <a:solidFill>
                      <a:srgbClr val="AED7BD"/>
                    </a:solidFill>
                  </a:tcPr>
                </a:tc>
                <a:extLst>
                  <a:ext uri="{0D108BD9-81ED-4DB2-BD59-A6C34878D82A}">
                    <a16:rowId xmlns:a16="http://schemas.microsoft.com/office/drawing/2014/main" val="2897058091"/>
                  </a:ext>
                </a:extLst>
              </a:tr>
              <a:tr h="379232">
                <a:tc>
                  <a:txBody>
                    <a:bodyPr/>
                    <a:lstStyle/>
                    <a:p>
                      <a:pPr algn="ctr"/>
                      <a:r>
                        <a:rPr lang="en-US" sz="1600" dirty="0" err="1"/>
                        <a:t>Jautė</a:t>
                      </a:r>
                      <a:r>
                        <a:rPr lang="en-US" sz="1600" dirty="0"/>
                        <a:t> </a:t>
                      </a:r>
                      <a:r>
                        <a:rPr lang="en-US" sz="1600" dirty="0" err="1"/>
                        <a:t>nepasitenkinimą</a:t>
                      </a:r>
                      <a:r>
                        <a:rPr lang="en-US" sz="1600" dirty="0"/>
                        <a:t> </a:t>
                      </a:r>
                      <a:r>
                        <a:rPr lang="en-US" sz="1600" dirty="0" err="1"/>
                        <a:t>darbu</a:t>
                      </a:r>
                      <a:endParaRPr lang="x-none" sz="1600" dirty="0"/>
                    </a:p>
                  </a:txBody>
                  <a:tcPr>
                    <a:solidFill>
                      <a:srgbClr val="AED7BD"/>
                    </a:solidFill>
                  </a:tcPr>
                </a:tc>
                <a:tc>
                  <a:txBody>
                    <a:bodyPr/>
                    <a:lstStyle/>
                    <a:p>
                      <a:pPr algn="ctr"/>
                      <a:r>
                        <a:rPr lang="en-GB" sz="1600" dirty="0" err="1"/>
                        <a:t>Nusprendė</a:t>
                      </a:r>
                      <a:r>
                        <a:rPr lang="en-GB" sz="1600" dirty="0"/>
                        <a:t> </a:t>
                      </a:r>
                      <a:r>
                        <a:rPr lang="en-GB" sz="1600" dirty="0" err="1"/>
                        <a:t>nebesiekti</a:t>
                      </a:r>
                      <a:r>
                        <a:rPr lang="en-GB" sz="1600" dirty="0"/>
                        <a:t> </a:t>
                      </a:r>
                      <a:r>
                        <a:rPr lang="en-GB" sz="1600" dirty="0" err="1"/>
                        <a:t>aukštojo</a:t>
                      </a:r>
                      <a:r>
                        <a:rPr lang="en-GB" sz="1600" dirty="0"/>
                        <a:t> </a:t>
                      </a:r>
                      <a:r>
                        <a:rPr lang="en-GB" sz="1600" dirty="0" err="1"/>
                        <a:t>išsilavinimo</a:t>
                      </a:r>
                      <a:r>
                        <a:rPr lang="en-GB" sz="1600" dirty="0"/>
                        <a:t> </a:t>
                      </a:r>
                      <a:r>
                        <a:rPr lang="en-GB" sz="1600" dirty="0" err="1"/>
                        <a:t>universitete</a:t>
                      </a:r>
                      <a:endParaRPr lang="x-none" sz="1600" dirty="0"/>
                    </a:p>
                  </a:txBody>
                  <a:tcPr>
                    <a:solidFill>
                      <a:srgbClr val="AED7BD"/>
                    </a:solidFill>
                  </a:tcPr>
                </a:tc>
                <a:extLst>
                  <a:ext uri="{0D108BD9-81ED-4DB2-BD59-A6C34878D82A}">
                    <a16:rowId xmlns:a16="http://schemas.microsoft.com/office/drawing/2014/main" val="3050706210"/>
                  </a:ext>
                </a:extLst>
              </a:tr>
            </a:tbl>
          </a:graphicData>
        </a:graphic>
      </p:graphicFrame>
    </p:spTree>
    <p:extLst>
      <p:ext uri="{BB962C8B-B14F-4D97-AF65-F5344CB8AC3E}">
        <p14:creationId xmlns:p14="http://schemas.microsoft.com/office/powerpoint/2010/main" val="422630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7C8D7-0C36-1469-23EC-48AC939D7A86}"/>
              </a:ext>
            </a:extLst>
          </p:cNvPr>
          <p:cNvSpPr>
            <a:spLocks noGrp="1"/>
          </p:cNvSpPr>
          <p:nvPr>
            <p:ph type="title"/>
          </p:nvPr>
        </p:nvSpPr>
        <p:spPr/>
        <p:txBody>
          <a:bodyPr/>
          <a:lstStyle/>
          <a:p>
            <a:r>
              <a:rPr lang="en-US" b="1" dirty="0" err="1"/>
              <a:t>Giluminės</a:t>
            </a:r>
            <a:r>
              <a:rPr lang="en-US" b="1" dirty="0"/>
              <a:t> </a:t>
            </a:r>
            <a:r>
              <a:rPr lang="en-US" b="1" dirty="0" err="1"/>
              <a:t>smurto</a:t>
            </a:r>
            <a:r>
              <a:rPr lang="en-US" b="1" dirty="0"/>
              <a:t> </a:t>
            </a:r>
            <a:r>
              <a:rPr lang="en-US" b="1" dirty="0" err="1"/>
              <a:t>dėl</a:t>
            </a:r>
            <a:r>
              <a:rPr lang="en-US" b="1" dirty="0"/>
              <a:t> </a:t>
            </a:r>
            <a:r>
              <a:rPr lang="en-US" b="1" dirty="0" err="1"/>
              <a:t>lyties</a:t>
            </a:r>
            <a:r>
              <a:rPr lang="en-US" b="1" dirty="0"/>
              <a:t> </a:t>
            </a:r>
            <a:r>
              <a:rPr lang="en-US" b="1" dirty="0" err="1"/>
              <a:t>priežastys</a:t>
            </a:r>
            <a:endParaRPr lang="x-none" b="1" dirty="0"/>
          </a:p>
        </p:txBody>
      </p:sp>
      <p:sp>
        <p:nvSpPr>
          <p:cNvPr id="3" name="TextBox 2">
            <a:extLst>
              <a:ext uri="{FF2B5EF4-FFF2-40B4-BE49-F238E27FC236}">
                <a16:creationId xmlns:a16="http://schemas.microsoft.com/office/drawing/2014/main" id="{180F8C2D-A0CE-A96C-E38E-09074B9E1B87}"/>
              </a:ext>
            </a:extLst>
          </p:cNvPr>
          <p:cNvSpPr txBox="1"/>
          <p:nvPr/>
        </p:nvSpPr>
        <p:spPr>
          <a:xfrm>
            <a:off x="771181" y="2319641"/>
            <a:ext cx="10362713" cy="1256411"/>
          </a:xfrm>
          <a:prstGeom prst="rect">
            <a:avLst/>
          </a:prstGeom>
          <a:effectLst/>
        </p:spPr>
        <p:txBody>
          <a:bodyPr vert="horz" lIns="0" tIns="192024" rIns="0" bIns="0" rtlCol="0" anchor="t" anchorCtr="0">
            <a:noAutofit/>
          </a:bodyPr>
          <a:lstStyle>
            <a:defPPr>
              <a:defRPr lang="en-US"/>
            </a:defPPr>
            <a:lvl1pPr defTabSz="914318">
              <a:lnSpc>
                <a:spcPct val="90000"/>
              </a:lnSpc>
              <a:spcBef>
                <a:spcPct val="0"/>
              </a:spcBef>
              <a:buNone/>
              <a:defRPr sz="2800" b="0" i="0" spc="0" baseline="0">
                <a:solidFill>
                  <a:srgbClr val="FFFFFF"/>
                </a:solidFill>
                <a:latin typeface="D-DIN Exp" panose="020B0504020202030204" pitchFamily="34" charset="0"/>
                <a:ea typeface="D-DIN Exp" panose="020B0504020202030204" pitchFamily="34" charset="0"/>
                <a:cs typeface="D-DIN Exp" panose="020B0504020202030204" pitchFamily="34" charset="0"/>
              </a:defRPr>
            </a:lvl1pPr>
          </a:lstStyle>
          <a:p>
            <a:r>
              <a:rPr lang="en-US" sz="3200" b="1" dirty="0" err="1"/>
              <a:t>Kokios</a:t>
            </a:r>
            <a:r>
              <a:rPr lang="en-US" sz="3200" b="1" dirty="0"/>
              <a:t> </a:t>
            </a:r>
            <a:r>
              <a:rPr lang="en-US" sz="3200" b="1" dirty="0" err="1"/>
              <a:t>priežastys</a:t>
            </a:r>
            <a:r>
              <a:rPr lang="en-US" sz="3200" b="1" dirty="0"/>
              <a:t> </a:t>
            </a:r>
            <a:r>
              <a:rPr lang="en-US" sz="3200" b="1" dirty="0" err="1"/>
              <a:t>lemia</a:t>
            </a:r>
            <a:r>
              <a:rPr lang="en-US" sz="3200" b="1" dirty="0"/>
              <a:t>, </a:t>
            </a:r>
            <a:r>
              <a:rPr lang="en-US" sz="3200" b="1" dirty="0" err="1"/>
              <a:t>kad</a:t>
            </a:r>
            <a:r>
              <a:rPr lang="en-US" sz="3200" b="1" dirty="0"/>
              <a:t> </a:t>
            </a:r>
            <a:r>
              <a:rPr lang="en-US" sz="3200" b="1" dirty="0" err="1"/>
              <a:t>smurtas</a:t>
            </a:r>
            <a:r>
              <a:rPr lang="en-US" sz="3200" b="1" dirty="0"/>
              <a:t> </a:t>
            </a:r>
            <a:r>
              <a:rPr lang="en-US" sz="3200" b="1" dirty="0" err="1"/>
              <a:t>dėl</a:t>
            </a:r>
            <a:r>
              <a:rPr lang="en-US" sz="3200" b="1" dirty="0"/>
              <a:t> </a:t>
            </a:r>
            <a:r>
              <a:rPr lang="en-US" sz="3200" b="1" dirty="0" err="1"/>
              <a:t>lyties</a:t>
            </a:r>
            <a:r>
              <a:rPr lang="en-US" sz="3200" b="1" dirty="0"/>
              <a:t> </a:t>
            </a:r>
            <a:r>
              <a:rPr lang="en-US" sz="3200" b="1" dirty="0" err="1"/>
              <a:t>akademiniame</a:t>
            </a:r>
            <a:r>
              <a:rPr lang="en-US" sz="3200" b="1" dirty="0"/>
              <a:t> </a:t>
            </a:r>
            <a:r>
              <a:rPr lang="en-US" sz="3200" b="1" dirty="0" err="1"/>
              <a:t>konteskte</a:t>
            </a:r>
            <a:r>
              <a:rPr lang="en-US" sz="3200" b="1" dirty="0"/>
              <a:t> </a:t>
            </a:r>
            <a:r>
              <a:rPr lang="en-US" sz="3200" b="1" dirty="0" err="1"/>
              <a:t>yra</a:t>
            </a:r>
            <a:r>
              <a:rPr lang="en-US" sz="3200" b="1" dirty="0"/>
              <a:t> </a:t>
            </a:r>
            <a:r>
              <a:rPr lang="en-US" sz="3200" b="1" dirty="0" err="1"/>
              <a:t>plačiai</a:t>
            </a:r>
            <a:r>
              <a:rPr lang="en-US" sz="3200" b="1" dirty="0"/>
              <a:t> </a:t>
            </a:r>
            <a:r>
              <a:rPr lang="en-US" sz="3200" b="1" dirty="0" err="1"/>
              <a:t>paplitęs</a:t>
            </a:r>
            <a:r>
              <a:rPr lang="en-US" sz="3200" b="1" dirty="0"/>
              <a:t>? </a:t>
            </a:r>
          </a:p>
        </p:txBody>
      </p:sp>
      <p:cxnSp>
        <p:nvCxnSpPr>
          <p:cNvPr id="4" name="Straight Connector 3">
            <a:extLst>
              <a:ext uri="{FF2B5EF4-FFF2-40B4-BE49-F238E27FC236}">
                <a16:creationId xmlns:a16="http://schemas.microsoft.com/office/drawing/2014/main" id="{DEBABB53-D448-904C-BEC6-747DB95F9958}"/>
              </a:ext>
            </a:extLst>
          </p:cNvPr>
          <p:cNvCxnSpPr>
            <a:cxnSpLocks/>
          </p:cNvCxnSpPr>
          <p:nvPr/>
        </p:nvCxnSpPr>
        <p:spPr>
          <a:xfrm>
            <a:off x="622163" y="2359971"/>
            <a:ext cx="13368" cy="1020010"/>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87EA137-D1E2-7B97-7B62-8399C021F651}"/>
              </a:ext>
            </a:extLst>
          </p:cNvPr>
          <p:cNvSpPr txBox="1"/>
          <p:nvPr/>
        </p:nvSpPr>
        <p:spPr>
          <a:xfrm>
            <a:off x="540166" y="3576053"/>
            <a:ext cx="9898566" cy="2804679"/>
          </a:xfrm>
          <a:prstGeom prst="rect">
            <a:avLst/>
          </a:prstGeom>
          <a:noFill/>
        </p:spPr>
        <p:txBody>
          <a:bodyPr wrap="square">
            <a:spAutoFit/>
          </a:bodyPr>
          <a:lstStyle/>
          <a:p>
            <a:pPr marL="342900" indent="-342900">
              <a:lnSpc>
                <a:spcPct val="150000"/>
              </a:lnSpc>
              <a:buFont typeface="Wingdings" panose="05000000000000000000" pitchFamily="2" charset="2"/>
              <a:buChar char="q"/>
            </a:pPr>
            <a:r>
              <a:rPr lang="lt-LT" sz="2400" b="0" i="0" dirty="0">
                <a:solidFill>
                  <a:srgbClr val="FFFFFF"/>
                </a:solidFill>
                <a:effectLst/>
                <a:latin typeface="Calibri" panose="020F0502020204030204" pitchFamily="34" charset="0"/>
              </a:rPr>
              <a:t>Diskriminacija ir šališkumas</a:t>
            </a:r>
          </a:p>
          <a:p>
            <a:pPr marL="342900" indent="-342900">
              <a:lnSpc>
                <a:spcPct val="150000"/>
              </a:lnSpc>
              <a:buFont typeface="Wingdings" panose="05000000000000000000" pitchFamily="2" charset="2"/>
              <a:buChar char="q"/>
            </a:pPr>
            <a:r>
              <a:rPr lang="lt-LT" sz="2400" dirty="0">
                <a:solidFill>
                  <a:srgbClr val="FFFFFF"/>
                </a:solidFill>
                <a:latin typeface="Calibri" panose="020F0502020204030204" pitchFamily="34" charset="0"/>
              </a:rPr>
              <a:t>Lyčių stereotipai ir žalingos lyčių kultūrinės normos</a:t>
            </a:r>
            <a:endParaRPr lang="lt-LT" sz="2400" b="0" i="0" dirty="0">
              <a:solidFill>
                <a:srgbClr val="FFFFFF"/>
              </a:solidFill>
              <a:effectLst/>
              <a:latin typeface="Calibri" panose="020F0502020204030204" pitchFamily="34" charset="0"/>
            </a:endParaRPr>
          </a:p>
          <a:p>
            <a:pPr marL="342900" indent="-342900">
              <a:lnSpc>
                <a:spcPct val="150000"/>
              </a:lnSpc>
              <a:buFont typeface="Wingdings" panose="05000000000000000000" pitchFamily="2" charset="2"/>
              <a:buChar char="q"/>
            </a:pPr>
            <a:r>
              <a:rPr lang="lt-LT" sz="2400" dirty="0">
                <a:solidFill>
                  <a:srgbClr val="FFFFFF"/>
                </a:solidFill>
                <a:latin typeface="Calibri" panose="020F0502020204030204" pitchFamily="34" charset="0"/>
              </a:rPr>
              <a:t>Galios santykių nelygybė ir galios dinamikos </a:t>
            </a:r>
          </a:p>
          <a:p>
            <a:pPr marL="342900" indent="-342900">
              <a:lnSpc>
                <a:spcPct val="150000"/>
              </a:lnSpc>
              <a:buFont typeface="Wingdings" panose="05000000000000000000" pitchFamily="2" charset="2"/>
              <a:buChar char="q"/>
            </a:pPr>
            <a:r>
              <a:rPr lang="lt-LT" sz="2400" dirty="0">
                <a:solidFill>
                  <a:srgbClr val="FFFFFF"/>
                </a:solidFill>
                <a:latin typeface="Calibri" panose="020F0502020204030204" pitchFamily="34" charset="0"/>
              </a:rPr>
              <a:t>Sisteminės problemos (patriarchalinės galios struktūros ir  palikimas, </a:t>
            </a:r>
            <a:r>
              <a:rPr lang="lt-LT" sz="2400" dirty="0" err="1">
                <a:solidFill>
                  <a:srgbClr val="FFFFFF"/>
                </a:solidFill>
                <a:latin typeface="Calibri" panose="020F0502020204030204" pitchFamily="34" charset="0"/>
              </a:rPr>
              <a:t>toksiškas</a:t>
            </a:r>
            <a:r>
              <a:rPr lang="lt-LT" sz="2400" dirty="0">
                <a:solidFill>
                  <a:srgbClr val="FFFFFF"/>
                </a:solidFill>
                <a:latin typeface="Calibri" panose="020F0502020204030204" pitchFamily="34" charset="0"/>
              </a:rPr>
              <a:t> vyriškumas, </a:t>
            </a:r>
            <a:r>
              <a:rPr lang="lt-LT" sz="2400" dirty="0" err="1">
                <a:solidFill>
                  <a:srgbClr val="FFFFFF"/>
                </a:solidFill>
                <a:latin typeface="Calibri" panose="020F0502020204030204" pitchFamily="34" charset="0"/>
              </a:rPr>
              <a:t>seksizmas</a:t>
            </a:r>
            <a:r>
              <a:rPr lang="lt-LT" sz="2400" dirty="0">
                <a:solidFill>
                  <a:srgbClr val="FFFFFF"/>
                </a:solidFill>
                <a:latin typeface="Calibri" panose="020F0502020204030204" pitchFamily="34" charset="0"/>
              </a:rPr>
              <a:t>)</a:t>
            </a:r>
            <a:endParaRPr lang="lt-LT" sz="2400" dirty="0">
              <a:solidFill>
                <a:srgbClr val="FFFFFF"/>
              </a:solidFill>
            </a:endParaRPr>
          </a:p>
        </p:txBody>
      </p:sp>
    </p:spTree>
    <p:extLst>
      <p:ext uri="{BB962C8B-B14F-4D97-AF65-F5344CB8AC3E}">
        <p14:creationId xmlns:p14="http://schemas.microsoft.com/office/powerpoint/2010/main" val="2075018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Seminaro</a:t>
            </a:r>
            <a:r>
              <a:rPr lang="en-US" b="1" dirty="0"/>
              <a:t> </a:t>
            </a:r>
            <a:r>
              <a:rPr lang="en-US" b="1" dirty="0" err="1"/>
              <a:t>tikslai</a:t>
            </a:r>
            <a:endParaRPr lang="en-US" b="1" dirty="0"/>
          </a:p>
        </p:txBody>
      </p:sp>
      <p:sp>
        <p:nvSpPr>
          <p:cNvPr id="3" name="TextBox 11">
            <a:extLst>
              <a:ext uri="{FF2B5EF4-FFF2-40B4-BE49-F238E27FC236}">
                <a16:creationId xmlns:a16="http://schemas.microsoft.com/office/drawing/2014/main" id="{9C29A036-ED95-FDCD-FF8E-4FABCB14D110}"/>
              </a:ext>
            </a:extLst>
          </p:cNvPr>
          <p:cNvSpPr txBox="1"/>
          <p:nvPr/>
        </p:nvSpPr>
        <p:spPr>
          <a:xfrm>
            <a:off x="491613" y="2212259"/>
            <a:ext cx="11291847" cy="4154984"/>
          </a:xfrm>
          <a:prstGeom prst="rect">
            <a:avLst/>
          </a:prstGeom>
          <a:noFill/>
        </p:spPr>
        <p:txBody>
          <a:bodyPr wrap="square" lIns="0" tIns="45720" rIns="0" bIns="45720" rtlCol="0" anchor="t">
            <a:spAutoFit/>
          </a:bodyPr>
          <a:lstStyle/>
          <a:p>
            <a:pPr marL="342900" indent="-342900">
              <a:lnSpc>
                <a:spcPct val="150000"/>
              </a:lnSpc>
              <a:buFont typeface="Wingdings" panose="05000000000000000000" pitchFamily="2" charset="2"/>
              <a:buChar char="q"/>
            </a:pPr>
            <a:r>
              <a:rPr lang="lt-LT" sz="2200" dirty="0">
                <a:solidFill>
                  <a:schemeClr val="bg1"/>
                </a:solidFill>
                <a:latin typeface="Calibri" panose="020F0502020204030204" pitchFamily="34" charset="0"/>
                <a:cs typeface="Calibri" panose="020F0502020204030204" pitchFamily="34" charset="0"/>
              </a:rPr>
              <a:t>Pagilinti žinias apie smurto dėl lyties sąvokas, apraiškas bei poveikį akademinėje bendruomenėje; </a:t>
            </a:r>
            <a:endParaRPr lang="lt-LT" sz="2200" dirty="0">
              <a:latin typeface="Calibri" panose="020F0502020204030204" pitchFamily="34" charset="0"/>
              <a:ea typeface="Open Sans"/>
              <a:cs typeface="Calibri" panose="020F0502020204030204" pitchFamily="34" charset="0"/>
            </a:endParaRPr>
          </a:p>
          <a:p>
            <a:pPr marL="342900" indent="-342900">
              <a:lnSpc>
                <a:spcPct val="150000"/>
              </a:lnSpc>
              <a:buFont typeface="Wingdings" panose="05000000000000000000" pitchFamily="2" charset="2"/>
              <a:buChar char="q"/>
            </a:pPr>
            <a:r>
              <a:rPr lang="lt-LT" sz="2200" dirty="0">
                <a:solidFill>
                  <a:schemeClr val="bg1"/>
                </a:solidFill>
                <a:latin typeface="Calibri" panose="020F0502020204030204" pitchFamily="34" charset="0"/>
                <a:cs typeface="Calibri" panose="020F0502020204030204" pitchFamily="34" charset="0"/>
              </a:rPr>
              <a:t>Aptarti smurto paplitimą akademiniame lauke ir jo specifinius bruožus; </a:t>
            </a:r>
          </a:p>
          <a:p>
            <a:pPr marL="342900" indent="-342900">
              <a:lnSpc>
                <a:spcPct val="150000"/>
              </a:lnSpc>
              <a:buFont typeface="Wingdings" panose="05000000000000000000" pitchFamily="2" charset="2"/>
              <a:buChar char="q"/>
            </a:pPr>
            <a:r>
              <a:rPr lang="lt-LT" sz="2200" dirty="0">
                <a:solidFill>
                  <a:schemeClr val="bg1"/>
                </a:solidFill>
                <a:latin typeface="Calibri" panose="020F0502020204030204" pitchFamily="34" charset="0"/>
                <a:cs typeface="Calibri" panose="020F0502020204030204" pitchFamily="34" charset="0"/>
              </a:rPr>
              <a:t>Pristatyti </a:t>
            </a:r>
            <a:r>
              <a:rPr lang="lt-LT" sz="2200" dirty="0" err="1">
                <a:solidFill>
                  <a:schemeClr val="bg1"/>
                </a:solidFill>
                <a:latin typeface="Calibri" panose="020F0502020204030204" pitchFamily="34" charset="0"/>
                <a:cs typeface="Calibri" panose="020F0502020204030204" pitchFamily="34" charset="0"/>
              </a:rPr>
              <a:t>UniSAFE</a:t>
            </a:r>
            <a:r>
              <a:rPr lang="lt-LT" sz="2200" dirty="0">
                <a:solidFill>
                  <a:schemeClr val="bg1"/>
                </a:solidFill>
                <a:latin typeface="Calibri" panose="020F0502020204030204" pitchFamily="34" charset="0"/>
                <a:cs typeface="Calibri" panose="020F0502020204030204" pitchFamily="34" charset="0"/>
              </a:rPr>
              <a:t> sukurtą 7 P modelį (</a:t>
            </a:r>
            <a:r>
              <a:rPr lang="lt-LT" sz="2200" dirty="0" err="1">
                <a:solidFill>
                  <a:schemeClr val="bg1"/>
                </a:solidFill>
                <a:latin typeface="Calibri" panose="020F0502020204030204" pitchFamily="34" charset="0"/>
                <a:cs typeface="Calibri" panose="020F0502020204030204" pitchFamily="34" charset="0"/>
              </a:rPr>
              <a:t>Prevalence</a:t>
            </a:r>
            <a:r>
              <a:rPr lang="lt-LT" sz="2200" dirty="0">
                <a:solidFill>
                  <a:schemeClr val="bg1"/>
                </a:solidFill>
                <a:latin typeface="Calibri" panose="020F0502020204030204" pitchFamily="34" charset="0"/>
                <a:cs typeface="Calibri" panose="020F0502020204030204" pitchFamily="34" charset="0"/>
              </a:rPr>
              <a:t>, </a:t>
            </a:r>
            <a:r>
              <a:rPr lang="lt-LT" sz="2200" dirty="0" err="1">
                <a:solidFill>
                  <a:schemeClr val="bg1"/>
                </a:solidFill>
                <a:latin typeface="Calibri" panose="020F0502020204030204" pitchFamily="34" charset="0"/>
                <a:cs typeface="Calibri" panose="020F0502020204030204" pitchFamily="34" charset="0"/>
              </a:rPr>
              <a:t>Prevention</a:t>
            </a:r>
            <a:r>
              <a:rPr lang="lt-LT" sz="2200" dirty="0">
                <a:solidFill>
                  <a:schemeClr val="bg1"/>
                </a:solidFill>
                <a:latin typeface="Calibri" panose="020F0502020204030204" pitchFamily="34" charset="0"/>
                <a:cs typeface="Calibri" panose="020F0502020204030204" pitchFamily="34" charset="0"/>
              </a:rPr>
              <a:t>, </a:t>
            </a:r>
            <a:r>
              <a:rPr lang="lt-LT" sz="2200" dirty="0" err="1">
                <a:solidFill>
                  <a:schemeClr val="bg1"/>
                </a:solidFill>
                <a:latin typeface="Calibri" panose="020F0502020204030204" pitchFamily="34" charset="0"/>
                <a:cs typeface="Calibri" panose="020F0502020204030204" pitchFamily="34" charset="0"/>
              </a:rPr>
              <a:t>Protection</a:t>
            </a:r>
            <a:r>
              <a:rPr lang="lt-LT" sz="2200" dirty="0">
                <a:solidFill>
                  <a:schemeClr val="bg1"/>
                </a:solidFill>
                <a:latin typeface="Calibri" panose="020F0502020204030204" pitchFamily="34" charset="0"/>
                <a:cs typeface="Calibri" panose="020F0502020204030204" pitchFamily="34" charset="0"/>
              </a:rPr>
              <a:t>, </a:t>
            </a:r>
            <a:r>
              <a:rPr lang="lt-LT" sz="2200" dirty="0" err="1">
                <a:solidFill>
                  <a:schemeClr val="bg1"/>
                </a:solidFill>
                <a:latin typeface="Calibri" panose="020F0502020204030204" pitchFamily="34" charset="0"/>
                <a:cs typeface="Calibri" panose="020F0502020204030204" pitchFamily="34" charset="0"/>
              </a:rPr>
              <a:t>Prosecution</a:t>
            </a:r>
            <a:r>
              <a:rPr lang="lt-LT" sz="2200" dirty="0">
                <a:solidFill>
                  <a:schemeClr val="bg1"/>
                </a:solidFill>
                <a:latin typeface="Calibri" panose="020F0502020204030204" pitchFamily="34" charset="0"/>
                <a:cs typeface="Calibri" panose="020F0502020204030204" pitchFamily="34" charset="0"/>
              </a:rPr>
              <a:t>, </a:t>
            </a:r>
            <a:r>
              <a:rPr lang="lt-LT" sz="2200" dirty="0" err="1">
                <a:solidFill>
                  <a:schemeClr val="bg1"/>
                </a:solidFill>
                <a:latin typeface="Calibri" panose="020F0502020204030204" pitchFamily="34" charset="0"/>
                <a:cs typeface="Calibri" panose="020F0502020204030204" pitchFamily="34" charset="0"/>
              </a:rPr>
              <a:t>Provision</a:t>
            </a:r>
            <a:r>
              <a:rPr lang="lt-LT" sz="2200" dirty="0">
                <a:solidFill>
                  <a:schemeClr val="bg1"/>
                </a:solidFill>
                <a:latin typeface="Calibri" panose="020F0502020204030204" pitchFamily="34" charset="0"/>
                <a:cs typeface="Calibri" panose="020F0502020204030204" pitchFamily="34" charset="0"/>
              </a:rPr>
              <a:t> </a:t>
            </a:r>
            <a:r>
              <a:rPr lang="lt-LT" sz="2200" dirty="0" err="1">
                <a:solidFill>
                  <a:schemeClr val="bg1"/>
                </a:solidFill>
                <a:latin typeface="Calibri" panose="020F0502020204030204" pitchFamily="34" charset="0"/>
                <a:cs typeface="Calibri" panose="020F0502020204030204" pitchFamily="34" charset="0"/>
              </a:rPr>
              <a:t>of</a:t>
            </a:r>
            <a:r>
              <a:rPr lang="lt-LT" sz="2200" dirty="0">
                <a:solidFill>
                  <a:schemeClr val="bg1"/>
                </a:solidFill>
                <a:latin typeface="Calibri" panose="020F0502020204030204" pitchFamily="34" charset="0"/>
                <a:cs typeface="Calibri" panose="020F0502020204030204" pitchFamily="34" charset="0"/>
              </a:rPr>
              <a:t> </a:t>
            </a:r>
            <a:r>
              <a:rPr lang="lt-LT" sz="2200" dirty="0" err="1">
                <a:solidFill>
                  <a:schemeClr val="bg1"/>
                </a:solidFill>
                <a:latin typeface="Calibri" panose="020F0502020204030204" pitchFamily="34" charset="0"/>
                <a:cs typeface="Calibri" panose="020F0502020204030204" pitchFamily="34" charset="0"/>
              </a:rPr>
              <a:t>services</a:t>
            </a:r>
            <a:r>
              <a:rPr lang="lt-LT" sz="2200" dirty="0">
                <a:solidFill>
                  <a:schemeClr val="bg1"/>
                </a:solidFill>
                <a:latin typeface="Calibri" panose="020F0502020204030204" pitchFamily="34" charset="0"/>
                <a:cs typeface="Calibri" panose="020F0502020204030204" pitchFamily="34" charset="0"/>
              </a:rPr>
              <a:t>, </a:t>
            </a:r>
            <a:r>
              <a:rPr lang="lt-LT" sz="2200" dirty="0" err="1">
                <a:solidFill>
                  <a:schemeClr val="bg1"/>
                </a:solidFill>
                <a:latin typeface="Calibri" panose="020F0502020204030204" pitchFamily="34" charset="0"/>
                <a:cs typeface="Calibri" panose="020F0502020204030204" pitchFamily="34" charset="0"/>
              </a:rPr>
              <a:t>Partnerships</a:t>
            </a:r>
            <a:r>
              <a:rPr lang="lt-LT" sz="2200" dirty="0">
                <a:solidFill>
                  <a:schemeClr val="bg1"/>
                </a:solidFill>
                <a:latin typeface="Calibri" panose="020F0502020204030204" pitchFamily="34" charset="0"/>
                <a:cs typeface="Calibri" panose="020F0502020204030204" pitchFamily="34" charset="0"/>
              </a:rPr>
              <a:t> </a:t>
            </a:r>
            <a:r>
              <a:rPr lang="lt-LT" sz="2200" dirty="0" err="1">
                <a:solidFill>
                  <a:schemeClr val="bg1"/>
                </a:solidFill>
                <a:latin typeface="Calibri" panose="020F0502020204030204" pitchFamily="34" charset="0"/>
                <a:cs typeface="Calibri" panose="020F0502020204030204" pitchFamily="34" charset="0"/>
              </a:rPr>
              <a:t>and</a:t>
            </a:r>
            <a:r>
              <a:rPr lang="lt-LT" sz="2200" dirty="0">
                <a:solidFill>
                  <a:schemeClr val="bg1"/>
                </a:solidFill>
                <a:latin typeface="Calibri" panose="020F0502020204030204" pitchFamily="34" charset="0"/>
                <a:cs typeface="Calibri" panose="020F0502020204030204" pitchFamily="34" charset="0"/>
              </a:rPr>
              <a:t> </a:t>
            </a:r>
            <a:r>
              <a:rPr lang="lt-LT" sz="2200" dirty="0" err="1">
                <a:solidFill>
                  <a:schemeClr val="bg1"/>
                </a:solidFill>
                <a:latin typeface="Calibri" panose="020F0502020204030204" pitchFamily="34" charset="0"/>
                <a:cs typeface="Calibri" panose="020F0502020204030204" pitchFamily="34" charset="0"/>
              </a:rPr>
              <a:t>Policies</a:t>
            </a:r>
            <a:r>
              <a:rPr lang="lt-LT" sz="2200" dirty="0">
                <a:solidFill>
                  <a:schemeClr val="bg1"/>
                </a:solidFill>
                <a:latin typeface="Calibri" panose="020F0502020204030204" pitchFamily="34" charset="0"/>
                <a:cs typeface="Calibri" panose="020F0502020204030204" pitchFamily="34" charset="0"/>
              </a:rPr>
              <a:t>), kuris pateikia holistinę požiūrį sprendžiant smurto dėl lyties problemas aukštojo mokslo institucijose;   </a:t>
            </a:r>
          </a:p>
          <a:p>
            <a:pPr marL="342900" indent="-342900">
              <a:lnSpc>
                <a:spcPct val="150000"/>
              </a:lnSpc>
              <a:buFont typeface="Wingdings" panose="05000000000000000000" pitchFamily="2" charset="2"/>
              <a:buChar char="q"/>
            </a:pPr>
            <a:r>
              <a:rPr lang="lt-LT" sz="2200" dirty="0">
                <a:solidFill>
                  <a:schemeClr val="bg1"/>
                </a:solidFill>
                <a:latin typeface="Calibri" panose="020F0502020204030204" pitchFamily="34" charset="0"/>
                <a:cs typeface="Calibri" panose="020F0502020204030204" pitchFamily="34" charset="0"/>
              </a:rPr>
              <a:t>Pasidalyti gerosiomis praktikomis, įveikiant smurto dėl lyties apraiškas aukštojo mokslo institucijose</a:t>
            </a:r>
            <a:r>
              <a:rPr lang="en-US" sz="2000" dirty="0">
                <a:solidFill>
                  <a:schemeClr val="bg1"/>
                </a:solidFill>
                <a:latin typeface="D-DIN" panose="020B0504030202030204" pitchFamily="34" charset="77"/>
              </a:rPr>
              <a:t>. </a:t>
            </a:r>
          </a:p>
        </p:txBody>
      </p:sp>
    </p:spTree>
    <p:extLst>
      <p:ext uri="{BB962C8B-B14F-4D97-AF65-F5344CB8AC3E}">
        <p14:creationId xmlns:p14="http://schemas.microsoft.com/office/powerpoint/2010/main" val="1719866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181680DF-592E-1814-8CA6-59C391263DB9}"/>
              </a:ext>
            </a:extLst>
          </p:cNvPr>
          <p:cNvSpPr txBox="1"/>
          <p:nvPr/>
        </p:nvSpPr>
        <p:spPr>
          <a:xfrm>
            <a:off x="135529" y="4994372"/>
            <a:ext cx="3073599" cy="400110"/>
          </a:xfrm>
          <a:prstGeom prst="rect">
            <a:avLst/>
          </a:prstGeom>
          <a:noFill/>
        </p:spPr>
        <p:txBody>
          <a:bodyPr wrap="square">
            <a:spAutoFit/>
          </a:bodyPr>
          <a:lstStyle/>
          <a:p>
            <a:r>
              <a:rPr lang="en-US" sz="2000" dirty="0" err="1">
                <a:solidFill>
                  <a:srgbClr val="FFFFFF"/>
                </a:solidFill>
                <a:latin typeface="Calibri" panose="020F0502020204030204" pitchFamily="34" charset="0"/>
              </a:rPr>
              <a:t>Mobilumo</a:t>
            </a:r>
            <a:r>
              <a:rPr lang="en-US" sz="2000" dirty="0">
                <a:solidFill>
                  <a:srgbClr val="FFFFFF"/>
                </a:solidFill>
                <a:latin typeface="Calibri" panose="020F0502020204030204" pitchFamily="34" charset="0"/>
              </a:rPr>
              <a:t> </a:t>
            </a:r>
            <a:r>
              <a:rPr lang="en-US" sz="2000" dirty="0" err="1">
                <a:solidFill>
                  <a:srgbClr val="FFFFFF"/>
                </a:solidFill>
                <a:latin typeface="Calibri" panose="020F0502020204030204" pitchFamily="34" charset="0"/>
              </a:rPr>
              <a:t>statusas</a:t>
            </a:r>
            <a:r>
              <a:rPr lang="en-US" sz="2000" dirty="0">
                <a:solidFill>
                  <a:srgbClr val="FFFFFF"/>
                </a:solidFill>
                <a:latin typeface="Calibri" panose="020F0502020204030204" pitchFamily="34" charset="0"/>
              </a:rPr>
              <a:t> </a:t>
            </a:r>
            <a:endParaRPr lang="x-none" sz="2000" dirty="0">
              <a:solidFill>
                <a:srgbClr val="FFFFFF"/>
              </a:solidFill>
            </a:endParaRPr>
          </a:p>
        </p:txBody>
      </p:sp>
      <p:sp>
        <p:nvSpPr>
          <p:cNvPr id="2" name="Title 1">
            <a:extLst>
              <a:ext uri="{FF2B5EF4-FFF2-40B4-BE49-F238E27FC236}">
                <a16:creationId xmlns:a16="http://schemas.microsoft.com/office/drawing/2014/main" id="{BECE5AAC-667B-F86F-D43B-6C95BDAE0406}"/>
              </a:ext>
            </a:extLst>
          </p:cNvPr>
          <p:cNvSpPr>
            <a:spLocks noGrp="1"/>
          </p:cNvSpPr>
          <p:nvPr>
            <p:ph type="title"/>
          </p:nvPr>
        </p:nvSpPr>
        <p:spPr>
          <a:xfrm>
            <a:off x="1052512" y="1154316"/>
            <a:ext cx="10086975" cy="778381"/>
          </a:xfrm>
        </p:spPr>
        <p:txBody>
          <a:bodyPr/>
          <a:lstStyle/>
          <a:p>
            <a:r>
              <a:rPr lang="en-US" b="1" dirty="0" err="1"/>
              <a:t>Tapatybi</a:t>
            </a:r>
            <a:r>
              <a:rPr lang="lt-LT" b="1" dirty="0"/>
              <a:t>ų sąveikų svarba</a:t>
            </a:r>
            <a:r>
              <a:rPr lang="en-US" b="1" dirty="0"/>
              <a:t>	</a:t>
            </a:r>
            <a:endParaRPr lang="x-none" b="1" dirty="0"/>
          </a:p>
        </p:txBody>
      </p:sp>
      <p:sp>
        <p:nvSpPr>
          <p:cNvPr id="4" name="TextBox 3">
            <a:extLst>
              <a:ext uri="{FF2B5EF4-FFF2-40B4-BE49-F238E27FC236}">
                <a16:creationId xmlns:a16="http://schemas.microsoft.com/office/drawing/2014/main" id="{AAEE2D40-D958-ECEE-827C-EBCE961356C8}"/>
              </a:ext>
            </a:extLst>
          </p:cNvPr>
          <p:cNvSpPr txBox="1"/>
          <p:nvPr/>
        </p:nvSpPr>
        <p:spPr>
          <a:xfrm>
            <a:off x="6432645" y="2377787"/>
            <a:ext cx="5322850" cy="2677656"/>
          </a:xfrm>
          <a:prstGeom prst="rect">
            <a:avLst/>
          </a:prstGeom>
          <a:noFill/>
        </p:spPr>
        <p:txBody>
          <a:bodyPr wrap="square">
            <a:spAutoFit/>
          </a:bodyPr>
          <a:lstStyle/>
          <a:p>
            <a:r>
              <a:rPr lang="lt-LT" sz="2400" b="0" i="0" dirty="0">
                <a:solidFill>
                  <a:srgbClr val="FFFFFF"/>
                </a:solidFill>
                <a:effectLst/>
                <a:latin typeface="Calibri" panose="020F0502020204030204" pitchFamily="34" charset="0"/>
              </a:rPr>
              <a:t>Smurto dėl lyties akademinėje bendruomenėje kontekste</a:t>
            </a:r>
            <a:r>
              <a:rPr lang="lt-LT" sz="2400" dirty="0">
                <a:solidFill>
                  <a:srgbClr val="FFFFFF"/>
                </a:solidFill>
                <a:latin typeface="Calibri" panose="020F0502020204030204" pitchFamily="34" charset="0"/>
              </a:rPr>
              <a:t> pabrėžiama, kad būtina atkreipti dėmesį į tapatybių sąveikas (</a:t>
            </a:r>
            <a:r>
              <a:rPr lang="lt-LT" sz="2400" i="1" dirty="0" err="1">
                <a:solidFill>
                  <a:srgbClr val="FFFFFF"/>
                </a:solidFill>
                <a:latin typeface="Calibri" panose="020F0502020204030204" pitchFamily="34" charset="0"/>
              </a:rPr>
              <a:t>intersectionality</a:t>
            </a:r>
            <a:r>
              <a:rPr lang="lt-LT" sz="2400" dirty="0">
                <a:solidFill>
                  <a:srgbClr val="FFFFFF"/>
                </a:solidFill>
                <a:latin typeface="Calibri" panose="020F0502020204030204" pitchFamily="34" charset="0"/>
              </a:rPr>
              <a:t>) ir jų poveikį asmenims, turintiems daugialypes tapatybes. Šie asmenys </a:t>
            </a:r>
            <a:r>
              <a:rPr lang="lt-LT" sz="2400" b="1" dirty="0">
                <a:solidFill>
                  <a:srgbClr val="FFFFFF"/>
                </a:solidFill>
                <a:latin typeface="Calibri" panose="020F0502020204030204" pitchFamily="34" charset="0"/>
              </a:rPr>
              <a:t>neproporcingai </a:t>
            </a:r>
            <a:r>
              <a:rPr lang="lt-LT" sz="2400" dirty="0">
                <a:solidFill>
                  <a:srgbClr val="FFFFFF"/>
                </a:solidFill>
                <a:latin typeface="Calibri" panose="020F0502020204030204" pitchFamily="34" charset="0"/>
              </a:rPr>
              <a:t>dažniau patiria smurtą</a:t>
            </a:r>
            <a:r>
              <a:rPr lang="lt-LT" sz="2400" b="0" i="0" dirty="0">
                <a:solidFill>
                  <a:srgbClr val="FFFFFF"/>
                </a:solidFill>
                <a:effectLst/>
                <a:latin typeface="Calibri" panose="020F0502020204030204" pitchFamily="34" charset="0"/>
              </a:rPr>
              <a:t>. </a:t>
            </a:r>
            <a:endParaRPr lang="lt-LT" sz="2400" dirty="0">
              <a:solidFill>
                <a:srgbClr val="FFFFFF"/>
              </a:solidFill>
            </a:endParaRPr>
          </a:p>
        </p:txBody>
      </p:sp>
      <p:sp>
        <p:nvSpPr>
          <p:cNvPr id="5" name="TextBox 4">
            <a:extLst>
              <a:ext uri="{FF2B5EF4-FFF2-40B4-BE49-F238E27FC236}">
                <a16:creationId xmlns:a16="http://schemas.microsoft.com/office/drawing/2014/main" id="{9F6D8360-0ECB-6B1D-58FD-F92D0F008822}"/>
              </a:ext>
            </a:extLst>
          </p:cNvPr>
          <p:cNvSpPr txBox="1"/>
          <p:nvPr/>
        </p:nvSpPr>
        <p:spPr>
          <a:xfrm>
            <a:off x="2133540" y="4134323"/>
            <a:ext cx="1910079" cy="707886"/>
          </a:xfrm>
          <a:prstGeom prst="rect">
            <a:avLst/>
          </a:prstGeom>
          <a:noFill/>
        </p:spPr>
        <p:txBody>
          <a:bodyPr wrap="square">
            <a:spAutoFit/>
          </a:bodyPr>
          <a:lstStyle/>
          <a:p>
            <a:pPr algn="ctr"/>
            <a:r>
              <a:rPr lang="en-US" sz="2000" b="1" dirty="0" err="1">
                <a:solidFill>
                  <a:srgbClr val="FFFFFF"/>
                </a:solidFill>
                <a:latin typeface="Calibri" panose="020F0502020204030204" pitchFamily="34" charset="0"/>
              </a:rPr>
              <a:t>Tapatybi</a:t>
            </a:r>
            <a:r>
              <a:rPr lang="lt-LT" sz="2000" b="1" dirty="0">
                <a:solidFill>
                  <a:srgbClr val="FFFFFF"/>
                </a:solidFill>
                <a:latin typeface="Calibri" panose="020F0502020204030204" pitchFamily="34" charset="0"/>
              </a:rPr>
              <a:t>ų </a:t>
            </a:r>
            <a:r>
              <a:rPr lang="lt-LT" sz="2000" b="1" dirty="0" err="1">
                <a:solidFill>
                  <a:srgbClr val="FFFFFF"/>
                </a:solidFill>
                <a:latin typeface="Calibri" panose="020F0502020204030204" pitchFamily="34" charset="0"/>
              </a:rPr>
              <a:t>sąv</a:t>
            </a:r>
            <a:r>
              <a:rPr lang="en-US" sz="2000" b="1" dirty="0" err="1">
                <a:solidFill>
                  <a:srgbClr val="FFFFFF"/>
                </a:solidFill>
                <a:latin typeface="Calibri" panose="020F0502020204030204" pitchFamily="34" charset="0"/>
              </a:rPr>
              <a:t>eika</a:t>
            </a:r>
            <a:endParaRPr lang="x-none" sz="2000" b="1" dirty="0">
              <a:solidFill>
                <a:srgbClr val="FFFFFF"/>
              </a:solidFill>
            </a:endParaRPr>
          </a:p>
        </p:txBody>
      </p:sp>
      <p:cxnSp>
        <p:nvCxnSpPr>
          <p:cNvPr id="6" name="Straight Connector 5">
            <a:extLst>
              <a:ext uri="{FF2B5EF4-FFF2-40B4-BE49-F238E27FC236}">
                <a16:creationId xmlns:a16="http://schemas.microsoft.com/office/drawing/2014/main" id="{20CF0806-7725-1A04-22C1-A7A55E1C63EF}"/>
              </a:ext>
            </a:extLst>
          </p:cNvPr>
          <p:cNvCxnSpPr>
            <a:cxnSpLocks/>
          </p:cNvCxnSpPr>
          <p:nvPr/>
        </p:nvCxnSpPr>
        <p:spPr>
          <a:xfrm>
            <a:off x="6256433" y="2443611"/>
            <a:ext cx="0" cy="1375687"/>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
        <p:nvSpPr>
          <p:cNvPr id="9" name="Shape 2720">
            <a:extLst>
              <a:ext uri="{FF2B5EF4-FFF2-40B4-BE49-F238E27FC236}">
                <a16:creationId xmlns:a16="http://schemas.microsoft.com/office/drawing/2014/main" id="{09266294-4330-98DA-8ADF-368B97F78011}"/>
              </a:ext>
            </a:extLst>
          </p:cNvPr>
          <p:cNvSpPr/>
          <p:nvPr/>
        </p:nvSpPr>
        <p:spPr>
          <a:xfrm>
            <a:off x="2060004" y="3460462"/>
            <a:ext cx="1910079" cy="17694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AED7BD">
              <a:alpha val="46000"/>
            </a:srgbClr>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solidFill>
                <a:srgbClr val="FFFFFF"/>
              </a:solidFill>
              <a:effectLst>
                <a:outerShdw blurRad="38100" dist="12700" dir="5400000" rotWithShape="0">
                  <a:srgbClr val="000000">
                    <a:alpha val="50000"/>
                  </a:srgbClr>
                </a:outerShdw>
              </a:effectLst>
              <a:highlight>
                <a:srgbClr val="AED7BD"/>
              </a:highlight>
              <a:latin typeface="Gill Sans"/>
              <a:ea typeface="Calibri" charset="0"/>
              <a:cs typeface="Calibri" charset="0"/>
              <a:sym typeface="Gill Sans"/>
            </a:endParaRPr>
          </a:p>
        </p:txBody>
      </p:sp>
      <p:cxnSp>
        <p:nvCxnSpPr>
          <p:cNvPr id="10" name="Straight Connector 9">
            <a:extLst>
              <a:ext uri="{FF2B5EF4-FFF2-40B4-BE49-F238E27FC236}">
                <a16:creationId xmlns:a16="http://schemas.microsoft.com/office/drawing/2014/main" id="{676CFC84-782D-3AC9-6D15-611AA1A6CCE5}"/>
              </a:ext>
            </a:extLst>
          </p:cNvPr>
          <p:cNvCxnSpPr>
            <a:cxnSpLocks/>
          </p:cNvCxnSpPr>
          <p:nvPr/>
        </p:nvCxnSpPr>
        <p:spPr>
          <a:xfrm flipH="1">
            <a:off x="3420906" y="3067015"/>
            <a:ext cx="549177" cy="822571"/>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100824D-809D-81DA-58B5-8B132E90F54B}"/>
              </a:ext>
            </a:extLst>
          </p:cNvPr>
          <p:cNvCxnSpPr>
            <a:cxnSpLocks/>
          </p:cNvCxnSpPr>
          <p:nvPr/>
        </p:nvCxnSpPr>
        <p:spPr>
          <a:xfrm flipH="1">
            <a:off x="3183086" y="2646310"/>
            <a:ext cx="398314" cy="1094482"/>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F9A8BBE-75F5-059C-D4FF-B8D8E8ABC055}"/>
              </a:ext>
            </a:extLst>
          </p:cNvPr>
          <p:cNvCxnSpPr>
            <a:cxnSpLocks/>
          </p:cNvCxnSpPr>
          <p:nvPr/>
        </p:nvCxnSpPr>
        <p:spPr>
          <a:xfrm>
            <a:off x="2422732" y="3079715"/>
            <a:ext cx="232629" cy="673777"/>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F4BB504F-1BB9-7BBD-3722-9C3E20986120}"/>
              </a:ext>
            </a:extLst>
          </p:cNvPr>
          <p:cNvCxnSpPr>
            <a:cxnSpLocks/>
          </p:cNvCxnSpPr>
          <p:nvPr/>
        </p:nvCxnSpPr>
        <p:spPr>
          <a:xfrm flipH="1" flipV="1">
            <a:off x="3581400" y="4679608"/>
            <a:ext cx="668246" cy="307183"/>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C39E493C-B12A-834A-C88E-391C19537690}"/>
              </a:ext>
            </a:extLst>
          </p:cNvPr>
          <p:cNvCxnSpPr>
            <a:cxnSpLocks/>
          </p:cNvCxnSpPr>
          <p:nvPr/>
        </p:nvCxnSpPr>
        <p:spPr>
          <a:xfrm flipH="1" flipV="1">
            <a:off x="3183086" y="4943313"/>
            <a:ext cx="199157" cy="531302"/>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CC3DD2E-323A-AAD9-238C-9B6C243706D1}"/>
              </a:ext>
            </a:extLst>
          </p:cNvPr>
          <p:cNvCxnSpPr>
            <a:cxnSpLocks/>
          </p:cNvCxnSpPr>
          <p:nvPr/>
        </p:nvCxnSpPr>
        <p:spPr>
          <a:xfrm>
            <a:off x="1597785" y="3889586"/>
            <a:ext cx="769184" cy="167472"/>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77C498C-EBB5-7738-EA00-542E90F8064F}"/>
              </a:ext>
            </a:extLst>
          </p:cNvPr>
          <p:cNvCxnSpPr>
            <a:cxnSpLocks/>
          </p:cNvCxnSpPr>
          <p:nvPr/>
        </p:nvCxnSpPr>
        <p:spPr>
          <a:xfrm flipV="1">
            <a:off x="1507565" y="4558615"/>
            <a:ext cx="785230" cy="452306"/>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0A205AF-E596-BA7F-DA65-3A5A04485E08}"/>
              </a:ext>
            </a:extLst>
          </p:cNvPr>
          <p:cNvCxnSpPr>
            <a:cxnSpLocks/>
          </p:cNvCxnSpPr>
          <p:nvPr/>
        </p:nvCxnSpPr>
        <p:spPr>
          <a:xfrm flipV="1">
            <a:off x="2298545" y="5010921"/>
            <a:ext cx="374898" cy="517723"/>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1C27E0FE-22F4-EA2B-7CAB-8A9220B72788}"/>
              </a:ext>
            </a:extLst>
          </p:cNvPr>
          <p:cNvSpPr txBox="1"/>
          <p:nvPr/>
        </p:nvSpPr>
        <p:spPr>
          <a:xfrm>
            <a:off x="3991518" y="2880935"/>
            <a:ext cx="1910079" cy="400110"/>
          </a:xfrm>
          <a:prstGeom prst="rect">
            <a:avLst/>
          </a:prstGeom>
          <a:noFill/>
        </p:spPr>
        <p:txBody>
          <a:bodyPr wrap="square">
            <a:spAutoFit/>
          </a:bodyPr>
          <a:lstStyle/>
          <a:p>
            <a:r>
              <a:rPr lang="en-US" sz="2000" dirty="0" err="1">
                <a:solidFill>
                  <a:srgbClr val="FFFFFF"/>
                </a:solidFill>
                <a:latin typeface="Calibri" panose="020F0502020204030204" pitchFamily="34" charset="0"/>
              </a:rPr>
              <a:t>Lyties</a:t>
            </a:r>
            <a:r>
              <a:rPr lang="en-US" sz="2000" dirty="0">
                <a:solidFill>
                  <a:srgbClr val="FFFFFF"/>
                </a:solidFill>
                <a:latin typeface="Calibri" panose="020F0502020204030204" pitchFamily="34" charset="0"/>
              </a:rPr>
              <a:t> </a:t>
            </a:r>
            <a:r>
              <a:rPr lang="en-US" sz="2000" dirty="0" err="1">
                <a:solidFill>
                  <a:srgbClr val="FFFFFF"/>
                </a:solidFill>
                <a:latin typeface="Calibri" panose="020F0502020204030204" pitchFamily="34" charset="0"/>
              </a:rPr>
              <a:t>tapatybė</a:t>
            </a:r>
            <a:r>
              <a:rPr lang="en-US" sz="2000" dirty="0">
                <a:solidFill>
                  <a:srgbClr val="FFFFFF"/>
                </a:solidFill>
                <a:latin typeface="Calibri" panose="020F0502020204030204" pitchFamily="34" charset="0"/>
              </a:rPr>
              <a:t> </a:t>
            </a:r>
            <a:endParaRPr lang="x-none" sz="2000" dirty="0">
              <a:solidFill>
                <a:srgbClr val="FFFFFF"/>
              </a:solidFill>
            </a:endParaRPr>
          </a:p>
        </p:txBody>
      </p:sp>
      <p:sp>
        <p:nvSpPr>
          <p:cNvPr id="42" name="TextBox 41">
            <a:extLst>
              <a:ext uri="{FF2B5EF4-FFF2-40B4-BE49-F238E27FC236}">
                <a16:creationId xmlns:a16="http://schemas.microsoft.com/office/drawing/2014/main" id="{922BE04C-3BCC-596A-AAD0-BC1003F28F19}"/>
              </a:ext>
            </a:extLst>
          </p:cNvPr>
          <p:cNvSpPr txBox="1"/>
          <p:nvPr/>
        </p:nvSpPr>
        <p:spPr>
          <a:xfrm>
            <a:off x="4322524" y="4943313"/>
            <a:ext cx="1910079" cy="400110"/>
          </a:xfrm>
          <a:prstGeom prst="rect">
            <a:avLst/>
          </a:prstGeom>
          <a:noFill/>
        </p:spPr>
        <p:txBody>
          <a:bodyPr wrap="square">
            <a:spAutoFit/>
          </a:bodyPr>
          <a:lstStyle/>
          <a:p>
            <a:r>
              <a:rPr lang="en-US" sz="2000" dirty="0" err="1">
                <a:solidFill>
                  <a:srgbClr val="FFFFFF"/>
                </a:solidFill>
              </a:rPr>
              <a:t>Neįgalumas</a:t>
            </a:r>
            <a:endParaRPr lang="x-none" sz="2000" dirty="0">
              <a:solidFill>
                <a:srgbClr val="FFFFFF"/>
              </a:solidFill>
            </a:endParaRPr>
          </a:p>
        </p:txBody>
      </p:sp>
      <p:sp>
        <p:nvSpPr>
          <p:cNvPr id="43" name="TextBox 42">
            <a:extLst>
              <a:ext uri="{FF2B5EF4-FFF2-40B4-BE49-F238E27FC236}">
                <a16:creationId xmlns:a16="http://schemas.microsoft.com/office/drawing/2014/main" id="{8C102446-6887-C797-91A0-E766DE9C14D5}"/>
              </a:ext>
            </a:extLst>
          </p:cNvPr>
          <p:cNvSpPr txBox="1"/>
          <p:nvPr/>
        </p:nvSpPr>
        <p:spPr>
          <a:xfrm>
            <a:off x="3293681" y="5503629"/>
            <a:ext cx="2292636" cy="707886"/>
          </a:xfrm>
          <a:prstGeom prst="rect">
            <a:avLst/>
          </a:prstGeom>
          <a:noFill/>
        </p:spPr>
        <p:txBody>
          <a:bodyPr wrap="square">
            <a:spAutoFit/>
          </a:bodyPr>
          <a:lstStyle/>
          <a:p>
            <a:r>
              <a:rPr lang="en-US" sz="2000" dirty="0" err="1">
                <a:solidFill>
                  <a:srgbClr val="FFFFFF"/>
                </a:solidFill>
                <a:latin typeface="Calibri" panose="020F0502020204030204" pitchFamily="34" charset="0"/>
              </a:rPr>
              <a:t>Seksualin</a:t>
            </a:r>
            <a:r>
              <a:rPr lang="lt-LT" sz="2000" dirty="0">
                <a:solidFill>
                  <a:srgbClr val="FFFFFF"/>
                </a:solidFill>
                <a:latin typeface="Calibri" panose="020F0502020204030204" pitchFamily="34" charset="0"/>
              </a:rPr>
              <a:t>ė</a:t>
            </a:r>
            <a:r>
              <a:rPr lang="en-US" sz="2000" dirty="0">
                <a:solidFill>
                  <a:srgbClr val="FFFFFF"/>
                </a:solidFill>
                <a:latin typeface="Calibri" panose="020F0502020204030204" pitchFamily="34" charset="0"/>
              </a:rPr>
              <a:t> </a:t>
            </a:r>
            <a:r>
              <a:rPr lang="en-US" sz="2000" dirty="0" err="1">
                <a:solidFill>
                  <a:srgbClr val="FFFFFF"/>
                </a:solidFill>
                <a:latin typeface="Calibri" panose="020F0502020204030204" pitchFamily="34" charset="0"/>
              </a:rPr>
              <a:t>orientacija</a:t>
            </a:r>
            <a:r>
              <a:rPr lang="en-US" sz="2000" dirty="0">
                <a:solidFill>
                  <a:srgbClr val="FFFFFF"/>
                </a:solidFill>
                <a:latin typeface="Calibri" panose="020F0502020204030204" pitchFamily="34" charset="0"/>
              </a:rPr>
              <a:t> </a:t>
            </a:r>
            <a:endParaRPr lang="x-none" sz="2000" dirty="0">
              <a:solidFill>
                <a:srgbClr val="FFFFFF"/>
              </a:solidFill>
            </a:endParaRPr>
          </a:p>
        </p:txBody>
      </p:sp>
      <p:sp>
        <p:nvSpPr>
          <p:cNvPr id="44" name="TextBox 43">
            <a:extLst>
              <a:ext uri="{FF2B5EF4-FFF2-40B4-BE49-F238E27FC236}">
                <a16:creationId xmlns:a16="http://schemas.microsoft.com/office/drawing/2014/main" id="{B36A22FF-37E2-C070-C04D-0C30BD8931FC}"/>
              </a:ext>
            </a:extLst>
          </p:cNvPr>
          <p:cNvSpPr txBox="1"/>
          <p:nvPr/>
        </p:nvSpPr>
        <p:spPr>
          <a:xfrm>
            <a:off x="3015043" y="2197813"/>
            <a:ext cx="1910079" cy="707886"/>
          </a:xfrm>
          <a:prstGeom prst="rect">
            <a:avLst/>
          </a:prstGeom>
          <a:noFill/>
        </p:spPr>
        <p:txBody>
          <a:bodyPr wrap="square">
            <a:spAutoFit/>
          </a:bodyPr>
          <a:lstStyle/>
          <a:p>
            <a:pPr algn="ctr"/>
            <a:r>
              <a:rPr lang="en-US" sz="2000" dirty="0" err="1">
                <a:solidFill>
                  <a:srgbClr val="FFFFFF"/>
                </a:solidFill>
                <a:latin typeface="Calibri" panose="020F0502020204030204" pitchFamily="34" charset="0"/>
              </a:rPr>
              <a:t>Etnin</a:t>
            </a:r>
            <a:r>
              <a:rPr lang="lt-LT" sz="2000" dirty="0">
                <a:solidFill>
                  <a:srgbClr val="FFFFFF"/>
                </a:solidFill>
                <a:latin typeface="Calibri" panose="020F0502020204030204" pitchFamily="34" charset="0"/>
              </a:rPr>
              <a:t>ė</a:t>
            </a:r>
            <a:r>
              <a:rPr lang="en-US" sz="2000" dirty="0">
                <a:solidFill>
                  <a:srgbClr val="FFFFFF"/>
                </a:solidFill>
                <a:latin typeface="Calibri" panose="020F0502020204030204" pitchFamily="34" charset="0"/>
              </a:rPr>
              <a:t> </a:t>
            </a:r>
            <a:r>
              <a:rPr lang="en-US" sz="2000" dirty="0" err="1">
                <a:solidFill>
                  <a:srgbClr val="FFFFFF"/>
                </a:solidFill>
                <a:latin typeface="Calibri" panose="020F0502020204030204" pitchFamily="34" charset="0"/>
              </a:rPr>
              <a:t>priklausomyb</a:t>
            </a:r>
            <a:r>
              <a:rPr lang="lt-LT" sz="2000" dirty="0">
                <a:solidFill>
                  <a:srgbClr val="FFFFFF"/>
                </a:solidFill>
                <a:latin typeface="Calibri" panose="020F0502020204030204" pitchFamily="34" charset="0"/>
              </a:rPr>
              <a:t>ė</a:t>
            </a:r>
            <a:endParaRPr lang="x-none" sz="2000" dirty="0">
              <a:solidFill>
                <a:srgbClr val="FFFFFF"/>
              </a:solidFill>
            </a:endParaRPr>
          </a:p>
        </p:txBody>
      </p:sp>
      <p:sp>
        <p:nvSpPr>
          <p:cNvPr id="45" name="TextBox 44">
            <a:extLst>
              <a:ext uri="{FF2B5EF4-FFF2-40B4-BE49-F238E27FC236}">
                <a16:creationId xmlns:a16="http://schemas.microsoft.com/office/drawing/2014/main" id="{74FA0232-950A-0AB1-1694-02A5125032C8}"/>
              </a:ext>
            </a:extLst>
          </p:cNvPr>
          <p:cNvSpPr txBox="1"/>
          <p:nvPr/>
        </p:nvSpPr>
        <p:spPr>
          <a:xfrm>
            <a:off x="1954184" y="2655353"/>
            <a:ext cx="1910079" cy="400110"/>
          </a:xfrm>
          <a:prstGeom prst="rect">
            <a:avLst/>
          </a:prstGeom>
          <a:noFill/>
        </p:spPr>
        <p:txBody>
          <a:bodyPr wrap="square">
            <a:spAutoFit/>
          </a:bodyPr>
          <a:lstStyle/>
          <a:p>
            <a:r>
              <a:rPr lang="en-US" sz="2000" dirty="0" err="1">
                <a:solidFill>
                  <a:srgbClr val="FFFFFF"/>
                </a:solidFill>
                <a:latin typeface="Calibri" panose="020F0502020204030204" pitchFamily="34" charset="0"/>
              </a:rPr>
              <a:t>Amžius</a:t>
            </a:r>
            <a:endParaRPr lang="x-none" sz="2000" dirty="0">
              <a:solidFill>
                <a:srgbClr val="FFFFFF"/>
              </a:solidFill>
            </a:endParaRPr>
          </a:p>
        </p:txBody>
      </p:sp>
      <p:sp>
        <p:nvSpPr>
          <p:cNvPr id="46" name="TextBox 45">
            <a:extLst>
              <a:ext uri="{FF2B5EF4-FFF2-40B4-BE49-F238E27FC236}">
                <a16:creationId xmlns:a16="http://schemas.microsoft.com/office/drawing/2014/main" id="{70EC58A6-0A67-8195-003E-736648EFD3E5}"/>
              </a:ext>
            </a:extLst>
          </p:cNvPr>
          <p:cNvSpPr txBox="1"/>
          <p:nvPr/>
        </p:nvSpPr>
        <p:spPr>
          <a:xfrm>
            <a:off x="374978" y="3419188"/>
            <a:ext cx="3073599" cy="400110"/>
          </a:xfrm>
          <a:prstGeom prst="rect">
            <a:avLst/>
          </a:prstGeom>
          <a:noFill/>
        </p:spPr>
        <p:txBody>
          <a:bodyPr wrap="square">
            <a:spAutoFit/>
          </a:bodyPr>
          <a:lstStyle/>
          <a:p>
            <a:r>
              <a:rPr lang="en-US" sz="2000" dirty="0" err="1">
                <a:solidFill>
                  <a:srgbClr val="FFFFFF"/>
                </a:solidFill>
                <a:latin typeface="Calibri" panose="020F0502020204030204" pitchFamily="34" charset="0"/>
              </a:rPr>
              <a:t>Kontrakto</a:t>
            </a:r>
            <a:r>
              <a:rPr lang="en-US" sz="2000" dirty="0">
                <a:solidFill>
                  <a:srgbClr val="FFFFFF"/>
                </a:solidFill>
                <a:latin typeface="Calibri" panose="020F0502020204030204" pitchFamily="34" charset="0"/>
              </a:rPr>
              <a:t> </a:t>
            </a:r>
            <a:r>
              <a:rPr lang="en-US" sz="2000" dirty="0" err="1">
                <a:solidFill>
                  <a:srgbClr val="FFFFFF"/>
                </a:solidFill>
                <a:latin typeface="Calibri" panose="020F0502020204030204" pitchFamily="34" charset="0"/>
              </a:rPr>
              <a:t>tipas</a:t>
            </a:r>
            <a:endParaRPr lang="x-none" sz="2000" dirty="0">
              <a:solidFill>
                <a:srgbClr val="FFFFFF"/>
              </a:solidFill>
            </a:endParaRPr>
          </a:p>
        </p:txBody>
      </p:sp>
      <p:sp>
        <p:nvSpPr>
          <p:cNvPr id="51" name="TextBox 50">
            <a:extLst>
              <a:ext uri="{FF2B5EF4-FFF2-40B4-BE49-F238E27FC236}">
                <a16:creationId xmlns:a16="http://schemas.microsoft.com/office/drawing/2014/main" id="{5887E2F8-CF72-ABDE-C5A3-5D35E9B176A2}"/>
              </a:ext>
            </a:extLst>
          </p:cNvPr>
          <p:cNvSpPr txBox="1"/>
          <p:nvPr/>
        </p:nvSpPr>
        <p:spPr>
          <a:xfrm>
            <a:off x="1355383" y="5602340"/>
            <a:ext cx="3073599" cy="400110"/>
          </a:xfrm>
          <a:prstGeom prst="rect">
            <a:avLst/>
          </a:prstGeom>
          <a:noFill/>
        </p:spPr>
        <p:txBody>
          <a:bodyPr wrap="square">
            <a:spAutoFit/>
          </a:bodyPr>
          <a:lstStyle/>
          <a:p>
            <a:r>
              <a:rPr lang="en-US" sz="2000" dirty="0" err="1">
                <a:solidFill>
                  <a:srgbClr val="FFFFFF"/>
                </a:solidFill>
                <a:latin typeface="Calibri" panose="020F0502020204030204" pitchFamily="34" charset="0"/>
              </a:rPr>
              <a:t>Studijų</a:t>
            </a:r>
            <a:r>
              <a:rPr lang="en-US" sz="2000" dirty="0">
                <a:solidFill>
                  <a:srgbClr val="FFFFFF"/>
                </a:solidFill>
                <a:latin typeface="Calibri" panose="020F0502020204030204" pitchFamily="34" charset="0"/>
              </a:rPr>
              <a:t> </a:t>
            </a:r>
            <a:r>
              <a:rPr lang="en-US" sz="2000" dirty="0" err="1">
                <a:solidFill>
                  <a:srgbClr val="FFFFFF"/>
                </a:solidFill>
                <a:latin typeface="Calibri" panose="020F0502020204030204" pitchFamily="34" charset="0"/>
              </a:rPr>
              <a:t>lygis</a:t>
            </a:r>
            <a:r>
              <a:rPr lang="en-US" sz="2000" dirty="0">
                <a:solidFill>
                  <a:srgbClr val="FFFFFF"/>
                </a:solidFill>
                <a:latin typeface="Calibri" panose="020F0502020204030204" pitchFamily="34" charset="0"/>
              </a:rPr>
              <a:t> </a:t>
            </a:r>
            <a:endParaRPr lang="x-none" sz="2000" dirty="0">
              <a:solidFill>
                <a:srgbClr val="FFFFFF"/>
              </a:solidFill>
            </a:endParaRPr>
          </a:p>
        </p:txBody>
      </p:sp>
    </p:spTree>
    <p:extLst>
      <p:ext uri="{BB962C8B-B14F-4D97-AF65-F5344CB8AC3E}">
        <p14:creationId xmlns:p14="http://schemas.microsoft.com/office/powerpoint/2010/main" val="3876148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03E24C4-5BE2-E65A-1CE8-4579296EE9F0}"/>
              </a:ext>
            </a:extLst>
          </p:cNvPr>
          <p:cNvSpPr txBox="1">
            <a:spLocks/>
          </p:cNvSpPr>
          <p:nvPr/>
        </p:nvSpPr>
        <p:spPr>
          <a:xfrm>
            <a:off x="1052512" y="2650619"/>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ctr"/>
            <a:r>
              <a:rPr lang="en-US" sz="4000" dirty="0" err="1">
                <a:solidFill>
                  <a:srgbClr val="FFFFFF"/>
                </a:solidFill>
              </a:rPr>
              <a:t>Kavos</a:t>
            </a:r>
            <a:r>
              <a:rPr lang="en-US" sz="4000" dirty="0">
                <a:solidFill>
                  <a:srgbClr val="FFFFFF"/>
                </a:solidFill>
              </a:rPr>
              <a:t> </a:t>
            </a:r>
            <a:r>
              <a:rPr lang="en-US" sz="4000" dirty="0" err="1">
                <a:solidFill>
                  <a:srgbClr val="FFFFFF"/>
                </a:solidFill>
              </a:rPr>
              <a:t>pertrauka</a:t>
            </a:r>
            <a:r>
              <a:rPr lang="en-US" sz="4000" dirty="0">
                <a:solidFill>
                  <a:srgbClr val="FFFFFF"/>
                </a:solidFill>
              </a:rPr>
              <a:t> </a:t>
            </a:r>
            <a:endParaRPr lang="x-none" sz="4000" dirty="0">
              <a:solidFill>
                <a:srgbClr val="FFFFFF"/>
              </a:solidFill>
            </a:endParaRPr>
          </a:p>
        </p:txBody>
      </p:sp>
    </p:spTree>
    <p:extLst>
      <p:ext uri="{BB962C8B-B14F-4D97-AF65-F5344CB8AC3E}">
        <p14:creationId xmlns:p14="http://schemas.microsoft.com/office/powerpoint/2010/main" val="35938500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73" y="1401781"/>
            <a:ext cx="4550689" cy="778381"/>
          </a:xfrm>
        </p:spPr>
        <p:txBody>
          <a:bodyPr/>
          <a:lstStyle/>
          <a:p>
            <a:r>
              <a:rPr lang="en-US" sz="3200" dirty="0" err="1"/>
              <a:t>7P</a:t>
            </a:r>
            <a:r>
              <a:rPr lang="en-US" sz="3200" dirty="0"/>
              <a:t> </a:t>
            </a:r>
            <a:r>
              <a:rPr lang="en-US" sz="3200" dirty="0" err="1"/>
              <a:t>modelis</a:t>
            </a:r>
            <a:r>
              <a:rPr lang="en-US" sz="3200" dirty="0"/>
              <a:t>, </a:t>
            </a:r>
            <a:r>
              <a:rPr lang="en-US" sz="3200" dirty="0" err="1"/>
              <a:t>padedantis</a:t>
            </a:r>
            <a:r>
              <a:rPr lang="en-US" sz="3200" dirty="0"/>
              <a:t> </a:t>
            </a:r>
            <a:r>
              <a:rPr lang="en-US" sz="3200" dirty="0" err="1"/>
              <a:t>atpažinti</a:t>
            </a:r>
            <a:r>
              <a:rPr lang="en-US" sz="3200" dirty="0"/>
              <a:t> </a:t>
            </a:r>
            <a:r>
              <a:rPr lang="en-US" sz="3200" dirty="0" err="1"/>
              <a:t>ir</a:t>
            </a:r>
            <a:r>
              <a:rPr lang="en-US" sz="3200" dirty="0"/>
              <a:t> </a:t>
            </a:r>
            <a:r>
              <a:rPr lang="en-US" sz="3200" dirty="0" err="1"/>
              <a:t>kovoti</a:t>
            </a:r>
            <a:r>
              <a:rPr lang="en-US" sz="3200" dirty="0"/>
              <a:t> </a:t>
            </a:r>
            <a:r>
              <a:rPr lang="en-US" sz="3200" dirty="0" err="1"/>
              <a:t>su</a:t>
            </a:r>
            <a:r>
              <a:rPr lang="en-US" sz="3200" dirty="0"/>
              <a:t> </a:t>
            </a:r>
            <a:r>
              <a:rPr lang="en-US" sz="3200" dirty="0" err="1"/>
              <a:t>smurtu</a:t>
            </a:r>
            <a:r>
              <a:rPr lang="en-US" sz="3200" dirty="0"/>
              <a:t> </a:t>
            </a:r>
            <a:r>
              <a:rPr lang="en-US" sz="3200" dirty="0" err="1"/>
              <a:t>aukštojo</a:t>
            </a:r>
            <a:r>
              <a:rPr lang="en-US" sz="3200" dirty="0"/>
              <a:t> </a:t>
            </a:r>
            <a:r>
              <a:rPr lang="en-US" sz="3200" dirty="0" err="1"/>
              <a:t>mokslo</a:t>
            </a:r>
            <a:r>
              <a:rPr lang="en-US" sz="3200" dirty="0"/>
              <a:t> </a:t>
            </a:r>
            <a:r>
              <a:rPr lang="en-US" sz="3200" dirty="0" err="1"/>
              <a:t>institucijose</a:t>
            </a:r>
            <a:endParaRPr lang="en-US" sz="3200" dirty="0"/>
          </a:p>
        </p:txBody>
      </p:sp>
      <p:sp>
        <p:nvSpPr>
          <p:cNvPr id="3" name="Espace réservé du numéro de diapositive 2">
            <a:extLst>
              <a:ext uri="{FF2B5EF4-FFF2-40B4-BE49-F238E27FC236}">
                <a16:creationId xmlns:a16="http://schemas.microsoft.com/office/drawing/2014/main" id="{777B4084-DCF2-A240-B0D0-A95078BF3E9C}"/>
              </a:ext>
            </a:extLst>
          </p:cNvPr>
          <p:cNvSpPr>
            <a:spLocks noGrp="1"/>
          </p:cNvSpPr>
          <p:nvPr>
            <p:ph type="sldNum" sz="quarter" idx="4"/>
          </p:nvPr>
        </p:nvSpPr>
        <p:spPr>
          <a:xfrm>
            <a:off x="8328910" y="6333377"/>
            <a:ext cx="2743200" cy="365125"/>
          </a:xfrm>
        </p:spPr>
        <p:txBody>
          <a:bodyPr/>
          <a:lstStyle/>
          <a:p>
            <a:fld id="{783777ED-E0AE-DD49-A1E6-113717D9A99F}" type="slidenum">
              <a:rPr lang="fr-FR" smtClean="0"/>
              <a:pPr/>
              <a:t>22</a:t>
            </a:fld>
            <a:endParaRPr lang="fr-FR"/>
          </a:p>
        </p:txBody>
      </p:sp>
      <p:sp>
        <p:nvSpPr>
          <p:cNvPr id="7" name="TextBox 6">
            <a:extLst>
              <a:ext uri="{FF2B5EF4-FFF2-40B4-BE49-F238E27FC236}">
                <a16:creationId xmlns:a16="http://schemas.microsoft.com/office/drawing/2014/main" id="{CBDB6B0B-99C1-5A38-86AB-16655FFB7291}"/>
              </a:ext>
            </a:extLst>
          </p:cNvPr>
          <p:cNvSpPr txBox="1"/>
          <p:nvPr/>
        </p:nvSpPr>
        <p:spPr>
          <a:xfrm>
            <a:off x="173494" y="5674469"/>
            <a:ext cx="4129759" cy="369332"/>
          </a:xfrm>
          <a:prstGeom prst="rect">
            <a:avLst/>
          </a:prstGeom>
          <a:noFill/>
        </p:spPr>
        <p:txBody>
          <a:bodyPr wrap="square">
            <a:spAutoFit/>
          </a:bodyPr>
          <a:lstStyle/>
          <a:p>
            <a:r>
              <a:rPr lang="en-GB" i="1" dirty="0"/>
              <a:t>UniSAFE Conceptual Framework </a:t>
            </a:r>
            <a:r>
              <a:rPr lang="en-GB" i="1" dirty="0">
                <a:hlinkClick r:id="rId3"/>
              </a:rPr>
              <a:t>Video</a:t>
            </a:r>
            <a:endParaRPr lang="x-none" dirty="0"/>
          </a:p>
        </p:txBody>
      </p:sp>
      <p:pic>
        <p:nvPicPr>
          <p:cNvPr id="4" name="Picture 2" descr="Diagram&#10;&#10;Description automatically generated">
            <a:extLst>
              <a:ext uri="{FF2B5EF4-FFF2-40B4-BE49-F238E27FC236}">
                <a16:creationId xmlns:a16="http://schemas.microsoft.com/office/drawing/2014/main" id="{1D65FFCD-4271-8F93-EF63-7DD03D984C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9385" y="1090612"/>
            <a:ext cx="4429125" cy="4676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1006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742122" y="2321313"/>
            <a:ext cx="2224583" cy="707886"/>
          </a:xfrm>
          <a:prstGeom prst="rect">
            <a:avLst/>
          </a:prstGeom>
          <a:noFill/>
        </p:spPr>
        <p:txBody>
          <a:bodyPr wrap="none" lIns="0" rIns="0" rtlCol="0">
            <a:spAutoFit/>
          </a:bodyPr>
          <a:lstStyle/>
          <a:p>
            <a:r>
              <a:rPr lang="en-US" sz="4000" b="1" dirty="0" err="1">
                <a:solidFill>
                  <a:srgbClr val="5792CE"/>
                </a:solidFill>
                <a:latin typeface="D-DIN EXP" panose="020B0504020202030204" pitchFamily="34" charset="0"/>
              </a:rPr>
              <a:t>Paplitimas</a:t>
            </a:r>
            <a:endParaRPr lang="en-US" sz="4000" b="1" dirty="0">
              <a:solidFill>
                <a:srgbClr val="5792CE"/>
              </a:solidFill>
              <a:latin typeface="D-DIN EXP" panose="020B0504020202030204" pitchFamily="34" charset="0"/>
            </a:endParaRPr>
          </a:p>
        </p:txBody>
      </p:sp>
      <p:sp>
        <p:nvSpPr>
          <p:cNvPr id="20" name="TextBox 19"/>
          <p:cNvSpPr txBox="1"/>
          <p:nvPr/>
        </p:nvSpPr>
        <p:spPr>
          <a:xfrm>
            <a:off x="4158813" y="2321313"/>
            <a:ext cx="2202334" cy="707886"/>
          </a:xfrm>
          <a:prstGeom prst="rect">
            <a:avLst/>
          </a:prstGeom>
          <a:noFill/>
        </p:spPr>
        <p:txBody>
          <a:bodyPr wrap="none" lIns="0" rIns="0" rtlCol="0">
            <a:spAutoFit/>
          </a:bodyPr>
          <a:lstStyle/>
          <a:p>
            <a:r>
              <a:rPr lang="en-US" sz="4000" b="1" dirty="0" err="1">
                <a:solidFill>
                  <a:srgbClr val="5792CE"/>
                </a:solidFill>
                <a:latin typeface="D-DIN EXP" panose="020B0504020202030204" pitchFamily="34" charset="0"/>
              </a:rPr>
              <a:t>Prevencija</a:t>
            </a:r>
            <a:endParaRPr lang="en-US" sz="4000" b="1" dirty="0">
              <a:solidFill>
                <a:srgbClr val="5792CE"/>
              </a:solidFill>
              <a:latin typeface="D-DIN EXP" panose="020B0504020202030204" pitchFamily="34" charset="0"/>
            </a:endParaRPr>
          </a:p>
        </p:txBody>
      </p:sp>
      <p:sp>
        <p:nvSpPr>
          <p:cNvPr id="21" name="TextBox 20"/>
          <p:cNvSpPr txBox="1"/>
          <p:nvPr/>
        </p:nvSpPr>
        <p:spPr>
          <a:xfrm>
            <a:off x="8268950" y="2278642"/>
            <a:ext cx="1806520" cy="707886"/>
          </a:xfrm>
          <a:prstGeom prst="rect">
            <a:avLst/>
          </a:prstGeom>
          <a:noFill/>
        </p:spPr>
        <p:txBody>
          <a:bodyPr wrap="none" lIns="0" rIns="0" rtlCol="0">
            <a:spAutoFit/>
          </a:bodyPr>
          <a:lstStyle/>
          <a:p>
            <a:r>
              <a:rPr lang="en-US" sz="4000" b="1" dirty="0" err="1">
                <a:solidFill>
                  <a:srgbClr val="5792CE"/>
                </a:solidFill>
                <a:latin typeface="D-DIN EXP" panose="020B0504020202030204" pitchFamily="34" charset="0"/>
              </a:rPr>
              <a:t>Apsauga</a:t>
            </a:r>
            <a:endParaRPr lang="en-US" sz="4000" b="1" dirty="0">
              <a:solidFill>
                <a:srgbClr val="5792CE"/>
              </a:solidFill>
              <a:latin typeface="D-DIN EXP" panose="020B0504020202030204" pitchFamily="34" charset="0"/>
            </a:endParaRPr>
          </a:p>
        </p:txBody>
      </p:sp>
      <p:sp>
        <p:nvSpPr>
          <p:cNvPr id="2" name="Title 1"/>
          <p:cNvSpPr>
            <a:spLocks noGrp="1"/>
          </p:cNvSpPr>
          <p:nvPr>
            <p:ph type="title"/>
          </p:nvPr>
        </p:nvSpPr>
        <p:spPr>
          <a:xfrm>
            <a:off x="1046922" y="1093356"/>
            <a:ext cx="10086975" cy="778381"/>
          </a:xfrm>
        </p:spPr>
        <p:txBody>
          <a:bodyPr/>
          <a:lstStyle/>
          <a:p>
            <a:r>
              <a:rPr lang="en-US" sz="3600" b="1" dirty="0"/>
              <a:t>UniSAFE </a:t>
            </a:r>
            <a:r>
              <a:rPr lang="en-US" sz="3600" b="1" dirty="0" err="1"/>
              <a:t>7P</a:t>
            </a:r>
            <a:r>
              <a:rPr lang="en-US" sz="3600" b="1" dirty="0"/>
              <a:t> </a:t>
            </a:r>
            <a:r>
              <a:rPr lang="en-US" sz="3600" b="1" dirty="0" err="1"/>
              <a:t>koncepcin</a:t>
            </a:r>
            <a:r>
              <a:rPr lang="lt-LT" sz="3600" b="1" dirty="0" err="1"/>
              <a:t>is</a:t>
            </a:r>
            <a:r>
              <a:rPr lang="lt-LT" sz="3600" b="1" dirty="0"/>
              <a:t> modelis</a:t>
            </a:r>
            <a:r>
              <a:rPr lang="en-US" sz="3600" b="1" dirty="0"/>
              <a:t>  </a:t>
            </a:r>
          </a:p>
        </p:txBody>
      </p:sp>
      <p:sp>
        <p:nvSpPr>
          <p:cNvPr id="5" name="TextBox 4"/>
          <p:cNvSpPr txBox="1"/>
          <p:nvPr/>
        </p:nvSpPr>
        <p:spPr>
          <a:xfrm>
            <a:off x="776675" y="2986528"/>
            <a:ext cx="2621038" cy="3251596"/>
          </a:xfrm>
          <a:prstGeom prst="rect">
            <a:avLst/>
          </a:prstGeom>
          <a:noFill/>
        </p:spPr>
        <p:txBody>
          <a:bodyPr wrap="square" lIns="0" rIns="0" rtlCol="0">
            <a:spAutoFit/>
          </a:bodyPr>
          <a:lstStyle/>
          <a:p>
            <a:pPr>
              <a:lnSpc>
                <a:spcPct val="130000"/>
              </a:lnSpc>
            </a:pPr>
            <a:r>
              <a:rPr lang="lt-LT" sz="2000" dirty="0">
                <a:solidFill>
                  <a:srgbClr val="0E2234"/>
                </a:solidFill>
                <a:latin typeface="Din"/>
              </a:rPr>
              <a:t>Duomenų surinkimas yra būtinas, siekiant įvertinti ir pamatuoti smurto dėl lyties ir jo formų paplitimo mastus bei dinamiką ir didinti informuotumą apie tai.</a:t>
            </a:r>
            <a:endParaRPr lang="lt-LT" sz="2000" dirty="0">
              <a:solidFill>
                <a:schemeClr val="tx1">
                  <a:alpha val="70000"/>
                </a:schemeClr>
              </a:solidFill>
              <a:latin typeface="D-DIN" panose="020B0504030202030204" pitchFamily="34" charset="77"/>
            </a:endParaRPr>
          </a:p>
        </p:txBody>
      </p:sp>
      <p:sp>
        <p:nvSpPr>
          <p:cNvPr id="3" name="Espace réservé du numéro de diapositive 2">
            <a:extLst>
              <a:ext uri="{FF2B5EF4-FFF2-40B4-BE49-F238E27FC236}">
                <a16:creationId xmlns:a16="http://schemas.microsoft.com/office/drawing/2014/main" id="{55F2CE6F-327A-9D44-85AC-0C79D888029A}"/>
              </a:ext>
            </a:extLst>
          </p:cNvPr>
          <p:cNvSpPr>
            <a:spLocks noGrp="1"/>
          </p:cNvSpPr>
          <p:nvPr>
            <p:ph type="sldNum" sz="quarter" idx="4"/>
          </p:nvPr>
        </p:nvSpPr>
        <p:spPr>
          <a:xfrm>
            <a:off x="8024110" y="6257177"/>
            <a:ext cx="2743200" cy="365125"/>
          </a:xfrm>
        </p:spPr>
        <p:txBody>
          <a:bodyPr/>
          <a:lstStyle/>
          <a:p>
            <a:fld id="{783777ED-E0AE-DD49-A1E6-113717D9A99F}" type="slidenum">
              <a:rPr lang="fr-FR" smtClean="0"/>
              <a:pPr/>
              <a:t>23</a:t>
            </a:fld>
            <a:endParaRPr lang="fr-FR"/>
          </a:p>
        </p:txBody>
      </p:sp>
      <p:sp>
        <p:nvSpPr>
          <p:cNvPr id="15" name="TextBox 4">
            <a:extLst>
              <a:ext uri="{FF2B5EF4-FFF2-40B4-BE49-F238E27FC236}">
                <a16:creationId xmlns:a16="http://schemas.microsoft.com/office/drawing/2014/main" id="{234482DC-0545-9444-AE6B-76877EFE6879}"/>
              </a:ext>
            </a:extLst>
          </p:cNvPr>
          <p:cNvSpPr txBox="1"/>
          <p:nvPr/>
        </p:nvSpPr>
        <p:spPr>
          <a:xfrm>
            <a:off x="3958037" y="3025638"/>
            <a:ext cx="3720719" cy="3693319"/>
          </a:xfrm>
          <a:prstGeom prst="rect">
            <a:avLst/>
          </a:prstGeom>
          <a:noFill/>
        </p:spPr>
        <p:txBody>
          <a:bodyPr wrap="square" lIns="0" rIns="0" rtlCol="0">
            <a:spAutoFit/>
          </a:bodyPr>
          <a:lstStyle/>
          <a:p>
            <a:pPr>
              <a:lnSpc>
                <a:spcPct val="130000"/>
              </a:lnSpc>
            </a:pPr>
            <a:r>
              <a:rPr lang="lt-LT" sz="2000" b="0" i="0" dirty="0">
                <a:solidFill>
                  <a:srgbClr val="000000"/>
                </a:solidFill>
                <a:effectLst/>
                <a:latin typeface="WordVisi_MSFontService"/>
              </a:rPr>
              <a:t>Prevencija apima priemones</a:t>
            </a:r>
            <a:r>
              <a:rPr lang="lt-LT" sz="2000" dirty="0">
                <a:solidFill>
                  <a:srgbClr val="000000"/>
                </a:solidFill>
                <a:latin typeface="WordVisi_MSFontService"/>
              </a:rPr>
              <a:t>, skatinančias keisti visų akademinės bendruomenės narių socialinius ir kultūrinius elgesio modelius bei nuostatas.</a:t>
            </a:r>
            <a:r>
              <a:rPr lang="lt-LT" sz="2000" b="0" i="0" dirty="0">
                <a:solidFill>
                  <a:srgbClr val="000000"/>
                </a:solidFill>
                <a:effectLst/>
                <a:latin typeface="WordVisi_MSFontService"/>
              </a:rPr>
              <a:t> Šių priemonių įgyvendinimas atskleidžia organizacijos kultūrą ir vertybes ir transliuoja jas tiek institucijos viduje, tiek išorėje</a:t>
            </a:r>
            <a:r>
              <a:rPr lang="en-GB" sz="2000" b="0" i="0" dirty="0">
                <a:solidFill>
                  <a:srgbClr val="000000"/>
                </a:solidFill>
                <a:effectLst/>
                <a:latin typeface="WordVisi_MSFontService"/>
              </a:rPr>
              <a:t>.  </a:t>
            </a:r>
            <a:endParaRPr lang="en-US" dirty="0">
              <a:solidFill>
                <a:schemeClr val="tx1">
                  <a:alpha val="70000"/>
                </a:schemeClr>
              </a:solidFill>
              <a:latin typeface="D-DIN" panose="020B0504030202030204" pitchFamily="34" charset="77"/>
            </a:endParaRPr>
          </a:p>
        </p:txBody>
      </p:sp>
      <p:sp>
        <p:nvSpPr>
          <p:cNvPr id="16" name="TextBox 4">
            <a:extLst>
              <a:ext uri="{FF2B5EF4-FFF2-40B4-BE49-F238E27FC236}">
                <a16:creationId xmlns:a16="http://schemas.microsoft.com/office/drawing/2014/main" id="{60AA4B08-B76E-7A48-B33E-5029065C3456}"/>
              </a:ext>
            </a:extLst>
          </p:cNvPr>
          <p:cNvSpPr txBox="1"/>
          <p:nvPr/>
        </p:nvSpPr>
        <p:spPr>
          <a:xfrm>
            <a:off x="8233964" y="2876800"/>
            <a:ext cx="3506932" cy="3013133"/>
          </a:xfrm>
          <a:prstGeom prst="rect">
            <a:avLst/>
          </a:prstGeom>
          <a:noFill/>
        </p:spPr>
        <p:txBody>
          <a:bodyPr wrap="square" lIns="0" rIns="0" rtlCol="0">
            <a:spAutoFit/>
          </a:bodyPr>
          <a:lstStyle/>
          <a:p>
            <a:pPr>
              <a:lnSpc>
                <a:spcPct val="130000"/>
              </a:lnSpc>
            </a:pPr>
            <a:r>
              <a:rPr lang="lt-LT" sz="1800" b="0" i="0" dirty="0">
                <a:solidFill>
                  <a:srgbClr val="000000"/>
                </a:solidFill>
                <a:effectLst/>
                <a:latin typeface="Calibri" panose="020F0502020204030204" pitchFamily="34" charset="0"/>
              </a:rPr>
              <a:t>Apsauga būtina galimų aukų saugumui užtikrinti ir jų poreikiams tenkinti. </a:t>
            </a:r>
            <a:r>
              <a:rPr lang="lt-LT" dirty="0">
                <a:solidFill>
                  <a:srgbClr val="000000"/>
                </a:solidFill>
                <a:latin typeface="Calibri" panose="020F0502020204030204" pitchFamily="34" charset="0"/>
              </a:rPr>
              <a:t>Institucijose turi būti numatytos aiškios procedūros ir infrastruktūra pranešimams apie smurtą </a:t>
            </a:r>
            <a:r>
              <a:rPr lang="lt-LT" sz="2000" dirty="0">
                <a:solidFill>
                  <a:srgbClr val="000000"/>
                </a:solidFill>
                <a:latin typeface="Calibri" panose="020F0502020204030204" pitchFamily="34" charset="0"/>
              </a:rPr>
              <a:t>dėl</a:t>
            </a:r>
            <a:r>
              <a:rPr lang="lt-LT" dirty="0">
                <a:solidFill>
                  <a:srgbClr val="000000"/>
                </a:solidFill>
                <a:latin typeface="Calibri" panose="020F0502020204030204" pitchFamily="34" charset="0"/>
              </a:rPr>
              <a:t> lyties pateikti ir apie tai pranešę asmenys turi būti visiškai apsaugoti.</a:t>
            </a:r>
            <a:r>
              <a:rPr lang="lt-LT" sz="1800" b="0" i="0" dirty="0">
                <a:solidFill>
                  <a:srgbClr val="000000"/>
                </a:solidFill>
                <a:effectLst/>
                <a:latin typeface="Calibri" panose="020F0502020204030204" pitchFamily="34" charset="0"/>
              </a:rPr>
              <a:t>   </a:t>
            </a:r>
            <a:endParaRPr lang="lt-LT" dirty="0">
              <a:solidFill>
                <a:schemeClr val="tx1">
                  <a:lumMod val="95000"/>
                  <a:lumOff val="5000"/>
                  <a:alpha val="70000"/>
                </a:schemeClr>
              </a:solidFill>
              <a:latin typeface="D-DIN" panose="020B0504030202030204" pitchFamily="34" charset="77"/>
            </a:endParaRPr>
          </a:p>
        </p:txBody>
      </p:sp>
    </p:spTree>
    <p:extLst>
      <p:ext uri="{BB962C8B-B14F-4D97-AF65-F5344CB8AC3E}">
        <p14:creationId xmlns:p14="http://schemas.microsoft.com/office/powerpoint/2010/main" val="18581466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83044" y="2397513"/>
            <a:ext cx="6615594" cy="707886"/>
          </a:xfrm>
          <a:prstGeom prst="rect">
            <a:avLst/>
          </a:prstGeom>
          <a:noFill/>
        </p:spPr>
        <p:txBody>
          <a:bodyPr wrap="none" lIns="0" rIns="0" rtlCol="0">
            <a:spAutoFit/>
          </a:bodyPr>
          <a:lstStyle/>
          <a:p>
            <a:r>
              <a:rPr lang="en-US" sz="4000" b="1" dirty="0" err="1">
                <a:solidFill>
                  <a:srgbClr val="5792CE"/>
                </a:solidFill>
                <a:latin typeface="D-DIN EXP" panose="020B0504020202030204" pitchFamily="34" charset="0"/>
              </a:rPr>
              <a:t>Patraukimas</a:t>
            </a:r>
            <a:r>
              <a:rPr lang="en-US" sz="4000" b="1" dirty="0">
                <a:solidFill>
                  <a:srgbClr val="5792CE"/>
                </a:solidFill>
                <a:latin typeface="D-DIN EXP" panose="020B0504020202030204" pitchFamily="34" charset="0"/>
              </a:rPr>
              <a:t> </a:t>
            </a:r>
            <a:r>
              <a:rPr lang="en-US" sz="4000" b="1" dirty="0" err="1">
                <a:solidFill>
                  <a:srgbClr val="5792CE"/>
                </a:solidFill>
                <a:latin typeface="D-DIN EXP" panose="020B0504020202030204" pitchFamily="34" charset="0"/>
              </a:rPr>
              <a:t>atsakomyb</a:t>
            </a:r>
            <a:r>
              <a:rPr lang="lt-LT" sz="4000" b="1" dirty="0">
                <a:solidFill>
                  <a:srgbClr val="5792CE"/>
                </a:solidFill>
                <a:latin typeface="D-DIN EXP" panose="020B0504020202030204" pitchFamily="34" charset="0"/>
              </a:rPr>
              <a:t>ė</a:t>
            </a:r>
            <a:r>
              <a:rPr lang="en-US" sz="4000" b="1" dirty="0">
                <a:solidFill>
                  <a:srgbClr val="5792CE"/>
                </a:solidFill>
                <a:latin typeface="D-DIN EXP" panose="020B0504020202030204" pitchFamily="34" charset="0"/>
              </a:rPr>
              <a:t>n </a:t>
            </a:r>
          </a:p>
        </p:txBody>
      </p:sp>
      <p:sp>
        <p:nvSpPr>
          <p:cNvPr id="20" name="TextBox 19"/>
          <p:cNvSpPr txBox="1"/>
          <p:nvPr/>
        </p:nvSpPr>
        <p:spPr>
          <a:xfrm>
            <a:off x="6880532" y="2383040"/>
            <a:ext cx="3816494" cy="707886"/>
          </a:xfrm>
          <a:prstGeom prst="rect">
            <a:avLst/>
          </a:prstGeom>
          <a:noFill/>
        </p:spPr>
        <p:txBody>
          <a:bodyPr wrap="none" lIns="0" rIns="0" rtlCol="0">
            <a:spAutoFit/>
          </a:bodyPr>
          <a:lstStyle/>
          <a:p>
            <a:r>
              <a:rPr lang="en-US" sz="4000" b="1" dirty="0" err="1">
                <a:solidFill>
                  <a:srgbClr val="5792CE"/>
                </a:solidFill>
                <a:latin typeface="D-DIN EXP" panose="020B0504020202030204" pitchFamily="34" charset="0"/>
              </a:rPr>
              <a:t>Paslaugų</a:t>
            </a:r>
            <a:r>
              <a:rPr lang="en-US" sz="4000" b="1" dirty="0">
                <a:solidFill>
                  <a:srgbClr val="5792CE"/>
                </a:solidFill>
                <a:latin typeface="D-DIN EXP" panose="020B0504020202030204" pitchFamily="34" charset="0"/>
              </a:rPr>
              <a:t> </a:t>
            </a:r>
            <a:r>
              <a:rPr lang="en-US" sz="4000" b="1" dirty="0" err="1">
                <a:solidFill>
                  <a:srgbClr val="5792CE"/>
                </a:solidFill>
                <a:latin typeface="D-DIN EXP" panose="020B0504020202030204" pitchFamily="34" charset="0"/>
              </a:rPr>
              <a:t>teikimas</a:t>
            </a:r>
            <a:endParaRPr lang="en-US" sz="4000" b="1" dirty="0">
              <a:solidFill>
                <a:srgbClr val="5792CE"/>
              </a:solidFill>
              <a:latin typeface="D-DIN EXP" panose="020B0504020202030204" pitchFamily="34" charset="0"/>
            </a:endParaRPr>
          </a:p>
        </p:txBody>
      </p:sp>
      <p:sp>
        <p:nvSpPr>
          <p:cNvPr id="2" name="Title 1"/>
          <p:cNvSpPr>
            <a:spLocks noGrp="1"/>
          </p:cNvSpPr>
          <p:nvPr>
            <p:ph type="title"/>
          </p:nvPr>
        </p:nvSpPr>
        <p:spPr>
          <a:xfrm>
            <a:off x="1046922" y="1093356"/>
            <a:ext cx="10086975" cy="778381"/>
          </a:xfrm>
        </p:spPr>
        <p:txBody>
          <a:bodyPr/>
          <a:lstStyle/>
          <a:p>
            <a:r>
              <a:rPr lang="en-US" sz="3600" b="1" dirty="0" err="1"/>
              <a:t>UniSAFE</a:t>
            </a:r>
            <a:r>
              <a:rPr lang="en-US" sz="3600" b="1" dirty="0"/>
              <a:t> </a:t>
            </a:r>
            <a:r>
              <a:rPr lang="en-US" sz="3600" b="1" dirty="0" err="1"/>
              <a:t>7P</a:t>
            </a:r>
            <a:r>
              <a:rPr lang="en-US" sz="3600" b="1" dirty="0"/>
              <a:t> </a:t>
            </a:r>
            <a:r>
              <a:rPr lang="en-US" sz="3600" b="1" dirty="0" err="1"/>
              <a:t>koncepcinis</a:t>
            </a:r>
            <a:r>
              <a:rPr lang="en-US" sz="3600" b="1" dirty="0"/>
              <a:t> </a:t>
            </a:r>
            <a:r>
              <a:rPr lang="en-US" sz="3600" b="1" dirty="0" err="1"/>
              <a:t>modelis</a:t>
            </a:r>
            <a:endParaRPr lang="en-US" sz="3600" b="1" dirty="0"/>
          </a:p>
        </p:txBody>
      </p:sp>
      <p:sp>
        <p:nvSpPr>
          <p:cNvPr id="5" name="TextBox 4"/>
          <p:cNvSpPr txBox="1"/>
          <p:nvPr/>
        </p:nvSpPr>
        <p:spPr>
          <a:xfrm>
            <a:off x="1041369" y="3062728"/>
            <a:ext cx="4340970" cy="2575577"/>
          </a:xfrm>
          <a:prstGeom prst="rect">
            <a:avLst/>
          </a:prstGeom>
          <a:noFill/>
        </p:spPr>
        <p:txBody>
          <a:bodyPr wrap="square" lIns="0" rIns="0" rtlCol="0">
            <a:spAutoFit/>
          </a:bodyPr>
          <a:lstStyle/>
          <a:p>
            <a:pPr>
              <a:lnSpc>
                <a:spcPct val="130000"/>
              </a:lnSpc>
            </a:pPr>
            <a:r>
              <a:rPr lang="lt-LT" dirty="0">
                <a:solidFill>
                  <a:srgbClr val="0E2234"/>
                </a:solidFill>
                <a:latin typeface="Din Bold"/>
              </a:rPr>
              <a:t>Patraukimas atsakomybėn ir drausminės priemonės apima teisines procedūras prieš įtariamąjį. Galimi žingsniai apima kreipimąsi į teismą dėl baudžiamųjų nusižengimų arba galimybių pradėti administracinius veiksmus dėl drausminių sankcijų taikymo. </a:t>
            </a:r>
          </a:p>
        </p:txBody>
      </p:sp>
      <p:sp>
        <p:nvSpPr>
          <p:cNvPr id="3" name="Espace réservé du numéro de diapositive 2">
            <a:extLst>
              <a:ext uri="{FF2B5EF4-FFF2-40B4-BE49-F238E27FC236}">
                <a16:creationId xmlns:a16="http://schemas.microsoft.com/office/drawing/2014/main" id="{55F2CE6F-327A-9D44-85AC-0C79D888029A}"/>
              </a:ext>
            </a:extLst>
          </p:cNvPr>
          <p:cNvSpPr>
            <a:spLocks noGrp="1"/>
          </p:cNvSpPr>
          <p:nvPr>
            <p:ph type="sldNum" sz="quarter" idx="4"/>
          </p:nvPr>
        </p:nvSpPr>
        <p:spPr>
          <a:xfrm>
            <a:off x="8328910" y="6333377"/>
            <a:ext cx="2743200" cy="365125"/>
          </a:xfrm>
        </p:spPr>
        <p:txBody>
          <a:bodyPr/>
          <a:lstStyle/>
          <a:p>
            <a:fld id="{783777ED-E0AE-DD49-A1E6-113717D9A99F}" type="slidenum">
              <a:rPr lang="fr-FR" smtClean="0"/>
              <a:pPr/>
              <a:t>24</a:t>
            </a:fld>
            <a:endParaRPr lang="fr-FR"/>
          </a:p>
        </p:txBody>
      </p:sp>
      <p:sp>
        <p:nvSpPr>
          <p:cNvPr id="15" name="TextBox 4">
            <a:extLst>
              <a:ext uri="{FF2B5EF4-FFF2-40B4-BE49-F238E27FC236}">
                <a16:creationId xmlns:a16="http://schemas.microsoft.com/office/drawing/2014/main" id="{234482DC-0545-9444-AE6B-76877EFE6879}"/>
              </a:ext>
            </a:extLst>
          </p:cNvPr>
          <p:cNvSpPr txBox="1"/>
          <p:nvPr/>
        </p:nvSpPr>
        <p:spPr>
          <a:xfrm>
            <a:off x="6915085" y="3253227"/>
            <a:ext cx="4343184" cy="3333220"/>
          </a:xfrm>
          <a:prstGeom prst="rect">
            <a:avLst/>
          </a:prstGeom>
          <a:noFill/>
        </p:spPr>
        <p:txBody>
          <a:bodyPr wrap="square" lIns="0" rIns="0" rtlCol="0">
            <a:spAutoFit/>
          </a:bodyPr>
          <a:lstStyle/>
          <a:p>
            <a:pPr>
              <a:lnSpc>
                <a:spcPct val="130000"/>
              </a:lnSpc>
            </a:pPr>
            <a:r>
              <a:rPr lang="lt-LT" b="0" i="0" dirty="0">
                <a:solidFill>
                  <a:srgbClr val="000000"/>
                </a:solidFill>
                <a:effectLst/>
                <a:latin typeface="WordVisi_MSFontService"/>
              </a:rPr>
              <a:t>Paslaugų </a:t>
            </a:r>
            <a:r>
              <a:rPr lang="lt-LT" dirty="0">
                <a:solidFill>
                  <a:srgbClr val="000000"/>
                </a:solidFill>
                <a:latin typeface="WordVisi_MSFontService"/>
              </a:rPr>
              <a:t>teikimas susijęs su tuo, kad institucijos turi sudaryti sąlygas ir teikti būtinas paslaugas asmenims, nukentėjusiems nuo smurto dėl lyties. Paslaugos turėtų/galėtų būti teikiamos nukentėjusių asmenų šeimos nariams, įtariamajam, smurto liudytojams ir kitiems bendruomenės nariams, kuriuos paveikė smurto atvejai</a:t>
            </a:r>
            <a:r>
              <a:rPr lang="lt-LT" b="0" i="0" dirty="0">
                <a:solidFill>
                  <a:srgbClr val="000000"/>
                </a:solidFill>
                <a:effectLst/>
                <a:latin typeface="WordVisi_MSFontService"/>
              </a:rPr>
              <a:t>. </a:t>
            </a:r>
            <a:endParaRPr lang="lt-LT" b="1" dirty="0">
              <a:solidFill>
                <a:schemeClr val="tx1">
                  <a:alpha val="70000"/>
                </a:schemeClr>
              </a:solidFill>
              <a:latin typeface="D-DIN" panose="020B0504030202030204" pitchFamily="34" charset="77"/>
            </a:endParaRPr>
          </a:p>
        </p:txBody>
      </p:sp>
    </p:spTree>
    <p:extLst>
      <p:ext uri="{BB962C8B-B14F-4D97-AF65-F5344CB8AC3E}">
        <p14:creationId xmlns:p14="http://schemas.microsoft.com/office/powerpoint/2010/main" val="26023305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077402" y="2021593"/>
            <a:ext cx="2580194" cy="707886"/>
          </a:xfrm>
          <a:prstGeom prst="rect">
            <a:avLst/>
          </a:prstGeom>
          <a:noFill/>
        </p:spPr>
        <p:txBody>
          <a:bodyPr wrap="none" lIns="0" rIns="0" rtlCol="0">
            <a:spAutoFit/>
          </a:bodyPr>
          <a:lstStyle/>
          <a:p>
            <a:r>
              <a:rPr lang="en-US" sz="4000" b="1" dirty="0" err="1">
                <a:solidFill>
                  <a:srgbClr val="5792CE"/>
                </a:solidFill>
                <a:latin typeface="D-DIN EXP" panose="020B0504020202030204" pitchFamily="34" charset="0"/>
              </a:rPr>
              <a:t>Partnerystė</a:t>
            </a:r>
            <a:r>
              <a:rPr lang="en-US" sz="4000" b="1" dirty="0">
                <a:solidFill>
                  <a:srgbClr val="5792CE"/>
                </a:solidFill>
                <a:latin typeface="D-DIN EXP" panose="020B0504020202030204" pitchFamily="34" charset="0"/>
              </a:rPr>
              <a:t> </a:t>
            </a:r>
          </a:p>
        </p:txBody>
      </p:sp>
      <p:sp>
        <p:nvSpPr>
          <p:cNvPr id="20" name="TextBox 19"/>
          <p:cNvSpPr txBox="1"/>
          <p:nvPr/>
        </p:nvSpPr>
        <p:spPr>
          <a:xfrm>
            <a:off x="6952912" y="2111002"/>
            <a:ext cx="1591654" cy="707886"/>
          </a:xfrm>
          <a:prstGeom prst="rect">
            <a:avLst/>
          </a:prstGeom>
          <a:noFill/>
        </p:spPr>
        <p:txBody>
          <a:bodyPr wrap="none" lIns="0" rIns="0" rtlCol="0">
            <a:spAutoFit/>
          </a:bodyPr>
          <a:lstStyle/>
          <a:p>
            <a:r>
              <a:rPr lang="en-US" sz="4000" b="1" dirty="0" err="1">
                <a:solidFill>
                  <a:srgbClr val="5792CE"/>
                </a:solidFill>
                <a:latin typeface="D-DIN EXP" panose="020B0504020202030204" pitchFamily="34" charset="0"/>
              </a:rPr>
              <a:t>Politika</a:t>
            </a:r>
            <a:endParaRPr lang="en-US" sz="4000" b="1" dirty="0">
              <a:solidFill>
                <a:srgbClr val="5792CE"/>
              </a:solidFill>
              <a:latin typeface="D-DIN EXP" panose="020B0504020202030204" pitchFamily="34" charset="0"/>
            </a:endParaRPr>
          </a:p>
        </p:txBody>
      </p:sp>
      <p:sp>
        <p:nvSpPr>
          <p:cNvPr id="2" name="Title 1"/>
          <p:cNvSpPr>
            <a:spLocks noGrp="1"/>
          </p:cNvSpPr>
          <p:nvPr>
            <p:ph type="title"/>
          </p:nvPr>
        </p:nvSpPr>
        <p:spPr>
          <a:xfrm>
            <a:off x="1046922" y="1093356"/>
            <a:ext cx="10086975" cy="778381"/>
          </a:xfrm>
        </p:spPr>
        <p:txBody>
          <a:bodyPr/>
          <a:lstStyle/>
          <a:p>
            <a:r>
              <a:rPr lang="en-US" sz="3600" b="1" dirty="0" err="1"/>
              <a:t>UniSAFE</a:t>
            </a:r>
            <a:r>
              <a:rPr lang="en-US" sz="3600" b="1" dirty="0"/>
              <a:t> </a:t>
            </a:r>
            <a:r>
              <a:rPr lang="en-US" sz="3600" b="1" dirty="0" err="1"/>
              <a:t>7P</a:t>
            </a:r>
            <a:r>
              <a:rPr lang="en-US" sz="3600" b="1" dirty="0"/>
              <a:t> </a:t>
            </a:r>
            <a:r>
              <a:rPr lang="en-US" sz="3600" b="1" dirty="0" err="1"/>
              <a:t>koncepcin</a:t>
            </a:r>
            <a:r>
              <a:rPr lang="lt-LT" sz="3600" b="1" dirty="0" err="1"/>
              <a:t>is</a:t>
            </a:r>
            <a:r>
              <a:rPr lang="en-US" sz="3600" b="1" dirty="0"/>
              <a:t> </a:t>
            </a:r>
            <a:r>
              <a:rPr lang="en-US" sz="3600" b="1" dirty="0" err="1"/>
              <a:t>modelis</a:t>
            </a:r>
            <a:endParaRPr lang="en-US" sz="3600" b="1" dirty="0"/>
          </a:p>
        </p:txBody>
      </p:sp>
      <p:sp>
        <p:nvSpPr>
          <p:cNvPr id="5" name="TextBox 4"/>
          <p:cNvSpPr txBox="1"/>
          <p:nvPr/>
        </p:nvSpPr>
        <p:spPr>
          <a:xfrm>
            <a:off x="698346" y="2696968"/>
            <a:ext cx="5574535" cy="3661002"/>
          </a:xfrm>
          <a:prstGeom prst="rect">
            <a:avLst/>
          </a:prstGeom>
          <a:noFill/>
        </p:spPr>
        <p:txBody>
          <a:bodyPr wrap="square" lIns="0" rIns="0" rtlCol="0">
            <a:spAutoFit/>
          </a:bodyPr>
          <a:lstStyle/>
          <a:p>
            <a:pPr>
              <a:lnSpc>
                <a:spcPct val="130000"/>
              </a:lnSpc>
            </a:pPr>
            <a:r>
              <a:rPr lang="lt-LT" sz="2000" i="0" dirty="0">
                <a:solidFill>
                  <a:srgbClr val="000000"/>
                </a:solidFill>
                <a:effectLst/>
                <a:latin typeface="Calibri" panose="020F0502020204030204" pitchFamily="34" charset="0"/>
              </a:rPr>
              <a:t>Partnerystė reiškia, kad siekiant efektyvių sprendimų kovojant su smurtu dėl lyties, turi būti įtraukti įvairūs lyderiai ir specialistai, kaip antai valstybinių institucijų</a:t>
            </a:r>
            <a:r>
              <a:rPr lang="lt-LT" sz="2000" dirty="0">
                <a:solidFill>
                  <a:srgbClr val="000000"/>
                </a:solidFill>
                <a:latin typeface="Calibri" panose="020F0502020204030204" pitchFamily="34" charset="0"/>
              </a:rPr>
              <a:t>, nevyriausybinių organizacijų atstovai, paslaugų teikėjai, profsąjungos, studentų sąjungos ir akademinio personalo asociacijos</a:t>
            </a:r>
            <a:r>
              <a:rPr lang="lt-LT" sz="2000" b="0" i="0" dirty="0">
                <a:solidFill>
                  <a:srgbClr val="000000"/>
                </a:solidFill>
                <a:effectLst/>
                <a:latin typeface="Calibri" panose="020F0502020204030204" pitchFamily="34" charset="0"/>
              </a:rPr>
              <a:t>. Išorinė partnerystė papildo esamus ryšius ir teikia papildomų ekspertinių žinių bei kompetencijų sprend</a:t>
            </a:r>
            <a:r>
              <a:rPr lang="lt-LT" sz="2000" dirty="0">
                <a:solidFill>
                  <a:srgbClr val="000000"/>
                </a:solidFill>
                <a:latin typeface="Calibri" panose="020F0502020204030204" pitchFamily="34" charset="0"/>
              </a:rPr>
              <a:t>žiant šią problemą</a:t>
            </a:r>
            <a:r>
              <a:rPr lang="lt-LT" sz="1800" b="0" i="0" dirty="0">
                <a:solidFill>
                  <a:srgbClr val="000000"/>
                </a:solidFill>
                <a:effectLst/>
                <a:latin typeface="Calibri" panose="020F0502020204030204" pitchFamily="34" charset="0"/>
              </a:rPr>
              <a:t>.</a:t>
            </a:r>
            <a:endParaRPr lang="lt-LT" sz="1600" dirty="0">
              <a:solidFill>
                <a:schemeClr val="tx1">
                  <a:alpha val="70000"/>
                </a:schemeClr>
              </a:solidFill>
              <a:latin typeface="D-DIN" panose="020B0504030202030204" pitchFamily="34" charset="77"/>
            </a:endParaRPr>
          </a:p>
        </p:txBody>
      </p:sp>
      <p:sp>
        <p:nvSpPr>
          <p:cNvPr id="3" name="Espace réservé du numéro de diapositive 2">
            <a:extLst>
              <a:ext uri="{FF2B5EF4-FFF2-40B4-BE49-F238E27FC236}">
                <a16:creationId xmlns:a16="http://schemas.microsoft.com/office/drawing/2014/main" id="{55F2CE6F-327A-9D44-85AC-0C79D888029A}"/>
              </a:ext>
            </a:extLst>
          </p:cNvPr>
          <p:cNvSpPr>
            <a:spLocks noGrp="1"/>
          </p:cNvSpPr>
          <p:nvPr>
            <p:ph type="sldNum" sz="quarter" idx="4"/>
          </p:nvPr>
        </p:nvSpPr>
        <p:spPr>
          <a:xfrm>
            <a:off x="8328910" y="6333377"/>
            <a:ext cx="2743200" cy="365125"/>
          </a:xfrm>
        </p:spPr>
        <p:txBody>
          <a:bodyPr/>
          <a:lstStyle/>
          <a:p>
            <a:fld id="{783777ED-E0AE-DD49-A1E6-113717D9A99F}" type="slidenum">
              <a:rPr lang="fr-FR" smtClean="0"/>
              <a:pPr/>
              <a:t>25</a:t>
            </a:fld>
            <a:endParaRPr lang="fr-FR"/>
          </a:p>
        </p:txBody>
      </p:sp>
      <p:sp>
        <p:nvSpPr>
          <p:cNvPr id="15" name="TextBox 4">
            <a:extLst>
              <a:ext uri="{FF2B5EF4-FFF2-40B4-BE49-F238E27FC236}">
                <a16:creationId xmlns:a16="http://schemas.microsoft.com/office/drawing/2014/main" id="{234482DC-0545-9444-AE6B-76877EFE6879}"/>
              </a:ext>
            </a:extLst>
          </p:cNvPr>
          <p:cNvSpPr txBox="1"/>
          <p:nvPr/>
        </p:nvSpPr>
        <p:spPr>
          <a:xfrm>
            <a:off x="6784062" y="3105399"/>
            <a:ext cx="4658792" cy="3293209"/>
          </a:xfrm>
          <a:prstGeom prst="rect">
            <a:avLst/>
          </a:prstGeom>
          <a:noFill/>
        </p:spPr>
        <p:txBody>
          <a:bodyPr wrap="square" lIns="0" rIns="0" rtlCol="0">
            <a:spAutoFit/>
          </a:bodyPr>
          <a:lstStyle/>
          <a:p>
            <a:pPr>
              <a:lnSpc>
                <a:spcPct val="130000"/>
              </a:lnSpc>
            </a:pPr>
            <a:r>
              <a:rPr lang="lt-LT" sz="2000" i="0" dirty="0">
                <a:solidFill>
                  <a:srgbClr val="0E2234"/>
                </a:solidFill>
                <a:effectLst/>
                <a:latin typeface="Din Bold"/>
              </a:rPr>
              <a:t>Politika reiškia politikos priemonių visumą, aiškią viziją ir strategiją, siekiant veiksmingo atsako sprendžiant sistemines smurto dėl lyties problemas institucijoje. Politika apima politikos dokumentus, kurie tiesiogiai ir konkrečiai parodo institucijos įsipareigojimą kovoti su smurtu lyties pagrindu. </a:t>
            </a:r>
          </a:p>
        </p:txBody>
      </p:sp>
    </p:spTree>
    <p:extLst>
      <p:ext uri="{BB962C8B-B14F-4D97-AF65-F5344CB8AC3E}">
        <p14:creationId xmlns:p14="http://schemas.microsoft.com/office/powerpoint/2010/main" val="21472615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1710B-791E-4461-1C53-1BB52030B69A}"/>
              </a:ext>
            </a:extLst>
          </p:cNvPr>
          <p:cNvSpPr>
            <a:spLocks noGrp="1"/>
          </p:cNvSpPr>
          <p:nvPr>
            <p:ph type="title"/>
          </p:nvPr>
        </p:nvSpPr>
        <p:spPr/>
        <p:txBody>
          <a:bodyPr/>
          <a:lstStyle/>
          <a:p>
            <a:r>
              <a:rPr lang="en-US" b="1" dirty="0"/>
              <a:t>1 </a:t>
            </a:r>
            <a:r>
              <a:rPr lang="en-US" b="1" dirty="0" err="1"/>
              <a:t>užduotis</a:t>
            </a:r>
            <a:r>
              <a:rPr lang="en-US" b="1" dirty="0"/>
              <a:t>: </a:t>
            </a:r>
            <a:r>
              <a:rPr lang="en-US" dirty="0" err="1"/>
              <a:t>Instrukcijos</a:t>
            </a:r>
            <a:endParaRPr lang="x-none" dirty="0"/>
          </a:p>
        </p:txBody>
      </p:sp>
      <p:sp>
        <p:nvSpPr>
          <p:cNvPr id="3" name="TextBox 11">
            <a:extLst>
              <a:ext uri="{FF2B5EF4-FFF2-40B4-BE49-F238E27FC236}">
                <a16:creationId xmlns:a16="http://schemas.microsoft.com/office/drawing/2014/main" id="{5E2FF0EE-CD1E-05A6-2238-9CF3D1F49C91}"/>
              </a:ext>
            </a:extLst>
          </p:cNvPr>
          <p:cNvSpPr txBox="1"/>
          <p:nvPr/>
        </p:nvSpPr>
        <p:spPr>
          <a:xfrm>
            <a:off x="857620" y="2244448"/>
            <a:ext cx="10086975" cy="3693319"/>
          </a:xfrm>
          <a:prstGeom prst="rect">
            <a:avLst/>
          </a:prstGeom>
          <a:noFill/>
        </p:spPr>
        <p:txBody>
          <a:bodyPr wrap="square" lIns="0" tIns="45720" rIns="0" bIns="45720" rtlCol="0" anchor="t">
            <a:spAutoFit/>
          </a:bodyPr>
          <a:lstStyle/>
          <a:p>
            <a:pPr marL="457200" indent="-457200">
              <a:lnSpc>
                <a:spcPct val="130000"/>
              </a:lnSpc>
              <a:buAutoNum type="arabicPeriod"/>
            </a:pPr>
            <a:r>
              <a:rPr lang="en-US" dirty="0" err="1">
                <a:solidFill>
                  <a:schemeClr val="bg1"/>
                </a:solidFill>
                <a:latin typeface="D-DIN"/>
              </a:rPr>
              <a:t>Dalyviai</a:t>
            </a:r>
            <a:r>
              <a:rPr lang="en-US" dirty="0">
                <a:solidFill>
                  <a:schemeClr val="bg1"/>
                </a:solidFill>
                <a:latin typeface="D-DIN"/>
              </a:rPr>
              <a:t> </a:t>
            </a:r>
            <a:r>
              <a:rPr lang="en-US" dirty="0" err="1">
                <a:solidFill>
                  <a:schemeClr val="bg1"/>
                </a:solidFill>
                <a:latin typeface="D-DIN"/>
              </a:rPr>
              <a:t>suskirstomis</a:t>
            </a:r>
            <a:r>
              <a:rPr lang="en-US" dirty="0">
                <a:solidFill>
                  <a:schemeClr val="bg1"/>
                </a:solidFill>
                <a:latin typeface="D-DIN"/>
              </a:rPr>
              <a:t> į </a:t>
            </a:r>
            <a:r>
              <a:rPr lang="en-US" dirty="0" err="1">
                <a:solidFill>
                  <a:schemeClr val="bg1"/>
                </a:solidFill>
                <a:latin typeface="D-DIN"/>
              </a:rPr>
              <a:t>grupes</a:t>
            </a:r>
            <a:r>
              <a:rPr lang="en-US" dirty="0">
                <a:solidFill>
                  <a:schemeClr val="bg1"/>
                </a:solidFill>
                <a:latin typeface="D-DIN"/>
              </a:rPr>
              <a:t>.</a:t>
            </a:r>
            <a:br>
              <a:rPr lang="en-US" dirty="0">
                <a:solidFill>
                  <a:schemeClr val="bg1"/>
                </a:solidFill>
                <a:latin typeface="D-DIN"/>
              </a:rPr>
            </a:br>
            <a:endParaRPr lang="en-US" dirty="0">
              <a:solidFill>
                <a:schemeClr val="bg1"/>
              </a:solidFill>
              <a:latin typeface="D-DIN"/>
            </a:endParaRPr>
          </a:p>
          <a:p>
            <a:pPr marL="457200" indent="-457200">
              <a:lnSpc>
                <a:spcPct val="130000"/>
              </a:lnSpc>
              <a:buAutoNum type="arabicPeriod"/>
            </a:pPr>
            <a:r>
              <a:rPr lang="en-US" dirty="0" err="1">
                <a:solidFill>
                  <a:schemeClr val="bg1"/>
                </a:solidFill>
                <a:latin typeface="D-DIN"/>
              </a:rPr>
              <a:t>Kiekviena</a:t>
            </a:r>
            <a:r>
              <a:rPr lang="en-US" dirty="0">
                <a:solidFill>
                  <a:schemeClr val="bg1"/>
                </a:solidFill>
                <a:latin typeface="D-DIN"/>
              </a:rPr>
              <a:t> </a:t>
            </a:r>
            <a:r>
              <a:rPr lang="en-US" dirty="0" err="1">
                <a:solidFill>
                  <a:schemeClr val="bg1"/>
                </a:solidFill>
                <a:latin typeface="D-DIN"/>
              </a:rPr>
              <a:t>grupė</a:t>
            </a:r>
            <a:r>
              <a:rPr lang="en-US" dirty="0">
                <a:solidFill>
                  <a:schemeClr val="bg1"/>
                </a:solidFill>
                <a:latin typeface="D-DIN"/>
              </a:rPr>
              <a:t> </a:t>
            </a:r>
            <a:r>
              <a:rPr lang="en-US" dirty="0" err="1">
                <a:solidFill>
                  <a:schemeClr val="bg1"/>
                </a:solidFill>
                <a:latin typeface="D-DIN"/>
              </a:rPr>
              <a:t>gauna</a:t>
            </a:r>
            <a:r>
              <a:rPr lang="en-US" dirty="0">
                <a:solidFill>
                  <a:schemeClr val="bg1"/>
                </a:solidFill>
                <a:latin typeface="D-DIN"/>
              </a:rPr>
              <a:t> po </a:t>
            </a:r>
            <a:r>
              <a:rPr lang="en-US" dirty="0" err="1">
                <a:solidFill>
                  <a:schemeClr val="bg1"/>
                </a:solidFill>
                <a:latin typeface="D-DIN"/>
              </a:rPr>
              <a:t>dvi</a:t>
            </a:r>
            <a:r>
              <a:rPr lang="en-US" dirty="0">
                <a:solidFill>
                  <a:schemeClr val="bg1"/>
                </a:solidFill>
                <a:latin typeface="D-DIN"/>
              </a:rPr>
              <a:t> </a:t>
            </a:r>
            <a:r>
              <a:rPr lang="en-US" dirty="0" err="1">
                <a:solidFill>
                  <a:schemeClr val="bg1"/>
                </a:solidFill>
                <a:latin typeface="D-DIN"/>
              </a:rPr>
              <a:t>istorijas</a:t>
            </a:r>
            <a:r>
              <a:rPr lang="en-US" dirty="0">
                <a:solidFill>
                  <a:schemeClr val="bg1"/>
                </a:solidFill>
                <a:latin typeface="D-DIN"/>
              </a:rPr>
              <a:t> </a:t>
            </a:r>
            <a:r>
              <a:rPr lang="en-US" dirty="0" err="1">
                <a:solidFill>
                  <a:schemeClr val="bg1"/>
                </a:solidFill>
                <a:latin typeface="D-DIN"/>
              </a:rPr>
              <a:t>apie</a:t>
            </a:r>
            <a:r>
              <a:rPr lang="en-US" dirty="0">
                <a:solidFill>
                  <a:schemeClr val="bg1"/>
                </a:solidFill>
                <a:latin typeface="D-DIN"/>
              </a:rPr>
              <a:t> </a:t>
            </a:r>
            <a:r>
              <a:rPr lang="en-US" dirty="0" err="1">
                <a:solidFill>
                  <a:schemeClr val="bg1"/>
                </a:solidFill>
                <a:latin typeface="D-DIN"/>
              </a:rPr>
              <a:t>smurto</a:t>
            </a:r>
            <a:r>
              <a:rPr lang="en-US" dirty="0">
                <a:solidFill>
                  <a:schemeClr val="bg1"/>
                </a:solidFill>
                <a:latin typeface="D-DIN"/>
              </a:rPr>
              <a:t> </a:t>
            </a:r>
            <a:r>
              <a:rPr lang="en-US" dirty="0" err="1">
                <a:solidFill>
                  <a:schemeClr val="bg1"/>
                </a:solidFill>
                <a:latin typeface="D-DIN"/>
              </a:rPr>
              <a:t>lyties</a:t>
            </a:r>
            <a:r>
              <a:rPr lang="en-US" dirty="0">
                <a:solidFill>
                  <a:schemeClr val="bg1"/>
                </a:solidFill>
                <a:latin typeface="D-DIN"/>
              </a:rPr>
              <a:t> </a:t>
            </a:r>
            <a:r>
              <a:rPr lang="en-US" dirty="0" err="1">
                <a:solidFill>
                  <a:schemeClr val="bg1"/>
                </a:solidFill>
                <a:latin typeface="D-DIN"/>
              </a:rPr>
              <a:t>pagrindu</a:t>
            </a:r>
            <a:r>
              <a:rPr lang="en-US" dirty="0">
                <a:solidFill>
                  <a:schemeClr val="bg1"/>
                </a:solidFill>
                <a:latin typeface="D-DIN"/>
              </a:rPr>
              <a:t> </a:t>
            </a:r>
            <a:r>
              <a:rPr lang="en-US" dirty="0" err="1">
                <a:solidFill>
                  <a:schemeClr val="bg1"/>
                </a:solidFill>
                <a:latin typeface="D-DIN"/>
              </a:rPr>
              <a:t>atvejus</a:t>
            </a:r>
            <a:r>
              <a:rPr lang="en-US" dirty="0">
                <a:solidFill>
                  <a:schemeClr val="bg1"/>
                </a:solidFill>
                <a:latin typeface="D-DIN" panose="020B0504030202030204" pitchFamily="34" charset="77"/>
              </a:rPr>
              <a:t>.</a:t>
            </a:r>
            <a:br>
              <a:rPr lang="en-US" dirty="0">
                <a:solidFill>
                  <a:schemeClr val="bg1"/>
                </a:solidFill>
                <a:latin typeface="D-DIN" panose="020B0504030202030204" pitchFamily="34" charset="77"/>
              </a:rPr>
            </a:br>
            <a:endParaRPr lang="en-US" dirty="0">
              <a:solidFill>
                <a:schemeClr val="bg1"/>
              </a:solidFill>
              <a:latin typeface="D-DIN" panose="020B0504030202030204" pitchFamily="34" charset="77"/>
            </a:endParaRPr>
          </a:p>
          <a:p>
            <a:pPr marL="457200" indent="-457200">
              <a:lnSpc>
                <a:spcPct val="130000"/>
              </a:lnSpc>
              <a:buAutoNum type="arabicPeriod"/>
            </a:pPr>
            <a:r>
              <a:rPr lang="en-US" dirty="0" err="1">
                <a:solidFill>
                  <a:schemeClr val="bg1"/>
                </a:solidFill>
                <a:latin typeface="D-DIN" panose="020B0504030202030204" pitchFamily="34" charset="77"/>
              </a:rPr>
              <a:t>Kiekviena</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grupė</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apsvarsto</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atvejus</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identifikuoja</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problemas</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ir</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pasiūlo</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sprendimo</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būdus</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indetifikuotoms</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problemoms</a:t>
            </a:r>
            <a:r>
              <a:rPr lang="en-US" dirty="0">
                <a:solidFill>
                  <a:schemeClr val="bg1"/>
                </a:solidFill>
                <a:latin typeface="D-DIN" panose="020B0504030202030204" pitchFamily="34" charset="77"/>
              </a:rPr>
              <a:t>. Si</a:t>
            </a:r>
            <a:r>
              <a:rPr lang="lt-LT" dirty="0" err="1">
                <a:solidFill>
                  <a:schemeClr val="bg1"/>
                </a:solidFill>
                <a:latin typeface="D-DIN" panose="020B0504030202030204" pitchFamily="34" charset="77"/>
              </a:rPr>
              <a:t>ūlant</a:t>
            </a:r>
            <a:r>
              <a:rPr lang="lt-LT" dirty="0">
                <a:solidFill>
                  <a:schemeClr val="bg1"/>
                </a:solidFill>
                <a:latin typeface="D-DIN" panose="020B0504030202030204" pitchFamily="34" charset="77"/>
              </a:rPr>
              <a:t> sprendimus, reikėtų atsižvelgti į</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7P</a:t>
            </a:r>
            <a:r>
              <a:rPr lang="en-US" dirty="0">
                <a:solidFill>
                  <a:schemeClr val="bg1"/>
                </a:solidFill>
                <a:latin typeface="D-DIN" panose="020B0504030202030204" pitchFamily="34" charset="77"/>
              </a:rPr>
              <a:t>.</a:t>
            </a:r>
            <a:br>
              <a:rPr lang="en-US" dirty="0">
                <a:solidFill>
                  <a:schemeClr val="bg1"/>
                </a:solidFill>
                <a:latin typeface="D-DIN" panose="020B0504030202030204" pitchFamily="34" charset="77"/>
              </a:rPr>
            </a:br>
            <a:endParaRPr lang="en-US" dirty="0">
              <a:solidFill>
                <a:schemeClr val="bg1"/>
              </a:solidFill>
              <a:latin typeface="D-DIN" panose="020B0504030202030204" pitchFamily="34" charset="77"/>
            </a:endParaRPr>
          </a:p>
          <a:p>
            <a:pPr marL="457200" indent="-457200">
              <a:lnSpc>
                <a:spcPct val="130000"/>
              </a:lnSpc>
              <a:buAutoNum type="arabicPeriod"/>
            </a:pPr>
            <a:r>
              <a:rPr lang="en-US" dirty="0" err="1">
                <a:solidFill>
                  <a:schemeClr val="bg1"/>
                </a:solidFill>
                <a:latin typeface="D-DIN" panose="020B0504030202030204" pitchFamily="34" charset="77"/>
              </a:rPr>
              <a:t>Kiekviena</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grupė</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aptaria</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galimus</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iššūkius</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įgyvendinant</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priemones</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atskirai</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išskiriant</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iššūkius</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susijusius</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su</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politikos</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formuotojų</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įtraukimu</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darbu</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su</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vadovais</a:t>
            </a:r>
            <a:r>
              <a:rPr lang="en-US" dirty="0">
                <a:solidFill>
                  <a:schemeClr val="bg1"/>
                </a:solidFill>
                <a:latin typeface="D-DIN" panose="020B0504030202030204" pitchFamily="34" charset="77"/>
              </a:rPr>
              <a:t> , </a:t>
            </a:r>
            <a:r>
              <a:rPr lang="en-US" dirty="0" err="1">
                <a:solidFill>
                  <a:schemeClr val="bg1"/>
                </a:solidFill>
                <a:latin typeface="D-DIN" panose="020B0504030202030204" pitchFamily="34" charset="77"/>
              </a:rPr>
              <a:t>biudžeto</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skyrimu</a:t>
            </a:r>
            <a:r>
              <a:rPr lang="en-US" dirty="0">
                <a:solidFill>
                  <a:schemeClr val="bg1"/>
                </a:solidFill>
                <a:latin typeface="D-DIN" panose="020B0504030202030204" pitchFamily="34" charset="77"/>
              </a:rPr>
              <a:t> </a:t>
            </a:r>
            <a:r>
              <a:rPr lang="en-US" dirty="0" err="1">
                <a:solidFill>
                  <a:schemeClr val="bg1"/>
                </a:solidFill>
                <a:latin typeface="D-DIN" panose="020B0504030202030204" pitchFamily="34" charset="77"/>
              </a:rPr>
              <a:t>ir</a:t>
            </a:r>
            <a:r>
              <a:rPr lang="en-US" dirty="0">
                <a:solidFill>
                  <a:schemeClr val="bg1"/>
                </a:solidFill>
                <a:latin typeface="D-DIN" panose="020B0504030202030204" pitchFamily="34" charset="77"/>
              </a:rPr>
              <a:t> pan.</a:t>
            </a:r>
            <a:endParaRPr lang="en-US" u="sng" dirty="0">
              <a:solidFill>
                <a:schemeClr val="bg1"/>
              </a:solidFill>
              <a:latin typeface="D-DIN"/>
            </a:endParaRPr>
          </a:p>
        </p:txBody>
      </p:sp>
    </p:spTree>
    <p:extLst>
      <p:ext uri="{BB962C8B-B14F-4D97-AF65-F5344CB8AC3E}">
        <p14:creationId xmlns:p14="http://schemas.microsoft.com/office/powerpoint/2010/main" val="34653076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512" y="1130786"/>
            <a:ext cx="10086975" cy="778381"/>
          </a:xfrm>
        </p:spPr>
        <p:txBody>
          <a:bodyPr/>
          <a:lstStyle/>
          <a:p>
            <a:r>
              <a:rPr lang="en-US" b="1" dirty="0"/>
              <a:t>1 </a:t>
            </a:r>
            <a:r>
              <a:rPr lang="en-US" b="1" dirty="0" err="1"/>
              <a:t>užduotis</a:t>
            </a:r>
            <a:r>
              <a:rPr lang="en-US" b="1" dirty="0"/>
              <a:t> 1:</a:t>
            </a:r>
            <a:r>
              <a:rPr lang="en-US" dirty="0"/>
              <a:t> </a:t>
            </a:r>
            <a:r>
              <a:rPr lang="en-US" dirty="0" err="1"/>
              <a:t>instrukcija</a:t>
            </a:r>
            <a:endParaRPr lang="en-US" dirty="0"/>
          </a:p>
        </p:txBody>
      </p:sp>
      <p:sp>
        <p:nvSpPr>
          <p:cNvPr id="19" name="TextBox 11">
            <a:extLst>
              <a:ext uri="{FF2B5EF4-FFF2-40B4-BE49-F238E27FC236}">
                <a16:creationId xmlns:a16="http://schemas.microsoft.com/office/drawing/2014/main" id="{BBE63CCB-EF19-8E4B-8D92-4EF4FE00B7AC}"/>
              </a:ext>
            </a:extLst>
          </p:cNvPr>
          <p:cNvSpPr txBox="1"/>
          <p:nvPr/>
        </p:nvSpPr>
        <p:spPr>
          <a:xfrm>
            <a:off x="1158484" y="2718087"/>
            <a:ext cx="8746667" cy="492443"/>
          </a:xfrm>
          <a:prstGeom prst="rect">
            <a:avLst/>
          </a:prstGeom>
          <a:noFill/>
        </p:spPr>
        <p:txBody>
          <a:bodyPr wrap="square" lIns="0" rIns="0" rtlCol="0">
            <a:spAutoFit/>
          </a:bodyPr>
          <a:lstStyle/>
          <a:p>
            <a:pPr>
              <a:lnSpc>
                <a:spcPct val="130000"/>
              </a:lnSpc>
            </a:pPr>
            <a:r>
              <a:rPr lang="en-US" sz="2000" dirty="0" err="1">
                <a:solidFill>
                  <a:schemeClr val="bg1"/>
                </a:solidFill>
                <a:latin typeface="D-DIN" panose="020B0504030202030204" pitchFamily="34" charset="77"/>
              </a:rPr>
              <a:t>Susiraskite</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savo</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grupę</a:t>
            </a:r>
            <a:r>
              <a:rPr lang="en-US" sz="2000" dirty="0">
                <a:solidFill>
                  <a:schemeClr val="bg1"/>
                </a:solidFill>
                <a:latin typeface="D-DIN" panose="020B0504030202030204" pitchFamily="34" charset="77"/>
              </a:rPr>
              <a:t>!</a:t>
            </a:r>
          </a:p>
        </p:txBody>
      </p:sp>
      <p:sp>
        <p:nvSpPr>
          <p:cNvPr id="15" name="TextBox 12">
            <a:extLst>
              <a:ext uri="{FF2B5EF4-FFF2-40B4-BE49-F238E27FC236}">
                <a16:creationId xmlns:a16="http://schemas.microsoft.com/office/drawing/2014/main" id="{EE2FDB84-F18E-49FB-93B7-0174939657FE}"/>
              </a:ext>
            </a:extLst>
          </p:cNvPr>
          <p:cNvSpPr txBox="1"/>
          <p:nvPr/>
        </p:nvSpPr>
        <p:spPr>
          <a:xfrm>
            <a:off x="1158484" y="2215233"/>
            <a:ext cx="2361585" cy="461665"/>
          </a:xfrm>
          <a:prstGeom prst="rect">
            <a:avLst/>
          </a:prstGeom>
          <a:noFill/>
        </p:spPr>
        <p:txBody>
          <a:bodyPr wrap="square" lIns="0" tIns="45720" rIns="0" bIns="45720" rtlCol="0" anchor="t">
            <a:spAutoFit/>
          </a:bodyPr>
          <a:lstStyle/>
          <a:p>
            <a:r>
              <a:rPr lang="en-US" sz="2400" b="1" dirty="0">
                <a:solidFill>
                  <a:srgbClr val="5792CE"/>
                </a:solidFill>
                <a:latin typeface="D-DIN"/>
                <a:ea typeface="Open Sans"/>
                <a:cs typeface="Open Sans"/>
              </a:rPr>
              <a:t> 1 </a:t>
            </a:r>
            <a:r>
              <a:rPr lang="en-US" sz="2400" b="1" dirty="0" err="1">
                <a:solidFill>
                  <a:srgbClr val="5792CE"/>
                </a:solidFill>
                <a:latin typeface="D-DIN"/>
                <a:ea typeface="Open Sans"/>
                <a:cs typeface="Open Sans"/>
              </a:rPr>
              <a:t>žingsnis</a:t>
            </a:r>
            <a:endParaRPr lang="en-US" sz="1800" b="1" dirty="0">
              <a:solidFill>
                <a:srgbClr val="5792CE"/>
              </a:solidFill>
              <a:latin typeface="D-DIN"/>
              <a:ea typeface="Open Sans"/>
              <a:cs typeface="Open Sans"/>
            </a:endParaRPr>
          </a:p>
        </p:txBody>
      </p:sp>
      <p:sp>
        <p:nvSpPr>
          <p:cNvPr id="5" name="TextBox 12">
            <a:extLst>
              <a:ext uri="{FF2B5EF4-FFF2-40B4-BE49-F238E27FC236}">
                <a16:creationId xmlns:a16="http://schemas.microsoft.com/office/drawing/2014/main" id="{0F0B6C65-2ACD-873C-4BC9-7348458C17AC}"/>
              </a:ext>
            </a:extLst>
          </p:cNvPr>
          <p:cNvSpPr txBox="1"/>
          <p:nvPr/>
        </p:nvSpPr>
        <p:spPr>
          <a:xfrm>
            <a:off x="1146976" y="3354860"/>
            <a:ext cx="2361585" cy="461665"/>
          </a:xfrm>
          <a:prstGeom prst="rect">
            <a:avLst/>
          </a:prstGeom>
          <a:noFill/>
        </p:spPr>
        <p:txBody>
          <a:bodyPr wrap="square" lIns="0" tIns="45720" rIns="0" bIns="45720" rtlCol="0" anchor="t">
            <a:spAutoFit/>
          </a:bodyPr>
          <a:lstStyle/>
          <a:p>
            <a:r>
              <a:rPr lang="en-US" sz="2400" b="1" dirty="0">
                <a:solidFill>
                  <a:srgbClr val="5792CE"/>
                </a:solidFill>
                <a:latin typeface="D-DIN"/>
                <a:ea typeface="Open Sans"/>
                <a:cs typeface="Open Sans"/>
              </a:rPr>
              <a:t>2 </a:t>
            </a:r>
            <a:r>
              <a:rPr lang="en-US" sz="2400" b="1" dirty="0" err="1">
                <a:solidFill>
                  <a:srgbClr val="5792CE"/>
                </a:solidFill>
                <a:latin typeface="D-DIN"/>
                <a:ea typeface="Open Sans"/>
                <a:cs typeface="Open Sans"/>
              </a:rPr>
              <a:t>žingsnis</a:t>
            </a:r>
            <a:endParaRPr lang="en-US" sz="1800" b="1" dirty="0">
              <a:solidFill>
                <a:srgbClr val="5792CE"/>
              </a:solidFill>
              <a:latin typeface="D-DIN"/>
              <a:ea typeface="Open Sans"/>
              <a:cs typeface="Open Sans"/>
            </a:endParaRPr>
          </a:p>
        </p:txBody>
      </p:sp>
      <p:sp>
        <p:nvSpPr>
          <p:cNvPr id="6" name="TextBox 11">
            <a:extLst>
              <a:ext uri="{FF2B5EF4-FFF2-40B4-BE49-F238E27FC236}">
                <a16:creationId xmlns:a16="http://schemas.microsoft.com/office/drawing/2014/main" id="{255CB3AB-8488-8E4F-7633-347D6410D134}"/>
              </a:ext>
            </a:extLst>
          </p:cNvPr>
          <p:cNvSpPr txBox="1"/>
          <p:nvPr/>
        </p:nvSpPr>
        <p:spPr>
          <a:xfrm>
            <a:off x="1146976" y="5227021"/>
            <a:ext cx="8746667" cy="1292662"/>
          </a:xfrm>
          <a:prstGeom prst="rect">
            <a:avLst/>
          </a:prstGeom>
          <a:noFill/>
        </p:spPr>
        <p:txBody>
          <a:bodyPr wrap="square" lIns="0" tIns="45720" rIns="0" bIns="45720" rtlCol="0" anchor="t">
            <a:spAutoFit/>
          </a:bodyPr>
          <a:lstStyle/>
          <a:p>
            <a:pPr>
              <a:lnSpc>
                <a:spcPct val="130000"/>
              </a:lnSpc>
            </a:pPr>
            <a:r>
              <a:rPr lang="en-US" sz="2000" dirty="0" err="1">
                <a:solidFill>
                  <a:schemeClr val="bg1"/>
                </a:solidFill>
                <a:latin typeface="D-DIN" panose="020B0504030202030204" pitchFamily="34" charset="77"/>
              </a:rPr>
              <a:t>Perskaitykite</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duotus</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atvejus</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ir</a:t>
            </a:r>
            <a:r>
              <a:rPr lang="en-US" sz="2000" dirty="0">
                <a:solidFill>
                  <a:schemeClr val="bg1"/>
                </a:solidFill>
                <a:latin typeface="D-DIN" panose="020B0504030202030204" pitchFamily="34" charset="77"/>
              </a:rPr>
              <a:t>  </a:t>
            </a:r>
          </a:p>
          <a:p>
            <a:pPr>
              <a:lnSpc>
                <a:spcPct val="130000"/>
              </a:lnSpc>
            </a:pPr>
            <a:r>
              <a:rPr lang="en-US" sz="2000" dirty="0" err="1">
                <a:solidFill>
                  <a:schemeClr val="bg1"/>
                </a:solidFill>
                <a:latin typeface="D-DIN"/>
              </a:rPr>
              <a:t>apibūdinkite</a:t>
            </a:r>
            <a:r>
              <a:rPr lang="en-US" sz="2000" dirty="0">
                <a:solidFill>
                  <a:schemeClr val="bg1"/>
                </a:solidFill>
                <a:latin typeface="D-DIN"/>
              </a:rPr>
              <a:t> </a:t>
            </a:r>
            <a:r>
              <a:rPr lang="en-US" sz="2000" dirty="0" err="1">
                <a:solidFill>
                  <a:schemeClr val="bg1"/>
                </a:solidFill>
                <a:latin typeface="D-DIN"/>
              </a:rPr>
              <a:t>problemas</a:t>
            </a:r>
            <a:r>
              <a:rPr lang="en-US" sz="2000" dirty="0">
                <a:solidFill>
                  <a:schemeClr val="bg1"/>
                </a:solidFill>
                <a:latin typeface="D-DIN"/>
              </a:rPr>
              <a:t>, </a:t>
            </a:r>
            <a:r>
              <a:rPr lang="en-US" sz="2000" dirty="0" err="1">
                <a:solidFill>
                  <a:schemeClr val="bg1"/>
                </a:solidFill>
                <a:latin typeface="D-DIN"/>
              </a:rPr>
              <a:t>priemones</a:t>
            </a:r>
            <a:r>
              <a:rPr lang="en-US" sz="2000" dirty="0">
                <a:solidFill>
                  <a:schemeClr val="bg1"/>
                </a:solidFill>
                <a:latin typeface="D-DIN"/>
              </a:rPr>
              <a:t>,</a:t>
            </a:r>
            <a:br>
              <a:rPr lang="en-US" sz="2000" dirty="0">
                <a:solidFill>
                  <a:schemeClr val="bg1"/>
                </a:solidFill>
                <a:latin typeface="D-DIN"/>
              </a:rPr>
            </a:br>
            <a:r>
              <a:rPr lang="en-US" sz="2000" dirty="0" err="1">
                <a:solidFill>
                  <a:schemeClr val="bg1"/>
                </a:solidFill>
                <a:latin typeface="D-DIN"/>
              </a:rPr>
              <a:t>bei</a:t>
            </a:r>
            <a:r>
              <a:rPr lang="en-US" sz="2000" dirty="0">
                <a:solidFill>
                  <a:schemeClr val="bg1"/>
                </a:solidFill>
                <a:latin typeface="D-DIN"/>
              </a:rPr>
              <a:t> </a:t>
            </a:r>
            <a:r>
              <a:rPr lang="en-US" sz="2000" dirty="0" err="1">
                <a:solidFill>
                  <a:schemeClr val="bg1"/>
                </a:solidFill>
                <a:latin typeface="D-DIN"/>
              </a:rPr>
              <a:t>sprendimus</a:t>
            </a:r>
            <a:r>
              <a:rPr lang="en-US" sz="2000" dirty="0">
                <a:solidFill>
                  <a:schemeClr val="bg1"/>
                </a:solidFill>
                <a:latin typeface="D-DIN"/>
              </a:rPr>
              <a:t>.</a:t>
            </a:r>
          </a:p>
        </p:txBody>
      </p:sp>
      <p:sp>
        <p:nvSpPr>
          <p:cNvPr id="8" name="TextBox 12">
            <a:extLst>
              <a:ext uri="{FF2B5EF4-FFF2-40B4-BE49-F238E27FC236}">
                <a16:creationId xmlns:a16="http://schemas.microsoft.com/office/drawing/2014/main" id="{37970205-A614-9ACB-09D9-37FE353F22E2}"/>
              </a:ext>
            </a:extLst>
          </p:cNvPr>
          <p:cNvSpPr txBox="1"/>
          <p:nvPr/>
        </p:nvSpPr>
        <p:spPr>
          <a:xfrm>
            <a:off x="1158484" y="4857057"/>
            <a:ext cx="2361585" cy="461665"/>
          </a:xfrm>
          <a:prstGeom prst="rect">
            <a:avLst/>
          </a:prstGeom>
          <a:noFill/>
        </p:spPr>
        <p:txBody>
          <a:bodyPr wrap="square" lIns="0" tIns="45720" rIns="0" bIns="45720" rtlCol="0" anchor="t">
            <a:spAutoFit/>
          </a:bodyPr>
          <a:lstStyle/>
          <a:p>
            <a:r>
              <a:rPr lang="en-US" sz="2400" b="1" dirty="0">
                <a:solidFill>
                  <a:srgbClr val="5792CE"/>
                </a:solidFill>
                <a:latin typeface="D-DIN"/>
                <a:ea typeface="Open Sans"/>
                <a:cs typeface="Open Sans"/>
              </a:rPr>
              <a:t>3 </a:t>
            </a:r>
            <a:r>
              <a:rPr lang="en-US" sz="2400" b="1" dirty="0" err="1">
                <a:solidFill>
                  <a:srgbClr val="5792CE"/>
                </a:solidFill>
                <a:latin typeface="D-DIN"/>
                <a:ea typeface="Open Sans"/>
                <a:cs typeface="Open Sans"/>
              </a:rPr>
              <a:t>žingsnis</a:t>
            </a:r>
            <a:endParaRPr lang="en-US" sz="1800" b="1" dirty="0">
              <a:solidFill>
                <a:srgbClr val="5792CE"/>
              </a:solidFill>
              <a:latin typeface="D-DIN"/>
              <a:ea typeface="Open Sans"/>
              <a:cs typeface="Open Sans"/>
            </a:endParaRPr>
          </a:p>
        </p:txBody>
      </p:sp>
      <p:sp>
        <p:nvSpPr>
          <p:cNvPr id="11" name="TextBox 11">
            <a:extLst>
              <a:ext uri="{FF2B5EF4-FFF2-40B4-BE49-F238E27FC236}">
                <a16:creationId xmlns:a16="http://schemas.microsoft.com/office/drawing/2014/main" id="{FB8AB902-0495-E06A-E625-EFE34C953A8D}"/>
              </a:ext>
            </a:extLst>
          </p:cNvPr>
          <p:cNvSpPr txBox="1"/>
          <p:nvPr/>
        </p:nvSpPr>
        <p:spPr>
          <a:xfrm>
            <a:off x="6229720" y="2712038"/>
            <a:ext cx="4815303" cy="2092881"/>
          </a:xfrm>
          <a:prstGeom prst="rect">
            <a:avLst/>
          </a:prstGeom>
          <a:noFill/>
        </p:spPr>
        <p:txBody>
          <a:bodyPr wrap="square" lIns="0" tIns="45720" rIns="0" bIns="45720" rtlCol="0" anchor="t">
            <a:spAutoFit/>
          </a:bodyPr>
          <a:lstStyle/>
          <a:p>
            <a:pPr>
              <a:lnSpc>
                <a:spcPct val="130000"/>
              </a:lnSpc>
            </a:pPr>
            <a:r>
              <a:rPr lang="en-US" sz="2000" dirty="0" err="1">
                <a:solidFill>
                  <a:schemeClr val="bg1"/>
                </a:solidFill>
                <a:latin typeface="D-DIN"/>
              </a:rPr>
              <a:t>Pranešėjas</a:t>
            </a:r>
            <a:r>
              <a:rPr lang="en-US" sz="2000" dirty="0">
                <a:solidFill>
                  <a:schemeClr val="bg1"/>
                </a:solidFill>
                <a:latin typeface="D-DIN"/>
              </a:rPr>
              <a:t> </a:t>
            </a:r>
            <a:r>
              <a:rPr lang="en-US" sz="2000" dirty="0" err="1">
                <a:solidFill>
                  <a:schemeClr val="bg1"/>
                </a:solidFill>
                <a:latin typeface="D-DIN"/>
              </a:rPr>
              <a:t>fiksuoja</a:t>
            </a:r>
            <a:r>
              <a:rPr lang="en-US" sz="2000" dirty="0">
                <a:solidFill>
                  <a:schemeClr val="bg1"/>
                </a:solidFill>
                <a:latin typeface="D-DIN"/>
              </a:rPr>
              <a:t> </a:t>
            </a:r>
            <a:r>
              <a:rPr lang="en-US" sz="2000" dirty="0" err="1">
                <a:solidFill>
                  <a:schemeClr val="bg1"/>
                </a:solidFill>
                <a:latin typeface="D-DIN"/>
              </a:rPr>
              <a:t>pasidalytas</a:t>
            </a:r>
            <a:r>
              <a:rPr lang="en-US" sz="2000" dirty="0">
                <a:solidFill>
                  <a:schemeClr val="bg1"/>
                </a:solidFill>
                <a:latin typeface="D-DIN"/>
              </a:rPr>
              <a:t> </a:t>
            </a:r>
            <a:r>
              <a:rPr lang="en-US" sz="2000" dirty="0" err="1">
                <a:solidFill>
                  <a:schemeClr val="bg1"/>
                </a:solidFill>
                <a:latin typeface="D-DIN"/>
              </a:rPr>
              <a:t>idėjas</a:t>
            </a:r>
            <a:r>
              <a:rPr lang="en-US" sz="2000" dirty="0">
                <a:solidFill>
                  <a:schemeClr val="bg1"/>
                </a:solidFill>
                <a:latin typeface="D-DIN"/>
              </a:rPr>
              <a:t> </a:t>
            </a:r>
            <a:r>
              <a:rPr lang="en-US" sz="2000" dirty="0" err="1">
                <a:solidFill>
                  <a:schemeClr val="bg1"/>
                </a:solidFill>
                <a:latin typeface="D-DIN"/>
              </a:rPr>
              <a:t>ir</a:t>
            </a:r>
            <a:r>
              <a:rPr lang="en-US" sz="2000" dirty="0">
                <a:solidFill>
                  <a:schemeClr val="bg1"/>
                </a:solidFill>
                <a:latin typeface="D-DIN"/>
              </a:rPr>
              <a:t> </a:t>
            </a:r>
            <a:r>
              <a:rPr lang="en-US" sz="2000" dirty="0" err="1">
                <a:solidFill>
                  <a:schemeClr val="bg1"/>
                </a:solidFill>
                <a:latin typeface="D-DIN"/>
              </a:rPr>
              <a:t>primena</a:t>
            </a:r>
            <a:r>
              <a:rPr lang="en-US" sz="2000" dirty="0">
                <a:solidFill>
                  <a:schemeClr val="bg1"/>
                </a:solidFill>
                <a:latin typeface="D-DIN"/>
              </a:rPr>
              <a:t> 7P </a:t>
            </a:r>
            <a:r>
              <a:rPr lang="en-US" sz="2000" dirty="0" err="1">
                <a:solidFill>
                  <a:schemeClr val="bg1"/>
                </a:solidFill>
                <a:latin typeface="D-DIN"/>
              </a:rPr>
              <a:t>modelį</a:t>
            </a:r>
            <a:r>
              <a:rPr lang="en-US" sz="2000" dirty="0">
                <a:solidFill>
                  <a:schemeClr val="bg1"/>
                </a:solidFill>
                <a:latin typeface="D-DIN"/>
              </a:rPr>
              <a:t> </a:t>
            </a:r>
            <a:r>
              <a:rPr lang="en-US" sz="2000" dirty="0" err="1">
                <a:solidFill>
                  <a:schemeClr val="bg1"/>
                </a:solidFill>
                <a:latin typeface="D-DIN"/>
              </a:rPr>
              <a:t>kaip</a:t>
            </a:r>
            <a:r>
              <a:rPr lang="en-US" sz="2000" dirty="0">
                <a:solidFill>
                  <a:schemeClr val="bg1"/>
                </a:solidFill>
                <a:latin typeface="D-DIN"/>
              </a:rPr>
              <a:t> </a:t>
            </a:r>
            <a:r>
              <a:rPr lang="en-US" sz="2000" dirty="0" err="1">
                <a:solidFill>
                  <a:schemeClr val="bg1"/>
                </a:solidFill>
                <a:latin typeface="D-DIN"/>
              </a:rPr>
              <a:t>galimą</a:t>
            </a:r>
            <a:r>
              <a:rPr lang="en-US" sz="2000" dirty="0">
                <a:solidFill>
                  <a:schemeClr val="bg1"/>
                </a:solidFill>
                <a:latin typeface="D-DIN"/>
              </a:rPr>
              <a:t> </a:t>
            </a:r>
            <a:r>
              <a:rPr lang="en-US" sz="2000" dirty="0" err="1">
                <a:solidFill>
                  <a:schemeClr val="bg1"/>
                </a:solidFill>
                <a:latin typeface="D-DIN"/>
              </a:rPr>
              <a:t>sprendimo</a:t>
            </a:r>
            <a:r>
              <a:rPr lang="en-US" sz="2000" dirty="0">
                <a:solidFill>
                  <a:schemeClr val="bg1"/>
                </a:solidFill>
                <a:latin typeface="D-DIN"/>
              </a:rPr>
              <a:t> </a:t>
            </a:r>
            <a:r>
              <a:rPr lang="en-US" sz="2000" dirty="0" err="1">
                <a:solidFill>
                  <a:schemeClr val="bg1"/>
                </a:solidFill>
                <a:latin typeface="D-DIN"/>
              </a:rPr>
              <a:t>būdą</a:t>
            </a:r>
            <a:r>
              <a:rPr lang="en-US" sz="2000" dirty="0">
                <a:solidFill>
                  <a:schemeClr val="bg1"/>
                </a:solidFill>
                <a:latin typeface="D-DIN"/>
              </a:rPr>
              <a:t>. </a:t>
            </a:r>
          </a:p>
          <a:p>
            <a:pPr>
              <a:lnSpc>
                <a:spcPct val="130000"/>
              </a:lnSpc>
            </a:pPr>
            <a:r>
              <a:rPr lang="en-US" sz="2000" b="1" dirty="0" err="1">
                <a:solidFill>
                  <a:schemeClr val="bg1"/>
                </a:solidFill>
                <a:latin typeface="D-DIN"/>
              </a:rPr>
              <a:t>Abiems</a:t>
            </a:r>
            <a:r>
              <a:rPr lang="en-US" sz="2000" b="1" dirty="0">
                <a:solidFill>
                  <a:schemeClr val="bg1"/>
                </a:solidFill>
                <a:latin typeface="D-DIN"/>
              </a:rPr>
              <a:t> </a:t>
            </a:r>
            <a:r>
              <a:rPr lang="en-US" sz="2000" b="1" dirty="0" err="1">
                <a:solidFill>
                  <a:schemeClr val="bg1"/>
                </a:solidFill>
                <a:latin typeface="D-DIN"/>
              </a:rPr>
              <a:t>atvejams</a:t>
            </a:r>
            <a:r>
              <a:rPr lang="en-US" sz="2000" b="1" dirty="0">
                <a:solidFill>
                  <a:schemeClr val="bg1"/>
                </a:solidFill>
                <a:latin typeface="D-DIN"/>
              </a:rPr>
              <a:t> </a:t>
            </a:r>
            <a:r>
              <a:rPr lang="en-US" sz="2000" b="1" dirty="0" err="1">
                <a:solidFill>
                  <a:schemeClr val="bg1"/>
                </a:solidFill>
                <a:latin typeface="D-DIN"/>
              </a:rPr>
              <a:t>nagrinėti</a:t>
            </a:r>
            <a:r>
              <a:rPr lang="en-US" sz="2000" b="1" dirty="0">
                <a:solidFill>
                  <a:schemeClr val="bg1"/>
                </a:solidFill>
                <a:latin typeface="D-DIN"/>
              </a:rPr>
              <a:t> </a:t>
            </a:r>
            <a:r>
              <a:rPr lang="en-US" sz="2000" b="1" dirty="0" err="1">
                <a:solidFill>
                  <a:schemeClr val="bg1"/>
                </a:solidFill>
                <a:latin typeface="D-DIN"/>
              </a:rPr>
              <a:t>skirta</a:t>
            </a:r>
            <a:r>
              <a:rPr lang="en-US" sz="2000" b="1" dirty="0">
                <a:solidFill>
                  <a:schemeClr val="bg1"/>
                </a:solidFill>
                <a:latin typeface="D-DIN"/>
              </a:rPr>
              <a:t> 60 min.  </a:t>
            </a:r>
            <a:endParaRPr lang="en-US" sz="2000" b="1" dirty="0">
              <a:solidFill>
                <a:schemeClr val="bg1"/>
              </a:solidFill>
              <a:latin typeface="D-DIN" panose="020B0504030202030204" pitchFamily="34" charset="77"/>
            </a:endParaRPr>
          </a:p>
        </p:txBody>
      </p:sp>
      <p:sp>
        <p:nvSpPr>
          <p:cNvPr id="12" name="TextBox 12">
            <a:extLst>
              <a:ext uri="{FF2B5EF4-FFF2-40B4-BE49-F238E27FC236}">
                <a16:creationId xmlns:a16="http://schemas.microsoft.com/office/drawing/2014/main" id="{E0DB2E77-8CCA-4E9C-EAB8-ED019ACE40A7}"/>
              </a:ext>
            </a:extLst>
          </p:cNvPr>
          <p:cNvSpPr txBox="1"/>
          <p:nvPr/>
        </p:nvSpPr>
        <p:spPr>
          <a:xfrm>
            <a:off x="6229722" y="2250373"/>
            <a:ext cx="2361585" cy="461665"/>
          </a:xfrm>
          <a:prstGeom prst="rect">
            <a:avLst/>
          </a:prstGeom>
          <a:noFill/>
        </p:spPr>
        <p:txBody>
          <a:bodyPr wrap="square" lIns="0" tIns="45720" rIns="0" bIns="45720" rtlCol="0" anchor="t">
            <a:spAutoFit/>
          </a:bodyPr>
          <a:lstStyle/>
          <a:p>
            <a:r>
              <a:rPr lang="en-US" sz="2400" b="1" dirty="0">
                <a:solidFill>
                  <a:srgbClr val="5792CE"/>
                </a:solidFill>
                <a:latin typeface="D-DIN"/>
                <a:ea typeface="Open Sans"/>
                <a:cs typeface="Open Sans"/>
              </a:rPr>
              <a:t>4 </a:t>
            </a:r>
            <a:r>
              <a:rPr lang="en-US" sz="2400" b="1" dirty="0" err="1">
                <a:solidFill>
                  <a:srgbClr val="5792CE"/>
                </a:solidFill>
                <a:latin typeface="D-DIN"/>
                <a:ea typeface="Open Sans"/>
                <a:cs typeface="Open Sans"/>
              </a:rPr>
              <a:t>žingsnis</a:t>
            </a:r>
            <a:endParaRPr lang="en-US" sz="1800" b="1" dirty="0">
              <a:solidFill>
                <a:srgbClr val="5792CE"/>
              </a:solidFill>
              <a:latin typeface="D-DIN"/>
              <a:ea typeface="Open Sans"/>
              <a:cs typeface="Open Sans"/>
            </a:endParaRPr>
          </a:p>
        </p:txBody>
      </p:sp>
      <p:sp>
        <p:nvSpPr>
          <p:cNvPr id="13" name="TextBox 12">
            <a:extLst>
              <a:ext uri="{FF2B5EF4-FFF2-40B4-BE49-F238E27FC236}">
                <a16:creationId xmlns:a16="http://schemas.microsoft.com/office/drawing/2014/main" id="{8314A6A3-957A-F3AF-E62C-DA8E0053425D}"/>
              </a:ext>
            </a:extLst>
          </p:cNvPr>
          <p:cNvSpPr txBox="1"/>
          <p:nvPr/>
        </p:nvSpPr>
        <p:spPr>
          <a:xfrm>
            <a:off x="6229720" y="4875363"/>
            <a:ext cx="2361585" cy="461665"/>
          </a:xfrm>
          <a:prstGeom prst="rect">
            <a:avLst/>
          </a:prstGeom>
          <a:noFill/>
        </p:spPr>
        <p:txBody>
          <a:bodyPr wrap="square" lIns="0" tIns="45720" rIns="0" bIns="45720" rtlCol="0" anchor="t">
            <a:spAutoFit/>
          </a:bodyPr>
          <a:lstStyle/>
          <a:p>
            <a:r>
              <a:rPr lang="en-US" sz="2400" b="1" dirty="0">
                <a:solidFill>
                  <a:srgbClr val="5792CE"/>
                </a:solidFill>
                <a:latin typeface="D-DIN"/>
                <a:ea typeface="Open Sans"/>
                <a:cs typeface="Open Sans"/>
              </a:rPr>
              <a:t>5 </a:t>
            </a:r>
            <a:r>
              <a:rPr lang="en-US" sz="2400" b="1" dirty="0" err="1">
                <a:solidFill>
                  <a:srgbClr val="5792CE"/>
                </a:solidFill>
                <a:latin typeface="D-DIN"/>
                <a:ea typeface="Open Sans"/>
                <a:cs typeface="Open Sans"/>
              </a:rPr>
              <a:t>žingsnis</a:t>
            </a:r>
            <a:endParaRPr lang="en-US" sz="1800" b="1" dirty="0">
              <a:solidFill>
                <a:srgbClr val="5792CE"/>
              </a:solidFill>
              <a:latin typeface="D-DIN"/>
              <a:ea typeface="Open Sans"/>
              <a:cs typeface="Open Sans"/>
            </a:endParaRPr>
          </a:p>
        </p:txBody>
      </p:sp>
      <p:sp>
        <p:nvSpPr>
          <p:cNvPr id="16" name="TextBox 11">
            <a:extLst>
              <a:ext uri="{FF2B5EF4-FFF2-40B4-BE49-F238E27FC236}">
                <a16:creationId xmlns:a16="http://schemas.microsoft.com/office/drawing/2014/main" id="{557BBCD4-F943-7696-2A6A-F4F510FA23DD}"/>
              </a:ext>
            </a:extLst>
          </p:cNvPr>
          <p:cNvSpPr txBox="1"/>
          <p:nvPr/>
        </p:nvSpPr>
        <p:spPr>
          <a:xfrm>
            <a:off x="6229721" y="5333102"/>
            <a:ext cx="4575720" cy="892552"/>
          </a:xfrm>
          <a:prstGeom prst="rect">
            <a:avLst/>
          </a:prstGeom>
          <a:noFill/>
        </p:spPr>
        <p:txBody>
          <a:bodyPr wrap="square" lIns="0" rIns="0" rtlCol="0">
            <a:spAutoFit/>
          </a:bodyPr>
          <a:lstStyle/>
          <a:p>
            <a:pPr>
              <a:lnSpc>
                <a:spcPct val="130000"/>
              </a:lnSpc>
            </a:pPr>
            <a:r>
              <a:rPr lang="en-US" sz="2000" dirty="0" err="1">
                <a:solidFill>
                  <a:schemeClr val="bg1"/>
                </a:solidFill>
                <a:latin typeface="D-DIN" panose="020B0504030202030204" pitchFamily="34" charset="77"/>
              </a:rPr>
              <a:t>Sekite</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ir</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fiksuokite</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visus</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galimus</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iššūkius</a:t>
            </a:r>
            <a:r>
              <a:rPr lang="en-US" sz="2000" dirty="0">
                <a:solidFill>
                  <a:schemeClr val="bg1"/>
                </a:solidFill>
                <a:latin typeface="D-DIN" panose="020B0504030202030204" pitchFamily="34" charset="77"/>
              </a:rPr>
              <a:t>.</a:t>
            </a:r>
          </a:p>
        </p:txBody>
      </p:sp>
      <p:sp>
        <p:nvSpPr>
          <p:cNvPr id="3" name="TextBox 11">
            <a:extLst>
              <a:ext uri="{FF2B5EF4-FFF2-40B4-BE49-F238E27FC236}">
                <a16:creationId xmlns:a16="http://schemas.microsoft.com/office/drawing/2014/main" id="{021B4A9C-5988-D2D6-6820-163E9C44668B}"/>
              </a:ext>
            </a:extLst>
          </p:cNvPr>
          <p:cNvSpPr txBox="1"/>
          <p:nvPr/>
        </p:nvSpPr>
        <p:spPr>
          <a:xfrm>
            <a:off x="1158485" y="3827713"/>
            <a:ext cx="4078534" cy="892552"/>
          </a:xfrm>
          <a:prstGeom prst="rect">
            <a:avLst/>
          </a:prstGeom>
          <a:noFill/>
        </p:spPr>
        <p:txBody>
          <a:bodyPr wrap="square" lIns="0" rIns="0" rtlCol="0">
            <a:spAutoFit/>
          </a:bodyPr>
          <a:lstStyle/>
          <a:p>
            <a:pPr>
              <a:lnSpc>
                <a:spcPct val="130000"/>
              </a:lnSpc>
            </a:pPr>
            <a:r>
              <a:rPr lang="en-US" sz="2000" dirty="0" err="1">
                <a:solidFill>
                  <a:schemeClr val="bg1"/>
                </a:solidFill>
                <a:latin typeface="D-DIN" panose="020B0504030202030204" pitchFamily="34" charset="77"/>
              </a:rPr>
              <a:t>Išsirinkite</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užduoties</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pranešėją</a:t>
            </a:r>
            <a:r>
              <a:rPr lang="en-US" sz="2000" dirty="0">
                <a:solidFill>
                  <a:schemeClr val="bg1"/>
                </a:solidFill>
                <a:latin typeface="D-DIN" panose="020B0504030202030204" pitchFamily="34" charset="77"/>
              </a:rPr>
              <a:t> (1) </a:t>
            </a:r>
            <a:r>
              <a:rPr lang="en-US" sz="2000" dirty="0" err="1">
                <a:solidFill>
                  <a:schemeClr val="bg1"/>
                </a:solidFill>
                <a:latin typeface="D-DIN" panose="020B0504030202030204" pitchFamily="34" charset="77"/>
              </a:rPr>
              <a:t>ir</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asmenį</a:t>
            </a:r>
            <a:r>
              <a:rPr lang="en-US" sz="2000" dirty="0">
                <a:solidFill>
                  <a:schemeClr val="bg1"/>
                </a:solidFill>
                <a:latin typeface="D-DIN" panose="020B0504030202030204" pitchFamily="34" charset="77"/>
              </a:rPr>
              <a:t>, kuris </a:t>
            </a:r>
            <a:r>
              <a:rPr lang="en-US" sz="2000" dirty="0" err="1">
                <a:solidFill>
                  <a:schemeClr val="bg1"/>
                </a:solidFill>
                <a:latin typeface="D-DIN" panose="020B0504030202030204" pitchFamily="34" charset="77"/>
              </a:rPr>
              <a:t>sektų</a:t>
            </a:r>
            <a:r>
              <a:rPr lang="en-US" sz="2000" dirty="0">
                <a:solidFill>
                  <a:schemeClr val="bg1"/>
                </a:solidFill>
                <a:latin typeface="D-DIN" panose="020B0504030202030204" pitchFamily="34" charset="77"/>
              </a:rPr>
              <a:t> </a:t>
            </a:r>
            <a:r>
              <a:rPr lang="en-US" sz="2000" dirty="0" err="1">
                <a:solidFill>
                  <a:schemeClr val="bg1"/>
                </a:solidFill>
                <a:latin typeface="D-DIN" panose="020B0504030202030204" pitchFamily="34" charset="77"/>
              </a:rPr>
              <a:t>laiką</a:t>
            </a:r>
            <a:r>
              <a:rPr lang="en-US" sz="2000" dirty="0">
                <a:solidFill>
                  <a:schemeClr val="bg1"/>
                </a:solidFill>
                <a:latin typeface="D-DIN" panose="020B0504030202030204" pitchFamily="34" charset="77"/>
              </a:rPr>
              <a:t>  (2).</a:t>
            </a:r>
          </a:p>
        </p:txBody>
      </p:sp>
    </p:spTree>
    <p:extLst>
      <p:ext uri="{BB962C8B-B14F-4D97-AF65-F5344CB8AC3E}">
        <p14:creationId xmlns:p14="http://schemas.microsoft.com/office/powerpoint/2010/main" val="14539271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EEC5-7091-382C-8D28-991F9D41406A}"/>
              </a:ext>
            </a:extLst>
          </p:cNvPr>
          <p:cNvSpPr>
            <a:spLocks noGrp="1"/>
          </p:cNvSpPr>
          <p:nvPr>
            <p:ph type="title"/>
          </p:nvPr>
        </p:nvSpPr>
        <p:spPr>
          <a:xfrm>
            <a:off x="249753" y="2196733"/>
            <a:ext cx="10086975" cy="778381"/>
          </a:xfrm>
        </p:spPr>
        <p:txBody>
          <a:bodyPr/>
          <a:lstStyle/>
          <a:p>
            <a:r>
              <a:rPr lang="lt-LT" b="1" dirty="0">
                <a:solidFill>
                  <a:srgbClr val="FFFFFF"/>
                </a:solidFill>
                <a:latin typeface="D-DIN Exp"/>
              </a:rPr>
              <a:t> </a:t>
            </a:r>
            <a:endParaRPr lang="en-US" b="1" dirty="0">
              <a:solidFill>
                <a:srgbClr val="FFFFFF"/>
              </a:solidFill>
              <a:latin typeface="D-DIN Exp"/>
            </a:endParaRPr>
          </a:p>
        </p:txBody>
      </p:sp>
      <p:graphicFrame>
        <p:nvGraphicFramePr>
          <p:cNvPr id="4" name="Table 3">
            <a:extLst>
              <a:ext uri="{FF2B5EF4-FFF2-40B4-BE49-F238E27FC236}">
                <a16:creationId xmlns:a16="http://schemas.microsoft.com/office/drawing/2014/main" id="{DB5DB405-BF32-F6A2-A7C9-82E1027E35DF}"/>
              </a:ext>
            </a:extLst>
          </p:cNvPr>
          <p:cNvGraphicFramePr>
            <a:graphicFrameLocks noGrp="1"/>
          </p:cNvGraphicFramePr>
          <p:nvPr>
            <p:extLst>
              <p:ext uri="{D42A27DB-BD31-4B8C-83A1-F6EECF244321}">
                <p14:modId xmlns:p14="http://schemas.microsoft.com/office/powerpoint/2010/main" val="1006308282"/>
              </p:ext>
            </p:extLst>
          </p:nvPr>
        </p:nvGraphicFramePr>
        <p:xfrm>
          <a:off x="121185" y="439254"/>
          <a:ext cx="10124501" cy="6415357"/>
        </p:xfrm>
        <a:graphic>
          <a:graphicData uri="http://schemas.openxmlformats.org/drawingml/2006/table">
            <a:tbl>
              <a:tblPr firstRow="1" firstCol="1" bandRow="1">
                <a:tableStyleId>{16D9F66E-5EB9-4882-86FB-DCBF35E3C3E4}</a:tableStyleId>
              </a:tblPr>
              <a:tblGrid>
                <a:gridCol w="3065391">
                  <a:extLst>
                    <a:ext uri="{9D8B030D-6E8A-4147-A177-3AD203B41FA5}">
                      <a16:colId xmlns:a16="http://schemas.microsoft.com/office/drawing/2014/main" val="273937607"/>
                    </a:ext>
                  </a:extLst>
                </a:gridCol>
                <a:gridCol w="2619313">
                  <a:extLst>
                    <a:ext uri="{9D8B030D-6E8A-4147-A177-3AD203B41FA5}">
                      <a16:colId xmlns:a16="http://schemas.microsoft.com/office/drawing/2014/main" val="299959412"/>
                    </a:ext>
                  </a:extLst>
                </a:gridCol>
                <a:gridCol w="2170323">
                  <a:extLst>
                    <a:ext uri="{9D8B030D-6E8A-4147-A177-3AD203B41FA5}">
                      <a16:colId xmlns:a16="http://schemas.microsoft.com/office/drawing/2014/main" val="1439306283"/>
                    </a:ext>
                  </a:extLst>
                </a:gridCol>
                <a:gridCol w="2269474">
                  <a:extLst>
                    <a:ext uri="{9D8B030D-6E8A-4147-A177-3AD203B41FA5}">
                      <a16:colId xmlns:a16="http://schemas.microsoft.com/office/drawing/2014/main" val="532951850"/>
                    </a:ext>
                  </a:extLst>
                </a:gridCol>
              </a:tblGrid>
              <a:tr h="749531">
                <a:tc>
                  <a:txBody>
                    <a:bodyPr/>
                    <a:lstStyle/>
                    <a:p>
                      <a:pPr marL="0" marR="0" algn="ctr">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gn="ctr">
                        <a:lnSpc>
                          <a:spcPct val="115000"/>
                        </a:lnSpc>
                        <a:spcBef>
                          <a:spcPts val="0"/>
                        </a:spcBef>
                        <a:spcAft>
                          <a:spcPts val="0"/>
                        </a:spcAft>
                      </a:pPr>
                      <a:r>
                        <a:rPr lang="lt-LT" sz="1500" dirty="0">
                          <a:effectLst/>
                        </a:rPr>
                        <a:t>NUSTATYKITE SPRAGAS (PROBLEMAS)</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gn="ctr">
                        <a:lnSpc>
                          <a:spcPct val="115000"/>
                        </a:lnSpc>
                        <a:spcBef>
                          <a:spcPts val="0"/>
                        </a:spcBef>
                        <a:spcAft>
                          <a:spcPts val="0"/>
                        </a:spcAft>
                      </a:pPr>
                      <a:r>
                        <a:rPr lang="lt-LT" sz="1500" dirty="0">
                          <a:effectLst/>
                        </a:rPr>
                        <a:t>PASIŪLYKITE SPRENDIMUS (PRIEMONES)</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gn="ctr">
                        <a:lnSpc>
                          <a:spcPct val="115000"/>
                        </a:lnSpc>
                        <a:spcBef>
                          <a:spcPts val="0"/>
                        </a:spcBef>
                        <a:spcAft>
                          <a:spcPts val="0"/>
                        </a:spcAft>
                      </a:pPr>
                      <a:r>
                        <a:rPr lang="lt-LT" sz="1500">
                          <a:effectLst/>
                        </a:rPr>
                        <a:t>NUSTATYKITE GALIMUS IŠŠŪKIUS</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extLst>
                  <a:ext uri="{0D108BD9-81ED-4DB2-BD59-A6C34878D82A}">
                    <a16:rowId xmlns:a16="http://schemas.microsoft.com/office/drawing/2014/main" val="865442152"/>
                  </a:ext>
                </a:extLst>
              </a:tr>
              <a:tr h="749531">
                <a:tc>
                  <a:txBody>
                    <a:bodyPr/>
                    <a:lstStyle/>
                    <a:p>
                      <a:pPr marL="0" marR="0" algn="r">
                        <a:lnSpc>
                          <a:spcPct val="115000"/>
                        </a:lnSpc>
                        <a:spcBef>
                          <a:spcPts val="0"/>
                        </a:spcBef>
                        <a:spcAft>
                          <a:spcPts val="0"/>
                        </a:spcAft>
                      </a:pPr>
                      <a:r>
                        <a:rPr lang="lt-LT" sz="1500" dirty="0">
                          <a:effectLst/>
                        </a:rPr>
                        <a:t> </a:t>
                      </a:r>
                      <a:endParaRPr lang="en-US" sz="1500" dirty="0">
                        <a:effectLst/>
                      </a:endParaRPr>
                    </a:p>
                    <a:p>
                      <a:pPr marL="0" marR="0" algn="r">
                        <a:lnSpc>
                          <a:spcPct val="115000"/>
                        </a:lnSpc>
                        <a:spcBef>
                          <a:spcPts val="0"/>
                        </a:spcBef>
                        <a:spcAft>
                          <a:spcPts val="0"/>
                        </a:spcAft>
                      </a:pPr>
                      <a:r>
                        <a:rPr lang="lt-LT" sz="1500" dirty="0">
                          <a:effectLst/>
                        </a:rPr>
                        <a:t>PAPLITIMAS</a:t>
                      </a:r>
                      <a:endParaRPr lang="en-US" sz="1500" dirty="0">
                        <a:effectLst/>
                      </a:endParaRPr>
                    </a:p>
                    <a:p>
                      <a:pPr marL="0" marR="0" algn="r">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extLst>
                  <a:ext uri="{0D108BD9-81ED-4DB2-BD59-A6C34878D82A}">
                    <a16:rowId xmlns:a16="http://schemas.microsoft.com/office/drawing/2014/main" val="3224765066"/>
                  </a:ext>
                </a:extLst>
              </a:tr>
              <a:tr h="749531">
                <a:tc>
                  <a:txBody>
                    <a:bodyPr/>
                    <a:lstStyle/>
                    <a:p>
                      <a:pPr marL="0" marR="0" algn="r">
                        <a:lnSpc>
                          <a:spcPct val="115000"/>
                        </a:lnSpc>
                        <a:spcBef>
                          <a:spcPts val="0"/>
                        </a:spcBef>
                        <a:spcAft>
                          <a:spcPts val="0"/>
                        </a:spcAft>
                      </a:pPr>
                      <a:r>
                        <a:rPr lang="lt-LT" sz="1500" dirty="0">
                          <a:effectLst/>
                        </a:rPr>
                        <a:t> </a:t>
                      </a:r>
                      <a:endParaRPr lang="en-US" sz="1500" dirty="0">
                        <a:effectLst/>
                      </a:endParaRPr>
                    </a:p>
                    <a:p>
                      <a:pPr marL="0" marR="0" algn="r">
                        <a:lnSpc>
                          <a:spcPct val="115000"/>
                        </a:lnSpc>
                        <a:spcBef>
                          <a:spcPts val="0"/>
                        </a:spcBef>
                        <a:spcAft>
                          <a:spcPts val="0"/>
                        </a:spcAft>
                      </a:pPr>
                      <a:r>
                        <a:rPr lang="lt-LT" sz="1500" dirty="0">
                          <a:effectLst/>
                        </a:rPr>
                        <a:t>PREVENCIJA</a:t>
                      </a:r>
                      <a:endParaRPr lang="en-US" sz="1500" dirty="0">
                        <a:effectLst/>
                      </a:endParaRPr>
                    </a:p>
                    <a:p>
                      <a:pPr marL="0" marR="0" algn="r">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extLst>
                  <a:ext uri="{0D108BD9-81ED-4DB2-BD59-A6C34878D82A}">
                    <a16:rowId xmlns:a16="http://schemas.microsoft.com/office/drawing/2014/main" val="1899432289"/>
                  </a:ext>
                </a:extLst>
              </a:tr>
              <a:tr h="749531">
                <a:tc>
                  <a:txBody>
                    <a:bodyPr/>
                    <a:lstStyle/>
                    <a:p>
                      <a:pPr marL="0" marR="0" algn="r">
                        <a:lnSpc>
                          <a:spcPct val="115000"/>
                        </a:lnSpc>
                        <a:spcBef>
                          <a:spcPts val="0"/>
                        </a:spcBef>
                        <a:spcAft>
                          <a:spcPts val="0"/>
                        </a:spcAft>
                      </a:pPr>
                      <a:r>
                        <a:rPr lang="lt-LT" sz="1500" dirty="0">
                          <a:effectLst/>
                        </a:rPr>
                        <a:t> </a:t>
                      </a:r>
                      <a:endParaRPr lang="en-US" sz="1500" dirty="0">
                        <a:effectLst/>
                      </a:endParaRPr>
                    </a:p>
                    <a:p>
                      <a:pPr marL="0" marR="0" algn="r">
                        <a:lnSpc>
                          <a:spcPct val="115000"/>
                        </a:lnSpc>
                        <a:spcBef>
                          <a:spcPts val="0"/>
                        </a:spcBef>
                        <a:spcAft>
                          <a:spcPts val="0"/>
                        </a:spcAft>
                      </a:pPr>
                      <a:r>
                        <a:rPr lang="lt-LT" sz="1500" dirty="0">
                          <a:effectLst/>
                        </a:rPr>
                        <a:t>APSAUGA</a:t>
                      </a:r>
                      <a:endParaRPr lang="en-US" sz="1500" dirty="0">
                        <a:effectLst/>
                      </a:endParaRPr>
                    </a:p>
                    <a:p>
                      <a:pPr marL="0" marR="0" algn="r">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extLst>
                  <a:ext uri="{0D108BD9-81ED-4DB2-BD59-A6C34878D82A}">
                    <a16:rowId xmlns:a16="http://schemas.microsoft.com/office/drawing/2014/main" val="125752600"/>
                  </a:ext>
                </a:extLst>
              </a:tr>
              <a:tr h="1004455">
                <a:tc>
                  <a:txBody>
                    <a:bodyPr/>
                    <a:lstStyle/>
                    <a:p>
                      <a:pPr marL="0" marR="0" algn="r">
                        <a:lnSpc>
                          <a:spcPct val="115000"/>
                        </a:lnSpc>
                        <a:spcBef>
                          <a:spcPts val="0"/>
                        </a:spcBef>
                        <a:spcAft>
                          <a:spcPts val="0"/>
                        </a:spcAft>
                      </a:pPr>
                      <a:r>
                        <a:rPr lang="lt-LT" sz="1500" dirty="0">
                          <a:effectLst/>
                        </a:rPr>
                        <a:t> </a:t>
                      </a:r>
                      <a:endParaRPr lang="en-US" sz="1500" dirty="0">
                        <a:effectLst/>
                      </a:endParaRPr>
                    </a:p>
                    <a:p>
                      <a:pPr marL="0" marR="0" algn="r">
                        <a:lnSpc>
                          <a:spcPct val="115000"/>
                        </a:lnSpc>
                        <a:spcBef>
                          <a:spcPts val="0"/>
                        </a:spcBef>
                        <a:spcAft>
                          <a:spcPts val="0"/>
                        </a:spcAft>
                      </a:pPr>
                      <a:r>
                        <a:rPr lang="lt-LT" sz="1500" dirty="0">
                          <a:effectLst/>
                        </a:rPr>
                        <a:t>PATRAUKIMAS ATSAKOMYBĖN</a:t>
                      </a:r>
                      <a:endParaRPr lang="en-US" sz="1500" dirty="0">
                        <a:effectLst/>
                      </a:endParaRPr>
                    </a:p>
                    <a:p>
                      <a:pPr marL="0" marR="0" algn="r">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extLst>
                  <a:ext uri="{0D108BD9-81ED-4DB2-BD59-A6C34878D82A}">
                    <a16:rowId xmlns:a16="http://schemas.microsoft.com/office/drawing/2014/main" val="1108971502"/>
                  </a:ext>
                </a:extLst>
              </a:tr>
              <a:tr h="749531">
                <a:tc>
                  <a:txBody>
                    <a:bodyPr/>
                    <a:lstStyle/>
                    <a:p>
                      <a:pPr marL="0" marR="0" algn="r">
                        <a:lnSpc>
                          <a:spcPct val="115000"/>
                        </a:lnSpc>
                        <a:spcBef>
                          <a:spcPts val="0"/>
                        </a:spcBef>
                        <a:spcAft>
                          <a:spcPts val="0"/>
                        </a:spcAft>
                      </a:pPr>
                      <a:r>
                        <a:rPr lang="lt-LT" sz="1500" dirty="0">
                          <a:effectLst/>
                        </a:rPr>
                        <a:t> </a:t>
                      </a:r>
                      <a:endParaRPr lang="en-US" sz="1500" dirty="0">
                        <a:effectLst/>
                      </a:endParaRPr>
                    </a:p>
                    <a:p>
                      <a:pPr marL="0" marR="0" algn="r">
                        <a:lnSpc>
                          <a:spcPct val="115000"/>
                        </a:lnSpc>
                        <a:spcBef>
                          <a:spcPts val="0"/>
                        </a:spcBef>
                        <a:spcAft>
                          <a:spcPts val="0"/>
                        </a:spcAft>
                      </a:pPr>
                      <a:r>
                        <a:rPr lang="lt-LT" sz="1500" dirty="0">
                          <a:effectLst/>
                        </a:rPr>
                        <a:t>PASLAUGŲ TEIKIMAS</a:t>
                      </a:r>
                      <a:endParaRPr lang="en-US" sz="1500" dirty="0">
                        <a:effectLst/>
                      </a:endParaRPr>
                    </a:p>
                    <a:p>
                      <a:pPr marL="0" marR="0" algn="r">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extLst>
                  <a:ext uri="{0D108BD9-81ED-4DB2-BD59-A6C34878D82A}">
                    <a16:rowId xmlns:a16="http://schemas.microsoft.com/office/drawing/2014/main" val="1260247875"/>
                  </a:ext>
                </a:extLst>
              </a:tr>
              <a:tr h="749531">
                <a:tc>
                  <a:txBody>
                    <a:bodyPr/>
                    <a:lstStyle/>
                    <a:p>
                      <a:pPr marL="0" marR="0" algn="r">
                        <a:lnSpc>
                          <a:spcPct val="115000"/>
                        </a:lnSpc>
                        <a:spcBef>
                          <a:spcPts val="0"/>
                        </a:spcBef>
                        <a:spcAft>
                          <a:spcPts val="0"/>
                        </a:spcAft>
                      </a:pPr>
                      <a:r>
                        <a:rPr lang="lt-LT" sz="1500" dirty="0">
                          <a:effectLst/>
                        </a:rPr>
                        <a:t> </a:t>
                      </a:r>
                      <a:endParaRPr lang="en-US" sz="1500" dirty="0">
                        <a:effectLst/>
                      </a:endParaRPr>
                    </a:p>
                    <a:p>
                      <a:pPr marL="0" marR="0" algn="r">
                        <a:lnSpc>
                          <a:spcPct val="115000"/>
                        </a:lnSpc>
                        <a:spcBef>
                          <a:spcPts val="0"/>
                        </a:spcBef>
                        <a:spcAft>
                          <a:spcPts val="0"/>
                        </a:spcAft>
                      </a:pPr>
                      <a:r>
                        <a:rPr lang="lt-LT" sz="1500" dirty="0">
                          <a:effectLst/>
                        </a:rPr>
                        <a:t>PARTNERYSTĖ</a:t>
                      </a:r>
                      <a:endParaRPr lang="en-US" sz="1500" dirty="0">
                        <a:effectLst/>
                      </a:endParaRPr>
                    </a:p>
                    <a:p>
                      <a:pPr marL="0" marR="0" algn="r">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extLst>
                  <a:ext uri="{0D108BD9-81ED-4DB2-BD59-A6C34878D82A}">
                    <a16:rowId xmlns:a16="http://schemas.microsoft.com/office/drawing/2014/main" val="3473273292"/>
                  </a:ext>
                </a:extLst>
              </a:tr>
              <a:tr h="749531">
                <a:tc>
                  <a:txBody>
                    <a:bodyPr/>
                    <a:lstStyle/>
                    <a:p>
                      <a:pPr marL="0" marR="0" algn="r">
                        <a:lnSpc>
                          <a:spcPct val="115000"/>
                        </a:lnSpc>
                        <a:spcBef>
                          <a:spcPts val="0"/>
                        </a:spcBef>
                        <a:spcAft>
                          <a:spcPts val="0"/>
                        </a:spcAft>
                      </a:pPr>
                      <a:r>
                        <a:rPr lang="lt-LT" sz="1500" dirty="0">
                          <a:effectLst/>
                        </a:rPr>
                        <a:t> </a:t>
                      </a:r>
                      <a:endParaRPr lang="en-US" sz="1500" dirty="0">
                        <a:effectLst/>
                      </a:endParaRPr>
                    </a:p>
                    <a:p>
                      <a:pPr marL="0" marR="0" algn="r">
                        <a:lnSpc>
                          <a:spcPct val="115000"/>
                        </a:lnSpc>
                        <a:spcBef>
                          <a:spcPts val="0"/>
                        </a:spcBef>
                        <a:spcAft>
                          <a:spcPts val="0"/>
                        </a:spcAft>
                      </a:pPr>
                      <a:r>
                        <a:rPr lang="lt-LT" sz="1500" dirty="0">
                          <a:effectLst/>
                        </a:rPr>
                        <a:t>POLITIKA</a:t>
                      </a:r>
                      <a:endParaRPr lang="en-US" sz="1500" dirty="0">
                        <a:effectLst/>
                      </a:endParaRPr>
                    </a:p>
                    <a:p>
                      <a:pPr marL="0" marR="0" algn="r">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tc>
                  <a:txBody>
                    <a:bodyPr/>
                    <a:lstStyle/>
                    <a:p>
                      <a:pPr marL="0" marR="0">
                        <a:lnSpc>
                          <a:spcPct val="115000"/>
                        </a:lnSpc>
                        <a:spcBef>
                          <a:spcPts val="0"/>
                        </a:spcBef>
                        <a:spcAft>
                          <a:spcPts val="0"/>
                        </a:spcAft>
                      </a:pPr>
                      <a:r>
                        <a:rPr lang="lt-LT"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49189" marR="49189" marT="0" marB="0"/>
                </a:tc>
                <a:extLst>
                  <a:ext uri="{0D108BD9-81ED-4DB2-BD59-A6C34878D82A}">
                    <a16:rowId xmlns:a16="http://schemas.microsoft.com/office/drawing/2014/main" val="1218547373"/>
                  </a:ext>
                </a:extLst>
              </a:tr>
            </a:tbl>
          </a:graphicData>
        </a:graphic>
      </p:graphicFrame>
    </p:spTree>
    <p:extLst>
      <p:ext uri="{BB962C8B-B14F-4D97-AF65-F5344CB8AC3E}">
        <p14:creationId xmlns:p14="http://schemas.microsoft.com/office/powerpoint/2010/main" val="2396735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03E24C4-5BE2-E65A-1CE8-4579296EE9F0}"/>
              </a:ext>
            </a:extLst>
          </p:cNvPr>
          <p:cNvSpPr txBox="1">
            <a:spLocks/>
          </p:cNvSpPr>
          <p:nvPr/>
        </p:nvSpPr>
        <p:spPr>
          <a:xfrm>
            <a:off x="1052512" y="2650619"/>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ctr"/>
            <a:r>
              <a:rPr lang="en-US" sz="4000" dirty="0" err="1">
                <a:solidFill>
                  <a:srgbClr val="FFFFFF"/>
                </a:solidFill>
              </a:rPr>
              <a:t>Pietų</a:t>
            </a:r>
            <a:r>
              <a:rPr lang="en-US" sz="4000" dirty="0">
                <a:solidFill>
                  <a:srgbClr val="FFFFFF"/>
                </a:solidFill>
              </a:rPr>
              <a:t> </a:t>
            </a:r>
            <a:r>
              <a:rPr lang="en-US" sz="4000" dirty="0" err="1">
                <a:solidFill>
                  <a:srgbClr val="FFFFFF"/>
                </a:solidFill>
              </a:rPr>
              <a:t>pertrauka</a:t>
            </a:r>
            <a:r>
              <a:rPr lang="en-US" sz="4000" dirty="0">
                <a:solidFill>
                  <a:srgbClr val="FFFFFF"/>
                </a:solidFill>
              </a:rPr>
              <a:t> 45 min.</a:t>
            </a:r>
            <a:endParaRPr lang="x-none" sz="4000" dirty="0">
              <a:solidFill>
                <a:srgbClr val="FFFFFF"/>
              </a:solidFill>
            </a:endParaRPr>
          </a:p>
        </p:txBody>
      </p:sp>
    </p:spTree>
    <p:extLst>
      <p:ext uri="{BB962C8B-B14F-4D97-AF65-F5344CB8AC3E}">
        <p14:creationId xmlns:p14="http://schemas.microsoft.com/office/powerpoint/2010/main" val="247733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1D809-0558-46E4-8000-4F3A68A86190}"/>
              </a:ext>
            </a:extLst>
          </p:cNvPr>
          <p:cNvSpPr>
            <a:spLocks noGrp="1"/>
          </p:cNvSpPr>
          <p:nvPr>
            <p:ph type="title"/>
          </p:nvPr>
        </p:nvSpPr>
        <p:spPr/>
        <p:txBody>
          <a:bodyPr/>
          <a:lstStyle/>
          <a:p>
            <a:r>
              <a:rPr lang="en-GB" b="1" dirty="0" err="1"/>
              <a:t>Seminaro</a:t>
            </a:r>
            <a:r>
              <a:rPr lang="en-GB" b="1" dirty="0"/>
              <a:t> </a:t>
            </a:r>
            <a:r>
              <a:rPr lang="en-GB" b="1" dirty="0" err="1"/>
              <a:t>programa</a:t>
            </a:r>
            <a:endParaRPr lang="en-GB" b="1" dirty="0"/>
          </a:p>
        </p:txBody>
      </p:sp>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570608" y="2277070"/>
            <a:ext cx="9802752" cy="480131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dirty="0">
                <a:solidFill>
                  <a:schemeClr val="bg1"/>
                </a:solidFill>
                <a:ea typeface="Open Sans"/>
                <a:cs typeface="Open Sans"/>
              </a:rPr>
              <a:t>09:30 – 09:40	</a:t>
            </a:r>
            <a:r>
              <a:rPr lang="lt-LT" dirty="0">
                <a:solidFill>
                  <a:schemeClr val="bg1"/>
                </a:solidFill>
                <a:ea typeface="Open Sans"/>
                <a:cs typeface="Open Sans"/>
              </a:rPr>
              <a:t>Įžanga ir lūkesčių aptarimas</a:t>
            </a:r>
          </a:p>
          <a:p>
            <a:endParaRPr lang="lt-LT" dirty="0">
              <a:solidFill>
                <a:schemeClr val="bg1"/>
              </a:solidFill>
              <a:ea typeface="Open Sans"/>
              <a:cs typeface="Open Sans"/>
            </a:endParaRPr>
          </a:p>
          <a:p>
            <a:r>
              <a:rPr lang="lt-LT" dirty="0">
                <a:solidFill>
                  <a:schemeClr val="bg1"/>
                </a:solidFill>
                <a:ea typeface="Open Sans"/>
                <a:cs typeface="Open Sans"/>
              </a:rPr>
              <a:t>09:40 – 10:10	Atvejo </a:t>
            </a:r>
            <a:r>
              <a:rPr lang="lt-LT" dirty="0">
                <a:solidFill>
                  <a:schemeClr val="bg1"/>
                </a:solidFill>
                <a:ea typeface="+mn-lt"/>
                <a:cs typeface="+mn-lt"/>
              </a:rPr>
              <a:t>istorija</a:t>
            </a:r>
            <a:r>
              <a:rPr lang="lt-LT" dirty="0">
                <a:solidFill>
                  <a:schemeClr val="bg1"/>
                </a:solidFill>
                <a:ea typeface="Open Sans"/>
                <a:cs typeface="Open Sans"/>
              </a:rPr>
              <a:t>: Kaip suprantame smurto dėl lyties  sąvokas?</a:t>
            </a:r>
          </a:p>
          <a:p>
            <a:endParaRPr lang="lt-LT" dirty="0">
              <a:solidFill>
                <a:schemeClr val="bg1"/>
              </a:solidFill>
              <a:ea typeface="Open Sans"/>
              <a:cs typeface="Open Sans"/>
            </a:endParaRPr>
          </a:p>
          <a:p>
            <a:r>
              <a:rPr lang="lt-LT" dirty="0">
                <a:solidFill>
                  <a:schemeClr val="bg1"/>
                </a:solidFill>
                <a:ea typeface="Open Sans"/>
                <a:cs typeface="Open Sans"/>
              </a:rPr>
              <a:t>10:10 – 11:00	Smurto dėl lyties apraiškos: ką atskleidžia kiekybinių ir kokybinių tyrimų   		duomenys? </a:t>
            </a:r>
          </a:p>
          <a:p>
            <a:r>
              <a:rPr lang="lt-LT" dirty="0">
                <a:solidFill>
                  <a:schemeClr val="bg1"/>
                </a:solidFill>
                <a:ea typeface="Open Sans"/>
                <a:cs typeface="Open Sans"/>
              </a:rPr>
              <a:t>11:00 – 11:20	Kavos pertrauka</a:t>
            </a:r>
          </a:p>
          <a:p>
            <a:endParaRPr lang="lt-LT" dirty="0">
              <a:solidFill>
                <a:schemeClr val="bg1"/>
              </a:solidFill>
              <a:ea typeface="Open Sans"/>
              <a:cs typeface="Open Sans"/>
            </a:endParaRPr>
          </a:p>
          <a:p>
            <a:r>
              <a:rPr lang="lt-LT" dirty="0">
                <a:solidFill>
                  <a:schemeClr val="bg1"/>
                </a:solidFill>
                <a:ea typeface="Open Sans"/>
                <a:cs typeface="Open Sans"/>
              </a:rPr>
              <a:t>11:20 – 11:35	</a:t>
            </a:r>
            <a:r>
              <a:rPr lang="lt-LT" dirty="0" err="1">
                <a:solidFill>
                  <a:schemeClr val="bg1"/>
                </a:solidFill>
                <a:ea typeface="Open Sans"/>
                <a:cs typeface="Open Sans"/>
              </a:rPr>
              <a:t>UniSAFE</a:t>
            </a:r>
            <a:r>
              <a:rPr lang="lt-LT" dirty="0">
                <a:solidFill>
                  <a:schemeClr val="bg1"/>
                </a:solidFill>
                <a:ea typeface="Open Sans"/>
                <a:cs typeface="Open Sans"/>
              </a:rPr>
              <a:t> 7P modelio pristatymas </a:t>
            </a:r>
          </a:p>
          <a:p>
            <a:endParaRPr lang="lt-LT" dirty="0">
              <a:solidFill>
                <a:schemeClr val="bg1"/>
              </a:solidFill>
              <a:ea typeface="Open Sans"/>
              <a:cs typeface="Open Sans"/>
            </a:endParaRPr>
          </a:p>
          <a:p>
            <a:r>
              <a:rPr lang="lt-LT" dirty="0">
                <a:solidFill>
                  <a:schemeClr val="bg1"/>
                </a:solidFill>
                <a:ea typeface="Open Sans"/>
                <a:cs typeface="Open Sans"/>
              </a:rPr>
              <a:t>11:35 – 12:35 	Institucinė kovos su smurtu lyties pagrindu politika: ko reikia sėkmingam 		įgyvendinimui (1 dalis – 1 užduotis)</a:t>
            </a:r>
          </a:p>
          <a:p>
            <a:endParaRPr lang="lt-LT" dirty="0">
              <a:solidFill>
                <a:schemeClr val="bg1"/>
              </a:solidFill>
              <a:ea typeface="Open Sans"/>
              <a:cs typeface="Open Sans"/>
            </a:endParaRPr>
          </a:p>
          <a:p>
            <a:r>
              <a:rPr lang="lt-LT" dirty="0">
                <a:solidFill>
                  <a:schemeClr val="bg1"/>
                </a:solidFill>
                <a:ea typeface="Open Sans"/>
                <a:cs typeface="Open Sans"/>
              </a:rPr>
              <a:t>12:35 – 13:35	Pietų pertrauka</a:t>
            </a:r>
            <a:r>
              <a:rPr lang="en-US" dirty="0">
                <a:solidFill>
                  <a:schemeClr val="bg1"/>
                </a:solidFill>
                <a:ea typeface="Open Sans"/>
                <a:cs typeface="Open Sans"/>
              </a:rPr>
              <a:t> </a:t>
            </a:r>
            <a:endParaRPr lang="fr-FR" dirty="0">
              <a:solidFill>
                <a:schemeClr val="bg1"/>
              </a:solidFill>
              <a:ea typeface="Open Sans"/>
              <a:cs typeface="Open Sans"/>
            </a:endParaRPr>
          </a:p>
          <a:p>
            <a:endParaRPr lang="fr-FR" dirty="0">
              <a:solidFill>
                <a:schemeClr val="bg1"/>
              </a:solidFill>
              <a:ea typeface="Open Sans"/>
              <a:cs typeface="Open Sans"/>
            </a:endParaRPr>
          </a:p>
          <a:p>
            <a:endParaRPr lang="fr-FR" dirty="0">
              <a:solidFill>
                <a:schemeClr val="bg1"/>
              </a:solidFill>
              <a:ea typeface="Open Sans"/>
              <a:cs typeface="Open Sans"/>
            </a:endParaRPr>
          </a:p>
          <a:p>
            <a:endParaRPr lang="fr-FR" dirty="0">
              <a:solidFill>
                <a:schemeClr val="bg1"/>
              </a:solidFill>
              <a:ea typeface="Open Sans"/>
              <a:cs typeface="Open Sans"/>
            </a:endParaRPr>
          </a:p>
        </p:txBody>
      </p:sp>
    </p:spTree>
    <p:extLst>
      <p:ext uri="{BB962C8B-B14F-4D97-AF65-F5344CB8AC3E}">
        <p14:creationId xmlns:p14="http://schemas.microsoft.com/office/powerpoint/2010/main" val="17458384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CA0DE-7BA5-4795-97E7-6EF2A97050AE}"/>
              </a:ext>
            </a:extLst>
          </p:cNvPr>
          <p:cNvSpPr>
            <a:spLocks noGrp="1"/>
          </p:cNvSpPr>
          <p:nvPr>
            <p:ph type="title"/>
          </p:nvPr>
        </p:nvSpPr>
        <p:spPr/>
        <p:txBody>
          <a:bodyPr/>
          <a:lstStyle/>
          <a:p>
            <a:r>
              <a:rPr lang="en-US" b="1" dirty="0"/>
              <a:t>1 </a:t>
            </a:r>
            <a:r>
              <a:rPr lang="en-US" b="1" dirty="0" err="1"/>
              <a:t>užduotis</a:t>
            </a:r>
            <a:r>
              <a:rPr lang="en-US" b="1" dirty="0"/>
              <a:t>:</a:t>
            </a:r>
            <a:r>
              <a:rPr lang="en-US" dirty="0"/>
              <a:t> Antra </a:t>
            </a:r>
            <a:r>
              <a:rPr lang="en-US" dirty="0" err="1"/>
              <a:t>dalis</a:t>
            </a:r>
            <a:r>
              <a:rPr lang="en-US" dirty="0"/>
              <a:t> </a:t>
            </a:r>
            <a:endParaRPr lang="x-none" b="1" dirty="0"/>
          </a:p>
        </p:txBody>
      </p:sp>
      <p:sp>
        <p:nvSpPr>
          <p:cNvPr id="3" name="Title 1">
            <a:extLst>
              <a:ext uri="{FF2B5EF4-FFF2-40B4-BE49-F238E27FC236}">
                <a16:creationId xmlns:a16="http://schemas.microsoft.com/office/drawing/2014/main" id="{01A122AA-3816-AD5F-2BE7-72271832BA30}"/>
              </a:ext>
            </a:extLst>
          </p:cNvPr>
          <p:cNvSpPr txBox="1">
            <a:spLocks/>
          </p:cNvSpPr>
          <p:nvPr/>
        </p:nvSpPr>
        <p:spPr>
          <a:xfrm>
            <a:off x="1052512" y="2650619"/>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ctr"/>
            <a:r>
              <a:rPr lang="en-US" sz="3600" dirty="0" err="1">
                <a:solidFill>
                  <a:srgbClr val="FFFFFF"/>
                </a:solidFill>
                <a:latin typeface="D-DIN Exp"/>
              </a:rPr>
              <a:t>Kiekviena</a:t>
            </a:r>
            <a:r>
              <a:rPr lang="en-US" sz="3600" dirty="0">
                <a:solidFill>
                  <a:srgbClr val="FFFFFF"/>
                </a:solidFill>
                <a:latin typeface="D-DIN Exp"/>
              </a:rPr>
              <a:t> </a:t>
            </a:r>
            <a:r>
              <a:rPr lang="en-US" sz="3600" dirty="0" err="1">
                <a:solidFill>
                  <a:srgbClr val="FFFFFF"/>
                </a:solidFill>
                <a:latin typeface="D-DIN Exp"/>
              </a:rPr>
              <a:t>grupė</a:t>
            </a:r>
            <a:r>
              <a:rPr lang="en-US" sz="3600" dirty="0">
                <a:solidFill>
                  <a:srgbClr val="FFFFFF"/>
                </a:solidFill>
                <a:latin typeface="D-DIN Exp"/>
              </a:rPr>
              <a:t> </a:t>
            </a:r>
            <a:r>
              <a:rPr lang="en-US" sz="3600" dirty="0" err="1">
                <a:solidFill>
                  <a:srgbClr val="FFFFFF"/>
                </a:solidFill>
                <a:latin typeface="D-DIN Exp"/>
              </a:rPr>
              <a:t>turi</a:t>
            </a:r>
            <a:r>
              <a:rPr lang="en-US" sz="3600" dirty="0">
                <a:solidFill>
                  <a:srgbClr val="FFFFFF"/>
                </a:solidFill>
                <a:latin typeface="D-DIN Exp"/>
              </a:rPr>
              <a:t> po 5 min. </a:t>
            </a:r>
            <a:r>
              <a:rPr lang="en-US" sz="3600" dirty="0" err="1">
                <a:solidFill>
                  <a:srgbClr val="FFFFFF"/>
                </a:solidFill>
                <a:latin typeface="D-DIN Exp"/>
              </a:rPr>
              <a:t>pasidalyti</a:t>
            </a:r>
            <a:r>
              <a:rPr lang="en-US" sz="3600" dirty="0">
                <a:solidFill>
                  <a:srgbClr val="FFFFFF"/>
                </a:solidFill>
                <a:latin typeface="D-DIN Exp"/>
              </a:rPr>
              <a:t> </a:t>
            </a:r>
            <a:r>
              <a:rPr lang="en-US" sz="3600" dirty="0" err="1">
                <a:solidFill>
                  <a:srgbClr val="FFFFFF"/>
                </a:solidFill>
                <a:latin typeface="D-DIN Exp"/>
              </a:rPr>
              <a:t>su</a:t>
            </a:r>
            <a:r>
              <a:rPr lang="en-US" sz="3600" dirty="0">
                <a:solidFill>
                  <a:srgbClr val="FFFFFF"/>
                </a:solidFill>
                <a:latin typeface="D-DIN Exp"/>
              </a:rPr>
              <a:t> </a:t>
            </a:r>
            <a:r>
              <a:rPr lang="en-US" sz="3600" dirty="0" err="1">
                <a:solidFill>
                  <a:srgbClr val="FFFFFF"/>
                </a:solidFill>
                <a:latin typeface="D-DIN Exp"/>
              </a:rPr>
              <a:t>auditorija</a:t>
            </a:r>
            <a:r>
              <a:rPr lang="en-US" sz="3600" dirty="0">
                <a:solidFill>
                  <a:srgbClr val="FFFFFF"/>
                </a:solidFill>
                <a:latin typeface="D-DIN Exp"/>
              </a:rPr>
              <a:t>:</a:t>
            </a:r>
            <a:br>
              <a:rPr lang="en-US" sz="3600" dirty="0"/>
            </a:br>
            <a:endParaRPr lang="en-US" sz="3600" dirty="0">
              <a:solidFill>
                <a:srgbClr val="FFFFFF"/>
              </a:solidFill>
            </a:endParaRPr>
          </a:p>
          <a:p>
            <a:pPr algn="ctr"/>
            <a:r>
              <a:rPr lang="en-US" sz="3600" dirty="0" err="1">
                <a:solidFill>
                  <a:srgbClr val="FFFFFF"/>
                </a:solidFill>
                <a:latin typeface="D-DIN Exp"/>
              </a:rPr>
              <a:t>Diskusijų</a:t>
            </a:r>
            <a:r>
              <a:rPr lang="en-US" sz="3600" dirty="0">
                <a:solidFill>
                  <a:srgbClr val="FFFFFF"/>
                </a:solidFill>
                <a:latin typeface="D-DIN Exp"/>
              </a:rPr>
              <a:t> </a:t>
            </a:r>
            <a:r>
              <a:rPr lang="en-US" sz="3600" dirty="0" err="1">
                <a:solidFill>
                  <a:srgbClr val="FFFFFF"/>
                </a:solidFill>
                <a:latin typeface="D-DIN Exp"/>
              </a:rPr>
              <a:t>rezultatais</a:t>
            </a:r>
            <a:r>
              <a:rPr lang="en-US" sz="3600" dirty="0">
                <a:solidFill>
                  <a:srgbClr val="FFFFFF"/>
                </a:solidFill>
                <a:latin typeface="D-DIN Exp"/>
              </a:rPr>
              <a:t> (3 min.)</a:t>
            </a:r>
          </a:p>
          <a:p>
            <a:pPr algn="ctr"/>
            <a:r>
              <a:rPr lang="en-US" sz="3600" dirty="0" err="1">
                <a:solidFill>
                  <a:srgbClr val="FFFFFF"/>
                </a:solidFill>
                <a:latin typeface="D-DIN Exp"/>
              </a:rPr>
              <a:t>Identifikuotais</a:t>
            </a:r>
            <a:r>
              <a:rPr lang="en-US" sz="3600" dirty="0">
                <a:solidFill>
                  <a:srgbClr val="FFFFFF"/>
                </a:solidFill>
                <a:latin typeface="D-DIN Exp"/>
              </a:rPr>
              <a:t> </a:t>
            </a:r>
            <a:r>
              <a:rPr lang="en-US" sz="3600" dirty="0" err="1">
                <a:solidFill>
                  <a:srgbClr val="FFFFFF"/>
                </a:solidFill>
                <a:latin typeface="D-DIN Exp"/>
              </a:rPr>
              <a:t>iššūkiais</a:t>
            </a:r>
            <a:r>
              <a:rPr lang="en-US" sz="3600" dirty="0">
                <a:solidFill>
                  <a:srgbClr val="FFFFFF"/>
                </a:solidFill>
                <a:latin typeface="D-DIN Exp"/>
              </a:rPr>
              <a:t> (2 min.)</a:t>
            </a:r>
            <a:endParaRPr lang="x-none" sz="3600" dirty="0">
              <a:solidFill>
                <a:srgbClr val="FFFFFF"/>
              </a:solidFill>
              <a:latin typeface="D-DIN Exp"/>
            </a:endParaRPr>
          </a:p>
        </p:txBody>
      </p:sp>
    </p:spTree>
    <p:extLst>
      <p:ext uri="{BB962C8B-B14F-4D97-AF65-F5344CB8AC3E}">
        <p14:creationId xmlns:p14="http://schemas.microsoft.com/office/powerpoint/2010/main" val="27691488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58F22523-06F5-EAE3-60E9-28D76268828C}"/>
              </a:ext>
            </a:extLst>
          </p:cNvPr>
          <p:cNvSpPr/>
          <p:nvPr/>
        </p:nvSpPr>
        <p:spPr>
          <a:xfrm>
            <a:off x="10130680" y="1123877"/>
            <a:ext cx="1490281" cy="935469"/>
          </a:xfrm>
          <a:custGeom>
            <a:avLst/>
            <a:gdLst>
              <a:gd name="connsiteX0" fmla="*/ 168212 w 1490281"/>
              <a:gd name="connsiteY0" fmla="*/ 0 h 935469"/>
              <a:gd name="connsiteX1" fmla="*/ 1322069 w 1490281"/>
              <a:gd name="connsiteY1" fmla="*/ 0 h 935469"/>
              <a:gd name="connsiteX2" fmla="*/ 1490281 w 1490281"/>
              <a:gd name="connsiteY2" fmla="*/ 164468 h 935469"/>
              <a:gd name="connsiteX3" fmla="*/ 1490281 w 1490281"/>
              <a:gd name="connsiteY3" fmla="*/ 483484 h 935469"/>
              <a:gd name="connsiteX4" fmla="*/ 1490281 w 1490281"/>
              <a:gd name="connsiteY4" fmla="*/ 822319 h 935469"/>
              <a:gd name="connsiteX5" fmla="*/ 1490281 w 1490281"/>
              <a:gd name="connsiteY5" fmla="*/ 935469 h 935469"/>
              <a:gd name="connsiteX6" fmla="*/ 0 w 1490281"/>
              <a:gd name="connsiteY6" fmla="*/ 935469 h 935469"/>
              <a:gd name="connsiteX7" fmla="*/ 0 w 1490281"/>
              <a:gd name="connsiteY7" fmla="*/ 822319 h 935469"/>
              <a:gd name="connsiteX8" fmla="*/ 0 w 1490281"/>
              <a:gd name="connsiteY8" fmla="*/ 483484 h 935469"/>
              <a:gd name="connsiteX9" fmla="*/ 0 w 1490281"/>
              <a:gd name="connsiteY9" fmla="*/ 164468 h 935469"/>
              <a:gd name="connsiteX10" fmla="*/ 168212 w 1490281"/>
              <a:gd name="connsiteY10" fmla="*/ 0 h 935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90281" h="935469">
                <a:moveTo>
                  <a:pt x="168212" y="0"/>
                </a:moveTo>
                <a:lnTo>
                  <a:pt x="1322069" y="0"/>
                </a:lnTo>
                <a:cubicBezTo>
                  <a:pt x="1414970" y="0"/>
                  <a:pt x="1490281" y="73635"/>
                  <a:pt x="1490281" y="164468"/>
                </a:cubicBezTo>
                <a:lnTo>
                  <a:pt x="1490281" y="483484"/>
                </a:lnTo>
                <a:lnTo>
                  <a:pt x="1490281" y="822319"/>
                </a:lnTo>
                <a:lnTo>
                  <a:pt x="1490281" y="935469"/>
                </a:lnTo>
                <a:lnTo>
                  <a:pt x="0" y="935469"/>
                </a:lnTo>
                <a:lnTo>
                  <a:pt x="0" y="822319"/>
                </a:lnTo>
                <a:lnTo>
                  <a:pt x="0" y="483484"/>
                </a:lnTo>
                <a:lnTo>
                  <a:pt x="0" y="164468"/>
                </a:lnTo>
                <a:cubicBezTo>
                  <a:pt x="0" y="73635"/>
                  <a:pt x="75311" y="0"/>
                  <a:pt x="168212" y="0"/>
                </a:cubicBezTo>
                <a:close/>
              </a:path>
            </a:pathLst>
          </a:cu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dirty="0">
              <a:solidFill>
                <a:schemeClr val="tx1"/>
              </a:solidFill>
              <a:latin typeface="D-DIN" panose="020B0504030202030204" pitchFamily="34" charset="77"/>
            </a:endParaRPr>
          </a:p>
        </p:txBody>
      </p:sp>
      <p:sp>
        <p:nvSpPr>
          <p:cNvPr id="2" name="Title 1">
            <a:extLst>
              <a:ext uri="{FF2B5EF4-FFF2-40B4-BE49-F238E27FC236}">
                <a16:creationId xmlns:a16="http://schemas.microsoft.com/office/drawing/2014/main" id="{57DBE8BE-C31F-EA3F-9EAE-1FC524501ED3}"/>
              </a:ext>
            </a:extLst>
          </p:cNvPr>
          <p:cNvSpPr>
            <a:spLocks noGrp="1"/>
          </p:cNvSpPr>
          <p:nvPr>
            <p:ph type="title"/>
          </p:nvPr>
        </p:nvSpPr>
        <p:spPr/>
        <p:txBody>
          <a:bodyPr/>
          <a:lstStyle/>
          <a:p>
            <a:r>
              <a:rPr lang="en-US" sz="2400" b="1" dirty="0" err="1">
                <a:latin typeface="D-DIN Exp"/>
              </a:rPr>
              <a:t>UniSAFE</a:t>
            </a:r>
            <a:r>
              <a:rPr lang="en-US" sz="2400" b="1" dirty="0">
                <a:latin typeface="D-DIN Exp"/>
              </a:rPr>
              <a:t> </a:t>
            </a:r>
            <a:r>
              <a:rPr lang="en-US" sz="2400" b="1" dirty="0" err="1">
                <a:latin typeface="D-DIN Exp"/>
              </a:rPr>
              <a:t>priemon</a:t>
            </a:r>
            <a:r>
              <a:rPr lang="lt-LT" sz="2400" b="1" dirty="0">
                <a:latin typeface="D-DIN Exp"/>
              </a:rPr>
              <a:t>ės </a:t>
            </a:r>
            <a:r>
              <a:rPr lang="en-US" sz="2400" b="1" dirty="0" err="1">
                <a:latin typeface="D-DIN Exp"/>
              </a:rPr>
              <a:t>aukštojo</a:t>
            </a:r>
            <a:r>
              <a:rPr lang="en-US" sz="2400" b="1" dirty="0">
                <a:latin typeface="D-DIN Exp"/>
              </a:rPr>
              <a:t> </a:t>
            </a:r>
            <a:r>
              <a:rPr lang="en-US" sz="2400" b="1" dirty="0" err="1">
                <a:latin typeface="D-DIN Exp"/>
              </a:rPr>
              <a:t>mokslo</a:t>
            </a:r>
            <a:r>
              <a:rPr lang="en-US" sz="2400" b="1" dirty="0">
                <a:latin typeface="D-DIN Exp"/>
              </a:rPr>
              <a:t> </a:t>
            </a:r>
            <a:r>
              <a:rPr lang="en-US" sz="2400" b="1" dirty="0" err="1">
                <a:latin typeface="D-DIN Exp"/>
              </a:rPr>
              <a:t>instuticjoms</a:t>
            </a:r>
            <a:endParaRPr lang="en-US" sz="2400" b="1" dirty="0">
              <a:latin typeface="D-DIN Exp"/>
            </a:endParaRPr>
          </a:p>
        </p:txBody>
      </p:sp>
      <p:pic>
        <p:nvPicPr>
          <p:cNvPr id="3" name="Picture 2">
            <a:extLst>
              <a:ext uri="{FF2B5EF4-FFF2-40B4-BE49-F238E27FC236}">
                <a16:creationId xmlns:a16="http://schemas.microsoft.com/office/drawing/2014/main" id="{E2A0C272-994C-E135-892C-D806BEC8A8CB}"/>
              </a:ext>
            </a:extLst>
          </p:cNvPr>
          <p:cNvPicPr>
            <a:picLocks noChangeAspect="1"/>
          </p:cNvPicPr>
          <p:nvPr/>
        </p:nvPicPr>
        <p:blipFill>
          <a:blip r:embed="rId2"/>
          <a:stretch>
            <a:fillRect/>
          </a:stretch>
        </p:blipFill>
        <p:spPr>
          <a:xfrm>
            <a:off x="10558592" y="1238043"/>
            <a:ext cx="634456" cy="634456"/>
          </a:xfrm>
          <a:prstGeom prst="rect">
            <a:avLst/>
          </a:prstGeom>
        </p:spPr>
      </p:pic>
      <p:sp>
        <p:nvSpPr>
          <p:cNvPr id="17" name="TextBox 11">
            <a:extLst>
              <a:ext uri="{FF2B5EF4-FFF2-40B4-BE49-F238E27FC236}">
                <a16:creationId xmlns:a16="http://schemas.microsoft.com/office/drawing/2014/main" id="{12FC571C-ED27-63F0-AF1B-85131A39D453}"/>
              </a:ext>
            </a:extLst>
          </p:cNvPr>
          <p:cNvSpPr txBox="1"/>
          <p:nvPr/>
        </p:nvSpPr>
        <p:spPr>
          <a:xfrm>
            <a:off x="1046921" y="2433869"/>
            <a:ext cx="10086975" cy="2653034"/>
          </a:xfrm>
          <a:prstGeom prst="rect">
            <a:avLst/>
          </a:prstGeom>
          <a:noFill/>
        </p:spPr>
        <p:txBody>
          <a:bodyPr wrap="square" lIns="0" rIns="0" rtlCol="0">
            <a:spAutoFit/>
          </a:bodyPr>
          <a:lstStyle/>
          <a:p>
            <a:pPr marL="342900" indent="-342900">
              <a:lnSpc>
                <a:spcPct val="130000"/>
              </a:lnSpc>
              <a:buFont typeface="Wingdings" panose="05000000000000000000" pitchFamily="2" charset="2"/>
              <a:buChar char="q"/>
            </a:pP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Gairės</a:t>
            </a: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visiems</a:t>
            </a:r>
            <a:r>
              <a:rPr lang="en-US" sz="3200" dirty="0">
                <a:solidFill>
                  <a:schemeClr val="bg1"/>
                </a:solidFill>
                <a:latin typeface="D-DIN" panose="020B0504030202030204" pitchFamily="34" charset="77"/>
              </a:rPr>
              <a:t> P </a:t>
            </a:r>
            <a:r>
              <a:rPr lang="en-US" sz="3200" dirty="0" err="1">
                <a:solidFill>
                  <a:schemeClr val="bg1"/>
                </a:solidFill>
                <a:latin typeface="D-DIN" panose="020B0504030202030204" pitchFamily="34" charset="77"/>
              </a:rPr>
              <a:t>taikymui</a:t>
            </a:r>
            <a:endParaRPr lang="en-US" sz="3200" dirty="0">
              <a:solidFill>
                <a:schemeClr val="bg1"/>
              </a:solidFill>
              <a:latin typeface="D-DIN" panose="020B0504030202030204" pitchFamily="34" charset="77"/>
            </a:endParaRPr>
          </a:p>
          <a:p>
            <a:pPr marL="342900" indent="-342900">
              <a:lnSpc>
                <a:spcPct val="130000"/>
              </a:lnSpc>
              <a:buFont typeface="Wingdings" panose="05000000000000000000" pitchFamily="2" charset="2"/>
              <a:buChar char="q"/>
            </a:pP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Ką</a:t>
            </a: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daryti</a:t>
            </a: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ir</a:t>
            </a:r>
            <a:r>
              <a:rPr lang="en-US" sz="3200" dirty="0">
                <a:solidFill>
                  <a:schemeClr val="bg1"/>
                </a:solidFill>
                <a:latin typeface="D-DIN" panose="020B0504030202030204" pitchFamily="34" charset="77"/>
              </a:rPr>
              <a:t> ko </a:t>
            </a:r>
            <a:r>
              <a:rPr lang="en-US" sz="3200" dirty="0" err="1">
                <a:solidFill>
                  <a:schemeClr val="bg1"/>
                </a:solidFill>
                <a:latin typeface="D-DIN" panose="020B0504030202030204" pitchFamily="34" charset="77"/>
              </a:rPr>
              <a:t>nedaryti</a:t>
            </a:r>
            <a:r>
              <a:rPr lang="en-US" sz="3200" dirty="0">
                <a:solidFill>
                  <a:schemeClr val="bg1"/>
                </a:solidFill>
                <a:latin typeface="D-DIN" panose="020B0504030202030204" pitchFamily="34" charset="77"/>
              </a:rPr>
              <a:t> </a:t>
            </a:r>
          </a:p>
          <a:p>
            <a:pPr marL="342900" indent="-342900">
              <a:lnSpc>
                <a:spcPct val="130000"/>
              </a:lnSpc>
              <a:buFont typeface="Wingdings" panose="05000000000000000000" pitchFamily="2" charset="2"/>
              <a:buChar char="q"/>
            </a:pP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Praktikos</a:t>
            </a: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pavyzdžiai</a:t>
            </a:r>
            <a:endParaRPr lang="en-US" sz="3200" dirty="0">
              <a:solidFill>
                <a:schemeClr val="bg1"/>
              </a:solidFill>
              <a:latin typeface="D-DIN" panose="020B0504030202030204" pitchFamily="34" charset="77"/>
            </a:endParaRPr>
          </a:p>
          <a:p>
            <a:pPr marL="342900" indent="-342900">
              <a:lnSpc>
                <a:spcPct val="130000"/>
              </a:lnSpc>
              <a:buFont typeface="Wingdings" panose="05000000000000000000" pitchFamily="2" charset="2"/>
              <a:buChar char="q"/>
            </a:pP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Esami</a:t>
            </a: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instrumentai</a:t>
            </a: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ir</a:t>
            </a: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šaltiniai</a:t>
            </a:r>
            <a:r>
              <a:rPr lang="en-US" sz="3200" dirty="0">
                <a:solidFill>
                  <a:schemeClr val="bg1"/>
                </a:solidFill>
                <a:latin typeface="D-DIN" panose="020B0504030202030204" pitchFamily="34" charset="77"/>
              </a:rPr>
              <a:t> </a:t>
            </a:r>
          </a:p>
        </p:txBody>
      </p:sp>
      <p:sp>
        <p:nvSpPr>
          <p:cNvPr id="20" name="Right Brace 19">
            <a:extLst>
              <a:ext uri="{FF2B5EF4-FFF2-40B4-BE49-F238E27FC236}">
                <a16:creationId xmlns:a16="http://schemas.microsoft.com/office/drawing/2014/main" id="{7AF3B3B9-5C5F-1E70-296D-4E5CDAD552BF}"/>
              </a:ext>
            </a:extLst>
          </p:cNvPr>
          <p:cNvSpPr/>
          <p:nvPr/>
        </p:nvSpPr>
        <p:spPr>
          <a:xfrm>
            <a:off x="7074568" y="2621548"/>
            <a:ext cx="697832" cy="2213810"/>
          </a:xfrm>
          <a:prstGeom prst="rightBrace">
            <a:avLst/>
          </a:prstGeom>
          <a:ln w="57150">
            <a:solidFill>
              <a:srgbClr val="AED7B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x-none"/>
          </a:p>
        </p:txBody>
      </p:sp>
      <p:sp>
        <p:nvSpPr>
          <p:cNvPr id="25" name="TextBox 11">
            <a:extLst>
              <a:ext uri="{FF2B5EF4-FFF2-40B4-BE49-F238E27FC236}">
                <a16:creationId xmlns:a16="http://schemas.microsoft.com/office/drawing/2014/main" id="{BE8E2D44-2B25-C9D4-5DF3-AA0991F6A844}"/>
              </a:ext>
            </a:extLst>
          </p:cNvPr>
          <p:cNvSpPr txBox="1"/>
          <p:nvPr/>
        </p:nvSpPr>
        <p:spPr>
          <a:xfrm>
            <a:off x="4283897" y="2960470"/>
            <a:ext cx="10086975" cy="1372683"/>
          </a:xfrm>
          <a:prstGeom prst="rect">
            <a:avLst/>
          </a:prstGeom>
          <a:noFill/>
        </p:spPr>
        <p:txBody>
          <a:bodyPr wrap="square" lIns="0" rIns="0" rtlCol="0">
            <a:spAutoFit/>
          </a:bodyPr>
          <a:lstStyle/>
          <a:p>
            <a:pPr algn="ctr">
              <a:lnSpc>
                <a:spcPct val="130000"/>
              </a:lnSpc>
            </a:pPr>
            <a:r>
              <a:rPr lang="en-US" sz="3200" dirty="0" err="1">
                <a:solidFill>
                  <a:schemeClr val="bg1"/>
                </a:solidFill>
                <a:latin typeface="D-DIN" panose="020B0504030202030204" pitchFamily="34" charset="77"/>
              </a:rPr>
              <a:t>Sąveikinė</a:t>
            </a:r>
            <a:r>
              <a:rPr lang="en-US" sz="3200" dirty="0">
                <a:solidFill>
                  <a:schemeClr val="bg1"/>
                </a:solidFill>
                <a:latin typeface="D-DIN" panose="020B0504030202030204" pitchFamily="34" charset="77"/>
              </a:rPr>
              <a:t> </a:t>
            </a:r>
            <a:r>
              <a:rPr lang="en-US" sz="3200" dirty="0" err="1">
                <a:solidFill>
                  <a:schemeClr val="bg1"/>
                </a:solidFill>
                <a:latin typeface="D-DIN" panose="020B0504030202030204" pitchFamily="34" charset="77"/>
              </a:rPr>
              <a:t>prieiga</a:t>
            </a:r>
            <a:r>
              <a:rPr lang="en-US" sz="3200" dirty="0">
                <a:solidFill>
                  <a:schemeClr val="bg1"/>
                </a:solidFill>
                <a:latin typeface="D-DIN" panose="020B0504030202030204" pitchFamily="34" charset="77"/>
              </a:rPr>
              <a:t> </a:t>
            </a:r>
          </a:p>
          <a:p>
            <a:pPr algn="ctr">
              <a:lnSpc>
                <a:spcPct val="130000"/>
              </a:lnSpc>
            </a:pPr>
            <a:r>
              <a:rPr lang="en-US" sz="3200" dirty="0">
                <a:solidFill>
                  <a:schemeClr val="bg1"/>
                </a:solidFill>
                <a:latin typeface="D-DIN" panose="020B0504030202030204" pitchFamily="34" charset="77"/>
              </a:rPr>
              <a:t>(I</a:t>
            </a:r>
            <a:r>
              <a:rPr lang="en-US" sz="3200" i="1" dirty="0">
                <a:solidFill>
                  <a:schemeClr val="bg1"/>
                </a:solidFill>
                <a:latin typeface="D-DIN" panose="020B0504030202030204" pitchFamily="34" charset="77"/>
              </a:rPr>
              <a:t>ntersectionality</a:t>
            </a:r>
            <a:r>
              <a:rPr lang="en-US" sz="3200" dirty="0">
                <a:solidFill>
                  <a:schemeClr val="bg1"/>
                </a:solidFill>
                <a:latin typeface="D-DIN" panose="020B0504030202030204" pitchFamily="34" charset="77"/>
              </a:rPr>
              <a:t>) </a:t>
            </a:r>
          </a:p>
        </p:txBody>
      </p:sp>
    </p:spTree>
    <p:extLst>
      <p:ext uri="{BB962C8B-B14F-4D97-AF65-F5344CB8AC3E}">
        <p14:creationId xmlns:p14="http://schemas.microsoft.com/office/powerpoint/2010/main" val="40293465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A close up of a logo&#10;&#10;Description automatically generated">
            <a:extLst>
              <a:ext uri="{FF2B5EF4-FFF2-40B4-BE49-F238E27FC236}">
                <a16:creationId xmlns:a16="http://schemas.microsoft.com/office/drawing/2014/main" id="{AA8ECFE3-9BDE-2C89-23F4-7D1D861A3668}"/>
              </a:ext>
            </a:extLst>
          </p:cNvPr>
          <p:cNvPicPr>
            <a:picLocks noChangeAspect="1"/>
          </p:cNvPicPr>
          <p:nvPr/>
        </p:nvPicPr>
        <p:blipFill>
          <a:blip r:embed="rId3"/>
          <a:stretch>
            <a:fillRect/>
          </a:stretch>
        </p:blipFill>
        <p:spPr>
          <a:xfrm>
            <a:off x="324928" y="2601100"/>
            <a:ext cx="4267200" cy="2805988"/>
          </a:xfrm>
          <a:prstGeom prst="rect">
            <a:avLst/>
          </a:prstGeom>
        </p:spPr>
      </p:pic>
      <p:pic>
        <p:nvPicPr>
          <p:cNvPr id="4" name="Picture 4" descr="A screenshot of a computer&#10;&#10;Description automatically generated">
            <a:extLst>
              <a:ext uri="{FF2B5EF4-FFF2-40B4-BE49-F238E27FC236}">
                <a16:creationId xmlns:a16="http://schemas.microsoft.com/office/drawing/2014/main" id="{5E611351-6A13-1144-5CF2-4FBE4E92D707}"/>
              </a:ext>
            </a:extLst>
          </p:cNvPr>
          <p:cNvPicPr>
            <a:picLocks noChangeAspect="1"/>
          </p:cNvPicPr>
          <p:nvPr/>
        </p:nvPicPr>
        <p:blipFill>
          <a:blip r:embed="rId4"/>
          <a:stretch>
            <a:fillRect/>
          </a:stretch>
        </p:blipFill>
        <p:spPr>
          <a:xfrm>
            <a:off x="4868173" y="2291275"/>
            <a:ext cx="7013275" cy="3856958"/>
          </a:xfrm>
          <a:prstGeom prst="rect">
            <a:avLst/>
          </a:prstGeom>
        </p:spPr>
      </p:pic>
      <p:sp>
        <p:nvSpPr>
          <p:cNvPr id="6" name="Title 1">
            <a:extLst>
              <a:ext uri="{FF2B5EF4-FFF2-40B4-BE49-F238E27FC236}">
                <a16:creationId xmlns:a16="http://schemas.microsoft.com/office/drawing/2014/main" id="{84CE8223-8BCA-D3A6-6DDE-49C363901CAE}"/>
              </a:ext>
            </a:extLst>
          </p:cNvPr>
          <p:cNvSpPr>
            <a:spLocks noGrp="1"/>
          </p:cNvSpPr>
          <p:nvPr>
            <p:ph type="title"/>
          </p:nvPr>
        </p:nvSpPr>
        <p:spPr>
          <a:xfrm>
            <a:off x="1052512" y="1129932"/>
            <a:ext cx="10086975" cy="778381"/>
          </a:xfrm>
        </p:spPr>
        <p:txBody>
          <a:bodyPr/>
          <a:lstStyle/>
          <a:p>
            <a:r>
              <a:rPr lang="en-GB" b="1" dirty="0" err="1"/>
              <a:t>Gerosios</a:t>
            </a:r>
            <a:r>
              <a:rPr lang="en-GB" b="1" dirty="0"/>
              <a:t> </a:t>
            </a:r>
            <a:r>
              <a:rPr lang="en-GB" b="1" dirty="0" err="1"/>
              <a:t>praktikos</a:t>
            </a:r>
            <a:r>
              <a:rPr lang="en-GB" b="1" dirty="0"/>
              <a:t> </a:t>
            </a:r>
            <a:r>
              <a:rPr lang="lt-LT" b="1" dirty="0"/>
              <a:t>pavyzdžiai</a:t>
            </a:r>
            <a:r>
              <a:rPr lang="en-US" b="1" dirty="0">
                <a:latin typeface="D-DIN Exp"/>
              </a:rPr>
              <a:t>: </a:t>
            </a:r>
            <a:r>
              <a:rPr lang="en-US" b="1" dirty="0" err="1">
                <a:latin typeface="D-DIN Exp"/>
              </a:rPr>
              <a:t>UniSAFE</a:t>
            </a:r>
            <a:r>
              <a:rPr lang="en-US" b="1" dirty="0">
                <a:latin typeface="D-DIN Exp"/>
              </a:rPr>
              <a:t> </a:t>
            </a:r>
            <a:r>
              <a:rPr lang="en-US" b="1" dirty="0" err="1">
                <a:latin typeface="D-DIN Exp"/>
              </a:rPr>
              <a:t>kiekybinės</a:t>
            </a:r>
            <a:r>
              <a:rPr lang="en-US" b="1" dirty="0">
                <a:latin typeface="D-DIN Exp"/>
              </a:rPr>
              <a:t> </a:t>
            </a:r>
            <a:r>
              <a:rPr lang="en-US" b="1" dirty="0" err="1">
                <a:latin typeface="D-DIN Exp"/>
              </a:rPr>
              <a:t>apklausos</a:t>
            </a:r>
            <a:r>
              <a:rPr lang="en-US" b="1" dirty="0">
                <a:latin typeface="D-DIN Exp"/>
              </a:rPr>
              <a:t> </a:t>
            </a:r>
            <a:r>
              <a:rPr lang="en-US" b="1" dirty="0" err="1">
                <a:latin typeface="D-DIN Exp"/>
              </a:rPr>
              <a:t>klausimynas</a:t>
            </a:r>
            <a:endParaRPr lang="en-US" dirty="0"/>
          </a:p>
        </p:txBody>
      </p:sp>
      <p:sp>
        <p:nvSpPr>
          <p:cNvPr id="7" name="TextBox 6">
            <a:extLst>
              <a:ext uri="{FF2B5EF4-FFF2-40B4-BE49-F238E27FC236}">
                <a16:creationId xmlns:a16="http://schemas.microsoft.com/office/drawing/2014/main" id="{8EDF51F3-8A8E-F923-1843-BE7B95CE8239}"/>
              </a:ext>
            </a:extLst>
          </p:cNvPr>
          <p:cNvSpPr txBox="1"/>
          <p:nvPr/>
        </p:nvSpPr>
        <p:spPr>
          <a:xfrm>
            <a:off x="425570" y="5558287"/>
            <a:ext cx="541738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solidFill>
                  <a:schemeClr val="bg1"/>
                </a:solidFill>
              </a:rPr>
              <a:t>Available in </a:t>
            </a:r>
            <a:r>
              <a:rPr lang="en-US" dirty="0" err="1">
                <a:solidFill>
                  <a:schemeClr val="bg1"/>
                </a:solidFill>
              </a:rPr>
              <a:t>Zenodo</a:t>
            </a:r>
            <a:r>
              <a:rPr lang="en-US" dirty="0">
                <a:solidFill>
                  <a:schemeClr val="bg1"/>
                </a:solidFill>
              </a:rPr>
              <a:t>:</a:t>
            </a:r>
            <a:r>
              <a:rPr lang="en-US" dirty="0"/>
              <a:t> </a:t>
            </a:r>
            <a:r>
              <a:rPr lang="en-US" dirty="0">
                <a:hlinkClick r:id="rId5"/>
              </a:rPr>
              <a:t>https://zenodo.org/record/7220636</a:t>
            </a:r>
            <a:r>
              <a:rPr lang="en-US" dirty="0"/>
              <a:t> </a:t>
            </a:r>
          </a:p>
        </p:txBody>
      </p:sp>
    </p:spTree>
    <p:extLst>
      <p:ext uri="{BB962C8B-B14F-4D97-AF65-F5344CB8AC3E}">
        <p14:creationId xmlns:p14="http://schemas.microsoft.com/office/powerpoint/2010/main" val="10030787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a:xfrm>
            <a:off x="1052512" y="1129932"/>
            <a:ext cx="10086975" cy="778381"/>
          </a:xfrm>
        </p:spPr>
        <p:txBody>
          <a:bodyPr/>
          <a:lstStyle/>
          <a:p>
            <a:r>
              <a:rPr lang="en-US" sz="3600" b="1" dirty="0" err="1">
                <a:latin typeface="Calibri"/>
              </a:rPr>
              <a:t>Pastabos</a:t>
            </a:r>
            <a:r>
              <a:rPr lang="en-US" sz="3600" b="1" dirty="0">
                <a:latin typeface="Calibri"/>
              </a:rPr>
              <a:t>/</a:t>
            </a:r>
            <a:r>
              <a:rPr lang="en-US" sz="3600" b="1" dirty="0" err="1">
                <a:latin typeface="Calibri"/>
              </a:rPr>
              <a:t>pasiūlymai</a:t>
            </a:r>
            <a:r>
              <a:rPr lang="en-US" sz="3600" b="1" dirty="0">
                <a:latin typeface="Calibri"/>
              </a:rPr>
              <a:t> </a:t>
            </a:r>
            <a:r>
              <a:rPr lang="en-US" sz="3600" b="1" dirty="0" err="1">
                <a:latin typeface="Calibri"/>
              </a:rPr>
              <a:t>apklausos</a:t>
            </a:r>
            <a:r>
              <a:rPr lang="en-US" sz="3600" b="1" dirty="0">
                <a:latin typeface="Calibri"/>
              </a:rPr>
              <a:t> </a:t>
            </a:r>
            <a:r>
              <a:rPr lang="en-US" sz="3600" b="1" dirty="0" err="1">
                <a:latin typeface="Calibri"/>
              </a:rPr>
              <a:t>dizainui</a:t>
            </a:r>
            <a:endParaRPr lang="en-US" sz="3600" b="1" dirty="0">
              <a:latin typeface="Calibri"/>
            </a:endParaRPr>
          </a:p>
        </p:txBody>
      </p:sp>
      <p:pic>
        <p:nvPicPr>
          <p:cNvPr id="3" name="Picture 2">
            <a:extLst>
              <a:ext uri="{FF2B5EF4-FFF2-40B4-BE49-F238E27FC236}">
                <a16:creationId xmlns:a16="http://schemas.microsoft.com/office/drawing/2014/main" id="{F5F31772-2DD9-C5D0-F063-90108AD6160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157" t="33304" r="32330" b="34048"/>
          <a:stretch/>
        </p:blipFill>
        <p:spPr bwMode="auto">
          <a:xfrm>
            <a:off x="9460912" y="-1"/>
            <a:ext cx="2118295" cy="2047009"/>
          </a:xfrm>
          <a:prstGeom prst="rect">
            <a:avLst/>
          </a:prstGeom>
          <a:noFill/>
          <a:extLst>
            <a:ext uri="{909E8E84-426E-40DD-AFC4-6F175D3DCCD1}">
              <a14:hiddenFill xmlns:a14="http://schemas.microsoft.com/office/drawing/2010/main">
                <a:solidFill>
                  <a:srgbClr val="FFFFFF"/>
                </a:solidFill>
              </a14:hiddenFill>
            </a:ext>
          </a:extLst>
        </p:spPr>
      </p:pic>
      <p:sp>
        <p:nvSpPr>
          <p:cNvPr id="4" name="Shape 2553">
            <a:extLst>
              <a:ext uri="{FF2B5EF4-FFF2-40B4-BE49-F238E27FC236}">
                <a16:creationId xmlns:a16="http://schemas.microsoft.com/office/drawing/2014/main" id="{F3AA0FA2-DF29-E536-645F-5513F077DF29}"/>
              </a:ext>
            </a:extLst>
          </p:cNvPr>
          <p:cNvSpPr/>
          <p:nvPr/>
        </p:nvSpPr>
        <p:spPr>
          <a:xfrm>
            <a:off x="6513765" y="4716038"/>
            <a:ext cx="484352" cy="484525"/>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5792CE"/>
          </a:solidFill>
          <a:ln w="12700">
            <a:miter lim="400000"/>
          </a:ln>
        </p:spPr>
        <p:txBody>
          <a:bodyPr lIns="14284" tIns="14284" rIns="14284" bIns="14284" anchor="ct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3200">
              <a:solidFill>
                <a:srgbClr val="FFFFFF"/>
              </a:solidFill>
              <a:effectLst>
                <a:outerShdw blurRad="38100" dist="12700" dir="5400000" rotWithShape="0">
                  <a:srgbClr val="000000">
                    <a:alpha val="50000"/>
                  </a:srgbClr>
                </a:outerShdw>
              </a:effectLst>
              <a:latin typeface="Calibri"/>
              <a:ea typeface="Calibri" charset="0"/>
              <a:cs typeface="Calibri" charset="0"/>
            </a:endParaRPr>
          </a:p>
        </p:txBody>
      </p:sp>
      <p:sp>
        <p:nvSpPr>
          <p:cNvPr id="5" name="TextBox 2">
            <a:extLst>
              <a:ext uri="{FF2B5EF4-FFF2-40B4-BE49-F238E27FC236}">
                <a16:creationId xmlns:a16="http://schemas.microsoft.com/office/drawing/2014/main" id="{A8597194-FADA-8E64-1EA3-316BC8928C36}"/>
              </a:ext>
            </a:extLst>
          </p:cNvPr>
          <p:cNvSpPr txBox="1"/>
          <p:nvPr/>
        </p:nvSpPr>
        <p:spPr>
          <a:xfrm>
            <a:off x="1204823" y="3506345"/>
            <a:ext cx="4876131" cy="400110"/>
          </a:xfrm>
          <a:prstGeom prst="rect">
            <a:avLst/>
          </a:prstGeom>
          <a:noFill/>
        </p:spPr>
        <p:txBody>
          <a:bodyPr wrap="square" lIns="91440" tIns="45720" rIns="91440" bIns="45720" rtlCol="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sz="2000" dirty="0" err="1">
                <a:solidFill>
                  <a:srgbClr val="FFFFFF"/>
                </a:solidFill>
                <a:latin typeface="Calibri"/>
                <a:cs typeface="Calibri"/>
              </a:rPr>
              <a:t>Išlaikyti</a:t>
            </a:r>
            <a:r>
              <a:rPr lang="en-GB" sz="2000" dirty="0">
                <a:solidFill>
                  <a:srgbClr val="FFFFFF"/>
                </a:solidFill>
                <a:latin typeface="Calibri"/>
                <a:cs typeface="Calibri"/>
              </a:rPr>
              <a:t> </a:t>
            </a:r>
            <a:r>
              <a:rPr lang="en-GB" sz="2000" dirty="0" err="1">
                <a:solidFill>
                  <a:srgbClr val="FFFFFF"/>
                </a:solidFill>
                <a:latin typeface="Calibri"/>
                <a:cs typeface="Calibri"/>
              </a:rPr>
              <a:t>tinkamą</a:t>
            </a:r>
            <a:r>
              <a:rPr lang="en-GB" sz="2000" dirty="0">
                <a:solidFill>
                  <a:srgbClr val="FFFFFF"/>
                </a:solidFill>
                <a:latin typeface="Calibri"/>
                <a:cs typeface="Calibri"/>
              </a:rPr>
              <a:t> </a:t>
            </a:r>
            <a:r>
              <a:rPr lang="en-GB" sz="2000" dirty="0" err="1">
                <a:solidFill>
                  <a:srgbClr val="FFFFFF"/>
                </a:solidFill>
                <a:latin typeface="Calibri"/>
                <a:cs typeface="Calibri"/>
              </a:rPr>
              <a:t>apklausos</a:t>
            </a:r>
            <a:r>
              <a:rPr lang="en-GB" sz="2000" dirty="0">
                <a:solidFill>
                  <a:srgbClr val="FFFFFF"/>
                </a:solidFill>
                <a:latin typeface="Calibri"/>
                <a:cs typeface="Calibri"/>
              </a:rPr>
              <a:t> </a:t>
            </a:r>
            <a:r>
              <a:rPr lang="en-GB" sz="2000" dirty="0" err="1">
                <a:solidFill>
                  <a:srgbClr val="FFFFFF"/>
                </a:solidFill>
                <a:latin typeface="Calibri"/>
                <a:cs typeface="Calibri"/>
              </a:rPr>
              <a:t>apimtį</a:t>
            </a:r>
            <a:r>
              <a:rPr lang="en-GB" sz="2000" dirty="0">
                <a:solidFill>
                  <a:srgbClr val="FFFFFF"/>
                </a:solidFill>
                <a:latin typeface="Calibri"/>
                <a:cs typeface="Calibri"/>
              </a:rPr>
              <a:t> (length)</a:t>
            </a:r>
            <a:endParaRPr lang="en-US" sz="2000" dirty="0">
              <a:latin typeface="Calibri"/>
              <a:cs typeface="Calibri"/>
            </a:endParaRPr>
          </a:p>
        </p:txBody>
      </p:sp>
      <p:sp>
        <p:nvSpPr>
          <p:cNvPr id="7" name="TextBox 4">
            <a:extLst>
              <a:ext uri="{FF2B5EF4-FFF2-40B4-BE49-F238E27FC236}">
                <a16:creationId xmlns:a16="http://schemas.microsoft.com/office/drawing/2014/main" id="{B5D84F0E-7B12-4C0A-70B8-486988B81E38}"/>
              </a:ext>
            </a:extLst>
          </p:cNvPr>
          <p:cNvSpPr txBox="1"/>
          <p:nvPr/>
        </p:nvSpPr>
        <p:spPr>
          <a:xfrm>
            <a:off x="1204823" y="4416728"/>
            <a:ext cx="4254500" cy="707886"/>
          </a:xfrm>
          <a:prstGeom prst="rect">
            <a:avLst/>
          </a:prstGeom>
          <a:noFill/>
        </p:spPr>
        <p:txBody>
          <a:bodyPr wrap="square" lIns="91440" tIns="45720" rIns="91440" bIns="45720" rtlCol="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sz="2000" dirty="0" err="1">
                <a:solidFill>
                  <a:srgbClr val="FFFFFF"/>
                </a:solidFill>
                <a:latin typeface="Calibri"/>
                <a:cs typeface="Calibri"/>
              </a:rPr>
              <a:t>Rinkti</a:t>
            </a:r>
            <a:r>
              <a:rPr lang="en-GB" sz="2000" dirty="0">
                <a:solidFill>
                  <a:srgbClr val="FFFFFF"/>
                </a:solidFill>
                <a:latin typeface="Calibri"/>
                <a:cs typeface="Calibri"/>
              </a:rPr>
              <a:t> tik </a:t>
            </a:r>
            <a:r>
              <a:rPr lang="en-GB" sz="2000" dirty="0" err="1">
                <a:solidFill>
                  <a:srgbClr val="FFFFFF"/>
                </a:solidFill>
                <a:latin typeface="Calibri"/>
                <a:cs typeface="Calibri"/>
              </a:rPr>
              <a:t>duomenis</a:t>
            </a:r>
            <a:r>
              <a:rPr lang="en-GB" sz="2000" dirty="0">
                <a:solidFill>
                  <a:srgbClr val="FFFFFF"/>
                </a:solidFill>
                <a:latin typeface="Calibri"/>
                <a:cs typeface="Calibri"/>
              </a:rPr>
              <a:t>, </a:t>
            </a:r>
            <a:r>
              <a:rPr lang="en-GB" sz="2000" dirty="0" err="1">
                <a:solidFill>
                  <a:srgbClr val="FFFFFF"/>
                </a:solidFill>
                <a:latin typeface="Calibri"/>
                <a:cs typeface="Calibri"/>
              </a:rPr>
              <a:t>kuriuos</a:t>
            </a:r>
            <a:r>
              <a:rPr lang="en-GB" sz="2000" dirty="0">
                <a:solidFill>
                  <a:srgbClr val="FFFFFF"/>
                </a:solidFill>
                <a:latin typeface="Calibri"/>
                <a:cs typeface="Calibri"/>
              </a:rPr>
              <a:t> </a:t>
            </a:r>
            <a:r>
              <a:rPr lang="en-GB" sz="2000" dirty="0" err="1">
                <a:solidFill>
                  <a:srgbClr val="FFFFFF"/>
                </a:solidFill>
                <a:latin typeface="Calibri"/>
                <a:cs typeface="Calibri"/>
              </a:rPr>
              <a:t>planuojate</a:t>
            </a:r>
            <a:r>
              <a:rPr lang="en-GB" sz="2000" dirty="0">
                <a:solidFill>
                  <a:srgbClr val="FFFFFF"/>
                </a:solidFill>
                <a:latin typeface="Calibri"/>
                <a:cs typeface="Calibri"/>
              </a:rPr>
              <a:t> </a:t>
            </a:r>
            <a:r>
              <a:rPr lang="en-GB" sz="2000" dirty="0" err="1">
                <a:solidFill>
                  <a:srgbClr val="FFFFFF"/>
                </a:solidFill>
                <a:latin typeface="Calibri"/>
                <a:cs typeface="Calibri"/>
              </a:rPr>
              <a:t>analizuoti</a:t>
            </a:r>
            <a:r>
              <a:rPr lang="en-GB" sz="2000" dirty="0">
                <a:solidFill>
                  <a:srgbClr val="FFFFFF"/>
                </a:solidFill>
                <a:latin typeface="Calibri"/>
                <a:cs typeface="Calibri"/>
              </a:rPr>
              <a:t>. </a:t>
            </a:r>
            <a:endParaRPr lang="en-US" sz="2000" dirty="0">
              <a:latin typeface="Calibri"/>
              <a:cs typeface="Calibri"/>
            </a:endParaRPr>
          </a:p>
        </p:txBody>
      </p:sp>
      <p:sp>
        <p:nvSpPr>
          <p:cNvPr id="11" name="TextBox 8">
            <a:extLst>
              <a:ext uri="{FF2B5EF4-FFF2-40B4-BE49-F238E27FC236}">
                <a16:creationId xmlns:a16="http://schemas.microsoft.com/office/drawing/2014/main" id="{C5E1058B-A8CB-7FF7-91BA-D3E94B1F9368}"/>
              </a:ext>
            </a:extLst>
          </p:cNvPr>
          <p:cNvSpPr txBox="1"/>
          <p:nvPr/>
        </p:nvSpPr>
        <p:spPr>
          <a:xfrm>
            <a:off x="7207955" y="2539585"/>
            <a:ext cx="4254500" cy="707886"/>
          </a:xfrm>
          <a:prstGeom prst="rect">
            <a:avLst/>
          </a:prstGeom>
          <a:noFill/>
        </p:spPr>
        <p:txBody>
          <a:bodyPr wrap="square" lIns="91440" tIns="45720" rIns="91440" bIns="45720" rtlCol="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sz="2000" dirty="0" err="1">
                <a:solidFill>
                  <a:srgbClr val="FFFFFF"/>
                </a:solidFill>
                <a:latin typeface="Calibri"/>
                <a:cs typeface="Calibri"/>
              </a:rPr>
              <a:t>Pateikti</a:t>
            </a:r>
            <a:r>
              <a:rPr lang="en-GB" sz="2000" dirty="0">
                <a:solidFill>
                  <a:srgbClr val="FFFFFF"/>
                </a:solidFill>
                <a:latin typeface="Calibri"/>
                <a:cs typeface="Calibri"/>
              </a:rPr>
              <a:t> </a:t>
            </a:r>
            <a:r>
              <a:rPr lang="en-GB" sz="2000" dirty="0" err="1">
                <a:solidFill>
                  <a:srgbClr val="FFFFFF"/>
                </a:solidFill>
                <a:latin typeface="Calibri"/>
                <a:cs typeface="Calibri"/>
              </a:rPr>
              <a:t>aiškiais</a:t>
            </a:r>
            <a:r>
              <a:rPr lang="en-GB" sz="2000" dirty="0">
                <a:solidFill>
                  <a:srgbClr val="FFFFFF"/>
                </a:solidFill>
                <a:latin typeface="Calibri"/>
                <a:cs typeface="Calibri"/>
              </a:rPr>
              <a:t> </a:t>
            </a:r>
            <a:r>
              <a:rPr lang="en-GB" sz="2000" dirty="0" err="1">
                <a:solidFill>
                  <a:srgbClr val="FFFFFF"/>
                </a:solidFill>
                <a:latin typeface="Calibri"/>
                <a:cs typeface="Calibri"/>
              </a:rPr>
              <a:t>formuluotes</a:t>
            </a:r>
            <a:r>
              <a:rPr lang="en-GB" sz="2000" dirty="0">
                <a:solidFill>
                  <a:srgbClr val="FFFFFF"/>
                </a:solidFill>
                <a:latin typeface="Calibri"/>
                <a:cs typeface="Calibri"/>
              </a:rPr>
              <a:t> </a:t>
            </a:r>
            <a:r>
              <a:rPr lang="en-GB" sz="2000" dirty="0" err="1">
                <a:solidFill>
                  <a:srgbClr val="FFFFFF"/>
                </a:solidFill>
                <a:latin typeface="Calibri"/>
                <a:cs typeface="Calibri"/>
              </a:rPr>
              <a:t>ir</a:t>
            </a:r>
            <a:r>
              <a:rPr lang="en-GB" sz="2000" dirty="0">
                <a:solidFill>
                  <a:srgbClr val="FFFFFF"/>
                </a:solidFill>
                <a:latin typeface="Calibri"/>
                <a:cs typeface="Calibri"/>
              </a:rPr>
              <a:t> </a:t>
            </a:r>
            <a:r>
              <a:rPr lang="en-GB" sz="2000" dirty="0" err="1">
                <a:solidFill>
                  <a:srgbClr val="FFFFFF"/>
                </a:solidFill>
                <a:latin typeface="Calibri"/>
                <a:cs typeface="Calibri"/>
              </a:rPr>
              <a:t>apibrėžimus</a:t>
            </a:r>
            <a:r>
              <a:rPr lang="en-GB" sz="2000" dirty="0">
                <a:solidFill>
                  <a:srgbClr val="FFFFFF"/>
                </a:solidFill>
                <a:latin typeface="Calibri"/>
                <a:cs typeface="Calibri"/>
              </a:rPr>
              <a:t>  </a:t>
            </a:r>
            <a:endParaRPr lang="en-US" sz="2000" dirty="0">
              <a:latin typeface="Calibri"/>
              <a:cs typeface="Calibri"/>
            </a:endParaRPr>
          </a:p>
        </p:txBody>
      </p:sp>
      <p:sp>
        <p:nvSpPr>
          <p:cNvPr id="12" name="TextBox 9">
            <a:extLst>
              <a:ext uri="{FF2B5EF4-FFF2-40B4-BE49-F238E27FC236}">
                <a16:creationId xmlns:a16="http://schemas.microsoft.com/office/drawing/2014/main" id="{594AE92B-0B72-B792-7F5F-04ACCF055D31}"/>
              </a:ext>
            </a:extLst>
          </p:cNvPr>
          <p:cNvSpPr txBox="1"/>
          <p:nvPr/>
        </p:nvSpPr>
        <p:spPr>
          <a:xfrm>
            <a:off x="7207584" y="4744826"/>
            <a:ext cx="4724400" cy="400110"/>
          </a:xfrm>
          <a:prstGeom prst="rect">
            <a:avLst/>
          </a:prstGeom>
          <a:noFill/>
        </p:spPr>
        <p:txBody>
          <a:bodyPr wrap="square" lIns="91440" tIns="45720" rIns="91440" bIns="45720" rtlCol="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sz="2000" dirty="0" err="1">
                <a:solidFill>
                  <a:srgbClr val="FFFFFF"/>
                </a:solidFill>
                <a:latin typeface="Calibri"/>
                <a:ea typeface="Open Sans"/>
                <a:cs typeface="Open Sans"/>
              </a:rPr>
              <a:t>Naudoti</a:t>
            </a:r>
            <a:r>
              <a:rPr lang="en-GB" sz="2000" dirty="0">
                <a:solidFill>
                  <a:srgbClr val="FFFFFF"/>
                </a:solidFill>
                <a:latin typeface="Calibri"/>
                <a:ea typeface="Open Sans"/>
                <a:cs typeface="Open Sans"/>
              </a:rPr>
              <a:t> </a:t>
            </a:r>
            <a:r>
              <a:rPr lang="en-GB" sz="2000" dirty="0" err="1">
                <a:solidFill>
                  <a:srgbClr val="FFFFFF"/>
                </a:solidFill>
                <a:latin typeface="Calibri"/>
                <a:ea typeface="Open Sans"/>
                <a:cs typeface="Open Sans"/>
              </a:rPr>
              <a:t>įtraukią</a:t>
            </a:r>
            <a:r>
              <a:rPr lang="en-GB" sz="2000" dirty="0">
                <a:solidFill>
                  <a:srgbClr val="FFFFFF"/>
                </a:solidFill>
                <a:latin typeface="Calibri"/>
                <a:ea typeface="Open Sans"/>
                <a:cs typeface="Open Sans"/>
              </a:rPr>
              <a:t> </a:t>
            </a:r>
            <a:r>
              <a:rPr lang="en-GB" sz="2000" dirty="0" err="1">
                <a:solidFill>
                  <a:srgbClr val="FFFFFF"/>
                </a:solidFill>
                <a:latin typeface="Calibri"/>
                <a:ea typeface="Open Sans"/>
                <a:cs typeface="Open Sans"/>
              </a:rPr>
              <a:t>kalbą</a:t>
            </a:r>
            <a:r>
              <a:rPr lang="en-GB" sz="2000" dirty="0">
                <a:solidFill>
                  <a:srgbClr val="FFFFFF"/>
                </a:solidFill>
                <a:latin typeface="Calibri"/>
                <a:ea typeface="Open Sans"/>
                <a:cs typeface="Open Sans"/>
              </a:rPr>
              <a:t> </a:t>
            </a:r>
          </a:p>
        </p:txBody>
      </p:sp>
      <p:grpSp>
        <p:nvGrpSpPr>
          <p:cNvPr id="15" name="กลุ่ม 99">
            <a:extLst>
              <a:ext uri="{FF2B5EF4-FFF2-40B4-BE49-F238E27FC236}">
                <a16:creationId xmlns:a16="http://schemas.microsoft.com/office/drawing/2014/main" id="{D02B7783-1961-2336-891A-19424E149A27}"/>
              </a:ext>
            </a:extLst>
          </p:cNvPr>
          <p:cNvGrpSpPr/>
          <p:nvPr/>
        </p:nvGrpSpPr>
        <p:grpSpPr>
          <a:xfrm>
            <a:off x="6391650" y="2542019"/>
            <a:ext cx="594714" cy="358567"/>
            <a:chOff x="6351545" y="2693156"/>
            <a:chExt cx="723900" cy="400050"/>
          </a:xfrm>
          <a:solidFill>
            <a:srgbClr val="5792CE"/>
          </a:solidFill>
        </p:grpSpPr>
        <p:sp>
          <p:nvSpPr>
            <p:cNvPr id="17" name="Freeform 79">
              <a:extLst>
                <a:ext uri="{FF2B5EF4-FFF2-40B4-BE49-F238E27FC236}">
                  <a16:creationId xmlns:a16="http://schemas.microsoft.com/office/drawing/2014/main" id="{B845C71B-3C7C-5BA7-7111-C46735C9B20D}"/>
                </a:ext>
              </a:extLst>
            </p:cNvPr>
            <p:cNvSpPr>
              <a:spLocks noEditPoints="1"/>
            </p:cNvSpPr>
            <p:nvPr/>
          </p:nvSpPr>
          <p:spPr bwMode="auto">
            <a:xfrm>
              <a:off x="6351545" y="2693156"/>
              <a:ext cx="723900" cy="400050"/>
            </a:xfrm>
            <a:custGeom>
              <a:avLst/>
              <a:gdLst>
                <a:gd name="T0" fmla="*/ 76 w 76"/>
                <a:gd name="T1" fmla="*/ 21 h 42"/>
                <a:gd name="T2" fmla="*/ 76 w 76"/>
                <a:gd name="T3" fmla="*/ 21 h 42"/>
                <a:gd name="T4" fmla="*/ 76 w 76"/>
                <a:gd name="T5" fmla="*/ 21 h 42"/>
                <a:gd name="T6" fmla="*/ 76 w 76"/>
                <a:gd name="T7" fmla="*/ 21 h 42"/>
                <a:gd name="T8" fmla="*/ 76 w 76"/>
                <a:gd name="T9" fmla="*/ 20 h 42"/>
                <a:gd name="T10" fmla="*/ 76 w 76"/>
                <a:gd name="T11" fmla="*/ 20 h 42"/>
                <a:gd name="T12" fmla="*/ 76 w 76"/>
                <a:gd name="T13" fmla="*/ 20 h 42"/>
                <a:gd name="T14" fmla="*/ 55 w 76"/>
                <a:gd name="T15" fmla="*/ 3 h 42"/>
                <a:gd name="T16" fmla="*/ 47 w 76"/>
                <a:gd name="T17" fmla="*/ 1 h 42"/>
                <a:gd name="T18" fmla="*/ 39 w 76"/>
                <a:gd name="T19" fmla="*/ 0 h 42"/>
                <a:gd name="T20" fmla="*/ 38 w 76"/>
                <a:gd name="T21" fmla="*/ 0 h 42"/>
                <a:gd name="T22" fmla="*/ 38 w 76"/>
                <a:gd name="T23" fmla="*/ 0 h 42"/>
                <a:gd name="T24" fmla="*/ 20 w 76"/>
                <a:gd name="T25" fmla="*/ 4 h 42"/>
                <a:gd name="T26" fmla="*/ 0 w 76"/>
                <a:gd name="T27" fmla="*/ 20 h 42"/>
                <a:gd name="T28" fmla="*/ 0 w 76"/>
                <a:gd name="T29" fmla="*/ 20 h 42"/>
                <a:gd name="T30" fmla="*/ 0 w 76"/>
                <a:gd name="T31" fmla="*/ 20 h 42"/>
                <a:gd name="T32" fmla="*/ 0 w 76"/>
                <a:gd name="T33" fmla="*/ 21 h 42"/>
                <a:gd name="T34" fmla="*/ 0 w 76"/>
                <a:gd name="T35" fmla="*/ 21 h 42"/>
                <a:gd name="T36" fmla="*/ 0 w 76"/>
                <a:gd name="T37" fmla="*/ 21 h 42"/>
                <a:gd name="T38" fmla="*/ 0 w 76"/>
                <a:gd name="T39" fmla="*/ 21 h 42"/>
                <a:gd name="T40" fmla="*/ 0 w 76"/>
                <a:gd name="T41" fmla="*/ 22 h 42"/>
                <a:gd name="T42" fmla="*/ 0 w 76"/>
                <a:gd name="T43" fmla="*/ 22 h 42"/>
                <a:gd name="T44" fmla="*/ 37 w 76"/>
                <a:gd name="T45" fmla="*/ 42 h 42"/>
                <a:gd name="T46" fmla="*/ 38 w 76"/>
                <a:gd name="T47" fmla="*/ 42 h 42"/>
                <a:gd name="T48" fmla="*/ 76 w 76"/>
                <a:gd name="T49" fmla="*/ 22 h 42"/>
                <a:gd name="T50" fmla="*/ 76 w 76"/>
                <a:gd name="T51" fmla="*/ 22 h 42"/>
                <a:gd name="T52" fmla="*/ 76 w 76"/>
                <a:gd name="T53" fmla="*/ 21 h 42"/>
                <a:gd name="T54" fmla="*/ 58 w 76"/>
                <a:gd name="T55" fmla="*/ 11 h 42"/>
                <a:gd name="T56" fmla="*/ 38 w 76"/>
                <a:gd name="T57" fmla="*/ 31 h 42"/>
                <a:gd name="T58" fmla="*/ 18 w 76"/>
                <a:gd name="T59" fmla="*/ 11 h 42"/>
                <a:gd name="T60" fmla="*/ 22 w 76"/>
                <a:gd name="T61" fmla="*/ 7 h 42"/>
                <a:gd name="T62" fmla="*/ 38 w 76"/>
                <a:gd name="T63" fmla="*/ 3 h 42"/>
                <a:gd name="T64" fmla="*/ 47 w 76"/>
                <a:gd name="T65" fmla="*/ 4 h 42"/>
                <a:gd name="T66" fmla="*/ 52 w 76"/>
                <a:gd name="T67" fmla="*/ 5 h 42"/>
                <a:gd name="T68" fmla="*/ 58 w 76"/>
                <a:gd name="T69" fmla="*/ 11 h 42"/>
                <a:gd name="T70" fmla="*/ 38 w 76"/>
                <a:gd name="T71" fmla="*/ 39 h 42"/>
                <a:gd name="T72" fmla="*/ 3 w 76"/>
                <a:gd name="T73" fmla="*/ 21 h 42"/>
                <a:gd name="T74" fmla="*/ 15 w 76"/>
                <a:gd name="T75" fmla="*/ 11 h 42"/>
                <a:gd name="T76" fmla="*/ 15 w 76"/>
                <a:gd name="T77" fmla="*/ 11 h 42"/>
                <a:gd name="T78" fmla="*/ 38 w 76"/>
                <a:gd name="T79" fmla="*/ 34 h 42"/>
                <a:gd name="T80" fmla="*/ 61 w 76"/>
                <a:gd name="T81" fmla="*/ 11 h 42"/>
                <a:gd name="T82" fmla="*/ 61 w 76"/>
                <a:gd name="T83" fmla="*/ 10 h 42"/>
                <a:gd name="T84" fmla="*/ 73 w 76"/>
                <a:gd name="T85" fmla="*/ 21 h 42"/>
                <a:gd name="T86" fmla="*/ 38 w 76"/>
                <a:gd name="T8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6" h="42">
                  <a:moveTo>
                    <a:pt x="76" y="21"/>
                  </a:moveTo>
                  <a:cubicBezTo>
                    <a:pt x="76" y="21"/>
                    <a:pt x="76" y="21"/>
                    <a:pt x="76" y="21"/>
                  </a:cubicBezTo>
                  <a:cubicBezTo>
                    <a:pt x="76" y="21"/>
                    <a:pt x="76" y="21"/>
                    <a:pt x="76" y="21"/>
                  </a:cubicBezTo>
                  <a:cubicBezTo>
                    <a:pt x="76" y="21"/>
                    <a:pt x="76" y="21"/>
                    <a:pt x="76" y="21"/>
                  </a:cubicBezTo>
                  <a:cubicBezTo>
                    <a:pt x="76" y="21"/>
                    <a:pt x="76" y="20"/>
                    <a:pt x="76" y="20"/>
                  </a:cubicBezTo>
                  <a:cubicBezTo>
                    <a:pt x="76" y="20"/>
                    <a:pt x="76" y="20"/>
                    <a:pt x="76" y="20"/>
                  </a:cubicBezTo>
                  <a:cubicBezTo>
                    <a:pt x="76" y="20"/>
                    <a:pt x="76" y="20"/>
                    <a:pt x="76" y="20"/>
                  </a:cubicBezTo>
                  <a:cubicBezTo>
                    <a:pt x="69" y="12"/>
                    <a:pt x="62" y="7"/>
                    <a:pt x="55" y="3"/>
                  </a:cubicBezTo>
                  <a:cubicBezTo>
                    <a:pt x="52" y="2"/>
                    <a:pt x="50" y="1"/>
                    <a:pt x="47" y="1"/>
                  </a:cubicBezTo>
                  <a:cubicBezTo>
                    <a:pt x="44" y="0"/>
                    <a:pt x="42" y="0"/>
                    <a:pt x="39" y="0"/>
                  </a:cubicBezTo>
                  <a:cubicBezTo>
                    <a:pt x="39" y="0"/>
                    <a:pt x="39" y="0"/>
                    <a:pt x="38" y="0"/>
                  </a:cubicBezTo>
                  <a:cubicBezTo>
                    <a:pt x="38" y="0"/>
                    <a:pt x="38" y="0"/>
                    <a:pt x="38" y="0"/>
                  </a:cubicBezTo>
                  <a:cubicBezTo>
                    <a:pt x="31" y="0"/>
                    <a:pt x="25" y="2"/>
                    <a:pt x="20" y="4"/>
                  </a:cubicBezTo>
                  <a:cubicBezTo>
                    <a:pt x="8" y="10"/>
                    <a:pt x="1" y="19"/>
                    <a:pt x="0" y="20"/>
                  </a:cubicBezTo>
                  <a:cubicBezTo>
                    <a:pt x="0" y="20"/>
                    <a:pt x="0" y="20"/>
                    <a:pt x="0" y="20"/>
                  </a:cubicBezTo>
                  <a:cubicBezTo>
                    <a:pt x="0" y="20"/>
                    <a:pt x="0" y="20"/>
                    <a:pt x="0" y="20"/>
                  </a:cubicBezTo>
                  <a:cubicBezTo>
                    <a:pt x="0" y="21"/>
                    <a:pt x="0" y="21"/>
                    <a:pt x="0" y="21"/>
                  </a:cubicBezTo>
                  <a:cubicBezTo>
                    <a:pt x="0" y="21"/>
                    <a:pt x="0" y="21"/>
                    <a:pt x="0" y="21"/>
                  </a:cubicBezTo>
                  <a:cubicBezTo>
                    <a:pt x="0" y="21"/>
                    <a:pt x="0" y="21"/>
                    <a:pt x="0" y="21"/>
                  </a:cubicBezTo>
                  <a:cubicBezTo>
                    <a:pt x="0" y="21"/>
                    <a:pt x="0" y="21"/>
                    <a:pt x="0" y="21"/>
                  </a:cubicBezTo>
                  <a:cubicBezTo>
                    <a:pt x="0" y="22"/>
                    <a:pt x="0" y="22"/>
                    <a:pt x="0" y="22"/>
                  </a:cubicBezTo>
                  <a:cubicBezTo>
                    <a:pt x="0" y="22"/>
                    <a:pt x="0" y="22"/>
                    <a:pt x="0" y="22"/>
                  </a:cubicBezTo>
                  <a:cubicBezTo>
                    <a:pt x="12" y="35"/>
                    <a:pt x="24" y="42"/>
                    <a:pt x="37" y="42"/>
                  </a:cubicBezTo>
                  <a:cubicBezTo>
                    <a:pt x="38" y="42"/>
                    <a:pt x="38" y="42"/>
                    <a:pt x="38" y="42"/>
                  </a:cubicBezTo>
                  <a:cubicBezTo>
                    <a:pt x="60" y="42"/>
                    <a:pt x="76" y="23"/>
                    <a:pt x="76" y="22"/>
                  </a:cubicBezTo>
                  <a:cubicBezTo>
                    <a:pt x="76" y="22"/>
                    <a:pt x="76" y="22"/>
                    <a:pt x="76" y="22"/>
                  </a:cubicBezTo>
                  <a:cubicBezTo>
                    <a:pt x="76" y="22"/>
                    <a:pt x="76" y="22"/>
                    <a:pt x="76" y="21"/>
                  </a:cubicBezTo>
                  <a:close/>
                  <a:moveTo>
                    <a:pt x="58" y="11"/>
                  </a:moveTo>
                  <a:cubicBezTo>
                    <a:pt x="58" y="22"/>
                    <a:pt x="49" y="31"/>
                    <a:pt x="38" y="31"/>
                  </a:cubicBezTo>
                  <a:cubicBezTo>
                    <a:pt x="27" y="31"/>
                    <a:pt x="18" y="22"/>
                    <a:pt x="18" y="11"/>
                  </a:cubicBezTo>
                  <a:cubicBezTo>
                    <a:pt x="18" y="10"/>
                    <a:pt x="19" y="9"/>
                    <a:pt x="22" y="7"/>
                  </a:cubicBezTo>
                  <a:cubicBezTo>
                    <a:pt x="26" y="5"/>
                    <a:pt x="32" y="3"/>
                    <a:pt x="38" y="3"/>
                  </a:cubicBezTo>
                  <a:cubicBezTo>
                    <a:pt x="42" y="3"/>
                    <a:pt x="45" y="3"/>
                    <a:pt x="47" y="4"/>
                  </a:cubicBezTo>
                  <a:cubicBezTo>
                    <a:pt x="49" y="4"/>
                    <a:pt x="51" y="5"/>
                    <a:pt x="52" y="5"/>
                  </a:cubicBezTo>
                  <a:cubicBezTo>
                    <a:pt x="56" y="7"/>
                    <a:pt x="58" y="9"/>
                    <a:pt x="58" y="11"/>
                  </a:cubicBezTo>
                  <a:close/>
                  <a:moveTo>
                    <a:pt x="38" y="39"/>
                  </a:moveTo>
                  <a:cubicBezTo>
                    <a:pt x="26" y="39"/>
                    <a:pt x="14" y="33"/>
                    <a:pt x="3" y="21"/>
                  </a:cubicBezTo>
                  <a:cubicBezTo>
                    <a:pt x="5" y="19"/>
                    <a:pt x="9" y="15"/>
                    <a:pt x="15" y="11"/>
                  </a:cubicBezTo>
                  <a:cubicBezTo>
                    <a:pt x="15" y="11"/>
                    <a:pt x="15" y="11"/>
                    <a:pt x="15" y="11"/>
                  </a:cubicBezTo>
                  <a:cubicBezTo>
                    <a:pt x="15" y="24"/>
                    <a:pt x="26" y="34"/>
                    <a:pt x="38" y="34"/>
                  </a:cubicBezTo>
                  <a:cubicBezTo>
                    <a:pt x="51" y="34"/>
                    <a:pt x="61" y="24"/>
                    <a:pt x="61" y="11"/>
                  </a:cubicBezTo>
                  <a:cubicBezTo>
                    <a:pt x="61" y="11"/>
                    <a:pt x="61" y="11"/>
                    <a:pt x="61" y="10"/>
                  </a:cubicBezTo>
                  <a:cubicBezTo>
                    <a:pt x="65" y="13"/>
                    <a:pt x="69" y="17"/>
                    <a:pt x="73" y="21"/>
                  </a:cubicBezTo>
                  <a:cubicBezTo>
                    <a:pt x="70" y="25"/>
                    <a:pt x="56" y="39"/>
                    <a:pt x="3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endParaRPr lang="th-TH" sz="2000">
                <a:latin typeface="Calibri"/>
              </a:endParaRPr>
            </a:p>
          </p:txBody>
        </p:sp>
        <p:sp>
          <p:nvSpPr>
            <p:cNvPr id="18" name="Freeform 80">
              <a:extLst>
                <a:ext uri="{FF2B5EF4-FFF2-40B4-BE49-F238E27FC236}">
                  <a16:creationId xmlns:a16="http://schemas.microsoft.com/office/drawing/2014/main" id="{3A15F8E0-8FA3-DC97-DF2D-4793196BFD24}"/>
                </a:ext>
              </a:extLst>
            </p:cNvPr>
            <p:cNvSpPr>
              <a:spLocks noEditPoints="1"/>
            </p:cNvSpPr>
            <p:nvPr/>
          </p:nvSpPr>
          <p:spPr bwMode="auto">
            <a:xfrm>
              <a:off x="6646820" y="2750306"/>
              <a:ext cx="133350" cy="133350"/>
            </a:xfrm>
            <a:custGeom>
              <a:avLst/>
              <a:gdLst>
                <a:gd name="T0" fmla="*/ 7 w 14"/>
                <a:gd name="T1" fmla="*/ 14 h 14"/>
                <a:gd name="T2" fmla="*/ 14 w 14"/>
                <a:gd name="T3" fmla="*/ 7 h 14"/>
                <a:gd name="T4" fmla="*/ 7 w 14"/>
                <a:gd name="T5" fmla="*/ 0 h 14"/>
                <a:gd name="T6" fmla="*/ 0 w 14"/>
                <a:gd name="T7" fmla="*/ 7 h 14"/>
                <a:gd name="T8" fmla="*/ 7 w 14"/>
                <a:gd name="T9" fmla="*/ 14 h 14"/>
                <a:gd name="T10" fmla="*/ 7 w 14"/>
                <a:gd name="T11" fmla="*/ 3 h 14"/>
                <a:gd name="T12" fmla="*/ 11 w 14"/>
                <a:gd name="T13" fmla="*/ 7 h 14"/>
                <a:gd name="T14" fmla="*/ 7 w 14"/>
                <a:gd name="T15" fmla="*/ 11 h 14"/>
                <a:gd name="T16" fmla="*/ 3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11" y="14"/>
                    <a:pt x="14" y="11"/>
                    <a:pt x="14" y="7"/>
                  </a:cubicBezTo>
                  <a:cubicBezTo>
                    <a:pt x="14" y="3"/>
                    <a:pt x="11" y="0"/>
                    <a:pt x="7" y="0"/>
                  </a:cubicBezTo>
                  <a:cubicBezTo>
                    <a:pt x="3" y="0"/>
                    <a:pt x="0" y="3"/>
                    <a:pt x="0" y="7"/>
                  </a:cubicBezTo>
                  <a:cubicBezTo>
                    <a:pt x="0" y="11"/>
                    <a:pt x="3" y="14"/>
                    <a:pt x="7" y="14"/>
                  </a:cubicBezTo>
                  <a:close/>
                  <a:moveTo>
                    <a:pt x="7" y="3"/>
                  </a:moveTo>
                  <a:cubicBezTo>
                    <a:pt x="9" y="3"/>
                    <a:pt x="11" y="5"/>
                    <a:pt x="11" y="7"/>
                  </a:cubicBezTo>
                  <a:cubicBezTo>
                    <a:pt x="11" y="9"/>
                    <a:pt x="9" y="11"/>
                    <a:pt x="7" y="11"/>
                  </a:cubicBezTo>
                  <a:cubicBezTo>
                    <a:pt x="5" y="11"/>
                    <a:pt x="3" y="9"/>
                    <a:pt x="3" y="7"/>
                  </a:cubicBezTo>
                  <a:cubicBezTo>
                    <a:pt x="3" y="5"/>
                    <a:pt x="5" y="3"/>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endParaRPr lang="th-TH" sz="2000">
                <a:latin typeface="Calibri"/>
              </a:endParaRPr>
            </a:p>
          </p:txBody>
        </p:sp>
      </p:grpSp>
      <p:sp>
        <p:nvSpPr>
          <p:cNvPr id="16" name="Shape 2748">
            <a:extLst>
              <a:ext uri="{FF2B5EF4-FFF2-40B4-BE49-F238E27FC236}">
                <a16:creationId xmlns:a16="http://schemas.microsoft.com/office/drawing/2014/main" id="{F3C9CFE0-E119-3CCA-4651-4BCB9AF9B3F8}"/>
              </a:ext>
            </a:extLst>
          </p:cNvPr>
          <p:cNvSpPr/>
          <p:nvPr/>
        </p:nvSpPr>
        <p:spPr>
          <a:xfrm>
            <a:off x="541173" y="3441042"/>
            <a:ext cx="455913" cy="49084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5792CE"/>
          </a:solidFill>
          <a:ln w="12700">
            <a:miter lim="400000"/>
          </a:ln>
        </p:spPr>
        <p:txBody>
          <a:bodyPr lIns="14284" tIns="14284" rIns="14284" bIns="14284" anchor="ct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3200">
              <a:solidFill>
                <a:srgbClr val="FFFFFF"/>
              </a:solidFill>
              <a:effectLst>
                <a:outerShdw blurRad="38100" dist="12700" dir="5400000" rotWithShape="0">
                  <a:srgbClr val="000000">
                    <a:alpha val="50000"/>
                  </a:srgbClr>
                </a:outerShdw>
              </a:effectLst>
              <a:latin typeface="Calibri"/>
              <a:ea typeface="Calibri" charset="0"/>
              <a:cs typeface="Calibri" charset="0"/>
            </a:endParaRPr>
          </a:p>
        </p:txBody>
      </p:sp>
      <p:sp>
        <p:nvSpPr>
          <p:cNvPr id="19" name="TextBox 8">
            <a:extLst>
              <a:ext uri="{FF2B5EF4-FFF2-40B4-BE49-F238E27FC236}">
                <a16:creationId xmlns:a16="http://schemas.microsoft.com/office/drawing/2014/main" id="{C2A731B8-CE40-62C2-7633-84E2C6E887A2}"/>
              </a:ext>
            </a:extLst>
          </p:cNvPr>
          <p:cNvSpPr txBox="1"/>
          <p:nvPr/>
        </p:nvSpPr>
        <p:spPr>
          <a:xfrm>
            <a:off x="7167479" y="3482801"/>
            <a:ext cx="4254500" cy="707886"/>
          </a:xfrm>
          <a:prstGeom prst="rect">
            <a:avLst/>
          </a:prstGeom>
          <a:noFill/>
        </p:spPr>
        <p:txBody>
          <a:bodyPr wrap="square" lIns="91440" tIns="45720" rIns="91440" bIns="45720" rtlCol="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sz="2000" dirty="0" err="1">
                <a:solidFill>
                  <a:srgbClr val="FFFFFF"/>
                </a:solidFill>
                <a:latin typeface="Calibri"/>
                <a:cs typeface="Calibri"/>
              </a:rPr>
              <a:t>Apibūdinti</a:t>
            </a:r>
            <a:r>
              <a:rPr lang="en-GB" sz="2000" dirty="0">
                <a:solidFill>
                  <a:srgbClr val="FFFFFF"/>
                </a:solidFill>
                <a:latin typeface="Calibri"/>
                <a:cs typeface="Calibri"/>
              </a:rPr>
              <a:t> </a:t>
            </a:r>
            <a:r>
              <a:rPr lang="en-GB" sz="2000" dirty="0" err="1">
                <a:solidFill>
                  <a:srgbClr val="FFFFFF"/>
                </a:solidFill>
                <a:latin typeface="Calibri"/>
                <a:cs typeface="Calibri"/>
              </a:rPr>
              <a:t>konkrečias</a:t>
            </a:r>
            <a:r>
              <a:rPr lang="en-GB" sz="2000" dirty="0">
                <a:solidFill>
                  <a:srgbClr val="FFFFFF"/>
                </a:solidFill>
                <a:latin typeface="Calibri"/>
                <a:cs typeface="Calibri"/>
              </a:rPr>
              <a:t> </a:t>
            </a:r>
            <a:r>
              <a:rPr lang="en-GB" sz="2000" dirty="0" err="1">
                <a:solidFill>
                  <a:srgbClr val="FFFFFF"/>
                </a:solidFill>
                <a:latin typeface="Calibri"/>
                <a:cs typeface="Calibri"/>
              </a:rPr>
              <a:t>smurto</a:t>
            </a:r>
            <a:r>
              <a:rPr lang="en-GB" sz="2000" dirty="0">
                <a:solidFill>
                  <a:srgbClr val="FFFFFF"/>
                </a:solidFill>
                <a:latin typeface="Calibri"/>
                <a:cs typeface="Calibri"/>
              </a:rPr>
              <a:t> </a:t>
            </a:r>
            <a:r>
              <a:rPr lang="en-GB" sz="2000" dirty="0" err="1">
                <a:solidFill>
                  <a:srgbClr val="FFFFFF"/>
                </a:solidFill>
                <a:latin typeface="Calibri"/>
                <a:cs typeface="Calibri"/>
              </a:rPr>
              <a:t>dėl</a:t>
            </a:r>
            <a:r>
              <a:rPr lang="en-GB" sz="2000" dirty="0">
                <a:solidFill>
                  <a:srgbClr val="FFFFFF"/>
                </a:solidFill>
                <a:latin typeface="Calibri"/>
                <a:cs typeface="Calibri"/>
              </a:rPr>
              <a:t> </a:t>
            </a:r>
            <a:r>
              <a:rPr lang="en-GB" sz="2000" dirty="0" err="1">
                <a:solidFill>
                  <a:srgbClr val="FFFFFF"/>
                </a:solidFill>
                <a:latin typeface="Calibri"/>
                <a:cs typeface="Calibri"/>
              </a:rPr>
              <a:t>lyties</a:t>
            </a:r>
            <a:r>
              <a:rPr lang="en-GB" sz="2000" dirty="0">
                <a:solidFill>
                  <a:srgbClr val="FFFFFF"/>
                </a:solidFill>
                <a:latin typeface="Calibri"/>
                <a:cs typeface="Calibri"/>
              </a:rPr>
              <a:t> </a:t>
            </a:r>
            <a:r>
              <a:rPr lang="en-GB" sz="2000" dirty="0" err="1">
                <a:solidFill>
                  <a:srgbClr val="FFFFFF"/>
                </a:solidFill>
                <a:latin typeface="Calibri"/>
                <a:cs typeface="Calibri"/>
              </a:rPr>
              <a:t>situacijas</a:t>
            </a:r>
            <a:endParaRPr lang="en-GB" sz="2000" dirty="0">
              <a:solidFill>
                <a:srgbClr val="FFFFFF"/>
              </a:solidFill>
              <a:latin typeface="Calibri"/>
              <a:ea typeface="Open Sans"/>
              <a:cs typeface="Calibri"/>
            </a:endParaRPr>
          </a:p>
        </p:txBody>
      </p:sp>
      <p:pic>
        <p:nvPicPr>
          <p:cNvPr id="9" name="Picture 9">
            <a:extLst>
              <a:ext uri="{FF2B5EF4-FFF2-40B4-BE49-F238E27FC236}">
                <a16:creationId xmlns:a16="http://schemas.microsoft.com/office/drawing/2014/main" id="{6A8897D8-F9A0-5D67-3E6A-E78FB128B00D}"/>
              </a:ext>
            </a:extLst>
          </p:cNvPr>
          <p:cNvPicPr>
            <a:picLocks noChangeAspect="1"/>
          </p:cNvPicPr>
          <p:nvPr/>
        </p:nvPicPr>
        <p:blipFill>
          <a:blip r:embed="rId4"/>
          <a:stretch>
            <a:fillRect/>
          </a:stretch>
        </p:blipFill>
        <p:spPr>
          <a:xfrm>
            <a:off x="546464" y="4500437"/>
            <a:ext cx="426619" cy="482767"/>
          </a:xfrm>
          <a:prstGeom prst="rect">
            <a:avLst/>
          </a:prstGeom>
        </p:spPr>
      </p:pic>
      <p:pic>
        <p:nvPicPr>
          <p:cNvPr id="10" name="Picture 12">
            <a:extLst>
              <a:ext uri="{FF2B5EF4-FFF2-40B4-BE49-F238E27FC236}">
                <a16:creationId xmlns:a16="http://schemas.microsoft.com/office/drawing/2014/main" id="{0B5230BD-A63B-2625-C45B-427E0AAC4733}"/>
              </a:ext>
            </a:extLst>
          </p:cNvPr>
          <p:cNvPicPr>
            <a:picLocks noChangeAspect="1"/>
          </p:cNvPicPr>
          <p:nvPr/>
        </p:nvPicPr>
        <p:blipFill>
          <a:blip r:embed="rId5"/>
          <a:stretch>
            <a:fillRect/>
          </a:stretch>
        </p:blipFill>
        <p:spPr>
          <a:xfrm>
            <a:off x="6460708" y="3592179"/>
            <a:ext cx="453690" cy="415590"/>
          </a:xfrm>
          <a:prstGeom prst="rect">
            <a:avLst/>
          </a:prstGeom>
        </p:spPr>
      </p:pic>
      <p:sp>
        <p:nvSpPr>
          <p:cNvPr id="13" name="TextBox 2">
            <a:extLst>
              <a:ext uri="{FF2B5EF4-FFF2-40B4-BE49-F238E27FC236}">
                <a16:creationId xmlns:a16="http://schemas.microsoft.com/office/drawing/2014/main" id="{111AF993-5E0D-979E-9051-BAD2E8450ED9}"/>
              </a:ext>
            </a:extLst>
          </p:cNvPr>
          <p:cNvSpPr txBox="1"/>
          <p:nvPr/>
        </p:nvSpPr>
        <p:spPr>
          <a:xfrm>
            <a:off x="1204822" y="2543061"/>
            <a:ext cx="4876131" cy="707886"/>
          </a:xfrm>
          <a:prstGeom prst="rect">
            <a:avLst/>
          </a:prstGeom>
          <a:noFill/>
        </p:spPr>
        <p:txBody>
          <a:bodyPr wrap="square" lIns="91440" tIns="45720" rIns="91440" bIns="45720" rtlCol="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sz="2000" dirty="0" err="1">
                <a:solidFill>
                  <a:srgbClr val="FFFFFF"/>
                </a:solidFill>
                <a:latin typeface="Calibri"/>
                <a:cs typeface="Calibri"/>
              </a:rPr>
              <a:t>Naudoti</a:t>
            </a:r>
            <a:r>
              <a:rPr lang="en-GB" sz="2000" dirty="0">
                <a:solidFill>
                  <a:srgbClr val="FFFFFF"/>
                </a:solidFill>
                <a:latin typeface="Calibri"/>
                <a:cs typeface="Calibri"/>
              </a:rPr>
              <a:t> </a:t>
            </a:r>
            <a:r>
              <a:rPr lang="en-GB" sz="2000" dirty="0" err="1">
                <a:solidFill>
                  <a:srgbClr val="FFFFFF"/>
                </a:solidFill>
                <a:latin typeface="Calibri"/>
                <a:cs typeface="Calibri"/>
              </a:rPr>
              <a:t>esamus</a:t>
            </a:r>
            <a:r>
              <a:rPr lang="en-GB" sz="2000" dirty="0">
                <a:solidFill>
                  <a:srgbClr val="FFFFFF"/>
                </a:solidFill>
                <a:latin typeface="Calibri"/>
                <a:cs typeface="Calibri"/>
              </a:rPr>
              <a:t> </a:t>
            </a:r>
            <a:r>
              <a:rPr lang="en-GB" sz="2000" dirty="0" err="1">
                <a:solidFill>
                  <a:srgbClr val="FFFFFF"/>
                </a:solidFill>
                <a:latin typeface="Calibri"/>
                <a:cs typeface="Calibri"/>
              </a:rPr>
              <a:t>ir</a:t>
            </a:r>
            <a:r>
              <a:rPr lang="en-GB" sz="2000" dirty="0">
                <a:solidFill>
                  <a:srgbClr val="FFFFFF"/>
                </a:solidFill>
                <a:latin typeface="Calibri"/>
                <a:cs typeface="Calibri"/>
              </a:rPr>
              <a:t> </a:t>
            </a:r>
            <a:r>
              <a:rPr lang="en-GB" sz="2000" dirty="0" err="1">
                <a:solidFill>
                  <a:srgbClr val="FFFFFF"/>
                </a:solidFill>
                <a:latin typeface="Calibri"/>
                <a:cs typeface="Calibri"/>
              </a:rPr>
              <a:t>patikrintus</a:t>
            </a:r>
            <a:r>
              <a:rPr lang="en-GB" sz="2000" dirty="0">
                <a:solidFill>
                  <a:srgbClr val="FFFFFF"/>
                </a:solidFill>
                <a:latin typeface="Calibri"/>
                <a:cs typeface="Calibri"/>
              </a:rPr>
              <a:t> </a:t>
            </a:r>
            <a:r>
              <a:rPr lang="en-GB" sz="2000" dirty="0" err="1">
                <a:solidFill>
                  <a:srgbClr val="FFFFFF"/>
                </a:solidFill>
                <a:latin typeface="Calibri"/>
                <a:cs typeface="Calibri"/>
              </a:rPr>
              <a:t>apklausų</a:t>
            </a:r>
            <a:r>
              <a:rPr lang="en-GB" sz="2000" dirty="0">
                <a:solidFill>
                  <a:srgbClr val="FFFFFF"/>
                </a:solidFill>
                <a:latin typeface="Calibri"/>
                <a:cs typeface="Calibri"/>
              </a:rPr>
              <a:t> </a:t>
            </a:r>
            <a:r>
              <a:rPr lang="en-GB" sz="2000" dirty="0" err="1">
                <a:solidFill>
                  <a:srgbClr val="FFFFFF"/>
                </a:solidFill>
                <a:latin typeface="Calibri"/>
                <a:cs typeface="Calibri"/>
              </a:rPr>
              <a:t>instrumentus</a:t>
            </a:r>
            <a:endParaRPr lang="en-US" sz="2000" dirty="0">
              <a:latin typeface="Calibri"/>
              <a:cs typeface="Calibri"/>
            </a:endParaRPr>
          </a:p>
        </p:txBody>
      </p:sp>
      <p:pic>
        <p:nvPicPr>
          <p:cNvPr id="20" name="Picture 18">
            <a:extLst>
              <a:ext uri="{FF2B5EF4-FFF2-40B4-BE49-F238E27FC236}">
                <a16:creationId xmlns:a16="http://schemas.microsoft.com/office/drawing/2014/main" id="{811F5785-B562-9461-7633-E8B6FD3C80C5}"/>
              </a:ext>
            </a:extLst>
          </p:cNvPr>
          <p:cNvPicPr>
            <a:picLocks noChangeAspect="1"/>
          </p:cNvPicPr>
          <p:nvPr/>
        </p:nvPicPr>
        <p:blipFill>
          <a:blip r:embed="rId6"/>
          <a:stretch>
            <a:fillRect/>
          </a:stretch>
        </p:blipFill>
        <p:spPr>
          <a:xfrm>
            <a:off x="559970" y="2546684"/>
            <a:ext cx="414086" cy="491289"/>
          </a:xfrm>
          <a:prstGeom prst="rect">
            <a:avLst/>
          </a:prstGeom>
        </p:spPr>
      </p:pic>
    </p:spTree>
    <p:extLst>
      <p:ext uri="{BB962C8B-B14F-4D97-AF65-F5344CB8AC3E}">
        <p14:creationId xmlns:p14="http://schemas.microsoft.com/office/powerpoint/2010/main" val="30983559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a:xfrm>
            <a:off x="1052512" y="1129932"/>
            <a:ext cx="10086975" cy="778381"/>
          </a:xfrm>
        </p:spPr>
        <p:txBody>
          <a:bodyPr/>
          <a:lstStyle/>
          <a:p>
            <a:r>
              <a:rPr lang="en-US" b="1" dirty="0" err="1">
                <a:latin typeface="open sans"/>
              </a:rPr>
              <a:t>Pastabos</a:t>
            </a:r>
            <a:r>
              <a:rPr lang="en-US" b="1" dirty="0">
                <a:latin typeface="open sans"/>
              </a:rPr>
              <a:t>/</a:t>
            </a:r>
            <a:r>
              <a:rPr lang="en-US" b="1" dirty="0" err="1">
                <a:latin typeface="open sans"/>
              </a:rPr>
              <a:t>pasiūlymai</a:t>
            </a:r>
            <a:r>
              <a:rPr lang="en-US" b="1" dirty="0">
                <a:latin typeface="open sans"/>
              </a:rPr>
              <a:t> </a:t>
            </a:r>
            <a:r>
              <a:rPr lang="en-US" b="1" dirty="0" err="1">
                <a:latin typeface="open sans"/>
              </a:rPr>
              <a:t>įgyvendinant</a:t>
            </a:r>
            <a:r>
              <a:rPr lang="en-US" b="1" dirty="0">
                <a:latin typeface="open sans"/>
              </a:rPr>
              <a:t> </a:t>
            </a:r>
            <a:r>
              <a:rPr lang="en-US" b="1" dirty="0" err="1">
                <a:latin typeface="open sans"/>
              </a:rPr>
              <a:t>apklausą</a:t>
            </a:r>
            <a:endParaRPr lang="en-US" b="1" dirty="0">
              <a:latin typeface="open sans"/>
            </a:endParaRPr>
          </a:p>
        </p:txBody>
      </p:sp>
      <p:pic>
        <p:nvPicPr>
          <p:cNvPr id="3" name="Picture 2">
            <a:extLst>
              <a:ext uri="{FF2B5EF4-FFF2-40B4-BE49-F238E27FC236}">
                <a16:creationId xmlns:a16="http://schemas.microsoft.com/office/drawing/2014/main" id="{F5F31772-2DD9-C5D0-F063-90108AD6160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1157" t="33304" r="32330" b="34048"/>
          <a:stretch/>
        </p:blipFill>
        <p:spPr bwMode="auto">
          <a:xfrm>
            <a:off x="9383420" y="-1"/>
            <a:ext cx="2118295" cy="204700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2">
            <a:extLst>
              <a:ext uri="{FF2B5EF4-FFF2-40B4-BE49-F238E27FC236}">
                <a16:creationId xmlns:a16="http://schemas.microsoft.com/office/drawing/2014/main" id="{A8597194-FADA-8E64-1EA3-316BC8928C36}"/>
              </a:ext>
            </a:extLst>
          </p:cNvPr>
          <p:cNvSpPr txBox="1"/>
          <p:nvPr/>
        </p:nvSpPr>
        <p:spPr>
          <a:xfrm>
            <a:off x="1161111" y="3854074"/>
            <a:ext cx="4876131" cy="369332"/>
          </a:xfrm>
          <a:prstGeom prst="rect">
            <a:avLst/>
          </a:prstGeom>
          <a:noFill/>
        </p:spPr>
        <p:txBody>
          <a:bodyPr wrap="square" lIns="91440" tIns="45720" rIns="91440" bIns="45720" rtlCol="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dirty="0" err="1">
                <a:solidFill>
                  <a:srgbClr val="FFFFFF"/>
                </a:solidFill>
                <a:latin typeface="open sans"/>
                <a:ea typeface="open sans"/>
                <a:cs typeface="Calibri"/>
              </a:rPr>
              <a:t>Vengti</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viešinimo</a:t>
            </a:r>
            <a:r>
              <a:rPr lang="en-GB" dirty="0">
                <a:solidFill>
                  <a:srgbClr val="FFFFFF"/>
                </a:solidFill>
                <a:latin typeface="open sans"/>
                <a:ea typeface="open sans"/>
                <a:cs typeface="Calibri"/>
              </a:rPr>
              <a:t> per </a:t>
            </a:r>
            <a:r>
              <a:rPr lang="en-GB" dirty="0" err="1">
                <a:solidFill>
                  <a:srgbClr val="FFFFFF"/>
                </a:solidFill>
                <a:latin typeface="open sans"/>
                <a:ea typeface="open sans"/>
                <a:cs typeface="Calibri"/>
              </a:rPr>
              <a:t>socialines</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medijas</a:t>
            </a:r>
            <a:endParaRPr lang="en-GB" dirty="0">
              <a:solidFill>
                <a:srgbClr val="FFFFFF"/>
              </a:solidFill>
              <a:latin typeface="open sans"/>
              <a:ea typeface="open sans"/>
              <a:cs typeface="Calibri"/>
            </a:endParaRPr>
          </a:p>
        </p:txBody>
      </p:sp>
      <p:sp>
        <p:nvSpPr>
          <p:cNvPr id="6" name="TextBox 3">
            <a:extLst>
              <a:ext uri="{FF2B5EF4-FFF2-40B4-BE49-F238E27FC236}">
                <a16:creationId xmlns:a16="http://schemas.microsoft.com/office/drawing/2014/main" id="{5AF3E428-9F57-EC43-4C57-915A94BD43DB}"/>
              </a:ext>
            </a:extLst>
          </p:cNvPr>
          <p:cNvSpPr txBox="1"/>
          <p:nvPr/>
        </p:nvSpPr>
        <p:spPr>
          <a:xfrm>
            <a:off x="1212590" y="4700419"/>
            <a:ext cx="4254500" cy="1200329"/>
          </a:xfrm>
          <a:prstGeom prst="rect">
            <a:avLst/>
          </a:prstGeom>
          <a:noFill/>
        </p:spPr>
        <p:txBody>
          <a:bodyPr wrap="square" lIns="91440" tIns="45720" rIns="91440" bIns="45720" rtlCol="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dirty="0" err="1">
                <a:solidFill>
                  <a:srgbClr val="FFFFFF"/>
                </a:solidFill>
                <a:latin typeface="open sans"/>
                <a:ea typeface="open sans"/>
                <a:cs typeface="Calibri"/>
              </a:rPr>
              <a:t>Siųsti</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kassavaitinius</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priminimus</a:t>
            </a:r>
            <a:r>
              <a:rPr lang="en-GB" dirty="0">
                <a:solidFill>
                  <a:srgbClr val="FFFFFF"/>
                </a:solidFill>
                <a:latin typeface="open sans"/>
                <a:ea typeface="open sans"/>
                <a:cs typeface="Calibri"/>
              </a:rPr>
              <a:t> el. </a:t>
            </a:r>
            <a:r>
              <a:rPr lang="en-GB" dirty="0" err="1">
                <a:solidFill>
                  <a:srgbClr val="FFFFFF"/>
                </a:solidFill>
                <a:latin typeface="open sans"/>
                <a:ea typeface="open sans"/>
                <a:cs typeface="Calibri"/>
              </a:rPr>
              <a:t>paštu</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kviečiant</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atsakyti</a:t>
            </a:r>
            <a:r>
              <a:rPr lang="en-GB" dirty="0">
                <a:solidFill>
                  <a:srgbClr val="FFFFFF"/>
                </a:solidFill>
                <a:latin typeface="open sans"/>
                <a:ea typeface="open sans"/>
                <a:cs typeface="Calibri"/>
              </a:rPr>
              <a:t> į </a:t>
            </a:r>
            <a:r>
              <a:rPr lang="en-GB" dirty="0" err="1">
                <a:solidFill>
                  <a:srgbClr val="FFFFFF"/>
                </a:solidFill>
                <a:latin typeface="open sans"/>
                <a:ea typeface="open sans"/>
                <a:cs typeface="Calibri"/>
              </a:rPr>
              <a:t>klausimyną</a:t>
            </a:r>
            <a:r>
              <a:rPr lang="en-GB" dirty="0">
                <a:solidFill>
                  <a:srgbClr val="FFFFFF"/>
                </a:solidFill>
                <a:latin typeface="open sans"/>
                <a:ea typeface="open sans"/>
                <a:cs typeface="Calibri"/>
              </a:rPr>
              <a:t>. Tai </a:t>
            </a:r>
            <a:r>
              <a:rPr lang="en-GB" dirty="0" err="1">
                <a:solidFill>
                  <a:srgbClr val="FFFFFF"/>
                </a:solidFill>
                <a:latin typeface="open sans"/>
                <a:ea typeface="open sans"/>
                <a:cs typeface="Calibri"/>
              </a:rPr>
              <a:t>daryti</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kol</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vyksta</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apklausa</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paprastai</a:t>
            </a:r>
            <a:r>
              <a:rPr lang="en-GB" dirty="0">
                <a:solidFill>
                  <a:srgbClr val="FFFFFF"/>
                </a:solidFill>
                <a:latin typeface="open sans"/>
                <a:ea typeface="open sans"/>
                <a:cs typeface="Calibri"/>
              </a:rPr>
              <a:t> </a:t>
            </a:r>
            <a:r>
              <a:rPr lang="en-US" dirty="0">
                <a:solidFill>
                  <a:srgbClr val="FFFFFF"/>
                </a:solidFill>
                <a:latin typeface="open sans"/>
                <a:ea typeface="open sans"/>
                <a:cs typeface="Calibri"/>
              </a:rPr>
              <a:t>4 </a:t>
            </a:r>
            <a:r>
              <a:rPr lang="en-US" dirty="0" err="1">
                <a:solidFill>
                  <a:srgbClr val="FFFFFF"/>
                </a:solidFill>
                <a:latin typeface="open sans"/>
                <a:ea typeface="open sans"/>
                <a:cs typeface="Calibri"/>
              </a:rPr>
              <a:t>savaites</a:t>
            </a:r>
            <a:r>
              <a:rPr lang="en-US" dirty="0">
                <a:solidFill>
                  <a:srgbClr val="FFFFFF"/>
                </a:solidFill>
                <a:latin typeface="open sans"/>
                <a:ea typeface="open sans"/>
                <a:cs typeface="Calibri"/>
              </a:rPr>
              <a:t>) </a:t>
            </a:r>
            <a:r>
              <a:rPr lang="en-GB" dirty="0">
                <a:solidFill>
                  <a:srgbClr val="FFFFFF"/>
                </a:solidFill>
                <a:latin typeface="open sans"/>
                <a:ea typeface="open sans"/>
                <a:cs typeface="Calibri"/>
              </a:rPr>
              <a:t> </a:t>
            </a:r>
            <a:endParaRPr lang="en-US" dirty="0">
              <a:latin typeface="open sans"/>
              <a:ea typeface="open sans"/>
              <a:cs typeface="Calibri"/>
            </a:endParaRPr>
          </a:p>
        </p:txBody>
      </p:sp>
      <p:sp>
        <p:nvSpPr>
          <p:cNvPr id="12" name="TextBox 9">
            <a:extLst>
              <a:ext uri="{FF2B5EF4-FFF2-40B4-BE49-F238E27FC236}">
                <a16:creationId xmlns:a16="http://schemas.microsoft.com/office/drawing/2014/main" id="{594AE92B-0B72-B792-7F5F-04ACCF055D31}"/>
              </a:ext>
            </a:extLst>
          </p:cNvPr>
          <p:cNvSpPr txBox="1"/>
          <p:nvPr/>
        </p:nvSpPr>
        <p:spPr>
          <a:xfrm>
            <a:off x="6933417" y="2435163"/>
            <a:ext cx="4724400" cy="923330"/>
          </a:xfrm>
          <a:prstGeom prst="rect">
            <a:avLst/>
          </a:prstGeom>
          <a:noFill/>
        </p:spPr>
        <p:txBody>
          <a:bodyPr wrap="square" lIns="91440" tIns="45720" rIns="91440" bIns="45720" rtlCol="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dirty="0" err="1">
                <a:solidFill>
                  <a:srgbClr val="FFFFFF"/>
                </a:solidFill>
                <a:latin typeface="open sans"/>
                <a:ea typeface="Open Sans"/>
                <a:cs typeface="Open Sans"/>
              </a:rPr>
              <a:t>Informuoti</a:t>
            </a:r>
            <a:r>
              <a:rPr lang="en-GB" dirty="0">
                <a:solidFill>
                  <a:srgbClr val="FFFFFF"/>
                </a:solidFill>
                <a:latin typeface="open sans"/>
                <a:ea typeface="Open Sans"/>
                <a:cs typeface="Open Sans"/>
              </a:rPr>
              <a:t> </a:t>
            </a:r>
            <a:r>
              <a:rPr lang="en-GB" dirty="0" err="1">
                <a:solidFill>
                  <a:srgbClr val="FFFFFF"/>
                </a:solidFill>
                <a:latin typeface="open sans"/>
                <a:ea typeface="Open Sans"/>
                <a:cs typeface="Open Sans"/>
              </a:rPr>
              <a:t>ir</a:t>
            </a:r>
            <a:r>
              <a:rPr lang="en-GB" dirty="0">
                <a:solidFill>
                  <a:srgbClr val="FFFFFF"/>
                </a:solidFill>
                <a:latin typeface="open sans"/>
                <a:ea typeface="Open Sans"/>
                <a:cs typeface="Open Sans"/>
              </a:rPr>
              <a:t> </a:t>
            </a:r>
            <a:r>
              <a:rPr lang="en-GB" dirty="0" err="1">
                <a:solidFill>
                  <a:srgbClr val="FFFFFF"/>
                </a:solidFill>
                <a:latin typeface="open sans"/>
                <a:ea typeface="Open Sans"/>
                <a:cs typeface="Open Sans"/>
              </a:rPr>
              <a:t>komunikuoti</a:t>
            </a:r>
            <a:r>
              <a:rPr lang="en-GB" dirty="0">
                <a:solidFill>
                  <a:srgbClr val="FFFFFF"/>
                </a:solidFill>
                <a:latin typeface="open sans"/>
                <a:ea typeface="Open Sans"/>
                <a:cs typeface="Open Sans"/>
              </a:rPr>
              <a:t> </a:t>
            </a:r>
            <a:r>
              <a:rPr lang="en-GB" dirty="0" err="1">
                <a:solidFill>
                  <a:srgbClr val="FFFFFF"/>
                </a:solidFill>
                <a:latin typeface="open sans"/>
                <a:ea typeface="Open Sans"/>
                <a:cs typeface="Open Sans"/>
              </a:rPr>
              <a:t>apklausos</a:t>
            </a:r>
            <a:r>
              <a:rPr lang="en-GB" dirty="0">
                <a:solidFill>
                  <a:srgbClr val="FFFFFF"/>
                </a:solidFill>
                <a:latin typeface="open sans"/>
                <a:ea typeface="Open Sans"/>
                <a:cs typeface="Open Sans"/>
              </a:rPr>
              <a:t> </a:t>
            </a:r>
            <a:r>
              <a:rPr lang="en-GB" dirty="0" err="1">
                <a:solidFill>
                  <a:srgbClr val="FFFFFF"/>
                </a:solidFill>
                <a:latin typeface="open sans"/>
                <a:ea typeface="Open Sans"/>
                <a:cs typeface="Open Sans"/>
              </a:rPr>
              <a:t>rezultatus</a:t>
            </a:r>
            <a:r>
              <a:rPr lang="en-GB" dirty="0">
                <a:solidFill>
                  <a:srgbClr val="FFFFFF"/>
                </a:solidFill>
                <a:latin typeface="open sans"/>
                <a:ea typeface="Open Sans"/>
                <a:cs typeface="Open Sans"/>
              </a:rPr>
              <a:t> </a:t>
            </a:r>
            <a:r>
              <a:rPr lang="en-GB" dirty="0" err="1">
                <a:solidFill>
                  <a:srgbClr val="FFFFFF"/>
                </a:solidFill>
                <a:latin typeface="open sans"/>
                <a:ea typeface="Open Sans"/>
                <a:cs typeface="Open Sans"/>
              </a:rPr>
              <a:t>instuticjos</a:t>
            </a:r>
            <a:r>
              <a:rPr lang="en-GB" dirty="0">
                <a:solidFill>
                  <a:srgbClr val="FFFFFF"/>
                </a:solidFill>
                <a:latin typeface="open sans"/>
                <a:ea typeface="Open Sans"/>
                <a:cs typeface="Open Sans"/>
              </a:rPr>
              <a:t> </a:t>
            </a:r>
            <a:r>
              <a:rPr lang="en-GB" dirty="0" err="1">
                <a:solidFill>
                  <a:srgbClr val="FFFFFF"/>
                </a:solidFill>
                <a:latin typeface="open sans"/>
                <a:ea typeface="Open Sans"/>
                <a:cs typeface="Open Sans"/>
              </a:rPr>
              <a:t>sprendimų</a:t>
            </a:r>
            <a:r>
              <a:rPr lang="en-GB" dirty="0">
                <a:solidFill>
                  <a:srgbClr val="FFFFFF"/>
                </a:solidFill>
                <a:latin typeface="open sans"/>
                <a:ea typeface="Open Sans"/>
                <a:cs typeface="Open Sans"/>
              </a:rPr>
              <a:t> </a:t>
            </a:r>
            <a:r>
              <a:rPr lang="en-GB" dirty="0" err="1">
                <a:solidFill>
                  <a:srgbClr val="FFFFFF"/>
                </a:solidFill>
                <a:latin typeface="open sans"/>
                <a:ea typeface="Open Sans"/>
                <a:cs typeface="Open Sans"/>
              </a:rPr>
              <a:t>priemėjams</a:t>
            </a:r>
            <a:r>
              <a:rPr lang="en-GB" dirty="0">
                <a:solidFill>
                  <a:srgbClr val="FFFFFF"/>
                </a:solidFill>
                <a:latin typeface="open sans"/>
                <a:ea typeface="Open Sans"/>
                <a:cs typeface="Open Sans"/>
              </a:rPr>
              <a:t> </a:t>
            </a:r>
            <a:r>
              <a:rPr lang="en-GB" dirty="0" err="1">
                <a:solidFill>
                  <a:srgbClr val="FFFFFF"/>
                </a:solidFill>
                <a:latin typeface="open sans"/>
                <a:ea typeface="Open Sans"/>
                <a:cs typeface="Open Sans"/>
              </a:rPr>
              <a:t>ir</a:t>
            </a:r>
            <a:r>
              <a:rPr lang="en-GB" dirty="0">
                <a:solidFill>
                  <a:srgbClr val="FFFFFF"/>
                </a:solidFill>
                <a:latin typeface="open sans"/>
                <a:ea typeface="Open Sans"/>
                <a:cs typeface="Open Sans"/>
              </a:rPr>
              <a:t> </a:t>
            </a:r>
            <a:r>
              <a:rPr lang="en-GB" dirty="0" err="1">
                <a:solidFill>
                  <a:srgbClr val="FFFFFF"/>
                </a:solidFill>
                <a:latin typeface="open sans"/>
                <a:ea typeface="Open Sans"/>
                <a:cs typeface="Open Sans"/>
              </a:rPr>
              <a:t>bendruomenei</a:t>
            </a:r>
            <a:r>
              <a:rPr lang="en-GB" dirty="0">
                <a:solidFill>
                  <a:srgbClr val="FFFFFF"/>
                </a:solidFill>
                <a:latin typeface="open sans"/>
                <a:ea typeface="Open Sans"/>
                <a:cs typeface="Open Sans"/>
              </a:rPr>
              <a:t>. </a:t>
            </a:r>
            <a:endParaRPr lang="en-US" dirty="0">
              <a:latin typeface="open sans"/>
              <a:ea typeface="open sans"/>
              <a:cs typeface="Calibri"/>
            </a:endParaRPr>
          </a:p>
        </p:txBody>
      </p:sp>
      <p:pic>
        <p:nvPicPr>
          <p:cNvPr id="10" name="Picture 12">
            <a:extLst>
              <a:ext uri="{FF2B5EF4-FFF2-40B4-BE49-F238E27FC236}">
                <a16:creationId xmlns:a16="http://schemas.microsoft.com/office/drawing/2014/main" id="{0B5230BD-A63B-2625-C45B-427E0AAC4733}"/>
              </a:ext>
            </a:extLst>
          </p:cNvPr>
          <p:cNvPicPr>
            <a:picLocks noChangeAspect="1"/>
          </p:cNvPicPr>
          <p:nvPr/>
        </p:nvPicPr>
        <p:blipFill>
          <a:blip r:embed="rId5"/>
          <a:stretch>
            <a:fillRect/>
          </a:stretch>
        </p:blipFill>
        <p:spPr>
          <a:xfrm>
            <a:off x="561520" y="4873320"/>
            <a:ext cx="453690" cy="415590"/>
          </a:xfrm>
          <a:prstGeom prst="rect">
            <a:avLst/>
          </a:prstGeom>
        </p:spPr>
      </p:pic>
      <p:sp>
        <p:nvSpPr>
          <p:cNvPr id="13" name="TextBox 3">
            <a:extLst>
              <a:ext uri="{FF2B5EF4-FFF2-40B4-BE49-F238E27FC236}">
                <a16:creationId xmlns:a16="http://schemas.microsoft.com/office/drawing/2014/main" id="{2644F6D3-7DD5-94A4-915F-783338A37C39}"/>
              </a:ext>
            </a:extLst>
          </p:cNvPr>
          <p:cNvSpPr txBox="1"/>
          <p:nvPr/>
        </p:nvSpPr>
        <p:spPr>
          <a:xfrm>
            <a:off x="1219200" y="2546064"/>
            <a:ext cx="4103981" cy="1200329"/>
          </a:xfrm>
          <a:prstGeom prst="rect">
            <a:avLst/>
          </a:prstGeom>
          <a:noFill/>
        </p:spPr>
        <p:txBody>
          <a:bodyPr wrap="square" lIns="91440" tIns="45720" rIns="91440" bIns="45720" rtlCol="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dirty="0" err="1">
                <a:solidFill>
                  <a:srgbClr val="FFFFFF"/>
                </a:solidFill>
                <a:latin typeface="open sans"/>
                <a:ea typeface="open sans"/>
                <a:cs typeface="Calibri"/>
              </a:rPr>
              <a:t>Viešinti</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apklausą</a:t>
            </a:r>
            <a:r>
              <a:rPr lang="en-GB" dirty="0">
                <a:solidFill>
                  <a:srgbClr val="FFFFFF"/>
                </a:solidFill>
                <a:latin typeface="open sans"/>
                <a:ea typeface="open sans"/>
                <a:cs typeface="Calibri"/>
              </a:rPr>
              <a:t> per </a:t>
            </a:r>
            <a:r>
              <a:rPr lang="en-GB" dirty="0" err="1">
                <a:solidFill>
                  <a:srgbClr val="FFFFFF"/>
                </a:solidFill>
                <a:latin typeface="open sans"/>
                <a:ea typeface="open sans"/>
                <a:cs typeface="Calibri"/>
              </a:rPr>
              <a:t>institucijos</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internetinę</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prieiga</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siekiant</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kontroliuoti</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kad</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klausimyną</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pildo</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bendruomenės</a:t>
            </a:r>
            <a:r>
              <a:rPr lang="en-GB" dirty="0">
                <a:solidFill>
                  <a:srgbClr val="FFFFFF"/>
                </a:solidFill>
                <a:latin typeface="open sans"/>
                <a:ea typeface="open sans"/>
                <a:cs typeface="Calibri"/>
              </a:rPr>
              <a:t> </a:t>
            </a:r>
            <a:r>
              <a:rPr lang="en-GB" dirty="0" err="1">
                <a:solidFill>
                  <a:srgbClr val="FFFFFF"/>
                </a:solidFill>
                <a:latin typeface="open sans"/>
                <a:ea typeface="open sans"/>
                <a:cs typeface="Calibri"/>
              </a:rPr>
              <a:t>nariai</a:t>
            </a:r>
            <a:r>
              <a:rPr lang="en-GB" dirty="0">
                <a:solidFill>
                  <a:srgbClr val="FFFFFF"/>
                </a:solidFill>
                <a:latin typeface="open sans"/>
                <a:ea typeface="open sans"/>
                <a:cs typeface="Calibri"/>
              </a:rPr>
              <a:t>  </a:t>
            </a:r>
          </a:p>
        </p:txBody>
      </p:sp>
      <p:pic>
        <p:nvPicPr>
          <p:cNvPr id="14" name="Picture 18">
            <a:extLst>
              <a:ext uri="{FF2B5EF4-FFF2-40B4-BE49-F238E27FC236}">
                <a16:creationId xmlns:a16="http://schemas.microsoft.com/office/drawing/2014/main" id="{2D932A7D-FE47-5FA4-8156-809F01D511D8}"/>
              </a:ext>
            </a:extLst>
          </p:cNvPr>
          <p:cNvPicPr>
            <a:picLocks noChangeAspect="1"/>
          </p:cNvPicPr>
          <p:nvPr/>
        </p:nvPicPr>
        <p:blipFill>
          <a:blip r:embed="rId6"/>
          <a:stretch>
            <a:fillRect/>
          </a:stretch>
        </p:blipFill>
        <p:spPr>
          <a:xfrm>
            <a:off x="559970" y="2546684"/>
            <a:ext cx="414086" cy="491289"/>
          </a:xfrm>
          <a:prstGeom prst="rect">
            <a:avLst/>
          </a:prstGeom>
        </p:spPr>
      </p:pic>
      <p:pic>
        <p:nvPicPr>
          <p:cNvPr id="19" name="Picture 19">
            <a:extLst>
              <a:ext uri="{FF2B5EF4-FFF2-40B4-BE49-F238E27FC236}">
                <a16:creationId xmlns:a16="http://schemas.microsoft.com/office/drawing/2014/main" id="{DC016F44-D63A-A55E-4028-31AFBEF295C7}"/>
              </a:ext>
            </a:extLst>
          </p:cNvPr>
          <p:cNvPicPr>
            <a:picLocks noChangeAspect="1"/>
          </p:cNvPicPr>
          <p:nvPr/>
        </p:nvPicPr>
        <p:blipFill>
          <a:blip r:embed="rId7"/>
          <a:stretch>
            <a:fillRect/>
          </a:stretch>
        </p:blipFill>
        <p:spPr>
          <a:xfrm>
            <a:off x="556757" y="3768456"/>
            <a:ext cx="473242" cy="443664"/>
          </a:xfrm>
          <a:prstGeom prst="rect">
            <a:avLst/>
          </a:prstGeom>
        </p:spPr>
      </p:pic>
      <p:pic>
        <p:nvPicPr>
          <p:cNvPr id="21" name="Picture 21">
            <a:extLst>
              <a:ext uri="{FF2B5EF4-FFF2-40B4-BE49-F238E27FC236}">
                <a16:creationId xmlns:a16="http://schemas.microsoft.com/office/drawing/2014/main" id="{8CCD0E12-7615-EC53-4C55-2BC73399910F}"/>
              </a:ext>
            </a:extLst>
          </p:cNvPr>
          <p:cNvPicPr>
            <a:picLocks noChangeAspect="1"/>
          </p:cNvPicPr>
          <p:nvPr/>
        </p:nvPicPr>
        <p:blipFill>
          <a:blip r:embed="rId8"/>
          <a:stretch>
            <a:fillRect/>
          </a:stretch>
        </p:blipFill>
        <p:spPr>
          <a:xfrm>
            <a:off x="6379578" y="2551593"/>
            <a:ext cx="337385" cy="472239"/>
          </a:xfrm>
          <a:prstGeom prst="rect">
            <a:avLst/>
          </a:prstGeom>
        </p:spPr>
      </p:pic>
    </p:spTree>
    <p:extLst>
      <p:ext uri="{BB962C8B-B14F-4D97-AF65-F5344CB8AC3E}">
        <p14:creationId xmlns:p14="http://schemas.microsoft.com/office/powerpoint/2010/main" val="702685219"/>
      </p:ext>
    </p:extLst>
  </p:cSld>
  <p:clrMapOvr>
    <a:masterClrMapping/>
  </p:clrMapOvr>
  <p:extLst>
    <p:ext uri="{6950BFC3-D8DA-4A85-94F7-54DA5524770B}">
      <p188:commentRel xmlns:p188="http://schemas.microsoft.com/office/powerpoint/2018/8/main" r:id="rId3"/>
    </p:ext>
  </p:extLs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a:xfrm>
            <a:off x="1052512" y="1129932"/>
            <a:ext cx="10086975" cy="778381"/>
          </a:xfrm>
        </p:spPr>
        <p:txBody>
          <a:bodyPr/>
          <a:lstStyle/>
          <a:p>
            <a:r>
              <a:rPr lang="en-US" b="1" dirty="0" err="1"/>
              <a:t>Pasiūlymai</a:t>
            </a:r>
            <a:r>
              <a:rPr lang="en-US" b="1" dirty="0"/>
              <a:t> </a:t>
            </a:r>
            <a:r>
              <a:rPr lang="en-US" b="1" dirty="0" err="1"/>
              <a:t>vykdant</a:t>
            </a:r>
            <a:r>
              <a:rPr lang="en-US" b="1" dirty="0"/>
              <a:t> </a:t>
            </a:r>
            <a:r>
              <a:rPr lang="en-US" b="1" dirty="0" err="1"/>
              <a:t>Prevenciją</a:t>
            </a:r>
            <a:r>
              <a:rPr lang="en-US" b="1" dirty="0"/>
              <a:t> </a:t>
            </a:r>
            <a:endParaRPr lang="LID4096" b="1" dirty="0"/>
          </a:p>
        </p:txBody>
      </p:sp>
      <p:pic>
        <p:nvPicPr>
          <p:cNvPr id="4" name="Picture 2">
            <a:extLst>
              <a:ext uri="{FF2B5EF4-FFF2-40B4-BE49-F238E27FC236}">
                <a16:creationId xmlns:a16="http://schemas.microsoft.com/office/drawing/2014/main" id="{A44A174B-1982-2408-5988-C78A398F4E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114" t="3924" r="33217" b="70376"/>
          <a:stretch/>
        </p:blipFill>
        <p:spPr bwMode="auto">
          <a:xfrm>
            <a:off x="9071696" y="68428"/>
            <a:ext cx="2566122" cy="1998316"/>
          </a:xfrm>
          <a:prstGeom prst="rect">
            <a:avLst/>
          </a:prstGeom>
          <a:noFill/>
          <a:extLst>
            <a:ext uri="{909E8E84-426E-40DD-AFC4-6F175D3DCCD1}">
              <a14:hiddenFill xmlns:a14="http://schemas.microsoft.com/office/drawing/2010/main">
                <a:solidFill>
                  <a:srgbClr val="FFFFFF"/>
                </a:solidFill>
              </a14:hiddenFill>
            </a:ext>
          </a:extLst>
        </p:spPr>
      </p:pic>
      <p:sp>
        <p:nvSpPr>
          <p:cNvPr id="3" name="Shape 2553">
            <a:extLst>
              <a:ext uri="{FF2B5EF4-FFF2-40B4-BE49-F238E27FC236}">
                <a16:creationId xmlns:a16="http://schemas.microsoft.com/office/drawing/2014/main" id="{6164E23A-0DEA-CC31-637A-76F335108D56}"/>
              </a:ext>
            </a:extLst>
          </p:cNvPr>
          <p:cNvSpPr/>
          <p:nvPr/>
        </p:nvSpPr>
        <p:spPr>
          <a:xfrm>
            <a:off x="568160" y="2600485"/>
            <a:ext cx="484352" cy="484525"/>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5" name="TextBox 4">
            <a:extLst>
              <a:ext uri="{FF2B5EF4-FFF2-40B4-BE49-F238E27FC236}">
                <a16:creationId xmlns:a16="http://schemas.microsoft.com/office/drawing/2014/main" id="{11603FFB-7D5B-B8C1-FF67-AB8C53F07BA0}"/>
              </a:ext>
            </a:extLst>
          </p:cNvPr>
          <p:cNvSpPr txBox="1"/>
          <p:nvPr/>
        </p:nvSpPr>
        <p:spPr>
          <a:xfrm>
            <a:off x="1219200" y="2658081"/>
            <a:ext cx="4254500" cy="646331"/>
          </a:xfrm>
          <a:prstGeom prst="rect">
            <a:avLst/>
          </a:prstGeom>
          <a:noFill/>
        </p:spPr>
        <p:txBody>
          <a:bodyPr wrap="square" lIns="91440" tIns="45720" rIns="91440" bIns="45720" rtlCol="0" anchor="t">
            <a:spAutoFit/>
          </a:bodyPr>
          <a:lstStyle/>
          <a:p>
            <a:r>
              <a:rPr lang="en-GB" dirty="0" err="1">
                <a:solidFill>
                  <a:srgbClr val="FFFFFF"/>
                </a:solidFill>
              </a:rPr>
              <a:t>Įtraukti</a:t>
            </a:r>
            <a:r>
              <a:rPr lang="en-GB" dirty="0">
                <a:solidFill>
                  <a:srgbClr val="FFFFFF"/>
                </a:solidFill>
              </a:rPr>
              <a:t> </a:t>
            </a:r>
            <a:r>
              <a:rPr lang="en-GB" dirty="0" err="1">
                <a:solidFill>
                  <a:srgbClr val="FFFFFF"/>
                </a:solidFill>
              </a:rPr>
              <a:t>komunikacijos</a:t>
            </a:r>
            <a:r>
              <a:rPr lang="en-GB" dirty="0">
                <a:solidFill>
                  <a:srgbClr val="FFFFFF"/>
                </a:solidFill>
              </a:rPr>
              <a:t> </a:t>
            </a:r>
            <a:r>
              <a:rPr lang="en-GB" dirty="0" err="1">
                <a:solidFill>
                  <a:srgbClr val="FFFFFF"/>
                </a:solidFill>
              </a:rPr>
              <a:t>skyriaus</a:t>
            </a:r>
            <a:r>
              <a:rPr lang="en-GB" dirty="0">
                <a:solidFill>
                  <a:srgbClr val="FFFFFF"/>
                </a:solidFill>
              </a:rPr>
              <a:t> </a:t>
            </a:r>
            <a:r>
              <a:rPr lang="en-GB" dirty="0" err="1">
                <a:solidFill>
                  <a:srgbClr val="FFFFFF"/>
                </a:solidFill>
              </a:rPr>
              <a:t>specialistus</a:t>
            </a:r>
            <a:r>
              <a:rPr lang="en-GB" dirty="0">
                <a:solidFill>
                  <a:srgbClr val="FFFFFF"/>
                </a:solidFill>
              </a:rPr>
              <a:t>.</a:t>
            </a:r>
            <a:endParaRPr lang="LID4096" dirty="0">
              <a:solidFill>
                <a:srgbClr val="FFFFFF"/>
              </a:solidFill>
            </a:endParaRPr>
          </a:p>
        </p:txBody>
      </p:sp>
      <p:sp>
        <p:nvSpPr>
          <p:cNvPr id="6" name="TextBox 5">
            <a:extLst>
              <a:ext uri="{FF2B5EF4-FFF2-40B4-BE49-F238E27FC236}">
                <a16:creationId xmlns:a16="http://schemas.microsoft.com/office/drawing/2014/main" id="{209D635A-FE13-2997-5599-2458685BAE96}"/>
              </a:ext>
            </a:extLst>
          </p:cNvPr>
          <p:cNvSpPr txBox="1"/>
          <p:nvPr/>
        </p:nvSpPr>
        <p:spPr>
          <a:xfrm>
            <a:off x="1219200" y="3429000"/>
            <a:ext cx="4254500" cy="923330"/>
          </a:xfrm>
          <a:prstGeom prst="rect">
            <a:avLst/>
          </a:prstGeom>
          <a:noFill/>
        </p:spPr>
        <p:txBody>
          <a:bodyPr wrap="square" lIns="91440" tIns="45720" rIns="91440" bIns="45720" rtlCol="0" anchor="t">
            <a:spAutoFit/>
          </a:bodyPr>
          <a:lstStyle/>
          <a:p>
            <a:r>
              <a:rPr lang="en-GB" dirty="0" err="1">
                <a:solidFill>
                  <a:srgbClr val="FFFFFF"/>
                </a:solidFill>
              </a:rPr>
              <a:t>Įtraukti</a:t>
            </a:r>
            <a:r>
              <a:rPr lang="en-GB" dirty="0">
                <a:solidFill>
                  <a:srgbClr val="FFFFFF"/>
                </a:solidFill>
              </a:rPr>
              <a:t> </a:t>
            </a:r>
            <a:r>
              <a:rPr lang="en-GB" dirty="0" err="1">
                <a:solidFill>
                  <a:srgbClr val="FFFFFF"/>
                </a:solidFill>
              </a:rPr>
              <a:t>kuo</a:t>
            </a:r>
            <a:r>
              <a:rPr lang="en-GB" dirty="0">
                <a:solidFill>
                  <a:srgbClr val="FFFFFF"/>
                </a:solidFill>
              </a:rPr>
              <a:t> </a:t>
            </a:r>
            <a:r>
              <a:rPr lang="en-GB" dirty="0" err="1">
                <a:solidFill>
                  <a:srgbClr val="FFFFFF"/>
                </a:solidFill>
              </a:rPr>
              <a:t>platesnę</a:t>
            </a:r>
            <a:r>
              <a:rPr lang="en-GB" dirty="0">
                <a:solidFill>
                  <a:srgbClr val="FFFFFF"/>
                </a:solidFill>
              </a:rPr>
              <a:t> </a:t>
            </a:r>
            <a:r>
              <a:rPr lang="en-GB" dirty="0" err="1">
                <a:solidFill>
                  <a:srgbClr val="FFFFFF"/>
                </a:solidFill>
              </a:rPr>
              <a:t>auditoriją</a:t>
            </a:r>
            <a:r>
              <a:rPr lang="en-GB" dirty="0">
                <a:solidFill>
                  <a:srgbClr val="FFFFFF"/>
                </a:solidFill>
              </a:rPr>
              <a:t>, </a:t>
            </a:r>
            <a:r>
              <a:rPr lang="en-GB" dirty="0" err="1">
                <a:solidFill>
                  <a:srgbClr val="FFFFFF"/>
                </a:solidFill>
              </a:rPr>
              <a:t>pasitelkiant</a:t>
            </a:r>
            <a:r>
              <a:rPr lang="en-GB" dirty="0">
                <a:solidFill>
                  <a:srgbClr val="FFFFFF"/>
                </a:solidFill>
              </a:rPr>
              <a:t> </a:t>
            </a:r>
            <a:r>
              <a:rPr lang="en-GB" dirty="0" err="1">
                <a:solidFill>
                  <a:srgbClr val="FFFFFF"/>
                </a:solidFill>
              </a:rPr>
              <a:t>įvairius</a:t>
            </a:r>
            <a:r>
              <a:rPr lang="en-GB" dirty="0">
                <a:solidFill>
                  <a:srgbClr val="FFFFFF"/>
                </a:solidFill>
              </a:rPr>
              <a:t> </a:t>
            </a:r>
            <a:r>
              <a:rPr lang="en-GB" dirty="0" err="1">
                <a:solidFill>
                  <a:srgbClr val="FFFFFF"/>
                </a:solidFill>
              </a:rPr>
              <a:t>komunikacijos</a:t>
            </a:r>
            <a:r>
              <a:rPr lang="en-GB" dirty="0">
                <a:solidFill>
                  <a:srgbClr val="FFFFFF"/>
                </a:solidFill>
              </a:rPr>
              <a:t> </a:t>
            </a:r>
            <a:r>
              <a:rPr lang="en-GB" dirty="0" err="1">
                <a:solidFill>
                  <a:srgbClr val="FFFFFF"/>
                </a:solidFill>
              </a:rPr>
              <a:t>kanalus</a:t>
            </a:r>
            <a:r>
              <a:rPr lang="en-GB" dirty="0">
                <a:solidFill>
                  <a:srgbClr val="FFFFFF"/>
                </a:solidFill>
              </a:rPr>
              <a:t>.</a:t>
            </a:r>
            <a:endParaRPr lang="LID4096" dirty="0">
              <a:solidFill>
                <a:srgbClr val="FFFFFF"/>
              </a:solidFill>
            </a:endParaRPr>
          </a:p>
        </p:txBody>
      </p:sp>
      <p:sp>
        <p:nvSpPr>
          <p:cNvPr id="7" name="TextBox 6">
            <a:extLst>
              <a:ext uri="{FF2B5EF4-FFF2-40B4-BE49-F238E27FC236}">
                <a16:creationId xmlns:a16="http://schemas.microsoft.com/office/drawing/2014/main" id="{A0EF192D-4A37-A143-1657-63355B377E9B}"/>
              </a:ext>
            </a:extLst>
          </p:cNvPr>
          <p:cNvSpPr txBox="1"/>
          <p:nvPr/>
        </p:nvSpPr>
        <p:spPr>
          <a:xfrm>
            <a:off x="1219200" y="4476918"/>
            <a:ext cx="4254500" cy="1200329"/>
          </a:xfrm>
          <a:prstGeom prst="rect">
            <a:avLst/>
          </a:prstGeom>
          <a:noFill/>
        </p:spPr>
        <p:txBody>
          <a:bodyPr wrap="square" lIns="91440" tIns="45720" rIns="91440" bIns="45720" rtlCol="0" anchor="t">
            <a:spAutoFit/>
          </a:bodyPr>
          <a:lstStyle/>
          <a:p>
            <a:r>
              <a:rPr lang="en-GB" dirty="0" err="1">
                <a:solidFill>
                  <a:srgbClr val="FFFFFF"/>
                </a:solidFill>
              </a:rPr>
              <a:t>Užtikrinti</a:t>
            </a:r>
            <a:r>
              <a:rPr lang="en-GB" dirty="0">
                <a:solidFill>
                  <a:srgbClr val="FFFFFF"/>
                </a:solidFill>
              </a:rPr>
              <a:t>, </a:t>
            </a:r>
            <a:r>
              <a:rPr lang="en-GB" dirty="0" err="1">
                <a:solidFill>
                  <a:srgbClr val="FFFFFF"/>
                </a:solidFill>
              </a:rPr>
              <a:t>kad</a:t>
            </a:r>
            <a:r>
              <a:rPr lang="en-GB" dirty="0">
                <a:solidFill>
                  <a:srgbClr val="FFFFFF"/>
                </a:solidFill>
              </a:rPr>
              <a:t> </a:t>
            </a:r>
            <a:r>
              <a:rPr lang="en-GB" dirty="0" err="1">
                <a:solidFill>
                  <a:srgbClr val="FFFFFF"/>
                </a:solidFill>
              </a:rPr>
              <a:t>institucijoje</a:t>
            </a:r>
            <a:r>
              <a:rPr lang="en-GB" dirty="0">
                <a:solidFill>
                  <a:srgbClr val="FFFFFF"/>
                </a:solidFill>
              </a:rPr>
              <a:t> </a:t>
            </a:r>
            <a:r>
              <a:rPr lang="en-GB" dirty="0" err="1">
                <a:solidFill>
                  <a:srgbClr val="FFFFFF"/>
                </a:solidFill>
              </a:rPr>
              <a:t>esama</a:t>
            </a:r>
            <a:r>
              <a:rPr lang="en-GB" dirty="0">
                <a:solidFill>
                  <a:srgbClr val="FFFFFF"/>
                </a:solidFill>
              </a:rPr>
              <a:t> </a:t>
            </a:r>
            <a:r>
              <a:rPr lang="en-GB" dirty="0" err="1">
                <a:solidFill>
                  <a:srgbClr val="FFFFFF"/>
                </a:solidFill>
              </a:rPr>
              <a:t>politika</a:t>
            </a:r>
            <a:r>
              <a:rPr lang="en-GB" dirty="0">
                <a:solidFill>
                  <a:srgbClr val="FFFFFF"/>
                </a:solidFill>
              </a:rPr>
              <a:t>, </a:t>
            </a:r>
            <a:r>
              <a:rPr lang="en-GB" dirty="0" err="1">
                <a:solidFill>
                  <a:srgbClr val="FFFFFF"/>
                </a:solidFill>
              </a:rPr>
              <a:t>etikos</a:t>
            </a:r>
            <a:r>
              <a:rPr lang="en-GB" dirty="0">
                <a:solidFill>
                  <a:srgbClr val="FFFFFF"/>
                </a:solidFill>
              </a:rPr>
              <a:t> </a:t>
            </a:r>
            <a:r>
              <a:rPr lang="en-GB" dirty="0" err="1">
                <a:solidFill>
                  <a:srgbClr val="FFFFFF"/>
                </a:solidFill>
              </a:rPr>
              <a:t>kodeksas</a:t>
            </a:r>
            <a:r>
              <a:rPr lang="en-GB" dirty="0">
                <a:solidFill>
                  <a:srgbClr val="FFFFFF"/>
                </a:solidFill>
              </a:rPr>
              <a:t>, </a:t>
            </a:r>
            <a:r>
              <a:rPr lang="en-GB" dirty="0" err="1">
                <a:solidFill>
                  <a:srgbClr val="FFFFFF"/>
                </a:solidFill>
              </a:rPr>
              <a:t>paslaugos</a:t>
            </a:r>
            <a:r>
              <a:rPr lang="en-GB" dirty="0">
                <a:solidFill>
                  <a:srgbClr val="FFFFFF"/>
                </a:solidFill>
              </a:rPr>
              <a:t>, </a:t>
            </a:r>
            <a:r>
              <a:rPr lang="en-GB" dirty="0" err="1">
                <a:solidFill>
                  <a:srgbClr val="FFFFFF"/>
                </a:solidFill>
              </a:rPr>
              <a:t>procedūros</a:t>
            </a:r>
            <a:r>
              <a:rPr lang="en-GB" dirty="0">
                <a:solidFill>
                  <a:srgbClr val="FFFFFF"/>
                </a:solidFill>
              </a:rPr>
              <a:t> </a:t>
            </a:r>
            <a:r>
              <a:rPr lang="en-GB" dirty="0" err="1">
                <a:solidFill>
                  <a:srgbClr val="FFFFFF"/>
                </a:solidFill>
              </a:rPr>
              <a:t>teikti</a:t>
            </a:r>
            <a:r>
              <a:rPr lang="en-GB" dirty="0">
                <a:solidFill>
                  <a:srgbClr val="FFFFFF"/>
                </a:solidFill>
              </a:rPr>
              <a:t> </a:t>
            </a:r>
            <a:r>
              <a:rPr lang="en-GB" dirty="0" err="1">
                <a:solidFill>
                  <a:srgbClr val="FFFFFF"/>
                </a:solidFill>
              </a:rPr>
              <a:t>skundus</a:t>
            </a:r>
            <a:r>
              <a:rPr lang="en-GB" dirty="0">
                <a:solidFill>
                  <a:srgbClr val="FFFFFF"/>
                </a:solidFill>
              </a:rPr>
              <a:t> </a:t>
            </a:r>
            <a:r>
              <a:rPr lang="en-GB" dirty="0" err="1">
                <a:solidFill>
                  <a:srgbClr val="FFFFFF"/>
                </a:solidFill>
              </a:rPr>
              <a:t>yra</a:t>
            </a:r>
            <a:r>
              <a:rPr lang="en-GB" dirty="0">
                <a:solidFill>
                  <a:srgbClr val="FFFFFF"/>
                </a:solidFill>
              </a:rPr>
              <a:t> </a:t>
            </a:r>
            <a:r>
              <a:rPr lang="en-GB" dirty="0" err="1">
                <a:solidFill>
                  <a:srgbClr val="FFFFFF"/>
                </a:solidFill>
              </a:rPr>
              <a:t>aiškiai</a:t>
            </a:r>
            <a:r>
              <a:rPr lang="en-GB" dirty="0">
                <a:solidFill>
                  <a:srgbClr val="FFFFFF"/>
                </a:solidFill>
              </a:rPr>
              <a:t> </a:t>
            </a:r>
            <a:r>
              <a:rPr lang="en-GB" dirty="0" err="1">
                <a:solidFill>
                  <a:srgbClr val="FFFFFF"/>
                </a:solidFill>
              </a:rPr>
              <a:t>iškomunkuotos</a:t>
            </a:r>
            <a:r>
              <a:rPr lang="en-GB" dirty="0">
                <a:solidFill>
                  <a:srgbClr val="FFFFFF"/>
                </a:solidFill>
              </a:rPr>
              <a:t> </a:t>
            </a:r>
            <a:r>
              <a:rPr lang="en-GB" dirty="0" err="1">
                <a:solidFill>
                  <a:srgbClr val="FFFFFF"/>
                </a:solidFill>
              </a:rPr>
              <a:t>bendruomenei</a:t>
            </a:r>
            <a:r>
              <a:rPr lang="en-GB" dirty="0">
                <a:solidFill>
                  <a:srgbClr val="FFFFFF"/>
                </a:solidFill>
              </a:rPr>
              <a:t>, </a:t>
            </a:r>
            <a:endParaRPr lang="LID4096" dirty="0">
              <a:solidFill>
                <a:srgbClr val="FFFFFF"/>
              </a:solidFill>
            </a:endParaRPr>
          </a:p>
        </p:txBody>
      </p:sp>
      <p:sp>
        <p:nvSpPr>
          <p:cNvPr id="10" name="Freeform 147">
            <a:extLst>
              <a:ext uri="{FF2B5EF4-FFF2-40B4-BE49-F238E27FC236}">
                <a16:creationId xmlns:a16="http://schemas.microsoft.com/office/drawing/2014/main" id="{326B2646-9201-07FB-0BB7-C347F9C81D56}"/>
              </a:ext>
            </a:extLst>
          </p:cNvPr>
          <p:cNvSpPr>
            <a:spLocks noEditPoints="1"/>
          </p:cNvSpPr>
          <p:nvPr/>
        </p:nvSpPr>
        <p:spPr bwMode="auto">
          <a:xfrm>
            <a:off x="593560" y="4584725"/>
            <a:ext cx="420769" cy="380975"/>
          </a:xfrm>
          <a:custGeom>
            <a:avLst/>
            <a:gdLst>
              <a:gd name="T0" fmla="*/ 69 w 69"/>
              <a:gd name="T1" fmla="*/ 40 h 55"/>
              <a:gd name="T2" fmla="*/ 53 w 69"/>
              <a:gd name="T3" fmla="*/ 1 h 55"/>
              <a:gd name="T4" fmla="*/ 52 w 69"/>
              <a:gd name="T5" fmla="*/ 0 h 55"/>
              <a:gd name="T6" fmla="*/ 51 w 69"/>
              <a:gd name="T7" fmla="*/ 0 h 55"/>
              <a:gd name="T8" fmla="*/ 7 w 69"/>
              <a:gd name="T9" fmla="*/ 33 h 55"/>
              <a:gd name="T10" fmla="*/ 1 w 69"/>
              <a:gd name="T11" fmla="*/ 34 h 55"/>
              <a:gd name="T12" fmla="*/ 0 w 69"/>
              <a:gd name="T13" fmla="*/ 35 h 55"/>
              <a:gd name="T14" fmla="*/ 0 w 69"/>
              <a:gd name="T15" fmla="*/ 36 h 55"/>
              <a:gd name="T16" fmla="*/ 6 w 69"/>
              <a:gd name="T17" fmla="*/ 51 h 55"/>
              <a:gd name="T18" fmla="*/ 7 w 69"/>
              <a:gd name="T19" fmla="*/ 52 h 55"/>
              <a:gd name="T20" fmla="*/ 8 w 69"/>
              <a:gd name="T21" fmla="*/ 51 h 55"/>
              <a:gd name="T22" fmla="*/ 12 w 69"/>
              <a:gd name="T23" fmla="*/ 48 h 55"/>
              <a:gd name="T24" fmla="*/ 13 w 69"/>
              <a:gd name="T25" fmla="*/ 48 h 55"/>
              <a:gd name="T26" fmla="*/ 13 w 69"/>
              <a:gd name="T27" fmla="*/ 48 h 55"/>
              <a:gd name="T28" fmla="*/ 22 w 69"/>
              <a:gd name="T29" fmla="*/ 47 h 55"/>
              <a:gd name="T30" fmla="*/ 22 w 69"/>
              <a:gd name="T31" fmla="*/ 47 h 55"/>
              <a:gd name="T32" fmla="*/ 29 w 69"/>
              <a:gd name="T33" fmla="*/ 54 h 55"/>
              <a:gd name="T34" fmla="*/ 39 w 69"/>
              <a:gd name="T35" fmla="*/ 54 h 55"/>
              <a:gd name="T36" fmla="*/ 47 w 69"/>
              <a:gd name="T37" fmla="*/ 44 h 55"/>
              <a:gd name="T38" fmla="*/ 68 w 69"/>
              <a:gd name="T39" fmla="*/ 42 h 55"/>
              <a:gd name="T40" fmla="*/ 68 w 69"/>
              <a:gd name="T41" fmla="*/ 42 h 55"/>
              <a:gd name="T42" fmla="*/ 69 w 69"/>
              <a:gd name="T43" fmla="*/ 41 h 55"/>
              <a:gd name="T44" fmla="*/ 69 w 69"/>
              <a:gd name="T45" fmla="*/ 40 h 55"/>
              <a:gd name="T46" fmla="*/ 8 w 69"/>
              <a:gd name="T47" fmla="*/ 48 h 55"/>
              <a:gd name="T48" fmla="*/ 3 w 69"/>
              <a:gd name="T49" fmla="*/ 37 h 55"/>
              <a:gd name="T50" fmla="*/ 7 w 69"/>
              <a:gd name="T51" fmla="*/ 37 h 55"/>
              <a:gd name="T52" fmla="*/ 10 w 69"/>
              <a:gd name="T53" fmla="*/ 46 h 55"/>
              <a:gd name="T54" fmla="*/ 8 w 69"/>
              <a:gd name="T55" fmla="*/ 48 h 55"/>
              <a:gd name="T56" fmla="*/ 37 w 69"/>
              <a:gd name="T57" fmla="*/ 51 h 55"/>
              <a:gd name="T58" fmla="*/ 25 w 69"/>
              <a:gd name="T59" fmla="*/ 46 h 55"/>
              <a:gd name="T60" fmla="*/ 43 w 69"/>
              <a:gd name="T61" fmla="*/ 45 h 55"/>
              <a:gd name="T62" fmla="*/ 37 w 69"/>
              <a:gd name="T63" fmla="*/ 51 h 55"/>
              <a:gd name="T64" fmla="*/ 45 w 69"/>
              <a:gd name="T65" fmla="*/ 41 h 55"/>
              <a:gd name="T66" fmla="*/ 45 w 69"/>
              <a:gd name="T67" fmla="*/ 41 h 55"/>
              <a:gd name="T68" fmla="*/ 13 w 69"/>
              <a:gd name="T69" fmla="*/ 45 h 55"/>
              <a:gd name="T70" fmla="*/ 9 w 69"/>
              <a:gd name="T71" fmla="*/ 35 h 55"/>
              <a:gd name="T72" fmla="*/ 34 w 69"/>
              <a:gd name="T73" fmla="*/ 17 h 55"/>
              <a:gd name="T74" fmla="*/ 34 w 69"/>
              <a:gd name="T75" fmla="*/ 17 h 55"/>
              <a:gd name="T76" fmla="*/ 38 w 69"/>
              <a:gd name="T77" fmla="*/ 27 h 55"/>
              <a:gd name="T78" fmla="*/ 40 w 69"/>
              <a:gd name="T79" fmla="*/ 28 h 55"/>
              <a:gd name="T80" fmla="*/ 41 w 69"/>
              <a:gd name="T81" fmla="*/ 26 h 55"/>
              <a:gd name="T82" fmla="*/ 37 w 69"/>
              <a:gd name="T83" fmla="*/ 16 h 55"/>
              <a:gd name="T84" fmla="*/ 36 w 69"/>
              <a:gd name="T85" fmla="*/ 15 h 55"/>
              <a:gd name="T86" fmla="*/ 40 w 69"/>
              <a:gd name="T87" fmla="*/ 12 h 55"/>
              <a:gd name="T88" fmla="*/ 47 w 69"/>
              <a:gd name="T89" fmla="*/ 31 h 55"/>
              <a:gd name="T90" fmla="*/ 49 w 69"/>
              <a:gd name="T91" fmla="*/ 32 h 55"/>
              <a:gd name="T92" fmla="*/ 50 w 69"/>
              <a:gd name="T93" fmla="*/ 30 h 55"/>
              <a:gd name="T94" fmla="*/ 43 w 69"/>
              <a:gd name="T95" fmla="*/ 11 h 55"/>
              <a:gd name="T96" fmla="*/ 42 w 69"/>
              <a:gd name="T97" fmla="*/ 11 h 55"/>
              <a:gd name="T98" fmla="*/ 46 w 69"/>
              <a:gd name="T99" fmla="*/ 8 h 55"/>
              <a:gd name="T100" fmla="*/ 59 w 69"/>
              <a:gd name="T101" fmla="*/ 40 h 55"/>
              <a:gd name="T102" fmla="*/ 45 w 69"/>
              <a:gd name="T103" fmla="*/ 41 h 55"/>
              <a:gd name="T104" fmla="*/ 62 w 69"/>
              <a:gd name="T105" fmla="*/ 40 h 55"/>
              <a:gd name="T106" fmla="*/ 49 w 69"/>
              <a:gd name="T107" fmla="*/ 6 h 55"/>
              <a:gd name="T108" fmla="*/ 51 w 69"/>
              <a:gd name="T109" fmla="*/ 4 h 55"/>
              <a:gd name="T110" fmla="*/ 65 w 69"/>
              <a:gd name="T111" fmla="*/ 39 h 55"/>
              <a:gd name="T112" fmla="*/ 62 w 69"/>
              <a:gd name="T113" fmla="*/ 4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9" h="55">
                <a:moveTo>
                  <a:pt x="69" y="40"/>
                </a:moveTo>
                <a:cubicBezTo>
                  <a:pt x="53" y="1"/>
                  <a:pt x="53" y="1"/>
                  <a:pt x="53" y="1"/>
                </a:cubicBezTo>
                <a:cubicBezTo>
                  <a:pt x="53" y="0"/>
                  <a:pt x="53" y="0"/>
                  <a:pt x="52" y="0"/>
                </a:cubicBezTo>
                <a:cubicBezTo>
                  <a:pt x="52" y="0"/>
                  <a:pt x="51" y="0"/>
                  <a:pt x="51" y="0"/>
                </a:cubicBezTo>
                <a:cubicBezTo>
                  <a:pt x="7" y="33"/>
                  <a:pt x="7" y="33"/>
                  <a:pt x="7" y="33"/>
                </a:cubicBezTo>
                <a:cubicBezTo>
                  <a:pt x="1" y="34"/>
                  <a:pt x="1" y="34"/>
                  <a:pt x="1" y="34"/>
                </a:cubicBezTo>
                <a:cubicBezTo>
                  <a:pt x="1" y="34"/>
                  <a:pt x="0" y="34"/>
                  <a:pt x="0" y="35"/>
                </a:cubicBezTo>
                <a:cubicBezTo>
                  <a:pt x="0" y="35"/>
                  <a:pt x="0" y="36"/>
                  <a:pt x="0" y="36"/>
                </a:cubicBezTo>
                <a:cubicBezTo>
                  <a:pt x="6" y="51"/>
                  <a:pt x="6" y="51"/>
                  <a:pt x="6" y="51"/>
                </a:cubicBezTo>
                <a:cubicBezTo>
                  <a:pt x="6" y="51"/>
                  <a:pt x="6" y="52"/>
                  <a:pt x="7" y="52"/>
                </a:cubicBezTo>
                <a:cubicBezTo>
                  <a:pt x="7" y="52"/>
                  <a:pt x="8" y="52"/>
                  <a:pt x="8" y="51"/>
                </a:cubicBezTo>
                <a:cubicBezTo>
                  <a:pt x="12" y="48"/>
                  <a:pt x="12" y="48"/>
                  <a:pt x="12" y="48"/>
                </a:cubicBezTo>
                <a:cubicBezTo>
                  <a:pt x="12" y="48"/>
                  <a:pt x="13" y="48"/>
                  <a:pt x="13" y="48"/>
                </a:cubicBezTo>
                <a:cubicBezTo>
                  <a:pt x="13" y="48"/>
                  <a:pt x="13" y="48"/>
                  <a:pt x="13" y="48"/>
                </a:cubicBezTo>
                <a:cubicBezTo>
                  <a:pt x="22" y="47"/>
                  <a:pt x="22" y="47"/>
                  <a:pt x="22" y="47"/>
                </a:cubicBezTo>
                <a:cubicBezTo>
                  <a:pt x="22" y="47"/>
                  <a:pt x="22" y="47"/>
                  <a:pt x="22" y="47"/>
                </a:cubicBezTo>
                <a:cubicBezTo>
                  <a:pt x="23" y="50"/>
                  <a:pt x="26" y="52"/>
                  <a:pt x="29" y="54"/>
                </a:cubicBezTo>
                <a:cubicBezTo>
                  <a:pt x="32" y="55"/>
                  <a:pt x="35" y="55"/>
                  <a:pt x="39" y="54"/>
                </a:cubicBezTo>
                <a:cubicBezTo>
                  <a:pt x="43" y="52"/>
                  <a:pt x="46" y="49"/>
                  <a:pt x="47" y="44"/>
                </a:cubicBezTo>
                <a:cubicBezTo>
                  <a:pt x="68" y="42"/>
                  <a:pt x="68" y="42"/>
                  <a:pt x="68" y="42"/>
                </a:cubicBezTo>
                <a:cubicBezTo>
                  <a:pt x="68" y="42"/>
                  <a:pt x="68" y="42"/>
                  <a:pt x="68" y="42"/>
                </a:cubicBezTo>
                <a:cubicBezTo>
                  <a:pt x="69" y="42"/>
                  <a:pt x="69" y="42"/>
                  <a:pt x="69" y="41"/>
                </a:cubicBezTo>
                <a:cubicBezTo>
                  <a:pt x="69" y="41"/>
                  <a:pt x="69" y="40"/>
                  <a:pt x="69" y="40"/>
                </a:cubicBezTo>
                <a:close/>
                <a:moveTo>
                  <a:pt x="8" y="48"/>
                </a:moveTo>
                <a:cubicBezTo>
                  <a:pt x="3" y="37"/>
                  <a:pt x="3" y="37"/>
                  <a:pt x="3" y="37"/>
                </a:cubicBezTo>
                <a:cubicBezTo>
                  <a:pt x="7" y="37"/>
                  <a:pt x="7" y="37"/>
                  <a:pt x="7" y="37"/>
                </a:cubicBezTo>
                <a:cubicBezTo>
                  <a:pt x="10" y="46"/>
                  <a:pt x="10" y="46"/>
                  <a:pt x="10" y="46"/>
                </a:cubicBezTo>
                <a:lnTo>
                  <a:pt x="8" y="48"/>
                </a:lnTo>
                <a:close/>
                <a:moveTo>
                  <a:pt x="37" y="51"/>
                </a:moveTo>
                <a:cubicBezTo>
                  <a:pt x="33" y="53"/>
                  <a:pt x="27" y="51"/>
                  <a:pt x="25" y="46"/>
                </a:cubicBezTo>
                <a:cubicBezTo>
                  <a:pt x="43" y="45"/>
                  <a:pt x="43" y="45"/>
                  <a:pt x="43" y="45"/>
                </a:cubicBezTo>
                <a:cubicBezTo>
                  <a:pt x="42" y="47"/>
                  <a:pt x="40" y="50"/>
                  <a:pt x="37" y="51"/>
                </a:cubicBezTo>
                <a:close/>
                <a:moveTo>
                  <a:pt x="45" y="41"/>
                </a:moveTo>
                <a:cubicBezTo>
                  <a:pt x="45" y="41"/>
                  <a:pt x="45" y="41"/>
                  <a:pt x="45" y="41"/>
                </a:cubicBezTo>
                <a:cubicBezTo>
                  <a:pt x="13" y="45"/>
                  <a:pt x="13" y="45"/>
                  <a:pt x="13" y="45"/>
                </a:cubicBezTo>
                <a:cubicBezTo>
                  <a:pt x="9" y="35"/>
                  <a:pt x="9" y="35"/>
                  <a:pt x="9" y="35"/>
                </a:cubicBezTo>
                <a:cubicBezTo>
                  <a:pt x="34" y="17"/>
                  <a:pt x="34" y="17"/>
                  <a:pt x="34" y="17"/>
                </a:cubicBezTo>
                <a:cubicBezTo>
                  <a:pt x="34" y="17"/>
                  <a:pt x="34" y="17"/>
                  <a:pt x="34" y="17"/>
                </a:cubicBezTo>
                <a:cubicBezTo>
                  <a:pt x="38" y="27"/>
                  <a:pt x="38" y="27"/>
                  <a:pt x="38" y="27"/>
                </a:cubicBezTo>
                <a:cubicBezTo>
                  <a:pt x="38" y="28"/>
                  <a:pt x="39" y="28"/>
                  <a:pt x="40" y="28"/>
                </a:cubicBezTo>
                <a:cubicBezTo>
                  <a:pt x="41" y="27"/>
                  <a:pt x="41" y="26"/>
                  <a:pt x="41" y="26"/>
                </a:cubicBezTo>
                <a:cubicBezTo>
                  <a:pt x="37" y="16"/>
                  <a:pt x="37" y="16"/>
                  <a:pt x="37" y="16"/>
                </a:cubicBezTo>
                <a:cubicBezTo>
                  <a:pt x="37" y="16"/>
                  <a:pt x="37" y="15"/>
                  <a:pt x="36" y="15"/>
                </a:cubicBezTo>
                <a:cubicBezTo>
                  <a:pt x="40" y="12"/>
                  <a:pt x="40" y="12"/>
                  <a:pt x="40" y="12"/>
                </a:cubicBezTo>
                <a:cubicBezTo>
                  <a:pt x="47" y="31"/>
                  <a:pt x="47" y="31"/>
                  <a:pt x="47" y="31"/>
                </a:cubicBezTo>
                <a:cubicBezTo>
                  <a:pt x="48" y="32"/>
                  <a:pt x="49" y="32"/>
                  <a:pt x="49" y="32"/>
                </a:cubicBezTo>
                <a:cubicBezTo>
                  <a:pt x="50" y="32"/>
                  <a:pt x="51" y="31"/>
                  <a:pt x="50" y="30"/>
                </a:cubicBezTo>
                <a:cubicBezTo>
                  <a:pt x="43" y="11"/>
                  <a:pt x="43" y="11"/>
                  <a:pt x="43" y="11"/>
                </a:cubicBezTo>
                <a:cubicBezTo>
                  <a:pt x="43" y="11"/>
                  <a:pt x="42" y="11"/>
                  <a:pt x="42" y="11"/>
                </a:cubicBezTo>
                <a:cubicBezTo>
                  <a:pt x="46" y="8"/>
                  <a:pt x="46" y="8"/>
                  <a:pt x="46" y="8"/>
                </a:cubicBezTo>
                <a:cubicBezTo>
                  <a:pt x="59" y="40"/>
                  <a:pt x="59" y="40"/>
                  <a:pt x="59" y="40"/>
                </a:cubicBezTo>
                <a:lnTo>
                  <a:pt x="45" y="41"/>
                </a:lnTo>
                <a:close/>
                <a:moveTo>
                  <a:pt x="62" y="40"/>
                </a:moveTo>
                <a:cubicBezTo>
                  <a:pt x="49" y="6"/>
                  <a:pt x="49" y="6"/>
                  <a:pt x="49" y="6"/>
                </a:cubicBezTo>
                <a:cubicBezTo>
                  <a:pt x="51" y="4"/>
                  <a:pt x="51" y="4"/>
                  <a:pt x="51" y="4"/>
                </a:cubicBezTo>
                <a:cubicBezTo>
                  <a:pt x="65" y="39"/>
                  <a:pt x="65" y="39"/>
                  <a:pt x="65" y="39"/>
                </a:cubicBezTo>
                <a:lnTo>
                  <a:pt x="62" y="40"/>
                </a:lnTo>
                <a:close/>
              </a:path>
            </a:pathLst>
          </a:custGeom>
          <a:solidFill>
            <a:srgbClr val="5792CE"/>
          </a:solidFill>
          <a:ln>
            <a:noFill/>
          </a:ln>
        </p:spPr>
        <p:txBody>
          <a:bodyPr vert="horz" wrap="square" lIns="91440" tIns="45720" rIns="91440" bIns="45720" numCol="1" anchor="t" anchorCtr="0" compatLnSpc="1">
            <a:prstTxWarp prst="textNoShape">
              <a:avLst/>
            </a:prstTxWarp>
          </a:bodyPr>
          <a:lstStyle/>
          <a:p>
            <a:endParaRPr lang="th-TH"/>
          </a:p>
        </p:txBody>
      </p:sp>
      <p:sp>
        <p:nvSpPr>
          <p:cNvPr id="11" name="Freeform 205">
            <a:extLst>
              <a:ext uri="{FF2B5EF4-FFF2-40B4-BE49-F238E27FC236}">
                <a16:creationId xmlns:a16="http://schemas.microsoft.com/office/drawing/2014/main" id="{A1561ED8-2A81-0711-CD90-C0A4605923C2}"/>
              </a:ext>
            </a:extLst>
          </p:cNvPr>
          <p:cNvSpPr>
            <a:spLocks noEditPoints="1"/>
          </p:cNvSpPr>
          <p:nvPr/>
        </p:nvSpPr>
        <p:spPr bwMode="auto">
          <a:xfrm>
            <a:off x="622699" y="3584613"/>
            <a:ext cx="362490" cy="335104"/>
          </a:xfrm>
          <a:custGeom>
            <a:avLst/>
            <a:gdLst>
              <a:gd name="T0" fmla="*/ 42 w 46"/>
              <a:gd name="T1" fmla="*/ 0 h 64"/>
              <a:gd name="T2" fmla="*/ 39 w 46"/>
              <a:gd name="T3" fmla="*/ 2 h 64"/>
              <a:gd name="T4" fmla="*/ 19 w 46"/>
              <a:gd name="T5" fmla="*/ 15 h 64"/>
              <a:gd name="T6" fmla="*/ 6 w 46"/>
              <a:gd name="T7" fmla="*/ 15 h 64"/>
              <a:gd name="T8" fmla="*/ 0 w 46"/>
              <a:gd name="T9" fmla="*/ 21 h 64"/>
              <a:gd name="T10" fmla="*/ 0 w 46"/>
              <a:gd name="T11" fmla="*/ 43 h 64"/>
              <a:gd name="T12" fmla="*/ 6 w 46"/>
              <a:gd name="T13" fmla="*/ 50 h 64"/>
              <a:gd name="T14" fmla="*/ 19 w 46"/>
              <a:gd name="T15" fmla="*/ 50 h 64"/>
              <a:gd name="T16" fmla="*/ 39 w 46"/>
              <a:gd name="T17" fmla="*/ 63 h 64"/>
              <a:gd name="T18" fmla="*/ 42 w 46"/>
              <a:gd name="T19" fmla="*/ 64 h 64"/>
              <a:gd name="T20" fmla="*/ 45 w 46"/>
              <a:gd name="T21" fmla="*/ 63 h 64"/>
              <a:gd name="T22" fmla="*/ 46 w 46"/>
              <a:gd name="T23" fmla="*/ 60 h 64"/>
              <a:gd name="T24" fmla="*/ 46 w 46"/>
              <a:gd name="T25" fmla="*/ 5 h 64"/>
              <a:gd name="T26" fmla="*/ 42 w 46"/>
              <a:gd name="T27" fmla="*/ 0 h 64"/>
              <a:gd name="T28" fmla="*/ 18 w 46"/>
              <a:gd name="T29" fmla="*/ 46 h 64"/>
              <a:gd name="T30" fmla="*/ 6 w 46"/>
              <a:gd name="T31" fmla="*/ 46 h 64"/>
              <a:gd name="T32" fmla="*/ 3 w 46"/>
              <a:gd name="T33" fmla="*/ 43 h 64"/>
              <a:gd name="T34" fmla="*/ 3 w 46"/>
              <a:gd name="T35" fmla="*/ 21 h 64"/>
              <a:gd name="T36" fmla="*/ 6 w 46"/>
              <a:gd name="T37" fmla="*/ 19 h 64"/>
              <a:gd name="T38" fmla="*/ 18 w 46"/>
              <a:gd name="T39" fmla="*/ 19 h 64"/>
              <a:gd name="T40" fmla="*/ 18 w 46"/>
              <a:gd name="T41" fmla="*/ 46 h 64"/>
              <a:gd name="T42" fmla="*/ 42 w 46"/>
              <a:gd name="T43" fmla="*/ 60 h 64"/>
              <a:gd name="T44" fmla="*/ 42 w 46"/>
              <a:gd name="T45" fmla="*/ 60 h 64"/>
              <a:gd name="T46" fmla="*/ 41 w 46"/>
              <a:gd name="T47" fmla="*/ 60 h 64"/>
              <a:gd name="T48" fmla="*/ 41 w 46"/>
              <a:gd name="T49" fmla="*/ 60 h 64"/>
              <a:gd name="T50" fmla="*/ 22 w 46"/>
              <a:gd name="T51" fmla="*/ 47 h 64"/>
              <a:gd name="T52" fmla="*/ 22 w 46"/>
              <a:gd name="T53" fmla="*/ 18 h 64"/>
              <a:gd name="T54" fmla="*/ 29 w 46"/>
              <a:gd name="T55" fmla="*/ 13 h 64"/>
              <a:gd name="T56" fmla="*/ 29 w 46"/>
              <a:gd name="T57" fmla="*/ 32 h 64"/>
              <a:gd name="T58" fmla="*/ 30 w 46"/>
              <a:gd name="T59" fmla="*/ 34 h 64"/>
              <a:gd name="T60" fmla="*/ 32 w 46"/>
              <a:gd name="T61" fmla="*/ 32 h 64"/>
              <a:gd name="T62" fmla="*/ 32 w 46"/>
              <a:gd name="T63" fmla="*/ 12 h 64"/>
              <a:gd name="T64" fmla="*/ 32 w 46"/>
              <a:gd name="T65" fmla="*/ 11 h 64"/>
              <a:gd name="T66" fmla="*/ 41 w 46"/>
              <a:gd name="T67" fmla="*/ 5 h 64"/>
              <a:gd name="T68" fmla="*/ 41 w 46"/>
              <a:gd name="T69" fmla="*/ 5 h 64"/>
              <a:gd name="T70" fmla="*/ 42 w 46"/>
              <a:gd name="T71" fmla="*/ 4 h 64"/>
              <a:gd name="T72" fmla="*/ 42 w 46"/>
              <a:gd name="T73" fmla="*/ 5 h 64"/>
              <a:gd name="T74" fmla="*/ 42 w 46"/>
              <a:gd name="T75"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64">
                <a:moveTo>
                  <a:pt x="42" y="0"/>
                </a:moveTo>
                <a:cubicBezTo>
                  <a:pt x="41" y="0"/>
                  <a:pt x="40" y="1"/>
                  <a:pt x="39" y="2"/>
                </a:cubicBezTo>
                <a:cubicBezTo>
                  <a:pt x="19" y="15"/>
                  <a:pt x="19" y="15"/>
                  <a:pt x="19" y="15"/>
                </a:cubicBezTo>
                <a:cubicBezTo>
                  <a:pt x="6" y="15"/>
                  <a:pt x="6" y="15"/>
                  <a:pt x="6" y="15"/>
                </a:cubicBezTo>
                <a:cubicBezTo>
                  <a:pt x="3" y="15"/>
                  <a:pt x="0" y="18"/>
                  <a:pt x="0" y="21"/>
                </a:cubicBezTo>
                <a:cubicBezTo>
                  <a:pt x="0" y="43"/>
                  <a:pt x="0" y="43"/>
                  <a:pt x="0" y="43"/>
                </a:cubicBezTo>
                <a:cubicBezTo>
                  <a:pt x="0" y="47"/>
                  <a:pt x="3" y="50"/>
                  <a:pt x="6" y="50"/>
                </a:cubicBezTo>
                <a:cubicBezTo>
                  <a:pt x="19" y="50"/>
                  <a:pt x="19" y="50"/>
                  <a:pt x="19" y="50"/>
                </a:cubicBezTo>
                <a:cubicBezTo>
                  <a:pt x="39" y="63"/>
                  <a:pt x="39" y="63"/>
                  <a:pt x="39" y="63"/>
                </a:cubicBezTo>
                <a:cubicBezTo>
                  <a:pt x="40" y="64"/>
                  <a:pt x="41" y="64"/>
                  <a:pt x="42" y="64"/>
                </a:cubicBezTo>
                <a:cubicBezTo>
                  <a:pt x="43" y="64"/>
                  <a:pt x="44" y="64"/>
                  <a:pt x="45" y="63"/>
                </a:cubicBezTo>
                <a:cubicBezTo>
                  <a:pt x="45" y="62"/>
                  <a:pt x="46" y="61"/>
                  <a:pt x="46" y="60"/>
                </a:cubicBezTo>
                <a:cubicBezTo>
                  <a:pt x="46" y="5"/>
                  <a:pt x="46" y="5"/>
                  <a:pt x="46" y="5"/>
                </a:cubicBezTo>
                <a:cubicBezTo>
                  <a:pt x="46" y="2"/>
                  <a:pt x="44" y="0"/>
                  <a:pt x="42" y="0"/>
                </a:cubicBezTo>
                <a:close/>
                <a:moveTo>
                  <a:pt x="18" y="46"/>
                </a:moveTo>
                <a:cubicBezTo>
                  <a:pt x="6" y="46"/>
                  <a:pt x="6" y="46"/>
                  <a:pt x="6" y="46"/>
                </a:cubicBezTo>
                <a:cubicBezTo>
                  <a:pt x="5" y="46"/>
                  <a:pt x="3" y="45"/>
                  <a:pt x="3" y="43"/>
                </a:cubicBezTo>
                <a:cubicBezTo>
                  <a:pt x="3" y="21"/>
                  <a:pt x="3" y="21"/>
                  <a:pt x="3" y="21"/>
                </a:cubicBezTo>
                <a:cubicBezTo>
                  <a:pt x="3" y="20"/>
                  <a:pt x="5" y="19"/>
                  <a:pt x="6" y="19"/>
                </a:cubicBezTo>
                <a:cubicBezTo>
                  <a:pt x="18" y="19"/>
                  <a:pt x="18" y="19"/>
                  <a:pt x="18" y="19"/>
                </a:cubicBezTo>
                <a:lnTo>
                  <a:pt x="18" y="46"/>
                </a:lnTo>
                <a:close/>
                <a:moveTo>
                  <a:pt x="42" y="60"/>
                </a:moveTo>
                <a:cubicBezTo>
                  <a:pt x="42" y="60"/>
                  <a:pt x="42" y="60"/>
                  <a:pt x="42" y="60"/>
                </a:cubicBezTo>
                <a:cubicBezTo>
                  <a:pt x="42" y="60"/>
                  <a:pt x="41" y="60"/>
                  <a:pt x="41" y="60"/>
                </a:cubicBezTo>
                <a:cubicBezTo>
                  <a:pt x="41" y="60"/>
                  <a:pt x="41" y="60"/>
                  <a:pt x="41" y="60"/>
                </a:cubicBezTo>
                <a:cubicBezTo>
                  <a:pt x="22" y="47"/>
                  <a:pt x="22" y="47"/>
                  <a:pt x="22" y="47"/>
                </a:cubicBezTo>
                <a:cubicBezTo>
                  <a:pt x="22" y="18"/>
                  <a:pt x="22" y="18"/>
                  <a:pt x="22" y="18"/>
                </a:cubicBezTo>
                <a:cubicBezTo>
                  <a:pt x="29" y="13"/>
                  <a:pt x="29" y="13"/>
                  <a:pt x="29" y="13"/>
                </a:cubicBezTo>
                <a:cubicBezTo>
                  <a:pt x="29" y="32"/>
                  <a:pt x="29" y="32"/>
                  <a:pt x="29" y="32"/>
                </a:cubicBezTo>
                <a:cubicBezTo>
                  <a:pt x="29" y="33"/>
                  <a:pt x="29" y="34"/>
                  <a:pt x="30" y="34"/>
                </a:cubicBezTo>
                <a:cubicBezTo>
                  <a:pt x="31" y="34"/>
                  <a:pt x="32" y="33"/>
                  <a:pt x="32" y="32"/>
                </a:cubicBezTo>
                <a:cubicBezTo>
                  <a:pt x="32" y="12"/>
                  <a:pt x="32" y="12"/>
                  <a:pt x="32" y="12"/>
                </a:cubicBezTo>
                <a:cubicBezTo>
                  <a:pt x="32" y="12"/>
                  <a:pt x="32" y="11"/>
                  <a:pt x="32" y="11"/>
                </a:cubicBezTo>
                <a:cubicBezTo>
                  <a:pt x="41" y="5"/>
                  <a:pt x="41" y="5"/>
                  <a:pt x="41" y="5"/>
                </a:cubicBezTo>
                <a:cubicBezTo>
                  <a:pt x="41" y="5"/>
                  <a:pt x="41" y="5"/>
                  <a:pt x="41" y="5"/>
                </a:cubicBezTo>
                <a:cubicBezTo>
                  <a:pt x="41" y="4"/>
                  <a:pt x="42" y="4"/>
                  <a:pt x="42" y="4"/>
                </a:cubicBezTo>
                <a:cubicBezTo>
                  <a:pt x="42" y="4"/>
                  <a:pt x="42" y="5"/>
                  <a:pt x="42" y="5"/>
                </a:cubicBezTo>
                <a:lnTo>
                  <a:pt x="42" y="60"/>
                </a:lnTo>
                <a:close/>
              </a:path>
            </a:pathLst>
          </a:custGeom>
          <a:solidFill>
            <a:srgbClr val="5792CE"/>
          </a:solidFill>
          <a:ln>
            <a:noFill/>
          </a:ln>
        </p:spPr>
        <p:txBody>
          <a:bodyPr vert="horz" wrap="square" lIns="91440" tIns="45720" rIns="91440" bIns="45720" numCol="1" anchor="t" anchorCtr="0" compatLnSpc="1">
            <a:prstTxWarp prst="textNoShape">
              <a:avLst/>
            </a:prstTxWarp>
          </a:bodyPr>
          <a:lstStyle/>
          <a:p>
            <a:endParaRPr lang="th-TH"/>
          </a:p>
        </p:txBody>
      </p:sp>
      <p:sp>
        <p:nvSpPr>
          <p:cNvPr id="13" name="TextBox 12">
            <a:extLst>
              <a:ext uri="{FF2B5EF4-FFF2-40B4-BE49-F238E27FC236}">
                <a16:creationId xmlns:a16="http://schemas.microsoft.com/office/drawing/2014/main" id="{F865AFE4-01F9-1162-6F20-C3C9BAB85429}"/>
              </a:ext>
            </a:extLst>
          </p:cNvPr>
          <p:cNvSpPr txBox="1"/>
          <p:nvPr/>
        </p:nvSpPr>
        <p:spPr>
          <a:xfrm>
            <a:off x="7137400" y="2600485"/>
            <a:ext cx="4254500" cy="923330"/>
          </a:xfrm>
          <a:prstGeom prst="rect">
            <a:avLst/>
          </a:prstGeom>
          <a:noFill/>
        </p:spPr>
        <p:txBody>
          <a:bodyPr wrap="square" lIns="91440" tIns="45720" rIns="91440" bIns="45720" rtlCol="0" anchor="t">
            <a:spAutoFit/>
          </a:bodyPr>
          <a:lstStyle/>
          <a:p>
            <a:r>
              <a:rPr lang="en-GB" dirty="0" err="1">
                <a:solidFill>
                  <a:srgbClr val="FFFFFF"/>
                </a:solidFill>
              </a:rPr>
              <a:t>Užtikrinti</a:t>
            </a:r>
            <a:r>
              <a:rPr lang="en-GB" dirty="0">
                <a:solidFill>
                  <a:srgbClr val="FFFFFF"/>
                </a:solidFill>
              </a:rPr>
              <a:t>, </a:t>
            </a:r>
            <a:r>
              <a:rPr lang="en-GB" dirty="0" err="1">
                <a:solidFill>
                  <a:srgbClr val="FFFFFF"/>
                </a:solidFill>
              </a:rPr>
              <a:t>kad</a:t>
            </a:r>
            <a:r>
              <a:rPr lang="en-GB" dirty="0">
                <a:solidFill>
                  <a:srgbClr val="FFFFFF"/>
                </a:solidFill>
              </a:rPr>
              <a:t> </a:t>
            </a:r>
            <a:r>
              <a:rPr lang="en-GB" dirty="0" err="1">
                <a:solidFill>
                  <a:srgbClr val="FFFFFF"/>
                </a:solidFill>
              </a:rPr>
              <a:t>visos</a:t>
            </a:r>
            <a:r>
              <a:rPr lang="en-GB" dirty="0">
                <a:solidFill>
                  <a:srgbClr val="FFFFFF"/>
                </a:solidFill>
              </a:rPr>
              <a:t> </a:t>
            </a:r>
            <a:r>
              <a:rPr lang="en-GB" dirty="0" err="1">
                <a:solidFill>
                  <a:srgbClr val="FFFFFF"/>
                </a:solidFill>
              </a:rPr>
              <a:t>pagalbos</a:t>
            </a:r>
            <a:r>
              <a:rPr lang="en-GB" dirty="0">
                <a:solidFill>
                  <a:srgbClr val="FFFFFF"/>
                </a:solidFill>
              </a:rPr>
              <a:t>  </a:t>
            </a:r>
            <a:r>
              <a:rPr lang="en-GB" dirty="0" err="1">
                <a:solidFill>
                  <a:srgbClr val="FFFFFF"/>
                </a:solidFill>
              </a:rPr>
              <a:t>priemonės</a:t>
            </a:r>
            <a:r>
              <a:rPr lang="en-GB" dirty="0">
                <a:solidFill>
                  <a:srgbClr val="FFFFFF"/>
                </a:solidFill>
              </a:rPr>
              <a:t> </a:t>
            </a:r>
            <a:r>
              <a:rPr lang="en-GB" dirty="0" err="1">
                <a:solidFill>
                  <a:srgbClr val="FFFFFF"/>
                </a:solidFill>
              </a:rPr>
              <a:t>ir</a:t>
            </a:r>
            <a:r>
              <a:rPr lang="en-GB" dirty="0">
                <a:solidFill>
                  <a:srgbClr val="FFFFFF"/>
                </a:solidFill>
              </a:rPr>
              <a:t> </a:t>
            </a:r>
            <a:r>
              <a:rPr lang="en-GB" dirty="0" err="1">
                <a:solidFill>
                  <a:srgbClr val="FFFFFF"/>
                </a:solidFill>
              </a:rPr>
              <a:t>paslaugos</a:t>
            </a:r>
            <a:r>
              <a:rPr lang="en-GB" dirty="0">
                <a:solidFill>
                  <a:srgbClr val="FFFFFF"/>
                </a:solidFill>
              </a:rPr>
              <a:t> </a:t>
            </a:r>
            <a:r>
              <a:rPr lang="en-GB" dirty="0" err="1">
                <a:solidFill>
                  <a:srgbClr val="FFFFFF"/>
                </a:solidFill>
              </a:rPr>
              <a:t>yra</a:t>
            </a:r>
            <a:r>
              <a:rPr lang="en-GB" dirty="0">
                <a:solidFill>
                  <a:srgbClr val="FFFFFF"/>
                </a:solidFill>
              </a:rPr>
              <a:t> </a:t>
            </a:r>
            <a:r>
              <a:rPr lang="en-GB" dirty="0" err="1">
                <a:solidFill>
                  <a:srgbClr val="FFFFFF"/>
                </a:solidFill>
              </a:rPr>
              <a:t>lengvai</a:t>
            </a:r>
            <a:r>
              <a:rPr lang="en-GB" dirty="0">
                <a:solidFill>
                  <a:srgbClr val="FFFFFF"/>
                </a:solidFill>
              </a:rPr>
              <a:t> </a:t>
            </a:r>
            <a:r>
              <a:rPr lang="en-GB" dirty="0" err="1">
                <a:solidFill>
                  <a:srgbClr val="FFFFFF"/>
                </a:solidFill>
              </a:rPr>
              <a:t>prieinamos</a:t>
            </a:r>
            <a:r>
              <a:rPr lang="en-GB" dirty="0">
                <a:solidFill>
                  <a:srgbClr val="FFFFFF"/>
                </a:solidFill>
              </a:rPr>
              <a:t> </a:t>
            </a:r>
            <a:r>
              <a:rPr lang="en-GB" dirty="0" err="1">
                <a:solidFill>
                  <a:srgbClr val="FFFFFF"/>
                </a:solidFill>
              </a:rPr>
              <a:t>personalui</a:t>
            </a:r>
            <a:r>
              <a:rPr lang="en-GB" dirty="0">
                <a:solidFill>
                  <a:srgbClr val="FFFFFF"/>
                </a:solidFill>
              </a:rPr>
              <a:t> </a:t>
            </a:r>
            <a:r>
              <a:rPr lang="en-GB" dirty="0" err="1">
                <a:solidFill>
                  <a:srgbClr val="FFFFFF"/>
                </a:solidFill>
              </a:rPr>
              <a:t>ir</a:t>
            </a:r>
            <a:r>
              <a:rPr lang="en-GB" dirty="0">
                <a:solidFill>
                  <a:srgbClr val="FFFFFF"/>
                </a:solidFill>
              </a:rPr>
              <a:t> </a:t>
            </a:r>
            <a:r>
              <a:rPr lang="en-GB" dirty="0" err="1">
                <a:solidFill>
                  <a:srgbClr val="FFFFFF"/>
                </a:solidFill>
              </a:rPr>
              <a:t>studentams</a:t>
            </a:r>
            <a:r>
              <a:rPr lang="en-GB" dirty="0">
                <a:solidFill>
                  <a:srgbClr val="FFFFFF"/>
                </a:solidFill>
              </a:rPr>
              <a:t>.</a:t>
            </a:r>
            <a:endParaRPr lang="LID4096" dirty="0">
              <a:solidFill>
                <a:srgbClr val="FFFFFF"/>
              </a:solidFill>
            </a:endParaRPr>
          </a:p>
        </p:txBody>
      </p:sp>
      <p:sp>
        <p:nvSpPr>
          <p:cNvPr id="14" name="TextBox 13">
            <a:extLst>
              <a:ext uri="{FF2B5EF4-FFF2-40B4-BE49-F238E27FC236}">
                <a16:creationId xmlns:a16="http://schemas.microsoft.com/office/drawing/2014/main" id="{10C0B423-0270-3D64-332F-A7CC264091CC}"/>
              </a:ext>
            </a:extLst>
          </p:cNvPr>
          <p:cNvSpPr txBox="1"/>
          <p:nvPr/>
        </p:nvSpPr>
        <p:spPr>
          <a:xfrm>
            <a:off x="7137400" y="3641931"/>
            <a:ext cx="4724400" cy="1200329"/>
          </a:xfrm>
          <a:prstGeom prst="rect">
            <a:avLst/>
          </a:prstGeom>
          <a:noFill/>
        </p:spPr>
        <p:txBody>
          <a:bodyPr wrap="square" lIns="91440" tIns="45720" rIns="91440" bIns="45720" rtlCol="0" anchor="t">
            <a:spAutoFit/>
          </a:bodyPr>
          <a:lstStyle/>
          <a:p>
            <a:r>
              <a:rPr lang="en-GB" dirty="0" err="1">
                <a:solidFill>
                  <a:srgbClr val="FFFFFF"/>
                </a:solidFill>
              </a:rPr>
              <a:t>Naujai</a:t>
            </a:r>
            <a:r>
              <a:rPr lang="en-GB" dirty="0">
                <a:solidFill>
                  <a:srgbClr val="FFFFFF"/>
                </a:solidFill>
              </a:rPr>
              <a:t> </a:t>
            </a:r>
            <a:r>
              <a:rPr lang="en-GB" dirty="0" err="1">
                <a:solidFill>
                  <a:srgbClr val="FFFFFF"/>
                </a:solidFill>
              </a:rPr>
              <a:t>pradėjusiems</a:t>
            </a:r>
            <a:r>
              <a:rPr lang="en-GB" dirty="0">
                <a:solidFill>
                  <a:srgbClr val="FFFFFF"/>
                </a:solidFill>
              </a:rPr>
              <a:t> </a:t>
            </a:r>
            <a:r>
              <a:rPr lang="en-GB" dirty="0" err="1">
                <a:solidFill>
                  <a:srgbClr val="FFFFFF"/>
                </a:solidFill>
              </a:rPr>
              <a:t>dirbti</a:t>
            </a:r>
            <a:r>
              <a:rPr lang="en-GB" dirty="0">
                <a:solidFill>
                  <a:srgbClr val="FFFFFF"/>
                </a:solidFill>
              </a:rPr>
              <a:t> </a:t>
            </a:r>
            <a:r>
              <a:rPr lang="en-GB" dirty="0" err="1">
                <a:solidFill>
                  <a:srgbClr val="FFFFFF"/>
                </a:solidFill>
              </a:rPr>
              <a:t>ar</a:t>
            </a:r>
            <a:r>
              <a:rPr lang="en-GB" dirty="0">
                <a:solidFill>
                  <a:srgbClr val="FFFFFF"/>
                </a:solidFill>
              </a:rPr>
              <a:t> </a:t>
            </a:r>
            <a:r>
              <a:rPr lang="en-GB" dirty="0" err="1">
                <a:solidFill>
                  <a:srgbClr val="FFFFFF"/>
                </a:solidFill>
              </a:rPr>
              <a:t>studijuoti</a:t>
            </a:r>
            <a:r>
              <a:rPr lang="en-GB" dirty="0">
                <a:solidFill>
                  <a:srgbClr val="FFFFFF"/>
                </a:solidFill>
              </a:rPr>
              <a:t> </a:t>
            </a:r>
            <a:r>
              <a:rPr lang="en-GB" dirty="0" err="1">
                <a:solidFill>
                  <a:srgbClr val="FFFFFF"/>
                </a:solidFill>
              </a:rPr>
              <a:t>užštikrinti</a:t>
            </a:r>
            <a:r>
              <a:rPr lang="en-GB" dirty="0">
                <a:solidFill>
                  <a:srgbClr val="FFFFFF"/>
                </a:solidFill>
              </a:rPr>
              <a:t> </a:t>
            </a:r>
            <a:r>
              <a:rPr lang="en-GB" dirty="0" err="1">
                <a:solidFill>
                  <a:srgbClr val="FFFFFF"/>
                </a:solidFill>
              </a:rPr>
              <a:t>informacijos</a:t>
            </a:r>
            <a:r>
              <a:rPr lang="en-GB" dirty="0">
                <a:solidFill>
                  <a:srgbClr val="FFFFFF"/>
                </a:solidFill>
              </a:rPr>
              <a:t> </a:t>
            </a:r>
            <a:r>
              <a:rPr lang="en-GB" dirty="0" err="1">
                <a:solidFill>
                  <a:srgbClr val="FFFFFF"/>
                </a:solidFill>
              </a:rPr>
              <a:t>prieigą</a:t>
            </a:r>
            <a:r>
              <a:rPr lang="en-GB" dirty="0">
                <a:solidFill>
                  <a:srgbClr val="FFFFFF"/>
                </a:solidFill>
              </a:rPr>
              <a:t> </a:t>
            </a:r>
            <a:r>
              <a:rPr lang="en-GB" dirty="0" err="1">
                <a:solidFill>
                  <a:srgbClr val="FFFFFF"/>
                </a:solidFill>
              </a:rPr>
              <a:t>apie</a:t>
            </a:r>
            <a:r>
              <a:rPr lang="en-GB" dirty="0">
                <a:solidFill>
                  <a:srgbClr val="FFFFFF"/>
                </a:solidFill>
              </a:rPr>
              <a:t> </a:t>
            </a:r>
            <a:r>
              <a:rPr lang="en-GB" dirty="0" err="1">
                <a:solidFill>
                  <a:srgbClr val="FFFFFF"/>
                </a:solidFill>
              </a:rPr>
              <a:t>smurto</a:t>
            </a:r>
            <a:r>
              <a:rPr lang="en-GB" dirty="0">
                <a:solidFill>
                  <a:srgbClr val="FFFFFF"/>
                </a:solidFill>
              </a:rPr>
              <a:t> </a:t>
            </a:r>
            <a:r>
              <a:rPr lang="en-GB" dirty="0" err="1">
                <a:solidFill>
                  <a:srgbClr val="FFFFFF"/>
                </a:solidFill>
              </a:rPr>
              <a:t>dėl</a:t>
            </a:r>
            <a:r>
              <a:rPr lang="en-GB" dirty="0">
                <a:solidFill>
                  <a:srgbClr val="FFFFFF"/>
                </a:solidFill>
              </a:rPr>
              <a:t> </a:t>
            </a:r>
            <a:r>
              <a:rPr lang="en-GB" dirty="0" err="1">
                <a:solidFill>
                  <a:srgbClr val="FFFFFF"/>
                </a:solidFill>
              </a:rPr>
              <a:t>lyties</a:t>
            </a:r>
            <a:r>
              <a:rPr lang="en-GB" dirty="0">
                <a:solidFill>
                  <a:srgbClr val="FFFFFF"/>
                </a:solidFill>
              </a:rPr>
              <a:t> </a:t>
            </a:r>
            <a:r>
              <a:rPr lang="en-GB" dirty="0" err="1">
                <a:solidFill>
                  <a:srgbClr val="FFFFFF"/>
                </a:solidFill>
              </a:rPr>
              <a:t>apraiškas</a:t>
            </a:r>
            <a:r>
              <a:rPr lang="en-GB" dirty="0">
                <a:solidFill>
                  <a:srgbClr val="FFFFFF"/>
                </a:solidFill>
              </a:rPr>
              <a:t> </a:t>
            </a:r>
            <a:r>
              <a:rPr lang="en-GB" dirty="0" err="1">
                <a:solidFill>
                  <a:srgbClr val="FFFFFF"/>
                </a:solidFill>
              </a:rPr>
              <a:t>ir</a:t>
            </a:r>
            <a:r>
              <a:rPr lang="en-GB" dirty="0">
                <a:solidFill>
                  <a:srgbClr val="FFFFFF"/>
                </a:solidFill>
              </a:rPr>
              <a:t> </a:t>
            </a:r>
            <a:r>
              <a:rPr lang="en-GB" dirty="0" err="1">
                <a:solidFill>
                  <a:srgbClr val="FFFFFF"/>
                </a:solidFill>
              </a:rPr>
              <a:t>institucijos</a:t>
            </a:r>
            <a:r>
              <a:rPr lang="en-GB" dirty="0">
                <a:solidFill>
                  <a:srgbClr val="FFFFFF"/>
                </a:solidFill>
              </a:rPr>
              <a:t> </a:t>
            </a:r>
            <a:r>
              <a:rPr lang="en-GB" dirty="0" err="1">
                <a:solidFill>
                  <a:srgbClr val="FFFFFF"/>
                </a:solidFill>
              </a:rPr>
              <a:t>politiką</a:t>
            </a:r>
            <a:r>
              <a:rPr lang="en-GB" dirty="0">
                <a:solidFill>
                  <a:srgbClr val="FFFFFF"/>
                </a:solidFill>
              </a:rPr>
              <a:t>.</a:t>
            </a:r>
            <a:endParaRPr lang="LID4096" dirty="0">
              <a:solidFill>
                <a:srgbClr val="FFFFFF"/>
              </a:solidFill>
            </a:endParaRPr>
          </a:p>
        </p:txBody>
      </p:sp>
      <p:sp>
        <p:nvSpPr>
          <p:cNvPr id="15" name="TextBox 14">
            <a:extLst>
              <a:ext uri="{FF2B5EF4-FFF2-40B4-BE49-F238E27FC236}">
                <a16:creationId xmlns:a16="http://schemas.microsoft.com/office/drawing/2014/main" id="{B1DD843C-5A52-DA7E-F746-75F466705860}"/>
              </a:ext>
            </a:extLst>
          </p:cNvPr>
          <p:cNvSpPr txBox="1"/>
          <p:nvPr/>
        </p:nvSpPr>
        <p:spPr>
          <a:xfrm>
            <a:off x="7137400" y="4999335"/>
            <a:ext cx="4940300" cy="923330"/>
          </a:xfrm>
          <a:prstGeom prst="rect">
            <a:avLst/>
          </a:prstGeom>
          <a:noFill/>
        </p:spPr>
        <p:txBody>
          <a:bodyPr wrap="square" lIns="91440" tIns="45720" rIns="91440" bIns="45720" rtlCol="0" anchor="t">
            <a:spAutoFit/>
          </a:bodyPr>
          <a:lstStyle/>
          <a:p>
            <a:r>
              <a:rPr lang="en-GB" dirty="0" err="1">
                <a:solidFill>
                  <a:srgbClr val="FFFFFF"/>
                </a:solidFill>
              </a:rPr>
              <a:t>Sudaryti</a:t>
            </a:r>
            <a:r>
              <a:rPr lang="en-GB" dirty="0">
                <a:solidFill>
                  <a:srgbClr val="FFFFFF"/>
                </a:solidFill>
              </a:rPr>
              <a:t> </a:t>
            </a:r>
            <a:r>
              <a:rPr lang="en-GB" dirty="0" err="1">
                <a:solidFill>
                  <a:srgbClr val="FFFFFF"/>
                </a:solidFill>
              </a:rPr>
              <a:t>prevencijos</a:t>
            </a:r>
            <a:r>
              <a:rPr lang="en-GB" dirty="0">
                <a:solidFill>
                  <a:srgbClr val="FFFFFF"/>
                </a:solidFill>
              </a:rPr>
              <a:t> </a:t>
            </a:r>
            <a:r>
              <a:rPr lang="en-GB" dirty="0" err="1">
                <a:solidFill>
                  <a:srgbClr val="FFFFFF"/>
                </a:solidFill>
              </a:rPr>
              <a:t>darbo</a:t>
            </a:r>
            <a:r>
              <a:rPr lang="en-GB" dirty="0">
                <a:solidFill>
                  <a:srgbClr val="FFFFFF"/>
                </a:solidFill>
              </a:rPr>
              <a:t> </a:t>
            </a:r>
            <a:r>
              <a:rPr lang="en-GB" dirty="0" err="1">
                <a:solidFill>
                  <a:srgbClr val="FFFFFF"/>
                </a:solidFill>
              </a:rPr>
              <a:t>grupę</a:t>
            </a:r>
            <a:r>
              <a:rPr lang="en-GB" dirty="0">
                <a:solidFill>
                  <a:srgbClr val="FFFFFF"/>
                </a:solidFill>
              </a:rPr>
              <a:t>, </a:t>
            </a:r>
            <a:r>
              <a:rPr lang="en-GB" dirty="0" err="1">
                <a:solidFill>
                  <a:srgbClr val="FFFFFF"/>
                </a:solidFill>
              </a:rPr>
              <a:t>kuri</a:t>
            </a:r>
            <a:r>
              <a:rPr lang="en-GB" dirty="0">
                <a:solidFill>
                  <a:srgbClr val="FFFFFF"/>
                </a:solidFill>
              </a:rPr>
              <a:t> </a:t>
            </a:r>
            <a:r>
              <a:rPr lang="en-GB" dirty="0" err="1">
                <a:solidFill>
                  <a:srgbClr val="FFFFFF"/>
                </a:solidFill>
              </a:rPr>
              <a:t>būtų</a:t>
            </a:r>
            <a:r>
              <a:rPr lang="en-GB" dirty="0">
                <a:solidFill>
                  <a:srgbClr val="FFFFFF"/>
                </a:solidFill>
              </a:rPr>
              <a:t> </a:t>
            </a:r>
            <a:r>
              <a:rPr lang="en-GB" dirty="0" err="1">
                <a:solidFill>
                  <a:srgbClr val="FFFFFF"/>
                </a:solidFill>
              </a:rPr>
              <a:t>atsakinga</a:t>
            </a:r>
            <a:r>
              <a:rPr lang="en-GB" dirty="0">
                <a:solidFill>
                  <a:srgbClr val="FFFFFF"/>
                </a:solidFill>
              </a:rPr>
              <a:t> </a:t>
            </a:r>
            <a:r>
              <a:rPr lang="en-GB" dirty="0" err="1">
                <a:solidFill>
                  <a:srgbClr val="FFFFFF"/>
                </a:solidFill>
              </a:rPr>
              <a:t>už</a:t>
            </a:r>
            <a:r>
              <a:rPr lang="en-GB" dirty="0">
                <a:solidFill>
                  <a:srgbClr val="FFFFFF"/>
                </a:solidFill>
              </a:rPr>
              <a:t> </a:t>
            </a:r>
            <a:r>
              <a:rPr lang="en-GB" dirty="0" err="1">
                <a:solidFill>
                  <a:srgbClr val="FFFFFF"/>
                </a:solidFill>
              </a:rPr>
              <a:t>priemonių</a:t>
            </a:r>
            <a:r>
              <a:rPr lang="en-GB" dirty="0">
                <a:solidFill>
                  <a:srgbClr val="FFFFFF"/>
                </a:solidFill>
              </a:rPr>
              <a:t> </a:t>
            </a:r>
            <a:r>
              <a:rPr lang="en-GB" dirty="0" err="1">
                <a:solidFill>
                  <a:srgbClr val="FFFFFF"/>
                </a:solidFill>
              </a:rPr>
              <a:t>inicijavimą</a:t>
            </a:r>
            <a:r>
              <a:rPr lang="en-GB" dirty="0">
                <a:solidFill>
                  <a:srgbClr val="FFFFFF"/>
                </a:solidFill>
              </a:rPr>
              <a:t> </a:t>
            </a:r>
            <a:r>
              <a:rPr lang="en-GB" dirty="0" err="1">
                <a:solidFill>
                  <a:srgbClr val="FFFFFF"/>
                </a:solidFill>
              </a:rPr>
              <a:t>ir</a:t>
            </a:r>
            <a:r>
              <a:rPr lang="en-GB" dirty="0">
                <a:solidFill>
                  <a:srgbClr val="FFFFFF"/>
                </a:solidFill>
              </a:rPr>
              <a:t> </a:t>
            </a:r>
            <a:r>
              <a:rPr lang="en-GB" dirty="0" err="1">
                <a:solidFill>
                  <a:srgbClr val="FFFFFF"/>
                </a:solidFill>
              </a:rPr>
              <a:t>vykdymą</a:t>
            </a:r>
            <a:r>
              <a:rPr lang="en-GB" dirty="0">
                <a:solidFill>
                  <a:srgbClr val="FFFFFF"/>
                </a:solidFill>
              </a:rPr>
              <a:t> </a:t>
            </a:r>
            <a:endParaRPr lang="LID4096" dirty="0">
              <a:solidFill>
                <a:srgbClr val="FFFFFF"/>
              </a:solidFill>
            </a:endParaRPr>
          </a:p>
        </p:txBody>
      </p:sp>
      <p:sp>
        <p:nvSpPr>
          <p:cNvPr id="16" name="Freeform 224">
            <a:extLst>
              <a:ext uri="{FF2B5EF4-FFF2-40B4-BE49-F238E27FC236}">
                <a16:creationId xmlns:a16="http://schemas.microsoft.com/office/drawing/2014/main" id="{9DCEA37A-45C9-19FE-1848-523B9FED4E11}"/>
              </a:ext>
            </a:extLst>
          </p:cNvPr>
          <p:cNvSpPr>
            <a:spLocks noEditPoints="1"/>
          </p:cNvSpPr>
          <p:nvPr/>
        </p:nvSpPr>
        <p:spPr bwMode="auto">
          <a:xfrm>
            <a:off x="6427745" y="5041741"/>
            <a:ext cx="455914" cy="419259"/>
          </a:xfrm>
          <a:custGeom>
            <a:avLst/>
            <a:gdLst>
              <a:gd name="T0" fmla="*/ 76 w 77"/>
              <a:gd name="T1" fmla="*/ 34 h 71"/>
              <a:gd name="T2" fmla="*/ 40 w 77"/>
              <a:gd name="T3" fmla="*/ 1 h 71"/>
              <a:gd name="T4" fmla="*/ 38 w 77"/>
              <a:gd name="T5" fmla="*/ 0 h 71"/>
              <a:gd name="T6" fmla="*/ 37 w 77"/>
              <a:gd name="T7" fmla="*/ 1 h 71"/>
              <a:gd name="T8" fmla="*/ 0 w 77"/>
              <a:gd name="T9" fmla="*/ 34 h 71"/>
              <a:gd name="T10" fmla="*/ 0 w 77"/>
              <a:gd name="T11" fmla="*/ 36 h 71"/>
              <a:gd name="T12" fmla="*/ 2 w 77"/>
              <a:gd name="T13" fmla="*/ 37 h 71"/>
              <a:gd name="T14" fmla="*/ 8 w 77"/>
              <a:gd name="T15" fmla="*/ 37 h 71"/>
              <a:gd name="T16" fmla="*/ 8 w 77"/>
              <a:gd name="T17" fmla="*/ 69 h 71"/>
              <a:gd name="T18" fmla="*/ 10 w 77"/>
              <a:gd name="T19" fmla="*/ 71 h 71"/>
              <a:gd name="T20" fmla="*/ 67 w 77"/>
              <a:gd name="T21" fmla="*/ 71 h 71"/>
              <a:gd name="T22" fmla="*/ 68 w 77"/>
              <a:gd name="T23" fmla="*/ 69 h 71"/>
              <a:gd name="T24" fmla="*/ 68 w 77"/>
              <a:gd name="T25" fmla="*/ 37 h 71"/>
              <a:gd name="T26" fmla="*/ 75 w 77"/>
              <a:gd name="T27" fmla="*/ 37 h 71"/>
              <a:gd name="T28" fmla="*/ 75 w 77"/>
              <a:gd name="T29" fmla="*/ 37 h 71"/>
              <a:gd name="T30" fmla="*/ 77 w 77"/>
              <a:gd name="T31" fmla="*/ 36 h 71"/>
              <a:gd name="T32" fmla="*/ 76 w 77"/>
              <a:gd name="T33" fmla="*/ 34 h 71"/>
              <a:gd name="T34" fmla="*/ 38 w 77"/>
              <a:gd name="T35" fmla="*/ 4 h 71"/>
              <a:gd name="T36" fmla="*/ 61 w 77"/>
              <a:gd name="T37" fmla="*/ 25 h 71"/>
              <a:gd name="T38" fmla="*/ 16 w 77"/>
              <a:gd name="T39" fmla="*/ 25 h 71"/>
              <a:gd name="T40" fmla="*/ 22 w 77"/>
              <a:gd name="T41" fmla="*/ 19 h 71"/>
              <a:gd name="T42" fmla="*/ 45 w 77"/>
              <a:gd name="T43" fmla="*/ 19 h 71"/>
              <a:gd name="T44" fmla="*/ 47 w 77"/>
              <a:gd name="T45" fmla="*/ 18 h 71"/>
              <a:gd name="T46" fmla="*/ 45 w 77"/>
              <a:gd name="T47" fmla="*/ 16 h 71"/>
              <a:gd name="T48" fmla="*/ 25 w 77"/>
              <a:gd name="T49" fmla="*/ 16 h 71"/>
              <a:gd name="T50" fmla="*/ 38 w 77"/>
              <a:gd name="T51" fmla="*/ 4 h 71"/>
              <a:gd name="T52" fmla="*/ 44 w 77"/>
              <a:gd name="T53" fmla="*/ 68 h 71"/>
              <a:gd name="T54" fmla="*/ 33 w 77"/>
              <a:gd name="T55" fmla="*/ 68 h 71"/>
              <a:gd name="T56" fmla="*/ 33 w 77"/>
              <a:gd name="T57" fmla="*/ 44 h 71"/>
              <a:gd name="T58" fmla="*/ 44 w 77"/>
              <a:gd name="T59" fmla="*/ 44 h 71"/>
              <a:gd name="T60" fmla="*/ 44 w 77"/>
              <a:gd name="T61" fmla="*/ 68 h 71"/>
              <a:gd name="T62" fmla="*/ 67 w 77"/>
              <a:gd name="T63" fmla="*/ 34 h 71"/>
              <a:gd name="T64" fmla="*/ 65 w 77"/>
              <a:gd name="T65" fmla="*/ 36 h 71"/>
              <a:gd name="T66" fmla="*/ 65 w 77"/>
              <a:gd name="T67" fmla="*/ 68 h 71"/>
              <a:gd name="T68" fmla="*/ 47 w 77"/>
              <a:gd name="T69" fmla="*/ 68 h 71"/>
              <a:gd name="T70" fmla="*/ 47 w 77"/>
              <a:gd name="T71" fmla="*/ 42 h 71"/>
              <a:gd name="T72" fmla="*/ 46 w 77"/>
              <a:gd name="T73" fmla="*/ 40 h 71"/>
              <a:gd name="T74" fmla="*/ 31 w 77"/>
              <a:gd name="T75" fmla="*/ 40 h 71"/>
              <a:gd name="T76" fmla="*/ 29 w 77"/>
              <a:gd name="T77" fmla="*/ 42 h 71"/>
              <a:gd name="T78" fmla="*/ 29 w 77"/>
              <a:gd name="T79" fmla="*/ 68 h 71"/>
              <a:gd name="T80" fmla="*/ 12 w 77"/>
              <a:gd name="T81" fmla="*/ 68 h 71"/>
              <a:gd name="T82" fmla="*/ 12 w 77"/>
              <a:gd name="T83" fmla="*/ 36 h 71"/>
              <a:gd name="T84" fmla="*/ 10 w 77"/>
              <a:gd name="T85" fmla="*/ 34 h 71"/>
              <a:gd name="T86" fmla="*/ 6 w 77"/>
              <a:gd name="T87" fmla="*/ 34 h 71"/>
              <a:gd name="T88" fmla="*/ 12 w 77"/>
              <a:gd name="T89" fmla="*/ 28 h 71"/>
              <a:gd name="T90" fmla="*/ 64 w 77"/>
              <a:gd name="T91" fmla="*/ 28 h 71"/>
              <a:gd name="T92" fmla="*/ 64 w 77"/>
              <a:gd name="T93" fmla="*/ 28 h 71"/>
              <a:gd name="T94" fmla="*/ 71 w 77"/>
              <a:gd name="T95" fmla="*/ 34 h 71"/>
              <a:gd name="T96" fmla="*/ 67 w 77"/>
              <a:gd name="T97" fmla="*/ 3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 h="71">
                <a:moveTo>
                  <a:pt x="76" y="34"/>
                </a:moveTo>
                <a:cubicBezTo>
                  <a:pt x="40" y="1"/>
                  <a:pt x="40" y="1"/>
                  <a:pt x="40" y="1"/>
                </a:cubicBezTo>
                <a:cubicBezTo>
                  <a:pt x="39" y="0"/>
                  <a:pt x="39" y="0"/>
                  <a:pt x="38" y="0"/>
                </a:cubicBezTo>
                <a:cubicBezTo>
                  <a:pt x="38" y="0"/>
                  <a:pt x="37" y="0"/>
                  <a:pt x="37" y="1"/>
                </a:cubicBezTo>
                <a:cubicBezTo>
                  <a:pt x="0" y="34"/>
                  <a:pt x="0" y="34"/>
                  <a:pt x="0" y="34"/>
                </a:cubicBezTo>
                <a:cubicBezTo>
                  <a:pt x="0" y="35"/>
                  <a:pt x="0" y="36"/>
                  <a:pt x="0" y="36"/>
                </a:cubicBezTo>
                <a:cubicBezTo>
                  <a:pt x="0" y="37"/>
                  <a:pt x="1" y="37"/>
                  <a:pt x="2" y="37"/>
                </a:cubicBezTo>
                <a:cubicBezTo>
                  <a:pt x="8" y="37"/>
                  <a:pt x="8" y="37"/>
                  <a:pt x="8" y="37"/>
                </a:cubicBezTo>
                <a:cubicBezTo>
                  <a:pt x="8" y="69"/>
                  <a:pt x="8" y="69"/>
                  <a:pt x="8" y="69"/>
                </a:cubicBezTo>
                <a:cubicBezTo>
                  <a:pt x="8" y="70"/>
                  <a:pt x="9" y="71"/>
                  <a:pt x="10" y="71"/>
                </a:cubicBezTo>
                <a:cubicBezTo>
                  <a:pt x="67" y="71"/>
                  <a:pt x="67" y="71"/>
                  <a:pt x="67" y="71"/>
                </a:cubicBezTo>
                <a:cubicBezTo>
                  <a:pt x="68" y="71"/>
                  <a:pt x="68" y="70"/>
                  <a:pt x="68" y="69"/>
                </a:cubicBezTo>
                <a:cubicBezTo>
                  <a:pt x="68" y="37"/>
                  <a:pt x="68" y="37"/>
                  <a:pt x="68" y="37"/>
                </a:cubicBezTo>
                <a:cubicBezTo>
                  <a:pt x="75" y="37"/>
                  <a:pt x="75" y="37"/>
                  <a:pt x="75" y="37"/>
                </a:cubicBezTo>
                <a:cubicBezTo>
                  <a:pt x="75" y="37"/>
                  <a:pt x="75" y="37"/>
                  <a:pt x="75" y="37"/>
                </a:cubicBezTo>
                <a:cubicBezTo>
                  <a:pt x="76" y="37"/>
                  <a:pt x="77" y="37"/>
                  <a:pt x="77" y="36"/>
                </a:cubicBezTo>
                <a:cubicBezTo>
                  <a:pt x="77" y="35"/>
                  <a:pt x="77" y="35"/>
                  <a:pt x="76" y="34"/>
                </a:cubicBezTo>
                <a:close/>
                <a:moveTo>
                  <a:pt x="38" y="4"/>
                </a:moveTo>
                <a:cubicBezTo>
                  <a:pt x="61" y="25"/>
                  <a:pt x="61" y="25"/>
                  <a:pt x="61" y="25"/>
                </a:cubicBezTo>
                <a:cubicBezTo>
                  <a:pt x="16" y="25"/>
                  <a:pt x="16" y="25"/>
                  <a:pt x="16" y="25"/>
                </a:cubicBezTo>
                <a:cubicBezTo>
                  <a:pt x="22" y="19"/>
                  <a:pt x="22" y="19"/>
                  <a:pt x="22" y="19"/>
                </a:cubicBezTo>
                <a:cubicBezTo>
                  <a:pt x="45" y="19"/>
                  <a:pt x="45" y="19"/>
                  <a:pt x="45" y="19"/>
                </a:cubicBezTo>
                <a:cubicBezTo>
                  <a:pt x="46" y="19"/>
                  <a:pt x="47" y="19"/>
                  <a:pt x="47" y="18"/>
                </a:cubicBezTo>
                <a:cubicBezTo>
                  <a:pt x="47" y="17"/>
                  <a:pt x="46" y="16"/>
                  <a:pt x="45" y="16"/>
                </a:cubicBezTo>
                <a:cubicBezTo>
                  <a:pt x="25" y="16"/>
                  <a:pt x="25" y="16"/>
                  <a:pt x="25" y="16"/>
                </a:cubicBezTo>
                <a:lnTo>
                  <a:pt x="38" y="4"/>
                </a:lnTo>
                <a:close/>
                <a:moveTo>
                  <a:pt x="44" y="68"/>
                </a:moveTo>
                <a:cubicBezTo>
                  <a:pt x="33" y="68"/>
                  <a:pt x="33" y="68"/>
                  <a:pt x="33" y="68"/>
                </a:cubicBezTo>
                <a:cubicBezTo>
                  <a:pt x="33" y="44"/>
                  <a:pt x="33" y="44"/>
                  <a:pt x="33" y="44"/>
                </a:cubicBezTo>
                <a:cubicBezTo>
                  <a:pt x="44" y="44"/>
                  <a:pt x="44" y="44"/>
                  <a:pt x="44" y="44"/>
                </a:cubicBezTo>
                <a:lnTo>
                  <a:pt x="44" y="68"/>
                </a:lnTo>
                <a:close/>
                <a:moveTo>
                  <a:pt x="67" y="34"/>
                </a:moveTo>
                <a:cubicBezTo>
                  <a:pt x="66" y="34"/>
                  <a:pt x="65" y="35"/>
                  <a:pt x="65" y="36"/>
                </a:cubicBezTo>
                <a:cubicBezTo>
                  <a:pt x="65" y="68"/>
                  <a:pt x="65" y="68"/>
                  <a:pt x="65" y="68"/>
                </a:cubicBezTo>
                <a:cubicBezTo>
                  <a:pt x="47" y="68"/>
                  <a:pt x="47" y="68"/>
                  <a:pt x="47" y="68"/>
                </a:cubicBezTo>
                <a:cubicBezTo>
                  <a:pt x="47" y="42"/>
                  <a:pt x="47" y="42"/>
                  <a:pt x="47" y="42"/>
                </a:cubicBezTo>
                <a:cubicBezTo>
                  <a:pt x="47" y="41"/>
                  <a:pt x="47" y="40"/>
                  <a:pt x="46" y="40"/>
                </a:cubicBezTo>
                <a:cubicBezTo>
                  <a:pt x="31" y="40"/>
                  <a:pt x="31" y="40"/>
                  <a:pt x="31" y="40"/>
                </a:cubicBezTo>
                <a:cubicBezTo>
                  <a:pt x="30" y="40"/>
                  <a:pt x="29" y="41"/>
                  <a:pt x="29" y="42"/>
                </a:cubicBezTo>
                <a:cubicBezTo>
                  <a:pt x="29" y="68"/>
                  <a:pt x="29" y="68"/>
                  <a:pt x="29" y="68"/>
                </a:cubicBezTo>
                <a:cubicBezTo>
                  <a:pt x="12" y="68"/>
                  <a:pt x="12" y="68"/>
                  <a:pt x="12" y="68"/>
                </a:cubicBezTo>
                <a:cubicBezTo>
                  <a:pt x="12" y="36"/>
                  <a:pt x="12" y="36"/>
                  <a:pt x="12" y="36"/>
                </a:cubicBezTo>
                <a:cubicBezTo>
                  <a:pt x="12" y="35"/>
                  <a:pt x="11" y="34"/>
                  <a:pt x="10" y="34"/>
                </a:cubicBezTo>
                <a:cubicBezTo>
                  <a:pt x="6" y="34"/>
                  <a:pt x="6" y="34"/>
                  <a:pt x="6" y="34"/>
                </a:cubicBezTo>
                <a:cubicBezTo>
                  <a:pt x="12" y="28"/>
                  <a:pt x="12" y="28"/>
                  <a:pt x="12" y="28"/>
                </a:cubicBezTo>
                <a:cubicBezTo>
                  <a:pt x="64" y="28"/>
                  <a:pt x="64" y="28"/>
                  <a:pt x="64" y="28"/>
                </a:cubicBezTo>
                <a:cubicBezTo>
                  <a:pt x="64" y="28"/>
                  <a:pt x="64" y="28"/>
                  <a:pt x="64" y="28"/>
                </a:cubicBezTo>
                <a:cubicBezTo>
                  <a:pt x="71" y="34"/>
                  <a:pt x="71" y="34"/>
                  <a:pt x="71" y="34"/>
                </a:cubicBezTo>
                <a:lnTo>
                  <a:pt x="67" y="34"/>
                </a:lnTo>
                <a:close/>
              </a:path>
            </a:pathLst>
          </a:custGeom>
          <a:solidFill>
            <a:srgbClr val="5792CE"/>
          </a:solidFill>
          <a:ln>
            <a:noFill/>
          </a:ln>
        </p:spPr>
        <p:txBody>
          <a:bodyPr vert="horz" wrap="square" lIns="91440" tIns="45720" rIns="91440" bIns="45720" numCol="1" anchor="t" anchorCtr="0" compatLnSpc="1">
            <a:prstTxWarp prst="textNoShape">
              <a:avLst/>
            </a:prstTxWarp>
          </a:bodyPr>
          <a:lstStyle/>
          <a:p>
            <a:endParaRPr lang="th-TH"/>
          </a:p>
        </p:txBody>
      </p:sp>
      <p:grpSp>
        <p:nvGrpSpPr>
          <p:cNvPr id="17" name="กลุ่ม 99">
            <a:extLst>
              <a:ext uri="{FF2B5EF4-FFF2-40B4-BE49-F238E27FC236}">
                <a16:creationId xmlns:a16="http://schemas.microsoft.com/office/drawing/2014/main" id="{2170FE01-D531-5738-1B36-730A8CA7DB1D}"/>
              </a:ext>
            </a:extLst>
          </p:cNvPr>
          <p:cNvGrpSpPr/>
          <p:nvPr/>
        </p:nvGrpSpPr>
        <p:grpSpPr>
          <a:xfrm>
            <a:off x="6351545" y="2693156"/>
            <a:ext cx="594714" cy="358567"/>
            <a:chOff x="17619663" y="4157663"/>
            <a:chExt cx="723900" cy="400050"/>
          </a:xfrm>
          <a:solidFill>
            <a:srgbClr val="5792CE"/>
          </a:solidFill>
        </p:grpSpPr>
        <p:sp>
          <p:nvSpPr>
            <p:cNvPr id="18" name="Freeform 79">
              <a:extLst>
                <a:ext uri="{FF2B5EF4-FFF2-40B4-BE49-F238E27FC236}">
                  <a16:creationId xmlns:a16="http://schemas.microsoft.com/office/drawing/2014/main" id="{7E553CCA-4343-AC49-723B-9F043AC4298A}"/>
                </a:ext>
              </a:extLst>
            </p:cNvPr>
            <p:cNvSpPr>
              <a:spLocks noEditPoints="1"/>
            </p:cNvSpPr>
            <p:nvPr/>
          </p:nvSpPr>
          <p:spPr bwMode="auto">
            <a:xfrm>
              <a:off x="17619663" y="4157663"/>
              <a:ext cx="723900" cy="400050"/>
            </a:xfrm>
            <a:custGeom>
              <a:avLst/>
              <a:gdLst>
                <a:gd name="T0" fmla="*/ 76 w 76"/>
                <a:gd name="T1" fmla="*/ 21 h 42"/>
                <a:gd name="T2" fmla="*/ 76 w 76"/>
                <a:gd name="T3" fmla="*/ 21 h 42"/>
                <a:gd name="T4" fmla="*/ 76 w 76"/>
                <a:gd name="T5" fmla="*/ 21 h 42"/>
                <a:gd name="T6" fmla="*/ 76 w 76"/>
                <a:gd name="T7" fmla="*/ 21 h 42"/>
                <a:gd name="T8" fmla="*/ 76 w 76"/>
                <a:gd name="T9" fmla="*/ 20 h 42"/>
                <a:gd name="T10" fmla="*/ 76 w 76"/>
                <a:gd name="T11" fmla="*/ 20 h 42"/>
                <a:gd name="T12" fmla="*/ 76 w 76"/>
                <a:gd name="T13" fmla="*/ 20 h 42"/>
                <a:gd name="T14" fmla="*/ 55 w 76"/>
                <a:gd name="T15" fmla="*/ 3 h 42"/>
                <a:gd name="T16" fmla="*/ 47 w 76"/>
                <a:gd name="T17" fmla="*/ 1 h 42"/>
                <a:gd name="T18" fmla="*/ 39 w 76"/>
                <a:gd name="T19" fmla="*/ 0 h 42"/>
                <a:gd name="T20" fmla="*/ 38 w 76"/>
                <a:gd name="T21" fmla="*/ 0 h 42"/>
                <a:gd name="T22" fmla="*/ 38 w 76"/>
                <a:gd name="T23" fmla="*/ 0 h 42"/>
                <a:gd name="T24" fmla="*/ 20 w 76"/>
                <a:gd name="T25" fmla="*/ 4 h 42"/>
                <a:gd name="T26" fmla="*/ 0 w 76"/>
                <a:gd name="T27" fmla="*/ 20 h 42"/>
                <a:gd name="T28" fmla="*/ 0 w 76"/>
                <a:gd name="T29" fmla="*/ 20 h 42"/>
                <a:gd name="T30" fmla="*/ 0 w 76"/>
                <a:gd name="T31" fmla="*/ 20 h 42"/>
                <a:gd name="T32" fmla="*/ 0 w 76"/>
                <a:gd name="T33" fmla="*/ 21 h 42"/>
                <a:gd name="T34" fmla="*/ 0 w 76"/>
                <a:gd name="T35" fmla="*/ 21 h 42"/>
                <a:gd name="T36" fmla="*/ 0 w 76"/>
                <a:gd name="T37" fmla="*/ 21 h 42"/>
                <a:gd name="T38" fmla="*/ 0 w 76"/>
                <a:gd name="T39" fmla="*/ 21 h 42"/>
                <a:gd name="T40" fmla="*/ 0 w 76"/>
                <a:gd name="T41" fmla="*/ 22 h 42"/>
                <a:gd name="T42" fmla="*/ 0 w 76"/>
                <a:gd name="T43" fmla="*/ 22 h 42"/>
                <a:gd name="T44" fmla="*/ 37 w 76"/>
                <a:gd name="T45" fmla="*/ 42 h 42"/>
                <a:gd name="T46" fmla="*/ 38 w 76"/>
                <a:gd name="T47" fmla="*/ 42 h 42"/>
                <a:gd name="T48" fmla="*/ 76 w 76"/>
                <a:gd name="T49" fmla="*/ 22 h 42"/>
                <a:gd name="T50" fmla="*/ 76 w 76"/>
                <a:gd name="T51" fmla="*/ 22 h 42"/>
                <a:gd name="T52" fmla="*/ 76 w 76"/>
                <a:gd name="T53" fmla="*/ 21 h 42"/>
                <a:gd name="T54" fmla="*/ 58 w 76"/>
                <a:gd name="T55" fmla="*/ 11 h 42"/>
                <a:gd name="T56" fmla="*/ 38 w 76"/>
                <a:gd name="T57" fmla="*/ 31 h 42"/>
                <a:gd name="T58" fmla="*/ 18 w 76"/>
                <a:gd name="T59" fmla="*/ 11 h 42"/>
                <a:gd name="T60" fmla="*/ 22 w 76"/>
                <a:gd name="T61" fmla="*/ 7 h 42"/>
                <a:gd name="T62" fmla="*/ 38 w 76"/>
                <a:gd name="T63" fmla="*/ 3 h 42"/>
                <a:gd name="T64" fmla="*/ 47 w 76"/>
                <a:gd name="T65" fmla="*/ 4 h 42"/>
                <a:gd name="T66" fmla="*/ 52 w 76"/>
                <a:gd name="T67" fmla="*/ 5 h 42"/>
                <a:gd name="T68" fmla="*/ 58 w 76"/>
                <a:gd name="T69" fmla="*/ 11 h 42"/>
                <a:gd name="T70" fmla="*/ 38 w 76"/>
                <a:gd name="T71" fmla="*/ 39 h 42"/>
                <a:gd name="T72" fmla="*/ 3 w 76"/>
                <a:gd name="T73" fmla="*/ 21 h 42"/>
                <a:gd name="T74" fmla="*/ 15 w 76"/>
                <a:gd name="T75" fmla="*/ 11 h 42"/>
                <a:gd name="T76" fmla="*/ 15 w 76"/>
                <a:gd name="T77" fmla="*/ 11 h 42"/>
                <a:gd name="T78" fmla="*/ 38 w 76"/>
                <a:gd name="T79" fmla="*/ 34 h 42"/>
                <a:gd name="T80" fmla="*/ 61 w 76"/>
                <a:gd name="T81" fmla="*/ 11 h 42"/>
                <a:gd name="T82" fmla="*/ 61 w 76"/>
                <a:gd name="T83" fmla="*/ 10 h 42"/>
                <a:gd name="T84" fmla="*/ 73 w 76"/>
                <a:gd name="T85" fmla="*/ 21 h 42"/>
                <a:gd name="T86" fmla="*/ 38 w 76"/>
                <a:gd name="T8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6" h="42">
                  <a:moveTo>
                    <a:pt x="76" y="21"/>
                  </a:moveTo>
                  <a:cubicBezTo>
                    <a:pt x="76" y="21"/>
                    <a:pt x="76" y="21"/>
                    <a:pt x="76" y="21"/>
                  </a:cubicBezTo>
                  <a:cubicBezTo>
                    <a:pt x="76" y="21"/>
                    <a:pt x="76" y="21"/>
                    <a:pt x="76" y="21"/>
                  </a:cubicBezTo>
                  <a:cubicBezTo>
                    <a:pt x="76" y="21"/>
                    <a:pt x="76" y="21"/>
                    <a:pt x="76" y="21"/>
                  </a:cubicBezTo>
                  <a:cubicBezTo>
                    <a:pt x="76" y="21"/>
                    <a:pt x="76" y="20"/>
                    <a:pt x="76" y="20"/>
                  </a:cubicBezTo>
                  <a:cubicBezTo>
                    <a:pt x="76" y="20"/>
                    <a:pt x="76" y="20"/>
                    <a:pt x="76" y="20"/>
                  </a:cubicBezTo>
                  <a:cubicBezTo>
                    <a:pt x="76" y="20"/>
                    <a:pt x="76" y="20"/>
                    <a:pt x="76" y="20"/>
                  </a:cubicBezTo>
                  <a:cubicBezTo>
                    <a:pt x="69" y="12"/>
                    <a:pt x="62" y="7"/>
                    <a:pt x="55" y="3"/>
                  </a:cubicBezTo>
                  <a:cubicBezTo>
                    <a:pt x="52" y="2"/>
                    <a:pt x="50" y="1"/>
                    <a:pt x="47" y="1"/>
                  </a:cubicBezTo>
                  <a:cubicBezTo>
                    <a:pt x="44" y="0"/>
                    <a:pt x="42" y="0"/>
                    <a:pt x="39" y="0"/>
                  </a:cubicBezTo>
                  <a:cubicBezTo>
                    <a:pt x="39" y="0"/>
                    <a:pt x="39" y="0"/>
                    <a:pt x="38" y="0"/>
                  </a:cubicBezTo>
                  <a:cubicBezTo>
                    <a:pt x="38" y="0"/>
                    <a:pt x="38" y="0"/>
                    <a:pt x="38" y="0"/>
                  </a:cubicBezTo>
                  <a:cubicBezTo>
                    <a:pt x="31" y="0"/>
                    <a:pt x="25" y="2"/>
                    <a:pt x="20" y="4"/>
                  </a:cubicBezTo>
                  <a:cubicBezTo>
                    <a:pt x="8" y="10"/>
                    <a:pt x="1" y="19"/>
                    <a:pt x="0" y="20"/>
                  </a:cubicBezTo>
                  <a:cubicBezTo>
                    <a:pt x="0" y="20"/>
                    <a:pt x="0" y="20"/>
                    <a:pt x="0" y="20"/>
                  </a:cubicBezTo>
                  <a:cubicBezTo>
                    <a:pt x="0" y="20"/>
                    <a:pt x="0" y="20"/>
                    <a:pt x="0" y="20"/>
                  </a:cubicBezTo>
                  <a:cubicBezTo>
                    <a:pt x="0" y="21"/>
                    <a:pt x="0" y="21"/>
                    <a:pt x="0" y="21"/>
                  </a:cubicBezTo>
                  <a:cubicBezTo>
                    <a:pt x="0" y="21"/>
                    <a:pt x="0" y="21"/>
                    <a:pt x="0" y="21"/>
                  </a:cubicBezTo>
                  <a:cubicBezTo>
                    <a:pt x="0" y="21"/>
                    <a:pt x="0" y="21"/>
                    <a:pt x="0" y="21"/>
                  </a:cubicBezTo>
                  <a:cubicBezTo>
                    <a:pt x="0" y="21"/>
                    <a:pt x="0" y="21"/>
                    <a:pt x="0" y="21"/>
                  </a:cubicBezTo>
                  <a:cubicBezTo>
                    <a:pt x="0" y="22"/>
                    <a:pt x="0" y="22"/>
                    <a:pt x="0" y="22"/>
                  </a:cubicBezTo>
                  <a:cubicBezTo>
                    <a:pt x="0" y="22"/>
                    <a:pt x="0" y="22"/>
                    <a:pt x="0" y="22"/>
                  </a:cubicBezTo>
                  <a:cubicBezTo>
                    <a:pt x="12" y="35"/>
                    <a:pt x="24" y="42"/>
                    <a:pt x="37" y="42"/>
                  </a:cubicBezTo>
                  <a:cubicBezTo>
                    <a:pt x="38" y="42"/>
                    <a:pt x="38" y="42"/>
                    <a:pt x="38" y="42"/>
                  </a:cubicBezTo>
                  <a:cubicBezTo>
                    <a:pt x="60" y="42"/>
                    <a:pt x="76" y="23"/>
                    <a:pt x="76" y="22"/>
                  </a:cubicBezTo>
                  <a:cubicBezTo>
                    <a:pt x="76" y="22"/>
                    <a:pt x="76" y="22"/>
                    <a:pt x="76" y="22"/>
                  </a:cubicBezTo>
                  <a:cubicBezTo>
                    <a:pt x="76" y="22"/>
                    <a:pt x="76" y="22"/>
                    <a:pt x="76" y="21"/>
                  </a:cubicBezTo>
                  <a:close/>
                  <a:moveTo>
                    <a:pt x="58" y="11"/>
                  </a:moveTo>
                  <a:cubicBezTo>
                    <a:pt x="58" y="22"/>
                    <a:pt x="49" y="31"/>
                    <a:pt x="38" y="31"/>
                  </a:cubicBezTo>
                  <a:cubicBezTo>
                    <a:pt x="27" y="31"/>
                    <a:pt x="18" y="22"/>
                    <a:pt x="18" y="11"/>
                  </a:cubicBezTo>
                  <a:cubicBezTo>
                    <a:pt x="18" y="10"/>
                    <a:pt x="19" y="9"/>
                    <a:pt x="22" y="7"/>
                  </a:cubicBezTo>
                  <a:cubicBezTo>
                    <a:pt x="26" y="5"/>
                    <a:pt x="32" y="3"/>
                    <a:pt x="38" y="3"/>
                  </a:cubicBezTo>
                  <a:cubicBezTo>
                    <a:pt x="42" y="3"/>
                    <a:pt x="45" y="3"/>
                    <a:pt x="47" y="4"/>
                  </a:cubicBezTo>
                  <a:cubicBezTo>
                    <a:pt x="49" y="4"/>
                    <a:pt x="51" y="5"/>
                    <a:pt x="52" y="5"/>
                  </a:cubicBezTo>
                  <a:cubicBezTo>
                    <a:pt x="56" y="7"/>
                    <a:pt x="58" y="9"/>
                    <a:pt x="58" y="11"/>
                  </a:cubicBezTo>
                  <a:close/>
                  <a:moveTo>
                    <a:pt x="38" y="39"/>
                  </a:moveTo>
                  <a:cubicBezTo>
                    <a:pt x="26" y="39"/>
                    <a:pt x="14" y="33"/>
                    <a:pt x="3" y="21"/>
                  </a:cubicBezTo>
                  <a:cubicBezTo>
                    <a:pt x="5" y="19"/>
                    <a:pt x="9" y="15"/>
                    <a:pt x="15" y="11"/>
                  </a:cubicBezTo>
                  <a:cubicBezTo>
                    <a:pt x="15" y="11"/>
                    <a:pt x="15" y="11"/>
                    <a:pt x="15" y="11"/>
                  </a:cubicBezTo>
                  <a:cubicBezTo>
                    <a:pt x="15" y="24"/>
                    <a:pt x="26" y="34"/>
                    <a:pt x="38" y="34"/>
                  </a:cubicBezTo>
                  <a:cubicBezTo>
                    <a:pt x="51" y="34"/>
                    <a:pt x="61" y="24"/>
                    <a:pt x="61" y="11"/>
                  </a:cubicBezTo>
                  <a:cubicBezTo>
                    <a:pt x="61" y="11"/>
                    <a:pt x="61" y="11"/>
                    <a:pt x="61" y="10"/>
                  </a:cubicBezTo>
                  <a:cubicBezTo>
                    <a:pt x="65" y="13"/>
                    <a:pt x="69" y="17"/>
                    <a:pt x="73" y="21"/>
                  </a:cubicBezTo>
                  <a:cubicBezTo>
                    <a:pt x="70" y="25"/>
                    <a:pt x="56" y="39"/>
                    <a:pt x="3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Freeform 80">
              <a:extLst>
                <a:ext uri="{FF2B5EF4-FFF2-40B4-BE49-F238E27FC236}">
                  <a16:creationId xmlns:a16="http://schemas.microsoft.com/office/drawing/2014/main" id="{133AD55B-F0FA-6478-C627-3D1AB3A8AED3}"/>
                </a:ext>
              </a:extLst>
            </p:cNvPr>
            <p:cNvSpPr>
              <a:spLocks noEditPoints="1"/>
            </p:cNvSpPr>
            <p:nvPr/>
          </p:nvSpPr>
          <p:spPr bwMode="auto">
            <a:xfrm>
              <a:off x="17914938" y="4214813"/>
              <a:ext cx="133350" cy="133350"/>
            </a:xfrm>
            <a:custGeom>
              <a:avLst/>
              <a:gdLst>
                <a:gd name="T0" fmla="*/ 7 w 14"/>
                <a:gd name="T1" fmla="*/ 14 h 14"/>
                <a:gd name="T2" fmla="*/ 14 w 14"/>
                <a:gd name="T3" fmla="*/ 7 h 14"/>
                <a:gd name="T4" fmla="*/ 7 w 14"/>
                <a:gd name="T5" fmla="*/ 0 h 14"/>
                <a:gd name="T6" fmla="*/ 0 w 14"/>
                <a:gd name="T7" fmla="*/ 7 h 14"/>
                <a:gd name="T8" fmla="*/ 7 w 14"/>
                <a:gd name="T9" fmla="*/ 14 h 14"/>
                <a:gd name="T10" fmla="*/ 7 w 14"/>
                <a:gd name="T11" fmla="*/ 3 h 14"/>
                <a:gd name="T12" fmla="*/ 11 w 14"/>
                <a:gd name="T13" fmla="*/ 7 h 14"/>
                <a:gd name="T14" fmla="*/ 7 w 14"/>
                <a:gd name="T15" fmla="*/ 11 h 14"/>
                <a:gd name="T16" fmla="*/ 3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11" y="14"/>
                    <a:pt x="14" y="11"/>
                    <a:pt x="14" y="7"/>
                  </a:cubicBezTo>
                  <a:cubicBezTo>
                    <a:pt x="14" y="3"/>
                    <a:pt x="11" y="0"/>
                    <a:pt x="7" y="0"/>
                  </a:cubicBezTo>
                  <a:cubicBezTo>
                    <a:pt x="3" y="0"/>
                    <a:pt x="0" y="3"/>
                    <a:pt x="0" y="7"/>
                  </a:cubicBezTo>
                  <a:cubicBezTo>
                    <a:pt x="0" y="11"/>
                    <a:pt x="3" y="14"/>
                    <a:pt x="7" y="14"/>
                  </a:cubicBezTo>
                  <a:close/>
                  <a:moveTo>
                    <a:pt x="7" y="3"/>
                  </a:moveTo>
                  <a:cubicBezTo>
                    <a:pt x="9" y="3"/>
                    <a:pt x="11" y="5"/>
                    <a:pt x="11" y="7"/>
                  </a:cubicBezTo>
                  <a:cubicBezTo>
                    <a:pt x="11" y="9"/>
                    <a:pt x="9" y="11"/>
                    <a:pt x="7" y="11"/>
                  </a:cubicBezTo>
                  <a:cubicBezTo>
                    <a:pt x="5" y="11"/>
                    <a:pt x="3" y="9"/>
                    <a:pt x="3" y="7"/>
                  </a:cubicBezTo>
                  <a:cubicBezTo>
                    <a:pt x="3" y="5"/>
                    <a:pt x="5" y="3"/>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23" name="Shape 2748">
            <a:extLst>
              <a:ext uri="{FF2B5EF4-FFF2-40B4-BE49-F238E27FC236}">
                <a16:creationId xmlns:a16="http://schemas.microsoft.com/office/drawing/2014/main" id="{EB4A89B0-5160-3B39-9EA8-DE389CFFD19A}"/>
              </a:ext>
            </a:extLst>
          </p:cNvPr>
          <p:cNvSpPr/>
          <p:nvPr/>
        </p:nvSpPr>
        <p:spPr>
          <a:xfrm>
            <a:off x="6420945" y="3674295"/>
            <a:ext cx="455913" cy="49084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Tree>
    <p:extLst>
      <p:ext uri="{BB962C8B-B14F-4D97-AF65-F5344CB8AC3E}">
        <p14:creationId xmlns:p14="http://schemas.microsoft.com/office/powerpoint/2010/main" val="22181639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a:xfrm>
            <a:off x="1052512" y="1129932"/>
            <a:ext cx="10086975" cy="778381"/>
          </a:xfrm>
        </p:spPr>
        <p:txBody>
          <a:bodyPr/>
          <a:lstStyle/>
          <a:p>
            <a:r>
              <a:rPr lang="en-US" b="1" dirty="0" err="1"/>
              <a:t>Pasiūlymai</a:t>
            </a:r>
            <a:r>
              <a:rPr lang="en-US" b="1" dirty="0"/>
              <a:t> </a:t>
            </a:r>
            <a:r>
              <a:rPr lang="en-US" b="1" dirty="0" err="1"/>
              <a:t>vykdant</a:t>
            </a:r>
            <a:r>
              <a:rPr lang="en-US" b="1" dirty="0"/>
              <a:t> </a:t>
            </a:r>
            <a:r>
              <a:rPr lang="en-US" b="1" dirty="0" err="1"/>
              <a:t>Prevenciją</a:t>
            </a:r>
            <a:endParaRPr lang="LID4096" b="1" dirty="0"/>
          </a:p>
        </p:txBody>
      </p:sp>
      <p:pic>
        <p:nvPicPr>
          <p:cNvPr id="4" name="Picture 2">
            <a:extLst>
              <a:ext uri="{FF2B5EF4-FFF2-40B4-BE49-F238E27FC236}">
                <a16:creationId xmlns:a16="http://schemas.microsoft.com/office/drawing/2014/main" id="{A44A174B-1982-2408-5988-C78A398F4E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114" t="3924" r="33217" b="70376"/>
          <a:stretch/>
        </p:blipFill>
        <p:spPr bwMode="auto">
          <a:xfrm>
            <a:off x="9071696" y="68428"/>
            <a:ext cx="2566122" cy="1998316"/>
          </a:xfrm>
          <a:prstGeom prst="rect">
            <a:avLst/>
          </a:prstGeom>
          <a:noFill/>
          <a:extLst>
            <a:ext uri="{909E8E84-426E-40DD-AFC4-6F175D3DCCD1}">
              <a14:hiddenFill xmlns:a14="http://schemas.microsoft.com/office/drawing/2010/main">
                <a:solidFill>
                  <a:srgbClr val="FFFFFF"/>
                </a:solidFill>
              </a14:hiddenFill>
            </a:ext>
          </a:extLst>
        </p:spPr>
      </p:pic>
      <p:sp>
        <p:nvSpPr>
          <p:cNvPr id="3" name="Shape 2553">
            <a:extLst>
              <a:ext uri="{FF2B5EF4-FFF2-40B4-BE49-F238E27FC236}">
                <a16:creationId xmlns:a16="http://schemas.microsoft.com/office/drawing/2014/main" id="{6164E23A-0DEA-CC31-637A-76F335108D56}"/>
              </a:ext>
            </a:extLst>
          </p:cNvPr>
          <p:cNvSpPr/>
          <p:nvPr/>
        </p:nvSpPr>
        <p:spPr>
          <a:xfrm>
            <a:off x="568160" y="2600485"/>
            <a:ext cx="484352" cy="484525"/>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5" name="TextBox 4">
            <a:extLst>
              <a:ext uri="{FF2B5EF4-FFF2-40B4-BE49-F238E27FC236}">
                <a16:creationId xmlns:a16="http://schemas.microsoft.com/office/drawing/2014/main" id="{11603FFB-7D5B-B8C1-FF67-AB8C53F07BA0}"/>
              </a:ext>
            </a:extLst>
          </p:cNvPr>
          <p:cNvSpPr txBox="1"/>
          <p:nvPr/>
        </p:nvSpPr>
        <p:spPr>
          <a:xfrm>
            <a:off x="1359160" y="2606930"/>
            <a:ext cx="5555761" cy="830997"/>
          </a:xfrm>
          <a:prstGeom prst="rect">
            <a:avLst/>
          </a:prstGeom>
          <a:noFill/>
        </p:spPr>
        <p:txBody>
          <a:bodyPr wrap="square" lIns="91440" tIns="45720" rIns="91440" bIns="45720" rtlCol="0" anchor="t">
            <a:spAutoFit/>
          </a:bodyPr>
          <a:lstStyle/>
          <a:p>
            <a:r>
              <a:rPr lang="en-GB" sz="2400" dirty="0" err="1">
                <a:solidFill>
                  <a:srgbClr val="FFFFFF"/>
                </a:solidFill>
                <a:latin typeface="D-DIN"/>
              </a:rPr>
              <a:t>Privalomi</a:t>
            </a:r>
            <a:r>
              <a:rPr lang="en-GB" sz="2400" dirty="0">
                <a:solidFill>
                  <a:srgbClr val="FFFFFF"/>
                </a:solidFill>
                <a:latin typeface="D-DIN"/>
              </a:rPr>
              <a:t> </a:t>
            </a:r>
            <a:r>
              <a:rPr lang="en-GB" sz="2400" dirty="0" err="1">
                <a:solidFill>
                  <a:srgbClr val="FFFFFF"/>
                </a:solidFill>
                <a:latin typeface="D-DIN"/>
              </a:rPr>
              <a:t>mokymai</a:t>
            </a:r>
            <a:r>
              <a:rPr lang="en-GB" sz="2400" dirty="0">
                <a:solidFill>
                  <a:srgbClr val="FFFFFF"/>
                </a:solidFill>
                <a:latin typeface="D-DIN"/>
              </a:rPr>
              <a:t> </a:t>
            </a:r>
            <a:r>
              <a:rPr lang="en-GB" sz="2400" dirty="0" err="1">
                <a:solidFill>
                  <a:srgbClr val="FFFFFF"/>
                </a:solidFill>
                <a:latin typeface="D-DIN"/>
              </a:rPr>
              <a:t>personalui</a:t>
            </a:r>
            <a:r>
              <a:rPr lang="en-GB" sz="2400" dirty="0">
                <a:solidFill>
                  <a:srgbClr val="FFFFFF"/>
                </a:solidFill>
                <a:latin typeface="D-DIN"/>
              </a:rPr>
              <a:t> </a:t>
            </a:r>
            <a:r>
              <a:rPr lang="en-GB" sz="2400" dirty="0" err="1">
                <a:solidFill>
                  <a:srgbClr val="FFFFFF"/>
                </a:solidFill>
                <a:latin typeface="D-DIN"/>
              </a:rPr>
              <a:t>ir</a:t>
            </a:r>
            <a:r>
              <a:rPr lang="en-GB" sz="2400" dirty="0">
                <a:solidFill>
                  <a:srgbClr val="FFFFFF"/>
                </a:solidFill>
                <a:latin typeface="D-DIN"/>
              </a:rPr>
              <a:t> </a:t>
            </a:r>
            <a:r>
              <a:rPr lang="en-GB" sz="2400" dirty="0" err="1">
                <a:solidFill>
                  <a:srgbClr val="FFFFFF"/>
                </a:solidFill>
                <a:latin typeface="D-DIN"/>
              </a:rPr>
              <a:t>studentams</a:t>
            </a:r>
            <a:r>
              <a:rPr lang="en-GB" sz="2400" dirty="0">
                <a:solidFill>
                  <a:srgbClr val="FFFFFF"/>
                </a:solidFill>
                <a:latin typeface="D-DIN"/>
              </a:rPr>
              <a:t>. </a:t>
            </a:r>
          </a:p>
        </p:txBody>
      </p:sp>
      <p:sp>
        <p:nvSpPr>
          <p:cNvPr id="6" name="TextBox 5">
            <a:extLst>
              <a:ext uri="{FF2B5EF4-FFF2-40B4-BE49-F238E27FC236}">
                <a16:creationId xmlns:a16="http://schemas.microsoft.com/office/drawing/2014/main" id="{209D635A-FE13-2997-5599-2458685BAE96}"/>
              </a:ext>
            </a:extLst>
          </p:cNvPr>
          <p:cNvSpPr txBox="1"/>
          <p:nvPr/>
        </p:nvSpPr>
        <p:spPr>
          <a:xfrm>
            <a:off x="1232160" y="3787902"/>
            <a:ext cx="5344746" cy="830997"/>
          </a:xfrm>
          <a:prstGeom prst="rect">
            <a:avLst/>
          </a:prstGeom>
          <a:noFill/>
        </p:spPr>
        <p:txBody>
          <a:bodyPr wrap="square" lIns="91440" tIns="45720" rIns="91440" bIns="45720" rtlCol="0" anchor="t">
            <a:spAutoFit/>
          </a:bodyPr>
          <a:lstStyle/>
          <a:p>
            <a:r>
              <a:rPr lang="en-GB" sz="2400" dirty="0" err="1">
                <a:solidFill>
                  <a:srgbClr val="FFFFFF"/>
                </a:solidFill>
                <a:latin typeface="D-DIN"/>
              </a:rPr>
              <a:t>Tinkamo</a:t>
            </a:r>
            <a:r>
              <a:rPr lang="en-GB" sz="2400" dirty="0">
                <a:solidFill>
                  <a:srgbClr val="FFFFFF"/>
                </a:solidFill>
                <a:latin typeface="D-DIN"/>
              </a:rPr>
              <a:t> </a:t>
            </a:r>
            <a:r>
              <a:rPr lang="en-GB" sz="2400" dirty="0" err="1">
                <a:solidFill>
                  <a:srgbClr val="FFFFFF"/>
                </a:solidFill>
                <a:latin typeface="D-DIN"/>
              </a:rPr>
              <a:t>biudžeto</a:t>
            </a:r>
            <a:r>
              <a:rPr lang="en-GB" sz="2400" dirty="0">
                <a:solidFill>
                  <a:srgbClr val="FFFFFF"/>
                </a:solidFill>
                <a:latin typeface="D-DIN"/>
              </a:rPr>
              <a:t> </a:t>
            </a:r>
            <a:r>
              <a:rPr lang="en-GB" sz="2400" dirty="0" err="1">
                <a:solidFill>
                  <a:srgbClr val="FFFFFF"/>
                </a:solidFill>
                <a:latin typeface="D-DIN"/>
              </a:rPr>
              <a:t>skyrimas</a:t>
            </a:r>
            <a:r>
              <a:rPr lang="en-GB" sz="2400" dirty="0">
                <a:solidFill>
                  <a:srgbClr val="FFFFFF"/>
                </a:solidFill>
                <a:latin typeface="D-DIN"/>
              </a:rPr>
              <a:t> </a:t>
            </a:r>
            <a:r>
              <a:rPr lang="en-GB" sz="2400" dirty="0" err="1">
                <a:solidFill>
                  <a:srgbClr val="FFFFFF"/>
                </a:solidFill>
                <a:latin typeface="D-DIN"/>
              </a:rPr>
              <a:t>mokymams</a:t>
            </a:r>
            <a:r>
              <a:rPr lang="en-GB" sz="2400" dirty="0">
                <a:solidFill>
                  <a:srgbClr val="FFFFFF"/>
                </a:solidFill>
                <a:latin typeface="D-DIN"/>
              </a:rPr>
              <a:t>, </a:t>
            </a:r>
            <a:r>
              <a:rPr lang="en-GB" sz="2400" dirty="0" err="1">
                <a:solidFill>
                  <a:srgbClr val="FFFFFF"/>
                </a:solidFill>
                <a:latin typeface="D-DIN"/>
              </a:rPr>
              <a:t>veišinimo</a:t>
            </a:r>
            <a:r>
              <a:rPr lang="en-GB" sz="2400" dirty="0">
                <a:solidFill>
                  <a:srgbClr val="FFFFFF"/>
                </a:solidFill>
                <a:latin typeface="D-DIN"/>
              </a:rPr>
              <a:t> </a:t>
            </a:r>
            <a:r>
              <a:rPr lang="en-GB" sz="2400" dirty="0" err="1">
                <a:solidFill>
                  <a:srgbClr val="FFFFFF"/>
                </a:solidFill>
                <a:latin typeface="D-DIN"/>
              </a:rPr>
              <a:t>kampanijoms</a:t>
            </a:r>
            <a:r>
              <a:rPr lang="en-GB" sz="2400" dirty="0">
                <a:solidFill>
                  <a:srgbClr val="FFFFFF"/>
                </a:solidFill>
                <a:latin typeface="D-DIN"/>
              </a:rPr>
              <a:t> </a:t>
            </a:r>
            <a:r>
              <a:rPr lang="en-GB" sz="2400" dirty="0" err="1">
                <a:solidFill>
                  <a:srgbClr val="FFFFFF"/>
                </a:solidFill>
                <a:latin typeface="D-DIN"/>
              </a:rPr>
              <a:t>ir</a:t>
            </a:r>
            <a:r>
              <a:rPr lang="en-GB" sz="2400" dirty="0">
                <a:solidFill>
                  <a:srgbClr val="FFFFFF"/>
                </a:solidFill>
                <a:latin typeface="D-DIN"/>
              </a:rPr>
              <a:t> kt </a:t>
            </a:r>
            <a:r>
              <a:rPr lang="en-GB" sz="2400" dirty="0" err="1">
                <a:solidFill>
                  <a:srgbClr val="FFFFFF"/>
                </a:solidFill>
                <a:latin typeface="D-DIN"/>
              </a:rPr>
              <a:t>iniciatyvoms</a:t>
            </a:r>
            <a:r>
              <a:rPr lang="en-GB" sz="2400" dirty="0">
                <a:solidFill>
                  <a:srgbClr val="FFFFFF"/>
                </a:solidFill>
                <a:latin typeface="D-DIN"/>
              </a:rPr>
              <a:t>.</a:t>
            </a:r>
            <a:endParaRPr lang="en-US" sz="2400" dirty="0">
              <a:solidFill>
                <a:srgbClr val="FFFFFF"/>
              </a:solidFill>
              <a:latin typeface="D-DIN"/>
            </a:endParaRPr>
          </a:p>
        </p:txBody>
      </p:sp>
      <p:sp>
        <p:nvSpPr>
          <p:cNvPr id="13" name="TextBox 12">
            <a:extLst>
              <a:ext uri="{FF2B5EF4-FFF2-40B4-BE49-F238E27FC236}">
                <a16:creationId xmlns:a16="http://schemas.microsoft.com/office/drawing/2014/main" id="{F865AFE4-01F9-1162-6F20-C3C9BAB85429}"/>
              </a:ext>
            </a:extLst>
          </p:cNvPr>
          <p:cNvSpPr txBox="1"/>
          <p:nvPr/>
        </p:nvSpPr>
        <p:spPr>
          <a:xfrm>
            <a:off x="1232160" y="5140073"/>
            <a:ext cx="5075116" cy="830997"/>
          </a:xfrm>
          <a:prstGeom prst="rect">
            <a:avLst/>
          </a:prstGeom>
          <a:noFill/>
        </p:spPr>
        <p:txBody>
          <a:bodyPr wrap="square" lIns="91440" tIns="45720" rIns="91440" bIns="45720" rtlCol="0" anchor="t">
            <a:spAutoFit/>
          </a:bodyPr>
          <a:lstStyle/>
          <a:p>
            <a:r>
              <a:rPr lang="en-GB" sz="2400" dirty="0" err="1">
                <a:solidFill>
                  <a:srgbClr val="FFFFFF"/>
                </a:solidFill>
                <a:latin typeface="D-DIN"/>
              </a:rPr>
              <a:t>Nuolatinigs</a:t>
            </a:r>
            <a:r>
              <a:rPr lang="en-GB" sz="2400" dirty="0">
                <a:solidFill>
                  <a:srgbClr val="FFFFFF"/>
                </a:solidFill>
                <a:latin typeface="D-DIN"/>
              </a:rPr>
              <a:t> </a:t>
            </a:r>
            <a:r>
              <a:rPr lang="en-GB" sz="2400" dirty="0" err="1">
                <a:solidFill>
                  <a:srgbClr val="FFFFFF"/>
                </a:solidFill>
                <a:latin typeface="D-DIN"/>
              </a:rPr>
              <a:t>priemonių</a:t>
            </a:r>
            <a:r>
              <a:rPr lang="en-GB" sz="2400" dirty="0">
                <a:solidFill>
                  <a:srgbClr val="FFFFFF"/>
                </a:solidFill>
                <a:latin typeface="D-DIN"/>
              </a:rPr>
              <a:t> </a:t>
            </a:r>
            <a:r>
              <a:rPr lang="en-GB" sz="2400" dirty="0" err="1">
                <a:solidFill>
                  <a:srgbClr val="FFFFFF"/>
                </a:solidFill>
                <a:latin typeface="D-DIN"/>
              </a:rPr>
              <a:t>vertinimas</a:t>
            </a:r>
            <a:r>
              <a:rPr lang="en-GB" sz="2400" dirty="0">
                <a:solidFill>
                  <a:srgbClr val="FFFFFF"/>
                </a:solidFill>
                <a:latin typeface="D-DIN"/>
              </a:rPr>
              <a:t> </a:t>
            </a:r>
            <a:r>
              <a:rPr lang="en-GB" sz="2400" dirty="0" err="1">
                <a:solidFill>
                  <a:srgbClr val="FFFFFF"/>
                </a:solidFill>
                <a:latin typeface="D-DIN"/>
              </a:rPr>
              <a:t>ir</a:t>
            </a:r>
            <a:r>
              <a:rPr lang="en-GB" sz="2400" dirty="0">
                <a:solidFill>
                  <a:srgbClr val="FFFFFF"/>
                </a:solidFill>
                <a:latin typeface="D-DIN"/>
              </a:rPr>
              <a:t> </a:t>
            </a:r>
            <a:r>
              <a:rPr lang="en-GB" sz="2400" dirty="0" err="1">
                <a:solidFill>
                  <a:srgbClr val="FFFFFF"/>
                </a:solidFill>
                <a:latin typeface="D-DIN"/>
              </a:rPr>
              <a:t>atnaujinimas</a:t>
            </a:r>
            <a:r>
              <a:rPr lang="en-GB" sz="2400" dirty="0">
                <a:solidFill>
                  <a:srgbClr val="FFFFFF"/>
                </a:solidFill>
                <a:latin typeface="D-DIN"/>
              </a:rPr>
              <a:t>.</a:t>
            </a:r>
            <a:endParaRPr lang="en-US" sz="2400" dirty="0">
              <a:solidFill>
                <a:srgbClr val="FFFFFF"/>
              </a:solidFill>
              <a:latin typeface="D-DIN"/>
            </a:endParaRPr>
          </a:p>
        </p:txBody>
      </p:sp>
      <p:grpSp>
        <p:nvGrpSpPr>
          <p:cNvPr id="17" name="กลุ่ม 99">
            <a:extLst>
              <a:ext uri="{FF2B5EF4-FFF2-40B4-BE49-F238E27FC236}">
                <a16:creationId xmlns:a16="http://schemas.microsoft.com/office/drawing/2014/main" id="{2170FE01-D531-5738-1B36-730A8CA7DB1D}"/>
              </a:ext>
            </a:extLst>
          </p:cNvPr>
          <p:cNvGrpSpPr/>
          <p:nvPr/>
        </p:nvGrpSpPr>
        <p:grpSpPr>
          <a:xfrm>
            <a:off x="477434" y="5234839"/>
            <a:ext cx="594714" cy="358567"/>
            <a:chOff x="17619663" y="4157663"/>
            <a:chExt cx="723900" cy="400050"/>
          </a:xfrm>
          <a:solidFill>
            <a:srgbClr val="5792CE"/>
          </a:solidFill>
        </p:grpSpPr>
        <p:sp>
          <p:nvSpPr>
            <p:cNvPr id="18" name="Freeform 79">
              <a:extLst>
                <a:ext uri="{FF2B5EF4-FFF2-40B4-BE49-F238E27FC236}">
                  <a16:creationId xmlns:a16="http://schemas.microsoft.com/office/drawing/2014/main" id="{7E553CCA-4343-AC49-723B-9F043AC4298A}"/>
                </a:ext>
              </a:extLst>
            </p:cNvPr>
            <p:cNvSpPr>
              <a:spLocks noEditPoints="1"/>
            </p:cNvSpPr>
            <p:nvPr/>
          </p:nvSpPr>
          <p:spPr bwMode="auto">
            <a:xfrm>
              <a:off x="17619663" y="4157663"/>
              <a:ext cx="723900" cy="400050"/>
            </a:xfrm>
            <a:custGeom>
              <a:avLst/>
              <a:gdLst>
                <a:gd name="T0" fmla="*/ 76 w 76"/>
                <a:gd name="T1" fmla="*/ 21 h 42"/>
                <a:gd name="T2" fmla="*/ 76 w 76"/>
                <a:gd name="T3" fmla="*/ 21 h 42"/>
                <a:gd name="T4" fmla="*/ 76 w 76"/>
                <a:gd name="T5" fmla="*/ 21 h 42"/>
                <a:gd name="T6" fmla="*/ 76 w 76"/>
                <a:gd name="T7" fmla="*/ 21 h 42"/>
                <a:gd name="T8" fmla="*/ 76 w 76"/>
                <a:gd name="T9" fmla="*/ 20 h 42"/>
                <a:gd name="T10" fmla="*/ 76 w 76"/>
                <a:gd name="T11" fmla="*/ 20 h 42"/>
                <a:gd name="T12" fmla="*/ 76 w 76"/>
                <a:gd name="T13" fmla="*/ 20 h 42"/>
                <a:gd name="T14" fmla="*/ 55 w 76"/>
                <a:gd name="T15" fmla="*/ 3 h 42"/>
                <a:gd name="T16" fmla="*/ 47 w 76"/>
                <a:gd name="T17" fmla="*/ 1 h 42"/>
                <a:gd name="T18" fmla="*/ 39 w 76"/>
                <a:gd name="T19" fmla="*/ 0 h 42"/>
                <a:gd name="T20" fmla="*/ 38 w 76"/>
                <a:gd name="T21" fmla="*/ 0 h 42"/>
                <a:gd name="T22" fmla="*/ 38 w 76"/>
                <a:gd name="T23" fmla="*/ 0 h 42"/>
                <a:gd name="T24" fmla="*/ 20 w 76"/>
                <a:gd name="T25" fmla="*/ 4 h 42"/>
                <a:gd name="T26" fmla="*/ 0 w 76"/>
                <a:gd name="T27" fmla="*/ 20 h 42"/>
                <a:gd name="T28" fmla="*/ 0 w 76"/>
                <a:gd name="T29" fmla="*/ 20 h 42"/>
                <a:gd name="T30" fmla="*/ 0 w 76"/>
                <a:gd name="T31" fmla="*/ 20 h 42"/>
                <a:gd name="T32" fmla="*/ 0 w 76"/>
                <a:gd name="T33" fmla="*/ 21 h 42"/>
                <a:gd name="T34" fmla="*/ 0 w 76"/>
                <a:gd name="T35" fmla="*/ 21 h 42"/>
                <a:gd name="T36" fmla="*/ 0 w 76"/>
                <a:gd name="T37" fmla="*/ 21 h 42"/>
                <a:gd name="T38" fmla="*/ 0 w 76"/>
                <a:gd name="T39" fmla="*/ 21 h 42"/>
                <a:gd name="T40" fmla="*/ 0 w 76"/>
                <a:gd name="T41" fmla="*/ 22 h 42"/>
                <a:gd name="T42" fmla="*/ 0 w 76"/>
                <a:gd name="T43" fmla="*/ 22 h 42"/>
                <a:gd name="T44" fmla="*/ 37 w 76"/>
                <a:gd name="T45" fmla="*/ 42 h 42"/>
                <a:gd name="T46" fmla="*/ 38 w 76"/>
                <a:gd name="T47" fmla="*/ 42 h 42"/>
                <a:gd name="T48" fmla="*/ 76 w 76"/>
                <a:gd name="T49" fmla="*/ 22 h 42"/>
                <a:gd name="T50" fmla="*/ 76 w 76"/>
                <a:gd name="T51" fmla="*/ 22 h 42"/>
                <a:gd name="T52" fmla="*/ 76 w 76"/>
                <a:gd name="T53" fmla="*/ 21 h 42"/>
                <a:gd name="T54" fmla="*/ 58 w 76"/>
                <a:gd name="T55" fmla="*/ 11 h 42"/>
                <a:gd name="T56" fmla="*/ 38 w 76"/>
                <a:gd name="T57" fmla="*/ 31 h 42"/>
                <a:gd name="T58" fmla="*/ 18 w 76"/>
                <a:gd name="T59" fmla="*/ 11 h 42"/>
                <a:gd name="T60" fmla="*/ 22 w 76"/>
                <a:gd name="T61" fmla="*/ 7 h 42"/>
                <a:gd name="T62" fmla="*/ 38 w 76"/>
                <a:gd name="T63" fmla="*/ 3 h 42"/>
                <a:gd name="T64" fmla="*/ 47 w 76"/>
                <a:gd name="T65" fmla="*/ 4 h 42"/>
                <a:gd name="T66" fmla="*/ 52 w 76"/>
                <a:gd name="T67" fmla="*/ 5 h 42"/>
                <a:gd name="T68" fmla="*/ 58 w 76"/>
                <a:gd name="T69" fmla="*/ 11 h 42"/>
                <a:gd name="T70" fmla="*/ 38 w 76"/>
                <a:gd name="T71" fmla="*/ 39 h 42"/>
                <a:gd name="T72" fmla="*/ 3 w 76"/>
                <a:gd name="T73" fmla="*/ 21 h 42"/>
                <a:gd name="T74" fmla="*/ 15 w 76"/>
                <a:gd name="T75" fmla="*/ 11 h 42"/>
                <a:gd name="T76" fmla="*/ 15 w 76"/>
                <a:gd name="T77" fmla="*/ 11 h 42"/>
                <a:gd name="T78" fmla="*/ 38 w 76"/>
                <a:gd name="T79" fmla="*/ 34 h 42"/>
                <a:gd name="T80" fmla="*/ 61 w 76"/>
                <a:gd name="T81" fmla="*/ 11 h 42"/>
                <a:gd name="T82" fmla="*/ 61 w 76"/>
                <a:gd name="T83" fmla="*/ 10 h 42"/>
                <a:gd name="T84" fmla="*/ 73 w 76"/>
                <a:gd name="T85" fmla="*/ 21 h 42"/>
                <a:gd name="T86" fmla="*/ 38 w 76"/>
                <a:gd name="T8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6" h="42">
                  <a:moveTo>
                    <a:pt x="76" y="21"/>
                  </a:moveTo>
                  <a:cubicBezTo>
                    <a:pt x="76" y="21"/>
                    <a:pt x="76" y="21"/>
                    <a:pt x="76" y="21"/>
                  </a:cubicBezTo>
                  <a:cubicBezTo>
                    <a:pt x="76" y="21"/>
                    <a:pt x="76" y="21"/>
                    <a:pt x="76" y="21"/>
                  </a:cubicBezTo>
                  <a:cubicBezTo>
                    <a:pt x="76" y="21"/>
                    <a:pt x="76" y="21"/>
                    <a:pt x="76" y="21"/>
                  </a:cubicBezTo>
                  <a:cubicBezTo>
                    <a:pt x="76" y="21"/>
                    <a:pt x="76" y="20"/>
                    <a:pt x="76" y="20"/>
                  </a:cubicBezTo>
                  <a:cubicBezTo>
                    <a:pt x="76" y="20"/>
                    <a:pt x="76" y="20"/>
                    <a:pt x="76" y="20"/>
                  </a:cubicBezTo>
                  <a:cubicBezTo>
                    <a:pt x="76" y="20"/>
                    <a:pt x="76" y="20"/>
                    <a:pt x="76" y="20"/>
                  </a:cubicBezTo>
                  <a:cubicBezTo>
                    <a:pt x="69" y="12"/>
                    <a:pt x="62" y="7"/>
                    <a:pt x="55" y="3"/>
                  </a:cubicBezTo>
                  <a:cubicBezTo>
                    <a:pt x="52" y="2"/>
                    <a:pt x="50" y="1"/>
                    <a:pt x="47" y="1"/>
                  </a:cubicBezTo>
                  <a:cubicBezTo>
                    <a:pt x="44" y="0"/>
                    <a:pt x="42" y="0"/>
                    <a:pt x="39" y="0"/>
                  </a:cubicBezTo>
                  <a:cubicBezTo>
                    <a:pt x="39" y="0"/>
                    <a:pt x="39" y="0"/>
                    <a:pt x="38" y="0"/>
                  </a:cubicBezTo>
                  <a:cubicBezTo>
                    <a:pt x="38" y="0"/>
                    <a:pt x="38" y="0"/>
                    <a:pt x="38" y="0"/>
                  </a:cubicBezTo>
                  <a:cubicBezTo>
                    <a:pt x="31" y="0"/>
                    <a:pt x="25" y="2"/>
                    <a:pt x="20" y="4"/>
                  </a:cubicBezTo>
                  <a:cubicBezTo>
                    <a:pt x="8" y="10"/>
                    <a:pt x="1" y="19"/>
                    <a:pt x="0" y="20"/>
                  </a:cubicBezTo>
                  <a:cubicBezTo>
                    <a:pt x="0" y="20"/>
                    <a:pt x="0" y="20"/>
                    <a:pt x="0" y="20"/>
                  </a:cubicBezTo>
                  <a:cubicBezTo>
                    <a:pt x="0" y="20"/>
                    <a:pt x="0" y="20"/>
                    <a:pt x="0" y="20"/>
                  </a:cubicBezTo>
                  <a:cubicBezTo>
                    <a:pt x="0" y="21"/>
                    <a:pt x="0" y="21"/>
                    <a:pt x="0" y="21"/>
                  </a:cubicBezTo>
                  <a:cubicBezTo>
                    <a:pt x="0" y="21"/>
                    <a:pt x="0" y="21"/>
                    <a:pt x="0" y="21"/>
                  </a:cubicBezTo>
                  <a:cubicBezTo>
                    <a:pt x="0" y="21"/>
                    <a:pt x="0" y="21"/>
                    <a:pt x="0" y="21"/>
                  </a:cubicBezTo>
                  <a:cubicBezTo>
                    <a:pt x="0" y="21"/>
                    <a:pt x="0" y="21"/>
                    <a:pt x="0" y="21"/>
                  </a:cubicBezTo>
                  <a:cubicBezTo>
                    <a:pt x="0" y="22"/>
                    <a:pt x="0" y="22"/>
                    <a:pt x="0" y="22"/>
                  </a:cubicBezTo>
                  <a:cubicBezTo>
                    <a:pt x="0" y="22"/>
                    <a:pt x="0" y="22"/>
                    <a:pt x="0" y="22"/>
                  </a:cubicBezTo>
                  <a:cubicBezTo>
                    <a:pt x="12" y="35"/>
                    <a:pt x="24" y="42"/>
                    <a:pt x="37" y="42"/>
                  </a:cubicBezTo>
                  <a:cubicBezTo>
                    <a:pt x="38" y="42"/>
                    <a:pt x="38" y="42"/>
                    <a:pt x="38" y="42"/>
                  </a:cubicBezTo>
                  <a:cubicBezTo>
                    <a:pt x="60" y="42"/>
                    <a:pt x="76" y="23"/>
                    <a:pt x="76" y="22"/>
                  </a:cubicBezTo>
                  <a:cubicBezTo>
                    <a:pt x="76" y="22"/>
                    <a:pt x="76" y="22"/>
                    <a:pt x="76" y="22"/>
                  </a:cubicBezTo>
                  <a:cubicBezTo>
                    <a:pt x="76" y="22"/>
                    <a:pt x="76" y="22"/>
                    <a:pt x="76" y="21"/>
                  </a:cubicBezTo>
                  <a:close/>
                  <a:moveTo>
                    <a:pt x="58" y="11"/>
                  </a:moveTo>
                  <a:cubicBezTo>
                    <a:pt x="58" y="22"/>
                    <a:pt x="49" y="31"/>
                    <a:pt x="38" y="31"/>
                  </a:cubicBezTo>
                  <a:cubicBezTo>
                    <a:pt x="27" y="31"/>
                    <a:pt x="18" y="22"/>
                    <a:pt x="18" y="11"/>
                  </a:cubicBezTo>
                  <a:cubicBezTo>
                    <a:pt x="18" y="10"/>
                    <a:pt x="19" y="9"/>
                    <a:pt x="22" y="7"/>
                  </a:cubicBezTo>
                  <a:cubicBezTo>
                    <a:pt x="26" y="5"/>
                    <a:pt x="32" y="3"/>
                    <a:pt x="38" y="3"/>
                  </a:cubicBezTo>
                  <a:cubicBezTo>
                    <a:pt x="42" y="3"/>
                    <a:pt x="45" y="3"/>
                    <a:pt x="47" y="4"/>
                  </a:cubicBezTo>
                  <a:cubicBezTo>
                    <a:pt x="49" y="4"/>
                    <a:pt x="51" y="5"/>
                    <a:pt x="52" y="5"/>
                  </a:cubicBezTo>
                  <a:cubicBezTo>
                    <a:pt x="56" y="7"/>
                    <a:pt x="58" y="9"/>
                    <a:pt x="58" y="11"/>
                  </a:cubicBezTo>
                  <a:close/>
                  <a:moveTo>
                    <a:pt x="38" y="39"/>
                  </a:moveTo>
                  <a:cubicBezTo>
                    <a:pt x="26" y="39"/>
                    <a:pt x="14" y="33"/>
                    <a:pt x="3" y="21"/>
                  </a:cubicBezTo>
                  <a:cubicBezTo>
                    <a:pt x="5" y="19"/>
                    <a:pt x="9" y="15"/>
                    <a:pt x="15" y="11"/>
                  </a:cubicBezTo>
                  <a:cubicBezTo>
                    <a:pt x="15" y="11"/>
                    <a:pt x="15" y="11"/>
                    <a:pt x="15" y="11"/>
                  </a:cubicBezTo>
                  <a:cubicBezTo>
                    <a:pt x="15" y="24"/>
                    <a:pt x="26" y="34"/>
                    <a:pt x="38" y="34"/>
                  </a:cubicBezTo>
                  <a:cubicBezTo>
                    <a:pt x="51" y="34"/>
                    <a:pt x="61" y="24"/>
                    <a:pt x="61" y="11"/>
                  </a:cubicBezTo>
                  <a:cubicBezTo>
                    <a:pt x="61" y="11"/>
                    <a:pt x="61" y="11"/>
                    <a:pt x="61" y="10"/>
                  </a:cubicBezTo>
                  <a:cubicBezTo>
                    <a:pt x="65" y="13"/>
                    <a:pt x="69" y="17"/>
                    <a:pt x="73" y="21"/>
                  </a:cubicBezTo>
                  <a:cubicBezTo>
                    <a:pt x="70" y="25"/>
                    <a:pt x="56" y="39"/>
                    <a:pt x="3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9" name="Freeform 80">
              <a:extLst>
                <a:ext uri="{FF2B5EF4-FFF2-40B4-BE49-F238E27FC236}">
                  <a16:creationId xmlns:a16="http://schemas.microsoft.com/office/drawing/2014/main" id="{133AD55B-F0FA-6478-C627-3D1AB3A8AED3}"/>
                </a:ext>
              </a:extLst>
            </p:cNvPr>
            <p:cNvSpPr>
              <a:spLocks noEditPoints="1"/>
            </p:cNvSpPr>
            <p:nvPr/>
          </p:nvSpPr>
          <p:spPr bwMode="auto">
            <a:xfrm>
              <a:off x="17914938" y="4214813"/>
              <a:ext cx="133350" cy="133350"/>
            </a:xfrm>
            <a:custGeom>
              <a:avLst/>
              <a:gdLst>
                <a:gd name="T0" fmla="*/ 7 w 14"/>
                <a:gd name="T1" fmla="*/ 14 h 14"/>
                <a:gd name="T2" fmla="*/ 14 w 14"/>
                <a:gd name="T3" fmla="*/ 7 h 14"/>
                <a:gd name="T4" fmla="*/ 7 w 14"/>
                <a:gd name="T5" fmla="*/ 0 h 14"/>
                <a:gd name="T6" fmla="*/ 0 w 14"/>
                <a:gd name="T7" fmla="*/ 7 h 14"/>
                <a:gd name="T8" fmla="*/ 7 w 14"/>
                <a:gd name="T9" fmla="*/ 14 h 14"/>
                <a:gd name="T10" fmla="*/ 7 w 14"/>
                <a:gd name="T11" fmla="*/ 3 h 14"/>
                <a:gd name="T12" fmla="*/ 11 w 14"/>
                <a:gd name="T13" fmla="*/ 7 h 14"/>
                <a:gd name="T14" fmla="*/ 7 w 14"/>
                <a:gd name="T15" fmla="*/ 11 h 14"/>
                <a:gd name="T16" fmla="*/ 3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11" y="14"/>
                    <a:pt x="14" y="11"/>
                    <a:pt x="14" y="7"/>
                  </a:cubicBezTo>
                  <a:cubicBezTo>
                    <a:pt x="14" y="3"/>
                    <a:pt x="11" y="0"/>
                    <a:pt x="7" y="0"/>
                  </a:cubicBezTo>
                  <a:cubicBezTo>
                    <a:pt x="3" y="0"/>
                    <a:pt x="0" y="3"/>
                    <a:pt x="0" y="7"/>
                  </a:cubicBezTo>
                  <a:cubicBezTo>
                    <a:pt x="0" y="11"/>
                    <a:pt x="3" y="14"/>
                    <a:pt x="7" y="14"/>
                  </a:cubicBezTo>
                  <a:close/>
                  <a:moveTo>
                    <a:pt x="7" y="3"/>
                  </a:moveTo>
                  <a:cubicBezTo>
                    <a:pt x="9" y="3"/>
                    <a:pt x="11" y="5"/>
                    <a:pt x="11" y="7"/>
                  </a:cubicBezTo>
                  <a:cubicBezTo>
                    <a:pt x="11" y="9"/>
                    <a:pt x="9" y="11"/>
                    <a:pt x="7" y="11"/>
                  </a:cubicBezTo>
                  <a:cubicBezTo>
                    <a:pt x="5" y="11"/>
                    <a:pt x="3" y="9"/>
                    <a:pt x="3" y="7"/>
                  </a:cubicBezTo>
                  <a:cubicBezTo>
                    <a:pt x="3" y="5"/>
                    <a:pt x="5" y="3"/>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grpSp>
        <p:nvGrpSpPr>
          <p:cNvPr id="8" name="กลุ่ม 266">
            <a:extLst>
              <a:ext uri="{FF2B5EF4-FFF2-40B4-BE49-F238E27FC236}">
                <a16:creationId xmlns:a16="http://schemas.microsoft.com/office/drawing/2014/main" id="{EE3DEBDE-1CED-0937-152F-DAF839306FA8}"/>
              </a:ext>
            </a:extLst>
          </p:cNvPr>
          <p:cNvGrpSpPr/>
          <p:nvPr/>
        </p:nvGrpSpPr>
        <p:grpSpPr>
          <a:xfrm>
            <a:off x="568160" y="3966574"/>
            <a:ext cx="359691" cy="565985"/>
            <a:chOff x="9260948" y="10553700"/>
            <a:chExt cx="447675" cy="668338"/>
          </a:xfrm>
          <a:solidFill>
            <a:srgbClr val="5792CE"/>
          </a:solidFill>
        </p:grpSpPr>
        <p:sp>
          <p:nvSpPr>
            <p:cNvPr id="12" name="Freeform 220">
              <a:extLst>
                <a:ext uri="{FF2B5EF4-FFF2-40B4-BE49-F238E27FC236}">
                  <a16:creationId xmlns:a16="http://schemas.microsoft.com/office/drawing/2014/main" id="{32C567FA-5E15-D360-636F-7AD5E0C3B9F9}"/>
                </a:ext>
              </a:extLst>
            </p:cNvPr>
            <p:cNvSpPr>
              <a:spLocks noEditPoints="1"/>
            </p:cNvSpPr>
            <p:nvPr/>
          </p:nvSpPr>
          <p:spPr bwMode="auto">
            <a:xfrm>
              <a:off x="9260948" y="10553700"/>
              <a:ext cx="447675" cy="668338"/>
            </a:xfrm>
            <a:custGeom>
              <a:avLst/>
              <a:gdLst>
                <a:gd name="T0" fmla="*/ 43 w 47"/>
                <a:gd name="T1" fmla="*/ 12 h 70"/>
                <a:gd name="T2" fmla="*/ 47 w 47"/>
                <a:gd name="T3" fmla="*/ 10 h 70"/>
                <a:gd name="T4" fmla="*/ 45 w 47"/>
                <a:gd name="T5" fmla="*/ 0 h 70"/>
                <a:gd name="T6" fmla="*/ 0 w 47"/>
                <a:gd name="T7" fmla="*/ 2 h 70"/>
                <a:gd name="T8" fmla="*/ 1 w 47"/>
                <a:gd name="T9" fmla="*/ 12 h 70"/>
                <a:gd name="T10" fmla="*/ 4 w 47"/>
                <a:gd name="T11" fmla="*/ 14 h 70"/>
                <a:gd name="T12" fmla="*/ 17 w 47"/>
                <a:gd name="T13" fmla="*/ 36 h 70"/>
                <a:gd name="T14" fmla="*/ 4 w 47"/>
                <a:gd name="T15" fmla="*/ 59 h 70"/>
                <a:gd name="T16" fmla="*/ 0 w 47"/>
                <a:gd name="T17" fmla="*/ 60 h 70"/>
                <a:gd name="T18" fmla="*/ 1 w 47"/>
                <a:gd name="T19" fmla="*/ 70 h 70"/>
                <a:gd name="T20" fmla="*/ 47 w 47"/>
                <a:gd name="T21" fmla="*/ 69 h 70"/>
                <a:gd name="T22" fmla="*/ 45 w 47"/>
                <a:gd name="T23" fmla="*/ 59 h 70"/>
                <a:gd name="T24" fmla="*/ 43 w 47"/>
                <a:gd name="T25" fmla="*/ 56 h 70"/>
                <a:gd name="T26" fmla="*/ 30 w 47"/>
                <a:gd name="T27" fmla="*/ 35 h 70"/>
                <a:gd name="T28" fmla="*/ 3 w 47"/>
                <a:gd name="T29" fmla="*/ 8 h 70"/>
                <a:gd name="T30" fmla="*/ 43 w 47"/>
                <a:gd name="T31" fmla="*/ 3 h 70"/>
                <a:gd name="T32" fmla="*/ 3 w 47"/>
                <a:gd name="T33" fmla="*/ 8 h 70"/>
                <a:gd name="T34" fmla="*/ 43 w 47"/>
                <a:gd name="T35" fmla="*/ 62 h 70"/>
                <a:gd name="T36" fmla="*/ 3 w 47"/>
                <a:gd name="T37" fmla="*/ 67 h 70"/>
                <a:gd name="T38" fmla="*/ 6 w 47"/>
                <a:gd name="T39" fmla="*/ 62 h 70"/>
                <a:gd name="T40" fmla="*/ 41 w 47"/>
                <a:gd name="T41" fmla="*/ 62 h 70"/>
                <a:gd name="T42" fmla="*/ 39 w 47"/>
                <a:gd name="T43" fmla="*/ 56 h 70"/>
                <a:gd name="T44" fmla="*/ 7 w 47"/>
                <a:gd name="T45" fmla="*/ 59 h 70"/>
                <a:gd name="T46" fmla="*/ 8 w 47"/>
                <a:gd name="T47" fmla="*/ 51 h 70"/>
                <a:gd name="T48" fmla="*/ 39 w 47"/>
                <a:gd name="T49" fmla="*/ 56 h 70"/>
                <a:gd name="T50" fmla="*/ 37 w 47"/>
                <a:gd name="T51" fmla="*/ 48 h 70"/>
                <a:gd name="T52" fmla="*/ 19 w 47"/>
                <a:gd name="T53" fmla="*/ 39 h 70"/>
                <a:gd name="T54" fmla="*/ 20 w 47"/>
                <a:gd name="T55" fmla="*/ 33 h 70"/>
                <a:gd name="T56" fmla="*/ 7 w 47"/>
                <a:gd name="T57" fmla="*/ 14 h 70"/>
                <a:gd name="T58" fmla="*/ 9 w 47"/>
                <a:gd name="T59" fmla="*/ 12 h 70"/>
                <a:gd name="T60" fmla="*/ 38 w 47"/>
                <a:gd name="T61" fmla="*/ 12 h 70"/>
                <a:gd name="T62" fmla="*/ 39 w 47"/>
                <a:gd name="T63" fmla="*/ 14 h 70"/>
                <a:gd name="T64" fmla="*/ 27 w 47"/>
                <a:gd name="T65" fmla="*/ 33 h 70"/>
                <a:gd name="T66" fmla="*/ 28 w 47"/>
                <a:gd name="T67" fmla="*/ 3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 h="70">
                  <a:moveTo>
                    <a:pt x="43" y="14"/>
                  </a:moveTo>
                  <a:cubicBezTo>
                    <a:pt x="43" y="12"/>
                    <a:pt x="43" y="12"/>
                    <a:pt x="43" y="12"/>
                  </a:cubicBezTo>
                  <a:cubicBezTo>
                    <a:pt x="45" y="12"/>
                    <a:pt x="45" y="12"/>
                    <a:pt x="45" y="12"/>
                  </a:cubicBezTo>
                  <a:cubicBezTo>
                    <a:pt x="46" y="12"/>
                    <a:pt x="47" y="11"/>
                    <a:pt x="47" y="10"/>
                  </a:cubicBezTo>
                  <a:cubicBezTo>
                    <a:pt x="47" y="2"/>
                    <a:pt x="47" y="2"/>
                    <a:pt x="47" y="2"/>
                  </a:cubicBezTo>
                  <a:cubicBezTo>
                    <a:pt x="47" y="1"/>
                    <a:pt x="46" y="0"/>
                    <a:pt x="45" y="0"/>
                  </a:cubicBezTo>
                  <a:cubicBezTo>
                    <a:pt x="1" y="0"/>
                    <a:pt x="1" y="0"/>
                    <a:pt x="1" y="0"/>
                  </a:cubicBezTo>
                  <a:cubicBezTo>
                    <a:pt x="1" y="0"/>
                    <a:pt x="0" y="1"/>
                    <a:pt x="0" y="2"/>
                  </a:cubicBezTo>
                  <a:cubicBezTo>
                    <a:pt x="0" y="10"/>
                    <a:pt x="0" y="10"/>
                    <a:pt x="0" y="10"/>
                  </a:cubicBezTo>
                  <a:cubicBezTo>
                    <a:pt x="0" y="11"/>
                    <a:pt x="1" y="12"/>
                    <a:pt x="1" y="12"/>
                  </a:cubicBezTo>
                  <a:cubicBezTo>
                    <a:pt x="4" y="12"/>
                    <a:pt x="4" y="12"/>
                    <a:pt x="4" y="12"/>
                  </a:cubicBezTo>
                  <a:cubicBezTo>
                    <a:pt x="4" y="14"/>
                    <a:pt x="4" y="14"/>
                    <a:pt x="4" y="14"/>
                  </a:cubicBezTo>
                  <a:cubicBezTo>
                    <a:pt x="4" y="23"/>
                    <a:pt x="9" y="31"/>
                    <a:pt x="17" y="35"/>
                  </a:cubicBezTo>
                  <a:cubicBezTo>
                    <a:pt x="17" y="36"/>
                    <a:pt x="17" y="36"/>
                    <a:pt x="17" y="36"/>
                  </a:cubicBezTo>
                  <a:cubicBezTo>
                    <a:pt x="9" y="40"/>
                    <a:pt x="4" y="48"/>
                    <a:pt x="4" y="56"/>
                  </a:cubicBezTo>
                  <a:cubicBezTo>
                    <a:pt x="4" y="59"/>
                    <a:pt x="4" y="59"/>
                    <a:pt x="4" y="59"/>
                  </a:cubicBezTo>
                  <a:cubicBezTo>
                    <a:pt x="1" y="59"/>
                    <a:pt x="1" y="59"/>
                    <a:pt x="1" y="59"/>
                  </a:cubicBezTo>
                  <a:cubicBezTo>
                    <a:pt x="1" y="59"/>
                    <a:pt x="0" y="59"/>
                    <a:pt x="0" y="60"/>
                  </a:cubicBezTo>
                  <a:cubicBezTo>
                    <a:pt x="0" y="69"/>
                    <a:pt x="0" y="69"/>
                    <a:pt x="0" y="69"/>
                  </a:cubicBezTo>
                  <a:cubicBezTo>
                    <a:pt x="0" y="70"/>
                    <a:pt x="1" y="70"/>
                    <a:pt x="1" y="70"/>
                  </a:cubicBezTo>
                  <a:cubicBezTo>
                    <a:pt x="45" y="70"/>
                    <a:pt x="45" y="70"/>
                    <a:pt x="45" y="70"/>
                  </a:cubicBezTo>
                  <a:cubicBezTo>
                    <a:pt x="46" y="70"/>
                    <a:pt x="47" y="70"/>
                    <a:pt x="47" y="69"/>
                  </a:cubicBezTo>
                  <a:cubicBezTo>
                    <a:pt x="47" y="60"/>
                    <a:pt x="47" y="60"/>
                    <a:pt x="47" y="60"/>
                  </a:cubicBezTo>
                  <a:cubicBezTo>
                    <a:pt x="47" y="59"/>
                    <a:pt x="46" y="59"/>
                    <a:pt x="45" y="59"/>
                  </a:cubicBezTo>
                  <a:cubicBezTo>
                    <a:pt x="43" y="59"/>
                    <a:pt x="43" y="59"/>
                    <a:pt x="43" y="59"/>
                  </a:cubicBezTo>
                  <a:cubicBezTo>
                    <a:pt x="43" y="56"/>
                    <a:pt x="43" y="56"/>
                    <a:pt x="43" y="56"/>
                  </a:cubicBezTo>
                  <a:cubicBezTo>
                    <a:pt x="43" y="48"/>
                    <a:pt x="38" y="40"/>
                    <a:pt x="30" y="36"/>
                  </a:cubicBezTo>
                  <a:cubicBezTo>
                    <a:pt x="30" y="35"/>
                    <a:pt x="30" y="35"/>
                    <a:pt x="30" y="35"/>
                  </a:cubicBezTo>
                  <a:cubicBezTo>
                    <a:pt x="38" y="31"/>
                    <a:pt x="43" y="23"/>
                    <a:pt x="43" y="14"/>
                  </a:cubicBezTo>
                  <a:close/>
                  <a:moveTo>
                    <a:pt x="3" y="8"/>
                  </a:moveTo>
                  <a:cubicBezTo>
                    <a:pt x="3" y="3"/>
                    <a:pt x="3" y="3"/>
                    <a:pt x="3" y="3"/>
                  </a:cubicBezTo>
                  <a:cubicBezTo>
                    <a:pt x="43" y="3"/>
                    <a:pt x="43" y="3"/>
                    <a:pt x="43" y="3"/>
                  </a:cubicBezTo>
                  <a:cubicBezTo>
                    <a:pt x="43" y="8"/>
                    <a:pt x="43" y="8"/>
                    <a:pt x="43" y="8"/>
                  </a:cubicBezTo>
                  <a:lnTo>
                    <a:pt x="3" y="8"/>
                  </a:lnTo>
                  <a:close/>
                  <a:moveTo>
                    <a:pt x="41" y="62"/>
                  </a:moveTo>
                  <a:cubicBezTo>
                    <a:pt x="43" y="62"/>
                    <a:pt x="43" y="62"/>
                    <a:pt x="43" y="62"/>
                  </a:cubicBezTo>
                  <a:cubicBezTo>
                    <a:pt x="43" y="67"/>
                    <a:pt x="43" y="67"/>
                    <a:pt x="43" y="67"/>
                  </a:cubicBezTo>
                  <a:cubicBezTo>
                    <a:pt x="3" y="67"/>
                    <a:pt x="3" y="67"/>
                    <a:pt x="3" y="67"/>
                  </a:cubicBezTo>
                  <a:cubicBezTo>
                    <a:pt x="3" y="62"/>
                    <a:pt x="3" y="62"/>
                    <a:pt x="3" y="62"/>
                  </a:cubicBezTo>
                  <a:cubicBezTo>
                    <a:pt x="6" y="62"/>
                    <a:pt x="6" y="62"/>
                    <a:pt x="6" y="62"/>
                  </a:cubicBezTo>
                  <a:cubicBezTo>
                    <a:pt x="6" y="62"/>
                    <a:pt x="6" y="62"/>
                    <a:pt x="6" y="62"/>
                  </a:cubicBezTo>
                  <a:cubicBezTo>
                    <a:pt x="41" y="62"/>
                    <a:pt x="41" y="62"/>
                    <a:pt x="41" y="62"/>
                  </a:cubicBezTo>
                  <a:cubicBezTo>
                    <a:pt x="41" y="62"/>
                    <a:pt x="41" y="62"/>
                    <a:pt x="41" y="62"/>
                  </a:cubicBezTo>
                  <a:close/>
                  <a:moveTo>
                    <a:pt x="39" y="56"/>
                  </a:moveTo>
                  <a:cubicBezTo>
                    <a:pt x="39" y="59"/>
                    <a:pt x="39" y="59"/>
                    <a:pt x="39" y="59"/>
                  </a:cubicBezTo>
                  <a:cubicBezTo>
                    <a:pt x="7" y="59"/>
                    <a:pt x="7" y="59"/>
                    <a:pt x="7" y="59"/>
                  </a:cubicBezTo>
                  <a:cubicBezTo>
                    <a:pt x="7" y="56"/>
                    <a:pt x="7" y="56"/>
                    <a:pt x="7" y="56"/>
                  </a:cubicBezTo>
                  <a:cubicBezTo>
                    <a:pt x="7" y="55"/>
                    <a:pt x="8" y="53"/>
                    <a:pt x="8" y="51"/>
                  </a:cubicBezTo>
                  <a:cubicBezTo>
                    <a:pt x="39" y="51"/>
                    <a:pt x="39" y="51"/>
                    <a:pt x="39" y="51"/>
                  </a:cubicBezTo>
                  <a:cubicBezTo>
                    <a:pt x="39" y="53"/>
                    <a:pt x="39" y="55"/>
                    <a:pt x="39" y="56"/>
                  </a:cubicBezTo>
                  <a:close/>
                  <a:moveTo>
                    <a:pt x="28" y="39"/>
                  </a:moveTo>
                  <a:cubicBezTo>
                    <a:pt x="32" y="40"/>
                    <a:pt x="35" y="44"/>
                    <a:pt x="37" y="48"/>
                  </a:cubicBezTo>
                  <a:cubicBezTo>
                    <a:pt x="9" y="48"/>
                    <a:pt x="9" y="48"/>
                    <a:pt x="9" y="48"/>
                  </a:cubicBezTo>
                  <a:cubicBezTo>
                    <a:pt x="11" y="44"/>
                    <a:pt x="15" y="40"/>
                    <a:pt x="19" y="39"/>
                  </a:cubicBezTo>
                  <a:cubicBezTo>
                    <a:pt x="20" y="38"/>
                    <a:pt x="20" y="38"/>
                    <a:pt x="20" y="37"/>
                  </a:cubicBezTo>
                  <a:cubicBezTo>
                    <a:pt x="20" y="33"/>
                    <a:pt x="20" y="33"/>
                    <a:pt x="20" y="33"/>
                  </a:cubicBezTo>
                  <a:cubicBezTo>
                    <a:pt x="20" y="33"/>
                    <a:pt x="20" y="32"/>
                    <a:pt x="19" y="32"/>
                  </a:cubicBezTo>
                  <a:cubicBezTo>
                    <a:pt x="12" y="29"/>
                    <a:pt x="7" y="22"/>
                    <a:pt x="7" y="14"/>
                  </a:cubicBezTo>
                  <a:cubicBezTo>
                    <a:pt x="7" y="12"/>
                    <a:pt x="7" y="12"/>
                    <a:pt x="7" y="12"/>
                  </a:cubicBezTo>
                  <a:cubicBezTo>
                    <a:pt x="9" y="12"/>
                    <a:pt x="9" y="12"/>
                    <a:pt x="9" y="12"/>
                  </a:cubicBezTo>
                  <a:cubicBezTo>
                    <a:pt x="38" y="12"/>
                    <a:pt x="38" y="12"/>
                    <a:pt x="38" y="12"/>
                  </a:cubicBezTo>
                  <a:cubicBezTo>
                    <a:pt x="38" y="12"/>
                    <a:pt x="38" y="12"/>
                    <a:pt x="38" y="12"/>
                  </a:cubicBezTo>
                  <a:cubicBezTo>
                    <a:pt x="39" y="12"/>
                    <a:pt x="39" y="12"/>
                    <a:pt x="39" y="12"/>
                  </a:cubicBezTo>
                  <a:cubicBezTo>
                    <a:pt x="39" y="14"/>
                    <a:pt x="39" y="14"/>
                    <a:pt x="39" y="14"/>
                  </a:cubicBezTo>
                  <a:cubicBezTo>
                    <a:pt x="39" y="22"/>
                    <a:pt x="35" y="29"/>
                    <a:pt x="28" y="32"/>
                  </a:cubicBezTo>
                  <a:cubicBezTo>
                    <a:pt x="27" y="32"/>
                    <a:pt x="27" y="33"/>
                    <a:pt x="27" y="33"/>
                  </a:cubicBezTo>
                  <a:cubicBezTo>
                    <a:pt x="27" y="37"/>
                    <a:pt x="27" y="37"/>
                    <a:pt x="27" y="37"/>
                  </a:cubicBezTo>
                  <a:cubicBezTo>
                    <a:pt x="27" y="38"/>
                    <a:pt x="27" y="38"/>
                    <a:pt x="2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0" name="Oval 221">
              <a:extLst>
                <a:ext uri="{FF2B5EF4-FFF2-40B4-BE49-F238E27FC236}">
                  <a16:creationId xmlns:a16="http://schemas.microsoft.com/office/drawing/2014/main" id="{A24CD348-5B2A-930C-40A0-F29A2EFFC8E8}"/>
                </a:ext>
              </a:extLst>
            </p:cNvPr>
            <p:cNvSpPr>
              <a:spLocks noChangeArrowheads="1"/>
            </p:cNvSpPr>
            <p:nvPr/>
          </p:nvSpPr>
          <p:spPr bwMode="auto">
            <a:xfrm>
              <a:off x="9508598" y="10726737"/>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1" name="Oval 222">
              <a:extLst>
                <a:ext uri="{FF2B5EF4-FFF2-40B4-BE49-F238E27FC236}">
                  <a16:creationId xmlns:a16="http://schemas.microsoft.com/office/drawing/2014/main" id="{8556CE8B-196B-C994-656A-26C335EB07BB}"/>
                </a:ext>
              </a:extLst>
            </p:cNvPr>
            <p:cNvSpPr>
              <a:spLocks noChangeArrowheads="1"/>
            </p:cNvSpPr>
            <p:nvPr/>
          </p:nvSpPr>
          <p:spPr bwMode="auto">
            <a:xfrm>
              <a:off x="9480023" y="10793412"/>
              <a:ext cx="38100"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22" name="Oval 223">
              <a:extLst>
                <a:ext uri="{FF2B5EF4-FFF2-40B4-BE49-F238E27FC236}">
                  <a16:creationId xmlns:a16="http://schemas.microsoft.com/office/drawing/2014/main" id="{EE216219-F9AF-8513-1FAC-22DEB23DFD2B}"/>
                </a:ext>
              </a:extLst>
            </p:cNvPr>
            <p:cNvSpPr>
              <a:spLocks noChangeArrowheads="1"/>
            </p:cNvSpPr>
            <p:nvPr/>
          </p:nvSpPr>
          <p:spPr bwMode="auto">
            <a:xfrm>
              <a:off x="9499073" y="10936287"/>
              <a:ext cx="285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Tree>
    <p:extLst>
      <p:ext uri="{BB962C8B-B14F-4D97-AF65-F5344CB8AC3E}">
        <p14:creationId xmlns:p14="http://schemas.microsoft.com/office/powerpoint/2010/main" val="13876610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92EEE-B2A6-732C-7D99-22AFA7919322}"/>
              </a:ext>
            </a:extLst>
          </p:cNvPr>
          <p:cNvSpPr>
            <a:spLocks noGrp="1"/>
          </p:cNvSpPr>
          <p:nvPr>
            <p:ph type="title"/>
          </p:nvPr>
        </p:nvSpPr>
        <p:spPr>
          <a:xfrm>
            <a:off x="1216255" y="1002932"/>
            <a:ext cx="10086975" cy="778381"/>
          </a:xfrm>
        </p:spPr>
        <p:txBody>
          <a:bodyPr/>
          <a:lstStyle/>
          <a:p>
            <a:r>
              <a:rPr lang="en-GB" sz="2400" b="1">
                <a:latin typeface="D-DIN Exp"/>
              </a:rPr>
              <a:t>Breaking the Silence – Preventing Harassment and Sexual Misconduct – University of Cambridge</a:t>
            </a:r>
            <a:endParaRPr lang="en-GB" sz="2400" b="1">
              <a:latin typeface="D-DIN Exp"/>
              <a:cs typeface="Calibri"/>
            </a:endParaRPr>
          </a:p>
        </p:txBody>
      </p:sp>
      <p:pic>
        <p:nvPicPr>
          <p:cNvPr id="3" name="Picture 3">
            <a:extLst>
              <a:ext uri="{FF2B5EF4-FFF2-40B4-BE49-F238E27FC236}">
                <a16:creationId xmlns:a16="http://schemas.microsoft.com/office/drawing/2014/main" id="{D9816597-10B4-FC01-CA41-1ECB4FC2F2F7}"/>
              </a:ext>
            </a:extLst>
          </p:cNvPr>
          <p:cNvPicPr>
            <a:picLocks noChangeAspect="1"/>
          </p:cNvPicPr>
          <p:nvPr/>
        </p:nvPicPr>
        <p:blipFill>
          <a:blip r:embed="rId3"/>
          <a:stretch>
            <a:fillRect/>
          </a:stretch>
        </p:blipFill>
        <p:spPr>
          <a:xfrm>
            <a:off x="11288" y="2680952"/>
            <a:ext cx="6087533" cy="3259985"/>
          </a:xfrm>
          <a:prstGeom prst="rect">
            <a:avLst/>
          </a:prstGeom>
        </p:spPr>
      </p:pic>
      <p:pic>
        <p:nvPicPr>
          <p:cNvPr id="4" name="Picture 4" descr="Graphical user interface&#10;&#10;Description automatically generated">
            <a:extLst>
              <a:ext uri="{FF2B5EF4-FFF2-40B4-BE49-F238E27FC236}">
                <a16:creationId xmlns:a16="http://schemas.microsoft.com/office/drawing/2014/main" id="{A95DD8BC-E8F7-F816-F916-6D3D7C12DA04}"/>
              </a:ext>
            </a:extLst>
          </p:cNvPr>
          <p:cNvPicPr>
            <a:picLocks noChangeAspect="1"/>
          </p:cNvPicPr>
          <p:nvPr/>
        </p:nvPicPr>
        <p:blipFill>
          <a:blip r:embed="rId4"/>
          <a:stretch>
            <a:fillRect/>
          </a:stretch>
        </p:blipFill>
        <p:spPr>
          <a:xfrm>
            <a:off x="6093177" y="2681184"/>
            <a:ext cx="6087532" cy="3259520"/>
          </a:xfrm>
          <a:prstGeom prst="rect">
            <a:avLst/>
          </a:prstGeom>
        </p:spPr>
      </p:pic>
    </p:spTree>
    <p:extLst>
      <p:ext uri="{BB962C8B-B14F-4D97-AF65-F5344CB8AC3E}">
        <p14:creationId xmlns:p14="http://schemas.microsoft.com/office/powerpoint/2010/main" val="15484187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FF462-493E-93FE-A91F-5476C2AA4897}"/>
              </a:ext>
            </a:extLst>
          </p:cNvPr>
          <p:cNvSpPr>
            <a:spLocks noGrp="1"/>
          </p:cNvSpPr>
          <p:nvPr>
            <p:ph type="title"/>
          </p:nvPr>
        </p:nvSpPr>
        <p:spPr>
          <a:xfrm>
            <a:off x="1060529" y="871396"/>
            <a:ext cx="10086975" cy="778381"/>
          </a:xfrm>
        </p:spPr>
        <p:txBody>
          <a:bodyPr/>
          <a:lstStyle/>
          <a:p>
            <a:r>
              <a:rPr lang="en-GB" b="1">
                <a:latin typeface="D-DIN Exp"/>
              </a:rPr>
              <a:t>Don’t turn a blind eye Guide / Sexual Harassment: learn, prevent, protect - University of Geneva</a:t>
            </a:r>
            <a:endParaRPr lang="en-GB" b="1"/>
          </a:p>
        </p:txBody>
      </p:sp>
      <p:pic>
        <p:nvPicPr>
          <p:cNvPr id="3" name="Picture 3" descr="A group of people standing in a crowd&#10;&#10;Description automatically generated">
            <a:extLst>
              <a:ext uri="{FF2B5EF4-FFF2-40B4-BE49-F238E27FC236}">
                <a16:creationId xmlns:a16="http://schemas.microsoft.com/office/drawing/2014/main" id="{218EC462-D549-3025-0246-0A6871737A77}"/>
              </a:ext>
            </a:extLst>
          </p:cNvPr>
          <p:cNvPicPr>
            <a:picLocks noChangeAspect="1"/>
          </p:cNvPicPr>
          <p:nvPr/>
        </p:nvPicPr>
        <p:blipFill>
          <a:blip r:embed="rId3"/>
          <a:stretch>
            <a:fillRect/>
          </a:stretch>
        </p:blipFill>
        <p:spPr>
          <a:xfrm>
            <a:off x="2700016" y="1801130"/>
            <a:ext cx="7145495" cy="5053935"/>
          </a:xfrm>
          <a:prstGeom prst="rect">
            <a:avLst/>
          </a:prstGeom>
        </p:spPr>
      </p:pic>
    </p:spTree>
    <p:extLst>
      <p:ext uri="{BB962C8B-B14F-4D97-AF65-F5344CB8AC3E}">
        <p14:creationId xmlns:p14="http://schemas.microsoft.com/office/powerpoint/2010/main" val="13540169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a:xfrm>
            <a:off x="1052512" y="1129932"/>
            <a:ext cx="10086975" cy="778381"/>
          </a:xfrm>
        </p:spPr>
        <p:txBody>
          <a:bodyPr/>
          <a:lstStyle/>
          <a:p>
            <a:r>
              <a:rPr lang="en-US" b="1" dirty="0" err="1">
                <a:latin typeface="D-DIN Exp"/>
              </a:rPr>
              <a:t>Pastebėjimai</a:t>
            </a:r>
            <a:r>
              <a:rPr lang="en-US" b="1" dirty="0">
                <a:latin typeface="D-DIN Exp"/>
              </a:rPr>
              <a:t> </a:t>
            </a:r>
            <a:r>
              <a:rPr lang="en-US" b="1" dirty="0" err="1">
                <a:latin typeface="D-DIN Exp"/>
              </a:rPr>
              <a:t>užtikrinant</a:t>
            </a:r>
            <a:r>
              <a:rPr lang="en-US" b="1" dirty="0">
                <a:latin typeface="D-DIN Exp"/>
              </a:rPr>
              <a:t> </a:t>
            </a:r>
            <a:r>
              <a:rPr lang="en-US" b="1" dirty="0" err="1">
                <a:latin typeface="D-DIN Exp"/>
              </a:rPr>
              <a:t>Apsaugą</a:t>
            </a:r>
            <a:r>
              <a:rPr lang="en-US" b="1" dirty="0">
                <a:latin typeface="D-DIN Exp"/>
              </a:rPr>
              <a:t> (Protection)</a:t>
            </a:r>
            <a:endParaRPr lang="LID4096" b="1" dirty="0">
              <a:latin typeface="D-DIN Exp"/>
            </a:endParaRPr>
          </a:p>
        </p:txBody>
      </p:sp>
      <p:pic>
        <p:nvPicPr>
          <p:cNvPr id="4" name="Picture 3">
            <a:extLst>
              <a:ext uri="{FF2B5EF4-FFF2-40B4-BE49-F238E27FC236}">
                <a16:creationId xmlns:a16="http://schemas.microsoft.com/office/drawing/2014/main" id="{DAEE7341-A42F-A5D1-66BC-82656069E27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5094" t="12092" r="1339" b="54986"/>
          <a:stretch/>
        </p:blipFill>
        <p:spPr bwMode="auto">
          <a:xfrm>
            <a:off x="9386413" y="-502015"/>
            <a:ext cx="2442362" cy="25889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471078C-339F-6939-2972-9ECE94BE1A82}"/>
              </a:ext>
            </a:extLst>
          </p:cNvPr>
          <p:cNvSpPr txBox="1"/>
          <p:nvPr/>
        </p:nvSpPr>
        <p:spPr>
          <a:xfrm>
            <a:off x="1052512" y="2443403"/>
            <a:ext cx="10193337" cy="646331"/>
          </a:xfrm>
          <a:prstGeom prst="rect">
            <a:avLst/>
          </a:prstGeom>
          <a:noFill/>
        </p:spPr>
        <p:txBody>
          <a:bodyPr wrap="square" lIns="91440" tIns="45720" rIns="91440" bIns="45720" anchor="t">
            <a:spAutoFit/>
          </a:bodyPr>
          <a:lstStyle/>
          <a:p>
            <a:pPr fontAlgn="base"/>
            <a:r>
              <a:rPr lang="en-US" dirty="0" err="1">
                <a:solidFill>
                  <a:schemeClr val="bg1"/>
                </a:solidFill>
              </a:rPr>
              <a:t>Vykdant</a:t>
            </a:r>
            <a:r>
              <a:rPr lang="en-US" dirty="0">
                <a:solidFill>
                  <a:schemeClr val="bg1"/>
                </a:solidFill>
              </a:rPr>
              <a:t> </a:t>
            </a:r>
            <a:r>
              <a:rPr lang="en-US" dirty="0" err="1">
                <a:solidFill>
                  <a:schemeClr val="bg1"/>
                </a:solidFill>
              </a:rPr>
              <a:t>apsaugą</a:t>
            </a:r>
            <a:r>
              <a:rPr lang="en-US" dirty="0">
                <a:solidFill>
                  <a:schemeClr val="bg1"/>
                </a:solidFill>
              </a:rPr>
              <a:t> </a:t>
            </a:r>
            <a:r>
              <a:rPr lang="en-US" dirty="0" err="1">
                <a:solidFill>
                  <a:schemeClr val="bg1"/>
                </a:solidFill>
              </a:rPr>
              <a:t>reikia</a:t>
            </a:r>
            <a:r>
              <a:rPr lang="en-US" dirty="0">
                <a:solidFill>
                  <a:schemeClr val="bg1"/>
                </a:solidFill>
              </a:rPr>
              <a:t> </a:t>
            </a:r>
            <a:r>
              <a:rPr lang="en-US" dirty="0" err="1">
                <a:solidFill>
                  <a:schemeClr val="bg1"/>
                </a:solidFill>
              </a:rPr>
              <a:t>atsižvelgti</a:t>
            </a:r>
            <a:r>
              <a:rPr lang="en-US" dirty="0">
                <a:solidFill>
                  <a:schemeClr val="bg1"/>
                </a:solidFill>
              </a:rPr>
              <a:t> į </a:t>
            </a:r>
            <a:r>
              <a:rPr lang="en-US" dirty="0" err="1">
                <a:solidFill>
                  <a:schemeClr val="bg1"/>
                </a:solidFill>
              </a:rPr>
              <a:t>kiekvieną</a:t>
            </a:r>
            <a:r>
              <a:rPr lang="en-US" dirty="0">
                <a:solidFill>
                  <a:schemeClr val="bg1"/>
                </a:solidFill>
              </a:rPr>
              <a:t> </a:t>
            </a:r>
            <a:r>
              <a:rPr lang="en-US" dirty="0" err="1">
                <a:solidFill>
                  <a:schemeClr val="bg1"/>
                </a:solidFill>
              </a:rPr>
              <a:t>atvejį</a:t>
            </a:r>
            <a:r>
              <a:rPr lang="en-US" dirty="0">
                <a:solidFill>
                  <a:schemeClr val="bg1"/>
                </a:solidFill>
              </a:rPr>
              <a:t> </a:t>
            </a:r>
            <a:r>
              <a:rPr lang="en-US" dirty="0" err="1">
                <a:solidFill>
                  <a:schemeClr val="bg1"/>
                </a:solidFill>
              </a:rPr>
              <a:t>individualiai</a:t>
            </a:r>
            <a:r>
              <a:rPr lang="en-US" dirty="0">
                <a:solidFill>
                  <a:schemeClr val="bg1"/>
                </a:solidFill>
              </a:rPr>
              <a:t>, </a:t>
            </a:r>
            <a:r>
              <a:rPr lang="en-US" dirty="0" err="1">
                <a:solidFill>
                  <a:schemeClr val="bg1"/>
                </a:solidFill>
              </a:rPr>
              <a:t>įvertinti</a:t>
            </a:r>
            <a:r>
              <a:rPr lang="en-US" dirty="0">
                <a:solidFill>
                  <a:schemeClr val="bg1"/>
                </a:solidFill>
              </a:rPr>
              <a:t> </a:t>
            </a:r>
            <a:r>
              <a:rPr lang="en-US" dirty="0" err="1">
                <a:solidFill>
                  <a:schemeClr val="bg1"/>
                </a:solidFill>
              </a:rPr>
              <a:t>specifikas</a:t>
            </a:r>
            <a:r>
              <a:rPr lang="en-US" dirty="0">
                <a:solidFill>
                  <a:schemeClr val="bg1"/>
                </a:solidFill>
              </a:rPr>
              <a:t> </a:t>
            </a:r>
            <a:r>
              <a:rPr lang="en-US" dirty="0" err="1">
                <a:solidFill>
                  <a:schemeClr val="bg1"/>
                </a:solidFill>
              </a:rPr>
              <a:t>ir</a:t>
            </a:r>
            <a:r>
              <a:rPr lang="en-US" dirty="0">
                <a:solidFill>
                  <a:schemeClr val="bg1"/>
                </a:solidFill>
              </a:rPr>
              <a:t> </a:t>
            </a:r>
            <a:r>
              <a:rPr lang="en-US" dirty="0" err="1">
                <a:solidFill>
                  <a:schemeClr val="bg1"/>
                </a:solidFill>
              </a:rPr>
              <a:t>priimti</a:t>
            </a:r>
            <a:r>
              <a:rPr lang="en-US" dirty="0">
                <a:solidFill>
                  <a:schemeClr val="bg1"/>
                </a:solidFill>
              </a:rPr>
              <a:t> </a:t>
            </a:r>
            <a:r>
              <a:rPr lang="en-US" dirty="0" err="1">
                <a:solidFill>
                  <a:schemeClr val="bg1"/>
                </a:solidFill>
              </a:rPr>
              <a:t>keletą</a:t>
            </a:r>
            <a:r>
              <a:rPr lang="en-US" dirty="0">
                <a:solidFill>
                  <a:schemeClr val="bg1"/>
                </a:solidFill>
              </a:rPr>
              <a:t> </a:t>
            </a:r>
            <a:r>
              <a:rPr lang="en-US" dirty="0" err="1">
                <a:solidFill>
                  <a:schemeClr val="bg1"/>
                </a:solidFill>
              </a:rPr>
              <a:t>sprendimų</a:t>
            </a:r>
            <a:r>
              <a:rPr lang="en-US" dirty="0">
                <a:solidFill>
                  <a:schemeClr val="bg1"/>
                </a:solidFill>
              </a:rPr>
              <a:t> </a:t>
            </a:r>
            <a:r>
              <a:rPr lang="en-US" dirty="0" err="1">
                <a:solidFill>
                  <a:schemeClr val="bg1"/>
                </a:solidFill>
              </a:rPr>
              <a:t>galimybių</a:t>
            </a:r>
            <a:r>
              <a:rPr lang="en-US" dirty="0">
                <a:solidFill>
                  <a:schemeClr val="bg1"/>
                </a:solidFill>
              </a:rPr>
              <a:t>.</a:t>
            </a:r>
            <a:endParaRPr lang="en-US" sz="1800" b="0" i="0" dirty="0">
              <a:solidFill>
                <a:schemeClr val="bg1"/>
              </a:solidFill>
              <a:effectLst/>
              <a:ea typeface="Open Sans"/>
              <a:cs typeface="Open Sans"/>
            </a:endParaRPr>
          </a:p>
        </p:txBody>
      </p:sp>
      <p:sp>
        <p:nvSpPr>
          <p:cNvPr id="6" name="Shape 2613">
            <a:extLst>
              <a:ext uri="{FF2B5EF4-FFF2-40B4-BE49-F238E27FC236}">
                <a16:creationId xmlns:a16="http://schemas.microsoft.com/office/drawing/2014/main" id="{B3CB0658-9EB3-88EC-16F3-FB7E51964B05}"/>
              </a:ext>
            </a:extLst>
          </p:cNvPr>
          <p:cNvSpPr/>
          <p:nvPr/>
        </p:nvSpPr>
        <p:spPr>
          <a:xfrm>
            <a:off x="355600" y="3729130"/>
            <a:ext cx="472841" cy="471228"/>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7" name="Shape 2619">
            <a:extLst>
              <a:ext uri="{FF2B5EF4-FFF2-40B4-BE49-F238E27FC236}">
                <a16:creationId xmlns:a16="http://schemas.microsoft.com/office/drawing/2014/main" id="{8966834A-70BE-816D-8EE9-328B30562BC7}"/>
              </a:ext>
            </a:extLst>
          </p:cNvPr>
          <p:cNvSpPr/>
          <p:nvPr/>
        </p:nvSpPr>
        <p:spPr>
          <a:xfrm>
            <a:off x="393952" y="2513587"/>
            <a:ext cx="436242" cy="490654"/>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3" name="TextBox 2">
            <a:extLst>
              <a:ext uri="{FF2B5EF4-FFF2-40B4-BE49-F238E27FC236}">
                <a16:creationId xmlns:a16="http://schemas.microsoft.com/office/drawing/2014/main" id="{6D81763D-489B-3092-5E0C-D00A105F17A0}"/>
              </a:ext>
            </a:extLst>
          </p:cNvPr>
          <p:cNvSpPr txBox="1"/>
          <p:nvPr/>
        </p:nvSpPr>
        <p:spPr>
          <a:xfrm>
            <a:off x="984585" y="3701716"/>
            <a:ext cx="10764252" cy="2308324"/>
          </a:xfrm>
          <a:prstGeom prst="rect">
            <a:avLst/>
          </a:prstGeom>
          <a:noFill/>
        </p:spPr>
        <p:txBody>
          <a:bodyPr wrap="square" lIns="91440" tIns="45720" rIns="91440" bIns="45720" anchor="t">
            <a:spAutoFit/>
          </a:bodyPr>
          <a:lstStyle/>
          <a:p>
            <a:pPr fontAlgn="base"/>
            <a:r>
              <a:rPr lang="en-US" dirty="0" err="1">
                <a:solidFill>
                  <a:srgbClr val="FFFFFF"/>
                </a:solidFill>
              </a:rPr>
              <a:t>Užtikrinti</a:t>
            </a:r>
            <a:r>
              <a:rPr lang="en-US" dirty="0">
                <a:solidFill>
                  <a:srgbClr val="FFFFFF"/>
                </a:solidFill>
              </a:rPr>
              <a:t> </a:t>
            </a:r>
            <a:r>
              <a:rPr lang="en-US" dirty="0" err="1">
                <a:solidFill>
                  <a:srgbClr val="FFFFFF"/>
                </a:solidFill>
              </a:rPr>
              <a:t>aiškiais</a:t>
            </a:r>
            <a:r>
              <a:rPr lang="en-US" dirty="0">
                <a:solidFill>
                  <a:srgbClr val="FFFFFF"/>
                </a:solidFill>
              </a:rPr>
              <a:t> </a:t>
            </a:r>
            <a:r>
              <a:rPr lang="en-US" dirty="0" err="1">
                <a:solidFill>
                  <a:srgbClr val="FFFFFF"/>
                </a:solidFill>
              </a:rPr>
              <a:t>pranešimo</a:t>
            </a:r>
            <a:r>
              <a:rPr lang="en-US" dirty="0">
                <a:solidFill>
                  <a:srgbClr val="FFFFFF"/>
                </a:solidFill>
              </a:rPr>
              <a:t> </a:t>
            </a:r>
            <a:r>
              <a:rPr lang="en-US" dirty="0" err="1">
                <a:solidFill>
                  <a:srgbClr val="FFFFFF"/>
                </a:solidFill>
              </a:rPr>
              <a:t>apie</a:t>
            </a:r>
            <a:r>
              <a:rPr lang="en-US" dirty="0">
                <a:solidFill>
                  <a:srgbClr val="FFFFFF"/>
                </a:solidFill>
              </a:rPr>
              <a:t> </a:t>
            </a:r>
            <a:r>
              <a:rPr lang="en-US" dirty="0" err="1">
                <a:solidFill>
                  <a:srgbClr val="FFFFFF"/>
                </a:solidFill>
              </a:rPr>
              <a:t>atvejį</a:t>
            </a:r>
            <a:r>
              <a:rPr lang="en-US" dirty="0">
                <a:solidFill>
                  <a:srgbClr val="FFFFFF"/>
                </a:solidFill>
              </a:rPr>
              <a:t> </a:t>
            </a:r>
            <a:r>
              <a:rPr lang="en-US" dirty="0" err="1">
                <a:solidFill>
                  <a:srgbClr val="FFFFFF"/>
                </a:solidFill>
              </a:rPr>
              <a:t>procedūras</a:t>
            </a:r>
            <a:r>
              <a:rPr lang="en-US" dirty="0">
                <a:solidFill>
                  <a:srgbClr val="FFFFFF"/>
                </a:solidFill>
              </a:rPr>
              <a:t> </a:t>
            </a:r>
            <a:r>
              <a:rPr lang="en-US" dirty="0" err="1">
                <a:solidFill>
                  <a:srgbClr val="FFFFFF"/>
                </a:solidFill>
              </a:rPr>
              <a:t>ir</a:t>
            </a:r>
            <a:r>
              <a:rPr lang="en-US" dirty="0">
                <a:solidFill>
                  <a:srgbClr val="FFFFFF"/>
                </a:solidFill>
              </a:rPr>
              <a:t> </a:t>
            </a:r>
            <a:r>
              <a:rPr lang="en-US" dirty="0" err="1">
                <a:solidFill>
                  <a:srgbClr val="FFFFFF"/>
                </a:solidFill>
              </a:rPr>
              <a:t>reikiamą</a:t>
            </a:r>
            <a:r>
              <a:rPr lang="en-US" dirty="0">
                <a:solidFill>
                  <a:srgbClr val="FFFFFF"/>
                </a:solidFill>
              </a:rPr>
              <a:t> </a:t>
            </a:r>
            <a:r>
              <a:rPr lang="en-US" dirty="0" err="1">
                <a:solidFill>
                  <a:srgbClr val="FFFFFF"/>
                </a:solidFill>
              </a:rPr>
              <a:t>apsaugą</a:t>
            </a:r>
            <a:r>
              <a:rPr lang="en-US" dirty="0">
                <a:solidFill>
                  <a:srgbClr val="FFFFFF"/>
                </a:solidFill>
              </a:rPr>
              <a:t> </a:t>
            </a:r>
            <a:r>
              <a:rPr lang="en-US" dirty="0" err="1">
                <a:solidFill>
                  <a:srgbClr val="FFFFFF"/>
                </a:solidFill>
              </a:rPr>
              <a:t>asmenims</a:t>
            </a:r>
            <a:r>
              <a:rPr lang="en-US" dirty="0">
                <a:solidFill>
                  <a:srgbClr val="FFFFFF"/>
                </a:solidFill>
              </a:rPr>
              <a:t>, </a:t>
            </a:r>
            <a:r>
              <a:rPr lang="en-US" dirty="0" err="1">
                <a:solidFill>
                  <a:srgbClr val="FFFFFF"/>
                </a:solidFill>
              </a:rPr>
              <a:t>kurie</a:t>
            </a:r>
            <a:r>
              <a:rPr lang="en-US" dirty="0">
                <a:solidFill>
                  <a:srgbClr val="FFFFFF"/>
                </a:solidFill>
              </a:rPr>
              <a:t> </a:t>
            </a:r>
            <a:r>
              <a:rPr lang="en-US" dirty="0" err="1">
                <a:solidFill>
                  <a:srgbClr val="FFFFFF"/>
                </a:solidFill>
              </a:rPr>
              <a:t>apie</a:t>
            </a:r>
            <a:r>
              <a:rPr lang="en-US" dirty="0">
                <a:solidFill>
                  <a:srgbClr val="FFFFFF"/>
                </a:solidFill>
              </a:rPr>
              <a:t> tai </a:t>
            </a:r>
            <a:r>
              <a:rPr lang="en-US" dirty="0" err="1">
                <a:solidFill>
                  <a:srgbClr val="FFFFFF"/>
                </a:solidFill>
              </a:rPr>
              <a:t>praneša</a:t>
            </a:r>
            <a:r>
              <a:rPr lang="en-US" dirty="0">
                <a:solidFill>
                  <a:srgbClr val="FFFFFF"/>
                </a:solidFill>
              </a:rPr>
              <a:t>. </a:t>
            </a:r>
            <a:r>
              <a:rPr lang="en-US" dirty="0" err="1">
                <a:solidFill>
                  <a:srgbClr val="FFFFFF"/>
                </a:solidFill>
              </a:rPr>
              <a:t>Pranešimui</a:t>
            </a:r>
            <a:r>
              <a:rPr lang="en-US" dirty="0">
                <a:solidFill>
                  <a:srgbClr val="FFFFFF"/>
                </a:solidFill>
              </a:rPr>
              <a:t> </a:t>
            </a:r>
            <a:r>
              <a:rPr lang="en-US" dirty="0" err="1">
                <a:solidFill>
                  <a:srgbClr val="FFFFFF"/>
                </a:solidFill>
              </a:rPr>
              <a:t>pateikti</a:t>
            </a:r>
            <a:r>
              <a:rPr lang="en-US" dirty="0">
                <a:solidFill>
                  <a:srgbClr val="FFFFFF"/>
                </a:solidFill>
              </a:rPr>
              <a:t> </a:t>
            </a:r>
            <a:r>
              <a:rPr lang="en-US" dirty="0" err="1">
                <a:solidFill>
                  <a:srgbClr val="FFFFFF"/>
                </a:solidFill>
              </a:rPr>
              <a:t>galimi</a:t>
            </a:r>
            <a:r>
              <a:rPr lang="en-US" dirty="0">
                <a:solidFill>
                  <a:srgbClr val="FFFFFF"/>
                </a:solidFill>
              </a:rPr>
              <a:t> </a:t>
            </a:r>
            <a:r>
              <a:rPr lang="en-US" dirty="0" err="1">
                <a:solidFill>
                  <a:srgbClr val="FFFFFF"/>
                </a:solidFill>
              </a:rPr>
              <a:t>įvairūs</a:t>
            </a:r>
            <a:r>
              <a:rPr lang="en-US" dirty="0">
                <a:solidFill>
                  <a:srgbClr val="FFFFFF"/>
                </a:solidFill>
              </a:rPr>
              <a:t> </a:t>
            </a:r>
            <a:r>
              <a:rPr lang="en-US" dirty="0" err="1">
                <a:solidFill>
                  <a:srgbClr val="FFFFFF"/>
                </a:solidFill>
              </a:rPr>
              <a:t>būdai</a:t>
            </a:r>
            <a:r>
              <a:rPr lang="en-US" dirty="0">
                <a:solidFill>
                  <a:srgbClr val="FFFFFF"/>
                </a:solidFill>
              </a:rPr>
              <a:t>:  ​</a:t>
            </a:r>
            <a:br>
              <a:rPr lang="en-US" dirty="0"/>
            </a:br>
            <a:r>
              <a:rPr lang="en-US" dirty="0">
                <a:solidFill>
                  <a:srgbClr val="FFFFFF"/>
                </a:solidFill>
              </a:rPr>
              <a:t> ​</a:t>
            </a:r>
            <a:endParaRPr lang="en-US" dirty="0">
              <a:solidFill>
                <a:srgbClr val="FFFFFF"/>
              </a:solidFill>
              <a:ea typeface="Open Sans"/>
              <a:cs typeface="Open Sans"/>
            </a:endParaRPr>
          </a:p>
          <a:p>
            <a:pPr marL="285750" indent="-285750" fontAlgn="base">
              <a:buFont typeface="Arial"/>
              <a:buChar char="•"/>
            </a:pPr>
            <a:r>
              <a:rPr lang="en-US" dirty="0" err="1">
                <a:solidFill>
                  <a:srgbClr val="FFFFFF"/>
                </a:solidFill>
              </a:rPr>
              <a:t>Asmeniškai</a:t>
            </a:r>
            <a:r>
              <a:rPr lang="en-US" dirty="0">
                <a:solidFill>
                  <a:srgbClr val="FFFFFF"/>
                </a:solidFill>
              </a:rPr>
              <a:t> </a:t>
            </a:r>
            <a:r>
              <a:rPr lang="en-US" dirty="0" err="1">
                <a:solidFill>
                  <a:srgbClr val="FFFFFF"/>
                </a:solidFill>
              </a:rPr>
              <a:t>arba</a:t>
            </a:r>
            <a:r>
              <a:rPr lang="en-US" dirty="0">
                <a:solidFill>
                  <a:srgbClr val="FFFFFF"/>
                </a:solidFill>
              </a:rPr>
              <a:t> </a:t>
            </a:r>
            <a:r>
              <a:rPr lang="en-US" dirty="0" err="1">
                <a:solidFill>
                  <a:srgbClr val="FFFFFF"/>
                </a:solidFill>
              </a:rPr>
              <a:t>internetinėje</a:t>
            </a:r>
            <a:r>
              <a:rPr lang="en-US" dirty="0">
                <a:solidFill>
                  <a:srgbClr val="FFFFFF"/>
                </a:solidFill>
              </a:rPr>
              <a:t> </a:t>
            </a:r>
            <a:r>
              <a:rPr lang="en-US" dirty="0" err="1">
                <a:solidFill>
                  <a:srgbClr val="FFFFFF"/>
                </a:solidFill>
              </a:rPr>
              <a:t>svetainėje</a:t>
            </a:r>
            <a:r>
              <a:rPr lang="en-US" dirty="0">
                <a:solidFill>
                  <a:srgbClr val="FFFFFF"/>
                </a:solidFill>
              </a:rPr>
              <a:t>  ​</a:t>
            </a:r>
            <a:endParaRPr lang="en-US" dirty="0">
              <a:solidFill>
                <a:srgbClr val="FFFFFF"/>
              </a:solidFill>
              <a:ea typeface="Open Sans"/>
              <a:cs typeface="Open Sans"/>
            </a:endParaRPr>
          </a:p>
          <a:p>
            <a:pPr marL="285750" indent="-285750" fontAlgn="base">
              <a:buFont typeface="Arial"/>
              <a:buChar char="•"/>
            </a:pPr>
            <a:r>
              <a:rPr lang="en-US" dirty="0" err="1">
                <a:solidFill>
                  <a:srgbClr val="FFFFFF"/>
                </a:solidFill>
              </a:rPr>
              <a:t>Anonimiškai</a:t>
            </a:r>
            <a:r>
              <a:rPr lang="en-US" dirty="0">
                <a:solidFill>
                  <a:srgbClr val="FFFFFF"/>
                </a:solidFill>
              </a:rPr>
              <a:t> </a:t>
            </a:r>
            <a:r>
              <a:rPr lang="en-US" dirty="0" err="1">
                <a:solidFill>
                  <a:srgbClr val="FFFFFF"/>
                </a:solidFill>
              </a:rPr>
              <a:t>arba</a:t>
            </a:r>
            <a:r>
              <a:rPr lang="en-US" dirty="0">
                <a:solidFill>
                  <a:srgbClr val="FFFFFF"/>
                </a:solidFill>
              </a:rPr>
              <a:t> ne  ​</a:t>
            </a:r>
            <a:endParaRPr lang="en-US" dirty="0">
              <a:solidFill>
                <a:srgbClr val="FFFFFF"/>
              </a:solidFill>
              <a:ea typeface="Open Sans"/>
              <a:cs typeface="Open Sans"/>
            </a:endParaRPr>
          </a:p>
          <a:p>
            <a:pPr marL="285750" indent="-285750" fontAlgn="base">
              <a:buFont typeface="Arial"/>
              <a:buChar char="•"/>
            </a:pPr>
            <a:r>
              <a:rPr lang="en-US" dirty="0" err="1">
                <a:solidFill>
                  <a:srgbClr val="FFFFFF"/>
                </a:solidFill>
              </a:rPr>
              <a:t>Formaliai</a:t>
            </a:r>
            <a:r>
              <a:rPr lang="en-US" dirty="0">
                <a:solidFill>
                  <a:srgbClr val="FFFFFF"/>
                </a:solidFill>
              </a:rPr>
              <a:t> </a:t>
            </a:r>
            <a:r>
              <a:rPr lang="en-US" dirty="0" err="1">
                <a:solidFill>
                  <a:srgbClr val="FFFFFF"/>
                </a:solidFill>
              </a:rPr>
              <a:t>arba</a:t>
            </a:r>
            <a:r>
              <a:rPr lang="en-US" dirty="0">
                <a:solidFill>
                  <a:srgbClr val="FFFFFF"/>
                </a:solidFill>
              </a:rPr>
              <a:t> </a:t>
            </a:r>
            <a:r>
              <a:rPr lang="en-US" dirty="0" err="1">
                <a:solidFill>
                  <a:srgbClr val="FFFFFF"/>
                </a:solidFill>
              </a:rPr>
              <a:t>neformaliai</a:t>
            </a:r>
            <a:r>
              <a:rPr lang="en-US" dirty="0">
                <a:solidFill>
                  <a:srgbClr val="FFFFFF"/>
                </a:solidFill>
              </a:rPr>
              <a:t> ​</a:t>
            </a:r>
            <a:endParaRPr lang="en-US" dirty="0">
              <a:solidFill>
                <a:srgbClr val="FFFFFF"/>
              </a:solidFill>
              <a:ea typeface="Open Sans"/>
              <a:cs typeface="Open Sans"/>
            </a:endParaRPr>
          </a:p>
          <a:p>
            <a:pPr marL="285750" indent="-285750" fontAlgn="base">
              <a:buFont typeface="Arial"/>
              <a:buChar char="•"/>
            </a:pPr>
            <a:r>
              <a:rPr lang="en-US" dirty="0" err="1">
                <a:solidFill>
                  <a:srgbClr val="FFFFFF"/>
                </a:solidFill>
              </a:rPr>
              <a:t>Skirtingomis</a:t>
            </a:r>
            <a:r>
              <a:rPr lang="en-US" dirty="0">
                <a:solidFill>
                  <a:srgbClr val="FFFFFF"/>
                </a:solidFill>
              </a:rPr>
              <a:t> </a:t>
            </a:r>
            <a:r>
              <a:rPr lang="en-US" dirty="0" err="1">
                <a:solidFill>
                  <a:srgbClr val="FFFFFF"/>
                </a:solidFill>
              </a:rPr>
              <a:t>kalbomis</a:t>
            </a:r>
            <a:r>
              <a:rPr lang="en-US" dirty="0">
                <a:solidFill>
                  <a:srgbClr val="FFFFFF"/>
                </a:solidFill>
              </a:rPr>
              <a:t>  ​</a:t>
            </a:r>
            <a:endParaRPr lang="en-US" dirty="0">
              <a:solidFill>
                <a:srgbClr val="FFFFFF"/>
              </a:solidFill>
              <a:ea typeface="Open Sans"/>
              <a:cs typeface="Open Sans"/>
            </a:endParaRPr>
          </a:p>
          <a:p>
            <a:pPr marL="285750" indent="-285750" fontAlgn="base">
              <a:buFont typeface="Arial"/>
              <a:buChar char="•"/>
            </a:pPr>
            <a:r>
              <a:rPr lang="en-US" dirty="0" err="1">
                <a:solidFill>
                  <a:srgbClr val="FFFFFF"/>
                </a:solidFill>
              </a:rPr>
              <a:t>Pranešti</a:t>
            </a:r>
            <a:r>
              <a:rPr lang="en-US" dirty="0">
                <a:solidFill>
                  <a:srgbClr val="FFFFFF"/>
                </a:solidFill>
              </a:rPr>
              <a:t> </a:t>
            </a:r>
            <a:r>
              <a:rPr lang="en-US" dirty="0" err="1">
                <a:solidFill>
                  <a:srgbClr val="FFFFFF"/>
                </a:solidFill>
              </a:rPr>
              <a:t>galima</a:t>
            </a:r>
            <a:r>
              <a:rPr lang="en-US" dirty="0">
                <a:solidFill>
                  <a:srgbClr val="FFFFFF"/>
                </a:solidFill>
              </a:rPr>
              <a:t> bet </a:t>
            </a:r>
            <a:r>
              <a:rPr lang="en-US" dirty="0" err="1">
                <a:solidFill>
                  <a:srgbClr val="FFFFFF"/>
                </a:solidFill>
              </a:rPr>
              <a:t>kuriuo</a:t>
            </a:r>
            <a:r>
              <a:rPr lang="en-US" dirty="0">
                <a:solidFill>
                  <a:srgbClr val="FFFFFF"/>
                </a:solidFill>
              </a:rPr>
              <a:t> </a:t>
            </a:r>
            <a:r>
              <a:rPr lang="en-US" dirty="0" err="1">
                <a:solidFill>
                  <a:srgbClr val="FFFFFF"/>
                </a:solidFill>
              </a:rPr>
              <a:t>metu</a:t>
            </a:r>
            <a:r>
              <a:rPr lang="en-US" dirty="0">
                <a:solidFill>
                  <a:srgbClr val="FFFFFF"/>
                </a:solidFill>
              </a:rPr>
              <a:t> – 24/ 7 ​</a:t>
            </a:r>
          </a:p>
        </p:txBody>
      </p:sp>
    </p:spTree>
    <p:extLst>
      <p:ext uri="{BB962C8B-B14F-4D97-AF65-F5344CB8AC3E}">
        <p14:creationId xmlns:p14="http://schemas.microsoft.com/office/powerpoint/2010/main" val="1821991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1D809-0558-46E4-8000-4F3A68A86190}"/>
              </a:ext>
            </a:extLst>
          </p:cNvPr>
          <p:cNvSpPr>
            <a:spLocks noGrp="1"/>
          </p:cNvSpPr>
          <p:nvPr>
            <p:ph type="title"/>
          </p:nvPr>
        </p:nvSpPr>
        <p:spPr/>
        <p:txBody>
          <a:bodyPr/>
          <a:lstStyle/>
          <a:p>
            <a:r>
              <a:rPr lang="en-GB" b="1" dirty="0" err="1"/>
              <a:t>Seminaro</a:t>
            </a:r>
            <a:r>
              <a:rPr lang="en-GB" b="1" dirty="0"/>
              <a:t> </a:t>
            </a:r>
            <a:r>
              <a:rPr lang="en-GB" b="1" dirty="0" err="1"/>
              <a:t>programa</a:t>
            </a:r>
            <a:endParaRPr lang="en-GB" b="1" dirty="0"/>
          </a:p>
        </p:txBody>
      </p:sp>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651888" y="2277070"/>
            <a:ext cx="9802752"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dirty="0">
                <a:solidFill>
                  <a:schemeClr val="bg1"/>
                </a:solidFill>
                <a:ea typeface="Open Sans"/>
                <a:cs typeface="Open Sans"/>
              </a:rPr>
              <a:t>13:35 – 14:20	</a:t>
            </a:r>
            <a:r>
              <a:rPr lang="lt-LT" dirty="0">
                <a:solidFill>
                  <a:schemeClr val="bg1"/>
                </a:solidFill>
                <a:ea typeface="Open Sans"/>
                <a:cs typeface="Open Sans"/>
              </a:rPr>
              <a:t>Institucinė kovos su smurtu lyties pagrindu politika: ko reikia sėkmingam 		įgyvendinimui (tęsinys) (2 dalis – 1 užduotis)</a:t>
            </a:r>
          </a:p>
          <a:p>
            <a:endParaRPr lang="lt-LT" dirty="0">
              <a:solidFill>
                <a:schemeClr val="bg1"/>
              </a:solidFill>
              <a:ea typeface="Open Sans"/>
              <a:cs typeface="Open Sans"/>
            </a:endParaRPr>
          </a:p>
          <a:p>
            <a:r>
              <a:rPr lang="lt-LT" dirty="0">
                <a:solidFill>
                  <a:schemeClr val="bg1"/>
                </a:solidFill>
                <a:ea typeface="Open Sans"/>
                <a:cs typeface="Open Sans"/>
              </a:rPr>
              <a:t>14:20 – 14:50	Geroji praktika kovojant su smurtu (</a:t>
            </a:r>
            <a:r>
              <a:rPr lang="lt-LT" dirty="0" err="1">
                <a:solidFill>
                  <a:schemeClr val="bg1"/>
                </a:solidFill>
                <a:ea typeface="Open Sans"/>
                <a:cs typeface="Open Sans"/>
              </a:rPr>
              <a:t>UniSAFE</a:t>
            </a:r>
            <a:r>
              <a:rPr lang="lt-LT" dirty="0">
                <a:solidFill>
                  <a:schemeClr val="bg1"/>
                </a:solidFill>
                <a:ea typeface="Open Sans"/>
                <a:cs typeface="Open Sans"/>
              </a:rPr>
              <a:t> priemonių pristatymas))</a:t>
            </a:r>
          </a:p>
          <a:p>
            <a:endParaRPr lang="lt-LT" dirty="0">
              <a:solidFill>
                <a:schemeClr val="bg1"/>
              </a:solidFill>
              <a:ea typeface="Open Sans"/>
              <a:cs typeface="Open Sans"/>
            </a:endParaRPr>
          </a:p>
          <a:p>
            <a:r>
              <a:rPr lang="lt-LT" dirty="0">
                <a:solidFill>
                  <a:schemeClr val="bg1"/>
                </a:solidFill>
                <a:ea typeface="Open Sans"/>
                <a:cs typeface="Open Sans"/>
              </a:rPr>
              <a:t>14:50 – 15:15	Seminaro apibendrinimas </a:t>
            </a:r>
          </a:p>
          <a:p>
            <a:endParaRPr lang="fr-FR" dirty="0">
              <a:solidFill>
                <a:schemeClr val="bg1"/>
              </a:solidFill>
              <a:ea typeface="Open Sans"/>
              <a:cs typeface="Open Sans"/>
            </a:endParaRPr>
          </a:p>
          <a:p>
            <a:endParaRPr lang="fr-FR" dirty="0">
              <a:solidFill>
                <a:schemeClr val="bg1"/>
              </a:solidFill>
              <a:ea typeface="Open Sans"/>
              <a:cs typeface="Open Sans"/>
            </a:endParaRPr>
          </a:p>
          <a:p>
            <a:endParaRPr lang="fr-FR" dirty="0">
              <a:solidFill>
                <a:schemeClr val="bg1"/>
              </a:solidFill>
              <a:ea typeface="Open Sans"/>
              <a:cs typeface="Open Sans"/>
            </a:endParaRPr>
          </a:p>
        </p:txBody>
      </p:sp>
    </p:spTree>
    <p:extLst>
      <p:ext uri="{BB962C8B-B14F-4D97-AF65-F5344CB8AC3E}">
        <p14:creationId xmlns:p14="http://schemas.microsoft.com/office/powerpoint/2010/main" val="30638328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a:xfrm>
            <a:off x="1052512" y="1129932"/>
            <a:ext cx="10086975" cy="778381"/>
          </a:xfrm>
        </p:spPr>
        <p:txBody>
          <a:bodyPr/>
          <a:lstStyle/>
          <a:p>
            <a:r>
              <a:rPr lang="en-US" b="1" dirty="0" err="1">
                <a:latin typeface="D-DIN Exp"/>
              </a:rPr>
              <a:t>Pastebėjimai</a:t>
            </a:r>
            <a:r>
              <a:rPr lang="en-US" b="1" dirty="0">
                <a:latin typeface="D-DIN Exp"/>
              </a:rPr>
              <a:t> </a:t>
            </a:r>
            <a:r>
              <a:rPr lang="en-US" b="1" dirty="0" err="1">
                <a:latin typeface="D-DIN Exp"/>
              </a:rPr>
              <a:t>užtikrinant</a:t>
            </a:r>
            <a:r>
              <a:rPr lang="en-US" b="1" dirty="0">
                <a:latin typeface="D-DIN Exp"/>
              </a:rPr>
              <a:t> </a:t>
            </a:r>
            <a:r>
              <a:rPr lang="en-US" b="1" dirty="0" err="1">
                <a:latin typeface="D-DIN Exp"/>
              </a:rPr>
              <a:t>Apsaugą</a:t>
            </a:r>
            <a:r>
              <a:rPr lang="en-US" b="1" dirty="0">
                <a:latin typeface="D-DIN Exp"/>
              </a:rPr>
              <a:t> (Protection)</a:t>
            </a:r>
            <a:endParaRPr lang="LID4096" b="1" dirty="0">
              <a:latin typeface="D-DIN Exp"/>
            </a:endParaRPr>
          </a:p>
        </p:txBody>
      </p:sp>
      <p:pic>
        <p:nvPicPr>
          <p:cNvPr id="4" name="Picture 3">
            <a:extLst>
              <a:ext uri="{FF2B5EF4-FFF2-40B4-BE49-F238E27FC236}">
                <a16:creationId xmlns:a16="http://schemas.microsoft.com/office/drawing/2014/main" id="{877A79A7-BF6D-8195-28C6-602E662153B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5094" t="12092" r="1339" b="54986"/>
          <a:stretch/>
        </p:blipFill>
        <p:spPr bwMode="auto">
          <a:xfrm>
            <a:off x="9386413" y="-502015"/>
            <a:ext cx="2442362" cy="25889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018F3AF-2D2E-8217-9939-E61BFE5E7220}"/>
              </a:ext>
            </a:extLst>
          </p:cNvPr>
          <p:cNvSpPr txBox="1"/>
          <p:nvPr/>
        </p:nvSpPr>
        <p:spPr>
          <a:xfrm>
            <a:off x="1052512" y="2418834"/>
            <a:ext cx="5360988" cy="646331"/>
          </a:xfrm>
          <a:prstGeom prst="rect">
            <a:avLst/>
          </a:prstGeom>
          <a:noFill/>
        </p:spPr>
        <p:txBody>
          <a:bodyPr wrap="square" lIns="91440" tIns="45720" rIns="91440" bIns="45720" anchor="t">
            <a:spAutoFit/>
          </a:bodyPr>
          <a:lstStyle/>
          <a:p>
            <a:r>
              <a:rPr lang="en-GB" b="0" i="0" dirty="0" err="1">
                <a:solidFill>
                  <a:srgbClr val="FFFFFF"/>
                </a:solidFill>
                <a:effectLst/>
              </a:rPr>
              <a:t>Procedūros</a:t>
            </a:r>
            <a:r>
              <a:rPr lang="en-GB" b="0" i="0" dirty="0">
                <a:solidFill>
                  <a:srgbClr val="FFFFFF"/>
                </a:solidFill>
                <a:effectLst/>
              </a:rPr>
              <a:t> </a:t>
            </a:r>
            <a:r>
              <a:rPr lang="en-GB" b="0" i="0" dirty="0" err="1">
                <a:solidFill>
                  <a:srgbClr val="FFFFFF"/>
                </a:solidFill>
                <a:effectLst/>
              </a:rPr>
              <a:t>turi</a:t>
            </a:r>
            <a:r>
              <a:rPr lang="en-GB" b="0" i="0" dirty="0">
                <a:solidFill>
                  <a:srgbClr val="FFFFFF"/>
                </a:solidFill>
                <a:effectLst/>
              </a:rPr>
              <a:t> </a:t>
            </a:r>
            <a:r>
              <a:rPr lang="en-GB" b="0" i="0" dirty="0" err="1">
                <a:solidFill>
                  <a:srgbClr val="FFFFFF"/>
                </a:solidFill>
                <a:effectLst/>
              </a:rPr>
              <a:t>numatyti</a:t>
            </a:r>
            <a:r>
              <a:rPr lang="en-GB" b="0" i="0" dirty="0">
                <a:solidFill>
                  <a:srgbClr val="FFFFFF"/>
                </a:solidFill>
                <a:effectLst/>
              </a:rPr>
              <a:t> </a:t>
            </a:r>
            <a:r>
              <a:rPr lang="en-GB" b="0" i="0" dirty="0" err="1">
                <a:solidFill>
                  <a:srgbClr val="FFFFFF"/>
                </a:solidFill>
                <a:effectLst/>
              </a:rPr>
              <a:t>galimybę</a:t>
            </a:r>
            <a:r>
              <a:rPr lang="en-GB" b="0" i="0" dirty="0">
                <a:solidFill>
                  <a:srgbClr val="FFFFFF"/>
                </a:solidFill>
                <a:effectLst/>
              </a:rPr>
              <a:t> </a:t>
            </a:r>
            <a:r>
              <a:rPr lang="en-GB" b="0" i="0" dirty="0" err="1">
                <a:solidFill>
                  <a:srgbClr val="FFFFFF"/>
                </a:solidFill>
                <a:effectLst/>
              </a:rPr>
              <a:t>suteikti</a:t>
            </a:r>
            <a:r>
              <a:rPr lang="en-GB" b="0" i="0" dirty="0">
                <a:solidFill>
                  <a:srgbClr val="FFFFFF"/>
                </a:solidFill>
                <a:effectLst/>
              </a:rPr>
              <a:t> </a:t>
            </a:r>
            <a:r>
              <a:rPr lang="en-GB" b="0" i="0" dirty="0" err="1">
                <a:solidFill>
                  <a:srgbClr val="FFFFFF"/>
                </a:solidFill>
                <a:effectLst/>
              </a:rPr>
              <a:t>greitą</a:t>
            </a:r>
            <a:r>
              <a:rPr lang="en-GB" b="0" i="0" dirty="0">
                <a:solidFill>
                  <a:srgbClr val="FFFFFF"/>
                </a:solidFill>
                <a:effectLst/>
              </a:rPr>
              <a:t> </a:t>
            </a:r>
            <a:r>
              <a:rPr lang="en-GB" b="0" i="0" dirty="0" err="1">
                <a:solidFill>
                  <a:srgbClr val="FFFFFF"/>
                </a:solidFill>
                <a:effectLst/>
              </a:rPr>
              <a:t>atsaką</a:t>
            </a:r>
            <a:r>
              <a:rPr lang="en-GB" b="0" i="0" dirty="0">
                <a:solidFill>
                  <a:srgbClr val="FFFFFF"/>
                </a:solidFill>
                <a:effectLst/>
              </a:rPr>
              <a:t> į </a:t>
            </a:r>
            <a:r>
              <a:rPr lang="en-GB" b="0" i="0" dirty="0" err="1">
                <a:solidFill>
                  <a:srgbClr val="FFFFFF"/>
                </a:solidFill>
                <a:effectLst/>
              </a:rPr>
              <a:t>pateiktą</a:t>
            </a:r>
            <a:r>
              <a:rPr lang="en-GB" b="0" i="0" dirty="0">
                <a:solidFill>
                  <a:srgbClr val="FFFFFF"/>
                </a:solidFill>
                <a:effectLst/>
              </a:rPr>
              <a:t> </a:t>
            </a:r>
            <a:r>
              <a:rPr lang="en-GB" b="0" i="0" dirty="0" err="1">
                <a:solidFill>
                  <a:srgbClr val="FFFFFF"/>
                </a:solidFill>
                <a:effectLst/>
              </a:rPr>
              <a:t>skundą</a:t>
            </a:r>
            <a:r>
              <a:rPr lang="en-GB" dirty="0">
                <a:solidFill>
                  <a:srgbClr val="FFFFFF"/>
                </a:solidFill>
              </a:rPr>
              <a:t>.</a:t>
            </a:r>
            <a:endParaRPr lang="LID4096" dirty="0">
              <a:solidFill>
                <a:srgbClr val="FFFFFF"/>
              </a:solidFill>
            </a:endParaRPr>
          </a:p>
        </p:txBody>
      </p:sp>
      <p:sp>
        <p:nvSpPr>
          <p:cNvPr id="7" name="TextBox 6">
            <a:extLst>
              <a:ext uri="{FF2B5EF4-FFF2-40B4-BE49-F238E27FC236}">
                <a16:creationId xmlns:a16="http://schemas.microsoft.com/office/drawing/2014/main" id="{EDE27407-5F0B-93C6-2732-CE9B97CF3308}"/>
              </a:ext>
            </a:extLst>
          </p:cNvPr>
          <p:cNvSpPr txBox="1"/>
          <p:nvPr/>
        </p:nvSpPr>
        <p:spPr>
          <a:xfrm>
            <a:off x="1052512" y="3435079"/>
            <a:ext cx="4789488" cy="923330"/>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GB" dirty="0" err="1"/>
              <a:t>Vengti</a:t>
            </a:r>
            <a:r>
              <a:rPr lang="en-GB" dirty="0"/>
              <a:t> </a:t>
            </a:r>
            <a:r>
              <a:rPr lang="en-GB" dirty="0" err="1"/>
              <a:t>procedūrų</a:t>
            </a:r>
            <a:r>
              <a:rPr lang="en-GB" dirty="0"/>
              <a:t>, kai </a:t>
            </a:r>
            <a:r>
              <a:rPr lang="en-GB" dirty="0" err="1"/>
              <a:t>reikalajama</a:t>
            </a:r>
            <a:r>
              <a:rPr lang="en-GB" dirty="0"/>
              <a:t> </a:t>
            </a:r>
            <a:r>
              <a:rPr lang="en-GB" dirty="0" err="1"/>
              <a:t>pradžioje</a:t>
            </a:r>
            <a:r>
              <a:rPr lang="en-GB" dirty="0"/>
              <a:t> </a:t>
            </a:r>
            <a:r>
              <a:rPr lang="en-GB" dirty="0" err="1"/>
              <a:t>susisiekti</a:t>
            </a:r>
            <a:r>
              <a:rPr lang="en-GB" dirty="0"/>
              <a:t> </a:t>
            </a:r>
            <a:r>
              <a:rPr lang="en-GB" dirty="0" err="1"/>
              <a:t>su</a:t>
            </a:r>
            <a:r>
              <a:rPr lang="en-GB" dirty="0"/>
              <a:t> </a:t>
            </a:r>
            <a:r>
              <a:rPr lang="en-GB" dirty="0" err="1"/>
              <a:t>savo</a:t>
            </a:r>
            <a:r>
              <a:rPr lang="en-GB" dirty="0"/>
              <a:t> </a:t>
            </a:r>
            <a:r>
              <a:rPr lang="en-GB" dirty="0" err="1"/>
              <a:t>vadovu</a:t>
            </a:r>
            <a:r>
              <a:rPr lang="en-GB" dirty="0"/>
              <a:t> </a:t>
            </a:r>
            <a:r>
              <a:rPr lang="en-GB" dirty="0" err="1"/>
              <a:t>ir</a:t>
            </a:r>
            <a:r>
              <a:rPr lang="en-GB" dirty="0"/>
              <a:t> </a:t>
            </a:r>
            <a:r>
              <a:rPr lang="en-GB" dirty="0" err="1"/>
              <a:t>informuoti</a:t>
            </a:r>
            <a:r>
              <a:rPr lang="en-GB" dirty="0"/>
              <a:t> </a:t>
            </a:r>
            <a:r>
              <a:rPr lang="en-GB" dirty="0" err="1"/>
              <a:t>apie</a:t>
            </a:r>
            <a:r>
              <a:rPr lang="en-GB" dirty="0"/>
              <a:t> </a:t>
            </a:r>
            <a:r>
              <a:rPr lang="en-GB" dirty="0" err="1"/>
              <a:t>atvejį</a:t>
            </a:r>
            <a:r>
              <a:rPr lang="en-GB" dirty="0"/>
              <a:t>,</a:t>
            </a:r>
            <a:endParaRPr lang="LID4096" dirty="0"/>
          </a:p>
        </p:txBody>
      </p:sp>
      <p:sp>
        <p:nvSpPr>
          <p:cNvPr id="16" name="Shape 2526">
            <a:extLst>
              <a:ext uri="{FF2B5EF4-FFF2-40B4-BE49-F238E27FC236}">
                <a16:creationId xmlns:a16="http://schemas.microsoft.com/office/drawing/2014/main" id="{99147C55-F252-3A38-3E76-B9F2B34F5514}"/>
              </a:ext>
            </a:extLst>
          </p:cNvPr>
          <p:cNvSpPr/>
          <p:nvPr/>
        </p:nvSpPr>
        <p:spPr>
          <a:xfrm>
            <a:off x="384408" y="2434826"/>
            <a:ext cx="494995" cy="483177"/>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7" name="Shape 2549">
            <a:extLst>
              <a:ext uri="{FF2B5EF4-FFF2-40B4-BE49-F238E27FC236}">
                <a16:creationId xmlns:a16="http://schemas.microsoft.com/office/drawing/2014/main" id="{7B040E39-83BC-E8E9-F80F-1001B0B48DED}"/>
              </a:ext>
            </a:extLst>
          </p:cNvPr>
          <p:cNvSpPr/>
          <p:nvPr/>
        </p:nvSpPr>
        <p:spPr>
          <a:xfrm>
            <a:off x="381613" y="3483193"/>
            <a:ext cx="494995" cy="483176"/>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8" name="Shape 2554">
            <a:extLst>
              <a:ext uri="{FF2B5EF4-FFF2-40B4-BE49-F238E27FC236}">
                <a16:creationId xmlns:a16="http://schemas.microsoft.com/office/drawing/2014/main" id="{E1F3DB62-05F8-BEEE-98A3-3555D244EC84}"/>
              </a:ext>
            </a:extLst>
          </p:cNvPr>
          <p:cNvSpPr/>
          <p:nvPr/>
        </p:nvSpPr>
        <p:spPr>
          <a:xfrm>
            <a:off x="6330692" y="2373468"/>
            <a:ext cx="494994" cy="483175"/>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21" name="Shape 2571">
            <a:extLst>
              <a:ext uri="{FF2B5EF4-FFF2-40B4-BE49-F238E27FC236}">
                <a16:creationId xmlns:a16="http://schemas.microsoft.com/office/drawing/2014/main" id="{6CF1E980-E967-F63C-D4AD-0E299E600592}"/>
              </a:ext>
            </a:extLst>
          </p:cNvPr>
          <p:cNvSpPr/>
          <p:nvPr/>
        </p:nvSpPr>
        <p:spPr>
          <a:xfrm>
            <a:off x="373944" y="4807251"/>
            <a:ext cx="332790" cy="332279"/>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3" name="TextBox 2">
            <a:extLst>
              <a:ext uri="{FF2B5EF4-FFF2-40B4-BE49-F238E27FC236}">
                <a16:creationId xmlns:a16="http://schemas.microsoft.com/office/drawing/2014/main" id="{3199EB61-34E0-DB19-F31D-9C6EDC2F37D3}"/>
              </a:ext>
            </a:extLst>
          </p:cNvPr>
          <p:cNvSpPr txBox="1"/>
          <p:nvPr/>
        </p:nvSpPr>
        <p:spPr>
          <a:xfrm>
            <a:off x="7025221" y="2377795"/>
            <a:ext cx="5029200" cy="646331"/>
          </a:xfrm>
          <a:prstGeom prst="rect">
            <a:avLst/>
          </a:prstGeom>
          <a:noFill/>
        </p:spPr>
        <p:txBody>
          <a:bodyPr wrap="square" lIns="91440" tIns="45720" rIns="91440" bIns="45720" anchor="t">
            <a:spAutoFit/>
          </a:bodyPr>
          <a:lstStyle/>
          <a:p>
            <a:r>
              <a:rPr lang="en-GB" dirty="0" err="1">
                <a:solidFill>
                  <a:srgbClr val="FFFFFF"/>
                </a:solidFill>
              </a:rPr>
              <a:t>Pateikti</a:t>
            </a:r>
            <a:r>
              <a:rPr lang="en-GB" dirty="0">
                <a:solidFill>
                  <a:srgbClr val="FFFFFF"/>
                </a:solidFill>
              </a:rPr>
              <a:t> </a:t>
            </a:r>
            <a:r>
              <a:rPr lang="en-GB" dirty="0" err="1">
                <a:solidFill>
                  <a:srgbClr val="FFFFFF"/>
                </a:solidFill>
              </a:rPr>
              <a:t>aiškią</a:t>
            </a:r>
            <a:r>
              <a:rPr lang="en-GB" dirty="0">
                <a:solidFill>
                  <a:srgbClr val="FFFFFF"/>
                </a:solidFill>
              </a:rPr>
              <a:t> </a:t>
            </a:r>
            <a:r>
              <a:rPr lang="en-GB" dirty="0" err="1">
                <a:solidFill>
                  <a:srgbClr val="FFFFFF"/>
                </a:solidFill>
              </a:rPr>
              <a:t>informaciją</a:t>
            </a:r>
            <a:r>
              <a:rPr lang="en-GB" dirty="0">
                <a:solidFill>
                  <a:srgbClr val="FFFFFF"/>
                </a:solidFill>
              </a:rPr>
              <a:t> </a:t>
            </a:r>
            <a:r>
              <a:rPr lang="en-GB" dirty="0" err="1">
                <a:solidFill>
                  <a:srgbClr val="FFFFFF"/>
                </a:solidFill>
              </a:rPr>
              <a:t>apie</a:t>
            </a:r>
            <a:r>
              <a:rPr lang="en-GB" dirty="0">
                <a:solidFill>
                  <a:srgbClr val="FFFFFF"/>
                </a:solidFill>
              </a:rPr>
              <a:t> </a:t>
            </a:r>
            <a:r>
              <a:rPr lang="en-GB" dirty="0" err="1">
                <a:solidFill>
                  <a:srgbClr val="FFFFFF"/>
                </a:solidFill>
              </a:rPr>
              <a:t>galimas</a:t>
            </a:r>
            <a:r>
              <a:rPr lang="en-GB" dirty="0">
                <a:solidFill>
                  <a:srgbClr val="FFFFFF"/>
                </a:solidFill>
              </a:rPr>
              <a:t> </a:t>
            </a:r>
            <a:r>
              <a:rPr lang="en-GB" dirty="0" err="1">
                <a:solidFill>
                  <a:srgbClr val="FFFFFF"/>
                </a:solidFill>
              </a:rPr>
              <a:t>sankcijas</a:t>
            </a:r>
            <a:endParaRPr lang="en-US" dirty="0"/>
          </a:p>
        </p:txBody>
      </p:sp>
      <p:sp>
        <p:nvSpPr>
          <p:cNvPr id="6" name="TextBox 5">
            <a:extLst>
              <a:ext uri="{FF2B5EF4-FFF2-40B4-BE49-F238E27FC236}">
                <a16:creationId xmlns:a16="http://schemas.microsoft.com/office/drawing/2014/main" id="{1AC004FD-D7FC-BE05-7CA1-E04213017B17}"/>
              </a:ext>
            </a:extLst>
          </p:cNvPr>
          <p:cNvSpPr txBox="1"/>
          <p:nvPr/>
        </p:nvSpPr>
        <p:spPr>
          <a:xfrm>
            <a:off x="962826" y="4769768"/>
            <a:ext cx="5367866" cy="646331"/>
          </a:xfrm>
          <a:prstGeom prst="rect">
            <a:avLst/>
          </a:prstGeom>
          <a:noFill/>
        </p:spPr>
        <p:txBody>
          <a:bodyPr wrap="square">
            <a:spAutoFit/>
          </a:bodyPr>
          <a:lstStyle/>
          <a:p>
            <a:r>
              <a:rPr lang="en-US" dirty="0" err="1">
                <a:solidFill>
                  <a:srgbClr val="FFFFFF"/>
                </a:solidFill>
              </a:rPr>
              <a:t>Vengti</a:t>
            </a:r>
            <a:r>
              <a:rPr lang="en-US" dirty="0">
                <a:solidFill>
                  <a:srgbClr val="FFFFFF"/>
                </a:solidFill>
              </a:rPr>
              <a:t> “</a:t>
            </a:r>
            <a:r>
              <a:rPr lang="en-US" dirty="0" err="1">
                <a:solidFill>
                  <a:srgbClr val="FFFFFF"/>
                </a:solidFill>
              </a:rPr>
              <a:t>įspėjimų</a:t>
            </a:r>
            <a:r>
              <a:rPr lang="en-US" dirty="0">
                <a:solidFill>
                  <a:srgbClr val="FFFFFF"/>
                </a:solidFill>
              </a:rPr>
              <a:t>” </a:t>
            </a:r>
            <a:r>
              <a:rPr lang="en-US" dirty="0" err="1">
                <a:solidFill>
                  <a:srgbClr val="FFFFFF"/>
                </a:solidFill>
              </a:rPr>
              <a:t>nukentėjusiems</a:t>
            </a:r>
            <a:r>
              <a:rPr lang="en-US" dirty="0">
                <a:solidFill>
                  <a:srgbClr val="FFFFFF"/>
                </a:solidFill>
              </a:rPr>
              <a:t> </a:t>
            </a:r>
            <a:r>
              <a:rPr lang="en-US" dirty="0" err="1">
                <a:solidFill>
                  <a:srgbClr val="FFFFFF"/>
                </a:solidFill>
              </a:rPr>
              <a:t>ar</a:t>
            </a:r>
            <a:r>
              <a:rPr lang="en-US" dirty="0">
                <a:solidFill>
                  <a:srgbClr val="FFFFFF"/>
                </a:solidFill>
              </a:rPr>
              <a:t> </a:t>
            </a:r>
            <a:r>
              <a:rPr lang="en-US" dirty="0" err="1">
                <a:solidFill>
                  <a:srgbClr val="FFFFFF"/>
                </a:solidFill>
              </a:rPr>
              <a:t>mčiusiems</a:t>
            </a:r>
            <a:r>
              <a:rPr lang="en-US" dirty="0">
                <a:solidFill>
                  <a:srgbClr val="FFFFFF"/>
                </a:solidFill>
              </a:rPr>
              <a:t> </a:t>
            </a:r>
            <a:r>
              <a:rPr lang="en-US" dirty="0" err="1">
                <a:solidFill>
                  <a:srgbClr val="FFFFFF"/>
                </a:solidFill>
              </a:rPr>
              <a:t>dėl</a:t>
            </a:r>
            <a:r>
              <a:rPr lang="en-US" dirty="0">
                <a:solidFill>
                  <a:srgbClr val="FFFFFF"/>
                </a:solidFill>
              </a:rPr>
              <a:t> </a:t>
            </a:r>
            <a:r>
              <a:rPr lang="en-US" dirty="0" err="1">
                <a:solidFill>
                  <a:srgbClr val="FFFFFF"/>
                </a:solidFill>
              </a:rPr>
              <a:t>atsakomybių</a:t>
            </a:r>
            <a:r>
              <a:rPr lang="en-US" dirty="0">
                <a:solidFill>
                  <a:srgbClr val="FFFFFF"/>
                </a:solidFill>
              </a:rPr>
              <a:t> </a:t>
            </a:r>
            <a:r>
              <a:rPr lang="en-US" dirty="0" err="1">
                <a:solidFill>
                  <a:srgbClr val="FFFFFF"/>
                </a:solidFill>
              </a:rPr>
              <a:t>apie</a:t>
            </a:r>
            <a:r>
              <a:rPr lang="en-US" dirty="0">
                <a:solidFill>
                  <a:srgbClr val="FFFFFF"/>
                </a:solidFill>
              </a:rPr>
              <a:t> </a:t>
            </a:r>
            <a:r>
              <a:rPr lang="en-US" dirty="0" err="1">
                <a:solidFill>
                  <a:srgbClr val="FFFFFF"/>
                </a:solidFill>
              </a:rPr>
              <a:t>pranešuts</a:t>
            </a:r>
            <a:r>
              <a:rPr lang="en-US" dirty="0">
                <a:solidFill>
                  <a:srgbClr val="FFFFFF"/>
                </a:solidFill>
              </a:rPr>
              <a:t> </a:t>
            </a:r>
            <a:r>
              <a:rPr lang="en-US" dirty="0" err="1">
                <a:solidFill>
                  <a:srgbClr val="FFFFFF"/>
                </a:solidFill>
              </a:rPr>
              <a:t>atvejus</a:t>
            </a:r>
            <a:r>
              <a:rPr lang="en-US" dirty="0">
                <a:solidFill>
                  <a:srgbClr val="FFFFFF"/>
                </a:solidFill>
              </a:rPr>
              <a:t>.</a:t>
            </a:r>
            <a:endParaRPr lang="en-US" dirty="0">
              <a:solidFill>
                <a:srgbClr val="FFFFFF"/>
              </a:solidFill>
              <a:ea typeface="Open Sans"/>
              <a:cs typeface="Open Sans"/>
            </a:endParaRPr>
          </a:p>
        </p:txBody>
      </p:sp>
      <p:sp>
        <p:nvSpPr>
          <p:cNvPr id="8" name="TextBox 1">
            <a:extLst>
              <a:ext uri="{FF2B5EF4-FFF2-40B4-BE49-F238E27FC236}">
                <a16:creationId xmlns:a16="http://schemas.microsoft.com/office/drawing/2014/main" id="{25F5D6D8-FA1A-04D0-9A5D-A615F1FE4477}"/>
              </a:ext>
            </a:extLst>
          </p:cNvPr>
          <p:cNvSpPr txBox="1"/>
          <p:nvPr/>
        </p:nvSpPr>
        <p:spPr>
          <a:xfrm>
            <a:off x="7025932" y="5065984"/>
            <a:ext cx="4426833" cy="1477328"/>
          </a:xfrm>
          <a:prstGeom prst="rect">
            <a:avLst/>
          </a:prstGeom>
          <a:noFill/>
        </p:spPr>
        <p:txBody>
          <a:bodyPr wrap="square" lIns="91440" tIns="45720" rIns="91440" bIns="4572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US" dirty="0" err="1">
                <a:solidFill>
                  <a:schemeClr val="bg1"/>
                </a:solidFill>
              </a:rPr>
              <a:t>Numatyti</a:t>
            </a:r>
            <a:r>
              <a:rPr lang="en-US" dirty="0">
                <a:solidFill>
                  <a:schemeClr val="bg1"/>
                </a:solidFill>
              </a:rPr>
              <a:t> </a:t>
            </a:r>
            <a:r>
              <a:rPr lang="en-US" dirty="0" err="1">
                <a:solidFill>
                  <a:schemeClr val="bg1"/>
                </a:solidFill>
              </a:rPr>
              <a:t>papildomą</a:t>
            </a:r>
            <a:r>
              <a:rPr lang="en-US" dirty="0">
                <a:solidFill>
                  <a:schemeClr val="bg1"/>
                </a:solidFill>
              </a:rPr>
              <a:t> </a:t>
            </a:r>
            <a:r>
              <a:rPr lang="en-US" dirty="0" err="1">
                <a:solidFill>
                  <a:schemeClr val="bg1"/>
                </a:solidFill>
              </a:rPr>
              <a:t>biudžetą</a:t>
            </a:r>
            <a:r>
              <a:rPr lang="en-US" dirty="0">
                <a:solidFill>
                  <a:schemeClr val="bg1"/>
                </a:solidFill>
              </a:rPr>
              <a:t> </a:t>
            </a:r>
            <a:r>
              <a:rPr lang="en-US" dirty="0" err="1">
                <a:solidFill>
                  <a:schemeClr val="bg1"/>
                </a:solidFill>
              </a:rPr>
              <a:t>nenumatytiems</a:t>
            </a:r>
            <a:r>
              <a:rPr lang="en-US" dirty="0">
                <a:solidFill>
                  <a:schemeClr val="bg1"/>
                </a:solidFill>
              </a:rPr>
              <a:t> </a:t>
            </a:r>
            <a:r>
              <a:rPr lang="en-US" dirty="0" err="1">
                <a:solidFill>
                  <a:schemeClr val="bg1"/>
                </a:solidFill>
              </a:rPr>
              <a:t>atvejams</a:t>
            </a:r>
            <a:r>
              <a:rPr lang="en-US" dirty="0">
                <a:solidFill>
                  <a:schemeClr val="bg1"/>
                </a:solidFill>
              </a:rPr>
              <a:t>, </a:t>
            </a:r>
            <a:r>
              <a:rPr lang="en-US" dirty="0" err="1">
                <a:solidFill>
                  <a:schemeClr val="bg1"/>
                </a:solidFill>
              </a:rPr>
              <a:t>siekiant</a:t>
            </a:r>
            <a:r>
              <a:rPr lang="en-US" dirty="0">
                <a:solidFill>
                  <a:schemeClr val="bg1"/>
                </a:solidFill>
              </a:rPr>
              <a:t> </a:t>
            </a:r>
            <a:r>
              <a:rPr lang="en-US" dirty="0" err="1">
                <a:solidFill>
                  <a:schemeClr val="bg1"/>
                </a:solidFill>
              </a:rPr>
              <a:t>padėti</a:t>
            </a:r>
            <a:r>
              <a:rPr lang="en-US" dirty="0">
                <a:solidFill>
                  <a:schemeClr val="bg1"/>
                </a:solidFill>
              </a:rPr>
              <a:t> </a:t>
            </a:r>
            <a:r>
              <a:rPr lang="en-US" dirty="0" err="1">
                <a:solidFill>
                  <a:schemeClr val="bg1"/>
                </a:solidFill>
              </a:rPr>
              <a:t>nukentėjusiam</a:t>
            </a:r>
            <a:r>
              <a:rPr lang="en-US" dirty="0">
                <a:solidFill>
                  <a:schemeClr val="bg1"/>
                </a:solidFill>
              </a:rPr>
              <a:t> </a:t>
            </a:r>
            <a:r>
              <a:rPr lang="en-US" dirty="0" err="1">
                <a:solidFill>
                  <a:schemeClr val="bg1"/>
                </a:solidFill>
              </a:rPr>
              <a:t>išvykti</a:t>
            </a:r>
            <a:r>
              <a:rPr lang="en-US" dirty="0">
                <a:solidFill>
                  <a:schemeClr val="bg1"/>
                </a:solidFill>
              </a:rPr>
              <a:t> </a:t>
            </a:r>
            <a:r>
              <a:rPr lang="en-US" dirty="0" err="1">
                <a:solidFill>
                  <a:schemeClr val="bg1"/>
                </a:solidFill>
              </a:rPr>
              <a:t>iš</a:t>
            </a:r>
            <a:r>
              <a:rPr lang="en-US" dirty="0">
                <a:solidFill>
                  <a:schemeClr val="bg1"/>
                </a:solidFill>
              </a:rPr>
              <a:t> </a:t>
            </a:r>
            <a:r>
              <a:rPr lang="en-US" dirty="0" err="1">
                <a:solidFill>
                  <a:schemeClr val="bg1"/>
                </a:solidFill>
              </a:rPr>
              <a:t>vietos</a:t>
            </a:r>
            <a:r>
              <a:rPr lang="en-US" dirty="0">
                <a:solidFill>
                  <a:schemeClr val="bg1"/>
                </a:solidFill>
              </a:rPr>
              <a:t>, </a:t>
            </a:r>
            <a:r>
              <a:rPr lang="en-US" dirty="0" err="1">
                <a:solidFill>
                  <a:schemeClr val="bg1"/>
                </a:solidFill>
              </a:rPr>
              <a:t>kur</a:t>
            </a:r>
            <a:r>
              <a:rPr lang="en-US" dirty="0">
                <a:solidFill>
                  <a:schemeClr val="bg1"/>
                </a:solidFill>
              </a:rPr>
              <a:t> </a:t>
            </a:r>
            <a:r>
              <a:rPr lang="en-US" dirty="0" err="1">
                <a:solidFill>
                  <a:schemeClr val="bg1"/>
                </a:solidFill>
              </a:rPr>
              <a:t>įvyko</a:t>
            </a:r>
            <a:r>
              <a:rPr lang="en-US" dirty="0">
                <a:solidFill>
                  <a:schemeClr val="bg1"/>
                </a:solidFill>
              </a:rPr>
              <a:t> </a:t>
            </a:r>
            <a:r>
              <a:rPr lang="en-US" dirty="0" err="1">
                <a:solidFill>
                  <a:schemeClr val="bg1"/>
                </a:solidFill>
              </a:rPr>
              <a:t>smurtas</a:t>
            </a:r>
            <a:r>
              <a:rPr lang="en-US" dirty="0">
                <a:solidFill>
                  <a:schemeClr val="bg1"/>
                </a:solidFill>
              </a:rPr>
              <a:t> (</a:t>
            </a:r>
            <a:r>
              <a:rPr lang="en-US" dirty="0" err="1">
                <a:solidFill>
                  <a:schemeClr val="bg1"/>
                </a:solidFill>
              </a:rPr>
              <a:t>pvz</a:t>
            </a:r>
            <a:r>
              <a:rPr lang="en-US" dirty="0">
                <a:solidFill>
                  <a:schemeClr val="bg1"/>
                </a:solidFill>
              </a:rPr>
              <a:t>. </a:t>
            </a:r>
            <a:r>
              <a:rPr lang="en-US" dirty="0" err="1">
                <a:solidFill>
                  <a:schemeClr val="bg1"/>
                </a:solidFill>
              </a:rPr>
              <a:t>Konferencijoje</a:t>
            </a:r>
            <a:r>
              <a:rPr lang="en-US" dirty="0">
                <a:solidFill>
                  <a:schemeClr val="bg1"/>
                </a:solidFill>
              </a:rPr>
              <a:t>,  </a:t>
            </a:r>
            <a:r>
              <a:rPr lang="en-US" dirty="0" err="1">
                <a:solidFill>
                  <a:schemeClr val="bg1"/>
                </a:solidFill>
              </a:rPr>
              <a:t>lauko</a:t>
            </a:r>
            <a:r>
              <a:rPr lang="en-US" dirty="0">
                <a:solidFill>
                  <a:schemeClr val="bg1"/>
                </a:solidFill>
              </a:rPr>
              <a:t> </a:t>
            </a:r>
            <a:r>
              <a:rPr lang="en-US" dirty="0" err="1">
                <a:solidFill>
                  <a:schemeClr val="bg1"/>
                </a:solidFill>
              </a:rPr>
              <a:t>tyrime</a:t>
            </a:r>
            <a:r>
              <a:rPr lang="en-US" dirty="0">
                <a:solidFill>
                  <a:schemeClr val="bg1"/>
                </a:solidFill>
              </a:rPr>
              <a:t> </a:t>
            </a:r>
            <a:r>
              <a:rPr lang="en-US" dirty="0" err="1">
                <a:solidFill>
                  <a:schemeClr val="bg1"/>
                </a:solidFill>
              </a:rPr>
              <a:t>ir</a:t>
            </a:r>
            <a:r>
              <a:rPr lang="en-US" dirty="0">
                <a:solidFill>
                  <a:schemeClr val="bg1"/>
                </a:solidFill>
              </a:rPr>
              <a:t> pan.)</a:t>
            </a:r>
            <a:endParaRPr lang="en-US" dirty="0">
              <a:solidFill>
                <a:schemeClr val="bg1"/>
              </a:solidFill>
              <a:ea typeface="Open Sans"/>
              <a:cs typeface="Open Sans"/>
            </a:endParaRPr>
          </a:p>
        </p:txBody>
      </p:sp>
      <p:sp>
        <p:nvSpPr>
          <p:cNvPr id="9" name="Shape 2568">
            <a:extLst>
              <a:ext uri="{FF2B5EF4-FFF2-40B4-BE49-F238E27FC236}">
                <a16:creationId xmlns:a16="http://schemas.microsoft.com/office/drawing/2014/main" id="{BFE9B9A2-4132-95C3-5738-75E14E5717CB}"/>
              </a:ext>
            </a:extLst>
          </p:cNvPr>
          <p:cNvSpPr/>
          <p:nvPr/>
        </p:nvSpPr>
        <p:spPr>
          <a:xfrm>
            <a:off x="6348082" y="5018980"/>
            <a:ext cx="464948" cy="540703"/>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rgbClr val="5792CE"/>
          </a:solidFill>
          <a:ln w="12700">
            <a:miter lim="400000"/>
          </a:ln>
        </p:spPr>
        <p:txBody>
          <a:bodyPr lIns="14284" tIns="14284" rIns="14284" bIns="14284" anchor="ct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0" name="TextBox 1">
            <a:extLst>
              <a:ext uri="{FF2B5EF4-FFF2-40B4-BE49-F238E27FC236}">
                <a16:creationId xmlns:a16="http://schemas.microsoft.com/office/drawing/2014/main" id="{06E1DD9A-6920-2B1F-2F37-75B2423584C5}"/>
              </a:ext>
            </a:extLst>
          </p:cNvPr>
          <p:cNvSpPr txBox="1"/>
          <p:nvPr/>
        </p:nvSpPr>
        <p:spPr>
          <a:xfrm>
            <a:off x="7068265" y="3443180"/>
            <a:ext cx="4384500" cy="1200329"/>
          </a:xfrm>
          <a:prstGeom prst="rect">
            <a:avLst/>
          </a:prstGeom>
          <a:noFill/>
        </p:spPr>
        <p:txBody>
          <a:bodyPr wrap="square" lIns="91440" tIns="45720" rIns="91440" bIns="4572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US" dirty="0" err="1">
                <a:solidFill>
                  <a:schemeClr val="bg1"/>
                </a:solidFill>
              </a:rPr>
              <a:t>Įdiekti</a:t>
            </a:r>
            <a:r>
              <a:rPr lang="en-US" dirty="0">
                <a:solidFill>
                  <a:schemeClr val="bg1"/>
                </a:solidFill>
              </a:rPr>
              <a:t> </a:t>
            </a:r>
            <a:r>
              <a:rPr lang="en-US" dirty="0" err="1">
                <a:solidFill>
                  <a:schemeClr val="bg1"/>
                </a:solidFill>
              </a:rPr>
              <a:t>sistemas</a:t>
            </a:r>
            <a:r>
              <a:rPr lang="en-US" dirty="0">
                <a:solidFill>
                  <a:schemeClr val="bg1"/>
                </a:solidFill>
              </a:rPr>
              <a:t>, </a:t>
            </a:r>
            <a:r>
              <a:rPr lang="en-US" dirty="0" err="1">
                <a:solidFill>
                  <a:schemeClr val="bg1"/>
                </a:solidFill>
              </a:rPr>
              <a:t>kurios</a:t>
            </a:r>
            <a:r>
              <a:rPr lang="en-US" dirty="0">
                <a:solidFill>
                  <a:schemeClr val="bg1"/>
                </a:solidFill>
              </a:rPr>
              <a:t> </a:t>
            </a:r>
            <a:r>
              <a:rPr lang="en-US" dirty="0" err="1">
                <a:solidFill>
                  <a:schemeClr val="bg1"/>
                </a:solidFill>
              </a:rPr>
              <a:t>informuotų</a:t>
            </a:r>
            <a:r>
              <a:rPr lang="en-US" dirty="0">
                <a:solidFill>
                  <a:schemeClr val="bg1"/>
                </a:solidFill>
              </a:rPr>
              <a:t>/</a:t>
            </a:r>
            <a:r>
              <a:rPr lang="en-US" dirty="0" err="1">
                <a:solidFill>
                  <a:schemeClr val="bg1"/>
                </a:solidFill>
              </a:rPr>
              <a:t>praneštų</a:t>
            </a:r>
            <a:r>
              <a:rPr lang="en-US" dirty="0">
                <a:solidFill>
                  <a:schemeClr val="bg1"/>
                </a:solidFill>
              </a:rPr>
              <a:t>  </a:t>
            </a:r>
            <a:r>
              <a:rPr lang="en-US" dirty="0" err="1">
                <a:solidFill>
                  <a:schemeClr val="bg1"/>
                </a:solidFill>
              </a:rPr>
              <a:t>apie</a:t>
            </a:r>
            <a:r>
              <a:rPr lang="en-US" dirty="0">
                <a:solidFill>
                  <a:schemeClr val="bg1"/>
                </a:solidFill>
              </a:rPr>
              <a:t> </a:t>
            </a:r>
            <a:r>
              <a:rPr lang="en-US" dirty="0" err="1">
                <a:solidFill>
                  <a:schemeClr val="bg1"/>
                </a:solidFill>
              </a:rPr>
              <a:t>smurtą</a:t>
            </a:r>
            <a:r>
              <a:rPr lang="en-US" dirty="0">
                <a:solidFill>
                  <a:schemeClr val="bg1"/>
                </a:solidFill>
              </a:rPr>
              <a:t> </a:t>
            </a:r>
            <a:r>
              <a:rPr lang="en-US" dirty="0" err="1">
                <a:solidFill>
                  <a:schemeClr val="bg1"/>
                </a:solidFill>
              </a:rPr>
              <a:t>internete</a:t>
            </a:r>
            <a:r>
              <a:rPr lang="en-US" dirty="0">
                <a:solidFill>
                  <a:schemeClr val="bg1"/>
                </a:solidFill>
              </a:rPr>
              <a:t>  (</a:t>
            </a:r>
            <a:r>
              <a:rPr lang="en-US" dirty="0" err="1">
                <a:solidFill>
                  <a:schemeClr val="bg1"/>
                </a:solidFill>
              </a:rPr>
              <a:t>socialiniuose</a:t>
            </a:r>
            <a:r>
              <a:rPr lang="en-US" dirty="0">
                <a:solidFill>
                  <a:schemeClr val="bg1"/>
                </a:solidFill>
              </a:rPr>
              <a:t> </a:t>
            </a:r>
            <a:r>
              <a:rPr lang="en-US" dirty="0" err="1">
                <a:solidFill>
                  <a:schemeClr val="bg1"/>
                </a:solidFill>
              </a:rPr>
              <a:t>tinkluose</a:t>
            </a:r>
            <a:r>
              <a:rPr lang="en-US" dirty="0">
                <a:solidFill>
                  <a:schemeClr val="bg1"/>
                </a:solidFill>
              </a:rPr>
              <a:t>, </a:t>
            </a:r>
            <a:r>
              <a:rPr lang="en-US" dirty="0" err="1">
                <a:solidFill>
                  <a:schemeClr val="bg1"/>
                </a:solidFill>
              </a:rPr>
              <a:t>virtualiose</a:t>
            </a:r>
            <a:r>
              <a:rPr lang="en-US" dirty="0">
                <a:solidFill>
                  <a:schemeClr val="bg1"/>
                </a:solidFill>
              </a:rPr>
              <a:t> </a:t>
            </a:r>
            <a:r>
              <a:rPr lang="en-US" dirty="0" err="1">
                <a:solidFill>
                  <a:schemeClr val="bg1"/>
                </a:solidFill>
              </a:rPr>
              <a:t>paskaitose</a:t>
            </a:r>
            <a:r>
              <a:rPr lang="en-US" dirty="0">
                <a:solidFill>
                  <a:schemeClr val="bg1"/>
                </a:solidFill>
              </a:rPr>
              <a:t> </a:t>
            </a:r>
            <a:r>
              <a:rPr lang="en-US" dirty="0" err="1">
                <a:solidFill>
                  <a:schemeClr val="bg1"/>
                </a:solidFill>
              </a:rPr>
              <a:t>ir</a:t>
            </a:r>
            <a:r>
              <a:rPr lang="en-US" dirty="0">
                <a:solidFill>
                  <a:schemeClr val="bg1"/>
                </a:solidFill>
              </a:rPr>
              <a:t> pan.)</a:t>
            </a:r>
            <a:endParaRPr lang="en-US" dirty="0">
              <a:solidFill>
                <a:schemeClr val="bg1"/>
              </a:solidFill>
              <a:ea typeface="Open Sans"/>
              <a:cs typeface="Open Sans"/>
            </a:endParaRPr>
          </a:p>
        </p:txBody>
      </p:sp>
      <p:sp>
        <p:nvSpPr>
          <p:cNvPr id="12" name="Shape 2541">
            <a:extLst>
              <a:ext uri="{FF2B5EF4-FFF2-40B4-BE49-F238E27FC236}">
                <a16:creationId xmlns:a16="http://schemas.microsoft.com/office/drawing/2014/main" id="{BDDDEDBE-4C8C-A404-6B01-3699A4968DD7}"/>
              </a:ext>
            </a:extLst>
          </p:cNvPr>
          <p:cNvSpPr/>
          <p:nvPr/>
        </p:nvSpPr>
        <p:spPr>
          <a:xfrm>
            <a:off x="6333971" y="3555129"/>
            <a:ext cx="464948" cy="406161"/>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rgbClr val="5792CE"/>
          </a:solidFill>
          <a:ln w="12700">
            <a:miter lim="400000"/>
          </a:ln>
        </p:spPr>
        <p:txBody>
          <a:bodyPr lIns="14284" tIns="14284" rIns="14284" bIns="14284" anchor="ct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Tree>
    <p:extLst>
      <p:ext uri="{BB962C8B-B14F-4D97-AF65-F5344CB8AC3E}">
        <p14:creationId xmlns:p14="http://schemas.microsoft.com/office/powerpoint/2010/main" val="21372252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C491E-76F8-411B-E2B6-456612A28FFF}"/>
              </a:ext>
            </a:extLst>
          </p:cNvPr>
          <p:cNvSpPr>
            <a:spLocks noGrp="1"/>
          </p:cNvSpPr>
          <p:nvPr>
            <p:ph type="title"/>
          </p:nvPr>
        </p:nvSpPr>
        <p:spPr/>
        <p:txBody>
          <a:bodyPr/>
          <a:lstStyle/>
          <a:p>
            <a:r>
              <a:rPr lang="en-GB" b="1" dirty="0">
                <a:latin typeface="open sans"/>
                <a:cs typeface="Calibri"/>
              </a:rPr>
              <a:t>Combat Harassment Tool (CHAT), </a:t>
            </a:r>
            <a:r>
              <a:rPr lang="en-GB" b="1" dirty="0" err="1">
                <a:latin typeface="open sans"/>
                <a:cs typeface="Calibri"/>
              </a:rPr>
              <a:t>KULeuven</a:t>
            </a:r>
            <a:r>
              <a:rPr lang="en-GB" b="1" dirty="0">
                <a:latin typeface="open sans"/>
                <a:cs typeface="Calibri"/>
              </a:rPr>
              <a:t>, Belgium</a:t>
            </a:r>
            <a:endParaRPr lang="en-US" b="1" dirty="0">
              <a:latin typeface="open sans"/>
            </a:endParaRPr>
          </a:p>
        </p:txBody>
      </p:sp>
      <p:pic>
        <p:nvPicPr>
          <p:cNvPr id="3" name="Picture 3" descr="A group of men looking at a computer&#10;&#10;Description automatically generated">
            <a:extLst>
              <a:ext uri="{FF2B5EF4-FFF2-40B4-BE49-F238E27FC236}">
                <a16:creationId xmlns:a16="http://schemas.microsoft.com/office/drawing/2014/main" id="{A5B656A2-DE74-34DF-636A-A404C031A0C7}"/>
              </a:ext>
            </a:extLst>
          </p:cNvPr>
          <p:cNvPicPr>
            <a:picLocks noChangeAspect="1"/>
          </p:cNvPicPr>
          <p:nvPr/>
        </p:nvPicPr>
        <p:blipFill>
          <a:blip r:embed="rId3"/>
          <a:stretch>
            <a:fillRect/>
          </a:stretch>
        </p:blipFill>
        <p:spPr>
          <a:xfrm>
            <a:off x="1989365" y="2209747"/>
            <a:ext cx="7587342" cy="4044149"/>
          </a:xfrm>
          <a:prstGeom prst="rect">
            <a:avLst/>
          </a:prstGeom>
        </p:spPr>
      </p:pic>
    </p:spTree>
    <p:extLst>
      <p:ext uri="{BB962C8B-B14F-4D97-AF65-F5344CB8AC3E}">
        <p14:creationId xmlns:p14="http://schemas.microsoft.com/office/powerpoint/2010/main" val="29499891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A02F7-8857-46AB-988E-C7F8B3CD5C94}"/>
              </a:ext>
            </a:extLst>
          </p:cNvPr>
          <p:cNvSpPr>
            <a:spLocks noGrp="1"/>
          </p:cNvSpPr>
          <p:nvPr>
            <p:ph type="title"/>
          </p:nvPr>
        </p:nvSpPr>
        <p:spPr/>
        <p:txBody>
          <a:bodyPr/>
          <a:lstStyle/>
          <a:p>
            <a:r>
              <a:rPr lang="en-GB" b="1" err="1">
                <a:latin typeface="D-DIN Exp"/>
                <a:cs typeface="Calibri"/>
              </a:rPr>
              <a:t>Speakout</a:t>
            </a:r>
            <a:r>
              <a:rPr lang="en-GB" b="1">
                <a:latin typeface="D-DIN Exp"/>
                <a:cs typeface="Calibri"/>
              </a:rPr>
              <a:t>, Technological University of Dublin, Ireland</a:t>
            </a:r>
            <a:endParaRPr lang="en-US" b="1"/>
          </a:p>
        </p:txBody>
      </p:sp>
      <p:pic>
        <p:nvPicPr>
          <p:cNvPr id="4" name="Picture 4" descr="A screenshot of a website&#10;&#10;Description automatically generated">
            <a:extLst>
              <a:ext uri="{FF2B5EF4-FFF2-40B4-BE49-F238E27FC236}">
                <a16:creationId xmlns:a16="http://schemas.microsoft.com/office/drawing/2014/main" id="{3BA2F93F-E5DE-B6D7-68C2-3B19927DF9EE}"/>
              </a:ext>
            </a:extLst>
          </p:cNvPr>
          <p:cNvPicPr>
            <a:picLocks noChangeAspect="1"/>
          </p:cNvPicPr>
          <p:nvPr/>
        </p:nvPicPr>
        <p:blipFill>
          <a:blip r:embed="rId3"/>
          <a:stretch>
            <a:fillRect/>
          </a:stretch>
        </p:blipFill>
        <p:spPr>
          <a:xfrm>
            <a:off x="2343150" y="1847938"/>
            <a:ext cx="7478485" cy="4699732"/>
          </a:xfrm>
          <a:prstGeom prst="rect">
            <a:avLst/>
          </a:prstGeom>
        </p:spPr>
      </p:pic>
    </p:spTree>
    <p:extLst>
      <p:ext uri="{BB962C8B-B14F-4D97-AF65-F5344CB8AC3E}">
        <p14:creationId xmlns:p14="http://schemas.microsoft.com/office/powerpoint/2010/main" val="7301663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a:xfrm>
            <a:off x="1012407" y="1170037"/>
            <a:ext cx="10086975" cy="778381"/>
          </a:xfrm>
        </p:spPr>
        <p:txBody>
          <a:bodyPr/>
          <a:lstStyle/>
          <a:p>
            <a:r>
              <a:rPr lang="en-US" b="1" dirty="0" err="1">
                <a:latin typeface="D-DIN Exp"/>
              </a:rPr>
              <a:t>Pastebėjimai</a:t>
            </a:r>
            <a:r>
              <a:rPr lang="en-US" b="1" dirty="0">
                <a:latin typeface="D-DIN Exp"/>
              </a:rPr>
              <a:t> </a:t>
            </a:r>
            <a:r>
              <a:rPr lang="en-US" b="1" dirty="0" err="1">
                <a:latin typeface="D-DIN Exp"/>
              </a:rPr>
              <a:t>siekiant</a:t>
            </a:r>
            <a:r>
              <a:rPr lang="en-US" b="1" dirty="0">
                <a:latin typeface="D-DIN Exp"/>
              </a:rPr>
              <a:t> </a:t>
            </a:r>
            <a:r>
              <a:rPr lang="en-US" b="1" dirty="0" err="1">
                <a:latin typeface="D-DIN Exp"/>
              </a:rPr>
              <a:t>Atsakomybės</a:t>
            </a:r>
            <a:r>
              <a:rPr lang="en-US" b="1" dirty="0">
                <a:latin typeface="D-DIN Exp"/>
              </a:rPr>
              <a:t> (Prosecution)</a:t>
            </a:r>
            <a:endParaRPr lang="LID4096" b="1" dirty="0">
              <a:latin typeface="D-DIN Exp"/>
            </a:endParaRPr>
          </a:p>
        </p:txBody>
      </p:sp>
      <p:pic>
        <p:nvPicPr>
          <p:cNvPr id="3" name="Picture 2">
            <a:extLst>
              <a:ext uri="{FF2B5EF4-FFF2-40B4-BE49-F238E27FC236}">
                <a16:creationId xmlns:a16="http://schemas.microsoft.com/office/drawing/2014/main" id="{9642CD9C-ED8B-2F3F-B26C-41FF1BF5E68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8436" t="55789" b="16947"/>
          <a:stretch/>
        </p:blipFill>
        <p:spPr bwMode="auto">
          <a:xfrm>
            <a:off x="9536963" y="124705"/>
            <a:ext cx="2242660" cy="209358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612DA0E2-2842-B564-11F6-FA831AD6138F}"/>
              </a:ext>
            </a:extLst>
          </p:cNvPr>
          <p:cNvSpPr txBox="1"/>
          <p:nvPr/>
        </p:nvSpPr>
        <p:spPr>
          <a:xfrm>
            <a:off x="1082591" y="2298518"/>
            <a:ext cx="4338304" cy="646331"/>
          </a:xfrm>
          <a:prstGeom prst="rect">
            <a:avLst/>
          </a:prstGeom>
          <a:noFill/>
        </p:spPr>
        <p:txBody>
          <a:bodyPr wrap="square" lIns="91440" tIns="45720" rIns="91440" bIns="45720" anchor="t">
            <a:spAutoFit/>
          </a:bodyPr>
          <a:lstStyle/>
          <a:p>
            <a:r>
              <a:rPr lang="en-GB" dirty="0" err="1">
                <a:solidFill>
                  <a:schemeClr val="bg1"/>
                </a:solidFill>
                <a:ea typeface="+mn-lt"/>
                <a:cs typeface="+mn-lt"/>
              </a:rPr>
              <a:t>Pasikviesti</a:t>
            </a:r>
            <a:r>
              <a:rPr lang="en-GB" dirty="0">
                <a:solidFill>
                  <a:schemeClr val="bg1"/>
                </a:solidFill>
                <a:ea typeface="+mn-lt"/>
                <a:cs typeface="+mn-lt"/>
              </a:rPr>
              <a:t> </a:t>
            </a:r>
            <a:r>
              <a:rPr lang="en-GB" dirty="0" err="1">
                <a:solidFill>
                  <a:schemeClr val="bg1"/>
                </a:solidFill>
                <a:ea typeface="+mn-lt"/>
                <a:cs typeface="+mn-lt"/>
              </a:rPr>
              <a:t>išorinius</a:t>
            </a:r>
            <a:r>
              <a:rPr lang="en-GB" dirty="0">
                <a:solidFill>
                  <a:schemeClr val="bg1"/>
                </a:solidFill>
                <a:ea typeface="+mn-lt"/>
                <a:cs typeface="+mn-lt"/>
              </a:rPr>
              <a:t> </a:t>
            </a:r>
            <a:r>
              <a:rPr lang="en-GB" dirty="0" err="1">
                <a:solidFill>
                  <a:schemeClr val="bg1"/>
                </a:solidFill>
                <a:ea typeface="+mn-lt"/>
                <a:cs typeface="+mn-lt"/>
              </a:rPr>
              <a:t>ekspertus</a:t>
            </a:r>
            <a:r>
              <a:rPr lang="en-GB" dirty="0">
                <a:solidFill>
                  <a:schemeClr val="bg1"/>
                </a:solidFill>
                <a:ea typeface="+mn-lt"/>
                <a:cs typeface="+mn-lt"/>
              </a:rPr>
              <a:t> </a:t>
            </a:r>
            <a:r>
              <a:rPr lang="en-GB" dirty="0" err="1">
                <a:solidFill>
                  <a:schemeClr val="bg1"/>
                </a:solidFill>
                <a:ea typeface="+mn-lt"/>
                <a:cs typeface="+mn-lt"/>
              </a:rPr>
              <a:t>tirti</a:t>
            </a:r>
            <a:r>
              <a:rPr lang="en-GB" dirty="0">
                <a:solidFill>
                  <a:schemeClr val="bg1"/>
                </a:solidFill>
                <a:ea typeface="+mn-lt"/>
                <a:cs typeface="+mn-lt"/>
              </a:rPr>
              <a:t> </a:t>
            </a:r>
            <a:r>
              <a:rPr lang="en-GB" dirty="0" err="1">
                <a:solidFill>
                  <a:schemeClr val="bg1"/>
                </a:solidFill>
                <a:ea typeface="+mn-lt"/>
                <a:cs typeface="+mn-lt"/>
              </a:rPr>
              <a:t>atvejus</a:t>
            </a:r>
            <a:r>
              <a:rPr lang="en-GB" dirty="0">
                <a:solidFill>
                  <a:schemeClr val="bg1"/>
                </a:solidFill>
                <a:ea typeface="+mn-lt"/>
                <a:cs typeface="+mn-lt"/>
              </a:rPr>
              <a:t>.</a:t>
            </a:r>
          </a:p>
        </p:txBody>
      </p:sp>
      <p:sp>
        <p:nvSpPr>
          <p:cNvPr id="13" name="TextBox 12">
            <a:extLst>
              <a:ext uri="{FF2B5EF4-FFF2-40B4-BE49-F238E27FC236}">
                <a16:creationId xmlns:a16="http://schemas.microsoft.com/office/drawing/2014/main" id="{B56ACEBD-B371-1905-48AD-6A614CC78843}"/>
              </a:ext>
            </a:extLst>
          </p:cNvPr>
          <p:cNvSpPr txBox="1"/>
          <p:nvPr/>
        </p:nvSpPr>
        <p:spPr>
          <a:xfrm>
            <a:off x="1087681" y="3426850"/>
            <a:ext cx="4948574" cy="646331"/>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GB" dirty="0" err="1">
                <a:ea typeface="+mn-lt"/>
                <a:cs typeface="+mn-lt"/>
              </a:rPr>
              <a:t>Apriboti</a:t>
            </a:r>
            <a:r>
              <a:rPr lang="en-GB" dirty="0">
                <a:ea typeface="+mn-lt"/>
                <a:cs typeface="+mn-lt"/>
              </a:rPr>
              <a:t> </a:t>
            </a:r>
            <a:r>
              <a:rPr lang="en-GB" dirty="0" err="1">
                <a:ea typeface="+mn-lt"/>
                <a:cs typeface="+mn-lt"/>
              </a:rPr>
              <a:t>kaltinamo</a:t>
            </a:r>
            <a:r>
              <a:rPr lang="en-GB" dirty="0">
                <a:ea typeface="+mn-lt"/>
                <a:cs typeface="+mn-lt"/>
              </a:rPr>
              <a:t> </a:t>
            </a:r>
            <a:r>
              <a:rPr lang="en-GB" dirty="0" err="1">
                <a:ea typeface="+mn-lt"/>
                <a:cs typeface="+mn-lt"/>
              </a:rPr>
              <a:t>asmens</a:t>
            </a:r>
            <a:r>
              <a:rPr lang="en-GB" dirty="0">
                <a:ea typeface="+mn-lt"/>
                <a:cs typeface="+mn-lt"/>
              </a:rPr>
              <a:t> </a:t>
            </a:r>
            <a:r>
              <a:rPr lang="en-GB" dirty="0" err="1">
                <a:ea typeface="+mn-lt"/>
                <a:cs typeface="+mn-lt"/>
              </a:rPr>
              <a:t>pareigas</a:t>
            </a:r>
            <a:r>
              <a:rPr lang="en-GB" dirty="0">
                <a:ea typeface="+mn-lt"/>
                <a:cs typeface="+mn-lt"/>
              </a:rPr>
              <a:t> </a:t>
            </a:r>
            <a:r>
              <a:rPr lang="en-GB" dirty="0" err="1">
                <a:ea typeface="+mn-lt"/>
                <a:cs typeface="+mn-lt"/>
              </a:rPr>
              <a:t>ir</a:t>
            </a:r>
            <a:r>
              <a:rPr lang="en-GB" dirty="0">
                <a:ea typeface="+mn-lt"/>
                <a:cs typeface="+mn-lt"/>
              </a:rPr>
              <a:t> </a:t>
            </a:r>
            <a:r>
              <a:rPr lang="en-GB" dirty="0" err="1">
                <a:ea typeface="+mn-lt"/>
                <a:cs typeface="+mn-lt"/>
              </a:rPr>
              <a:t>prieigas</a:t>
            </a:r>
            <a:r>
              <a:rPr lang="en-GB" dirty="0">
                <a:ea typeface="+mn-lt"/>
                <a:cs typeface="+mn-lt"/>
              </a:rPr>
              <a:t> </a:t>
            </a:r>
            <a:r>
              <a:rPr lang="en-GB" dirty="0" err="1">
                <a:ea typeface="+mn-lt"/>
                <a:cs typeface="+mn-lt"/>
              </a:rPr>
              <a:t>institucijos</a:t>
            </a:r>
            <a:r>
              <a:rPr lang="en-GB" dirty="0">
                <a:ea typeface="+mn-lt"/>
                <a:cs typeface="+mn-lt"/>
              </a:rPr>
              <a:t> </a:t>
            </a:r>
            <a:r>
              <a:rPr lang="en-GB" dirty="0" err="1">
                <a:ea typeface="+mn-lt"/>
                <a:cs typeface="+mn-lt"/>
              </a:rPr>
              <a:t>teritorijoje</a:t>
            </a:r>
            <a:r>
              <a:rPr lang="en-GB" dirty="0">
                <a:ea typeface="+mn-lt"/>
                <a:cs typeface="+mn-lt"/>
              </a:rPr>
              <a:t>.</a:t>
            </a:r>
            <a:endParaRPr lang="en-US" dirty="0"/>
          </a:p>
        </p:txBody>
      </p:sp>
      <p:sp>
        <p:nvSpPr>
          <p:cNvPr id="17" name="TextBox 16">
            <a:extLst>
              <a:ext uri="{FF2B5EF4-FFF2-40B4-BE49-F238E27FC236}">
                <a16:creationId xmlns:a16="http://schemas.microsoft.com/office/drawing/2014/main" id="{D717FF54-EC7D-F1CA-BD31-9F43AC504A0C}"/>
              </a:ext>
            </a:extLst>
          </p:cNvPr>
          <p:cNvSpPr txBox="1"/>
          <p:nvPr/>
        </p:nvSpPr>
        <p:spPr>
          <a:xfrm>
            <a:off x="1090538" y="4777154"/>
            <a:ext cx="4591050" cy="923330"/>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US" dirty="0" err="1">
                <a:ea typeface="+mn-lt"/>
                <a:cs typeface="+mn-lt"/>
              </a:rPr>
              <a:t>Užtikrtinti</a:t>
            </a:r>
            <a:r>
              <a:rPr lang="en-US" dirty="0">
                <a:ea typeface="+mn-lt"/>
                <a:cs typeface="+mn-lt"/>
              </a:rPr>
              <a:t> </a:t>
            </a:r>
            <a:r>
              <a:rPr lang="en-US" dirty="0" err="1">
                <a:ea typeface="+mn-lt"/>
                <a:cs typeface="+mn-lt"/>
              </a:rPr>
              <a:t>psichologo</a:t>
            </a:r>
            <a:r>
              <a:rPr lang="en-US" dirty="0">
                <a:ea typeface="+mn-lt"/>
                <a:cs typeface="+mn-lt"/>
              </a:rPr>
              <a:t> </a:t>
            </a:r>
            <a:r>
              <a:rPr lang="en-US" dirty="0" err="1">
                <a:ea typeface="+mn-lt"/>
                <a:cs typeface="+mn-lt"/>
              </a:rPr>
              <a:t>paslaugas</a:t>
            </a:r>
            <a:r>
              <a:rPr lang="en-US" dirty="0">
                <a:ea typeface="+mn-lt"/>
                <a:cs typeface="+mn-lt"/>
              </a:rPr>
              <a:t>, </a:t>
            </a:r>
            <a:r>
              <a:rPr lang="en-US" dirty="0" err="1">
                <a:ea typeface="+mn-lt"/>
                <a:cs typeface="+mn-lt"/>
              </a:rPr>
              <a:t>kuri</a:t>
            </a:r>
            <a:r>
              <a:rPr lang="en-US" dirty="0">
                <a:ea typeface="+mn-lt"/>
                <a:cs typeface="+mn-lt"/>
              </a:rPr>
              <a:t>(s) </a:t>
            </a:r>
            <a:r>
              <a:rPr lang="en-US" dirty="0" err="1">
                <a:ea typeface="+mn-lt"/>
                <a:cs typeface="+mn-lt"/>
              </a:rPr>
              <a:t>galėtų</a:t>
            </a:r>
            <a:r>
              <a:rPr lang="en-US" dirty="0">
                <a:ea typeface="+mn-lt"/>
                <a:cs typeface="+mn-lt"/>
              </a:rPr>
              <a:t> </a:t>
            </a:r>
            <a:r>
              <a:rPr lang="en-US" dirty="0" err="1">
                <a:ea typeface="+mn-lt"/>
                <a:cs typeface="+mn-lt"/>
              </a:rPr>
              <a:t>patikslinti</a:t>
            </a:r>
            <a:r>
              <a:rPr lang="en-US" dirty="0">
                <a:ea typeface="+mn-lt"/>
                <a:cs typeface="+mn-lt"/>
              </a:rPr>
              <a:t> </a:t>
            </a:r>
            <a:r>
              <a:rPr lang="en-US" dirty="0" err="1">
                <a:ea typeface="+mn-lt"/>
                <a:cs typeface="+mn-lt"/>
              </a:rPr>
              <a:t>praneštų</a:t>
            </a:r>
            <a:r>
              <a:rPr lang="en-US" dirty="0">
                <a:ea typeface="+mn-lt"/>
                <a:cs typeface="+mn-lt"/>
              </a:rPr>
              <a:t> </a:t>
            </a:r>
            <a:r>
              <a:rPr lang="en-US" dirty="0" err="1">
                <a:ea typeface="+mn-lt"/>
                <a:cs typeface="+mn-lt"/>
              </a:rPr>
              <a:t>faktų</a:t>
            </a:r>
            <a:r>
              <a:rPr lang="en-US" dirty="0">
                <a:ea typeface="+mn-lt"/>
                <a:cs typeface="+mn-lt"/>
              </a:rPr>
              <a:t> </a:t>
            </a:r>
            <a:r>
              <a:rPr lang="en-US" dirty="0" err="1">
                <a:ea typeface="+mn-lt"/>
                <a:cs typeface="+mn-lt"/>
              </a:rPr>
              <a:t>interpretacijas</a:t>
            </a:r>
            <a:r>
              <a:rPr lang="en-US" dirty="0">
                <a:ea typeface="+mn-lt"/>
                <a:cs typeface="+mn-lt"/>
              </a:rPr>
              <a:t>..</a:t>
            </a:r>
            <a:endParaRPr lang="en-US" dirty="0"/>
          </a:p>
        </p:txBody>
      </p:sp>
      <p:sp>
        <p:nvSpPr>
          <p:cNvPr id="19" name="TextBox 18">
            <a:extLst>
              <a:ext uri="{FF2B5EF4-FFF2-40B4-BE49-F238E27FC236}">
                <a16:creationId xmlns:a16="http://schemas.microsoft.com/office/drawing/2014/main" id="{3B05F032-DE7A-11FD-1072-4A263F464FBF}"/>
              </a:ext>
            </a:extLst>
          </p:cNvPr>
          <p:cNvSpPr txBox="1"/>
          <p:nvPr/>
        </p:nvSpPr>
        <p:spPr>
          <a:xfrm>
            <a:off x="7386536" y="2302414"/>
            <a:ext cx="4063512" cy="369332"/>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GB" dirty="0" err="1">
                <a:ea typeface="+mn-lt"/>
                <a:cs typeface="+mn-lt"/>
              </a:rPr>
              <a:t>Atlikti</a:t>
            </a:r>
            <a:r>
              <a:rPr lang="en-GB" dirty="0">
                <a:ea typeface="+mn-lt"/>
                <a:cs typeface="+mn-lt"/>
              </a:rPr>
              <a:t> </a:t>
            </a:r>
            <a:r>
              <a:rPr lang="en-GB" dirty="0" err="1">
                <a:ea typeface="+mn-lt"/>
                <a:cs typeface="+mn-lt"/>
              </a:rPr>
              <a:t>tyrimų</a:t>
            </a:r>
            <a:r>
              <a:rPr lang="en-GB" dirty="0">
                <a:ea typeface="+mn-lt"/>
                <a:cs typeface="+mn-lt"/>
              </a:rPr>
              <a:t> </a:t>
            </a:r>
            <a:r>
              <a:rPr lang="en-GB" dirty="0" err="1">
                <a:ea typeface="+mn-lt"/>
                <a:cs typeface="+mn-lt"/>
              </a:rPr>
              <a:t>ir</a:t>
            </a:r>
            <a:r>
              <a:rPr lang="en-GB" dirty="0">
                <a:ea typeface="+mn-lt"/>
                <a:cs typeface="+mn-lt"/>
              </a:rPr>
              <a:t> </a:t>
            </a:r>
            <a:r>
              <a:rPr lang="en-GB" dirty="0" err="1">
                <a:ea typeface="+mn-lt"/>
                <a:cs typeface="+mn-lt"/>
              </a:rPr>
              <a:t>sankcijų</a:t>
            </a:r>
            <a:r>
              <a:rPr lang="en-GB" dirty="0">
                <a:ea typeface="+mn-lt"/>
                <a:cs typeface="+mn-lt"/>
              </a:rPr>
              <a:t> </a:t>
            </a:r>
            <a:r>
              <a:rPr lang="en-GB" dirty="0" err="1">
                <a:ea typeface="+mn-lt"/>
                <a:cs typeface="+mn-lt"/>
              </a:rPr>
              <a:t>stebėseną</a:t>
            </a:r>
            <a:endParaRPr lang="en-US" dirty="0"/>
          </a:p>
        </p:txBody>
      </p:sp>
      <p:sp>
        <p:nvSpPr>
          <p:cNvPr id="25" name="Shape 2554">
            <a:extLst>
              <a:ext uri="{FF2B5EF4-FFF2-40B4-BE49-F238E27FC236}">
                <a16:creationId xmlns:a16="http://schemas.microsoft.com/office/drawing/2014/main" id="{51257344-02A6-6131-1999-506B7136CE9F}"/>
              </a:ext>
            </a:extLst>
          </p:cNvPr>
          <p:cNvSpPr/>
          <p:nvPr/>
        </p:nvSpPr>
        <p:spPr>
          <a:xfrm>
            <a:off x="412081" y="2334906"/>
            <a:ext cx="494994" cy="483175"/>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27" name="Shape 2550">
            <a:extLst>
              <a:ext uri="{FF2B5EF4-FFF2-40B4-BE49-F238E27FC236}">
                <a16:creationId xmlns:a16="http://schemas.microsoft.com/office/drawing/2014/main" id="{5E25C272-FD74-CD28-D902-A3F1E2899DFD}"/>
              </a:ext>
            </a:extLst>
          </p:cNvPr>
          <p:cNvSpPr/>
          <p:nvPr/>
        </p:nvSpPr>
        <p:spPr>
          <a:xfrm>
            <a:off x="6690642" y="4846397"/>
            <a:ext cx="565447" cy="510430"/>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31" name="Shape 2571">
            <a:extLst>
              <a:ext uri="{FF2B5EF4-FFF2-40B4-BE49-F238E27FC236}">
                <a16:creationId xmlns:a16="http://schemas.microsoft.com/office/drawing/2014/main" id="{7A110E7D-72A1-1C8E-EDA3-6F99EE8EEA75}"/>
              </a:ext>
            </a:extLst>
          </p:cNvPr>
          <p:cNvSpPr/>
          <p:nvPr/>
        </p:nvSpPr>
        <p:spPr>
          <a:xfrm>
            <a:off x="407736" y="3467234"/>
            <a:ext cx="413000" cy="392436"/>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33" name="Shape 2541">
            <a:extLst>
              <a:ext uri="{FF2B5EF4-FFF2-40B4-BE49-F238E27FC236}">
                <a16:creationId xmlns:a16="http://schemas.microsoft.com/office/drawing/2014/main" id="{DF1351AB-298C-E44E-39DD-256B1391A4D5}"/>
              </a:ext>
            </a:extLst>
          </p:cNvPr>
          <p:cNvSpPr/>
          <p:nvPr/>
        </p:nvSpPr>
        <p:spPr>
          <a:xfrm>
            <a:off x="6695177" y="3458283"/>
            <a:ext cx="464948" cy="406161"/>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4" name="TextBox 1">
            <a:extLst>
              <a:ext uri="{FF2B5EF4-FFF2-40B4-BE49-F238E27FC236}">
                <a16:creationId xmlns:a16="http://schemas.microsoft.com/office/drawing/2014/main" id="{78777CE6-377B-FFB4-F1B2-82A6192774C3}"/>
              </a:ext>
            </a:extLst>
          </p:cNvPr>
          <p:cNvSpPr txBox="1"/>
          <p:nvPr/>
        </p:nvSpPr>
        <p:spPr>
          <a:xfrm>
            <a:off x="7439893" y="3423933"/>
            <a:ext cx="3867067" cy="646331"/>
          </a:xfrm>
          <a:prstGeom prst="rect">
            <a:avLst/>
          </a:prstGeom>
          <a:noFill/>
        </p:spPr>
        <p:txBody>
          <a:bodyPr wrap="square" lIns="91440" tIns="45720" rIns="91440" bIns="4572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dirty="0" err="1">
                <a:solidFill>
                  <a:schemeClr val="bg1"/>
                </a:solidFill>
                <a:ea typeface="Open Sans"/>
                <a:cs typeface="Open Sans"/>
              </a:rPr>
              <a:t>Apsvarstyti</a:t>
            </a:r>
            <a:r>
              <a:rPr lang="en-GB" dirty="0">
                <a:solidFill>
                  <a:schemeClr val="bg1"/>
                </a:solidFill>
                <a:ea typeface="Open Sans"/>
                <a:cs typeface="Open Sans"/>
              </a:rPr>
              <a:t> </a:t>
            </a:r>
            <a:r>
              <a:rPr lang="en-GB" dirty="0" err="1">
                <a:solidFill>
                  <a:schemeClr val="bg1"/>
                </a:solidFill>
                <a:ea typeface="Open Sans"/>
                <a:cs typeface="Open Sans"/>
              </a:rPr>
              <a:t>galimybę</a:t>
            </a:r>
            <a:r>
              <a:rPr lang="en-GB" dirty="0">
                <a:solidFill>
                  <a:schemeClr val="bg1"/>
                </a:solidFill>
                <a:ea typeface="Open Sans"/>
                <a:cs typeface="Open Sans"/>
              </a:rPr>
              <a:t>, </a:t>
            </a:r>
            <a:r>
              <a:rPr lang="en-GB" dirty="0" err="1">
                <a:solidFill>
                  <a:schemeClr val="bg1"/>
                </a:solidFill>
                <a:ea typeface="Open Sans"/>
                <a:cs typeface="Open Sans"/>
              </a:rPr>
              <a:t>įrašyti</a:t>
            </a:r>
            <a:r>
              <a:rPr lang="en-GB" dirty="0">
                <a:solidFill>
                  <a:schemeClr val="bg1"/>
                </a:solidFill>
                <a:ea typeface="Open Sans"/>
                <a:cs typeface="Open Sans"/>
              </a:rPr>
              <a:t> </a:t>
            </a:r>
            <a:r>
              <a:rPr lang="en-GB" dirty="0" err="1">
                <a:solidFill>
                  <a:schemeClr val="bg1"/>
                </a:solidFill>
                <a:ea typeface="Open Sans"/>
                <a:cs typeface="Open Sans"/>
              </a:rPr>
              <a:t>sudėtingų</a:t>
            </a:r>
            <a:r>
              <a:rPr lang="en-GB" dirty="0">
                <a:solidFill>
                  <a:schemeClr val="bg1"/>
                </a:solidFill>
                <a:ea typeface="Open Sans"/>
                <a:cs typeface="Open Sans"/>
              </a:rPr>
              <a:t> </a:t>
            </a:r>
            <a:r>
              <a:rPr lang="en-GB" dirty="0" err="1">
                <a:solidFill>
                  <a:schemeClr val="bg1"/>
                </a:solidFill>
                <a:ea typeface="Open Sans"/>
                <a:cs typeface="Open Sans"/>
              </a:rPr>
              <a:t>atvejų</a:t>
            </a:r>
            <a:r>
              <a:rPr lang="en-GB" dirty="0">
                <a:solidFill>
                  <a:schemeClr val="bg1"/>
                </a:solidFill>
                <a:ea typeface="Open Sans"/>
                <a:cs typeface="Open Sans"/>
              </a:rPr>
              <a:t> </a:t>
            </a:r>
            <a:r>
              <a:rPr lang="en-GB" dirty="0" err="1">
                <a:solidFill>
                  <a:schemeClr val="bg1"/>
                </a:solidFill>
                <a:ea typeface="Open Sans"/>
                <a:cs typeface="Open Sans"/>
              </a:rPr>
              <a:t>liudijimus</a:t>
            </a:r>
            <a:r>
              <a:rPr lang="en-GB" dirty="0">
                <a:solidFill>
                  <a:schemeClr val="bg1"/>
                </a:solidFill>
                <a:ea typeface="Open Sans"/>
                <a:cs typeface="Open Sans"/>
              </a:rPr>
              <a:t>  </a:t>
            </a:r>
            <a:endParaRPr lang="en-US" dirty="0">
              <a:solidFill>
                <a:schemeClr val="bg1"/>
              </a:solidFill>
            </a:endParaRPr>
          </a:p>
        </p:txBody>
      </p:sp>
      <p:sp>
        <p:nvSpPr>
          <p:cNvPr id="6" name="Shape 2616">
            <a:extLst>
              <a:ext uri="{FF2B5EF4-FFF2-40B4-BE49-F238E27FC236}">
                <a16:creationId xmlns:a16="http://schemas.microsoft.com/office/drawing/2014/main" id="{89991A10-B078-B276-A748-970E64EEBD2E}"/>
              </a:ext>
            </a:extLst>
          </p:cNvPr>
          <p:cNvSpPr/>
          <p:nvPr/>
        </p:nvSpPr>
        <p:spPr>
          <a:xfrm>
            <a:off x="469543" y="4794017"/>
            <a:ext cx="388540" cy="382961"/>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rgbClr val="5792CE"/>
          </a:solidFill>
          <a:ln w="12700">
            <a:miter lim="400000"/>
          </a:ln>
        </p:spPr>
        <p:txBody>
          <a:bodyPr lIns="14284" tIns="14284" rIns="14284" bIns="14284" anchor="ct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7" name="TextBox 1">
            <a:extLst>
              <a:ext uri="{FF2B5EF4-FFF2-40B4-BE49-F238E27FC236}">
                <a16:creationId xmlns:a16="http://schemas.microsoft.com/office/drawing/2014/main" id="{7E7E71DC-DF5D-A124-A342-70A096DDC56C}"/>
              </a:ext>
            </a:extLst>
          </p:cNvPr>
          <p:cNvSpPr txBox="1"/>
          <p:nvPr/>
        </p:nvSpPr>
        <p:spPr>
          <a:xfrm>
            <a:off x="7396761" y="4775405"/>
            <a:ext cx="3867067" cy="1477328"/>
          </a:xfrm>
          <a:prstGeom prst="rect">
            <a:avLst/>
          </a:prstGeom>
          <a:noFill/>
        </p:spPr>
        <p:txBody>
          <a:bodyPr wrap="square" lIns="91440" tIns="45720" rIns="91440" bIns="4572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dirty="0" err="1">
                <a:solidFill>
                  <a:schemeClr val="bg1"/>
                </a:solidFill>
              </a:rPr>
              <a:t>Atsisakyti</a:t>
            </a:r>
            <a:r>
              <a:rPr lang="en-GB" dirty="0">
                <a:solidFill>
                  <a:schemeClr val="bg1"/>
                </a:solidFill>
              </a:rPr>
              <a:t> </a:t>
            </a:r>
            <a:r>
              <a:rPr lang="en-GB" dirty="0" err="1">
                <a:solidFill>
                  <a:schemeClr val="bg1"/>
                </a:solidFill>
              </a:rPr>
              <a:t>galimybės</a:t>
            </a:r>
            <a:r>
              <a:rPr lang="en-GB" dirty="0">
                <a:solidFill>
                  <a:schemeClr val="bg1"/>
                </a:solidFill>
              </a:rPr>
              <a:t>, </a:t>
            </a:r>
            <a:r>
              <a:rPr lang="en-GB" dirty="0" err="1">
                <a:solidFill>
                  <a:schemeClr val="bg1"/>
                </a:solidFill>
              </a:rPr>
              <a:t>kad</a:t>
            </a:r>
            <a:r>
              <a:rPr lang="en-GB" dirty="0">
                <a:solidFill>
                  <a:schemeClr val="bg1"/>
                </a:solidFill>
              </a:rPr>
              <a:t> </a:t>
            </a:r>
            <a:r>
              <a:rPr lang="en-GB" dirty="0" err="1">
                <a:solidFill>
                  <a:schemeClr val="bg1"/>
                </a:solidFill>
              </a:rPr>
              <a:t>šalys</a:t>
            </a:r>
            <a:r>
              <a:rPr lang="en-GB" dirty="0">
                <a:solidFill>
                  <a:schemeClr val="bg1"/>
                </a:solidFill>
              </a:rPr>
              <a:t> </a:t>
            </a:r>
            <a:r>
              <a:rPr lang="en-GB" dirty="0" err="1">
                <a:solidFill>
                  <a:schemeClr val="bg1"/>
                </a:solidFill>
              </a:rPr>
              <a:t>pasirašytų</a:t>
            </a:r>
            <a:r>
              <a:rPr lang="en-GB" dirty="0">
                <a:solidFill>
                  <a:schemeClr val="bg1"/>
                </a:solidFill>
              </a:rPr>
              <a:t> </a:t>
            </a:r>
            <a:r>
              <a:rPr lang="en-GB" dirty="0" err="1">
                <a:solidFill>
                  <a:schemeClr val="bg1"/>
                </a:solidFill>
              </a:rPr>
              <a:t>neatskleidimo</a:t>
            </a:r>
            <a:r>
              <a:rPr lang="en-GB" dirty="0">
                <a:solidFill>
                  <a:schemeClr val="bg1"/>
                </a:solidFill>
              </a:rPr>
              <a:t> </a:t>
            </a:r>
            <a:r>
              <a:rPr lang="en-GB" dirty="0" err="1">
                <a:solidFill>
                  <a:schemeClr val="bg1"/>
                </a:solidFill>
              </a:rPr>
              <a:t>susitarimą</a:t>
            </a:r>
            <a:r>
              <a:rPr lang="en-GB" dirty="0">
                <a:solidFill>
                  <a:schemeClr val="bg1"/>
                </a:solidFill>
              </a:rPr>
              <a:t> (a non-disclosure agreement) </a:t>
            </a:r>
            <a:r>
              <a:rPr lang="en-GB" dirty="0" err="1">
                <a:solidFill>
                  <a:schemeClr val="bg1"/>
                </a:solidFill>
              </a:rPr>
              <a:t>kaip</a:t>
            </a:r>
            <a:r>
              <a:rPr lang="en-GB" dirty="0">
                <a:solidFill>
                  <a:schemeClr val="bg1"/>
                </a:solidFill>
              </a:rPr>
              <a:t> </a:t>
            </a:r>
            <a:r>
              <a:rPr lang="en-GB" dirty="0" err="1">
                <a:solidFill>
                  <a:schemeClr val="bg1"/>
                </a:solidFill>
              </a:rPr>
              <a:t>skundo</a:t>
            </a:r>
            <a:r>
              <a:rPr lang="en-GB" dirty="0">
                <a:solidFill>
                  <a:schemeClr val="bg1"/>
                </a:solidFill>
              </a:rPr>
              <a:t> </a:t>
            </a:r>
            <a:r>
              <a:rPr lang="en-GB" dirty="0" err="1">
                <a:solidFill>
                  <a:schemeClr val="bg1"/>
                </a:solidFill>
              </a:rPr>
              <a:t>sprendimo</a:t>
            </a:r>
            <a:r>
              <a:rPr lang="en-GB" dirty="0">
                <a:solidFill>
                  <a:schemeClr val="bg1"/>
                </a:solidFill>
              </a:rPr>
              <a:t> </a:t>
            </a:r>
            <a:r>
              <a:rPr lang="en-GB" dirty="0" err="1">
                <a:solidFill>
                  <a:schemeClr val="bg1"/>
                </a:solidFill>
              </a:rPr>
              <a:t>dalį</a:t>
            </a:r>
            <a:r>
              <a:rPr lang="en-GB" dirty="0">
                <a:solidFill>
                  <a:schemeClr val="bg1"/>
                </a:solidFill>
              </a:rPr>
              <a:t>.  </a:t>
            </a:r>
            <a:endParaRPr lang="en-GB" dirty="0">
              <a:solidFill>
                <a:schemeClr val="bg1"/>
              </a:solidFill>
              <a:ea typeface="Open Sans"/>
              <a:cs typeface="Open Sans"/>
            </a:endParaRPr>
          </a:p>
        </p:txBody>
      </p:sp>
      <p:sp>
        <p:nvSpPr>
          <p:cNvPr id="10" name="Shape 2588">
            <a:extLst>
              <a:ext uri="{FF2B5EF4-FFF2-40B4-BE49-F238E27FC236}">
                <a16:creationId xmlns:a16="http://schemas.microsoft.com/office/drawing/2014/main" id="{564F2F2B-4E72-EAA2-B0C6-4A7144CC0524}"/>
              </a:ext>
            </a:extLst>
          </p:cNvPr>
          <p:cNvSpPr/>
          <p:nvPr/>
        </p:nvSpPr>
        <p:spPr>
          <a:xfrm>
            <a:off x="6772444" y="2388557"/>
            <a:ext cx="491784" cy="381035"/>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Tree>
    <p:extLst>
      <p:ext uri="{BB962C8B-B14F-4D97-AF65-F5344CB8AC3E}">
        <p14:creationId xmlns:p14="http://schemas.microsoft.com/office/powerpoint/2010/main" val="7987042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8088A-3D97-EBF1-F42A-A2754F6F5A41}"/>
              </a:ext>
            </a:extLst>
          </p:cNvPr>
          <p:cNvSpPr>
            <a:spLocks noGrp="1"/>
          </p:cNvSpPr>
          <p:nvPr>
            <p:ph type="title"/>
          </p:nvPr>
        </p:nvSpPr>
        <p:spPr/>
        <p:txBody>
          <a:bodyPr/>
          <a:lstStyle/>
          <a:p>
            <a:r>
              <a:rPr lang="en-GB" b="1">
                <a:latin typeface="D-DIN Exp"/>
              </a:rPr>
              <a:t>Policy on Harassment, Central European University</a:t>
            </a:r>
            <a:endParaRPr lang="en-GB" b="1"/>
          </a:p>
        </p:txBody>
      </p:sp>
      <p:pic>
        <p:nvPicPr>
          <p:cNvPr id="3" name="Picture 3" descr="A document with text on it&#10;&#10;Description automatically generated">
            <a:extLst>
              <a:ext uri="{FF2B5EF4-FFF2-40B4-BE49-F238E27FC236}">
                <a16:creationId xmlns:a16="http://schemas.microsoft.com/office/drawing/2014/main" id="{E7D4F0A8-3C1C-494A-4FB3-7D83324E8637}"/>
              </a:ext>
            </a:extLst>
          </p:cNvPr>
          <p:cNvPicPr>
            <a:picLocks noChangeAspect="1"/>
          </p:cNvPicPr>
          <p:nvPr/>
        </p:nvPicPr>
        <p:blipFill>
          <a:blip r:embed="rId3"/>
          <a:stretch>
            <a:fillRect/>
          </a:stretch>
        </p:blipFill>
        <p:spPr>
          <a:xfrm>
            <a:off x="2510287" y="2347026"/>
            <a:ext cx="6668218" cy="3874851"/>
          </a:xfrm>
          <a:prstGeom prst="rect">
            <a:avLst/>
          </a:prstGeom>
        </p:spPr>
      </p:pic>
    </p:spTree>
    <p:extLst>
      <p:ext uri="{BB962C8B-B14F-4D97-AF65-F5344CB8AC3E}">
        <p14:creationId xmlns:p14="http://schemas.microsoft.com/office/powerpoint/2010/main" val="25177570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a:xfrm>
            <a:off x="1052512" y="1129932"/>
            <a:ext cx="10086975" cy="778381"/>
          </a:xfrm>
        </p:spPr>
        <p:txBody>
          <a:bodyPr/>
          <a:lstStyle/>
          <a:p>
            <a:r>
              <a:rPr lang="en-US" b="1" dirty="0" err="1"/>
              <a:t>Pastebėjimai</a:t>
            </a:r>
            <a:r>
              <a:rPr lang="en-US" b="1" dirty="0"/>
              <a:t> </a:t>
            </a:r>
            <a:r>
              <a:rPr lang="en-US" b="1" dirty="0" err="1"/>
              <a:t>užtikrnant</a:t>
            </a:r>
            <a:r>
              <a:rPr lang="en-US" b="1" dirty="0"/>
              <a:t> </a:t>
            </a:r>
            <a:r>
              <a:rPr lang="en-US" b="1" dirty="0" err="1"/>
              <a:t>Paslaugų</a:t>
            </a:r>
            <a:r>
              <a:rPr lang="en-US" b="1" dirty="0"/>
              <a:t> </a:t>
            </a:r>
            <a:r>
              <a:rPr lang="en-US" b="1" dirty="0" err="1"/>
              <a:t>prieinamumą</a:t>
            </a:r>
            <a:r>
              <a:rPr lang="en-US" b="1" dirty="0"/>
              <a:t> (Provision of Services)</a:t>
            </a:r>
            <a:endParaRPr lang="LID4096" b="1" dirty="0"/>
          </a:p>
        </p:txBody>
      </p:sp>
      <p:pic>
        <p:nvPicPr>
          <p:cNvPr id="3" name="Picture 2">
            <a:extLst>
              <a:ext uri="{FF2B5EF4-FFF2-40B4-BE49-F238E27FC236}">
                <a16:creationId xmlns:a16="http://schemas.microsoft.com/office/drawing/2014/main" id="{1274F692-2399-086E-B3A6-B7656FFFFE7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2301" t="73614" r="33863" b="-735"/>
          <a:stretch/>
        </p:blipFill>
        <p:spPr bwMode="auto">
          <a:xfrm>
            <a:off x="8921803" y="294822"/>
            <a:ext cx="2217684" cy="193293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52553A7-F245-C713-A936-D50304AD72FB}"/>
              </a:ext>
            </a:extLst>
          </p:cNvPr>
          <p:cNvSpPr txBox="1"/>
          <p:nvPr/>
        </p:nvSpPr>
        <p:spPr>
          <a:xfrm>
            <a:off x="1052512" y="2420006"/>
            <a:ext cx="4789488" cy="646331"/>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GB" dirty="0" err="1">
                <a:ea typeface="Open Sans"/>
                <a:cs typeface="Open Sans"/>
              </a:rPr>
              <a:t>Centrinis</a:t>
            </a:r>
            <a:r>
              <a:rPr lang="en-GB" dirty="0">
                <a:ea typeface="Open Sans"/>
                <a:cs typeface="Open Sans"/>
              </a:rPr>
              <a:t> </a:t>
            </a:r>
            <a:r>
              <a:rPr lang="en-GB" dirty="0" err="1">
                <a:ea typeface="Open Sans"/>
                <a:cs typeface="Open Sans"/>
              </a:rPr>
              <a:t>padalinys</a:t>
            </a:r>
            <a:r>
              <a:rPr lang="en-GB" dirty="0">
                <a:ea typeface="Open Sans"/>
                <a:cs typeface="Open Sans"/>
              </a:rPr>
              <a:t> </a:t>
            </a:r>
            <a:r>
              <a:rPr lang="en-GB" dirty="0" err="1">
                <a:ea typeface="Open Sans"/>
                <a:cs typeface="Open Sans"/>
              </a:rPr>
              <a:t>prižiūri</a:t>
            </a:r>
            <a:r>
              <a:rPr lang="en-GB" dirty="0">
                <a:ea typeface="Open Sans"/>
                <a:cs typeface="Open Sans"/>
              </a:rPr>
              <a:t>, </a:t>
            </a:r>
            <a:r>
              <a:rPr lang="en-GB" dirty="0" err="1">
                <a:ea typeface="Open Sans"/>
                <a:cs typeface="Open Sans"/>
              </a:rPr>
              <a:t>kad</a:t>
            </a:r>
            <a:r>
              <a:rPr lang="en-GB" dirty="0">
                <a:ea typeface="Open Sans"/>
                <a:cs typeface="Open Sans"/>
              </a:rPr>
              <a:t> </a:t>
            </a:r>
            <a:r>
              <a:rPr lang="en-GB" dirty="0" err="1">
                <a:ea typeface="Open Sans"/>
                <a:cs typeface="Open Sans"/>
              </a:rPr>
              <a:t>paslaugos</a:t>
            </a:r>
            <a:r>
              <a:rPr lang="en-GB" dirty="0">
                <a:ea typeface="Open Sans"/>
                <a:cs typeface="Open Sans"/>
              </a:rPr>
              <a:t> </a:t>
            </a:r>
            <a:r>
              <a:rPr lang="en-GB" dirty="0" err="1">
                <a:ea typeface="Open Sans"/>
                <a:cs typeface="Open Sans"/>
              </a:rPr>
              <a:t>yra</a:t>
            </a:r>
            <a:r>
              <a:rPr lang="en-GB" dirty="0">
                <a:ea typeface="Open Sans"/>
                <a:cs typeface="Open Sans"/>
              </a:rPr>
              <a:t> </a:t>
            </a:r>
            <a:r>
              <a:rPr lang="en-GB" dirty="0" err="1">
                <a:ea typeface="Open Sans"/>
                <a:cs typeface="Open Sans"/>
              </a:rPr>
              <a:t>prienamos</a:t>
            </a:r>
            <a:r>
              <a:rPr lang="en-GB" dirty="0">
                <a:ea typeface="Open Sans"/>
                <a:cs typeface="Open Sans"/>
              </a:rPr>
              <a:t>.</a:t>
            </a:r>
            <a:endParaRPr lang="en-US" dirty="0"/>
          </a:p>
        </p:txBody>
      </p:sp>
      <p:sp>
        <p:nvSpPr>
          <p:cNvPr id="6" name="TextBox 5">
            <a:extLst>
              <a:ext uri="{FF2B5EF4-FFF2-40B4-BE49-F238E27FC236}">
                <a16:creationId xmlns:a16="http://schemas.microsoft.com/office/drawing/2014/main" id="{1CE65454-ED34-AE2C-9D2D-2762BDF4CB38}"/>
              </a:ext>
            </a:extLst>
          </p:cNvPr>
          <p:cNvSpPr txBox="1"/>
          <p:nvPr/>
        </p:nvSpPr>
        <p:spPr>
          <a:xfrm>
            <a:off x="1052512" y="3518745"/>
            <a:ext cx="5259388" cy="1477328"/>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US" dirty="0" err="1"/>
              <a:t>Jei</a:t>
            </a:r>
            <a:r>
              <a:rPr lang="en-US" dirty="0"/>
              <a:t> </a:t>
            </a:r>
            <a:r>
              <a:rPr lang="en-US" dirty="0" err="1"/>
              <a:t>įmanoma</a:t>
            </a:r>
            <a:r>
              <a:rPr lang="en-US" dirty="0"/>
              <a:t>, </a:t>
            </a:r>
            <a:r>
              <a:rPr lang="en-US" dirty="0" err="1"/>
              <a:t>užtikrinti</a:t>
            </a:r>
            <a:r>
              <a:rPr lang="en-US" dirty="0"/>
              <a:t>, </a:t>
            </a:r>
            <a:r>
              <a:rPr lang="en-US" dirty="0" err="1"/>
              <a:t>kad</a:t>
            </a:r>
            <a:r>
              <a:rPr lang="en-US" dirty="0"/>
              <a:t> </a:t>
            </a:r>
            <a:r>
              <a:rPr lang="en-US" dirty="0" err="1"/>
              <a:t>studentų</a:t>
            </a:r>
            <a:r>
              <a:rPr lang="en-US" dirty="0"/>
              <a:t> </a:t>
            </a:r>
            <a:r>
              <a:rPr lang="en-US" dirty="0" err="1"/>
              <a:t>miesteliuose</a:t>
            </a:r>
            <a:r>
              <a:rPr lang="en-US" dirty="0"/>
              <a:t> (campus) </a:t>
            </a:r>
            <a:r>
              <a:rPr lang="en-US" dirty="0" err="1"/>
              <a:t>būtų</a:t>
            </a:r>
            <a:r>
              <a:rPr lang="en-US" dirty="0"/>
              <a:t> bent </a:t>
            </a:r>
            <a:r>
              <a:rPr lang="en-US" dirty="0" err="1"/>
              <a:t>vienas</a:t>
            </a:r>
            <a:r>
              <a:rPr lang="en-US" dirty="0"/>
              <a:t> </a:t>
            </a:r>
            <a:r>
              <a:rPr lang="en-US" dirty="0" err="1"/>
              <a:t>atsakingas</a:t>
            </a:r>
            <a:r>
              <a:rPr lang="en-US" dirty="0"/>
              <a:t> </a:t>
            </a:r>
            <a:r>
              <a:rPr lang="en-US" dirty="0" err="1"/>
              <a:t>asmuo</a:t>
            </a:r>
            <a:r>
              <a:rPr lang="en-US" dirty="0"/>
              <a:t>, </a:t>
            </a:r>
            <a:r>
              <a:rPr lang="en-US" dirty="0" err="1"/>
              <a:t>kuris</a:t>
            </a:r>
            <a:r>
              <a:rPr lang="en-US" dirty="0"/>
              <a:t> </a:t>
            </a:r>
            <a:r>
              <a:rPr lang="en-US" dirty="0" err="1"/>
              <a:t>gali</a:t>
            </a:r>
            <a:r>
              <a:rPr lang="en-US" dirty="0"/>
              <a:t> </a:t>
            </a:r>
            <a:r>
              <a:rPr lang="en-US" dirty="0" err="1"/>
              <a:t>suteikti</a:t>
            </a:r>
            <a:r>
              <a:rPr lang="en-US" dirty="0"/>
              <a:t> </a:t>
            </a:r>
            <a:r>
              <a:rPr lang="en-US" dirty="0" err="1"/>
              <a:t>arba</a:t>
            </a:r>
            <a:r>
              <a:rPr lang="en-US" dirty="0"/>
              <a:t> </a:t>
            </a:r>
            <a:r>
              <a:rPr lang="en-US" dirty="0" err="1"/>
              <a:t>nukreipti</a:t>
            </a:r>
            <a:r>
              <a:rPr lang="en-US" dirty="0"/>
              <a:t> į </a:t>
            </a:r>
            <a:r>
              <a:rPr lang="en-US" dirty="0" err="1"/>
              <a:t>tarnybas</a:t>
            </a:r>
            <a:r>
              <a:rPr lang="en-US" dirty="0"/>
              <a:t>, </a:t>
            </a:r>
            <a:r>
              <a:rPr lang="en-US" dirty="0" err="1"/>
              <a:t>suteikiančias</a:t>
            </a:r>
            <a:r>
              <a:rPr lang="en-US" dirty="0"/>
              <a:t> </a:t>
            </a:r>
            <a:r>
              <a:rPr lang="en-US" dirty="0" err="1"/>
              <a:t>būtinas</a:t>
            </a:r>
            <a:r>
              <a:rPr lang="en-US" dirty="0"/>
              <a:t> </a:t>
            </a:r>
            <a:r>
              <a:rPr lang="en-US" dirty="0" err="1"/>
              <a:t>pasalugas</a:t>
            </a:r>
            <a:r>
              <a:rPr lang="en-US" dirty="0"/>
              <a:t>.</a:t>
            </a:r>
            <a:endParaRPr lang="LID4096" dirty="0"/>
          </a:p>
        </p:txBody>
      </p:sp>
      <p:sp>
        <p:nvSpPr>
          <p:cNvPr id="8" name="TextBox 7">
            <a:extLst>
              <a:ext uri="{FF2B5EF4-FFF2-40B4-BE49-F238E27FC236}">
                <a16:creationId xmlns:a16="http://schemas.microsoft.com/office/drawing/2014/main" id="{BC43A9DD-DFFA-DACC-2812-1584DE588ADD}"/>
              </a:ext>
            </a:extLst>
          </p:cNvPr>
          <p:cNvSpPr txBox="1"/>
          <p:nvPr/>
        </p:nvSpPr>
        <p:spPr>
          <a:xfrm>
            <a:off x="7133167" y="2405818"/>
            <a:ext cx="4591050" cy="923330"/>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US" dirty="0" err="1"/>
              <a:t>Pasiūlyti</a:t>
            </a:r>
            <a:r>
              <a:rPr lang="en-US" dirty="0"/>
              <a:t> </a:t>
            </a:r>
            <a:r>
              <a:rPr lang="en-US" dirty="0" err="1"/>
              <a:t>lengvai</a:t>
            </a:r>
            <a:r>
              <a:rPr lang="en-US" dirty="0"/>
              <a:t> </a:t>
            </a:r>
            <a:r>
              <a:rPr lang="en-US" dirty="0" err="1"/>
              <a:t>prieinamą</a:t>
            </a:r>
            <a:r>
              <a:rPr lang="en-US" dirty="0"/>
              <a:t> </a:t>
            </a:r>
            <a:r>
              <a:rPr lang="en-US" dirty="0" err="1"/>
              <a:t>reigstraciją</a:t>
            </a:r>
            <a:r>
              <a:rPr lang="en-US" dirty="0"/>
              <a:t> </a:t>
            </a:r>
            <a:r>
              <a:rPr lang="en-US" dirty="0" err="1"/>
              <a:t>su</a:t>
            </a:r>
            <a:r>
              <a:rPr lang="en-US" dirty="0"/>
              <a:t> </a:t>
            </a:r>
            <a:r>
              <a:rPr lang="en-US" dirty="0" err="1"/>
              <a:t>paslaugų</a:t>
            </a:r>
            <a:r>
              <a:rPr lang="en-US" dirty="0"/>
              <a:t> </a:t>
            </a:r>
            <a:r>
              <a:rPr lang="en-US" dirty="0" err="1"/>
              <a:t>teikėjais</a:t>
            </a:r>
            <a:r>
              <a:rPr lang="en-US" dirty="0"/>
              <a:t> </a:t>
            </a:r>
            <a:r>
              <a:rPr lang="en-US" dirty="0" err="1"/>
              <a:t>tiek</a:t>
            </a:r>
            <a:r>
              <a:rPr lang="en-US" dirty="0"/>
              <a:t> </a:t>
            </a:r>
            <a:r>
              <a:rPr lang="en-US" dirty="0" err="1"/>
              <a:t>gyvam</a:t>
            </a:r>
            <a:r>
              <a:rPr lang="en-US" dirty="0"/>
              <a:t> </a:t>
            </a:r>
            <a:r>
              <a:rPr lang="en-US" dirty="0" err="1"/>
              <a:t>susitikimui</a:t>
            </a:r>
            <a:r>
              <a:rPr lang="en-US" dirty="0"/>
              <a:t>, </a:t>
            </a:r>
            <a:r>
              <a:rPr lang="en-US" dirty="0" err="1"/>
              <a:t>tiek</a:t>
            </a:r>
            <a:r>
              <a:rPr lang="en-US" dirty="0"/>
              <a:t> </a:t>
            </a:r>
            <a:r>
              <a:rPr lang="en-US" dirty="0" err="1"/>
              <a:t>virtualiam</a:t>
            </a:r>
            <a:r>
              <a:rPr lang="en-US" dirty="0"/>
              <a:t>. </a:t>
            </a:r>
            <a:endParaRPr lang="LID4096" dirty="0"/>
          </a:p>
        </p:txBody>
      </p:sp>
      <p:sp>
        <p:nvSpPr>
          <p:cNvPr id="9" name="Shape 2549">
            <a:extLst>
              <a:ext uri="{FF2B5EF4-FFF2-40B4-BE49-F238E27FC236}">
                <a16:creationId xmlns:a16="http://schemas.microsoft.com/office/drawing/2014/main" id="{BECCFF60-2FBC-56B1-0A31-6DD90292D361}"/>
              </a:ext>
            </a:extLst>
          </p:cNvPr>
          <p:cNvSpPr/>
          <p:nvPr/>
        </p:nvSpPr>
        <p:spPr>
          <a:xfrm>
            <a:off x="371209" y="5141116"/>
            <a:ext cx="494995" cy="483176"/>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0" name="Shape 2554">
            <a:extLst>
              <a:ext uri="{FF2B5EF4-FFF2-40B4-BE49-F238E27FC236}">
                <a16:creationId xmlns:a16="http://schemas.microsoft.com/office/drawing/2014/main" id="{1E074563-F8AB-D6A4-B92A-EBD45AD2F54B}"/>
              </a:ext>
            </a:extLst>
          </p:cNvPr>
          <p:cNvSpPr/>
          <p:nvPr/>
        </p:nvSpPr>
        <p:spPr>
          <a:xfrm>
            <a:off x="351923" y="3591859"/>
            <a:ext cx="494994" cy="483175"/>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1" name="Shape 2550">
            <a:extLst>
              <a:ext uri="{FF2B5EF4-FFF2-40B4-BE49-F238E27FC236}">
                <a16:creationId xmlns:a16="http://schemas.microsoft.com/office/drawing/2014/main" id="{D6C54556-78DA-93DB-2732-3C86CAB634AE}"/>
              </a:ext>
            </a:extLst>
          </p:cNvPr>
          <p:cNvSpPr/>
          <p:nvPr/>
        </p:nvSpPr>
        <p:spPr>
          <a:xfrm>
            <a:off x="6583219" y="2500825"/>
            <a:ext cx="364164" cy="366658"/>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3" name="TextBox 12">
            <a:extLst>
              <a:ext uri="{FF2B5EF4-FFF2-40B4-BE49-F238E27FC236}">
                <a16:creationId xmlns:a16="http://schemas.microsoft.com/office/drawing/2014/main" id="{46D9FFE4-D5FF-A43B-D3CF-4270ACCDB641}"/>
              </a:ext>
            </a:extLst>
          </p:cNvPr>
          <p:cNvSpPr txBox="1"/>
          <p:nvPr/>
        </p:nvSpPr>
        <p:spPr>
          <a:xfrm>
            <a:off x="1047405" y="4996073"/>
            <a:ext cx="4591050" cy="646331"/>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US" dirty="0" err="1"/>
              <a:t>Suteikti</a:t>
            </a:r>
            <a:r>
              <a:rPr lang="en-US" dirty="0"/>
              <a:t> </a:t>
            </a:r>
            <a:r>
              <a:rPr lang="en-US" dirty="0" err="1"/>
              <a:t>pagalba</a:t>
            </a:r>
            <a:r>
              <a:rPr lang="en-US" dirty="0"/>
              <a:t> </a:t>
            </a:r>
            <a:r>
              <a:rPr lang="en-US" dirty="0" err="1"/>
              <a:t>nuo</a:t>
            </a:r>
            <a:r>
              <a:rPr lang="en-US" dirty="0"/>
              <a:t> bet </a:t>
            </a:r>
            <a:r>
              <a:rPr lang="en-US" dirty="0" err="1"/>
              <a:t>kurios</a:t>
            </a:r>
            <a:r>
              <a:rPr lang="en-US" dirty="0"/>
              <a:t> </a:t>
            </a:r>
            <a:r>
              <a:rPr lang="en-US" dirty="0" err="1"/>
              <a:t>smurto</a:t>
            </a:r>
            <a:r>
              <a:rPr lang="en-US" dirty="0"/>
              <a:t> </a:t>
            </a:r>
            <a:r>
              <a:rPr lang="en-US" dirty="0" err="1"/>
              <a:t>dėl</a:t>
            </a:r>
            <a:r>
              <a:rPr lang="en-US" dirty="0"/>
              <a:t> </a:t>
            </a:r>
            <a:r>
              <a:rPr lang="en-US" dirty="0" err="1"/>
              <a:t>lyties</a:t>
            </a:r>
            <a:r>
              <a:rPr lang="en-US" dirty="0"/>
              <a:t> </a:t>
            </a:r>
            <a:r>
              <a:rPr lang="en-US" dirty="0" err="1"/>
              <a:t>formos</a:t>
            </a:r>
            <a:endParaRPr lang="LID4096" dirty="0"/>
          </a:p>
        </p:txBody>
      </p:sp>
      <p:sp>
        <p:nvSpPr>
          <p:cNvPr id="14" name="TextBox 13">
            <a:extLst>
              <a:ext uri="{FF2B5EF4-FFF2-40B4-BE49-F238E27FC236}">
                <a16:creationId xmlns:a16="http://schemas.microsoft.com/office/drawing/2014/main" id="{9BAEE553-EA56-9555-6F7F-300D8702F819}"/>
              </a:ext>
            </a:extLst>
          </p:cNvPr>
          <p:cNvSpPr txBox="1"/>
          <p:nvPr/>
        </p:nvSpPr>
        <p:spPr>
          <a:xfrm>
            <a:off x="7133167" y="3541238"/>
            <a:ext cx="4591050" cy="646331"/>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US" dirty="0" err="1"/>
              <a:t>Pranešus</a:t>
            </a:r>
            <a:r>
              <a:rPr lang="en-US" dirty="0"/>
              <a:t> </a:t>
            </a:r>
            <a:r>
              <a:rPr lang="en-US" dirty="0" err="1"/>
              <a:t>apie</a:t>
            </a:r>
            <a:r>
              <a:rPr lang="en-US" dirty="0"/>
              <a:t> </a:t>
            </a:r>
            <a:r>
              <a:rPr lang="en-US" dirty="0" err="1"/>
              <a:t>įvykį</a:t>
            </a:r>
            <a:r>
              <a:rPr lang="en-US" dirty="0"/>
              <a:t>, </a:t>
            </a:r>
            <a:r>
              <a:rPr lang="en-US" dirty="0" err="1"/>
              <a:t>visada</a:t>
            </a:r>
            <a:r>
              <a:rPr lang="en-US" dirty="0"/>
              <a:t> </a:t>
            </a:r>
            <a:r>
              <a:rPr lang="en-US" dirty="0" err="1"/>
              <a:t>reikia</a:t>
            </a:r>
            <a:r>
              <a:rPr lang="en-US" dirty="0"/>
              <a:t> </a:t>
            </a:r>
            <a:r>
              <a:rPr lang="en-US" dirty="0" err="1"/>
              <a:t>informuoti</a:t>
            </a:r>
            <a:r>
              <a:rPr lang="en-US" dirty="0"/>
              <a:t> </a:t>
            </a:r>
            <a:r>
              <a:rPr lang="en-US" dirty="0" err="1"/>
              <a:t>apie</a:t>
            </a:r>
            <a:r>
              <a:rPr lang="en-US" dirty="0"/>
              <a:t> </a:t>
            </a:r>
            <a:r>
              <a:rPr lang="en-US" dirty="0" err="1"/>
              <a:t>paslaugų</a:t>
            </a:r>
            <a:r>
              <a:rPr lang="en-US" dirty="0"/>
              <a:t> </a:t>
            </a:r>
            <a:r>
              <a:rPr lang="en-US" dirty="0" err="1"/>
              <a:t>prieinamumą</a:t>
            </a:r>
            <a:r>
              <a:rPr lang="en-US" dirty="0"/>
              <a:t>. </a:t>
            </a:r>
            <a:endParaRPr lang="en-US" dirty="0">
              <a:ea typeface="Open Sans"/>
              <a:cs typeface="Open Sans"/>
            </a:endParaRPr>
          </a:p>
        </p:txBody>
      </p:sp>
      <p:sp>
        <p:nvSpPr>
          <p:cNvPr id="15" name="Shape 2748">
            <a:extLst>
              <a:ext uri="{FF2B5EF4-FFF2-40B4-BE49-F238E27FC236}">
                <a16:creationId xmlns:a16="http://schemas.microsoft.com/office/drawing/2014/main" id="{CB6C9CCB-5977-5080-A1EA-DF350992978B}"/>
              </a:ext>
            </a:extLst>
          </p:cNvPr>
          <p:cNvSpPr/>
          <p:nvPr/>
        </p:nvSpPr>
        <p:spPr>
          <a:xfrm>
            <a:off x="341873" y="2469576"/>
            <a:ext cx="573985" cy="547189"/>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6" name="Shape 2615">
            <a:extLst>
              <a:ext uri="{FF2B5EF4-FFF2-40B4-BE49-F238E27FC236}">
                <a16:creationId xmlns:a16="http://schemas.microsoft.com/office/drawing/2014/main" id="{62398FFA-4E64-9E6C-9B80-246BC7B7E08E}"/>
              </a:ext>
            </a:extLst>
          </p:cNvPr>
          <p:cNvSpPr/>
          <p:nvPr/>
        </p:nvSpPr>
        <p:spPr>
          <a:xfrm>
            <a:off x="6553247" y="3634201"/>
            <a:ext cx="459172" cy="460403"/>
          </a:xfrm>
          <a:custGeom>
            <a:avLst/>
            <a:gdLst/>
            <a:ahLst/>
            <a:cxnLst>
              <a:cxn ang="0">
                <a:pos x="wd2" y="hd2"/>
              </a:cxn>
              <a:cxn ang="5400000">
                <a:pos x="wd2" y="hd2"/>
              </a:cxn>
              <a:cxn ang="10800000">
                <a:pos x="wd2" y="hd2"/>
              </a:cxn>
              <a:cxn ang="16200000">
                <a:pos x="wd2" y="hd2"/>
              </a:cxn>
            </a:cxnLst>
            <a:rect l="0" t="0"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4" name="TextBox 1">
            <a:extLst>
              <a:ext uri="{FF2B5EF4-FFF2-40B4-BE49-F238E27FC236}">
                <a16:creationId xmlns:a16="http://schemas.microsoft.com/office/drawing/2014/main" id="{43B72DDA-E65E-2C50-2D3F-C8FA29052463}"/>
              </a:ext>
            </a:extLst>
          </p:cNvPr>
          <p:cNvSpPr txBox="1"/>
          <p:nvPr/>
        </p:nvSpPr>
        <p:spPr>
          <a:xfrm>
            <a:off x="7148512" y="4600498"/>
            <a:ext cx="4789488" cy="923330"/>
          </a:xfrm>
          <a:prstGeom prst="rect">
            <a:avLst/>
          </a:prstGeom>
          <a:noFill/>
        </p:spPr>
        <p:txBody>
          <a:bodyPr wrap="square" lIns="91440" tIns="45720" rIns="91440" bIns="4572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US" dirty="0" err="1">
                <a:solidFill>
                  <a:srgbClr val="FFFFFF"/>
                </a:solidFill>
              </a:rPr>
              <a:t>Paslaugų</a:t>
            </a:r>
            <a:r>
              <a:rPr lang="en-US" dirty="0">
                <a:solidFill>
                  <a:srgbClr val="FFFFFF"/>
                </a:solidFill>
              </a:rPr>
              <a:t> </a:t>
            </a:r>
            <a:r>
              <a:rPr lang="en-US" dirty="0" err="1">
                <a:solidFill>
                  <a:srgbClr val="FFFFFF"/>
                </a:solidFill>
              </a:rPr>
              <a:t>nukentėjusiems</a:t>
            </a:r>
            <a:r>
              <a:rPr lang="en-US" dirty="0">
                <a:solidFill>
                  <a:srgbClr val="FFFFFF"/>
                </a:solidFill>
              </a:rPr>
              <a:t> </a:t>
            </a:r>
            <a:r>
              <a:rPr lang="en-US" dirty="0" err="1">
                <a:solidFill>
                  <a:srgbClr val="FFFFFF"/>
                </a:solidFill>
              </a:rPr>
              <a:t>preinamumas</a:t>
            </a:r>
            <a:r>
              <a:rPr lang="en-US" dirty="0">
                <a:solidFill>
                  <a:srgbClr val="FFFFFF"/>
                </a:solidFill>
              </a:rPr>
              <a:t> </a:t>
            </a:r>
            <a:r>
              <a:rPr lang="en-US" dirty="0" err="1">
                <a:solidFill>
                  <a:srgbClr val="FFFFFF"/>
                </a:solidFill>
              </a:rPr>
              <a:t>turi</a:t>
            </a:r>
            <a:r>
              <a:rPr lang="en-US" dirty="0">
                <a:solidFill>
                  <a:srgbClr val="FFFFFF"/>
                </a:solidFill>
              </a:rPr>
              <a:t> </a:t>
            </a:r>
            <a:r>
              <a:rPr lang="en-US" dirty="0" err="1">
                <a:solidFill>
                  <a:srgbClr val="FFFFFF"/>
                </a:solidFill>
              </a:rPr>
              <a:t>būti</a:t>
            </a:r>
            <a:r>
              <a:rPr lang="en-US" dirty="0">
                <a:solidFill>
                  <a:srgbClr val="FFFFFF"/>
                </a:solidFill>
              </a:rPr>
              <a:t> </a:t>
            </a:r>
            <a:r>
              <a:rPr lang="en-US" dirty="0" err="1">
                <a:solidFill>
                  <a:srgbClr val="FFFFFF"/>
                </a:solidFill>
              </a:rPr>
              <a:t>užtikrintas</a:t>
            </a:r>
            <a:r>
              <a:rPr lang="en-US" dirty="0">
                <a:solidFill>
                  <a:srgbClr val="FFFFFF"/>
                </a:solidFill>
              </a:rPr>
              <a:t> </a:t>
            </a:r>
            <a:r>
              <a:rPr lang="en-US" dirty="0" err="1">
                <a:solidFill>
                  <a:srgbClr val="FFFFFF"/>
                </a:solidFill>
              </a:rPr>
              <a:t>visada</a:t>
            </a:r>
            <a:r>
              <a:rPr lang="en-US" dirty="0">
                <a:solidFill>
                  <a:srgbClr val="FFFFFF"/>
                </a:solidFill>
              </a:rPr>
              <a:t> </a:t>
            </a:r>
            <a:r>
              <a:rPr lang="en-US" dirty="0" err="1">
                <a:solidFill>
                  <a:srgbClr val="FFFFFF"/>
                </a:solidFill>
              </a:rPr>
              <a:t>nepriklausomai</a:t>
            </a:r>
            <a:r>
              <a:rPr lang="en-US" dirty="0">
                <a:solidFill>
                  <a:srgbClr val="FFFFFF"/>
                </a:solidFill>
              </a:rPr>
              <a:t> </a:t>
            </a:r>
            <a:r>
              <a:rPr lang="en-US" dirty="0" err="1">
                <a:solidFill>
                  <a:srgbClr val="FFFFFF"/>
                </a:solidFill>
              </a:rPr>
              <a:t>nuo</a:t>
            </a:r>
            <a:r>
              <a:rPr lang="en-US" dirty="0">
                <a:solidFill>
                  <a:srgbClr val="FFFFFF"/>
                </a:solidFill>
              </a:rPr>
              <a:t> to, </a:t>
            </a:r>
            <a:r>
              <a:rPr lang="en-US" dirty="0" err="1">
                <a:solidFill>
                  <a:srgbClr val="FFFFFF"/>
                </a:solidFill>
              </a:rPr>
              <a:t>kada</a:t>
            </a:r>
            <a:r>
              <a:rPr lang="en-US" dirty="0">
                <a:solidFill>
                  <a:srgbClr val="FFFFFF"/>
                </a:solidFill>
              </a:rPr>
              <a:t> </a:t>
            </a:r>
            <a:r>
              <a:rPr lang="en-US" dirty="0" err="1">
                <a:solidFill>
                  <a:srgbClr val="FFFFFF"/>
                </a:solidFill>
              </a:rPr>
              <a:t>incidentas</a:t>
            </a:r>
            <a:r>
              <a:rPr lang="en-US" dirty="0">
                <a:solidFill>
                  <a:srgbClr val="FFFFFF"/>
                </a:solidFill>
              </a:rPr>
              <a:t> </a:t>
            </a:r>
            <a:r>
              <a:rPr lang="en-US" dirty="0" err="1">
                <a:solidFill>
                  <a:srgbClr val="FFFFFF"/>
                </a:solidFill>
              </a:rPr>
              <a:t>įvyko</a:t>
            </a:r>
            <a:r>
              <a:rPr lang="en-US" dirty="0">
                <a:solidFill>
                  <a:srgbClr val="FFFFFF"/>
                </a:solidFill>
              </a:rPr>
              <a:t>.</a:t>
            </a:r>
            <a:endParaRPr lang="LID4096" dirty="0">
              <a:solidFill>
                <a:srgbClr val="FFFFFF"/>
              </a:solidFill>
            </a:endParaRPr>
          </a:p>
        </p:txBody>
      </p:sp>
      <p:sp>
        <p:nvSpPr>
          <p:cNvPr id="17" name="Shape 2712">
            <a:extLst>
              <a:ext uri="{FF2B5EF4-FFF2-40B4-BE49-F238E27FC236}">
                <a16:creationId xmlns:a16="http://schemas.microsoft.com/office/drawing/2014/main" id="{5253D682-2C42-570D-30C3-597C8C17E915}"/>
              </a:ext>
            </a:extLst>
          </p:cNvPr>
          <p:cNvSpPr/>
          <p:nvPr/>
        </p:nvSpPr>
        <p:spPr>
          <a:xfrm>
            <a:off x="6462138" y="4657941"/>
            <a:ext cx="494994" cy="483175"/>
          </a:xfrm>
          <a:custGeom>
            <a:avLst/>
            <a:gdLst/>
            <a:ahLst/>
            <a:cxnLst>
              <a:cxn ang="0">
                <a:pos x="wd2" y="hd2"/>
              </a:cxn>
              <a:cxn ang="5400000">
                <a:pos x="wd2" y="hd2"/>
              </a:cxn>
              <a:cxn ang="10800000">
                <a:pos x="wd2" y="hd2"/>
              </a:cxn>
              <a:cxn ang="16200000">
                <a:pos x="wd2" y="hd2"/>
              </a:cxn>
            </a:cxnLst>
            <a:rect l="0" t="0"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rgbClr val="5792CE"/>
          </a:solidFill>
          <a:ln w="12700">
            <a:miter lim="400000"/>
          </a:ln>
        </p:spPr>
        <p:txBody>
          <a:bodyPr lIns="14284" tIns="14284" rIns="14284" bIns="14284" anchor="ct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7" name="Shape 2550">
            <a:extLst>
              <a:ext uri="{FF2B5EF4-FFF2-40B4-BE49-F238E27FC236}">
                <a16:creationId xmlns:a16="http://schemas.microsoft.com/office/drawing/2014/main" id="{09A2BF49-CC92-7D0B-14FA-4190464D6935}"/>
              </a:ext>
            </a:extLst>
          </p:cNvPr>
          <p:cNvSpPr/>
          <p:nvPr/>
        </p:nvSpPr>
        <p:spPr>
          <a:xfrm>
            <a:off x="2976097" y="5763030"/>
            <a:ext cx="364164" cy="366658"/>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8" name="TextBox 17">
            <a:extLst>
              <a:ext uri="{FF2B5EF4-FFF2-40B4-BE49-F238E27FC236}">
                <a16:creationId xmlns:a16="http://schemas.microsoft.com/office/drawing/2014/main" id="{66511A92-842C-4074-EB97-AF3C66465295}"/>
              </a:ext>
            </a:extLst>
          </p:cNvPr>
          <p:cNvSpPr txBox="1"/>
          <p:nvPr/>
        </p:nvSpPr>
        <p:spPr>
          <a:xfrm>
            <a:off x="3682206" y="5752091"/>
            <a:ext cx="4591050" cy="369332"/>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US" dirty="0" err="1"/>
              <a:t>Mediacija</a:t>
            </a:r>
            <a:r>
              <a:rPr lang="en-US" dirty="0"/>
              <a:t> </a:t>
            </a:r>
            <a:r>
              <a:rPr lang="en-US" dirty="0" err="1"/>
              <a:t>smurto</a:t>
            </a:r>
            <a:r>
              <a:rPr lang="en-US" dirty="0"/>
              <a:t> </a:t>
            </a:r>
            <a:r>
              <a:rPr lang="en-US" dirty="0" err="1"/>
              <a:t>atvejais</a:t>
            </a:r>
            <a:r>
              <a:rPr lang="en-US" dirty="0"/>
              <a:t> </a:t>
            </a:r>
            <a:r>
              <a:rPr lang="en-US" dirty="0" err="1"/>
              <a:t>nevykdoma</a:t>
            </a:r>
            <a:endParaRPr lang="LID4096" dirty="0"/>
          </a:p>
        </p:txBody>
      </p:sp>
    </p:spTree>
    <p:extLst>
      <p:ext uri="{BB962C8B-B14F-4D97-AF65-F5344CB8AC3E}">
        <p14:creationId xmlns:p14="http://schemas.microsoft.com/office/powerpoint/2010/main" val="2938934374"/>
      </p:ext>
    </p:extLst>
  </p:cSld>
  <p:clrMapOvr>
    <a:masterClrMapping/>
  </p:clrMapOvr>
  <p:extLst>
    <p:ext uri="{6950BFC3-D8DA-4A85-94F7-54DA5524770B}">
      <p188:commentRel xmlns:p188="http://schemas.microsoft.com/office/powerpoint/2018/8/main" r:id="rId3"/>
    </p:ext>
  </p:extLs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96672-F980-6C8D-1B7E-99C3C46E19FF}"/>
              </a:ext>
            </a:extLst>
          </p:cNvPr>
          <p:cNvSpPr>
            <a:spLocks noGrp="1"/>
          </p:cNvSpPr>
          <p:nvPr>
            <p:ph type="title"/>
          </p:nvPr>
        </p:nvSpPr>
        <p:spPr/>
        <p:txBody>
          <a:bodyPr/>
          <a:lstStyle/>
          <a:p>
            <a:r>
              <a:rPr lang="en-GB" b="1">
                <a:latin typeface="D-DIN Exp"/>
              </a:rPr>
              <a:t>Enquiry Centre, University of Dundee</a:t>
            </a:r>
            <a:endParaRPr lang="en-GB"/>
          </a:p>
        </p:txBody>
      </p:sp>
      <p:pic>
        <p:nvPicPr>
          <p:cNvPr id="3" name="Picture 3" descr="A screenshot of a message&#10;&#10;Description automatically generated">
            <a:extLst>
              <a:ext uri="{FF2B5EF4-FFF2-40B4-BE49-F238E27FC236}">
                <a16:creationId xmlns:a16="http://schemas.microsoft.com/office/drawing/2014/main" id="{F0ECEE1C-FF27-6502-45F7-6262649AD6BB}"/>
              </a:ext>
            </a:extLst>
          </p:cNvPr>
          <p:cNvPicPr>
            <a:picLocks noChangeAspect="1"/>
          </p:cNvPicPr>
          <p:nvPr/>
        </p:nvPicPr>
        <p:blipFill>
          <a:blip r:embed="rId3"/>
          <a:stretch>
            <a:fillRect/>
          </a:stretch>
        </p:blipFill>
        <p:spPr>
          <a:xfrm>
            <a:off x="5874588" y="2250154"/>
            <a:ext cx="6064370" cy="4183616"/>
          </a:xfrm>
          <a:prstGeom prst="rect">
            <a:avLst/>
          </a:prstGeom>
        </p:spPr>
      </p:pic>
      <p:pic>
        <p:nvPicPr>
          <p:cNvPr id="4" name="Picture 4" descr="A screen shot of a message&#10;&#10;Description automatically generated">
            <a:extLst>
              <a:ext uri="{FF2B5EF4-FFF2-40B4-BE49-F238E27FC236}">
                <a16:creationId xmlns:a16="http://schemas.microsoft.com/office/drawing/2014/main" id="{93FD766D-2C07-EE5D-55F5-F253C3C3B360}"/>
              </a:ext>
            </a:extLst>
          </p:cNvPr>
          <p:cNvPicPr>
            <a:picLocks noChangeAspect="1"/>
          </p:cNvPicPr>
          <p:nvPr/>
        </p:nvPicPr>
        <p:blipFill>
          <a:blip r:embed="rId4"/>
          <a:stretch>
            <a:fillRect/>
          </a:stretch>
        </p:blipFill>
        <p:spPr>
          <a:xfrm>
            <a:off x="195532" y="2871502"/>
            <a:ext cx="5532407" cy="2480845"/>
          </a:xfrm>
          <a:prstGeom prst="rect">
            <a:avLst/>
          </a:prstGeom>
        </p:spPr>
      </p:pic>
    </p:spTree>
    <p:extLst>
      <p:ext uri="{BB962C8B-B14F-4D97-AF65-F5344CB8AC3E}">
        <p14:creationId xmlns:p14="http://schemas.microsoft.com/office/powerpoint/2010/main" val="330312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92EEE-B2A6-732C-7D99-22AFA7919322}"/>
              </a:ext>
            </a:extLst>
          </p:cNvPr>
          <p:cNvSpPr>
            <a:spLocks noGrp="1"/>
          </p:cNvSpPr>
          <p:nvPr>
            <p:ph type="title"/>
          </p:nvPr>
        </p:nvSpPr>
        <p:spPr>
          <a:xfrm>
            <a:off x="1060500" y="1104905"/>
            <a:ext cx="10848975" cy="778381"/>
          </a:xfrm>
        </p:spPr>
        <p:txBody>
          <a:bodyPr/>
          <a:lstStyle/>
          <a:p>
            <a:r>
              <a:rPr lang="en-GB" sz="2400" b="1">
                <a:latin typeface="D-DIN Exp"/>
              </a:rPr>
              <a:t>Help desk against gender-based violence, University of Bologna </a:t>
            </a:r>
            <a:endParaRPr lang="en-GB" sz="2400" b="1">
              <a:latin typeface="D-DIN Exp"/>
              <a:cs typeface="Calibri"/>
            </a:endParaRPr>
          </a:p>
        </p:txBody>
      </p:sp>
      <p:pic>
        <p:nvPicPr>
          <p:cNvPr id="5" name="Picture 5" descr="Text&#10;&#10;Description automatically generated">
            <a:extLst>
              <a:ext uri="{FF2B5EF4-FFF2-40B4-BE49-F238E27FC236}">
                <a16:creationId xmlns:a16="http://schemas.microsoft.com/office/drawing/2014/main" id="{C4EEDB49-D7E8-48D7-2037-FCA88086B959}"/>
              </a:ext>
            </a:extLst>
          </p:cNvPr>
          <p:cNvPicPr>
            <a:picLocks noChangeAspect="1"/>
          </p:cNvPicPr>
          <p:nvPr/>
        </p:nvPicPr>
        <p:blipFill>
          <a:blip r:embed="rId3"/>
          <a:stretch>
            <a:fillRect/>
          </a:stretch>
        </p:blipFill>
        <p:spPr>
          <a:xfrm>
            <a:off x="6869289" y="2126116"/>
            <a:ext cx="4944533" cy="4341431"/>
          </a:xfrm>
          <a:prstGeom prst="rect">
            <a:avLst/>
          </a:prstGeom>
        </p:spPr>
      </p:pic>
      <p:pic>
        <p:nvPicPr>
          <p:cNvPr id="6" name="Picture 6" descr="Graphical user interface, text, application, email&#10;&#10;Description automatically generated">
            <a:extLst>
              <a:ext uri="{FF2B5EF4-FFF2-40B4-BE49-F238E27FC236}">
                <a16:creationId xmlns:a16="http://schemas.microsoft.com/office/drawing/2014/main" id="{2864D99D-59D8-666C-81F5-6356FAD505EC}"/>
              </a:ext>
            </a:extLst>
          </p:cNvPr>
          <p:cNvPicPr>
            <a:picLocks noChangeAspect="1"/>
          </p:cNvPicPr>
          <p:nvPr/>
        </p:nvPicPr>
        <p:blipFill>
          <a:blip r:embed="rId4"/>
          <a:stretch>
            <a:fillRect/>
          </a:stretch>
        </p:blipFill>
        <p:spPr>
          <a:xfrm>
            <a:off x="426094" y="2365904"/>
            <a:ext cx="6115755" cy="3772697"/>
          </a:xfrm>
          <a:prstGeom prst="rect">
            <a:avLst/>
          </a:prstGeom>
        </p:spPr>
      </p:pic>
    </p:spTree>
    <p:extLst>
      <p:ext uri="{BB962C8B-B14F-4D97-AF65-F5344CB8AC3E}">
        <p14:creationId xmlns:p14="http://schemas.microsoft.com/office/powerpoint/2010/main" val="7695187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a:xfrm>
            <a:off x="1052512" y="1129932"/>
            <a:ext cx="10086975" cy="778381"/>
          </a:xfrm>
        </p:spPr>
        <p:txBody>
          <a:bodyPr/>
          <a:lstStyle/>
          <a:p>
            <a:r>
              <a:rPr lang="en-US" b="1" dirty="0" err="1"/>
              <a:t>Pastebėjimai</a:t>
            </a:r>
            <a:r>
              <a:rPr lang="en-US" b="1" dirty="0"/>
              <a:t> </a:t>
            </a:r>
            <a:r>
              <a:rPr lang="en-US" b="1" dirty="0" err="1"/>
              <a:t>bendradarbiaujant</a:t>
            </a:r>
            <a:r>
              <a:rPr lang="en-US" b="1" dirty="0"/>
              <a:t> </a:t>
            </a:r>
            <a:r>
              <a:rPr lang="en-US" b="1" dirty="0" err="1"/>
              <a:t>su</a:t>
            </a:r>
            <a:r>
              <a:rPr lang="en-US" b="1" dirty="0"/>
              <a:t> </a:t>
            </a:r>
            <a:r>
              <a:rPr lang="en-US" b="1" dirty="0" err="1"/>
              <a:t>Parnteriais</a:t>
            </a:r>
            <a:r>
              <a:rPr lang="en-US" b="1" dirty="0"/>
              <a:t> (Partnership)s</a:t>
            </a:r>
            <a:endParaRPr lang="LID4096" b="1" dirty="0"/>
          </a:p>
        </p:txBody>
      </p:sp>
      <p:pic>
        <p:nvPicPr>
          <p:cNvPr id="3" name="Picture 2">
            <a:extLst>
              <a:ext uri="{FF2B5EF4-FFF2-40B4-BE49-F238E27FC236}">
                <a16:creationId xmlns:a16="http://schemas.microsoft.com/office/drawing/2014/main" id="{1C1FF865-C913-CD98-E963-36C3F18C012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3155" r="68633" b="18608"/>
          <a:stretch/>
        </p:blipFill>
        <p:spPr bwMode="auto">
          <a:xfrm>
            <a:off x="8827211" y="-118320"/>
            <a:ext cx="2312276" cy="22498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1958BB6-6317-955C-DE07-10624EB4BA4B}"/>
              </a:ext>
            </a:extLst>
          </p:cNvPr>
          <p:cNvSpPr txBox="1"/>
          <p:nvPr/>
        </p:nvSpPr>
        <p:spPr>
          <a:xfrm>
            <a:off x="1052512" y="2420006"/>
            <a:ext cx="4789488" cy="369332"/>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GB" dirty="0" err="1"/>
              <a:t>Prrisijungti</a:t>
            </a:r>
            <a:r>
              <a:rPr lang="en-GB" dirty="0"/>
              <a:t> </a:t>
            </a:r>
            <a:r>
              <a:rPr lang="en-GB" dirty="0" err="1"/>
              <a:t>prie</a:t>
            </a:r>
            <a:r>
              <a:rPr lang="en-GB" dirty="0"/>
              <a:t> </a:t>
            </a:r>
            <a:r>
              <a:rPr lang="en-GB" dirty="0" err="1"/>
              <a:t>Europinių</a:t>
            </a:r>
            <a:r>
              <a:rPr lang="en-GB" dirty="0"/>
              <a:t> </a:t>
            </a:r>
            <a:r>
              <a:rPr lang="en-GB" dirty="0" err="1"/>
              <a:t>platformų</a:t>
            </a:r>
            <a:endParaRPr lang="LID4096" dirty="0"/>
          </a:p>
        </p:txBody>
      </p:sp>
      <p:sp>
        <p:nvSpPr>
          <p:cNvPr id="6" name="TextBox 5">
            <a:extLst>
              <a:ext uri="{FF2B5EF4-FFF2-40B4-BE49-F238E27FC236}">
                <a16:creationId xmlns:a16="http://schemas.microsoft.com/office/drawing/2014/main" id="{E617E4A6-8202-7965-1F03-9303010167FE}"/>
              </a:ext>
            </a:extLst>
          </p:cNvPr>
          <p:cNvSpPr txBox="1"/>
          <p:nvPr/>
        </p:nvSpPr>
        <p:spPr>
          <a:xfrm>
            <a:off x="1052512" y="3518745"/>
            <a:ext cx="4587317" cy="646331"/>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US" dirty="0" err="1"/>
              <a:t>Išnaudoti</a:t>
            </a:r>
            <a:r>
              <a:rPr lang="en-US" dirty="0"/>
              <a:t> visas </a:t>
            </a:r>
            <a:r>
              <a:rPr lang="en-US" dirty="0" err="1"/>
              <a:t>finansines</a:t>
            </a:r>
            <a:r>
              <a:rPr lang="en-US" dirty="0"/>
              <a:t> </a:t>
            </a:r>
            <a:r>
              <a:rPr lang="en-US" dirty="0" err="1"/>
              <a:t>galimybes</a:t>
            </a:r>
            <a:r>
              <a:rPr lang="en-US" dirty="0"/>
              <a:t> </a:t>
            </a:r>
            <a:r>
              <a:rPr lang="en-US" dirty="0" err="1"/>
              <a:t>partnerystėms</a:t>
            </a:r>
            <a:r>
              <a:rPr lang="en-US" dirty="0"/>
              <a:t> </a:t>
            </a:r>
            <a:r>
              <a:rPr lang="en-US" dirty="0" err="1"/>
              <a:t>užmegzti</a:t>
            </a:r>
            <a:r>
              <a:rPr lang="en-US" dirty="0"/>
              <a:t> </a:t>
            </a:r>
            <a:r>
              <a:rPr lang="en-US" dirty="0" err="1"/>
              <a:t>ir</a:t>
            </a:r>
            <a:r>
              <a:rPr lang="en-US" dirty="0"/>
              <a:t> </a:t>
            </a:r>
            <a:r>
              <a:rPr lang="en-US" dirty="0" err="1"/>
              <a:t>palaikyti</a:t>
            </a:r>
            <a:endParaRPr lang="LID4096" dirty="0"/>
          </a:p>
        </p:txBody>
      </p:sp>
      <p:sp>
        <p:nvSpPr>
          <p:cNvPr id="8" name="TextBox 7">
            <a:extLst>
              <a:ext uri="{FF2B5EF4-FFF2-40B4-BE49-F238E27FC236}">
                <a16:creationId xmlns:a16="http://schemas.microsoft.com/office/drawing/2014/main" id="{A1C738D4-07B3-AD98-7284-73E293FE96FC}"/>
              </a:ext>
            </a:extLst>
          </p:cNvPr>
          <p:cNvSpPr txBox="1"/>
          <p:nvPr/>
        </p:nvSpPr>
        <p:spPr>
          <a:xfrm>
            <a:off x="7040931" y="2372545"/>
            <a:ext cx="4591050" cy="646331"/>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US" dirty="0" err="1"/>
              <a:t>Vengti</a:t>
            </a:r>
            <a:r>
              <a:rPr lang="en-US" dirty="0"/>
              <a:t> </a:t>
            </a:r>
            <a:r>
              <a:rPr lang="en-US" dirty="0" err="1"/>
              <a:t>savanorių</a:t>
            </a:r>
            <a:r>
              <a:rPr lang="en-US" dirty="0"/>
              <a:t> </a:t>
            </a:r>
            <a:r>
              <a:rPr lang="en-US" dirty="0" err="1"/>
              <a:t>paslaugų</a:t>
            </a:r>
            <a:r>
              <a:rPr lang="en-US" dirty="0"/>
              <a:t>. </a:t>
            </a:r>
            <a:r>
              <a:rPr lang="en-US" dirty="0" err="1"/>
              <a:t>Funkcijas</a:t>
            </a:r>
            <a:r>
              <a:rPr lang="en-US" dirty="0"/>
              <a:t> </a:t>
            </a:r>
            <a:r>
              <a:rPr lang="en-US" dirty="0" err="1"/>
              <a:t>reikėtų</a:t>
            </a:r>
            <a:r>
              <a:rPr lang="en-US" dirty="0"/>
              <a:t> </a:t>
            </a:r>
            <a:r>
              <a:rPr lang="en-US" dirty="0" err="1"/>
              <a:t>formalizuoti</a:t>
            </a:r>
            <a:r>
              <a:rPr lang="en-US" dirty="0"/>
              <a:t> </a:t>
            </a:r>
            <a:r>
              <a:rPr lang="en-US" dirty="0" err="1"/>
              <a:t>ir</a:t>
            </a:r>
            <a:r>
              <a:rPr lang="en-US" dirty="0"/>
              <a:t> </a:t>
            </a:r>
            <a:r>
              <a:rPr lang="en-US" dirty="0" err="1"/>
              <a:t>aiškiai</a:t>
            </a:r>
            <a:r>
              <a:rPr lang="en-US" dirty="0"/>
              <a:t> </a:t>
            </a:r>
            <a:r>
              <a:rPr lang="en-US" dirty="0" err="1"/>
              <a:t>įvardinti</a:t>
            </a:r>
            <a:r>
              <a:rPr lang="en-US" dirty="0"/>
              <a:t>. </a:t>
            </a:r>
          </a:p>
        </p:txBody>
      </p:sp>
      <p:sp>
        <p:nvSpPr>
          <p:cNvPr id="9" name="Shape 2549">
            <a:extLst>
              <a:ext uri="{FF2B5EF4-FFF2-40B4-BE49-F238E27FC236}">
                <a16:creationId xmlns:a16="http://schemas.microsoft.com/office/drawing/2014/main" id="{E8E3233B-824D-3C6F-CADF-F5271D360B88}"/>
              </a:ext>
            </a:extLst>
          </p:cNvPr>
          <p:cNvSpPr/>
          <p:nvPr/>
        </p:nvSpPr>
        <p:spPr>
          <a:xfrm>
            <a:off x="384408" y="4706419"/>
            <a:ext cx="494995" cy="483176"/>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0" name="Shape 2554">
            <a:extLst>
              <a:ext uri="{FF2B5EF4-FFF2-40B4-BE49-F238E27FC236}">
                <a16:creationId xmlns:a16="http://schemas.microsoft.com/office/drawing/2014/main" id="{56809694-01CA-58BF-029A-6CB3CF84501C}"/>
              </a:ext>
            </a:extLst>
          </p:cNvPr>
          <p:cNvSpPr/>
          <p:nvPr/>
        </p:nvSpPr>
        <p:spPr>
          <a:xfrm>
            <a:off x="351923" y="3591859"/>
            <a:ext cx="494994" cy="483175"/>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1" name="Shape 2550">
            <a:extLst>
              <a:ext uri="{FF2B5EF4-FFF2-40B4-BE49-F238E27FC236}">
                <a16:creationId xmlns:a16="http://schemas.microsoft.com/office/drawing/2014/main" id="{5F878ECE-AA78-75C9-F3FA-B8D371A5D453}"/>
              </a:ext>
            </a:extLst>
          </p:cNvPr>
          <p:cNvSpPr/>
          <p:nvPr/>
        </p:nvSpPr>
        <p:spPr>
          <a:xfrm>
            <a:off x="6401312" y="3650117"/>
            <a:ext cx="364164" cy="366658"/>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2" name="Shape 2616">
            <a:extLst>
              <a:ext uri="{FF2B5EF4-FFF2-40B4-BE49-F238E27FC236}">
                <a16:creationId xmlns:a16="http://schemas.microsoft.com/office/drawing/2014/main" id="{99C8E655-60C7-3872-869F-C4E4AC09D255}"/>
              </a:ext>
            </a:extLst>
          </p:cNvPr>
          <p:cNvSpPr/>
          <p:nvPr/>
        </p:nvSpPr>
        <p:spPr>
          <a:xfrm>
            <a:off x="6389124" y="2477449"/>
            <a:ext cx="388540" cy="382961"/>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3" name="TextBox 12">
            <a:extLst>
              <a:ext uri="{FF2B5EF4-FFF2-40B4-BE49-F238E27FC236}">
                <a16:creationId xmlns:a16="http://schemas.microsoft.com/office/drawing/2014/main" id="{66975726-C8E8-FC42-336D-F89312BBE52A}"/>
              </a:ext>
            </a:extLst>
          </p:cNvPr>
          <p:cNvSpPr txBox="1"/>
          <p:nvPr/>
        </p:nvSpPr>
        <p:spPr>
          <a:xfrm>
            <a:off x="1048779" y="4735917"/>
            <a:ext cx="4591050" cy="646331"/>
          </a:xfrm>
          <a:prstGeom prst="rect">
            <a:avLst/>
          </a:prstGeom>
          <a:noFill/>
        </p:spPr>
        <p:txBody>
          <a:bodyPr wrap="square" lIns="91440" tIns="45720" rIns="91440" bIns="45720" anchor="t">
            <a:spAutoFit/>
          </a:bodyPr>
          <a:lstStyle>
            <a:defPPr>
              <a:defRPr lang="en-US"/>
            </a:defPPr>
            <a:lvl1pPr>
              <a:defRPr b="0" i="0">
                <a:solidFill>
                  <a:srgbClr val="FFFFFF"/>
                </a:solidFill>
                <a:effectLst/>
              </a:defRPr>
            </a:lvl1pPr>
          </a:lstStyle>
          <a:p>
            <a:r>
              <a:rPr lang="en-US" dirty="0" err="1"/>
              <a:t>Kurti</a:t>
            </a:r>
            <a:r>
              <a:rPr lang="en-US" dirty="0"/>
              <a:t> </a:t>
            </a:r>
            <a:r>
              <a:rPr lang="en-US" dirty="0" err="1"/>
              <a:t>neformalius</a:t>
            </a:r>
            <a:r>
              <a:rPr lang="en-US" dirty="0"/>
              <a:t> </a:t>
            </a:r>
            <a:r>
              <a:rPr lang="en-US" dirty="0" err="1"/>
              <a:t>tinklus</a:t>
            </a:r>
            <a:r>
              <a:rPr lang="en-US" dirty="0"/>
              <a:t> </a:t>
            </a:r>
            <a:r>
              <a:rPr lang="en-US" dirty="0" err="1"/>
              <a:t>su</a:t>
            </a:r>
            <a:r>
              <a:rPr lang="en-US" dirty="0"/>
              <a:t> </a:t>
            </a:r>
            <a:r>
              <a:rPr lang="en-US" dirty="0" err="1"/>
              <a:t>išorinėmis</a:t>
            </a:r>
            <a:r>
              <a:rPr lang="en-US" dirty="0"/>
              <a:t> </a:t>
            </a:r>
            <a:r>
              <a:rPr lang="en-US" dirty="0" err="1"/>
              <a:t>ir</a:t>
            </a:r>
            <a:r>
              <a:rPr lang="en-US" dirty="0"/>
              <a:t> </a:t>
            </a:r>
            <a:r>
              <a:rPr lang="en-US" dirty="0" err="1"/>
              <a:t>vidinėmis</a:t>
            </a:r>
            <a:r>
              <a:rPr lang="en-US" dirty="0"/>
              <a:t> </a:t>
            </a:r>
            <a:r>
              <a:rPr lang="en-US" dirty="0" err="1"/>
              <a:t>struktūromis</a:t>
            </a:r>
            <a:r>
              <a:rPr lang="en-US" dirty="0"/>
              <a:t>/</a:t>
            </a:r>
            <a:r>
              <a:rPr lang="en-US" dirty="0" err="1"/>
              <a:t>institucijomis</a:t>
            </a:r>
            <a:endParaRPr lang="LID4096" dirty="0"/>
          </a:p>
        </p:txBody>
      </p:sp>
      <p:sp>
        <p:nvSpPr>
          <p:cNvPr id="15" name="Shape 2748">
            <a:extLst>
              <a:ext uri="{FF2B5EF4-FFF2-40B4-BE49-F238E27FC236}">
                <a16:creationId xmlns:a16="http://schemas.microsoft.com/office/drawing/2014/main" id="{7985AD56-E175-D1FF-DDFC-7AC4A9BA1BE9}"/>
              </a:ext>
            </a:extLst>
          </p:cNvPr>
          <p:cNvSpPr/>
          <p:nvPr/>
        </p:nvSpPr>
        <p:spPr>
          <a:xfrm>
            <a:off x="341873" y="2469576"/>
            <a:ext cx="573985" cy="547189"/>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4" name="TextBox 1">
            <a:extLst>
              <a:ext uri="{FF2B5EF4-FFF2-40B4-BE49-F238E27FC236}">
                <a16:creationId xmlns:a16="http://schemas.microsoft.com/office/drawing/2014/main" id="{085F658C-F1AB-594E-36A1-5D0C4CE97F7D}"/>
              </a:ext>
            </a:extLst>
          </p:cNvPr>
          <p:cNvSpPr txBox="1"/>
          <p:nvPr/>
        </p:nvSpPr>
        <p:spPr>
          <a:xfrm>
            <a:off x="6943496" y="3524306"/>
            <a:ext cx="4309696" cy="646331"/>
          </a:xfrm>
          <a:prstGeom prst="rect">
            <a:avLst/>
          </a:prstGeom>
          <a:noFill/>
        </p:spPr>
        <p:txBody>
          <a:bodyPr wrap="square" lIns="91440" tIns="45720" rIns="91440" bIns="45720" anchor="t">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GB" dirty="0" err="1">
                <a:solidFill>
                  <a:srgbClr val="FFFFFF"/>
                </a:solidFill>
                <a:ea typeface="Open Sans"/>
                <a:cs typeface="Open Sans"/>
              </a:rPr>
              <a:t>Sukurti</a:t>
            </a:r>
            <a:r>
              <a:rPr lang="en-GB" dirty="0">
                <a:solidFill>
                  <a:srgbClr val="FFFFFF"/>
                </a:solidFill>
                <a:ea typeface="Open Sans"/>
                <a:cs typeface="Open Sans"/>
              </a:rPr>
              <a:t> </a:t>
            </a:r>
            <a:r>
              <a:rPr lang="en-GB" dirty="0" err="1">
                <a:solidFill>
                  <a:srgbClr val="FFFFFF"/>
                </a:solidFill>
                <a:ea typeface="Open Sans"/>
                <a:cs typeface="Open Sans"/>
              </a:rPr>
              <a:t>partnerystes</a:t>
            </a:r>
            <a:r>
              <a:rPr lang="en-GB" dirty="0">
                <a:solidFill>
                  <a:srgbClr val="FFFFFF"/>
                </a:solidFill>
                <a:ea typeface="Open Sans"/>
                <a:cs typeface="Open Sans"/>
              </a:rPr>
              <a:t> </a:t>
            </a:r>
            <a:r>
              <a:rPr lang="en-GB" dirty="0" err="1">
                <a:solidFill>
                  <a:srgbClr val="FFFFFF"/>
                </a:solidFill>
                <a:ea typeface="Open Sans"/>
                <a:cs typeface="Open Sans"/>
              </a:rPr>
              <a:t>su</a:t>
            </a:r>
            <a:r>
              <a:rPr lang="en-GB" dirty="0">
                <a:solidFill>
                  <a:srgbClr val="FFFFFF"/>
                </a:solidFill>
                <a:ea typeface="Open Sans"/>
                <a:cs typeface="Open Sans"/>
              </a:rPr>
              <a:t> </a:t>
            </a:r>
            <a:r>
              <a:rPr lang="en-GB" dirty="0" err="1">
                <a:solidFill>
                  <a:srgbClr val="FFFFFF"/>
                </a:solidFill>
                <a:ea typeface="Open Sans"/>
                <a:cs typeface="Open Sans"/>
              </a:rPr>
              <a:t>išoriniais</a:t>
            </a:r>
            <a:r>
              <a:rPr lang="en-GB" dirty="0">
                <a:solidFill>
                  <a:srgbClr val="FFFFFF"/>
                </a:solidFill>
                <a:ea typeface="Open Sans"/>
                <a:cs typeface="Open Sans"/>
              </a:rPr>
              <a:t> </a:t>
            </a:r>
            <a:r>
              <a:rPr lang="en-GB" dirty="0" err="1">
                <a:solidFill>
                  <a:srgbClr val="FFFFFF"/>
                </a:solidFill>
                <a:ea typeface="Open Sans"/>
                <a:cs typeface="Open Sans"/>
              </a:rPr>
              <a:t>ekspertais</a:t>
            </a:r>
            <a:r>
              <a:rPr lang="en-GB" dirty="0">
                <a:solidFill>
                  <a:srgbClr val="FFFFFF"/>
                </a:solidFill>
                <a:ea typeface="Open Sans"/>
                <a:cs typeface="Open Sans"/>
              </a:rPr>
              <a:t>, </a:t>
            </a:r>
            <a:r>
              <a:rPr lang="en-GB" dirty="0" err="1">
                <a:solidFill>
                  <a:srgbClr val="FFFFFF"/>
                </a:solidFill>
                <a:ea typeface="Open Sans"/>
                <a:cs typeface="Open Sans"/>
              </a:rPr>
              <a:t>esant</a:t>
            </a:r>
            <a:r>
              <a:rPr lang="en-GB" dirty="0">
                <a:solidFill>
                  <a:srgbClr val="FFFFFF"/>
                </a:solidFill>
                <a:ea typeface="Open Sans"/>
                <a:cs typeface="Open Sans"/>
              </a:rPr>
              <a:t> </a:t>
            </a:r>
            <a:r>
              <a:rPr lang="en-GB" dirty="0" err="1">
                <a:solidFill>
                  <a:srgbClr val="FFFFFF"/>
                </a:solidFill>
                <a:ea typeface="Open Sans"/>
                <a:cs typeface="Open Sans"/>
              </a:rPr>
              <a:t>ribotiems</a:t>
            </a:r>
            <a:r>
              <a:rPr lang="en-GB" dirty="0">
                <a:solidFill>
                  <a:srgbClr val="FFFFFF"/>
                </a:solidFill>
                <a:ea typeface="Open Sans"/>
                <a:cs typeface="Open Sans"/>
              </a:rPr>
              <a:t> </a:t>
            </a:r>
            <a:r>
              <a:rPr lang="en-GB" dirty="0" err="1">
                <a:solidFill>
                  <a:srgbClr val="FFFFFF"/>
                </a:solidFill>
                <a:ea typeface="Open Sans"/>
                <a:cs typeface="Open Sans"/>
              </a:rPr>
              <a:t>ištekliams</a:t>
            </a:r>
            <a:r>
              <a:rPr lang="en-GB" dirty="0">
                <a:solidFill>
                  <a:srgbClr val="FFFFFF"/>
                </a:solidFill>
                <a:ea typeface="Open Sans"/>
                <a:cs typeface="Open Sans"/>
              </a:rPr>
              <a:t>.</a:t>
            </a:r>
          </a:p>
        </p:txBody>
      </p:sp>
    </p:spTree>
    <p:extLst>
      <p:ext uri="{BB962C8B-B14F-4D97-AF65-F5344CB8AC3E}">
        <p14:creationId xmlns:p14="http://schemas.microsoft.com/office/powerpoint/2010/main" val="830862591"/>
      </p:ext>
    </p:extLst>
  </p:cSld>
  <p:clrMapOvr>
    <a:masterClrMapping/>
  </p:clrMapOvr>
  <p:extLst>
    <p:ext uri="{6950BFC3-D8DA-4A85-94F7-54DA5524770B}">
      <p188:commentRel xmlns:p188="http://schemas.microsoft.com/office/powerpoint/2018/8/main" r:id="rId3"/>
    </p:ext>
  </p:extLs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7EF53-9398-6EAF-237F-71496556FA82}"/>
              </a:ext>
            </a:extLst>
          </p:cNvPr>
          <p:cNvSpPr>
            <a:spLocks noGrp="1"/>
          </p:cNvSpPr>
          <p:nvPr>
            <p:ph type="title"/>
          </p:nvPr>
        </p:nvSpPr>
        <p:spPr>
          <a:xfrm>
            <a:off x="1243723" y="638861"/>
            <a:ext cx="10777088" cy="778381"/>
          </a:xfrm>
          <a:effectLst/>
        </p:spPr>
        <p:txBody>
          <a:bodyPr vert="horz" lIns="0" tIns="192024" rIns="0" bIns="0" rtlCol="0" anchor="t" anchorCtr="0">
            <a:noAutofit/>
          </a:bodyPr>
          <a:lstStyle/>
          <a:p>
            <a:r>
              <a:rPr lang="en-GB" sz="2400" b="1">
                <a:latin typeface="D-DIN Exp"/>
              </a:rPr>
              <a:t>Awareness-raising campaign:  Fight gender-based violence and harassment outside the campus in partnership with a youth association,  </a:t>
            </a:r>
            <a:br>
              <a:rPr lang="en-GB" sz="2400" b="1">
                <a:latin typeface="D-DIN Exp"/>
              </a:rPr>
            </a:br>
            <a:r>
              <a:rPr lang="en-GB" sz="2400" b="1">
                <a:latin typeface="D-DIN Exp"/>
              </a:rPr>
              <a:t>University of Namur </a:t>
            </a:r>
          </a:p>
        </p:txBody>
      </p:sp>
      <p:pic>
        <p:nvPicPr>
          <p:cNvPr id="4" name="Picture 4" descr="Text&#10;&#10;Description automatically generated">
            <a:extLst>
              <a:ext uri="{FF2B5EF4-FFF2-40B4-BE49-F238E27FC236}">
                <a16:creationId xmlns:a16="http://schemas.microsoft.com/office/drawing/2014/main" id="{8E0AEDF8-9A01-B063-329C-793C6A894EB9}"/>
              </a:ext>
            </a:extLst>
          </p:cNvPr>
          <p:cNvPicPr>
            <a:picLocks noChangeAspect="1"/>
          </p:cNvPicPr>
          <p:nvPr/>
        </p:nvPicPr>
        <p:blipFill>
          <a:blip r:embed="rId3"/>
          <a:stretch>
            <a:fillRect/>
          </a:stretch>
        </p:blipFill>
        <p:spPr>
          <a:xfrm>
            <a:off x="2222047" y="2439761"/>
            <a:ext cx="3657600" cy="3781425"/>
          </a:xfrm>
          <a:prstGeom prst="rect">
            <a:avLst/>
          </a:prstGeom>
        </p:spPr>
      </p:pic>
      <p:pic>
        <p:nvPicPr>
          <p:cNvPr id="7" name="Picture 7" descr="Text&#10;&#10;Description automatically generated">
            <a:extLst>
              <a:ext uri="{FF2B5EF4-FFF2-40B4-BE49-F238E27FC236}">
                <a16:creationId xmlns:a16="http://schemas.microsoft.com/office/drawing/2014/main" id="{6B42F5C7-5690-77B2-12F1-0584899EEC3B}"/>
              </a:ext>
            </a:extLst>
          </p:cNvPr>
          <p:cNvPicPr>
            <a:picLocks noChangeAspect="1"/>
          </p:cNvPicPr>
          <p:nvPr/>
        </p:nvPicPr>
        <p:blipFill>
          <a:blip r:embed="rId4"/>
          <a:stretch>
            <a:fillRect/>
          </a:stretch>
        </p:blipFill>
        <p:spPr>
          <a:xfrm>
            <a:off x="6732814" y="2639786"/>
            <a:ext cx="3933825" cy="3286125"/>
          </a:xfrm>
          <a:prstGeom prst="rect">
            <a:avLst/>
          </a:prstGeom>
        </p:spPr>
      </p:pic>
    </p:spTree>
    <p:extLst>
      <p:ext uri="{BB962C8B-B14F-4D97-AF65-F5344CB8AC3E}">
        <p14:creationId xmlns:p14="http://schemas.microsoft.com/office/powerpoint/2010/main" val="2825202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1">
            <a:extLst>
              <a:ext uri="{FF2B5EF4-FFF2-40B4-BE49-F238E27FC236}">
                <a16:creationId xmlns:a16="http://schemas.microsoft.com/office/drawing/2014/main" id="{640DDF73-327E-7E4D-6EE8-939C67811947}"/>
              </a:ext>
            </a:extLst>
          </p:cNvPr>
          <p:cNvSpPr txBox="1"/>
          <p:nvPr/>
        </p:nvSpPr>
        <p:spPr>
          <a:xfrm>
            <a:off x="1617055" y="2997836"/>
            <a:ext cx="8746667" cy="1628138"/>
          </a:xfrm>
          <a:prstGeom prst="rect">
            <a:avLst/>
          </a:prstGeom>
          <a:noFill/>
        </p:spPr>
        <p:txBody>
          <a:bodyPr wrap="square" lIns="0" rIns="0" rtlCol="0">
            <a:spAutoFit/>
          </a:bodyPr>
          <a:lstStyle/>
          <a:p>
            <a:pPr algn="ctr">
              <a:lnSpc>
                <a:spcPct val="130000"/>
              </a:lnSpc>
            </a:pPr>
            <a:r>
              <a:rPr lang="en-US" sz="4000" dirty="0" err="1">
                <a:solidFill>
                  <a:schemeClr val="bg1"/>
                </a:solidFill>
                <a:latin typeface="D-DIN" panose="020B0504030202030204" pitchFamily="34" charset="77"/>
              </a:rPr>
              <a:t>Kokie</a:t>
            </a:r>
            <a:r>
              <a:rPr lang="en-US" sz="4000" dirty="0">
                <a:solidFill>
                  <a:schemeClr val="bg1"/>
                </a:solidFill>
                <a:latin typeface="D-DIN" panose="020B0504030202030204" pitchFamily="34" charset="77"/>
              </a:rPr>
              <a:t> </a:t>
            </a:r>
            <a:r>
              <a:rPr lang="en-US" sz="4000" dirty="0" err="1">
                <a:solidFill>
                  <a:schemeClr val="bg1"/>
                </a:solidFill>
                <a:latin typeface="D-DIN" panose="020B0504030202030204" pitchFamily="34" charset="77"/>
              </a:rPr>
              <a:t>jūsų</a:t>
            </a:r>
            <a:r>
              <a:rPr lang="en-US" sz="4000" dirty="0">
                <a:solidFill>
                  <a:schemeClr val="bg1"/>
                </a:solidFill>
                <a:latin typeface="D-DIN" panose="020B0504030202030204" pitchFamily="34" charset="77"/>
              </a:rPr>
              <a:t> </a:t>
            </a:r>
            <a:r>
              <a:rPr lang="en-US" sz="4000" dirty="0" err="1">
                <a:solidFill>
                  <a:schemeClr val="bg1"/>
                </a:solidFill>
                <a:latin typeface="D-DIN" panose="020B0504030202030204" pitchFamily="34" charset="77"/>
              </a:rPr>
              <a:t>lūkesčiai</a:t>
            </a:r>
            <a:r>
              <a:rPr lang="en-US" sz="4000" dirty="0">
                <a:solidFill>
                  <a:schemeClr val="bg1"/>
                </a:solidFill>
                <a:latin typeface="D-DIN" panose="020B0504030202030204" pitchFamily="34" charset="77"/>
              </a:rPr>
              <a:t>? Ko </a:t>
            </a:r>
            <a:r>
              <a:rPr lang="en-US" sz="4000" dirty="0" err="1">
                <a:solidFill>
                  <a:schemeClr val="bg1"/>
                </a:solidFill>
                <a:latin typeface="D-DIN" panose="020B0504030202030204" pitchFamily="34" charset="77"/>
              </a:rPr>
              <a:t>tikitės</a:t>
            </a:r>
            <a:r>
              <a:rPr lang="en-US" sz="4000" dirty="0">
                <a:solidFill>
                  <a:schemeClr val="bg1"/>
                </a:solidFill>
                <a:latin typeface="D-DIN" panose="020B0504030202030204" pitchFamily="34" charset="77"/>
              </a:rPr>
              <a:t> </a:t>
            </a:r>
            <a:r>
              <a:rPr lang="en-US" sz="4000" dirty="0" err="1">
                <a:solidFill>
                  <a:schemeClr val="bg1"/>
                </a:solidFill>
                <a:latin typeface="D-DIN" panose="020B0504030202030204" pitchFamily="34" charset="77"/>
              </a:rPr>
              <a:t>iš</a:t>
            </a:r>
            <a:r>
              <a:rPr lang="en-US" sz="4000" dirty="0">
                <a:solidFill>
                  <a:schemeClr val="bg1"/>
                </a:solidFill>
                <a:latin typeface="D-DIN" panose="020B0504030202030204" pitchFamily="34" charset="77"/>
              </a:rPr>
              <a:t> </a:t>
            </a:r>
            <a:r>
              <a:rPr lang="en-US" sz="4000" dirty="0" err="1">
                <a:solidFill>
                  <a:schemeClr val="bg1"/>
                </a:solidFill>
                <a:latin typeface="D-DIN" panose="020B0504030202030204" pitchFamily="34" charset="77"/>
              </a:rPr>
              <a:t>šios</a:t>
            </a:r>
            <a:r>
              <a:rPr lang="en-US" sz="4000" dirty="0">
                <a:solidFill>
                  <a:schemeClr val="bg1"/>
                </a:solidFill>
                <a:latin typeface="D-DIN" panose="020B0504030202030204" pitchFamily="34" charset="77"/>
              </a:rPr>
              <a:t> </a:t>
            </a:r>
            <a:r>
              <a:rPr lang="en-US" sz="4000" dirty="0" err="1">
                <a:solidFill>
                  <a:schemeClr val="bg1"/>
                </a:solidFill>
                <a:latin typeface="D-DIN" panose="020B0504030202030204" pitchFamily="34" charset="77"/>
              </a:rPr>
              <a:t>dienos</a:t>
            </a:r>
            <a:r>
              <a:rPr lang="en-US" sz="4000" dirty="0">
                <a:solidFill>
                  <a:schemeClr val="bg1"/>
                </a:solidFill>
                <a:latin typeface="D-DIN" panose="020B0504030202030204" pitchFamily="34" charset="77"/>
              </a:rPr>
              <a:t> </a:t>
            </a:r>
            <a:r>
              <a:rPr lang="en-US" sz="4000" dirty="0" err="1">
                <a:solidFill>
                  <a:schemeClr val="bg1"/>
                </a:solidFill>
                <a:latin typeface="D-DIN" panose="020B0504030202030204" pitchFamily="34" charset="77"/>
              </a:rPr>
              <a:t>seminaro</a:t>
            </a:r>
            <a:r>
              <a:rPr lang="en-US" sz="4000" dirty="0">
                <a:solidFill>
                  <a:schemeClr val="bg1"/>
                </a:solidFill>
                <a:latin typeface="D-DIN" panose="020B0504030202030204" pitchFamily="34" charset="77"/>
              </a:rPr>
              <a:t>? </a:t>
            </a:r>
          </a:p>
        </p:txBody>
      </p:sp>
    </p:spTree>
    <p:extLst>
      <p:ext uri="{BB962C8B-B14F-4D97-AF65-F5344CB8AC3E}">
        <p14:creationId xmlns:p14="http://schemas.microsoft.com/office/powerpoint/2010/main" val="3744391805"/>
      </p:ext>
    </p:extLst>
  </p:cSld>
  <p:clrMapOvr>
    <a:masterClrMapping/>
  </p:clrMapOvr>
  <p:extLst>
    <p:ext uri="{6950BFC3-D8DA-4A85-94F7-54DA5524770B}">
      <p188:commentRel xmlns:p188="http://schemas.microsoft.com/office/powerpoint/2018/8/main" r:id="rId2"/>
    </p:ext>
  </p:extLs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a:xfrm>
            <a:off x="1052512" y="1129932"/>
            <a:ext cx="10086975" cy="778381"/>
          </a:xfrm>
        </p:spPr>
        <p:txBody>
          <a:bodyPr/>
          <a:lstStyle/>
          <a:p>
            <a:r>
              <a:rPr lang="en-US" b="1" dirty="0"/>
              <a:t> </a:t>
            </a:r>
            <a:r>
              <a:rPr lang="en-US" b="1" dirty="0" err="1"/>
              <a:t>Politikos</a:t>
            </a:r>
            <a:r>
              <a:rPr lang="en-US" b="1" dirty="0"/>
              <a:t>/</a:t>
            </a:r>
            <a:r>
              <a:rPr lang="en-US" b="1" dirty="0" err="1"/>
              <a:t>strategijos</a:t>
            </a:r>
            <a:r>
              <a:rPr lang="en-US" b="1" dirty="0"/>
              <a:t>/</a:t>
            </a:r>
            <a:r>
              <a:rPr lang="en-US" b="1" dirty="0" err="1"/>
              <a:t>dokumentai</a:t>
            </a:r>
            <a:r>
              <a:rPr lang="en-US" b="1" dirty="0"/>
              <a:t> (Policies)</a:t>
            </a:r>
            <a:endParaRPr lang="LID4096" b="1" dirty="0"/>
          </a:p>
        </p:txBody>
      </p:sp>
      <p:cxnSp>
        <p:nvCxnSpPr>
          <p:cNvPr id="6" name="Straight Connector 5">
            <a:extLst>
              <a:ext uri="{FF2B5EF4-FFF2-40B4-BE49-F238E27FC236}">
                <a16:creationId xmlns:a16="http://schemas.microsoft.com/office/drawing/2014/main" id="{143E1743-078D-E739-60DE-5F30C8F8355F}"/>
              </a:ext>
            </a:extLst>
          </p:cNvPr>
          <p:cNvCxnSpPr>
            <a:cxnSpLocks/>
          </p:cNvCxnSpPr>
          <p:nvPr/>
        </p:nvCxnSpPr>
        <p:spPr>
          <a:xfrm flipH="1">
            <a:off x="546512" y="2280559"/>
            <a:ext cx="14377" cy="1833637"/>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pic>
        <p:nvPicPr>
          <p:cNvPr id="4" name="Picture 2">
            <a:extLst>
              <a:ext uri="{FF2B5EF4-FFF2-40B4-BE49-F238E27FC236}">
                <a16:creationId xmlns:a16="http://schemas.microsoft.com/office/drawing/2014/main" id="{40C0CDC3-BA4D-1438-4846-6868F553953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6" t="16700" r="66587" b="55063"/>
          <a:stretch/>
        </p:blipFill>
        <p:spPr bwMode="auto">
          <a:xfrm>
            <a:off x="8999333" y="-150593"/>
            <a:ext cx="2312276" cy="224980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04B807E-EE53-A3F1-F8A2-A47855EFF159}"/>
              </a:ext>
            </a:extLst>
          </p:cNvPr>
          <p:cNvSpPr txBox="1"/>
          <p:nvPr/>
        </p:nvSpPr>
        <p:spPr>
          <a:xfrm>
            <a:off x="728406" y="2191537"/>
            <a:ext cx="10734173" cy="19920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GB" sz="1600" b="1" dirty="0" err="1">
                <a:solidFill>
                  <a:srgbClr val="FFFFFF"/>
                </a:solidFill>
              </a:rPr>
              <a:t>Politika</a:t>
            </a:r>
            <a:r>
              <a:rPr lang="en-GB" sz="1600" b="1" dirty="0">
                <a:solidFill>
                  <a:srgbClr val="FFFFFF"/>
                </a:solidFill>
              </a:rPr>
              <a:t>  </a:t>
            </a:r>
            <a:r>
              <a:rPr lang="en-GB" sz="1600" b="1" dirty="0" err="1">
                <a:solidFill>
                  <a:srgbClr val="FFFFFF"/>
                </a:solidFill>
              </a:rPr>
              <a:t>apima</a:t>
            </a:r>
            <a:r>
              <a:rPr lang="en-GB" sz="1600" dirty="0">
                <a:solidFill>
                  <a:srgbClr val="FFFFFF"/>
                </a:solidFill>
              </a:rPr>
              <a:t>:</a:t>
            </a:r>
            <a:endParaRPr lang="en-US" dirty="0">
              <a:solidFill>
                <a:srgbClr val="000000"/>
              </a:solidFill>
            </a:endParaRPr>
          </a:p>
          <a:p>
            <a:pPr marL="342900" indent="-342900">
              <a:lnSpc>
                <a:spcPct val="150000"/>
              </a:lnSpc>
              <a:buFontTx/>
              <a:buAutoNum type="alphaLcParenR"/>
            </a:pPr>
            <a:r>
              <a:rPr lang="en-GB" sz="1600" b="1" dirty="0" err="1">
                <a:solidFill>
                  <a:srgbClr val="FFFFFF"/>
                </a:solidFill>
              </a:rPr>
              <a:t>Politikos</a:t>
            </a:r>
            <a:r>
              <a:rPr lang="en-GB" sz="1600" b="1" dirty="0">
                <a:solidFill>
                  <a:srgbClr val="FFFFFF"/>
                </a:solidFill>
              </a:rPr>
              <a:t> </a:t>
            </a:r>
            <a:r>
              <a:rPr lang="en-GB" sz="1600" b="1" dirty="0" err="1">
                <a:solidFill>
                  <a:srgbClr val="FFFFFF"/>
                </a:solidFill>
              </a:rPr>
              <a:t>sistema</a:t>
            </a:r>
            <a:r>
              <a:rPr lang="en-GB" sz="1600" b="1" dirty="0">
                <a:solidFill>
                  <a:srgbClr val="FFFFFF"/>
                </a:solidFill>
              </a:rPr>
              <a:t>:</a:t>
            </a:r>
            <a:r>
              <a:rPr lang="en-GB" sz="1600" b="1" dirty="0">
                <a:solidFill>
                  <a:schemeClr val="bg1"/>
                </a:solidFill>
              </a:rPr>
              <a:t> </a:t>
            </a:r>
            <a:r>
              <a:rPr lang="en-GB" sz="1600" dirty="0">
                <a:solidFill>
                  <a:schemeClr val="bg1"/>
                </a:solidFill>
              </a:rPr>
              <a:t> </a:t>
            </a:r>
            <a:r>
              <a:rPr lang="lt-LT" sz="180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nuoseklus priemonių rinkinys, turintis aiškią viziją ir išsamią strategiją, skirtą kovoti su smurtu dėl lyties </a:t>
            </a:r>
            <a:r>
              <a:rPr lang="en-US" sz="1800" dirty="0" err="1">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sistemiškai</a:t>
            </a:r>
            <a:r>
              <a:rPr lang="lt-LT" sz="180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 ir struktūriniu būdu</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lnSpc>
                <a:spcPct val="150000"/>
              </a:lnSpc>
            </a:pPr>
            <a:r>
              <a:rPr lang="en-GB" sz="1600" dirty="0">
                <a:solidFill>
                  <a:srgbClr val="FFFFFF"/>
                </a:solidFill>
              </a:rPr>
              <a:t>b) </a:t>
            </a:r>
            <a:r>
              <a:rPr lang="en-GB" sz="1600" dirty="0" err="1">
                <a:solidFill>
                  <a:srgbClr val="FFFFFF"/>
                </a:solidFill>
              </a:rPr>
              <a:t>Politikos</a:t>
            </a:r>
            <a:r>
              <a:rPr lang="en-GB" sz="1600" dirty="0">
                <a:solidFill>
                  <a:srgbClr val="FFFFFF"/>
                </a:solidFill>
              </a:rPr>
              <a:t> </a:t>
            </a:r>
            <a:r>
              <a:rPr lang="en-GB" sz="1600" dirty="0" err="1">
                <a:solidFill>
                  <a:srgbClr val="FFFFFF"/>
                </a:solidFill>
              </a:rPr>
              <a:t>dokumentai</a:t>
            </a:r>
            <a:r>
              <a:rPr lang="en-GB" sz="1600" dirty="0">
                <a:solidFill>
                  <a:srgbClr val="FFFFFF"/>
                </a:solidFill>
              </a:rPr>
              <a:t> </a:t>
            </a:r>
            <a:r>
              <a:rPr lang="en-GB" sz="1600" dirty="0" err="1">
                <a:solidFill>
                  <a:srgbClr val="FFFFFF"/>
                </a:solidFill>
              </a:rPr>
              <a:t>kurie</a:t>
            </a:r>
            <a:r>
              <a:rPr lang="en-GB" sz="1600" dirty="0">
                <a:solidFill>
                  <a:srgbClr val="FFFFFF"/>
                </a:solidFill>
              </a:rPr>
              <a:t> </a:t>
            </a:r>
            <a:r>
              <a:rPr lang="en-GB" sz="1600" dirty="0" err="1">
                <a:solidFill>
                  <a:srgbClr val="FFFFFF"/>
                </a:solidFill>
              </a:rPr>
              <a:t>tiesiogiai</a:t>
            </a:r>
            <a:r>
              <a:rPr lang="en-GB" sz="1600" dirty="0">
                <a:solidFill>
                  <a:srgbClr val="FFFFFF"/>
                </a:solidFill>
              </a:rPr>
              <a:t> </a:t>
            </a:r>
            <a:r>
              <a:rPr lang="en-GB" sz="1600" dirty="0" err="1">
                <a:solidFill>
                  <a:srgbClr val="FFFFFF"/>
                </a:solidFill>
              </a:rPr>
              <a:t>ir</a:t>
            </a:r>
            <a:r>
              <a:rPr lang="en-GB" sz="1600" dirty="0">
                <a:solidFill>
                  <a:srgbClr val="FFFFFF"/>
                </a:solidFill>
              </a:rPr>
              <a:t> </a:t>
            </a:r>
            <a:r>
              <a:rPr lang="en-GB" sz="1600" dirty="0" err="1">
                <a:solidFill>
                  <a:srgbClr val="FFFFFF"/>
                </a:solidFill>
              </a:rPr>
              <a:t>specifiškai</a:t>
            </a:r>
            <a:r>
              <a:rPr lang="en-GB" sz="1600" dirty="0">
                <a:solidFill>
                  <a:srgbClr val="FFFFFF"/>
                </a:solidFill>
              </a:rPr>
              <a:t> </a:t>
            </a:r>
            <a:r>
              <a:rPr lang="en-GB" sz="1600" dirty="0" err="1">
                <a:solidFill>
                  <a:srgbClr val="FFFFFF"/>
                </a:solidFill>
              </a:rPr>
              <a:t>įtvirtina</a:t>
            </a:r>
            <a:r>
              <a:rPr lang="en-GB" sz="1600" dirty="0">
                <a:solidFill>
                  <a:srgbClr val="FFFFFF"/>
                </a:solidFill>
              </a:rPr>
              <a:t> </a:t>
            </a:r>
            <a:r>
              <a:rPr lang="en-GB" sz="1600" dirty="0" err="1">
                <a:solidFill>
                  <a:srgbClr val="FFFFFF"/>
                </a:solidFill>
              </a:rPr>
              <a:t>institucijos</a:t>
            </a:r>
            <a:r>
              <a:rPr lang="en-GB" sz="1600" dirty="0">
                <a:solidFill>
                  <a:srgbClr val="FFFFFF"/>
                </a:solidFill>
              </a:rPr>
              <a:t> </a:t>
            </a:r>
            <a:r>
              <a:rPr lang="en-GB" sz="1600" dirty="0" err="1">
                <a:solidFill>
                  <a:srgbClr val="FFFFFF"/>
                </a:solidFill>
              </a:rPr>
              <a:t>įsipareigojimą</a:t>
            </a:r>
            <a:r>
              <a:rPr lang="en-GB" sz="1600" dirty="0">
                <a:solidFill>
                  <a:srgbClr val="FFFFFF"/>
                </a:solidFill>
              </a:rPr>
              <a:t> </a:t>
            </a:r>
            <a:r>
              <a:rPr lang="en-GB" sz="1600" dirty="0" err="1">
                <a:solidFill>
                  <a:srgbClr val="FFFFFF"/>
                </a:solidFill>
              </a:rPr>
              <a:t>kovoti</a:t>
            </a:r>
            <a:r>
              <a:rPr lang="en-GB" sz="1600" dirty="0">
                <a:solidFill>
                  <a:srgbClr val="FFFFFF"/>
                </a:solidFill>
              </a:rPr>
              <a:t> </a:t>
            </a:r>
            <a:r>
              <a:rPr lang="en-GB" sz="1600" dirty="0" err="1">
                <a:solidFill>
                  <a:srgbClr val="FFFFFF"/>
                </a:solidFill>
              </a:rPr>
              <a:t>su</a:t>
            </a:r>
            <a:r>
              <a:rPr lang="en-GB" sz="1600" dirty="0">
                <a:solidFill>
                  <a:srgbClr val="FFFFFF"/>
                </a:solidFill>
              </a:rPr>
              <a:t> </a:t>
            </a:r>
            <a:r>
              <a:rPr lang="en-GB" sz="1600" dirty="0" err="1">
                <a:solidFill>
                  <a:srgbClr val="FFFFFF"/>
                </a:solidFill>
              </a:rPr>
              <a:t>smurtu</a:t>
            </a:r>
            <a:r>
              <a:rPr lang="en-GB" sz="1600" dirty="0">
                <a:solidFill>
                  <a:srgbClr val="FFFFFF"/>
                </a:solidFill>
              </a:rPr>
              <a:t> </a:t>
            </a:r>
            <a:r>
              <a:rPr lang="en-GB" sz="1600" dirty="0" err="1">
                <a:solidFill>
                  <a:srgbClr val="FFFFFF"/>
                </a:solidFill>
              </a:rPr>
              <a:t>dėl</a:t>
            </a:r>
            <a:r>
              <a:rPr lang="en-GB" sz="1600" dirty="0">
                <a:solidFill>
                  <a:srgbClr val="FFFFFF"/>
                </a:solidFill>
              </a:rPr>
              <a:t> </a:t>
            </a:r>
            <a:r>
              <a:rPr lang="en-GB" sz="1600" dirty="0" err="1">
                <a:solidFill>
                  <a:srgbClr val="FFFFFF"/>
                </a:solidFill>
              </a:rPr>
              <a:t>lyties</a:t>
            </a:r>
            <a:r>
              <a:rPr lang="en-GB" sz="1600" dirty="0">
                <a:solidFill>
                  <a:srgbClr val="FFFFFF"/>
                </a:solidFill>
              </a:rPr>
              <a:t>:</a:t>
            </a:r>
            <a:endParaRPr lang="en-US" dirty="0">
              <a:ea typeface="Open Sans"/>
              <a:cs typeface="Open Sans"/>
            </a:endParaRPr>
          </a:p>
        </p:txBody>
      </p:sp>
      <p:sp>
        <p:nvSpPr>
          <p:cNvPr id="8" name="TextBox 7">
            <a:extLst>
              <a:ext uri="{FF2B5EF4-FFF2-40B4-BE49-F238E27FC236}">
                <a16:creationId xmlns:a16="http://schemas.microsoft.com/office/drawing/2014/main" id="{67258A38-AEBD-B807-0863-2A8ABEEB974B}"/>
              </a:ext>
            </a:extLst>
          </p:cNvPr>
          <p:cNvSpPr txBox="1"/>
          <p:nvPr/>
        </p:nvSpPr>
        <p:spPr>
          <a:xfrm>
            <a:off x="546512" y="4275884"/>
            <a:ext cx="10416910" cy="206210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dirty="0" err="1">
                <a:solidFill>
                  <a:srgbClr val="FFFFFF"/>
                </a:solidFill>
              </a:rPr>
              <a:t>Politikos</a:t>
            </a:r>
            <a:r>
              <a:rPr lang="en-GB" sz="1600" dirty="0">
                <a:solidFill>
                  <a:srgbClr val="FFFFFF"/>
                </a:solidFill>
              </a:rPr>
              <a:t> </a:t>
            </a:r>
            <a:r>
              <a:rPr lang="en-GB" sz="1600" dirty="0" err="1">
                <a:solidFill>
                  <a:srgbClr val="FFFFFF"/>
                </a:solidFill>
              </a:rPr>
              <a:t>dokumentai</a:t>
            </a:r>
            <a:r>
              <a:rPr lang="en-GB" sz="1600" dirty="0">
                <a:solidFill>
                  <a:srgbClr val="FFFFFF"/>
                </a:solidFill>
              </a:rPr>
              <a:t> </a:t>
            </a:r>
            <a:r>
              <a:rPr lang="en-GB" sz="1600" dirty="0" err="1">
                <a:solidFill>
                  <a:srgbClr val="FFFFFF"/>
                </a:solidFill>
              </a:rPr>
              <a:t>gali</a:t>
            </a:r>
            <a:r>
              <a:rPr lang="en-GB" sz="1600" dirty="0">
                <a:solidFill>
                  <a:srgbClr val="FFFFFF"/>
                </a:solidFill>
              </a:rPr>
              <a:t> </a:t>
            </a:r>
            <a:r>
              <a:rPr lang="en-GB" sz="1600" dirty="0" err="1">
                <a:solidFill>
                  <a:srgbClr val="FFFFFF"/>
                </a:solidFill>
              </a:rPr>
              <a:t>būti</a:t>
            </a:r>
            <a:r>
              <a:rPr lang="en-GB" sz="1600" dirty="0">
                <a:solidFill>
                  <a:srgbClr val="FFFFFF"/>
                </a:solidFill>
              </a:rPr>
              <a:t>:</a:t>
            </a:r>
            <a:endParaRPr lang="en-US" dirty="0">
              <a:solidFill>
                <a:srgbClr val="000000"/>
              </a:solidFill>
            </a:endParaRPr>
          </a:p>
          <a:p>
            <a:pPr marL="285750" indent="-285750">
              <a:buFont typeface="Arial"/>
              <a:buChar char="•"/>
            </a:pPr>
            <a:r>
              <a:rPr lang="en-GB" sz="1600" dirty="0" err="1">
                <a:solidFill>
                  <a:srgbClr val="FFFFFF"/>
                </a:solidFill>
                <a:ea typeface="Open Sans"/>
                <a:cs typeface="Open Sans"/>
              </a:rPr>
              <a:t>Protokolai</a:t>
            </a:r>
            <a:endParaRPr lang="en-US" dirty="0">
              <a:ea typeface="Open Sans"/>
              <a:cs typeface="Open Sans"/>
            </a:endParaRPr>
          </a:p>
          <a:p>
            <a:pPr marL="285750" indent="-285750">
              <a:buFont typeface="Arial"/>
              <a:buChar char="•"/>
            </a:pPr>
            <a:r>
              <a:rPr lang="en-GB" sz="1600" dirty="0" err="1">
                <a:solidFill>
                  <a:srgbClr val="FFFFFF"/>
                </a:solidFill>
              </a:rPr>
              <a:t>Veiksmų</a:t>
            </a:r>
            <a:r>
              <a:rPr lang="en-GB" sz="1600" dirty="0">
                <a:solidFill>
                  <a:srgbClr val="FFFFFF"/>
                </a:solidFill>
              </a:rPr>
              <a:t> </a:t>
            </a:r>
            <a:r>
              <a:rPr lang="en-GB" sz="1600" dirty="0" err="1">
                <a:solidFill>
                  <a:srgbClr val="FFFFFF"/>
                </a:solidFill>
              </a:rPr>
              <a:t>planai</a:t>
            </a:r>
            <a:r>
              <a:rPr lang="en-GB" sz="1600" dirty="0">
                <a:solidFill>
                  <a:srgbClr val="FFFFFF"/>
                </a:solidFill>
              </a:rPr>
              <a:t>  </a:t>
            </a:r>
            <a:endParaRPr lang="en-GB" sz="1600" dirty="0">
              <a:solidFill>
                <a:srgbClr val="FFFFFF"/>
              </a:solidFill>
              <a:ea typeface="Open Sans"/>
              <a:cs typeface="Open Sans"/>
            </a:endParaRPr>
          </a:p>
          <a:p>
            <a:pPr marL="285750" indent="-285750">
              <a:buFont typeface="Arial"/>
              <a:buChar char="•"/>
            </a:pPr>
            <a:r>
              <a:rPr lang="en-GB" sz="1600" dirty="0" err="1">
                <a:solidFill>
                  <a:srgbClr val="FFFFFF"/>
                </a:solidFill>
              </a:rPr>
              <a:t>Įvairūs</a:t>
            </a:r>
            <a:r>
              <a:rPr lang="en-GB" sz="1600" dirty="0">
                <a:solidFill>
                  <a:srgbClr val="FFFFFF"/>
                </a:solidFill>
              </a:rPr>
              <a:t> </a:t>
            </a:r>
            <a:r>
              <a:rPr lang="en-GB" sz="1600" dirty="0" err="1">
                <a:solidFill>
                  <a:srgbClr val="FFFFFF"/>
                </a:solidFill>
              </a:rPr>
              <a:t>paaiškinamieji</a:t>
            </a:r>
            <a:r>
              <a:rPr lang="en-GB" sz="1600" dirty="0">
                <a:solidFill>
                  <a:srgbClr val="FFFFFF"/>
                </a:solidFill>
              </a:rPr>
              <a:t> </a:t>
            </a:r>
            <a:r>
              <a:rPr lang="en-GB" sz="1600" dirty="0" err="1">
                <a:solidFill>
                  <a:srgbClr val="FFFFFF"/>
                </a:solidFill>
              </a:rPr>
              <a:t>dokumentai</a:t>
            </a:r>
            <a:r>
              <a:rPr lang="en-GB" sz="1600" dirty="0">
                <a:solidFill>
                  <a:srgbClr val="FFFFFF"/>
                </a:solidFill>
              </a:rPr>
              <a:t>  </a:t>
            </a:r>
            <a:endParaRPr lang="en-GB" sz="1600" dirty="0">
              <a:solidFill>
                <a:srgbClr val="FFFFFF"/>
              </a:solidFill>
              <a:ea typeface="Open Sans"/>
              <a:cs typeface="Open Sans"/>
            </a:endParaRPr>
          </a:p>
          <a:p>
            <a:pPr marL="285750" indent="-285750">
              <a:buFont typeface="Arial"/>
              <a:buChar char="•"/>
            </a:pPr>
            <a:r>
              <a:rPr lang="en-GB" sz="1600" dirty="0" err="1">
                <a:solidFill>
                  <a:srgbClr val="FFFFFF"/>
                </a:solidFill>
              </a:rPr>
              <a:t>Strategijos</a:t>
            </a:r>
            <a:r>
              <a:rPr lang="en-GB" sz="1600" dirty="0">
                <a:solidFill>
                  <a:srgbClr val="FFFFFF"/>
                </a:solidFill>
              </a:rPr>
              <a:t>, </a:t>
            </a:r>
            <a:r>
              <a:rPr lang="en-GB" sz="1600" dirty="0" err="1">
                <a:solidFill>
                  <a:srgbClr val="FFFFFF"/>
                </a:solidFill>
              </a:rPr>
              <a:t>taisyklių</a:t>
            </a:r>
            <a:r>
              <a:rPr lang="en-GB" sz="1600" dirty="0">
                <a:solidFill>
                  <a:srgbClr val="FFFFFF"/>
                </a:solidFill>
              </a:rPr>
              <a:t> </a:t>
            </a:r>
            <a:r>
              <a:rPr lang="en-GB" sz="1600" dirty="0" err="1">
                <a:solidFill>
                  <a:srgbClr val="FFFFFF"/>
                </a:solidFill>
              </a:rPr>
              <a:t>rinkiniai</a:t>
            </a:r>
            <a:r>
              <a:rPr lang="en-GB" sz="1600" dirty="0">
                <a:solidFill>
                  <a:srgbClr val="FFFFFF"/>
                </a:solidFill>
              </a:rPr>
              <a:t>, </a:t>
            </a:r>
            <a:r>
              <a:rPr lang="en-GB" sz="1600" dirty="0" err="1">
                <a:solidFill>
                  <a:srgbClr val="FFFFFF"/>
                </a:solidFill>
              </a:rPr>
              <a:t>direktyvos</a:t>
            </a:r>
            <a:r>
              <a:rPr lang="en-GB" sz="1600" dirty="0">
                <a:solidFill>
                  <a:srgbClr val="FFFFFF"/>
                </a:solidFill>
              </a:rPr>
              <a:t>,  </a:t>
            </a:r>
            <a:endParaRPr lang="en-GB" sz="1600" dirty="0">
              <a:solidFill>
                <a:srgbClr val="FFFFFF"/>
              </a:solidFill>
              <a:ea typeface="Open Sans"/>
              <a:cs typeface="Open Sans"/>
            </a:endParaRPr>
          </a:p>
          <a:p>
            <a:pPr marL="285750" indent="-285750">
              <a:buFont typeface="Arial"/>
              <a:buChar char="•"/>
            </a:pPr>
            <a:r>
              <a:rPr lang="en-GB" sz="1600" dirty="0" err="1">
                <a:solidFill>
                  <a:srgbClr val="FFFFFF"/>
                </a:solidFill>
                <a:ea typeface="Open Sans"/>
                <a:cs typeface="Open Sans"/>
              </a:rPr>
              <a:t>Etikos</a:t>
            </a:r>
            <a:r>
              <a:rPr lang="en-GB" sz="1600" dirty="0">
                <a:solidFill>
                  <a:srgbClr val="FFFFFF"/>
                </a:solidFill>
                <a:ea typeface="Open Sans"/>
                <a:cs typeface="Open Sans"/>
              </a:rPr>
              <a:t> </a:t>
            </a:r>
            <a:r>
              <a:rPr lang="en-GB" sz="1600" dirty="0" err="1">
                <a:solidFill>
                  <a:srgbClr val="FFFFFF"/>
                </a:solidFill>
                <a:ea typeface="Open Sans"/>
                <a:cs typeface="Open Sans"/>
              </a:rPr>
              <a:t>kodeksai</a:t>
            </a:r>
            <a:endParaRPr lang="en-GB" sz="1600" dirty="0">
              <a:solidFill>
                <a:srgbClr val="FFFFFF"/>
              </a:solidFill>
              <a:ea typeface="Open Sans"/>
              <a:cs typeface="Open Sans"/>
            </a:endParaRPr>
          </a:p>
          <a:p>
            <a:pPr marL="285750" indent="-285750">
              <a:buFont typeface="Arial"/>
              <a:buChar char="•"/>
            </a:pPr>
            <a:r>
              <a:rPr lang="en-GB" sz="1600" dirty="0" err="1">
                <a:solidFill>
                  <a:srgbClr val="FFFFFF"/>
                </a:solidFill>
              </a:rPr>
              <a:t>Procedūros</a:t>
            </a:r>
            <a:r>
              <a:rPr lang="en-GB" sz="1600" dirty="0">
                <a:solidFill>
                  <a:srgbClr val="FFFFFF"/>
                </a:solidFill>
              </a:rPr>
              <a:t> </a:t>
            </a:r>
            <a:r>
              <a:rPr lang="en-GB" sz="1600" dirty="0" err="1">
                <a:solidFill>
                  <a:srgbClr val="FFFFFF"/>
                </a:solidFill>
              </a:rPr>
              <a:t>pranešti</a:t>
            </a:r>
            <a:r>
              <a:rPr lang="en-GB" sz="1600" dirty="0">
                <a:solidFill>
                  <a:srgbClr val="FFFFFF"/>
                </a:solidFill>
              </a:rPr>
              <a:t> </a:t>
            </a:r>
            <a:r>
              <a:rPr lang="en-GB" sz="1600" dirty="0" err="1">
                <a:solidFill>
                  <a:srgbClr val="FFFFFF"/>
                </a:solidFill>
              </a:rPr>
              <a:t>apie</a:t>
            </a:r>
            <a:r>
              <a:rPr lang="en-GB" sz="1600" dirty="0">
                <a:solidFill>
                  <a:srgbClr val="FFFFFF"/>
                </a:solidFill>
              </a:rPr>
              <a:t> </a:t>
            </a:r>
            <a:r>
              <a:rPr lang="en-GB" sz="1600" dirty="0" err="1">
                <a:solidFill>
                  <a:srgbClr val="FFFFFF"/>
                </a:solidFill>
              </a:rPr>
              <a:t>smurto</a:t>
            </a:r>
            <a:r>
              <a:rPr lang="en-GB" sz="1600" dirty="0">
                <a:solidFill>
                  <a:srgbClr val="FFFFFF"/>
                </a:solidFill>
              </a:rPr>
              <a:t> </a:t>
            </a:r>
            <a:r>
              <a:rPr lang="en-GB" sz="1600" dirty="0" err="1">
                <a:solidFill>
                  <a:srgbClr val="FFFFFF"/>
                </a:solidFill>
              </a:rPr>
              <a:t>dėl</a:t>
            </a:r>
            <a:r>
              <a:rPr lang="en-GB" sz="1600" dirty="0">
                <a:solidFill>
                  <a:srgbClr val="FFFFFF"/>
                </a:solidFill>
              </a:rPr>
              <a:t> </a:t>
            </a:r>
            <a:r>
              <a:rPr lang="en-GB" sz="1600" dirty="0" err="1">
                <a:solidFill>
                  <a:srgbClr val="FFFFFF"/>
                </a:solidFill>
              </a:rPr>
              <a:t>lyties</a:t>
            </a:r>
            <a:r>
              <a:rPr lang="en-GB" sz="1600" dirty="0">
                <a:solidFill>
                  <a:srgbClr val="FFFFFF"/>
                </a:solidFill>
              </a:rPr>
              <a:t> </a:t>
            </a:r>
            <a:r>
              <a:rPr lang="en-GB" sz="1600" dirty="0" err="1">
                <a:solidFill>
                  <a:srgbClr val="FFFFFF"/>
                </a:solidFill>
              </a:rPr>
              <a:t>atvejus</a:t>
            </a:r>
            <a:endParaRPr lang="en-GB" sz="1600" dirty="0">
              <a:solidFill>
                <a:srgbClr val="FFFFFF"/>
              </a:solidFill>
              <a:ea typeface="Open Sans"/>
              <a:cs typeface="Open Sans"/>
            </a:endParaRPr>
          </a:p>
          <a:p>
            <a:pPr marL="285750" indent="-285750">
              <a:buFont typeface="Arial"/>
              <a:buChar char="•"/>
            </a:pPr>
            <a:r>
              <a:rPr lang="en-GB" sz="1600" dirty="0" err="1">
                <a:solidFill>
                  <a:srgbClr val="FFFFFF"/>
                </a:solidFill>
              </a:rPr>
              <a:t>kiti</a:t>
            </a:r>
            <a:r>
              <a:rPr lang="en-GB" sz="1600" dirty="0">
                <a:solidFill>
                  <a:srgbClr val="FFFFFF"/>
                </a:solidFill>
              </a:rPr>
              <a:t> </a:t>
            </a:r>
            <a:endParaRPr lang="en-GB" sz="1600" dirty="0">
              <a:solidFill>
                <a:srgbClr val="FFFFFF"/>
              </a:solidFill>
              <a:ea typeface="Open Sans"/>
              <a:cs typeface="Open Sans"/>
            </a:endParaRPr>
          </a:p>
        </p:txBody>
      </p:sp>
    </p:spTree>
    <p:extLst>
      <p:ext uri="{BB962C8B-B14F-4D97-AF65-F5344CB8AC3E}">
        <p14:creationId xmlns:p14="http://schemas.microsoft.com/office/powerpoint/2010/main" val="20959412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a:xfrm>
            <a:off x="1052512" y="1129932"/>
            <a:ext cx="10086975" cy="778381"/>
          </a:xfrm>
        </p:spPr>
        <p:txBody>
          <a:bodyPr/>
          <a:lstStyle/>
          <a:p>
            <a:r>
              <a:rPr lang="en-US" b="1" dirty="0" err="1"/>
              <a:t>Pastebėjimai</a:t>
            </a:r>
            <a:r>
              <a:rPr lang="en-US" b="1" dirty="0"/>
              <a:t> </a:t>
            </a:r>
            <a:r>
              <a:rPr lang="en-US" b="1" dirty="0" err="1"/>
              <a:t>Politikos</a:t>
            </a:r>
            <a:r>
              <a:rPr lang="en-US" b="1" dirty="0"/>
              <a:t> </a:t>
            </a:r>
            <a:r>
              <a:rPr lang="en-US" b="1" dirty="0" err="1"/>
              <a:t>gyvendinimui</a:t>
            </a:r>
            <a:r>
              <a:rPr lang="en-US" b="1" dirty="0"/>
              <a:t> (Policies)</a:t>
            </a:r>
            <a:endParaRPr lang="LID4096" b="1" dirty="0"/>
          </a:p>
        </p:txBody>
      </p:sp>
      <p:pic>
        <p:nvPicPr>
          <p:cNvPr id="4" name="Picture 2">
            <a:extLst>
              <a:ext uri="{FF2B5EF4-FFF2-40B4-BE49-F238E27FC236}">
                <a16:creationId xmlns:a16="http://schemas.microsoft.com/office/drawing/2014/main" id="{A4BCADC5-1224-10DF-5CF7-68311E0E2E4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46" t="16700" r="66587" b="55063"/>
          <a:stretch/>
        </p:blipFill>
        <p:spPr bwMode="auto">
          <a:xfrm>
            <a:off x="8999333" y="-150593"/>
            <a:ext cx="2312276" cy="22498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FA8E1FB-5F0E-D69B-06E0-0E9779111A55}"/>
              </a:ext>
            </a:extLst>
          </p:cNvPr>
          <p:cNvSpPr txBox="1"/>
          <p:nvPr/>
        </p:nvSpPr>
        <p:spPr>
          <a:xfrm>
            <a:off x="1304369" y="2567656"/>
            <a:ext cx="7183884" cy="3970318"/>
          </a:xfrm>
          <a:prstGeom prst="rect">
            <a:avLst/>
          </a:prstGeom>
          <a:noFill/>
        </p:spPr>
        <p:txBody>
          <a:bodyPr wrap="square" lIns="91440" tIns="45720" rIns="91440" bIns="45720" anchor="t">
            <a:spAutoFit/>
          </a:bodyPr>
          <a:lstStyle/>
          <a:p>
            <a:r>
              <a:rPr lang="en-GB" dirty="0" err="1">
                <a:solidFill>
                  <a:srgbClr val="FFFFFF"/>
                </a:solidFill>
              </a:rPr>
              <a:t>Įtraukti</a:t>
            </a:r>
            <a:r>
              <a:rPr lang="en-GB" dirty="0">
                <a:solidFill>
                  <a:srgbClr val="FFFFFF"/>
                </a:solidFill>
              </a:rPr>
              <a:t> visas </a:t>
            </a:r>
            <a:r>
              <a:rPr lang="en-GB" dirty="0" err="1">
                <a:solidFill>
                  <a:srgbClr val="FFFFFF"/>
                </a:solidFill>
              </a:rPr>
              <a:t>smurto</a:t>
            </a:r>
            <a:r>
              <a:rPr lang="en-GB" dirty="0">
                <a:solidFill>
                  <a:srgbClr val="FFFFFF"/>
                </a:solidFill>
              </a:rPr>
              <a:t> </a:t>
            </a:r>
            <a:r>
              <a:rPr lang="en-GB" dirty="0" err="1">
                <a:solidFill>
                  <a:srgbClr val="FFFFFF"/>
                </a:solidFill>
              </a:rPr>
              <a:t>formas</a:t>
            </a:r>
            <a:r>
              <a:rPr lang="en-GB" dirty="0">
                <a:solidFill>
                  <a:srgbClr val="FFFFFF"/>
                </a:solidFill>
              </a:rPr>
              <a:t>.</a:t>
            </a:r>
            <a:endParaRPr lang="en-US" dirty="0"/>
          </a:p>
          <a:p>
            <a:endParaRPr lang="en-GB" b="0" i="0" dirty="0">
              <a:solidFill>
                <a:srgbClr val="FFFFFF"/>
              </a:solidFill>
              <a:effectLst/>
            </a:endParaRPr>
          </a:p>
          <a:p>
            <a:endParaRPr lang="en-GB" b="0" i="0" dirty="0">
              <a:solidFill>
                <a:srgbClr val="FFFFFF"/>
              </a:solidFill>
              <a:effectLst/>
            </a:endParaRPr>
          </a:p>
          <a:p>
            <a:r>
              <a:rPr lang="en-US" dirty="0" err="1">
                <a:solidFill>
                  <a:srgbClr val="FFFFFF"/>
                </a:solidFill>
              </a:rPr>
              <a:t>Įtvirtinti</a:t>
            </a:r>
            <a:r>
              <a:rPr lang="en-US" dirty="0">
                <a:solidFill>
                  <a:srgbClr val="FFFFFF"/>
                </a:solidFill>
              </a:rPr>
              <a:t> </a:t>
            </a:r>
            <a:r>
              <a:rPr lang="en-US" dirty="0" err="1">
                <a:solidFill>
                  <a:srgbClr val="FFFFFF"/>
                </a:solidFill>
              </a:rPr>
              <a:t>institucines</a:t>
            </a:r>
            <a:r>
              <a:rPr lang="en-US" dirty="0">
                <a:solidFill>
                  <a:srgbClr val="FFFFFF"/>
                </a:solidFill>
              </a:rPr>
              <a:t> </a:t>
            </a:r>
            <a:r>
              <a:rPr lang="en-US" dirty="0" err="1">
                <a:solidFill>
                  <a:srgbClr val="FFFFFF"/>
                </a:solidFill>
              </a:rPr>
              <a:t>vertybes</a:t>
            </a:r>
            <a:r>
              <a:rPr lang="en-US" dirty="0">
                <a:solidFill>
                  <a:srgbClr val="FFFFFF"/>
                </a:solidFill>
              </a:rPr>
              <a:t>, </a:t>
            </a:r>
            <a:r>
              <a:rPr lang="en-US" dirty="0" err="1">
                <a:solidFill>
                  <a:srgbClr val="FFFFFF"/>
                </a:solidFill>
              </a:rPr>
              <a:t>apibrėžti</a:t>
            </a:r>
            <a:r>
              <a:rPr lang="en-US" dirty="0">
                <a:solidFill>
                  <a:srgbClr val="FFFFFF"/>
                </a:solidFill>
              </a:rPr>
              <a:t>  </a:t>
            </a:r>
            <a:r>
              <a:rPr lang="en-US" dirty="0" err="1">
                <a:solidFill>
                  <a:srgbClr val="FFFFFF"/>
                </a:solidFill>
              </a:rPr>
              <a:t>tinkamo</a:t>
            </a:r>
            <a:r>
              <a:rPr lang="en-US" dirty="0">
                <a:solidFill>
                  <a:srgbClr val="FFFFFF"/>
                </a:solidFill>
              </a:rPr>
              <a:t> </a:t>
            </a:r>
            <a:r>
              <a:rPr lang="en-US" dirty="0" err="1">
                <a:solidFill>
                  <a:srgbClr val="FFFFFF"/>
                </a:solidFill>
              </a:rPr>
              <a:t>elgesio</a:t>
            </a:r>
            <a:r>
              <a:rPr lang="en-US" dirty="0">
                <a:solidFill>
                  <a:srgbClr val="FFFFFF"/>
                </a:solidFill>
              </a:rPr>
              <a:t> </a:t>
            </a:r>
            <a:r>
              <a:rPr lang="en-US" dirty="0" err="1">
                <a:solidFill>
                  <a:srgbClr val="FFFFFF"/>
                </a:solidFill>
              </a:rPr>
              <a:t>standartus</a:t>
            </a:r>
            <a:r>
              <a:rPr lang="en-US" dirty="0">
                <a:solidFill>
                  <a:srgbClr val="FFFFFF"/>
                </a:solidFill>
              </a:rPr>
              <a:t> </a:t>
            </a:r>
            <a:r>
              <a:rPr lang="en-US" dirty="0" err="1">
                <a:solidFill>
                  <a:srgbClr val="FFFFFF"/>
                </a:solidFill>
              </a:rPr>
              <a:t>ir</a:t>
            </a:r>
            <a:r>
              <a:rPr lang="en-US" dirty="0">
                <a:solidFill>
                  <a:srgbClr val="FFFFFF"/>
                </a:solidFill>
              </a:rPr>
              <a:t> </a:t>
            </a:r>
            <a:r>
              <a:rPr lang="en-US" dirty="0" err="1">
                <a:solidFill>
                  <a:srgbClr val="FFFFFF"/>
                </a:solidFill>
              </a:rPr>
              <a:t>netinkamo</a:t>
            </a:r>
            <a:r>
              <a:rPr lang="en-US" dirty="0">
                <a:solidFill>
                  <a:srgbClr val="FFFFFF"/>
                </a:solidFill>
              </a:rPr>
              <a:t>/</a:t>
            </a:r>
            <a:r>
              <a:rPr lang="en-US" dirty="0" err="1">
                <a:solidFill>
                  <a:srgbClr val="FFFFFF"/>
                </a:solidFill>
              </a:rPr>
              <a:t>nepriimtino</a:t>
            </a:r>
            <a:r>
              <a:rPr lang="en-US" dirty="0">
                <a:solidFill>
                  <a:srgbClr val="FFFFFF"/>
                </a:solidFill>
              </a:rPr>
              <a:t> </a:t>
            </a:r>
            <a:r>
              <a:rPr lang="en-US" dirty="0" err="1">
                <a:solidFill>
                  <a:srgbClr val="FFFFFF"/>
                </a:solidFill>
              </a:rPr>
              <a:t>elgesio</a:t>
            </a:r>
            <a:r>
              <a:rPr lang="en-US" dirty="0">
                <a:solidFill>
                  <a:srgbClr val="FFFFFF"/>
                </a:solidFill>
              </a:rPr>
              <a:t> </a:t>
            </a:r>
            <a:r>
              <a:rPr lang="en-US" dirty="0" err="1">
                <a:solidFill>
                  <a:srgbClr val="FFFFFF"/>
                </a:solidFill>
              </a:rPr>
              <a:t>suvokimą</a:t>
            </a:r>
            <a:endParaRPr lang="en-US" dirty="0">
              <a:solidFill>
                <a:srgbClr val="FFFFFF"/>
              </a:solidFill>
              <a:ea typeface="Open Sans"/>
              <a:cs typeface="Open Sans"/>
            </a:endParaRPr>
          </a:p>
          <a:p>
            <a:endParaRPr lang="en-US" b="0" i="0" dirty="0">
              <a:solidFill>
                <a:srgbClr val="FFFFFF"/>
              </a:solidFill>
              <a:effectLst/>
              <a:ea typeface="Open Sans"/>
              <a:cs typeface="Open Sans"/>
            </a:endParaRPr>
          </a:p>
          <a:p>
            <a:endParaRPr lang="en-US" b="0" i="0" dirty="0">
              <a:solidFill>
                <a:srgbClr val="FFFFFF"/>
              </a:solidFill>
              <a:effectLst/>
              <a:ea typeface="Open Sans"/>
              <a:cs typeface="Open Sans"/>
            </a:endParaRPr>
          </a:p>
          <a:p>
            <a:r>
              <a:rPr lang="en-US" dirty="0" err="1">
                <a:solidFill>
                  <a:srgbClr val="FFFFFF"/>
                </a:solidFill>
                <a:ea typeface="Open Sans"/>
                <a:cs typeface="Open Sans"/>
              </a:rPr>
              <a:t>Užtikrinti</a:t>
            </a:r>
            <a:r>
              <a:rPr lang="en-US" dirty="0">
                <a:solidFill>
                  <a:srgbClr val="FFFFFF"/>
                </a:solidFill>
                <a:ea typeface="Open Sans"/>
                <a:cs typeface="Open Sans"/>
              </a:rPr>
              <a:t>, </a:t>
            </a:r>
            <a:r>
              <a:rPr lang="en-US" dirty="0" err="1">
                <a:solidFill>
                  <a:srgbClr val="FFFFFF"/>
                </a:solidFill>
                <a:ea typeface="Open Sans"/>
                <a:cs typeface="Open Sans"/>
              </a:rPr>
              <a:t>kad</a:t>
            </a:r>
            <a:r>
              <a:rPr lang="en-US" dirty="0">
                <a:solidFill>
                  <a:srgbClr val="FFFFFF"/>
                </a:solidFill>
                <a:ea typeface="Open Sans"/>
                <a:cs typeface="Open Sans"/>
              </a:rPr>
              <a:t> </a:t>
            </a:r>
            <a:r>
              <a:rPr lang="en-US" dirty="0" err="1">
                <a:solidFill>
                  <a:srgbClr val="FFFFFF"/>
                </a:solidFill>
                <a:ea typeface="Open Sans"/>
                <a:cs typeface="Open Sans"/>
              </a:rPr>
              <a:t>institucijoje</a:t>
            </a:r>
            <a:r>
              <a:rPr lang="en-US" dirty="0">
                <a:solidFill>
                  <a:srgbClr val="FFFFFF"/>
                </a:solidFill>
                <a:ea typeface="Open Sans"/>
                <a:cs typeface="Open Sans"/>
              </a:rPr>
              <a:t> </a:t>
            </a:r>
            <a:r>
              <a:rPr lang="en-US" dirty="0" err="1">
                <a:solidFill>
                  <a:srgbClr val="FFFFFF"/>
                </a:solidFill>
                <a:ea typeface="Open Sans"/>
                <a:cs typeface="Open Sans"/>
              </a:rPr>
              <a:t>dirbatys</a:t>
            </a:r>
            <a:r>
              <a:rPr lang="en-US" dirty="0">
                <a:solidFill>
                  <a:srgbClr val="FFFFFF"/>
                </a:solidFill>
                <a:ea typeface="Open Sans"/>
                <a:cs typeface="Open Sans"/>
              </a:rPr>
              <a:t> </a:t>
            </a:r>
            <a:r>
              <a:rPr lang="en-US" dirty="0" err="1">
                <a:solidFill>
                  <a:srgbClr val="FFFFFF"/>
                </a:solidFill>
                <a:ea typeface="Open Sans"/>
                <a:cs typeface="Open Sans"/>
              </a:rPr>
              <a:t>ir</a:t>
            </a:r>
            <a:r>
              <a:rPr lang="en-US" dirty="0">
                <a:solidFill>
                  <a:srgbClr val="FFFFFF"/>
                </a:solidFill>
                <a:ea typeface="Open Sans"/>
                <a:cs typeface="Open Sans"/>
              </a:rPr>
              <a:t> </a:t>
            </a:r>
            <a:r>
              <a:rPr lang="en-US" dirty="0" err="1">
                <a:solidFill>
                  <a:srgbClr val="FFFFFF"/>
                </a:solidFill>
                <a:ea typeface="Open Sans"/>
                <a:cs typeface="Open Sans"/>
              </a:rPr>
              <a:t>studijuonatys</a:t>
            </a:r>
            <a:r>
              <a:rPr lang="en-US" dirty="0">
                <a:solidFill>
                  <a:srgbClr val="FFFFFF"/>
                </a:solidFill>
                <a:ea typeface="Open Sans"/>
                <a:cs typeface="Open Sans"/>
              </a:rPr>
              <a:t> </a:t>
            </a:r>
            <a:r>
              <a:rPr lang="en-US" dirty="0" err="1">
                <a:solidFill>
                  <a:srgbClr val="FFFFFF"/>
                </a:solidFill>
                <a:ea typeface="Open Sans"/>
                <a:cs typeface="Open Sans"/>
              </a:rPr>
              <a:t>asmenys</a:t>
            </a:r>
            <a:r>
              <a:rPr lang="en-US" dirty="0">
                <a:solidFill>
                  <a:srgbClr val="FFFFFF"/>
                </a:solidFill>
                <a:ea typeface="Open Sans"/>
                <a:cs typeface="Open Sans"/>
              </a:rPr>
              <a:t> </a:t>
            </a:r>
            <a:r>
              <a:rPr lang="en-US" dirty="0" err="1">
                <a:solidFill>
                  <a:srgbClr val="FFFFFF"/>
                </a:solidFill>
                <a:ea typeface="Open Sans"/>
                <a:cs typeface="Open Sans"/>
              </a:rPr>
              <a:t>žino</a:t>
            </a:r>
            <a:r>
              <a:rPr lang="en-US" dirty="0">
                <a:solidFill>
                  <a:srgbClr val="FFFFFF"/>
                </a:solidFill>
                <a:ea typeface="Open Sans"/>
                <a:cs typeface="Open Sans"/>
              </a:rPr>
              <a:t> </a:t>
            </a:r>
            <a:r>
              <a:rPr lang="en-US" dirty="0" err="1">
                <a:solidFill>
                  <a:srgbClr val="FFFFFF"/>
                </a:solidFill>
                <a:ea typeface="Open Sans"/>
                <a:cs typeface="Open Sans"/>
              </a:rPr>
              <a:t>apie</a:t>
            </a:r>
            <a:r>
              <a:rPr lang="en-US" dirty="0">
                <a:solidFill>
                  <a:srgbClr val="FFFFFF"/>
                </a:solidFill>
                <a:ea typeface="Open Sans"/>
                <a:cs typeface="Open Sans"/>
              </a:rPr>
              <a:t> </a:t>
            </a:r>
            <a:r>
              <a:rPr lang="en-US" dirty="0" err="1">
                <a:solidFill>
                  <a:srgbClr val="FFFFFF"/>
                </a:solidFill>
                <a:ea typeface="Open Sans"/>
                <a:cs typeface="Open Sans"/>
              </a:rPr>
              <a:t>esamą</a:t>
            </a:r>
            <a:r>
              <a:rPr lang="en-US" dirty="0">
                <a:solidFill>
                  <a:srgbClr val="FFFFFF"/>
                </a:solidFill>
                <a:ea typeface="Open Sans"/>
                <a:cs typeface="Open Sans"/>
              </a:rPr>
              <a:t> </a:t>
            </a:r>
            <a:r>
              <a:rPr lang="en-US" dirty="0" err="1">
                <a:solidFill>
                  <a:srgbClr val="FFFFFF"/>
                </a:solidFill>
                <a:ea typeface="Open Sans"/>
                <a:cs typeface="Open Sans"/>
              </a:rPr>
              <a:t>institucijos</a:t>
            </a:r>
            <a:r>
              <a:rPr lang="en-US" dirty="0">
                <a:solidFill>
                  <a:srgbClr val="FFFFFF"/>
                </a:solidFill>
                <a:ea typeface="Open Sans"/>
                <a:cs typeface="Open Sans"/>
              </a:rPr>
              <a:t> </a:t>
            </a:r>
            <a:r>
              <a:rPr lang="en-US" dirty="0" err="1">
                <a:solidFill>
                  <a:srgbClr val="FFFFFF"/>
                </a:solidFill>
                <a:ea typeface="Open Sans"/>
                <a:cs typeface="Open Sans"/>
              </a:rPr>
              <a:t>politiką</a:t>
            </a:r>
            <a:r>
              <a:rPr lang="en-US" dirty="0">
                <a:solidFill>
                  <a:srgbClr val="FFFFFF"/>
                </a:solidFill>
                <a:ea typeface="Open Sans"/>
                <a:cs typeface="Open Sans"/>
              </a:rPr>
              <a:t>.</a:t>
            </a:r>
          </a:p>
          <a:p>
            <a:endParaRPr lang="en-US" dirty="0">
              <a:solidFill>
                <a:srgbClr val="FFFFFF"/>
              </a:solidFill>
              <a:ea typeface="Open Sans"/>
              <a:cs typeface="Open Sans"/>
            </a:endParaRPr>
          </a:p>
          <a:p>
            <a:br>
              <a:rPr lang="en-US" dirty="0">
                <a:ea typeface="Open Sans"/>
                <a:cs typeface="Open Sans"/>
              </a:rPr>
            </a:br>
            <a:endParaRPr lang="en-US" dirty="0">
              <a:solidFill>
                <a:srgbClr val="FFFFFF"/>
              </a:solidFill>
              <a:ea typeface="Open Sans"/>
              <a:cs typeface="Open Sans"/>
            </a:endParaRPr>
          </a:p>
          <a:p>
            <a:endParaRPr lang="en-US" dirty="0">
              <a:solidFill>
                <a:srgbClr val="FFFFFF"/>
              </a:solidFill>
              <a:ea typeface="Open Sans"/>
              <a:cs typeface="Open Sans"/>
            </a:endParaRPr>
          </a:p>
          <a:p>
            <a:endParaRPr lang="en-GB" dirty="0">
              <a:solidFill>
                <a:srgbClr val="FFFFFF"/>
              </a:solidFill>
              <a:ea typeface="Open Sans"/>
              <a:cs typeface="Open Sans"/>
            </a:endParaRPr>
          </a:p>
        </p:txBody>
      </p:sp>
      <p:grpSp>
        <p:nvGrpSpPr>
          <p:cNvPr id="11" name="กลุ่ม 99">
            <a:extLst>
              <a:ext uri="{FF2B5EF4-FFF2-40B4-BE49-F238E27FC236}">
                <a16:creationId xmlns:a16="http://schemas.microsoft.com/office/drawing/2014/main" id="{2E8B9FA2-8999-BDEC-0AB4-6E2C831C9866}"/>
              </a:ext>
            </a:extLst>
          </p:cNvPr>
          <p:cNvGrpSpPr/>
          <p:nvPr/>
        </p:nvGrpSpPr>
        <p:grpSpPr>
          <a:xfrm>
            <a:off x="532497" y="4611488"/>
            <a:ext cx="519760" cy="308460"/>
            <a:chOff x="17619663" y="4157663"/>
            <a:chExt cx="723900" cy="400050"/>
          </a:xfrm>
          <a:solidFill>
            <a:srgbClr val="5792CE"/>
          </a:solidFill>
        </p:grpSpPr>
        <p:sp>
          <p:nvSpPr>
            <p:cNvPr id="9" name="Freeform 79">
              <a:extLst>
                <a:ext uri="{FF2B5EF4-FFF2-40B4-BE49-F238E27FC236}">
                  <a16:creationId xmlns:a16="http://schemas.microsoft.com/office/drawing/2014/main" id="{72DA1CA2-EAD3-8E13-5B74-4B4CF03E62E1}"/>
                </a:ext>
              </a:extLst>
            </p:cNvPr>
            <p:cNvSpPr>
              <a:spLocks noEditPoints="1"/>
            </p:cNvSpPr>
            <p:nvPr/>
          </p:nvSpPr>
          <p:spPr bwMode="auto">
            <a:xfrm>
              <a:off x="17619663" y="4157663"/>
              <a:ext cx="723900" cy="400050"/>
            </a:xfrm>
            <a:custGeom>
              <a:avLst/>
              <a:gdLst>
                <a:gd name="T0" fmla="*/ 76 w 76"/>
                <a:gd name="T1" fmla="*/ 21 h 42"/>
                <a:gd name="T2" fmla="*/ 76 w 76"/>
                <a:gd name="T3" fmla="*/ 21 h 42"/>
                <a:gd name="T4" fmla="*/ 76 w 76"/>
                <a:gd name="T5" fmla="*/ 21 h 42"/>
                <a:gd name="T6" fmla="*/ 76 w 76"/>
                <a:gd name="T7" fmla="*/ 21 h 42"/>
                <a:gd name="T8" fmla="*/ 76 w 76"/>
                <a:gd name="T9" fmla="*/ 20 h 42"/>
                <a:gd name="T10" fmla="*/ 76 w 76"/>
                <a:gd name="T11" fmla="*/ 20 h 42"/>
                <a:gd name="T12" fmla="*/ 76 w 76"/>
                <a:gd name="T13" fmla="*/ 20 h 42"/>
                <a:gd name="T14" fmla="*/ 55 w 76"/>
                <a:gd name="T15" fmla="*/ 3 h 42"/>
                <a:gd name="T16" fmla="*/ 47 w 76"/>
                <a:gd name="T17" fmla="*/ 1 h 42"/>
                <a:gd name="T18" fmla="*/ 39 w 76"/>
                <a:gd name="T19" fmla="*/ 0 h 42"/>
                <a:gd name="T20" fmla="*/ 38 w 76"/>
                <a:gd name="T21" fmla="*/ 0 h 42"/>
                <a:gd name="T22" fmla="*/ 38 w 76"/>
                <a:gd name="T23" fmla="*/ 0 h 42"/>
                <a:gd name="T24" fmla="*/ 20 w 76"/>
                <a:gd name="T25" fmla="*/ 4 h 42"/>
                <a:gd name="T26" fmla="*/ 0 w 76"/>
                <a:gd name="T27" fmla="*/ 20 h 42"/>
                <a:gd name="T28" fmla="*/ 0 w 76"/>
                <a:gd name="T29" fmla="*/ 20 h 42"/>
                <a:gd name="T30" fmla="*/ 0 w 76"/>
                <a:gd name="T31" fmla="*/ 20 h 42"/>
                <a:gd name="T32" fmla="*/ 0 w 76"/>
                <a:gd name="T33" fmla="*/ 21 h 42"/>
                <a:gd name="T34" fmla="*/ 0 w 76"/>
                <a:gd name="T35" fmla="*/ 21 h 42"/>
                <a:gd name="T36" fmla="*/ 0 w 76"/>
                <a:gd name="T37" fmla="*/ 21 h 42"/>
                <a:gd name="T38" fmla="*/ 0 w 76"/>
                <a:gd name="T39" fmla="*/ 21 h 42"/>
                <a:gd name="T40" fmla="*/ 0 w 76"/>
                <a:gd name="T41" fmla="*/ 22 h 42"/>
                <a:gd name="T42" fmla="*/ 0 w 76"/>
                <a:gd name="T43" fmla="*/ 22 h 42"/>
                <a:gd name="T44" fmla="*/ 37 w 76"/>
                <a:gd name="T45" fmla="*/ 42 h 42"/>
                <a:gd name="T46" fmla="*/ 38 w 76"/>
                <a:gd name="T47" fmla="*/ 42 h 42"/>
                <a:gd name="T48" fmla="*/ 76 w 76"/>
                <a:gd name="T49" fmla="*/ 22 h 42"/>
                <a:gd name="T50" fmla="*/ 76 w 76"/>
                <a:gd name="T51" fmla="*/ 22 h 42"/>
                <a:gd name="T52" fmla="*/ 76 w 76"/>
                <a:gd name="T53" fmla="*/ 21 h 42"/>
                <a:gd name="T54" fmla="*/ 58 w 76"/>
                <a:gd name="T55" fmla="*/ 11 h 42"/>
                <a:gd name="T56" fmla="*/ 38 w 76"/>
                <a:gd name="T57" fmla="*/ 31 h 42"/>
                <a:gd name="T58" fmla="*/ 18 w 76"/>
                <a:gd name="T59" fmla="*/ 11 h 42"/>
                <a:gd name="T60" fmla="*/ 22 w 76"/>
                <a:gd name="T61" fmla="*/ 7 h 42"/>
                <a:gd name="T62" fmla="*/ 38 w 76"/>
                <a:gd name="T63" fmla="*/ 3 h 42"/>
                <a:gd name="T64" fmla="*/ 47 w 76"/>
                <a:gd name="T65" fmla="*/ 4 h 42"/>
                <a:gd name="T66" fmla="*/ 52 w 76"/>
                <a:gd name="T67" fmla="*/ 5 h 42"/>
                <a:gd name="T68" fmla="*/ 58 w 76"/>
                <a:gd name="T69" fmla="*/ 11 h 42"/>
                <a:gd name="T70" fmla="*/ 38 w 76"/>
                <a:gd name="T71" fmla="*/ 39 h 42"/>
                <a:gd name="T72" fmla="*/ 3 w 76"/>
                <a:gd name="T73" fmla="*/ 21 h 42"/>
                <a:gd name="T74" fmla="*/ 15 w 76"/>
                <a:gd name="T75" fmla="*/ 11 h 42"/>
                <a:gd name="T76" fmla="*/ 15 w 76"/>
                <a:gd name="T77" fmla="*/ 11 h 42"/>
                <a:gd name="T78" fmla="*/ 38 w 76"/>
                <a:gd name="T79" fmla="*/ 34 h 42"/>
                <a:gd name="T80" fmla="*/ 61 w 76"/>
                <a:gd name="T81" fmla="*/ 11 h 42"/>
                <a:gd name="T82" fmla="*/ 61 w 76"/>
                <a:gd name="T83" fmla="*/ 10 h 42"/>
                <a:gd name="T84" fmla="*/ 73 w 76"/>
                <a:gd name="T85" fmla="*/ 21 h 42"/>
                <a:gd name="T86" fmla="*/ 38 w 76"/>
                <a:gd name="T87"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6" h="42">
                  <a:moveTo>
                    <a:pt x="76" y="21"/>
                  </a:moveTo>
                  <a:cubicBezTo>
                    <a:pt x="76" y="21"/>
                    <a:pt x="76" y="21"/>
                    <a:pt x="76" y="21"/>
                  </a:cubicBezTo>
                  <a:cubicBezTo>
                    <a:pt x="76" y="21"/>
                    <a:pt x="76" y="21"/>
                    <a:pt x="76" y="21"/>
                  </a:cubicBezTo>
                  <a:cubicBezTo>
                    <a:pt x="76" y="21"/>
                    <a:pt x="76" y="21"/>
                    <a:pt x="76" y="21"/>
                  </a:cubicBezTo>
                  <a:cubicBezTo>
                    <a:pt x="76" y="21"/>
                    <a:pt x="76" y="20"/>
                    <a:pt x="76" y="20"/>
                  </a:cubicBezTo>
                  <a:cubicBezTo>
                    <a:pt x="76" y="20"/>
                    <a:pt x="76" y="20"/>
                    <a:pt x="76" y="20"/>
                  </a:cubicBezTo>
                  <a:cubicBezTo>
                    <a:pt x="76" y="20"/>
                    <a:pt x="76" y="20"/>
                    <a:pt x="76" y="20"/>
                  </a:cubicBezTo>
                  <a:cubicBezTo>
                    <a:pt x="69" y="12"/>
                    <a:pt x="62" y="7"/>
                    <a:pt x="55" y="3"/>
                  </a:cubicBezTo>
                  <a:cubicBezTo>
                    <a:pt x="52" y="2"/>
                    <a:pt x="50" y="1"/>
                    <a:pt x="47" y="1"/>
                  </a:cubicBezTo>
                  <a:cubicBezTo>
                    <a:pt x="44" y="0"/>
                    <a:pt x="42" y="0"/>
                    <a:pt x="39" y="0"/>
                  </a:cubicBezTo>
                  <a:cubicBezTo>
                    <a:pt x="39" y="0"/>
                    <a:pt x="39" y="0"/>
                    <a:pt x="38" y="0"/>
                  </a:cubicBezTo>
                  <a:cubicBezTo>
                    <a:pt x="38" y="0"/>
                    <a:pt x="38" y="0"/>
                    <a:pt x="38" y="0"/>
                  </a:cubicBezTo>
                  <a:cubicBezTo>
                    <a:pt x="31" y="0"/>
                    <a:pt x="25" y="2"/>
                    <a:pt x="20" y="4"/>
                  </a:cubicBezTo>
                  <a:cubicBezTo>
                    <a:pt x="8" y="10"/>
                    <a:pt x="1" y="19"/>
                    <a:pt x="0" y="20"/>
                  </a:cubicBezTo>
                  <a:cubicBezTo>
                    <a:pt x="0" y="20"/>
                    <a:pt x="0" y="20"/>
                    <a:pt x="0" y="20"/>
                  </a:cubicBezTo>
                  <a:cubicBezTo>
                    <a:pt x="0" y="20"/>
                    <a:pt x="0" y="20"/>
                    <a:pt x="0" y="20"/>
                  </a:cubicBezTo>
                  <a:cubicBezTo>
                    <a:pt x="0" y="21"/>
                    <a:pt x="0" y="21"/>
                    <a:pt x="0" y="21"/>
                  </a:cubicBezTo>
                  <a:cubicBezTo>
                    <a:pt x="0" y="21"/>
                    <a:pt x="0" y="21"/>
                    <a:pt x="0" y="21"/>
                  </a:cubicBezTo>
                  <a:cubicBezTo>
                    <a:pt x="0" y="21"/>
                    <a:pt x="0" y="21"/>
                    <a:pt x="0" y="21"/>
                  </a:cubicBezTo>
                  <a:cubicBezTo>
                    <a:pt x="0" y="21"/>
                    <a:pt x="0" y="21"/>
                    <a:pt x="0" y="21"/>
                  </a:cubicBezTo>
                  <a:cubicBezTo>
                    <a:pt x="0" y="22"/>
                    <a:pt x="0" y="22"/>
                    <a:pt x="0" y="22"/>
                  </a:cubicBezTo>
                  <a:cubicBezTo>
                    <a:pt x="0" y="22"/>
                    <a:pt x="0" y="22"/>
                    <a:pt x="0" y="22"/>
                  </a:cubicBezTo>
                  <a:cubicBezTo>
                    <a:pt x="12" y="35"/>
                    <a:pt x="24" y="42"/>
                    <a:pt x="37" y="42"/>
                  </a:cubicBezTo>
                  <a:cubicBezTo>
                    <a:pt x="38" y="42"/>
                    <a:pt x="38" y="42"/>
                    <a:pt x="38" y="42"/>
                  </a:cubicBezTo>
                  <a:cubicBezTo>
                    <a:pt x="60" y="42"/>
                    <a:pt x="76" y="23"/>
                    <a:pt x="76" y="22"/>
                  </a:cubicBezTo>
                  <a:cubicBezTo>
                    <a:pt x="76" y="22"/>
                    <a:pt x="76" y="22"/>
                    <a:pt x="76" y="22"/>
                  </a:cubicBezTo>
                  <a:cubicBezTo>
                    <a:pt x="76" y="22"/>
                    <a:pt x="76" y="22"/>
                    <a:pt x="76" y="21"/>
                  </a:cubicBezTo>
                  <a:close/>
                  <a:moveTo>
                    <a:pt x="58" y="11"/>
                  </a:moveTo>
                  <a:cubicBezTo>
                    <a:pt x="58" y="22"/>
                    <a:pt x="49" y="31"/>
                    <a:pt x="38" y="31"/>
                  </a:cubicBezTo>
                  <a:cubicBezTo>
                    <a:pt x="27" y="31"/>
                    <a:pt x="18" y="22"/>
                    <a:pt x="18" y="11"/>
                  </a:cubicBezTo>
                  <a:cubicBezTo>
                    <a:pt x="18" y="10"/>
                    <a:pt x="19" y="9"/>
                    <a:pt x="22" y="7"/>
                  </a:cubicBezTo>
                  <a:cubicBezTo>
                    <a:pt x="26" y="5"/>
                    <a:pt x="32" y="3"/>
                    <a:pt x="38" y="3"/>
                  </a:cubicBezTo>
                  <a:cubicBezTo>
                    <a:pt x="42" y="3"/>
                    <a:pt x="45" y="3"/>
                    <a:pt x="47" y="4"/>
                  </a:cubicBezTo>
                  <a:cubicBezTo>
                    <a:pt x="49" y="4"/>
                    <a:pt x="51" y="5"/>
                    <a:pt x="52" y="5"/>
                  </a:cubicBezTo>
                  <a:cubicBezTo>
                    <a:pt x="56" y="7"/>
                    <a:pt x="58" y="9"/>
                    <a:pt x="58" y="11"/>
                  </a:cubicBezTo>
                  <a:close/>
                  <a:moveTo>
                    <a:pt x="38" y="39"/>
                  </a:moveTo>
                  <a:cubicBezTo>
                    <a:pt x="26" y="39"/>
                    <a:pt x="14" y="33"/>
                    <a:pt x="3" y="21"/>
                  </a:cubicBezTo>
                  <a:cubicBezTo>
                    <a:pt x="5" y="19"/>
                    <a:pt x="9" y="15"/>
                    <a:pt x="15" y="11"/>
                  </a:cubicBezTo>
                  <a:cubicBezTo>
                    <a:pt x="15" y="11"/>
                    <a:pt x="15" y="11"/>
                    <a:pt x="15" y="11"/>
                  </a:cubicBezTo>
                  <a:cubicBezTo>
                    <a:pt x="15" y="24"/>
                    <a:pt x="26" y="34"/>
                    <a:pt x="38" y="34"/>
                  </a:cubicBezTo>
                  <a:cubicBezTo>
                    <a:pt x="51" y="34"/>
                    <a:pt x="61" y="24"/>
                    <a:pt x="61" y="11"/>
                  </a:cubicBezTo>
                  <a:cubicBezTo>
                    <a:pt x="61" y="11"/>
                    <a:pt x="61" y="11"/>
                    <a:pt x="61" y="10"/>
                  </a:cubicBezTo>
                  <a:cubicBezTo>
                    <a:pt x="65" y="13"/>
                    <a:pt x="69" y="17"/>
                    <a:pt x="73" y="21"/>
                  </a:cubicBezTo>
                  <a:cubicBezTo>
                    <a:pt x="70" y="25"/>
                    <a:pt x="56" y="39"/>
                    <a:pt x="38"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sp>
          <p:nvSpPr>
            <p:cNvPr id="10" name="Freeform 80">
              <a:extLst>
                <a:ext uri="{FF2B5EF4-FFF2-40B4-BE49-F238E27FC236}">
                  <a16:creationId xmlns:a16="http://schemas.microsoft.com/office/drawing/2014/main" id="{C9B9DC97-85BD-7166-ABF5-060CEAA41FBE}"/>
                </a:ext>
              </a:extLst>
            </p:cNvPr>
            <p:cNvSpPr>
              <a:spLocks noEditPoints="1"/>
            </p:cNvSpPr>
            <p:nvPr/>
          </p:nvSpPr>
          <p:spPr bwMode="auto">
            <a:xfrm>
              <a:off x="17914938" y="4214813"/>
              <a:ext cx="133350" cy="133350"/>
            </a:xfrm>
            <a:custGeom>
              <a:avLst/>
              <a:gdLst>
                <a:gd name="T0" fmla="*/ 7 w 14"/>
                <a:gd name="T1" fmla="*/ 14 h 14"/>
                <a:gd name="T2" fmla="*/ 14 w 14"/>
                <a:gd name="T3" fmla="*/ 7 h 14"/>
                <a:gd name="T4" fmla="*/ 7 w 14"/>
                <a:gd name="T5" fmla="*/ 0 h 14"/>
                <a:gd name="T6" fmla="*/ 0 w 14"/>
                <a:gd name="T7" fmla="*/ 7 h 14"/>
                <a:gd name="T8" fmla="*/ 7 w 14"/>
                <a:gd name="T9" fmla="*/ 14 h 14"/>
                <a:gd name="T10" fmla="*/ 7 w 14"/>
                <a:gd name="T11" fmla="*/ 3 h 14"/>
                <a:gd name="T12" fmla="*/ 11 w 14"/>
                <a:gd name="T13" fmla="*/ 7 h 14"/>
                <a:gd name="T14" fmla="*/ 7 w 14"/>
                <a:gd name="T15" fmla="*/ 11 h 14"/>
                <a:gd name="T16" fmla="*/ 3 w 14"/>
                <a:gd name="T17" fmla="*/ 7 h 14"/>
                <a:gd name="T18" fmla="*/ 7 w 14"/>
                <a:gd name="T19"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14"/>
                  </a:moveTo>
                  <a:cubicBezTo>
                    <a:pt x="11" y="14"/>
                    <a:pt x="14" y="11"/>
                    <a:pt x="14" y="7"/>
                  </a:cubicBezTo>
                  <a:cubicBezTo>
                    <a:pt x="14" y="3"/>
                    <a:pt x="11" y="0"/>
                    <a:pt x="7" y="0"/>
                  </a:cubicBezTo>
                  <a:cubicBezTo>
                    <a:pt x="3" y="0"/>
                    <a:pt x="0" y="3"/>
                    <a:pt x="0" y="7"/>
                  </a:cubicBezTo>
                  <a:cubicBezTo>
                    <a:pt x="0" y="11"/>
                    <a:pt x="3" y="14"/>
                    <a:pt x="7" y="14"/>
                  </a:cubicBezTo>
                  <a:close/>
                  <a:moveTo>
                    <a:pt x="7" y="3"/>
                  </a:moveTo>
                  <a:cubicBezTo>
                    <a:pt x="9" y="3"/>
                    <a:pt x="11" y="5"/>
                    <a:pt x="11" y="7"/>
                  </a:cubicBezTo>
                  <a:cubicBezTo>
                    <a:pt x="11" y="9"/>
                    <a:pt x="9" y="11"/>
                    <a:pt x="7" y="11"/>
                  </a:cubicBezTo>
                  <a:cubicBezTo>
                    <a:pt x="5" y="11"/>
                    <a:pt x="3" y="9"/>
                    <a:pt x="3" y="7"/>
                  </a:cubicBezTo>
                  <a:cubicBezTo>
                    <a:pt x="3" y="5"/>
                    <a:pt x="5" y="3"/>
                    <a:pt x="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th-TH"/>
            </a:p>
          </p:txBody>
        </p:sp>
      </p:grpSp>
      <p:sp>
        <p:nvSpPr>
          <p:cNvPr id="13" name="Shape 2748">
            <a:extLst>
              <a:ext uri="{FF2B5EF4-FFF2-40B4-BE49-F238E27FC236}">
                <a16:creationId xmlns:a16="http://schemas.microsoft.com/office/drawing/2014/main" id="{F36599BA-30CC-344E-740A-0387F34834D5}"/>
              </a:ext>
            </a:extLst>
          </p:cNvPr>
          <p:cNvSpPr/>
          <p:nvPr/>
        </p:nvSpPr>
        <p:spPr>
          <a:xfrm>
            <a:off x="512320" y="2499655"/>
            <a:ext cx="573985" cy="547189"/>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15" name="Shape 2550">
            <a:extLst>
              <a:ext uri="{FF2B5EF4-FFF2-40B4-BE49-F238E27FC236}">
                <a16:creationId xmlns:a16="http://schemas.microsoft.com/office/drawing/2014/main" id="{E6E3F4C4-B2BB-2E09-7824-24FDC2F33975}"/>
              </a:ext>
            </a:extLst>
          </p:cNvPr>
          <p:cNvSpPr/>
          <p:nvPr/>
        </p:nvSpPr>
        <p:spPr>
          <a:xfrm>
            <a:off x="596076" y="3539827"/>
            <a:ext cx="444374" cy="486973"/>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5792CE"/>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Tree>
    <p:extLst>
      <p:ext uri="{BB962C8B-B14F-4D97-AF65-F5344CB8AC3E}">
        <p14:creationId xmlns:p14="http://schemas.microsoft.com/office/powerpoint/2010/main" val="443028321"/>
      </p:ext>
    </p:extLst>
  </p:cSld>
  <p:clrMapOvr>
    <a:masterClrMapping/>
  </p:clrMapOvr>
  <p:extLst>
    <p:ext uri="{6950BFC3-D8DA-4A85-94F7-54DA5524770B}">
      <p188:commentRel xmlns:p188="http://schemas.microsoft.com/office/powerpoint/2018/8/main" r:id="rId3"/>
    </p:ext>
  </p:extLs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759A7-D51B-8E55-5AD9-1F6DC49B4C3A}"/>
              </a:ext>
            </a:extLst>
          </p:cNvPr>
          <p:cNvSpPr>
            <a:spLocks noGrp="1"/>
          </p:cNvSpPr>
          <p:nvPr>
            <p:ph type="title"/>
          </p:nvPr>
        </p:nvSpPr>
        <p:spPr>
          <a:xfrm>
            <a:off x="1046922" y="1129932"/>
            <a:ext cx="10135198" cy="1084458"/>
          </a:xfrm>
        </p:spPr>
        <p:txBody>
          <a:bodyPr/>
          <a:lstStyle/>
          <a:p>
            <a:r>
              <a:rPr lang="lt-LT" sz="2800" b="1" spc="-100" dirty="0">
                <a:solidFill>
                  <a:srgbClr val="5D98D1"/>
                </a:solidFill>
                <a:effectLst/>
                <a:latin typeface="Arial" panose="020B0604020202020204" pitchFamily="34" charset="0"/>
                <a:ea typeface="Times New Roman" panose="02020603050405020304" pitchFamily="18" charset="0"/>
                <a:cs typeface="Arial" panose="020B0604020202020204" pitchFamily="34" charset="0"/>
              </a:rPr>
              <a:t>Kovos su smurtu lyties pagrindu akademinėje bendruomenėje išsamios politikos sistemos sukūrimas: nuoseklios gairės</a:t>
            </a:r>
            <a:br>
              <a:rPr lang="en-US" sz="1200" dirty="0">
                <a:effectLst/>
                <a:latin typeface="Tahoma" panose="020B0604030504040204" pitchFamily="34" charset="0"/>
                <a:ea typeface="Times New Roman" panose="02020603050405020304" pitchFamily="18" charset="0"/>
              </a:rPr>
            </a:br>
            <a:endParaRPr lang="en-US" dirty="0"/>
          </a:p>
        </p:txBody>
      </p:sp>
      <p:graphicFrame>
        <p:nvGraphicFramePr>
          <p:cNvPr id="5" name="Table 4">
            <a:extLst>
              <a:ext uri="{FF2B5EF4-FFF2-40B4-BE49-F238E27FC236}">
                <a16:creationId xmlns:a16="http://schemas.microsoft.com/office/drawing/2014/main" id="{008577AD-D6F0-0100-B251-B523894610EA}"/>
              </a:ext>
            </a:extLst>
          </p:cNvPr>
          <p:cNvGraphicFramePr>
            <a:graphicFrameLocks noGrp="1"/>
          </p:cNvGraphicFramePr>
          <p:nvPr>
            <p:extLst>
              <p:ext uri="{D42A27DB-BD31-4B8C-83A1-F6EECF244321}">
                <p14:modId xmlns:p14="http://schemas.microsoft.com/office/powerpoint/2010/main" val="3277325239"/>
              </p:ext>
            </p:extLst>
          </p:nvPr>
        </p:nvGraphicFramePr>
        <p:xfrm>
          <a:off x="473725" y="2328531"/>
          <a:ext cx="9066882" cy="3940068"/>
        </p:xfrm>
        <a:graphic>
          <a:graphicData uri="http://schemas.openxmlformats.org/drawingml/2006/table">
            <a:tbl>
              <a:tblPr>
                <a:tableStyleId>{5C22544A-7EE6-4342-B048-85BDC9FD1C3A}</a:tableStyleId>
              </a:tblPr>
              <a:tblGrid>
                <a:gridCol w="1685012">
                  <a:extLst>
                    <a:ext uri="{9D8B030D-6E8A-4147-A177-3AD203B41FA5}">
                      <a16:colId xmlns:a16="http://schemas.microsoft.com/office/drawing/2014/main" val="3596624436"/>
                    </a:ext>
                  </a:extLst>
                </a:gridCol>
                <a:gridCol w="1659413">
                  <a:extLst>
                    <a:ext uri="{9D8B030D-6E8A-4147-A177-3AD203B41FA5}">
                      <a16:colId xmlns:a16="http://schemas.microsoft.com/office/drawing/2014/main" val="2491844529"/>
                    </a:ext>
                  </a:extLst>
                </a:gridCol>
                <a:gridCol w="1426271">
                  <a:extLst>
                    <a:ext uri="{9D8B030D-6E8A-4147-A177-3AD203B41FA5}">
                      <a16:colId xmlns:a16="http://schemas.microsoft.com/office/drawing/2014/main" val="518300428"/>
                    </a:ext>
                  </a:extLst>
                </a:gridCol>
                <a:gridCol w="1426271">
                  <a:extLst>
                    <a:ext uri="{9D8B030D-6E8A-4147-A177-3AD203B41FA5}">
                      <a16:colId xmlns:a16="http://schemas.microsoft.com/office/drawing/2014/main" val="1342228575"/>
                    </a:ext>
                  </a:extLst>
                </a:gridCol>
                <a:gridCol w="1426271">
                  <a:extLst>
                    <a:ext uri="{9D8B030D-6E8A-4147-A177-3AD203B41FA5}">
                      <a16:colId xmlns:a16="http://schemas.microsoft.com/office/drawing/2014/main" val="2909729649"/>
                    </a:ext>
                  </a:extLst>
                </a:gridCol>
                <a:gridCol w="1443644">
                  <a:extLst>
                    <a:ext uri="{9D8B030D-6E8A-4147-A177-3AD203B41FA5}">
                      <a16:colId xmlns:a16="http://schemas.microsoft.com/office/drawing/2014/main" val="3386858043"/>
                    </a:ext>
                  </a:extLst>
                </a:gridCol>
              </a:tblGrid>
              <a:tr h="205174">
                <a:tc gridSpan="6">
                  <a:txBody>
                    <a:bodyPr/>
                    <a:lstStyle/>
                    <a:p>
                      <a:pPr marL="0" marR="0">
                        <a:lnSpc>
                          <a:spcPct val="115000"/>
                        </a:lnSpc>
                        <a:spcBef>
                          <a:spcPts val="0"/>
                        </a:spcBef>
                        <a:spcAft>
                          <a:spcPts val="0"/>
                        </a:spcAft>
                      </a:pPr>
                      <a:r>
                        <a:rPr lang="lt-LT" sz="1100">
                          <a:effectLst/>
                        </a:rPr>
                        <a:t>Teminė sritis: Prevencija</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08555451"/>
                  </a:ext>
                </a:extLst>
              </a:tr>
              <a:tr h="975858">
                <a:tc>
                  <a:txBody>
                    <a:bodyPr/>
                    <a:lstStyle/>
                    <a:p>
                      <a:pPr marL="0" marR="0" algn="ctr">
                        <a:lnSpc>
                          <a:spcPts val="1510"/>
                        </a:lnSpc>
                        <a:spcBef>
                          <a:spcPts val="0"/>
                        </a:spcBef>
                        <a:spcAft>
                          <a:spcPts val="0"/>
                        </a:spcAft>
                      </a:pPr>
                      <a:r>
                        <a:rPr lang="lt-LT" sz="900">
                          <a:effectLst/>
                        </a:rPr>
                        <a:t>Pagrindiniai klausimai ar nustatytos problemos</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gridSpan="5">
                  <a:txBody>
                    <a:bodyPr/>
                    <a:lstStyle/>
                    <a:p>
                      <a:pPr marL="0" marR="0" algn="l">
                        <a:lnSpc>
                          <a:spcPts val="1510"/>
                        </a:lnSpc>
                        <a:spcBef>
                          <a:spcPts val="0"/>
                        </a:spcBef>
                        <a:spcAft>
                          <a:spcPts val="0"/>
                        </a:spcAft>
                      </a:pPr>
                      <a:r>
                        <a:rPr lang="lt-LT" sz="900">
                          <a:effectLst/>
                        </a:rPr>
                        <a:t>(Aprašykite iššūkius ir trūkumus, susijusius su [temine sritimi], nustatytus 2 etape)</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11760533"/>
                  </a:ext>
                </a:extLst>
              </a:tr>
              <a:tr h="903650">
                <a:tc>
                  <a:txBody>
                    <a:bodyPr/>
                    <a:lstStyle/>
                    <a:p>
                      <a:pPr marL="0" marR="0" algn="ctr">
                        <a:lnSpc>
                          <a:spcPts val="1655"/>
                        </a:lnSpc>
                        <a:spcBef>
                          <a:spcPts val="0"/>
                        </a:spcBef>
                        <a:spcAft>
                          <a:spcPts val="0"/>
                        </a:spcAft>
                      </a:pPr>
                      <a:r>
                        <a:rPr lang="lt-LT" sz="900">
                          <a:effectLst/>
                        </a:rPr>
                        <a:t>Tikslai:</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gridSpan="5">
                  <a:txBody>
                    <a:bodyPr/>
                    <a:lstStyle/>
                    <a:p>
                      <a:pPr marL="0" marR="0" algn="l">
                        <a:lnSpc>
                          <a:spcPts val="1490"/>
                        </a:lnSpc>
                        <a:spcBef>
                          <a:spcPts val="0"/>
                        </a:spcBef>
                        <a:spcAft>
                          <a:spcPts val="0"/>
                        </a:spcAft>
                      </a:pPr>
                      <a:r>
                        <a:rPr lang="lt-LT" sz="900">
                          <a:effectLst/>
                        </a:rPr>
                        <a:t>Pvz. Tikslas – sukurti išsamią prevencijos strategiją, kuria siekiama: 1) informuoti studentus, akademinį ir administracinį personalą apie įvairias smurto lyties pagrindu formas ir institucijoje teikiamas paslaugas; 2) sukurti švietimo programą smurto liudytojams ir sukurti ne mažiau kaip 50 asmenų tinklą, apimantį įvairias universiteto funkcijas.</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26243696"/>
                  </a:ext>
                </a:extLst>
              </a:tr>
              <a:tr h="394879">
                <a:tc>
                  <a:txBody>
                    <a:bodyPr/>
                    <a:lstStyle/>
                    <a:p>
                      <a:pPr marL="0" marR="0" algn="ctr">
                        <a:lnSpc>
                          <a:spcPts val="1655"/>
                        </a:lnSpc>
                        <a:spcBef>
                          <a:spcPts val="0"/>
                        </a:spcBef>
                        <a:spcAft>
                          <a:spcPts val="0"/>
                        </a:spcAft>
                      </a:pPr>
                      <a:r>
                        <a:rPr lang="lt-LT" sz="900">
                          <a:effectLst/>
                        </a:rPr>
                        <a:t>Veiksmai</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gn="ctr">
                        <a:lnSpc>
                          <a:spcPts val="1655"/>
                        </a:lnSpc>
                        <a:spcBef>
                          <a:spcPts val="0"/>
                        </a:spcBef>
                        <a:spcAft>
                          <a:spcPts val="0"/>
                        </a:spcAft>
                      </a:pPr>
                      <a:r>
                        <a:rPr lang="lt-LT" sz="900">
                          <a:effectLst/>
                        </a:rPr>
                        <a:t>Atsakingas padalinys</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900">
                          <a:effectLst/>
                        </a:rPr>
                        <a:t>Terminas</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900">
                          <a:effectLst/>
                        </a:rPr>
                        <a:t>Tikslas</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900">
                          <a:effectLst/>
                        </a:rPr>
                        <a:t>Rodikliai</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900">
                          <a:effectLst/>
                        </a:rPr>
                        <a:t>Reikalingi ištekliai</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extLst>
                  <a:ext uri="{0D108BD9-81ED-4DB2-BD59-A6C34878D82A}">
                    <a16:rowId xmlns:a16="http://schemas.microsoft.com/office/drawing/2014/main" val="3406268574"/>
                  </a:ext>
                </a:extLst>
              </a:tr>
              <a:tr h="1087543">
                <a:tc>
                  <a:txBody>
                    <a:bodyPr/>
                    <a:lstStyle/>
                    <a:p>
                      <a:pPr marL="0" marR="0" algn="ctr">
                        <a:lnSpc>
                          <a:spcPts val="1490"/>
                        </a:lnSpc>
                        <a:spcBef>
                          <a:spcPts val="0"/>
                        </a:spcBef>
                        <a:spcAft>
                          <a:spcPts val="0"/>
                        </a:spcAft>
                      </a:pPr>
                      <a:r>
                        <a:rPr lang="lt-LT" sz="900">
                          <a:effectLst/>
                        </a:rPr>
                        <a:t>Aplinkinių asmenų įsikišimo</a:t>
                      </a:r>
                      <a:endParaRPr lang="en-US" sz="1000">
                        <a:effectLst/>
                      </a:endParaRPr>
                    </a:p>
                    <a:p>
                      <a:pPr marL="0" marR="0" algn="ctr">
                        <a:lnSpc>
                          <a:spcPts val="1490"/>
                        </a:lnSpc>
                        <a:spcBef>
                          <a:spcPts val="0"/>
                        </a:spcBef>
                        <a:spcAft>
                          <a:spcPts val="0"/>
                        </a:spcAft>
                      </a:pPr>
                      <a:r>
                        <a:rPr lang="lt-LT" sz="900">
                          <a:effectLst/>
                        </a:rPr>
                        <a:t>mokymo programa</a:t>
                      </a:r>
                      <a:endParaRPr lang="en-US" sz="1000">
                        <a:effectLst/>
                      </a:endParaRPr>
                    </a:p>
                    <a:p>
                      <a:pPr marL="0" marR="0" algn="ctr">
                        <a:lnSpc>
                          <a:spcPts val="1490"/>
                        </a:lnSpc>
                        <a:spcBef>
                          <a:spcPts val="0"/>
                        </a:spcBef>
                        <a:spcAft>
                          <a:spcPts val="0"/>
                        </a:spcAft>
                      </a:pPr>
                      <a:r>
                        <a:rPr lang="lt-LT" sz="900">
                          <a:effectLst/>
                        </a:rPr>
                        <a:t>magistrantūros studentams</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167640" marR="0" algn="ctr">
                        <a:lnSpc>
                          <a:spcPts val="1490"/>
                        </a:lnSpc>
                        <a:spcBef>
                          <a:spcPts val="0"/>
                        </a:spcBef>
                        <a:spcAft>
                          <a:spcPts val="0"/>
                        </a:spcAft>
                      </a:pPr>
                      <a:r>
                        <a:rPr lang="lt-LT" sz="900">
                          <a:effectLst/>
                        </a:rPr>
                        <a:t>Lygybės, įvairovės ir įtraukties skyrius ir personalo skyrius</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gn="l">
                        <a:lnSpc>
                          <a:spcPts val="1490"/>
                        </a:lnSpc>
                        <a:spcBef>
                          <a:spcPts val="0"/>
                        </a:spcBef>
                        <a:spcAft>
                          <a:spcPts val="0"/>
                        </a:spcAft>
                      </a:pPr>
                      <a:r>
                        <a:rPr lang="lt-LT" sz="900">
                          <a:effectLst/>
                        </a:rPr>
                        <a:t>2023 m. gruodžio mėn.</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gn="l">
                        <a:lnSpc>
                          <a:spcPts val="1510"/>
                        </a:lnSpc>
                        <a:spcBef>
                          <a:spcPts val="0"/>
                        </a:spcBef>
                        <a:spcAft>
                          <a:spcPts val="0"/>
                        </a:spcAft>
                      </a:pPr>
                      <a:r>
                        <a:rPr lang="lt-LT" sz="900">
                          <a:effectLst/>
                        </a:rPr>
                        <a:t>Visuose seminaro cikluose dalyvauja ne mažiau kaip 50 studentų</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gn="l">
                        <a:lnSpc>
                          <a:spcPts val="1510"/>
                        </a:lnSpc>
                        <a:spcBef>
                          <a:spcPts val="0"/>
                        </a:spcBef>
                        <a:spcAft>
                          <a:spcPts val="0"/>
                        </a:spcAft>
                      </a:pPr>
                      <a:r>
                        <a:rPr lang="lt-LT" sz="900">
                          <a:effectLst/>
                        </a:rPr>
                        <a:t>Rodikliai</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gn="l">
                        <a:lnSpc>
                          <a:spcPts val="1490"/>
                        </a:lnSpc>
                        <a:spcBef>
                          <a:spcPts val="0"/>
                        </a:spcBef>
                        <a:spcAft>
                          <a:spcPts val="0"/>
                        </a:spcAft>
                      </a:pPr>
                      <a:r>
                        <a:rPr lang="lt-LT" sz="900">
                          <a:effectLst/>
                        </a:rPr>
                        <a:t>Seminaro vadovas / vedėjas; biudžetas personalui</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extLst>
                  <a:ext uri="{0D108BD9-81ED-4DB2-BD59-A6C34878D82A}">
                    <a16:rowId xmlns:a16="http://schemas.microsoft.com/office/drawing/2014/main" val="2118619308"/>
                  </a:ext>
                </a:extLst>
              </a:tr>
              <a:tr h="186482">
                <a:tc>
                  <a:txBody>
                    <a:bodyPr/>
                    <a:lstStyle/>
                    <a:p>
                      <a:pPr marL="0" marR="0">
                        <a:lnSpc>
                          <a:spcPct val="115000"/>
                        </a:lnSpc>
                        <a:spcBef>
                          <a:spcPts val="0"/>
                        </a:spcBef>
                        <a:spcAft>
                          <a:spcPts val="0"/>
                        </a:spcAft>
                      </a:pPr>
                      <a:r>
                        <a:rPr lang="lt-LT" sz="1000">
                          <a:effectLst/>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1000">
                          <a:effectLst/>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1000">
                          <a:effectLst/>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1000">
                          <a:effectLst/>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1000">
                          <a:effectLst/>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1000">
                          <a:effectLst/>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extLst>
                  <a:ext uri="{0D108BD9-81ED-4DB2-BD59-A6C34878D82A}">
                    <a16:rowId xmlns:a16="http://schemas.microsoft.com/office/drawing/2014/main" val="580207422"/>
                  </a:ext>
                </a:extLst>
              </a:tr>
              <a:tr h="186482">
                <a:tc>
                  <a:txBody>
                    <a:bodyPr/>
                    <a:lstStyle/>
                    <a:p>
                      <a:pPr marL="0" marR="0">
                        <a:lnSpc>
                          <a:spcPct val="115000"/>
                        </a:lnSpc>
                        <a:spcBef>
                          <a:spcPts val="0"/>
                        </a:spcBef>
                        <a:spcAft>
                          <a:spcPts val="0"/>
                        </a:spcAft>
                      </a:pPr>
                      <a:r>
                        <a:rPr lang="lt-LT" sz="1000">
                          <a:effectLst/>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1000">
                          <a:effectLst/>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1000">
                          <a:effectLst/>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1000">
                          <a:effectLst/>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1000">
                          <a:effectLst/>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tc>
                  <a:txBody>
                    <a:bodyPr/>
                    <a:lstStyle/>
                    <a:p>
                      <a:pPr marL="0" marR="0">
                        <a:lnSpc>
                          <a:spcPct val="115000"/>
                        </a:lnSpc>
                        <a:spcBef>
                          <a:spcPts val="0"/>
                        </a:spcBef>
                        <a:spcAft>
                          <a:spcPts val="0"/>
                        </a:spcAft>
                      </a:pPr>
                      <a:r>
                        <a:rPr lang="lt-LT" sz="1000" dirty="0">
                          <a:effectLst/>
                        </a:rPr>
                        <a:t> </a:t>
                      </a:r>
                      <a:endParaRPr lang="en-US"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21407" marR="21407" marT="0" marB="0"/>
                </a:tc>
                <a:extLst>
                  <a:ext uri="{0D108BD9-81ED-4DB2-BD59-A6C34878D82A}">
                    <a16:rowId xmlns:a16="http://schemas.microsoft.com/office/drawing/2014/main" val="1639024140"/>
                  </a:ext>
                </a:extLst>
              </a:tr>
            </a:tbl>
          </a:graphicData>
        </a:graphic>
      </p:graphicFrame>
    </p:spTree>
    <p:extLst>
      <p:ext uri="{BB962C8B-B14F-4D97-AF65-F5344CB8AC3E}">
        <p14:creationId xmlns:p14="http://schemas.microsoft.com/office/powerpoint/2010/main" val="34434900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6F909-FC0D-DE59-981C-E6D48CA77D7C}"/>
              </a:ext>
            </a:extLst>
          </p:cNvPr>
          <p:cNvSpPr>
            <a:spLocks noGrp="1"/>
          </p:cNvSpPr>
          <p:nvPr>
            <p:ph type="title"/>
          </p:nvPr>
        </p:nvSpPr>
        <p:spPr/>
        <p:txBody>
          <a:bodyPr/>
          <a:lstStyle/>
          <a:p>
            <a:r>
              <a:rPr lang="en-US" b="1" dirty="0"/>
              <a:t>Kas </a:t>
            </a:r>
            <a:r>
              <a:rPr lang="en-US" b="1" dirty="0" err="1"/>
              <a:t>toliau</a:t>
            </a:r>
            <a:r>
              <a:rPr lang="en-US" b="1" dirty="0"/>
              <a:t>?</a:t>
            </a:r>
            <a:endParaRPr lang="x-none" b="1" dirty="0"/>
          </a:p>
        </p:txBody>
      </p:sp>
      <p:sp>
        <p:nvSpPr>
          <p:cNvPr id="3" name="Title 1">
            <a:extLst>
              <a:ext uri="{FF2B5EF4-FFF2-40B4-BE49-F238E27FC236}">
                <a16:creationId xmlns:a16="http://schemas.microsoft.com/office/drawing/2014/main" id="{24EF5FD3-BBA9-A138-4484-4B5998FD2249}"/>
              </a:ext>
            </a:extLst>
          </p:cNvPr>
          <p:cNvSpPr txBox="1">
            <a:spLocks/>
          </p:cNvSpPr>
          <p:nvPr/>
        </p:nvSpPr>
        <p:spPr>
          <a:xfrm>
            <a:off x="2111720" y="2650619"/>
            <a:ext cx="7957376"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ctr"/>
            <a:r>
              <a:rPr lang="en-US" sz="4000" dirty="0" err="1">
                <a:solidFill>
                  <a:srgbClr val="FFFFFF"/>
                </a:solidFill>
              </a:rPr>
              <a:t>Kokias</a:t>
            </a:r>
            <a:r>
              <a:rPr lang="en-US" sz="4000" dirty="0">
                <a:solidFill>
                  <a:srgbClr val="FFFFFF"/>
                </a:solidFill>
              </a:rPr>
              <a:t> </a:t>
            </a:r>
            <a:r>
              <a:rPr lang="en-US" sz="4000" dirty="0" err="1">
                <a:solidFill>
                  <a:srgbClr val="FFFFFF"/>
                </a:solidFill>
              </a:rPr>
              <a:t>įžvalgas</a:t>
            </a:r>
            <a:r>
              <a:rPr lang="en-US" sz="4000" dirty="0">
                <a:solidFill>
                  <a:srgbClr val="FFFFFF"/>
                </a:solidFill>
              </a:rPr>
              <a:t> </a:t>
            </a:r>
            <a:r>
              <a:rPr lang="en-US" sz="4000" dirty="0" err="1">
                <a:solidFill>
                  <a:srgbClr val="FFFFFF"/>
                </a:solidFill>
              </a:rPr>
              <a:t>išsinešu</a:t>
            </a:r>
            <a:r>
              <a:rPr lang="en-US" sz="4000" dirty="0">
                <a:solidFill>
                  <a:srgbClr val="FFFFFF"/>
                </a:solidFill>
              </a:rPr>
              <a:t> </a:t>
            </a:r>
            <a:r>
              <a:rPr lang="en-US" sz="4000" dirty="0" err="1">
                <a:solidFill>
                  <a:srgbClr val="FFFFFF"/>
                </a:solidFill>
              </a:rPr>
              <a:t>iš</a:t>
            </a:r>
            <a:r>
              <a:rPr lang="en-US" sz="4000" dirty="0">
                <a:solidFill>
                  <a:srgbClr val="FFFFFF"/>
                </a:solidFill>
              </a:rPr>
              <a:t> </a:t>
            </a:r>
            <a:r>
              <a:rPr lang="en-US" sz="4000" dirty="0" err="1">
                <a:solidFill>
                  <a:srgbClr val="FFFFFF"/>
                </a:solidFill>
              </a:rPr>
              <a:t>seminaro</a:t>
            </a:r>
            <a:r>
              <a:rPr lang="en-US" sz="4000" dirty="0">
                <a:solidFill>
                  <a:srgbClr val="FFFFFF"/>
                </a:solidFill>
              </a:rPr>
              <a:t>?</a:t>
            </a:r>
            <a:endParaRPr lang="x-none" sz="4000" dirty="0">
              <a:solidFill>
                <a:srgbClr val="FFFFFF"/>
              </a:solidFill>
            </a:endParaRPr>
          </a:p>
        </p:txBody>
      </p:sp>
      <p:sp>
        <p:nvSpPr>
          <p:cNvPr id="4" name="Title 1">
            <a:extLst>
              <a:ext uri="{FF2B5EF4-FFF2-40B4-BE49-F238E27FC236}">
                <a16:creationId xmlns:a16="http://schemas.microsoft.com/office/drawing/2014/main" id="{011087FC-63A5-8293-2709-E8768068B32C}"/>
              </a:ext>
            </a:extLst>
          </p:cNvPr>
          <p:cNvSpPr txBox="1">
            <a:spLocks/>
          </p:cNvSpPr>
          <p:nvPr/>
        </p:nvSpPr>
        <p:spPr>
          <a:xfrm>
            <a:off x="1046921" y="3903938"/>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ctr"/>
            <a:r>
              <a:rPr lang="en-US" sz="2000" b="0" i="1" dirty="0" err="1">
                <a:solidFill>
                  <a:srgbClr val="AED7BD"/>
                </a:solidFill>
                <a:effectLst/>
                <a:latin typeface="Calibri"/>
              </a:rPr>
              <a:t>Viena</a:t>
            </a:r>
            <a:r>
              <a:rPr lang="en-US" sz="2000" b="0" i="1" dirty="0">
                <a:solidFill>
                  <a:srgbClr val="AED7BD"/>
                </a:solidFill>
                <a:effectLst/>
                <a:latin typeface="Calibri"/>
              </a:rPr>
              <a:t> </a:t>
            </a:r>
            <a:r>
              <a:rPr lang="en-US" sz="2000" b="0" i="1" dirty="0" err="1">
                <a:solidFill>
                  <a:srgbClr val="AED7BD"/>
                </a:solidFill>
                <a:effectLst/>
                <a:latin typeface="Calibri"/>
              </a:rPr>
              <a:t>įžvalga</a:t>
            </a:r>
            <a:r>
              <a:rPr lang="en-US" sz="2000" b="0" i="1" dirty="0">
                <a:solidFill>
                  <a:srgbClr val="AED7BD"/>
                </a:solidFill>
                <a:effectLst/>
                <a:latin typeface="Calibri"/>
              </a:rPr>
              <a:t>, </a:t>
            </a:r>
            <a:r>
              <a:rPr lang="en-US" sz="2000" b="0" i="1" dirty="0" err="1">
                <a:solidFill>
                  <a:srgbClr val="AED7BD"/>
                </a:solidFill>
                <a:effectLst/>
                <a:latin typeface="Calibri"/>
              </a:rPr>
              <a:t>kurią</a:t>
            </a:r>
            <a:r>
              <a:rPr lang="en-US" sz="2000" b="0" i="1" dirty="0">
                <a:solidFill>
                  <a:srgbClr val="AED7BD"/>
                </a:solidFill>
                <a:effectLst/>
                <a:latin typeface="Calibri"/>
              </a:rPr>
              <a:t> </a:t>
            </a:r>
            <a:r>
              <a:rPr lang="en-US" sz="2000" b="0" i="1" dirty="0" err="1">
                <a:solidFill>
                  <a:srgbClr val="AED7BD"/>
                </a:solidFill>
                <a:effectLst/>
                <a:latin typeface="Calibri"/>
              </a:rPr>
              <a:t>galima</a:t>
            </a:r>
            <a:r>
              <a:rPr lang="en-US" sz="2000" b="0" i="1" dirty="0">
                <a:solidFill>
                  <a:srgbClr val="AED7BD"/>
                </a:solidFill>
                <a:effectLst/>
                <a:latin typeface="Calibri"/>
              </a:rPr>
              <a:t> </a:t>
            </a:r>
            <a:r>
              <a:rPr lang="en-US" sz="2000" b="0" i="1" dirty="0" err="1">
                <a:solidFill>
                  <a:srgbClr val="AED7BD"/>
                </a:solidFill>
                <a:effectLst/>
                <a:latin typeface="Calibri"/>
              </a:rPr>
              <a:t>įgyvendinti</a:t>
            </a:r>
            <a:r>
              <a:rPr lang="en-US" sz="2000" b="0" i="1" dirty="0">
                <a:solidFill>
                  <a:srgbClr val="AED7BD"/>
                </a:solidFill>
                <a:effectLst/>
                <a:latin typeface="Calibri"/>
              </a:rPr>
              <a:t> </a:t>
            </a:r>
            <a:r>
              <a:rPr lang="lt-LT" sz="2000" b="0" i="1" dirty="0">
                <a:solidFill>
                  <a:srgbClr val="AED7BD"/>
                </a:solidFill>
                <a:effectLst/>
                <a:latin typeface="Calibri"/>
              </a:rPr>
              <a:t>iš karto</a:t>
            </a:r>
            <a:r>
              <a:rPr lang="en-US" sz="2000" b="0" i="1" dirty="0">
                <a:solidFill>
                  <a:srgbClr val="AED7BD"/>
                </a:solidFill>
                <a:effectLst/>
                <a:latin typeface="Calibri"/>
              </a:rPr>
              <a:t>, </a:t>
            </a:r>
            <a:r>
              <a:rPr lang="en-US" sz="2000" b="0" i="1" dirty="0" err="1">
                <a:solidFill>
                  <a:srgbClr val="AED7BD"/>
                </a:solidFill>
                <a:effectLst/>
                <a:latin typeface="Calibri"/>
              </a:rPr>
              <a:t>kita</a:t>
            </a:r>
            <a:r>
              <a:rPr lang="en-US" sz="2000" b="0" i="1" dirty="0">
                <a:solidFill>
                  <a:srgbClr val="AED7BD"/>
                </a:solidFill>
                <a:effectLst/>
                <a:latin typeface="Calibri"/>
              </a:rPr>
              <a:t> – </a:t>
            </a:r>
            <a:r>
              <a:rPr lang="en-US" sz="2000" b="0" i="1" dirty="0" err="1">
                <a:solidFill>
                  <a:srgbClr val="AED7BD"/>
                </a:solidFill>
                <a:effectLst/>
                <a:latin typeface="Calibri"/>
              </a:rPr>
              <a:t>įgyvendinti</a:t>
            </a:r>
            <a:r>
              <a:rPr lang="en-US" sz="2000" b="0" i="1" dirty="0">
                <a:solidFill>
                  <a:srgbClr val="AED7BD"/>
                </a:solidFill>
                <a:effectLst/>
                <a:latin typeface="Calibri"/>
              </a:rPr>
              <a:t> </a:t>
            </a:r>
            <a:r>
              <a:rPr lang="en-US" sz="2000" b="0" i="1" dirty="0" err="1">
                <a:solidFill>
                  <a:srgbClr val="AED7BD"/>
                </a:solidFill>
                <a:effectLst/>
                <a:latin typeface="Calibri"/>
              </a:rPr>
              <a:t>artimoje</a:t>
            </a:r>
            <a:r>
              <a:rPr lang="en-US" sz="2000" b="0" i="1" dirty="0">
                <a:solidFill>
                  <a:srgbClr val="AED7BD"/>
                </a:solidFill>
                <a:effectLst/>
                <a:latin typeface="Calibri"/>
              </a:rPr>
              <a:t> </a:t>
            </a:r>
            <a:r>
              <a:rPr lang="en-US" sz="2000" b="0" i="1" dirty="0" err="1">
                <a:solidFill>
                  <a:srgbClr val="AED7BD"/>
                </a:solidFill>
                <a:effectLst/>
                <a:latin typeface="Calibri"/>
              </a:rPr>
              <a:t>ateityje</a:t>
            </a:r>
            <a:r>
              <a:rPr lang="en-US" sz="2000" b="0" i="1" dirty="0">
                <a:solidFill>
                  <a:srgbClr val="AED7BD"/>
                </a:solidFill>
                <a:effectLst/>
                <a:latin typeface="Calibri"/>
              </a:rPr>
              <a:t>.</a:t>
            </a:r>
            <a:endParaRPr lang="en-US" sz="2000" i="1" dirty="0">
              <a:solidFill>
                <a:srgbClr val="AED7BD"/>
              </a:solidFill>
              <a:latin typeface="D-DIN Exp"/>
            </a:endParaRPr>
          </a:p>
        </p:txBody>
      </p:sp>
    </p:spTree>
    <p:extLst>
      <p:ext uri="{BB962C8B-B14F-4D97-AF65-F5344CB8AC3E}">
        <p14:creationId xmlns:p14="http://schemas.microsoft.com/office/powerpoint/2010/main" val="3476917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6EC62-BA61-F508-4E6F-661F51A346F4}"/>
              </a:ext>
            </a:extLst>
          </p:cNvPr>
          <p:cNvSpPr>
            <a:spLocks noGrp="1"/>
          </p:cNvSpPr>
          <p:nvPr>
            <p:ph type="title"/>
          </p:nvPr>
        </p:nvSpPr>
        <p:spPr/>
        <p:txBody>
          <a:bodyPr/>
          <a:lstStyle/>
          <a:p>
            <a:r>
              <a:rPr lang="lt-LT" b="1" dirty="0"/>
              <a:t>Įvertinimo klausimynas</a:t>
            </a:r>
            <a:endParaRPr lang="x-none" b="1" dirty="0"/>
          </a:p>
        </p:txBody>
      </p:sp>
    </p:spTree>
    <p:extLst>
      <p:ext uri="{BB962C8B-B14F-4D97-AF65-F5344CB8AC3E}">
        <p14:creationId xmlns:p14="http://schemas.microsoft.com/office/powerpoint/2010/main" val="3480451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588" y="450850"/>
            <a:ext cx="4614693" cy="981347"/>
          </a:xfrm>
          <a:prstGeom prst="rect">
            <a:avLst/>
          </a:prstGeom>
        </p:spPr>
      </p:pic>
      <p:sp>
        <p:nvSpPr>
          <p:cNvPr id="16" name="Title 1">
            <a:extLst>
              <a:ext uri="{FF2B5EF4-FFF2-40B4-BE49-F238E27FC236}">
                <a16:creationId xmlns:a16="http://schemas.microsoft.com/office/drawing/2014/main" id="{1FB3101D-55E5-CC48-9F09-7E4D551C0301}"/>
              </a:ext>
            </a:extLst>
          </p:cNvPr>
          <p:cNvSpPr txBox="1">
            <a:spLocks/>
          </p:cNvSpPr>
          <p:nvPr/>
        </p:nvSpPr>
        <p:spPr>
          <a:xfrm>
            <a:off x="5340954" y="1988772"/>
            <a:ext cx="6424941" cy="641597"/>
          </a:xfrm>
          <a:prstGeom prst="rect">
            <a:avLst/>
          </a:prstGeom>
        </p:spPr>
        <p:txBody>
          <a:bodyPr lIns="91440" tIns="45720" rIns="91440" bIns="45720" anchor="t"/>
          <a:lst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just">
              <a:lnSpc>
                <a:spcPct val="100000"/>
              </a:lnSpc>
            </a:pPr>
            <a:r>
              <a:rPr lang="en-US" sz="1800" u="sng" dirty="0">
                <a:solidFill>
                  <a:schemeClr val="bg1"/>
                </a:solidFill>
                <a:latin typeface="D-DIN Exp"/>
                <a:cs typeface="Calibri"/>
              </a:rPr>
              <a:t>Important note for the use of the training materials</a:t>
            </a:r>
            <a:r>
              <a:rPr lang="en-US" sz="1800" dirty="0">
                <a:solidFill>
                  <a:schemeClr val="bg1"/>
                </a:solidFill>
                <a:latin typeface="D-DIN Exp"/>
                <a:cs typeface="Calibri"/>
              </a:rPr>
              <a:t>: The training materials are offered under the Creative Commons Attribution-</a:t>
            </a:r>
            <a:r>
              <a:rPr lang="en-US" sz="1800" err="1">
                <a:solidFill>
                  <a:schemeClr val="bg1"/>
                </a:solidFill>
                <a:latin typeface="D-DIN Exp"/>
                <a:cs typeface="Calibri"/>
              </a:rPr>
              <a:t>NonCommercial</a:t>
            </a:r>
            <a:r>
              <a:rPr lang="en-US" sz="1800" dirty="0">
                <a:solidFill>
                  <a:schemeClr val="bg1"/>
                </a:solidFill>
                <a:latin typeface="D-DIN Exp"/>
                <a:cs typeface="Calibri"/>
              </a:rPr>
              <a:t>-</a:t>
            </a:r>
            <a:r>
              <a:rPr lang="en-US" sz="1800" err="1">
                <a:solidFill>
                  <a:schemeClr val="bg1"/>
                </a:solidFill>
                <a:latin typeface="D-DIN Exp"/>
                <a:cs typeface="Calibri"/>
              </a:rPr>
              <a:t>ShareAlike</a:t>
            </a:r>
            <a:r>
              <a:rPr lang="en-US" sz="1800" dirty="0">
                <a:solidFill>
                  <a:schemeClr val="bg1"/>
                </a:solidFill>
                <a:latin typeface="D-DIN Exp"/>
                <a:cs typeface="Calibri"/>
              </a:rPr>
              <a:t> 4.0 International (CC BY-NC-SA 4.0) license, are freely available for non-commercial use with necessary credit given to the authors. This license permits personal or educational </a:t>
            </a:r>
            <a:r>
              <a:rPr lang="en-US" sz="1800" err="1">
                <a:solidFill>
                  <a:schemeClr val="bg1"/>
                </a:solidFill>
                <a:latin typeface="D-DIN Exp"/>
                <a:cs typeface="Calibri"/>
              </a:rPr>
              <a:t>utilisation</a:t>
            </a:r>
            <a:r>
              <a:rPr lang="en-US" sz="1800" dirty="0">
                <a:solidFill>
                  <a:schemeClr val="bg1"/>
                </a:solidFill>
                <a:latin typeface="D-DIN Exp"/>
                <a:cs typeface="Calibri"/>
              </a:rPr>
              <a:t> and adaptation, provided the adaptations are shared under the same terms. Designed to promote collaborative learning, this approach ensures </a:t>
            </a:r>
            <a:r>
              <a:rPr lang="en-US" sz="1800" err="1">
                <a:solidFill>
                  <a:schemeClr val="bg1"/>
                </a:solidFill>
                <a:latin typeface="D-DIN Exp"/>
                <a:cs typeface="Calibri"/>
              </a:rPr>
              <a:t>UniSAFE’s</a:t>
            </a:r>
            <a:r>
              <a:rPr lang="en-US" sz="1800" dirty="0">
                <a:solidFill>
                  <a:schemeClr val="bg1"/>
                </a:solidFill>
                <a:latin typeface="D-DIN Exp"/>
                <a:cs typeface="Calibri"/>
              </a:rPr>
              <a:t> content remains accessible and encourages further development within the community, maintaining the ethos of open, shared knowledge.</a:t>
            </a:r>
            <a:endParaRPr lang="en-US" dirty="0">
              <a:solidFill>
                <a:schemeClr val="bg1"/>
              </a:solidFill>
            </a:endParaRPr>
          </a:p>
        </p:txBody>
      </p:sp>
      <p:sp>
        <p:nvSpPr>
          <p:cNvPr id="9" name="Rectangle 7">
            <a:extLst>
              <a:ext uri="{FF2B5EF4-FFF2-40B4-BE49-F238E27FC236}">
                <a16:creationId xmlns:a16="http://schemas.microsoft.com/office/drawing/2014/main" id="{890A8956-4B33-F747-B6C3-4316ADC39E7B}"/>
              </a:ext>
            </a:extLst>
          </p:cNvPr>
          <p:cNvSpPr>
            <a:spLocks noChangeArrowheads="1"/>
          </p:cNvSpPr>
          <p:nvPr/>
        </p:nvSpPr>
        <p:spPr bwMode="auto">
          <a:xfrm>
            <a:off x="7038174" y="5794353"/>
            <a:ext cx="3328155" cy="707886"/>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sz="800">
              <a:solidFill>
                <a:schemeClr val="bg1">
                  <a:lumMod val="75000"/>
                </a:schemeClr>
              </a:solidFill>
              <a:latin typeface="D-DIN" panose="020B0504030202030204" pitchFamily="34" charset="77"/>
            </a:endParaRPr>
          </a:p>
          <a:p>
            <a:pPr lvl="0" defTabSz="914400"/>
            <a:r>
              <a:rPr lang="en-US" sz="800">
                <a:solidFill>
                  <a:schemeClr val="bg1">
                    <a:lumMod val="75000"/>
                  </a:schemeClr>
                </a:solidFill>
                <a:latin typeface="D-DIN" panose="020B0504030202030204" pitchFamily="34" charset="77"/>
              </a:rPr>
              <a:t>The contents of this publication are the sole responsibility of </a:t>
            </a:r>
            <a:r>
              <a:rPr lang="en-US" sz="800" err="1">
                <a:solidFill>
                  <a:schemeClr val="bg1">
                    <a:lumMod val="75000"/>
                  </a:schemeClr>
                </a:solidFill>
                <a:latin typeface="D-DIN" panose="020B0504030202030204" pitchFamily="34" charset="77"/>
              </a:rPr>
              <a:t>UniSAFE</a:t>
            </a:r>
            <a:r>
              <a:rPr lang="en-US" sz="800">
                <a:solidFill>
                  <a:schemeClr val="bg1">
                    <a:lumMod val="75000"/>
                  </a:schemeClr>
                </a:solidFill>
                <a:latin typeface="D-DIN" panose="020B0504030202030204" pitchFamily="34" charset="77"/>
              </a:rPr>
              <a:t> </a:t>
            </a:r>
            <a:br>
              <a:rPr lang="en-US" sz="800">
                <a:solidFill>
                  <a:schemeClr val="bg1">
                    <a:lumMod val="75000"/>
                  </a:schemeClr>
                </a:solidFill>
                <a:latin typeface="D-DIN" panose="020B0504030202030204" pitchFamily="34" charset="77"/>
              </a:rPr>
            </a:br>
            <a:r>
              <a:rPr lang="en-US" sz="800">
                <a:solidFill>
                  <a:schemeClr val="bg1">
                    <a:lumMod val="75000"/>
                  </a:schemeClr>
                </a:solidFill>
                <a:latin typeface="D-DIN" panose="020B0504030202030204" pitchFamily="34" charset="77"/>
              </a:rPr>
              <a:t>and do not necessarily reflect the opinion of the European Union.</a:t>
            </a:r>
            <a:endParaRPr lang="fr-FR" altLang="fr-FR" sz="800">
              <a:solidFill>
                <a:schemeClr val="bg1">
                  <a:lumMod val="75000"/>
                </a:schemeClr>
              </a:solidFill>
              <a:latin typeface="D-DIN" panose="020B0504030202030204" pitchFamily="34" charset="77"/>
            </a:endParaRPr>
          </a:p>
        </p:txBody>
      </p:sp>
      <p:pic>
        <p:nvPicPr>
          <p:cNvPr id="10" name="Image 9">
            <a:extLst>
              <a:ext uri="{FF2B5EF4-FFF2-40B4-BE49-F238E27FC236}">
                <a16:creationId xmlns:a16="http://schemas.microsoft.com/office/drawing/2014/main" id="{770C4FBC-7486-8844-BB47-E6332BC4D6BC}"/>
              </a:ext>
            </a:extLst>
          </p:cNvPr>
          <p:cNvPicPr>
            <a:picLocks noChangeAspect="1"/>
          </p:cNvPicPr>
          <p:nvPr/>
        </p:nvPicPr>
        <p:blipFill>
          <a:blip r:embed="rId3"/>
          <a:stretch>
            <a:fillRect/>
          </a:stretch>
        </p:blipFill>
        <p:spPr>
          <a:xfrm>
            <a:off x="6631510" y="5861820"/>
            <a:ext cx="406663" cy="229003"/>
          </a:xfrm>
          <a:prstGeom prst="rect">
            <a:avLst/>
          </a:prstGeom>
        </p:spPr>
      </p:pic>
      <p:sp>
        <p:nvSpPr>
          <p:cNvPr id="11" name="TextBox 5">
            <a:extLst>
              <a:ext uri="{FF2B5EF4-FFF2-40B4-BE49-F238E27FC236}">
                <a16:creationId xmlns:a16="http://schemas.microsoft.com/office/drawing/2014/main" id="{DADE1D70-8725-E241-BCF3-93D2C7272A78}"/>
              </a:ext>
            </a:extLst>
          </p:cNvPr>
          <p:cNvSpPr txBox="1"/>
          <p:nvPr/>
        </p:nvSpPr>
        <p:spPr>
          <a:xfrm>
            <a:off x="7776397" y="5323369"/>
            <a:ext cx="2507097" cy="369332"/>
          </a:xfrm>
          <a:prstGeom prst="rect">
            <a:avLst/>
          </a:prstGeom>
          <a:noFill/>
        </p:spPr>
        <p:txBody>
          <a:bodyPr wrap="none" lIns="0" rIns="0" rtlCol="0">
            <a:spAutoFit/>
          </a:bodyPr>
          <a:lstStyle/>
          <a:p>
            <a:r>
              <a:rPr lang="en-US">
                <a:solidFill>
                  <a:srgbClr val="5792CE"/>
                </a:solidFill>
                <a:latin typeface="D-DIN" panose="020B0504030202030204" pitchFamily="34" charset="77"/>
                <a:ea typeface="Open Sans" charset="0"/>
                <a:cs typeface="Open Sans" charset="0"/>
              </a:rPr>
              <a:t>Follow us! </a:t>
            </a:r>
            <a:r>
              <a:rPr lang="en-US">
                <a:solidFill>
                  <a:schemeClr val="bg1"/>
                </a:solidFill>
                <a:latin typeface="D-DIN" panose="020B0504030202030204" pitchFamily="34" charset="77"/>
                <a:ea typeface="Open Sans" charset="0"/>
                <a:cs typeface="Open Sans" charset="0"/>
              </a:rPr>
              <a:t>@UniSAFE_gbv</a:t>
            </a:r>
          </a:p>
        </p:txBody>
      </p:sp>
      <p:sp>
        <p:nvSpPr>
          <p:cNvPr id="12" name="Freeform 11">
            <a:extLst>
              <a:ext uri="{FF2B5EF4-FFF2-40B4-BE49-F238E27FC236}">
                <a16:creationId xmlns:a16="http://schemas.microsoft.com/office/drawing/2014/main" id="{102DCE9A-83F8-2844-B650-CF0C1EED9759}"/>
              </a:ext>
            </a:extLst>
          </p:cNvPr>
          <p:cNvSpPr>
            <a:spLocks/>
          </p:cNvSpPr>
          <p:nvPr/>
        </p:nvSpPr>
        <p:spPr bwMode="auto">
          <a:xfrm>
            <a:off x="7453441" y="5435060"/>
            <a:ext cx="241909" cy="203326"/>
          </a:xfrm>
          <a:custGeom>
            <a:avLst/>
            <a:gdLst>
              <a:gd name="T0" fmla="*/ 387 w 436"/>
              <a:gd name="T1" fmla="*/ 133 h 363"/>
              <a:gd name="T2" fmla="*/ 434 w 436"/>
              <a:gd name="T3" fmla="*/ 105 h 363"/>
              <a:gd name="T4" fmla="*/ 383 w 436"/>
              <a:gd name="T5" fmla="*/ 110 h 363"/>
              <a:gd name="T6" fmla="*/ 380 w 436"/>
              <a:gd name="T7" fmla="*/ 100 h 363"/>
              <a:gd name="T8" fmla="*/ 288 w 436"/>
              <a:gd name="T9" fmla="*/ 28 h 363"/>
              <a:gd name="T10" fmla="*/ 298 w 436"/>
              <a:gd name="T11" fmla="*/ 24 h 363"/>
              <a:gd name="T12" fmla="*/ 325 w 436"/>
              <a:gd name="T13" fmla="*/ 9 h 363"/>
              <a:gd name="T14" fmla="*/ 283 w 436"/>
              <a:gd name="T15" fmla="*/ 17 h 363"/>
              <a:gd name="T16" fmla="*/ 306 w 436"/>
              <a:gd name="T17" fmla="*/ 0 h 363"/>
              <a:gd name="T18" fmla="*/ 272 w 436"/>
              <a:gd name="T19" fmla="*/ 16 h 363"/>
              <a:gd name="T20" fmla="*/ 278 w 436"/>
              <a:gd name="T21" fmla="*/ 3 h 363"/>
              <a:gd name="T22" fmla="*/ 210 w 436"/>
              <a:gd name="T23" fmla="*/ 108 h 363"/>
              <a:gd name="T24" fmla="*/ 177 w 436"/>
              <a:gd name="T25" fmla="*/ 82 h 363"/>
              <a:gd name="T26" fmla="*/ 65 w 436"/>
              <a:gd name="T27" fmla="*/ 32 h 363"/>
              <a:gd name="T28" fmla="*/ 103 w 436"/>
              <a:gd name="T29" fmla="*/ 87 h 363"/>
              <a:gd name="T30" fmla="*/ 76 w 436"/>
              <a:gd name="T31" fmla="*/ 90 h 363"/>
              <a:gd name="T32" fmla="*/ 125 w 436"/>
              <a:gd name="T33" fmla="*/ 134 h 363"/>
              <a:gd name="T34" fmla="*/ 95 w 436"/>
              <a:gd name="T35" fmla="*/ 145 h 363"/>
              <a:gd name="T36" fmla="*/ 148 w 436"/>
              <a:gd name="T37" fmla="*/ 172 h 363"/>
              <a:gd name="T38" fmla="*/ 162 w 436"/>
              <a:gd name="T39" fmla="*/ 209 h 363"/>
              <a:gd name="T40" fmla="*/ 0 w 436"/>
              <a:gd name="T41" fmla="*/ 213 h 363"/>
              <a:gd name="T42" fmla="*/ 384 w 436"/>
              <a:gd name="T43" fmla="*/ 158 h 363"/>
              <a:gd name="T44" fmla="*/ 436 w 436"/>
              <a:gd name="T45" fmla="*/ 138 h 363"/>
              <a:gd name="T46" fmla="*/ 387 w 436"/>
              <a:gd name="T47" fmla="*/ 13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6" h="363">
                <a:moveTo>
                  <a:pt x="387" y="133"/>
                </a:moveTo>
                <a:cubicBezTo>
                  <a:pt x="411" y="131"/>
                  <a:pt x="428" y="120"/>
                  <a:pt x="434" y="105"/>
                </a:cubicBezTo>
                <a:cubicBezTo>
                  <a:pt x="425" y="110"/>
                  <a:pt x="398" y="116"/>
                  <a:pt x="383" y="110"/>
                </a:cubicBezTo>
                <a:cubicBezTo>
                  <a:pt x="382" y="107"/>
                  <a:pt x="381" y="104"/>
                  <a:pt x="380" y="100"/>
                </a:cubicBezTo>
                <a:cubicBezTo>
                  <a:pt x="369" y="58"/>
                  <a:pt x="329" y="24"/>
                  <a:pt x="288" y="28"/>
                </a:cubicBezTo>
                <a:cubicBezTo>
                  <a:pt x="291" y="27"/>
                  <a:pt x="295" y="26"/>
                  <a:pt x="298" y="24"/>
                </a:cubicBezTo>
                <a:cubicBezTo>
                  <a:pt x="303" y="23"/>
                  <a:pt x="329" y="18"/>
                  <a:pt x="325" y="9"/>
                </a:cubicBezTo>
                <a:cubicBezTo>
                  <a:pt x="322" y="1"/>
                  <a:pt x="289" y="15"/>
                  <a:pt x="283" y="17"/>
                </a:cubicBezTo>
                <a:cubicBezTo>
                  <a:pt x="291" y="14"/>
                  <a:pt x="304" y="9"/>
                  <a:pt x="306" y="0"/>
                </a:cubicBezTo>
                <a:cubicBezTo>
                  <a:pt x="293" y="1"/>
                  <a:pt x="281" y="7"/>
                  <a:pt x="272" y="16"/>
                </a:cubicBezTo>
                <a:cubicBezTo>
                  <a:pt x="275" y="12"/>
                  <a:pt x="278" y="8"/>
                  <a:pt x="278" y="3"/>
                </a:cubicBezTo>
                <a:cubicBezTo>
                  <a:pt x="245" y="24"/>
                  <a:pt x="226" y="67"/>
                  <a:pt x="210" y="108"/>
                </a:cubicBezTo>
                <a:cubicBezTo>
                  <a:pt x="198" y="96"/>
                  <a:pt x="187" y="87"/>
                  <a:pt x="177" y="82"/>
                </a:cubicBezTo>
                <a:cubicBezTo>
                  <a:pt x="150" y="67"/>
                  <a:pt x="117" y="51"/>
                  <a:pt x="65" y="32"/>
                </a:cubicBezTo>
                <a:cubicBezTo>
                  <a:pt x="64" y="49"/>
                  <a:pt x="74" y="72"/>
                  <a:pt x="103" y="87"/>
                </a:cubicBezTo>
                <a:cubicBezTo>
                  <a:pt x="96" y="86"/>
                  <a:pt x="85" y="88"/>
                  <a:pt x="76" y="90"/>
                </a:cubicBezTo>
                <a:cubicBezTo>
                  <a:pt x="80" y="110"/>
                  <a:pt x="92" y="126"/>
                  <a:pt x="125" y="134"/>
                </a:cubicBezTo>
                <a:cubicBezTo>
                  <a:pt x="110" y="135"/>
                  <a:pt x="102" y="138"/>
                  <a:pt x="95" y="145"/>
                </a:cubicBezTo>
                <a:cubicBezTo>
                  <a:pt x="102" y="159"/>
                  <a:pt x="118" y="175"/>
                  <a:pt x="148" y="172"/>
                </a:cubicBezTo>
                <a:cubicBezTo>
                  <a:pt x="115" y="186"/>
                  <a:pt x="135" y="213"/>
                  <a:pt x="162" y="209"/>
                </a:cubicBezTo>
                <a:cubicBezTo>
                  <a:pt x="116" y="257"/>
                  <a:pt x="42" y="253"/>
                  <a:pt x="0" y="213"/>
                </a:cubicBezTo>
                <a:cubicBezTo>
                  <a:pt x="110" y="363"/>
                  <a:pt x="348" y="302"/>
                  <a:pt x="384" y="158"/>
                </a:cubicBezTo>
                <a:cubicBezTo>
                  <a:pt x="411" y="158"/>
                  <a:pt x="426" y="148"/>
                  <a:pt x="436" y="138"/>
                </a:cubicBezTo>
                <a:cubicBezTo>
                  <a:pt x="421" y="141"/>
                  <a:pt x="398" y="138"/>
                  <a:pt x="387" y="13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pic>
        <p:nvPicPr>
          <p:cNvPr id="2" name="Picture 1" descr="A sign with a person and a euro symbol&#10;&#10;Description automatically generated">
            <a:extLst>
              <a:ext uri="{FF2B5EF4-FFF2-40B4-BE49-F238E27FC236}">
                <a16:creationId xmlns:a16="http://schemas.microsoft.com/office/drawing/2014/main" id="{C146A75F-9668-EA86-2A2E-5A0A8E9D89BC}"/>
              </a:ext>
            </a:extLst>
          </p:cNvPr>
          <p:cNvPicPr>
            <a:picLocks noChangeAspect="1"/>
          </p:cNvPicPr>
          <p:nvPr/>
        </p:nvPicPr>
        <p:blipFill>
          <a:blip r:embed="rId4"/>
          <a:stretch>
            <a:fillRect/>
          </a:stretch>
        </p:blipFill>
        <p:spPr>
          <a:xfrm>
            <a:off x="641233" y="3986742"/>
            <a:ext cx="2257778" cy="788341"/>
          </a:xfrm>
          <a:prstGeom prst="rect">
            <a:avLst/>
          </a:prstGeom>
        </p:spPr>
      </p:pic>
      <p:sp>
        <p:nvSpPr>
          <p:cNvPr id="3" name="TextBox 2">
            <a:extLst>
              <a:ext uri="{FF2B5EF4-FFF2-40B4-BE49-F238E27FC236}">
                <a16:creationId xmlns:a16="http://schemas.microsoft.com/office/drawing/2014/main" id="{C7B94078-1525-066F-384D-DB40170C9D1A}"/>
              </a:ext>
            </a:extLst>
          </p:cNvPr>
          <p:cNvSpPr txBox="1"/>
          <p:nvPr/>
        </p:nvSpPr>
        <p:spPr>
          <a:xfrm>
            <a:off x="568444" y="4977106"/>
            <a:ext cx="5273791" cy="923330"/>
          </a:xfrm>
          <a:prstGeom prst="rect">
            <a:avLst/>
          </a:prstGeom>
        </p:spPr>
        <p:txBody>
          <a:bodyPr lIns="91440" tIns="45720" rIns="91440" bIns="45720" anchor="t"/>
          <a:lstStyle/>
          <a:p>
            <a:pPr algn="just" defTabSz="914318">
              <a:spcBef>
                <a:spcPct val="0"/>
              </a:spcBef>
            </a:pPr>
            <a:r>
              <a:rPr lang="en-GB" dirty="0">
                <a:solidFill>
                  <a:schemeClr val="bg1"/>
                </a:solidFill>
                <a:latin typeface="D-DIN Exp"/>
                <a:cs typeface="Calibri"/>
              </a:rPr>
              <a:t>Attribution-</a:t>
            </a:r>
            <a:r>
              <a:rPr lang="en-GB" err="1">
                <a:solidFill>
                  <a:schemeClr val="bg1"/>
                </a:solidFill>
                <a:latin typeface="D-DIN Exp"/>
                <a:cs typeface="Calibri"/>
              </a:rPr>
              <a:t>NonCommercial</a:t>
            </a:r>
            <a:r>
              <a:rPr lang="en-GB" dirty="0">
                <a:solidFill>
                  <a:schemeClr val="bg1"/>
                </a:solidFill>
                <a:latin typeface="D-DIN Exp"/>
                <a:cs typeface="Calibri"/>
              </a:rPr>
              <a:t>-</a:t>
            </a:r>
            <a:r>
              <a:rPr lang="en-GB" err="1">
                <a:solidFill>
                  <a:schemeClr val="bg1"/>
                </a:solidFill>
                <a:latin typeface="D-DIN Exp"/>
                <a:cs typeface="Calibri"/>
              </a:rPr>
              <a:t>ShareAlike</a:t>
            </a:r>
            <a:r>
              <a:rPr lang="en-GB" dirty="0">
                <a:solidFill>
                  <a:schemeClr val="bg1"/>
                </a:solidFill>
                <a:latin typeface="D-DIN Exp"/>
                <a:cs typeface="Calibri"/>
              </a:rPr>
              <a:t> </a:t>
            </a:r>
            <a:br>
              <a:rPr lang="en-GB" dirty="0">
                <a:latin typeface="D-DIN Exp"/>
                <a:cs typeface="Calibri"/>
              </a:rPr>
            </a:br>
            <a:r>
              <a:rPr lang="en-GB" dirty="0">
                <a:solidFill>
                  <a:schemeClr val="bg1"/>
                </a:solidFill>
                <a:latin typeface="D-DIN Exp"/>
                <a:cs typeface="Calibri"/>
              </a:rPr>
              <a:t>CC-BY-NC-SA </a:t>
            </a:r>
          </a:p>
        </p:txBody>
      </p:sp>
      <p:sp>
        <p:nvSpPr>
          <p:cNvPr id="4" name="TextBox 3">
            <a:extLst>
              <a:ext uri="{FF2B5EF4-FFF2-40B4-BE49-F238E27FC236}">
                <a16:creationId xmlns:a16="http://schemas.microsoft.com/office/drawing/2014/main" id="{BAC81602-5547-5EC8-4CD1-7A3CC7149583}"/>
              </a:ext>
            </a:extLst>
          </p:cNvPr>
          <p:cNvSpPr txBox="1"/>
          <p:nvPr/>
        </p:nvSpPr>
        <p:spPr>
          <a:xfrm>
            <a:off x="571500" y="2028825"/>
            <a:ext cx="4572000"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u="sng" dirty="0">
                <a:solidFill>
                  <a:schemeClr val="bg1"/>
                </a:solidFill>
                <a:latin typeface="D-DIN Exp"/>
                <a:cs typeface="Calibri"/>
              </a:rPr>
              <a:t>How to cite this document</a:t>
            </a:r>
            <a:r>
              <a:rPr lang="en-US" dirty="0">
                <a:solidFill>
                  <a:schemeClr val="bg1"/>
                </a:solidFill>
                <a:latin typeface="D-DIN Exp"/>
                <a:cs typeface="Calibri"/>
              </a:rPr>
              <a:t>? </a:t>
            </a:r>
            <a:br>
              <a:rPr lang="en-US" dirty="0">
                <a:solidFill>
                  <a:schemeClr val="bg1"/>
                </a:solidFill>
                <a:latin typeface="D-DIN Exp"/>
                <a:cs typeface="Calibri"/>
              </a:rPr>
            </a:br>
            <a:r>
              <a:rPr lang="en-US" err="1">
                <a:solidFill>
                  <a:schemeClr val="bg1"/>
                </a:solidFill>
                <a:latin typeface="D-DIN Exp"/>
                <a:cs typeface="Calibri"/>
              </a:rPr>
              <a:t>Polykarpou</a:t>
            </a:r>
            <a:r>
              <a:rPr lang="en-US" dirty="0">
                <a:solidFill>
                  <a:schemeClr val="bg1"/>
                </a:solidFill>
                <a:latin typeface="D-DIN Exp"/>
                <a:cs typeface="Calibri"/>
              </a:rPr>
              <a:t>, Panagiota; </a:t>
            </a:r>
            <a:r>
              <a:rPr lang="en-US" err="1">
                <a:solidFill>
                  <a:schemeClr val="bg1"/>
                </a:solidFill>
                <a:latin typeface="D-DIN Exp"/>
                <a:cs typeface="Calibri"/>
              </a:rPr>
              <a:t>Wuiame</a:t>
            </a:r>
            <a:r>
              <a:rPr lang="en-US" dirty="0">
                <a:solidFill>
                  <a:schemeClr val="bg1"/>
                </a:solidFill>
                <a:latin typeface="D-DIN Exp"/>
                <a:cs typeface="Calibri"/>
              </a:rPr>
              <a:t>, Nathalie; </a:t>
            </a:r>
            <a:r>
              <a:rPr lang="en-US" err="1">
                <a:solidFill>
                  <a:schemeClr val="bg1"/>
                </a:solidFill>
                <a:latin typeface="D-DIN Exp"/>
                <a:cs typeface="Calibri"/>
              </a:rPr>
              <a:t>Madesi</a:t>
            </a:r>
            <a:r>
              <a:rPr lang="en-US" dirty="0">
                <a:solidFill>
                  <a:schemeClr val="bg1"/>
                </a:solidFill>
                <a:latin typeface="D-DIN Exp"/>
                <a:cs typeface="Calibri"/>
              </a:rPr>
              <a:t>, Vasia. Setting up and Implementing Institutional Policies to Address Gender-Based-Violence in Academia (Presentation in Lithuanian). Antwerp: Yellow Window, 2023</a:t>
            </a:r>
            <a:endParaRPr lang="en-US" dirty="0">
              <a:solidFill>
                <a:schemeClr val="bg1"/>
              </a:solidFill>
              <a:latin typeface="D-DIN Exp"/>
              <a:ea typeface="+mn-lt"/>
              <a:cs typeface="Calibri"/>
            </a:endParaRPr>
          </a:p>
        </p:txBody>
      </p:sp>
    </p:spTree>
    <p:extLst>
      <p:ext uri="{BB962C8B-B14F-4D97-AF65-F5344CB8AC3E}">
        <p14:creationId xmlns:p14="http://schemas.microsoft.com/office/powerpoint/2010/main" val="18970782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p:txBody>
          <a:bodyPr/>
          <a:lstStyle/>
          <a:p>
            <a:endParaRPr lang="en-US"/>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588" y="450850"/>
            <a:ext cx="4614693" cy="981347"/>
          </a:xfrm>
          <a:prstGeom prst="rect">
            <a:avLst/>
          </a:prstGeom>
        </p:spPr>
      </p:pic>
      <p:sp>
        <p:nvSpPr>
          <p:cNvPr id="16" name="Title 1">
            <a:extLst>
              <a:ext uri="{FF2B5EF4-FFF2-40B4-BE49-F238E27FC236}">
                <a16:creationId xmlns:a16="http://schemas.microsoft.com/office/drawing/2014/main" id="{1FB3101D-55E5-CC48-9F09-7E4D551C0301}"/>
              </a:ext>
            </a:extLst>
          </p:cNvPr>
          <p:cNvSpPr txBox="1">
            <a:spLocks/>
          </p:cNvSpPr>
          <p:nvPr/>
        </p:nvSpPr>
        <p:spPr>
          <a:xfrm>
            <a:off x="6891130" y="795458"/>
            <a:ext cx="4618118" cy="641597"/>
          </a:xfrm>
          <a:prstGeom prst="rect">
            <a:avLst/>
          </a:prstGeom>
        </p:spPr>
        <p:txBody>
          <a:bodyPr/>
          <a:lst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ctr"/>
            <a:r>
              <a:rPr lang="en-US" sz="6600" dirty="0">
                <a:solidFill>
                  <a:schemeClr val="bg1"/>
                </a:solidFill>
              </a:rPr>
              <a:t>A</a:t>
            </a:r>
            <a:r>
              <a:rPr lang="lt-LT" sz="6600">
                <a:solidFill>
                  <a:schemeClr val="bg1"/>
                </a:solidFill>
              </a:rPr>
              <a:t>čiū</a:t>
            </a:r>
            <a:r>
              <a:rPr lang="en-US" sz="6600">
                <a:solidFill>
                  <a:schemeClr val="bg1"/>
                </a:solidFill>
              </a:rPr>
              <a:t>!</a:t>
            </a:r>
            <a:endParaRPr lang="en-US" sz="6600" dirty="0">
              <a:solidFill>
                <a:schemeClr val="bg1"/>
              </a:solidFill>
            </a:endParaRPr>
          </a:p>
        </p:txBody>
      </p:sp>
      <p:sp>
        <p:nvSpPr>
          <p:cNvPr id="9" name="Rectangle 7">
            <a:extLst>
              <a:ext uri="{FF2B5EF4-FFF2-40B4-BE49-F238E27FC236}">
                <a16:creationId xmlns:a16="http://schemas.microsoft.com/office/drawing/2014/main" id="{890A8956-4B33-F747-B6C3-4316ADC39E7B}"/>
              </a:ext>
            </a:extLst>
          </p:cNvPr>
          <p:cNvSpPr>
            <a:spLocks noChangeArrowheads="1"/>
          </p:cNvSpPr>
          <p:nvPr/>
        </p:nvSpPr>
        <p:spPr bwMode="auto">
          <a:xfrm>
            <a:off x="7038174" y="5794353"/>
            <a:ext cx="3328155" cy="707886"/>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a:solidFill>
                  <a:schemeClr val="bg1">
                    <a:lumMod val="75000"/>
                  </a:schemeClr>
                </a:solidFill>
                <a:latin typeface="D-DIN" panose="020B0504030202030204" pitchFamily="34" charset="77"/>
              </a:rPr>
              <a:t>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esearch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sz="800">
              <a:solidFill>
                <a:schemeClr val="bg1">
                  <a:lumMod val="75000"/>
                </a:schemeClr>
              </a:solidFill>
              <a:latin typeface="D-DIN" panose="020B0504030202030204" pitchFamily="34" charset="77"/>
            </a:endParaRPr>
          </a:p>
          <a:p>
            <a:pPr lvl="0" defTabSz="914400"/>
            <a:r>
              <a:rPr lang="en-US" sz="800">
                <a:solidFill>
                  <a:schemeClr val="bg1">
                    <a:lumMod val="75000"/>
                  </a:schemeClr>
                </a:solidFill>
                <a:latin typeface="D-DIN" panose="020B0504030202030204" pitchFamily="34" charset="77"/>
              </a:rPr>
              <a:t>The contents of this publication are the sole responsibility of </a:t>
            </a:r>
            <a:r>
              <a:rPr lang="en-US" sz="800" err="1">
                <a:solidFill>
                  <a:schemeClr val="bg1">
                    <a:lumMod val="75000"/>
                  </a:schemeClr>
                </a:solidFill>
                <a:latin typeface="D-DIN" panose="020B0504030202030204" pitchFamily="34" charset="77"/>
              </a:rPr>
              <a:t>UniSAFE</a:t>
            </a:r>
            <a:r>
              <a:rPr lang="en-US" sz="800">
                <a:solidFill>
                  <a:schemeClr val="bg1">
                    <a:lumMod val="75000"/>
                  </a:schemeClr>
                </a:solidFill>
                <a:latin typeface="D-DIN" panose="020B0504030202030204" pitchFamily="34" charset="77"/>
              </a:rPr>
              <a:t> </a:t>
            </a:r>
            <a:br>
              <a:rPr lang="en-US" sz="800">
                <a:solidFill>
                  <a:schemeClr val="bg1">
                    <a:lumMod val="75000"/>
                  </a:schemeClr>
                </a:solidFill>
                <a:latin typeface="D-DIN" panose="020B0504030202030204" pitchFamily="34" charset="77"/>
              </a:rPr>
            </a:br>
            <a:r>
              <a:rPr lang="en-US" sz="800">
                <a:solidFill>
                  <a:schemeClr val="bg1">
                    <a:lumMod val="75000"/>
                  </a:schemeClr>
                </a:solidFill>
                <a:latin typeface="D-DIN" panose="020B0504030202030204" pitchFamily="34" charset="77"/>
              </a:rPr>
              <a:t>and do not necessarily reflect the opinion of the European Union.</a:t>
            </a:r>
            <a:endParaRPr lang="fr-FR" altLang="fr-FR" sz="800">
              <a:solidFill>
                <a:schemeClr val="bg1">
                  <a:lumMod val="75000"/>
                </a:schemeClr>
              </a:solidFill>
              <a:latin typeface="D-DIN" panose="020B0504030202030204" pitchFamily="34" charset="77"/>
            </a:endParaRPr>
          </a:p>
        </p:txBody>
      </p:sp>
      <p:pic>
        <p:nvPicPr>
          <p:cNvPr id="10" name="Image 9">
            <a:extLst>
              <a:ext uri="{FF2B5EF4-FFF2-40B4-BE49-F238E27FC236}">
                <a16:creationId xmlns:a16="http://schemas.microsoft.com/office/drawing/2014/main" id="{770C4FBC-7486-8844-BB47-E6332BC4D6BC}"/>
              </a:ext>
            </a:extLst>
          </p:cNvPr>
          <p:cNvPicPr>
            <a:picLocks noChangeAspect="1"/>
          </p:cNvPicPr>
          <p:nvPr/>
        </p:nvPicPr>
        <p:blipFill>
          <a:blip r:embed="rId3"/>
          <a:stretch>
            <a:fillRect/>
          </a:stretch>
        </p:blipFill>
        <p:spPr>
          <a:xfrm>
            <a:off x="6631510" y="5861820"/>
            <a:ext cx="406663" cy="229003"/>
          </a:xfrm>
          <a:prstGeom prst="rect">
            <a:avLst/>
          </a:prstGeom>
        </p:spPr>
      </p:pic>
      <p:sp>
        <p:nvSpPr>
          <p:cNvPr id="11" name="TextBox 5">
            <a:extLst>
              <a:ext uri="{FF2B5EF4-FFF2-40B4-BE49-F238E27FC236}">
                <a16:creationId xmlns:a16="http://schemas.microsoft.com/office/drawing/2014/main" id="{DADE1D70-8725-E241-BCF3-93D2C7272A78}"/>
              </a:ext>
            </a:extLst>
          </p:cNvPr>
          <p:cNvSpPr txBox="1"/>
          <p:nvPr/>
        </p:nvSpPr>
        <p:spPr>
          <a:xfrm>
            <a:off x="7277804" y="4956480"/>
            <a:ext cx="2507097" cy="369332"/>
          </a:xfrm>
          <a:prstGeom prst="rect">
            <a:avLst/>
          </a:prstGeom>
          <a:noFill/>
        </p:spPr>
        <p:txBody>
          <a:bodyPr wrap="none" lIns="0" rIns="0" rtlCol="0">
            <a:spAutoFit/>
          </a:bodyPr>
          <a:lstStyle/>
          <a:p>
            <a:r>
              <a:rPr lang="en-US">
                <a:solidFill>
                  <a:srgbClr val="5792CE"/>
                </a:solidFill>
                <a:latin typeface="D-DIN" panose="020B0504030202030204" pitchFamily="34" charset="77"/>
                <a:ea typeface="Open Sans" charset="0"/>
                <a:cs typeface="Open Sans" charset="0"/>
              </a:rPr>
              <a:t>Follow us! </a:t>
            </a:r>
            <a:r>
              <a:rPr lang="en-US">
                <a:solidFill>
                  <a:schemeClr val="bg1"/>
                </a:solidFill>
                <a:latin typeface="D-DIN" panose="020B0504030202030204" pitchFamily="34" charset="77"/>
                <a:ea typeface="Open Sans" charset="0"/>
                <a:cs typeface="Open Sans" charset="0"/>
              </a:rPr>
              <a:t>@</a:t>
            </a:r>
            <a:r>
              <a:rPr lang="en-US" err="1">
                <a:solidFill>
                  <a:schemeClr val="bg1"/>
                </a:solidFill>
                <a:latin typeface="D-DIN" panose="020B0504030202030204" pitchFamily="34" charset="77"/>
                <a:ea typeface="Open Sans" charset="0"/>
                <a:cs typeface="Open Sans" charset="0"/>
              </a:rPr>
              <a:t>UniSAFE_gbv</a:t>
            </a:r>
            <a:endParaRPr lang="en-US">
              <a:solidFill>
                <a:schemeClr val="bg1"/>
              </a:solidFill>
              <a:latin typeface="D-DIN" panose="020B0504030202030204" pitchFamily="34" charset="77"/>
              <a:ea typeface="Open Sans" charset="0"/>
              <a:cs typeface="Open Sans" charset="0"/>
            </a:endParaRPr>
          </a:p>
        </p:txBody>
      </p:sp>
      <p:sp>
        <p:nvSpPr>
          <p:cNvPr id="12" name="Freeform 11">
            <a:extLst>
              <a:ext uri="{FF2B5EF4-FFF2-40B4-BE49-F238E27FC236}">
                <a16:creationId xmlns:a16="http://schemas.microsoft.com/office/drawing/2014/main" id="{102DCE9A-83F8-2844-B650-CF0C1EED9759}"/>
              </a:ext>
            </a:extLst>
          </p:cNvPr>
          <p:cNvSpPr>
            <a:spLocks/>
          </p:cNvSpPr>
          <p:nvPr/>
        </p:nvSpPr>
        <p:spPr bwMode="auto">
          <a:xfrm>
            <a:off x="6917219" y="5058764"/>
            <a:ext cx="241909" cy="203326"/>
          </a:xfrm>
          <a:custGeom>
            <a:avLst/>
            <a:gdLst>
              <a:gd name="T0" fmla="*/ 387 w 436"/>
              <a:gd name="T1" fmla="*/ 133 h 363"/>
              <a:gd name="T2" fmla="*/ 434 w 436"/>
              <a:gd name="T3" fmla="*/ 105 h 363"/>
              <a:gd name="T4" fmla="*/ 383 w 436"/>
              <a:gd name="T5" fmla="*/ 110 h 363"/>
              <a:gd name="T6" fmla="*/ 380 w 436"/>
              <a:gd name="T7" fmla="*/ 100 h 363"/>
              <a:gd name="T8" fmla="*/ 288 w 436"/>
              <a:gd name="T9" fmla="*/ 28 h 363"/>
              <a:gd name="T10" fmla="*/ 298 w 436"/>
              <a:gd name="T11" fmla="*/ 24 h 363"/>
              <a:gd name="T12" fmla="*/ 325 w 436"/>
              <a:gd name="T13" fmla="*/ 9 h 363"/>
              <a:gd name="T14" fmla="*/ 283 w 436"/>
              <a:gd name="T15" fmla="*/ 17 h 363"/>
              <a:gd name="T16" fmla="*/ 306 w 436"/>
              <a:gd name="T17" fmla="*/ 0 h 363"/>
              <a:gd name="T18" fmla="*/ 272 w 436"/>
              <a:gd name="T19" fmla="*/ 16 h 363"/>
              <a:gd name="T20" fmla="*/ 278 w 436"/>
              <a:gd name="T21" fmla="*/ 3 h 363"/>
              <a:gd name="T22" fmla="*/ 210 w 436"/>
              <a:gd name="T23" fmla="*/ 108 h 363"/>
              <a:gd name="T24" fmla="*/ 177 w 436"/>
              <a:gd name="T25" fmla="*/ 82 h 363"/>
              <a:gd name="T26" fmla="*/ 65 w 436"/>
              <a:gd name="T27" fmla="*/ 32 h 363"/>
              <a:gd name="T28" fmla="*/ 103 w 436"/>
              <a:gd name="T29" fmla="*/ 87 h 363"/>
              <a:gd name="T30" fmla="*/ 76 w 436"/>
              <a:gd name="T31" fmla="*/ 90 h 363"/>
              <a:gd name="T32" fmla="*/ 125 w 436"/>
              <a:gd name="T33" fmla="*/ 134 h 363"/>
              <a:gd name="T34" fmla="*/ 95 w 436"/>
              <a:gd name="T35" fmla="*/ 145 h 363"/>
              <a:gd name="T36" fmla="*/ 148 w 436"/>
              <a:gd name="T37" fmla="*/ 172 h 363"/>
              <a:gd name="T38" fmla="*/ 162 w 436"/>
              <a:gd name="T39" fmla="*/ 209 h 363"/>
              <a:gd name="T40" fmla="*/ 0 w 436"/>
              <a:gd name="T41" fmla="*/ 213 h 363"/>
              <a:gd name="T42" fmla="*/ 384 w 436"/>
              <a:gd name="T43" fmla="*/ 158 h 363"/>
              <a:gd name="T44" fmla="*/ 436 w 436"/>
              <a:gd name="T45" fmla="*/ 138 h 363"/>
              <a:gd name="T46" fmla="*/ 387 w 436"/>
              <a:gd name="T47" fmla="*/ 13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6" h="363">
                <a:moveTo>
                  <a:pt x="387" y="133"/>
                </a:moveTo>
                <a:cubicBezTo>
                  <a:pt x="411" y="131"/>
                  <a:pt x="428" y="120"/>
                  <a:pt x="434" y="105"/>
                </a:cubicBezTo>
                <a:cubicBezTo>
                  <a:pt x="425" y="110"/>
                  <a:pt x="398" y="116"/>
                  <a:pt x="383" y="110"/>
                </a:cubicBezTo>
                <a:cubicBezTo>
                  <a:pt x="382" y="107"/>
                  <a:pt x="381" y="104"/>
                  <a:pt x="380" y="100"/>
                </a:cubicBezTo>
                <a:cubicBezTo>
                  <a:pt x="369" y="58"/>
                  <a:pt x="329" y="24"/>
                  <a:pt x="288" y="28"/>
                </a:cubicBezTo>
                <a:cubicBezTo>
                  <a:pt x="291" y="27"/>
                  <a:pt x="295" y="26"/>
                  <a:pt x="298" y="24"/>
                </a:cubicBezTo>
                <a:cubicBezTo>
                  <a:pt x="303" y="23"/>
                  <a:pt x="329" y="18"/>
                  <a:pt x="325" y="9"/>
                </a:cubicBezTo>
                <a:cubicBezTo>
                  <a:pt x="322" y="1"/>
                  <a:pt x="289" y="15"/>
                  <a:pt x="283" y="17"/>
                </a:cubicBezTo>
                <a:cubicBezTo>
                  <a:pt x="291" y="14"/>
                  <a:pt x="304" y="9"/>
                  <a:pt x="306" y="0"/>
                </a:cubicBezTo>
                <a:cubicBezTo>
                  <a:pt x="293" y="1"/>
                  <a:pt x="281" y="7"/>
                  <a:pt x="272" y="16"/>
                </a:cubicBezTo>
                <a:cubicBezTo>
                  <a:pt x="275" y="12"/>
                  <a:pt x="278" y="8"/>
                  <a:pt x="278" y="3"/>
                </a:cubicBezTo>
                <a:cubicBezTo>
                  <a:pt x="245" y="24"/>
                  <a:pt x="226" y="67"/>
                  <a:pt x="210" y="108"/>
                </a:cubicBezTo>
                <a:cubicBezTo>
                  <a:pt x="198" y="96"/>
                  <a:pt x="187" y="87"/>
                  <a:pt x="177" y="82"/>
                </a:cubicBezTo>
                <a:cubicBezTo>
                  <a:pt x="150" y="67"/>
                  <a:pt x="117" y="51"/>
                  <a:pt x="65" y="32"/>
                </a:cubicBezTo>
                <a:cubicBezTo>
                  <a:pt x="64" y="49"/>
                  <a:pt x="74" y="72"/>
                  <a:pt x="103" y="87"/>
                </a:cubicBezTo>
                <a:cubicBezTo>
                  <a:pt x="96" y="86"/>
                  <a:pt x="85" y="88"/>
                  <a:pt x="76" y="90"/>
                </a:cubicBezTo>
                <a:cubicBezTo>
                  <a:pt x="80" y="110"/>
                  <a:pt x="92" y="126"/>
                  <a:pt x="125" y="134"/>
                </a:cubicBezTo>
                <a:cubicBezTo>
                  <a:pt x="110" y="135"/>
                  <a:pt x="102" y="138"/>
                  <a:pt x="95" y="145"/>
                </a:cubicBezTo>
                <a:cubicBezTo>
                  <a:pt x="102" y="159"/>
                  <a:pt x="118" y="175"/>
                  <a:pt x="148" y="172"/>
                </a:cubicBezTo>
                <a:cubicBezTo>
                  <a:pt x="115" y="186"/>
                  <a:pt x="135" y="213"/>
                  <a:pt x="162" y="209"/>
                </a:cubicBezTo>
                <a:cubicBezTo>
                  <a:pt x="116" y="257"/>
                  <a:pt x="42" y="253"/>
                  <a:pt x="0" y="213"/>
                </a:cubicBezTo>
                <a:cubicBezTo>
                  <a:pt x="110" y="363"/>
                  <a:pt x="348" y="302"/>
                  <a:pt x="384" y="158"/>
                </a:cubicBezTo>
                <a:cubicBezTo>
                  <a:pt x="411" y="158"/>
                  <a:pt x="426" y="148"/>
                  <a:pt x="436" y="138"/>
                </a:cubicBezTo>
                <a:cubicBezTo>
                  <a:pt x="421" y="141"/>
                  <a:pt x="398" y="138"/>
                  <a:pt x="387" y="13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Tree>
    <p:extLst>
      <p:ext uri="{BB962C8B-B14F-4D97-AF65-F5344CB8AC3E}">
        <p14:creationId xmlns:p14="http://schemas.microsoft.com/office/powerpoint/2010/main" val="1150822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dirty="0" err="1">
                <a:latin typeface="D-DIN Exp"/>
                <a:ea typeface="Open Sans"/>
                <a:cs typeface="Open Sans"/>
              </a:rPr>
              <a:t>Atvejo</a:t>
            </a:r>
            <a:r>
              <a:rPr lang="fr-FR" b="1" dirty="0">
                <a:latin typeface="D-DIN Exp"/>
                <a:ea typeface="Open Sans"/>
                <a:cs typeface="Open Sans"/>
              </a:rPr>
              <a:t> </a:t>
            </a:r>
            <a:r>
              <a:rPr lang="fr-FR" b="1">
                <a:latin typeface="D-DIN Exp"/>
                <a:ea typeface="Open Sans"/>
                <a:cs typeface="Open Sans"/>
              </a:rPr>
              <a:t>istorija  </a:t>
            </a:r>
            <a:endParaRPr lang="fr-FR" b="1" dirty="0">
              <a:latin typeface="D-DIN Exp"/>
              <a:ea typeface="Open Sans"/>
              <a:cs typeface="Open Sans"/>
            </a:endParaRPr>
          </a:p>
        </p:txBody>
      </p:sp>
      <p:sp>
        <p:nvSpPr>
          <p:cNvPr id="3" name="Title 1">
            <a:extLst>
              <a:ext uri="{FF2B5EF4-FFF2-40B4-BE49-F238E27FC236}">
                <a16:creationId xmlns:a16="http://schemas.microsoft.com/office/drawing/2014/main" id="{603E24C4-5BE2-E65A-1CE8-4579296EE9F0}"/>
              </a:ext>
            </a:extLst>
          </p:cNvPr>
          <p:cNvSpPr txBox="1">
            <a:spLocks/>
          </p:cNvSpPr>
          <p:nvPr/>
        </p:nvSpPr>
        <p:spPr>
          <a:xfrm>
            <a:off x="1052512" y="2650619"/>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ctr"/>
            <a:r>
              <a:rPr lang="en-US" sz="4000" dirty="0">
                <a:solidFill>
                  <a:srgbClr val="FFFFFF"/>
                </a:solidFill>
                <a:latin typeface="D-DIN Exp"/>
              </a:rPr>
              <a:t>Kaip </a:t>
            </a:r>
            <a:r>
              <a:rPr lang="en-US" sz="4000" dirty="0" err="1">
                <a:solidFill>
                  <a:srgbClr val="FFFFFF"/>
                </a:solidFill>
                <a:latin typeface="D-DIN Exp"/>
              </a:rPr>
              <a:t>manote</a:t>
            </a:r>
            <a:r>
              <a:rPr lang="en-US" sz="4000" dirty="0">
                <a:solidFill>
                  <a:srgbClr val="FFFFFF"/>
                </a:solidFill>
                <a:latin typeface="D-DIN Exp"/>
              </a:rPr>
              <a:t>, </a:t>
            </a:r>
            <a:r>
              <a:rPr lang="en-US" sz="4000" dirty="0" err="1">
                <a:solidFill>
                  <a:srgbClr val="FFFFFF"/>
                </a:solidFill>
                <a:latin typeface="D-DIN Exp"/>
              </a:rPr>
              <a:t>kas</a:t>
            </a:r>
            <a:r>
              <a:rPr lang="en-US" sz="4000" dirty="0">
                <a:solidFill>
                  <a:srgbClr val="FFFFFF"/>
                </a:solidFill>
                <a:latin typeface="D-DIN Exp"/>
              </a:rPr>
              <a:t> </a:t>
            </a:r>
            <a:r>
              <a:rPr lang="en-US" sz="4000" dirty="0" err="1">
                <a:solidFill>
                  <a:srgbClr val="FFFFFF"/>
                </a:solidFill>
                <a:latin typeface="D-DIN Exp"/>
              </a:rPr>
              <a:t>šio</a:t>
            </a:r>
            <a:r>
              <a:rPr lang="en-US" sz="4000" dirty="0">
                <a:solidFill>
                  <a:srgbClr val="FFFFFF"/>
                </a:solidFill>
                <a:latin typeface="D-DIN Exp"/>
              </a:rPr>
              <a:t> </a:t>
            </a:r>
            <a:r>
              <a:rPr lang="en-US" sz="4000" dirty="0" err="1">
                <a:solidFill>
                  <a:srgbClr val="FFFFFF"/>
                </a:solidFill>
                <a:latin typeface="D-DIN Exp"/>
              </a:rPr>
              <a:t>atvejo</a:t>
            </a:r>
            <a:r>
              <a:rPr lang="en-US" sz="4000" dirty="0">
                <a:solidFill>
                  <a:srgbClr val="FFFFFF"/>
                </a:solidFill>
                <a:latin typeface="D-DIN Exp"/>
              </a:rPr>
              <a:t> </a:t>
            </a:r>
            <a:r>
              <a:rPr lang="en-US" sz="4000" dirty="0" err="1">
                <a:solidFill>
                  <a:srgbClr val="FFFFFF"/>
                </a:solidFill>
                <a:latin typeface="D-DIN Exp"/>
              </a:rPr>
              <a:t>tyrime</a:t>
            </a:r>
            <a:r>
              <a:rPr lang="en-US" sz="4000" dirty="0">
                <a:solidFill>
                  <a:srgbClr val="FFFFFF"/>
                </a:solidFill>
                <a:latin typeface="D-DIN Exp"/>
              </a:rPr>
              <a:t> </a:t>
            </a:r>
            <a:r>
              <a:rPr lang="en-US" sz="4000" dirty="0" err="1">
                <a:solidFill>
                  <a:srgbClr val="FFFFFF"/>
                </a:solidFill>
                <a:latin typeface="D-DIN Exp"/>
              </a:rPr>
              <a:t>nutiko</a:t>
            </a:r>
            <a:r>
              <a:rPr lang="en-US" sz="4000" dirty="0">
                <a:solidFill>
                  <a:srgbClr val="FFFFFF"/>
                </a:solidFill>
                <a:latin typeface="D-DIN Exp"/>
              </a:rPr>
              <a:t>? </a:t>
            </a:r>
            <a:br>
              <a:rPr lang="en-US" sz="4000" dirty="0">
                <a:solidFill>
                  <a:srgbClr val="FFFFFF"/>
                </a:solidFill>
              </a:rPr>
            </a:br>
            <a:endParaRPr lang="en-US" sz="4000" dirty="0">
              <a:solidFill>
                <a:srgbClr val="FFFFFF"/>
              </a:solidFill>
              <a:latin typeface="D-DIN Exp"/>
            </a:endParaRPr>
          </a:p>
          <a:p>
            <a:pPr algn="ctr"/>
            <a:r>
              <a:rPr lang="en-US" sz="4000" dirty="0" err="1">
                <a:solidFill>
                  <a:srgbClr val="FFFFFF"/>
                </a:solidFill>
                <a:latin typeface="D-DIN Exp"/>
              </a:rPr>
              <a:t>Kokias</a:t>
            </a:r>
            <a:r>
              <a:rPr lang="en-US" sz="4000" dirty="0">
                <a:solidFill>
                  <a:srgbClr val="FFFFFF"/>
                </a:solidFill>
                <a:latin typeface="D-DIN Exp"/>
              </a:rPr>
              <a:t> </a:t>
            </a:r>
            <a:r>
              <a:rPr lang="en-US" sz="4000" dirty="0" err="1">
                <a:solidFill>
                  <a:srgbClr val="FFFFFF"/>
                </a:solidFill>
                <a:latin typeface="D-DIN Exp"/>
              </a:rPr>
              <a:t>klaidas</a:t>
            </a:r>
            <a:r>
              <a:rPr lang="en-US" sz="4000" dirty="0">
                <a:solidFill>
                  <a:srgbClr val="FFFFFF"/>
                </a:solidFill>
                <a:latin typeface="D-DIN Exp"/>
              </a:rPr>
              <a:t> </a:t>
            </a:r>
            <a:r>
              <a:rPr lang="en-US" sz="4000" dirty="0" err="1">
                <a:solidFill>
                  <a:srgbClr val="FFFFFF"/>
                </a:solidFill>
                <a:latin typeface="D-DIN Exp"/>
              </a:rPr>
              <a:t>ir</a:t>
            </a:r>
            <a:r>
              <a:rPr lang="en-US" sz="4000" dirty="0">
                <a:solidFill>
                  <a:srgbClr val="FFFFFF"/>
                </a:solidFill>
                <a:latin typeface="D-DIN Exp"/>
              </a:rPr>
              <a:t> </a:t>
            </a:r>
            <a:r>
              <a:rPr lang="en-US" sz="4000" dirty="0" err="1">
                <a:solidFill>
                  <a:srgbClr val="FFFFFF"/>
                </a:solidFill>
                <a:latin typeface="D-DIN Exp"/>
              </a:rPr>
              <a:t>netikslumus</a:t>
            </a:r>
            <a:r>
              <a:rPr lang="en-US" sz="4000" dirty="0">
                <a:solidFill>
                  <a:srgbClr val="FFFFFF"/>
                </a:solidFill>
                <a:latin typeface="D-DIN Exp"/>
              </a:rPr>
              <a:t> </a:t>
            </a:r>
            <a:r>
              <a:rPr lang="en-US" sz="4000" dirty="0" err="1">
                <a:solidFill>
                  <a:srgbClr val="FFFFFF"/>
                </a:solidFill>
                <a:latin typeface="D-DIN Exp"/>
              </a:rPr>
              <a:t>pastebite</a:t>
            </a:r>
            <a:r>
              <a:rPr lang="en-US" sz="4000" dirty="0">
                <a:solidFill>
                  <a:srgbClr val="FFFFFF"/>
                </a:solidFill>
                <a:latin typeface="D-DIN Exp"/>
              </a:rPr>
              <a:t>?</a:t>
            </a:r>
            <a:endParaRPr lang="x-none" sz="4000" dirty="0">
              <a:solidFill>
                <a:srgbClr val="FFFFFF"/>
              </a:solidFill>
              <a:latin typeface="D-DIN Exp"/>
            </a:endParaRPr>
          </a:p>
        </p:txBody>
      </p:sp>
    </p:spTree>
    <p:extLst>
      <p:ext uri="{BB962C8B-B14F-4D97-AF65-F5344CB8AC3E}">
        <p14:creationId xmlns:p14="http://schemas.microsoft.com/office/powerpoint/2010/main" val="2206206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b="1" dirty="0" err="1">
                <a:ea typeface="Open Sans"/>
                <a:cs typeface="Open Sans"/>
              </a:rPr>
              <a:t>Kaip</a:t>
            </a:r>
            <a:r>
              <a:rPr lang="fr-FR" b="1" dirty="0">
                <a:ea typeface="Open Sans"/>
                <a:cs typeface="Open Sans"/>
              </a:rPr>
              <a:t> </a:t>
            </a:r>
            <a:r>
              <a:rPr lang="fr-FR" b="1" dirty="0" err="1">
                <a:ea typeface="Open Sans"/>
                <a:cs typeface="Open Sans"/>
              </a:rPr>
              <a:t>suprantame</a:t>
            </a:r>
            <a:r>
              <a:rPr lang="fr-FR" b="1" dirty="0">
                <a:ea typeface="Open Sans"/>
                <a:cs typeface="Open Sans"/>
              </a:rPr>
              <a:t> </a:t>
            </a:r>
            <a:r>
              <a:rPr lang="fr-FR" b="1" dirty="0" err="1">
                <a:ea typeface="Open Sans"/>
                <a:cs typeface="Open Sans"/>
              </a:rPr>
              <a:t>smurto</a:t>
            </a:r>
            <a:r>
              <a:rPr lang="fr-FR" b="1" dirty="0">
                <a:ea typeface="Open Sans"/>
                <a:cs typeface="Open Sans"/>
              </a:rPr>
              <a:t> </a:t>
            </a:r>
            <a:r>
              <a:rPr lang="fr-FR" b="1" dirty="0" err="1">
                <a:ea typeface="Open Sans"/>
                <a:cs typeface="Open Sans"/>
              </a:rPr>
              <a:t>lyties</a:t>
            </a:r>
            <a:r>
              <a:rPr lang="fr-FR" b="1" dirty="0">
                <a:ea typeface="Open Sans"/>
                <a:cs typeface="Open Sans"/>
              </a:rPr>
              <a:t> </a:t>
            </a:r>
            <a:r>
              <a:rPr lang="fr-FR" b="1" dirty="0" err="1">
                <a:ea typeface="Open Sans"/>
                <a:cs typeface="Open Sans"/>
              </a:rPr>
              <a:t>pagrindu</a:t>
            </a:r>
            <a:r>
              <a:rPr lang="fr-FR" b="1" dirty="0">
                <a:ea typeface="Open Sans"/>
                <a:cs typeface="Open Sans"/>
              </a:rPr>
              <a:t> </a:t>
            </a:r>
            <a:r>
              <a:rPr lang="fr-FR" b="1" dirty="0" err="1">
                <a:ea typeface="Open Sans"/>
                <a:cs typeface="Open Sans"/>
              </a:rPr>
              <a:t>sąvokas</a:t>
            </a:r>
            <a:r>
              <a:rPr lang="fr-FR" b="1" dirty="0">
                <a:ea typeface="Open Sans"/>
                <a:cs typeface="Open Sans"/>
              </a:rPr>
              <a:t>? </a:t>
            </a:r>
          </a:p>
        </p:txBody>
      </p:sp>
      <p:sp>
        <p:nvSpPr>
          <p:cNvPr id="3" name="Title 1">
            <a:extLst>
              <a:ext uri="{FF2B5EF4-FFF2-40B4-BE49-F238E27FC236}">
                <a16:creationId xmlns:a16="http://schemas.microsoft.com/office/drawing/2014/main" id="{603E24C4-5BE2-E65A-1CE8-4579296EE9F0}"/>
              </a:ext>
            </a:extLst>
          </p:cNvPr>
          <p:cNvSpPr txBox="1">
            <a:spLocks/>
          </p:cNvSpPr>
          <p:nvPr/>
        </p:nvSpPr>
        <p:spPr>
          <a:xfrm>
            <a:off x="1052512" y="2650619"/>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ctr"/>
            <a:r>
              <a:rPr lang="lt-LT" sz="4400" dirty="0">
                <a:solidFill>
                  <a:srgbClr val="FFFFFF"/>
                </a:solidFill>
              </a:rPr>
              <a:t>Pasidalykite nuomonėmis, kaip jūs suprantate, kas yra smurtas lyties pagrindu. </a:t>
            </a:r>
          </a:p>
        </p:txBody>
      </p:sp>
      <p:sp>
        <p:nvSpPr>
          <p:cNvPr id="4" name="Title 1">
            <a:extLst>
              <a:ext uri="{FF2B5EF4-FFF2-40B4-BE49-F238E27FC236}">
                <a16:creationId xmlns:a16="http://schemas.microsoft.com/office/drawing/2014/main" id="{53AA5CA7-8FE8-5AA5-52EC-2D03A290D083}"/>
              </a:ext>
            </a:extLst>
          </p:cNvPr>
          <p:cNvSpPr txBox="1">
            <a:spLocks/>
          </p:cNvSpPr>
          <p:nvPr/>
        </p:nvSpPr>
        <p:spPr>
          <a:xfrm>
            <a:off x="1286192" y="3927466"/>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ctr"/>
            <a:endParaRPr lang="x-none" sz="2000" i="1" dirty="0">
              <a:solidFill>
                <a:srgbClr val="FFFFFF"/>
              </a:solidFill>
            </a:endParaRPr>
          </a:p>
        </p:txBody>
      </p:sp>
    </p:spTree>
    <p:extLst>
      <p:ext uri="{BB962C8B-B14F-4D97-AF65-F5344CB8AC3E}">
        <p14:creationId xmlns:p14="http://schemas.microsoft.com/office/powerpoint/2010/main" val="1655311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56" y="750070"/>
            <a:ext cx="3758364" cy="1861285"/>
          </a:xfrm>
        </p:spPr>
        <p:txBody>
          <a:bodyPr/>
          <a:lstStyle/>
          <a:p>
            <a:r>
              <a:rPr lang="en-US" dirty="0" err="1"/>
              <a:t>Smurto</a:t>
            </a:r>
            <a:r>
              <a:rPr lang="en-US" dirty="0"/>
              <a:t> </a:t>
            </a:r>
            <a:r>
              <a:rPr lang="en-US" dirty="0" err="1"/>
              <a:t>lyties</a:t>
            </a:r>
            <a:r>
              <a:rPr lang="en-US" dirty="0"/>
              <a:t> </a:t>
            </a:r>
            <a:r>
              <a:rPr lang="en-US" dirty="0" err="1"/>
              <a:t>pagrindu</a:t>
            </a:r>
            <a:r>
              <a:rPr lang="en-US" dirty="0"/>
              <a:t> </a:t>
            </a:r>
            <a:r>
              <a:rPr lang="en-US" dirty="0" err="1"/>
              <a:t>apibrėžimas</a:t>
            </a:r>
            <a:br>
              <a:rPr lang="en-US" dirty="0"/>
            </a:br>
            <a:endParaRPr lang="en-US" dirty="0"/>
          </a:p>
        </p:txBody>
      </p:sp>
      <p:sp>
        <p:nvSpPr>
          <p:cNvPr id="12" name="TextBox 11"/>
          <p:cNvSpPr txBox="1"/>
          <p:nvPr/>
        </p:nvSpPr>
        <p:spPr>
          <a:xfrm>
            <a:off x="5934713" y="238539"/>
            <a:ext cx="5892852" cy="6494085"/>
          </a:xfrm>
          <a:prstGeom prst="rect">
            <a:avLst/>
          </a:prstGeom>
          <a:noFill/>
        </p:spPr>
        <p:txBody>
          <a:bodyPr wrap="square" lIns="0" rIns="0" rtlCol="0">
            <a:spAutoFit/>
          </a:bodyPr>
          <a:lstStyle/>
          <a:p>
            <a:r>
              <a:rPr lang="lt-LT" sz="2400" dirty="0">
                <a:solidFill>
                  <a:srgbClr val="000000"/>
                </a:solidFill>
                <a:latin typeface="D-DIN" panose="020B0504030202030204" pitchFamily="34" charset="77"/>
                <a:ea typeface="Open Sans" charset="0"/>
                <a:cs typeface="Open Sans" charset="0"/>
              </a:rPr>
              <a:t>Smurtas dėl lyties gali būti </a:t>
            </a:r>
            <a:r>
              <a:rPr lang="lt-LT" sz="2400" b="1" dirty="0">
                <a:solidFill>
                  <a:srgbClr val="000000"/>
                </a:solidFill>
                <a:latin typeface="D-DIN" panose="020B0504030202030204" pitchFamily="34" charset="77"/>
                <a:ea typeface="Open Sans" charset="0"/>
                <a:cs typeface="Open Sans" charset="0"/>
              </a:rPr>
              <a:t>seksualinis, fizinis, žodinis, psicho-loginis (emocinis) ar </a:t>
            </a:r>
            <a:r>
              <a:rPr lang="lt-LT" sz="2400" b="1" dirty="0" err="1">
                <a:solidFill>
                  <a:srgbClr val="000000"/>
                </a:solidFill>
                <a:latin typeface="D-DIN" panose="020B0504030202030204" pitchFamily="34" charset="77"/>
                <a:ea typeface="Open Sans" charset="0"/>
                <a:cs typeface="Open Sans" charset="0"/>
              </a:rPr>
              <a:t>socioekonominis</a:t>
            </a:r>
            <a:r>
              <a:rPr lang="lt-LT" sz="2400" dirty="0">
                <a:solidFill>
                  <a:srgbClr val="000000"/>
                </a:solidFill>
                <a:latin typeface="D-DIN" panose="020B0504030202030204" pitchFamily="34" charset="77"/>
                <a:ea typeface="Open Sans" charset="0"/>
                <a:cs typeface="Open Sans" charset="0"/>
              </a:rPr>
              <a:t> ir gali turėti daug įvairių formų nuo </a:t>
            </a:r>
            <a:r>
              <a:rPr lang="lt-LT" sz="2400" b="1" dirty="0">
                <a:solidFill>
                  <a:srgbClr val="000000"/>
                </a:solidFill>
                <a:latin typeface="D-DIN" panose="020B0504030202030204" pitchFamily="34" charset="77"/>
                <a:ea typeface="Open Sans" charset="0"/>
                <a:cs typeface="Open Sans" charset="0"/>
              </a:rPr>
              <a:t>žodinio smurto iki neapykantos kurstymo internete, nuo išžaginimo iki žmogžudystės.</a:t>
            </a:r>
          </a:p>
          <a:p>
            <a:br>
              <a:rPr lang="lt-LT" sz="2400" dirty="0">
                <a:solidFill>
                  <a:srgbClr val="000000"/>
                </a:solidFill>
                <a:latin typeface="D-DIN" panose="020B0504030202030204" pitchFamily="34" charset="77"/>
                <a:ea typeface="Open Sans" charset="0"/>
                <a:cs typeface="Open Sans" charset="0"/>
              </a:rPr>
            </a:br>
            <a:r>
              <a:rPr lang="lt-LT" sz="2400" dirty="0">
                <a:solidFill>
                  <a:srgbClr val="000000"/>
                </a:solidFill>
                <a:latin typeface="D-DIN" panose="020B0504030202030204" pitchFamily="34" charset="77"/>
                <a:ea typeface="Open Sans" charset="0"/>
                <a:cs typeface="Open Sans" charset="0"/>
              </a:rPr>
              <a:t> Smurtautojas gali būti bet kas</a:t>
            </a:r>
            <a:r>
              <a:rPr lang="lt-LT" sz="2400" b="1" dirty="0">
                <a:solidFill>
                  <a:srgbClr val="000000"/>
                </a:solidFill>
                <a:latin typeface="D-DIN" panose="020B0504030202030204" pitchFamily="34" charset="77"/>
                <a:ea typeface="Open Sans" charset="0"/>
                <a:cs typeface="Open Sans" charset="0"/>
              </a:rPr>
              <a:t>: dabartinis ar buvęs sutuoktinis/partneris, šeimos narys, kolega darbe, klasės draugas, draugas ar pažįstamas, nežinomas asmuo, arba asmenys veikiantys k</a:t>
            </a:r>
            <a:r>
              <a:rPr lang="lt-LT" sz="2400" b="1" spc="-90" dirty="0">
                <a:solidFill>
                  <a:srgbClr val="000000"/>
                </a:solidFill>
                <a:latin typeface="D-DIN" panose="020B0504030202030204" pitchFamily="34" charset="77"/>
                <a:ea typeface="Open Sans" charset="0"/>
                <a:cs typeface="Open Sans" charset="0"/>
              </a:rPr>
              <a:t>ultūrinių</a:t>
            </a:r>
            <a:r>
              <a:rPr lang="lt-LT" sz="2400" b="1" spc="-50" dirty="0">
                <a:solidFill>
                  <a:srgbClr val="000000"/>
                </a:solidFill>
                <a:latin typeface="D-DIN" panose="020B0504030202030204" pitchFamily="34" charset="77"/>
                <a:ea typeface="Open Sans" charset="0"/>
                <a:cs typeface="Open Sans" charset="0"/>
              </a:rPr>
              <a:t>,</a:t>
            </a:r>
            <a:r>
              <a:rPr lang="lt-LT" sz="2400" b="1" dirty="0">
                <a:solidFill>
                  <a:srgbClr val="000000"/>
                </a:solidFill>
                <a:latin typeface="D-DIN" panose="020B0504030202030204" pitchFamily="34" charset="77"/>
                <a:ea typeface="Open Sans" charset="0"/>
                <a:cs typeface="Open Sans" charset="0"/>
              </a:rPr>
              <a:t> religinių, valstybės ar tarpvalstybinių institucijų vardu.  </a:t>
            </a:r>
          </a:p>
          <a:p>
            <a:br>
              <a:rPr lang="lt-LT" sz="1600" i="1" dirty="0">
                <a:solidFill>
                  <a:srgbClr val="000000"/>
                </a:solidFill>
                <a:latin typeface="D-DIN" panose="020B0504030202030204" pitchFamily="34" charset="77"/>
                <a:ea typeface="Open Sans" charset="0"/>
                <a:cs typeface="Open Sans" charset="0"/>
              </a:rPr>
            </a:br>
            <a:r>
              <a:rPr lang="lt-LT" sz="1600" i="1" dirty="0">
                <a:solidFill>
                  <a:srgbClr val="000000"/>
                </a:solidFill>
                <a:latin typeface="D-DIN" panose="020B0504030202030204" pitchFamily="34" charset="77"/>
                <a:ea typeface="Open Sans" charset="0"/>
                <a:cs typeface="Open Sans" charset="0"/>
              </a:rPr>
              <a:t>Šaltinis: </a:t>
            </a:r>
            <a:r>
              <a:rPr lang="lt-LT" sz="1600" i="1" dirty="0" err="1">
                <a:solidFill>
                  <a:srgbClr val="000000"/>
                </a:solidFill>
                <a:latin typeface="D-DIN" panose="020B0504030202030204" pitchFamily="34" charset="77"/>
                <a:ea typeface="Open Sans" charset="0"/>
                <a:cs typeface="Open Sans" charset="0"/>
                <a:hlinkClick r:id="rId3"/>
              </a:rPr>
              <a:t>Council</a:t>
            </a:r>
            <a:r>
              <a:rPr lang="lt-LT" sz="1600" i="1" dirty="0">
                <a:solidFill>
                  <a:srgbClr val="000000"/>
                </a:solidFill>
                <a:latin typeface="D-DIN" panose="020B0504030202030204" pitchFamily="34" charset="77"/>
                <a:ea typeface="Open Sans" charset="0"/>
                <a:cs typeface="Open Sans" charset="0"/>
                <a:hlinkClick r:id="rId3"/>
              </a:rPr>
              <a:t> </a:t>
            </a:r>
            <a:r>
              <a:rPr lang="lt-LT" sz="1600" i="1" dirty="0" err="1">
                <a:solidFill>
                  <a:srgbClr val="000000"/>
                </a:solidFill>
                <a:latin typeface="D-DIN" panose="020B0504030202030204" pitchFamily="34" charset="77"/>
                <a:ea typeface="Open Sans" charset="0"/>
                <a:cs typeface="Open Sans" charset="0"/>
                <a:hlinkClick r:id="rId3"/>
              </a:rPr>
              <a:t>of</a:t>
            </a:r>
            <a:r>
              <a:rPr lang="lt-LT" sz="1600" i="1" dirty="0">
                <a:solidFill>
                  <a:srgbClr val="000000"/>
                </a:solidFill>
                <a:latin typeface="D-DIN" panose="020B0504030202030204" pitchFamily="34" charset="77"/>
                <a:ea typeface="Open Sans" charset="0"/>
                <a:cs typeface="Open Sans" charset="0"/>
                <a:hlinkClick r:id="rId3"/>
              </a:rPr>
              <a:t> </a:t>
            </a:r>
            <a:r>
              <a:rPr lang="lt-LT" sz="1600" i="1" dirty="0" err="1">
                <a:solidFill>
                  <a:srgbClr val="000000"/>
                </a:solidFill>
                <a:latin typeface="D-DIN" panose="020B0504030202030204" pitchFamily="34" charset="77"/>
                <a:ea typeface="Open Sans" charset="0"/>
                <a:cs typeface="Open Sans" charset="0"/>
                <a:hlinkClick r:id="rId3"/>
              </a:rPr>
              <a:t>Europe</a:t>
            </a:r>
            <a:endParaRPr lang="lt-LT" sz="1400" i="1" dirty="0">
              <a:solidFill>
                <a:srgbClr val="000000"/>
              </a:solidFill>
              <a:latin typeface="D-DIN" panose="020B0504030202030204" pitchFamily="34" charset="77"/>
              <a:ea typeface="Open Sans" charset="0"/>
              <a:cs typeface="Open Sans" charset="0"/>
            </a:endParaRPr>
          </a:p>
        </p:txBody>
      </p:sp>
      <p:sp>
        <p:nvSpPr>
          <p:cNvPr id="21" name="TextBox 7">
            <a:extLst>
              <a:ext uri="{FF2B5EF4-FFF2-40B4-BE49-F238E27FC236}">
                <a16:creationId xmlns:a16="http://schemas.microsoft.com/office/drawing/2014/main" id="{0D0E1B75-0F8F-5A4A-9C79-A1AF0B7D671E}"/>
              </a:ext>
            </a:extLst>
          </p:cNvPr>
          <p:cNvSpPr txBox="1"/>
          <p:nvPr/>
        </p:nvSpPr>
        <p:spPr>
          <a:xfrm>
            <a:off x="653000" y="2497713"/>
            <a:ext cx="4005498" cy="2973122"/>
          </a:xfrm>
          <a:prstGeom prst="rect">
            <a:avLst/>
          </a:prstGeom>
          <a:noFill/>
        </p:spPr>
        <p:txBody>
          <a:bodyPr wrap="square" lIns="0" rIns="0" rtlCol="0">
            <a:spAutoFit/>
          </a:bodyPr>
          <a:lstStyle/>
          <a:p>
            <a:pPr>
              <a:lnSpc>
                <a:spcPct val="130000"/>
              </a:lnSpc>
            </a:pPr>
            <a:r>
              <a:rPr lang="lt-LT" sz="2400" b="1" dirty="0">
                <a:solidFill>
                  <a:schemeClr val="tx1">
                    <a:alpha val="70000"/>
                  </a:schemeClr>
                </a:solidFill>
                <a:latin typeface="D-DIN" panose="020B0504030202030204" pitchFamily="34" charset="77"/>
              </a:rPr>
              <a:t>Smurtas lyties pagrindu - tai bet kokia žala, daroma asmeniui ar žmonių grupei dėl jų lyties, seksualinės orientacijos ir (arba) lyt</a:t>
            </a:r>
            <a:r>
              <a:rPr lang="en-US" sz="2400" b="1" dirty="0" err="1">
                <a:solidFill>
                  <a:schemeClr val="tx1">
                    <a:alpha val="70000"/>
                  </a:schemeClr>
                </a:solidFill>
                <a:latin typeface="D-DIN" panose="020B0504030202030204" pitchFamily="34" charset="77"/>
              </a:rPr>
              <a:t>ie</a:t>
            </a:r>
            <a:r>
              <a:rPr lang="lt-LT" sz="2400" b="1" dirty="0">
                <a:solidFill>
                  <a:schemeClr val="tx1">
                    <a:alpha val="70000"/>
                  </a:schemeClr>
                </a:solidFill>
                <a:latin typeface="D-DIN" panose="020B0504030202030204" pitchFamily="34" charset="77"/>
              </a:rPr>
              <a:t>s tapatybės</a:t>
            </a:r>
            <a:r>
              <a:rPr lang="en-US" sz="2400" b="1" dirty="0">
                <a:solidFill>
                  <a:schemeClr val="tx1">
                    <a:alpha val="70000"/>
                  </a:schemeClr>
                </a:solidFill>
                <a:latin typeface="D-DIN" panose="020B0504030202030204" pitchFamily="34" charset="77"/>
              </a:rPr>
              <a:t>.</a:t>
            </a:r>
          </a:p>
        </p:txBody>
      </p:sp>
      <p:sp>
        <p:nvSpPr>
          <p:cNvPr id="19" name="Espace réservé du numéro de diapositive 4">
            <a:extLst>
              <a:ext uri="{FF2B5EF4-FFF2-40B4-BE49-F238E27FC236}">
                <a16:creationId xmlns:a16="http://schemas.microsoft.com/office/drawing/2014/main" id="{02039098-C3CC-2246-B17E-9763A9F18CC9}"/>
              </a:ext>
            </a:extLst>
          </p:cNvPr>
          <p:cNvSpPr txBox="1">
            <a:spLocks/>
          </p:cNvSpPr>
          <p:nvPr/>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8</a:t>
            </a:fld>
            <a:endParaRPr lang="fr-FR">
              <a:solidFill>
                <a:schemeClr val="bg1"/>
              </a:solidFill>
            </a:endParaRPr>
          </a:p>
        </p:txBody>
      </p:sp>
    </p:spTree>
    <p:extLst>
      <p:ext uri="{BB962C8B-B14F-4D97-AF65-F5344CB8AC3E}">
        <p14:creationId xmlns:p14="http://schemas.microsoft.com/office/powerpoint/2010/main" val="2490097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F0F28F-44A2-4070-A20B-27C3EBF1D664}"/>
              </a:ext>
            </a:extLst>
          </p:cNvPr>
          <p:cNvSpPr/>
          <p:nvPr/>
        </p:nvSpPr>
        <p:spPr>
          <a:xfrm>
            <a:off x="5254718" y="0"/>
            <a:ext cx="6937282"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D-DIN" panose="020B0504030202030204" pitchFamily="34" charset="77"/>
            </a:endParaRPr>
          </a:p>
        </p:txBody>
      </p:sp>
      <p:sp>
        <p:nvSpPr>
          <p:cNvPr id="2" name="Title 1"/>
          <p:cNvSpPr>
            <a:spLocks noGrp="1"/>
          </p:cNvSpPr>
          <p:nvPr>
            <p:ph type="title"/>
          </p:nvPr>
        </p:nvSpPr>
        <p:spPr>
          <a:xfrm>
            <a:off x="407624" y="914399"/>
            <a:ext cx="4108984" cy="1487277"/>
          </a:xfrm>
        </p:spPr>
        <p:txBody>
          <a:bodyPr>
            <a:normAutofit fontScale="90000"/>
          </a:bodyPr>
          <a:lstStyle/>
          <a:p>
            <a:pPr>
              <a:lnSpc>
                <a:spcPct val="100000"/>
              </a:lnSpc>
            </a:pPr>
            <a:r>
              <a:rPr lang="en-US" dirty="0" err="1">
                <a:latin typeface="D-DIN Exp"/>
              </a:rPr>
              <a:t>UniSAFE</a:t>
            </a:r>
            <a:r>
              <a:rPr lang="en-US" dirty="0">
                <a:latin typeface="D-DIN Exp"/>
              </a:rPr>
              <a:t> </a:t>
            </a:r>
            <a:r>
              <a:rPr lang="en-US" dirty="0" err="1">
                <a:latin typeface="D-DIN Exp"/>
              </a:rPr>
              <a:t>projekte</a:t>
            </a:r>
            <a:r>
              <a:rPr lang="en-US" dirty="0">
                <a:latin typeface="D-DIN Exp"/>
              </a:rPr>
              <a:t> </a:t>
            </a:r>
            <a:r>
              <a:rPr lang="en-US" dirty="0" err="1">
                <a:latin typeface="D-DIN Exp"/>
              </a:rPr>
              <a:t>smurtas</a:t>
            </a:r>
            <a:r>
              <a:rPr lang="en-US" dirty="0">
                <a:latin typeface="D-DIN Exp"/>
              </a:rPr>
              <a:t> </a:t>
            </a:r>
            <a:r>
              <a:rPr lang="en-US" dirty="0" err="1">
                <a:latin typeface="D-DIN Exp"/>
              </a:rPr>
              <a:t>dėl</a:t>
            </a:r>
            <a:r>
              <a:rPr lang="en-US" dirty="0">
                <a:latin typeface="D-DIN Exp"/>
              </a:rPr>
              <a:t> </a:t>
            </a:r>
            <a:r>
              <a:rPr lang="en-US" dirty="0" err="1">
                <a:latin typeface="D-DIN Exp"/>
              </a:rPr>
              <a:t>lyties</a:t>
            </a:r>
            <a:r>
              <a:rPr lang="en-US" dirty="0">
                <a:latin typeface="D-DIN Exp"/>
              </a:rPr>
              <a:t> </a:t>
            </a:r>
            <a:r>
              <a:rPr lang="en-US" dirty="0" err="1">
                <a:latin typeface="D-DIN Exp"/>
              </a:rPr>
              <a:t>apibūdinamas</a:t>
            </a:r>
            <a:r>
              <a:rPr lang="en-US" dirty="0">
                <a:latin typeface="D-DIN Exp"/>
              </a:rPr>
              <a:t> </a:t>
            </a:r>
            <a:r>
              <a:rPr lang="en-US" dirty="0" err="1">
                <a:latin typeface="D-DIN Exp"/>
              </a:rPr>
              <a:t>taip</a:t>
            </a:r>
            <a:r>
              <a:rPr lang="en-US" dirty="0">
                <a:latin typeface="D-DIN Exp"/>
              </a:rPr>
              <a:t>:</a:t>
            </a:r>
            <a:endParaRPr lang="en-US" dirty="0"/>
          </a:p>
        </p:txBody>
      </p:sp>
      <p:sp>
        <p:nvSpPr>
          <p:cNvPr id="12" name="TextBox 11"/>
          <p:cNvSpPr txBox="1"/>
          <p:nvPr/>
        </p:nvSpPr>
        <p:spPr>
          <a:xfrm>
            <a:off x="5668675" y="1383889"/>
            <a:ext cx="6269789" cy="4524315"/>
          </a:xfrm>
          <a:prstGeom prst="rect">
            <a:avLst/>
          </a:prstGeom>
          <a:noFill/>
        </p:spPr>
        <p:txBody>
          <a:bodyPr wrap="square" lIns="0" rIns="0" rtlCol="0">
            <a:spAutoFit/>
          </a:bodyPr>
          <a:lstStyle/>
          <a:p>
            <a:pPr marL="342900" indent="-342900">
              <a:lnSpc>
                <a:spcPct val="150000"/>
              </a:lnSpc>
              <a:buFont typeface="Wingdings" panose="05000000000000000000" pitchFamily="2" charset="2"/>
              <a:buChar char="q"/>
            </a:pPr>
            <a:r>
              <a:rPr lang="lt-LT" sz="2400" dirty="0">
                <a:solidFill>
                  <a:schemeClr val="bg1"/>
                </a:solidFill>
                <a:latin typeface="D-DIN" panose="020B0504030202030204" pitchFamily="34" charset="77"/>
                <a:ea typeface="Open Sans" charset="0"/>
                <a:cs typeface="Open Sans" charset="0"/>
              </a:rPr>
              <a:t>Fizinis smurtas</a:t>
            </a:r>
          </a:p>
          <a:p>
            <a:pPr marL="342900" indent="-342900">
              <a:lnSpc>
                <a:spcPct val="150000"/>
              </a:lnSpc>
              <a:buFont typeface="Wingdings" panose="05000000000000000000" pitchFamily="2" charset="2"/>
              <a:buChar char="q"/>
            </a:pPr>
            <a:r>
              <a:rPr lang="lt-LT" sz="2400" dirty="0">
                <a:solidFill>
                  <a:schemeClr val="bg1"/>
                </a:solidFill>
                <a:latin typeface="D-DIN" panose="020B0504030202030204" pitchFamily="34" charset="77"/>
                <a:ea typeface="Open Sans" charset="0"/>
                <a:cs typeface="Open Sans" charset="0"/>
              </a:rPr>
              <a:t>Seksualinis smurtas</a:t>
            </a:r>
          </a:p>
          <a:p>
            <a:pPr marL="342900" indent="-342900">
              <a:lnSpc>
                <a:spcPct val="150000"/>
              </a:lnSpc>
              <a:buFont typeface="Wingdings" panose="05000000000000000000" pitchFamily="2" charset="2"/>
              <a:buChar char="q"/>
            </a:pPr>
            <a:r>
              <a:rPr lang="lt-LT" sz="2400" dirty="0">
                <a:solidFill>
                  <a:schemeClr val="bg1"/>
                </a:solidFill>
                <a:latin typeface="D-DIN" panose="020B0504030202030204" pitchFamily="34" charset="77"/>
                <a:ea typeface="Open Sans" charset="0"/>
                <a:cs typeface="Open Sans" charset="0"/>
              </a:rPr>
              <a:t>Psichologinis smurtas</a:t>
            </a:r>
          </a:p>
          <a:p>
            <a:pPr marL="342900" indent="-342900">
              <a:lnSpc>
                <a:spcPct val="150000"/>
              </a:lnSpc>
              <a:buFont typeface="Wingdings" panose="05000000000000000000" pitchFamily="2" charset="2"/>
              <a:buChar char="q"/>
            </a:pPr>
            <a:r>
              <a:rPr lang="lt-LT" sz="2400" dirty="0">
                <a:solidFill>
                  <a:schemeClr val="bg1"/>
                </a:solidFill>
                <a:latin typeface="D-DIN" panose="020B0504030202030204" pitchFamily="34" charset="77"/>
                <a:ea typeface="Open Sans" charset="0"/>
                <a:cs typeface="Open Sans" charset="0"/>
              </a:rPr>
              <a:t>Ekonominis/finansinis smurtas </a:t>
            </a:r>
          </a:p>
          <a:p>
            <a:pPr marL="342900" indent="-342900">
              <a:lnSpc>
                <a:spcPct val="150000"/>
              </a:lnSpc>
              <a:buFont typeface="Wingdings" panose="05000000000000000000" pitchFamily="2" charset="2"/>
              <a:buChar char="q"/>
            </a:pPr>
            <a:r>
              <a:rPr lang="lt-LT" sz="2400" dirty="0">
                <a:solidFill>
                  <a:schemeClr val="bg1"/>
                </a:solidFill>
                <a:latin typeface="D-DIN" panose="020B0504030202030204" pitchFamily="34" charset="77"/>
                <a:ea typeface="Open Sans" charset="0"/>
                <a:cs typeface="Open Sans" charset="0"/>
              </a:rPr>
              <a:t>Priekabiavimas (tiek dėl lyties, tiek seksualinis)</a:t>
            </a:r>
          </a:p>
          <a:p>
            <a:pPr marL="342900" indent="-342900">
              <a:lnSpc>
                <a:spcPct val="150000"/>
              </a:lnSpc>
              <a:buFont typeface="Wingdings" panose="05000000000000000000" pitchFamily="2" charset="2"/>
              <a:buChar char="q"/>
            </a:pPr>
            <a:r>
              <a:rPr lang="lt-LT" sz="2400" dirty="0">
                <a:solidFill>
                  <a:schemeClr val="bg1"/>
                </a:solidFill>
                <a:latin typeface="D-DIN" panose="020B0504030202030204" pitchFamily="34" charset="77"/>
                <a:ea typeface="Open Sans" charset="0"/>
                <a:cs typeface="Open Sans" charset="0"/>
              </a:rPr>
              <a:t>Smurtas virtualioje erdvėje</a:t>
            </a:r>
          </a:p>
          <a:p>
            <a:pPr marL="342900" indent="-342900">
              <a:lnSpc>
                <a:spcPct val="150000"/>
              </a:lnSpc>
              <a:buFont typeface="Wingdings" panose="05000000000000000000" pitchFamily="2" charset="2"/>
              <a:buChar char="q"/>
            </a:pPr>
            <a:r>
              <a:rPr lang="lt-LT" sz="2400" dirty="0">
                <a:solidFill>
                  <a:schemeClr val="bg1"/>
                </a:solidFill>
                <a:latin typeface="D-DIN" panose="020B0504030202030204" pitchFamily="34" charset="77"/>
                <a:ea typeface="Open Sans" charset="0"/>
                <a:cs typeface="Open Sans" charset="0"/>
              </a:rPr>
              <a:t>Organizacinis smurtas dėl lyties</a:t>
            </a:r>
          </a:p>
        </p:txBody>
      </p:sp>
      <p:sp>
        <p:nvSpPr>
          <p:cNvPr id="21" name="TextBox 7">
            <a:extLst>
              <a:ext uri="{FF2B5EF4-FFF2-40B4-BE49-F238E27FC236}">
                <a16:creationId xmlns:a16="http://schemas.microsoft.com/office/drawing/2014/main" id="{0D0E1B75-0F8F-5A4A-9C79-A1AF0B7D671E}"/>
              </a:ext>
            </a:extLst>
          </p:cNvPr>
          <p:cNvSpPr txBox="1"/>
          <p:nvPr/>
        </p:nvSpPr>
        <p:spPr>
          <a:xfrm>
            <a:off x="643730" y="2653911"/>
            <a:ext cx="4012364" cy="2935675"/>
          </a:xfrm>
          <a:prstGeom prst="rect">
            <a:avLst/>
          </a:prstGeom>
          <a:noFill/>
        </p:spPr>
        <p:txBody>
          <a:bodyPr wrap="square" lIns="0" rIns="0" rtlCol="0" anchor="ctr">
            <a:spAutoFit/>
          </a:bodyPr>
          <a:lstStyle/>
          <a:p>
            <a:pPr>
              <a:lnSpc>
                <a:spcPct val="130000"/>
              </a:lnSpc>
            </a:pPr>
            <a:r>
              <a:rPr lang="lt-LT" dirty="0"/>
              <a:t>Smurtas dėl lyties apima visas smurto formas: fizinį smurtą, seksualinį, psichologinį, ekonominį smurtą, seksualinį priekabiavimą, priekabiavimą dėl lyties ir organizacinį priekabiavimą tiek virtualioje erdvėje, tiek kasdieninio tarpusavio bendravimo aplinkoje</a:t>
            </a:r>
            <a:r>
              <a:rPr lang="en-US" dirty="0"/>
              <a:t>. </a:t>
            </a:r>
            <a:endParaRPr lang="en-US" b="0" i="0" dirty="0">
              <a:solidFill>
                <a:srgbClr val="0E2234"/>
              </a:solidFill>
              <a:effectLst/>
              <a:latin typeface="Din"/>
            </a:endParaRPr>
          </a:p>
        </p:txBody>
      </p:sp>
      <p:sp>
        <p:nvSpPr>
          <p:cNvPr id="19" name="Espace réservé du numéro de diapositive 4">
            <a:extLst>
              <a:ext uri="{FF2B5EF4-FFF2-40B4-BE49-F238E27FC236}">
                <a16:creationId xmlns:a16="http://schemas.microsoft.com/office/drawing/2014/main" id="{02039098-C3CC-2246-B17E-9763A9F18CC9}"/>
              </a:ext>
            </a:extLst>
          </p:cNvPr>
          <p:cNvSpPr txBox="1">
            <a:spLocks/>
          </p:cNvSpPr>
          <p:nvPr/>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9</a:t>
            </a:fld>
            <a:endParaRPr lang="fr-FR">
              <a:solidFill>
                <a:schemeClr val="bg1"/>
              </a:solidFill>
            </a:endParaRPr>
          </a:p>
        </p:txBody>
      </p:sp>
    </p:spTree>
    <p:extLst>
      <p:ext uri="{BB962C8B-B14F-4D97-AF65-F5344CB8AC3E}">
        <p14:creationId xmlns:p14="http://schemas.microsoft.com/office/powerpoint/2010/main" val="2963880670"/>
      </p:ext>
    </p:extLst>
  </p:cSld>
  <p:clrMapOvr>
    <a:masterClrMapping/>
  </p:clrMapOvr>
</p:sld>
</file>

<file path=ppt/theme/theme1.xml><?xml version="1.0" encoding="utf-8"?>
<a:theme xmlns:a="http://schemas.openxmlformats.org/drawingml/2006/main" name="Mini Powerpoint Template">
  <a:themeElements>
    <a:clrScheme name="Kula Color 1">
      <a:dk1>
        <a:srgbClr val="000000"/>
      </a:dk1>
      <a:lt1>
        <a:srgbClr val="FFFFFF"/>
      </a:lt1>
      <a:dk2>
        <a:srgbClr val="000000"/>
      </a:dk2>
      <a:lt2>
        <a:srgbClr val="FEFC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B&amp;D-Powerpoint Template_16x9" id="{D6003E70-2833-4847-828A-A182BBF6C8FF}" vid="{85D7DE89-D8E2-D743-952C-ED1FA0F184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5732F9EEC752448223F01FC1FCAE7C" ma:contentTypeVersion="19" ma:contentTypeDescription="Create a new document." ma:contentTypeScope="" ma:versionID="c82527ce968425ecbd3076da3b4f6d1d">
  <xsd:schema xmlns:xsd="http://www.w3.org/2001/XMLSchema" xmlns:xs="http://www.w3.org/2001/XMLSchema" xmlns:p="http://schemas.microsoft.com/office/2006/metadata/properties" xmlns:ns2="df2c5a50-f49f-4694-a027-6f50ae0ffd71" xmlns:ns3="54531478-a02a-4101-bd8e-4f782ec3b3b0" targetNamespace="http://schemas.microsoft.com/office/2006/metadata/properties" ma:root="true" ma:fieldsID="4ec9ebc5c66e6a0b15b7ec08939c8fb3" ns2:_="" ns3:_="">
    <xsd:import namespace="df2c5a50-f49f-4694-a027-6f50ae0ffd71"/>
    <xsd:import namespace="54531478-a02a-4101-bd8e-4f782ec3b3b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3:TaxCatchAll" minOccurs="0"/>
                <xsd:element ref="ns2:MediaServiceLocation"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2c5a50-f49f-4694-a027-6f50ae0ffd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748fa32-2c86-4eb4-8a30-862adc17a02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531478-a02a-4101-bd8e-4f782ec3b3b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c587f9c5-24c0-48e4-8e1c-48968ad95276}" ma:internalName="TaxCatchAll" ma:showField="CatchAllData" ma:web="54531478-a02a-4101-bd8e-4f782ec3b3b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f2c5a50-f49f-4694-a027-6f50ae0ffd71">
      <Terms xmlns="http://schemas.microsoft.com/office/infopath/2007/PartnerControls"/>
    </lcf76f155ced4ddcb4097134ff3c332f>
    <TaxCatchAll xmlns="54531478-a02a-4101-bd8e-4f782ec3b3b0" xsi:nil="true"/>
  </documentManagement>
</p:properties>
</file>

<file path=customXml/itemProps1.xml><?xml version="1.0" encoding="utf-8"?>
<ds:datastoreItem xmlns:ds="http://schemas.openxmlformats.org/officeDocument/2006/customXml" ds:itemID="{6C073BCC-8C59-4DAF-955D-95509CA8483C}">
  <ds:schemaRefs>
    <ds:schemaRef ds:uri="http://schemas.microsoft.com/sharepoint/v3/contenttype/forms"/>
  </ds:schemaRefs>
</ds:datastoreItem>
</file>

<file path=customXml/itemProps2.xml><?xml version="1.0" encoding="utf-8"?>
<ds:datastoreItem xmlns:ds="http://schemas.openxmlformats.org/officeDocument/2006/customXml" ds:itemID="{C537DEBB-691C-40F4-AF0D-295AC2C780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2c5a50-f49f-4694-a027-6f50ae0ffd71"/>
    <ds:schemaRef ds:uri="54531478-a02a-4101-bd8e-4f782ec3b3b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56C5A1F-DEF5-4E70-984F-B2E45D81E087}">
  <ds:schemaRefs>
    <ds:schemaRef ds:uri="http://schemas.microsoft.com/office/2006/metadata/properties"/>
    <ds:schemaRef ds:uri="http://schemas.microsoft.com/office/infopath/2007/PartnerControls"/>
    <ds:schemaRef ds:uri="df2c5a50-f49f-4694-a027-6f50ae0ffd71"/>
    <ds:schemaRef ds:uri="54531478-a02a-4101-bd8e-4f782ec3b3b0"/>
    <ds:schemaRef ds:uri="096fa985-4e63-4dda-ba11-511aba2819b7"/>
    <ds:schemaRef ds:uri="877fcdee-add0-4f6b-a10f-65fafaa485d6"/>
  </ds:schemaRefs>
</ds:datastoreItem>
</file>

<file path=docProps/app.xml><?xml version="1.0" encoding="utf-8"?>
<Properties xmlns="http://schemas.openxmlformats.org/officeDocument/2006/extended-properties" xmlns:vt="http://schemas.openxmlformats.org/officeDocument/2006/docPropsVTypes">
  <Template/>
  <TotalTime>1597</TotalTime>
  <Words>7498</Words>
  <Application>Microsoft Office PowerPoint</Application>
  <PresentationFormat>Widescreen</PresentationFormat>
  <Paragraphs>556</Paragraphs>
  <Slides>56</Slides>
  <Notes>39</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Mini Powerpoint Template</vt:lpstr>
      <vt:lpstr>PowerPoint Presentation</vt:lpstr>
      <vt:lpstr>Seminaro tikslai</vt:lpstr>
      <vt:lpstr>Seminaro programa</vt:lpstr>
      <vt:lpstr>Seminaro programa</vt:lpstr>
      <vt:lpstr>PowerPoint Presentation</vt:lpstr>
      <vt:lpstr>Atvejo istorija  </vt:lpstr>
      <vt:lpstr>Kaip suprantame smurto lyties pagrindu sąvokas? </vt:lpstr>
      <vt:lpstr>Smurto lyties pagrindu apibrėžimas </vt:lpstr>
      <vt:lpstr>UniSAFE projekte smurtas dėl lyties apibūdinamas taip:</vt:lpstr>
      <vt:lpstr>PowerPoint Presentation</vt:lpstr>
      <vt:lpstr>UniSAFE apklausa – smurto lyties pagrindu paplitimo faktai</vt:lpstr>
      <vt:lpstr>Bet kokios formos smurto lyties pagrindu paplitimas ir paplitimas pagal formą, iš viso</vt:lpstr>
      <vt:lpstr>SKIRTINGŲ SLP FORMŲ PAPLITIMAS (N=54)    </vt:lpstr>
      <vt:lpstr>PATIRTO SMURTO LYTIES PAGRINDU PAVYZDŽIAI  </vt:lpstr>
      <vt:lpstr>Priežastys, dėl kurių nepranešama apie smurto lyties pagrindu atvejus</vt:lpstr>
      <vt:lpstr>NEPRANEŠIMO PRIEŽASTYS(I)</vt:lpstr>
      <vt:lpstr>NEPRANEŠIMO PRIEŽASTYS(II)</vt:lpstr>
      <vt:lpstr>Patirto smurto dėl lyties pasekmės </vt:lpstr>
      <vt:lpstr>Giluminės smurto dėl lyties priežastys</vt:lpstr>
      <vt:lpstr>Tapatybių sąveikų svarba </vt:lpstr>
      <vt:lpstr>PowerPoint Presentation</vt:lpstr>
      <vt:lpstr>7P modelis, padedantis atpažinti ir kovoti su smurtu aukštojo mokslo institucijose</vt:lpstr>
      <vt:lpstr>UniSAFE 7P koncepcinis modelis  </vt:lpstr>
      <vt:lpstr>UniSAFE 7P koncepcinis modelis</vt:lpstr>
      <vt:lpstr>UniSAFE 7P koncepcinis modelis</vt:lpstr>
      <vt:lpstr>1 užduotis: Instrukcijos</vt:lpstr>
      <vt:lpstr>1 užduotis 1: instrukcija</vt:lpstr>
      <vt:lpstr> </vt:lpstr>
      <vt:lpstr>PowerPoint Presentation</vt:lpstr>
      <vt:lpstr>1 užduotis: Antra dalis </vt:lpstr>
      <vt:lpstr>UniSAFE priemonės aukštojo mokslo instuticjoms</vt:lpstr>
      <vt:lpstr>Gerosios praktikos pavyzdžiai: UniSAFE kiekybinės apklausos klausimynas</vt:lpstr>
      <vt:lpstr>Pastabos/pasiūlymai apklausos dizainui</vt:lpstr>
      <vt:lpstr>Pastabos/pasiūlymai įgyvendinant apklausą</vt:lpstr>
      <vt:lpstr>Pasiūlymai vykdant Prevenciją </vt:lpstr>
      <vt:lpstr>Pasiūlymai vykdant Prevenciją</vt:lpstr>
      <vt:lpstr>Breaking the Silence – Preventing Harassment and Sexual Misconduct – University of Cambridge</vt:lpstr>
      <vt:lpstr>Don’t turn a blind eye Guide / Sexual Harassment: learn, prevent, protect - University of Geneva</vt:lpstr>
      <vt:lpstr>Pastebėjimai užtikrinant Apsaugą (Protection)</vt:lpstr>
      <vt:lpstr>Pastebėjimai užtikrinant Apsaugą (Protection)</vt:lpstr>
      <vt:lpstr>Combat Harassment Tool (CHAT), KULeuven, Belgium</vt:lpstr>
      <vt:lpstr>Speakout, Technological University of Dublin, Ireland</vt:lpstr>
      <vt:lpstr>Pastebėjimai siekiant Atsakomybės (Prosecution)</vt:lpstr>
      <vt:lpstr>Policy on Harassment, Central European University</vt:lpstr>
      <vt:lpstr>Pastebėjimai užtikrnant Paslaugų prieinamumą (Provision of Services)</vt:lpstr>
      <vt:lpstr>Enquiry Centre, University of Dundee</vt:lpstr>
      <vt:lpstr>Help desk against gender-based violence, University of Bologna </vt:lpstr>
      <vt:lpstr>Pastebėjimai bendradarbiaujant su Parnteriais (Partnership)s</vt:lpstr>
      <vt:lpstr>Awareness-raising campaign:  Fight gender-based violence and harassment outside the campus in partnership with a youth association,   University of Namur </vt:lpstr>
      <vt:lpstr> Politikos/strategijos/dokumentai (Policies)</vt:lpstr>
      <vt:lpstr>Pastebėjimai Politikos gyvendinimui (Policies)</vt:lpstr>
      <vt:lpstr>Kovos su smurtu lyties pagrindu akademinėje bendruomenėje išsamios politikos sistemos sukūrimas: nuoseklios gairės </vt:lpstr>
      <vt:lpstr>Kas toliau?</vt:lpstr>
      <vt:lpstr>Įvertinimo klausimynas</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ShapeShift</dc:creator>
  <cp:lastModifiedBy>Vilana Pilinkaitė-Sotirovič</cp:lastModifiedBy>
  <cp:revision>166</cp:revision>
  <dcterms:created xsi:type="dcterms:W3CDTF">2017-07-25T02:03:18Z</dcterms:created>
  <dcterms:modified xsi:type="dcterms:W3CDTF">2024-01-03T11:44:37Z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0x010100AF5732F9EEC752448223F01FC1FCAE7C</vt:lpwstr>
  </property>
  <property fmtid="{D5CDD505-2E9C-101B-9397-08002B2CF9AE}" pid="3" name="MediaServiceImageTags">
    <vt:lpwstr/>
  </property>
</Properties>
</file>