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0E_3E76322D.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10D_9CCDCB59.xml" ContentType="application/vnd.ms-powerpoint.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08_38064D0E.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38" r:id="rId5"/>
  </p:sldMasterIdLst>
  <p:notesMasterIdLst>
    <p:notesMasterId r:id="rId52"/>
  </p:notesMasterIdLst>
  <p:sldIdLst>
    <p:sldId id="260" r:id="rId6"/>
    <p:sldId id="259" r:id="rId7"/>
    <p:sldId id="258" r:id="rId8"/>
    <p:sldId id="271" r:id="rId9"/>
    <p:sldId id="257" r:id="rId10"/>
    <p:sldId id="373" r:id="rId11"/>
    <p:sldId id="588" r:id="rId12"/>
    <p:sldId id="262" r:id="rId13"/>
    <p:sldId id="270" r:id="rId14"/>
    <p:sldId id="386" r:id="rId15"/>
    <p:sldId id="391" r:id="rId16"/>
    <p:sldId id="589" r:id="rId17"/>
    <p:sldId id="288" r:id="rId18"/>
    <p:sldId id="388" r:id="rId19"/>
    <p:sldId id="269" r:id="rId20"/>
    <p:sldId id="268" r:id="rId21"/>
    <p:sldId id="267" r:id="rId22"/>
    <p:sldId id="264" r:id="rId23"/>
    <p:sldId id="266" r:id="rId24"/>
    <p:sldId id="581" r:id="rId25"/>
    <p:sldId id="557" r:id="rId26"/>
    <p:sldId id="587" r:id="rId27"/>
    <p:sldId id="287" r:id="rId28"/>
    <p:sldId id="277" r:id="rId29"/>
    <p:sldId id="265" r:id="rId30"/>
    <p:sldId id="590" r:id="rId31"/>
    <p:sldId id="293" r:id="rId32"/>
    <p:sldId id="303" r:id="rId33"/>
    <p:sldId id="292" r:id="rId34"/>
    <p:sldId id="294" r:id="rId35"/>
    <p:sldId id="295" r:id="rId36"/>
    <p:sldId id="298" r:id="rId37"/>
    <p:sldId id="299" r:id="rId38"/>
    <p:sldId id="300" r:id="rId39"/>
    <p:sldId id="401" r:id="rId40"/>
    <p:sldId id="301" r:id="rId41"/>
    <p:sldId id="302" r:id="rId42"/>
    <p:sldId id="402" r:id="rId43"/>
    <p:sldId id="403" r:id="rId44"/>
    <p:sldId id="279" r:id="rId45"/>
    <p:sldId id="284" r:id="rId46"/>
    <p:sldId id="286" r:id="rId47"/>
    <p:sldId id="291" r:id="rId48"/>
    <p:sldId id="405" r:id="rId49"/>
    <p:sldId id="285" r:id="rId50"/>
    <p:sldId id="593" r:id="rId51"/>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C973E61-26D6-AE89-5876-3AF799F67DC8}" name="Nathalie Wuiame" initials="NW" userId="S::nathalie.wuiame_skynet.be#ext#@europeansf.onmicrosoft.com::e97071fa-44fc-4137-a0cc-b4eed56db114" providerId="AD"/>
  <p188:author id="{F3FEC88C-DA6F-BCB4-2E4A-42BFE149E4E3}" name="Eva Oliva" initials="EO" userId="S::eva.oliva_soc.cas.cz#ext#@europeansf.onmicrosoft.com::a9a6e89d-2cd1-4c05-8226-c28b6796a49b" providerId="AD"/>
  <p188:author id="{B0BF26A0-B065-7151-DA46-68DC685728B7}" name="panagiota.polykarpou" initials="pa" userId="S::panagiota.polykarpou_yellowwindow.com#ext#@europeansf.onmicrosoft.com::b681269c-c9eb-4120-b692-6b6995254c1c" providerId="AD"/>
  <p188:author id="{41FC11A3-397D-BF87-AF30-0CAE12B0021E}" name="Sofia Strid" initials="SS" userId="S::sofia.strid_gu.se#ext#@esf.org::af4c14b5-3fbb-4ea3-b143-12e52ee96ec8" providerId="AD"/>
  <p188:author id="{1E75F7B5-F4A7-CA08-9EA6-3ADD2042152D}" name="Lipinsky, Anke" initials="LA" userId="S::anke.lipinsky_gesis.org#ext#@europeansf.onmicrosoft.com::ab5b2494-a00e-4a7b-b3a8-cdb284cad755" providerId="AD"/>
  <p188:author id="{77F482D2-7E8F-DC2C-D5D0-97EF3B666BC4}" name="Lut Mergaert" initials="LM" userId="S::lut.mergaert_yellowwindow.com#ext#@europeansf.onmicrosoft.com::dc80685d-7c92-4c40-813b-2d806c47da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22E3D5-4DB8-C3EC-A24A-200801D376F2}" v="376" dt="2023-12-01T09:44:05.749"/>
    <p1510:client id="{2C804F82-32F1-8D9B-17BD-F2A51720DC9B}" v="227" dt="2023-11-06T13:31:38.896"/>
    <p1510:client id="{4ABF8424-D1A0-FCEB-C555-B547BBFC67A4}" v="17" dt="2023-12-01T12:32:50.837"/>
    <p1510:client id="{68609D8B-B53D-A8BD-9E87-1C69F767B240}" v="23" dt="2023-11-30T13:02:41.633"/>
    <p1510:client id="{7B25AC77-EC06-BC9B-F16E-5FA561A28846}" v="13" dt="2024-01-03T11:52:22.238"/>
    <p1510:client id="{BA09AB22-F626-7DE0-F4DD-A79964B26734}" v="60" dt="2023-11-02T14:38:30.108"/>
    <p1510:client id="{FEE4D0EA-EA74-3940-1F3D-13C2125DC23B}" v="11" dt="2024-01-04T06:04:24.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https://brookesacuk.sharepoint.com/sites/UniSAFEOBU/Shared%20Documents/2303%20UniSAFE%20descriptives.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G:\.shortcut-targets-by-id\12TyOl-l6M8ImJVaQHASLpFUNMbrOl805\21%20UniSAFE\2210%20UniSAFE%20policy%20brief%20graphs.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https://brookesacuk.sharepoint.com/sites/UniSAFEOBU/Shared%20Documents/2303%20UniSAFE%20descriptive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047619047619041"/>
          <c:y val="5.0925925925925923E-2"/>
          <c:w val="0.63178164682539695"/>
          <c:h val="0.94808459595959593"/>
        </c:manualLayout>
      </c:layout>
      <c:barChart>
        <c:barDir val="bar"/>
        <c:grouping val="clustered"/>
        <c:varyColors val="0"/>
        <c:ser>
          <c:idx val="2"/>
          <c:order val="0"/>
          <c:tx>
            <c:strRef>
              <c:f>Prevalence!$G$2</c:f>
              <c:strCache>
                <c:ptCount val="1"/>
                <c:pt idx="0">
                  <c:v>Non-binary or another gender identity</c:v>
                </c:pt>
              </c:strCache>
            </c:strRef>
          </c:tx>
          <c:spPr>
            <a:solidFill>
              <a:srgbClr val="ACD7BD"/>
            </a:solidFill>
          </c:spPr>
          <c:invertIfNegative val="0"/>
          <c:val>
            <c:numRef>
              <c:f>Prevalence!$G$3:$G$9</c:f>
              <c:numCache>
                <c:formatCode>0%</c:formatCode>
                <c:ptCount val="7"/>
                <c:pt idx="0">
                  <c:v>0.73569999999999991</c:v>
                </c:pt>
                <c:pt idx="1">
                  <c:v>0.67879999999999996</c:v>
                </c:pt>
                <c:pt idx="2">
                  <c:v>0.44060000000000005</c:v>
                </c:pt>
                <c:pt idx="3">
                  <c:v>0.1115</c:v>
                </c:pt>
                <c:pt idx="4">
                  <c:v>0.1537</c:v>
                </c:pt>
                <c:pt idx="5">
                  <c:v>0.12609999999999999</c:v>
                </c:pt>
                <c:pt idx="6">
                  <c:v>6.3640000000000002E-2</c:v>
                </c:pt>
              </c:numCache>
            </c:numRef>
          </c:val>
          <c:extLst>
            <c:ext xmlns:c16="http://schemas.microsoft.com/office/drawing/2014/chart" uri="{C3380CC4-5D6E-409C-BE32-E72D297353CC}">
              <c16:uniqueId val="{00000000-DA00-48B9-8930-617475A12924}"/>
            </c:ext>
          </c:extLst>
        </c:ser>
        <c:ser>
          <c:idx val="1"/>
          <c:order val="1"/>
          <c:tx>
            <c:strRef>
              <c:f>Prevalence!$E$2</c:f>
              <c:strCache>
                <c:ptCount val="1"/>
                <c:pt idx="0">
                  <c:v>Women</c:v>
                </c:pt>
              </c:strCache>
            </c:strRef>
          </c:tx>
          <c:spPr>
            <a:solidFill>
              <a:srgbClr val="8BB5C5"/>
            </a:solidFill>
          </c:spPr>
          <c:invertIfNegative val="0"/>
          <c:cat>
            <c:strRef>
              <c:f>Prevalence!$A$3:$A$9</c:f>
              <c:strCache>
                <c:ptCount val="7"/>
                <c:pt idx="0">
                  <c:v>Any form of gender-based violence</c:v>
                </c:pt>
                <c:pt idx="1">
                  <c:v>Psychological violence</c:v>
                </c:pt>
                <c:pt idx="2">
                  <c:v>Sexual harassment</c:v>
                </c:pt>
                <c:pt idx="3">
                  <c:v>Economic violence</c:v>
                </c:pt>
                <c:pt idx="4">
                  <c:v>Online violence</c:v>
                </c:pt>
                <c:pt idx="5">
                  <c:v>Physical violence</c:v>
                </c:pt>
                <c:pt idx="6">
                  <c:v>Sexual violence</c:v>
                </c:pt>
              </c:strCache>
            </c:strRef>
          </c:cat>
          <c:val>
            <c:numRef>
              <c:f>Prevalence!$E$3:$E$9</c:f>
              <c:numCache>
                <c:formatCode>0%</c:formatCode>
                <c:ptCount val="7"/>
                <c:pt idx="0">
                  <c:v>0.65709999999999991</c:v>
                </c:pt>
                <c:pt idx="1">
                  <c:v>0.60719999999999996</c:v>
                </c:pt>
                <c:pt idx="2">
                  <c:v>0.37140000000000001</c:v>
                </c:pt>
                <c:pt idx="3">
                  <c:v>9.7240000000000007E-2</c:v>
                </c:pt>
                <c:pt idx="4">
                  <c:v>7.1680000000000008E-2</c:v>
                </c:pt>
                <c:pt idx="5">
                  <c:v>5.1830000000000001E-2</c:v>
                </c:pt>
                <c:pt idx="6">
                  <c:v>3.5040000000000002E-2</c:v>
                </c:pt>
              </c:numCache>
            </c:numRef>
          </c:val>
          <c:extLst>
            <c:ext xmlns:c16="http://schemas.microsoft.com/office/drawing/2014/chart" uri="{C3380CC4-5D6E-409C-BE32-E72D297353CC}">
              <c16:uniqueId val="{00000001-DA00-48B9-8930-617475A12924}"/>
            </c:ext>
          </c:extLst>
        </c:ser>
        <c:ser>
          <c:idx val="0"/>
          <c:order val="2"/>
          <c:tx>
            <c:strRef>
              <c:f>Prevalence!$F$2</c:f>
              <c:strCache>
                <c:ptCount val="1"/>
                <c:pt idx="0">
                  <c:v>Men</c:v>
                </c:pt>
              </c:strCache>
            </c:strRef>
          </c:tx>
          <c:spPr>
            <a:solidFill>
              <a:srgbClr val="588AC7"/>
            </a:solidFill>
          </c:spPr>
          <c:invertIfNegative val="0"/>
          <c:cat>
            <c:strRef>
              <c:f>Prevalence!$A$3:$A$9</c:f>
              <c:strCache>
                <c:ptCount val="7"/>
                <c:pt idx="0">
                  <c:v>Any form of gender-based violence</c:v>
                </c:pt>
                <c:pt idx="1">
                  <c:v>Psychological violence</c:v>
                </c:pt>
                <c:pt idx="2">
                  <c:v>Sexual harassment</c:v>
                </c:pt>
                <c:pt idx="3">
                  <c:v>Economic violence</c:v>
                </c:pt>
                <c:pt idx="4">
                  <c:v>Online violence</c:v>
                </c:pt>
                <c:pt idx="5">
                  <c:v>Physical violence</c:v>
                </c:pt>
                <c:pt idx="6">
                  <c:v>Sexual violence</c:v>
                </c:pt>
              </c:strCache>
            </c:strRef>
          </c:cat>
          <c:val>
            <c:numRef>
              <c:f>Prevalence!$F$3:$F$9</c:f>
              <c:numCache>
                <c:formatCode>0%</c:formatCode>
                <c:ptCount val="7"/>
                <c:pt idx="0">
                  <c:v>0.5615</c:v>
                </c:pt>
                <c:pt idx="1">
                  <c:v>0.51590000000000003</c:v>
                </c:pt>
                <c:pt idx="2">
                  <c:v>0.22329999999999997</c:v>
                </c:pt>
                <c:pt idx="3">
                  <c:v>9.4289999999999999E-2</c:v>
                </c:pt>
                <c:pt idx="4">
                  <c:v>7.671E-2</c:v>
                </c:pt>
                <c:pt idx="5">
                  <c:v>7.1790000000000007E-2</c:v>
                </c:pt>
                <c:pt idx="6">
                  <c:v>1.8100000000000002E-2</c:v>
                </c:pt>
              </c:numCache>
            </c:numRef>
          </c:val>
          <c:extLst>
            <c:ext xmlns:c16="http://schemas.microsoft.com/office/drawing/2014/chart" uri="{C3380CC4-5D6E-409C-BE32-E72D297353CC}">
              <c16:uniqueId val="{00000002-DA00-48B9-8930-617475A12924}"/>
            </c:ext>
          </c:extLst>
        </c:ser>
        <c:dLbls>
          <c:showLegendKey val="0"/>
          <c:showVal val="0"/>
          <c:showCatName val="0"/>
          <c:showSerName val="0"/>
          <c:showPercent val="0"/>
          <c:showBubbleSize val="0"/>
        </c:dLbls>
        <c:gapWidth val="182"/>
        <c:overlap val="-20"/>
        <c:axId val="134343375"/>
        <c:axId val="319445967"/>
      </c:barChart>
      <c:catAx>
        <c:axId val="13434337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D-DIN" panose="020B0504030202030204" pitchFamily="34" charset="0"/>
                <a:ea typeface="+mn-ea"/>
                <a:cs typeface="+mn-cs"/>
              </a:defRPr>
            </a:pPr>
            <a:endParaRPr lang="en-US"/>
          </a:p>
        </c:txPr>
        <c:crossAx val="319445967"/>
        <c:crosses val="autoZero"/>
        <c:auto val="1"/>
        <c:lblAlgn val="ctr"/>
        <c:lblOffset val="100"/>
        <c:noMultiLvlLbl val="0"/>
      </c:catAx>
      <c:valAx>
        <c:axId val="319445967"/>
        <c:scaling>
          <c:orientation val="minMax"/>
          <c:max val="1"/>
        </c:scaling>
        <c:delete val="0"/>
        <c:axPos val="b"/>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D-DIN" panose="020B0504030202030204" pitchFamily="34" charset="0"/>
                <a:ea typeface="+mn-ea"/>
                <a:cs typeface="+mn-cs"/>
              </a:defRPr>
            </a:pPr>
            <a:endParaRPr lang="en-US"/>
          </a:p>
        </c:txPr>
        <c:crossAx val="134343375"/>
        <c:crosses val="autoZero"/>
        <c:crossBetween val="between"/>
        <c:majorUnit val="0.1"/>
      </c:valAx>
      <c:spPr>
        <a:noFill/>
      </c:spPr>
    </c:plotArea>
    <c:legend>
      <c:legendPos val="r"/>
      <c:layout>
        <c:manualLayout>
          <c:xMode val="edge"/>
          <c:yMode val="edge"/>
          <c:x val="0.66130643044619408"/>
          <c:y val="8.7579104695246435E-2"/>
          <c:w val="0.33869356955380581"/>
          <c:h val="0.32174759405074366"/>
        </c:manualLayout>
      </c:layout>
      <c:overlay val="0"/>
      <c:txPr>
        <a:bodyPr/>
        <a:lstStyle/>
        <a:p>
          <a:pPr>
            <a:defRPr sz="1600">
              <a:latin typeface="D-DIN" panose="020B0504030202030204" pitchFamily="34" charset="0"/>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91379824988895"/>
          <c:y val="2.6837664404708136E-2"/>
          <c:w val="0.49420565463153443"/>
          <c:h val="0.91175710626581663"/>
        </c:manualLayout>
      </c:layout>
      <c:barChart>
        <c:barDir val="bar"/>
        <c:grouping val="clustered"/>
        <c:varyColors val="0"/>
        <c:ser>
          <c:idx val="0"/>
          <c:order val="0"/>
          <c:tx>
            <c:strRef>
              <c:f>'Csq over gbv'!$B$4</c:f>
              <c:strCache>
                <c:ptCount val="1"/>
                <c:pt idx="0">
                  <c:v>No experiences of gender-based violence</c:v>
                </c:pt>
              </c:strCache>
            </c:strRef>
          </c:tx>
          <c:spPr>
            <a:solidFill>
              <a:srgbClr val="AED7BD"/>
            </a:solidFill>
            <a:ln>
              <a:noFill/>
            </a:ln>
            <a:effectLst/>
          </c:spPr>
          <c:invertIfNegative val="0"/>
          <c:cat>
            <c:strRef>
              <c:f>'Csq over gbv'!$A$18:$A$27</c:f>
              <c:strCache>
                <c:ptCount val="10"/>
                <c:pt idx="0">
                  <c:v>… missed classes?</c:v>
                </c:pt>
                <c:pt idx="1">
                  <c:v>… felt dissatisfied with the course of your studies?</c:v>
                </c:pt>
                <c:pt idx="2">
                  <c:v>… experienced reduced learning achievements?</c:v>
                </c:pt>
                <c:pt idx="3">
                  <c:v>…. disengaged from your fellow students?</c:v>
                </c:pt>
                <c:pt idx="4">
                  <c:v>… considered opting out of university altogether?</c:v>
                </c:pt>
                <c:pt idx="5">
                  <c:v>… dropped a course?</c:v>
                </c:pt>
                <c:pt idx="6">
                  <c:v>… felt afraid to come physically to study at your institution or to use the necessary online tools for collaborative work?</c:v>
                </c:pt>
                <c:pt idx="7">
                  <c:v>… decided not to pursue further studies (e.g. not considered postgraduate studies)?</c:v>
                </c:pt>
                <c:pt idx="8">
                  <c:v>… changed or tried to change your supervisor or lecturer?</c:v>
                </c:pt>
                <c:pt idx="9">
                  <c:v>… tried to change institution?</c:v>
                </c:pt>
              </c:strCache>
            </c:strRef>
          </c:cat>
          <c:val>
            <c:numRef>
              <c:f>'Csq over gbv'!$B$18:$B$27</c:f>
              <c:numCache>
                <c:formatCode>0%</c:formatCode>
                <c:ptCount val="10"/>
                <c:pt idx="0">
                  <c:v>0.5554055</c:v>
                </c:pt>
                <c:pt idx="1">
                  <c:v>0.41711310000000001</c:v>
                </c:pt>
                <c:pt idx="2">
                  <c:v>0.3309086</c:v>
                </c:pt>
                <c:pt idx="3">
                  <c:v>0.3293066</c:v>
                </c:pt>
                <c:pt idx="4">
                  <c:v>0.23708090000000001</c:v>
                </c:pt>
                <c:pt idx="5">
                  <c:v>0.20164070000000001</c:v>
                </c:pt>
                <c:pt idx="6">
                  <c:v>9.2664700000000003E-2</c:v>
                </c:pt>
                <c:pt idx="7">
                  <c:v>0.1119909</c:v>
                </c:pt>
                <c:pt idx="8">
                  <c:v>5.12202E-2</c:v>
                </c:pt>
                <c:pt idx="9">
                  <c:v>3.8192400000000001E-2</c:v>
                </c:pt>
              </c:numCache>
            </c:numRef>
          </c:val>
          <c:extLst>
            <c:ext xmlns:c16="http://schemas.microsoft.com/office/drawing/2014/chart" uri="{C3380CC4-5D6E-409C-BE32-E72D297353CC}">
              <c16:uniqueId val="{00000000-AC9C-4648-A363-3FB267D4A727}"/>
            </c:ext>
          </c:extLst>
        </c:ser>
        <c:ser>
          <c:idx val="1"/>
          <c:order val="1"/>
          <c:tx>
            <c:strRef>
              <c:f>'Csq over gbv'!$C$4</c:f>
              <c:strCache>
                <c:ptCount val="1"/>
                <c:pt idx="0">
                  <c:v>Experienced gender-based violence</c:v>
                </c:pt>
              </c:strCache>
            </c:strRef>
          </c:tx>
          <c:spPr>
            <a:solidFill>
              <a:srgbClr val="04243A"/>
            </a:solidFill>
            <a:ln>
              <a:noFill/>
            </a:ln>
            <a:effectLst/>
          </c:spPr>
          <c:invertIfNegative val="0"/>
          <c:cat>
            <c:strRef>
              <c:f>'Csq over gbv'!$A$18:$A$27</c:f>
              <c:strCache>
                <c:ptCount val="10"/>
                <c:pt idx="0">
                  <c:v>… missed classes?</c:v>
                </c:pt>
                <c:pt idx="1">
                  <c:v>… felt dissatisfied with the course of your studies?</c:v>
                </c:pt>
                <c:pt idx="2">
                  <c:v>… experienced reduced learning achievements?</c:v>
                </c:pt>
                <c:pt idx="3">
                  <c:v>…. disengaged from your fellow students?</c:v>
                </c:pt>
                <c:pt idx="4">
                  <c:v>… considered opting out of university altogether?</c:v>
                </c:pt>
                <c:pt idx="5">
                  <c:v>… dropped a course?</c:v>
                </c:pt>
                <c:pt idx="6">
                  <c:v>… felt afraid to come physically to study at your institution or to use the necessary online tools for collaborative work?</c:v>
                </c:pt>
                <c:pt idx="7">
                  <c:v>… decided not to pursue further studies (e.g. not considered postgraduate studies)?</c:v>
                </c:pt>
                <c:pt idx="8">
                  <c:v>… changed or tried to change your supervisor or lecturer?</c:v>
                </c:pt>
                <c:pt idx="9">
                  <c:v>… tried to change institution?</c:v>
                </c:pt>
              </c:strCache>
            </c:strRef>
          </c:cat>
          <c:val>
            <c:numRef>
              <c:f>'Csq over gbv'!$C$18:$C$27</c:f>
              <c:numCache>
                <c:formatCode>0%</c:formatCode>
                <c:ptCount val="10"/>
                <c:pt idx="0">
                  <c:v>0.65657549999999998</c:v>
                </c:pt>
                <c:pt idx="1">
                  <c:v>0.62749370000000004</c:v>
                </c:pt>
                <c:pt idx="2">
                  <c:v>0.51793889999999998</c:v>
                </c:pt>
                <c:pt idx="3">
                  <c:v>0.49855090000000002</c:v>
                </c:pt>
                <c:pt idx="4">
                  <c:v>0.37909890000000002</c:v>
                </c:pt>
                <c:pt idx="5">
                  <c:v>0.25814219999999999</c:v>
                </c:pt>
                <c:pt idx="6">
                  <c:v>0.20845259999999999</c:v>
                </c:pt>
                <c:pt idx="7">
                  <c:v>0.19182969999999999</c:v>
                </c:pt>
                <c:pt idx="8">
                  <c:v>0.1352612</c:v>
                </c:pt>
                <c:pt idx="9">
                  <c:v>8.0366699999999999E-2</c:v>
                </c:pt>
              </c:numCache>
            </c:numRef>
          </c:val>
          <c:extLst>
            <c:ext xmlns:c16="http://schemas.microsoft.com/office/drawing/2014/chart" uri="{C3380CC4-5D6E-409C-BE32-E72D297353CC}">
              <c16:uniqueId val="{00000001-AC9C-4648-A363-3FB267D4A727}"/>
            </c:ext>
          </c:extLst>
        </c:ser>
        <c:dLbls>
          <c:showLegendKey val="0"/>
          <c:showVal val="0"/>
          <c:showCatName val="0"/>
          <c:showSerName val="0"/>
          <c:showPercent val="0"/>
          <c:showBubbleSize val="0"/>
        </c:dLbls>
        <c:gapWidth val="182"/>
        <c:axId val="570608271"/>
        <c:axId val="570609103"/>
      </c:barChart>
      <c:catAx>
        <c:axId val="5706082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D-DIN" panose="020B0504030202030204" pitchFamily="34" charset="0"/>
                <a:ea typeface="+mn-ea"/>
                <a:cs typeface="+mn-cs"/>
              </a:defRPr>
            </a:pPr>
            <a:endParaRPr lang="en-US"/>
          </a:p>
        </c:txPr>
        <c:crossAx val="570609103"/>
        <c:crosses val="autoZero"/>
        <c:auto val="1"/>
        <c:lblAlgn val="ctr"/>
        <c:lblOffset val="100"/>
        <c:noMultiLvlLbl val="0"/>
      </c:catAx>
      <c:valAx>
        <c:axId val="570609103"/>
        <c:scaling>
          <c:orientation val="minMax"/>
          <c:max val="1"/>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D-DIN" panose="020B0504030202030204" pitchFamily="34" charset="0"/>
                <a:ea typeface="+mn-ea"/>
                <a:cs typeface="+mn-cs"/>
              </a:defRPr>
            </a:pPr>
            <a:endParaRPr lang="en-US"/>
          </a:p>
        </c:txPr>
        <c:crossAx val="570608271"/>
        <c:crosses val="autoZero"/>
        <c:crossBetween val="between"/>
      </c:valAx>
      <c:spPr>
        <a:noFill/>
        <a:ln>
          <a:noFill/>
        </a:ln>
        <a:effectLst/>
      </c:spPr>
    </c:plotArea>
    <c:legend>
      <c:legendPos val="r"/>
      <c:layout>
        <c:manualLayout>
          <c:xMode val="edge"/>
          <c:yMode val="edge"/>
          <c:x val="0.63632546998236772"/>
          <c:y val="2.0819841659701084E-2"/>
          <c:w val="0.36367453001763222"/>
          <c:h val="0.12151295267906936"/>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D-DIN" panose="020B0504030202030204" pitchFamily="34" charset="0"/>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374780381089881"/>
          <c:y val="2.7984472924371413E-2"/>
          <c:w val="0.59625219618910119"/>
          <c:h val="0.85862252291341401"/>
        </c:manualLayout>
      </c:layout>
      <c:barChart>
        <c:barDir val="bar"/>
        <c:grouping val="stacked"/>
        <c:varyColors val="0"/>
        <c:ser>
          <c:idx val="0"/>
          <c:order val="0"/>
          <c:tx>
            <c:strRef>
              <c:f>'Confidence in inst'!$B$4</c:f>
              <c:strCache>
                <c:ptCount val="1"/>
                <c:pt idx="0">
                  <c:v>Not at all confident</c:v>
                </c:pt>
              </c:strCache>
            </c:strRef>
          </c:tx>
          <c:spPr>
            <a:solidFill>
              <a:srgbClr val="E8F4ED"/>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'Confidence in inst'!$A$5:$A$6</c:f>
              <c:strCache>
                <c:ptCount val="2"/>
                <c:pt idx="0">
                  <c:v>Experienced gender-based violence</c:v>
                </c:pt>
                <c:pt idx="1">
                  <c:v>No experiences of gender-based violence</c:v>
                </c:pt>
              </c:strCache>
            </c:strRef>
          </c:cat>
          <c:val>
            <c:numRef>
              <c:f>'Confidence in inst'!$B$5:$B$6</c:f>
              <c:numCache>
                <c:formatCode>0%</c:formatCode>
                <c:ptCount val="2"/>
                <c:pt idx="0">
                  <c:v>0.14829999999999999</c:v>
                </c:pt>
                <c:pt idx="1">
                  <c:v>4.1799999999999997E-2</c:v>
                </c:pt>
              </c:numCache>
            </c:numRef>
          </c:val>
          <c:extLst>
            <c:ext xmlns:c16="http://schemas.microsoft.com/office/drawing/2014/chart" uri="{C3380CC4-5D6E-409C-BE32-E72D297353CC}">
              <c16:uniqueId val="{00000000-EDFF-4AD7-82D3-278053513F83}"/>
            </c:ext>
          </c:extLst>
        </c:ser>
        <c:ser>
          <c:idx val="1"/>
          <c:order val="1"/>
          <c:tx>
            <c:strRef>
              <c:f>'Confidence in inst'!$C$4</c:f>
              <c:strCache>
                <c:ptCount val="1"/>
                <c:pt idx="0">
                  <c:v>Not very confident</c:v>
                </c:pt>
              </c:strCache>
            </c:strRef>
          </c:tx>
          <c:spPr>
            <a:solidFill>
              <a:srgbClr val="D0E8DA"/>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'Confidence in inst'!$A$5:$A$6</c:f>
              <c:strCache>
                <c:ptCount val="2"/>
                <c:pt idx="0">
                  <c:v>Experienced gender-based violence</c:v>
                </c:pt>
                <c:pt idx="1">
                  <c:v>No experiences of gender-based violence</c:v>
                </c:pt>
              </c:strCache>
            </c:strRef>
          </c:cat>
          <c:val>
            <c:numRef>
              <c:f>'Confidence in inst'!$C$5:$C$6</c:f>
              <c:numCache>
                <c:formatCode>0%</c:formatCode>
                <c:ptCount val="2"/>
                <c:pt idx="0">
                  <c:v>0.3977</c:v>
                </c:pt>
                <c:pt idx="1">
                  <c:v>0.24049999999999999</c:v>
                </c:pt>
              </c:numCache>
            </c:numRef>
          </c:val>
          <c:extLst>
            <c:ext xmlns:c16="http://schemas.microsoft.com/office/drawing/2014/chart" uri="{C3380CC4-5D6E-409C-BE32-E72D297353CC}">
              <c16:uniqueId val="{00000001-EDFF-4AD7-82D3-278053513F83}"/>
            </c:ext>
          </c:extLst>
        </c:ser>
        <c:ser>
          <c:idx val="2"/>
          <c:order val="2"/>
          <c:tx>
            <c:strRef>
              <c:f>'Confidence in inst'!$D$4</c:f>
              <c:strCache>
                <c:ptCount val="1"/>
                <c:pt idx="0">
                  <c:v>Confident</c:v>
                </c:pt>
              </c:strCache>
            </c:strRef>
          </c:tx>
          <c:spPr>
            <a:solidFill>
              <a:srgbClr val="ACD7BD"/>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'Confidence in inst'!$A$5:$A$6</c:f>
              <c:strCache>
                <c:ptCount val="2"/>
                <c:pt idx="0">
                  <c:v>Experienced gender-based violence</c:v>
                </c:pt>
                <c:pt idx="1">
                  <c:v>No experiences of gender-based violence</c:v>
                </c:pt>
              </c:strCache>
            </c:strRef>
          </c:cat>
          <c:val>
            <c:numRef>
              <c:f>'Confidence in inst'!$D$5:$D$6</c:f>
              <c:numCache>
                <c:formatCode>0%</c:formatCode>
                <c:ptCount val="2"/>
                <c:pt idx="0">
                  <c:v>0.33800000000000002</c:v>
                </c:pt>
                <c:pt idx="1">
                  <c:v>0.47020000000000001</c:v>
                </c:pt>
              </c:numCache>
            </c:numRef>
          </c:val>
          <c:extLst>
            <c:ext xmlns:c16="http://schemas.microsoft.com/office/drawing/2014/chart" uri="{C3380CC4-5D6E-409C-BE32-E72D297353CC}">
              <c16:uniqueId val="{00000002-EDFF-4AD7-82D3-278053513F83}"/>
            </c:ext>
          </c:extLst>
        </c:ser>
        <c:ser>
          <c:idx val="3"/>
          <c:order val="3"/>
          <c:tx>
            <c:strRef>
              <c:f>'Confidence in inst'!$E$4</c:f>
              <c:strCache>
                <c:ptCount val="1"/>
                <c:pt idx="0">
                  <c:v>Very confident</c:v>
                </c:pt>
              </c:strCache>
            </c:strRef>
          </c:tx>
          <c:spPr>
            <a:solidFill>
              <a:srgbClr val="6CB88B"/>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'Confidence in inst'!$A$5:$A$6</c:f>
              <c:strCache>
                <c:ptCount val="2"/>
                <c:pt idx="0">
                  <c:v>Experienced gender-based violence</c:v>
                </c:pt>
                <c:pt idx="1">
                  <c:v>No experiences of gender-based violence</c:v>
                </c:pt>
              </c:strCache>
            </c:strRef>
          </c:cat>
          <c:val>
            <c:numRef>
              <c:f>'Confidence in inst'!$E$5:$E$6</c:f>
              <c:numCache>
                <c:formatCode>0%</c:formatCode>
                <c:ptCount val="2"/>
                <c:pt idx="0">
                  <c:v>0.11609999999999999</c:v>
                </c:pt>
                <c:pt idx="1">
                  <c:v>0.2475</c:v>
                </c:pt>
              </c:numCache>
            </c:numRef>
          </c:val>
          <c:extLst>
            <c:ext xmlns:c16="http://schemas.microsoft.com/office/drawing/2014/chart" uri="{C3380CC4-5D6E-409C-BE32-E72D297353CC}">
              <c16:uniqueId val="{00000003-EDFF-4AD7-82D3-278053513F83}"/>
            </c:ext>
          </c:extLst>
        </c:ser>
        <c:dLbls>
          <c:showLegendKey val="0"/>
          <c:showVal val="0"/>
          <c:showCatName val="0"/>
          <c:showSerName val="0"/>
          <c:showPercent val="0"/>
          <c:showBubbleSize val="0"/>
        </c:dLbls>
        <c:gapWidth val="150"/>
        <c:overlap val="100"/>
        <c:axId val="1963723983"/>
        <c:axId val="2043717615"/>
      </c:barChart>
      <c:catAx>
        <c:axId val="19637239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43717615"/>
        <c:crosses val="autoZero"/>
        <c:auto val="1"/>
        <c:lblAlgn val="ctr"/>
        <c:lblOffset val="100"/>
        <c:noMultiLvlLbl val="0"/>
      </c:catAx>
      <c:valAx>
        <c:axId val="2043717615"/>
        <c:scaling>
          <c:orientation val="minMax"/>
        </c:scaling>
        <c:delete val="1"/>
        <c:axPos val="b"/>
        <c:numFmt formatCode="0%" sourceLinked="1"/>
        <c:majorTickMark val="none"/>
        <c:minorTickMark val="none"/>
        <c:tickLblPos val="nextTo"/>
        <c:crossAx val="19637239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08_38064D0E.xml><?xml version="1.0" encoding="utf-8"?>
<p188:cmLst xmlns:a="http://schemas.openxmlformats.org/drawingml/2006/main" xmlns:r="http://schemas.openxmlformats.org/officeDocument/2006/relationships" xmlns:p188="http://schemas.microsoft.com/office/powerpoint/2018/8/main">
  <p188:cm id="{A77505DE-2AA0-4869-B391-3FD4A9320BB3}" authorId="{1E75F7B5-F4A7-CA08-9EA6-3ADD2042152D}" status="resolved" created="2023-04-11T15:24:12.219">
    <ac:deMkLst xmlns:ac="http://schemas.microsoft.com/office/drawing/2013/main/command">
      <pc:docMk xmlns:pc="http://schemas.microsoft.com/office/powerpoint/2013/main/command"/>
      <pc:sldMk xmlns:pc="http://schemas.microsoft.com/office/powerpoint/2013/main/command" cId="422630581" sldId="388"/>
      <ac:spMk id="2" creationId="{AEF236DE-C583-0EF7-AACF-CB0D3FBD3A99}"/>
    </ac:deMkLst>
    <p188:txBody>
      <a:bodyPr/>
      <a:lstStyle/>
      <a:p>
        <a:r>
          <a:rPr lang="de-DE"/>
          <a:t>maybe highlight the highest rated items in different color to give your audience more visual orientation</a:t>
        </a:r>
      </a:p>
    </p188:txBody>
  </p188:cm>
</p188:cmLst>
</file>

<file path=ppt/comments/modernComment_10D_9CCDCB59.xml><?xml version="1.0" encoding="utf-8"?>
<p188:cmLst xmlns:a="http://schemas.openxmlformats.org/drawingml/2006/main" xmlns:r="http://schemas.openxmlformats.org/officeDocument/2006/relationships" xmlns:p188="http://schemas.microsoft.com/office/powerpoint/2018/8/main">
  <p188:cm id="{FCAB80A8-AB25-43E8-9445-BA34E1507F22}" authorId="{1C973E61-26D6-AE89-5876-3AF799F67DC8}" status="resolved" created="2023-04-12T13:41:43.364" complete="100000">
    <ac:txMkLst xmlns:ac="http://schemas.microsoft.com/office/drawing/2013/main/command">
      <pc:docMk xmlns:pc="http://schemas.microsoft.com/office/powerpoint/2013/main/command"/>
      <pc:sldMk xmlns:pc="http://schemas.microsoft.com/office/powerpoint/2013/main/command" cId="2630732633" sldId="269"/>
      <ac:spMk id="2" creationId="{00000000-0000-0000-0000-000000000000}"/>
      <ac:txMk cp="0" len="49">
        <ac:context len="50" hash="3873425541"/>
      </ac:txMk>
    </ac:txMkLst>
    <p188:pos x="3484605" y="749643"/>
    <p188:replyLst>
      <p188:reply id="{C94B6023-E587-42B5-8FA1-E70E214734C5}" authorId="{B0BF26A0-B065-7151-DA46-68DC685728B7}" created="2023-04-12T15:27:09.123">
        <p188:txBody>
          <a:bodyPr/>
          <a:lstStyle/>
          <a:p>
            <a:r>
              <a:rPr lang="en-GB"/>
              <a:t>Yes, would you do it the other way around? </a:t>
            </a:r>
          </a:p>
        </p188:txBody>
      </p188:reply>
    </p188:replyLst>
    <p188:txBody>
      <a:bodyPr/>
      <a:lstStyle/>
      <a:p>
        <a:r>
          <a:rPr lang="fr-FR"/>
          <a:t>so application of the general definition before to the specific context of research and innovation? </a:t>
        </a:r>
      </a:p>
    </p188:txBody>
  </p188:cm>
</p188:cmLst>
</file>

<file path=ppt/comments/modernComment_10E_3E76322D.xml><?xml version="1.0" encoding="utf-8"?>
<p188:cmLst xmlns:a="http://schemas.openxmlformats.org/drawingml/2006/main" xmlns:r="http://schemas.openxmlformats.org/officeDocument/2006/relationships" xmlns:p188="http://schemas.microsoft.com/office/powerpoint/2018/8/main">
  <p188:cm id="{DFB87140-C16D-46EE-BDA2-6C71F0D12463}" authorId="{77F482D2-7E8F-DC2C-D5D0-97EF3B666BC4}" status="resolved" created="2023-04-12T14:00:33.907" complete="100000">
    <ac:txMkLst xmlns:ac="http://schemas.microsoft.com/office/drawing/2013/main/command">
      <pc:docMk xmlns:pc="http://schemas.microsoft.com/office/powerpoint/2013/main/command"/>
      <pc:sldMk xmlns:pc="http://schemas.microsoft.com/office/powerpoint/2013/main/command" cId="1047933485" sldId="270"/>
      <ac:spMk id="12" creationId="{00000000-0000-0000-0000-000000000000}"/>
      <ac:txMk cp="442" len="25">
        <ac:context len="468" hash="690359709"/>
      </ac:txMk>
    </ac:txMkLst>
    <p188:pos x="2146609" y="5557024"/>
    <p188:replyLst>
      <p188:reply id="{226482AF-BF58-480F-A8E7-C585A9BA0E9B}" authorId="{B0BF26A0-B065-7151-DA46-68DC685728B7}" created="2023-04-12T15:26:32.215">
        <p188:txBody>
          <a:bodyPr/>
          <a:lstStyle/>
          <a:p>
            <a:r>
              <a:rPr lang="en-GB"/>
              <a:t>Lut, all of this is from CoE</a:t>
            </a:r>
          </a:p>
        </p188:txBody>
      </p188:reply>
    </p188:replyLst>
    <p188:txBody>
      <a:bodyPr/>
      <a:lstStyle/>
      <a:p>
        <a:r>
          <a:rPr lang="en-GB"/>
          <a:t>I think only the definition is from the CoE, while what is on the right side of the slide is not from the CoE, (at least not the top part of it). Nathalie may know better.</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E4D92D-19A4-4247-9FA2-06A5EB03BA4C}" type="datetimeFigureOut">
              <a:t>1/3/2024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216067-5409-4AB0-8F9D-D81F0755BAA1}" type="slidenum">
              <a:t>‹#›</a:t>
            </a:fld>
            <a:endParaRPr lang="en-GB"/>
          </a:p>
        </p:txBody>
      </p:sp>
    </p:spTree>
    <p:extLst>
      <p:ext uri="{BB962C8B-B14F-4D97-AF65-F5344CB8AC3E}">
        <p14:creationId xmlns:p14="http://schemas.microsoft.com/office/powerpoint/2010/main" val="1128612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latin typeface="D-DIN"/>
                <a:cs typeface="Calibri"/>
              </a:rPr>
              <a:t>The trainer highlights that </a:t>
            </a:r>
            <a:r>
              <a:rPr lang="en-GB">
                <a:latin typeface="D-DIN"/>
                <a:cs typeface="Calibri"/>
              </a:rPr>
              <a:t>that this seminar focuses on bystander perspectives but that we are aware that many among us are both victims and bystanders.</a:t>
            </a:r>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a:t>
            </a:fld>
            <a:endParaRPr lang="en-US"/>
          </a:p>
        </p:txBody>
      </p:sp>
    </p:spTree>
    <p:extLst>
      <p:ext uri="{BB962C8B-B14F-4D97-AF65-F5344CB8AC3E}">
        <p14:creationId xmlns:p14="http://schemas.microsoft.com/office/powerpoint/2010/main" val="1960798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Suggestions: psychological forms of violence – can often be difficult to identify and proof as controlling </a:t>
            </a:r>
            <a:r>
              <a:rPr lang="en-US" err="1">
                <a:cs typeface="Calibri"/>
              </a:rPr>
              <a:t>behaviours</a:t>
            </a:r>
            <a:r>
              <a:rPr lang="en-US">
                <a:cs typeface="Calibri"/>
              </a:rPr>
              <a:t>, domination – deprivation, negligence, violence by omission – failing to provide support – linked to dependency </a:t>
            </a:r>
            <a:endParaRPr lang="en-US"/>
          </a:p>
          <a:p>
            <a:endParaRPr lang="en-US">
              <a:cs typeface="Calibri"/>
            </a:endParaRPr>
          </a:p>
          <a:p>
            <a:r>
              <a:rPr lang="en-US">
                <a:cs typeface="Calibri"/>
              </a:rPr>
              <a:t>Intersectionality – racism and sexism but also socio economic conditions – precarity in employment – mobility, language   - you'll here more about this in the next part of part one - </a:t>
            </a:r>
          </a:p>
        </p:txBody>
      </p:sp>
      <p:sp>
        <p:nvSpPr>
          <p:cNvPr id="4" name="Slide Number Placeholder 3"/>
          <p:cNvSpPr>
            <a:spLocks noGrp="1"/>
          </p:cNvSpPr>
          <p:nvPr>
            <p:ph type="sldNum" sz="quarter" idx="5"/>
          </p:nvPr>
        </p:nvSpPr>
        <p:spPr/>
        <p:txBody>
          <a:bodyPr/>
          <a:lstStyle/>
          <a:p>
            <a:fld id="{04216067-5409-4AB0-8F9D-D81F0755BAA1}" type="slidenum">
              <a:rPr lang="en-US"/>
              <a:t>13</a:t>
            </a:fld>
            <a:endParaRPr lang="en-US"/>
          </a:p>
        </p:txBody>
      </p:sp>
    </p:spTree>
    <p:extLst>
      <p:ext uri="{BB962C8B-B14F-4D97-AF65-F5344CB8AC3E}">
        <p14:creationId xmlns:p14="http://schemas.microsoft.com/office/powerpoint/2010/main" val="2021170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4216067-5409-4AB0-8F9D-D81F0755BAA1}" type="slidenum">
              <a:rPr lang="en-SE" smtClean="0"/>
              <a:t>14</a:t>
            </a:fld>
            <a:endParaRPr lang="en-SE"/>
          </a:p>
        </p:txBody>
      </p:sp>
    </p:spTree>
    <p:extLst>
      <p:ext uri="{BB962C8B-B14F-4D97-AF65-F5344CB8AC3E}">
        <p14:creationId xmlns:p14="http://schemas.microsoft.com/office/powerpoint/2010/main" val="2149905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Hidden slides can be used to recap, when all students have watched the video in advance.</a:t>
            </a:r>
          </a:p>
        </p:txBody>
      </p:sp>
      <p:sp>
        <p:nvSpPr>
          <p:cNvPr id="4" name="Slide Number Placeholder 3"/>
          <p:cNvSpPr>
            <a:spLocks noGrp="1"/>
          </p:cNvSpPr>
          <p:nvPr>
            <p:ph type="sldNum" sz="quarter" idx="5"/>
          </p:nvPr>
        </p:nvSpPr>
        <p:spPr/>
        <p:txBody>
          <a:bodyPr/>
          <a:lstStyle/>
          <a:p>
            <a:fld id="{04216067-5409-4AB0-8F9D-D81F0755BAA1}" type="slidenum">
              <a:rPr lang="en-SE" smtClean="0"/>
              <a:t>15</a:t>
            </a:fld>
            <a:endParaRPr lang="en-SE"/>
          </a:p>
        </p:txBody>
      </p:sp>
    </p:spTree>
    <p:extLst>
      <p:ext uri="{BB962C8B-B14F-4D97-AF65-F5344CB8AC3E}">
        <p14:creationId xmlns:p14="http://schemas.microsoft.com/office/powerpoint/2010/main" val="1826570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en-US" err="1">
                <a:solidFill>
                  <a:srgbClr val="000000">
                    <a:alpha val="70000"/>
                  </a:srgbClr>
                </a:solidFill>
              </a:rPr>
              <a:t>UniSAFE</a:t>
            </a:r>
            <a:r>
              <a:rPr lang="en-US">
                <a:solidFill>
                  <a:srgbClr val="000000">
                    <a:alpha val="70000"/>
                  </a:srgbClr>
                </a:solidFill>
              </a:rPr>
              <a:t> has carried out the largest cross-cultural survey in Europe in the research sector on gender-based violence. We collected over 42,000 responses from staff and students across 46 research performing </a:t>
            </a:r>
            <a:r>
              <a:rPr lang="en-US" err="1">
                <a:solidFill>
                  <a:srgbClr val="000000">
                    <a:alpha val="70000"/>
                  </a:srgbClr>
                </a:solidFill>
              </a:rPr>
              <a:t>organisations</a:t>
            </a:r>
            <a:r>
              <a:rPr lang="en-US">
                <a:solidFill>
                  <a:srgbClr val="000000">
                    <a:alpha val="70000"/>
                  </a:srgbClr>
                </a:solidFill>
              </a:rPr>
              <a:t>, in 15 countries.   </a:t>
            </a:r>
          </a:p>
          <a:p>
            <a:pPr algn="just"/>
            <a:r>
              <a:rPr lang="en-US" dirty="0">
                <a:solidFill>
                  <a:srgbClr val="000000">
                    <a:alpha val="70000"/>
                  </a:srgbClr>
                </a:solidFill>
              </a:rPr>
              <a:t>The survey was translated in 14 languages, and the field time ran from 17 January and 1 May 2022.   </a:t>
            </a:r>
          </a:p>
          <a:p>
            <a:pPr algn="just"/>
            <a:endParaRPr lang="en-GB" dirty="0">
              <a:solidFill>
                <a:srgbClr val="000000">
                  <a:alpha val="70000"/>
                </a:srgbClr>
              </a:solidFill>
            </a:endParaRPr>
          </a:p>
          <a:p>
            <a:pPr algn="just"/>
            <a:endParaRPr lang="en-GB" noProof="0" dirty="0">
              <a:solidFill>
                <a:srgbClr val="000000">
                  <a:alpha val="70000"/>
                </a:srgbClr>
              </a:solidFill>
              <a:cs typeface="Calibri"/>
            </a:endParaRPr>
          </a:p>
        </p:txBody>
      </p:sp>
      <p:sp>
        <p:nvSpPr>
          <p:cNvPr id="4" name="Foliennummernplatzhalter 3"/>
          <p:cNvSpPr>
            <a:spLocks noGrp="1"/>
          </p:cNvSpPr>
          <p:nvPr>
            <p:ph type="sldNum" sz="quarter" idx="5"/>
          </p:nvPr>
        </p:nvSpPr>
        <p:spPr/>
        <p:txBody>
          <a:bodyPr/>
          <a:lstStyle/>
          <a:p>
            <a:fld id="{6F8E2375-F1B1-284C-A827-B0E603FDBDD8}" type="slidenum">
              <a:rPr lang="en-US" smtClean="0"/>
              <a:pPr/>
              <a:t>16</a:t>
            </a:fld>
            <a:endParaRPr lang="en-US"/>
          </a:p>
        </p:txBody>
      </p:sp>
    </p:spTree>
    <p:extLst>
      <p:ext uri="{BB962C8B-B14F-4D97-AF65-F5344CB8AC3E}">
        <p14:creationId xmlns:p14="http://schemas.microsoft.com/office/powerpoint/2010/main" val="3900908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Nearly 2 in 3 respondents have experienced at least one form of gender-based violence since they started working or studying at their institution. </a:t>
            </a:r>
          </a:p>
          <a:p>
            <a:pPr algn="just"/>
            <a:r>
              <a:rPr lang="en-US" dirty="0"/>
              <a:t>Respondents who identify as LGBQ+ (68%), those who reported a disability or chronic illness (72%), and those belonging to an ethnic minority group (69%) were more likely to have experienced at least one incident of gender-based violence, compared to those who do not identify with these characteristics. </a:t>
            </a:r>
          </a:p>
          <a:p>
            <a:pPr algn="just"/>
            <a:r>
              <a:rPr lang="en-US" dirty="0"/>
              <a:t>Almost one in three students and staff say they have experienced sexual harassment within their institution (31%) </a:t>
            </a:r>
          </a:p>
          <a:p>
            <a:endParaRPr lang="en-US" dirty="0"/>
          </a:p>
          <a:p>
            <a:pPr algn="l"/>
            <a:endParaRPr lang="en-US" dirty="0">
              <a:latin typeface="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17</a:t>
            </a:fld>
            <a:endParaRPr lang="en-US"/>
          </a:p>
        </p:txBody>
      </p:sp>
    </p:spTree>
    <p:extLst>
      <p:ext uri="{BB962C8B-B14F-4D97-AF65-F5344CB8AC3E}">
        <p14:creationId xmlns:p14="http://schemas.microsoft.com/office/powerpoint/2010/main" val="2513324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a:t>If we look closer at the impact and consequences of experiences of gender-based violence in the context of academia, the survey results show that for staff such experiences have led to dissatisfaction with their job, experienced reduced work productivity and considered leaving the sector, as the most common responses, among others.  </a:t>
            </a:r>
            <a:endParaRPr lang="en-US" dirty="0"/>
          </a:p>
          <a:p>
            <a:pPr algn="just"/>
            <a:r>
              <a:rPr lang="en-US" dirty="0"/>
              <a:t>For students, experiences of gender-based violence have led mostly to missing classes, dissatisfaction with the course of studies, and reduced learning achievements as the most common responses. </a:t>
            </a:r>
          </a:p>
          <a:p>
            <a:pPr algn="just"/>
            <a:r>
              <a:rPr lang="en-US" dirty="0"/>
              <a:t>What’s more alarming is that among respondents who had experienced gender-based violence, only 13% reported it.  And here comes the question, why? Why such low reporting rate? What do you think were the most common reasons for not reporting the incidents? </a:t>
            </a:r>
          </a:p>
          <a:p>
            <a:pPr algn="just"/>
            <a:r>
              <a:rPr lang="en-US" i="1" dirty="0"/>
              <a:t>[the trainer can pause and accept some answers]</a:t>
            </a:r>
            <a:r>
              <a:rPr lang="en-US" dirty="0"/>
              <a:t> </a:t>
            </a: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18</a:t>
            </a:fld>
            <a:endParaRPr lang="en-US"/>
          </a:p>
        </p:txBody>
      </p:sp>
    </p:spTree>
    <p:extLst>
      <p:ext uri="{BB962C8B-B14F-4D97-AF65-F5344CB8AC3E}">
        <p14:creationId xmlns:p14="http://schemas.microsoft.com/office/powerpoint/2010/main" val="1776475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latin typeface="D-DIN"/>
              <a:cs typeface="Calibri"/>
            </a:endParaRPr>
          </a:p>
        </p:txBody>
      </p:sp>
      <p:sp>
        <p:nvSpPr>
          <p:cNvPr id="4" name="Espace réservé du numéro de diapositive 3"/>
          <p:cNvSpPr>
            <a:spLocks noGrp="1"/>
          </p:cNvSpPr>
          <p:nvPr>
            <p:ph type="sldNum" sz="quarter" idx="5"/>
          </p:nvPr>
        </p:nvSpPr>
        <p:spPr/>
        <p:txBody>
          <a:bodyPr/>
          <a:lstStyle/>
          <a:p>
            <a:fld id="{6F8E2375-F1B1-284C-A827-B0E603FDBDD8}" type="slidenum">
              <a:rPr lang="en-US" smtClean="0"/>
              <a:pPr/>
              <a:t>19</a:t>
            </a:fld>
            <a:endParaRPr lang="en-US"/>
          </a:p>
        </p:txBody>
      </p:sp>
    </p:spTree>
    <p:extLst>
      <p:ext uri="{BB962C8B-B14F-4D97-AF65-F5344CB8AC3E}">
        <p14:creationId xmlns:p14="http://schemas.microsoft.com/office/powerpoint/2010/main" val="3203699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a:solidFill>
                  <a:srgbClr val="000000"/>
                </a:solidFill>
                <a:effectLst/>
                <a:latin typeface="Calibri" panose="020F0502020204030204" pitchFamily="34" charset="0"/>
              </a:rPr>
              <a:t>However, the gender identity group that is most affected are people that identify as non-binary or another gender identity. </a:t>
            </a:r>
            <a:endParaRPr lang="en-GB" sz="1800" b="0" i="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FFF7DADD-8AF5-4DD5-82FC-EEF8103DDAED}" type="slidenum">
              <a:rPr lang="en-GB" smtClean="0"/>
              <a:t>20</a:t>
            </a:fld>
            <a:endParaRPr lang="en-GB"/>
          </a:p>
        </p:txBody>
      </p:sp>
    </p:spTree>
    <p:extLst>
      <p:ext uri="{BB962C8B-B14F-4D97-AF65-F5344CB8AC3E}">
        <p14:creationId xmlns:p14="http://schemas.microsoft.com/office/powerpoint/2010/main" val="9472818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r>
              <a:rPr lang="en-GB"/>
              <a:t>For example, students who have experienced gender-based violence are much more likely to feel dissatisfied with the course of their studies, to experience reduced learning achievements, or to consider opting out of university altogether. </a:t>
            </a:r>
          </a:p>
        </p:txBody>
      </p:sp>
      <p:sp>
        <p:nvSpPr>
          <p:cNvPr id="4" name="Slide Number Placeholder 3"/>
          <p:cNvSpPr>
            <a:spLocks noGrp="1"/>
          </p:cNvSpPr>
          <p:nvPr>
            <p:ph type="sldNum" sz="quarter" idx="5"/>
          </p:nvPr>
        </p:nvSpPr>
        <p:spPr/>
        <p:txBody>
          <a:bodyPr/>
          <a:lstStyle/>
          <a:p>
            <a:fld id="{6F8E2375-F1B1-284C-A827-B0E603FDBDD8}" type="slidenum">
              <a:rPr lang="en-US" smtClean="0"/>
              <a:pPr/>
              <a:t>21</a:t>
            </a:fld>
            <a:endParaRPr lang="en-US"/>
          </a:p>
        </p:txBody>
      </p:sp>
    </p:spTree>
    <p:extLst>
      <p:ext uri="{BB962C8B-B14F-4D97-AF65-F5344CB8AC3E}">
        <p14:creationId xmlns:p14="http://schemas.microsoft.com/office/powerpoint/2010/main" val="2872397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Respondents who have experienced gender-based violence are much less likely to feel confident in their institution’s ability to deal with gender-based violence. </a:t>
            </a:r>
          </a:p>
          <a:p>
            <a:endParaRPr lang="en-GB"/>
          </a:p>
          <a:p>
            <a:r>
              <a:rPr lang="en-GB"/>
              <a:t>55% of them are either not all confident or not very confident, compared to 28% for those that have not experienced gender-based violence. </a:t>
            </a:r>
          </a:p>
        </p:txBody>
      </p:sp>
      <p:sp>
        <p:nvSpPr>
          <p:cNvPr id="4" name="Slide Number Placeholder 3"/>
          <p:cNvSpPr>
            <a:spLocks noGrp="1"/>
          </p:cNvSpPr>
          <p:nvPr>
            <p:ph type="sldNum" sz="quarter" idx="5"/>
          </p:nvPr>
        </p:nvSpPr>
        <p:spPr/>
        <p:txBody>
          <a:bodyPr/>
          <a:lstStyle/>
          <a:p>
            <a:fld id="{6F8E2375-F1B1-284C-A827-B0E603FDBDD8}" type="slidenum">
              <a:rPr lang="en-US" smtClean="0"/>
              <a:pPr/>
              <a:t>22</a:t>
            </a:fld>
            <a:endParaRPr lang="en-US"/>
          </a:p>
        </p:txBody>
      </p:sp>
    </p:spTree>
    <p:extLst>
      <p:ext uri="{BB962C8B-B14F-4D97-AF65-F5344CB8AC3E}">
        <p14:creationId xmlns:p14="http://schemas.microsoft.com/office/powerpoint/2010/main" val="664072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a:t>
            </a:fld>
            <a:endParaRPr lang="en-US"/>
          </a:p>
        </p:txBody>
      </p:sp>
    </p:spTree>
    <p:extLst>
      <p:ext uri="{BB962C8B-B14F-4D97-AF65-F5344CB8AC3E}">
        <p14:creationId xmlns:p14="http://schemas.microsoft.com/office/powerpoint/2010/main" val="10960025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ID4096">
                <a:ea typeface="Calibri"/>
                <a:cs typeface="Calibri"/>
              </a:rPr>
              <a:t>Break either before or after discussion of prevalence depending on the time </a:t>
            </a:r>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24</a:t>
            </a:fld>
            <a:endParaRPr lang="en-US"/>
          </a:p>
        </p:txBody>
      </p:sp>
    </p:spTree>
    <p:extLst>
      <p:ext uri="{BB962C8B-B14F-4D97-AF65-F5344CB8AC3E}">
        <p14:creationId xmlns:p14="http://schemas.microsoft.com/office/powerpoint/2010/main" val="3808232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Gender-based violence is a very complex issue. Gender-based violence is not only occurring in academic contexts. In society and academia there are persistent gender stereotypes and harmful gender and cultural norms which are involved. The stereotype of an academic and a researcher is still male and white. Universities were for hundreds of years closed for women. Universities are hierarchical </a:t>
            </a:r>
            <a:r>
              <a:rPr lang="en-US" err="1"/>
              <a:t>organisations</a:t>
            </a:r>
            <a:r>
              <a:rPr lang="en-US"/>
              <a:t>, where hierarchies are both gendered, racialized and classed. Universities are very hierarchal institutions – build on different forms of dependency relationships – supervisor- students, professor – junior researchers/students. This kind of power dynamics contributes to creating opportunities for gender-based violence. </a:t>
            </a:r>
            <a:endParaRPr lang="en-US">
              <a:ea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25</a:t>
            </a:fld>
            <a:endParaRPr lang="en-US"/>
          </a:p>
        </p:txBody>
      </p:sp>
    </p:spTree>
    <p:extLst>
      <p:ext uri="{BB962C8B-B14F-4D97-AF65-F5344CB8AC3E}">
        <p14:creationId xmlns:p14="http://schemas.microsoft.com/office/powerpoint/2010/main" val="1478463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move on to the second part of the seminar we will focus on gender-based violence from a bystander position </a:t>
            </a:r>
          </a:p>
          <a:p>
            <a:endParaRPr lang="en-US" dirty="0">
              <a:cs typeface="Calibri"/>
            </a:endParaRPr>
          </a:p>
        </p:txBody>
      </p:sp>
      <p:sp>
        <p:nvSpPr>
          <p:cNvPr id="4" name="Slide Number Placeholder 3"/>
          <p:cNvSpPr>
            <a:spLocks noGrp="1"/>
          </p:cNvSpPr>
          <p:nvPr>
            <p:ph type="sldNum" sz="quarter" idx="5"/>
          </p:nvPr>
        </p:nvSpPr>
        <p:spPr/>
        <p:txBody>
          <a:bodyPr/>
          <a:lstStyle/>
          <a:p>
            <a:fld id="{04216067-5409-4AB0-8F9D-D81F0755BAA1}" type="slidenum">
              <a:rPr lang="en-GB"/>
              <a:t>26</a:t>
            </a:fld>
            <a:endParaRPr lang="en-GB"/>
          </a:p>
        </p:txBody>
      </p:sp>
    </p:spTree>
    <p:extLst>
      <p:ext uri="{BB962C8B-B14F-4D97-AF65-F5344CB8AC3E}">
        <p14:creationId xmlns:p14="http://schemas.microsoft.com/office/powerpoint/2010/main" val="37219307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a:solidFill>
                  <a:srgbClr val="0F2235"/>
                </a:solidFill>
                <a:effectLst/>
                <a:latin typeface="Calibri"/>
                <a:cs typeface="Calibri"/>
              </a:rPr>
              <a:t>Bystander intervention refers to the </a:t>
            </a:r>
            <a:r>
              <a:rPr lang="en-US" sz="1200" b="1" i="0">
                <a:solidFill>
                  <a:srgbClr val="0F2235"/>
                </a:solidFill>
                <a:effectLst/>
                <a:latin typeface="Calibri"/>
                <a:cs typeface="Calibri"/>
              </a:rPr>
              <a:t>actions taken </a:t>
            </a:r>
            <a:r>
              <a:rPr lang="en-US" sz="1200" b="0" i="0">
                <a:solidFill>
                  <a:srgbClr val="0F2235"/>
                </a:solidFill>
                <a:effectLst/>
                <a:latin typeface="Calibri"/>
                <a:cs typeface="Calibri"/>
              </a:rPr>
              <a:t>by individuals who observe a potentially harmful situation. The purpose is to prevent (further) violence from occurring.</a:t>
            </a:r>
            <a:r>
              <a:rPr lang="en-US">
                <a:solidFill>
                  <a:srgbClr val="0F2235"/>
                </a:solidFill>
                <a:latin typeface="Calibri"/>
                <a:cs typeface="Calibri"/>
              </a:rPr>
              <a:t> </a:t>
            </a:r>
            <a:endParaRPr lang="en-US" sz="1200">
              <a:solidFill>
                <a:srgbClr val="0F2235"/>
              </a:solidFill>
              <a:latin typeface="D-DIN" panose="020B0504030202030204" pitchFamily="34" charset="77"/>
            </a:endParaRP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Calibri"/>
                <a:ea typeface="Calibri" panose="020F0502020204030204" pitchFamily="34" charset="0"/>
                <a:cs typeface="Calibri"/>
              </a:rPr>
              <a:t>A bystander is anyone who observes a situation. We all observe numerous incidents and interactions daily, but usually do not acknowledge the situation as needing our response. An active bystander is someone who acknowledges a problematic situation and chooses how to respond. – sometimes referred to as an upstander. </a:t>
            </a:r>
          </a:p>
          <a:p>
            <a:endParaRPr lang="en-GB"/>
          </a:p>
          <a:p>
            <a:r>
              <a:rPr lang="en-GB"/>
              <a:t>Today, we are going to talk about the importance of intervening but also how to intervene, </a:t>
            </a:r>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27</a:t>
            </a:fld>
            <a:endParaRPr lang="en-US"/>
          </a:p>
        </p:txBody>
      </p:sp>
    </p:spTree>
    <p:extLst>
      <p:ext uri="{BB962C8B-B14F-4D97-AF65-F5344CB8AC3E}">
        <p14:creationId xmlns:p14="http://schemas.microsoft.com/office/powerpoint/2010/main" val="16096530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defRPr/>
            </a:pPr>
            <a:r>
              <a:rPr lang="en-US" sz="1800">
                <a:solidFill>
                  <a:srgbClr val="000000"/>
                </a:solidFill>
                <a:latin typeface="Calibri"/>
                <a:ea typeface="Calibri"/>
                <a:cs typeface="Calibri"/>
              </a:rPr>
              <a:t>Remember that not </a:t>
            </a:r>
            <a:r>
              <a:rPr lang="en-US" sz="1800">
                <a:solidFill>
                  <a:srgbClr val="000000"/>
                </a:solidFill>
                <a:effectLst/>
                <a:latin typeface="Calibri"/>
                <a:ea typeface="Calibri"/>
                <a:cs typeface="Calibri"/>
              </a:rPr>
              <a:t>everybody can speak up. </a:t>
            </a:r>
            <a:r>
              <a:rPr lang="en-US" sz="1800">
                <a:solidFill>
                  <a:srgbClr val="000000"/>
                </a:solidFill>
                <a:latin typeface="Calibri"/>
                <a:ea typeface="Calibri"/>
                <a:cs typeface="Calibri"/>
              </a:rPr>
              <a:t>Many factors can affect your possibilities to intervene - Power</a:t>
            </a:r>
            <a:r>
              <a:rPr lang="en-US" sz="1800">
                <a:solidFill>
                  <a:srgbClr val="000000"/>
                </a:solidFill>
                <a:effectLst/>
                <a:latin typeface="Calibri"/>
                <a:ea typeface="Calibri"/>
                <a:cs typeface="Calibri"/>
              </a:rPr>
              <a:t> relations, the environment you’re in, the possibility of retaliation,</a:t>
            </a:r>
            <a:r>
              <a:rPr lang="en-US" sz="1800">
                <a:solidFill>
                  <a:srgbClr val="000000"/>
                </a:solidFill>
                <a:latin typeface="Calibri"/>
                <a:ea typeface="Calibri"/>
                <a:cs typeface="Calibri"/>
              </a:rPr>
              <a:t> trauma</a:t>
            </a:r>
            <a:r>
              <a:rPr lang="en-US" sz="1800">
                <a:solidFill>
                  <a:srgbClr val="000000"/>
                </a:solidFill>
                <a:effectLst/>
                <a:latin typeface="Calibri"/>
                <a:ea typeface="Calibri"/>
                <a:cs typeface="Calibri"/>
              </a:rPr>
              <a:t>, </a:t>
            </a:r>
            <a:r>
              <a:rPr lang="en-US" sz="1800">
                <a:solidFill>
                  <a:srgbClr val="000000"/>
                </a:solidFill>
                <a:latin typeface="Calibri"/>
                <a:ea typeface="Calibri"/>
                <a:cs typeface="Calibri"/>
              </a:rPr>
              <a:t>mental</a:t>
            </a:r>
            <a:r>
              <a:rPr lang="en-US" sz="1800">
                <a:solidFill>
                  <a:srgbClr val="000000"/>
                </a:solidFill>
                <a:effectLst/>
                <a:latin typeface="Calibri"/>
                <a:ea typeface="Calibri"/>
                <a:cs typeface="Calibri"/>
              </a:rPr>
              <a:t> or physical </a:t>
            </a:r>
            <a:r>
              <a:rPr lang="en-US" sz="1800">
                <a:solidFill>
                  <a:srgbClr val="000000"/>
                </a:solidFill>
                <a:latin typeface="Calibri"/>
                <a:ea typeface="Calibri"/>
                <a:cs typeface="Calibri"/>
              </a:rPr>
              <a:t>abilities,</a:t>
            </a:r>
            <a:r>
              <a:rPr lang="en-US" sz="1800">
                <a:solidFill>
                  <a:srgbClr val="000000"/>
                </a:solidFill>
                <a:effectLst/>
                <a:latin typeface="Calibri"/>
                <a:ea typeface="Calibri"/>
                <a:cs typeface="Calibri"/>
              </a:rPr>
              <a:t> your social position</a:t>
            </a:r>
            <a:r>
              <a:rPr lang="en-US" sz="1800">
                <a:solidFill>
                  <a:srgbClr val="000000"/>
                </a:solidFill>
                <a:latin typeface="Calibri"/>
                <a:ea typeface="Calibri"/>
                <a:cs typeface="Calibri"/>
              </a:rPr>
              <a:t>..</a:t>
            </a:r>
            <a:r>
              <a:rPr lang="en-US" sz="1800">
                <a:solidFill>
                  <a:srgbClr val="000000"/>
                </a:solidFill>
                <a:effectLst/>
                <a:latin typeface="Calibri"/>
                <a:ea typeface="Calibri"/>
                <a:cs typeface="Calibri"/>
              </a:rPr>
              <a:t> All of these factors have an influence.</a:t>
            </a:r>
            <a:r>
              <a:rPr lang="en-US" sz="1800">
                <a:solidFill>
                  <a:srgbClr val="000000"/>
                </a:solidFill>
                <a:latin typeface="Calibri"/>
                <a:ea typeface="Calibri"/>
                <a:cs typeface="Calibri"/>
              </a:rPr>
              <a:t> </a:t>
            </a:r>
            <a:endParaRPr lang="en-US" sz="1800">
              <a:solidFill>
                <a:srgbClr val="000000"/>
              </a:solidFill>
              <a:effectLst/>
              <a:latin typeface="Calibri"/>
              <a:ea typeface="Calibri" panose="020F0502020204030204" pitchFamily="34" charset="0"/>
              <a:cs typeface="Times New Roman" panose="02020603050405020304" pitchFamily="18" charset="0"/>
            </a:endParaRPr>
          </a:p>
          <a:p>
            <a:pPr>
              <a:lnSpc>
                <a:spcPct val="107000"/>
              </a:lnSpc>
              <a:spcAft>
                <a:spcPts val="800"/>
              </a:spcAft>
              <a:defRPr/>
            </a:pPr>
            <a:endParaRPr lang="en-US" sz="1800">
              <a:latin typeface="Calibri"/>
              <a:ea typeface="Calibri" panose="020F0502020204030204" pitchFamily="34" charset="0"/>
              <a:cs typeface="Calibri"/>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a:effectLst/>
                <a:latin typeface="Calibri"/>
                <a:ea typeface="Calibri"/>
                <a:cs typeface="Calibri"/>
              </a:rPr>
              <a:t>Gender based violence incidents builds up over time, which makes it harder to see and to counter. The important thing is to know a range of different strategies that you can choose from, and find out which ones work best for you. Everybody confronts harassment in their own ways. The most important thing is security and self-preservation. Whatever you feel comfortable with is okay.</a:t>
            </a:r>
          </a:p>
        </p:txBody>
      </p:sp>
      <p:sp>
        <p:nvSpPr>
          <p:cNvPr id="4" name="Slide Number Placeholder 3"/>
          <p:cNvSpPr>
            <a:spLocks noGrp="1"/>
          </p:cNvSpPr>
          <p:nvPr>
            <p:ph type="sldNum" sz="quarter" idx="5"/>
          </p:nvPr>
        </p:nvSpPr>
        <p:spPr/>
        <p:txBody>
          <a:bodyPr/>
          <a:lstStyle/>
          <a:p>
            <a:fld id="{6F8E2375-F1B1-284C-A827-B0E603FDBDD8}" type="slidenum">
              <a:rPr lang="en-US" smtClean="0"/>
              <a:pPr/>
              <a:t>28</a:t>
            </a:fld>
            <a:endParaRPr lang="en-US"/>
          </a:p>
        </p:txBody>
      </p:sp>
    </p:spTree>
    <p:extLst>
      <p:ext uri="{BB962C8B-B14F-4D97-AF65-F5344CB8AC3E}">
        <p14:creationId xmlns:p14="http://schemas.microsoft.com/office/powerpoint/2010/main" val="157517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Additional exercise to be done in smaller groups – better to do in person than online, depending on time  </a:t>
            </a:r>
          </a:p>
          <a:p>
            <a:endParaRPr lang="en-GB"/>
          </a:p>
          <a:p>
            <a:r>
              <a:rPr lang="en-GB"/>
              <a:t>what do you think about when the hear the word bystander &gt; accepts a few responses.</a:t>
            </a:r>
            <a:br>
              <a:rPr lang="en-GB">
                <a:cs typeface="+mn-lt"/>
              </a:rPr>
            </a:br>
            <a:endParaRPr lang="en-GB">
              <a:ea typeface="Calibri"/>
              <a:cs typeface="Calibri"/>
            </a:endParaRPr>
          </a:p>
          <a:p>
            <a:r>
              <a:rPr lang="en-GB"/>
              <a:t>The trainer asks the participants to think of one of the examples and think of the 3 questions below</a:t>
            </a:r>
            <a:endParaRPr lang="en-GB">
              <a:cs typeface="Calibri"/>
            </a:endParaRPr>
          </a:p>
          <a:p>
            <a:endParaRPr lang="en-GB"/>
          </a:p>
          <a:p>
            <a:r>
              <a:rPr lang="en-GB"/>
              <a:t>The trainer can accept 2-3 short responses</a:t>
            </a:r>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29</a:t>
            </a:fld>
            <a:endParaRPr lang="en-US"/>
          </a:p>
        </p:txBody>
      </p:sp>
    </p:spTree>
    <p:extLst>
      <p:ext uri="{BB962C8B-B14F-4D97-AF65-F5344CB8AC3E}">
        <p14:creationId xmlns:p14="http://schemas.microsoft.com/office/powerpoint/2010/main" val="220815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mj-lt"/>
              <a:buAutoNum type="arabicPeriod"/>
            </a:pPr>
            <a:r>
              <a:rPr lang="en-US" sz="1800">
                <a:effectLst/>
                <a:latin typeface="Calibri"/>
                <a:ea typeface="Calibri"/>
                <a:cs typeface="Calibri"/>
              </a:rPr>
              <a:t>It can prevent further harm: When you intervene as a bystander, you can help prevent the immediate physical and emotional harm to the victim and reduce the likelihood of future abuse.</a:t>
            </a:r>
          </a:p>
          <a:p>
            <a:pPr marL="342900" lvl="0" indent="-342900">
              <a:lnSpc>
                <a:spcPct val="107000"/>
              </a:lnSpc>
              <a:buFont typeface="+mj-lt"/>
              <a:buAutoNum type="arabicPeriod"/>
            </a:pPr>
            <a:r>
              <a:rPr lang="en-US" sz="1800">
                <a:effectLst/>
                <a:latin typeface="Calibri"/>
                <a:ea typeface="Calibri"/>
                <a:cs typeface="Calibri"/>
              </a:rPr>
              <a:t>It sends a message of zero tolerance: By taking a stand against gender-based violence, you can help create a culture of respect and safety in your academic community, workplace, or society at large.</a:t>
            </a:r>
          </a:p>
          <a:p>
            <a:pPr marL="342900" indent="-342900">
              <a:lnSpc>
                <a:spcPct val="107000"/>
              </a:lnSpc>
              <a:buFont typeface="+mj-lt"/>
              <a:buAutoNum type="arabicPeriod"/>
            </a:pPr>
            <a:r>
              <a:rPr lang="en-US" sz="1800">
                <a:effectLst/>
                <a:latin typeface="Calibri"/>
                <a:ea typeface="Calibri"/>
                <a:cs typeface="Calibri"/>
              </a:rPr>
              <a:t>It empowers the </a:t>
            </a:r>
            <a:r>
              <a:rPr lang="en-US" sz="1800">
                <a:latin typeface="Calibri"/>
                <a:ea typeface="Calibri"/>
                <a:cs typeface="Calibri"/>
              </a:rPr>
              <a:t>victim-survivors</a:t>
            </a:r>
            <a:r>
              <a:rPr lang="en-US" sz="1800">
                <a:effectLst/>
                <a:latin typeface="Calibri"/>
                <a:ea typeface="Calibri"/>
                <a:cs typeface="Calibri"/>
              </a:rPr>
              <a:t>: By showing support and solidarity with </a:t>
            </a:r>
            <a:r>
              <a:rPr lang="en-US" sz="1800">
                <a:latin typeface="Calibri"/>
                <a:ea typeface="Calibri"/>
                <a:cs typeface="Calibri"/>
              </a:rPr>
              <a:t>someone who is </a:t>
            </a:r>
            <a:r>
              <a:rPr lang="en-US" sz="1800" err="1">
                <a:latin typeface="Calibri"/>
                <a:ea typeface="Calibri"/>
                <a:cs typeface="Calibri"/>
              </a:rPr>
              <a:t>victimised</a:t>
            </a:r>
            <a:r>
              <a:rPr lang="en-US" sz="1800">
                <a:effectLst/>
                <a:latin typeface="Calibri"/>
                <a:ea typeface="Calibri"/>
                <a:cs typeface="Calibri"/>
              </a:rPr>
              <a:t>, you can help them feel less isolated and more confident to seek help and report the incident.</a:t>
            </a:r>
          </a:p>
          <a:p>
            <a:pPr marL="342900" lvl="0" indent="-342900">
              <a:lnSpc>
                <a:spcPct val="107000"/>
              </a:lnSpc>
              <a:buFont typeface="+mj-lt"/>
              <a:buAutoNum type="arabicPeriod"/>
            </a:pPr>
            <a:r>
              <a:rPr lang="en-US" sz="1800">
                <a:effectLst/>
                <a:latin typeface="Calibri"/>
                <a:ea typeface="Calibri"/>
                <a:cs typeface="Calibri"/>
              </a:rPr>
              <a:t>It challenges social norms: Gender-based violence often occurs due to cultural norms and attitudes that reinforce gender inequality and stereotypes. By intervening, you can challenge these harmful norms and promote positive change.</a:t>
            </a:r>
          </a:p>
          <a:p>
            <a:pPr marL="342900" lvl="0" indent="-342900">
              <a:lnSpc>
                <a:spcPct val="107000"/>
              </a:lnSpc>
              <a:spcAft>
                <a:spcPts val="800"/>
              </a:spcAft>
              <a:buFont typeface="+mj-lt"/>
              <a:buAutoNum type="arabicPeriod"/>
            </a:pPr>
            <a:r>
              <a:rPr lang="en-US" sz="1800">
                <a:effectLst/>
                <a:latin typeface="Calibri"/>
                <a:ea typeface="Calibri"/>
                <a:cs typeface="Calibri"/>
              </a:rPr>
              <a:t>It promotes accountability: When bystanders intervene, it signals to the perpetrator that their behavior is unacceptable and they will be held accountable. It also encourages others to speak up and take action against gender-based violence.</a:t>
            </a:r>
          </a:p>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30</a:t>
            </a:fld>
            <a:endParaRPr lang="en-US"/>
          </a:p>
        </p:txBody>
      </p:sp>
    </p:spTree>
    <p:extLst>
      <p:ext uri="{BB962C8B-B14F-4D97-AF65-F5344CB8AC3E}">
        <p14:creationId xmlns:p14="http://schemas.microsoft.com/office/powerpoint/2010/main" val="18620349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But how should we intervene. - there are four general steps </a:t>
            </a:r>
          </a:p>
          <a:p>
            <a:r>
              <a:rPr lang="en-US"/>
              <a:t>Be alert:</a:t>
            </a:r>
            <a:endParaRPr lang="en-US">
              <a:cs typeface="Calibri"/>
            </a:endParaRPr>
          </a:p>
          <a:p>
            <a:pPr marL="342900" indent="-342900">
              <a:lnSpc>
                <a:spcPct val="130000"/>
              </a:lnSpc>
              <a:buFont typeface="Wingdings,Sans-Serif"/>
              <a:buChar char="q"/>
            </a:pPr>
            <a:r>
              <a:rPr lang="en-US"/>
              <a:t> Be aware of your surroundings </a:t>
            </a:r>
            <a:endParaRPr lang="en-US">
              <a:cs typeface="Calibri"/>
            </a:endParaRPr>
          </a:p>
          <a:p>
            <a:pPr marL="342900" indent="-342900">
              <a:lnSpc>
                <a:spcPct val="130000"/>
              </a:lnSpc>
              <a:buFont typeface="Wingdings,Sans-Serif"/>
              <a:buChar char="q"/>
            </a:pPr>
            <a:r>
              <a:rPr lang="en-US"/>
              <a:t> Sharpen your eyes for power dominance and self-promotion, and look out for those at the bottom of the social pyramid</a:t>
            </a:r>
            <a:endParaRPr lang="en-US">
              <a:cs typeface="Calibri"/>
            </a:endParaRPr>
          </a:p>
          <a:p>
            <a:pPr marL="342900" indent="-342900">
              <a:lnSpc>
                <a:spcPct val="130000"/>
              </a:lnSpc>
              <a:buFont typeface="Wingdings,Sans-Serif"/>
              <a:buChar char="q"/>
            </a:pPr>
            <a:endParaRPr lang="en-US"/>
          </a:p>
          <a:p>
            <a:pPr>
              <a:lnSpc>
                <a:spcPct val="130000"/>
              </a:lnSpc>
            </a:pPr>
            <a:r>
              <a:rPr lang="en-US" err="1"/>
              <a:t>Recognise</a:t>
            </a:r>
            <a:r>
              <a:rPr lang="en-US"/>
              <a:t> the problem: </a:t>
            </a:r>
            <a:endParaRPr lang="en-US">
              <a:cs typeface="Calibri"/>
            </a:endParaRPr>
          </a:p>
          <a:p>
            <a:pPr>
              <a:lnSpc>
                <a:spcPct val="130000"/>
              </a:lnSpc>
            </a:pPr>
            <a:endParaRPr lang="en-US">
              <a:cs typeface="Calibri"/>
            </a:endParaRPr>
          </a:p>
          <a:p>
            <a:pPr>
              <a:lnSpc>
                <a:spcPct val="130000"/>
              </a:lnSpc>
            </a:pPr>
            <a:r>
              <a:rPr lang="en-US"/>
              <a:t>Assume responsibility</a:t>
            </a:r>
            <a:endParaRPr lang="en-US">
              <a:cs typeface="Calibri"/>
            </a:endParaRPr>
          </a:p>
          <a:p>
            <a:pPr>
              <a:lnSpc>
                <a:spcPct val="130000"/>
              </a:lnSpc>
            </a:pPr>
            <a:r>
              <a:rPr lang="en-US"/>
              <a:t>Many peoples first reaction might be - “This is not my business”  - “Someone else will do something”  - </a:t>
            </a:r>
            <a:endParaRPr lang="en-US">
              <a:cs typeface="Calibri"/>
            </a:endParaRPr>
          </a:p>
          <a:p>
            <a:pPr marL="342900" indent="-342900">
              <a:lnSpc>
                <a:spcPct val="130000"/>
              </a:lnSpc>
              <a:buFont typeface="Wingdings,Sans-Serif"/>
              <a:buChar char="q"/>
            </a:pPr>
            <a:endParaRPr lang="en-US"/>
          </a:p>
          <a:p>
            <a:pPr>
              <a:lnSpc>
                <a:spcPct val="130000"/>
              </a:lnSpc>
            </a:pPr>
            <a:r>
              <a:rPr lang="en-US"/>
              <a:t>When safe, take action</a:t>
            </a:r>
            <a:endParaRPr lang="en-US">
              <a:cs typeface="Calibri"/>
            </a:endParaRPr>
          </a:p>
          <a:p>
            <a:pPr>
              <a:lnSpc>
                <a:spcPct val="130000"/>
              </a:lnSpc>
            </a:pPr>
            <a:r>
              <a:rPr lang="en-US" i="1"/>
              <a:t>It is important to determine as a bystander whether there is a safe and reasonable way to intervene, and to act in a way to assist a person whether it is before, during, or after an incident takes place.</a:t>
            </a:r>
            <a:endParaRPr lang="en-US">
              <a:cs typeface="Calibri" panose="020F0502020204030204"/>
            </a:endParaRPr>
          </a:p>
          <a:p>
            <a:endParaRPr lang="en-GB">
              <a:cs typeface="Calibri"/>
            </a:endParaRPr>
          </a:p>
          <a:p>
            <a:endParaRPr lang="en-GB"/>
          </a:p>
          <a:p>
            <a:endParaRPr lang="en-US" sz="1200">
              <a:effectLst/>
              <a:latin typeface="Calibri" panose="020F0502020204030204" pitchFamily="34" charset="0"/>
              <a:ea typeface="Calibri" panose="020F0502020204030204" pitchFamily="34" charset="0"/>
              <a:cs typeface="Calibri"/>
            </a:endParaRPr>
          </a:p>
          <a:p>
            <a:pPr marL="342900" indent="-342900">
              <a:lnSpc>
                <a:spcPct val="130000"/>
              </a:lnSpc>
              <a:buFont typeface="Wingdings" panose="05000000000000000000" pitchFamily="2" charset="2"/>
              <a:buChar char="q"/>
            </a:pPr>
            <a:endParaRPr lang="en-US" sz="1200">
              <a:solidFill>
                <a:schemeClr val="bg1"/>
              </a:solidFill>
              <a:latin typeface="D-DIN" panose="020B0504030202030204" pitchFamily="34" charset="77"/>
            </a:endParaRPr>
          </a:p>
          <a:p>
            <a:endParaRPr lang="en-US">
              <a:cs typeface="Calibri"/>
            </a:endParaRPr>
          </a:p>
        </p:txBody>
      </p:sp>
      <p:sp>
        <p:nvSpPr>
          <p:cNvPr id="4" name="Slide Number Placeholder 3"/>
          <p:cNvSpPr>
            <a:spLocks noGrp="1"/>
          </p:cNvSpPr>
          <p:nvPr>
            <p:ph type="sldNum" sz="quarter" idx="5"/>
          </p:nvPr>
        </p:nvSpPr>
        <p:spPr/>
        <p:txBody>
          <a:bodyPr/>
          <a:lstStyle/>
          <a:p>
            <a:fld id="{04216067-5409-4AB0-8F9D-D81F0755BAA1}" type="slidenum">
              <a:rPr lang="en-US"/>
              <a:t>31</a:t>
            </a:fld>
            <a:endParaRPr lang="en-US"/>
          </a:p>
        </p:txBody>
      </p:sp>
    </p:spTree>
    <p:extLst>
      <p:ext uri="{BB962C8B-B14F-4D97-AF65-F5344CB8AC3E}">
        <p14:creationId xmlns:p14="http://schemas.microsoft.com/office/powerpoint/2010/main" val="995153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a:ea typeface="Calibri" panose="020F0502020204030204" pitchFamily="34" charset="0"/>
                <a:cs typeface="Calibri"/>
              </a:rPr>
              <a:t>Today, we are going to present the 5D methods of intervention which you can choose to intervene.</a:t>
            </a:r>
            <a:r>
              <a:rPr lang="en-GB" sz="1800">
                <a:latin typeface="Calibri"/>
                <a:ea typeface="Calibri" panose="020F0502020204030204" pitchFamily="34" charset="0"/>
                <a:cs typeface="Calibri"/>
              </a:rPr>
              <a:t> </a:t>
            </a:r>
            <a:r>
              <a:rPr lang="en-GB"/>
              <a:t>the 5D methodology – created by an NGO called right to be </a:t>
            </a:r>
            <a:endParaRPr lang="en-GB">
              <a:effectLst/>
              <a:cs typeface="Calibri"/>
            </a:endParaRPr>
          </a:p>
          <a:p>
            <a:endParaRPr lang="en-GB" sz="1800">
              <a:effectLst/>
              <a:latin typeface="Calibri" panose="020F0502020204030204" pitchFamily="34" charset="0"/>
              <a:ea typeface="Calibri" panose="020F0502020204030204" pitchFamily="34" charset="0"/>
              <a:cs typeface="Calibri"/>
            </a:endParaRPr>
          </a:p>
          <a:p>
            <a:pPr marL="285750" indent="-285750">
              <a:buFont typeface="Calibri"/>
              <a:buChar char="-"/>
            </a:pPr>
            <a:r>
              <a:rPr lang="LID4096">
                <a:cs typeface="Calibri" panose="020F0502020204030204"/>
              </a:rPr>
              <a:t>Ill quickly go through them now – right to be has videos with examples if you are interested in looking in to this more</a:t>
            </a:r>
          </a:p>
        </p:txBody>
      </p:sp>
      <p:sp>
        <p:nvSpPr>
          <p:cNvPr id="4" name="Slide Number Placeholder 3"/>
          <p:cNvSpPr>
            <a:spLocks noGrp="1"/>
          </p:cNvSpPr>
          <p:nvPr>
            <p:ph type="sldNum" sz="quarter" idx="5"/>
          </p:nvPr>
        </p:nvSpPr>
        <p:spPr/>
        <p:txBody>
          <a:bodyPr/>
          <a:lstStyle/>
          <a:p>
            <a:fld id="{6F8E2375-F1B1-284C-A827-B0E603FDBDD8}" type="slidenum">
              <a:rPr lang="en-US" smtClean="0"/>
              <a:pPr/>
              <a:t>32</a:t>
            </a:fld>
            <a:endParaRPr lang="en-US"/>
          </a:p>
        </p:txBody>
      </p:sp>
    </p:spTree>
    <p:extLst>
      <p:ext uri="{BB962C8B-B14F-4D97-AF65-F5344CB8AC3E}">
        <p14:creationId xmlns:p14="http://schemas.microsoft.com/office/powerpoint/2010/main" val="2721469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en-US" sz="1800">
                <a:effectLst/>
                <a:latin typeface="Calibri"/>
                <a:ea typeface="Calibri"/>
                <a:cs typeface="Calibri"/>
              </a:rPr>
              <a:t>Distraction is a subtle and creative way to intervene. Its aim is simply to derail the incident of harassment by interrupting it. The keys to good Distraction are:</a:t>
            </a:r>
            <a:endParaRPr lang="en-US">
              <a:ea typeface="Calibri"/>
            </a:endParaRPr>
          </a:p>
          <a:p>
            <a:pPr>
              <a:defRPr/>
            </a:pPr>
            <a:r>
              <a:rPr lang="en-US" sz="1800">
                <a:effectLst/>
                <a:latin typeface="Calibri"/>
                <a:ea typeface="Calibri"/>
                <a:cs typeface="Calibri"/>
              </a:rPr>
              <a:t>1. Ignore the person who is harassing, and engage directly with the person who is being harassed.</a:t>
            </a:r>
            <a:r>
              <a:rPr lang="en-US" sz="1800">
                <a:latin typeface="Calibri"/>
                <a:ea typeface="Calibri"/>
                <a:cs typeface="Calibri"/>
              </a:rPr>
              <a:t> </a:t>
            </a:r>
            <a:endParaRPr lang="en-US" sz="1800">
              <a:effectLst/>
              <a:latin typeface="Calibri"/>
              <a:ea typeface="Calibri"/>
              <a:cs typeface="Calibri"/>
            </a:endParaRPr>
          </a:p>
          <a:p>
            <a:pPr>
              <a:defRPr/>
            </a:pPr>
            <a:r>
              <a:rPr lang="en-US" sz="1800">
                <a:effectLst/>
                <a:latin typeface="Calibri"/>
                <a:ea typeface="Calibri"/>
                <a:cs typeface="Calibri"/>
              </a:rPr>
              <a:t>2.</a:t>
            </a:r>
            <a:r>
              <a:rPr lang="en-US" sz="1800">
                <a:latin typeface="Calibri"/>
                <a:ea typeface="Calibri"/>
                <a:cs typeface="Calibri"/>
              </a:rPr>
              <a:t> </a:t>
            </a:r>
            <a:r>
              <a:rPr lang="en-US" sz="1800">
                <a:effectLst/>
                <a:latin typeface="Calibri"/>
                <a:ea typeface="Calibri"/>
                <a:cs typeface="Calibri"/>
              </a:rPr>
              <a:t> talk about something completely unrelated.</a:t>
            </a:r>
            <a:r>
              <a:rPr lang="en-US" sz="1800">
                <a:latin typeface="Calibri"/>
                <a:ea typeface="Calibri"/>
                <a:cs typeface="Calibri"/>
              </a:rPr>
              <a:t> </a:t>
            </a:r>
            <a:r>
              <a:rPr lang="en-US"/>
              <a:t>Don’t talk about or refer to the harassment that’s happening. </a:t>
            </a:r>
            <a:endParaRPr lang="en-US">
              <a:effectLst/>
              <a:cs typeface="Calibri"/>
            </a:endParaRPr>
          </a:p>
          <a:p>
            <a:endParaRPr lang="en-GB"/>
          </a:p>
          <a:p>
            <a:r>
              <a:rPr lang="en-GB"/>
              <a:t>Sometimes you don't even have to say anything. You can get in the way – continue what you are doing but get in between the person harassing and the person being harassed.</a:t>
            </a:r>
            <a:endParaRPr lang="en-GB">
              <a:cs typeface="Calibri"/>
            </a:endParaRPr>
          </a:p>
          <a:p>
            <a:endParaRPr lang="en-GB"/>
          </a:p>
          <a:p>
            <a:pPr>
              <a:defRPr/>
            </a:pPr>
            <a:r>
              <a:rPr lang="en-US" sz="1800">
                <a:effectLst/>
                <a:latin typeface="Calibri"/>
                <a:ea typeface="Calibri"/>
                <a:cs typeface="Calibri"/>
              </a:rPr>
              <a:t>The power of Distraction is that no one has to know you are actually intervening in harassment! If it seems like the person doing the harassing might escalate their behavior if you speak out openly against it, then Distraction can be a great, subtle option for you.</a:t>
            </a:r>
            <a:r>
              <a:rPr lang="en-US" sz="1800">
                <a:latin typeface="Calibri"/>
                <a:ea typeface="Calibri"/>
                <a:cs typeface="Calibri"/>
              </a:rPr>
              <a:t> Powerful tool to prevent escalation </a:t>
            </a:r>
            <a:endParaRPr lang="en-US" sz="1800">
              <a:effectLst/>
              <a:latin typeface="Calibri"/>
              <a:ea typeface="Calibri"/>
              <a:cs typeface="Calibri"/>
            </a:endParaRPr>
          </a:p>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33</a:t>
            </a:fld>
            <a:endParaRPr lang="en-US"/>
          </a:p>
        </p:txBody>
      </p:sp>
    </p:spTree>
    <p:extLst>
      <p:ext uri="{BB962C8B-B14F-4D97-AF65-F5344CB8AC3E}">
        <p14:creationId xmlns:p14="http://schemas.microsoft.com/office/powerpoint/2010/main" val="2951433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ID4096">
                <a:ea typeface="Calibri"/>
                <a:cs typeface="Calibri"/>
              </a:rPr>
              <a:t>One break after part one – and then later on in part 2 we will be in break out rooms discussing a case – so there will be time for you to take a break then as well </a:t>
            </a:r>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5</a:t>
            </a:fld>
            <a:endParaRPr lang="en-US"/>
          </a:p>
        </p:txBody>
      </p:sp>
    </p:spTree>
    <p:extLst>
      <p:ext uri="{BB962C8B-B14F-4D97-AF65-F5344CB8AC3E}">
        <p14:creationId xmlns:p14="http://schemas.microsoft.com/office/powerpoint/2010/main" val="3721332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b="1"/>
              <a:t>Delegation</a:t>
            </a:r>
            <a:r>
              <a:rPr lang="en-US"/>
              <a:t> is asking a third party for help with intervening in harassment. For instance by turning to someone near you who also notices what’s happening and might be in a better position to intervene. Work together to come up with a plan to intervene. Could be a fellow student, a teacher, director of study etc.  </a:t>
            </a:r>
            <a:endParaRPr lang="en-GB">
              <a:latin typeface="Calibri"/>
              <a:ea typeface="Calibri"/>
              <a:cs typeface="Calibri"/>
            </a:endParaRPr>
          </a:p>
          <a:p>
            <a:pPr>
              <a:lnSpc>
                <a:spcPct val="107000"/>
              </a:lnSpc>
              <a:spcAft>
                <a:spcPts val="800"/>
              </a:spcAft>
            </a:pPr>
            <a:endParaRPr lang="en-US">
              <a:latin typeface="Calibri"/>
              <a:ea typeface="Calibri"/>
              <a:cs typeface="Calibri"/>
            </a:endParaRPr>
          </a:p>
          <a:p>
            <a:pPr>
              <a:lnSpc>
                <a:spcPct val="107000"/>
              </a:lnSpc>
              <a:spcAft>
                <a:spcPts val="800"/>
              </a:spcAft>
            </a:pPr>
            <a:r>
              <a:rPr lang="en-US"/>
              <a:t>Remember that not everyone is comfortable or safe with the involvement of law enforcement - for instance communities of color and undocumented individuals – who may rightfully feel unsafe in the hands of police. </a:t>
            </a:r>
            <a:endParaRPr lang="en-US" sz="1800"/>
          </a:p>
          <a:p>
            <a:pPr>
              <a:lnSpc>
                <a:spcPct val="107000"/>
              </a:lnSpc>
              <a:spcAft>
                <a:spcPts val="800"/>
              </a:spcAft>
            </a:pPr>
            <a:r>
              <a:rPr lang="en-US"/>
              <a:t>if possible please make sure to check with the person being harassed if they want you to call the police on their behalf. </a:t>
            </a:r>
            <a:br>
              <a:rPr lang="en-US" sz="1800">
                <a:effectLst/>
                <a:latin typeface="Calibri" panose="020F0502020204030204" pitchFamily="34" charset="0"/>
                <a:ea typeface="Calibri" panose="020F0502020204030204" pitchFamily="34" charset="0"/>
                <a:cs typeface="Calibri"/>
              </a:rPr>
            </a:br>
            <a:endParaRPr lang="en-US" sz="1800">
              <a:cs typeface="Calibri"/>
            </a:endParaRPr>
          </a:p>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34</a:t>
            </a:fld>
            <a:endParaRPr lang="en-US"/>
          </a:p>
        </p:txBody>
      </p:sp>
    </p:spTree>
    <p:extLst>
      <p:ext uri="{BB962C8B-B14F-4D97-AF65-F5344CB8AC3E}">
        <p14:creationId xmlns:p14="http://schemas.microsoft.com/office/powerpoint/2010/main" val="19980052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Documentation</a:t>
            </a:r>
            <a:r>
              <a:rPr lang="en-US"/>
              <a:t> involves either recording or taking notes on an instance of harassment. It can be really helpful to record an incident of harassment, but there are some keys for safely and responsibly documenting harassment: Recording someone’s experience of harm without ensuring they’re already receiving help can make things worse. Makes sure to ALWAYS ask the person who was harassed what they want to do with your documentation. NEVER use or share documentation without their permission. Documentation can also be about creating a time-line  through your observations – help to show that this is a repeated pattern of abuse  </a:t>
            </a:r>
          </a:p>
          <a:p>
            <a:r>
              <a:rPr lang="en-US"/>
              <a:t> </a:t>
            </a:r>
            <a:br>
              <a:rPr lang="en-US" sz="1800">
                <a:effectLst/>
                <a:latin typeface="Calibri" panose="020F0502020204030204" pitchFamily="34" charset="0"/>
                <a:ea typeface="Calibri" panose="020F0502020204030204" pitchFamily="34" charset="0"/>
                <a:cs typeface="Calibri"/>
              </a:rPr>
            </a:br>
            <a:endParaRPr lang="en-US" sz="1800">
              <a:effectLst/>
              <a:latin typeface="Calibri" panose="020F0502020204030204" pitchFamily="34" charset="0"/>
              <a:ea typeface="Calibri" panose="020F0502020204030204" pitchFamily="34" charset="0"/>
              <a:cs typeface="Calibri"/>
            </a:endParaRPr>
          </a:p>
          <a:p>
            <a:pPr>
              <a:lnSpc>
                <a:spcPct val="107000"/>
              </a:lnSpc>
              <a:spcAft>
                <a:spcPts val="800"/>
              </a:spcAft>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35</a:t>
            </a:fld>
            <a:endParaRPr lang="en-US"/>
          </a:p>
        </p:txBody>
      </p:sp>
    </p:spTree>
    <p:extLst>
      <p:ext uri="{BB962C8B-B14F-4D97-AF65-F5344CB8AC3E}">
        <p14:creationId xmlns:p14="http://schemas.microsoft.com/office/powerpoint/2010/main" val="35666714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defRPr/>
            </a:pPr>
            <a:r>
              <a:rPr lang="en-US" sz="1800">
                <a:solidFill>
                  <a:srgbClr val="000000"/>
                </a:solidFill>
                <a:effectLst/>
                <a:latin typeface="Calibri"/>
                <a:ea typeface="Calibri" panose="020F0502020204030204" pitchFamily="34" charset="0"/>
                <a:cs typeface="Calibri"/>
              </a:rPr>
              <a:t>Even if we can’t act in the moment, we can still make a difference for someone who’s been harassed by checking in on them after the fact. Many types of harassment happen in passing or very quickly, and it’s not always possible we’ll have a chance to intervene in another way. But we </a:t>
            </a:r>
            <a:r>
              <a:rPr lang="en-US" sz="1800">
                <a:solidFill>
                  <a:srgbClr val="000000"/>
                </a:solidFill>
                <a:latin typeface="Calibri"/>
                <a:ea typeface="Calibri" panose="020F0502020204030204" pitchFamily="34" charset="0"/>
                <a:cs typeface="Calibri"/>
              </a:rPr>
              <a:t>can still help afterwards – by making sure they know that we witness what happened, and that its not okay. You can offer support, perhaps accompany them to their destination or simply just sit with them for a while, </a:t>
            </a:r>
            <a:endParaRPr lang="en-US" sz="1800">
              <a:effectLst/>
              <a:latin typeface="Calibri"/>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36</a:t>
            </a:fld>
            <a:endParaRPr lang="en-US"/>
          </a:p>
        </p:txBody>
      </p:sp>
    </p:spTree>
    <p:extLst>
      <p:ext uri="{BB962C8B-B14F-4D97-AF65-F5344CB8AC3E}">
        <p14:creationId xmlns:p14="http://schemas.microsoft.com/office/powerpoint/2010/main" val="30365584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a:effectLst/>
                <a:latin typeface="Calibri"/>
                <a:ea typeface="Calibri"/>
                <a:cs typeface="Calibri"/>
              </a:rPr>
              <a:t>Sometimes, we may want to respond directly to harassment by naming the inappropriate behavior confronting the person doing harm.</a:t>
            </a:r>
            <a:br>
              <a:rPr lang="en-US" sz="1800">
                <a:effectLst/>
                <a:latin typeface="Calibri" panose="020F0502020204030204" pitchFamily="34" charset="0"/>
                <a:ea typeface="Calibri" panose="020F0502020204030204" pitchFamily="34" charset="0"/>
                <a:cs typeface="Calibri"/>
              </a:rPr>
            </a:b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r>
              <a:rPr lang="en-US"/>
              <a:t>Finally </a:t>
            </a:r>
            <a:r>
              <a:rPr lang="en-US">
                <a:effectLst/>
              </a:rPr>
              <a:t>–</a:t>
            </a:r>
            <a:r>
              <a:rPr lang="en-US"/>
              <a:t> </a:t>
            </a:r>
            <a:r>
              <a:rPr lang="en-US" b="1"/>
              <a:t>direct</a:t>
            </a:r>
            <a:r>
              <a:rPr lang="en-US" b="1">
                <a:effectLst/>
              </a:rPr>
              <a:t> intervention</a:t>
            </a:r>
            <a:r>
              <a:rPr lang="en-US">
                <a:effectLst/>
              </a:rPr>
              <a:t>.</a:t>
            </a:r>
            <a:r>
              <a:rPr lang="en-US"/>
              <a:t> Make sure</a:t>
            </a:r>
            <a:r>
              <a:rPr lang="en-US">
                <a:effectLst/>
              </a:rPr>
              <a:t> you </a:t>
            </a:r>
            <a:r>
              <a:rPr lang="en-US"/>
              <a:t>are in </a:t>
            </a:r>
            <a:r>
              <a:rPr lang="en-US">
                <a:effectLst/>
              </a:rPr>
              <a:t>a </a:t>
            </a:r>
            <a:r>
              <a:rPr lang="en-US"/>
              <a:t>safe position - </a:t>
            </a:r>
            <a:r>
              <a:rPr lang="en-US">
                <a:effectLst/>
              </a:rPr>
              <a:t>keep it short and </a:t>
            </a:r>
            <a:r>
              <a:rPr lang="en-US"/>
              <a:t>to the point</a:t>
            </a:r>
            <a:r>
              <a:rPr lang="en-US">
                <a:effectLst/>
              </a:rPr>
              <a:t>. As tempting as it may be, avoid engaging in dialogue, debate, or an argument – since this is how situations can escalate. If the person harassing responds to your Direct intervention, focus your attention on assisting the person who was harmed, instead of engaging with the person doing the harm.</a:t>
            </a:r>
            <a:r>
              <a:rPr lang="en-US"/>
              <a:t> </a:t>
            </a:r>
            <a:endParaRPr lang="en-US">
              <a:ea typeface="Calibri"/>
              <a:cs typeface="Calibri"/>
            </a:endParaRPr>
          </a:p>
          <a:p>
            <a:r>
              <a:rPr lang="en-US">
                <a:effectLst/>
              </a:rPr>
              <a:t>If you choose to intervene directly, here are some examples of what you can say:</a:t>
            </a:r>
            <a:r>
              <a:rPr lang="en-US"/>
              <a:t> </a:t>
            </a:r>
            <a:endParaRPr lang="en-US">
              <a:ea typeface="Calibri"/>
              <a:cs typeface="Calibri"/>
            </a:endParaRPr>
          </a:p>
          <a:p>
            <a:r>
              <a:rPr lang="en-US"/>
              <a:t>– “Leave them alone.”  </a:t>
            </a:r>
            <a:endParaRPr lang="en-US">
              <a:ea typeface="Calibri" panose="020F0502020204030204"/>
              <a:cs typeface="Calibri" panose="020F0502020204030204"/>
            </a:endParaRPr>
          </a:p>
          <a:p>
            <a:r>
              <a:rPr lang="en-US"/>
              <a:t>– “Please stop right now.” </a:t>
            </a:r>
            <a:endParaRPr lang="en-US">
              <a:ea typeface="Calibri" panose="020F0502020204030204"/>
              <a:cs typeface="Calibri" panose="020F0502020204030204"/>
            </a:endParaRPr>
          </a:p>
          <a:p>
            <a:r>
              <a:rPr lang="en-US"/>
              <a:t>Or name more specifically what is happening </a:t>
            </a:r>
            <a:r>
              <a:rPr lang="en-US">
                <a:effectLst/>
              </a:rPr>
              <a:t>– “That’s inappropriate,” “That’s disrespectful,” “That’s racist,”</a:t>
            </a:r>
            <a:r>
              <a:rPr lang="en-US"/>
              <a:t> and so on </a:t>
            </a:r>
            <a:endParaRPr lang="en-US">
              <a:ea typeface="Calibri"/>
              <a:cs typeface="Calibri"/>
            </a:endParaRPr>
          </a:p>
          <a:p>
            <a:endParaRPr lang="en-US">
              <a:ea typeface="Calibri"/>
              <a:cs typeface="Calibri"/>
            </a:endParaRPr>
          </a:p>
          <a:p>
            <a:r>
              <a:rPr lang="en-US"/>
              <a:t> </a:t>
            </a:r>
            <a:endParaRPr lang="en-US">
              <a:ea typeface="Calibri" panose="020F0502020204030204"/>
              <a:cs typeface="Calibri" panose="020F0502020204030204"/>
            </a:endParaRPr>
          </a:p>
          <a:p>
            <a:pPr>
              <a:lnSpc>
                <a:spcPct val="107000"/>
              </a:lnSpc>
              <a:spcAft>
                <a:spcPts val="800"/>
              </a:spcAft>
            </a:pPr>
            <a:r>
              <a:rPr lang="en-US" sz="1800">
                <a:latin typeface="Calibri"/>
                <a:ea typeface="Calibri"/>
                <a:cs typeface="Calibri"/>
              </a:rPr>
              <a:t>These were the 5Ds - </a:t>
            </a:r>
            <a:r>
              <a:rPr lang="en-US"/>
              <a:t>Can of course combine different strategies and the often overlap – now we will present you with two cases described from a bystander perspective - that you should </a:t>
            </a:r>
            <a:r>
              <a:rPr lang="en-US" err="1"/>
              <a:t>analyse</a:t>
            </a:r>
            <a:r>
              <a:rPr lang="en-US"/>
              <a:t> together </a:t>
            </a:r>
            <a:endParaRPr lang="en-US" sz="1800">
              <a:latin typeface="Calibri"/>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37</a:t>
            </a:fld>
            <a:endParaRPr lang="en-US"/>
          </a:p>
        </p:txBody>
      </p:sp>
    </p:spTree>
    <p:extLst>
      <p:ext uri="{BB962C8B-B14F-4D97-AF65-F5344CB8AC3E}">
        <p14:creationId xmlns:p14="http://schemas.microsoft.com/office/powerpoint/2010/main" val="31425210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First case is this one </a:t>
            </a:r>
            <a:endParaRPr lang="en-GB"/>
          </a:p>
        </p:txBody>
      </p:sp>
      <p:sp>
        <p:nvSpPr>
          <p:cNvPr id="4" name="Slide Number Placeholder 3"/>
          <p:cNvSpPr>
            <a:spLocks noGrp="1"/>
          </p:cNvSpPr>
          <p:nvPr>
            <p:ph type="sldNum" sz="quarter" idx="5"/>
          </p:nvPr>
        </p:nvSpPr>
        <p:spPr/>
        <p:txBody>
          <a:bodyPr/>
          <a:lstStyle/>
          <a:p>
            <a:fld id="{04216067-5409-4AB0-8F9D-D81F0755BAA1}" type="slidenum">
              <a:rPr lang="en-SE" smtClean="0"/>
              <a:t>38</a:t>
            </a:fld>
            <a:endParaRPr lang="en-SE"/>
          </a:p>
        </p:txBody>
      </p:sp>
    </p:spTree>
    <p:extLst>
      <p:ext uri="{BB962C8B-B14F-4D97-AF65-F5344CB8AC3E}">
        <p14:creationId xmlns:p14="http://schemas.microsoft.com/office/powerpoint/2010/main" val="27511335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Second case - </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4216067-5409-4AB0-8F9D-D81F0755BAA1}" type="slidenum">
              <a:rPr lang="en-US"/>
              <a:t>39</a:t>
            </a:fld>
            <a:endParaRPr lang="en-US"/>
          </a:p>
        </p:txBody>
      </p:sp>
    </p:spTree>
    <p:extLst>
      <p:ext uri="{BB962C8B-B14F-4D97-AF65-F5344CB8AC3E}">
        <p14:creationId xmlns:p14="http://schemas.microsoft.com/office/powerpoint/2010/main" val="37711040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40</a:t>
            </a:fld>
            <a:endParaRPr lang="en-US"/>
          </a:p>
        </p:txBody>
      </p:sp>
    </p:spTree>
    <p:extLst>
      <p:ext uri="{BB962C8B-B14F-4D97-AF65-F5344CB8AC3E}">
        <p14:creationId xmlns:p14="http://schemas.microsoft.com/office/powerpoint/2010/main" val="10358413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41</a:t>
            </a:fld>
            <a:endParaRPr lang="en-US"/>
          </a:p>
        </p:txBody>
      </p:sp>
    </p:spTree>
    <p:extLst>
      <p:ext uri="{BB962C8B-B14F-4D97-AF65-F5344CB8AC3E}">
        <p14:creationId xmlns:p14="http://schemas.microsoft.com/office/powerpoint/2010/main" val="30647108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42</a:t>
            </a:fld>
            <a:endParaRPr lang="en-US"/>
          </a:p>
        </p:txBody>
      </p:sp>
    </p:spTree>
    <p:extLst>
      <p:ext uri="{BB962C8B-B14F-4D97-AF65-F5344CB8AC3E}">
        <p14:creationId xmlns:p14="http://schemas.microsoft.com/office/powerpoint/2010/main" val="14829092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ea typeface="Calibri"/>
              <a:cs typeface="Calibri"/>
            </a:endParaRPr>
          </a:p>
        </p:txBody>
      </p:sp>
      <p:sp>
        <p:nvSpPr>
          <p:cNvPr id="4" name="Slide Number Placeholder 3"/>
          <p:cNvSpPr>
            <a:spLocks noGrp="1"/>
          </p:cNvSpPr>
          <p:nvPr>
            <p:ph type="sldNum" sz="quarter" idx="5"/>
          </p:nvPr>
        </p:nvSpPr>
        <p:spPr/>
        <p:txBody>
          <a:bodyPr/>
          <a:lstStyle/>
          <a:p>
            <a:fld id="{04216067-5409-4AB0-8F9D-D81F0755BAA1}" type="slidenum">
              <a:rPr lang="en-US"/>
              <a:t>43</a:t>
            </a:fld>
            <a:endParaRPr lang="en-US"/>
          </a:p>
        </p:txBody>
      </p:sp>
    </p:spTree>
    <p:extLst>
      <p:ext uri="{BB962C8B-B14F-4D97-AF65-F5344CB8AC3E}">
        <p14:creationId xmlns:p14="http://schemas.microsoft.com/office/powerpoint/2010/main" val="3853544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topic of this short presentation is </a:t>
            </a:r>
            <a:r>
              <a:rPr lang="sv-SE"/>
              <a:t>gender-</a:t>
            </a:r>
            <a:r>
              <a:rPr lang="sv-SE" err="1"/>
              <a:t>based</a:t>
            </a:r>
            <a:r>
              <a:rPr lang="sv-SE"/>
              <a:t> </a:t>
            </a:r>
            <a:r>
              <a:rPr lang="sv-SE" err="1"/>
              <a:t>violence</a:t>
            </a:r>
            <a:r>
              <a:rPr lang="sv-SE"/>
              <a:t> – </a:t>
            </a:r>
            <a:r>
              <a:rPr lang="sv-SE" err="1"/>
              <a:t>focusing</a:t>
            </a:r>
            <a:r>
              <a:rPr lang="sv-SE"/>
              <a:t> on </a:t>
            </a:r>
            <a:r>
              <a:rPr lang="sv-SE" err="1"/>
              <a:t>key</a:t>
            </a:r>
            <a:r>
              <a:rPr lang="sv-SE"/>
              <a:t> </a:t>
            </a:r>
            <a:r>
              <a:rPr lang="sv-SE" err="1"/>
              <a:t>concepts</a:t>
            </a:r>
            <a:r>
              <a:rPr lang="sv-SE"/>
              <a:t>, definitions and </a:t>
            </a:r>
            <a:r>
              <a:rPr lang="sv-SE" err="1"/>
              <a:t>issues</a:t>
            </a:r>
            <a:r>
              <a:rPr lang="en-US"/>
              <a:t> </a:t>
            </a:r>
            <a:endParaRPr lang="en-US" b="1">
              <a:cs typeface="Calibri"/>
            </a:endParaRPr>
          </a:p>
          <a:p>
            <a:endParaRPr lang="en-US" sz="1200" b="0" i="0" kern="1200">
              <a:solidFill>
                <a:srgbClr val="000000"/>
              </a:solidFill>
              <a:effectLst/>
              <a:latin typeface="D-DIN" panose="020B0504030202030204" pitchFamily="34" charset="77"/>
            </a:endParaRPr>
          </a:p>
          <a:p>
            <a:endParaRPr lang="sv-SE">
              <a:solidFill>
                <a:schemeClr val="tx1"/>
              </a:solidFill>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6</a:t>
            </a:fld>
            <a:endParaRPr lang="en-US"/>
          </a:p>
        </p:txBody>
      </p:sp>
    </p:spTree>
    <p:extLst>
      <p:ext uri="{BB962C8B-B14F-4D97-AF65-F5344CB8AC3E}">
        <p14:creationId xmlns:p14="http://schemas.microsoft.com/office/powerpoint/2010/main" val="1961823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I </a:t>
            </a:r>
            <a:r>
              <a:rPr lang="sv-SE" err="1"/>
              <a:t>will</a:t>
            </a:r>
            <a:r>
              <a:rPr lang="sv-SE" dirty="0"/>
              <a:t> start by </a:t>
            </a:r>
            <a:r>
              <a:rPr lang="sv-SE" err="1"/>
              <a:t>showing</a:t>
            </a:r>
            <a:r>
              <a:rPr lang="sv-SE" dirty="0"/>
              <a:t> </a:t>
            </a:r>
            <a:r>
              <a:rPr lang="sv-SE" err="1"/>
              <a:t>what</a:t>
            </a:r>
            <a:r>
              <a:rPr lang="sv-SE" dirty="0"/>
              <a:t> the </a:t>
            </a:r>
            <a:r>
              <a:rPr lang="sv-SE" err="1"/>
              <a:t>prevalence</a:t>
            </a:r>
            <a:r>
              <a:rPr lang="sv-SE" dirty="0"/>
              <a:t> and </a:t>
            </a:r>
            <a:r>
              <a:rPr lang="sv-SE" err="1"/>
              <a:t>consequences</a:t>
            </a:r>
            <a:r>
              <a:rPr lang="sv-SE" dirty="0"/>
              <a:t> </a:t>
            </a:r>
            <a:r>
              <a:rPr lang="sv-SE" err="1"/>
              <a:t>of</a:t>
            </a:r>
            <a:r>
              <a:rPr lang="sv-SE" dirty="0"/>
              <a:t> </a:t>
            </a:r>
            <a:r>
              <a:rPr lang="en-GB"/>
              <a:t>gender-based violence </a:t>
            </a:r>
            <a:r>
              <a:rPr lang="sv-SE"/>
              <a:t>looks like - the World Health Organisation </a:t>
            </a:r>
            <a:r>
              <a:rPr lang="sv-SE" err="1"/>
              <a:t>estimates</a:t>
            </a:r>
            <a:r>
              <a:rPr lang="sv-SE" dirty="0"/>
              <a:t> </a:t>
            </a:r>
            <a:r>
              <a:rPr lang="sv-SE" err="1"/>
              <a:t>that</a:t>
            </a:r>
            <a:r>
              <a:rPr lang="sv-SE" dirty="0"/>
              <a:t> </a:t>
            </a:r>
            <a:r>
              <a:rPr lang="en-US" dirty="0"/>
              <a:t>1 in 3 women worldwide have been subjected to either physical and/or sexual intimate partner violence or non-partner sexual violence in their lifetime (WHO, 2019),</a:t>
            </a:r>
          </a:p>
          <a:p>
            <a:endParaRPr lang="en-US"/>
          </a:p>
          <a:p>
            <a:r>
              <a:rPr lang="en-US" dirty="0"/>
              <a:t>An EU wide survey showed that between 45% and 55% of women have experienced sexual harassment since the age of 15  (FRA, 2015). </a:t>
            </a:r>
            <a:endParaRPr lang="en-US">
              <a:cs typeface="Calibri"/>
            </a:endParaRPr>
          </a:p>
          <a:p>
            <a:endParaRPr lang="en-US"/>
          </a:p>
          <a:p>
            <a:r>
              <a:rPr lang="en-US" dirty="0"/>
              <a:t>A recent American study shows that transgender people are over four times more likely to be victims of violent crimes than cisgender people – by cisgender I mean people who identity with the gender they were assigned at birth </a:t>
            </a:r>
            <a:endParaRPr lang="en-US">
              <a:cs typeface="Calibri"/>
            </a:endParaRPr>
          </a:p>
          <a:p>
            <a:endParaRPr lang="en-US"/>
          </a:p>
          <a:p>
            <a:r>
              <a:rPr lang="en-US" dirty="0"/>
              <a:t>These are just some examples of the consequences and prevalence of </a:t>
            </a:r>
            <a:r>
              <a:rPr lang="en-GB" dirty="0"/>
              <a:t>gender-based violence </a:t>
            </a:r>
            <a:endParaRPr lang="en-US" dirty="0"/>
          </a:p>
          <a:p>
            <a:endParaRPr lang="en-US"/>
          </a:p>
          <a:p>
            <a:endParaRPr lang="en-US" sz="1200">
              <a:solidFill>
                <a:srgbClr val="000000"/>
              </a:solidFill>
              <a:latin typeface="D-DIN" panose="020B0504030202030204" pitchFamily="34" charset="77"/>
              <a:ea typeface="Open Sans"/>
            </a:endParaRPr>
          </a:p>
          <a:p>
            <a:pPr>
              <a:defRPr/>
            </a:pPr>
            <a:endParaRPr lang="en-US">
              <a:solidFill>
                <a:srgbClr val="5792CE"/>
              </a:solidFill>
            </a:endParaRPr>
          </a:p>
        </p:txBody>
      </p:sp>
      <p:sp>
        <p:nvSpPr>
          <p:cNvPr id="4" name="Slide Number Placeholder 3"/>
          <p:cNvSpPr>
            <a:spLocks noGrp="1"/>
          </p:cNvSpPr>
          <p:nvPr>
            <p:ph type="sldNum" sz="quarter" idx="5"/>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6F8E2375-F1B1-284C-A827-B0E603FDBDD8}" type="slidenum">
              <a:rPr kumimoji="0" lang="en-US" sz="1200" b="0" i="0" u="none" strike="noStrike" kern="1200" cap="none" spc="0" normalizeH="0" baseline="0" noProof="0" smtClean="0">
                <a:ln>
                  <a:noFill/>
                </a:ln>
                <a:solidFill>
                  <a:prstClr val="black"/>
                </a:solidFill>
                <a:effectLst/>
                <a:uLnTx/>
                <a:uFillTx/>
                <a:latin typeface="D-DIN" panose="020B0504030202030204" pitchFamily="34" charset="77"/>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D-DIN" panose="020B0504030202030204" pitchFamily="34" charset="77"/>
              <a:ea typeface="+mn-ea"/>
              <a:cs typeface="+mn-cs"/>
            </a:endParaRPr>
          </a:p>
        </p:txBody>
      </p:sp>
    </p:spTree>
    <p:extLst>
      <p:ext uri="{BB962C8B-B14F-4D97-AF65-F5344CB8AC3E}">
        <p14:creationId xmlns:p14="http://schemas.microsoft.com/office/powerpoint/2010/main" val="32911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different understandings of both gender and gender-based violence in different national and organisational contexts. </a:t>
            </a:r>
          </a:p>
          <a:p>
            <a:endParaRPr lang="en-GB">
              <a:cs typeface="Calibri"/>
            </a:endParaRPr>
          </a:p>
          <a:p>
            <a:r>
              <a:rPr lang="en-US" dirty="0"/>
              <a:t>The council of Europe defines </a:t>
            </a:r>
            <a:r>
              <a:rPr lang="en-GB" dirty="0"/>
              <a:t>gender-based violence </a:t>
            </a:r>
            <a:r>
              <a:rPr lang="en-US" dirty="0"/>
              <a:t>as </a:t>
            </a:r>
            <a:r>
              <a:rPr lang="en-US" b="1" dirty="0"/>
              <a:t>any type of harm that is perpetrated against a person or group of people because of their factual or perceived sex, gender, sexual orientation and/or gender identity. </a:t>
            </a:r>
            <a:endParaRPr lang="en-US" dirty="0">
              <a:cs typeface="Calibri" panose="020F0502020204030204"/>
            </a:endParaRPr>
          </a:p>
          <a:p>
            <a:endParaRPr lang="en-US"/>
          </a:p>
          <a:p>
            <a:r>
              <a:rPr lang="en-US" dirty="0"/>
              <a:t>Gender-based violence can be </a:t>
            </a:r>
            <a:r>
              <a:rPr lang="en-US" b="1" dirty="0"/>
              <a:t>sexual</a:t>
            </a:r>
            <a:r>
              <a:rPr lang="en-US" dirty="0"/>
              <a:t>, </a:t>
            </a:r>
            <a:r>
              <a:rPr lang="en-US" b="1" dirty="0"/>
              <a:t>physical</a:t>
            </a:r>
            <a:r>
              <a:rPr lang="en-US" dirty="0"/>
              <a:t>, </a:t>
            </a:r>
            <a:r>
              <a:rPr lang="en-US" b="1" dirty="0"/>
              <a:t>verbal</a:t>
            </a:r>
            <a:r>
              <a:rPr lang="en-US" dirty="0"/>
              <a:t>, </a:t>
            </a:r>
            <a:r>
              <a:rPr lang="en-US" b="1" dirty="0"/>
              <a:t>psychological </a:t>
            </a:r>
            <a:r>
              <a:rPr lang="en-US" dirty="0"/>
              <a:t>(emotional), or </a:t>
            </a:r>
            <a:r>
              <a:rPr lang="en-US" b="1" dirty="0"/>
              <a:t>socio-economic </a:t>
            </a:r>
            <a:r>
              <a:rPr lang="en-US" dirty="0"/>
              <a:t>and it can take many forms. From </a:t>
            </a:r>
            <a:r>
              <a:rPr lang="en-US" b="1" dirty="0"/>
              <a:t>verbal violence </a:t>
            </a:r>
            <a:r>
              <a:rPr lang="en-US" dirty="0"/>
              <a:t>and </a:t>
            </a:r>
            <a:r>
              <a:rPr lang="en-US" b="1" dirty="0"/>
              <a:t>hate speech on the Internet</a:t>
            </a:r>
            <a:r>
              <a:rPr lang="en-US" dirty="0"/>
              <a:t>, to </a:t>
            </a:r>
            <a:r>
              <a:rPr lang="en-US" b="1" dirty="0"/>
              <a:t>rape or murder. </a:t>
            </a:r>
            <a:endParaRPr lang="en-US" dirty="0">
              <a:cs typeface="Calibri"/>
            </a:endParaRPr>
          </a:p>
          <a:p>
            <a:endParaRPr lang="en-US" b="1">
              <a:cs typeface="Calibri"/>
            </a:endParaRPr>
          </a:p>
          <a:p>
            <a:r>
              <a:rPr lang="en-US" dirty="0"/>
              <a:t>It can be perpetrated by anyone: a </a:t>
            </a:r>
            <a:r>
              <a:rPr lang="en-US" b="1" dirty="0"/>
              <a:t>current or former spouse/partner</a:t>
            </a:r>
            <a:r>
              <a:rPr lang="en-US" dirty="0"/>
              <a:t>, a </a:t>
            </a:r>
            <a:r>
              <a:rPr lang="en-US" b="1" dirty="0"/>
              <a:t>family member</a:t>
            </a:r>
            <a:r>
              <a:rPr lang="en-US" dirty="0"/>
              <a:t>, a </a:t>
            </a:r>
            <a:r>
              <a:rPr lang="en-US" b="1" dirty="0"/>
              <a:t>colleague from work</a:t>
            </a:r>
            <a:r>
              <a:rPr lang="en-US" dirty="0"/>
              <a:t>, </a:t>
            </a:r>
            <a:r>
              <a:rPr lang="en-US" b="1" dirty="0"/>
              <a:t>schoolmates</a:t>
            </a:r>
            <a:r>
              <a:rPr lang="en-US" dirty="0"/>
              <a:t>, </a:t>
            </a:r>
            <a:r>
              <a:rPr lang="en-US" b="1" dirty="0"/>
              <a:t>friends</a:t>
            </a:r>
            <a:r>
              <a:rPr lang="en-US" dirty="0"/>
              <a:t>, </a:t>
            </a:r>
            <a:r>
              <a:rPr lang="en-US" b="1" dirty="0"/>
              <a:t>an unknown person</a:t>
            </a:r>
            <a:r>
              <a:rPr lang="en-US" dirty="0"/>
              <a:t>, or </a:t>
            </a:r>
            <a:r>
              <a:rPr lang="en-US" b="1" dirty="0"/>
              <a:t>people who act on behalf of cultural, religious, state, or intra-state institutions</a:t>
            </a:r>
            <a:r>
              <a:rPr lang="en-US" dirty="0"/>
              <a:t>.</a:t>
            </a:r>
            <a:endParaRPr lang="en-US" dirty="0">
              <a:cs typeface="Calibri"/>
            </a:endParaRPr>
          </a:p>
          <a:p>
            <a:endParaRPr lang="en-US">
              <a:cs typeface="Calibri"/>
            </a:endParaRPr>
          </a:p>
          <a:p>
            <a:r>
              <a:rPr lang="en-GB" dirty="0"/>
              <a:t>In </a:t>
            </a:r>
            <a:r>
              <a:rPr lang="en-GB" dirty="0" err="1"/>
              <a:t>UniSAFE</a:t>
            </a:r>
            <a:r>
              <a:rPr lang="en-GB" dirty="0"/>
              <a:t> we also use a wide definition of the term and consider gender-based violence to describe </a:t>
            </a:r>
            <a:r>
              <a:rPr lang="en-US" dirty="0"/>
              <a:t>all forms of violence, violations, and abuse that are based on gender and intersecting structures of oppression and our understanding of </a:t>
            </a:r>
            <a:r>
              <a:rPr lang="en-GB" dirty="0"/>
              <a:t>gender-based violence </a:t>
            </a:r>
            <a:r>
              <a:rPr lang="en-US" dirty="0"/>
              <a:t>go beyond narrow legal definitions. Because not all types of </a:t>
            </a:r>
            <a:r>
              <a:rPr lang="en-GB" dirty="0"/>
              <a:t>gender-based violence </a:t>
            </a:r>
            <a:r>
              <a:rPr lang="en-US" dirty="0"/>
              <a:t>– will for instance be defined as a crimes within the criminal justice system. We </a:t>
            </a:r>
            <a:r>
              <a:rPr lang="en-US" dirty="0" err="1"/>
              <a:t>conceptualise</a:t>
            </a:r>
            <a:r>
              <a:rPr lang="en-US" dirty="0"/>
              <a:t> gender-based violence as part of a wider system of dominance and power inequalities that goes beyond a binary understanding of gender. </a:t>
            </a:r>
            <a:endParaRPr lang="en-US" dirty="0">
              <a:cs typeface="Calibri"/>
            </a:endParaRPr>
          </a:p>
          <a:p>
            <a:endParaRPr lang="LID4096" b="1">
              <a:cs typeface="Calibri" panose="020F0502020204030204"/>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9</a:t>
            </a:fld>
            <a:endParaRPr lang="en-US"/>
          </a:p>
        </p:txBody>
      </p:sp>
    </p:spTree>
    <p:extLst>
      <p:ext uri="{BB962C8B-B14F-4D97-AF65-F5344CB8AC3E}">
        <p14:creationId xmlns:p14="http://schemas.microsoft.com/office/powerpoint/2010/main" val="3032554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wide definition of gender-based violence relates to our understanding of gender as a social construct – this mean that we understand gender as a hierarchy, a relation and as a process (rather than a biological fixed category).</a:t>
            </a:r>
            <a:r>
              <a:rPr lang="en-US" dirty="0"/>
              <a:t> </a:t>
            </a:r>
            <a:r>
              <a:rPr lang="en-GB" dirty="0"/>
              <a:t>This definitions of gender goes beyond a binary understandings of gender and makes it possible to include the experiences of for instance cisgender and transgender women and men as well as gender non-conforming individuals –  it is also important to look at how gender intersects with other systems of oppression </a:t>
            </a:r>
            <a:endParaRPr lang="en-US"/>
          </a:p>
          <a:p>
            <a:endParaRPr lang="sv-SE"/>
          </a:p>
          <a:p>
            <a:endParaRPr lang="sv-SE"/>
          </a:p>
        </p:txBody>
      </p:sp>
      <p:sp>
        <p:nvSpPr>
          <p:cNvPr id="4" name="Slide Number Placeholder 3"/>
          <p:cNvSpPr>
            <a:spLocks noGrp="1"/>
          </p:cNvSpPr>
          <p:nvPr>
            <p:ph type="sldNum" sz="quarter" idx="5"/>
          </p:nvPr>
        </p:nvSpPr>
        <p:spPr/>
        <p:txBody>
          <a:bodyPr/>
          <a:lstStyle/>
          <a:p>
            <a:fld id="{6F8E2375-F1B1-284C-A827-B0E603FDBDD8}" type="slidenum">
              <a:rPr lang="en-US" smtClean="0"/>
              <a:pPr/>
              <a:t>10</a:t>
            </a:fld>
            <a:endParaRPr lang="en-US"/>
          </a:p>
        </p:txBody>
      </p:sp>
    </p:spTree>
    <p:extLst>
      <p:ext uri="{BB962C8B-B14F-4D97-AF65-F5344CB8AC3E}">
        <p14:creationId xmlns:p14="http://schemas.microsoft.com/office/powerpoint/2010/main" val="2364750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commonly referred to as intersectionality – the term was first used by </a:t>
            </a:r>
            <a:r>
              <a:rPr lang="en-US" dirty="0" err="1"/>
              <a:t>Kimberlé</a:t>
            </a:r>
            <a:r>
              <a:rPr lang="en-US" dirty="0"/>
              <a:t> Crenshaw - an American civil rights advocate and a leading scholar of critical race theory -  back in 1989 – Intersectionality acknowledges that gender-based violence can </a:t>
            </a:r>
            <a:r>
              <a:rPr lang="en-US" b="1" dirty="0"/>
              <a:t>disproportionately impact individuals </a:t>
            </a:r>
            <a:r>
              <a:rPr lang="en-US" dirty="0"/>
              <a:t>who at the intersection of multiple inequalities. Thinking of gender-based violence through intersectional perspectives</a:t>
            </a:r>
            <a:r>
              <a:rPr lang="en-GB" dirty="0"/>
              <a:t> means for instance to look how sexism and racism can shape gender-based violence for instance towards women of colour which creates specific conditions for abuse as well as additional barriers for help-seeking and support. </a:t>
            </a:r>
            <a:endParaRPr lang="en-US" dirty="0">
              <a:cs typeface="Calibri"/>
            </a:endParaRPr>
          </a:p>
          <a:p>
            <a:endParaRPr lang="en-US" sz="1800" b="1">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11</a:t>
            </a:fld>
            <a:endParaRPr lang="en-US"/>
          </a:p>
        </p:txBody>
      </p:sp>
    </p:spTree>
    <p:extLst>
      <p:ext uri="{BB962C8B-B14F-4D97-AF65-F5344CB8AC3E}">
        <p14:creationId xmlns:p14="http://schemas.microsoft.com/office/powerpoint/2010/main" val="664258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To </a:t>
            </a:r>
            <a:r>
              <a:rPr lang="sv-SE" dirty="0" err="1"/>
              <a:t>sum</a:t>
            </a:r>
            <a:r>
              <a:rPr lang="sv-SE" dirty="0"/>
              <a:t> </a:t>
            </a:r>
            <a:r>
              <a:rPr lang="sv-SE" dirty="0" err="1"/>
              <a:t>up</a:t>
            </a:r>
            <a:r>
              <a:rPr lang="sv-SE" dirty="0"/>
              <a:t>: Gender-</a:t>
            </a:r>
            <a:r>
              <a:rPr lang="sv-SE" dirty="0" err="1"/>
              <a:t>based</a:t>
            </a:r>
            <a:r>
              <a:rPr lang="sv-SE" dirty="0"/>
              <a:t> </a:t>
            </a:r>
            <a:r>
              <a:rPr lang="sv-SE" dirty="0" err="1"/>
              <a:t>violence</a:t>
            </a:r>
            <a:r>
              <a:rPr lang="sv-SE" dirty="0"/>
              <a:t> </a:t>
            </a:r>
            <a:r>
              <a:rPr lang="sv-SE" dirty="0" err="1"/>
              <a:t>includes</a:t>
            </a:r>
            <a:r>
              <a:rPr lang="sv-SE" dirty="0"/>
              <a:t> all forms </a:t>
            </a:r>
            <a:r>
              <a:rPr lang="sv-SE" dirty="0" err="1"/>
              <a:t>of</a:t>
            </a:r>
            <a:r>
              <a:rPr lang="sv-SE" dirty="0"/>
              <a:t> </a:t>
            </a:r>
            <a:r>
              <a:rPr lang="sv-SE" dirty="0" err="1"/>
              <a:t>violence</a:t>
            </a:r>
            <a:r>
              <a:rPr lang="sv-SE" dirty="0"/>
              <a:t> – in different </a:t>
            </a:r>
            <a:r>
              <a:rPr lang="sv-SE" dirty="0" err="1"/>
              <a:t>spheres</a:t>
            </a:r>
            <a:r>
              <a:rPr lang="sv-SE" dirty="0"/>
              <a:t> in </a:t>
            </a:r>
            <a:r>
              <a:rPr lang="sv-SE" dirty="0" err="1"/>
              <a:t>our</a:t>
            </a:r>
            <a:r>
              <a:rPr lang="sv-SE" dirty="0"/>
              <a:t> </a:t>
            </a:r>
            <a:r>
              <a:rPr lang="sv-SE" dirty="0" err="1"/>
              <a:t>society</a:t>
            </a:r>
            <a:r>
              <a:rPr lang="sv-SE" dirty="0"/>
              <a:t>– </a:t>
            </a:r>
            <a:r>
              <a:rPr lang="sv-SE" dirty="0" err="1"/>
              <a:t>both</a:t>
            </a:r>
            <a:r>
              <a:rPr lang="sv-SE" dirty="0"/>
              <a:t> online and </a:t>
            </a:r>
            <a:r>
              <a:rPr lang="sv-SE" dirty="0" err="1"/>
              <a:t>offline</a:t>
            </a:r>
            <a:r>
              <a:rPr lang="sv-SE" dirty="0"/>
              <a:t> –</a:t>
            </a:r>
            <a:endParaRPr lang="en-US" dirty="0"/>
          </a:p>
          <a:p>
            <a:r>
              <a:rPr lang="sv-SE" dirty="0"/>
              <a:t>Gender-</a:t>
            </a:r>
            <a:r>
              <a:rPr lang="sv-SE" dirty="0" err="1"/>
              <a:t>based</a:t>
            </a:r>
            <a:r>
              <a:rPr lang="sv-SE" dirty="0"/>
              <a:t> </a:t>
            </a:r>
            <a:r>
              <a:rPr lang="sv-SE" dirty="0" err="1"/>
              <a:t>violence</a:t>
            </a:r>
            <a:r>
              <a:rPr lang="sv-SE" dirty="0"/>
              <a:t> </a:t>
            </a:r>
            <a:r>
              <a:rPr lang="en-US" dirty="0"/>
              <a:t>describes and includes a </a:t>
            </a:r>
            <a:r>
              <a:rPr lang="en-US" b="1" dirty="0"/>
              <a:t>continuum of violence</a:t>
            </a:r>
            <a:r>
              <a:rPr lang="en-US" dirty="0"/>
              <a:t>, violations, and violent </a:t>
            </a:r>
            <a:r>
              <a:rPr lang="en-US" dirty="0" err="1"/>
              <a:t>behaviours</a:t>
            </a:r>
            <a:r>
              <a:rPr lang="en-US" dirty="0"/>
              <a:t> and attitudes on the basis of gender and always </a:t>
            </a:r>
            <a:r>
              <a:rPr lang="en-US" b="1" dirty="0"/>
              <a:t>intersects with other dimensions of inequalities – '</a:t>
            </a:r>
            <a:endParaRPr lang="sv-SE" dirty="0"/>
          </a:p>
          <a:p>
            <a:endParaRPr lang="en-US" dirty="0"/>
          </a:p>
          <a:p>
            <a:r>
              <a:rPr lang="en-US" dirty="0"/>
              <a:t>the different forms of violence help to reinforce each other. </a:t>
            </a:r>
            <a:r>
              <a:rPr lang="sv-SE" dirty="0"/>
              <a:t>Sexual </a:t>
            </a:r>
            <a:r>
              <a:rPr lang="sv-SE" dirty="0" err="1"/>
              <a:t>violence</a:t>
            </a:r>
            <a:r>
              <a:rPr lang="sv-SE" dirty="0"/>
              <a:t> </a:t>
            </a:r>
            <a:r>
              <a:rPr lang="sv-SE" dirty="0" err="1"/>
              <a:t>can</a:t>
            </a:r>
            <a:r>
              <a:rPr lang="sv-SE" dirty="0"/>
              <a:t> be </a:t>
            </a:r>
            <a:r>
              <a:rPr lang="sv-SE" dirty="0" err="1"/>
              <a:t>reinforced</a:t>
            </a:r>
            <a:r>
              <a:rPr lang="sv-SE" dirty="0"/>
              <a:t> by </a:t>
            </a:r>
            <a:r>
              <a:rPr lang="sv-SE" dirty="0" err="1"/>
              <a:t>psychological</a:t>
            </a:r>
            <a:r>
              <a:rPr lang="sv-SE" dirty="0"/>
              <a:t> and/or </a:t>
            </a:r>
            <a:r>
              <a:rPr lang="sv-SE" dirty="0" err="1"/>
              <a:t>physical</a:t>
            </a:r>
            <a:r>
              <a:rPr lang="sv-SE" dirty="0"/>
              <a:t> or </a:t>
            </a:r>
            <a:r>
              <a:rPr lang="sv-SE" dirty="0" err="1"/>
              <a:t>economic</a:t>
            </a:r>
            <a:r>
              <a:rPr lang="sv-SE" dirty="0"/>
              <a:t> </a:t>
            </a:r>
            <a:r>
              <a:rPr lang="sv-SE" dirty="0" err="1"/>
              <a:t>violence</a:t>
            </a:r>
            <a:r>
              <a:rPr lang="sv-SE" dirty="0"/>
              <a:t> for </a:t>
            </a:r>
            <a:r>
              <a:rPr lang="sv-SE" dirty="0" err="1"/>
              <a:t>instance</a:t>
            </a:r>
            <a:r>
              <a:rPr lang="sv-SE" dirty="0"/>
              <a:t> – Not all </a:t>
            </a:r>
            <a:r>
              <a:rPr lang="sv-SE" dirty="0" err="1"/>
              <a:t>types</a:t>
            </a:r>
            <a:r>
              <a:rPr lang="sv-SE" dirty="0"/>
              <a:t> </a:t>
            </a:r>
            <a:r>
              <a:rPr lang="sv-SE" dirty="0" err="1"/>
              <a:t>of</a:t>
            </a:r>
            <a:r>
              <a:rPr lang="sv-SE" dirty="0"/>
              <a:t> </a:t>
            </a:r>
            <a:r>
              <a:rPr lang="sv-SE" dirty="0" err="1"/>
              <a:t>violence</a:t>
            </a:r>
            <a:r>
              <a:rPr lang="sv-SE" dirty="0"/>
              <a:t> </a:t>
            </a:r>
            <a:r>
              <a:rPr lang="sv-SE" dirty="0" err="1"/>
              <a:t>are</a:t>
            </a:r>
            <a:r>
              <a:rPr lang="sv-SE" dirty="0"/>
              <a:t> </a:t>
            </a:r>
            <a:r>
              <a:rPr lang="sv-SE" dirty="0" err="1"/>
              <a:t>easily</a:t>
            </a:r>
            <a:r>
              <a:rPr lang="sv-SE" dirty="0"/>
              <a:t> </a:t>
            </a:r>
            <a:r>
              <a:rPr lang="sv-SE" dirty="0" err="1"/>
              <a:t>recognised</a:t>
            </a:r>
            <a:r>
              <a:rPr lang="sv-SE" dirty="0"/>
              <a:t> as forms for </a:t>
            </a:r>
            <a:r>
              <a:rPr lang="sv-SE" dirty="0" err="1"/>
              <a:t>violence</a:t>
            </a:r>
            <a:r>
              <a:rPr lang="sv-SE" dirty="0"/>
              <a:t>. </a:t>
            </a:r>
            <a:r>
              <a:rPr lang="sv-SE" dirty="0" err="1"/>
              <a:t>Violence</a:t>
            </a:r>
            <a:r>
              <a:rPr lang="sv-SE" dirty="0"/>
              <a:t> is </a:t>
            </a:r>
            <a:r>
              <a:rPr lang="sv-SE" dirty="0" err="1"/>
              <a:t>essentially</a:t>
            </a:r>
            <a:r>
              <a:rPr lang="sv-SE" dirty="0"/>
              <a:t> </a:t>
            </a:r>
            <a:r>
              <a:rPr lang="sv-SE" dirty="0" err="1"/>
              <a:t>about</a:t>
            </a:r>
            <a:r>
              <a:rPr lang="sv-SE" dirty="0"/>
              <a:t> </a:t>
            </a:r>
            <a:r>
              <a:rPr lang="sv-SE" dirty="0" err="1"/>
              <a:t>power</a:t>
            </a:r>
            <a:r>
              <a:rPr lang="sv-SE" dirty="0"/>
              <a:t> – and </a:t>
            </a:r>
            <a:r>
              <a:rPr lang="sv-SE" dirty="0" err="1"/>
              <a:t>power</a:t>
            </a:r>
            <a:r>
              <a:rPr lang="sv-SE" dirty="0"/>
              <a:t> abuse </a:t>
            </a:r>
            <a:r>
              <a:rPr lang="sv-SE" dirty="0" err="1"/>
              <a:t>will</a:t>
            </a:r>
            <a:r>
              <a:rPr lang="sv-SE" dirty="0"/>
              <a:t> </a:t>
            </a:r>
            <a:r>
              <a:rPr lang="sv-SE" dirty="0" err="1"/>
              <a:t>often</a:t>
            </a:r>
            <a:r>
              <a:rPr lang="sv-SE" dirty="0"/>
              <a:t> </a:t>
            </a:r>
            <a:r>
              <a:rPr lang="sv-SE" dirty="0" err="1"/>
              <a:t>take</a:t>
            </a:r>
            <a:r>
              <a:rPr lang="sv-SE" dirty="0"/>
              <a:t> </a:t>
            </a:r>
            <a:r>
              <a:rPr lang="sv-SE" dirty="0" err="1"/>
              <a:t>more</a:t>
            </a:r>
            <a:r>
              <a:rPr lang="sv-SE" dirty="0"/>
              <a:t> </a:t>
            </a:r>
            <a:r>
              <a:rPr lang="sv-SE" dirty="0" err="1"/>
              <a:t>subtle</a:t>
            </a:r>
            <a:r>
              <a:rPr lang="sv-SE" dirty="0"/>
              <a:t> forms – and </a:t>
            </a:r>
            <a:r>
              <a:rPr lang="sv-SE" dirty="0" err="1"/>
              <a:t>will</a:t>
            </a:r>
            <a:r>
              <a:rPr lang="sv-SE" dirty="0"/>
              <a:t> </a:t>
            </a:r>
            <a:r>
              <a:rPr lang="sv-SE" dirty="0" err="1"/>
              <a:t>often</a:t>
            </a:r>
            <a:r>
              <a:rPr lang="sv-SE" dirty="0"/>
              <a:t> be part </a:t>
            </a:r>
            <a:r>
              <a:rPr lang="sv-SE" dirty="0" err="1"/>
              <a:t>of</a:t>
            </a:r>
            <a:r>
              <a:rPr lang="sv-SE" dirty="0"/>
              <a:t> a </a:t>
            </a:r>
            <a:r>
              <a:rPr lang="sv-SE" dirty="0" err="1"/>
              <a:t>repeated</a:t>
            </a:r>
            <a:r>
              <a:rPr lang="sv-SE" dirty="0"/>
              <a:t> and </a:t>
            </a:r>
            <a:r>
              <a:rPr lang="sv-SE" dirty="0" err="1"/>
              <a:t>ongoing</a:t>
            </a:r>
            <a:r>
              <a:rPr lang="sv-SE" dirty="0"/>
              <a:t> process- it </a:t>
            </a:r>
            <a:r>
              <a:rPr lang="sv-SE" dirty="0" err="1"/>
              <a:t>can</a:t>
            </a:r>
            <a:r>
              <a:rPr lang="sv-SE" dirty="0"/>
              <a:t> be </a:t>
            </a:r>
            <a:r>
              <a:rPr lang="sv-SE" dirty="0" err="1"/>
              <a:t>formally</a:t>
            </a:r>
            <a:r>
              <a:rPr lang="sv-SE" dirty="0"/>
              <a:t> or </a:t>
            </a:r>
            <a:r>
              <a:rPr lang="sv-SE" dirty="0" err="1"/>
              <a:t>informally</a:t>
            </a:r>
            <a:r>
              <a:rPr lang="sv-SE" dirty="0"/>
              <a:t> </a:t>
            </a:r>
            <a:r>
              <a:rPr lang="sv-SE" dirty="0" err="1"/>
              <a:t>institutionalised</a:t>
            </a:r>
            <a:r>
              <a:rPr lang="sv-SE" dirty="0"/>
              <a:t> in organisations for </a:t>
            </a:r>
            <a:r>
              <a:rPr lang="sv-SE" dirty="0" err="1"/>
              <a:t>instance</a:t>
            </a:r>
            <a:r>
              <a:rPr lang="sv-SE" dirty="0"/>
              <a:t> – it </a:t>
            </a:r>
            <a:r>
              <a:rPr lang="en-US" dirty="0"/>
              <a:t>can include threats, coercion or deprivation</a:t>
            </a:r>
            <a:r>
              <a:rPr lang="sv-SE" dirty="0"/>
              <a:t> – and it </a:t>
            </a:r>
            <a:r>
              <a:rPr lang="sv-SE" dirty="0" err="1"/>
              <a:t>will</a:t>
            </a:r>
            <a:r>
              <a:rPr lang="sv-SE" dirty="0"/>
              <a:t> </a:t>
            </a:r>
            <a:r>
              <a:rPr lang="sv-SE" dirty="0" err="1"/>
              <a:t>often</a:t>
            </a:r>
            <a:r>
              <a:rPr lang="sv-SE" dirty="0"/>
              <a:t> </a:t>
            </a:r>
            <a:r>
              <a:rPr lang="sv-SE" dirty="0" err="1"/>
              <a:t>have</a:t>
            </a:r>
            <a:r>
              <a:rPr lang="sv-SE" dirty="0"/>
              <a:t> long-lasting </a:t>
            </a:r>
            <a:r>
              <a:rPr lang="sv-SE" dirty="0" err="1"/>
              <a:t>effects</a:t>
            </a:r>
            <a:r>
              <a:rPr lang="sv-SE" dirty="0"/>
              <a:t>.  </a:t>
            </a:r>
          </a:p>
          <a:p>
            <a:endParaRPr lang="sv-SE" dirty="0"/>
          </a:p>
          <a:p>
            <a:r>
              <a:rPr lang="en-GB" dirty="0"/>
              <a:t>Gender-based violence </a:t>
            </a:r>
            <a:r>
              <a:rPr lang="en-US" dirty="0"/>
              <a:t>- occurs on different societal levels – on in interpersonal relationships – we have intimate partner violence or domestic violence for instance, on organizational level – sexual harassment at the workplace or in educational setting, and more structurally on a macro level we see it in legislation – we see example of removing reproductive rights – or legislation targeting particularly minority and </a:t>
            </a:r>
            <a:r>
              <a:rPr lang="en-US" dirty="0" err="1"/>
              <a:t>marginalised</a:t>
            </a:r>
            <a:r>
              <a:rPr lang="en-US" dirty="0"/>
              <a:t> groups.  </a:t>
            </a:r>
            <a:endParaRPr lang="sv-SE" dirty="0"/>
          </a:p>
          <a:p>
            <a:endParaRPr lang="en-US" dirty="0"/>
          </a:p>
          <a:p>
            <a:r>
              <a:rPr lang="en-US" dirty="0"/>
              <a:t>Gender-based violence is an expression of power and dominance that reflect power relations in society as a whole </a:t>
            </a:r>
          </a:p>
          <a:p>
            <a:endParaRPr lang="en-US" dirty="0"/>
          </a:p>
          <a:p>
            <a:endParaRPr lang="en-US" dirty="0"/>
          </a:p>
          <a:p>
            <a:endParaRPr lang="sv-SE" dirty="0"/>
          </a:p>
          <a:p>
            <a:endParaRPr lang="sv-SE" dirty="0"/>
          </a:p>
          <a:p>
            <a:endParaRPr lang="en-US" dirty="0"/>
          </a:p>
          <a:p>
            <a:endParaRPr lang="sv-SE" dirty="0"/>
          </a:p>
          <a:p>
            <a:endParaRPr lang="en-US" dirty="0">
              <a:cs typeface="Calibri"/>
            </a:endParaRPr>
          </a:p>
        </p:txBody>
      </p:sp>
      <p:sp>
        <p:nvSpPr>
          <p:cNvPr id="4" name="Slide Number Placeholder 3"/>
          <p:cNvSpPr>
            <a:spLocks noGrp="1"/>
          </p:cNvSpPr>
          <p:nvPr>
            <p:ph type="sldNum" sz="quarter" idx="5"/>
          </p:nvPr>
        </p:nvSpPr>
        <p:spPr/>
        <p:txBody>
          <a:bodyPr/>
          <a:lstStyle/>
          <a:p>
            <a:fld id="{04216067-5409-4AB0-8F9D-D81F0755BAA1}" type="slidenum">
              <a:rPr lang="en-GB"/>
              <a:t>12</a:t>
            </a:fld>
            <a:endParaRPr lang="en-GB"/>
          </a:p>
        </p:txBody>
      </p:sp>
    </p:spTree>
    <p:extLst>
      <p:ext uri="{BB962C8B-B14F-4D97-AF65-F5344CB8AC3E}">
        <p14:creationId xmlns:p14="http://schemas.microsoft.com/office/powerpoint/2010/main" val="544912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1/3/2024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63451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extLst>
      <p:ext uri="{BB962C8B-B14F-4D97-AF65-F5344CB8AC3E}">
        <p14:creationId xmlns:p14="http://schemas.microsoft.com/office/powerpoint/2010/main" val="401812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224682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5" name="Straight Connector 4"/>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7" name="Espace réservé du numéro de diapositive 4">
            <a:extLst>
              <a:ext uri="{FF2B5EF4-FFF2-40B4-BE49-F238E27FC236}">
                <a16:creationId xmlns:a16="http://schemas.microsoft.com/office/drawing/2014/main" id="{F338BC9D-FA7F-5447-9F8E-AB7515DBD88F}"/>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1/3/2024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14072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3247296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2" name="Espace réservé du numéro de diapositive 4">
            <a:extLst>
              <a:ext uri="{FF2B5EF4-FFF2-40B4-BE49-F238E27FC236}">
                <a16:creationId xmlns:a16="http://schemas.microsoft.com/office/drawing/2014/main" id="{33C1A946-B5E3-A749-89BC-9B776C389431}"/>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1/3/2024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1407249"/>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324729603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72B53771-F558-3C4E-8C2C-CE11F7857A5A}"/>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image" Target="../media/image2.png"/><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1.emf"/><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5135" y="1257300"/>
            <a:ext cx="10086975" cy="1028700"/>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985135" y="2514600"/>
            <a:ext cx="10086976" cy="3429000"/>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
        <p:nvSpPr>
          <p:cNvPr id="5" name="Espace réservé du numéro de diapositive 4">
            <a:extLst>
              <a:ext uri="{FF2B5EF4-FFF2-40B4-BE49-F238E27FC236}">
                <a16:creationId xmlns:a16="http://schemas.microsoft.com/office/drawing/2014/main" id="{EB5AFD27-38D0-B34A-9F98-1157C9C27642}"/>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14"/>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07" r:id="rId1"/>
    <p:sldLayoutId id="2147484012" r:id="rId2"/>
    <p:sldLayoutId id="2147484032" r:id="rId3"/>
    <p:sldLayoutId id="2147484010" r:id="rId4"/>
    <p:sldLayoutId id="2147484033" r:id="rId5"/>
    <p:sldLayoutId id="2147484035" r:id="rId6"/>
    <p:sldLayoutId id="2147484008" r:id="rId7"/>
    <p:sldLayoutId id="2147484026" r:id="rId8"/>
    <p:sldLayoutId id="2147484024" r:id="rId9"/>
    <p:sldLayoutId id="2147484059" r:id="rId10"/>
    <p:sldLayoutId id="2147484060" r:id="rId11"/>
    <p:sldLayoutId id="2147484061" r:id="rId12"/>
  </p:sldLayoutIdLst>
  <p:hf hdr="0" ftr="0" dt="0"/>
  <p:txStyles>
    <p:title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476006" y="1076325"/>
            <a:ext cx="11239990" cy="4867275"/>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24"/>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39" r:id="rId12"/>
    <p:sldLayoutId id="2147484040" r:id="rId13"/>
    <p:sldLayoutId id="2147484041" r:id="rId14"/>
    <p:sldLayoutId id="2147484042" r:id="rId15"/>
    <p:sldLayoutId id="2147484043" r:id="rId16"/>
    <p:sldLayoutId id="2147484044" r:id="rId17"/>
    <p:sldLayoutId id="2147484045" r:id="rId18"/>
    <p:sldLayoutId id="2147484046" r:id="rId19"/>
    <p:sldLayoutId id="2147484047" r:id="rId20"/>
    <p:sldLayoutId id="2147484036" r:id="rId21"/>
    <p:sldLayoutId id="2147484037" r:id="rId22"/>
  </p:sldLayoutIdLst>
  <p:hf hdr="0" ftr="0" dt="0"/>
  <p:txStyles>
    <p:titleStyle>
      <a:lvl1pPr algn="l" defTabSz="914318" rtl="0" eaLnBrk="1" latinLnBrk="0" hangingPunct="1">
        <a:lnSpc>
          <a:spcPct val="80000"/>
        </a:lnSpc>
        <a:spcBef>
          <a:spcPct val="0"/>
        </a:spcBef>
        <a:buNone/>
        <a:defRPr sz="36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PeJ9FQutUiY&amp;list=PLdJO6BRb5KxnDCJjbH6KP95S1bX528iVk&amp;index=5&amp;ab_channel=UniSAF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0D_9CCDCB59.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108_38064D0E.xm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doi.org/10.7802/247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hyperlink" Target="https://righttobe.org/guides/bystander-intervention-training/" TargetMode="Externa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hyperlink" Target="https://righttobe.org/guides/bystander-intervention-trainin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hyperlink" Target="https://righttobe.org/guides/bystander-intervention-training/" TargetMode="External"/><Relationship Id="rId4" Type="http://schemas.openxmlformats.org/officeDocument/2006/relationships/image" Target="../media/image1.emf"/></Relationships>
</file>

<file path=ppt/slides/_rels/slide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hyperlink" Target="https://righttobe.org/guides/bystander-intervention-training/"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hyperlink" Target="https://righttobe.org/guides/bystander-intervention-trainin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hyperlink" Target="https://unisafe-gbv.eu/national-support-resources-counselling-and-helplines/" TargetMode="Externa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ZGLT7Aeh4lo&amp;ab_channel=UniSAFE"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0E_3E76322D.xm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coe.int/en/web/gender-matters/what-is-gender-based-violence#:~:text=Defining%20gender%2Dbased%20violence%20against%20women&amp;text=Gender%2Dbased%20violence%20refers%20to,orientation%20and%2For%20gender%20identit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24520777-B918-4140-B0B1-4065658DB36E}"/>
              </a:ext>
            </a:extLst>
          </p:cNvPr>
          <p:cNvSpPr txBox="1"/>
          <p:nvPr/>
        </p:nvSpPr>
        <p:spPr>
          <a:xfrm>
            <a:off x="864612" y="1542685"/>
            <a:ext cx="9491962" cy="2800767"/>
          </a:xfrm>
          <a:prstGeom prst="rect">
            <a:avLst/>
          </a:prstGeom>
          <a:noFill/>
        </p:spPr>
        <p:txBody>
          <a:bodyPr wrap="square" lIns="0" tIns="45720" rIns="0" bIns="45720" rtlCol="0" anchor="t">
            <a:spAutoFit/>
          </a:bodyPr>
          <a:lstStyle/>
          <a:p>
            <a:r>
              <a:rPr lang="en-US" sz="4400">
                <a:solidFill>
                  <a:srgbClr val="AED7BD"/>
                </a:solidFill>
                <a:latin typeface="Calibri"/>
                <a:cs typeface="Calibri"/>
              </a:rPr>
              <a:t>Creating Awareness and Enabling Action: Addressing Gender-Based Violence in Higher Education and Research </a:t>
            </a:r>
            <a:r>
              <a:rPr lang="en-GB" sz="4400">
                <a:solidFill>
                  <a:srgbClr val="AED7BD"/>
                </a:solidFill>
                <a:latin typeface="Calibri"/>
                <a:cs typeface="Calibri"/>
              </a:rPr>
              <a:t>Organisations</a:t>
            </a:r>
            <a:r>
              <a:rPr lang="en-US" sz="4400">
                <a:solidFill>
                  <a:srgbClr val="AED7BD"/>
                </a:solidFill>
                <a:latin typeface="Calibri"/>
                <a:cs typeface="Calibri"/>
              </a:rPr>
              <a:t> Settings</a:t>
            </a:r>
            <a:endParaRPr lang="en-US"/>
          </a:p>
        </p:txBody>
      </p:sp>
      <p:sp>
        <p:nvSpPr>
          <p:cNvPr id="4" name="TextBox 7">
            <a:extLst>
              <a:ext uri="{FF2B5EF4-FFF2-40B4-BE49-F238E27FC236}">
                <a16:creationId xmlns:a16="http://schemas.microsoft.com/office/drawing/2014/main" id="{D38AFE21-FFA0-E449-BF7B-69C5978EF388}"/>
              </a:ext>
            </a:extLst>
          </p:cNvPr>
          <p:cNvSpPr txBox="1"/>
          <p:nvPr/>
        </p:nvSpPr>
        <p:spPr>
          <a:xfrm>
            <a:off x="792135" y="4938292"/>
            <a:ext cx="7306448" cy="1200329"/>
          </a:xfrm>
          <a:prstGeom prst="rect">
            <a:avLst/>
          </a:prstGeom>
          <a:noFill/>
        </p:spPr>
        <p:txBody>
          <a:bodyPr wrap="square" lIns="0" tIns="45720" rIns="0" bIns="45720" rtlCol="0" anchor="t">
            <a:spAutoFit/>
          </a:bodyPr>
          <a:lstStyle/>
          <a:p>
            <a:r>
              <a:rPr lang="en-US" sz="2400" dirty="0">
                <a:solidFill>
                  <a:srgbClr val="FFFFFF"/>
                </a:solidFill>
                <a:latin typeface="Segoe UI"/>
                <a:ea typeface="Open Sans"/>
                <a:cs typeface="Segoe UI"/>
              </a:rPr>
              <a:t>[Trainer’s Name]</a:t>
            </a:r>
          </a:p>
          <a:p>
            <a:r>
              <a:rPr lang="en-US" sz="2400" dirty="0">
                <a:solidFill>
                  <a:srgbClr val="FFFFFF"/>
                </a:solidFill>
                <a:latin typeface="Segoe UI"/>
                <a:ea typeface="Open Sans"/>
                <a:cs typeface="Segoe UI"/>
              </a:rPr>
              <a:t>[Date]</a:t>
            </a:r>
          </a:p>
          <a:p>
            <a:r>
              <a:rPr lang="en-US" sz="2400" dirty="0">
                <a:solidFill>
                  <a:srgbClr val="FFFFFF"/>
                </a:solidFill>
                <a:latin typeface="Segoe UI"/>
                <a:ea typeface="Open Sans"/>
                <a:cs typeface="Segoe UI"/>
              </a:rPr>
              <a:t>[Location]</a:t>
            </a:r>
            <a:endParaRPr lang="en-US" dirty="0"/>
          </a:p>
        </p:txBody>
      </p:sp>
    </p:spTree>
    <p:extLst>
      <p:ext uri="{BB962C8B-B14F-4D97-AF65-F5344CB8AC3E}">
        <p14:creationId xmlns:p14="http://schemas.microsoft.com/office/powerpoint/2010/main" val="1224883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F0F28F-44A2-4070-A20B-27C3EBF1D664}"/>
              </a:ext>
            </a:extLst>
          </p:cNvPr>
          <p:cNvSpPr/>
          <p:nvPr/>
        </p:nvSpPr>
        <p:spPr>
          <a:xfrm>
            <a:off x="5217648" y="25821"/>
            <a:ext cx="6937282"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pPr marL="342900" lvl="0" indent="-342900">
              <a:buFont typeface="Wingdings" panose="05000000000000000000" pitchFamily="2" charset="2"/>
              <a:buChar char="q"/>
            </a:pPr>
            <a:endParaRPr lang="en-US" sz="2000">
              <a:solidFill>
                <a:srgbClr val="FFFFFF"/>
              </a:solidFill>
              <a:latin typeface="D-DIN" panose="020B0504030202030204" pitchFamily="34" charset="77"/>
              <a:ea typeface="Open Sans" charset="0"/>
              <a:cs typeface="Open Sans" charset="0"/>
            </a:endParaRPr>
          </a:p>
        </p:txBody>
      </p:sp>
      <p:sp>
        <p:nvSpPr>
          <p:cNvPr id="2" name="Title 1"/>
          <p:cNvSpPr>
            <a:spLocks noGrp="1"/>
          </p:cNvSpPr>
          <p:nvPr>
            <p:ph type="title"/>
          </p:nvPr>
        </p:nvSpPr>
        <p:spPr>
          <a:xfrm>
            <a:off x="762000" y="2080451"/>
            <a:ext cx="3758364" cy="542183"/>
          </a:xfrm>
        </p:spPr>
        <p:txBody>
          <a:bodyPr>
            <a:normAutofit fontScale="90000"/>
          </a:bodyPr>
          <a:lstStyle/>
          <a:p>
            <a:r>
              <a:rPr lang="en-US"/>
              <a:t>Gender  - </a:t>
            </a:r>
            <a:r>
              <a:rPr lang="en-GB" sz="3100"/>
              <a:t>a social construct, a hierarchy, a relation, and a process – intersecting with other systems of inequalities </a:t>
            </a:r>
            <a:br>
              <a:rPr lang="en-US" sz="3100"/>
            </a:br>
            <a:endParaRPr lang="en-US" sz="3100"/>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10</a:t>
            </a:fld>
            <a:endParaRPr lang="fr-FR">
              <a:solidFill>
                <a:schemeClr val="bg1"/>
              </a:solidFill>
            </a:endParaRPr>
          </a:p>
        </p:txBody>
      </p:sp>
      <p:sp>
        <p:nvSpPr>
          <p:cNvPr id="6" name="Oval 5">
            <a:extLst>
              <a:ext uri="{FF2B5EF4-FFF2-40B4-BE49-F238E27FC236}">
                <a16:creationId xmlns:a16="http://schemas.microsoft.com/office/drawing/2014/main" id="{926EF0B6-7636-4918-BFA0-2A4D13EFE500}"/>
              </a:ext>
            </a:extLst>
          </p:cNvPr>
          <p:cNvSpPr/>
          <p:nvPr/>
        </p:nvSpPr>
        <p:spPr>
          <a:xfrm>
            <a:off x="6432660" y="3230267"/>
            <a:ext cx="2112494" cy="1529661"/>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a:solidFill>
                  <a:srgbClr val="5792CE"/>
                </a:solidFill>
                <a:latin typeface="D-DIN" panose="020B0504030202030204" pitchFamily="34" charset="77"/>
                <a:ea typeface="Cinzel" charset="0"/>
                <a:cs typeface="Cinzel" charset="0"/>
              </a:rPr>
              <a:t>Power</a:t>
            </a:r>
          </a:p>
        </p:txBody>
      </p:sp>
      <p:sp>
        <p:nvSpPr>
          <p:cNvPr id="16" name="Oval 15">
            <a:extLst>
              <a:ext uri="{FF2B5EF4-FFF2-40B4-BE49-F238E27FC236}">
                <a16:creationId xmlns:a16="http://schemas.microsoft.com/office/drawing/2014/main" id="{D32264D4-ED80-402D-88B0-497E57491D1E}"/>
              </a:ext>
            </a:extLst>
          </p:cNvPr>
          <p:cNvSpPr/>
          <p:nvPr/>
        </p:nvSpPr>
        <p:spPr>
          <a:xfrm>
            <a:off x="6778703" y="1635620"/>
            <a:ext cx="1673319" cy="1638921"/>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a:solidFill>
                  <a:srgbClr val="5792CE"/>
                </a:solidFill>
                <a:latin typeface="D-DIN" panose="020B0504030202030204" pitchFamily="34" charset="77"/>
                <a:ea typeface="Cinzel" charset="0"/>
                <a:cs typeface="Cinzel" charset="0"/>
              </a:rPr>
              <a:t>Privilege</a:t>
            </a:r>
          </a:p>
        </p:txBody>
      </p:sp>
      <p:sp>
        <p:nvSpPr>
          <p:cNvPr id="17" name="Oval 16">
            <a:extLst>
              <a:ext uri="{FF2B5EF4-FFF2-40B4-BE49-F238E27FC236}">
                <a16:creationId xmlns:a16="http://schemas.microsoft.com/office/drawing/2014/main" id="{7EDC1787-FDE6-49BD-B3CA-C34D9277356E}"/>
              </a:ext>
            </a:extLst>
          </p:cNvPr>
          <p:cNvSpPr/>
          <p:nvPr/>
        </p:nvSpPr>
        <p:spPr>
          <a:xfrm>
            <a:off x="9270821" y="2351541"/>
            <a:ext cx="2529881" cy="1901760"/>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a:solidFill>
                  <a:srgbClr val="5792CE"/>
                </a:solidFill>
                <a:latin typeface="D-DIN" panose="020B0504030202030204" pitchFamily="34" charset="77"/>
                <a:ea typeface="Cinzel" charset="0"/>
                <a:cs typeface="Cinzel" charset="0"/>
              </a:rPr>
              <a:t>Inequalities</a:t>
            </a:r>
            <a:r>
              <a:rPr lang="en-US" sz="3600">
                <a:solidFill>
                  <a:srgbClr val="5792CE"/>
                </a:solidFill>
                <a:latin typeface="D-DIN" panose="020B0504030202030204" pitchFamily="34" charset="77"/>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
        <p:nvSpPr>
          <p:cNvPr id="18" name="Oval 17">
            <a:extLst>
              <a:ext uri="{FF2B5EF4-FFF2-40B4-BE49-F238E27FC236}">
                <a16:creationId xmlns:a16="http://schemas.microsoft.com/office/drawing/2014/main" id="{9CD355F5-71F4-4271-9DD6-0AE8EEA89071}"/>
              </a:ext>
            </a:extLst>
          </p:cNvPr>
          <p:cNvSpPr/>
          <p:nvPr/>
        </p:nvSpPr>
        <p:spPr>
          <a:xfrm>
            <a:off x="6826079" y="3329561"/>
            <a:ext cx="1860210"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600">
              <a:solidFill>
                <a:srgbClr val="5792CE"/>
              </a:solidFill>
              <a:latin typeface="D-DIN" panose="020B0504030202030204" pitchFamily="34" charset="77"/>
              <a:ea typeface="Cinzel" charset="0"/>
              <a:cs typeface="Cinzel" charset="0"/>
            </a:endParaRPr>
          </a:p>
        </p:txBody>
      </p:sp>
      <p:sp>
        <p:nvSpPr>
          <p:cNvPr id="20" name="Oval 19">
            <a:extLst>
              <a:ext uri="{FF2B5EF4-FFF2-40B4-BE49-F238E27FC236}">
                <a16:creationId xmlns:a16="http://schemas.microsoft.com/office/drawing/2014/main" id="{1082DD06-CD69-47A0-B2CB-108D3BB6DE95}"/>
              </a:ext>
            </a:extLst>
          </p:cNvPr>
          <p:cNvSpPr/>
          <p:nvPr/>
        </p:nvSpPr>
        <p:spPr>
          <a:xfrm>
            <a:off x="6931103" y="1788020"/>
            <a:ext cx="1673319" cy="1638921"/>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a:solidFill>
                <a:srgbClr val="5792CE"/>
              </a:solidFill>
              <a:latin typeface="D-DIN" panose="020B0504030202030204" pitchFamily="34" charset="77"/>
              <a:ea typeface="Cinzel" charset="0"/>
              <a:cs typeface="Cinzel" charset="0"/>
            </a:endParaRPr>
          </a:p>
        </p:txBody>
      </p:sp>
      <p:sp>
        <p:nvSpPr>
          <p:cNvPr id="22" name="Oval 21">
            <a:extLst>
              <a:ext uri="{FF2B5EF4-FFF2-40B4-BE49-F238E27FC236}">
                <a16:creationId xmlns:a16="http://schemas.microsoft.com/office/drawing/2014/main" id="{F4463937-0AB4-4E31-9230-DE8F903DD244}"/>
              </a:ext>
            </a:extLst>
          </p:cNvPr>
          <p:cNvSpPr/>
          <p:nvPr/>
        </p:nvSpPr>
        <p:spPr>
          <a:xfrm>
            <a:off x="9457713" y="2503941"/>
            <a:ext cx="2495390" cy="1901760"/>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
        <p:nvSpPr>
          <p:cNvPr id="25" name="Oval 24">
            <a:extLst>
              <a:ext uri="{FF2B5EF4-FFF2-40B4-BE49-F238E27FC236}">
                <a16:creationId xmlns:a16="http://schemas.microsoft.com/office/drawing/2014/main" id="{2A7F09B3-81ED-4716-AF4F-11940533D7FD}"/>
              </a:ext>
            </a:extLst>
          </p:cNvPr>
          <p:cNvSpPr/>
          <p:nvPr/>
        </p:nvSpPr>
        <p:spPr>
          <a:xfrm>
            <a:off x="8452022" y="3810674"/>
            <a:ext cx="3193638" cy="1529661"/>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a:solidFill>
                  <a:srgbClr val="5792CE"/>
                </a:solidFill>
                <a:latin typeface="D-DIN" panose="020B0504030202030204" pitchFamily="34" charset="77"/>
                <a:ea typeface="Cinzel" charset="0"/>
                <a:cs typeface="Cinzel" charset="0"/>
              </a:rPr>
              <a:t>Intersectionality</a:t>
            </a:r>
            <a:r>
              <a:rPr lang="en-US" sz="3600">
                <a:solidFill>
                  <a:srgbClr val="5792CE"/>
                </a:solidFill>
                <a:latin typeface="D-DIN" panose="020B0504030202030204" pitchFamily="34" charset="77"/>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
        <p:nvSpPr>
          <p:cNvPr id="26" name="Oval 25">
            <a:extLst>
              <a:ext uri="{FF2B5EF4-FFF2-40B4-BE49-F238E27FC236}">
                <a16:creationId xmlns:a16="http://schemas.microsoft.com/office/drawing/2014/main" id="{9774EE5D-F1A5-445A-B713-6B9B7CBB69F9}"/>
              </a:ext>
            </a:extLst>
          </p:cNvPr>
          <p:cNvSpPr/>
          <p:nvPr/>
        </p:nvSpPr>
        <p:spPr>
          <a:xfrm>
            <a:off x="8329939" y="3607221"/>
            <a:ext cx="3077344" cy="1901760"/>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
        <p:nvSpPr>
          <p:cNvPr id="27" name="Oval 26">
            <a:extLst>
              <a:ext uri="{FF2B5EF4-FFF2-40B4-BE49-F238E27FC236}">
                <a16:creationId xmlns:a16="http://schemas.microsoft.com/office/drawing/2014/main" id="{7330C3A6-B472-4652-8203-91F4B846F88B}"/>
              </a:ext>
            </a:extLst>
          </p:cNvPr>
          <p:cNvSpPr/>
          <p:nvPr/>
        </p:nvSpPr>
        <p:spPr>
          <a:xfrm>
            <a:off x="8304770" y="1483220"/>
            <a:ext cx="2320277"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400">
                <a:solidFill>
                  <a:srgbClr val="5792CE"/>
                </a:solidFill>
                <a:latin typeface="D-DIN" panose="020B0504030202030204" pitchFamily="34" charset="77"/>
                <a:ea typeface="Cinzel" charset="0"/>
                <a:cs typeface="Cinzel" charset="0"/>
              </a:rPr>
              <a:t>Dominance</a:t>
            </a:r>
          </a:p>
        </p:txBody>
      </p:sp>
      <p:sp>
        <p:nvSpPr>
          <p:cNvPr id="28" name="Oval 27">
            <a:extLst>
              <a:ext uri="{FF2B5EF4-FFF2-40B4-BE49-F238E27FC236}">
                <a16:creationId xmlns:a16="http://schemas.microsoft.com/office/drawing/2014/main" id="{03771EBC-F830-44CF-971C-B4FCA15E5990}"/>
              </a:ext>
            </a:extLst>
          </p:cNvPr>
          <p:cNvSpPr/>
          <p:nvPr/>
        </p:nvSpPr>
        <p:spPr>
          <a:xfrm>
            <a:off x="8428416" y="1635620"/>
            <a:ext cx="2176503"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a:solidFill>
                <a:srgbClr val="5792CE"/>
              </a:solidFill>
              <a:latin typeface="D-DIN" panose="020B0504030202030204" pitchFamily="34" charset="77"/>
              <a:ea typeface="Cinzel" charset="0"/>
              <a:cs typeface="Cinzel" charset="0"/>
            </a:endParaRPr>
          </a:p>
        </p:txBody>
      </p:sp>
      <p:sp>
        <p:nvSpPr>
          <p:cNvPr id="15" name="Oval 14">
            <a:extLst>
              <a:ext uri="{FF2B5EF4-FFF2-40B4-BE49-F238E27FC236}">
                <a16:creationId xmlns:a16="http://schemas.microsoft.com/office/drawing/2014/main" id="{53294F13-ADF3-4CBC-8E53-080154DF2AB8}"/>
              </a:ext>
            </a:extLst>
          </p:cNvPr>
          <p:cNvSpPr/>
          <p:nvPr/>
        </p:nvSpPr>
        <p:spPr>
          <a:xfrm>
            <a:off x="5754805" y="4264617"/>
            <a:ext cx="3409298" cy="1558415"/>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400">
                <a:solidFill>
                  <a:srgbClr val="5792CE"/>
                </a:solidFill>
                <a:latin typeface="D-DIN"/>
                <a:ea typeface="Cinzel" charset="0"/>
                <a:cs typeface="Cinzel" charset="0"/>
              </a:rPr>
              <a:t>Marginalisation</a:t>
            </a:r>
            <a:r>
              <a:rPr lang="en-US" sz="3600">
                <a:solidFill>
                  <a:srgbClr val="5792CE"/>
                </a:solidFill>
                <a:latin typeface="D-DIN"/>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
        <p:nvSpPr>
          <p:cNvPr id="21" name="Oval 20">
            <a:extLst>
              <a:ext uri="{FF2B5EF4-FFF2-40B4-BE49-F238E27FC236}">
                <a16:creationId xmlns:a16="http://schemas.microsoft.com/office/drawing/2014/main" id="{90C7D731-88E0-4D21-988F-72D4967A4A03}"/>
              </a:ext>
            </a:extLst>
          </p:cNvPr>
          <p:cNvSpPr/>
          <p:nvPr/>
        </p:nvSpPr>
        <p:spPr>
          <a:xfrm>
            <a:off x="5907205" y="4445771"/>
            <a:ext cx="2977978" cy="1529661"/>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 </a:t>
            </a:r>
            <a:endParaRPr lang="en-US" sz="1200" b="1">
              <a:solidFill>
                <a:srgbClr val="5792CE"/>
              </a:solidFill>
              <a:latin typeface="D-DIN" panose="020B0504030202030204" pitchFamily="34" charset="77"/>
              <a:ea typeface="Open Sans Semibold" charset="0"/>
              <a:cs typeface="Open Sans Semibold" charset="0"/>
            </a:endParaRPr>
          </a:p>
        </p:txBody>
      </p:sp>
    </p:spTree>
    <p:extLst>
      <p:ext uri="{BB962C8B-B14F-4D97-AF65-F5344CB8AC3E}">
        <p14:creationId xmlns:p14="http://schemas.microsoft.com/office/powerpoint/2010/main" val="264446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E5AAC-667B-F86F-D43B-6C95BDAE0406}"/>
              </a:ext>
            </a:extLst>
          </p:cNvPr>
          <p:cNvSpPr>
            <a:spLocks noGrp="1"/>
          </p:cNvSpPr>
          <p:nvPr>
            <p:ph type="title"/>
          </p:nvPr>
        </p:nvSpPr>
        <p:spPr>
          <a:xfrm>
            <a:off x="1052512" y="1154316"/>
            <a:ext cx="10086975" cy="778381"/>
          </a:xfrm>
        </p:spPr>
        <p:txBody>
          <a:bodyPr/>
          <a:lstStyle/>
          <a:p>
            <a:r>
              <a:rPr lang="en-US" sz="3200" b="1" dirty="0">
                <a:latin typeface="D-DIN Exp"/>
              </a:rPr>
              <a:t>Intersectionality   </a:t>
            </a:r>
          </a:p>
        </p:txBody>
      </p:sp>
      <p:sp>
        <p:nvSpPr>
          <p:cNvPr id="4" name="TextBox 3">
            <a:extLst>
              <a:ext uri="{FF2B5EF4-FFF2-40B4-BE49-F238E27FC236}">
                <a16:creationId xmlns:a16="http://schemas.microsoft.com/office/drawing/2014/main" id="{AAEE2D40-D958-ECEE-827C-EBCE961356C8}"/>
              </a:ext>
            </a:extLst>
          </p:cNvPr>
          <p:cNvSpPr txBox="1"/>
          <p:nvPr/>
        </p:nvSpPr>
        <p:spPr>
          <a:xfrm>
            <a:off x="6432645" y="2377787"/>
            <a:ext cx="5322850" cy="1323439"/>
          </a:xfrm>
          <a:prstGeom prst="rect">
            <a:avLst/>
          </a:prstGeom>
          <a:noFill/>
        </p:spPr>
        <p:txBody>
          <a:bodyPr wrap="square" lIns="91440" tIns="45720" rIns="91440" bIns="45720" anchor="t">
            <a:spAutoFit/>
          </a:bodyPr>
          <a:lstStyle/>
          <a:p>
            <a:r>
              <a:rPr lang="en-US" sz="2000">
                <a:solidFill>
                  <a:srgbClr val="FFFFFF"/>
                </a:solidFill>
                <a:latin typeface="Calibri"/>
                <a:cs typeface="Calibri"/>
              </a:rPr>
              <a:t>Intersectionality</a:t>
            </a:r>
            <a:r>
              <a:rPr lang="en-US" sz="2000" b="0" i="0">
                <a:solidFill>
                  <a:srgbClr val="FFFFFF"/>
                </a:solidFill>
                <a:effectLst/>
                <a:latin typeface="Calibri"/>
                <a:cs typeface="Calibri"/>
              </a:rPr>
              <a:t> acknowledges that gender-based violence can </a:t>
            </a:r>
            <a:r>
              <a:rPr lang="en-US" sz="2000" b="1" i="0">
                <a:solidFill>
                  <a:srgbClr val="FFFFFF"/>
                </a:solidFill>
                <a:effectLst/>
                <a:latin typeface="Calibri"/>
                <a:cs typeface="Calibri"/>
              </a:rPr>
              <a:t>disproportionately impact individuals </a:t>
            </a:r>
            <a:r>
              <a:rPr lang="en-US" sz="2000" b="0" i="0">
                <a:solidFill>
                  <a:srgbClr val="FFFFFF"/>
                </a:solidFill>
                <a:effectLst/>
                <a:latin typeface="Calibri"/>
                <a:cs typeface="Calibri"/>
              </a:rPr>
              <a:t>who </a:t>
            </a:r>
            <a:r>
              <a:rPr lang="en-US" sz="2000">
                <a:solidFill>
                  <a:srgbClr val="FFFFFF"/>
                </a:solidFill>
                <a:latin typeface="Calibri"/>
                <a:cs typeface="Calibri"/>
              </a:rPr>
              <a:t>at the intersection of multiple inequalities </a:t>
            </a:r>
            <a:endParaRPr lang="LID4096" sz="2000">
              <a:solidFill>
                <a:srgbClr val="FFFFFF"/>
              </a:solidFill>
            </a:endParaRPr>
          </a:p>
        </p:txBody>
      </p:sp>
      <p:cxnSp>
        <p:nvCxnSpPr>
          <p:cNvPr id="6" name="Straight Connector 5">
            <a:extLst>
              <a:ext uri="{FF2B5EF4-FFF2-40B4-BE49-F238E27FC236}">
                <a16:creationId xmlns:a16="http://schemas.microsoft.com/office/drawing/2014/main" id="{20CF0806-7725-1A04-22C1-A7A55E1C63EF}"/>
              </a:ext>
            </a:extLst>
          </p:cNvPr>
          <p:cNvCxnSpPr>
            <a:cxnSpLocks/>
          </p:cNvCxnSpPr>
          <p:nvPr/>
        </p:nvCxnSpPr>
        <p:spPr>
          <a:xfrm>
            <a:off x="6256433" y="2443611"/>
            <a:ext cx="0" cy="137568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pic>
        <p:nvPicPr>
          <p:cNvPr id="3" name="Picture 2" descr="A diagram of a flower&#10;&#10;Description automatically generated">
            <a:extLst>
              <a:ext uri="{FF2B5EF4-FFF2-40B4-BE49-F238E27FC236}">
                <a16:creationId xmlns:a16="http://schemas.microsoft.com/office/drawing/2014/main" id="{21317A76-1563-317E-9489-8618116624C6}"/>
              </a:ext>
            </a:extLst>
          </p:cNvPr>
          <p:cNvPicPr>
            <a:picLocks noChangeAspect="1"/>
          </p:cNvPicPr>
          <p:nvPr/>
        </p:nvPicPr>
        <p:blipFill>
          <a:blip r:embed="rId3"/>
          <a:stretch>
            <a:fillRect/>
          </a:stretch>
        </p:blipFill>
        <p:spPr>
          <a:xfrm>
            <a:off x="1403230" y="2371575"/>
            <a:ext cx="3677728" cy="3653227"/>
          </a:xfrm>
          <a:prstGeom prst="rect">
            <a:avLst/>
          </a:prstGeom>
        </p:spPr>
      </p:pic>
    </p:spTree>
    <p:extLst>
      <p:ext uri="{BB962C8B-B14F-4D97-AF65-F5344CB8AC3E}">
        <p14:creationId xmlns:p14="http://schemas.microsoft.com/office/powerpoint/2010/main" val="1979568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35072-B889-49A8-D698-748067F1D6AC}"/>
              </a:ext>
            </a:extLst>
          </p:cNvPr>
          <p:cNvSpPr>
            <a:spLocks noGrp="1"/>
          </p:cNvSpPr>
          <p:nvPr>
            <p:ph type="title"/>
          </p:nvPr>
        </p:nvSpPr>
        <p:spPr/>
        <p:txBody>
          <a:bodyPr/>
          <a:lstStyle/>
          <a:p>
            <a:r>
              <a:rPr lang="en-GB" sz="3200" b="1" dirty="0">
                <a:latin typeface="D-DIN Exp"/>
              </a:rPr>
              <a:t>Gender-based violence</a:t>
            </a:r>
            <a:endParaRPr lang="en-GB" sz="3200" b="1"/>
          </a:p>
        </p:txBody>
      </p:sp>
      <p:sp>
        <p:nvSpPr>
          <p:cNvPr id="3" name="TextBox 1">
            <a:extLst>
              <a:ext uri="{FF2B5EF4-FFF2-40B4-BE49-F238E27FC236}">
                <a16:creationId xmlns:a16="http://schemas.microsoft.com/office/drawing/2014/main" id="{47C06ED4-7CF6-8DF3-1423-83738D189AD8}"/>
              </a:ext>
            </a:extLst>
          </p:cNvPr>
          <p:cNvSpPr txBox="1"/>
          <p:nvPr/>
        </p:nvSpPr>
        <p:spPr>
          <a:xfrm>
            <a:off x="1049547" y="2454262"/>
            <a:ext cx="10509848" cy="4154984"/>
          </a:xfrm>
          <a:prstGeom prst="rect">
            <a:avLst/>
          </a:prstGeom>
          <a:noFill/>
        </p:spPr>
        <p:txBody>
          <a:bodyPr wrap="square" lIns="0" tIns="45720" rIns="0" bIns="45720" rtlCol="0" anchor="t">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Wingdings" panose="05000000000000000000" pitchFamily="2" charset="2"/>
              <a:buChar char="q"/>
            </a:pPr>
            <a:r>
              <a:rPr lang="en-US" sz="2400" dirty="0">
                <a:solidFill>
                  <a:srgbClr val="FFFFFF"/>
                </a:solidFill>
                <a:latin typeface="D-DIN"/>
                <a:ea typeface="Open Sans"/>
                <a:cs typeface="Open Sans"/>
              </a:rPr>
              <a:t>Continuum of violence – different forms of violence are entangled - intersects with other dimensions of inequalities   </a:t>
            </a:r>
            <a:endParaRPr lang="en-US" sz="2400" dirty="0">
              <a:solidFill>
                <a:srgbClr val="FFFFFF"/>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endParaRPr lang="en-US" sz="2400" dirty="0">
              <a:solidFill>
                <a:srgbClr val="FFFFFF"/>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endParaRPr lang="en-US" sz="2400" dirty="0">
              <a:solidFill>
                <a:srgbClr val="FFFFFF"/>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r>
              <a:rPr lang="en-US" sz="2400" dirty="0">
                <a:solidFill>
                  <a:srgbClr val="FFFFFF"/>
                </a:solidFill>
                <a:latin typeface="D-DIN"/>
              </a:rPr>
              <a:t>Different levels and relationships – micro </a:t>
            </a:r>
            <a:r>
              <a:rPr lang="en-US" sz="2400" dirty="0">
                <a:solidFill>
                  <a:srgbClr val="FFFFFF"/>
                </a:solidFill>
                <a:latin typeface="D-DIN"/>
                <a:sym typeface="Wingdings" panose="05000000000000000000" pitchFamily="2" charset="2"/>
              </a:rPr>
              <a:t> </a:t>
            </a:r>
            <a:r>
              <a:rPr lang="en-US" sz="2400" err="1">
                <a:solidFill>
                  <a:srgbClr val="FFFFFF"/>
                </a:solidFill>
                <a:latin typeface="D-DIN"/>
                <a:sym typeface="Wingdings" panose="05000000000000000000" pitchFamily="2" charset="2"/>
              </a:rPr>
              <a:t>meso</a:t>
            </a:r>
            <a:r>
              <a:rPr lang="en-US" sz="2400" dirty="0">
                <a:solidFill>
                  <a:srgbClr val="FFFFFF"/>
                </a:solidFill>
                <a:latin typeface="D-DIN"/>
                <a:sym typeface="Wingdings" panose="05000000000000000000" pitchFamily="2" charset="2"/>
              </a:rPr>
              <a:t>  macro </a:t>
            </a:r>
            <a:endParaRPr lang="en-US" sz="2400" dirty="0">
              <a:solidFill>
                <a:srgbClr val="FFFFFF"/>
              </a:solidFill>
              <a:latin typeface="D-DIN" panose="020B0504030202030204" pitchFamily="34" charset="77"/>
            </a:endParaRPr>
          </a:p>
          <a:p>
            <a:endParaRPr lang="en-US" sz="2400" dirty="0">
              <a:solidFill>
                <a:srgbClr val="FFFFFF"/>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endParaRPr lang="en-US" sz="2400" dirty="0">
              <a:solidFill>
                <a:schemeClr val="bg1"/>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r>
              <a:rPr lang="en-US" sz="2400" dirty="0">
                <a:solidFill>
                  <a:schemeClr val="bg1"/>
                </a:solidFill>
                <a:latin typeface="D-DIN"/>
                <a:ea typeface="Open Sans"/>
                <a:cs typeface="Open Sans"/>
              </a:rPr>
              <a:t>Gender-based violence is an expression of power and dominance that reflect power relations in society as a whole</a:t>
            </a:r>
          </a:p>
          <a:p>
            <a:pPr marL="342900" indent="-342900">
              <a:buFont typeface="Wingdings" panose="05000000000000000000" pitchFamily="2" charset="2"/>
              <a:buChar char="q"/>
            </a:pPr>
            <a:endParaRPr lang="en-US" sz="2400" dirty="0">
              <a:solidFill>
                <a:schemeClr val="bg1"/>
              </a:solidFill>
              <a:latin typeface="D-DIN" panose="020B0504030202030204" pitchFamily="34" charset="77"/>
              <a:ea typeface="Open Sans" charset="0"/>
              <a:cs typeface="Open Sans" charset="0"/>
            </a:endParaRPr>
          </a:p>
          <a:p>
            <a:pPr marL="342900" indent="-342900">
              <a:buFont typeface="Wingdings" panose="05000000000000000000" pitchFamily="2" charset="2"/>
              <a:buChar char="q"/>
            </a:pPr>
            <a:endParaRPr lang="en-US" sz="2400" dirty="0">
              <a:solidFill>
                <a:schemeClr val="bg1"/>
              </a:solidFill>
              <a:latin typeface="D-DIN" panose="020B0504030202030204" pitchFamily="34" charset="77"/>
              <a:ea typeface="Open Sans" charset="0"/>
              <a:cs typeface="Open Sans" charset="0"/>
            </a:endParaRPr>
          </a:p>
        </p:txBody>
      </p:sp>
    </p:spTree>
    <p:extLst>
      <p:ext uri="{BB962C8B-B14F-4D97-AF65-F5344CB8AC3E}">
        <p14:creationId xmlns:p14="http://schemas.microsoft.com/office/powerpoint/2010/main" val="471440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895552" y="2425004"/>
            <a:ext cx="8392498" cy="3413242"/>
          </a:xfrm>
          <a:prstGeom prst="rect">
            <a:avLst/>
          </a:prstGeom>
          <a:noFill/>
        </p:spPr>
        <p:txBody>
          <a:bodyPr wrap="square" lIns="0" tIns="45720" rIns="0" bIns="45720" rtlCol="0" anchor="t">
            <a:spAutoFit/>
          </a:bodyPr>
          <a:lstStyle/>
          <a:p>
            <a:r>
              <a:rPr lang="en-GB" sz="2800" dirty="0">
                <a:solidFill>
                  <a:schemeClr val="bg1"/>
                </a:solidFill>
                <a:latin typeface="D-DIN"/>
                <a:ea typeface="Open Sans"/>
                <a:cs typeface="Calibri"/>
              </a:rPr>
              <a:t>Think about examples of: </a:t>
            </a:r>
            <a:endParaRPr lang="en-US"/>
          </a:p>
          <a:p>
            <a:pPr marL="285750" indent="-285750">
              <a:buFont typeface="Calibri"/>
              <a:buChar char="•"/>
            </a:pPr>
            <a:endParaRPr lang="en-GB" sz="2800" dirty="0">
              <a:solidFill>
                <a:schemeClr val="bg1"/>
              </a:solidFill>
              <a:latin typeface="D-DIN"/>
              <a:ea typeface="Open Sans"/>
              <a:cs typeface="Calibri"/>
            </a:endParaRPr>
          </a:p>
          <a:p>
            <a:pPr marL="285750" indent="-285750">
              <a:buFont typeface="Calibri"/>
              <a:buChar char="•"/>
            </a:pPr>
            <a:r>
              <a:rPr lang="en-GB" sz="2800" dirty="0">
                <a:solidFill>
                  <a:schemeClr val="bg1"/>
                </a:solidFill>
                <a:latin typeface="D-DIN"/>
                <a:ea typeface="Open Sans"/>
                <a:cs typeface="Calibri"/>
              </a:rPr>
              <a:t>forms of gender-based violence which are not recognised by the criminal justice system</a:t>
            </a:r>
            <a:endParaRPr lang="en-US" sz="2800" dirty="0">
              <a:solidFill>
                <a:schemeClr val="bg1"/>
              </a:solidFill>
              <a:latin typeface="D-DIN"/>
              <a:ea typeface="Open Sans"/>
              <a:cs typeface="Calibri"/>
            </a:endParaRPr>
          </a:p>
          <a:p>
            <a:pPr marL="285750" indent="-285750">
              <a:buFont typeface="Calibri"/>
              <a:buChar char="•"/>
            </a:pPr>
            <a:endParaRPr lang="en-GB" sz="2800" dirty="0">
              <a:solidFill>
                <a:schemeClr val="bg1"/>
              </a:solidFill>
              <a:latin typeface="D-DIN"/>
              <a:ea typeface="Open Sans"/>
              <a:cs typeface="Calibri"/>
            </a:endParaRPr>
          </a:p>
          <a:p>
            <a:pPr marL="285750" indent="-285750">
              <a:buFont typeface="Calibri"/>
              <a:buChar char="•"/>
            </a:pPr>
            <a:r>
              <a:rPr lang="en-GB" sz="2800" dirty="0">
                <a:solidFill>
                  <a:schemeClr val="bg1"/>
                </a:solidFill>
                <a:latin typeface="D-DIN"/>
                <a:ea typeface="Open Sans"/>
                <a:cs typeface="Calibri"/>
              </a:rPr>
              <a:t>how intersectionality relates to gender-based violence </a:t>
            </a:r>
            <a:endParaRPr lang="en-US" sz="2800" dirty="0">
              <a:solidFill>
                <a:schemeClr val="bg1"/>
              </a:solidFill>
              <a:latin typeface="D-DIN"/>
              <a:ea typeface="Open Sans"/>
              <a:cs typeface="Calibri"/>
            </a:endParaRPr>
          </a:p>
          <a:p>
            <a:pPr>
              <a:lnSpc>
                <a:spcPct val="130000"/>
              </a:lnSpc>
            </a:pPr>
            <a:endParaRPr lang="en-US" sz="4000" dirty="0">
              <a:solidFill>
                <a:schemeClr val="bg1"/>
              </a:solidFill>
              <a:latin typeface="D-DIN"/>
              <a:ea typeface="Open Sans"/>
              <a:cs typeface="Calibri"/>
            </a:endParaRPr>
          </a:p>
        </p:txBody>
      </p:sp>
    </p:spTree>
    <p:extLst>
      <p:ext uri="{BB962C8B-B14F-4D97-AF65-F5344CB8AC3E}">
        <p14:creationId xmlns:p14="http://schemas.microsoft.com/office/powerpoint/2010/main" val="2473826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880600" y="2456634"/>
            <a:ext cx="9298271" cy="2638928"/>
          </a:xfrm>
          <a:prstGeom prst="rect">
            <a:avLst/>
          </a:prstGeom>
          <a:noFill/>
        </p:spPr>
        <p:txBody>
          <a:bodyPr wrap="square" lIns="0" tIns="45720" rIns="0" bIns="45720" rtlCol="0" anchor="t">
            <a:spAutoFit/>
          </a:bodyPr>
          <a:lstStyle/>
          <a:p>
            <a:pPr>
              <a:lnSpc>
                <a:spcPct val="130000"/>
              </a:lnSpc>
            </a:pPr>
            <a:r>
              <a:rPr lang="en-US" sz="3200" b="1" dirty="0">
                <a:solidFill>
                  <a:schemeClr val="bg1"/>
                </a:solidFill>
                <a:cs typeface="Open Sans"/>
              </a:rPr>
              <a:t>How can data help to address gender-based violence within academic </a:t>
            </a:r>
            <a:r>
              <a:rPr lang="en-US" sz="3200" b="1" dirty="0">
                <a:solidFill>
                  <a:schemeClr val="bg1"/>
                </a:solidFill>
                <a:ea typeface="Open Sans"/>
                <a:cs typeface="Open Sans"/>
              </a:rPr>
              <a:t>institutions?</a:t>
            </a:r>
          </a:p>
          <a:p>
            <a:pPr>
              <a:lnSpc>
                <a:spcPct val="130000"/>
              </a:lnSpc>
            </a:pPr>
            <a:br>
              <a:rPr lang="en-US" dirty="0"/>
            </a:br>
            <a:endParaRPr lang="en-US" sz="1600" b="1">
              <a:ea typeface="Open Sans"/>
              <a:cs typeface="Open Sans"/>
            </a:endParaRPr>
          </a:p>
          <a:p>
            <a:pPr>
              <a:lnSpc>
                <a:spcPct val="130000"/>
              </a:lnSpc>
            </a:pPr>
            <a:r>
              <a:rPr lang="en-US" sz="3200" b="1" dirty="0">
                <a:solidFill>
                  <a:schemeClr val="bg1"/>
                </a:solidFill>
                <a:latin typeface="Open Sans"/>
                <a:ea typeface="Open Sans"/>
                <a:cs typeface="Calibri"/>
              </a:rPr>
              <a:t>Video link, </a:t>
            </a:r>
            <a:r>
              <a:rPr lang="en-US" sz="3200" b="1" dirty="0">
                <a:solidFill>
                  <a:schemeClr val="bg1"/>
                </a:solidFill>
                <a:latin typeface="Open Sans"/>
                <a:ea typeface="Open Sans"/>
                <a:cs typeface="Calibri"/>
                <a:hlinkClick r:id="rId3"/>
              </a:rPr>
              <a:t>available here</a:t>
            </a:r>
            <a:r>
              <a:rPr lang="en-US" sz="3200" b="1" dirty="0">
                <a:solidFill>
                  <a:schemeClr val="bg1"/>
                </a:solidFill>
                <a:latin typeface="Open Sans"/>
                <a:ea typeface="Open Sans"/>
                <a:cs typeface="Calibri"/>
              </a:rPr>
              <a:t>. </a:t>
            </a:r>
            <a:endParaRPr lang="en-GB" sz="3200" b="1">
              <a:solidFill>
                <a:schemeClr val="bg1"/>
              </a:solidFill>
              <a:latin typeface="Open Sans"/>
              <a:ea typeface="Open Sans"/>
              <a:cs typeface="Open Sans"/>
            </a:endParaRPr>
          </a:p>
        </p:txBody>
      </p:sp>
    </p:spTree>
    <p:extLst>
      <p:ext uri="{BB962C8B-B14F-4D97-AF65-F5344CB8AC3E}">
        <p14:creationId xmlns:p14="http://schemas.microsoft.com/office/powerpoint/2010/main" val="2457269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F0F28F-44A2-4070-A20B-27C3EBF1D664}"/>
              </a:ext>
            </a:extLst>
          </p:cNvPr>
          <p:cNvSpPr/>
          <p:nvPr/>
        </p:nvSpPr>
        <p:spPr>
          <a:xfrm>
            <a:off x="5254718" y="0"/>
            <a:ext cx="6937282"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Calibri"/>
              <a:cs typeface="Calibri"/>
            </a:endParaRPr>
          </a:p>
        </p:txBody>
      </p:sp>
      <p:sp>
        <p:nvSpPr>
          <p:cNvPr id="2" name="Title 1"/>
          <p:cNvSpPr>
            <a:spLocks noGrp="1"/>
          </p:cNvSpPr>
          <p:nvPr>
            <p:ph type="title"/>
          </p:nvPr>
        </p:nvSpPr>
        <p:spPr>
          <a:xfrm>
            <a:off x="574047" y="875753"/>
            <a:ext cx="4538622" cy="542183"/>
          </a:xfrm>
        </p:spPr>
        <p:txBody>
          <a:bodyPr>
            <a:normAutofit fontScale="90000"/>
          </a:bodyPr>
          <a:lstStyle/>
          <a:p>
            <a:pPr>
              <a:lnSpc>
                <a:spcPct val="100000"/>
              </a:lnSpc>
            </a:pPr>
            <a:r>
              <a:rPr lang="en-US" dirty="0" err="1">
                <a:latin typeface="Calibri"/>
              </a:rPr>
              <a:t>UniSAFE’s</a:t>
            </a:r>
            <a:r>
              <a:rPr lang="en-US" dirty="0">
                <a:latin typeface="Calibri"/>
              </a:rPr>
              <a:t> understanding of gender-based violence </a:t>
            </a:r>
          </a:p>
        </p:txBody>
      </p:sp>
      <p:sp>
        <p:nvSpPr>
          <p:cNvPr id="12" name="TextBox 11"/>
          <p:cNvSpPr txBox="1"/>
          <p:nvPr/>
        </p:nvSpPr>
        <p:spPr>
          <a:xfrm>
            <a:off x="5668675" y="1383889"/>
            <a:ext cx="6269789" cy="4467057"/>
          </a:xfrm>
          <a:prstGeom prst="rect">
            <a:avLst/>
          </a:prstGeom>
          <a:noFill/>
        </p:spPr>
        <p:txBody>
          <a:bodyPr wrap="square" lIns="0" tIns="45720" rIns="0" bIns="45720" rtlCol="0" anchor="t">
            <a:spAutoFit/>
          </a:bodyPr>
          <a:lstStyle/>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Physical violence</a:t>
            </a:r>
          </a:p>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Sexual violence</a:t>
            </a:r>
          </a:p>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Psychological violence</a:t>
            </a:r>
          </a:p>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Economic and financial violence</a:t>
            </a:r>
          </a:p>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Harassment (both gender and sexual) in both online and offline contexts</a:t>
            </a:r>
          </a:p>
          <a:p>
            <a:pPr marL="342900" indent="-342900">
              <a:lnSpc>
                <a:spcPct val="150000"/>
              </a:lnSpc>
              <a:buFont typeface="Wingdings" panose="05000000000000000000" pitchFamily="2" charset="2"/>
              <a:buChar char="q"/>
            </a:pPr>
            <a:r>
              <a:rPr lang="en-US" sz="2400" dirty="0">
                <a:solidFill>
                  <a:schemeClr val="bg1"/>
                </a:solidFill>
                <a:latin typeface="Calibri"/>
                <a:ea typeface="Open Sans"/>
                <a:cs typeface="Open Sans"/>
              </a:rPr>
              <a:t>Online violence</a:t>
            </a:r>
          </a:p>
          <a:p>
            <a:pPr marL="342900" indent="-342900">
              <a:lnSpc>
                <a:spcPct val="150000"/>
              </a:lnSpc>
              <a:buFont typeface="Wingdings" panose="05000000000000000000" pitchFamily="2" charset="2"/>
              <a:buChar char="q"/>
            </a:pPr>
            <a:r>
              <a:rPr lang="en-US" sz="2400" dirty="0" err="1">
                <a:solidFill>
                  <a:schemeClr val="bg1"/>
                </a:solidFill>
                <a:latin typeface="Calibri"/>
                <a:ea typeface="Open Sans"/>
                <a:cs typeface="Open Sans"/>
              </a:rPr>
              <a:t>Organisational</a:t>
            </a:r>
            <a:r>
              <a:rPr lang="en-US" sz="2400" dirty="0">
                <a:solidFill>
                  <a:schemeClr val="bg1"/>
                </a:solidFill>
                <a:latin typeface="Calibri"/>
                <a:ea typeface="Open Sans"/>
                <a:cs typeface="Open Sans"/>
              </a:rPr>
              <a:t> (gender-based) violence</a:t>
            </a:r>
          </a:p>
        </p:txBody>
      </p:sp>
      <p:sp>
        <p:nvSpPr>
          <p:cNvPr id="21" name="TextBox 7">
            <a:extLst>
              <a:ext uri="{FF2B5EF4-FFF2-40B4-BE49-F238E27FC236}">
                <a16:creationId xmlns:a16="http://schemas.microsoft.com/office/drawing/2014/main" id="{0D0E1B75-0F8F-5A4A-9C79-A1AF0B7D671E}"/>
              </a:ext>
            </a:extLst>
          </p:cNvPr>
          <p:cNvSpPr txBox="1"/>
          <p:nvPr/>
        </p:nvSpPr>
        <p:spPr>
          <a:xfrm>
            <a:off x="654747" y="2257304"/>
            <a:ext cx="4012364" cy="2944011"/>
          </a:xfrm>
          <a:prstGeom prst="rect">
            <a:avLst/>
          </a:prstGeom>
          <a:noFill/>
        </p:spPr>
        <p:txBody>
          <a:bodyPr wrap="square" lIns="0" tIns="45720" rIns="0" bIns="45720" rtlCol="0" anchor="t">
            <a:spAutoFit/>
          </a:bodyPr>
          <a:lstStyle/>
          <a:p>
            <a:pPr>
              <a:lnSpc>
                <a:spcPct val="130000"/>
              </a:lnSpc>
            </a:pPr>
            <a:r>
              <a:rPr lang="en-US" b="0" i="0" dirty="0">
                <a:solidFill>
                  <a:srgbClr val="0E2234"/>
                </a:solidFill>
                <a:effectLst/>
                <a:latin typeface="Calibri"/>
                <a:cs typeface="Calibri"/>
              </a:rPr>
              <a:t>The term ‘gender-based violence’ (GBV) is used to capture </a:t>
            </a:r>
            <a:r>
              <a:rPr lang="en-US" b="1" i="0" dirty="0">
                <a:solidFill>
                  <a:srgbClr val="0E2234"/>
                </a:solidFill>
                <a:effectLst/>
                <a:latin typeface="Calibri"/>
                <a:cs typeface="Calibri"/>
              </a:rPr>
              <a:t>all forms of gender-based violence</a:t>
            </a:r>
            <a:r>
              <a:rPr lang="en-US" b="0" i="0" dirty="0">
                <a:solidFill>
                  <a:srgbClr val="0E2234"/>
                </a:solidFill>
                <a:effectLst/>
                <a:latin typeface="Calibri"/>
                <a:cs typeface="Calibri"/>
              </a:rPr>
              <a:t>: physical violence, sexual violence, psychological violence, economic violence, sexual harassment, harassment on the grounds of gender, and environmental harassment – in both </a:t>
            </a:r>
            <a:r>
              <a:rPr lang="en-US" b="1" i="0" dirty="0">
                <a:solidFill>
                  <a:srgbClr val="0E2234"/>
                </a:solidFill>
                <a:effectLst/>
                <a:latin typeface="Calibri"/>
                <a:cs typeface="Calibri"/>
              </a:rPr>
              <a:t>online and offline contexts</a:t>
            </a:r>
            <a:endParaRPr lang="en-US" dirty="0">
              <a:solidFill>
                <a:schemeClr val="tx1">
                  <a:alpha val="70000"/>
                </a:schemeClr>
              </a:solidFill>
              <a:latin typeface="Calibri"/>
              <a:cs typeface="Calibri"/>
            </a:endParaRP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latin typeface="Calibri"/>
                <a:cs typeface="Calibri"/>
              </a:rPr>
              <a:pPr/>
              <a:t>15</a:t>
            </a:fld>
            <a:endParaRPr lang="fr-FR">
              <a:solidFill>
                <a:schemeClr val="bg1"/>
              </a:solidFill>
              <a:latin typeface="Calibri"/>
              <a:cs typeface="Calibri"/>
            </a:endParaRPr>
          </a:p>
        </p:txBody>
      </p:sp>
    </p:spTree>
    <p:extLst>
      <p:ext uri="{BB962C8B-B14F-4D97-AF65-F5344CB8AC3E}">
        <p14:creationId xmlns:p14="http://schemas.microsoft.com/office/powerpoint/2010/main" val="2630732633"/>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Oval 2"/>
          <p:cNvSpPr/>
          <p:nvPr/>
        </p:nvSpPr>
        <p:spPr>
          <a:xfrm>
            <a:off x="5161137" y="702199"/>
            <a:ext cx="2985571" cy="2985571"/>
          </a:xfrm>
          <a:prstGeom prst="ellipse">
            <a:avLst/>
          </a:prstGeom>
          <a:gradFill>
            <a:gsLst>
              <a:gs pos="100000">
                <a:srgbClr val="5792CE"/>
              </a:gs>
              <a:gs pos="0">
                <a:srgbClr val="AED7BD"/>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a:solidFill>
                  <a:schemeClr val="bg1"/>
                </a:solidFill>
                <a:latin typeface="D-DIN" panose="020B0504030202030204" pitchFamily="34" charset="77"/>
                <a:ea typeface="Cinzel" charset="0"/>
                <a:cs typeface="Cinzel" charset="0"/>
              </a:rPr>
              <a:t>Over </a:t>
            </a:r>
            <a:r>
              <a:rPr lang="en-US" sz="3200" b="1">
                <a:solidFill>
                  <a:schemeClr val="bg1"/>
                </a:solidFill>
                <a:latin typeface="D-DIN" panose="020B0504030202030204" pitchFamily="34" charset="77"/>
                <a:ea typeface="Cinzel" charset="0"/>
                <a:cs typeface="Cinzel" charset="0"/>
              </a:rPr>
              <a:t>42,000 </a:t>
            </a:r>
            <a:r>
              <a:rPr lang="en-US" sz="3200">
                <a:solidFill>
                  <a:schemeClr val="bg1"/>
                </a:solidFill>
                <a:latin typeface="D-DIN" panose="020B0504030202030204" pitchFamily="34" charset="77"/>
                <a:ea typeface="Cinzel" charset="0"/>
                <a:cs typeface="Cinzel" charset="0"/>
              </a:rPr>
              <a:t>responses collected</a:t>
            </a:r>
            <a:endParaRPr lang="en-US" sz="900" b="1">
              <a:solidFill>
                <a:schemeClr val="bg1"/>
              </a:solidFill>
              <a:latin typeface="D-DIN" panose="020B0504030202030204" pitchFamily="34" charset="77"/>
              <a:ea typeface="Open Sans Semibold" charset="0"/>
              <a:cs typeface="Open Sans Semibold" charset="0"/>
            </a:endParaRPr>
          </a:p>
        </p:txBody>
      </p:sp>
      <p:sp>
        <p:nvSpPr>
          <p:cNvPr id="5" name="Oval 4"/>
          <p:cNvSpPr/>
          <p:nvPr/>
        </p:nvSpPr>
        <p:spPr>
          <a:xfrm>
            <a:off x="7041312" y="3624158"/>
            <a:ext cx="1822717" cy="1791378"/>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46</a:t>
            </a:r>
          </a:p>
          <a:p>
            <a:pPr algn="ctr"/>
            <a:r>
              <a:rPr lang="en-US" sz="1400" b="1">
                <a:solidFill>
                  <a:srgbClr val="5792CE"/>
                </a:solidFill>
                <a:latin typeface="D-DIN" panose="020B0504030202030204" pitchFamily="34" charset="77"/>
                <a:ea typeface="Open Sans Semibold" charset="0"/>
                <a:cs typeface="Open Sans Semibold" charset="0"/>
              </a:rPr>
              <a:t>Research Performing </a:t>
            </a:r>
            <a:r>
              <a:rPr lang="en-US" sz="1400" b="1" err="1">
                <a:solidFill>
                  <a:srgbClr val="5792CE"/>
                </a:solidFill>
                <a:latin typeface="D-DIN" panose="020B0504030202030204" pitchFamily="34" charset="77"/>
                <a:ea typeface="Open Sans Semibold" charset="0"/>
                <a:cs typeface="Open Sans Semibold" charset="0"/>
              </a:rPr>
              <a:t>Organisations</a:t>
            </a:r>
            <a:r>
              <a:rPr lang="en-US" sz="1400" b="1">
                <a:solidFill>
                  <a:srgbClr val="5792CE"/>
                </a:solidFill>
                <a:latin typeface="D-DIN" panose="020B0504030202030204" pitchFamily="34" charset="77"/>
                <a:ea typeface="Open Sans Semibold" charset="0"/>
                <a:cs typeface="Open Sans Semibold" charset="0"/>
              </a:rPr>
              <a:t> in 15 countries</a:t>
            </a:r>
          </a:p>
        </p:txBody>
      </p:sp>
      <p:sp>
        <p:nvSpPr>
          <p:cNvPr id="6" name="Oval 5"/>
          <p:cNvSpPr/>
          <p:nvPr/>
        </p:nvSpPr>
        <p:spPr>
          <a:xfrm>
            <a:off x="8333352" y="2099253"/>
            <a:ext cx="1431843"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5792CE"/>
                </a:solidFill>
                <a:latin typeface="D-DIN" panose="020B0504030202030204" pitchFamily="34" charset="77"/>
                <a:ea typeface="Cinzel" charset="0"/>
                <a:cs typeface="Cinzel" charset="0"/>
              </a:rPr>
              <a:t>Field time </a:t>
            </a:r>
            <a:r>
              <a:rPr lang="en-US" sz="1400">
                <a:solidFill>
                  <a:srgbClr val="5792CE"/>
                </a:solidFill>
                <a:latin typeface="D-DIN" panose="020B0504030202030204" pitchFamily="34" charset="77"/>
                <a:ea typeface="Cinzel" charset="0"/>
                <a:cs typeface="Cinzel" charset="0"/>
              </a:rPr>
              <a:t>between 17 January and</a:t>
            </a:r>
          </a:p>
          <a:p>
            <a:pPr algn="ctr"/>
            <a:r>
              <a:rPr lang="en-US" sz="1400">
                <a:solidFill>
                  <a:srgbClr val="5792CE"/>
                </a:solidFill>
                <a:latin typeface="D-DIN" panose="020B0504030202030204" pitchFamily="34" charset="77"/>
                <a:ea typeface="Cinzel" charset="0"/>
                <a:cs typeface="Cinzel" charset="0"/>
              </a:rPr>
              <a:t> 1 May 2022</a:t>
            </a:r>
          </a:p>
        </p:txBody>
      </p:sp>
      <p:sp>
        <p:nvSpPr>
          <p:cNvPr id="7" name="Oval 6"/>
          <p:cNvSpPr/>
          <p:nvPr/>
        </p:nvSpPr>
        <p:spPr>
          <a:xfrm>
            <a:off x="8260045" y="507495"/>
            <a:ext cx="1360368" cy="1216409"/>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70000"/>
              </a:lnSpc>
            </a:pPr>
            <a:r>
              <a:rPr lang="en-US" sz="3200">
                <a:solidFill>
                  <a:srgbClr val="5792CE"/>
                </a:solidFill>
                <a:latin typeface="D-DIN" panose="020B0504030202030204" pitchFamily="34" charset="77"/>
                <a:ea typeface="Cinzel" charset="0"/>
                <a:cs typeface="Cinzel" charset="0"/>
              </a:rPr>
              <a:t>14</a:t>
            </a:r>
          </a:p>
          <a:p>
            <a:pPr algn="ctr"/>
            <a:r>
              <a:rPr lang="en-US" sz="1400" b="1">
                <a:solidFill>
                  <a:srgbClr val="5792CE"/>
                </a:solidFill>
                <a:latin typeface="D-DIN" panose="020B0504030202030204" pitchFamily="34" charset="77"/>
                <a:ea typeface="Open Sans Semibold" charset="0"/>
                <a:cs typeface="Open Sans Semibold" charset="0"/>
              </a:rPr>
              <a:t>languages</a:t>
            </a:r>
          </a:p>
        </p:txBody>
      </p:sp>
      <p:sp>
        <p:nvSpPr>
          <p:cNvPr id="23" name="Title 1">
            <a:extLst>
              <a:ext uri="{FF2B5EF4-FFF2-40B4-BE49-F238E27FC236}">
                <a16:creationId xmlns:a16="http://schemas.microsoft.com/office/drawing/2014/main" id="{0E16D36C-47CD-D441-A4A6-C595380FE3CB}"/>
              </a:ext>
            </a:extLst>
          </p:cNvPr>
          <p:cNvSpPr>
            <a:spLocks noGrp="1"/>
          </p:cNvSpPr>
          <p:nvPr>
            <p:ph type="title"/>
          </p:nvPr>
        </p:nvSpPr>
        <p:spPr>
          <a:xfrm>
            <a:off x="1158816" y="1554273"/>
            <a:ext cx="3518452" cy="1186427"/>
          </a:xfrm>
        </p:spPr>
        <p:txBody>
          <a:bodyPr/>
          <a:lstStyle/>
          <a:p>
            <a:r>
              <a:rPr lang="en-US"/>
              <a:t>UniSAFE survey</a:t>
            </a:r>
          </a:p>
        </p:txBody>
      </p:sp>
      <p:sp>
        <p:nvSpPr>
          <p:cNvPr id="24" name="TextBox 7">
            <a:extLst>
              <a:ext uri="{FF2B5EF4-FFF2-40B4-BE49-F238E27FC236}">
                <a16:creationId xmlns:a16="http://schemas.microsoft.com/office/drawing/2014/main" id="{FB654BF7-8F91-2048-807B-906F4552F05C}"/>
              </a:ext>
            </a:extLst>
          </p:cNvPr>
          <p:cNvSpPr txBox="1"/>
          <p:nvPr/>
        </p:nvSpPr>
        <p:spPr>
          <a:xfrm>
            <a:off x="1216324" y="2261958"/>
            <a:ext cx="2472743" cy="1503617"/>
          </a:xfrm>
          <a:prstGeom prst="rect">
            <a:avLst/>
          </a:prstGeom>
          <a:noFill/>
        </p:spPr>
        <p:txBody>
          <a:bodyPr wrap="square" lIns="0" rIns="0" rtlCol="0">
            <a:spAutoFit/>
          </a:bodyPr>
          <a:lstStyle/>
          <a:p>
            <a:pPr>
              <a:lnSpc>
                <a:spcPct val="130000"/>
              </a:lnSpc>
            </a:pPr>
            <a:r>
              <a:rPr lang="en-US">
                <a:solidFill>
                  <a:schemeClr val="tx1">
                    <a:alpha val="70000"/>
                  </a:schemeClr>
                </a:solidFill>
                <a:latin typeface="D-DIN" panose="020B0504030202030204" pitchFamily="34" charset="77"/>
              </a:rPr>
              <a:t>Largest cross-cultural survey in Europe in the research sector on gender-based violence</a:t>
            </a:r>
          </a:p>
        </p:txBody>
      </p:sp>
      <p:sp>
        <p:nvSpPr>
          <p:cNvPr id="10" name="Textfeld 4">
            <a:extLst>
              <a:ext uri="{FF2B5EF4-FFF2-40B4-BE49-F238E27FC236}">
                <a16:creationId xmlns:a16="http://schemas.microsoft.com/office/drawing/2014/main" id="{4AC1553C-57C2-46AB-A3BB-2580D8174BE7}"/>
              </a:ext>
            </a:extLst>
          </p:cNvPr>
          <p:cNvSpPr txBox="1"/>
          <p:nvPr/>
        </p:nvSpPr>
        <p:spPr>
          <a:xfrm>
            <a:off x="456840" y="5795212"/>
            <a:ext cx="11487149" cy="692497"/>
          </a:xfrm>
          <a:prstGeom prst="rect">
            <a:avLst/>
          </a:prstGeom>
          <a:noFill/>
        </p:spPr>
        <p:txBody>
          <a:bodyPr wrap="square" lIns="91440" tIns="45720" rIns="91440" bIns="45720" rtlCol="0" anchor="t">
            <a:spAutoFit/>
          </a:bodyPr>
          <a:lstStyle/>
          <a:p>
            <a:r>
              <a:rPr lang="de-DE" sz="1300" b="0">
                <a:solidFill>
                  <a:schemeClr val="bg1">
                    <a:lumMod val="50000"/>
                  </a:schemeClr>
                </a:solidFill>
                <a:effectLst/>
                <a:latin typeface="D-DIN" panose="020B0504030202030204"/>
              </a:rPr>
              <a:t>Lipinsky, Anke, </a:t>
            </a:r>
            <a:r>
              <a:rPr lang="de-DE" sz="1300" b="0" err="1">
                <a:solidFill>
                  <a:schemeClr val="bg1">
                    <a:lumMod val="50000"/>
                  </a:schemeClr>
                </a:solidFill>
                <a:effectLst/>
                <a:latin typeface="D-DIN" panose="020B0504030202030204"/>
              </a:rPr>
              <a:t>Schredl</a:t>
            </a:r>
            <a:r>
              <a:rPr lang="de-DE" sz="1300" b="0">
                <a:solidFill>
                  <a:schemeClr val="bg1">
                    <a:lumMod val="50000"/>
                  </a:schemeClr>
                </a:solidFill>
                <a:effectLst/>
                <a:latin typeface="D-DIN" panose="020B0504030202030204"/>
              </a:rPr>
              <a:t>, Claudia, Baumann, Horst, Humbert, Anne Laure, </a:t>
            </a:r>
            <a:r>
              <a:rPr lang="de-DE" sz="1300" b="0" err="1">
                <a:solidFill>
                  <a:schemeClr val="bg1">
                    <a:lumMod val="50000"/>
                  </a:schemeClr>
                </a:solidFill>
                <a:effectLst/>
                <a:latin typeface="D-DIN" panose="020B0504030202030204"/>
              </a:rPr>
              <a:t>Tanwar</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Jagriti</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Bondestam</a:t>
            </a:r>
            <a:r>
              <a:rPr lang="de-DE" sz="1300" b="0">
                <a:solidFill>
                  <a:schemeClr val="bg1">
                    <a:lumMod val="50000"/>
                  </a:schemeClr>
                </a:solidFill>
                <a:effectLst/>
                <a:latin typeface="D-DIN" panose="020B0504030202030204"/>
              </a:rPr>
              <a:t>, Fredrik, Freund, Frederike, </a:t>
            </a:r>
            <a:r>
              <a:rPr lang="de-DE" sz="1300" b="0" err="1">
                <a:solidFill>
                  <a:schemeClr val="bg1">
                    <a:lumMod val="50000"/>
                  </a:schemeClr>
                </a:solidFill>
                <a:effectLst/>
                <a:latin typeface="D-DIN" panose="020B0504030202030204"/>
              </a:rPr>
              <a:t>Lomazzi</a:t>
            </a:r>
            <a:r>
              <a:rPr lang="de-DE" sz="1300" b="0">
                <a:solidFill>
                  <a:schemeClr val="bg1">
                    <a:lumMod val="50000"/>
                  </a:schemeClr>
                </a:solidFill>
                <a:effectLst/>
                <a:latin typeface="D-DIN" panose="020B0504030202030204"/>
              </a:rPr>
              <a:t>, Vera (2022). </a:t>
            </a:r>
            <a:r>
              <a:rPr lang="de-DE" sz="1300" b="0" i="1" err="1">
                <a:solidFill>
                  <a:schemeClr val="bg1">
                    <a:lumMod val="50000"/>
                  </a:schemeClr>
                </a:solidFill>
                <a:effectLst/>
                <a:latin typeface="D-DIN" panose="020B0504030202030204"/>
              </a:rPr>
              <a:t>UniSAFE</a:t>
            </a:r>
            <a:r>
              <a:rPr lang="de-DE" sz="1300" b="0" i="1">
                <a:solidFill>
                  <a:schemeClr val="bg1">
                    <a:lumMod val="50000"/>
                  </a:schemeClr>
                </a:solidFill>
                <a:effectLst/>
                <a:latin typeface="D-DIN" panose="020B0504030202030204"/>
              </a:rPr>
              <a:t> Survey – Gender-</a:t>
            </a:r>
            <a:r>
              <a:rPr lang="de-DE" sz="1300" b="0" i="1" err="1">
                <a:solidFill>
                  <a:schemeClr val="bg1">
                    <a:lumMod val="50000"/>
                  </a:schemeClr>
                </a:solidFill>
                <a:effectLst/>
                <a:latin typeface="D-DIN" panose="020B0504030202030204"/>
              </a:rPr>
              <a:t>based</a:t>
            </a:r>
            <a:r>
              <a:rPr lang="de-DE" sz="1300" b="0" i="1">
                <a:solidFill>
                  <a:schemeClr val="bg1">
                    <a:lumMod val="50000"/>
                  </a:schemeClr>
                </a:solidFill>
                <a:effectLst/>
                <a:latin typeface="D-DIN" panose="020B0504030202030204"/>
              </a:rPr>
              <a:t> </a:t>
            </a:r>
            <a:r>
              <a:rPr lang="de-DE" sz="1300" b="0" i="1" err="1">
                <a:solidFill>
                  <a:schemeClr val="bg1">
                    <a:lumMod val="50000"/>
                  </a:schemeClr>
                </a:solidFill>
                <a:effectLst/>
                <a:latin typeface="D-DIN" panose="020B0504030202030204"/>
              </a:rPr>
              <a:t>violence</a:t>
            </a:r>
            <a:r>
              <a:rPr lang="de-DE" sz="1300" b="0" i="1">
                <a:solidFill>
                  <a:schemeClr val="bg1">
                    <a:lumMod val="50000"/>
                  </a:schemeClr>
                </a:solidFill>
                <a:effectLst/>
                <a:latin typeface="D-DIN" panose="020B0504030202030204"/>
              </a:rPr>
              <a:t> and </a:t>
            </a:r>
            <a:r>
              <a:rPr lang="de-DE" sz="1300" b="0" i="1" err="1">
                <a:solidFill>
                  <a:schemeClr val="bg1">
                    <a:lumMod val="50000"/>
                  </a:schemeClr>
                </a:solidFill>
                <a:effectLst/>
                <a:latin typeface="D-DIN" panose="020B0504030202030204"/>
              </a:rPr>
              <a:t>institutional</a:t>
            </a:r>
            <a:r>
              <a:rPr lang="de-DE" sz="1300" b="0" i="1">
                <a:solidFill>
                  <a:schemeClr val="bg1">
                    <a:lumMod val="50000"/>
                  </a:schemeClr>
                </a:solidFill>
                <a:effectLst/>
                <a:latin typeface="D-DIN" panose="020B0504030202030204"/>
              </a:rPr>
              <a:t> </a:t>
            </a:r>
            <a:r>
              <a:rPr lang="de-DE" sz="1300" b="0" i="1" err="1">
                <a:solidFill>
                  <a:schemeClr val="bg1">
                    <a:lumMod val="50000"/>
                  </a:schemeClr>
                </a:solidFill>
                <a:effectLst/>
                <a:latin typeface="D-DIN" panose="020B0504030202030204"/>
              </a:rPr>
              <a:t>responses</a:t>
            </a:r>
            <a:r>
              <a:rPr lang="de-DE" sz="1300" b="0">
                <a:solidFill>
                  <a:schemeClr val="bg1">
                    <a:lumMod val="50000"/>
                  </a:schemeClr>
                </a:solidFill>
                <a:effectLst/>
                <a:latin typeface="D-DIN" panose="020B0504030202030204"/>
              </a:rPr>
              <a:t>. GESIS - Leibniz Institut für Sozialwissenschaften. Datenfile Version 1.0.0, https://doi.org/10.7802/2475.</a:t>
            </a:r>
          </a:p>
          <a:p>
            <a:endParaRPr lang="de-DE" sz="1300" b="0">
              <a:solidFill>
                <a:schemeClr val="bg1">
                  <a:lumMod val="50000"/>
                </a:schemeClr>
              </a:solidFill>
              <a:effectLst/>
              <a:latin typeface="D-DIN" panose="020B0504030202030204"/>
            </a:endParaRPr>
          </a:p>
        </p:txBody>
      </p:sp>
    </p:spTree>
    <p:extLst>
      <p:ext uri="{BB962C8B-B14F-4D97-AF65-F5344CB8AC3E}">
        <p14:creationId xmlns:p14="http://schemas.microsoft.com/office/powerpoint/2010/main" val="3429638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5A557-861F-C57B-C998-B26D7B888CFD}"/>
              </a:ext>
            </a:extLst>
          </p:cNvPr>
          <p:cNvSpPr>
            <a:spLocks noGrp="1"/>
          </p:cNvSpPr>
          <p:nvPr>
            <p:ph type="title"/>
          </p:nvPr>
        </p:nvSpPr>
        <p:spPr>
          <a:xfrm>
            <a:off x="1046922" y="1129932"/>
            <a:ext cx="10388489" cy="778381"/>
          </a:xfrm>
        </p:spPr>
        <p:txBody>
          <a:bodyPr/>
          <a:lstStyle/>
          <a:p>
            <a:r>
              <a:rPr lang="en-GB" b="1">
                <a:latin typeface="Calibri"/>
              </a:rPr>
              <a:t>Key point: Gender-based violence is widespread in higher education </a:t>
            </a:r>
            <a:endParaRPr lang="en-US" b="1">
              <a:latin typeface="Calibri"/>
            </a:endParaRPr>
          </a:p>
        </p:txBody>
      </p:sp>
      <p:sp>
        <p:nvSpPr>
          <p:cNvPr id="3" name="Title 1">
            <a:extLst>
              <a:ext uri="{FF2B5EF4-FFF2-40B4-BE49-F238E27FC236}">
                <a16:creationId xmlns:a16="http://schemas.microsoft.com/office/drawing/2014/main" id="{B178A431-0D7E-9D87-2955-62818A11450B}"/>
              </a:ext>
            </a:extLst>
          </p:cNvPr>
          <p:cNvSpPr txBox="1">
            <a:spLocks/>
          </p:cNvSpPr>
          <p:nvPr/>
        </p:nvSpPr>
        <p:spPr>
          <a:xfrm>
            <a:off x="941194" y="2223899"/>
            <a:ext cx="10388489"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solidFill>
                  <a:srgbClr val="FFFFFF"/>
                </a:solidFill>
                <a:latin typeface="Calibri"/>
              </a:rPr>
              <a:t>NEARLY 2 IN 3 RESPONDENTS HAVE EXPERIENCED GENDER-BASED VIOLENCE</a:t>
            </a:r>
          </a:p>
        </p:txBody>
      </p:sp>
      <p:cxnSp>
        <p:nvCxnSpPr>
          <p:cNvPr id="5" name="Straight Connector 4">
            <a:extLst>
              <a:ext uri="{FF2B5EF4-FFF2-40B4-BE49-F238E27FC236}">
                <a16:creationId xmlns:a16="http://schemas.microsoft.com/office/drawing/2014/main" id="{4260F6B0-7FDB-CC12-803B-13152E53923B}"/>
              </a:ext>
            </a:extLst>
          </p:cNvPr>
          <p:cNvCxnSpPr/>
          <p:nvPr/>
        </p:nvCxnSpPr>
        <p:spPr>
          <a:xfrm>
            <a:off x="661737" y="2430379"/>
            <a:ext cx="0" cy="68580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8DD3396-CBAF-DAE9-2277-15CB9AC91AA2}"/>
              </a:ext>
            </a:extLst>
          </p:cNvPr>
          <p:cNvSpPr txBox="1"/>
          <p:nvPr/>
        </p:nvSpPr>
        <p:spPr>
          <a:xfrm>
            <a:off x="1197226" y="3521941"/>
            <a:ext cx="9311640" cy="1200329"/>
          </a:xfrm>
          <a:prstGeom prst="rect">
            <a:avLst/>
          </a:prstGeom>
          <a:noFill/>
        </p:spPr>
        <p:txBody>
          <a:bodyPr wrap="square" lIns="91440" tIns="45720" rIns="91440" bIns="45720" anchor="t">
            <a:spAutoFit/>
          </a:bodyPr>
          <a:lstStyle/>
          <a:p>
            <a:r>
              <a:rPr lang="en-US" b="0" i="0">
                <a:solidFill>
                  <a:srgbClr val="FFFFFF"/>
                </a:solidFill>
                <a:effectLst/>
                <a:latin typeface="Calibri"/>
                <a:cs typeface="Calibri"/>
              </a:rPr>
              <a:t>Respondents who identify as LGBQ+ (68%), who reported a disability or chronic illness (72%), and those who </a:t>
            </a:r>
            <a:r>
              <a:rPr lang="en-US">
                <a:solidFill>
                  <a:srgbClr val="FFFFFF"/>
                </a:solidFill>
                <a:latin typeface="Calibri"/>
                <a:cs typeface="Calibri"/>
              </a:rPr>
              <a:t>belong </a:t>
            </a:r>
            <a:r>
              <a:rPr lang="en-US" b="0" i="0">
                <a:solidFill>
                  <a:srgbClr val="FFFFFF"/>
                </a:solidFill>
                <a:effectLst/>
                <a:latin typeface="Calibri"/>
                <a:cs typeface="Calibri"/>
              </a:rPr>
              <a:t>to an ethnic minority group (69%) were </a:t>
            </a:r>
            <a:r>
              <a:rPr lang="en-US" b="1" i="0">
                <a:solidFill>
                  <a:srgbClr val="FFFFFF"/>
                </a:solidFill>
                <a:effectLst/>
                <a:latin typeface="Calibri"/>
                <a:cs typeface="Calibri"/>
              </a:rPr>
              <a:t>more likely to have experienced at least one incident of gender-based violence</a:t>
            </a:r>
            <a:r>
              <a:rPr lang="en-US" b="0" i="0">
                <a:solidFill>
                  <a:srgbClr val="FFFFFF"/>
                </a:solidFill>
                <a:effectLst/>
                <a:latin typeface="Calibri"/>
                <a:cs typeface="Calibri"/>
              </a:rPr>
              <a:t>, compared to those who do not identify with these characteristics.</a:t>
            </a:r>
            <a:endParaRPr lang="en-US">
              <a:solidFill>
                <a:srgbClr val="FFFFFF"/>
              </a:solidFill>
              <a:latin typeface="Calibri"/>
              <a:cs typeface="Calibri"/>
            </a:endParaRPr>
          </a:p>
        </p:txBody>
      </p:sp>
      <p:sp>
        <p:nvSpPr>
          <p:cNvPr id="8" name="Arrow: Chevron 7">
            <a:extLst>
              <a:ext uri="{FF2B5EF4-FFF2-40B4-BE49-F238E27FC236}">
                <a16:creationId xmlns:a16="http://schemas.microsoft.com/office/drawing/2014/main" id="{15EA795E-19D8-3D7C-37C0-C196A150ADBC}"/>
              </a:ext>
            </a:extLst>
          </p:cNvPr>
          <p:cNvSpPr/>
          <p:nvPr/>
        </p:nvSpPr>
        <p:spPr>
          <a:xfrm>
            <a:off x="409889" y="3617232"/>
            <a:ext cx="640401" cy="1009746"/>
          </a:xfrm>
          <a:prstGeom prst="chevron">
            <a:avLst/>
          </a:prstGeom>
          <a:solidFill>
            <a:srgbClr val="AED7B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tx1"/>
              </a:solidFill>
              <a:latin typeface="Calibri"/>
              <a:cs typeface="Calibri"/>
            </a:endParaRPr>
          </a:p>
        </p:txBody>
      </p:sp>
      <p:sp>
        <p:nvSpPr>
          <p:cNvPr id="10" name="TextBox 9">
            <a:extLst>
              <a:ext uri="{FF2B5EF4-FFF2-40B4-BE49-F238E27FC236}">
                <a16:creationId xmlns:a16="http://schemas.microsoft.com/office/drawing/2014/main" id="{084D7B36-5742-D010-2897-631D4BFCC767}"/>
              </a:ext>
            </a:extLst>
          </p:cNvPr>
          <p:cNvSpPr txBox="1"/>
          <p:nvPr/>
        </p:nvSpPr>
        <p:spPr>
          <a:xfrm>
            <a:off x="941194" y="4973972"/>
            <a:ext cx="9438212"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latin typeface="Calibri"/>
              </a:rPr>
              <a:t>ALMOST 1 IN 3 RESPONDENTS HAVE EXPERIENCED SEXUAL HARASSMENT</a:t>
            </a:r>
          </a:p>
        </p:txBody>
      </p:sp>
      <p:cxnSp>
        <p:nvCxnSpPr>
          <p:cNvPr id="11" name="Straight Connector 10">
            <a:extLst>
              <a:ext uri="{FF2B5EF4-FFF2-40B4-BE49-F238E27FC236}">
                <a16:creationId xmlns:a16="http://schemas.microsoft.com/office/drawing/2014/main" id="{4EAAEF0F-7E92-FD68-B61A-72F33D8F3ADD}"/>
              </a:ext>
            </a:extLst>
          </p:cNvPr>
          <p:cNvCxnSpPr>
            <a:cxnSpLocks/>
          </p:cNvCxnSpPr>
          <p:nvPr/>
        </p:nvCxnSpPr>
        <p:spPr>
          <a:xfrm>
            <a:off x="728204" y="5156102"/>
            <a:ext cx="0" cy="79274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411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236DE-C583-0EF7-AACF-CB0D3FBD3A99}"/>
              </a:ext>
            </a:extLst>
          </p:cNvPr>
          <p:cNvSpPr>
            <a:spLocks noGrp="1"/>
          </p:cNvSpPr>
          <p:nvPr>
            <p:ph type="title"/>
          </p:nvPr>
        </p:nvSpPr>
        <p:spPr>
          <a:xfrm>
            <a:off x="1046922" y="1129932"/>
            <a:ext cx="11276764" cy="778381"/>
          </a:xfrm>
        </p:spPr>
        <p:txBody>
          <a:bodyPr/>
          <a:lstStyle/>
          <a:p>
            <a:r>
              <a:rPr lang="en-GB" b="1" dirty="0">
                <a:latin typeface="Calibri"/>
              </a:rPr>
              <a:t>Impact and consequences of experiencing gender-based violence</a:t>
            </a:r>
            <a:endParaRPr lang="en-US" b="1" dirty="0">
              <a:latin typeface="Calibri"/>
            </a:endParaRPr>
          </a:p>
        </p:txBody>
      </p:sp>
      <p:graphicFrame>
        <p:nvGraphicFramePr>
          <p:cNvPr id="6" name="Table 6">
            <a:extLst>
              <a:ext uri="{FF2B5EF4-FFF2-40B4-BE49-F238E27FC236}">
                <a16:creationId xmlns:a16="http://schemas.microsoft.com/office/drawing/2014/main" id="{72E5BFC6-CE90-D8F4-A5B1-B8637994CB9D}"/>
              </a:ext>
            </a:extLst>
          </p:cNvPr>
          <p:cNvGraphicFramePr>
            <a:graphicFrameLocks noGrp="1"/>
          </p:cNvGraphicFramePr>
          <p:nvPr>
            <p:extLst>
              <p:ext uri="{D42A27DB-BD31-4B8C-83A1-F6EECF244321}">
                <p14:modId xmlns:p14="http://schemas.microsoft.com/office/powerpoint/2010/main" val="2443369949"/>
              </p:ext>
            </p:extLst>
          </p:nvPr>
        </p:nvGraphicFramePr>
        <p:xfrm>
          <a:off x="3491" y="2034190"/>
          <a:ext cx="12207914" cy="4775110"/>
        </p:xfrm>
        <a:graphic>
          <a:graphicData uri="http://schemas.openxmlformats.org/drawingml/2006/table">
            <a:tbl>
              <a:tblPr firstRow="1" bandRow="1">
                <a:tableStyleId>{5C22544A-7EE6-4342-B048-85BDC9FD1C3A}</a:tableStyleId>
              </a:tblPr>
              <a:tblGrid>
                <a:gridCol w="6103957">
                  <a:extLst>
                    <a:ext uri="{9D8B030D-6E8A-4147-A177-3AD203B41FA5}">
                      <a16:colId xmlns:a16="http://schemas.microsoft.com/office/drawing/2014/main" val="1427051789"/>
                    </a:ext>
                  </a:extLst>
                </a:gridCol>
                <a:gridCol w="6103957">
                  <a:extLst>
                    <a:ext uri="{9D8B030D-6E8A-4147-A177-3AD203B41FA5}">
                      <a16:colId xmlns:a16="http://schemas.microsoft.com/office/drawing/2014/main" val="4038624028"/>
                    </a:ext>
                  </a:extLst>
                </a:gridCol>
              </a:tblGrid>
              <a:tr h="398998">
                <a:tc>
                  <a:txBody>
                    <a:bodyPr/>
                    <a:lstStyle/>
                    <a:p>
                      <a:pPr algn="ctr"/>
                      <a:r>
                        <a:rPr lang="en-GB" sz="2000">
                          <a:solidFill>
                            <a:srgbClr val="FFFFFF"/>
                          </a:solidFill>
                          <a:latin typeface="Calibri"/>
                        </a:rPr>
                        <a:t>Work-related consequences for staff</a:t>
                      </a:r>
                      <a:endParaRPr lang="en-US" sz="2000">
                        <a:solidFill>
                          <a:srgbClr val="FFFFFF"/>
                        </a:solidFill>
                        <a:latin typeface="Calibri"/>
                      </a:endParaRPr>
                    </a:p>
                  </a:txBody>
                  <a:tcPr>
                    <a:solidFill>
                      <a:srgbClr val="964091"/>
                    </a:solidFill>
                  </a:tcPr>
                </a:tc>
                <a:tc>
                  <a:txBody>
                    <a:bodyPr/>
                    <a:lstStyle/>
                    <a:p>
                      <a:pPr algn="ctr"/>
                      <a:r>
                        <a:rPr lang="en-GB" sz="2000">
                          <a:solidFill>
                            <a:srgbClr val="FFFFFF"/>
                          </a:solidFill>
                          <a:latin typeface="Calibri"/>
                        </a:rPr>
                        <a:t>Study-related consequences for students</a:t>
                      </a:r>
                      <a:endParaRPr lang="en-US" sz="2000">
                        <a:solidFill>
                          <a:srgbClr val="FFFFFF"/>
                        </a:solidFill>
                        <a:latin typeface="Calibri"/>
                      </a:endParaRPr>
                    </a:p>
                  </a:txBody>
                  <a:tcPr>
                    <a:solidFill>
                      <a:srgbClr val="964091"/>
                    </a:solidFill>
                  </a:tcPr>
                </a:tc>
                <a:extLst>
                  <a:ext uri="{0D108BD9-81ED-4DB2-BD59-A6C34878D82A}">
                    <a16:rowId xmlns:a16="http://schemas.microsoft.com/office/drawing/2014/main" val="1984585596"/>
                  </a:ext>
                </a:extLst>
              </a:tr>
              <a:tr h="386128">
                <a:tc>
                  <a:txBody>
                    <a:bodyPr/>
                    <a:lstStyle/>
                    <a:p>
                      <a:pPr marL="0" lvl="0" indent="0" algn="l">
                        <a:lnSpc>
                          <a:spcPct val="100000"/>
                        </a:lnSpc>
                        <a:buNone/>
                      </a:pPr>
                      <a:r>
                        <a:rPr lang="en-GB" sz="1600" b="1">
                          <a:latin typeface="Calibri"/>
                        </a:rPr>
                        <a:t>Felt dissatisfied with the job</a:t>
                      </a:r>
                    </a:p>
                  </a:txBody>
                  <a:tcPr>
                    <a:solidFill>
                      <a:srgbClr val="AED7BD"/>
                    </a:solidFill>
                  </a:tcPr>
                </a:tc>
                <a:tc>
                  <a:txBody>
                    <a:bodyPr/>
                    <a:lstStyle/>
                    <a:p>
                      <a:pPr lvl="0" algn="l">
                        <a:lnSpc>
                          <a:spcPct val="100000"/>
                        </a:lnSpc>
                        <a:spcBef>
                          <a:spcPts val="0"/>
                        </a:spcBef>
                        <a:spcAft>
                          <a:spcPts val="0"/>
                        </a:spcAft>
                        <a:buNone/>
                      </a:pPr>
                      <a:r>
                        <a:rPr lang="en-GB" sz="1600" b="1" i="0" u="none" strike="noStrike" noProof="0">
                          <a:solidFill>
                            <a:srgbClr val="000000"/>
                          </a:solidFill>
                          <a:latin typeface="Calibri"/>
                        </a:rPr>
                        <a:t>Missed classes</a:t>
                      </a:r>
                      <a:endParaRPr lang="en-US" sz="1600" b="1">
                        <a:latin typeface="Calibri"/>
                      </a:endParaRPr>
                    </a:p>
                  </a:txBody>
                  <a:tcPr>
                    <a:solidFill>
                      <a:srgbClr val="AED7BD"/>
                    </a:solidFill>
                  </a:tcPr>
                </a:tc>
                <a:extLst>
                  <a:ext uri="{0D108BD9-81ED-4DB2-BD59-A6C34878D82A}">
                    <a16:rowId xmlns:a16="http://schemas.microsoft.com/office/drawing/2014/main" val="2987253669"/>
                  </a:ext>
                </a:extLst>
              </a:tr>
              <a:tr h="386128">
                <a:tc>
                  <a:txBody>
                    <a:bodyPr/>
                    <a:lstStyle/>
                    <a:p>
                      <a:pPr marL="0" indent="0" algn="l">
                        <a:lnSpc>
                          <a:spcPct val="100000"/>
                        </a:lnSpc>
                        <a:buNone/>
                      </a:pPr>
                      <a:r>
                        <a:rPr lang="en-GB" sz="1600" b="1">
                          <a:latin typeface="Calibri"/>
                        </a:rPr>
                        <a:t>Experienced reduced work productivity</a:t>
                      </a:r>
                      <a:endParaRPr lang="en-US" sz="1600" b="1">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1" i="0" u="none" strike="noStrike" noProof="0">
                          <a:solidFill>
                            <a:srgbClr val="000000"/>
                          </a:solidFill>
                          <a:latin typeface="Calibri"/>
                        </a:rPr>
                        <a:t>Felt dissatisfied with the course of studies</a:t>
                      </a:r>
                      <a:endParaRPr lang="en-US" sz="1600">
                        <a:latin typeface="Calibri"/>
                      </a:endParaRPr>
                    </a:p>
                  </a:txBody>
                  <a:tcPr>
                    <a:solidFill>
                      <a:srgbClr val="AED7BD"/>
                    </a:solidFill>
                  </a:tcPr>
                </a:tc>
                <a:extLst>
                  <a:ext uri="{0D108BD9-81ED-4DB2-BD59-A6C34878D82A}">
                    <a16:rowId xmlns:a16="http://schemas.microsoft.com/office/drawing/2014/main" val="482412629"/>
                  </a:ext>
                </a:extLst>
              </a:tr>
              <a:tr h="398998">
                <a:tc>
                  <a:txBody>
                    <a:bodyPr/>
                    <a:lstStyle/>
                    <a:p>
                      <a:pPr marL="0" lvl="0" indent="0" algn="l">
                        <a:lnSpc>
                          <a:spcPct val="100000"/>
                        </a:lnSpc>
                        <a:buNone/>
                      </a:pPr>
                      <a:r>
                        <a:rPr lang="en-GB" sz="1600" b="1" i="0" u="none" strike="noStrike" noProof="0">
                          <a:solidFill>
                            <a:srgbClr val="000000"/>
                          </a:solidFill>
                          <a:latin typeface="Calibri"/>
                        </a:rPr>
                        <a:t>Considered leaving the academic sector</a:t>
                      </a:r>
                      <a:endParaRPr lang="en-GB" sz="1600" b="1">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1" i="0" u="none" strike="noStrike" noProof="0">
                          <a:solidFill>
                            <a:srgbClr val="000000"/>
                          </a:solidFill>
                          <a:latin typeface="Calibri"/>
                        </a:rPr>
                        <a:t>Experienced reduced learning achievements</a:t>
                      </a:r>
                      <a:endParaRPr lang="en-US" sz="1600">
                        <a:latin typeface="Calibri"/>
                      </a:endParaRPr>
                    </a:p>
                  </a:txBody>
                  <a:tcPr>
                    <a:solidFill>
                      <a:srgbClr val="AED7BD"/>
                    </a:solidFill>
                  </a:tcPr>
                </a:tc>
                <a:extLst>
                  <a:ext uri="{0D108BD9-81ED-4DB2-BD59-A6C34878D82A}">
                    <a16:rowId xmlns:a16="http://schemas.microsoft.com/office/drawing/2014/main" val="3652750960"/>
                  </a:ext>
                </a:extLst>
              </a:tr>
              <a:tr h="450481">
                <a:tc>
                  <a:txBody>
                    <a:bodyPr/>
                    <a:lstStyle/>
                    <a:p>
                      <a:pPr marL="0" lvl="0" indent="0" algn="l">
                        <a:lnSpc>
                          <a:spcPct val="100000"/>
                        </a:lnSpc>
                        <a:buNone/>
                      </a:pPr>
                      <a:r>
                        <a:rPr lang="en-GB" sz="1600" b="0" i="0" u="none" strike="noStrike" noProof="0">
                          <a:solidFill>
                            <a:srgbClr val="000000"/>
                          </a:solidFill>
                          <a:latin typeface="Calibri"/>
                        </a:rPr>
                        <a:t>Disengaged from colleagues</a:t>
                      </a:r>
                      <a:endParaRPr lang="en-US" sz="1600">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Felt disengaged from fellow students</a:t>
                      </a:r>
                    </a:p>
                  </a:txBody>
                  <a:tcPr>
                    <a:solidFill>
                      <a:srgbClr val="AED7BD"/>
                    </a:solidFill>
                  </a:tcPr>
                </a:tc>
                <a:extLst>
                  <a:ext uri="{0D108BD9-81ED-4DB2-BD59-A6C34878D82A}">
                    <a16:rowId xmlns:a16="http://schemas.microsoft.com/office/drawing/2014/main" val="4158175959"/>
                  </a:ext>
                </a:extLst>
              </a:tr>
              <a:tr h="347515">
                <a:tc>
                  <a:txBody>
                    <a:bodyPr/>
                    <a:lstStyle/>
                    <a:p>
                      <a:pPr marL="0" lvl="0" indent="0" algn="l">
                        <a:lnSpc>
                          <a:spcPct val="100000"/>
                        </a:lnSpc>
                        <a:spcBef>
                          <a:spcPts val="0"/>
                        </a:spcBef>
                        <a:spcAft>
                          <a:spcPts val="0"/>
                        </a:spcAft>
                        <a:buNone/>
                      </a:pPr>
                      <a:r>
                        <a:rPr lang="en-GB" sz="1600" b="0" i="0" u="none" strike="noStrike" noProof="0">
                          <a:solidFill>
                            <a:srgbClr val="000000"/>
                          </a:solidFill>
                          <a:latin typeface="Calibri"/>
                        </a:rPr>
                        <a:t>Taken time off work or had to stay off work</a:t>
                      </a: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Considered opting out of university altogether</a:t>
                      </a:r>
                      <a:endParaRPr lang="en-US" sz="1600" b="0">
                        <a:latin typeface="Calibri"/>
                      </a:endParaRPr>
                    </a:p>
                  </a:txBody>
                  <a:tcPr>
                    <a:solidFill>
                      <a:srgbClr val="AED7BD"/>
                    </a:solidFill>
                  </a:tcPr>
                </a:tc>
                <a:extLst>
                  <a:ext uri="{0D108BD9-81ED-4DB2-BD59-A6C34878D82A}">
                    <a16:rowId xmlns:a16="http://schemas.microsoft.com/office/drawing/2014/main" val="348130067"/>
                  </a:ext>
                </a:extLst>
              </a:tr>
              <a:tr h="476224">
                <a:tc>
                  <a:txBody>
                    <a:bodyPr/>
                    <a:lstStyle/>
                    <a:p>
                      <a:pPr marL="0" indent="0" algn="l">
                        <a:lnSpc>
                          <a:spcPct val="100000"/>
                        </a:lnSpc>
                        <a:buNone/>
                      </a:pPr>
                      <a:r>
                        <a:rPr lang="en-GB" sz="1600">
                          <a:latin typeface="Calibri"/>
                        </a:rPr>
                        <a:t>Changed or tried to change team, unit, department, supervisor</a:t>
                      </a:r>
                      <a:endParaRPr lang="en-US" sz="1600">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Dropped a course</a:t>
                      </a:r>
                      <a:endParaRPr lang="en-US" sz="1600">
                        <a:latin typeface="Calibri"/>
                      </a:endParaRPr>
                    </a:p>
                  </a:txBody>
                  <a:tcPr>
                    <a:solidFill>
                      <a:srgbClr val="AED7BD"/>
                    </a:solidFill>
                  </a:tcPr>
                </a:tc>
                <a:extLst>
                  <a:ext uri="{0D108BD9-81ED-4DB2-BD59-A6C34878D82A}">
                    <a16:rowId xmlns:a16="http://schemas.microsoft.com/office/drawing/2014/main" val="2598939726"/>
                  </a:ext>
                </a:extLst>
              </a:tr>
              <a:tr h="579191">
                <a:tc>
                  <a:txBody>
                    <a:bodyPr/>
                    <a:lstStyle/>
                    <a:p>
                      <a:pPr marL="0" indent="0" algn="l">
                        <a:lnSpc>
                          <a:spcPct val="100000"/>
                        </a:lnSpc>
                        <a:buNone/>
                      </a:pPr>
                      <a:r>
                        <a:rPr lang="en-GB" sz="1600">
                          <a:latin typeface="Calibri"/>
                        </a:rPr>
                        <a:t>Changed or tried to change institution</a:t>
                      </a:r>
                      <a:endParaRPr lang="en-US" sz="1600">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Felt afraid to study at the institution or to use the necessary online tools for collaborative work</a:t>
                      </a:r>
                      <a:endParaRPr lang="en-US" sz="1600" b="0" i="0" u="none" strike="noStrike" noProof="0">
                        <a:solidFill>
                          <a:srgbClr val="000000"/>
                        </a:solidFill>
                        <a:latin typeface="Calibri"/>
                      </a:endParaRPr>
                    </a:p>
                  </a:txBody>
                  <a:tcPr>
                    <a:solidFill>
                      <a:srgbClr val="AED7BD"/>
                    </a:solidFill>
                  </a:tcPr>
                </a:tc>
                <a:extLst>
                  <a:ext uri="{0D108BD9-81ED-4DB2-BD59-A6C34878D82A}">
                    <a16:rowId xmlns:a16="http://schemas.microsoft.com/office/drawing/2014/main" val="2760074054"/>
                  </a:ext>
                </a:extLst>
              </a:tr>
              <a:tr h="386128">
                <a:tc>
                  <a:txBody>
                    <a:bodyPr/>
                    <a:lstStyle/>
                    <a:p>
                      <a:pPr marL="0" lvl="0" indent="0" algn="l">
                        <a:lnSpc>
                          <a:spcPct val="100000"/>
                        </a:lnSpc>
                        <a:buNone/>
                      </a:pPr>
                      <a:r>
                        <a:rPr lang="en-GB" sz="1600" b="0" i="0" u="none" strike="noStrike" noProof="0">
                          <a:solidFill>
                            <a:srgbClr val="000000"/>
                          </a:solidFill>
                          <a:latin typeface="Calibri"/>
                        </a:rPr>
                        <a:t>Received reduced pay or missed out on bonuses</a:t>
                      </a:r>
                      <a:endParaRPr lang="en-US" sz="1600">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Decided not to pursue further studies</a:t>
                      </a:r>
                      <a:endParaRPr lang="en-US" sz="1600">
                        <a:latin typeface="Calibri"/>
                      </a:endParaRPr>
                    </a:p>
                  </a:txBody>
                  <a:tcPr>
                    <a:solidFill>
                      <a:srgbClr val="AED7BD"/>
                    </a:solidFill>
                  </a:tcPr>
                </a:tc>
                <a:extLst>
                  <a:ext uri="{0D108BD9-81ED-4DB2-BD59-A6C34878D82A}">
                    <a16:rowId xmlns:a16="http://schemas.microsoft.com/office/drawing/2014/main" val="2897058091"/>
                  </a:ext>
                </a:extLst>
              </a:tr>
              <a:tr h="579191">
                <a:tc>
                  <a:txBody>
                    <a:bodyPr/>
                    <a:lstStyle/>
                    <a:p>
                      <a:pPr marL="0" lvl="0" indent="0" algn="l">
                        <a:lnSpc>
                          <a:spcPct val="100000"/>
                        </a:lnSpc>
                        <a:spcBef>
                          <a:spcPts val="0"/>
                        </a:spcBef>
                        <a:spcAft>
                          <a:spcPts val="0"/>
                        </a:spcAft>
                        <a:buNone/>
                      </a:pPr>
                      <a:r>
                        <a:rPr lang="en-GB" sz="1600" b="0" i="0" u="none" strike="noStrike" noProof="0">
                          <a:solidFill>
                            <a:srgbClr val="000000"/>
                          </a:solidFill>
                          <a:latin typeface="Calibri"/>
                        </a:rPr>
                        <a:t>Felt afraid to physically come to work or to use the necessary online tools for collaborative work</a:t>
                      </a: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Changed or tried to change supervisor or lecturer</a:t>
                      </a:r>
                      <a:endParaRPr lang="sv-SE"/>
                    </a:p>
                  </a:txBody>
                  <a:tcPr>
                    <a:solidFill>
                      <a:srgbClr val="AED7BD"/>
                    </a:solidFill>
                  </a:tcPr>
                </a:tc>
                <a:extLst>
                  <a:ext uri="{0D108BD9-81ED-4DB2-BD59-A6C34878D82A}">
                    <a16:rowId xmlns:a16="http://schemas.microsoft.com/office/drawing/2014/main" val="3050706210"/>
                  </a:ext>
                </a:extLst>
              </a:tr>
              <a:tr h="386128">
                <a:tc>
                  <a:txBody>
                    <a:bodyPr/>
                    <a:lstStyle/>
                    <a:p>
                      <a:pPr lvl="0" algn="ctr">
                        <a:lnSpc>
                          <a:spcPct val="100000"/>
                        </a:lnSpc>
                        <a:spcBef>
                          <a:spcPts val="0"/>
                        </a:spcBef>
                        <a:spcAft>
                          <a:spcPts val="0"/>
                        </a:spcAft>
                        <a:buNone/>
                      </a:pPr>
                      <a:endParaRPr lang="en-GB" sz="1600" b="0" i="0" u="none" strike="noStrike" noProof="0">
                        <a:solidFill>
                          <a:srgbClr val="000000"/>
                        </a:solidFill>
                        <a:latin typeface="Calibri"/>
                      </a:endParaRPr>
                    </a:p>
                  </a:txBody>
                  <a:tcPr>
                    <a:solidFill>
                      <a:srgbClr val="AED7BD"/>
                    </a:solidFill>
                  </a:tcPr>
                </a:tc>
                <a:tc>
                  <a:txBody>
                    <a:bodyPr/>
                    <a:lstStyle/>
                    <a:p>
                      <a:pPr lvl="0" algn="l">
                        <a:lnSpc>
                          <a:spcPct val="100000"/>
                        </a:lnSpc>
                        <a:spcBef>
                          <a:spcPts val="0"/>
                        </a:spcBef>
                        <a:spcAft>
                          <a:spcPts val="0"/>
                        </a:spcAft>
                        <a:buNone/>
                      </a:pPr>
                      <a:r>
                        <a:rPr lang="en-GB" sz="1600" b="0" i="0" u="none" strike="noStrike" noProof="0">
                          <a:solidFill>
                            <a:srgbClr val="000000"/>
                          </a:solidFill>
                          <a:latin typeface="Calibri"/>
                        </a:rPr>
                        <a:t>Tried to change institution</a:t>
                      </a:r>
                      <a:endParaRPr lang="en-US" sz="1600">
                        <a:latin typeface="Calibri"/>
                      </a:endParaRPr>
                    </a:p>
                  </a:txBody>
                  <a:tcPr>
                    <a:solidFill>
                      <a:srgbClr val="AED7BD"/>
                    </a:solidFill>
                  </a:tcPr>
                </a:tc>
                <a:extLst>
                  <a:ext uri="{0D108BD9-81ED-4DB2-BD59-A6C34878D82A}">
                    <a16:rowId xmlns:a16="http://schemas.microsoft.com/office/drawing/2014/main" val="2362904347"/>
                  </a:ext>
                </a:extLst>
              </a:tr>
            </a:tbl>
          </a:graphicData>
        </a:graphic>
      </p:graphicFrame>
      <p:sp>
        <p:nvSpPr>
          <p:cNvPr id="3" name="TextBox 1">
            <a:extLst>
              <a:ext uri="{FF2B5EF4-FFF2-40B4-BE49-F238E27FC236}">
                <a16:creationId xmlns:a16="http://schemas.microsoft.com/office/drawing/2014/main" id="{12D6E52E-58AF-3AC2-43DA-1646ACBFA2DB}"/>
              </a:ext>
            </a:extLst>
          </p:cNvPr>
          <p:cNvSpPr txBox="1"/>
          <p:nvPr/>
        </p:nvSpPr>
        <p:spPr>
          <a:xfrm>
            <a:off x="2343150" y="279400"/>
            <a:ext cx="9135533"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900">
                <a:latin typeface="Calibri"/>
                <a:cs typeface="Segoe UI"/>
              </a:rPr>
              <a:t>Source of data: Lipinsky, Anke; </a:t>
            </a:r>
            <a:r>
              <a:rPr lang="en-GB" sz="900" err="1">
                <a:latin typeface="Calibri"/>
                <a:cs typeface="Segoe UI"/>
              </a:rPr>
              <a:t>Schredl</a:t>
            </a:r>
            <a:r>
              <a:rPr lang="en-GB" sz="900">
                <a:latin typeface="Calibri"/>
                <a:cs typeface="Segoe UI"/>
              </a:rPr>
              <a:t>, Claudia; Baumann, Horst; Humbert, Anne Laure;, Tanwar, Jagriti; </a:t>
            </a:r>
            <a:r>
              <a:rPr lang="en-GB" sz="900" err="1">
                <a:latin typeface="Calibri"/>
                <a:cs typeface="Segoe UI"/>
              </a:rPr>
              <a:t>Bondestam</a:t>
            </a:r>
            <a:r>
              <a:rPr lang="en-GB" sz="900">
                <a:latin typeface="Calibri"/>
                <a:cs typeface="Segoe UI"/>
              </a:rPr>
              <a:t>, Fredrik; Freund, Frederike; </a:t>
            </a:r>
            <a:r>
              <a:rPr lang="en-GB" sz="900" err="1">
                <a:latin typeface="Calibri"/>
                <a:cs typeface="Segoe UI"/>
              </a:rPr>
              <a:t>Lomazzi</a:t>
            </a:r>
            <a:r>
              <a:rPr lang="en-GB" sz="900">
                <a:latin typeface="Calibri"/>
                <a:cs typeface="Segoe UI"/>
              </a:rPr>
              <a:t>, Vera (2022). </a:t>
            </a:r>
            <a:r>
              <a:rPr lang="en-US" sz="900" err="1">
                <a:latin typeface="Calibri"/>
                <a:cs typeface="Segoe UI"/>
              </a:rPr>
              <a:t>UniSAFE</a:t>
            </a:r>
            <a:r>
              <a:rPr lang="en-US" sz="900">
                <a:latin typeface="Calibri"/>
                <a:cs typeface="Segoe UI"/>
              </a:rPr>
              <a:t> Survey – Gender-based violence and institutional responses. GESIS - Leibniz </a:t>
            </a:r>
            <a:r>
              <a:rPr lang="en-US" sz="900" err="1">
                <a:latin typeface="Calibri"/>
                <a:cs typeface="Segoe UI"/>
              </a:rPr>
              <a:t>Institut</a:t>
            </a:r>
            <a:r>
              <a:rPr lang="en-US" sz="900">
                <a:latin typeface="Calibri"/>
                <a:cs typeface="Segoe UI"/>
              </a:rPr>
              <a:t> für Sozialwissenschaften. </a:t>
            </a:r>
            <a:r>
              <a:rPr lang="en-US" sz="900" err="1">
                <a:latin typeface="Calibri"/>
                <a:cs typeface="Segoe UI"/>
              </a:rPr>
              <a:t>Datenfile</a:t>
            </a:r>
            <a:r>
              <a:rPr lang="en-US" sz="900">
                <a:latin typeface="Calibri"/>
                <a:cs typeface="Segoe UI"/>
              </a:rPr>
              <a:t> Version 1.0.0, </a:t>
            </a:r>
            <a:r>
              <a:rPr lang="en-US" sz="900">
                <a:latin typeface="Calibri"/>
                <a:cs typeface="Segoe UI"/>
                <a:hlinkClick r:id="rId4"/>
              </a:rPr>
              <a:t>https://doi.org/10.7802/2475</a:t>
            </a:r>
            <a:r>
              <a:rPr lang="en-GB" sz="900">
                <a:latin typeface="Calibri"/>
                <a:cs typeface="Calibri"/>
              </a:rPr>
              <a:t> </a:t>
            </a:r>
            <a:endParaRPr lang="en-GB" sz="900">
              <a:latin typeface="Calibri"/>
              <a:ea typeface="Open Sans"/>
              <a:cs typeface="Open Sans"/>
            </a:endParaRPr>
          </a:p>
        </p:txBody>
      </p:sp>
    </p:spTree>
    <p:extLst>
      <p:ext uri="{BB962C8B-B14F-4D97-AF65-F5344CB8AC3E}">
        <p14:creationId xmlns:p14="http://schemas.microsoft.com/office/powerpoint/2010/main" val="939937038"/>
      </p:ext>
    </p:extLst>
  </p:cSld>
  <p:clrMapOvr>
    <a:masterClrMapping/>
  </p:clrMapOvr>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49D737B8-760E-A575-6496-C814FF56230E}"/>
              </a:ext>
            </a:extLst>
          </p:cNvPr>
          <p:cNvSpPr>
            <a:spLocks noGrp="1"/>
          </p:cNvSpPr>
          <p:nvPr>
            <p:ph type="sldNum" sz="quarter" idx="4"/>
          </p:nvPr>
        </p:nvSpPr>
        <p:spPr/>
        <p:txBody>
          <a:bodyPr/>
          <a:lstStyle/>
          <a:p>
            <a:fld id="{783777ED-E0AE-DD49-A1E6-113717D9A99F}" type="slidenum">
              <a:rPr lang="fr-FR" smtClean="0"/>
              <a:pPr/>
              <a:t>19</a:t>
            </a:fld>
            <a:endParaRPr lang="fr-FR"/>
          </a:p>
        </p:txBody>
      </p:sp>
      <p:sp>
        <p:nvSpPr>
          <p:cNvPr id="2" name="Title 1">
            <a:extLst>
              <a:ext uri="{FF2B5EF4-FFF2-40B4-BE49-F238E27FC236}">
                <a16:creationId xmlns:a16="http://schemas.microsoft.com/office/drawing/2014/main" id="{C50F935C-ACB7-2DC4-69D9-216E0F115758}"/>
              </a:ext>
            </a:extLst>
          </p:cNvPr>
          <p:cNvSpPr>
            <a:spLocks noGrp="1"/>
          </p:cNvSpPr>
          <p:nvPr/>
        </p:nvSpPr>
        <p:spPr>
          <a:xfrm>
            <a:off x="1006817" y="1089826"/>
            <a:ext cx="11223290"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b="1"/>
              <a:t>Reasons for not reporting incidents of gender-based violence</a:t>
            </a:r>
            <a:endParaRPr lang="LID4096" b="1"/>
          </a:p>
        </p:txBody>
      </p:sp>
      <p:pic>
        <p:nvPicPr>
          <p:cNvPr id="4" name="Picture 4" descr="A picture containing graphical user interface&#10;&#10;Description automatically generated">
            <a:extLst>
              <a:ext uri="{FF2B5EF4-FFF2-40B4-BE49-F238E27FC236}">
                <a16:creationId xmlns:a16="http://schemas.microsoft.com/office/drawing/2014/main" id="{C087C944-95D6-5476-9F88-8984DBB3F2C4}"/>
              </a:ext>
            </a:extLst>
          </p:cNvPr>
          <p:cNvPicPr>
            <a:picLocks noChangeAspect="1"/>
          </p:cNvPicPr>
          <p:nvPr/>
        </p:nvPicPr>
        <p:blipFill>
          <a:blip r:embed="rId3"/>
          <a:stretch>
            <a:fillRect/>
          </a:stretch>
        </p:blipFill>
        <p:spPr>
          <a:xfrm>
            <a:off x="657741" y="1786012"/>
            <a:ext cx="8073915" cy="4542526"/>
          </a:xfrm>
          <a:prstGeom prst="rect">
            <a:avLst/>
          </a:prstGeom>
        </p:spPr>
      </p:pic>
      <p:sp>
        <p:nvSpPr>
          <p:cNvPr id="8" name="Rectangle 7">
            <a:extLst>
              <a:ext uri="{FF2B5EF4-FFF2-40B4-BE49-F238E27FC236}">
                <a16:creationId xmlns:a16="http://schemas.microsoft.com/office/drawing/2014/main" id="{854F78F0-6A11-1AB4-0C02-CC59B83443B0}"/>
              </a:ext>
            </a:extLst>
          </p:cNvPr>
          <p:cNvSpPr/>
          <p:nvPr/>
        </p:nvSpPr>
        <p:spPr>
          <a:xfrm>
            <a:off x="7272126" y="5113283"/>
            <a:ext cx="914399" cy="914399"/>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feld 2">
            <a:extLst>
              <a:ext uri="{FF2B5EF4-FFF2-40B4-BE49-F238E27FC236}">
                <a16:creationId xmlns:a16="http://schemas.microsoft.com/office/drawing/2014/main" id="{B702DB75-EF56-6074-DAD6-23730B33255C}"/>
              </a:ext>
            </a:extLst>
          </p:cNvPr>
          <p:cNvSpPr txBox="1"/>
          <p:nvPr/>
        </p:nvSpPr>
        <p:spPr>
          <a:xfrm>
            <a:off x="7661876" y="5575566"/>
            <a:ext cx="3906750" cy="646331"/>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900">
                <a:solidFill>
                  <a:schemeClr val="bg1">
                    <a:lumMod val="65000"/>
                  </a:schemeClr>
                </a:solidFill>
                <a:ea typeface="+mn-lt"/>
                <a:cs typeface="+mn-lt"/>
              </a:rPr>
              <a:t>Lipinsky, A., </a:t>
            </a:r>
            <a:r>
              <a:rPr lang="de-DE" sz="900" err="1">
                <a:solidFill>
                  <a:schemeClr val="bg1">
                    <a:lumMod val="65000"/>
                  </a:schemeClr>
                </a:solidFill>
                <a:ea typeface="+mn-lt"/>
                <a:cs typeface="+mn-lt"/>
              </a:rPr>
              <a:t>Schredl</a:t>
            </a:r>
            <a:r>
              <a:rPr lang="de-DE" sz="900">
                <a:solidFill>
                  <a:schemeClr val="bg1">
                    <a:lumMod val="65000"/>
                  </a:schemeClr>
                </a:solidFill>
                <a:ea typeface="+mn-lt"/>
                <a:cs typeface="+mn-lt"/>
              </a:rPr>
              <a:t>, C., Baumann, H., Humbert, A., </a:t>
            </a:r>
            <a:r>
              <a:rPr lang="de-DE" sz="900" err="1">
                <a:solidFill>
                  <a:schemeClr val="bg1">
                    <a:lumMod val="65000"/>
                  </a:schemeClr>
                </a:solidFill>
                <a:ea typeface="+mn-lt"/>
                <a:cs typeface="+mn-lt"/>
              </a:rPr>
              <a:t>Tanwar</a:t>
            </a:r>
            <a:r>
              <a:rPr lang="de-DE" sz="900">
                <a:solidFill>
                  <a:schemeClr val="bg1">
                    <a:lumMod val="65000"/>
                  </a:schemeClr>
                </a:solidFill>
                <a:ea typeface="+mn-lt"/>
                <a:cs typeface="+mn-lt"/>
              </a:rPr>
              <a:t>, J. (2022). </a:t>
            </a:r>
            <a:r>
              <a:rPr lang="de-DE" sz="900" i="1">
                <a:solidFill>
                  <a:schemeClr val="bg1">
                    <a:lumMod val="65000"/>
                  </a:schemeClr>
                </a:solidFill>
                <a:ea typeface="+mn-lt"/>
                <a:cs typeface="+mn-lt"/>
              </a:rPr>
              <a:t>Gender-</a:t>
            </a:r>
            <a:r>
              <a:rPr lang="de-DE" sz="900" i="1" err="1">
                <a:solidFill>
                  <a:schemeClr val="bg1">
                    <a:lumMod val="65000"/>
                  </a:schemeClr>
                </a:solidFill>
                <a:ea typeface="+mn-lt"/>
                <a:cs typeface="+mn-lt"/>
              </a:rPr>
              <a:t>based</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violence</a:t>
            </a:r>
            <a:r>
              <a:rPr lang="de-DE" sz="900" i="1">
                <a:solidFill>
                  <a:schemeClr val="bg1">
                    <a:lumMod val="65000"/>
                  </a:schemeClr>
                </a:solidFill>
                <a:ea typeface="+mn-lt"/>
                <a:cs typeface="+mn-lt"/>
              </a:rPr>
              <a:t> and </a:t>
            </a:r>
            <a:r>
              <a:rPr lang="de-DE" sz="900" i="1" err="1">
                <a:solidFill>
                  <a:schemeClr val="bg1">
                    <a:lumMod val="65000"/>
                  </a:schemeClr>
                </a:solidFill>
                <a:ea typeface="+mn-lt"/>
                <a:cs typeface="+mn-lt"/>
              </a:rPr>
              <a:t>its</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consequences</a:t>
            </a:r>
            <a:r>
              <a:rPr lang="de-DE" sz="900" i="1">
                <a:solidFill>
                  <a:schemeClr val="bg1">
                    <a:lumMod val="65000"/>
                  </a:schemeClr>
                </a:solidFill>
                <a:ea typeface="+mn-lt"/>
                <a:cs typeface="+mn-lt"/>
              </a:rPr>
              <a:t> in European Academia, Summary </a:t>
            </a:r>
            <a:r>
              <a:rPr lang="de-DE" sz="900" i="1" err="1">
                <a:solidFill>
                  <a:schemeClr val="bg1">
                    <a:lumMod val="65000"/>
                  </a:schemeClr>
                </a:solidFill>
                <a:ea typeface="+mn-lt"/>
                <a:cs typeface="+mn-lt"/>
              </a:rPr>
              <a:t>results</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from</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the</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UniSAFE</a:t>
            </a:r>
            <a:r>
              <a:rPr lang="de-DE" sz="900" i="1">
                <a:solidFill>
                  <a:schemeClr val="bg1">
                    <a:lumMod val="65000"/>
                  </a:schemeClr>
                </a:solidFill>
                <a:ea typeface="+mn-lt"/>
                <a:cs typeface="+mn-lt"/>
              </a:rPr>
              <a:t> </a:t>
            </a:r>
            <a:r>
              <a:rPr lang="de-DE" sz="900" i="1" err="1">
                <a:solidFill>
                  <a:schemeClr val="bg1">
                    <a:lumMod val="65000"/>
                  </a:schemeClr>
                </a:solidFill>
                <a:ea typeface="+mn-lt"/>
                <a:cs typeface="+mn-lt"/>
              </a:rPr>
              <a:t>survey</a:t>
            </a:r>
            <a:r>
              <a:rPr lang="de-DE" sz="900" i="1">
                <a:solidFill>
                  <a:schemeClr val="bg1">
                    <a:lumMod val="65000"/>
                  </a:schemeClr>
                </a:solidFill>
                <a:ea typeface="+mn-lt"/>
                <a:cs typeface="+mn-lt"/>
              </a:rPr>
              <a:t>. Report,</a:t>
            </a:r>
            <a:r>
              <a:rPr lang="de-DE" sz="900">
                <a:solidFill>
                  <a:schemeClr val="bg1">
                    <a:lumMod val="65000"/>
                  </a:schemeClr>
                </a:solidFill>
                <a:ea typeface="+mn-lt"/>
                <a:cs typeface="+mn-lt"/>
              </a:rPr>
              <a:t> November 2022. </a:t>
            </a:r>
            <a:r>
              <a:rPr lang="de-DE" sz="900" err="1">
                <a:solidFill>
                  <a:schemeClr val="bg1">
                    <a:lumMod val="65000"/>
                  </a:schemeClr>
                </a:solidFill>
                <a:ea typeface="+mn-lt"/>
                <a:cs typeface="+mn-lt"/>
              </a:rPr>
              <a:t>UniSAFE</a:t>
            </a:r>
            <a:r>
              <a:rPr lang="de-DE" sz="900">
                <a:solidFill>
                  <a:schemeClr val="bg1">
                    <a:lumMod val="65000"/>
                  </a:schemeClr>
                </a:solidFill>
                <a:ea typeface="+mn-lt"/>
                <a:cs typeface="+mn-lt"/>
              </a:rPr>
              <a:t> </a:t>
            </a:r>
            <a:r>
              <a:rPr lang="de-DE" sz="900" err="1">
                <a:solidFill>
                  <a:schemeClr val="bg1">
                    <a:lumMod val="65000"/>
                  </a:schemeClr>
                </a:solidFill>
                <a:ea typeface="+mn-lt"/>
                <a:cs typeface="+mn-lt"/>
              </a:rPr>
              <a:t>project</a:t>
            </a:r>
            <a:r>
              <a:rPr lang="de-DE" sz="900">
                <a:solidFill>
                  <a:schemeClr val="bg1">
                    <a:lumMod val="65000"/>
                  </a:schemeClr>
                </a:solidFill>
                <a:ea typeface="+mn-lt"/>
                <a:cs typeface="+mn-lt"/>
              </a:rPr>
              <a:t> no.101006261.</a:t>
            </a:r>
            <a:endParaRPr lang="de-DE" sz="900">
              <a:solidFill>
                <a:schemeClr val="bg1">
                  <a:lumMod val="65000"/>
                </a:schemeClr>
              </a:solidFill>
              <a:ea typeface="Open Sans"/>
              <a:cs typeface="Open Sans"/>
            </a:endParaRPr>
          </a:p>
        </p:txBody>
      </p:sp>
    </p:spTree>
    <p:extLst>
      <p:ext uri="{BB962C8B-B14F-4D97-AF65-F5344CB8AC3E}">
        <p14:creationId xmlns:p14="http://schemas.microsoft.com/office/powerpoint/2010/main" val="2766210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latin typeface="D-DIN Exp"/>
              </a:rPr>
              <a:t>Learning objectives</a:t>
            </a:r>
            <a:endParaRPr lang="en-US" sz="3200" b="1"/>
          </a:p>
        </p:txBody>
      </p:sp>
      <p:sp>
        <p:nvSpPr>
          <p:cNvPr id="3" name="TextBox 11">
            <a:extLst>
              <a:ext uri="{FF2B5EF4-FFF2-40B4-BE49-F238E27FC236}">
                <a16:creationId xmlns:a16="http://schemas.microsoft.com/office/drawing/2014/main" id="{9C29A036-ED95-FDCD-FF8E-4FABCB14D110}"/>
              </a:ext>
            </a:extLst>
          </p:cNvPr>
          <p:cNvSpPr txBox="1"/>
          <p:nvPr/>
        </p:nvSpPr>
        <p:spPr>
          <a:xfrm>
            <a:off x="753455" y="2317116"/>
            <a:ext cx="10690711" cy="3611694"/>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Open Sans"/>
                <a:ea typeface="Open Sans"/>
                <a:cs typeface="Open Sans"/>
              </a:rPr>
              <a:t>This webinar aims to help you gain the knowledge needed to </a:t>
            </a:r>
            <a:r>
              <a:rPr lang="en-US" sz="2000" err="1">
                <a:solidFill>
                  <a:schemeClr val="bg1"/>
                </a:solidFill>
                <a:latin typeface="Open Sans"/>
                <a:ea typeface="Open Sans"/>
                <a:cs typeface="Open Sans"/>
              </a:rPr>
              <a:t>recognise</a:t>
            </a:r>
            <a:r>
              <a:rPr lang="en-US" sz="2000">
                <a:solidFill>
                  <a:schemeClr val="bg1"/>
                </a:solidFill>
                <a:latin typeface="Open Sans"/>
                <a:ea typeface="Open Sans"/>
                <a:cs typeface="Open Sans"/>
              </a:rPr>
              <a:t> and reflect on your role to respond to gender-based violence. By the end of the training you will: </a:t>
            </a:r>
            <a:endParaRPr lang="en-US">
              <a:solidFill>
                <a:schemeClr val="bg1"/>
              </a:solidFill>
              <a:latin typeface="Open Sans"/>
              <a:ea typeface="Open Sans"/>
              <a:cs typeface="Open Sans"/>
            </a:endParaRPr>
          </a:p>
          <a:p>
            <a:pPr>
              <a:lnSpc>
                <a:spcPct val="130000"/>
              </a:lnSpc>
            </a:pPr>
            <a:endParaRPr lang="en-US">
              <a:solidFill>
                <a:schemeClr val="bg1"/>
              </a:solidFill>
              <a:ea typeface="Open Sans"/>
              <a:cs typeface="Open Sans"/>
            </a:endParaRPr>
          </a:p>
          <a:p>
            <a:pPr marL="342900" indent="-342900">
              <a:lnSpc>
                <a:spcPct val="130000"/>
              </a:lnSpc>
              <a:buFont typeface="Wingdings"/>
              <a:buChar char="q"/>
            </a:pPr>
            <a:r>
              <a:rPr lang="en-US" sz="2000">
                <a:solidFill>
                  <a:schemeClr val="bg1"/>
                </a:solidFill>
                <a:latin typeface="Open Sans"/>
                <a:ea typeface="Open Sans"/>
                <a:cs typeface="Open Sans"/>
              </a:rPr>
              <a:t>Gain knowledge on key concept related to issues of gender-based violence   </a:t>
            </a:r>
          </a:p>
          <a:p>
            <a:pPr marL="342900" indent="-342900">
              <a:lnSpc>
                <a:spcPct val="130000"/>
              </a:lnSpc>
              <a:buFont typeface="Wingdings"/>
              <a:buChar char="q"/>
            </a:pPr>
            <a:r>
              <a:rPr lang="en-US" sz="2000">
                <a:solidFill>
                  <a:schemeClr val="bg1"/>
                </a:solidFill>
                <a:latin typeface="Open Sans"/>
                <a:ea typeface="Open Sans"/>
                <a:cs typeface="Open Sans"/>
              </a:rPr>
              <a:t>Gain insights on gender-based violence in the context of higher education   </a:t>
            </a:r>
          </a:p>
          <a:p>
            <a:pPr marL="342900" indent="-342900">
              <a:lnSpc>
                <a:spcPct val="130000"/>
              </a:lnSpc>
              <a:buFont typeface="Wingdings"/>
              <a:buChar char="q"/>
            </a:pPr>
            <a:r>
              <a:rPr lang="en-US" sz="2000">
                <a:solidFill>
                  <a:schemeClr val="bg1"/>
                </a:solidFill>
                <a:latin typeface="Open Sans"/>
                <a:ea typeface="Open Sans"/>
                <a:cs typeface="Open Sans"/>
              </a:rPr>
              <a:t>Acquire skills to </a:t>
            </a:r>
            <a:r>
              <a:rPr lang="en-US" sz="2000" err="1">
                <a:solidFill>
                  <a:schemeClr val="bg1"/>
                </a:solidFill>
                <a:latin typeface="Open Sans"/>
                <a:ea typeface="Open Sans"/>
                <a:cs typeface="Open Sans"/>
              </a:rPr>
              <a:t>recognise</a:t>
            </a:r>
            <a:r>
              <a:rPr lang="en-US" sz="2000">
                <a:solidFill>
                  <a:schemeClr val="bg1"/>
                </a:solidFill>
                <a:latin typeface="Open Sans"/>
                <a:ea typeface="Open Sans"/>
                <a:cs typeface="Open Sans"/>
              </a:rPr>
              <a:t> gender-based violence in higher education from a bystander position </a:t>
            </a:r>
          </a:p>
          <a:p>
            <a:pPr>
              <a:lnSpc>
                <a:spcPct val="130000"/>
              </a:lnSpc>
            </a:pPr>
            <a:endParaRPr lang="en-US" sz="2000">
              <a:latin typeface="Open Sans"/>
              <a:ea typeface="Open Sans"/>
              <a:cs typeface="Open Sans"/>
            </a:endParaRPr>
          </a:p>
          <a:p>
            <a:pPr>
              <a:lnSpc>
                <a:spcPct val="130000"/>
              </a:lnSpc>
            </a:pPr>
            <a:endParaRPr lang="en-US" sz="2000">
              <a:latin typeface="+mn-ea"/>
            </a:endParaRPr>
          </a:p>
        </p:txBody>
      </p:sp>
    </p:spTree>
    <p:extLst>
      <p:ext uri="{BB962C8B-B14F-4D97-AF65-F5344CB8AC3E}">
        <p14:creationId xmlns:p14="http://schemas.microsoft.com/office/powerpoint/2010/main" val="1296476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6E666C0-4253-4DEA-5E28-282B97C303C2}"/>
              </a:ext>
            </a:extLst>
          </p:cNvPr>
          <p:cNvSpPr>
            <a:spLocks noGrp="1"/>
          </p:cNvSpPr>
          <p:nvPr>
            <p:ph type="title"/>
          </p:nvPr>
        </p:nvSpPr>
        <p:spPr/>
        <p:txBody>
          <a:bodyPr/>
          <a:lstStyle/>
          <a:p>
            <a:r>
              <a:rPr lang="en-US" sz="3200" b="1" dirty="0">
                <a:latin typeface="D-DIN Exp"/>
              </a:rPr>
              <a:t>Key point: different groups are differently effected</a:t>
            </a:r>
          </a:p>
        </p:txBody>
      </p:sp>
      <p:graphicFrame>
        <p:nvGraphicFramePr>
          <p:cNvPr id="3" name="Chart 2">
            <a:extLst>
              <a:ext uri="{FF2B5EF4-FFF2-40B4-BE49-F238E27FC236}">
                <a16:creationId xmlns:a16="http://schemas.microsoft.com/office/drawing/2014/main" id="{CC0AA77F-2A71-49D2-996D-012F84C3EF55}"/>
              </a:ext>
            </a:extLst>
          </p:cNvPr>
          <p:cNvGraphicFramePr>
            <a:graphicFrameLocks/>
          </p:cNvGraphicFramePr>
          <p:nvPr>
            <p:extLst>
              <p:ext uri="{D42A27DB-BD31-4B8C-83A1-F6EECF244321}">
                <p14:modId xmlns:p14="http://schemas.microsoft.com/office/powerpoint/2010/main" val="1930455935"/>
              </p:ext>
            </p:extLst>
          </p:nvPr>
        </p:nvGraphicFramePr>
        <p:xfrm>
          <a:off x="340545" y="2145381"/>
          <a:ext cx="10080000" cy="42437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2234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D52E-7848-F487-E16C-312959594F40}"/>
              </a:ext>
            </a:extLst>
          </p:cNvPr>
          <p:cNvSpPr>
            <a:spLocks noGrp="1"/>
          </p:cNvSpPr>
          <p:nvPr>
            <p:ph type="title"/>
          </p:nvPr>
        </p:nvSpPr>
        <p:spPr>
          <a:xfrm>
            <a:off x="2318995" y="212514"/>
            <a:ext cx="9454510" cy="631077"/>
          </a:xfrm>
        </p:spPr>
        <p:txBody>
          <a:bodyPr/>
          <a:lstStyle/>
          <a:p>
            <a:r>
              <a:rPr lang="en-GB" sz="3200" b="1" dirty="0">
                <a:latin typeface="D-DIN Exp"/>
              </a:rPr>
              <a:t>Consequences for students</a:t>
            </a:r>
          </a:p>
        </p:txBody>
      </p:sp>
      <p:sp>
        <p:nvSpPr>
          <p:cNvPr id="3" name="Content Placeholder 2">
            <a:extLst>
              <a:ext uri="{FF2B5EF4-FFF2-40B4-BE49-F238E27FC236}">
                <a16:creationId xmlns:a16="http://schemas.microsoft.com/office/drawing/2014/main" id="{3A34BCB1-747B-2878-D15F-918590D5CCCB}"/>
              </a:ext>
            </a:extLst>
          </p:cNvPr>
          <p:cNvSpPr>
            <a:spLocks noGrp="1"/>
          </p:cNvSpPr>
          <p:nvPr>
            <p:ph idx="1"/>
          </p:nvPr>
        </p:nvSpPr>
        <p:spPr/>
        <p:txBody>
          <a:bodyPr>
            <a:normAutofit/>
          </a:bodyPr>
          <a:lstStyle/>
          <a:p>
            <a:endParaRPr lang="en-GB" sz="1200" i="1">
              <a:latin typeface="D-DIN" panose="020B0504030202030204" pitchFamily="34" charset="0"/>
            </a:endParaRPr>
          </a:p>
        </p:txBody>
      </p:sp>
      <p:graphicFrame>
        <p:nvGraphicFramePr>
          <p:cNvPr id="4" name="Chart 3">
            <a:extLst>
              <a:ext uri="{FF2B5EF4-FFF2-40B4-BE49-F238E27FC236}">
                <a16:creationId xmlns:a16="http://schemas.microsoft.com/office/drawing/2014/main" id="{AC2D3720-4223-4DB7-BC0C-E662293B4D85}"/>
              </a:ext>
            </a:extLst>
          </p:cNvPr>
          <p:cNvGraphicFramePr>
            <a:graphicFrameLocks/>
          </p:cNvGraphicFramePr>
          <p:nvPr>
            <p:extLst>
              <p:ext uri="{D42A27DB-BD31-4B8C-83A1-F6EECF244321}">
                <p14:modId xmlns:p14="http://schemas.microsoft.com/office/powerpoint/2010/main" val="2725972368"/>
              </p:ext>
            </p:extLst>
          </p:nvPr>
        </p:nvGraphicFramePr>
        <p:xfrm>
          <a:off x="476004" y="1270066"/>
          <a:ext cx="11035414" cy="498536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F9EAA456-5F20-9B50-C10F-0F948631540F}"/>
              </a:ext>
            </a:extLst>
          </p:cNvPr>
          <p:cNvSpPr txBox="1"/>
          <p:nvPr/>
        </p:nvSpPr>
        <p:spPr>
          <a:xfrm>
            <a:off x="0" y="5957304"/>
            <a:ext cx="5197257" cy="523220"/>
          </a:xfrm>
          <a:prstGeom prst="rect">
            <a:avLst/>
          </a:prstGeom>
          <a:noFill/>
        </p:spPr>
        <p:txBody>
          <a:bodyPr wrap="none" rtlCol="0">
            <a:spAutoFit/>
          </a:bodyPr>
          <a:lstStyle/>
          <a:p>
            <a:r>
              <a:rPr lang="en-GB" sz="1000" i="1">
                <a:latin typeface="Arial" panose="020B0604020202020204" pitchFamily="34" charset="0"/>
                <a:cs typeface="Arial" panose="020B0604020202020204" pitchFamily="34" charset="0"/>
              </a:rPr>
              <a:t>Note: weighted percentages. Source: Humbert 2023, using data from </a:t>
            </a:r>
            <a:r>
              <a:rPr lang="en-GB" sz="1000" i="1" err="1">
                <a:latin typeface="Arial" panose="020B0604020202020204" pitchFamily="34" charset="0"/>
                <a:cs typeface="Arial" panose="020B0604020202020204" pitchFamily="34" charset="0"/>
              </a:rPr>
              <a:t>Lipinsky</a:t>
            </a:r>
            <a:r>
              <a:rPr lang="en-GB" sz="1000" i="1">
                <a:latin typeface="Arial" panose="020B0604020202020204" pitchFamily="34" charset="0"/>
                <a:cs typeface="Arial" panose="020B0604020202020204" pitchFamily="34" charset="0"/>
              </a:rPr>
              <a:t> et al. 2022</a:t>
            </a:r>
          </a:p>
          <a:p>
            <a:endParaRPr lang="en-GB"/>
          </a:p>
        </p:txBody>
      </p:sp>
    </p:spTree>
    <p:extLst>
      <p:ext uri="{BB962C8B-B14F-4D97-AF65-F5344CB8AC3E}">
        <p14:creationId xmlns:p14="http://schemas.microsoft.com/office/powerpoint/2010/main" val="24034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DC047-AE4C-20A2-C83D-D46F38D9DFF9}"/>
              </a:ext>
            </a:extLst>
          </p:cNvPr>
          <p:cNvSpPr>
            <a:spLocks noGrp="1"/>
          </p:cNvSpPr>
          <p:nvPr>
            <p:ph type="title"/>
          </p:nvPr>
        </p:nvSpPr>
        <p:spPr>
          <a:xfrm>
            <a:off x="701782" y="832528"/>
            <a:ext cx="9454510" cy="631077"/>
          </a:xfrm>
        </p:spPr>
        <p:txBody>
          <a:bodyPr/>
          <a:lstStyle/>
          <a:p>
            <a:r>
              <a:rPr lang="en-GB" sz="2400" b="1" dirty="0">
                <a:latin typeface="D-DIN Exp"/>
              </a:rPr>
              <a:t>Experiencing gender-based violence reduces confidence in institution's ability to address gender-based violence </a:t>
            </a:r>
          </a:p>
        </p:txBody>
      </p:sp>
      <p:graphicFrame>
        <p:nvGraphicFramePr>
          <p:cNvPr id="4" name="Chart 3">
            <a:extLst>
              <a:ext uri="{FF2B5EF4-FFF2-40B4-BE49-F238E27FC236}">
                <a16:creationId xmlns:a16="http://schemas.microsoft.com/office/drawing/2014/main" id="{58A726E0-A072-8A58-63E0-AF79F7B6A253}"/>
              </a:ext>
            </a:extLst>
          </p:cNvPr>
          <p:cNvGraphicFramePr>
            <a:graphicFrameLocks/>
          </p:cNvGraphicFramePr>
          <p:nvPr/>
        </p:nvGraphicFramePr>
        <p:xfrm>
          <a:off x="542925" y="1471610"/>
          <a:ext cx="11515971" cy="4400550"/>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a:extLst>
              <a:ext uri="{FF2B5EF4-FFF2-40B4-BE49-F238E27FC236}">
                <a16:creationId xmlns:a16="http://schemas.microsoft.com/office/drawing/2014/main" id="{2736394F-0C59-F8D1-A64E-A1544C0DB7AC}"/>
              </a:ext>
            </a:extLst>
          </p:cNvPr>
          <p:cNvSpPr/>
          <p:nvPr/>
        </p:nvSpPr>
        <p:spPr>
          <a:xfrm>
            <a:off x="4603315" y="3671885"/>
            <a:ext cx="4070959" cy="1515650"/>
          </a:xfrm>
          <a:prstGeom prst="ellipse">
            <a:avLst/>
          </a:prstGeom>
          <a:noFill/>
          <a:ln w="38100">
            <a:solidFill>
              <a:srgbClr val="0424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253CD3C7-C75B-0790-12A2-D6D19B46B23C}"/>
              </a:ext>
            </a:extLst>
          </p:cNvPr>
          <p:cNvSpPr/>
          <p:nvPr/>
        </p:nvSpPr>
        <p:spPr>
          <a:xfrm>
            <a:off x="4768697" y="1741897"/>
            <a:ext cx="2368855" cy="1515650"/>
          </a:xfrm>
          <a:prstGeom prst="ellipse">
            <a:avLst/>
          </a:prstGeom>
          <a:noFill/>
          <a:ln w="38100">
            <a:solidFill>
              <a:srgbClr val="0424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2">
            <a:extLst>
              <a:ext uri="{FF2B5EF4-FFF2-40B4-BE49-F238E27FC236}">
                <a16:creationId xmlns:a16="http://schemas.microsoft.com/office/drawing/2014/main" id="{88E7DD2A-0BEB-F30C-7599-15D8894F333E}"/>
              </a:ext>
            </a:extLst>
          </p:cNvPr>
          <p:cNvSpPr>
            <a:spLocks noGrp="1"/>
          </p:cNvSpPr>
          <p:nvPr>
            <p:ph idx="1"/>
          </p:nvPr>
        </p:nvSpPr>
        <p:spPr>
          <a:xfrm>
            <a:off x="476005" y="6124444"/>
            <a:ext cx="11239990" cy="382044"/>
          </a:xfrm>
        </p:spPr>
        <p:txBody>
          <a:bodyPr>
            <a:normAutofit/>
          </a:bodyPr>
          <a:lstStyle/>
          <a:p>
            <a:r>
              <a:rPr lang="en-GB" sz="1200" i="1">
                <a:solidFill>
                  <a:schemeClr val="bg1">
                    <a:lumMod val="65000"/>
                  </a:schemeClr>
                </a:solidFill>
              </a:rPr>
              <a:t>Note: weighted percentages. Source: Humbert et al. 2023, using data from </a:t>
            </a:r>
            <a:r>
              <a:rPr lang="en-GB" sz="1200" i="1" err="1">
                <a:solidFill>
                  <a:schemeClr val="bg1">
                    <a:lumMod val="65000"/>
                  </a:schemeClr>
                </a:solidFill>
              </a:rPr>
              <a:t>Lipinsky</a:t>
            </a:r>
            <a:r>
              <a:rPr lang="en-GB" sz="1200" i="1">
                <a:solidFill>
                  <a:schemeClr val="bg1">
                    <a:lumMod val="65000"/>
                  </a:schemeClr>
                </a:solidFill>
              </a:rPr>
              <a:t> et al. 2022</a:t>
            </a:r>
            <a:endParaRPr lang="en-GB" sz="1200" i="1">
              <a:solidFill>
                <a:schemeClr val="bg1">
                  <a:lumMod val="65000"/>
                </a:schemeClr>
              </a:solidFill>
              <a:latin typeface="D-DIN" panose="020B0504030202030204" pitchFamily="34" charset="0"/>
            </a:endParaRPr>
          </a:p>
        </p:txBody>
      </p:sp>
    </p:spTree>
    <p:extLst>
      <p:ext uri="{BB962C8B-B14F-4D97-AF65-F5344CB8AC3E}">
        <p14:creationId xmlns:p14="http://schemas.microsoft.com/office/powerpoint/2010/main" val="138649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xit" presetSubtype="0" fill="hold" grpId="1"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E36970-6C21-581D-D0DA-2879DFC7A01E}"/>
              </a:ext>
            </a:extLst>
          </p:cNvPr>
          <p:cNvSpPr txBox="1">
            <a:spLocks/>
          </p:cNvSpPr>
          <p:nvPr/>
        </p:nvSpPr>
        <p:spPr>
          <a:xfrm>
            <a:off x="926606" y="254965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3600">
                <a:solidFill>
                  <a:srgbClr val="FFFFFF"/>
                </a:solidFill>
                <a:latin typeface="D-DIN Exp"/>
              </a:rPr>
              <a:t>Discussion and reflections on prevalence and consequences</a:t>
            </a:r>
          </a:p>
          <a:p>
            <a:pPr algn="ctr"/>
            <a:endParaRPr lang="en-US" sz="3600">
              <a:solidFill>
                <a:srgbClr val="FFFFFF"/>
              </a:solidFill>
              <a:latin typeface="D-DIN Exp"/>
            </a:endParaRPr>
          </a:p>
        </p:txBody>
      </p:sp>
    </p:spTree>
    <p:extLst>
      <p:ext uri="{BB962C8B-B14F-4D97-AF65-F5344CB8AC3E}">
        <p14:creationId xmlns:p14="http://schemas.microsoft.com/office/powerpoint/2010/main" val="1525958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BDF4F-52FB-56C9-4EB1-2BEDEA9E871A}"/>
              </a:ext>
            </a:extLst>
          </p:cNvPr>
          <p:cNvSpPr>
            <a:spLocks noGrp="1"/>
          </p:cNvSpPr>
          <p:nvPr>
            <p:ph type="title"/>
          </p:nvPr>
        </p:nvSpPr>
        <p:spPr>
          <a:xfrm>
            <a:off x="926606" y="2549659"/>
            <a:ext cx="10086975" cy="778381"/>
          </a:xfrm>
        </p:spPr>
        <p:txBody>
          <a:bodyPr/>
          <a:lstStyle/>
          <a:p>
            <a:pPr algn="ctr"/>
            <a:r>
              <a:rPr lang="en-US" sz="3600" dirty="0">
                <a:solidFill>
                  <a:srgbClr val="FFFFFF"/>
                </a:solidFill>
                <a:latin typeface="D-DIN Exp"/>
              </a:rPr>
              <a:t>Break</a:t>
            </a:r>
            <a:endParaRPr lang="LID4096" sz="3600" dirty="0">
              <a:solidFill>
                <a:srgbClr val="FFFFFF"/>
              </a:solidFill>
              <a:latin typeface="D-DIN Exp"/>
            </a:endParaRPr>
          </a:p>
        </p:txBody>
      </p:sp>
    </p:spTree>
    <p:extLst>
      <p:ext uri="{BB962C8B-B14F-4D97-AF65-F5344CB8AC3E}">
        <p14:creationId xmlns:p14="http://schemas.microsoft.com/office/powerpoint/2010/main" val="2615887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C8D7-0C36-1469-23EC-48AC939D7A86}"/>
              </a:ext>
            </a:extLst>
          </p:cNvPr>
          <p:cNvSpPr>
            <a:spLocks noGrp="1"/>
          </p:cNvSpPr>
          <p:nvPr>
            <p:ph type="title"/>
          </p:nvPr>
        </p:nvSpPr>
        <p:spPr/>
        <p:txBody>
          <a:bodyPr/>
          <a:lstStyle/>
          <a:p>
            <a:r>
              <a:rPr lang="en-US" sz="3200" b="1" dirty="0">
                <a:latin typeface="D-DIN Exp"/>
              </a:rPr>
              <a:t>Root and cause factors</a:t>
            </a:r>
          </a:p>
        </p:txBody>
      </p:sp>
      <p:sp>
        <p:nvSpPr>
          <p:cNvPr id="3" name="TextBox 2">
            <a:extLst>
              <a:ext uri="{FF2B5EF4-FFF2-40B4-BE49-F238E27FC236}">
                <a16:creationId xmlns:a16="http://schemas.microsoft.com/office/drawing/2014/main" id="{180F8C2D-A0CE-A96C-E38E-09074B9E1B87}"/>
              </a:ext>
            </a:extLst>
          </p:cNvPr>
          <p:cNvSpPr txBox="1"/>
          <p:nvPr/>
        </p:nvSpPr>
        <p:spPr>
          <a:xfrm>
            <a:off x="927164" y="2428499"/>
            <a:ext cx="10239387"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r>
              <a:rPr lang="en-US" sz="3200">
                <a:latin typeface="D-DIN"/>
              </a:rPr>
              <a:t>What causes gender-based violence in an academic context?</a:t>
            </a:r>
          </a:p>
        </p:txBody>
      </p:sp>
      <p:cxnSp>
        <p:nvCxnSpPr>
          <p:cNvPr id="4" name="Straight Connector 3">
            <a:extLst>
              <a:ext uri="{FF2B5EF4-FFF2-40B4-BE49-F238E27FC236}">
                <a16:creationId xmlns:a16="http://schemas.microsoft.com/office/drawing/2014/main" id="{DEBABB53-D448-904C-BEC6-747DB95F9958}"/>
              </a:ext>
            </a:extLst>
          </p:cNvPr>
          <p:cNvCxnSpPr>
            <a:cxnSpLocks/>
          </p:cNvCxnSpPr>
          <p:nvPr/>
        </p:nvCxnSpPr>
        <p:spPr>
          <a:xfrm>
            <a:off x="622163" y="2359971"/>
            <a:ext cx="13368" cy="102001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87EA137-D1E2-7B97-7B62-8399C021F651}"/>
              </a:ext>
            </a:extLst>
          </p:cNvPr>
          <p:cNvSpPr txBox="1"/>
          <p:nvPr/>
        </p:nvSpPr>
        <p:spPr>
          <a:xfrm>
            <a:off x="540166" y="3576053"/>
            <a:ext cx="9898566" cy="2805063"/>
          </a:xfrm>
          <a:prstGeom prst="rect">
            <a:avLst/>
          </a:prstGeom>
          <a:noFill/>
        </p:spPr>
        <p:txBody>
          <a:bodyPr wrap="square" lIns="91440" tIns="45720" rIns="91440" bIns="45720" anchor="t">
            <a:spAutoFit/>
          </a:bodyPr>
          <a:lstStyle/>
          <a:p>
            <a:pPr marL="342900" indent="-342900">
              <a:lnSpc>
                <a:spcPct val="150000"/>
              </a:lnSpc>
              <a:buFont typeface="Wingdings" panose="05000000000000000000" pitchFamily="2" charset="2"/>
              <a:buChar char="q"/>
            </a:pPr>
            <a:r>
              <a:rPr lang="en-US" sz="2400" b="0" i="0">
                <a:solidFill>
                  <a:srgbClr val="FFFFFF"/>
                </a:solidFill>
                <a:effectLst/>
                <a:latin typeface="D-DIN"/>
                <a:cs typeface="Calibri"/>
              </a:rPr>
              <a:t>Gender stereotypes</a:t>
            </a:r>
          </a:p>
          <a:p>
            <a:pPr marL="342900" indent="-342900">
              <a:lnSpc>
                <a:spcPct val="150000"/>
              </a:lnSpc>
              <a:buFont typeface="Wingdings" panose="05000000000000000000" pitchFamily="2" charset="2"/>
              <a:buChar char="q"/>
            </a:pPr>
            <a:r>
              <a:rPr lang="en-US" sz="2400">
                <a:solidFill>
                  <a:srgbClr val="FFFFFF"/>
                </a:solidFill>
                <a:latin typeface="D-DIN"/>
                <a:cs typeface="Calibri"/>
              </a:rPr>
              <a:t>Harmful gender and cultural norms </a:t>
            </a:r>
          </a:p>
          <a:p>
            <a:pPr marL="342900" indent="-342900">
              <a:lnSpc>
                <a:spcPct val="150000"/>
              </a:lnSpc>
              <a:buFont typeface="Wingdings" panose="05000000000000000000" pitchFamily="2" charset="2"/>
              <a:buChar char="q"/>
            </a:pPr>
            <a:r>
              <a:rPr lang="en-US" sz="2400" b="0" i="0">
                <a:solidFill>
                  <a:srgbClr val="FFFFFF"/>
                </a:solidFill>
                <a:effectLst/>
                <a:latin typeface="D-DIN"/>
                <a:cs typeface="Calibri"/>
              </a:rPr>
              <a:t>Discrimination and biased practices</a:t>
            </a:r>
            <a:r>
              <a:rPr lang="en-US" sz="2400">
                <a:solidFill>
                  <a:srgbClr val="FFFFFF"/>
                </a:solidFill>
                <a:latin typeface="D-DIN"/>
                <a:cs typeface="Calibri"/>
              </a:rPr>
              <a:t> </a:t>
            </a:r>
            <a:endParaRPr lang="en-US" sz="2400" b="0" i="0">
              <a:solidFill>
                <a:srgbClr val="FFFFFF"/>
              </a:solidFill>
              <a:effectLst/>
              <a:latin typeface="D-DIN"/>
              <a:cs typeface="Calibri"/>
            </a:endParaRPr>
          </a:p>
          <a:p>
            <a:pPr marL="342900" indent="-342900">
              <a:lnSpc>
                <a:spcPct val="150000"/>
              </a:lnSpc>
              <a:buFont typeface="Wingdings" panose="05000000000000000000" pitchFamily="2" charset="2"/>
              <a:buChar char="q"/>
            </a:pPr>
            <a:r>
              <a:rPr lang="en-US" sz="2400">
                <a:solidFill>
                  <a:srgbClr val="FFFFFF"/>
                </a:solidFill>
                <a:latin typeface="D-DIN"/>
                <a:cs typeface="Calibri"/>
              </a:rPr>
              <a:t>Power inequalities &amp; power dynamics</a:t>
            </a:r>
          </a:p>
          <a:p>
            <a:pPr marL="342900" indent="-342900">
              <a:lnSpc>
                <a:spcPct val="150000"/>
              </a:lnSpc>
              <a:buFont typeface="Wingdings" panose="05000000000000000000" pitchFamily="2" charset="2"/>
              <a:buChar char="q"/>
            </a:pPr>
            <a:r>
              <a:rPr lang="en-US" sz="2400">
                <a:solidFill>
                  <a:srgbClr val="FFFFFF"/>
                </a:solidFill>
                <a:latin typeface="D-DIN"/>
                <a:cs typeface="Calibri"/>
              </a:rPr>
              <a:t>Systemic issues (patriarchal power structures &amp; dominating  masculinity)</a:t>
            </a:r>
            <a:endParaRPr lang="LID4096" sz="2400">
              <a:solidFill>
                <a:srgbClr val="FFFFFF"/>
              </a:solidFill>
              <a:latin typeface="D-DIN"/>
              <a:cs typeface="Calibri"/>
            </a:endParaRPr>
          </a:p>
        </p:txBody>
      </p:sp>
    </p:spTree>
    <p:extLst>
      <p:ext uri="{BB962C8B-B14F-4D97-AF65-F5344CB8AC3E}">
        <p14:creationId xmlns:p14="http://schemas.microsoft.com/office/powerpoint/2010/main" val="446013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8506B4C-F626-20F0-A647-5DFAAF95BCF5}"/>
              </a:ext>
            </a:extLst>
          </p:cNvPr>
          <p:cNvSpPr>
            <a:spLocks noGrp="1"/>
          </p:cNvSpPr>
          <p:nvPr/>
        </p:nvSpPr>
        <p:spPr>
          <a:xfrm>
            <a:off x="929467" y="2393830"/>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GB" sz="3600" dirty="0">
                <a:solidFill>
                  <a:schemeClr val="bg1"/>
                </a:solidFill>
                <a:latin typeface="D-DIN"/>
                <a:cs typeface="Arial"/>
              </a:rPr>
              <a:t>Addressing gender-based violence from bystander positions</a:t>
            </a:r>
            <a:endParaRPr lang="en-US" sz="3600">
              <a:solidFill>
                <a:schemeClr val="bg1"/>
              </a:solidFill>
              <a:latin typeface="D-DIN"/>
              <a:cs typeface="Arial"/>
            </a:endParaRPr>
          </a:p>
        </p:txBody>
      </p:sp>
    </p:spTree>
    <p:extLst>
      <p:ext uri="{BB962C8B-B14F-4D97-AF65-F5344CB8AC3E}">
        <p14:creationId xmlns:p14="http://schemas.microsoft.com/office/powerpoint/2010/main" val="3170556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226" y="1181860"/>
            <a:ext cx="3664418" cy="835367"/>
          </a:xfrm>
        </p:spPr>
        <p:txBody>
          <a:bodyPr/>
          <a:lstStyle/>
          <a:p>
            <a:r>
              <a:rPr lang="en-US" b="1"/>
              <a:t>What’s bystander intervention?</a:t>
            </a:r>
          </a:p>
        </p:txBody>
      </p:sp>
      <p:sp>
        <p:nvSpPr>
          <p:cNvPr id="8" name="TextBox 7"/>
          <p:cNvSpPr txBox="1"/>
          <p:nvPr/>
        </p:nvSpPr>
        <p:spPr>
          <a:xfrm>
            <a:off x="730226" y="2542887"/>
            <a:ext cx="3411218" cy="3414461"/>
          </a:xfrm>
          <a:prstGeom prst="rect">
            <a:avLst/>
          </a:prstGeom>
          <a:noFill/>
        </p:spPr>
        <p:txBody>
          <a:bodyPr wrap="square" lIns="0" tIns="45720" rIns="0" bIns="45720" rtlCol="0" anchor="t">
            <a:spAutoFit/>
          </a:bodyPr>
          <a:lstStyle/>
          <a:p>
            <a:pPr>
              <a:lnSpc>
                <a:spcPct val="130000"/>
              </a:lnSpc>
            </a:pPr>
            <a:r>
              <a:rPr lang="en-US" sz="2400" b="0" i="0">
                <a:solidFill>
                  <a:srgbClr val="0F2235"/>
                </a:solidFill>
                <a:effectLst/>
                <a:latin typeface="D-DIN"/>
              </a:rPr>
              <a:t>Bystander intervention refers to the </a:t>
            </a:r>
            <a:r>
              <a:rPr lang="en-US" sz="2400" b="1" i="0">
                <a:solidFill>
                  <a:srgbClr val="0F2235"/>
                </a:solidFill>
                <a:effectLst/>
                <a:latin typeface="D-DIN"/>
              </a:rPr>
              <a:t>actions taken </a:t>
            </a:r>
            <a:r>
              <a:rPr lang="en-US" sz="2400" b="0" i="0">
                <a:solidFill>
                  <a:srgbClr val="0F2235"/>
                </a:solidFill>
                <a:effectLst/>
                <a:latin typeface="D-DIN"/>
              </a:rPr>
              <a:t>by individuals who observe a potentially harmful situation. The purpose is to prevent (further) violence from occurring.</a:t>
            </a:r>
            <a:r>
              <a:rPr lang="en-US" sz="2400">
                <a:solidFill>
                  <a:srgbClr val="0F2235"/>
                </a:solidFill>
                <a:latin typeface="D-DIN"/>
              </a:rPr>
              <a:t> </a:t>
            </a:r>
            <a:endParaRPr lang="en-US" sz="2400">
              <a:solidFill>
                <a:srgbClr val="0F2235"/>
              </a:solidFill>
              <a:latin typeface="D-DIN" panose="020B0504030202030204" pitchFamily="34" charset="77"/>
            </a:endParaRPr>
          </a:p>
        </p:txBody>
      </p:sp>
      <p:sp>
        <p:nvSpPr>
          <p:cNvPr id="10" name="Oval 9"/>
          <p:cNvSpPr/>
          <p:nvPr/>
        </p:nvSpPr>
        <p:spPr>
          <a:xfrm>
            <a:off x="5667900" y="160337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15" name="TextBox 14"/>
          <p:cNvSpPr txBox="1"/>
          <p:nvPr/>
        </p:nvSpPr>
        <p:spPr>
          <a:xfrm>
            <a:off x="5178405" y="3429000"/>
            <a:ext cx="2361801" cy="461665"/>
          </a:xfrm>
          <a:prstGeom prst="rect">
            <a:avLst/>
          </a:prstGeom>
          <a:noFill/>
        </p:spPr>
        <p:txBody>
          <a:bodyPr wrap="none" lIns="0" rIns="0" rtlCol="0">
            <a:spAutoFit/>
          </a:bodyPr>
          <a:lstStyle/>
          <a:p>
            <a:pPr algn="ctr"/>
            <a:r>
              <a:rPr lang="en-US" sz="2400" b="1">
                <a:latin typeface="D-DIN" panose="020B0504030202030204" pitchFamily="34" charset="77"/>
                <a:ea typeface="Open Sans" charset="0"/>
                <a:cs typeface="Open Sans" charset="0"/>
              </a:rPr>
              <a:t>Why to intervene?</a:t>
            </a:r>
          </a:p>
        </p:txBody>
      </p:sp>
      <p:sp>
        <p:nvSpPr>
          <p:cNvPr id="17" name="TextBox 16"/>
          <p:cNvSpPr txBox="1"/>
          <p:nvPr/>
        </p:nvSpPr>
        <p:spPr>
          <a:xfrm>
            <a:off x="8577168" y="3429000"/>
            <a:ext cx="2365199" cy="461665"/>
          </a:xfrm>
          <a:prstGeom prst="rect">
            <a:avLst/>
          </a:prstGeom>
          <a:noFill/>
        </p:spPr>
        <p:txBody>
          <a:bodyPr wrap="none" lIns="0" rIns="0" rtlCol="0">
            <a:spAutoFit/>
          </a:bodyPr>
          <a:lstStyle/>
          <a:p>
            <a:pPr algn="ctr"/>
            <a:r>
              <a:rPr lang="en-US" sz="2400" b="1">
                <a:latin typeface="D-DIN" panose="020B0504030202030204" pitchFamily="34" charset="77"/>
                <a:ea typeface="Open Sans" charset="0"/>
                <a:cs typeface="Open Sans" charset="0"/>
              </a:rPr>
              <a:t>How to intervene?</a:t>
            </a:r>
          </a:p>
        </p:txBody>
      </p:sp>
      <p:cxnSp>
        <p:nvCxnSpPr>
          <p:cNvPr id="19" name="Straight Connector 18"/>
          <p:cNvCxnSpPr>
            <a:cxnSpLocks/>
            <a:stCxn id="10" idx="4"/>
          </p:cNvCxnSpPr>
          <p:nvPr/>
        </p:nvCxnSpPr>
        <p:spPr>
          <a:xfrm>
            <a:off x="6380135" y="3027846"/>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24" name="Oval 9">
            <a:extLst>
              <a:ext uri="{FF2B5EF4-FFF2-40B4-BE49-F238E27FC236}">
                <a16:creationId xmlns:a16="http://schemas.microsoft.com/office/drawing/2014/main" id="{6A4CED41-10AD-0D4C-8D12-32EE80DE7CA3}"/>
              </a:ext>
            </a:extLst>
          </p:cNvPr>
          <p:cNvSpPr/>
          <p:nvPr/>
        </p:nvSpPr>
        <p:spPr>
          <a:xfrm>
            <a:off x="9017979" y="160337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27" name="Straight Connector 18">
            <a:extLst>
              <a:ext uri="{FF2B5EF4-FFF2-40B4-BE49-F238E27FC236}">
                <a16:creationId xmlns:a16="http://schemas.microsoft.com/office/drawing/2014/main" id="{2742FB5E-275F-A042-8489-D918DD1663D1}"/>
              </a:ext>
            </a:extLst>
          </p:cNvPr>
          <p:cNvCxnSpPr>
            <a:cxnSpLocks/>
          </p:cNvCxnSpPr>
          <p:nvPr/>
        </p:nvCxnSpPr>
        <p:spPr>
          <a:xfrm>
            <a:off x="9748836" y="305826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3" name="Espace réservé du numéro de diapositive 2">
            <a:extLst>
              <a:ext uri="{FF2B5EF4-FFF2-40B4-BE49-F238E27FC236}">
                <a16:creationId xmlns:a16="http://schemas.microsoft.com/office/drawing/2014/main" id="{7470DBDA-6206-754F-BC95-9305144B370A}"/>
              </a:ext>
            </a:extLst>
          </p:cNvPr>
          <p:cNvSpPr>
            <a:spLocks noGrp="1"/>
          </p:cNvSpPr>
          <p:nvPr>
            <p:ph type="sldNum" sz="quarter" idx="4"/>
          </p:nvPr>
        </p:nvSpPr>
        <p:spPr>
          <a:xfrm>
            <a:off x="8353623" y="5882972"/>
            <a:ext cx="2743200" cy="365125"/>
          </a:xfrm>
        </p:spPr>
        <p:txBody>
          <a:bodyPr/>
          <a:lstStyle/>
          <a:p>
            <a:fld id="{783777ED-E0AE-DD49-A1E6-113717D9A99F}" type="slidenum">
              <a:rPr lang="fr-FR" smtClean="0"/>
              <a:pPr/>
              <a:t>27</a:t>
            </a:fld>
            <a:endParaRPr lang="fr-FR"/>
          </a:p>
        </p:txBody>
      </p:sp>
      <p:sp>
        <p:nvSpPr>
          <p:cNvPr id="4" name="Shape 2571">
            <a:extLst>
              <a:ext uri="{FF2B5EF4-FFF2-40B4-BE49-F238E27FC236}">
                <a16:creationId xmlns:a16="http://schemas.microsoft.com/office/drawing/2014/main" id="{853BAC7D-44E9-A6E1-72B7-9952D349ECC3}"/>
              </a:ext>
            </a:extLst>
          </p:cNvPr>
          <p:cNvSpPr/>
          <p:nvPr/>
        </p:nvSpPr>
        <p:spPr>
          <a:xfrm>
            <a:off x="5963710" y="1897928"/>
            <a:ext cx="832849" cy="835367"/>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5" name="Shape 2553">
            <a:extLst>
              <a:ext uri="{FF2B5EF4-FFF2-40B4-BE49-F238E27FC236}">
                <a16:creationId xmlns:a16="http://schemas.microsoft.com/office/drawing/2014/main" id="{629F8AAA-8AE5-0A2E-E666-6109E389C237}"/>
              </a:ext>
            </a:extLst>
          </p:cNvPr>
          <p:cNvSpPr/>
          <p:nvPr/>
        </p:nvSpPr>
        <p:spPr>
          <a:xfrm>
            <a:off x="9300344" y="1867663"/>
            <a:ext cx="849758" cy="865632"/>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2468896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71087" y="1419566"/>
            <a:ext cx="10864851" cy="4585871"/>
          </a:xfrm>
          <a:prstGeom prst="rect">
            <a:avLst/>
          </a:prstGeom>
          <a:noFill/>
        </p:spPr>
        <p:txBody>
          <a:bodyPr wrap="square" lIns="0" tIns="45720" rIns="0" bIns="45720" rtlCol="0" anchor="t">
            <a:spAutoFit/>
          </a:bodyPr>
          <a:lstStyle/>
          <a:p>
            <a:pPr marR="0" lvl="0" algn="l" defTabSz="914400" rtl="0" eaLnBrk="1" fontAlgn="auto" latinLnBrk="0" hangingPunct="1">
              <a:lnSpc>
                <a:spcPct val="100000"/>
              </a:lnSpc>
              <a:spcBef>
                <a:spcPts val="0"/>
              </a:spcBef>
              <a:spcAft>
                <a:spcPts val="0"/>
              </a:spcAft>
              <a:buClrTx/>
              <a:buSzTx/>
              <a:tabLst/>
              <a:defRPr/>
            </a:pPr>
            <a:r>
              <a:rPr lang="en-US" sz="3200">
                <a:solidFill>
                  <a:srgbClr val="FFFFFF"/>
                </a:solidFill>
                <a:latin typeface="D-DIN"/>
                <a:ea typeface="Calibri"/>
                <a:cs typeface="Arial"/>
              </a:rPr>
              <a:t>DISCLAIMER</a:t>
            </a: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D-DIN"/>
              <a:ea typeface="Calibri" panose="020F0502020204030204" pitchFamily="34" charset="0"/>
              <a:cs typeface="Arial" panose="020B0604020202020204" pitchFamily="34" charset="0"/>
            </a:endParaRPr>
          </a:p>
          <a:p>
            <a:pPr>
              <a:defRPr/>
            </a:pPr>
            <a:r>
              <a:rPr lang="en-US" sz="2000">
                <a:solidFill>
                  <a:srgbClr val="FFFFFF"/>
                </a:solidFill>
                <a:effectLst/>
                <a:latin typeface="D-DIN"/>
                <a:ea typeface="Calibri"/>
                <a:cs typeface="Arial"/>
              </a:rPr>
              <a:t>Not everybody can speak up. Power relations, the environment you’re in, the possibility of retaliation, your traumas, your mental or physical (dis) ability(</a:t>
            </a:r>
            <a:r>
              <a:rPr lang="en-US" sz="2000" err="1">
                <a:solidFill>
                  <a:srgbClr val="FFFFFF"/>
                </a:solidFill>
                <a:effectLst/>
                <a:latin typeface="D-DIN"/>
                <a:ea typeface="Calibri"/>
                <a:cs typeface="Arial"/>
              </a:rPr>
              <a:t>ies</a:t>
            </a:r>
            <a:r>
              <a:rPr lang="en-US" sz="2000">
                <a:solidFill>
                  <a:srgbClr val="FFFFFF"/>
                </a:solidFill>
                <a:effectLst/>
                <a:latin typeface="D-DIN"/>
                <a:ea typeface="Calibri"/>
                <a:cs typeface="Arial"/>
              </a:rPr>
              <a:t>), your social position, your identity... All of these factors have an influence.</a:t>
            </a:r>
            <a:r>
              <a:rPr lang="en-US" sz="2000">
                <a:solidFill>
                  <a:srgbClr val="FFFFFF"/>
                </a:solidFill>
                <a:latin typeface="D-DIN"/>
                <a:ea typeface="Calibri"/>
                <a:cs typeface="Arial"/>
              </a:rPr>
              <a:t> </a:t>
            </a:r>
          </a:p>
          <a:p>
            <a:pPr>
              <a:defRPr/>
            </a:pPr>
            <a:endParaRPr lang="en-US" sz="2000">
              <a:solidFill>
                <a:srgbClr val="FFFFFF"/>
              </a:solidFill>
              <a:latin typeface="D-DIN"/>
              <a:ea typeface="Calibri" panose="020F050202020403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r>
              <a:rPr lang="en-US" sz="2000">
                <a:solidFill>
                  <a:srgbClr val="FFFFFF"/>
                </a:solidFill>
                <a:effectLst/>
                <a:latin typeface="D-DIN"/>
                <a:ea typeface="Calibri"/>
                <a:cs typeface="Arial"/>
              </a:rPr>
              <a:t>Don’t feel bad if you didn’t come up with the reactions you would have liked to have had. </a:t>
            </a:r>
            <a:r>
              <a:rPr lang="en-US" sz="2000">
                <a:solidFill>
                  <a:srgbClr val="FFFFFF"/>
                </a:solidFill>
                <a:latin typeface="D-DIN"/>
                <a:ea typeface="Calibri"/>
                <a:cs typeface="Arial"/>
              </a:rPr>
              <a:t>The most important thing is security and self-preservation. </a:t>
            </a:r>
            <a:endParaRPr lang="en-US" sz="2000">
              <a:solidFill>
                <a:srgbClr val="FFFFFF"/>
              </a:solidFill>
              <a:latin typeface="D-DIN"/>
              <a:ea typeface="Calibri" panose="020F050202020403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D-DIN"/>
              <a:ea typeface="Calibri" panose="020F050202020403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tabLst/>
              <a:defRPr/>
            </a:pPr>
            <a:r>
              <a:rPr lang="en-US" sz="2000">
                <a:solidFill>
                  <a:srgbClr val="FFFFFF"/>
                </a:solidFill>
                <a:latin typeface="D-DIN"/>
                <a:ea typeface="Calibri"/>
                <a:cs typeface="Arial"/>
              </a:rPr>
              <a:t>Whatever you feel comfortable with is okay. </a:t>
            </a:r>
            <a:br>
              <a:rPr lang="en-US" sz="2000">
                <a:latin typeface="D-DIN"/>
                <a:ea typeface="Calibri" panose="020F0502020204030204" pitchFamily="34" charset="0"/>
                <a:cs typeface="Arial" panose="020B0604020202020204" pitchFamily="34" charset="0"/>
              </a:rPr>
            </a:br>
            <a:br>
              <a:rPr lang="en-US" sz="2000">
                <a:latin typeface="D-DIN"/>
                <a:ea typeface="Calibri" panose="020F0502020204030204" pitchFamily="34" charset="0"/>
                <a:cs typeface="Arial" panose="020B0604020202020204" pitchFamily="34" charset="0"/>
              </a:rPr>
            </a:br>
            <a:r>
              <a:rPr lang="en-US" sz="2000">
                <a:solidFill>
                  <a:srgbClr val="FFFFFF"/>
                </a:solidFill>
                <a:latin typeface="D-DIN"/>
                <a:ea typeface="Calibri"/>
                <a:cs typeface="Arial"/>
              </a:rPr>
              <a:t>We know it can feel very intimidating, maybe even impossible.</a:t>
            </a: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D-DIN"/>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D-DIN"/>
              <a:ea typeface="Calibri" panose="020F0502020204030204" pitchFamily="34" charset="0"/>
              <a:cs typeface="Times New Roman" panose="02020603050405020304" pitchFamily="18" charset="0"/>
            </a:endParaRP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2080919" cy="438186"/>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Tree>
    <p:extLst>
      <p:ext uri="{BB962C8B-B14F-4D97-AF65-F5344CB8AC3E}">
        <p14:creationId xmlns:p14="http://schemas.microsoft.com/office/powerpoint/2010/main" val="2911300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5C51A-186F-B974-6EC3-67F333C4AECE}"/>
              </a:ext>
            </a:extLst>
          </p:cNvPr>
          <p:cNvSpPr>
            <a:spLocks noGrp="1"/>
          </p:cNvSpPr>
          <p:nvPr>
            <p:ph type="title"/>
          </p:nvPr>
        </p:nvSpPr>
        <p:spPr>
          <a:xfrm>
            <a:off x="985135" y="870440"/>
            <a:ext cx="10086975" cy="778381"/>
          </a:xfrm>
        </p:spPr>
        <p:txBody>
          <a:bodyPr/>
          <a:lstStyle/>
          <a:p>
            <a:r>
              <a:rPr lang="en-GB" sz="3200" b="1" dirty="0">
                <a:latin typeface="D-DIN Exp"/>
              </a:rPr>
              <a:t>Bystander: </a:t>
            </a:r>
            <a:endParaRPr lang="sv-SE" sz="3200" b="1" dirty="0">
              <a:highlight>
                <a:srgbClr val="FFFF00"/>
              </a:highlight>
            </a:endParaRPr>
          </a:p>
        </p:txBody>
      </p:sp>
      <p:sp>
        <p:nvSpPr>
          <p:cNvPr id="3" name="Slide Number Placeholder 2">
            <a:extLst>
              <a:ext uri="{FF2B5EF4-FFF2-40B4-BE49-F238E27FC236}">
                <a16:creationId xmlns:a16="http://schemas.microsoft.com/office/drawing/2014/main" id="{D57798D7-84D1-3925-41DA-9FCDF500E2D1}"/>
              </a:ext>
            </a:extLst>
          </p:cNvPr>
          <p:cNvSpPr>
            <a:spLocks noGrp="1"/>
          </p:cNvSpPr>
          <p:nvPr>
            <p:ph type="sldNum" sz="quarter" idx="4"/>
          </p:nvPr>
        </p:nvSpPr>
        <p:spPr/>
        <p:txBody>
          <a:bodyPr/>
          <a:lstStyle/>
          <a:p>
            <a:fld id="{783777ED-E0AE-DD49-A1E6-113717D9A99F}" type="slidenum">
              <a:rPr lang="fr-FR" smtClean="0"/>
              <a:pPr/>
              <a:t>29</a:t>
            </a:fld>
            <a:endParaRPr lang="fr-FR"/>
          </a:p>
        </p:txBody>
      </p:sp>
      <p:sp>
        <p:nvSpPr>
          <p:cNvPr id="4" name="TextBox 3">
            <a:extLst>
              <a:ext uri="{FF2B5EF4-FFF2-40B4-BE49-F238E27FC236}">
                <a16:creationId xmlns:a16="http://schemas.microsoft.com/office/drawing/2014/main" id="{E3AAB075-F06F-8650-3567-36B266F0ED64}"/>
              </a:ext>
            </a:extLst>
          </p:cNvPr>
          <p:cNvSpPr txBox="1"/>
          <p:nvPr/>
        </p:nvSpPr>
        <p:spPr>
          <a:xfrm>
            <a:off x="879271" y="1712616"/>
            <a:ext cx="11541210" cy="4659802"/>
          </a:xfrm>
          <a:prstGeom prst="rect">
            <a:avLst/>
          </a:prstGeom>
          <a:noFill/>
        </p:spPr>
        <p:txBody>
          <a:bodyPr wrap="square" lIns="91440" tIns="45720" rIns="91440" bIns="45720" rtlCol="0" anchor="t">
            <a:spAutoFit/>
          </a:bodyPr>
          <a:lstStyle/>
          <a:p>
            <a:pPr>
              <a:lnSpc>
                <a:spcPct val="150000"/>
              </a:lnSpc>
            </a:pPr>
            <a:r>
              <a:rPr lang="en-GB" sz="2000">
                <a:latin typeface="D-DIN"/>
              </a:rPr>
              <a:t>Think of one example from the following:</a:t>
            </a:r>
          </a:p>
          <a:p>
            <a:pPr marL="285750" indent="-285750">
              <a:lnSpc>
                <a:spcPct val="150000"/>
              </a:lnSpc>
              <a:buFont typeface="Wingdings" panose="05000000000000000000" pitchFamily="2" charset="2"/>
              <a:buChar char="q"/>
            </a:pPr>
            <a:r>
              <a:rPr lang="en-GB" sz="2000">
                <a:latin typeface="D-DIN"/>
              </a:rPr>
              <a:t>A time you did or did not intervene during an incident</a:t>
            </a:r>
          </a:p>
          <a:p>
            <a:pPr marL="285750" indent="-285750">
              <a:lnSpc>
                <a:spcPct val="150000"/>
              </a:lnSpc>
              <a:buFont typeface="Wingdings" panose="05000000000000000000" pitchFamily="2" charset="2"/>
              <a:buChar char="q"/>
            </a:pPr>
            <a:r>
              <a:rPr lang="en-GB" sz="2000">
                <a:latin typeface="D-DIN"/>
              </a:rPr>
              <a:t>A time you saw someone else intervene</a:t>
            </a:r>
          </a:p>
          <a:p>
            <a:pPr marL="285750" indent="-285750">
              <a:lnSpc>
                <a:spcPct val="150000"/>
              </a:lnSpc>
              <a:buFont typeface="Wingdings" panose="05000000000000000000" pitchFamily="2" charset="2"/>
              <a:buChar char="q"/>
            </a:pPr>
            <a:r>
              <a:rPr lang="en-GB" sz="2000">
                <a:latin typeface="D-DIN"/>
              </a:rPr>
              <a:t>A time when someone intervened to support you</a:t>
            </a:r>
          </a:p>
          <a:p>
            <a:pPr marL="285750" indent="-285750">
              <a:lnSpc>
                <a:spcPct val="150000"/>
              </a:lnSpc>
              <a:buFont typeface="Wingdings" panose="05000000000000000000" pitchFamily="2" charset="2"/>
              <a:buChar char="q"/>
            </a:pPr>
            <a:endParaRPr lang="en-GB" sz="2000">
              <a:latin typeface="D-DIN"/>
            </a:endParaRPr>
          </a:p>
          <a:p>
            <a:pPr>
              <a:lnSpc>
                <a:spcPct val="150000"/>
              </a:lnSpc>
            </a:pPr>
            <a:r>
              <a:rPr lang="en-GB" sz="2000">
                <a:latin typeface="D-DIN"/>
              </a:rPr>
              <a:t>Then…</a:t>
            </a:r>
          </a:p>
          <a:p>
            <a:pPr marL="285750" indent="-285750">
              <a:lnSpc>
                <a:spcPct val="150000"/>
              </a:lnSpc>
              <a:buFont typeface="Wingdings" panose="05000000000000000000" pitchFamily="2" charset="2"/>
              <a:buChar char="q"/>
            </a:pPr>
            <a:r>
              <a:rPr lang="en-GB" sz="2000">
                <a:latin typeface="D-DIN"/>
              </a:rPr>
              <a:t>What are the reasons why you/the person did or did not intervene?</a:t>
            </a:r>
          </a:p>
          <a:p>
            <a:pPr marL="285750" indent="-285750">
              <a:lnSpc>
                <a:spcPct val="150000"/>
              </a:lnSpc>
              <a:buFont typeface="Wingdings" panose="05000000000000000000" pitchFamily="2" charset="2"/>
              <a:buChar char="q"/>
            </a:pPr>
            <a:r>
              <a:rPr lang="en-GB" sz="2000">
                <a:latin typeface="D-DIN"/>
              </a:rPr>
              <a:t>How did you feel about your/their experience and what impact had on you?</a:t>
            </a:r>
          </a:p>
          <a:p>
            <a:pPr marL="285750" indent="-285750">
              <a:lnSpc>
                <a:spcPct val="150000"/>
              </a:lnSpc>
              <a:buFont typeface="Wingdings" panose="05000000000000000000" pitchFamily="2" charset="2"/>
              <a:buChar char="q"/>
            </a:pPr>
            <a:r>
              <a:rPr lang="en-GB" sz="2000">
                <a:latin typeface="D-DIN"/>
              </a:rPr>
              <a:t>What was (or could have been) the result of your/their decision?</a:t>
            </a:r>
          </a:p>
          <a:p>
            <a:pPr>
              <a:lnSpc>
                <a:spcPct val="150000"/>
              </a:lnSpc>
            </a:pPr>
            <a:endParaRPr lang="LID4096" sz="2000">
              <a:latin typeface="D-DIN"/>
            </a:endParaRPr>
          </a:p>
        </p:txBody>
      </p:sp>
    </p:spTree>
    <p:extLst>
      <p:ext uri="{BB962C8B-B14F-4D97-AF65-F5344CB8AC3E}">
        <p14:creationId xmlns:p14="http://schemas.microsoft.com/office/powerpoint/2010/main" val="2421155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latin typeface="D-DIN Exp"/>
              </a:rPr>
              <a:t>Ground Rules</a:t>
            </a:r>
          </a:p>
        </p:txBody>
      </p:sp>
      <p:sp>
        <p:nvSpPr>
          <p:cNvPr id="4" name="TextBox 3">
            <a:extLst>
              <a:ext uri="{FF2B5EF4-FFF2-40B4-BE49-F238E27FC236}">
                <a16:creationId xmlns:a16="http://schemas.microsoft.com/office/drawing/2014/main" id="{0397816B-C9A4-60C4-C47F-786E46D784BF}"/>
              </a:ext>
            </a:extLst>
          </p:cNvPr>
          <p:cNvSpPr txBox="1"/>
          <p:nvPr/>
        </p:nvSpPr>
        <p:spPr>
          <a:xfrm>
            <a:off x="7997413" y="3256915"/>
            <a:ext cx="2978978" cy="1477328"/>
          </a:xfrm>
          <a:prstGeom prst="rect">
            <a:avLst/>
          </a:prstGeom>
          <a:noFill/>
        </p:spPr>
        <p:txBody>
          <a:bodyPr wrap="square" lIns="91440" tIns="45720" rIns="91440" bIns="45720" rtlCol="0" anchor="t">
            <a:spAutoFit/>
          </a:bodyPr>
          <a:lstStyle/>
          <a:p>
            <a:r>
              <a:rPr lang="en-GB">
                <a:solidFill>
                  <a:schemeClr val="bg2"/>
                </a:solidFill>
                <a:latin typeface="D-DIN"/>
              </a:rPr>
              <a:t>This should be a safe space to share your experience. </a:t>
            </a:r>
            <a:endParaRPr lang="en-US">
              <a:solidFill>
                <a:schemeClr val="bg2"/>
              </a:solidFill>
              <a:latin typeface="D-DIN"/>
            </a:endParaRPr>
          </a:p>
          <a:p>
            <a:endParaRPr lang="en-GB">
              <a:solidFill>
                <a:schemeClr val="bg2"/>
              </a:solidFill>
              <a:latin typeface="D-DIN"/>
            </a:endParaRPr>
          </a:p>
          <a:p>
            <a:r>
              <a:rPr lang="en-GB">
                <a:solidFill>
                  <a:schemeClr val="bg2"/>
                </a:solidFill>
                <a:latin typeface="D-DIN"/>
              </a:rPr>
              <a:t>Treat others’ experiences with respect.</a:t>
            </a:r>
            <a:endParaRPr lang="en-US">
              <a:solidFill>
                <a:schemeClr val="bg2"/>
              </a:solidFill>
              <a:latin typeface="D-DIN"/>
            </a:endParaRPr>
          </a:p>
        </p:txBody>
      </p:sp>
      <p:sp>
        <p:nvSpPr>
          <p:cNvPr id="5" name="TextBox 4">
            <a:extLst>
              <a:ext uri="{FF2B5EF4-FFF2-40B4-BE49-F238E27FC236}">
                <a16:creationId xmlns:a16="http://schemas.microsoft.com/office/drawing/2014/main" id="{25C7BC88-99F6-8A96-80D1-A6C63629EEBB}"/>
              </a:ext>
            </a:extLst>
          </p:cNvPr>
          <p:cNvSpPr txBox="1"/>
          <p:nvPr/>
        </p:nvSpPr>
        <p:spPr>
          <a:xfrm>
            <a:off x="4361482" y="3297466"/>
            <a:ext cx="2978978" cy="2031325"/>
          </a:xfrm>
          <a:prstGeom prst="rect">
            <a:avLst/>
          </a:prstGeom>
          <a:noFill/>
        </p:spPr>
        <p:txBody>
          <a:bodyPr wrap="square" lIns="91440" tIns="45720" rIns="91440" bIns="45720" rtlCol="0" anchor="t">
            <a:spAutoFit/>
          </a:bodyPr>
          <a:lstStyle/>
          <a:p>
            <a:r>
              <a:rPr lang="en-GB">
                <a:solidFill>
                  <a:schemeClr val="bg2"/>
                </a:solidFill>
                <a:latin typeface="D-DIN"/>
              </a:rPr>
              <a:t>Keep your answers and questions short and to the point. </a:t>
            </a:r>
          </a:p>
          <a:p>
            <a:endParaRPr lang="en-GB">
              <a:solidFill>
                <a:schemeClr val="bg2"/>
              </a:solidFill>
              <a:latin typeface="D-DIN"/>
            </a:endParaRPr>
          </a:p>
          <a:p>
            <a:r>
              <a:rPr lang="en-GB">
                <a:solidFill>
                  <a:schemeClr val="bg2"/>
                </a:solidFill>
                <a:latin typeface="D-DIN"/>
              </a:rPr>
              <a:t>Respect our schedule and come back from breaks on time. </a:t>
            </a:r>
            <a:endParaRPr lang="en-US">
              <a:solidFill>
                <a:schemeClr val="bg2"/>
              </a:solidFill>
              <a:latin typeface="D-DIN"/>
            </a:endParaRPr>
          </a:p>
        </p:txBody>
      </p:sp>
      <p:sp>
        <p:nvSpPr>
          <p:cNvPr id="6" name="TextBox 5">
            <a:extLst>
              <a:ext uri="{FF2B5EF4-FFF2-40B4-BE49-F238E27FC236}">
                <a16:creationId xmlns:a16="http://schemas.microsoft.com/office/drawing/2014/main" id="{E923379A-DCC4-6152-A346-5331E55B5337}"/>
              </a:ext>
            </a:extLst>
          </p:cNvPr>
          <p:cNvSpPr txBox="1"/>
          <p:nvPr/>
        </p:nvSpPr>
        <p:spPr>
          <a:xfrm>
            <a:off x="616776" y="3256915"/>
            <a:ext cx="2978978" cy="1200329"/>
          </a:xfrm>
          <a:prstGeom prst="rect">
            <a:avLst/>
          </a:prstGeom>
          <a:noFill/>
        </p:spPr>
        <p:txBody>
          <a:bodyPr wrap="square" lIns="91440" tIns="45720" rIns="91440" bIns="45720" rtlCol="0" anchor="t">
            <a:spAutoFit/>
          </a:bodyPr>
          <a:lstStyle/>
          <a:p>
            <a:r>
              <a:rPr lang="en-GB">
                <a:solidFill>
                  <a:schemeClr val="bg2"/>
                </a:solidFill>
                <a:latin typeface="D-DIN"/>
              </a:rPr>
              <a:t>This is an interactive session, therefore feel free to ask questions throughout the discussion/presentation.</a:t>
            </a:r>
            <a:endParaRPr lang="LID4096">
              <a:solidFill>
                <a:schemeClr val="bg2"/>
              </a:solidFill>
              <a:latin typeface="D-DIN"/>
            </a:endParaRPr>
          </a:p>
        </p:txBody>
      </p:sp>
      <p:sp>
        <p:nvSpPr>
          <p:cNvPr id="7" name="TextBox 6">
            <a:extLst>
              <a:ext uri="{FF2B5EF4-FFF2-40B4-BE49-F238E27FC236}">
                <a16:creationId xmlns:a16="http://schemas.microsoft.com/office/drawing/2014/main" id="{03F33C41-B4C6-95F9-1AE5-20912717501E}"/>
              </a:ext>
            </a:extLst>
          </p:cNvPr>
          <p:cNvSpPr txBox="1"/>
          <p:nvPr/>
        </p:nvSpPr>
        <p:spPr>
          <a:xfrm>
            <a:off x="7997413" y="2487264"/>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Secure and safe environment</a:t>
            </a:r>
            <a:endParaRPr lang="en-US" sz="2000" b="1">
              <a:solidFill>
                <a:srgbClr val="AED7BD"/>
              </a:solidFill>
              <a:latin typeface="D-DIN"/>
            </a:endParaRPr>
          </a:p>
        </p:txBody>
      </p:sp>
      <p:sp>
        <p:nvSpPr>
          <p:cNvPr id="8" name="TextBox 7">
            <a:extLst>
              <a:ext uri="{FF2B5EF4-FFF2-40B4-BE49-F238E27FC236}">
                <a16:creationId xmlns:a16="http://schemas.microsoft.com/office/drawing/2014/main" id="{CE9C0BAE-4164-58F8-D77A-522B0CDA2B1A}"/>
              </a:ext>
            </a:extLst>
          </p:cNvPr>
          <p:cNvSpPr txBox="1"/>
          <p:nvPr/>
        </p:nvSpPr>
        <p:spPr>
          <a:xfrm>
            <a:off x="616776" y="2549029"/>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Be curious and ask questions</a:t>
            </a:r>
            <a:endParaRPr lang="LID4096" sz="2000" b="1">
              <a:solidFill>
                <a:srgbClr val="AED7BD"/>
              </a:solidFill>
            </a:endParaRPr>
          </a:p>
        </p:txBody>
      </p:sp>
      <p:sp>
        <p:nvSpPr>
          <p:cNvPr id="9" name="TextBox 8">
            <a:extLst>
              <a:ext uri="{FF2B5EF4-FFF2-40B4-BE49-F238E27FC236}">
                <a16:creationId xmlns:a16="http://schemas.microsoft.com/office/drawing/2014/main" id="{04CD5FC1-6850-81EB-2A82-808E7330787E}"/>
              </a:ext>
            </a:extLst>
          </p:cNvPr>
          <p:cNvSpPr txBox="1"/>
          <p:nvPr/>
        </p:nvSpPr>
        <p:spPr>
          <a:xfrm>
            <a:off x="4338014" y="2549029"/>
            <a:ext cx="3203991" cy="400110"/>
          </a:xfrm>
          <a:prstGeom prst="rect">
            <a:avLst/>
          </a:prstGeom>
          <a:noFill/>
        </p:spPr>
        <p:txBody>
          <a:bodyPr wrap="square" lIns="91440" tIns="45720" rIns="91440" bIns="45720" rtlCol="0" anchor="t">
            <a:spAutoFit/>
          </a:bodyPr>
          <a:lstStyle/>
          <a:p>
            <a:r>
              <a:rPr lang="en-GB" sz="2000" b="1">
                <a:solidFill>
                  <a:srgbClr val="AED7BD"/>
                </a:solidFill>
                <a:latin typeface="D-DIN"/>
              </a:rPr>
              <a:t>Short and to the point</a:t>
            </a:r>
            <a:endParaRPr lang="en-US" sz="2000" b="1">
              <a:solidFill>
                <a:srgbClr val="AED7BD"/>
              </a:solidFill>
              <a:latin typeface="D-DIN"/>
            </a:endParaRPr>
          </a:p>
        </p:txBody>
      </p:sp>
      <p:sp>
        <p:nvSpPr>
          <p:cNvPr id="10" name="TextBox 9">
            <a:extLst>
              <a:ext uri="{FF2B5EF4-FFF2-40B4-BE49-F238E27FC236}">
                <a16:creationId xmlns:a16="http://schemas.microsoft.com/office/drawing/2014/main" id="{C740244A-246F-AC48-602B-1FD832FF5144}"/>
              </a:ext>
            </a:extLst>
          </p:cNvPr>
          <p:cNvSpPr txBox="1"/>
          <p:nvPr/>
        </p:nvSpPr>
        <p:spPr>
          <a:xfrm>
            <a:off x="616776" y="5528013"/>
            <a:ext cx="7104824" cy="400110"/>
          </a:xfrm>
          <a:prstGeom prst="rect">
            <a:avLst/>
          </a:prstGeom>
          <a:noFill/>
        </p:spPr>
        <p:txBody>
          <a:bodyPr wrap="square" lIns="91440" tIns="45720" rIns="91440" bIns="45720" rtlCol="0" anchor="t">
            <a:spAutoFit/>
          </a:bodyPr>
          <a:lstStyle/>
          <a:p>
            <a:r>
              <a:rPr lang="en-GB" sz="2000" b="1">
                <a:solidFill>
                  <a:srgbClr val="AED7BD"/>
                </a:solidFill>
                <a:latin typeface="D-DIN"/>
              </a:rPr>
              <a:t>Be an active and respectful participant</a:t>
            </a:r>
          </a:p>
        </p:txBody>
      </p:sp>
    </p:spTree>
    <p:extLst>
      <p:ext uri="{BB962C8B-B14F-4D97-AF65-F5344CB8AC3E}">
        <p14:creationId xmlns:p14="http://schemas.microsoft.com/office/powerpoint/2010/main" val="1913854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B65BD-1B59-FD06-4DA2-A8ED0B8EE3AA}"/>
              </a:ext>
            </a:extLst>
          </p:cNvPr>
          <p:cNvSpPr>
            <a:spLocks noGrp="1"/>
          </p:cNvSpPr>
          <p:nvPr>
            <p:ph type="title"/>
          </p:nvPr>
        </p:nvSpPr>
        <p:spPr>
          <a:xfrm>
            <a:off x="1052512" y="1021075"/>
            <a:ext cx="10086975" cy="778381"/>
          </a:xfrm>
        </p:spPr>
        <p:txBody>
          <a:bodyPr/>
          <a:lstStyle/>
          <a:p>
            <a:r>
              <a:rPr lang="en-GB" sz="3600" b="1">
                <a:latin typeface="D-DIN Exp"/>
              </a:rPr>
              <a:t>Why intervene?</a:t>
            </a:r>
            <a:endParaRPr lang="LID4096" sz="3600" b="1">
              <a:latin typeface="D-DIN Exp"/>
            </a:endParaRPr>
          </a:p>
        </p:txBody>
      </p:sp>
      <p:sp>
        <p:nvSpPr>
          <p:cNvPr id="3" name="Slide Number Placeholder 2">
            <a:extLst>
              <a:ext uri="{FF2B5EF4-FFF2-40B4-BE49-F238E27FC236}">
                <a16:creationId xmlns:a16="http://schemas.microsoft.com/office/drawing/2014/main" id="{079051B1-FFD9-12F1-3D0E-E134D232F288}"/>
              </a:ext>
            </a:extLst>
          </p:cNvPr>
          <p:cNvSpPr>
            <a:spLocks noGrp="1"/>
          </p:cNvSpPr>
          <p:nvPr>
            <p:ph type="sldNum" sz="quarter" idx="4"/>
          </p:nvPr>
        </p:nvSpPr>
        <p:spPr/>
        <p:txBody>
          <a:bodyPr/>
          <a:lstStyle/>
          <a:p>
            <a:fld id="{783777ED-E0AE-DD49-A1E6-113717D9A99F}" type="slidenum">
              <a:rPr lang="fr-FR" smtClean="0"/>
              <a:pPr/>
              <a:t>30</a:t>
            </a:fld>
            <a:endParaRPr lang="fr-FR"/>
          </a:p>
        </p:txBody>
      </p:sp>
      <p:sp>
        <p:nvSpPr>
          <p:cNvPr id="5" name="TextBox 4">
            <a:extLst>
              <a:ext uri="{FF2B5EF4-FFF2-40B4-BE49-F238E27FC236}">
                <a16:creationId xmlns:a16="http://schemas.microsoft.com/office/drawing/2014/main" id="{C5CCA3A6-16A0-8F6D-9F88-2C9ED4FBA158}"/>
              </a:ext>
            </a:extLst>
          </p:cNvPr>
          <p:cNvSpPr txBox="1"/>
          <p:nvPr/>
        </p:nvSpPr>
        <p:spPr>
          <a:xfrm>
            <a:off x="761999" y="2026468"/>
            <a:ext cx="5334000" cy="3359061"/>
          </a:xfrm>
          <a:prstGeom prst="rect">
            <a:avLst/>
          </a:prstGeom>
          <a:noFill/>
        </p:spPr>
        <p:txBody>
          <a:bodyPr wrap="square" lIns="0" tIns="45720" rIns="0" bIns="45720" rtlCol="0" anchor="t">
            <a:spAutoFit/>
          </a:bodyPr>
          <a:lstStyle/>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Stop ongoing harm</a:t>
            </a:r>
            <a:endParaRPr lang="sv-SE">
              <a:latin typeface="D-DIN"/>
            </a:endParaRP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Prevent further harm</a:t>
            </a:r>
            <a:endParaRPr lang="en-US">
              <a:latin typeface="D-DIN"/>
            </a:endParaRP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Send a message of zero tolerance</a:t>
            </a: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Empowers the victim/survivor </a:t>
            </a:r>
            <a:endParaRPr lang="en-US" sz="2400">
              <a:solidFill>
                <a:srgbClr val="000000"/>
              </a:solidFill>
              <a:latin typeface="D-DIN" panose="020B0504030202030204" pitchFamily="34" charset="77"/>
              <a:ea typeface="Open Sans" charset="0"/>
              <a:cs typeface="Open Sans" charset="0"/>
            </a:endParaRP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Challenges social norms</a:t>
            </a: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Promotes accountability</a:t>
            </a:r>
          </a:p>
        </p:txBody>
      </p:sp>
    </p:spTree>
    <p:extLst>
      <p:ext uri="{BB962C8B-B14F-4D97-AF65-F5344CB8AC3E}">
        <p14:creationId xmlns:p14="http://schemas.microsoft.com/office/powerpoint/2010/main" val="1913093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7F42-0BD0-CCF3-8A96-39288CC3C147}"/>
              </a:ext>
            </a:extLst>
          </p:cNvPr>
          <p:cNvSpPr>
            <a:spLocks noGrp="1"/>
          </p:cNvSpPr>
          <p:nvPr>
            <p:ph type="title"/>
          </p:nvPr>
        </p:nvSpPr>
        <p:spPr>
          <a:xfrm>
            <a:off x="1052512" y="958482"/>
            <a:ext cx="10086975" cy="778381"/>
          </a:xfrm>
        </p:spPr>
        <p:txBody>
          <a:bodyPr/>
          <a:lstStyle/>
          <a:p>
            <a:r>
              <a:rPr lang="en-GB" sz="4000" b="1"/>
              <a:t>How to intervene?</a:t>
            </a:r>
            <a:endParaRPr lang="LID4096" sz="4000" b="1"/>
          </a:p>
        </p:txBody>
      </p:sp>
      <p:sp>
        <p:nvSpPr>
          <p:cNvPr id="3" name="Slide Number Placeholder 2">
            <a:extLst>
              <a:ext uri="{FF2B5EF4-FFF2-40B4-BE49-F238E27FC236}">
                <a16:creationId xmlns:a16="http://schemas.microsoft.com/office/drawing/2014/main" id="{BCEDA248-F4A4-C9AC-231F-7EB9C747F623}"/>
              </a:ext>
            </a:extLst>
          </p:cNvPr>
          <p:cNvSpPr>
            <a:spLocks noGrp="1"/>
          </p:cNvSpPr>
          <p:nvPr>
            <p:ph type="sldNum" sz="quarter" idx="4"/>
          </p:nvPr>
        </p:nvSpPr>
        <p:spPr/>
        <p:txBody>
          <a:bodyPr/>
          <a:lstStyle/>
          <a:p>
            <a:fld id="{783777ED-E0AE-DD49-A1E6-113717D9A99F}" type="slidenum">
              <a:rPr lang="fr-FR" smtClean="0"/>
              <a:pPr/>
              <a:t>31</a:t>
            </a:fld>
            <a:endParaRPr lang="fr-FR"/>
          </a:p>
        </p:txBody>
      </p:sp>
      <p:sp>
        <p:nvSpPr>
          <p:cNvPr id="4" name="Oval 3">
            <a:extLst>
              <a:ext uri="{FF2B5EF4-FFF2-40B4-BE49-F238E27FC236}">
                <a16:creationId xmlns:a16="http://schemas.microsoft.com/office/drawing/2014/main" id="{64AF5DF8-81A3-050E-81E9-3672065FC1B5}"/>
              </a:ext>
            </a:extLst>
          </p:cNvPr>
          <p:cNvSpPr/>
          <p:nvPr/>
        </p:nvSpPr>
        <p:spPr>
          <a:xfrm>
            <a:off x="821533"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pPr algn="ctr"/>
            <a:endParaRPr lang="en-US" sz="3600">
              <a:solidFill>
                <a:schemeClr val="tx1"/>
              </a:solidFill>
              <a:latin typeface="D-DIN" panose="020B0504030202030204" pitchFamily="34" charset="77"/>
            </a:endParaRPr>
          </a:p>
        </p:txBody>
      </p:sp>
      <p:sp>
        <p:nvSpPr>
          <p:cNvPr id="5" name="TextBox 4">
            <a:extLst>
              <a:ext uri="{FF2B5EF4-FFF2-40B4-BE49-F238E27FC236}">
                <a16:creationId xmlns:a16="http://schemas.microsoft.com/office/drawing/2014/main" id="{B3438F91-62C3-2388-0D78-747DC7AE1B17}"/>
              </a:ext>
            </a:extLst>
          </p:cNvPr>
          <p:cNvSpPr txBox="1"/>
          <p:nvPr/>
        </p:nvSpPr>
        <p:spPr>
          <a:xfrm>
            <a:off x="332038" y="4248150"/>
            <a:ext cx="2361801" cy="461665"/>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Be alert</a:t>
            </a:r>
          </a:p>
        </p:txBody>
      </p:sp>
      <p:sp>
        <p:nvSpPr>
          <p:cNvPr id="6" name="TextBox 5">
            <a:extLst>
              <a:ext uri="{FF2B5EF4-FFF2-40B4-BE49-F238E27FC236}">
                <a16:creationId xmlns:a16="http://schemas.microsoft.com/office/drawing/2014/main" id="{233C0D54-5746-EE11-9867-2AF938FAFDC3}"/>
              </a:ext>
            </a:extLst>
          </p:cNvPr>
          <p:cNvSpPr txBox="1"/>
          <p:nvPr/>
        </p:nvSpPr>
        <p:spPr>
          <a:xfrm>
            <a:off x="3349383" y="4248150"/>
            <a:ext cx="2365199" cy="830997"/>
          </a:xfrm>
          <a:prstGeom prst="rect">
            <a:avLst/>
          </a:prstGeom>
          <a:noFill/>
        </p:spPr>
        <p:txBody>
          <a:bodyPr wrap="square" lIns="0" tIns="45720" rIns="0" bIns="45720" rtlCol="0" anchor="t">
            <a:spAutoFit/>
          </a:bodyPr>
          <a:lstStyle/>
          <a:p>
            <a:pPr algn="ctr"/>
            <a:r>
              <a:rPr lang="en-US" sz="2400" b="1" err="1">
                <a:solidFill>
                  <a:srgbClr val="0F2235"/>
                </a:solidFill>
                <a:latin typeface="D-DIN"/>
                <a:ea typeface="Open Sans"/>
                <a:cs typeface="Open Sans"/>
              </a:rPr>
              <a:t>Recognise</a:t>
            </a:r>
            <a:r>
              <a:rPr lang="en-US" sz="2400" b="1">
                <a:solidFill>
                  <a:srgbClr val="0F2235"/>
                </a:solidFill>
                <a:latin typeface="D-DIN"/>
                <a:ea typeface="Open Sans"/>
                <a:cs typeface="Open Sans"/>
              </a:rPr>
              <a:t> the problem</a:t>
            </a:r>
          </a:p>
        </p:txBody>
      </p:sp>
      <p:sp>
        <p:nvSpPr>
          <p:cNvPr id="7" name="Oval 9">
            <a:extLst>
              <a:ext uri="{FF2B5EF4-FFF2-40B4-BE49-F238E27FC236}">
                <a16:creationId xmlns:a16="http://schemas.microsoft.com/office/drawing/2014/main" id="{083E7E9D-0372-A2B5-5D5F-412E76D808CE}"/>
              </a:ext>
            </a:extLst>
          </p:cNvPr>
          <p:cNvSpPr/>
          <p:nvPr/>
        </p:nvSpPr>
        <p:spPr>
          <a:xfrm>
            <a:off x="3790194"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8" name="Straight Connector 18">
            <a:extLst>
              <a:ext uri="{FF2B5EF4-FFF2-40B4-BE49-F238E27FC236}">
                <a16:creationId xmlns:a16="http://schemas.microsoft.com/office/drawing/2014/main" id="{FFD899ED-019C-A069-54BC-0EF0C2A3D1F9}"/>
              </a:ext>
            </a:extLst>
          </p:cNvPr>
          <p:cNvCxnSpPr>
            <a:cxnSpLocks/>
          </p:cNvCxnSpPr>
          <p:nvPr/>
        </p:nvCxnSpPr>
        <p:spPr>
          <a:xfrm>
            <a:off x="4521051"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AF14404-2DBB-5A74-F388-D4A5448E4196}"/>
              </a:ext>
            </a:extLst>
          </p:cNvPr>
          <p:cNvSpPr/>
          <p:nvPr/>
        </p:nvSpPr>
        <p:spPr>
          <a:xfrm>
            <a:off x="6917533"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13" name="TextBox 12">
            <a:extLst>
              <a:ext uri="{FF2B5EF4-FFF2-40B4-BE49-F238E27FC236}">
                <a16:creationId xmlns:a16="http://schemas.microsoft.com/office/drawing/2014/main" id="{70976985-F87D-D611-A9EA-5C3C1DE467C0}"/>
              </a:ext>
            </a:extLst>
          </p:cNvPr>
          <p:cNvSpPr txBox="1"/>
          <p:nvPr/>
        </p:nvSpPr>
        <p:spPr>
          <a:xfrm>
            <a:off x="6428038" y="4248150"/>
            <a:ext cx="2361801" cy="830997"/>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Assume responsibility</a:t>
            </a:r>
          </a:p>
        </p:txBody>
      </p:sp>
      <p:sp>
        <p:nvSpPr>
          <p:cNvPr id="14" name="TextBox 13">
            <a:extLst>
              <a:ext uri="{FF2B5EF4-FFF2-40B4-BE49-F238E27FC236}">
                <a16:creationId xmlns:a16="http://schemas.microsoft.com/office/drawing/2014/main" id="{56C65BB1-1656-C562-44A8-F8D234C14EE9}"/>
              </a:ext>
            </a:extLst>
          </p:cNvPr>
          <p:cNvSpPr txBox="1"/>
          <p:nvPr/>
        </p:nvSpPr>
        <p:spPr>
          <a:xfrm>
            <a:off x="9399360" y="4294316"/>
            <a:ext cx="2365199" cy="830997"/>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When safe, take action</a:t>
            </a:r>
          </a:p>
        </p:txBody>
      </p:sp>
      <p:sp>
        <p:nvSpPr>
          <p:cNvPr id="15" name="Oval 9">
            <a:extLst>
              <a:ext uri="{FF2B5EF4-FFF2-40B4-BE49-F238E27FC236}">
                <a16:creationId xmlns:a16="http://schemas.microsoft.com/office/drawing/2014/main" id="{8D3FD10B-EAC9-2175-D964-33791ECCD625}"/>
              </a:ext>
            </a:extLst>
          </p:cNvPr>
          <p:cNvSpPr/>
          <p:nvPr/>
        </p:nvSpPr>
        <p:spPr>
          <a:xfrm>
            <a:off x="9788834" y="2452948"/>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16" name="Straight Connector 18">
            <a:extLst>
              <a:ext uri="{FF2B5EF4-FFF2-40B4-BE49-F238E27FC236}">
                <a16:creationId xmlns:a16="http://schemas.microsoft.com/office/drawing/2014/main" id="{62BC3F9A-95DB-9FAD-94C3-B00A19CF14A7}"/>
              </a:ext>
            </a:extLst>
          </p:cNvPr>
          <p:cNvCxnSpPr>
            <a:cxnSpLocks/>
          </p:cNvCxnSpPr>
          <p:nvPr/>
        </p:nvCxnSpPr>
        <p:spPr>
          <a:xfrm>
            <a:off x="10519691" y="3907840"/>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8" name="Shape 2553">
            <a:extLst>
              <a:ext uri="{FF2B5EF4-FFF2-40B4-BE49-F238E27FC236}">
                <a16:creationId xmlns:a16="http://schemas.microsoft.com/office/drawing/2014/main" id="{420A1C8A-A1BF-C9C5-8678-8081E25FA332}"/>
              </a:ext>
            </a:extLst>
          </p:cNvPr>
          <p:cNvSpPr/>
          <p:nvPr/>
        </p:nvSpPr>
        <p:spPr>
          <a:xfrm>
            <a:off x="10202712" y="2823517"/>
            <a:ext cx="633957" cy="663252"/>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cxnSp>
        <p:nvCxnSpPr>
          <p:cNvPr id="19" name="Straight Connector 18">
            <a:extLst>
              <a:ext uri="{FF2B5EF4-FFF2-40B4-BE49-F238E27FC236}">
                <a16:creationId xmlns:a16="http://schemas.microsoft.com/office/drawing/2014/main" id="{42631D7F-59C8-B8DD-3EDF-6EF2FB84E326}"/>
              </a:ext>
            </a:extLst>
          </p:cNvPr>
          <p:cNvCxnSpPr>
            <a:cxnSpLocks/>
          </p:cNvCxnSpPr>
          <p:nvPr/>
        </p:nvCxnSpPr>
        <p:spPr>
          <a:xfrm>
            <a:off x="1530619"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7DEA5A6-34AF-140A-7E13-C48E90673E5C}"/>
              </a:ext>
            </a:extLst>
          </p:cNvPr>
          <p:cNvCxnSpPr>
            <a:cxnSpLocks/>
          </p:cNvCxnSpPr>
          <p:nvPr/>
        </p:nvCxnSpPr>
        <p:spPr>
          <a:xfrm>
            <a:off x="7607569"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21" name="Shape 2785">
            <a:extLst>
              <a:ext uri="{FF2B5EF4-FFF2-40B4-BE49-F238E27FC236}">
                <a16:creationId xmlns:a16="http://schemas.microsoft.com/office/drawing/2014/main" id="{2BF8356D-A423-3DC3-4A92-9EF5755ED12B}"/>
              </a:ext>
            </a:extLst>
          </p:cNvPr>
          <p:cNvSpPr/>
          <p:nvPr/>
        </p:nvSpPr>
        <p:spPr>
          <a:xfrm>
            <a:off x="1171594" y="2823517"/>
            <a:ext cx="718049" cy="54332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2" name="Shape 2540">
            <a:extLst>
              <a:ext uri="{FF2B5EF4-FFF2-40B4-BE49-F238E27FC236}">
                <a16:creationId xmlns:a16="http://schemas.microsoft.com/office/drawing/2014/main" id="{989DD55A-9709-41FE-B01C-1D84389DF9D3}"/>
              </a:ext>
            </a:extLst>
          </p:cNvPr>
          <p:cNvSpPr/>
          <p:nvPr/>
        </p:nvSpPr>
        <p:spPr>
          <a:xfrm>
            <a:off x="4252174" y="2823517"/>
            <a:ext cx="500510" cy="55697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3" name="Freeform 848">
            <a:extLst>
              <a:ext uri="{FF2B5EF4-FFF2-40B4-BE49-F238E27FC236}">
                <a16:creationId xmlns:a16="http://schemas.microsoft.com/office/drawing/2014/main" id="{13821BF8-B7A9-D109-8641-70CA6EC3CE11}"/>
              </a:ext>
            </a:extLst>
          </p:cNvPr>
          <p:cNvSpPr>
            <a:spLocks noEditPoints="1"/>
          </p:cNvSpPr>
          <p:nvPr/>
        </p:nvSpPr>
        <p:spPr bwMode="auto">
          <a:xfrm>
            <a:off x="7334519" y="2881554"/>
            <a:ext cx="546100" cy="506413"/>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3172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a:latin typeface="D-DIN Exp"/>
              </a:rPr>
              <a:t>5D model</a:t>
            </a:r>
          </a:p>
        </p:txBody>
      </p:sp>
      <p:sp>
        <p:nvSpPr>
          <p:cNvPr id="19" name="TextBox 11">
            <a:extLst>
              <a:ext uri="{FF2B5EF4-FFF2-40B4-BE49-F238E27FC236}">
                <a16:creationId xmlns:a16="http://schemas.microsoft.com/office/drawing/2014/main" id="{BBE63CCB-EF19-8E4B-8D92-4EF4FE00B7AC}"/>
              </a:ext>
            </a:extLst>
          </p:cNvPr>
          <p:cNvSpPr txBox="1"/>
          <p:nvPr/>
        </p:nvSpPr>
        <p:spPr>
          <a:xfrm>
            <a:off x="1966327" y="2160383"/>
            <a:ext cx="8801758" cy="407035"/>
          </a:xfrm>
          <a:prstGeom prst="rect">
            <a:avLst/>
          </a:prstGeom>
          <a:noFill/>
        </p:spPr>
        <p:txBody>
          <a:bodyPr wrap="square" lIns="0" tIns="45720" rIns="0" bIns="45720" rtlCol="0" anchor="t">
            <a:spAutoFit/>
          </a:bodyPr>
          <a:lstStyle/>
          <a:p>
            <a:pPr>
              <a:lnSpc>
                <a:spcPct val="107000"/>
              </a:lnSpc>
              <a:spcAft>
                <a:spcPts val="800"/>
              </a:spcAft>
            </a:pPr>
            <a:endParaRPr lang="en-US" sz="2000" i="1">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4" name="Shape 2553">
            <a:extLst>
              <a:ext uri="{FF2B5EF4-FFF2-40B4-BE49-F238E27FC236}">
                <a16:creationId xmlns:a16="http://schemas.microsoft.com/office/drawing/2014/main" id="{4EEA93A2-7F50-DBEB-BEBB-2FAC788A9F52}"/>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pic>
        <p:nvPicPr>
          <p:cNvPr id="1026" name="Picture 2" descr="Hollaback! is working to end harassment with the 5Ds of bystander  intervention – CREDO Mobile Blog">
            <a:extLst>
              <a:ext uri="{FF2B5EF4-FFF2-40B4-BE49-F238E27FC236}">
                <a16:creationId xmlns:a16="http://schemas.microsoft.com/office/drawing/2014/main" id="{0D618058-B2F1-6A9A-9D66-B9C0355AD3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315"/>
          <a:stretch/>
        </p:blipFill>
        <p:spPr bwMode="auto">
          <a:xfrm>
            <a:off x="2707105" y="2697213"/>
            <a:ext cx="6777789" cy="2977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149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1323439"/>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Ignore the person who is harassing and engage directly with the person who is being harassed.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65124" y="293370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807564"/>
            <a:ext cx="2934938" cy="707886"/>
          </a:xfrm>
          <a:prstGeom prst="rect">
            <a:avLst/>
          </a:prstGeom>
          <a:noFill/>
        </p:spPr>
        <p:txBody>
          <a:bodyPr wrap="square" lIns="0" rIns="0" rtlCol="0">
            <a:spAutoFit/>
          </a:bodyPr>
          <a:lstStyle/>
          <a:p>
            <a:r>
              <a:rPr lang="en-US" sz="2000">
                <a:solidFill>
                  <a:srgbClr val="FFFFFF"/>
                </a:solidFill>
                <a:latin typeface="D-DIN" panose="020B0504030202030204" pitchFamily="34" charset="77"/>
                <a:ea typeface="Open Sans" charset="0"/>
                <a:cs typeface="Open Sans" charset="0"/>
              </a:rPr>
              <a:t>Talk about something completely unrelated.</a:t>
            </a:r>
          </a:p>
        </p:txBody>
      </p:sp>
      <p:pic>
        <p:nvPicPr>
          <p:cNvPr id="2052" name="Picture 4">
            <a:extLst>
              <a:ext uri="{FF2B5EF4-FFF2-40B4-BE49-F238E27FC236}">
                <a16:creationId xmlns:a16="http://schemas.microsoft.com/office/drawing/2014/main" id="{CF94FA80-65AE-7A39-452E-EF5DD30785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588" y="1232181"/>
            <a:ext cx="5570412" cy="426693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sp>
        <p:nvSpPr>
          <p:cNvPr id="10" name="TextBox 7">
            <a:extLst>
              <a:ext uri="{FF2B5EF4-FFF2-40B4-BE49-F238E27FC236}">
                <a16:creationId xmlns:a16="http://schemas.microsoft.com/office/drawing/2014/main" id="{624BDF8C-9A56-CB18-BDDD-3B69A8BB0DF9}"/>
              </a:ext>
            </a:extLst>
          </p:cNvPr>
          <p:cNvSpPr txBox="1"/>
          <p:nvPr/>
        </p:nvSpPr>
        <p:spPr>
          <a:xfrm>
            <a:off x="7580662" y="4738446"/>
            <a:ext cx="3218600" cy="523220"/>
          </a:xfrm>
          <a:prstGeom prst="rect">
            <a:avLst/>
          </a:prstGeom>
          <a:noFill/>
        </p:spPr>
        <p:txBody>
          <a:bodyPr wrap="square" lIns="0" tIns="45720" rIns="0" bIns="45720" rtlCol="0" anchor="t">
            <a:spAutoFit/>
          </a:bodyPr>
          <a:lstStyle/>
          <a:p>
            <a:endParaRPr lang="en-US" sz="2800" b="1">
              <a:solidFill>
                <a:srgbClr val="FFFFFF"/>
              </a:solidFill>
              <a:latin typeface="D-DIN" panose="020B0504030202030204" pitchFamily="34" charset="77"/>
              <a:ea typeface="Open Sans" charset="0"/>
              <a:cs typeface="Open Sans" charset="0"/>
            </a:endParaRPr>
          </a:p>
        </p:txBody>
      </p:sp>
    </p:spTree>
    <p:extLst>
      <p:ext uri="{BB962C8B-B14F-4D97-AF65-F5344CB8AC3E}">
        <p14:creationId xmlns:p14="http://schemas.microsoft.com/office/powerpoint/2010/main" val="3786134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707886"/>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Look for a delegate who is ready and willing to help.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65124" y="227317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119554"/>
            <a:ext cx="2934938" cy="1631216"/>
          </a:xfrm>
          <a:prstGeom prst="rect">
            <a:avLst/>
          </a:prstGeom>
          <a:noFill/>
        </p:spPr>
        <p:txBody>
          <a:bodyPr wrap="square" lIns="0" rIns="0" rtlCol="0">
            <a:spAutoFit/>
          </a:bodyPr>
          <a:lstStyle/>
          <a:p>
            <a:r>
              <a:rPr lang="en-US" sz="2000">
                <a:solidFill>
                  <a:srgbClr val="FFFFFF"/>
                </a:solidFill>
                <a:latin typeface="D-DIN" panose="020B0504030202030204" pitchFamily="34" charset="77"/>
                <a:ea typeface="Open Sans" charset="0"/>
                <a:cs typeface="Open Sans" charset="0"/>
              </a:rPr>
              <a:t>When you delegate someone to help you,  clearly state what you’re witnessing and how you’d like them to help.</a:t>
            </a:r>
          </a:p>
        </p:txBody>
      </p:sp>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4"/>
              </a:rPr>
              <a:t>Right to be</a:t>
            </a:r>
            <a:endParaRPr lang="LID4096" sz="1600">
              <a:solidFill>
                <a:srgbClr val="FFFFFF"/>
              </a:solidFill>
            </a:endParaRPr>
          </a:p>
        </p:txBody>
      </p:sp>
      <p:pic>
        <p:nvPicPr>
          <p:cNvPr id="4098" name="Picture 2">
            <a:extLst>
              <a:ext uri="{FF2B5EF4-FFF2-40B4-BE49-F238E27FC236}">
                <a16:creationId xmlns:a16="http://schemas.microsoft.com/office/drawing/2014/main" id="{DD493C29-3453-B48E-BB75-CE948B8545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588" y="1129472"/>
            <a:ext cx="5570412" cy="430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916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1323439"/>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Assess the situation. Is anyone helping the person being harassed? If not, use another of the 5Ds.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08946" y="286821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768472"/>
            <a:ext cx="2934938" cy="2246769"/>
          </a:xfrm>
          <a:prstGeom prst="rect">
            <a:avLst/>
          </a:prstGeom>
          <a:noFill/>
        </p:spPr>
        <p:txBody>
          <a:bodyPr wrap="square" lIns="0" rIns="0" rtlCol="0">
            <a:spAutoFit/>
          </a:bodyPr>
          <a:lstStyle/>
          <a:p>
            <a:r>
              <a:rPr lang="en-US" sz="2000" b="1">
                <a:solidFill>
                  <a:srgbClr val="FFFFFF"/>
                </a:solidFill>
                <a:latin typeface="D-DIN" panose="020B0504030202030204" pitchFamily="34" charset="77"/>
                <a:ea typeface="Open Sans" charset="0"/>
                <a:cs typeface="Open Sans" charset="0"/>
              </a:rPr>
              <a:t>Always</a:t>
            </a:r>
            <a:r>
              <a:rPr lang="en-US" sz="2000">
                <a:solidFill>
                  <a:srgbClr val="FFFFFF"/>
                </a:solidFill>
                <a:latin typeface="D-DIN" panose="020B0504030202030204" pitchFamily="34" charset="77"/>
                <a:ea typeface="Open Sans" charset="0"/>
                <a:cs typeface="Open Sans" charset="0"/>
              </a:rPr>
              <a:t> ask the person who was harassed what they want to do with your recording and/or notes.</a:t>
            </a:r>
          </a:p>
          <a:p>
            <a:endParaRPr lang="en-US" sz="2000">
              <a:solidFill>
                <a:srgbClr val="FFFFFF"/>
              </a:solidFill>
              <a:latin typeface="D-DIN" panose="020B0504030202030204" pitchFamily="34" charset="77"/>
              <a:ea typeface="Open Sans" charset="0"/>
              <a:cs typeface="Open Sans" charset="0"/>
            </a:endParaRPr>
          </a:p>
          <a:p>
            <a:r>
              <a:rPr lang="en-US" sz="2000" b="1">
                <a:solidFill>
                  <a:srgbClr val="FFFFFF"/>
                </a:solidFill>
                <a:latin typeface="D-DIN" panose="020B0504030202030204" pitchFamily="34" charset="77"/>
                <a:ea typeface="Open Sans" charset="0"/>
                <a:cs typeface="Open Sans" charset="0"/>
              </a:rPr>
              <a:t>Never </a:t>
            </a:r>
            <a:r>
              <a:rPr lang="en-US" sz="2000">
                <a:solidFill>
                  <a:srgbClr val="FFFFFF"/>
                </a:solidFill>
                <a:latin typeface="D-DIN" panose="020B0504030202030204" pitchFamily="34" charset="77"/>
                <a:ea typeface="Open Sans" charset="0"/>
                <a:cs typeface="Open Sans" charset="0"/>
              </a:rPr>
              <a:t>use or share it without their permission. </a:t>
            </a:r>
          </a:p>
        </p:txBody>
      </p:sp>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pic>
        <p:nvPicPr>
          <p:cNvPr id="5122" name="Picture 2">
            <a:extLst>
              <a:ext uri="{FF2B5EF4-FFF2-40B4-BE49-F238E27FC236}">
                <a16:creationId xmlns:a16="http://schemas.microsoft.com/office/drawing/2014/main" id="{5072E1F9-41CF-AE52-D254-3A867F23DA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588" y="1071044"/>
            <a:ext cx="5706770" cy="4394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434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65124" y="126696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4708981"/>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When it’s safe, check in with the person who was harassed. Stay with them for a while until they feel safe.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Let them know that  you saw what happened and it wasn’t okay.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Ask them if there’s any way you can support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Offer to accompany them to their destination or sit with them for a while.</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4"/>
              </a:rPr>
              <a:t>Right to be</a:t>
            </a:r>
            <a:endParaRPr lang="LID4096" sz="1600">
              <a:solidFill>
                <a:srgbClr val="FFFFFF"/>
              </a:solidFill>
            </a:endParaRPr>
          </a:p>
        </p:txBody>
      </p:sp>
      <p:pic>
        <p:nvPicPr>
          <p:cNvPr id="6146" name="Picture 2">
            <a:extLst>
              <a:ext uri="{FF2B5EF4-FFF2-40B4-BE49-F238E27FC236}">
                <a16:creationId xmlns:a16="http://schemas.microsoft.com/office/drawing/2014/main" id="{92BBFD3B-B02D-9B91-357E-5500F195A1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587" y="1125671"/>
            <a:ext cx="5615185" cy="4334923"/>
          </a:xfrm>
          <a:prstGeom prst="rect">
            <a:avLst/>
          </a:prstGeom>
          <a:noFill/>
          <a:extLst>
            <a:ext uri="{909E8E84-426E-40DD-AFC4-6F175D3DCCD1}">
              <a14:hiddenFill xmlns:a14="http://schemas.microsoft.com/office/drawing/2010/main">
                <a:solidFill>
                  <a:srgbClr val="FFFFFF"/>
                </a:solidFill>
              </a14:hiddenFill>
            </a:ext>
          </a:extLst>
        </p:spPr>
      </p:pic>
      <p:sp>
        <p:nvSpPr>
          <p:cNvPr id="2" name="Freeform 1089">
            <a:extLst>
              <a:ext uri="{FF2B5EF4-FFF2-40B4-BE49-F238E27FC236}">
                <a16:creationId xmlns:a16="http://schemas.microsoft.com/office/drawing/2014/main" id="{DDE2605F-9796-363B-7887-5971EECE02AC}"/>
              </a:ext>
            </a:extLst>
          </p:cNvPr>
          <p:cNvSpPr>
            <a:spLocks noEditPoints="1"/>
          </p:cNvSpPr>
          <p:nvPr/>
        </p:nvSpPr>
        <p:spPr bwMode="auto">
          <a:xfrm>
            <a:off x="6778074" y="3921561"/>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3" name="Freeform 1089">
            <a:extLst>
              <a:ext uri="{FF2B5EF4-FFF2-40B4-BE49-F238E27FC236}">
                <a16:creationId xmlns:a16="http://schemas.microsoft.com/office/drawing/2014/main" id="{9AA47F06-5C89-8E84-0CF5-738A426683E5}"/>
              </a:ext>
            </a:extLst>
          </p:cNvPr>
          <p:cNvSpPr>
            <a:spLocks noEditPoints="1"/>
          </p:cNvSpPr>
          <p:nvPr/>
        </p:nvSpPr>
        <p:spPr bwMode="auto">
          <a:xfrm>
            <a:off x="6757987" y="279783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6" name="Freeform 1089">
            <a:extLst>
              <a:ext uri="{FF2B5EF4-FFF2-40B4-BE49-F238E27FC236}">
                <a16:creationId xmlns:a16="http://schemas.microsoft.com/office/drawing/2014/main" id="{BCAB7B14-ECFE-AA1D-D11C-E8072318A002}"/>
              </a:ext>
            </a:extLst>
          </p:cNvPr>
          <p:cNvSpPr>
            <a:spLocks noEditPoints="1"/>
          </p:cNvSpPr>
          <p:nvPr/>
        </p:nvSpPr>
        <p:spPr bwMode="auto">
          <a:xfrm>
            <a:off x="6778074" y="4939624"/>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Tree>
    <p:extLst>
      <p:ext uri="{BB962C8B-B14F-4D97-AF65-F5344CB8AC3E}">
        <p14:creationId xmlns:p14="http://schemas.microsoft.com/office/powerpoint/2010/main" val="2428379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271126" y="623154"/>
            <a:ext cx="4503570" cy="5007268"/>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1. Are you physically safe?</a:t>
            </a: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2. Is the person being harassed physically safe?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3. Does it seem unlikely that the situation will escalate? </a:t>
            </a: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4. Can you tell if the person being harassed wants someone to speak up?</a:t>
            </a:r>
          </a:p>
          <a:p>
            <a:pPr>
              <a:lnSpc>
                <a:spcPct val="107000"/>
              </a:lnSpc>
              <a:spcAft>
                <a:spcPts val="800"/>
              </a:spcAft>
            </a:pP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If you can answer yes to all of these questions, you might choose a direct response. </a:t>
            </a:r>
          </a:p>
          <a:p>
            <a:pPr>
              <a:lnSpc>
                <a:spcPct val="107000"/>
              </a:lnSpc>
              <a:spcAft>
                <a:spcPts val="800"/>
              </a:spcAft>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Keep it short and succinct.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4"/>
              </a:rPr>
              <a:t>Right to be</a:t>
            </a:r>
            <a:endParaRPr lang="LID4096" sz="1600">
              <a:solidFill>
                <a:srgbClr val="FFFFFF"/>
              </a:solidFill>
            </a:endParaRPr>
          </a:p>
        </p:txBody>
      </p:sp>
      <p:pic>
        <p:nvPicPr>
          <p:cNvPr id="8194" name="Picture 2">
            <a:extLst>
              <a:ext uri="{FF2B5EF4-FFF2-40B4-BE49-F238E27FC236}">
                <a16:creationId xmlns:a16="http://schemas.microsoft.com/office/drawing/2014/main" id="{595BD143-4D36-803E-D1FC-AAAA3794C3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588" y="1125671"/>
            <a:ext cx="5591392" cy="4294189"/>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1089">
            <a:extLst>
              <a:ext uri="{FF2B5EF4-FFF2-40B4-BE49-F238E27FC236}">
                <a16:creationId xmlns:a16="http://schemas.microsoft.com/office/drawing/2014/main" id="{7B6280DF-F05E-86AA-08E5-34D88FA9F916}"/>
              </a:ext>
            </a:extLst>
          </p:cNvPr>
          <p:cNvSpPr>
            <a:spLocks noEditPoints="1"/>
          </p:cNvSpPr>
          <p:nvPr/>
        </p:nvSpPr>
        <p:spPr bwMode="auto">
          <a:xfrm>
            <a:off x="6492074" y="4223758"/>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9" name="Freeform 1089">
            <a:extLst>
              <a:ext uri="{FF2B5EF4-FFF2-40B4-BE49-F238E27FC236}">
                <a16:creationId xmlns:a16="http://schemas.microsoft.com/office/drawing/2014/main" id="{51D3DAFA-1FC2-B8FE-3788-713CDD4CE0AA}"/>
              </a:ext>
            </a:extLst>
          </p:cNvPr>
          <p:cNvSpPr>
            <a:spLocks noEditPoints="1"/>
          </p:cNvSpPr>
          <p:nvPr/>
        </p:nvSpPr>
        <p:spPr bwMode="auto">
          <a:xfrm>
            <a:off x="6492074" y="504373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Tree>
    <p:extLst>
      <p:ext uri="{BB962C8B-B14F-4D97-AF65-F5344CB8AC3E}">
        <p14:creationId xmlns:p14="http://schemas.microsoft.com/office/powerpoint/2010/main" val="13989444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77A7B3-7B5E-85BB-6810-C94E76F64C0A}"/>
              </a:ext>
            </a:extLst>
          </p:cNvPr>
          <p:cNvSpPr>
            <a:spLocks noGrp="1"/>
          </p:cNvSpPr>
          <p:nvPr>
            <p:ph type="title"/>
          </p:nvPr>
        </p:nvSpPr>
        <p:spPr>
          <a:xfrm>
            <a:off x="622467" y="1075156"/>
            <a:ext cx="9454510" cy="631077"/>
          </a:xfrm>
        </p:spPr>
        <p:txBody>
          <a:bodyPr/>
          <a:lstStyle/>
          <a:p>
            <a:r>
              <a:rPr lang="en-US" b="1" dirty="0">
                <a:latin typeface="D-DIN Exp"/>
              </a:rPr>
              <a:t>Case 1</a:t>
            </a:r>
            <a:endParaRPr lang="en-US" b="1"/>
          </a:p>
        </p:txBody>
      </p:sp>
      <p:sp>
        <p:nvSpPr>
          <p:cNvPr id="10" name="Slide Number Placeholder 3">
            <a:extLst>
              <a:ext uri="{FF2B5EF4-FFF2-40B4-BE49-F238E27FC236}">
                <a16:creationId xmlns:a16="http://schemas.microsoft.com/office/drawing/2014/main" id="{B18034EC-EBF4-B820-DBE9-301F1D0B1E11}"/>
              </a:ext>
            </a:extLst>
          </p:cNvPr>
          <p:cNvSpPr>
            <a:spLocks noGrp="1"/>
          </p:cNvSpPr>
          <p:nvPr>
            <p:ph type="sldNum" sz="quarter" idx="12"/>
          </p:nvPr>
        </p:nvSpPr>
        <p:spPr>
          <a:xfrm>
            <a:off x="8328910" y="6333377"/>
            <a:ext cx="2743200" cy="365125"/>
          </a:xfrm>
        </p:spPr>
        <p:txBody>
          <a:bodyPr/>
          <a:lstStyle/>
          <a:p>
            <a:pPr>
              <a:spcAft>
                <a:spcPts val="600"/>
              </a:spcAft>
            </a:pPr>
            <a:fld id="{330EA680-D336-4FF7-8B7A-9848BB0A1C32}" type="slidenum">
              <a:rPr lang="en-US" smtClean="0"/>
              <a:pPr>
                <a:spcAft>
                  <a:spcPts val="600"/>
                </a:spcAft>
              </a:pPr>
              <a:t>38</a:t>
            </a:fld>
            <a:endParaRPr lang="en-US"/>
          </a:p>
        </p:txBody>
      </p:sp>
      <p:sp>
        <p:nvSpPr>
          <p:cNvPr id="3" name="TextBox 2">
            <a:extLst>
              <a:ext uri="{FF2B5EF4-FFF2-40B4-BE49-F238E27FC236}">
                <a16:creationId xmlns:a16="http://schemas.microsoft.com/office/drawing/2014/main" id="{3ED24397-ED7A-2DB3-F796-C1D0B80C9730}"/>
              </a:ext>
            </a:extLst>
          </p:cNvPr>
          <p:cNvSpPr txBox="1"/>
          <p:nvPr/>
        </p:nvSpPr>
        <p:spPr>
          <a:xfrm>
            <a:off x="624895" y="1948854"/>
            <a:ext cx="10607042"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a:latin typeface="Arial"/>
              </a:rPr>
              <a:t>The department where you study hired a renowned professor a few years back. He has created an image around himself as being tough and honest and he claims to push the students to do better. He often chooses one or two students to present an exercise they have prepared in front of the class. You have witnessed that he can be very encouraging and eager to help students to learn from their mistakes. However, you have also started to notice that not all the students are given the same amount of encouragement. </a:t>
            </a:r>
          </a:p>
          <a:p>
            <a:pPr algn="l"/>
            <a:endParaRPr lang="en-US" sz="2000">
              <a:latin typeface="Arial"/>
            </a:endParaRPr>
          </a:p>
          <a:p>
            <a:pPr algn="l"/>
            <a:r>
              <a:rPr lang="en-US" sz="2000">
                <a:latin typeface="Arial"/>
              </a:rPr>
              <a:t>The professor is significantly tougher on younger women especially if they are exchange students. He would often end up interrogating these students for a long time in front of the whole class and he does not seem to tolerate any mistakes on their behalf. On the latest occasion a student left the room in tears after the professor questioned her abilities and told her that she should consider changing her subject of study.</a:t>
            </a:r>
            <a:r>
              <a:rPr lang="en-US" sz="2000">
                <a:latin typeface="Arial"/>
                <a:ea typeface="Arial"/>
                <a:cs typeface="Arial"/>
              </a:rPr>
              <a:t> </a:t>
            </a:r>
            <a:endParaRPr lang="en-US" sz="2000"/>
          </a:p>
        </p:txBody>
      </p:sp>
    </p:spTree>
    <p:extLst>
      <p:ext uri="{BB962C8B-B14F-4D97-AF65-F5344CB8AC3E}">
        <p14:creationId xmlns:p14="http://schemas.microsoft.com/office/powerpoint/2010/main" val="14238058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D815A-2161-AE62-E4D7-23CD00DC2F76}"/>
              </a:ext>
            </a:extLst>
          </p:cNvPr>
          <p:cNvSpPr>
            <a:spLocks noGrp="1"/>
          </p:cNvSpPr>
          <p:nvPr>
            <p:ph type="title"/>
          </p:nvPr>
        </p:nvSpPr>
        <p:spPr>
          <a:xfrm>
            <a:off x="579336" y="1075156"/>
            <a:ext cx="9454510" cy="631077"/>
          </a:xfrm>
        </p:spPr>
        <p:txBody>
          <a:bodyPr/>
          <a:lstStyle/>
          <a:p>
            <a:r>
              <a:rPr lang="en-US" b="1" dirty="0">
                <a:latin typeface="D-DIN Exp"/>
              </a:rPr>
              <a:t>Case 2</a:t>
            </a:r>
            <a:endParaRPr lang="en-US" b="1"/>
          </a:p>
        </p:txBody>
      </p:sp>
      <p:sp>
        <p:nvSpPr>
          <p:cNvPr id="3" name="Content Placeholder 2">
            <a:extLst>
              <a:ext uri="{FF2B5EF4-FFF2-40B4-BE49-F238E27FC236}">
                <a16:creationId xmlns:a16="http://schemas.microsoft.com/office/drawing/2014/main" id="{06DF4CCF-3955-8073-3B85-85C61C071C25}"/>
              </a:ext>
            </a:extLst>
          </p:cNvPr>
          <p:cNvSpPr>
            <a:spLocks noGrp="1"/>
          </p:cNvSpPr>
          <p:nvPr>
            <p:ph idx="1"/>
          </p:nvPr>
        </p:nvSpPr>
        <p:spPr>
          <a:xfrm>
            <a:off x="575498" y="1939157"/>
            <a:ext cx="11037748" cy="4824143"/>
          </a:xfrm>
        </p:spPr>
        <p:txBody>
          <a:bodyPr vert="horz" lIns="0" tIns="0" rIns="0" bIns="0" rtlCol="0" anchor="t">
            <a:normAutofit/>
          </a:bodyPr>
          <a:lstStyle/>
          <a:p>
            <a:pPr>
              <a:lnSpc>
                <a:spcPct val="100000"/>
              </a:lnSpc>
            </a:pPr>
            <a:r>
              <a:rPr lang="en-US" sz="2000" dirty="0">
                <a:solidFill>
                  <a:srgbClr val="000000"/>
                </a:solidFill>
                <a:latin typeface="Arial"/>
                <a:cs typeface="Arial"/>
              </a:rPr>
              <a:t>You’ve been studying at university for around six months. The first couple of months have been filled with social events and activities mostly run by more senior students. One of your fellow students, Olivia, started dating one of these senior students but she ended the relationship after just a few months. Olivia is very outgoing and sociable, but following the break-up she has become more withdrawn, and she often skips classes. </a:t>
            </a:r>
            <a:endParaRPr lang="en-US" sz="2000">
              <a:solidFill>
                <a:srgbClr val="000000"/>
              </a:solidFill>
              <a:latin typeface="Arial"/>
              <a:cs typeface="Arial"/>
            </a:endParaRPr>
          </a:p>
          <a:p>
            <a:pPr>
              <a:lnSpc>
                <a:spcPct val="100000"/>
              </a:lnSpc>
            </a:pPr>
            <a:r>
              <a:rPr lang="en-US" sz="2000" dirty="0">
                <a:solidFill>
                  <a:srgbClr val="000000"/>
                </a:solidFill>
                <a:latin typeface="Arial"/>
                <a:cs typeface="Arial"/>
              </a:rPr>
              <a:t>Olivia confides in you one day after class that her ex-partner was very controlling when they were together and that he continues to harass her on a daily basis after the break-up. He will send her endless texts, keep calling and threatens to release sexual images of her to her classmates if she were to find someone new. She tells you that she is scared of what he will do if she were to report him and that “I also feel guilty for hurting him. I’m sure it will pass once he moves on. I just have to keep a low profile to avoid upsetting him further.”</a:t>
            </a:r>
            <a:endParaRPr lang="en-US" dirty="0"/>
          </a:p>
        </p:txBody>
      </p:sp>
      <p:sp>
        <p:nvSpPr>
          <p:cNvPr id="4" name="Slide Number Placeholder 3">
            <a:extLst>
              <a:ext uri="{FF2B5EF4-FFF2-40B4-BE49-F238E27FC236}">
                <a16:creationId xmlns:a16="http://schemas.microsoft.com/office/drawing/2014/main" id="{B064D6F5-82CC-AAEA-938D-29BEC34358DD}"/>
              </a:ext>
            </a:extLst>
          </p:cNvPr>
          <p:cNvSpPr>
            <a:spLocks noGrp="1"/>
          </p:cNvSpPr>
          <p:nvPr>
            <p:ph type="sldNum" sz="quarter" idx="12"/>
          </p:nvPr>
        </p:nvSpPr>
        <p:spPr/>
        <p:txBody>
          <a:bodyPr/>
          <a:lstStyle/>
          <a:p>
            <a:fld id="{330EA680-D336-4FF7-8B7A-9848BB0A1C32}" type="slidenum">
              <a:rPr lang="en-US" smtClean="0"/>
              <a:t>39</a:t>
            </a:fld>
            <a:endParaRPr lang="en-US"/>
          </a:p>
        </p:txBody>
      </p:sp>
    </p:spTree>
    <p:extLst>
      <p:ext uri="{BB962C8B-B14F-4D97-AF65-F5344CB8AC3E}">
        <p14:creationId xmlns:p14="http://schemas.microsoft.com/office/powerpoint/2010/main" val="2075564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1332575" y="2912255"/>
            <a:ext cx="9566653" cy="2194768"/>
          </a:xfrm>
          <a:prstGeom prst="rect">
            <a:avLst/>
          </a:prstGeom>
          <a:noFill/>
        </p:spPr>
        <p:txBody>
          <a:bodyPr wrap="square" lIns="0" tIns="45720" rIns="0" bIns="45720" rtlCol="0" anchor="t">
            <a:spAutoFit/>
          </a:bodyPr>
          <a:lstStyle/>
          <a:p>
            <a:pPr algn="ctr">
              <a:lnSpc>
                <a:spcPct val="130000"/>
              </a:lnSpc>
            </a:pPr>
            <a:r>
              <a:rPr lang="en-US" sz="3600" dirty="0">
                <a:solidFill>
                  <a:schemeClr val="bg1"/>
                </a:solidFill>
                <a:latin typeface="D-DIN"/>
              </a:rPr>
              <a:t>What are your expectations from today’s seminar? What do you wish to learn?</a:t>
            </a:r>
            <a:endParaRPr lang="en-US" sz="3600" dirty="0">
              <a:solidFill>
                <a:schemeClr val="bg1"/>
              </a:solidFill>
              <a:latin typeface="D-DIN" panose="020B0504030202030204" pitchFamily="34" charset="77"/>
            </a:endParaRPr>
          </a:p>
          <a:p>
            <a:pPr algn="ctr">
              <a:lnSpc>
                <a:spcPct val="130000"/>
              </a:lnSpc>
            </a:pPr>
            <a:endParaRPr lang="en-US" sz="3600">
              <a:solidFill>
                <a:schemeClr val="bg1"/>
              </a:solidFill>
              <a:latin typeface="D-DIN"/>
            </a:endParaRPr>
          </a:p>
        </p:txBody>
      </p:sp>
    </p:spTree>
    <p:extLst>
      <p:ext uri="{BB962C8B-B14F-4D97-AF65-F5344CB8AC3E}">
        <p14:creationId xmlns:p14="http://schemas.microsoft.com/office/powerpoint/2010/main" val="18425375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sz="3200" dirty="0">
                <a:latin typeface="D-DIN Exp"/>
              </a:rPr>
              <a:t>Instructions for </a:t>
            </a:r>
            <a:r>
              <a:rPr lang="en-US" sz="3200" b="1" dirty="0">
                <a:latin typeface="D-DIN Exp"/>
              </a:rPr>
              <a:t>Exercise </a:t>
            </a:r>
            <a:r>
              <a:rPr lang="en-US" sz="3200" dirty="0">
                <a:latin typeface="D-DIN Exp"/>
              </a:rPr>
              <a:t>(Cases) - 30 min</a:t>
            </a:r>
          </a:p>
        </p:txBody>
      </p:sp>
      <p:sp>
        <p:nvSpPr>
          <p:cNvPr id="19" name="TextBox 11">
            <a:extLst>
              <a:ext uri="{FF2B5EF4-FFF2-40B4-BE49-F238E27FC236}">
                <a16:creationId xmlns:a16="http://schemas.microsoft.com/office/drawing/2014/main" id="{BBE63CCB-EF19-8E4B-8D92-4EF4FE00B7AC}"/>
              </a:ext>
            </a:extLst>
          </p:cNvPr>
          <p:cNvSpPr txBox="1"/>
          <p:nvPr/>
        </p:nvSpPr>
        <p:spPr>
          <a:xfrm>
            <a:off x="1147752" y="2557101"/>
            <a:ext cx="4561034" cy="46012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Join your group </a:t>
            </a:r>
            <a:endParaRPr lang="en-US" sz="2000">
              <a:solidFill>
                <a:schemeClr val="bg1"/>
              </a:solidFill>
              <a:latin typeface="D-DIN" panose="020B0504030202030204" pitchFamily="34" charset="77"/>
            </a:endParaRPr>
          </a:p>
        </p:txBody>
      </p:sp>
      <p:sp>
        <p:nvSpPr>
          <p:cNvPr id="15" name="TextBox 12">
            <a:extLst>
              <a:ext uri="{FF2B5EF4-FFF2-40B4-BE49-F238E27FC236}">
                <a16:creationId xmlns:a16="http://schemas.microsoft.com/office/drawing/2014/main" id="{EE2FDB84-F18E-49FB-93B7-0174939657FE}"/>
              </a:ext>
            </a:extLst>
          </p:cNvPr>
          <p:cNvSpPr txBox="1"/>
          <p:nvPr/>
        </p:nvSpPr>
        <p:spPr>
          <a:xfrm>
            <a:off x="1158484" y="221523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1</a:t>
            </a:r>
            <a:endParaRPr lang="en-US" sz="1800" b="1">
              <a:solidFill>
                <a:srgbClr val="5792CE"/>
              </a:solidFill>
              <a:latin typeface="D-DIN"/>
              <a:ea typeface="Open Sans"/>
              <a:cs typeface="Open Sans"/>
            </a:endParaRPr>
          </a:p>
        </p:txBody>
      </p:sp>
      <p:sp>
        <p:nvSpPr>
          <p:cNvPr id="5" name="TextBox 12">
            <a:extLst>
              <a:ext uri="{FF2B5EF4-FFF2-40B4-BE49-F238E27FC236}">
                <a16:creationId xmlns:a16="http://schemas.microsoft.com/office/drawing/2014/main" id="{0F0B6C65-2ACD-873C-4BC9-7348458C17AC}"/>
              </a:ext>
            </a:extLst>
          </p:cNvPr>
          <p:cNvSpPr txBox="1"/>
          <p:nvPr/>
        </p:nvSpPr>
        <p:spPr>
          <a:xfrm>
            <a:off x="1157708" y="335729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2</a:t>
            </a:r>
            <a:endParaRPr lang="en-US" sz="1800" b="1">
              <a:solidFill>
                <a:srgbClr val="5792CE"/>
              </a:solidFill>
              <a:latin typeface="D-DIN"/>
              <a:ea typeface="Open Sans"/>
              <a:cs typeface="Open Sans"/>
            </a:endParaRPr>
          </a:p>
        </p:txBody>
      </p:sp>
      <p:sp>
        <p:nvSpPr>
          <p:cNvPr id="6" name="TextBox 11">
            <a:extLst>
              <a:ext uri="{FF2B5EF4-FFF2-40B4-BE49-F238E27FC236}">
                <a16:creationId xmlns:a16="http://schemas.microsoft.com/office/drawing/2014/main" id="{255CB3AB-8488-8E4F-7633-347D6410D134}"/>
              </a:ext>
            </a:extLst>
          </p:cNvPr>
          <p:cNvSpPr txBox="1"/>
          <p:nvPr/>
        </p:nvSpPr>
        <p:spPr>
          <a:xfrm>
            <a:off x="1157708" y="5227021"/>
            <a:ext cx="6705893" cy="126034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Read the case: how could a bystander intervene in each case; at what point should a bystander intervene; what would enable you to intervene?  </a:t>
            </a:r>
            <a:endParaRPr lang="en-US" sz="2000">
              <a:solidFill>
                <a:schemeClr val="bg1"/>
              </a:solidFill>
              <a:latin typeface="D-DIN" panose="020B0504030202030204" pitchFamily="34" charset="77"/>
            </a:endParaRPr>
          </a:p>
        </p:txBody>
      </p:sp>
      <p:sp>
        <p:nvSpPr>
          <p:cNvPr id="8" name="TextBox 12">
            <a:extLst>
              <a:ext uri="{FF2B5EF4-FFF2-40B4-BE49-F238E27FC236}">
                <a16:creationId xmlns:a16="http://schemas.microsoft.com/office/drawing/2014/main" id="{37970205-A614-9ACB-09D9-37FE353F22E2}"/>
              </a:ext>
            </a:extLst>
          </p:cNvPr>
          <p:cNvSpPr txBox="1"/>
          <p:nvPr/>
        </p:nvSpPr>
        <p:spPr>
          <a:xfrm>
            <a:off x="1158484" y="4857057"/>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3</a:t>
            </a:r>
            <a:endParaRPr lang="en-US" sz="1800" b="1">
              <a:solidFill>
                <a:srgbClr val="5792CE"/>
              </a:solidFill>
              <a:latin typeface="D-DIN"/>
              <a:ea typeface="Open Sans"/>
              <a:cs typeface="Open Sans"/>
            </a:endParaRPr>
          </a:p>
        </p:txBody>
      </p:sp>
      <p:sp>
        <p:nvSpPr>
          <p:cNvPr id="11" name="TextBox 11">
            <a:extLst>
              <a:ext uri="{FF2B5EF4-FFF2-40B4-BE49-F238E27FC236}">
                <a16:creationId xmlns:a16="http://schemas.microsoft.com/office/drawing/2014/main" id="{FB8AB902-0495-E06A-E625-EFE34C953A8D}"/>
              </a:ext>
            </a:extLst>
          </p:cNvPr>
          <p:cNvSpPr txBox="1"/>
          <p:nvPr/>
        </p:nvSpPr>
        <p:spPr>
          <a:xfrm>
            <a:off x="7174171" y="2679841"/>
            <a:ext cx="4815303" cy="126034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The rapporteur keeps track of the ideas shared in the group</a:t>
            </a:r>
            <a:br>
              <a:rPr lang="en-US" sz="2000">
                <a:latin typeface="D-DIN" panose="020B0504030202030204" pitchFamily="34" charset="77"/>
              </a:rPr>
            </a:br>
            <a:r>
              <a:rPr lang="en-US" sz="2000" b="1">
                <a:solidFill>
                  <a:schemeClr val="bg1"/>
                </a:solidFill>
                <a:latin typeface="D-DIN"/>
              </a:rPr>
              <a:t>You have 30 minutes for this exercise.</a:t>
            </a:r>
            <a:endParaRPr lang="en-US" sz="2000" b="1">
              <a:solidFill>
                <a:schemeClr val="bg1"/>
              </a:solidFill>
              <a:latin typeface="D-DIN" panose="020B0504030202030204" pitchFamily="34" charset="77"/>
            </a:endParaRPr>
          </a:p>
        </p:txBody>
      </p:sp>
      <p:sp>
        <p:nvSpPr>
          <p:cNvPr id="12" name="TextBox 12">
            <a:extLst>
              <a:ext uri="{FF2B5EF4-FFF2-40B4-BE49-F238E27FC236}">
                <a16:creationId xmlns:a16="http://schemas.microsoft.com/office/drawing/2014/main" id="{E0DB2E77-8CCA-4E9C-EAB8-ED019ACE40A7}"/>
              </a:ext>
            </a:extLst>
          </p:cNvPr>
          <p:cNvSpPr txBox="1"/>
          <p:nvPr/>
        </p:nvSpPr>
        <p:spPr>
          <a:xfrm>
            <a:off x="7174173" y="229330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4</a:t>
            </a:r>
            <a:endParaRPr lang="en-US" sz="1800" b="1">
              <a:solidFill>
                <a:srgbClr val="5792CE"/>
              </a:solidFill>
              <a:latin typeface="D-DIN"/>
              <a:ea typeface="Open Sans"/>
              <a:cs typeface="Open Sans"/>
            </a:endParaRPr>
          </a:p>
        </p:txBody>
      </p:sp>
      <p:sp>
        <p:nvSpPr>
          <p:cNvPr id="3" name="TextBox 11">
            <a:extLst>
              <a:ext uri="{FF2B5EF4-FFF2-40B4-BE49-F238E27FC236}">
                <a16:creationId xmlns:a16="http://schemas.microsoft.com/office/drawing/2014/main" id="{021B4A9C-5988-D2D6-6820-163E9C44668B}"/>
              </a:ext>
            </a:extLst>
          </p:cNvPr>
          <p:cNvSpPr txBox="1"/>
          <p:nvPr/>
        </p:nvSpPr>
        <p:spPr>
          <a:xfrm>
            <a:off x="1158485" y="3853757"/>
            <a:ext cx="4078534" cy="860235"/>
          </a:xfrm>
          <a:prstGeom prst="rect">
            <a:avLst/>
          </a:prstGeom>
          <a:noFill/>
        </p:spPr>
        <p:txBody>
          <a:bodyPr wrap="square" lIns="0" rIns="0" rtlCol="0">
            <a:spAutoFit/>
          </a:bodyPr>
          <a:lstStyle/>
          <a:p>
            <a:pPr>
              <a:lnSpc>
                <a:spcPct val="130000"/>
              </a:lnSpc>
            </a:pPr>
            <a:r>
              <a:rPr lang="en-US" sz="2000">
                <a:solidFill>
                  <a:schemeClr val="bg1"/>
                </a:solidFill>
                <a:latin typeface="D-DIN" panose="020B0504030202030204" pitchFamily="34" charset="77"/>
              </a:rPr>
              <a:t>Choose your rapporteur and timekeeper </a:t>
            </a:r>
          </a:p>
        </p:txBody>
      </p:sp>
      <p:sp>
        <p:nvSpPr>
          <p:cNvPr id="4" name="TextBox 12">
            <a:extLst>
              <a:ext uri="{FF2B5EF4-FFF2-40B4-BE49-F238E27FC236}">
                <a16:creationId xmlns:a16="http://schemas.microsoft.com/office/drawing/2014/main" id="{76B7988B-6FAC-772B-542F-8E4D5C002BF2}"/>
              </a:ext>
            </a:extLst>
          </p:cNvPr>
          <p:cNvSpPr txBox="1"/>
          <p:nvPr/>
        </p:nvSpPr>
        <p:spPr>
          <a:xfrm>
            <a:off x="7174173" y="4053416"/>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5</a:t>
            </a:r>
            <a:endParaRPr lang="en-US" sz="1800" b="1">
              <a:solidFill>
                <a:srgbClr val="5792CE"/>
              </a:solidFill>
              <a:latin typeface="D-DIN"/>
              <a:ea typeface="Open Sans"/>
              <a:cs typeface="Open Sans"/>
            </a:endParaRPr>
          </a:p>
        </p:txBody>
      </p:sp>
      <p:sp>
        <p:nvSpPr>
          <p:cNvPr id="7" name="TextBox 11">
            <a:extLst>
              <a:ext uri="{FF2B5EF4-FFF2-40B4-BE49-F238E27FC236}">
                <a16:creationId xmlns:a16="http://schemas.microsoft.com/office/drawing/2014/main" id="{EA2C13CB-EEEC-5C07-979F-1CDF33367050}"/>
              </a:ext>
            </a:extLst>
          </p:cNvPr>
          <p:cNvSpPr txBox="1"/>
          <p:nvPr/>
        </p:nvSpPr>
        <p:spPr>
          <a:xfrm>
            <a:off x="7179358" y="4514586"/>
            <a:ext cx="4078534" cy="45980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Share and discuss in plenary</a:t>
            </a:r>
            <a:endParaRPr lang="en-US">
              <a:solidFill>
                <a:schemeClr val="bg1"/>
              </a:solidFill>
            </a:endParaRPr>
          </a:p>
        </p:txBody>
      </p:sp>
    </p:spTree>
    <p:extLst>
      <p:ext uri="{BB962C8B-B14F-4D97-AF65-F5344CB8AC3E}">
        <p14:creationId xmlns:p14="http://schemas.microsoft.com/office/powerpoint/2010/main" val="3490396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BDF4F-52FB-56C9-4EB1-2BEDEA9E871A}"/>
              </a:ext>
            </a:extLst>
          </p:cNvPr>
          <p:cNvSpPr>
            <a:spLocks noGrp="1"/>
          </p:cNvSpPr>
          <p:nvPr>
            <p:ph type="title"/>
          </p:nvPr>
        </p:nvSpPr>
        <p:spPr>
          <a:xfrm>
            <a:off x="926606" y="2549659"/>
            <a:ext cx="10086975" cy="778381"/>
          </a:xfrm>
        </p:spPr>
        <p:txBody>
          <a:bodyPr/>
          <a:lstStyle/>
          <a:p>
            <a:pPr algn="ctr"/>
            <a:r>
              <a:rPr lang="en-US" sz="3600" dirty="0">
                <a:solidFill>
                  <a:srgbClr val="FFFFFF"/>
                </a:solidFill>
                <a:latin typeface="D-DIN Exp"/>
              </a:rPr>
              <a:t>Reporting back from break-out rooms</a:t>
            </a:r>
            <a:br>
              <a:rPr lang="en-US" sz="3600" dirty="0">
                <a:latin typeface="D-DIN Exp"/>
              </a:rPr>
            </a:br>
            <a:r>
              <a:rPr lang="en-US" sz="3600" dirty="0">
                <a:solidFill>
                  <a:srgbClr val="FFFFFF"/>
                </a:solidFill>
                <a:latin typeface="D-DIN Exp"/>
              </a:rPr>
              <a:t>(20 min)</a:t>
            </a:r>
            <a:endParaRPr lang="en-US" dirty="0"/>
          </a:p>
        </p:txBody>
      </p:sp>
    </p:spTree>
    <p:extLst>
      <p:ext uri="{BB962C8B-B14F-4D97-AF65-F5344CB8AC3E}">
        <p14:creationId xmlns:p14="http://schemas.microsoft.com/office/powerpoint/2010/main" val="9732608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9D32A-ECDB-ACF0-A9C0-E2D8D677BF98}"/>
              </a:ext>
            </a:extLst>
          </p:cNvPr>
          <p:cNvSpPr>
            <a:spLocks noGrp="1"/>
          </p:cNvSpPr>
          <p:nvPr>
            <p:ph type="title"/>
          </p:nvPr>
        </p:nvSpPr>
        <p:spPr/>
        <p:txBody>
          <a:bodyPr/>
          <a:lstStyle/>
          <a:p>
            <a:r>
              <a:rPr lang="en-GB" sz="3200" b="1" dirty="0">
                <a:latin typeface="D-DIN Exp"/>
              </a:rPr>
              <a:t>Self-assessment and feedback survey</a:t>
            </a:r>
            <a:endParaRPr lang="en-US" sz="3200" b="1"/>
          </a:p>
        </p:txBody>
      </p:sp>
      <p:sp>
        <p:nvSpPr>
          <p:cNvPr id="4" name="TextBox 3">
            <a:extLst>
              <a:ext uri="{FF2B5EF4-FFF2-40B4-BE49-F238E27FC236}">
                <a16:creationId xmlns:a16="http://schemas.microsoft.com/office/drawing/2014/main" id="{0EF65726-FA57-B9E2-934F-B049967E285F}"/>
              </a:ext>
            </a:extLst>
          </p:cNvPr>
          <p:cNvSpPr txBox="1"/>
          <p:nvPr/>
        </p:nvSpPr>
        <p:spPr>
          <a:xfrm>
            <a:off x="822536" y="2394776"/>
            <a:ext cx="356671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dirty="0">
                <a:solidFill>
                  <a:srgbClr val="FFFFFF"/>
                </a:solidFill>
                <a:ea typeface="Open Sans"/>
                <a:cs typeface="Open Sans"/>
              </a:rPr>
              <a:t>[add links/QR codes]</a:t>
            </a:r>
          </a:p>
        </p:txBody>
      </p:sp>
    </p:spTree>
    <p:extLst>
      <p:ext uri="{BB962C8B-B14F-4D97-AF65-F5344CB8AC3E}">
        <p14:creationId xmlns:p14="http://schemas.microsoft.com/office/powerpoint/2010/main" val="8626263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E4E39-B8BC-A120-4865-7F123B4A6EE5}"/>
              </a:ext>
            </a:extLst>
          </p:cNvPr>
          <p:cNvSpPr>
            <a:spLocks noGrp="1"/>
          </p:cNvSpPr>
          <p:nvPr>
            <p:ph type="title"/>
          </p:nvPr>
        </p:nvSpPr>
        <p:spPr>
          <a:xfrm>
            <a:off x="1154448" y="1069791"/>
            <a:ext cx="10086975" cy="778381"/>
          </a:xfrm>
        </p:spPr>
        <p:txBody>
          <a:bodyPr/>
          <a:lstStyle/>
          <a:p>
            <a:r>
              <a:rPr lang="en-GB" sz="3200" b="1" dirty="0">
                <a:solidFill>
                  <a:srgbClr val="000000"/>
                </a:solidFill>
                <a:latin typeface="Calibri"/>
                <a:cs typeface="Calibri"/>
              </a:rPr>
              <a:t>Summary of key points</a:t>
            </a:r>
            <a:endParaRPr lang="en-US" sz="3200" b="1" dirty="0"/>
          </a:p>
        </p:txBody>
      </p:sp>
      <p:sp>
        <p:nvSpPr>
          <p:cNvPr id="5" name="Title 1">
            <a:extLst>
              <a:ext uri="{FF2B5EF4-FFF2-40B4-BE49-F238E27FC236}">
                <a16:creationId xmlns:a16="http://schemas.microsoft.com/office/drawing/2014/main" id="{2CD1A20C-8DDE-8FA7-F13B-577A1D2F4EC4}"/>
              </a:ext>
            </a:extLst>
          </p:cNvPr>
          <p:cNvSpPr txBox="1">
            <a:spLocks/>
          </p:cNvSpPr>
          <p:nvPr/>
        </p:nvSpPr>
        <p:spPr>
          <a:xfrm>
            <a:off x="926606" y="254965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marL="571500" indent="-571500">
              <a:buFont typeface="Arial" panose="020B0604020202020204" pitchFamily="34" charset="0"/>
              <a:buChar char="•"/>
            </a:pPr>
            <a:r>
              <a:rPr lang="en-US">
                <a:solidFill>
                  <a:srgbClr val="FFFFFF"/>
                </a:solidFill>
                <a:latin typeface="D-DIN Exp"/>
              </a:rPr>
              <a:t>Summary of key points covered during the training</a:t>
            </a:r>
          </a:p>
          <a:p>
            <a:endParaRPr lang="en-US">
              <a:solidFill>
                <a:srgbClr val="FFFFFF"/>
              </a:solidFill>
              <a:latin typeface="D-DIN Exp"/>
            </a:endParaRPr>
          </a:p>
          <a:p>
            <a:pPr marL="571500" indent="-571500">
              <a:buFont typeface="Arial" panose="020B0604020202020204" pitchFamily="34" charset="0"/>
              <a:buChar char="•"/>
            </a:pPr>
            <a:r>
              <a:rPr lang="en-US">
                <a:solidFill>
                  <a:srgbClr val="FFFFFF"/>
                </a:solidFill>
                <a:latin typeface="D-DIN Exp"/>
              </a:rPr>
              <a:t>Self-assessment and feedback from participants on the training and suggestions for improvement</a:t>
            </a:r>
          </a:p>
          <a:p>
            <a:endParaRPr lang="en-US">
              <a:solidFill>
                <a:srgbClr val="FFFFFF"/>
              </a:solidFill>
            </a:endParaRPr>
          </a:p>
          <a:p>
            <a:r>
              <a:rPr lang="en-US">
                <a:solidFill>
                  <a:srgbClr val="FFFFFF"/>
                </a:solidFill>
                <a:latin typeface="D-DIN Exp"/>
              </a:rPr>
              <a:t>  </a:t>
            </a:r>
          </a:p>
          <a:p>
            <a:pPr algn="ctr"/>
            <a:endParaRPr lang="en-US"/>
          </a:p>
        </p:txBody>
      </p:sp>
    </p:spTree>
    <p:extLst>
      <p:ext uri="{BB962C8B-B14F-4D97-AF65-F5344CB8AC3E}">
        <p14:creationId xmlns:p14="http://schemas.microsoft.com/office/powerpoint/2010/main" val="19953248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0E478-830E-BA2A-5DAE-F8F22DF6B4DE}"/>
              </a:ext>
            </a:extLst>
          </p:cNvPr>
          <p:cNvSpPr>
            <a:spLocks noGrp="1"/>
          </p:cNvSpPr>
          <p:nvPr>
            <p:ph type="title"/>
          </p:nvPr>
        </p:nvSpPr>
        <p:spPr>
          <a:xfrm>
            <a:off x="1046922" y="1129932"/>
            <a:ext cx="10633314" cy="778381"/>
          </a:xfrm>
        </p:spPr>
        <p:txBody>
          <a:bodyPr/>
          <a:lstStyle/>
          <a:p>
            <a:r>
              <a:rPr lang="en-GB" sz="3200" b="1" dirty="0">
                <a:latin typeface="D-DIN Exp"/>
              </a:rPr>
              <a:t>National support resources: counselling and helplines</a:t>
            </a:r>
            <a:br>
              <a:rPr lang="en-GB" sz="3200" b="1" dirty="0"/>
            </a:br>
            <a:endParaRPr lang="en-GB" sz="3200" b="1"/>
          </a:p>
        </p:txBody>
      </p:sp>
      <p:sp>
        <p:nvSpPr>
          <p:cNvPr id="3" name="TextBox 2">
            <a:extLst>
              <a:ext uri="{FF2B5EF4-FFF2-40B4-BE49-F238E27FC236}">
                <a16:creationId xmlns:a16="http://schemas.microsoft.com/office/drawing/2014/main" id="{CD055104-6BCE-BC10-D57F-50CD46D29758}"/>
              </a:ext>
            </a:extLst>
          </p:cNvPr>
          <p:cNvSpPr txBox="1"/>
          <p:nvPr/>
        </p:nvSpPr>
        <p:spPr>
          <a:xfrm>
            <a:off x="1051705" y="2579058"/>
            <a:ext cx="10328934" cy="2862322"/>
          </a:xfrm>
          <a:prstGeom prst="rect">
            <a:avLst/>
          </a:prstGeom>
          <a:noFill/>
        </p:spPr>
        <p:txBody>
          <a:bodyPr wrap="square" lIns="91440" tIns="45720" rIns="91440" bIns="45720" rtlCol="0" anchor="t">
            <a:spAutoFit/>
          </a:bodyPr>
          <a:lstStyle/>
          <a:p>
            <a:r>
              <a:rPr lang="en-GB" sz="2800" dirty="0">
                <a:solidFill>
                  <a:schemeClr val="bg1"/>
                </a:solidFill>
              </a:rPr>
              <a:t>If you would like to talk to a support services, this link will take you to the </a:t>
            </a:r>
            <a:r>
              <a:rPr lang="en-GB" sz="2800" err="1">
                <a:solidFill>
                  <a:schemeClr val="bg1"/>
                </a:solidFill>
              </a:rPr>
              <a:t>UniSAFE</a:t>
            </a:r>
            <a:r>
              <a:rPr lang="en-GB" sz="2800" dirty="0">
                <a:solidFill>
                  <a:schemeClr val="bg1"/>
                </a:solidFill>
              </a:rPr>
              <a:t> page with contact details to European national support services</a:t>
            </a:r>
            <a:endParaRPr lang="en-GB" sz="2800" dirty="0">
              <a:solidFill>
                <a:schemeClr val="bg1"/>
              </a:solidFill>
              <a:ea typeface="Open Sans"/>
              <a:cs typeface="Open Sans"/>
            </a:endParaRPr>
          </a:p>
          <a:p>
            <a:endParaRPr lang="en-GB" sz="3200" dirty="0">
              <a:solidFill>
                <a:schemeClr val="bg1"/>
              </a:solidFill>
              <a:ea typeface="Open Sans"/>
              <a:cs typeface="Open Sans"/>
            </a:endParaRPr>
          </a:p>
          <a:p>
            <a:r>
              <a:rPr lang="en-GB" sz="3200" dirty="0">
                <a:solidFill>
                  <a:schemeClr val="bg1"/>
                </a:solidFill>
                <a:hlinkClick r:id="rId2"/>
              </a:rPr>
              <a:t>https://unisafe-gbv.eu/national-support-resources-counselling-and-helplines/</a:t>
            </a:r>
            <a:r>
              <a:rPr lang="en-GB" sz="3200" dirty="0">
                <a:solidFill>
                  <a:schemeClr val="bg1"/>
                </a:solidFill>
              </a:rPr>
              <a:t> </a:t>
            </a:r>
            <a:endParaRPr lang="en-GB" sz="3200" dirty="0">
              <a:solidFill>
                <a:schemeClr val="bg1"/>
              </a:solidFill>
              <a:ea typeface="Open Sans"/>
              <a:cs typeface="Open Sans"/>
            </a:endParaRPr>
          </a:p>
        </p:txBody>
      </p:sp>
    </p:spTree>
    <p:extLst>
      <p:ext uri="{BB962C8B-B14F-4D97-AF65-F5344CB8AC3E}">
        <p14:creationId xmlns:p14="http://schemas.microsoft.com/office/powerpoint/2010/main" val="19251789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380546" y="2364951"/>
            <a:ext cx="7262200" cy="641597"/>
          </a:xfrm>
          <a:prstGeom prst="rect">
            <a:avLst/>
          </a:prstGeom>
        </p:spPr>
        <p:txBody>
          <a:bodyPr/>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6600">
                <a:solidFill>
                  <a:schemeClr val="bg1"/>
                </a:solidFill>
              </a:rPr>
              <a:t>Thank you!</a:t>
            </a: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277804" y="4956480"/>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6917219" y="5058764"/>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3532625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5340954" y="1807797"/>
            <a:ext cx="6424941" cy="641597"/>
          </a:xfrm>
          <a:prstGeom prst="rect">
            <a:avLst/>
          </a:prstGeom>
        </p:spPr>
        <p:txBody>
          <a:bodyPr lIns="91440" tIns="45720" rIns="91440" bIns="45720" anchor="t"/>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just">
              <a:lnSpc>
                <a:spcPct val="100000"/>
              </a:lnSpc>
            </a:pPr>
            <a:r>
              <a:rPr lang="en-US" sz="1800" u="sng" dirty="0">
                <a:solidFill>
                  <a:schemeClr val="bg1"/>
                </a:solidFill>
                <a:latin typeface="D-DIN Exp"/>
                <a:cs typeface="Calibri"/>
              </a:rPr>
              <a:t>Important note for the use of the training materials</a:t>
            </a:r>
            <a:r>
              <a:rPr lang="en-US" sz="1800" dirty="0">
                <a:solidFill>
                  <a:schemeClr val="bg1"/>
                </a:solidFill>
                <a:latin typeface="D-DIN Exp"/>
                <a:cs typeface="Calibri"/>
              </a:rPr>
              <a:t>: The training materials are offered under the Creative Commons Attribution-</a:t>
            </a:r>
            <a:r>
              <a:rPr lang="en-US" sz="1800" err="1">
                <a:solidFill>
                  <a:schemeClr val="bg1"/>
                </a:solidFill>
                <a:latin typeface="D-DIN Exp"/>
                <a:cs typeface="Calibri"/>
              </a:rPr>
              <a:t>NonCommercial</a:t>
            </a:r>
            <a:r>
              <a:rPr lang="en-US" sz="1800" dirty="0">
                <a:solidFill>
                  <a:schemeClr val="bg1"/>
                </a:solidFill>
                <a:latin typeface="D-DIN Exp"/>
                <a:cs typeface="Calibri"/>
              </a:rPr>
              <a:t>-</a:t>
            </a:r>
            <a:r>
              <a:rPr lang="en-US" sz="1800" err="1">
                <a:solidFill>
                  <a:schemeClr val="bg1"/>
                </a:solidFill>
                <a:latin typeface="D-DIN Exp"/>
                <a:cs typeface="Calibri"/>
              </a:rPr>
              <a:t>ShareAlike</a:t>
            </a:r>
            <a:r>
              <a:rPr lang="en-US" sz="1800" dirty="0">
                <a:solidFill>
                  <a:schemeClr val="bg1"/>
                </a:solidFill>
                <a:latin typeface="D-DIN Exp"/>
                <a:cs typeface="Calibri"/>
              </a:rPr>
              <a:t> 4.0 International (CC BY-NC-SA 4.0) license, are freely available for non-commercial use with necessary credit given to the authors. This license permits personal or educational </a:t>
            </a:r>
            <a:r>
              <a:rPr lang="en-US" sz="1800" err="1">
                <a:solidFill>
                  <a:schemeClr val="bg1"/>
                </a:solidFill>
                <a:latin typeface="D-DIN Exp"/>
                <a:cs typeface="Calibri"/>
              </a:rPr>
              <a:t>utilisation</a:t>
            </a:r>
            <a:r>
              <a:rPr lang="en-US" sz="1800" dirty="0">
                <a:solidFill>
                  <a:schemeClr val="bg1"/>
                </a:solidFill>
                <a:latin typeface="D-DIN Exp"/>
                <a:cs typeface="Calibri"/>
              </a:rPr>
              <a:t> and adaptation, provided the adaptations are shared under the same terms. Designed to promote collaborative learning, this approach ensures </a:t>
            </a:r>
            <a:r>
              <a:rPr lang="en-US" sz="1800" err="1">
                <a:solidFill>
                  <a:schemeClr val="bg1"/>
                </a:solidFill>
                <a:latin typeface="D-DIN Exp"/>
                <a:cs typeface="Calibri"/>
              </a:rPr>
              <a:t>UniSAFE’s</a:t>
            </a:r>
            <a:r>
              <a:rPr lang="en-US" sz="1800" dirty="0">
                <a:solidFill>
                  <a:schemeClr val="bg1"/>
                </a:solidFill>
                <a:latin typeface="D-DIN Exp"/>
                <a:cs typeface="Calibri"/>
              </a:rPr>
              <a:t> content remains accessible and encourages further development within the community, maintaining the ethos of open, shared knowledge.</a:t>
            </a:r>
            <a:endParaRPr lang="en-US" dirty="0">
              <a:solidFill>
                <a:schemeClr val="bg1"/>
              </a:solidFill>
            </a:endParaRP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776397" y="5323369"/>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7453441" y="5435060"/>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pic>
        <p:nvPicPr>
          <p:cNvPr id="2" name="Picture 1" descr="A sign with a person and a euro symbol&#10;&#10;Description automatically generated">
            <a:extLst>
              <a:ext uri="{FF2B5EF4-FFF2-40B4-BE49-F238E27FC236}">
                <a16:creationId xmlns:a16="http://schemas.microsoft.com/office/drawing/2014/main" id="{C146A75F-9668-EA86-2A2E-5A0A8E9D89BC}"/>
              </a:ext>
            </a:extLst>
          </p:cNvPr>
          <p:cNvPicPr>
            <a:picLocks noChangeAspect="1"/>
          </p:cNvPicPr>
          <p:nvPr/>
        </p:nvPicPr>
        <p:blipFill>
          <a:blip r:embed="rId4"/>
          <a:stretch>
            <a:fillRect/>
          </a:stretch>
        </p:blipFill>
        <p:spPr>
          <a:xfrm>
            <a:off x="555508" y="3758142"/>
            <a:ext cx="2257778" cy="788341"/>
          </a:xfrm>
          <a:prstGeom prst="rect">
            <a:avLst/>
          </a:prstGeom>
        </p:spPr>
      </p:pic>
      <p:sp>
        <p:nvSpPr>
          <p:cNvPr id="3" name="TextBox 2">
            <a:extLst>
              <a:ext uri="{FF2B5EF4-FFF2-40B4-BE49-F238E27FC236}">
                <a16:creationId xmlns:a16="http://schemas.microsoft.com/office/drawing/2014/main" id="{C7B94078-1525-066F-384D-DB40170C9D1A}"/>
              </a:ext>
            </a:extLst>
          </p:cNvPr>
          <p:cNvSpPr txBox="1"/>
          <p:nvPr/>
        </p:nvSpPr>
        <p:spPr>
          <a:xfrm>
            <a:off x="530344" y="4719931"/>
            <a:ext cx="5273791" cy="923330"/>
          </a:xfrm>
          <a:prstGeom prst="rect">
            <a:avLst/>
          </a:prstGeom>
        </p:spPr>
        <p:txBody>
          <a:bodyPr lIns="91440" tIns="45720" rIns="91440" bIns="45720" anchor="t"/>
          <a:lstStyle/>
          <a:p>
            <a:pPr algn="just" defTabSz="914318">
              <a:spcBef>
                <a:spcPct val="0"/>
              </a:spcBef>
            </a:pPr>
            <a:r>
              <a:rPr lang="en-GB" dirty="0">
                <a:solidFill>
                  <a:schemeClr val="bg1"/>
                </a:solidFill>
                <a:latin typeface="D-DIN Exp"/>
                <a:cs typeface="Calibri"/>
              </a:rPr>
              <a:t>Attribution-</a:t>
            </a:r>
            <a:r>
              <a:rPr lang="en-GB" err="1">
                <a:solidFill>
                  <a:schemeClr val="bg1"/>
                </a:solidFill>
                <a:latin typeface="D-DIN Exp"/>
                <a:cs typeface="Calibri"/>
              </a:rPr>
              <a:t>NonCommercial</a:t>
            </a:r>
            <a:r>
              <a:rPr lang="en-GB" dirty="0">
                <a:solidFill>
                  <a:schemeClr val="bg1"/>
                </a:solidFill>
                <a:latin typeface="D-DIN Exp"/>
                <a:cs typeface="Calibri"/>
              </a:rPr>
              <a:t>-</a:t>
            </a:r>
            <a:r>
              <a:rPr lang="en-GB" err="1">
                <a:solidFill>
                  <a:schemeClr val="bg1"/>
                </a:solidFill>
                <a:latin typeface="D-DIN Exp"/>
                <a:cs typeface="Calibri"/>
              </a:rPr>
              <a:t>ShareAlike</a:t>
            </a:r>
            <a:r>
              <a:rPr lang="en-GB" dirty="0">
                <a:solidFill>
                  <a:schemeClr val="bg1"/>
                </a:solidFill>
                <a:latin typeface="D-DIN Exp"/>
                <a:cs typeface="Calibri"/>
              </a:rPr>
              <a:t> </a:t>
            </a:r>
            <a:br>
              <a:rPr lang="en-GB" dirty="0">
                <a:latin typeface="D-DIN Exp"/>
                <a:cs typeface="Calibri"/>
              </a:rPr>
            </a:br>
            <a:r>
              <a:rPr lang="en-GB" dirty="0">
                <a:solidFill>
                  <a:schemeClr val="bg1"/>
                </a:solidFill>
                <a:latin typeface="D-DIN Exp"/>
                <a:cs typeface="Calibri"/>
              </a:rPr>
              <a:t>CC-BY-NC-SA </a:t>
            </a:r>
          </a:p>
        </p:txBody>
      </p:sp>
      <p:sp>
        <p:nvSpPr>
          <p:cNvPr id="4" name="TextBox 3">
            <a:extLst>
              <a:ext uri="{FF2B5EF4-FFF2-40B4-BE49-F238E27FC236}">
                <a16:creationId xmlns:a16="http://schemas.microsoft.com/office/drawing/2014/main" id="{BAC81602-5547-5EC8-4CD1-7A3CC7149583}"/>
              </a:ext>
            </a:extLst>
          </p:cNvPr>
          <p:cNvSpPr txBox="1"/>
          <p:nvPr/>
        </p:nvSpPr>
        <p:spPr>
          <a:xfrm>
            <a:off x="552450" y="1781175"/>
            <a:ext cx="457200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solidFill>
                  <a:schemeClr val="bg1"/>
                </a:solidFill>
                <a:latin typeface="D-DIN Exp"/>
                <a:cs typeface="Calibri"/>
              </a:rPr>
              <a:t>How to cite this document? </a:t>
            </a:r>
            <a:br>
              <a:rPr lang="en-US" dirty="0">
                <a:solidFill>
                  <a:schemeClr val="bg1"/>
                </a:solidFill>
                <a:latin typeface="D-DIN Exp"/>
                <a:cs typeface="Calibri"/>
              </a:rPr>
            </a:br>
            <a:r>
              <a:rPr lang="en-US" dirty="0">
                <a:solidFill>
                  <a:schemeClr val="bg1"/>
                </a:solidFill>
                <a:latin typeface="D-DIN Exp"/>
                <a:cs typeface="Calibri"/>
              </a:rPr>
              <a:t>Strid, Sofia; Ovesen, Nicole; </a:t>
            </a:r>
            <a:r>
              <a:rPr lang="en-US" err="1">
                <a:solidFill>
                  <a:schemeClr val="bg1"/>
                </a:solidFill>
                <a:latin typeface="D-DIN Exp"/>
                <a:cs typeface="Calibri"/>
              </a:rPr>
              <a:t>Polykarpou</a:t>
            </a:r>
            <a:r>
              <a:rPr lang="en-US" dirty="0">
                <a:solidFill>
                  <a:schemeClr val="bg1"/>
                </a:solidFill>
                <a:latin typeface="D-DIN Exp"/>
                <a:cs typeface="Calibri"/>
              </a:rPr>
              <a:t>, Panagiota; </a:t>
            </a:r>
            <a:r>
              <a:rPr lang="en-US" err="1">
                <a:solidFill>
                  <a:schemeClr val="bg1"/>
                </a:solidFill>
                <a:latin typeface="D-DIN Exp"/>
                <a:cs typeface="Calibri"/>
              </a:rPr>
              <a:t>Wuiame</a:t>
            </a:r>
            <a:r>
              <a:rPr lang="en-US" dirty="0">
                <a:solidFill>
                  <a:schemeClr val="bg1"/>
                </a:solidFill>
                <a:latin typeface="D-DIN Exp"/>
                <a:cs typeface="Calibri"/>
              </a:rPr>
              <a:t>, Nathalie; Rouzier, Elise Marie. Webinar for students without previous knowledge on gender-based violence (Presentation). Antwerp: Yellow Window, 2023.</a:t>
            </a:r>
          </a:p>
        </p:txBody>
      </p:sp>
    </p:spTree>
    <p:extLst>
      <p:ext uri="{BB962C8B-B14F-4D97-AF65-F5344CB8AC3E}">
        <p14:creationId xmlns:p14="http://schemas.microsoft.com/office/powerpoint/2010/main" val="1952469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D809-0558-46E4-8000-4F3A68A86190}"/>
              </a:ext>
            </a:extLst>
          </p:cNvPr>
          <p:cNvSpPr>
            <a:spLocks noGrp="1"/>
          </p:cNvSpPr>
          <p:nvPr>
            <p:ph type="title"/>
          </p:nvPr>
        </p:nvSpPr>
        <p:spPr/>
        <p:txBody>
          <a:bodyPr/>
          <a:lstStyle/>
          <a:p>
            <a:r>
              <a:rPr lang="en-GB" sz="3200" b="1" dirty="0">
                <a:latin typeface="open sans"/>
              </a:rPr>
              <a:t>Programme of the day </a:t>
            </a:r>
            <a:endParaRPr lang="en-GB" sz="3200" b="1">
              <a:highlight>
                <a:srgbClr val="FFFF00"/>
              </a:highlight>
              <a:latin typeface="D-DIN Exp"/>
            </a:endParaRPr>
          </a:p>
        </p:txBody>
      </p:sp>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open sans"/>
              <a:ea typeface="open sans"/>
              <a:cs typeface="Calibri"/>
            </a:endParaRPr>
          </a:p>
          <a:p>
            <a:endParaRPr lang="en-US" sz="1100">
              <a:latin typeface="open sans"/>
              <a:ea typeface="open sans"/>
              <a:cs typeface="Calibri"/>
            </a:endParaRPr>
          </a:p>
          <a:p>
            <a:endParaRPr lang="en-US" sz="1100">
              <a:latin typeface="open sans"/>
              <a:ea typeface="open sans"/>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554975" y="2439100"/>
            <a:ext cx="11642142"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fr-FR" sz="2000" dirty="0">
                <a:solidFill>
                  <a:schemeClr val="bg1"/>
                </a:solidFill>
                <a:latin typeface="D-DIN"/>
                <a:ea typeface="Open Sans"/>
                <a:cs typeface="Open Sans"/>
              </a:rPr>
              <a:t>Introduction and Expectations</a:t>
            </a:r>
          </a:p>
          <a:p>
            <a:endParaRPr lang="en-US" sz="2400" dirty="0">
              <a:solidFill>
                <a:schemeClr val="bg1"/>
              </a:solidFill>
              <a:latin typeface="D-DIN"/>
            </a:endParaRPr>
          </a:p>
          <a:p>
            <a:pPr marL="285750" indent="-285750">
              <a:buFont typeface="Arial"/>
              <a:buChar char="•"/>
            </a:pPr>
            <a:r>
              <a:rPr lang="en-GB" sz="2000" dirty="0">
                <a:solidFill>
                  <a:schemeClr val="bg1"/>
                </a:solidFill>
                <a:latin typeface="D-DIN"/>
                <a:ea typeface="Open Sans"/>
                <a:cs typeface="Open Sans"/>
              </a:rPr>
              <a:t>Part 1: Understanding of gender- based violence: Definitions and concepts, prevalence and consequences </a:t>
            </a:r>
            <a:endParaRPr lang="en-US" sz="2000">
              <a:solidFill>
                <a:schemeClr val="bg1"/>
              </a:solidFill>
              <a:latin typeface="D-DIN"/>
              <a:ea typeface="Open Sans"/>
              <a:cs typeface="Open Sans"/>
            </a:endParaRPr>
          </a:p>
          <a:p>
            <a:pPr marL="285750" indent="-285750">
              <a:buFont typeface="Arial"/>
              <a:buChar char="•"/>
            </a:pPr>
            <a:endParaRPr lang="en-GB" sz="2000" dirty="0">
              <a:solidFill>
                <a:schemeClr val="bg1"/>
              </a:solidFill>
              <a:latin typeface="D-DIN"/>
              <a:ea typeface="Open Sans"/>
              <a:cs typeface="Open Sans"/>
            </a:endParaRPr>
          </a:p>
          <a:p>
            <a:pPr marL="285750" indent="-285750">
              <a:buFont typeface="Arial"/>
              <a:buChar char="•"/>
            </a:pPr>
            <a:r>
              <a:rPr lang="en-GB" sz="2000" dirty="0">
                <a:solidFill>
                  <a:schemeClr val="bg1"/>
                </a:solidFill>
                <a:latin typeface="D-DIN"/>
                <a:ea typeface="Open Sans"/>
                <a:cs typeface="Open Sans"/>
              </a:rPr>
              <a:t>Break </a:t>
            </a:r>
          </a:p>
          <a:p>
            <a:endParaRPr lang="fr-FR" sz="2000" dirty="0">
              <a:solidFill>
                <a:schemeClr val="bg1"/>
              </a:solidFill>
              <a:latin typeface="D-DIN"/>
              <a:ea typeface="Open Sans"/>
              <a:cs typeface="Open Sans"/>
            </a:endParaRPr>
          </a:p>
          <a:p>
            <a:pPr marL="285750" indent="-285750">
              <a:buFont typeface="Arial"/>
              <a:buChar char="•"/>
            </a:pPr>
            <a:r>
              <a:rPr lang="fr-FR" sz="2000" dirty="0">
                <a:solidFill>
                  <a:schemeClr val="bg1"/>
                </a:solidFill>
                <a:latin typeface="D-DIN"/>
                <a:ea typeface="Open Sans"/>
                <a:cs typeface="Open Sans"/>
              </a:rPr>
              <a:t>Part 2: </a:t>
            </a:r>
            <a:r>
              <a:rPr lang="fr-FR" sz="2000" err="1">
                <a:solidFill>
                  <a:schemeClr val="bg1"/>
                </a:solidFill>
                <a:latin typeface="D-DIN"/>
                <a:ea typeface="Open Sans"/>
                <a:cs typeface="Open Sans"/>
              </a:rPr>
              <a:t>Addressing</a:t>
            </a:r>
            <a:r>
              <a:rPr lang="fr-FR" sz="2000" dirty="0">
                <a:solidFill>
                  <a:schemeClr val="bg1"/>
                </a:solidFill>
                <a:latin typeface="D-DIN"/>
                <a:ea typeface="Open Sans"/>
                <a:cs typeface="Open Sans"/>
              </a:rPr>
              <a:t> </a:t>
            </a:r>
            <a:r>
              <a:rPr lang="fr-FR" sz="2000" err="1">
                <a:solidFill>
                  <a:schemeClr val="bg1"/>
                </a:solidFill>
                <a:latin typeface="D-DIN"/>
                <a:ea typeface="Open Sans"/>
                <a:cs typeface="Open Sans"/>
              </a:rPr>
              <a:t>gender-based</a:t>
            </a:r>
            <a:r>
              <a:rPr lang="fr-FR" sz="2000" dirty="0">
                <a:solidFill>
                  <a:schemeClr val="bg1"/>
                </a:solidFill>
                <a:latin typeface="D-DIN"/>
                <a:ea typeface="Open Sans"/>
                <a:cs typeface="Open Sans"/>
              </a:rPr>
              <a:t> violence </a:t>
            </a:r>
            <a:r>
              <a:rPr lang="fr-FR" sz="2000" err="1">
                <a:solidFill>
                  <a:schemeClr val="bg1"/>
                </a:solidFill>
                <a:latin typeface="D-DIN"/>
                <a:ea typeface="Open Sans"/>
                <a:cs typeface="Open Sans"/>
              </a:rPr>
              <a:t>from</a:t>
            </a:r>
            <a:r>
              <a:rPr lang="fr-FR" sz="2000" dirty="0">
                <a:solidFill>
                  <a:schemeClr val="bg1"/>
                </a:solidFill>
                <a:latin typeface="D-DIN"/>
                <a:ea typeface="Open Sans"/>
                <a:cs typeface="Open Sans"/>
              </a:rPr>
              <a:t> a </a:t>
            </a:r>
            <a:r>
              <a:rPr lang="fr-FR" sz="2000" err="1">
                <a:solidFill>
                  <a:schemeClr val="bg1"/>
                </a:solidFill>
                <a:latin typeface="D-DIN"/>
                <a:ea typeface="Open Sans"/>
                <a:cs typeface="Open Sans"/>
              </a:rPr>
              <a:t>bystander</a:t>
            </a:r>
            <a:r>
              <a:rPr lang="fr-FR" sz="2000" dirty="0">
                <a:solidFill>
                  <a:schemeClr val="bg1"/>
                </a:solidFill>
                <a:latin typeface="D-DIN"/>
                <a:ea typeface="Open Sans"/>
                <a:cs typeface="Open Sans"/>
              </a:rPr>
              <a:t> position </a:t>
            </a:r>
            <a:endParaRPr lang="en-GB" sz="2000" dirty="0">
              <a:solidFill>
                <a:schemeClr val="bg1"/>
              </a:solidFill>
              <a:latin typeface="D-DIN"/>
              <a:ea typeface="Open Sans"/>
              <a:cs typeface="Open Sans"/>
            </a:endParaRPr>
          </a:p>
          <a:p>
            <a:pPr marL="285750" indent="-285750">
              <a:buFont typeface="Arial"/>
              <a:buChar char="•"/>
            </a:pPr>
            <a:endParaRPr lang="fr-FR" sz="2000" dirty="0">
              <a:solidFill>
                <a:schemeClr val="bg1"/>
              </a:solidFill>
              <a:latin typeface="D-DIN"/>
              <a:ea typeface="Open Sans"/>
              <a:cs typeface="Open Sans"/>
            </a:endParaRPr>
          </a:p>
          <a:p>
            <a:pPr marL="285750" indent="-285750">
              <a:buFont typeface="Arial"/>
              <a:buChar char="•"/>
            </a:pPr>
            <a:r>
              <a:rPr lang="fr-FR" sz="2000" dirty="0">
                <a:solidFill>
                  <a:schemeClr val="bg1"/>
                </a:solidFill>
                <a:latin typeface="D-DIN"/>
                <a:ea typeface="Open Sans"/>
                <a:cs typeface="Open Sans"/>
              </a:rPr>
              <a:t>Part 3: Wrap up and </a:t>
            </a:r>
            <a:r>
              <a:rPr lang="fr-FR" sz="2000" err="1">
                <a:solidFill>
                  <a:schemeClr val="bg1"/>
                </a:solidFill>
                <a:latin typeface="D-DIN"/>
                <a:ea typeface="Open Sans"/>
                <a:cs typeface="Open Sans"/>
              </a:rPr>
              <a:t>evaluation</a:t>
            </a:r>
            <a:endParaRPr lang="fr-FR" sz="2000">
              <a:solidFill>
                <a:schemeClr val="bg1"/>
              </a:solidFill>
              <a:latin typeface="D-DIN"/>
              <a:ea typeface="Open Sans"/>
              <a:cs typeface="Open Sans"/>
            </a:endParaRPr>
          </a:p>
          <a:p>
            <a:pPr marL="285750" indent="-285750">
              <a:buFont typeface="Arial"/>
              <a:buChar char="•"/>
            </a:pPr>
            <a:endParaRPr lang="fr-FR" sz="2000" dirty="0">
              <a:solidFill>
                <a:schemeClr val="bg1"/>
              </a:solidFill>
              <a:latin typeface="open sans"/>
              <a:ea typeface="Open Sans"/>
              <a:cs typeface="Open Sans"/>
            </a:endParaRPr>
          </a:p>
          <a:p>
            <a:pPr marL="285750" indent="-285750">
              <a:buFont typeface="Arial"/>
              <a:buChar char="•"/>
            </a:pPr>
            <a:endParaRPr lang="fr-FR" sz="2000" dirty="0">
              <a:solidFill>
                <a:schemeClr val="bg1"/>
              </a:solidFill>
              <a:latin typeface="open sans"/>
              <a:ea typeface="Open Sans"/>
              <a:cs typeface="Open Sans"/>
            </a:endParaRPr>
          </a:p>
          <a:p>
            <a:pPr marL="285750" indent="-285750">
              <a:buFont typeface="Arial"/>
              <a:buChar char="•"/>
            </a:pPr>
            <a:endParaRPr lang="fr-FR" sz="2000" dirty="0">
              <a:solidFill>
                <a:schemeClr val="bg1"/>
              </a:solidFill>
              <a:latin typeface="open sans"/>
              <a:ea typeface="Open Sans"/>
              <a:cs typeface="Open Sans"/>
            </a:endParaRPr>
          </a:p>
          <a:p>
            <a:pPr marL="285750" indent="-285750">
              <a:buFont typeface="Arial"/>
              <a:buChar char="•"/>
            </a:pPr>
            <a:endParaRPr lang="fr-FR" sz="2000" dirty="0">
              <a:solidFill>
                <a:schemeClr val="bg1"/>
              </a:solidFill>
              <a:latin typeface="open sans"/>
              <a:ea typeface="Open Sans"/>
              <a:cs typeface="Open Sans"/>
            </a:endParaRPr>
          </a:p>
        </p:txBody>
      </p:sp>
    </p:spTree>
    <p:extLst>
      <p:ext uri="{BB962C8B-B14F-4D97-AF65-F5344CB8AC3E}">
        <p14:creationId xmlns:p14="http://schemas.microsoft.com/office/powerpoint/2010/main" val="204048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24520777-B918-4140-B0B1-4065658DB36E}"/>
              </a:ext>
            </a:extLst>
          </p:cNvPr>
          <p:cNvSpPr txBox="1"/>
          <p:nvPr/>
        </p:nvSpPr>
        <p:spPr>
          <a:xfrm>
            <a:off x="943030" y="3931094"/>
            <a:ext cx="7306448" cy="830997"/>
          </a:xfrm>
          <a:prstGeom prst="rect">
            <a:avLst/>
          </a:prstGeom>
          <a:noFill/>
        </p:spPr>
        <p:txBody>
          <a:bodyPr wrap="square" lIns="0" tIns="45720" rIns="0" bIns="45720" rtlCol="0" anchor="t">
            <a:spAutoFit/>
          </a:bodyPr>
          <a:lstStyle/>
          <a:p>
            <a:endParaRPr lang="en-US" sz="4800">
              <a:solidFill>
                <a:srgbClr val="FFFFFF"/>
              </a:solidFill>
              <a:latin typeface="D-DIN Exp"/>
              <a:ea typeface="Open Sans"/>
              <a:cs typeface="Open Sans"/>
            </a:endParaRPr>
          </a:p>
        </p:txBody>
      </p:sp>
      <p:sp>
        <p:nvSpPr>
          <p:cNvPr id="4" name="TextBox 7">
            <a:extLst>
              <a:ext uri="{FF2B5EF4-FFF2-40B4-BE49-F238E27FC236}">
                <a16:creationId xmlns:a16="http://schemas.microsoft.com/office/drawing/2014/main" id="{D38AFE21-FFA0-E449-BF7B-69C5978EF388}"/>
              </a:ext>
            </a:extLst>
          </p:cNvPr>
          <p:cNvSpPr txBox="1"/>
          <p:nvPr/>
        </p:nvSpPr>
        <p:spPr>
          <a:xfrm>
            <a:off x="1024511" y="4653449"/>
            <a:ext cx="7306448" cy="584775"/>
          </a:xfrm>
          <a:prstGeom prst="rect">
            <a:avLst/>
          </a:prstGeom>
          <a:noFill/>
        </p:spPr>
        <p:txBody>
          <a:bodyPr wrap="square" lIns="0" tIns="45720" rIns="0" bIns="45720" rtlCol="0" anchor="t">
            <a:spAutoFit/>
          </a:bodyPr>
          <a:lstStyle/>
          <a:p>
            <a:endParaRPr lang="en-US" sz="3200">
              <a:solidFill>
                <a:srgbClr val="5792CE"/>
              </a:solidFill>
              <a:latin typeface="D-DIN Exp"/>
              <a:ea typeface="Open Sans" charset="0"/>
              <a:cs typeface="Open Sans" charset="0"/>
            </a:endParaRPr>
          </a:p>
        </p:txBody>
      </p:sp>
      <p:sp>
        <p:nvSpPr>
          <p:cNvPr id="5" name="TextBox 7">
            <a:extLst>
              <a:ext uri="{FF2B5EF4-FFF2-40B4-BE49-F238E27FC236}">
                <a16:creationId xmlns:a16="http://schemas.microsoft.com/office/drawing/2014/main" id="{885831FA-04A3-2B42-83D2-73F6187C8C0D}"/>
              </a:ext>
            </a:extLst>
          </p:cNvPr>
          <p:cNvSpPr txBox="1"/>
          <p:nvPr/>
        </p:nvSpPr>
        <p:spPr>
          <a:xfrm>
            <a:off x="1339270" y="4036488"/>
            <a:ext cx="7306448" cy="307777"/>
          </a:xfrm>
          <a:prstGeom prst="rect">
            <a:avLst/>
          </a:prstGeom>
          <a:noFill/>
        </p:spPr>
        <p:txBody>
          <a:bodyPr wrap="square" lIns="0" tIns="45720" rIns="0" bIns="45720" rtlCol="0" anchor="t">
            <a:spAutoFit/>
          </a:bodyPr>
          <a:lstStyle/>
          <a:p>
            <a:endParaRPr lang="en-US" sz="1400" b="1" dirty="0">
              <a:solidFill>
                <a:srgbClr val="AED7BD"/>
              </a:solidFill>
              <a:latin typeface="D-DIN Exp" panose="020B0504020202030204" pitchFamily="34" charset="0"/>
              <a:ea typeface="Open Sans" charset="0"/>
              <a:cs typeface="Open Sans" charset="0"/>
            </a:endParaRPr>
          </a:p>
        </p:txBody>
      </p:sp>
      <p:sp>
        <p:nvSpPr>
          <p:cNvPr id="2" name="TextBox 1">
            <a:extLst>
              <a:ext uri="{FF2B5EF4-FFF2-40B4-BE49-F238E27FC236}">
                <a16:creationId xmlns:a16="http://schemas.microsoft.com/office/drawing/2014/main" id="{1B8686A1-8037-41F3-AB19-5D5411F55D34}"/>
              </a:ext>
            </a:extLst>
          </p:cNvPr>
          <p:cNvSpPr txBox="1"/>
          <p:nvPr/>
        </p:nvSpPr>
        <p:spPr>
          <a:xfrm>
            <a:off x="1092822" y="2598542"/>
            <a:ext cx="8066638" cy="1323439"/>
          </a:xfrm>
          <a:prstGeom prst="rect">
            <a:avLst/>
          </a:prstGeom>
          <a:noFill/>
        </p:spPr>
        <p:txBody>
          <a:bodyPr wrap="square" lIns="91440" tIns="45720" rIns="91440" bIns="45720" rtlCol="0" anchor="t">
            <a:spAutoFit/>
          </a:bodyPr>
          <a:lstStyle/>
          <a:p>
            <a:r>
              <a:rPr lang="sv-SE" sz="4000" b="1" dirty="0">
                <a:solidFill>
                  <a:schemeClr val="bg1"/>
                </a:solidFill>
                <a:latin typeface="D-DIN Exp" panose="020B0504020202030204"/>
              </a:rPr>
              <a:t>Gender-</a:t>
            </a:r>
            <a:r>
              <a:rPr lang="sv-SE" sz="4000" b="1" dirty="0" err="1">
                <a:solidFill>
                  <a:schemeClr val="bg1"/>
                </a:solidFill>
                <a:latin typeface="D-DIN Exp" panose="020B0504020202030204"/>
              </a:rPr>
              <a:t>based</a:t>
            </a:r>
            <a:r>
              <a:rPr lang="sv-SE" sz="4000" b="1" dirty="0">
                <a:solidFill>
                  <a:schemeClr val="bg1"/>
                </a:solidFill>
                <a:latin typeface="D-DIN Exp" panose="020B0504020202030204"/>
              </a:rPr>
              <a:t> </a:t>
            </a:r>
            <a:r>
              <a:rPr lang="sv-SE" sz="4000" b="1" dirty="0" err="1">
                <a:solidFill>
                  <a:schemeClr val="bg1"/>
                </a:solidFill>
                <a:latin typeface="D-DIN Exp" panose="020B0504020202030204"/>
              </a:rPr>
              <a:t>violence</a:t>
            </a:r>
            <a:r>
              <a:rPr lang="sv-SE" sz="4000" b="1" dirty="0">
                <a:solidFill>
                  <a:schemeClr val="bg1"/>
                </a:solidFill>
                <a:latin typeface="D-DIN Exp" panose="020B0504020202030204"/>
              </a:rPr>
              <a:t> – </a:t>
            </a:r>
            <a:r>
              <a:rPr lang="sv-SE" sz="4000" b="1" dirty="0" err="1">
                <a:solidFill>
                  <a:schemeClr val="bg1"/>
                </a:solidFill>
                <a:latin typeface="D-DIN Exp" panose="020B0504020202030204"/>
              </a:rPr>
              <a:t>key</a:t>
            </a:r>
            <a:r>
              <a:rPr lang="sv-SE" sz="4000" b="1" dirty="0">
                <a:solidFill>
                  <a:schemeClr val="bg1"/>
                </a:solidFill>
                <a:latin typeface="D-DIN Exp" panose="020B0504020202030204"/>
              </a:rPr>
              <a:t> </a:t>
            </a:r>
            <a:r>
              <a:rPr lang="sv-SE" sz="4000" b="1" dirty="0" err="1">
                <a:solidFill>
                  <a:schemeClr val="bg1"/>
                </a:solidFill>
                <a:latin typeface="D-DIN Exp" panose="020B0504020202030204"/>
              </a:rPr>
              <a:t>concepts</a:t>
            </a:r>
            <a:r>
              <a:rPr lang="sv-SE" sz="4000" b="1" dirty="0">
                <a:solidFill>
                  <a:schemeClr val="bg1"/>
                </a:solidFill>
                <a:latin typeface="D-DIN Exp" panose="020B0504020202030204"/>
              </a:rPr>
              <a:t> and </a:t>
            </a:r>
            <a:r>
              <a:rPr lang="sv-SE" sz="4000" b="1" dirty="0" err="1">
                <a:solidFill>
                  <a:schemeClr val="bg1"/>
                </a:solidFill>
                <a:latin typeface="D-DIN Exp" panose="020B0504020202030204"/>
              </a:rPr>
              <a:t>issues</a:t>
            </a:r>
            <a:r>
              <a:rPr lang="sv-SE" sz="4000" b="1" dirty="0">
                <a:solidFill>
                  <a:schemeClr val="bg1"/>
                </a:solidFill>
                <a:latin typeface="D-DIN Exp" panose="020B0504020202030204"/>
              </a:rPr>
              <a:t> </a:t>
            </a:r>
          </a:p>
        </p:txBody>
      </p:sp>
    </p:spTree>
    <p:extLst>
      <p:ext uri="{BB962C8B-B14F-4D97-AF65-F5344CB8AC3E}">
        <p14:creationId xmlns:p14="http://schemas.microsoft.com/office/powerpoint/2010/main" val="1900219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A722F-B39E-2D9A-BF61-2C8D1B574F13}"/>
              </a:ext>
            </a:extLst>
          </p:cNvPr>
          <p:cNvSpPr>
            <a:spLocks noGrp="1"/>
          </p:cNvSpPr>
          <p:nvPr>
            <p:ph type="title"/>
          </p:nvPr>
        </p:nvSpPr>
        <p:spPr>
          <a:xfrm>
            <a:off x="673111" y="1307847"/>
            <a:ext cx="7852844" cy="1861285"/>
          </a:xfrm>
        </p:spPr>
        <p:txBody>
          <a:bodyPr/>
          <a:lstStyle/>
          <a:p>
            <a:r>
              <a:rPr lang="en-US" b="1" dirty="0">
                <a:solidFill>
                  <a:schemeClr val="bg1"/>
                </a:solidFill>
                <a:latin typeface="D-DIN Exp"/>
              </a:rPr>
              <a:t>Key concepts and issues in addressing gender-based violence </a:t>
            </a:r>
          </a:p>
          <a:p>
            <a:br>
              <a:rPr lang="en-US" b="1" dirty="0"/>
            </a:br>
            <a:r>
              <a:rPr lang="en-US" b="1" dirty="0">
                <a:latin typeface="D-DIN Exp"/>
              </a:rPr>
              <a:t>Video link, </a:t>
            </a:r>
            <a:r>
              <a:rPr lang="en-US" b="1" dirty="0">
                <a:latin typeface="D-DIN Exp"/>
                <a:hlinkClick r:id="rId2"/>
              </a:rPr>
              <a:t>available here</a:t>
            </a:r>
            <a:r>
              <a:rPr lang="en-US" b="1" dirty="0">
                <a:latin typeface="D-DIN Exp"/>
              </a:rPr>
              <a:t>.</a:t>
            </a:r>
            <a:endParaRPr lang="en-US" b="1"/>
          </a:p>
        </p:txBody>
      </p:sp>
    </p:spTree>
    <p:extLst>
      <p:ext uri="{BB962C8B-B14F-4D97-AF65-F5344CB8AC3E}">
        <p14:creationId xmlns:p14="http://schemas.microsoft.com/office/powerpoint/2010/main" val="3002677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267" y="2797184"/>
            <a:ext cx="2992738" cy="1861285"/>
          </a:xfrm>
        </p:spPr>
        <p:txBody>
          <a:bodyPr/>
          <a:lstStyle/>
          <a:p>
            <a:r>
              <a:rPr lang="en-US" sz="2800"/>
              <a:t>Gender-based violence: scope and magnitude </a:t>
            </a:r>
          </a:p>
        </p:txBody>
      </p:sp>
      <p:grpSp>
        <p:nvGrpSpPr>
          <p:cNvPr id="3" name="Groupe 2">
            <a:extLst>
              <a:ext uri="{FF2B5EF4-FFF2-40B4-BE49-F238E27FC236}">
                <a16:creationId xmlns:a16="http://schemas.microsoft.com/office/drawing/2014/main" id="{CB35BEDE-3EBA-E444-9A3B-57956747CE27}"/>
              </a:ext>
            </a:extLst>
          </p:cNvPr>
          <p:cNvGrpSpPr/>
          <p:nvPr/>
        </p:nvGrpSpPr>
        <p:grpSpPr>
          <a:xfrm>
            <a:off x="3933880" y="630460"/>
            <a:ext cx="2992739" cy="2170630"/>
            <a:chOff x="5001472" y="1027839"/>
            <a:chExt cx="2992739" cy="2170630"/>
          </a:xfrm>
        </p:grpSpPr>
        <p:sp>
          <p:nvSpPr>
            <p:cNvPr id="38" name="TextBox 18">
              <a:extLst>
                <a:ext uri="{FF2B5EF4-FFF2-40B4-BE49-F238E27FC236}">
                  <a16:creationId xmlns:a16="http://schemas.microsoft.com/office/drawing/2014/main" id="{A3C2EC1A-5171-684F-88FE-C7B51BE41CEC}"/>
                </a:ext>
              </a:extLst>
            </p:cNvPr>
            <p:cNvSpPr txBox="1"/>
            <p:nvPr/>
          </p:nvSpPr>
          <p:spPr>
            <a:xfrm>
              <a:off x="5001472" y="1027839"/>
              <a:ext cx="434414" cy="646331"/>
            </a:xfrm>
            <a:prstGeom prst="rect">
              <a:avLst/>
            </a:prstGeom>
            <a:noFill/>
          </p:spPr>
          <p:txBody>
            <a:bodyPr wrap="none" lIns="0" rIns="0" rtlCol="0">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AED7BD"/>
                  </a:solidFill>
                  <a:effectLst/>
                  <a:uLnTx/>
                  <a:uFillTx/>
                  <a:latin typeface="D-DIN EXP" panose="020B0504020202030204" pitchFamily="34" charset="0"/>
                  <a:ea typeface="+mn-ea"/>
                  <a:cs typeface="+mn-cs"/>
                </a:rPr>
                <a:t>01</a:t>
              </a:r>
            </a:p>
          </p:txBody>
        </p:sp>
        <p:sp>
          <p:nvSpPr>
            <p:cNvPr id="40" name="TextBox 4">
              <a:extLst>
                <a:ext uri="{FF2B5EF4-FFF2-40B4-BE49-F238E27FC236}">
                  <a16:creationId xmlns:a16="http://schemas.microsoft.com/office/drawing/2014/main" id="{797DF36A-9991-7848-94CC-4E77DEDC3A98}"/>
                </a:ext>
              </a:extLst>
            </p:cNvPr>
            <p:cNvSpPr txBox="1"/>
            <p:nvPr/>
          </p:nvSpPr>
          <p:spPr>
            <a:xfrm>
              <a:off x="5001472" y="2021128"/>
              <a:ext cx="2621038" cy="386516"/>
            </a:xfrm>
            <a:prstGeom prst="rect">
              <a:avLst/>
            </a:prstGeom>
            <a:noFill/>
          </p:spPr>
          <p:txBody>
            <a:bodyPr wrap="square" lIns="0" rIns="0" rtlCol="0">
              <a:spAutoFit/>
            </a:bodyPr>
            <a:lstStyle/>
            <a:p>
              <a:pPr marL="0" marR="0" lvl="0" indent="0" algn="l" defTabSz="914330" rtl="0" eaLnBrk="1" fontAlgn="auto" latinLnBrk="0" hangingPunct="1">
                <a:lnSpc>
                  <a:spcPct val="13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alpha val="70000"/>
                  </a:srgbClr>
                </a:solidFill>
                <a:effectLst/>
                <a:uLnTx/>
                <a:uFillTx/>
                <a:latin typeface="D-DIN" panose="020B0504030202030204" pitchFamily="34" charset="77"/>
                <a:ea typeface="+mn-ea"/>
                <a:cs typeface="+mn-cs"/>
              </a:endParaRPr>
            </a:p>
          </p:txBody>
        </p:sp>
        <p:sp>
          <p:nvSpPr>
            <p:cNvPr id="41" name="TextBox 5">
              <a:extLst>
                <a:ext uri="{FF2B5EF4-FFF2-40B4-BE49-F238E27FC236}">
                  <a16:creationId xmlns:a16="http://schemas.microsoft.com/office/drawing/2014/main" id="{051D6C0D-1328-4946-B58A-E7669840276E}"/>
                </a:ext>
              </a:extLst>
            </p:cNvPr>
            <p:cNvSpPr txBox="1"/>
            <p:nvPr/>
          </p:nvSpPr>
          <p:spPr>
            <a:xfrm>
              <a:off x="5001473" y="1567253"/>
              <a:ext cx="2992738" cy="1631216"/>
            </a:xfrm>
            <a:prstGeom prst="rect">
              <a:avLst/>
            </a:prstGeom>
            <a:noFill/>
          </p:spPr>
          <p:txBody>
            <a:bodyPr wrap="square" lIns="0" rIns="0" rtlCol="0">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5792CE"/>
                  </a:solidFill>
                  <a:effectLst/>
                  <a:uLnTx/>
                  <a:uFillTx/>
                  <a:latin typeface="D-DIN" panose="020B0504030202030204" pitchFamily="34" charset="77"/>
                  <a:ea typeface="Open Sans" charset="0"/>
                  <a:cs typeface="Open Sans" charset="0"/>
                </a:rPr>
                <a:t>1 in 3 of women worldwide have been subjected to physical and/or sexual violence in their lifetime (WHO, 2021).</a:t>
              </a:r>
            </a:p>
          </p:txBody>
        </p:sp>
      </p:grpSp>
      <p:grpSp>
        <p:nvGrpSpPr>
          <p:cNvPr id="20" name="Groupe 19">
            <a:extLst>
              <a:ext uri="{FF2B5EF4-FFF2-40B4-BE49-F238E27FC236}">
                <a16:creationId xmlns:a16="http://schemas.microsoft.com/office/drawing/2014/main" id="{821AED02-AEAC-2A49-BB6F-AADAD64EE766}"/>
              </a:ext>
            </a:extLst>
          </p:cNvPr>
          <p:cNvGrpSpPr/>
          <p:nvPr/>
        </p:nvGrpSpPr>
        <p:grpSpPr>
          <a:xfrm>
            <a:off x="7866993" y="1606847"/>
            <a:ext cx="3963643" cy="1379805"/>
            <a:chOff x="5001472" y="1027839"/>
            <a:chExt cx="2665413" cy="1379805"/>
          </a:xfrm>
        </p:grpSpPr>
        <p:sp>
          <p:nvSpPr>
            <p:cNvPr id="21" name="TextBox 18">
              <a:extLst>
                <a:ext uri="{FF2B5EF4-FFF2-40B4-BE49-F238E27FC236}">
                  <a16:creationId xmlns:a16="http://schemas.microsoft.com/office/drawing/2014/main" id="{7E5A4E3B-BCB7-4548-80CE-C9321561978E}"/>
                </a:ext>
              </a:extLst>
            </p:cNvPr>
            <p:cNvSpPr txBox="1"/>
            <p:nvPr/>
          </p:nvSpPr>
          <p:spPr>
            <a:xfrm>
              <a:off x="5001472" y="1027839"/>
              <a:ext cx="44" cy="584775"/>
            </a:xfrm>
            <a:prstGeom prst="rect">
              <a:avLst/>
            </a:prstGeom>
            <a:noFill/>
          </p:spPr>
          <p:txBody>
            <a:bodyPr wrap="none" lIns="0" tIns="45720" rIns="0" bIns="45720" rtlCol="0" anchor="t">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lang="en-US" sz="3200" b="1" i="0" u="none" strike="noStrike" kern="1200" cap="none" spc="0" normalizeH="0" baseline="0" noProof="0">
                <a:ln>
                  <a:noFill/>
                </a:ln>
                <a:solidFill>
                  <a:srgbClr val="AED7BD"/>
                </a:solidFill>
                <a:effectLst/>
                <a:uLnTx/>
                <a:uFillTx/>
                <a:latin typeface="D-DIN EXP" panose="020B0504020202030204" pitchFamily="34" charset="0"/>
              </a:endParaRPr>
            </a:p>
          </p:txBody>
        </p:sp>
        <p:sp>
          <p:nvSpPr>
            <p:cNvPr id="22" name="TextBox 4">
              <a:extLst>
                <a:ext uri="{FF2B5EF4-FFF2-40B4-BE49-F238E27FC236}">
                  <a16:creationId xmlns:a16="http://schemas.microsoft.com/office/drawing/2014/main" id="{DED992DA-B6E7-9B4E-89E9-DE019C5B1D66}"/>
                </a:ext>
              </a:extLst>
            </p:cNvPr>
            <p:cNvSpPr txBox="1"/>
            <p:nvPr/>
          </p:nvSpPr>
          <p:spPr>
            <a:xfrm>
              <a:off x="5001472" y="2021128"/>
              <a:ext cx="2621038" cy="386516"/>
            </a:xfrm>
            <a:prstGeom prst="rect">
              <a:avLst/>
            </a:prstGeom>
            <a:noFill/>
          </p:spPr>
          <p:txBody>
            <a:bodyPr wrap="square" lIns="0" rIns="0" rtlCol="0">
              <a:spAutoFit/>
            </a:bodyPr>
            <a:lstStyle/>
            <a:p>
              <a:pPr marL="0" marR="0" lvl="0" indent="0" algn="l" defTabSz="914330" rtl="0" eaLnBrk="1" fontAlgn="auto" latinLnBrk="0" hangingPunct="1">
                <a:lnSpc>
                  <a:spcPct val="13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alpha val="70000"/>
                  </a:srgbClr>
                </a:solidFill>
                <a:effectLst/>
                <a:uLnTx/>
                <a:uFillTx/>
                <a:latin typeface="D-DIN" panose="020B0504030202030204" pitchFamily="34" charset="77"/>
                <a:ea typeface="+mn-ea"/>
                <a:cs typeface="+mn-cs"/>
              </a:endParaRPr>
            </a:p>
          </p:txBody>
        </p:sp>
        <p:sp>
          <p:nvSpPr>
            <p:cNvPr id="23" name="TextBox 5">
              <a:extLst>
                <a:ext uri="{FF2B5EF4-FFF2-40B4-BE49-F238E27FC236}">
                  <a16:creationId xmlns:a16="http://schemas.microsoft.com/office/drawing/2014/main" id="{94793C96-045B-0B43-92AD-DFF52B7F3297}"/>
                </a:ext>
              </a:extLst>
            </p:cNvPr>
            <p:cNvSpPr txBox="1"/>
            <p:nvPr/>
          </p:nvSpPr>
          <p:spPr>
            <a:xfrm>
              <a:off x="5001472" y="1567253"/>
              <a:ext cx="2665413" cy="400110"/>
            </a:xfrm>
            <a:prstGeom prst="rect">
              <a:avLst/>
            </a:prstGeom>
            <a:noFill/>
          </p:spPr>
          <p:txBody>
            <a:bodyPr wrap="square" lIns="0" tIns="45720" rIns="0" bIns="45720" rtlCol="0" anchor="t">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lang="en-US" sz="2000" b="0" i="0" u="none" strike="noStrike" kern="1200" cap="none" spc="0" normalizeH="0" baseline="0" noProof="0">
                <a:ln>
                  <a:noFill/>
                </a:ln>
                <a:solidFill>
                  <a:srgbClr val="5792CE"/>
                </a:solidFill>
                <a:effectLst/>
                <a:uLnTx/>
                <a:uFillTx/>
                <a:latin typeface="D-DIN"/>
                <a:ea typeface="Open Sans"/>
                <a:cs typeface="Open Sans"/>
              </a:endParaRPr>
            </a:p>
          </p:txBody>
        </p:sp>
      </p:grpSp>
      <p:grpSp>
        <p:nvGrpSpPr>
          <p:cNvPr id="24" name="Groupe 23">
            <a:extLst>
              <a:ext uri="{FF2B5EF4-FFF2-40B4-BE49-F238E27FC236}">
                <a16:creationId xmlns:a16="http://schemas.microsoft.com/office/drawing/2014/main" id="{F14BBDCC-7811-FC4C-B5ED-1D4CE6D6A38B}"/>
              </a:ext>
            </a:extLst>
          </p:cNvPr>
          <p:cNvGrpSpPr/>
          <p:nvPr/>
        </p:nvGrpSpPr>
        <p:grpSpPr>
          <a:xfrm>
            <a:off x="7872352" y="1125342"/>
            <a:ext cx="3562821" cy="2170630"/>
            <a:chOff x="5001472" y="1027839"/>
            <a:chExt cx="3562821" cy="2170630"/>
          </a:xfrm>
        </p:grpSpPr>
        <p:sp>
          <p:nvSpPr>
            <p:cNvPr id="25" name="TextBox 18">
              <a:extLst>
                <a:ext uri="{FF2B5EF4-FFF2-40B4-BE49-F238E27FC236}">
                  <a16:creationId xmlns:a16="http://schemas.microsoft.com/office/drawing/2014/main" id="{865CA45E-912E-664D-B3ED-8B42067E68C0}"/>
                </a:ext>
              </a:extLst>
            </p:cNvPr>
            <p:cNvSpPr txBox="1"/>
            <p:nvPr/>
          </p:nvSpPr>
          <p:spPr>
            <a:xfrm>
              <a:off x="5001472" y="1027839"/>
              <a:ext cx="416781" cy="584775"/>
            </a:xfrm>
            <a:prstGeom prst="rect">
              <a:avLst/>
            </a:prstGeom>
            <a:noFill/>
          </p:spPr>
          <p:txBody>
            <a:bodyPr wrap="none" lIns="0" tIns="45720" rIns="0" bIns="45720" rtlCol="0" anchor="t">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lang="en-US" sz="3200" b="1">
                  <a:solidFill>
                    <a:srgbClr val="AED7BD"/>
                  </a:solidFill>
                  <a:latin typeface="D-DIN EXP"/>
                </a:rPr>
                <a:t>02</a:t>
              </a:r>
              <a:endParaRPr kumimoji="0" lang="en-US" sz="3200" b="1" i="0" u="none" strike="noStrike" kern="1200" cap="none" spc="0" normalizeH="0" baseline="0" noProof="0">
                <a:ln>
                  <a:noFill/>
                </a:ln>
                <a:solidFill>
                  <a:srgbClr val="AED7BD"/>
                </a:solidFill>
                <a:effectLst/>
                <a:uLnTx/>
                <a:uFillTx/>
                <a:latin typeface="D-DIN EXP" panose="020B0504020202030204" pitchFamily="34" charset="0"/>
                <a:ea typeface="+mn-ea"/>
                <a:cs typeface="+mn-cs"/>
              </a:endParaRPr>
            </a:p>
          </p:txBody>
        </p:sp>
        <p:sp>
          <p:nvSpPr>
            <p:cNvPr id="26" name="TextBox 4">
              <a:extLst>
                <a:ext uri="{FF2B5EF4-FFF2-40B4-BE49-F238E27FC236}">
                  <a16:creationId xmlns:a16="http://schemas.microsoft.com/office/drawing/2014/main" id="{448977D4-4918-6E4C-BFC4-761B072E6CE1}"/>
                </a:ext>
              </a:extLst>
            </p:cNvPr>
            <p:cNvSpPr txBox="1"/>
            <p:nvPr/>
          </p:nvSpPr>
          <p:spPr>
            <a:xfrm>
              <a:off x="5001472" y="2021128"/>
              <a:ext cx="2621038" cy="386516"/>
            </a:xfrm>
            <a:prstGeom prst="rect">
              <a:avLst/>
            </a:prstGeom>
            <a:noFill/>
          </p:spPr>
          <p:txBody>
            <a:bodyPr wrap="square" lIns="0" rIns="0" rtlCol="0">
              <a:spAutoFit/>
            </a:bodyPr>
            <a:lstStyle/>
            <a:p>
              <a:pPr marL="0" marR="0" lvl="0" indent="0" algn="l" defTabSz="914330" rtl="0" eaLnBrk="1" fontAlgn="auto" latinLnBrk="0" hangingPunct="1">
                <a:lnSpc>
                  <a:spcPct val="13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alpha val="70000"/>
                  </a:srgbClr>
                </a:solidFill>
                <a:effectLst/>
                <a:uLnTx/>
                <a:uFillTx/>
                <a:latin typeface="D-DIN" panose="020B0504030202030204" pitchFamily="34" charset="77"/>
                <a:ea typeface="+mn-ea"/>
                <a:cs typeface="+mn-cs"/>
              </a:endParaRPr>
            </a:p>
          </p:txBody>
        </p:sp>
        <p:sp>
          <p:nvSpPr>
            <p:cNvPr id="27" name="TextBox 5">
              <a:extLst>
                <a:ext uri="{FF2B5EF4-FFF2-40B4-BE49-F238E27FC236}">
                  <a16:creationId xmlns:a16="http://schemas.microsoft.com/office/drawing/2014/main" id="{BF41CDCF-9C12-524E-9131-5171D02A72A9}"/>
                </a:ext>
              </a:extLst>
            </p:cNvPr>
            <p:cNvSpPr txBox="1"/>
            <p:nvPr/>
          </p:nvSpPr>
          <p:spPr>
            <a:xfrm>
              <a:off x="5001472" y="1567253"/>
              <a:ext cx="3562821" cy="1631216"/>
            </a:xfrm>
            <a:prstGeom prst="rect">
              <a:avLst/>
            </a:prstGeom>
            <a:noFill/>
          </p:spPr>
          <p:txBody>
            <a:bodyPr wrap="square" lIns="0" rIns="0" rtlCol="0">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5792CE"/>
                  </a:solidFill>
                  <a:effectLst/>
                  <a:uLnTx/>
                  <a:uFillTx/>
                  <a:latin typeface="D-DIN" panose="020B0504030202030204" pitchFamily="34" charset="77"/>
                  <a:ea typeface="+mn-ea"/>
                  <a:cs typeface="+mn-cs"/>
                </a:rPr>
                <a:t>45% to 55% of women have experienced sexual harassment since the age of 15 in the EU-28  (FRA, 2015).</a:t>
              </a:r>
            </a:p>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5792CE"/>
                </a:solidFill>
                <a:effectLst/>
                <a:uLnTx/>
                <a:uFillTx/>
                <a:latin typeface="D-DIN" panose="020B0504030202030204" pitchFamily="34" charset="77"/>
                <a:ea typeface="Open Sans" charset="0"/>
                <a:cs typeface="Open Sans" charset="0"/>
              </a:endParaRPr>
            </a:p>
          </p:txBody>
        </p:sp>
      </p:grpSp>
      <p:grpSp>
        <p:nvGrpSpPr>
          <p:cNvPr id="28" name="Groupe 27">
            <a:extLst>
              <a:ext uri="{FF2B5EF4-FFF2-40B4-BE49-F238E27FC236}">
                <a16:creationId xmlns:a16="http://schemas.microsoft.com/office/drawing/2014/main" id="{4431CBED-78FD-D94D-96BF-E8CF62C9F311}"/>
              </a:ext>
            </a:extLst>
          </p:cNvPr>
          <p:cNvGrpSpPr/>
          <p:nvPr/>
        </p:nvGrpSpPr>
        <p:grpSpPr>
          <a:xfrm>
            <a:off x="5609721" y="3562238"/>
            <a:ext cx="3326382" cy="2170630"/>
            <a:chOff x="5001472" y="1027839"/>
            <a:chExt cx="3326382" cy="2170630"/>
          </a:xfrm>
        </p:grpSpPr>
        <p:sp>
          <p:nvSpPr>
            <p:cNvPr id="29" name="TextBox 18">
              <a:extLst>
                <a:ext uri="{FF2B5EF4-FFF2-40B4-BE49-F238E27FC236}">
                  <a16:creationId xmlns:a16="http://schemas.microsoft.com/office/drawing/2014/main" id="{9165697F-B58D-5341-98C1-B0926ACAEA3E}"/>
                </a:ext>
              </a:extLst>
            </p:cNvPr>
            <p:cNvSpPr txBox="1"/>
            <p:nvPr/>
          </p:nvSpPr>
          <p:spPr>
            <a:xfrm>
              <a:off x="5001472" y="1027839"/>
              <a:ext cx="416781" cy="584775"/>
            </a:xfrm>
            <a:prstGeom prst="rect">
              <a:avLst/>
            </a:prstGeom>
            <a:noFill/>
          </p:spPr>
          <p:txBody>
            <a:bodyPr wrap="none" lIns="0" tIns="45720" rIns="0" bIns="45720" rtlCol="0" anchor="t">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lang="en-US" sz="3200" b="1">
                  <a:solidFill>
                    <a:srgbClr val="AED7BD"/>
                  </a:solidFill>
                  <a:latin typeface="D-DIN EXP"/>
                </a:rPr>
                <a:t>03</a:t>
              </a:r>
              <a:endParaRPr kumimoji="0" lang="en-US" sz="3200" b="1" i="0" u="none" strike="noStrike" kern="1200" cap="none" spc="0" normalizeH="0" baseline="0" noProof="0">
                <a:ln>
                  <a:noFill/>
                </a:ln>
                <a:solidFill>
                  <a:srgbClr val="AED7BD"/>
                </a:solidFill>
                <a:effectLst/>
                <a:uLnTx/>
                <a:uFillTx/>
                <a:latin typeface="D-DIN EXP" panose="020B0504020202030204" pitchFamily="34" charset="0"/>
                <a:ea typeface="+mn-ea"/>
                <a:cs typeface="+mn-cs"/>
              </a:endParaRPr>
            </a:p>
          </p:txBody>
        </p:sp>
        <p:sp>
          <p:nvSpPr>
            <p:cNvPr id="30" name="TextBox 4">
              <a:extLst>
                <a:ext uri="{FF2B5EF4-FFF2-40B4-BE49-F238E27FC236}">
                  <a16:creationId xmlns:a16="http://schemas.microsoft.com/office/drawing/2014/main" id="{43C7539F-183A-0942-998B-CCE8D852450E}"/>
                </a:ext>
              </a:extLst>
            </p:cNvPr>
            <p:cNvSpPr txBox="1"/>
            <p:nvPr/>
          </p:nvSpPr>
          <p:spPr>
            <a:xfrm>
              <a:off x="5001472" y="2021128"/>
              <a:ext cx="2621038" cy="386516"/>
            </a:xfrm>
            <a:prstGeom prst="rect">
              <a:avLst/>
            </a:prstGeom>
            <a:noFill/>
          </p:spPr>
          <p:txBody>
            <a:bodyPr wrap="square" lIns="0" rIns="0" rtlCol="0">
              <a:spAutoFit/>
            </a:bodyPr>
            <a:lstStyle/>
            <a:p>
              <a:pPr marL="0" marR="0" lvl="0" indent="0" algn="l" defTabSz="914330" rtl="0" eaLnBrk="1" fontAlgn="auto" latinLnBrk="0" hangingPunct="1">
                <a:lnSpc>
                  <a:spcPct val="13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alpha val="70000"/>
                  </a:srgbClr>
                </a:solidFill>
                <a:effectLst/>
                <a:uLnTx/>
                <a:uFillTx/>
                <a:latin typeface="D-DIN" panose="020B0504030202030204" pitchFamily="34" charset="77"/>
                <a:ea typeface="+mn-ea"/>
                <a:cs typeface="+mn-cs"/>
              </a:endParaRPr>
            </a:p>
          </p:txBody>
        </p:sp>
        <p:sp>
          <p:nvSpPr>
            <p:cNvPr id="31" name="TextBox 5">
              <a:extLst>
                <a:ext uri="{FF2B5EF4-FFF2-40B4-BE49-F238E27FC236}">
                  <a16:creationId xmlns:a16="http://schemas.microsoft.com/office/drawing/2014/main" id="{0ED49CF7-0CC2-A648-8E92-19C3E9AE6371}"/>
                </a:ext>
              </a:extLst>
            </p:cNvPr>
            <p:cNvSpPr txBox="1"/>
            <p:nvPr/>
          </p:nvSpPr>
          <p:spPr>
            <a:xfrm>
              <a:off x="5001472" y="1567253"/>
              <a:ext cx="3326382" cy="1631216"/>
            </a:xfrm>
            <a:prstGeom prst="rect">
              <a:avLst/>
            </a:prstGeom>
            <a:noFill/>
          </p:spPr>
          <p:txBody>
            <a:bodyPr wrap="square" lIns="0" rIns="0" rtlCol="0">
              <a:spAutoFit/>
            </a:bodyP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5792CE"/>
                  </a:solidFill>
                  <a:effectLst/>
                  <a:uLnTx/>
                  <a:uFillTx/>
                  <a:latin typeface="D-DIN" panose="020B0504030202030204" pitchFamily="34" charset="77"/>
                  <a:ea typeface="Open Sans" charset="0"/>
                  <a:cs typeface="Open Sans" charset="0"/>
                </a:rPr>
                <a:t>Transgender people are over four times more likely than cisgender people to be victims of violent crime (Flores et al., 2021).</a:t>
              </a:r>
            </a:p>
          </p:txBody>
        </p:sp>
      </p:grpSp>
      <p:sp>
        <p:nvSpPr>
          <p:cNvPr id="32" name="Espace réservé du numéro de diapositive 4">
            <a:extLst>
              <a:ext uri="{FF2B5EF4-FFF2-40B4-BE49-F238E27FC236}">
                <a16:creationId xmlns:a16="http://schemas.microsoft.com/office/drawing/2014/main" id="{F31023C1-683D-2247-8C1C-EF2197BA793F}"/>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marL="0" marR="0" lvl="0" indent="0" algn="r" defTabSz="914330" rtl="0" eaLnBrk="1" fontAlgn="auto" latinLnBrk="0" hangingPunct="1">
              <a:lnSpc>
                <a:spcPct val="100000"/>
              </a:lnSpc>
              <a:spcBef>
                <a:spcPts val="0"/>
              </a:spcBef>
              <a:spcAft>
                <a:spcPts val="0"/>
              </a:spcAft>
              <a:buClrTx/>
              <a:buSzTx/>
              <a:buFontTx/>
              <a:buNone/>
              <a:tabLst/>
              <a:defRPr/>
            </a:pPr>
            <a:fld id="{783777ED-E0AE-DD49-A1E6-113717D9A99F}" type="slidenum">
              <a:rPr kumimoji="0" lang="fr-FR" sz="1400" b="0" i="0" u="none" strike="noStrike" kern="1200" cap="none" spc="0" normalizeH="0" baseline="0" noProof="0" smtClean="0">
                <a:ln>
                  <a:noFill/>
                </a:ln>
                <a:solidFill>
                  <a:srgbClr val="FFFFFF"/>
                </a:solidFill>
                <a:effectLst/>
                <a:uLnTx/>
                <a:uFillTx/>
                <a:latin typeface="D-DIN" panose="020B0504030202030204" pitchFamily="34" charset="77"/>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8</a:t>
            </a:fld>
            <a:endParaRPr kumimoji="0" lang="fr-FR" sz="1400" b="0" i="0" u="none" strike="noStrike" kern="1200" cap="none" spc="0" normalizeH="0" baseline="0" noProof="0">
              <a:ln>
                <a:noFill/>
              </a:ln>
              <a:solidFill>
                <a:srgbClr val="FFFFFF"/>
              </a:solidFill>
              <a:effectLst/>
              <a:uLnTx/>
              <a:uFillTx/>
              <a:latin typeface="D-DIN" panose="020B0504030202030204" pitchFamily="34" charset="77"/>
              <a:ea typeface="+mn-ea"/>
              <a:cs typeface="+mn-cs"/>
            </a:endParaRPr>
          </a:p>
        </p:txBody>
      </p:sp>
      <p:sp>
        <p:nvSpPr>
          <p:cNvPr id="4" name="TextBox 3">
            <a:extLst>
              <a:ext uri="{FF2B5EF4-FFF2-40B4-BE49-F238E27FC236}">
                <a16:creationId xmlns:a16="http://schemas.microsoft.com/office/drawing/2014/main" id="{227C7D6A-E31D-730B-AC58-B24D88582384}"/>
              </a:ext>
            </a:extLst>
          </p:cNvPr>
          <p:cNvSpPr txBox="1"/>
          <p:nvPr/>
        </p:nvSpPr>
        <p:spPr>
          <a:xfrm>
            <a:off x="437439" y="5599828"/>
            <a:ext cx="11733911"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solidFill>
                <a:schemeClr val="bg1"/>
              </a:solidFill>
              <a:ea typeface="+mn-lt"/>
              <a:cs typeface="+mn-lt"/>
            </a:endParaRPr>
          </a:p>
        </p:txBody>
      </p:sp>
    </p:spTree>
    <p:extLst>
      <p:ext uri="{BB962C8B-B14F-4D97-AF65-F5344CB8AC3E}">
        <p14:creationId xmlns:p14="http://schemas.microsoft.com/office/powerpoint/2010/main" val="1258203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414" y="910491"/>
            <a:ext cx="3758364" cy="1861285"/>
          </a:xfrm>
        </p:spPr>
        <p:txBody>
          <a:bodyPr/>
          <a:lstStyle/>
          <a:p>
            <a:r>
              <a:rPr lang="en-US" b="1" dirty="0">
                <a:latin typeface="Calibri"/>
              </a:rPr>
              <a:t>Definition of Gender-Based Violence</a:t>
            </a:r>
          </a:p>
        </p:txBody>
      </p:sp>
      <p:sp>
        <p:nvSpPr>
          <p:cNvPr id="12" name="TextBox 11"/>
          <p:cNvSpPr txBox="1"/>
          <p:nvPr/>
        </p:nvSpPr>
        <p:spPr>
          <a:xfrm>
            <a:off x="6004897" y="461052"/>
            <a:ext cx="5334000" cy="5755422"/>
          </a:xfrm>
          <a:prstGeom prst="rect">
            <a:avLst/>
          </a:prstGeom>
          <a:noFill/>
        </p:spPr>
        <p:txBody>
          <a:bodyPr wrap="square" lIns="0" tIns="45720" rIns="0" bIns="45720" rtlCol="0" anchor="t">
            <a:spAutoFit/>
          </a:bodyPr>
          <a:lstStyle/>
          <a:p>
            <a:r>
              <a:rPr lang="en-US" sz="2400">
                <a:solidFill>
                  <a:srgbClr val="000000"/>
                </a:solidFill>
                <a:latin typeface="Calibri"/>
                <a:ea typeface="Open Sans"/>
                <a:cs typeface="Open Sans"/>
              </a:rPr>
              <a:t>Gender-based violence can be </a:t>
            </a:r>
            <a:r>
              <a:rPr lang="en-US" sz="2400" b="1">
                <a:solidFill>
                  <a:srgbClr val="000000"/>
                </a:solidFill>
                <a:latin typeface="Calibri"/>
                <a:ea typeface="Open Sans"/>
                <a:cs typeface="Open Sans"/>
              </a:rPr>
              <a:t>sexual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physical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verbal</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psychological </a:t>
            </a:r>
            <a:r>
              <a:rPr lang="en-US" sz="2400">
                <a:solidFill>
                  <a:srgbClr val="000000"/>
                </a:solidFill>
                <a:latin typeface="Calibri"/>
                <a:ea typeface="Open Sans"/>
                <a:cs typeface="Open Sans"/>
              </a:rPr>
              <a:t>(emotional), or </a:t>
            </a:r>
            <a:r>
              <a:rPr lang="en-US" sz="2400" b="1">
                <a:solidFill>
                  <a:srgbClr val="000000"/>
                </a:solidFill>
                <a:latin typeface="Calibri"/>
                <a:ea typeface="Open Sans"/>
                <a:cs typeface="Open Sans"/>
              </a:rPr>
              <a:t>socio-economic </a:t>
            </a:r>
            <a:r>
              <a:rPr lang="en-US" sz="2400">
                <a:solidFill>
                  <a:srgbClr val="000000"/>
                </a:solidFill>
                <a:latin typeface="Calibri"/>
                <a:ea typeface="Open Sans"/>
                <a:cs typeface="Open Sans"/>
              </a:rPr>
              <a:t>and it can take many forms. From </a:t>
            </a:r>
            <a:r>
              <a:rPr lang="en-US" sz="2400" b="1">
                <a:solidFill>
                  <a:srgbClr val="000000"/>
                </a:solidFill>
                <a:latin typeface="Calibri"/>
                <a:ea typeface="Open Sans"/>
                <a:cs typeface="Open Sans"/>
              </a:rPr>
              <a:t>verbal violence </a:t>
            </a:r>
            <a:r>
              <a:rPr lang="en-US" sz="2400">
                <a:solidFill>
                  <a:srgbClr val="000000"/>
                </a:solidFill>
                <a:latin typeface="Calibri"/>
                <a:ea typeface="Open Sans"/>
                <a:cs typeface="Open Sans"/>
              </a:rPr>
              <a:t>and </a:t>
            </a:r>
            <a:r>
              <a:rPr lang="en-US" sz="2400" b="1">
                <a:solidFill>
                  <a:srgbClr val="000000"/>
                </a:solidFill>
                <a:latin typeface="Calibri"/>
                <a:ea typeface="Open Sans"/>
                <a:cs typeface="Open Sans"/>
              </a:rPr>
              <a:t>hate speech on the Internet</a:t>
            </a:r>
            <a:r>
              <a:rPr lang="en-US" sz="2400">
                <a:solidFill>
                  <a:srgbClr val="000000"/>
                </a:solidFill>
                <a:latin typeface="Calibri"/>
                <a:ea typeface="Open Sans"/>
                <a:cs typeface="Open Sans"/>
              </a:rPr>
              <a:t>, to </a:t>
            </a:r>
            <a:r>
              <a:rPr lang="en-US" sz="2400" b="1">
                <a:solidFill>
                  <a:srgbClr val="000000"/>
                </a:solidFill>
                <a:latin typeface="Calibri"/>
                <a:ea typeface="Open Sans"/>
                <a:cs typeface="Open Sans"/>
              </a:rPr>
              <a:t>rape or murder</a:t>
            </a:r>
            <a:r>
              <a:rPr lang="en-US" sz="2400">
                <a:solidFill>
                  <a:srgbClr val="000000"/>
                </a:solidFill>
                <a:latin typeface="Calibri"/>
                <a:ea typeface="Open Sans"/>
                <a:cs typeface="Open Sans"/>
              </a:rPr>
              <a:t>.</a:t>
            </a:r>
            <a:br>
              <a:rPr lang="en-US" sz="2400">
                <a:latin typeface="Calibri"/>
                <a:ea typeface="Open Sans" charset="0"/>
                <a:cs typeface="Open Sans" charset="0"/>
              </a:rPr>
            </a:br>
            <a:br>
              <a:rPr lang="en-US" sz="2400">
                <a:latin typeface="Calibri"/>
                <a:ea typeface="Open Sans" charset="0"/>
                <a:cs typeface="Open Sans" charset="0"/>
              </a:rPr>
            </a:br>
            <a:r>
              <a:rPr lang="en-US" sz="2400">
                <a:solidFill>
                  <a:srgbClr val="000000"/>
                </a:solidFill>
                <a:latin typeface="Calibri"/>
                <a:ea typeface="Open Sans"/>
                <a:cs typeface="Open Sans"/>
              </a:rPr>
              <a:t>It can be perpetrated by anyone: a </a:t>
            </a:r>
            <a:r>
              <a:rPr lang="en-US" sz="2400" b="1">
                <a:solidFill>
                  <a:srgbClr val="000000"/>
                </a:solidFill>
                <a:latin typeface="Calibri"/>
                <a:ea typeface="Open Sans"/>
                <a:cs typeface="Open Sans"/>
              </a:rPr>
              <a:t>current or former spouse/partner</a:t>
            </a:r>
            <a:r>
              <a:rPr lang="en-US" sz="2400">
                <a:solidFill>
                  <a:srgbClr val="000000"/>
                </a:solidFill>
                <a:latin typeface="Calibri"/>
                <a:ea typeface="Open Sans"/>
                <a:cs typeface="Open Sans"/>
              </a:rPr>
              <a:t>, a </a:t>
            </a:r>
            <a:r>
              <a:rPr lang="en-US" sz="2400" b="1">
                <a:solidFill>
                  <a:srgbClr val="000000"/>
                </a:solidFill>
                <a:latin typeface="Calibri"/>
                <a:ea typeface="Open Sans"/>
                <a:cs typeface="Open Sans"/>
              </a:rPr>
              <a:t>family member</a:t>
            </a:r>
            <a:r>
              <a:rPr lang="en-US" sz="2400">
                <a:solidFill>
                  <a:srgbClr val="000000"/>
                </a:solidFill>
                <a:latin typeface="Calibri"/>
                <a:ea typeface="Open Sans"/>
                <a:cs typeface="Open Sans"/>
              </a:rPr>
              <a:t>, a </a:t>
            </a:r>
            <a:r>
              <a:rPr lang="en-US" sz="2400" b="1">
                <a:solidFill>
                  <a:srgbClr val="000000"/>
                </a:solidFill>
                <a:latin typeface="Calibri"/>
                <a:ea typeface="Open Sans"/>
                <a:cs typeface="Open Sans"/>
              </a:rPr>
              <a:t>colleague from work</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schoolmates</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friends</a:t>
            </a:r>
            <a:r>
              <a:rPr lang="en-US" sz="2400">
                <a:solidFill>
                  <a:srgbClr val="000000"/>
                </a:solidFill>
                <a:latin typeface="Calibri"/>
                <a:ea typeface="Open Sans"/>
                <a:cs typeface="Open Sans"/>
              </a:rPr>
              <a:t>, </a:t>
            </a:r>
            <a:r>
              <a:rPr lang="en-US" sz="2400" b="1">
                <a:solidFill>
                  <a:srgbClr val="000000"/>
                </a:solidFill>
                <a:latin typeface="Calibri"/>
                <a:ea typeface="Open Sans"/>
                <a:cs typeface="Open Sans"/>
              </a:rPr>
              <a:t>an unknown person</a:t>
            </a:r>
            <a:r>
              <a:rPr lang="en-US" sz="2400">
                <a:solidFill>
                  <a:srgbClr val="000000"/>
                </a:solidFill>
                <a:latin typeface="Calibri"/>
                <a:ea typeface="Open Sans"/>
                <a:cs typeface="Open Sans"/>
              </a:rPr>
              <a:t>, or </a:t>
            </a:r>
            <a:r>
              <a:rPr lang="en-US" sz="2400" b="1">
                <a:solidFill>
                  <a:srgbClr val="000000"/>
                </a:solidFill>
                <a:latin typeface="Calibri"/>
                <a:ea typeface="Open Sans"/>
                <a:cs typeface="Open Sans"/>
              </a:rPr>
              <a:t>people who act on behalf of cultural, religious, state, or intra-state institutions</a:t>
            </a:r>
            <a:r>
              <a:rPr lang="en-US" sz="2400">
                <a:solidFill>
                  <a:srgbClr val="000000"/>
                </a:solidFill>
                <a:latin typeface="Calibri"/>
                <a:ea typeface="Open Sans"/>
                <a:cs typeface="Open Sans"/>
              </a:rPr>
              <a:t>. </a:t>
            </a:r>
            <a:endParaRPr lang="en-US" sz="2400">
              <a:solidFill>
                <a:srgbClr val="000000"/>
              </a:solidFill>
              <a:latin typeface="Calibri"/>
              <a:ea typeface="Open Sans" charset="0"/>
              <a:cs typeface="Open Sans" charset="0"/>
            </a:endParaRPr>
          </a:p>
          <a:p>
            <a:br>
              <a:rPr lang="en-US" sz="1600" i="1">
                <a:latin typeface="Calibri"/>
                <a:ea typeface="Open Sans" charset="0"/>
                <a:cs typeface="Open Sans" charset="0"/>
              </a:rPr>
            </a:br>
            <a:r>
              <a:rPr lang="en-US" sz="1600" i="1">
                <a:solidFill>
                  <a:srgbClr val="000000"/>
                </a:solidFill>
                <a:latin typeface="Calibri"/>
                <a:ea typeface="Open Sans"/>
                <a:cs typeface="Open Sans"/>
              </a:rPr>
              <a:t>Source: </a:t>
            </a:r>
            <a:r>
              <a:rPr lang="en-US" sz="1600" i="1">
                <a:solidFill>
                  <a:srgbClr val="000000"/>
                </a:solidFill>
                <a:latin typeface="Calibri"/>
                <a:ea typeface="Open Sans"/>
                <a:cs typeface="Open Sans"/>
                <a:hlinkClick r:id="rId4"/>
              </a:rPr>
              <a:t>Council of Europe</a:t>
            </a:r>
            <a:endParaRPr lang="en-US" sz="1400" i="1">
              <a:solidFill>
                <a:srgbClr val="000000"/>
              </a:solidFill>
              <a:latin typeface="Calibri"/>
              <a:ea typeface="Open Sans"/>
              <a:cs typeface="Open Sans"/>
            </a:endParaRPr>
          </a:p>
        </p:txBody>
      </p:sp>
      <p:sp>
        <p:nvSpPr>
          <p:cNvPr id="21" name="TextBox 7">
            <a:extLst>
              <a:ext uri="{FF2B5EF4-FFF2-40B4-BE49-F238E27FC236}">
                <a16:creationId xmlns:a16="http://schemas.microsoft.com/office/drawing/2014/main" id="{0D0E1B75-0F8F-5A4A-9C79-A1AF0B7D671E}"/>
              </a:ext>
            </a:extLst>
          </p:cNvPr>
          <p:cNvSpPr txBox="1"/>
          <p:nvPr/>
        </p:nvSpPr>
        <p:spPr>
          <a:xfrm>
            <a:off x="636958" y="2266248"/>
            <a:ext cx="4005498" cy="3414461"/>
          </a:xfrm>
          <a:prstGeom prst="rect">
            <a:avLst/>
          </a:prstGeom>
          <a:noFill/>
        </p:spPr>
        <p:txBody>
          <a:bodyPr wrap="square" lIns="0" tIns="45720" rIns="0" bIns="45720" rtlCol="0" anchor="t">
            <a:spAutoFit/>
          </a:bodyPr>
          <a:lstStyle/>
          <a:p>
            <a:pPr>
              <a:lnSpc>
                <a:spcPct val="130000"/>
              </a:lnSpc>
            </a:pPr>
            <a:r>
              <a:rPr lang="en-US" sz="2400" b="1">
                <a:solidFill>
                  <a:schemeClr val="tx1">
                    <a:alpha val="70000"/>
                  </a:schemeClr>
                </a:solidFill>
                <a:latin typeface="Calibri"/>
                <a:cs typeface="Calibri"/>
              </a:rPr>
              <a:t>Gender-based violence refers to any type of harm that is perpetrated against a person or group of people because of their factual or perceived sex, gender, sexual orientation and/or gender identity.</a:t>
            </a: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89068" y="6493798"/>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latin typeface="Calibri"/>
                <a:cs typeface="Calibri"/>
              </a:rPr>
              <a:pPr/>
              <a:t>9</a:t>
            </a:fld>
            <a:endParaRPr lang="fr-FR">
              <a:solidFill>
                <a:schemeClr val="bg1"/>
              </a:solidFill>
              <a:latin typeface="Calibri"/>
              <a:cs typeface="Calibri"/>
            </a:endParaRPr>
          </a:p>
        </p:txBody>
      </p:sp>
    </p:spTree>
    <p:extLst>
      <p:ext uri="{BB962C8B-B14F-4D97-AF65-F5344CB8AC3E}">
        <p14:creationId xmlns:p14="http://schemas.microsoft.com/office/powerpoint/2010/main" val="1047933485"/>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f2c5a50-f49f-4694-a027-6f50ae0ffd71">
      <Terms xmlns="http://schemas.microsoft.com/office/infopath/2007/PartnerControls"/>
    </lcf76f155ced4ddcb4097134ff3c332f>
    <TaxCatchAll xmlns="54531478-a02a-4101-bd8e-4f782ec3b3b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5732F9EEC752448223F01FC1FCAE7C" ma:contentTypeVersion="19" ma:contentTypeDescription="Create a new document." ma:contentTypeScope="" ma:versionID="c82527ce968425ecbd3076da3b4f6d1d">
  <xsd:schema xmlns:xsd="http://www.w3.org/2001/XMLSchema" xmlns:xs="http://www.w3.org/2001/XMLSchema" xmlns:p="http://schemas.microsoft.com/office/2006/metadata/properties" xmlns:ns2="df2c5a50-f49f-4694-a027-6f50ae0ffd71" xmlns:ns3="54531478-a02a-4101-bd8e-4f782ec3b3b0" targetNamespace="http://schemas.microsoft.com/office/2006/metadata/properties" ma:root="true" ma:fieldsID="4ec9ebc5c66e6a0b15b7ec08939c8fb3" ns2:_="" ns3:_="">
    <xsd:import namespace="df2c5a50-f49f-4694-a027-6f50ae0ffd71"/>
    <xsd:import namespace="54531478-a02a-4101-bd8e-4f782ec3b3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3:TaxCatchAll" minOccurs="0"/>
                <xsd:element ref="ns2:MediaServiceLocation"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2c5a50-f49f-4694-a027-6f50ae0ffd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748fa32-2c86-4eb4-8a30-862adc17a0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531478-a02a-4101-bd8e-4f782ec3b3b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587f9c5-24c0-48e4-8e1c-48968ad95276}" ma:internalName="TaxCatchAll" ma:showField="CatchAllData" ma:web="54531478-a02a-4101-bd8e-4f782ec3b3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F69F63-FA7F-4D99-8361-0BB148FC60C3}">
  <ds:schemaRefs>
    <ds:schemaRef ds:uri="54531478-a02a-4101-bd8e-4f782ec3b3b0"/>
    <ds:schemaRef ds:uri="df2c5a50-f49f-4694-a027-6f50ae0ffd7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AA01C1D-7820-42EC-B5FA-ECC877175F75}">
  <ds:schemaRefs>
    <ds:schemaRef ds:uri="54531478-a02a-4101-bd8e-4f782ec3b3b0"/>
    <ds:schemaRef ds:uri="df2c5a50-f49f-4694-a027-6f50ae0ffd7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16FA3FC-FB97-491D-8DFC-879B157D53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46</Slides>
  <Notes>39</Notes>
  <HiddenSlides>9</HiddenSlides>
  <ScaleCrop>false</ScaleCrop>
  <HeadingPairs>
    <vt:vector size="4" baseType="variant">
      <vt:variant>
        <vt:lpstr>Theme</vt:lpstr>
      </vt:variant>
      <vt:variant>
        <vt:i4>2</vt:i4>
      </vt:variant>
      <vt:variant>
        <vt:lpstr>Slide Titles</vt:lpstr>
      </vt:variant>
      <vt:variant>
        <vt:i4>46</vt:i4>
      </vt:variant>
    </vt:vector>
  </HeadingPairs>
  <TitlesOfParts>
    <vt:vector size="48" baseType="lpstr">
      <vt:lpstr>Mini Powerpoint Template</vt:lpstr>
      <vt:lpstr>Mini Powerpoint Template</vt:lpstr>
      <vt:lpstr>PowerPoint Presentation</vt:lpstr>
      <vt:lpstr>Learning objectives</vt:lpstr>
      <vt:lpstr>Ground Rules</vt:lpstr>
      <vt:lpstr>PowerPoint Presentation</vt:lpstr>
      <vt:lpstr>Programme of the day </vt:lpstr>
      <vt:lpstr>PowerPoint Presentation</vt:lpstr>
      <vt:lpstr>Key concepts and issues in addressing gender-based violence   Video link, available here.</vt:lpstr>
      <vt:lpstr>Gender-based violence: scope and magnitude </vt:lpstr>
      <vt:lpstr>Definition of Gender-Based Violence</vt:lpstr>
      <vt:lpstr>Gender  - a social construct, a hierarchy, a relation, and a process – intersecting with other systems of inequalities  </vt:lpstr>
      <vt:lpstr>Intersectionality   </vt:lpstr>
      <vt:lpstr>Gender-based violence</vt:lpstr>
      <vt:lpstr>PowerPoint Presentation</vt:lpstr>
      <vt:lpstr>PowerPoint Presentation</vt:lpstr>
      <vt:lpstr>UniSAFE’s understanding of gender-based violence </vt:lpstr>
      <vt:lpstr>UniSAFE survey</vt:lpstr>
      <vt:lpstr>Key point: Gender-based violence is widespread in higher education </vt:lpstr>
      <vt:lpstr>Impact and consequences of experiencing gender-based violence</vt:lpstr>
      <vt:lpstr>PowerPoint Presentation</vt:lpstr>
      <vt:lpstr>Key point: different groups are differently effected</vt:lpstr>
      <vt:lpstr>Consequences for students</vt:lpstr>
      <vt:lpstr>Experiencing gender-based violence reduces confidence in institution's ability to address gender-based violence </vt:lpstr>
      <vt:lpstr>PowerPoint Presentation</vt:lpstr>
      <vt:lpstr>Break</vt:lpstr>
      <vt:lpstr>Root and cause factors</vt:lpstr>
      <vt:lpstr>PowerPoint Presentation</vt:lpstr>
      <vt:lpstr>What’s bystander intervention?</vt:lpstr>
      <vt:lpstr>PowerPoint Presentation</vt:lpstr>
      <vt:lpstr>Bystander: </vt:lpstr>
      <vt:lpstr>Why intervene?</vt:lpstr>
      <vt:lpstr>How to intervene?</vt:lpstr>
      <vt:lpstr>5D model</vt:lpstr>
      <vt:lpstr>PowerPoint Presentation</vt:lpstr>
      <vt:lpstr>PowerPoint Presentation</vt:lpstr>
      <vt:lpstr>PowerPoint Presentation</vt:lpstr>
      <vt:lpstr>PowerPoint Presentation</vt:lpstr>
      <vt:lpstr>PowerPoint Presentation</vt:lpstr>
      <vt:lpstr>Case 1</vt:lpstr>
      <vt:lpstr>Case 2</vt:lpstr>
      <vt:lpstr>Instructions for Exercise (Cases) - 30 min</vt:lpstr>
      <vt:lpstr>Reporting back from break-out rooms (20 min)</vt:lpstr>
      <vt:lpstr>Self-assessment and feedback survey</vt:lpstr>
      <vt:lpstr>Summary of key points</vt:lpstr>
      <vt:lpstr>National support resources: counselling and helplines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Ovesen</dc:creator>
  <cp:revision>206</cp:revision>
  <dcterms:created xsi:type="dcterms:W3CDTF">2023-08-16T06:19:01Z</dcterms:created>
  <dcterms:modified xsi:type="dcterms:W3CDTF">2024-01-04T06:08:24Z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0x010100AF5732F9EEC752448223F01FC1FCAE7C</vt:lpwstr>
  </property>
  <property fmtid="{D5CDD505-2E9C-101B-9397-08002B2CF9AE}" pid="3" name="MediaServiceImageTags">
    <vt:lpwstr/>
  </property>
</Properties>
</file>