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38" r:id="rId5"/>
  </p:sldMasterIdLst>
  <p:notesMasterIdLst>
    <p:notesMasterId r:id="rId35"/>
  </p:notesMasterIdLst>
  <p:sldIdLst>
    <p:sldId id="262" r:id="rId6"/>
    <p:sldId id="261" r:id="rId7"/>
    <p:sldId id="260" r:id="rId8"/>
    <p:sldId id="259" r:id="rId9"/>
    <p:sldId id="258" r:id="rId10"/>
    <p:sldId id="257" r:id="rId11"/>
    <p:sldId id="271" r:id="rId12"/>
    <p:sldId id="270" r:id="rId13"/>
    <p:sldId id="269" r:id="rId14"/>
    <p:sldId id="268" r:id="rId15"/>
    <p:sldId id="267" r:id="rId16"/>
    <p:sldId id="266" r:id="rId17"/>
    <p:sldId id="265" r:id="rId18"/>
    <p:sldId id="264" r:id="rId19"/>
    <p:sldId id="263" r:id="rId20"/>
    <p:sldId id="288" r:id="rId21"/>
    <p:sldId id="287" r:id="rId22"/>
    <p:sldId id="273" r:id="rId23"/>
    <p:sldId id="289" r:id="rId24"/>
    <p:sldId id="290" r:id="rId25"/>
    <p:sldId id="275" r:id="rId26"/>
    <p:sldId id="276" r:id="rId27"/>
    <p:sldId id="277" r:id="rId28"/>
    <p:sldId id="282" r:id="rId29"/>
    <p:sldId id="278" r:id="rId30"/>
    <p:sldId id="279" r:id="rId31"/>
    <p:sldId id="281" r:id="rId32"/>
    <p:sldId id="280" r:id="rId33"/>
    <p:sldId id="464" r:id="rId34"/>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C973E61-26D6-AE89-5876-3AF799F67DC8}" name="Nathalie Wuiame" initials="NW" userId="S::nathalie.wuiame_skynet.be#ext#@europeansf.onmicrosoft.com::e97071fa-44fc-4137-a0cc-b4eed56db114" providerId="AD"/>
  <p188:author id="{B0BF26A0-B065-7151-DA46-68DC685728B7}" name="panagiota.polykarpou" initials="pa" userId="S::panagiota.polykarpou_yellowwindow.com#ext#@europeansf.onmicrosoft.com::b681269c-c9eb-4120-b692-6b6995254c1c" providerId="AD"/>
  <p188:author id="{1E75F7B5-F4A7-CA08-9EA6-3ADD2042152D}" name="Lipinsky, Anke" initials="LA" userId="S::anke.lipinsky_gesis.org#ext#@europeansf.onmicrosoft.com::ab5b2494-a00e-4a7b-b3a8-cdb284cad755" providerId="AD"/>
  <p188:author id="{77F482D2-7E8F-DC2C-D5D0-97EF3B666BC4}" name="Lut Mergaert" initials="LM" userId="S::lut.mergaert_yellowwindow.com#ext#@europeansf.onmicrosoft.com::dc80685d-7c92-4c40-813b-2d806c47da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F72794-210F-85F6-6A4A-EB9867F0B06E}" v="444" dt="2023-09-12T12:11:29.946"/>
    <p1510:client id="{03428CFE-489E-FDB8-96E1-6A6FC92824CA}" v="25" dt="2023-09-21T09:29:20.573"/>
    <p1510:client id="{07C030D7-0DB2-3277-2BC2-65E88405E33F}" v="72" dt="2024-01-04T06:37:50.455"/>
    <p1510:client id="{6A8F52E2-9CA4-DCD9-3132-E3176273A3D9}" v="145" dt="2023-08-17T12:10:10.471"/>
    <p1510:client id="{6D4C4DF8-1E09-0A3A-B64A-9BF8313BC684}" v="46" dt="2023-08-17T11:11:51.183"/>
    <p1510:client id="{8CE860A5-FCA3-83EC-FBC4-801B04D32999}" v="194" dt="2023-09-12T06:40:59.479"/>
    <p1510:client id="{8D7D7DAD-77CC-4CE3-9A84-DF59D12BBF5F}" v="321" dt="2023-08-17T10:56:48.017"/>
    <p1510:client id="{C30947CE-9A61-BB66-D95A-437B25E9E0DF}" v="111" dt="2023-12-01T10:50:24.532"/>
    <p1510:client id="{CBAE2C8E-5883-A53A-DA07-AB197F28BD5F}" v="4" dt="2023-12-01T11:42:36.662"/>
    <p1510:client id="{D06A8B3B-A980-A556-CEDE-7E86D28BC36E}" v="109" dt="2023-09-11T09:30:18.481"/>
    <p1510:client id="{D2259DA1-495A-DFFF-3C70-180386B6EE27}" v="13" dt="2023-08-28T11:28:32.7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150" autoAdjust="0"/>
  </p:normalViewPr>
  <p:slideViewPr>
    <p:cSldViewPr snapToGrid="0">
      <p:cViewPr varScale="1">
        <p:scale>
          <a:sx n="53" d="100"/>
          <a:sy n="53" d="100"/>
        </p:scale>
        <p:origin x="1738" y="-6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E4564F-F83E-43F4-BBAC-86100A4A1BDD}" type="datetimeFigureOut">
              <a:t>1/3/2024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03829C-B56E-4CC7-8515-3C27D18041B6}" type="slidenum">
              <a:t>‹#›</a:t>
            </a:fld>
            <a:endParaRPr lang="en-GB"/>
          </a:p>
        </p:txBody>
      </p:sp>
    </p:spTree>
    <p:extLst>
      <p:ext uri="{BB962C8B-B14F-4D97-AF65-F5344CB8AC3E}">
        <p14:creationId xmlns:p14="http://schemas.microsoft.com/office/powerpoint/2010/main" val="3392388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a:t>
            </a:fld>
            <a:endParaRPr lang="en-US"/>
          </a:p>
        </p:txBody>
      </p:sp>
    </p:spTree>
    <p:extLst>
      <p:ext uri="{BB962C8B-B14F-4D97-AF65-F5344CB8AC3E}">
        <p14:creationId xmlns:p14="http://schemas.microsoft.com/office/powerpoint/2010/main" val="1960798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800" b="0" i="0" dirty="0">
                <a:solidFill>
                  <a:srgbClr val="000000"/>
                </a:solidFill>
                <a:effectLst/>
                <a:latin typeface="Calibri" panose="020F0502020204030204" pitchFamily="34" charset="0"/>
              </a:rPr>
              <a:t>Among the reasons for not reporting events of gender-based violence, according to the </a:t>
            </a:r>
            <a:r>
              <a:rPr lang="en-US" sz="1800" b="0" i="0" dirty="0" err="1">
                <a:solidFill>
                  <a:srgbClr val="000000"/>
                </a:solidFill>
                <a:effectLst/>
                <a:latin typeface="Calibri" panose="020F0502020204030204" pitchFamily="34" charset="0"/>
              </a:rPr>
              <a:t>UniSAFE</a:t>
            </a:r>
            <a:r>
              <a:rPr lang="en-US" sz="1800" b="0" i="0" dirty="0">
                <a:solidFill>
                  <a:srgbClr val="000000"/>
                </a:solidFill>
                <a:effectLst/>
                <a:latin typeface="Calibri" panose="020F0502020204030204" pitchFamily="34" charset="0"/>
              </a:rPr>
              <a:t> research, almost half of the victims (47%) said they felt uncertain whether the </a:t>
            </a:r>
            <a:r>
              <a:rPr lang="en-US" sz="1800" b="0" i="0" dirty="0" err="1">
                <a:solidFill>
                  <a:srgbClr val="000000"/>
                </a:solidFill>
                <a:effectLst/>
                <a:latin typeface="Calibri" panose="020F0502020204030204" pitchFamily="34" charset="0"/>
              </a:rPr>
              <a:t>behaviour</a:t>
            </a:r>
            <a:r>
              <a:rPr lang="en-US" sz="1800" b="0" i="0" dirty="0">
                <a:solidFill>
                  <a:srgbClr val="000000"/>
                </a:solidFill>
                <a:effectLst/>
                <a:latin typeface="Calibri" panose="020F0502020204030204" pitchFamily="34" charset="0"/>
              </a:rPr>
              <a:t> was serious enough to report it. Another frequent reason for not reporting was that victims do not always </a:t>
            </a:r>
            <a:r>
              <a:rPr lang="en-US" sz="1800" b="0" i="0" dirty="0" err="1">
                <a:solidFill>
                  <a:srgbClr val="000000"/>
                </a:solidFill>
                <a:effectLst/>
                <a:latin typeface="Calibri" panose="020F0502020204030204" pitchFamily="34" charset="0"/>
              </a:rPr>
              <a:t>recognise</a:t>
            </a:r>
            <a:r>
              <a:rPr lang="en-US" sz="1800" b="0" i="0" dirty="0">
                <a:solidFill>
                  <a:srgbClr val="000000"/>
                </a:solidFill>
                <a:effectLst/>
                <a:latin typeface="Calibri" panose="020F0502020204030204" pitchFamily="34" charset="0"/>
              </a:rPr>
              <a:t> the </a:t>
            </a:r>
            <a:r>
              <a:rPr lang="en-US" sz="1800" b="0" i="0" dirty="0" err="1">
                <a:solidFill>
                  <a:srgbClr val="000000"/>
                </a:solidFill>
                <a:effectLst/>
                <a:latin typeface="Calibri" panose="020F0502020204030204" pitchFamily="34" charset="0"/>
              </a:rPr>
              <a:t>behaviour</a:t>
            </a:r>
            <a:r>
              <a:rPr lang="en-US" sz="1800" b="0" i="0" dirty="0">
                <a:solidFill>
                  <a:srgbClr val="000000"/>
                </a:solidFill>
                <a:effectLst/>
                <a:latin typeface="Calibri" panose="020F0502020204030204" pitchFamily="34" charset="0"/>
              </a:rPr>
              <a:t> as violence at the time of the incident, indicated by 31% of the victims. </a:t>
            </a:r>
            <a:endParaRPr lang="en-US" dirty="0">
              <a:latin typeface="D-DIN"/>
              <a:cs typeface="Calibri"/>
            </a:endParaRPr>
          </a:p>
        </p:txBody>
      </p:sp>
      <p:sp>
        <p:nvSpPr>
          <p:cNvPr id="4" name="Espace réservé du numéro de diapositive 3"/>
          <p:cNvSpPr>
            <a:spLocks noGrp="1"/>
          </p:cNvSpPr>
          <p:nvPr>
            <p:ph type="sldNum" sz="quarter" idx="5"/>
          </p:nvPr>
        </p:nvSpPr>
        <p:spPr/>
        <p:txBody>
          <a:bodyPr/>
          <a:lstStyle/>
          <a:p>
            <a:fld id="{6F8E2375-F1B1-284C-A827-B0E603FDBDD8}" type="slidenum">
              <a:rPr lang="en-US" smtClean="0"/>
              <a:pPr/>
              <a:t>13</a:t>
            </a:fld>
            <a:endParaRPr lang="en-US"/>
          </a:p>
        </p:txBody>
      </p:sp>
    </p:spTree>
    <p:extLst>
      <p:ext uri="{BB962C8B-B14F-4D97-AF65-F5344CB8AC3E}">
        <p14:creationId xmlns:p14="http://schemas.microsoft.com/office/powerpoint/2010/main" val="3203699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14</a:t>
            </a:fld>
            <a:endParaRPr lang="en-US"/>
          </a:p>
        </p:txBody>
      </p:sp>
    </p:spTree>
    <p:extLst>
      <p:ext uri="{BB962C8B-B14F-4D97-AF65-F5344CB8AC3E}">
        <p14:creationId xmlns:p14="http://schemas.microsoft.com/office/powerpoint/2010/main" val="1478463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dirty="0">
                <a:solidFill>
                  <a:srgbClr val="000000"/>
                </a:solidFill>
                <a:effectLst/>
                <a:latin typeface="Calibri" panose="020F0502020204030204" pitchFamily="34" charset="0"/>
              </a:rPr>
              <a:t>Intersectionality is a concept that describes how different social identities, such as gender, race, ethnicity, class, sexuality, and ability, intersect and interact with one another to shape individuals' experiences and social structures. Intersectionality </a:t>
            </a:r>
            <a:r>
              <a:rPr lang="en-US" sz="1800" b="0" i="0" dirty="0" err="1">
                <a:solidFill>
                  <a:srgbClr val="000000"/>
                </a:solidFill>
                <a:effectLst/>
                <a:latin typeface="Calibri" panose="020F0502020204030204" pitchFamily="34" charset="0"/>
              </a:rPr>
              <a:t>recognises</a:t>
            </a:r>
            <a:r>
              <a:rPr lang="en-US" sz="1800" b="0" i="0" dirty="0">
                <a:solidFill>
                  <a:srgbClr val="000000"/>
                </a:solidFill>
                <a:effectLst/>
                <a:latin typeface="Calibri" panose="020F0502020204030204" pitchFamily="34" charset="0"/>
              </a:rPr>
              <a:t> that these identities are not separate and independent but are interconnected and affect each other in complex ways.   </a:t>
            </a:r>
            <a:endParaRPr lang="en-US" sz="28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In the context of addressing gender-based violence in academia, intersectionality acknowledges that gender-based violence can disproportionately impact individuals who hold multiple identities. </a:t>
            </a:r>
            <a:endParaRPr lang="en-US" sz="28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Let's see how in the content of higher education, there are different features of research environments that can impact gender-based violence.  </a:t>
            </a:r>
            <a:endParaRPr lang="en-US" sz="2800" b="0" i="0" dirty="0">
              <a:solidFill>
                <a:srgbClr val="000000"/>
              </a:solidFill>
              <a:effectLst/>
              <a:latin typeface="Segoe UI" panose="020B0502040204020203" pitchFamily="34" charset="0"/>
            </a:endParaRPr>
          </a:p>
          <a:p>
            <a:endParaRPr lang="en-US" sz="1800" b="1" dirty="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15</a:t>
            </a:fld>
            <a:endParaRPr lang="en-US"/>
          </a:p>
        </p:txBody>
      </p:sp>
    </p:spTree>
    <p:extLst>
      <p:ext uri="{BB962C8B-B14F-4D97-AF65-F5344CB8AC3E}">
        <p14:creationId xmlns:p14="http://schemas.microsoft.com/office/powerpoint/2010/main" val="3360974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8E2375-F1B1-284C-A827-B0E603FDBDD8}" type="slidenum">
              <a:rPr lang="en-US" smtClean="0"/>
              <a:pPr/>
              <a:t>18</a:t>
            </a:fld>
            <a:endParaRPr lang="en-US"/>
          </a:p>
        </p:txBody>
      </p:sp>
    </p:spTree>
    <p:extLst>
      <p:ext uri="{BB962C8B-B14F-4D97-AF65-F5344CB8AC3E}">
        <p14:creationId xmlns:p14="http://schemas.microsoft.com/office/powerpoint/2010/main" val="1035841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rtl="0" fontAlgn="base"/>
            <a:r>
              <a:rPr lang="en-US" sz="1800" b="0" i="0" dirty="0">
                <a:solidFill>
                  <a:srgbClr val="000000"/>
                </a:solidFill>
                <a:effectLst/>
                <a:latin typeface="Calibri"/>
                <a:cs typeface="Calibri"/>
              </a:rPr>
              <a:t>Integrating the topic of gender-based violence into teaching within higher education institutions and research </a:t>
            </a:r>
            <a:r>
              <a:rPr lang="en-US" sz="1800" dirty="0" err="1">
                <a:solidFill>
                  <a:srgbClr val="000000"/>
                </a:solidFill>
                <a:latin typeface="Calibri"/>
                <a:cs typeface="Calibri"/>
              </a:rPr>
              <a:t>organisations</a:t>
            </a:r>
            <a:r>
              <a:rPr lang="en-US" sz="1800" b="0" i="0" dirty="0">
                <a:solidFill>
                  <a:srgbClr val="000000"/>
                </a:solidFill>
                <a:effectLst/>
                <a:latin typeface="Calibri"/>
                <a:cs typeface="Calibri"/>
              </a:rPr>
              <a:t> holds immense importance for several reasons. </a:t>
            </a:r>
            <a:endParaRPr lang="en-US" b="0" i="0" dirty="0">
              <a:solidFill>
                <a:srgbClr val="000000"/>
              </a:solidFill>
              <a:effectLst/>
              <a:latin typeface="Calibri"/>
              <a:cs typeface="Calibri"/>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Raising Awareness and Understanding</a:t>
            </a:r>
            <a:r>
              <a:rPr lang="en-US" sz="1800" b="0" i="0" dirty="0">
                <a:solidFill>
                  <a:srgbClr val="000000"/>
                </a:solidFill>
                <a:effectLst/>
                <a:latin typeface="Calibri" panose="020F0502020204030204" pitchFamily="34" charset="0"/>
              </a:rPr>
              <a:t>: gender-based violence is a pervasive issue that affects individuals across various communities and contexts. By integrating gender-based violence into teaching, you can raise awareness and promote a deeper understanding of the multifaceted nature of violence based on gender and other social dimensions.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Creating Inclusive Learning Environments</a:t>
            </a:r>
            <a:r>
              <a:rPr lang="en-US" sz="1800" b="0" i="0" dirty="0">
                <a:solidFill>
                  <a:srgbClr val="000000"/>
                </a:solidFill>
                <a:effectLst/>
                <a:latin typeface="Calibri" panose="020F0502020204030204" pitchFamily="34" charset="0"/>
              </a:rPr>
              <a:t>: Incorporating discussions about gender-based violence into educational settings helps create inclusive and safe learning environments. Students from diverse backgrounds can feel validated and supported when sensitive topics like gender-based violence are addressed openly. This can contribute to improved mental health and overall well-being, facilitating effective learning.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Challenging Power Dynamics</a:t>
            </a:r>
            <a:r>
              <a:rPr lang="en-US" sz="1800" b="0" i="0" dirty="0">
                <a:solidFill>
                  <a:srgbClr val="000000"/>
                </a:solidFill>
                <a:effectLst/>
                <a:latin typeface="Calibri" panose="020F0502020204030204" pitchFamily="34" charset="0"/>
              </a:rPr>
              <a:t>: The study of gender-based violence provides an opportunity to critically examine power dynamics, social norms, and inequalities. By engaging students in discussions about these complex issues, educators can empower them to challenge and question existing structures of power, fostering critical thinking and social consciousness.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Empowering Students</a:t>
            </a:r>
            <a:r>
              <a:rPr lang="en-US" sz="1800" b="0" i="0" dirty="0">
                <a:solidFill>
                  <a:srgbClr val="000000"/>
                </a:solidFill>
                <a:effectLst/>
                <a:latin typeface="Calibri" panose="020F0502020204030204" pitchFamily="34" charset="0"/>
              </a:rPr>
              <a:t>: Education about gender-based violence empowers students to </a:t>
            </a:r>
            <a:r>
              <a:rPr lang="en-US" sz="1800" b="0" i="0" dirty="0" err="1">
                <a:solidFill>
                  <a:srgbClr val="000000"/>
                </a:solidFill>
                <a:effectLst/>
                <a:latin typeface="Calibri" panose="020F0502020204030204" pitchFamily="34" charset="0"/>
              </a:rPr>
              <a:t>recognise</a:t>
            </a:r>
            <a:r>
              <a:rPr lang="en-US" sz="1800" b="0" i="0" dirty="0">
                <a:solidFill>
                  <a:srgbClr val="000000"/>
                </a:solidFill>
                <a:effectLst/>
                <a:latin typeface="Calibri" panose="020F0502020204030204" pitchFamily="34" charset="0"/>
              </a:rPr>
              <a:t>, prevent, and respond to instances of violence. It equips them with the knowledge and skills needed to become active agents of change in their communities, encouraging them to take action against gender-based violence and contribute to building a more just society.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fontAlgn="base"/>
            <a:r>
              <a:rPr lang="en-US" sz="1800" b="1" i="0" dirty="0">
                <a:solidFill>
                  <a:srgbClr val="000000"/>
                </a:solidFill>
                <a:effectLst/>
                <a:latin typeface="Calibri"/>
                <a:cs typeface="Calibri"/>
              </a:rPr>
              <a:t>Interdisciplinary Learning</a:t>
            </a:r>
            <a:r>
              <a:rPr lang="en-US" sz="1800" b="0" i="0" dirty="0">
                <a:solidFill>
                  <a:srgbClr val="000000"/>
                </a:solidFill>
                <a:effectLst/>
                <a:latin typeface="Calibri"/>
                <a:cs typeface="Calibri"/>
              </a:rPr>
              <a:t>: gender-based violence intersects with various disciplines such as law, psychology, sociology, public health, and more. Integrating gender-based violence into teaching encourages interdisciplinary learning, helping students understand the broader implications of </a:t>
            </a:r>
            <a:r>
              <a:rPr lang="en-US" sz="1800" dirty="0">
                <a:solidFill>
                  <a:srgbClr val="000000"/>
                </a:solidFill>
                <a:latin typeface="Calibri"/>
                <a:cs typeface="Calibri"/>
              </a:rPr>
              <a:t>gender-based violence</a:t>
            </a:r>
            <a:r>
              <a:rPr lang="en-US" sz="1800" b="0" i="0" dirty="0">
                <a:solidFill>
                  <a:srgbClr val="000000"/>
                </a:solidFill>
                <a:effectLst/>
                <a:latin typeface="Calibri"/>
                <a:cs typeface="Calibri"/>
              </a:rPr>
              <a:t> and its connections to different fields of study. </a:t>
            </a:r>
            <a:endParaRPr lang="en-US" b="0" i="0" dirty="0">
              <a:solidFill>
                <a:srgbClr val="000000"/>
              </a:solidFill>
              <a:effectLst/>
              <a:latin typeface="Calibri"/>
              <a:cs typeface="Calibri"/>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latin typeface="D-DIN"/>
              <a:cs typeface="Calibri"/>
            </a:endParaRPr>
          </a:p>
        </p:txBody>
      </p:sp>
      <p:sp>
        <p:nvSpPr>
          <p:cNvPr id="4" name="Espace réservé du numéro de diapositive 3"/>
          <p:cNvSpPr>
            <a:spLocks noGrp="1"/>
          </p:cNvSpPr>
          <p:nvPr>
            <p:ph type="sldNum" sz="quarter" idx="5"/>
          </p:nvPr>
        </p:nvSpPr>
        <p:spPr/>
        <p:txBody>
          <a:bodyPr/>
          <a:lstStyle/>
          <a:p>
            <a:fld id="{6F8E2375-F1B1-284C-A827-B0E603FDBDD8}" type="slidenum">
              <a:rPr lang="en-US" smtClean="0"/>
              <a:pPr/>
              <a:t>21</a:t>
            </a:fld>
            <a:endParaRPr lang="en-US"/>
          </a:p>
        </p:txBody>
      </p:sp>
    </p:spTree>
    <p:extLst>
      <p:ext uri="{BB962C8B-B14F-4D97-AF65-F5344CB8AC3E}">
        <p14:creationId xmlns:p14="http://schemas.microsoft.com/office/powerpoint/2010/main" val="3084400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1" i="0" dirty="0">
                <a:solidFill>
                  <a:srgbClr val="000000"/>
                </a:solidFill>
                <a:effectLst/>
                <a:latin typeface="Calibri" panose="020F0502020204030204" pitchFamily="34" charset="0"/>
              </a:rPr>
              <a:t>Sensitive content handling: </a:t>
            </a:r>
            <a:r>
              <a:rPr lang="en-US" sz="1800" b="0" i="0" dirty="0">
                <a:solidFill>
                  <a:srgbClr val="000000"/>
                </a:solidFill>
                <a:effectLst/>
                <a:latin typeface="Calibri" panose="020F0502020204030204" pitchFamily="34" charset="0"/>
              </a:rPr>
              <a:t>gender-based violence often involves traumatic experiences, which can be triggering for some students who may have personal experiences with violence.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Facilitating difficult conversations</a:t>
            </a:r>
            <a:r>
              <a:rPr lang="en-US" sz="1800" b="0" i="0" dirty="0">
                <a:solidFill>
                  <a:srgbClr val="000000"/>
                </a:solidFill>
                <a:effectLst/>
                <a:latin typeface="Calibri" panose="020F0502020204030204" pitchFamily="34" charset="0"/>
              </a:rPr>
              <a:t>: Navigating resistance or discomfort from students who may hold differing opinions on gender-based violence, is a potential challenge for the teacher/educator. It is often encountered that teachers coming from a very privileged background face the fear of doing or saying "the wrong thing".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Incorporating Diverse Perspectives from the students: </a:t>
            </a:r>
            <a:r>
              <a:rPr lang="en-US" sz="1800" b="0" i="0" dirty="0">
                <a:solidFill>
                  <a:srgbClr val="000000"/>
                </a:solidFill>
                <a:effectLst/>
                <a:latin typeface="Calibri" panose="020F0502020204030204" pitchFamily="34" charset="0"/>
              </a:rPr>
              <a:t>Incorporating diverse perspective from students coming from privileged backgrounds is particularly challenging when trying to move beyond discussion and </a:t>
            </a:r>
            <a:r>
              <a:rPr lang="en-US" sz="1800" b="0" i="0" dirty="0" err="1">
                <a:solidFill>
                  <a:srgbClr val="000000"/>
                </a:solidFill>
                <a:effectLst/>
                <a:latin typeface="Calibri" panose="020F0502020204030204" pitchFamily="34" charset="0"/>
              </a:rPr>
              <a:t>mobilise</a:t>
            </a:r>
            <a:r>
              <a:rPr lang="en-US" sz="1800" b="0" i="0" dirty="0">
                <a:solidFill>
                  <a:srgbClr val="000000"/>
                </a:solidFill>
                <a:effectLst/>
                <a:latin typeface="Calibri" panose="020F0502020204030204" pitchFamily="34" charset="0"/>
              </a:rPr>
              <a:t> or change. They are usually more reluctant to become more involved.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Resistance by students</a:t>
            </a:r>
            <a:r>
              <a:rPr lang="en-US" sz="1800" b="0" i="0" dirty="0">
                <a:solidFill>
                  <a:srgbClr val="000000"/>
                </a:solidFill>
                <a:effectLst/>
                <a:latin typeface="Calibri" panose="020F0502020204030204" pitchFamily="34" charset="0"/>
              </a:rPr>
              <a:t>: Resistance is often received when students resist learning about </a:t>
            </a:r>
            <a:r>
              <a:rPr lang="en-US" sz="1800" b="0" i="0" dirty="0" err="1">
                <a:solidFill>
                  <a:srgbClr val="000000"/>
                </a:solidFill>
                <a:effectLst/>
                <a:latin typeface="Calibri" panose="020F0502020204030204" pitchFamily="34" charset="0"/>
              </a:rPr>
              <a:t>decolonising</a:t>
            </a:r>
            <a:r>
              <a:rPr lang="en-US" sz="1800" b="0" i="0" dirty="0">
                <a:solidFill>
                  <a:srgbClr val="000000"/>
                </a:solidFill>
                <a:effectLst/>
                <a:latin typeface="Calibri" panose="020F0502020204030204" pitchFamily="34" charset="0"/>
              </a:rPr>
              <a:t> and anti-oppressive ideas, particularly focused on power and privilege.  </a:t>
            </a:r>
            <a:endParaRPr lang="en-US" b="0" i="0" dirty="0">
              <a:solidFill>
                <a:srgbClr val="000000"/>
              </a:solidFill>
              <a:effectLst/>
              <a:latin typeface="Segoe UI" panose="020B0502040204020203" pitchFamily="34" charset="0"/>
            </a:endParaRPr>
          </a:p>
          <a:p>
            <a:endParaRPr lang="LID4096" dirty="0"/>
          </a:p>
        </p:txBody>
      </p:sp>
      <p:sp>
        <p:nvSpPr>
          <p:cNvPr id="4" name="Slide Number Placeholder 3"/>
          <p:cNvSpPr>
            <a:spLocks noGrp="1"/>
          </p:cNvSpPr>
          <p:nvPr>
            <p:ph type="sldNum" sz="quarter" idx="5"/>
          </p:nvPr>
        </p:nvSpPr>
        <p:spPr/>
        <p:txBody>
          <a:bodyPr/>
          <a:lstStyle/>
          <a:p>
            <a:fld id="{B803829C-B56E-4CC7-8515-3C27D18041B6}" type="slidenum">
              <a:rPr lang="en-CY" smtClean="0"/>
              <a:t>22</a:t>
            </a:fld>
            <a:endParaRPr lang="en-CY"/>
          </a:p>
        </p:txBody>
      </p:sp>
    </p:spTree>
    <p:extLst>
      <p:ext uri="{BB962C8B-B14F-4D97-AF65-F5344CB8AC3E}">
        <p14:creationId xmlns:p14="http://schemas.microsoft.com/office/powerpoint/2010/main" val="132551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dirty="0">
                <a:solidFill>
                  <a:srgbClr val="000000"/>
                </a:solidFill>
                <a:effectLst/>
                <a:latin typeface="Calibri"/>
                <a:cs typeface="Calibri"/>
              </a:rPr>
              <a:t> Moving on, we will now review some practices and practical strategies that can enable teachers and educators to teach about gender-based violence effectively. </a:t>
            </a:r>
            <a:endParaRPr lang="en-US" b="0" i="0" dirty="0">
              <a:solidFill>
                <a:srgbClr val="000000"/>
              </a:solidFill>
              <a:effectLst/>
              <a:latin typeface="Calibri"/>
              <a:cs typeface="Calibri"/>
            </a:endParaRPr>
          </a:p>
          <a:p>
            <a:pPr algn="just" rtl="0" fontAlgn="base"/>
            <a:r>
              <a:rPr lang="en-US" sz="1800" b="1" i="0" dirty="0">
                <a:solidFill>
                  <a:srgbClr val="000000"/>
                </a:solidFill>
                <a:effectLst/>
                <a:latin typeface="Calibri"/>
                <a:cs typeface="Calibri"/>
              </a:rPr>
              <a:t>Be aware of your own privilege and perspective:  </a:t>
            </a:r>
            <a:r>
              <a:rPr lang="en-US" sz="1800" b="0" i="0" dirty="0">
                <a:solidFill>
                  <a:srgbClr val="000000"/>
                </a:solidFill>
                <a:effectLst/>
                <a:latin typeface="Calibri"/>
                <a:cs typeface="Calibri"/>
              </a:rPr>
              <a:t>First, it is required to set a safe space, and be open about their own privilege, power and perspectives. The power and privilege afforded to teachers based on their professional status and personal identity lead to a combination of risks and opportunities that are different for each teacher, thus requiring individual reflection on the complex relationship between the social location of themselves, their students, and the demographic most affected by the gender-based violence issue they are teaching about. Diverse representation of knowledge sources within the curriculum and focused attention on engaging students of privilege without putting vulnerable students at further risk of (re)</a:t>
            </a:r>
            <a:r>
              <a:rPr lang="en-US" sz="1800" dirty="0" err="1">
                <a:solidFill>
                  <a:srgbClr val="000000"/>
                </a:solidFill>
                <a:latin typeface="Calibri"/>
                <a:cs typeface="Calibri"/>
              </a:rPr>
              <a:t>traumatisation</a:t>
            </a:r>
            <a:r>
              <a:rPr lang="en-US" sz="1800" b="0" i="0" dirty="0">
                <a:solidFill>
                  <a:srgbClr val="000000"/>
                </a:solidFill>
                <a:effectLst/>
                <a:latin typeface="Calibri"/>
                <a:cs typeface="Calibri"/>
              </a:rPr>
              <a:t> are fundamental to this process.  </a:t>
            </a:r>
            <a:endParaRPr lang="en-US" b="0" i="0" dirty="0">
              <a:solidFill>
                <a:srgbClr val="000000"/>
              </a:solidFill>
              <a:effectLst/>
              <a:latin typeface="Calibri"/>
              <a:cs typeface="Calibri"/>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Be aware of the classroom power dynamics: </a:t>
            </a:r>
            <a:r>
              <a:rPr lang="en-US" sz="1800" b="0" i="0" dirty="0">
                <a:solidFill>
                  <a:srgbClr val="000000"/>
                </a:solidFill>
                <a:effectLst/>
                <a:latin typeface="Calibri" panose="020F0502020204030204" pitchFamily="34" charset="0"/>
              </a:rPr>
              <a:t>This again requires teachers to be deeply reflective and aware of the power dynamics in the classroom and how they impact </a:t>
            </a:r>
            <a:r>
              <a:rPr lang="en-US" sz="1800" b="0" i="0" dirty="0" err="1">
                <a:solidFill>
                  <a:srgbClr val="000000"/>
                </a:solidFill>
                <a:effectLst/>
                <a:latin typeface="Calibri" panose="020F0502020204030204" pitchFamily="34" charset="0"/>
              </a:rPr>
              <a:t>learninginstead</a:t>
            </a:r>
            <a:r>
              <a:rPr lang="en-US" sz="1800" b="0" i="0" dirty="0">
                <a:solidFill>
                  <a:srgbClr val="000000"/>
                </a:solidFill>
                <a:effectLst/>
                <a:latin typeface="Calibri" panose="020F0502020204030204" pitchFamily="34" charset="0"/>
              </a:rPr>
              <a:t> of reactively responding to the students who speak the loudest or disengage most obviously. Teachers should pay attention to all students, especially those who might have gone through gender-based violence. It's about protecting them and making sure they're okay before focusing on the students who have more advantages.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Use "pedagogy of shared responsibility": </a:t>
            </a:r>
            <a:r>
              <a:rPr lang="en-US" sz="1800" b="0" i="0" dirty="0">
                <a:solidFill>
                  <a:srgbClr val="000000"/>
                </a:solidFill>
                <a:effectLst/>
                <a:latin typeface="Calibri" panose="020F0502020204030204" pitchFamily="34" charset="0"/>
              </a:rPr>
              <a:t>To address resistance, it is suggested that educators should make the contradictions of masculinity visible to male resisters and defenders of the status quo; exposing “their position as simultaneously oppressor and oppressed” (Orr, 1993, p. 239) so that all students will begin to see the harms they face in a world where gendered violence is prevalent.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It is also recommended that teachers can reframe collective guilt through a ‘pedagogy of shared responsibility,’ that enhances critical awareness and encourages </a:t>
            </a:r>
            <a:r>
              <a:rPr lang="en-US" sz="1800" b="0" i="0" dirty="0" err="1">
                <a:solidFill>
                  <a:srgbClr val="000000"/>
                </a:solidFill>
                <a:effectLst/>
                <a:latin typeface="Calibri" panose="020F0502020204030204" pitchFamily="34" charset="0"/>
              </a:rPr>
              <a:t>mobilising</a:t>
            </a:r>
            <a:r>
              <a:rPr lang="en-US" sz="1800" b="0" i="0" dirty="0">
                <a:solidFill>
                  <a:srgbClr val="000000"/>
                </a:solidFill>
                <a:effectLst/>
                <a:latin typeface="Calibri" panose="020F0502020204030204" pitchFamily="34" charset="0"/>
              </a:rPr>
              <a:t> privileged statuses to prevent injustice. Challenging gender inequities necessitates that men and boys grapple with their identities in relation to power and privilege.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Share stories and experiences</a:t>
            </a:r>
            <a:r>
              <a:rPr lang="en-US" sz="1800" b="0" i="0" dirty="0">
                <a:solidFill>
                  <a:srgbClr val="000000"/>
                </a:solidFill>
                <a:effectLst/>
                <a:latin typeface="Calibri" panose="020F0502020204030204" pitchFamily="34" charset="0"/>
              </a:rPr>
              <a:t>: by bringing perspectives and experienced that are eye-opening and foster empathy and compassion, teachers can enable a connecting experience, particularly in cases where students might struggle to connect with. Use testimonies and </a:t>
            </a:r>
            <a:r>
              <a:rPr lang="en-US" sz="1800" b="0" i="0" dirty="0" err="1">
                <a:solidFill>
                  <a:srgbClr val="000000"/>
                </a:solidFill>
                <a:effectLst/>
                <a:latin typeface="Calibri" panose="020F0502020204030204" pitchFamily="34" charset="0"/>
              </a:rPr>
              <a:t>hypotherical</a:t>
            </a:r>
            <a:r>
              <a:rPr lang="en-US" sz="1800" b="0" i="0" dirty="0">
                <a:solidFill>
                  <a:srgbClr val="000000"/>
                </a:solidFill>
                <a:effectLst/>
                <a:latin typeface="Calibri" panose="020F0502020204030204" pitchFamily="34" charset="0"/>
              </a:rPr>
              <a:t> or real scenarios (case studies or persona stories) to effectively evoke students thinking and elicit discussion on the root causes of gender-based violence.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Invite guest speakers and use multimedia resources: </a:t>
            </a:r>
            <a:r>
              <a:rPr lang="en-US" sz="1800" b="0" i="0" dirty="0">
                <a:solidFill>
                  <a:srgbClr val="000000"/>
                </a:solidFill>
                <a:effectLst/>
                <a:latin typeface="Calibri" panose="020F0502020204030204" pitchFamily="34" charset="0"/>
              </a:rPr>
              <a:t> like documentaries, podcasts, or news articles to spark discussions. </a:t>
            </a:r>
            <a:endParaRPr lang="en-US" b="0" i="0" dirty="0">
              <a:solidFill>
                <a:srgbClr val="000000"/>
              </a:solidFill>
              <a:effectLst/>
              <a:latin typeface="Segoe UI" panose="020B0502040204020203" pitchFamily="34" charset="0"/>
            </a:endParaRPr>
          </a:p>
          <a:p>
            <a:endParaRPr lang="LID4096" dirty="0"/>
          </a:p>
        </p:txBody>
      </p:sp>
      <p:sp>
        <p:nvSpPr>
          <p:cNvPr id="4" name="Slide Number Placeholder 3"/>
          <p:cNvSpPr>
            <a:spLocks noGrp="1"/>
          </p:cNvSpPr>
          <p:nvPr>
            <p:ph type="sldNum" sz="quarter" idx="5"/>
          </p:nvPr>
        </p:nvSpPr>
        <p:spPr/>
        <p:txBody>
          <a:bodyPr/>
          <a:lstStyle/>
          <a:p>
            <a:fld id="{B803829C-B56E-4CC7-8515-3C27D18041B6}" type="slidenum">
              <a:rPr lang="en-CY" smtClean="0"/>
              <a:t>23</a:t>
            </a:fld>
            <a:endParaRPr lang="en-CY"/>
          </a:p>
        </p:txBody>
      </p:sp>
    </p:spTree>
    <p:extLst>
      <p:ext uri="{BB962C8B-B14F-4D97-AF65-F5344CB8AC3E}">
        <p14:creationId xmlns:p14="http://schemas.microsoft.com/office/powerpoint/2010/main" val="10271814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1" i="0" dirty="0">
                <a:solidFill>
                  <a:srgbClr val="000000"/>
                </a:solidFill>
                <a:effectLst/>
                <a:latin typeface="Calibri"/>
                <a:cs typeface="Calibri"/>
              </a:rPr>
              <a:t>Employ role-playing activities: </a:t>
            </a:r>
            <a:r>
              <a:rPr lang="en-US" sz="1800" b="0" i="0" dirty="0">
                <a:solidFill>
                  <a:srgbClr val="000000"/>
                </a:solidFill>
                <a:effectLst/>
                <a:latin typeface="Calibri"/>
                <a:cs typeface="Calibri"/>
              </a:rPr>
              <a:t>to encourage empathy by stepping into different perspectives </a:t>
            </a:r>
            <a:endParaRPr lang="en-US" b="0" i="0" dirty="0">
              <a:solidFill>
                <a:srgbClr val="000000"/>
              </a:solidFill>
              <a:effectLst/>
              <a:latin typeface="Segoe UI" panose="020B0502040204020203" pitchFamily="34" charset="0"/>
              <a:cs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Trauma-informed approach: </a:t>
            </a:r>
            <a:r>
              <a:rPr lang="en-US" sz="1800" b="0" i="0" dirty="0">
                <a:solidFill>
                  <a:srgbClr val="000000"/>
                </a:solidFill>
                <a:effectLst/>
                <a:latin typeface="Calibri" panose="020F0502020204030204" pitchFamily="34" charset="0"/>
              </a:rPr>
              <a:t>Another effective strategy is to teach about gender-based violence from a trauma-informed practice, which acknowledges participant's feelings of guilt, shame, anger, and counter-resistance leading to highly charged learning environments. Instead of avoiding conflict, engaging with difficult knowledge through dialogic activities provokes conflict and allows the participants to “work through” it, meaning to construct new meanings out of mismatched interpretations of a concept.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1" i="0" dirty="0">
                <a:solidFill>
                  <a:srgbClr val="000000"/>
                </a:solidFill>
                <a:effectLst/>
                <a:latin typeface="Calibri" panose="020F0502020204030204" pitchFamily="34" charset="0"/>
              </a:rPr>
              <a:t>Ongoing self-reflection</a:t>
            </a:r>
            <a:r>
              <a:rPr lang="en-US" sz="1800" b="0" i="0" dirty="0">
                <a:solidFill>
                  <a:srgbClr val="000000"/>
                </a:solidFill>
                <a:effectLst/>
                <a:latin typeface="Calibri" panose="020F0502020204030204" pitchFamily="34" charset="0"/>
              </a:rPr>
              <a:t>: Incorporate self-reflection assignments where students consider their own biases and assumptions.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Teachers have to view teaching and learning about gender-based violence as an embodied experience, deeply tied to power and privilege, rather than simply an academic subject. </a:t>
            </a:r>
            <a:endParaRPr lang="en-US" b="0" i="0" dirty="0">
              <a:solidFill>
                <a:srgbClr val="000000"/>
              </a:solidFill>
              <a:effectLst/>
              <a:latin typeface="Segoe UI" panose="020B0502040204020203" pitchFamily="34" charset="0"/>
            </a:endParaRPr>
          </a:p>
          <a:p>
            <a:endParaRPr lang="LID4096" dirty="0"/>
          </a:p>
        </p:txBody>
      </p:sp>
      <p:sp>
        <p:nvSpPr>
          <p:cNvPr id="4" name="Slide Number Placeholder 3"/>
          <p:cNvSpPr>
            <a:spLocks noGrp="1"/>
          </p:cNvSpPr>
          <p:nvPr>
            <p:ph type="sldNum" sz="quarter" idx="5"/>
          </p:nvPr>
        </p:nvSpPr>
        <p:spPr/>
        <p:txBody>
          <a:bodyPr/>
          <a:lstStyle/>
          <a:p>
            <a:fld id="{B803829C-B56E-4CC7-8515-3C27D18041B6}" type="slidenum">
              <a:rPr lang="en-CY" smtClean="0"/>
              <a:t>24</a:t>
            </a:fld>
            <a:endParaRPr lang="en-CY"/>
          </a:p>
        </p:txBody>
      </p:sp>
    </p:spTree>
    <p:extLst>
      <p:ext uri="{BB962C8B-B14F-4D97-AF65-F5344CB8AC3E}">
        <p14:creationId xmlns:p14="http://schemas.microsoft.com/office/powerpoint/2010/main" val="3863435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27</a:t>
            </a:fld>
            <a:endParaRPr lang="en-US"/>
          </a:p>
        </p:txBody>
      </p:sp>
    </p:spTree>
    <p:extLst>
      <p:ext uri="{BB962C8B-B14F-4D97-AF65-F5344CB8AC3E}">
        <p14:creationId xmlns:p14="http://schemas.microsoft.com/office/powerpoint/2010/main" val="1482909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u="none" strike="noStrike" dirty="0">
                <a:solidFill>
                  <a:srgbClr val="000000"/>
                </a:solidFill>
                <a:effectLst/>
                <a:latin typeface="Calibri" panose="020F0502020204030204" pitchFamily="34" charset="0"/>
              </a:rPr>
              <a:t>This is going to be an interactive session, therefore we encourage you to ask questions and be curious throughout the discussion. Please keep your questions and answers short and to the point, respecting our schedule. Make sure you come back from the breaks on time.</a:t>
            </a:r>
            <a:r>
              <a:rPr lang="en-US" sz="1800" b="0" i="0" dirty="0">
                <a:solidFill>
                  <a:srgbClr val="000000"/>
                </a:solidFill>
                <a:effectLst/>
                <a:latin typeface="Calibri" panose="020F0502020204030204" pitchFamily="34" charset="0"/>
              </a:rPr>
              <a:t> </a:t>
            </a:r>
          </a:p>
          <a:p>
            <a:pPr algn="just" rtl="0" fontAlgn="base"/>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This is a safe place to share your experience confidentially and we will not record any of our discussions today. Confidentiality is really important for us and we would like to ask you to treat others’ experiences with respect. Considering the sensitivity of this topic, it is possible that certain incidents may trigger some participants, therefore we need to have in mind that some of us might be victims, survivors or bystanders of experiences of gender-based violence. It is crucial to have this in mind, therefore in case you wish to leave this session. For this reason, there is a specialist support available in a parallel zoom link that you can speak to. We are providing that link to you in the chat box (if applicable).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a:t>
            </a:fld>
            <a:endParaRPr lang="en-US"/>
          </a:p>
        </p:txBody>
      </p:sp>
    </p:spTree>
    <p:extLst>
      <p:ext uri="{BB962C8B-B14F-4D97-AF65-F5344CB8AC3E}">
        <p14:creationId xmlns:p14="http://schemas.microsoft.com/office/powerpoint/2010/main" val="1096002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4</a:t>
            </a:fld>
            <a:endParaRPr lang="en-US"/>
          </a:p>
        </p:txBody>
      </p:sp>
    </p:spTree>
    <p:extLst>
      <p:ext uri="{BB962C8B-B14F-4D97-AF65-F5344CB8AC3E}">
        <p14:creationId xmlns:p14="http://schemas.microsoft.com/office/powerpoint/2010/main" val="3721332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a:solidFill>
                <a:srgbClr val="161616"/>
              </a:solidFill>
              <a:effectLst/>
              <a:latin typeface="Open Sans" panose="020B0606030504020204" pitchFamily="34" charset="0"/>
              <a:ea typeface="Open Sans"/>
              <a:cs typeface="Open Sans"/>
            </a:endParaRPr>
          </a:p>
          <a:p>
            <a:endParaRPr lang="LID4096" b="1"/>
          </a:p>
        </p:txBody>
      </p:sp>
      <p:sp>
        <p:nvSpPr>
          <p:cNvPr id="4" name="Slide Number Placeholder 3"/>
          <p:cNvSpPr>
            <a:spLocks noGrp="1"/>
          </p:cNvSpPr>
          <p:nvPr>
            <p:ph type="sldNum" sz="quarter" idx="5"/>
          </p:nvPr>
        </p:nvSpPr>
        <p:spPr/>
        <p:txBody>
          <a:bodyPr/>
          <a:lstStyle/>
          <a:p>
            <a:fld id="{6F8E2375-F1B1-284C-A827-B0E603FDBDD8}" type="slidenum">
              <a:rPr lang="en-US" smtClean="0"/>
              <a:pPr/>
              <a:t>7</a:t>
            </a:fld>
            <a:endParaRPr lang="en-US"/>
          </a:p>
        </p:txBody>
      </p:sp>
    </p:spTree>
    <p:extLst>
      <p:ext uri="{BB962C8B-B14F-4D97-AF65-F5344CB8AC3E}">
        <p14:creationId xmlns:p14="http://schemas.microsoft.com/office/powerpoint/2010/main" val="3032554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u="none" strike="noStrike" dirty="0">
                <a:solidFill>
                  <a:srgbClr val="000000"/>
                </a:solidFill>
                <a:effectLst/>
                <a:latin typeface="Calibri" panose="020F0502020204030204" pitchFamily="34" charset="0"/>
              </a:rPr>
              <a:t>According to </a:t>
            </a:r>
            <a:r>
              <a:rPr lang="en-US" sz="1800" b="0" i="0" u="none" strike="noStrike" dirty="0" err="1">
                <a:solidFill>
                  <a:srgbClr val="000000"/>
                </a:solidFill>
                <a:effectLst/>
                <a:latin typeface="Calibri" panose="020F0502020204030204" pitchFamily="34" charset="0"/>
              </a:rPr>
              <a:t>UniSAFe’s</a:t>
            </a:r>
            <a:r>
              <a:rPr lang="en-US" sz="1800" b="0" i="0" u="none" strike="noStrike" dirty="0">
                <a:solidFill>
                  <a:srgbClr val="000000"/>
                </a:solidFill>
                <a:effectLst/>
                <a:latin typeface="Calibri" panose="020F0502020204030204" pitchFamily="34" charset="0"/>
              </a:rPr>
              <a:t> understanding of gender-based violence, the term is used to capture all forms of gender-based violence, violence and abuse that are based on gender and goes beyond narrow legislation definitions. It captures physical violence, sexual violence, psychological violence, economic violence, sexual harassment, harassment on the grounds of gender, and environmental harassment – in both online and offline contexts.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Gender-based violence is part of a wider system of dominance and power inequalities that goes beyond a binary understanding of gender and may include sexists (and racists) hostility and threats (Strid et al., 2021).</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LID4096" dirty="0"/>
          </a:p>
        </p:txBody>
      </p:sp>
      <p:sp>
        <p:nvSpPr>
          <p:cNvPr id="4" name="Slide Number Placeholder 3"/>
          <p:cNvSpPr>
            <a:spLocks noGrp="1"/>
          </p:cNvSpPr>
          <p:nvPr>
            <p:ph type="sldNum" sz="quarter" idx="5"/>
          </p:nvPr>
        </p:nvSpPr>
        <p:spPr/>
        <p:txBody>
          <a:bodyPr/>
          <a:lstStyle/>
          <a:p>
            <a:fld id="{B803829C-B56E-4CC7-8515-3C27D18041B6}" type="slidenum">
              <a:rPr lang="en-CY" smtClean="0"/>
              <a:t>8</a:t>
            </a:fld>
            <a:endParaRPr lang="en-CY"/>
          </a:p>
        </p:txBody>
      </p:sp>
    </p:spTree>
    <p:extLst>
      <p:ext uri="{BB962C8B-B14F-4D97-AF65-F5344CB8AC3E}">
        <p14:creationId xmlns:p14="http://schemas.microsoft.com/office/powerpoint/2010/main" val="3528755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v-SE" dirty="0">
                <a:solidFill>
                  <a:srgbClr val="000000">
                    <a:alpha val="70000"/>
                  </a:srgbClr>
                </a:solidFill>
              </a:rPr>
              <a:t>I </a:t>
            </a:r>
            <a:r>
              <a:rPr lang="sv-SE" dirty="0" err="1">
                <a:solidFill>
                  <a:srgbClr val="000000">
                    <a:alpha val="70000"/>
                  </a:srgbClr>
                </a:solidFill>
              </a:rPr>
              <a:t>will</a:t>
            </a:r>
            <a:r>
              <a:rPr lang="sv-SE" dirty="0">
                <a:solidFill>
                  <a:srgbClr val="000000">
                    <a:alpha val="70000"/>
                  </a:srgbClr>
                </a:solidFill>
              </a:rPr>
              <a:t> start by </a:t>
            </a:r>
            <a:r>
              <a:rPr lang="sv-SE" dirty="0" err="1">
                <a:solidFill>
                  <a:srgbClr val="000000">
                    <a:alpha val="70000"/>
                  </a:srgbClr>
                </a:solidFill>
              </a:rPr>
              <a:t>showing</a:t>
            </a:r>
            <a:r>
              <a:rPr lang="sv-SE" dirty="0">
                <a:solidFill>
                  <a:srgbClr val="000000">
                    <a:alpha val="70000"/>
                  </a:srgbClr>
                </a:solidFill>
              </a:rPr>
              <a:t> </a:t>
            </a:r>
            <a:r>
              <a:rPr lang="sv-SE" dirty="0" err="1">
                <a:solidFill>
                  <a:srgbClr val="000000">
                    <a:alpha val="70000"/>
                  </a:srgbClr>
                </a:solidFill>
              </a:rPr>
              <a:t>what</a:t>
            </a:r>
            <a:r>
              <a:rPr lang="sv-SE" dirty="0">
                <a:solidFill>
                  <a:srgbClr val="000000">
                    <a:alpha val="70000"/>
                  </a:srgbClr>
                </a:solidFill>
              </a:rPr>
              <a:t> the </a:t>
            </a:r>
            <a:r>
              <a:rPr lang="sv-SE" dirty="0" err="1">
                <a:solidFill>
                  <a:srgbClr val="000000">
                    <a:alpha val="70000"/>
                  </a:srgbClr>
                </a:solidFill>
              </a:rPr>
              <a:t>prevalence</a:t>
            </a:r>
            <a:r>
              <a:rPr lang="sv-SE" dirty="0">
                <a:solidFill>
                  <a:srgbClr val="000000">
                    <a:alpha val="70000"/>
                  </a:srgbClr>
                </a:solidFill>
              </a:rPr>
              <a:t> and </a:t>
            </a:r>
            <a:r>
              <a:rPr lang="sv-SE" dirty="0" err="1">
                <a:solidFill>
                  <a:srgbClr val="000000">
                    <a:alpha val="70000"/>
                  </a:srgbClr>
                </a:solidFill>
              </a:rPr>
              <a:t>consequences</a:t>
            </a:r>
            <a:r>
              <a:rPr lang="sv-SE" dirty="0">
                <a:solidFill>
                  <a:srgbClr val="000000">
                    <a:alpha val="70000"/>
                  </a:srgbClr>
                </a:solidFill>
              </a:rPr>
              <a:t> </a:t>
            </a:r>
            <a:r>
              <a:rPr lang="sv-SE" dirty="0" err="1">
                <a:solidFill>
                  <a:srgbClr val="000000">
                    <a:alpha val="70000"/>
                  </a:srgbClr>
                </a:solidFill>
              </a:rPr>
              <a:t>of</a:t>
            </a:r>
            <a:r>
              <a:rPr lang="sv-SE" dirty="0">
                <a:solidFill>
                  <a:srgbClr val="000000">
                    <a:alpha val="70000"/>
                  </a:srgbClr>
                </a:solidFill>
              </a:rPr>
              <a:t> </a:t>
            </a:r>
            <a:r>
              <a:rPr lang="en-GB" dirty="0">
                <a:solidFill>
                  <a:srgbClr val="000000">
                    <a:alpha val="70000"/>
                  </a:srgbClr>
                </a:solidFill>
              </a:rPr>
              <a:t>gender-based violence </a:t>
            </a:r>
            <a:r>
              <a:rPr lang="sv-SE" dirty="0">
                <a:solidFill>
                  <a:srgbClr val="000000">
                    <a:alpha val="70000"/>
                  </a:srgbClr>
                </a:solidFill>
              </a:rPr>
              <a:t>looks like - the World Health Organisation </a:t>
            </a:r>
            <a:r>
              <a:rPr lang="sv-SE" dirty="0" err="1">
                <a:solidFill>
                  <a:srgbClr val="000000">
                    <a:alpha val="70000"/>
                  </a:srgbClr>
                </a:solidFill>
              </a:rPr>
              <a:t>estimates</a:t>
            </a:r>
            <a:r>
              <a:rPr lang="sv-SE" dirty="0">
                <a:solidFill>
                  <a:srgbClr val="000000">
                    <a:alpha val="70000"/>
                  </a:srgbClr>
                </a:solidFill>
              </a:rPr>
              <a:t> </a:t>
            </a:r>
            <a:r>
              <a:rPr lang="sv-SE" dirty="0" err="1">
                <a:solidFill>
                  <a:srgbClr val="000000">
                    <a:alpha val="70000"/>
                  </a:srgbClr>
                </a:solidFill>
              </a:rPr>
              <a:t>that</a:t>
            </a:r>
            <a:r>
              <a:rPr lang="sv-SE" dirty="0">
                <a:solidFill>
                  <a:srgbClr val="000000">
                    <a:alpha val="70000"/>
                  </a:srgbClr>
                </a:solidFill>
              </a:rPr>
              <a:t> </a:t>
            </a:r>
            <a:r>
              <a:rPr lang="en-US" dirty="0">
                <a:solidFill>
                  <a:srgbClr val="000000">
                    <a:alpha val="70000"/>
                  </a:srgbClr>
                </a:solidFill>
              </a:rPr>
              <a:t>1 in 3 women worldwide have been subjected to either physical and/or sexual intimate partner violence or non-partner sexual violence in their lifetime (WHO, 2019),</a:t>
            </a:r>
          </a:p>
          <a:p>
            <a:endParaRPr lang="en-US" dirty="0">
              <a:solidFill>
                <a:srgbClr val="000000">
                  <a:alpha val="70000"/>
                </a:srgbClr>
              </a:solidFill>
            </a:endParaRPr>
          </a:p>
          <a:p>
            <a:r>
              <a:rPr lang="en-US" dirty="0">
                <a:solidFill>
                  <a:srgbClr val="000000">
                    <a:alpha val="70000"/>
                  </a:srgbClr>
                </a:solidFill>
              </a:rPr>
              <a:t>An EU wide survey showed that between 45% and 55% of women have experienced sexual harassment since the age of 15  (FRA, 2015). </a:t>
            </a:r>
          </a:p>
          <a:p>
            <a:endParaRPr lang="en-US" dirty="0">
              <a:solidFill>
                <a:srgbClr val="000000">
                  <a:alpha val="70000"/>
                </a:srgbClr>
              </a:solidFill>
            </a:endParaRPr>
          </a:p>
          <a:p>
            <a:r>
              <a:rPr lang="en-US" dirty="0">
                <a:solidFill>
                  <a:srgbClr val="000000">
                    <a:alpha val="70000"/>
                  </a:srgbClr>
                </a:solidFill>
              </a:rPr>
              <a:t>A recent American study shows that transgender people are over four times more likely to be victims of violent crimes than cisgender people – by cisgender I mean people who identity with the gender they were assigned at birth </a:t>
            </a:r>
          </a:p>
          <a:p>
            <a:endParaRPr lang="en-US" dirty="0">
              <a:solidFill>
                <a:srgbClr val="000000">
                  <a:alpha val="70000"/>
                </a:srgbClr>
              </a:solidFill>
            </a:endParaRPr>
          </a:p>
          <a:p>
            <a:r>
              <a:rPr lang="en-US" dirty="0">
                <a:solidFill>
                  <a:srgbClr val="000000">
                    <a:alpha val="70000"/>
                  </a:srgbClr>
                </a:solidFill>
              </a:rPr>
              <a:t>These are just some examples of the consequences and prevalence of </a:t>
            </a:r>
            <a:r>
              <a:rPr lang="en-GB" dirty="0">
                <a:solidFill>
                  <a:srgbClr val="000000">
                    <a:alpha val="70000"/>
                  </a:srgbClr>
                </a:solidFill>
              </a:rPr>
              <a:t>gender-based violence </a:t>
            </a:r>
            <a:endParaRPr lang="en-US" dirty="0">
              <a:solidFill>
                <a:srgbClr val="000000">
                  <a:alpha val="70000"/>
                </a:srgbClr>
              </a:solidFill>
            </a:endParaRPr>
          </a:p>
          <a:p>
            <a:endParaRPr lang="en-US" dirty="0">
              <a:solidFill>
                <a:srgbClr val="000000">
                  <a:alpha val="70000"/>
                </a:srgbClr>
              </a:solidFill>
            </a:endParaRPr>
          </a:p>
          <a:p>
            <a:endParaRPr lang="en-US" dirty="0">
              <a:solidFill>
                <a:srgbClr val="000000">
                  <a:alpha val="70000"/>
                </a:srgbClr>
              </a:solidFill>
            </a:endParaRPr>
          </a:p>
          <a:p>
            <a:endParaRPr lang="en-US" dirty="0">
              <a:solidFill>
                <a:srgbClr val="000000">
                  <a:alpha val="70000"/>
                </a:srgbClr>
              </a:solidFill>
            </a:endParaRPr>
          </a:p>
          <a:p>
            <a:pPr algn="just"/>
            <a:endParaRPr lang="en-GB" noProof="0" dirty="0">
              <a:solidFill>
                <a:srgbClr val="000000">
                  <a:alpha val="70000"/>
                </a:srgbClr>
              </a:solidFill>
              <a:cs typeface="Calibri"/>
            </a:endParaRPr>
          </a:p>
        </p:txBody>
      </p:sp>
      <p:sp>
        <p:nvSpPr>
          <p:cNvPr id="4" name="Foliennummernplatzhalter 3"/>
          <p:cNvSpPr>
            <a:spLocks noGrp="1"/>
          </p:cNvSpPr>
          <p:nvPr>
            <p:ph type="sldNum" sz="quarter" idx="5"/>
          </p:nvPr>
        </p:nvSpPr>
        <p:spPr/>
        <p:txBody>
          <a:bodyPr/>
          <a:lstStyle/>
          <a:p>
            <a:fld id="{6F8E2375-F1B1-284C-A827-B0E603FDBDD8}" type="slidenum">
              <a:rPr lang="en-US" smtClean="0"/>
              <a:pPr/>
              <a:t>9</a:t>
            </a:fld>
            <a:endParaRPr lang="en-US"/>
          </a:p>
        </p:txBody>
      </p:sp>
    </p:spTree>
    <p:extLst>
      <p:ext uri="{BB962C8B-B14F-4D97-AF65-F5344CB8AC3E}">
        <p14:creationId xmlns:p14="http://schemas.microsoft.com/office/powerpoint/2010/main" val="3257263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rtl="0" fontAlgn="base"/>
            <a:r>
              <a:rPr lang="en-US" sz="1800" b="0" i="0" u="none" strike="noStrike" dirty="0" err="1">
                <a:solidFill>
                  <a:srgbClr val="000000"/>
                </a:solidFill>
                <a:effectLst/>
                <a:latin typeface="Calibri" panose="020F0502020204030204" pitchFamily="34" charset="0"/>
              </a:rPr>
              <a:t>UniSAFE</a:t>
            </a:r>
            <a:r>
              <a:rPr lang="en-US" sz="1800" b="0" i="0" u="none" strike="noStrike" dirty="0">
                <a:solidFill>
                  <a:srgbClr val="000000"/>
                </a:solidFill>
                <a:effectLst/>
                <a:latin typeface="Calibri" panose="020F0502020204030204" pitchFamily="34" charset="0"/>
              </a:rPr>
              <a:t> has carried out the largest cross-cultural survey in Europe in the research sector on gender-based violence. We collected over 42,000 responses from staff and students across 46 research performing </a:t>
            </a:r>
            <a:r>
              <a:rPr lang="en-US" sz="1800" b="0" i="0" u="none" strike="noStrike" dirty="0" err="1">
                <a:solidFill>
                  <a:srgbClr val="000000"/>
                </a:solidFill>
                <a:effectLst/>
                <a:latin typeface="Calibri" panose="020F0502020204030204" pitchFamily="34" charset="0"/>
              </a:rPr>
              <a:t>organisations</a:t>
            </a:r>
            <a:r>
              <a:rPr lang="en-US" sz="1800" b="0" i="0" u="none" strike="noStrike" dirty="0">
                <a:solidFill>
                  <a:srgbClr val="000000"/>
                </a:solidFill>
                <a:effectLst/>
                <a:latin typeface="Calibri" panose="020F0502020204030204" pitchFamily="34" charset="0"/>
              </a:rPr>
              <a:t>, in 15 countries.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The survey was translated in 14 languages, and the field time ran from 17 January and 1 May 2022.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a:endParaRPr lang="en-GB" noProof="0" dirty="0">
              <a:solidFill>
                <a:srgbClr val="000000">
                  <a:alpha val="70000"/>
                </a:srgbClr>
              </a:solidFill>
            </a:endParaRPr>
          </a:p>
        </p:txBody>
      </p:sp>
      <p:sp>
        <p:nvSpPr>
          <p:cNvPr id="4" name="Foliennummernplatzhalter 3"/>
          <p:cNvSpPr>
            <a:spLocks noGrp="1"/>
          </p:cNvSpPr>
          <p:nvPr>
            <p:ph type="sldNum" sz="quarter" idx="5"/>
          </p:nvPr>
        </p:nvSpPr>
        <p:spPr/>
        <p:txBody>
          <a:bodyPr/>
          <a:lstStyle/>
          <a:p>
            <a:fld id="{6F8E2375-F1B1-284C-A827-B0E603FDBDD8}" type="slidenum">
              <a:rPr lang="en-US" smtClean="0"/>
              <a:pPr/>
              <a:t>10</a:t>
            </a:fld>
            <a:endParaRPr lang="en-US"/>
          </a:p>
        </p:txBody>
      </p:sp>
    </p:spTree>
    <p:extLst>
      <p:ext uri="{BB962C8B-B14F-4D97-AF65-F5344CB8AC3E}">
        <p14:creationId xmlns:p14="http://schemas.microsoft.com/office/powerpoint/2010/main" val="390090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u="none" strike="noStrike" dirty="0">
                <a:solidFill>
                  <a:srgbClr val="000000"/>
                </a:solidFill>
                <a:effectLst/>
                <a:latin typeface="Calibri" panose="020F0502020204030204" pitchFamily="34" charset="0"/>
              </a:rPr>
              <a:t>Nearly 2 in 3 respondents have experienced at least one form of gender-based violence since they started working or studying at their institution.</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Respondents who identify as LGBQ+ (68%), those who reported a disability or chronic illness (72%), and those belonging to an ethnic minority group (69%) were more likely to have experienced at least one incident of gender-based violence, compared to those who do not identify with these characteristics.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Almost one in three students and staff say they have experienced sexual harassment within their institution (31%)</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fontAlgn="base"/>
            <a:endParaRPr lang="en-US" dirty="0">
              <a:latin typeface="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11</a:t>
            </a:fld>
            <a:endParaRPr lang="en-US"/>
          </a:p>
        </p:txBody>
      </p:sp>
    </p:spTree>
    <p:extLst>
      <p:ext uri="{BB962C8B-B14F-4D97-AF65-F5344CB8AC3E}">
        <p14:creationId xmlns:p14="http://schemas.microsoft.com/office/powerpoint/2010/main" val="2513324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u="none" strike="noStrike" dirty="0">
                <a:solidFill>
                  <a:srgbClr val="000000"/>
                </a:solidFill>
                <a:effectLst/>
                <a:latin typeface="Calibri" panose="020F0502020204030204" pitchFamily="34" charset="0"/>
              </a:rPr>
              <a:t>If we look closer at the impact and consequences of experiences of gender-based violence in the context of academia, the survey results show that for staff such experiences have led to dissatisfaction with their job, experienced reduced work productivity and considered leaving the sector, as the most common responses, among others.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For students, experiences of gender-based violence have led mostly to missing classes, dissatisfaction with the course of studies, and reduced learning achievements as the most common responses.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0" u="none" strike="noStrike" dirty="0">
                <a:solidFill>
                  <a:srgbClr val="000000"/>
                </a:solidFill>
                <a:effectLst/>
                <a:latin typeface="Calibri" panose="020F0502020204030204" pitchFamily="34" charset="0"/>
              </a:rPr>
              <a:t>What’s more alarming is that among respondents who had experienced gender-based violence, only 13% reported it.  And here comes the question, why? Why such low reporting rate? What do you think were the most common reasons for not reporting the incidents?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just" rtl="0" fontAlgn="base"/>
            <a:r>
              <a:rPr lang="en-US" sz="1800" b="0" i="1" dirty="0">
                <a:solidFill>
                  <a:srgbClr val="000000"/>
                </a:solidFill>
                <a:effectLst/>
                <a:latin typeface="Calibri" panose="020F0502020204030204" pitchFamily="34" charset="0"/>
              </a:rPr>
              <a:t>[the trainer can pause and accept some answers]</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12</a:t>
            </a:fld>
            <a:endParaRPr lang="en-US"/>
          </a:p>
        </p:txBody>
      </p:sp>
    </p:spTree>
    <p:extLst>
      <p:ext uri="{BB962C8B-B14F-4D97-AF65-F5344CB8AC3E}">
        <p14:creationId xmlns:p14="http://schemas.microsoft.com/office/powerpoint/2010/main" val="17764750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1/3/2024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1407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5" name="Straight Connector 4"/>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7" name="Espace réservé du numéro de diapositive 4">
            <a:extLst>
              <a:ext uri="{FF2B5EF4-FFF2-40B4-BE49-F238E27FC236}">
                <a16:creationId xmlns:a16="http://schemas.microsoft.com/office/drawing/2014/main" id="{F338BC9D-FA7F-5447-9F8E-AB7515DBD88F}"/>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3247296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2" name="Espace réservé du numéro de diapositive 4">
            <a:extLst>
              <a:ext uri="{FF2B5EF4-FFF2-40B4-BE49-F238E27FC236}">
                <a16:creationId xmlns:a16="http://schemas.microsoft.com/office/drawing/2014/main" id="{33C1A946-B5E3-A749-89BC-9B776C389431}"/>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1/3/2024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1407249"/>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324729603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72B53771-F558-3C4E-8C2C-CE11F7857A5A}"/>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image" Target="../media/image2.png"/><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image" Target="../media/image1.emf"/><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theme" Target="../theme/theme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5135" y="1257300"/>
            <a:ext cx="10086975" cy="1028700"/>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985135" y="2514600"/>
            <a:ext cx="10086976" cy="3429000"/>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
        <p:nvSpPr>
          <p:cNvPr id="5" name="Espace réservé du numéro de diapositive 4">
            <a:extLst>
              <a:ext uri="{FF2B5EF4-FFF2-40B4-BE49-F238E27FC236}">
                <a16:creationId xmlns:a16="http://schemas.microsoft.com/office/drawing/2014/main" id="{EB5AFD27-38D0-B34A-9F98-1157C9C27642}"/>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11"/>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07" r:id="rId1"/>
    <p:sldLayoutId id="2147484012" r:id="rId2"/>
    <p:sldLayoutId id="2147484032" r:id="rId3"/>
    <p:sldLayoutId id="2147484010" r:id="rId4"/>
    <p:sldLayoutId id="2147484033" r:id="rId5"/>
    <p:sldLayoutId id="2147484035" r:id="rId6"/>
    <p:sldLayoutId id="2147484008" r:id="rId7"/>
    <p:sldLayoutId id="2147484026" r:id="rId8"/>
    <p:sldLayoutId id="2147484024" r:id="rId9"/>
  </p:sldLayoutIdLst>
  <p:hf hdr="0" ftr="0" dt="0"/>
  <p:txStyles>
    <p:title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476006" y="1076325"/>
            <a:ext cx="11239990" cy="4867275"/>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24"/>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39" r:id="rId12"/>
    <p:sldLayoutId id="2147484040" r:id="rId13"/>
    <p:sldLayoutId id="2147484041" r:id="rId14"/>
    <p:sldLayoutId id="2147484042" r:id="rId15"/>
    <p:sldLayoutId id="2147484043" r:id="rId16"/>
    <p:sldLayoutId id="2147484044" r:id="rId17"/>
    <p:sldLayoutId id="2147484045" r:id="rId18"/>
    <p:sldLayoutId id="2147484046" r:id="rId19"/>
    <p:sldLayoutId id="2147484047" r:id="rId20"/>
    <p:sldLayoutId id="2147484036" r:id="rId21"/>
    <p:sldLayoutId id="2147484037" r:id="rId22"/>
  </p:sldLayoutIdLst>
  <p:hf hdr="0" ftr="0" dt="0"/>
  <p:txStyles>
    <p:titleStyle>
      <a:lvl1pPr algn="l" defTabSz="914318" rtl="0" eaLnBrk="1" latinLnBrk="0" hangingPunct="1">
        <a:lnSpc>
          <a:spcPct val="80000"/>
        </a:lnSpc>
        <a:spcBef>
          <a:spcPct val="0"/>
        </a:spcBef>
        <a:buNone/>
        <a:defRPr sz="36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7802/2475"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coe.int/en/web/gender-matters/what-is-gender-based-violence#:~:text=Defining%20gender%2Dbased%20violence%20against%20women&amp;text=Gender%2Dbased%20violence%20refers%20to,orientation%20and%2For%20gender%20identity."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24520777-B918-4140-B0B1-4065658DB36E}"/>
              </a:ext>
            </a:extLst>
          </p:cNvPr>
          <p:cNvSpPr txBox="1"/>
          <p:nvPr/>
        </p:nvSpPr>
        <p:spPr>
          <a:xfrm>
            <a:off x="864612" y="1542685"/>
            <a:ext cx="9027572" cy="2123658"/>
          </a:xfrm>
          <a:prstGeom prst="rect">
            <a:avLst/>
          </a:prstGeom>
          <a:noFill/>
        </p:spPr>
        <p:txBody>
          <a:bodyPr wrap="square" lIns="0" tIns="45720" rIns="0" bIns="45720" rtlCol="0" anchor="t">
            <a:spAutoFit/>
          </a:bodyPr>
          <a:lstStyle/>
          <a:p>
            <a:r>
              <a:rPr lang="en-US" sz="4400">
                <a:solidFill>
                  <a:srgbClr val="AED7BD"/>
                </a:solidFill>
                <a:latin typeface="Calibri"/>
                <a:cs typeface="Calibri"/>
              </a:rPr>
              <a:t>Beyond the Classroom: Educating on Gender-Based Violence in Academic Environments</a:t>
            </a:r>
          </a:p>
        </p:txBody>
      </p:sp>
      <p:sp>
        <p:nvSpPr>
          <p:cNvPr id="4" name="TextBox 7">
            <a:extLst>
              <a:ext uri="{FF2B5EF4-FFF2-40B4-BE49-F238E27FC236}">
                <a16:creationId xmlns:a16="http://schemas.microsoft.com/office/drawing/2014/main" id="{D38AFE21-FFA0-E449-BF7B-69C5978EF388}"/>
              </a:ext>
            </a:extLst>
          </p:cNvPr>
          <p:cNvSpPr txBox="1"/>
          <p:nvPr/>
        </p:nvSpPr>
        <p:spPr>
          <a:xfrm>
            <a:off x="810950" y="4703107"/>
            <a:ext cx="7803404" cy="1569660"/>
          </a:xfrm>
          <a:prstGeom prst="rect">
            <a:avLst/>
          </a:prstGeom>
          <a:noFill/>
        </p:spPr>
        <p:txBody>
          <a:bodyPr wrap="square" lIns="0" tIns="45720" rIns="0" bIns="45720" rtlCol="0" anchor="t">
            <a:spAutoFit/>
          </a:bodyPr>
          <a:lstStyle/>
          <a:p>
            <a:r>
              <a:rPr lang="en-US" sz="2400" dirty="0">
                <a:solidFill>
                  <a:srgbClr val="FFFFFF"/>
                </a:solidFill>
                <a:latin typeface="Segoe UI"/>
                <a:ea typeface="Open Sans"/>
                <a:cs typeface="Segoe UI"/>
              </a:rPr>
              <a:t>[Trainer’s Name]</a:t>
            </a:r>
            <a:endParaRPr lang="en-US" dirty="0"/>
          </a:p>
          <a:p>
            <a:r>
              <a:rPr lang="en-US" sz="2400" dirty="0">
                <a:solidFill>
                  <a:srgbClr val="FFFFFF"/>
                </a:solidFill>
                <a:latin typeface="Segoe UI"/>
                <a:ea typeface="Open Sans"/>
                <a:cs typeface="Segoe UI"/>
              </a:rPr>
              <a:t>[Date]</a:t>
            </a:r>
            <a:endParaRPr lang="en-US" dirty="0"/>
          </a:p>
          <a:p>
            <a:r>
              <a:rPr lang="en-US" sz="2400" dirty="0">
                <a:solidFill>
                  <a:srgbClr val="FFFFFF"/>
                </a:solidFill>
                <a:latin typeface="Segoe UI"/>
                <a:ea typeface="Open Sans"/>
                <a:cs typeface="Segoe UI"/>
              </a:rPr>
              <a:t>[Location]</a:t>
            </a:r>
            <a:endParaRPr lang="en-US" dirty="0">
              <a:latin typeface="Segoe UI"/>
              <a:cs typeface="Segoe UI"/>
            </a:endParaRPr>
          </a:p>
          <a:p>
            <a:endParaRPr lang="en-US" sz="2400" dirty="0">
              <a:solidFill>
                <a:srgbClr val="FFFFFF"/>
              </a:solidFill>
              <a:latin typeface="D-DIN Exp"/>
              <a:ea typeface="Open Sans"/>
              <a:cs typeface="Open Sans"/>
            </a:endParaRPr>
          </a:p>
        </p:txBody>
      </p:sp>
    </p:spTree>
    <p:extLst>
      <p:ext uri="{BB962C8B-B14F-4D97-AF65-F5344CB8AC3E}">
        <p14:creationId xmlns:p14="http://schemas.microsoft.com/office/powerpoint/2010/main" val="45081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5161137" y="702199"/>
            <a:ext cx="2985571" cy="2985571"/>
          </a:xfrm>
          <a:prstGeom prst="ellipse">
            <a:avLst/>
          </a:prstGeom>
          <a:gradFill>
            <a:gsLst>
              <a:gs pos="100000">
                <a:srgbClr val="5792CE"/>
              </a:gs>
              <a:gs pos="0">
                <a:srgbClr val="AED7BD"/>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a:solidFill>
                  <a:schemeClr val="bg1"/>
                </a:solidFill>
                <a:latin typeface="D-DIN" panose="020B0504030202030204" pitchFamily="34" charset="77"/>
                <a:ea typeface="Cinzel" charset="0"/>
                <a:cs typeface="Cinzel" charset="0"/>
              </a:rPr>
              <a:t>Over </a:t>
            </a:r>
            <a:r>
              <a:rPr lang="en-US" sz="3200" b="1">
                <a:solidFill>
                  <a:schemeClr val="bg1"/>
                </a:solidFill>
                <a:latin typeface="D-DIN" panose="020B0504030202030204" pitchFamily="34" charset="77"/>
                <a:ea typeface="Cinzel" charset="0"/>
                <a:cs typeface="Cinzel" charset="0"/>
              </a:rPr>
              <a:t>42,000 </a:t>
            </a:r>
            <a:r>
              <a:rPr lang="en-US" sz="3200">
                <a:solidFill>
                  <a:schemeClr val="bg1"/>
                </a:solidFill>
                <a:latin typeface="D-DIN" panose="020B0504030202030204" pitchFamily="34" charset="77"/>
                <a:ea typeface="Cinzel" charset="0"/>
                <a:cs typeface="Cinzel" charset="0"/>
              </a:rPr>
              <a:t>responses collected</a:t>
            </a:r>
            <a:endParaRPr lang="en-US" sz="900" b="1">
              <a:solidFill>
                <a:schemeClr val="bg1"/>
              </a:solidFill>
              <a:latin typeface="D-DIN" panose="020B0504030202030204" pitchFamily="34" charset="77"/>
              <a:ea typeface="Open Sans Semibold" charset="0"/>
              <a:cs typeface="Open Sans Semibold" charset="0"/>
            </a:endParaRPr>
          </a:p>
        </p:txBody>
      </p:sp>
      <p:sp>
        <p:nvSpPr>
          <p:cNvPr id="5" name="Oval 4"/>
          <p:cNvSpPr/>
          <p:nvPr/>
        </p:nvSpPr>
        <p:spPr>
          <a:xfrm>
            <a:off x="7041312" y="3624158"/>
            <a:ext cx="1822717" cy="1791378"/>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46</a:t>
            </a:r>
          </a:p>
          <a:p>
            <a:pPr algn="ctr"/>
            <a:r>
              <a:rPr lang="en-US" sz="1400" b="1">
                <a:solidFill>
                  <a:srgbClr val="5792CE"/>
                </a:solidFill>
                <a:latin typeface="D-DIN" panose="020B0504030202030204" pitchFamily="34" charset="77"/>
                <a:ea typeface="Open Sans Semibold" charset="0"/>
                <a:cs typeface="Open Sans Semibold" charset="0"/>
              </a:rPr>
              <a:t>Research Performing </a:t>
            </a:r>
            <a:r>
              <a:rPr lang="en-US" sz="1400" b="1" err="1">
                <a:solidFill>
                  <a:srgbClr val="5792CE"/>
                </a:solidFill>
                <a:latin typeface="D-DIN" panose="020B0504030202030204" pitchFamily="34" charset="77"/>
                <a:ea typeface="Open Sans Semibold" charset="0"/>
                <a:cs typeface="Open Sans Semibold" charset="0"/>
              </a:rPr>
              <a:t>Organisations</a:t>
            </a:r>
            <a:r>
              <a:rPr lang="en-US" sz="1400" b="1">
                <a:solidFill>
                  <a:srgbClr val="5792CE"/>
                </a:solidFill>
                <a:latin typeface="D-DIN" panose="020B0504030202030204" pitchFamily="34" charset="77"/>
                <a:ea typeface="Open Sans Semibold" charset="0"/>
                <a:cs typeface="Open Sans Semibold" charset="0"/>
              </a:rPr>
              <a:t> in 15 countries</a:t>
            </a:r>
          </a:p>
        </p:txBody>
      </p:sp>
      <p:sp>
        <p:nvSpPr>
          <p:cNvPr id="6" name="Oval 5"/>
          <p:cNvSpPr/>
          <p:nvPr/>
        </p:nvSpPr>
        <p:spPr>
          <a:xfrm>
            <a:off x="8333352" y="2099253"/>
            <a:ext cx="1431843"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5792CE"/>
                </a:solidFill>
                <a:latin typeface="D-DIN" panose="020B0504030202030204" pitchFamily="34" charset="77"/>
                <a:ea typeface="Cinzel" charset="0"/>
                <a:cs typeface="Cinzel" charset="0"/>
              </a:rPr>
              <a:t>Field time </a:t>
            </a:r>
            <a:r>
              <a:rPr lang="en-US" sz="1400">
                <a:solidFill>
                  <a:srgbClr val="5792CE"/>
                </a:solidFill>
                <a:latin typeface="D-DIN" panose="020B0504030202030204" pitchFamily="34" charset="77"/>
                <a:ea typeface="Cinzel" charset="0"/>
                <a:cs typeface="Cinzel" charset="0"/>
              </a:rPr>
              <a:t>between 17 January and</a:t>
            </a:r>
          </a:p>
          <a:p>
            <a:pPr algn="ctr"/>
            <a:r>
              <a:rPr lang="en-US" sz="1400">
                <a:solidFill>
                  <a:srgbClr val="5792CE"/>
                </a:solidFill>
                <a:latin typeface="D-DIN" panose="020B0504030202030204" pitchFamily="34" charset="77"/>
                <a:ea typeface="Cinzel" charset="0"/>
                <a:cs typeface="Cinzel" charset="0"/>
              </a:rPr>
              <a:t> 1 May 2022</a:t>
            </a:r>
          </a:p>
        </p:txBody>
      </p:sp>
      <p:sp>
        <p:nvSpPr>
          <p:cNvPr id="7" name="Oval 6"/>
          <p:cNvSpPr/>
          <p:nvPr/>
        </p:nvSpPr>
        <p:spPr>
          <a:xfrm>
            <a:off x="8260045" y="507495"/>
            <a:ext cx="1360368" cy="1216409"/>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70000"/>
              </a:lnSpc>
            </a:pPr>
            <a:r>
              <a:rPr lang="en-US" sz="3200">
                <a:solidFill>
                  <a:srgbClr val="5792CE"/>
                </a:solidFill>
                <a:latin typeface="D-DIN" panose="020B0504030202030204" pitchFamily="34" charset="77"/>
                <a:ea typeface="Cinzel" charset="0"/>
                <a:cs typeface="Cinzel" charset="0"/>
              </a:rPr>
              <a:t>14</a:t>
            </a:r>
          </a:p>
          <a:p>
            <a:pPr algn="ctr"/>
            <a:r>
              <a:rPr lang="en-US" sz="1400" b="1">
                <a:solidFill>
                  <a:srgbClr val="5792CE"/>
                </a:solidFill>
                <a:latin typeface="D-DIN" panose="020B0504030202030204" pitchFamily="34" charset="77"/>
                <a:ea typeface="Open Sans Semibold" charset="0"/>
                <a:cs typeface="Open Sans Semibold" charset="0"/>
              </a:rPr>
              <a:t>languages</a:t>
            </a:r>
          </a:p>
        </p:txBody>
      </p:sp>
      <p:sp>
        <p:nvSpPr>
          <p:cNvPr id="23" name="Title 1">
            <a:extLst>
              <a:ext uri="{FF2B5EF4-FFF2-40B4-BE49-F238E27FC236}">
                <a16:creationId xmlns:a16="http://schemas.microsoft.com/office/drawing/2014/main" id="{0E16D36C-47CD-D441-A4A6-C595380FE3CB}"/>
              </a:ext>
            </a:extLst>
          </p:cNvPr>
          <p:cNvSpPr>
            <a:spLocks noGrp="1"/>
          </p:cNvSpPr>
          <p:nvPr>
            <p:ph type="title"/>
          </p:nvPr>
        </p:nvSpPr>
        <p:spPr>
          <a:xfrm>
            <a:off x="1158816" y="1554273"/>
            <a:ext cx="3518452" cy="1186427"/>
          </a:xfrm>
        </p:spPr>
        <p:txBody>
          <a:bodyPr/>
          <a:lstStyle/>
          <a:p>
            <a:r>
              <a:rPr lang="en-US"/>
              <a:t>UniSAFE survey</a:t>
            </a:r>
          </a:p>
        </p:txBody>
      </p:sp>
      <p:sp>
        <p:nvSpPr>
          <p:cNvPr id="24" name="TextBox 7">
            <a:extLst>
              <a:ext uri="{FF2B5EF4-FFF2-40B4-BE49-F238E27FC236}">
                <a16:creationId xmlns:a16="http://schemas.microsoft.com/office/drawing/2014/main" id="{FB654BF7-8F91-2048-807B-906F4552F05C}"/>
              </a:ext>
            </a:extLst>
          </p:cNvPr>
          <p:cNvSpPr txBox="1"/>
          <p:nvPr/>
        </p:nvSpPr>
        <p:spPr>
          <a:xfrm>
            <a:off x="1216324" y="2261958"/>
            <a:ext cx="2472743" cy="1503617"/>
          </a:xfrm>
          <a:prstGeom prst="rect">
            <a:avLst/>
          </a:prstGeom>
          <a:noFill/>
        </p:spPr>
        <p:txBody>
          <a:bodyPr wrap="square" lIns="0" rIns="0" rtlCol="0">
            <a:spAutoFit/>
          </a:bodyPr>
          <a:lstStyle/>
          <a:p>
            <a:pPr>
              <a:lnSpc>
                <a:spcPct val="130000"/>
              </a:lnSpc>
            </a:pPr>
            <a:r>
              <a:rPr lang="en-US">
                <a:solidFill>
                  <a:schemeClr val="tx1">
                    <a:alpha val="70000"/>
                  </a:schemeClr>
                </a:solidFill>
                <a:latin typeface="D-DIN" panose="020B0504030202030204" pitchFamily="34" charset="77"/>
              </a:rPr>
              <a:t>Largest cross-cultural survey in Europe in the research sector on gender-based violence</a:t>
            </a:r>
          </a:p>
        </p:txBody>
      </p:sp>
      <p:sp>
        <p:nvSpPr>
          <p:cNvPr id="10" name="Textfeld 4">
            <a:extLst>
              <a:ext uri="{FF2B5EF4-FFF2-40B4-BE49-F238E27FC236}">
                <a16:creationId xmlns:a16="http://schemas.microsoft.com/office/drawing/2014/main" id="{4AC1553C-57C2-46AB-A3BB-2580D8174BE7}"/>
              </a:ext>
            </a:extLst>
          </p:cNvPr>
          <p:cNvSpPr txBox="1"/>
          <p:nvPr/>
        </p:nvSpPr>
        <p:spPr>
          <a:xfrm>
            <a:off x="456840" y="5795212"/>
            <a:ext cx="11487149" cy="692497"/>
          </a:xfrm>
          <a:prstGeom prst="rect">
            <a:avLst/>
          </a:prstGeom>
          <a:noFill/>
        </p:spPr>
        <p:txBody>
          <a:bodyPr wrap="square" rtlCol="0">
            <a:spAutoFit/>
          </a:bodyPr>
          <a:lstStyle/>
          <a:p>
            <a:r>
              <a:rPr lang="de-DE" sz="1300" b="0">
                <a:solidFill>
                  <a:schemeClr val="bg1">
                    <a:lumMod val="50000"/>
                  </a:schemeClr>
                </a:solidFill>
                <a:effectLst/>
                <a:latin typeface="D-DIN" panose="020B0504030202030204"/>
              </a:rPr>
              <a:t>Lipinsky, Anke, </a:t>
            </a:r>
            <a:r>
              <a:rPr lang="de-DE" sz="1300" b="0" err="1">
                <a:solidFill>
                  <a:schemeClr val="bg1">
                    <a:lumMod val="50000"/>
                  </a:schemeClr>
                </a:solidFill>
                <a:effectLst/>
                <a:latin typeface="D-DIN" panose="020B0504030202030204"/>
              </a:rPr>
              <a:t>Schredl</a:t>
            </a:r>
            <a:r>
              <a:rPr lang="de-DE" sz="1300" b="0">
                <a:solidFill>
                  <a:schemeClr val="bg1">
                    <a:lumMod val="50000"/>
                  </a:schemeClr>
                </a:solidFill>
                <a:effectLst/>
                <a:latin typeface="D-DIN" panose="020B0504030202030204"/>
              </a:rPr>
              <a:t>, Claudia, Baumann, Horst, Humbert, Anne Laure, </a:t>
            </a:r>
            <a:r>
              <a:rPr lang="de-DE" sz="1300" b="0" err="1">
                <a:solidFill>
                  <a:schemeClr val="bg1">
                    <a:lumMod val="50000"/>
                  </a:schemeClr>
                </a:solidFill>
                <a:effectLst/>
                <a:latin typeface="D-DIN" panose="020B0504030202030204"/>
              </a:rPr>
              <a:t>Tanwar</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Jagriti</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Bondestam</a:t>
            </a:r>
            <a:r>
              <a:rPr lang="de-DE" sz="1300" b="0">
                <a:solidFill>
                  <a:schemeClr val="bg1">
                    <a:lumMod val="50000"/>
                  </a:schemeClr>
                </a:solidFill>
                <a:effectLst/>
                <a:latin typeface="D-DIN" panose="020B0504030202030204"/>
              </a:rPr>
              <a:t>, Fredrik, Freund, Frederike, </a:t>
            </a:r>
            <a:r>
              <a:rPr lang="de-DE" sz="1300" b="0" err="1">
                <a:solidFill>
                  <a:schemeClr val="bg1">
                    <a:lumMod val="50000"/>
                  </a:schemeClr>
                </a:solidFill>
                <a:effectLst/>
                <a:latin typeface="D-DIN" panose="020B0504030202030204"/>
              </a:rPr>
              <a:t>Lomazzi</a:t>
            </a:r>
            <a:r>
              <a:rPr lang="de-DE" sz="1300" b="0">
                <a:solidFill>
                  <a:schemeClr val="bg1">
                    <a:lumMod val="50000"/>
                  </a:schemeClr>
                </a:solidFill>
                <a:effectLst/>
                <a:latin typeface="D-DIN" panose="020B0504030202030204"/>
              </a:rPr>
              <a:t>, Vera (2022). UniSAFE Survey – Gender-</a:t>
            </a:r>
            <a:r>
              <a:rPr lang="de-DE" sz="1300" b="0" err="1">
                <a:solidFill>
                  <a:schemeClr val="bg1">
                    <a:lumMod val="50000"/>
                  </a:schemeClr>
                </a:solidFill>
                <a:effectLst/>
                <a:latin typeface="D-DIN" panose="020B0504030202030204"/>
              </a:rPr>
              <a:t>based</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violence</a:t>
            </a:r>
            <a:r>
              <a:rPr lang="de-DE" sz="1300" b="0">
                <a:solidFill>
                  <a:schemeClr val="bg1">
                    <a:lumMod val="50000"/>
                  </a:schemeClr>
                </a:solidFill>
                <a:effectLst/>
                <a:latin typeface="D-DIN" panose="020B0504030202030204"/>
              </a:rPr>
              <a:t> and </a:t>
            </a:r>
            <a:r>
              <a:rPr lang="de-DE" sz="1300" b="0" err="1">
                <a:solidFill>
                  <a:schemeClr val="bg1">
                    <a:lumMod val="50000"/>
                  </a:schemeClr>
                </a:solidFill>
                <a:effectLst/>
                <a:latin typeface="D-DIN" panose="020B0504030202030204"/>
              </a:rPr>
              <a:t>institutional</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responses</a:t>
            </a:r>
            <a:r>
              <a:rPr lang="de-DE" sz="1300" b="0">
                <a:solidFill>
                  <a:schemeClr val="bg1">
                    <a:lumMod val="50000"/>
                  </a:schemeClr>
                </a:solidFill>
                <a:effectLst/>
                <a:latin typeface="D-DIN" panose="020B0504030202030204"/>
              </a:rPr>
              <a:t>. GESIS - Leibniz Institut für Sozialwissenschaften. Datenfile Version 1.0.0, https://doi.org/10.7802/2475.</a:t>
            </a:r>
          </a:p>
          <a:p>
            <a:endParaRPr lang="de-DE" sz="1300" b="0">
              <a:solidFill>
                <a:schemeClr val="bg1">
                  <a:lumMod val="50000"/>
                </a:schemeClr>
              </a:solidFill>
              <a:effectLst/>
              <a:latin typeface="D-DIN" panose="020B0504030202030204"/>
            </a:endParaRPr>
          </a:p>
        </p:txBody>
      </p:sp>
    </p:spTree>
    <p:extLst>
      <p:ext uri="{BB962C8B-B14F-4D97-AF65-F5344CB8AC3E}">
        <p14:creationId xmlns:p14="http://schemas.microsoft.com/office/powerpoint/2010/main" val="289710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5A557-861F-C57B-C998-B26D7B888CFD}"/>
              </a:ext>
            </a:extLst>
          </p:cNvPr>
          <p:cNvSpPr>
            <a:spLocks noGrp="1"/>
          </p:cNvSpPr>
          <p:nvPr>
            <p:ph type="title"/>
          </p:nvPr>
        </p:nvSpPr>
        <p:spPr/>
        <p:txBody>
          <a:bodyPr/>
          <a:lstStyle/>
          <a:p>
            <a:r>
              <a:rPr lang="en-GB" b="1" err="1">
                <a:latin typeface="Calibri"/>
              </a:rPr>
              <a:t>UniSAFE</a:t>
            </a:r>
            <a:r>
              <a:rPr lang="en-GB" b="1">
                <a:latin typeface="Calibri"/>
              </a:rPr>
              <a:t> Survey - Facts and Figures</a:t>
            </a:r>
            <a:endParaRPr lang="en-US" b="1">
              <a:latin typeface="Calibri"/>
            </a:endParaRPr>
          </a:p>
        </p:txBody>
      </p:sp>
      <p:sp>
        <p:nvSpPr>
          <p:cNvPr id="3" name="Title 1">
            <a:extLst>
              <a:ext uri="{FF2B5EF4-FFF2-40B4-BE49-F238E27FC236}">
                <a16:creationId xmlns:a16="http://schemas.microsoft.com/office/drawing/2014/main" id="{B178A431-0D7E-9D87-2955-62818A11450B}"/>
              </a:ext>
            </a:extLst>
          </p:cNvPr>
          <p:cNvSpPr txBox="1">
            <a:spLocks/>
          </p:cNvSpPr>
          <p:nvPr/>
        </p:nvSpPr>
        <p:spPr>
          <a:xfrm>
            <a:off x="941194" y="2223899"/>
            <a:ext cx="10388489"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solidFill>
                  <a:srgbClr val="FFFFFF"/>
                </a:solidFill>
                <a:latin typeface="Calibri"/>
              </a:rPr>
              <a:t>NEARLY 2 IN 3 RESPONDENTS HAVE EXPERIENCED GENDER-BASED VIOLENCE</a:t>
            </a:r>
          </a:p>
        </p:txBody>
      </p:sp>
      <p:cxnSp>
        <p:nvCxnSpPr>
          <p:cNvPr id="5" name="Straight Connector 4">
            <a:extLst>
              <a:ext uri="{FF2B5EF4-FFF2-40B4-BE49-F238E27FC236}">
                <a16:creationId xmlns:a16="http://schemas.microsoft.com/office/drawing/2014/main" id="{4260F6B0-7FDB-CC12-803B-13152E53923B}"/>
              </a:ext>
            </a:extLst>
          </p:cNvPr>
          <p:cNvCxnSpPr/>
          <p:nvPr/>
        </p:nvCxnSpPr>
        <p:spPr>
          <a:xfrm>
            <a:off x="661737" y="2430379"/>
            <a:ext cx="0" cy="68580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8DD3396-CBAF-DAE9-2277-15CB9AC91AA2}"/>
              </a:ext>
            </a:extLst>
          </p:cNvPr>
          <p:cNvSpPr txBox="1"/>
          <p:nvPr/>
        </p:nvSpPr>
        <p:spPr>
          <a:xfrm>
            <a:off x="1197226" y="3521941"/>
            <a:ext cx="9311640" cy="1200329"/>
          </a:xfrm>
          <a:prstGeom prst="rect">
            <a:avLst/>
          </a:prstGeom>
          <a:noFill/>
        </p:spPr>
        <p:txBody>
          <a:bodyPr wrap="square" lIns="91440" tIns="45720" rIns="91440" bIns="45720" anchor="t">
            <a:spAutoFit/>
          </a:bodyPr>
          <a:lstStyle/>
          <a:p>
            <a:r>
              <a:rPr lang="en-US" b="0" i="0">
                <a:solidFill>
                  <a:srgbClr val="FFFFFF"/>
                </a:solidFill>
                <a:effectLst/>
                <a:latin typeface="Calibri"/>
                <a:cs typeface="Calibri"/>
              </a:rPr>
              <a:t>Respondents who identify as LGBQ+ (68%), who reported a disability or chronic illness (72%), and those who </a:t>
            </a:r>
            <a:r>
              <a:rPr lang="en-US">
                <a:solidFill>
                  <a:srgbClr val="FFFFFF"/>
                </a:solidFill>
                <a:latin typeface="Calibri"/>
                <a:cs typeface="Calibri"/>
              </a:rPr>
              <a:t>belong </a:t>
            </a:r>
            <a:r>
              <a:rPr lang="en-US" b="0" i="0">
                <a:solidFill>
                  <a:srgbClr val="FFFFFF"/>
                </a:solidFill>
                <a:effectLst/>
                <a:latin typeface="Calibri"/>
                <a:cs typeface="Calibri"/>
              </a:rPr>
              <a:t>to an ethnic minority group (69%) were </a:t>
            </a:r>
            <a:r>
              <a:rPr lang="en-US" b="1" i="0">
                <a:solidFill>
                  <a:srgbClr val="FFFFFF"/>
                </a:solidFill>
                <a:effectLst/>
                <a:latin typeface="Calibri"/>
                <a:cs typeface="Calibri"/>
              </a:rPr>
              <a:t>more likely to have experienced at least one incident of gender-based violence</a:t>
            </a:r>
            <a:r>
              <a:rPr lang="en-US" b="0" i="0">
                <a:solidFill>
                  <a:srgbClr val="FFFFFF"/>
                </a:solidFill>
                <a:effectLst/>
                <a:latin typeface="Calibri"/>
                <a:cs typeface="Calibri"/>
              </a:rPr>
              <a:t>, compared to those who do not identify with these characteristics.</a:t>
            </a:r>
            <a:endParaRPr lang="en-US">
              <a:solidFill>
                <a:srgbClr val="FFFFFF"/>
              </a:solidFill>
              <a:latin typeface="Calibri"/>
              <a:cs typeface="Calibri"/>
            </a:endParaRPr>
          </a:p>
        </p:txBody>
      </p:sp>
      <p:sp>
        <p:nvSpPr>
          <p:cNvPr id="8" name="Arrow: Chevron 7">
            <a:extLst>
              <a:ext uri="{FF2B5EF4-FFF2-40B4-BE49-F238E27FC236}">
                <a16:creationId xmlns:a16="http://schemas.microsoft.com/office/drawing/2014/main" id="{15EA795E-19D8-3D7C-37C0-C196A150ADBC}"/>
              </a:ext>
            </a:extLst>
          </p:cNvPr>
          <p:cNvSpPr/>
          <p:nvPr/>
        </p:nvSpPr>
        <p:spPr>
          <a:xfrm>
            <a:off x="409889" y="3617232"/>
            <a:ext cx="640401" cy="1009746"/>
          </a:xfrm>
          <a:prstGeom prst="chevron">
            <a:avLst/>
          </a:prstGeom>
          <a:solidFill>
            <a:srgbClr val="AED7B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tx1"/>
              </a:solidFill>
              <a:latin typeface="Calibri"/>
              <a:cs typeface="Calibri"/>
            </a:endParaRPr>
          </a:p>
        </p:txBody>
      </p:sp>
      <p:sp>
        <p:nvSpPr>
          <p:cNvPr id="10" name="TextBox 9">
            <a:extLst>
              <a:ext uri="{FF2B5EF4-FFF2-40B4-BE49-F238E27FC236}">
                <a16:creationId xmlns:a16="http://schemas.microsoft.com/office/drawing/2014/main" id="{084D7B36-5742-D010-2897-631D4BFCC767}"/>
              </a:ext>
            </a:extLst>
          </p:cNvPr>
          <p:cNvSpPr txBox="1"/>
          <p:nvPr/>
        </p:nvSpPr>
        <p:spPr>
          <a:xfrm>
            <a:off x="941194" y="4973972"/>
            <a:ext cx="9438212"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latin typeface="Calibri"/>
              </a:rPr>
              <a:t>ALMOST 1 IN 3 RESPONDENTS HAVE EXPERIENCED SEXUAL HARASSMENT</a:t>
            </a:r>
          </a:p>
        </p:txBody>
      </p:sp>
      <p:cxnSp>
        <p:nvCxnSpPr>
          <p:cNvPr id="11" name="Straight Connector 10">
            <a:extLst>
              <a:ext uri="{FF2B5EF4-FFF2-40B4-BE49-F238E27FC236}">
                <a16:creationId xmlns:a16="http://schemas.microsoft.com/office/drawing/2014/main" id="{4EAAEF0F-7E92-FD68-B61A-72F33D8F3ADD}"/>
              </a:ext>
            </a:extLst>
          </p:cNvPr>
          <p:cNvCxnSpPr>
            <a:cxnSpLocks/>
          </p:cNvCxnSpPr>
          <p:nvPr/>
        </p:nvCxnSpPr>
        <p:spPr>
          <a:xfrm>
            <a:off x="728204" y="5156102"/>
            <a:ext cx="0" cy="79274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1659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236DE-C583-0EF7-AACF-CB0D3FBD3A99}"/>
              </a:ext>
            </a:extLst>
          </p:cNvPr>
          <p:cNvSpPr>
            <a:spLocks noGrp="1"/>
          </p:cNvSpPr>
          <p:nvPr>
            <p:ph type="title"/>
          </p:nvPr>
        </p:nvSpPr>
        <p:spPr>
          <a:xfrm>
            <a:off x="1046922" y="1129932"/>
            <a:ext cx="11276764" cy="778381"/>
          </a:xfrm>
        </p:spPr>
        <p:txBody>
          <a:bodyPr/>
          <a:lstStyle/>
          <a:p>
            <a:r>
              <a:rPr lang="en-GB" b="1" dirty="0">
                <a:latin typeface="Calibri"/>
              </a:rPr>
              <a:t>Impact and consequences of experiencing gender-based violence</a:t>
            </a:r>
            <a:endParaRPr lang="en-US" b="1" dirty="0">
              <a:latin typeface="Calibri"/>
            </a:endParaRPr>
          </a:p>
        </p:txBody>
      </p:sp>
      <p:graphicFrame>
        <p:nvGraphicFramePr>
          <p:cNvPr id="6" name="Table 6">
            <a:extLst>
              <a:ext uri="{FF2B5EF4-FFF2-40B4-BE49-F238E27FC236}">
                <a16:creationId xmlns:a16="http://schemas.microsoft.com/office/drawing/2014/main" id="{72E5BFC6-CE90-D8F4-A5B1-B8637994CB9D}"/>
              </a:ext>
            </a:extLst>
          </p:cNvPr>
          <p:cNvGraphicFramePr>
            <a:graphicFrameLocks noGrp="1"/>
          </p:cNvGraphicFramePr>
          <p:nvPr>
            <p:extLst>
              <p:ext uri="{D42A27DB-BD31-4B8C-83A1-F6EECF244321}">
                <p14:modId xmlns:p14="http://schemas.microsoft.com/office/powerpoint/2010/main" val="4029834059"/>
              </p:ext>
            </p:extLst>
          </p:nvPr>
        </p:nvGraphicFramePr>
        <p:xfrm>
          <a:off x="3491" y="1957990"/>
          <a:ext cx="12207914" cy="4908735"/>
        </p:xfrm>
        <a:graphic>
          <a:graphicData uri="http://schemas.openxmlformats.org/drawingml/2006/table">
            <a:tbl>
              <a:tblPr firstRow="1" bandRow="1">
                <a:tableStyleId>{5C22544A-7EE6-4342-B048-85BDC9FD1C3A}</a:tableStyleId>
              </a:tblPr>
              <a:tblGrid>
                <a:gridCol w="6103957">
                  <a:extLst>
                    <a:ext uri="{9D8B030D-6E8A-4147-A177-3AD203B41FA5}">
                      <a16:colId xmlns:a16="http://schemas.microsoft.com/office/drawing/2014/main" val="1427051789"/>
                    </a:ext>
                  </a:extLst>
                </a:gridCol>
                <a:gridCol w="6103957">
                  <a:extLst>
                    <a:ext uri="{9D8B030D-6E8A-4147-A177-3AD203B41FA5}">
                      <a16:colId xmlns:a16="http://schemas.microsoft.com/office/drawing/2014/main" val="4038624028"/>
                    </a:ext>
                  </a:extLst>
                </a:gridCol>
              </a:tblGrid>
              <a:tr h="379232">
                <a:tc>
                  <a:txBody>
                    <a:bodyPr/>
                    <a:lstStyle/>
                    <a:p>
                      <a:pPr algn="ctr"/>
                      <a:r>
                        <a:rPr lang="en-GB" sz="2000">
                          <a:solidFill>
                            <a:srgbClr val="FFFFFF"/>
                          </a:solidFill>
                          <a:latin typeface="Calibri"/>
                        </a:rPr>
                        <a:t>Work-related consequences for staff</a:t>
                      </a:r>
                      <a:endParaRPr lang="en-US" sz="2000">
                        <a:solidFill>
                          <a:srgbClr val="FFFFFF"/>
                        </a:solidFill>
                        <a:latin typeface="Calibri"/>
                      </a:endParaRPr>
                    </a:p>
                  </a:txBody>
                  <a:tcPr>
                    <a:solidFill>
                      <a:srgbClr val="964091"/>
                    </a:solidFill>
                  </a:tcPr>
                </a:tc>
                <a:tc>
                  <a:txBody>
                    <a:bodyPr/>
                    <a:lstStyle/>
                    <a:p>
                      <a:pPr algn="ctr"/>
                      <a:r>
                        <a:rPr lang="en-GB" sz="2000">
                          <a:solidFill>
                            <a:srgbClr val="FFFFFF"/>
                          </a:solidFill>
                          <a:latin typeface="Calibri"/>
                        </a:rPr>
                        <a:t>Study-related consequences for students</a:t>
                      </a:r>
                      <a:endParaRPr lang="en-US" sz="2000">
                        <a:solidFill>
                          <a:srgbClr val="FFFFFF"/>
                        </a:solidFill>
                        <a:latin typeface="Calibri"/>
                      </a:endParaRPr>
                    </a:p>
                  </a:txBody>
                  <a:tcPr>
                    <a:solidFill>
                      <a:srgbClr val="964091"/>
                    </a:solidFill>
                  </a:tcPr>
                </a:tc>
                <a:extLst>
                  <a:ext uri="{0D108BD9-81ED-4DB2-BD59-A6C34878D82A}">
                    <a16:rowId xmlns:a16="http://schemas.microsoft.com/office/drawing/2014/main" val="1984585596"/>
                  </a:ext>
                </a:extLst>
              </a:tr>
              <a:tr h="379232">
                <a:tc>
                  <a:txBody>
                    <a:bodyPr/>
                    <a:lstStyle/>
                    <a:p>
                      <a:pPr lvl="0" algn="ctr">
                        <a:buNone/>
                      </a:pPr>
                      <a:r>
                        <a:rPr lang="en-GB" sz="1600" b="1">
                          <a:latin typeface="Calibri"/>
                        </a:rPr>
                        <a:t>Felt dissatisfied with the job</a:t>
                      </a:r>
                    </a:p>
                  </a:txBody>
                  <a:tcPr>
                    <a:solidFill>
                      <a:srgbClr val="AED7BD"/>
                    </a:solidFill>
                  </a:tcPr>
                </a:tc>
                <a:tc>
                  <a:txBody>
                    <a:bodyPr/>
                    <a:lstStyle/>
                    <a:p>
                      <a:pPr lvl="0" algn="ctr">
                        <a:lnSpc>
                          <a:spcPct val="100000"/>
                        </a:lnSpc>
                        <a:spcBef>
                          <a:spcPts val="0"/>
                        </a:spcBef>
                        <a:spcAft>
                          <a:spcPts val="0"/>
                        </a:spcAft>
                        <a:buNone/>
                      </a:pPr>
                      <a:r>
                        <a:rPr lang="en-GB" sz="1600" b="1" i="0" u="none" strike="noStrike" noProof="0">
                          <a:solidFill>
                            <a:srgbClr val="000000"/>
                          </a:solidFill>
                          <a:latin typeface="Calibri"/>
                        </a:rPr>
                        <a:t>Missed classes</a:t>
                      </a:r>
                      <a:endParaRPr lang="en-US" sz="1600" b="1">
                        <a:latin typeface="Calibri"/>
                      </a:endParaRPr>
                    </a:p>
                  </a:txBody>
                  <a:tcPr>
                    <a:solidFill>
                      <a:srgbClr val="AED7BD"/>
                    </a:solidFill>
                  </a:tcPr>
                </a:tc>
                <a:extLst>
                  <a:ext uri="{0D108BD9-81ED-4DB2-BD59-A6C34878D82A}">
                    <a16:rowId xmlns:a16="http://schemas.microsoft.com/office/drawing/2014/main" val="2987253669"/>
                  </a:ext>
                </a:extLst>
              </a:tr>
              <a:tr h="379232">
                <a:tc>
                  <a:txBody>
                    <a:bodyPr/>
                    <a:lstStyle/>
                    <a:p>
                      <a:pPr algn="ctr"/>
                      <a:r>
                        <a:rPr lang="en-GB" sz="1600" b="1">
                          <a:latin typeface="Calibri"/>
                        </a:rPr>
                        <a:t>Experienced reduced work productivity</a:t>
                      </a:r>
                      <a:endParaRPr lang="en-US" sz="1600" b="1">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1" i="0" u="none" strike="noStrike" noProof="0">
                          <a:solidFill>
                            <a:srgbClr val="000000"/>
                          </a:solidFill>
                          <a:latin typeface="Calibri"/>
                        </a:rPr>
                        <a:t>Felt dissatisfied with the course of studies</a:t>
                      </a:r>
                      <a:endParaRPr lang="en-US" sz="1600">
                        <a:latin typeface="Calibri"/>
                      </a:endParaRPr>
                    </a:p>
                  </a:txBody>
                  <a:tcPr>
                    <a:solidFill>
                      <a:srgbClr val="AED7BD"/>
                    </a:solidFill>
                  </a:tcPr>
                </a:tc>
                <a:extLst>
                  <a:ext uri="{0D108BD9-81ED-4DB2-BD59-A6C34878D82A}">
                    <a16:rowId xmlns:a16="http://schemas.microsoft.com/office/drawing/2014/main" val="482412629"/>
                  </a:ext>
                </a:extLst>
              </a:tr>
              <a:tr h="394137">
                <a:tc>
                  <a:txBody>
                    <a:bodyPr/>
                    <a:lstStyle/>
                    <a:p>
                      <a:pPr lvl="0" algn="ctr">
                        <a:buNone/>
                      </a:pPr>
                      <a:r>
                        <a:rPr lang="en-GB" sz="1600" b="1" i="0" u="none" strike="noStrike" noProof="0">
                          <a:solidFill>
                            <a:srgbClr val="000000"/>
                          </a:solidFill>
                          <a:latin typeface="Calibri"/>
                        </a:rPr>
                        <a:t>Considered leaving the academic sector</a:t>
                      </a:r>
                      <a:endParaRPr lang="en-GB" sz="1600" b="1">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1" i="0" u="none" strike="noStrike" noProof="0">
                          <a:solidFill>
                            <a:srgbClr val="000000"/>
                          </a:solidFill>
                          <a:latin typeface="Calibri"/>
                        </a:rPr>
                        <a:t>Experienced reduced learning achievements</a:t>
                      </a:r>
                      <a:endParaRPr lang="en-US" sz="1600">
                        <a:latin typeface="Calibri"/>
                      </a:endParaRPr>
                    </a:p>
                  </a:txBody>
                  <a:tcPr>
                    <a:solidFill>
                      <a:srgbClr val="AED7BD"/>
                    </a:solidFill>
                  </a:tcPr>
                </a:tc>
                <a:extLst>
                  <a:ext uri="{0D108BD9-81ED-4DB2-BD59-A6C34878D82A}">
                    <a16:rowId xmlns:a16="http://schemas.microsoft.com/office/drawing/2014/main" val="3652750960"/>
                  </a:ext>
                </a:extLst>
              </a:tr>
              <a:tr h="447040">
                <a:tc>
                  <a:txBody>
                    <a:bodyPr/>
                    <a:lstStyle/>
                    <a:p>
                      <a:pPr lvl="0" algn="ctr">
                        <a:buNone/>
                      </a:pPr>
                      <a:r>
                        <a:rPr lang="en-GB" sz="1600" b="0" i="0" u="none" strike="noStrike" noProof="0">
                          <a:solidFill>
                            <a:srgbClr val="000000"/>
                          </a:solidFill>
                          <a:latin typeface="Calibri"/>
                        </a:rPr>
                        <a:t>Disengaged from colleagues</a:t>
                      </a:r>
                      <a:endParaRPr lang="en-US" sz="1600">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Felt disengaged from fellow students</a:t>
                      </a:r>
                    </a:p>
                  </a:txBody>
                  <a:tcPr>
                    <a:solidFill>
                      <a:srgbClr val="AED7BD"/>
                    </a:solidFill>
                  </a:tcPr>
                </a:tc>
                <a:extLst>
                  <a:ext uri="{0D108BD9-81ED-4DB2-BD59-A6C34878D82A}">
                    <a16:rowId xmlns:a16="http://schemas.microsoft.com/office/drawing/2014/main" val="4158175959"/>
                  </a:ext>
                </a:extLst>
              </a:tr>
              <a:tr h="341586">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Taken time off work or had to stay off work</a:t>
                      </a: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Considered opting out of university altogether</a:t>
                      </a:r>
                      <a:endParaRPr lang="en-US" sz="1600" b="0">
                        <a:latin typeface="Calibri"/>
                      </a:endParaRPr>
                    </a:p>
                  </a:txBody>
                  <a:tcPr>
                    <a:solidFill>
                      <a:srgbClr val="AED7BD"/>
                    </a:solidFill>
                  </a:tcPr>
                </a:tc>
                <a:extLst>
                  <a:ext uri="{0D108BD9-81ED-4DB2-BD59-A6C34878D82A}">
                    <a16:rowId xmlns:a16="http://schemas.microsoft.com/office/drawing/2014/main" val="348130067"/>
                  </a:ext>
                </a:extLst>
              </a:tr>
              <a:tr h="654565">
                <a:tc>
                  <a:txBody>
                    <a:bodyPr/>
                    <a:lstStyle/>
                    <a:p>
                      <a:pPr algn="ctr"/>
                      <a:r>
                        <a:rPr lang="en-GB" sz="1600">
                          <a:latin typeface="Calibri"/>
                        </a:rPr>
                        <a:t>Changed or tried to change team, unit, department, supervisor</a:t>
                      </a:r>
                      <a:endParaRPr lang="en-US" sz="1600">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Dropped a course</a:t>
                      </a:r>
                      <a:endParaRPr lang="en-US" sz="1600">
                        <a:latin typeface="Calibri"/>
                      </a:endParaRPr>
                    </a:p>
                  </a:txBody>
                  <a:tcPr>
                    <a:solidFill>
                      <a:srgbClr val="AED7BD"/>
                    </a:solidFill>
                  </a:tcPr>
                </a:tc>
                <a:extLst>
                  <a:ext uri="{0D108BD9-81ED-4DB2-BD59-A6C34878D82A}">
                    <a16:rowId xmlns:a16="http://schemas.microsoft.com/office/drawing/2014/main" val="2598939726"/>
                  </a:ext>
                </a:extLst>
              </a:tr>
              <a:tr h="379232">
                <a:tc>
                  <a:txBody>
                    <a:bodyPr/>
                    <a:lstStyle/>
                    <a:p>
                      <a:pPr algn="ctr"/>
                      <a:r>
                        <a:rPr lang="en-GB" sz="1600">
                          <a:latin typeface="Calibri"/>
                        </a:rPr>
                        <a:t>Changed or tried to change institution</a:t>
                      </a:r>
                      <a:endParaRPr lang="en-US" sz="1600">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Felt afraid to study at the institution or to use the necessary online tools for collaborative work</a:t>
                      </a:r>
                      <a:endParaRPr lang="en-US" sz="1600" b="0" i="0" u="none" strike="noStrike" noProof="0">
                        <a:solidFill>
                          <a:srgbClr val="000000"/>
                        </a:solidFill>
                        <a:latin typeface="Calibri"/>
                      </a:endParaRPr>
                    </a:p>
                  </a:txBody>
                  <a:tcPr>
                    <a:solidFill>
                      <a:srgbClr val="AED7BD"/>
                    </a:solidFill>
                  </a:tcPr>
                </a:tc>
                <a:extLst>
                  <a:ext uri="{0D108BD9-81ED-4DB2-BD59-A6C34878D82A}">
                    <a16:rowId xmlns:a16="http://schemas.microsoft.com/office/drawing/2014/main" val="2760074054"/>
                  </a:ext>
                </a:extLst>
              </a:tr>
              <a:tr h="379232">
                <a:tc>
                  <a:txBody>
                    <a:bodyPr/>
                    <a:lstStyle/>
                    <a:p>
                      <a:pPr lvl="0" algn="ctr">
                        <a:buNone/>
                      </a:pPr>
                      <a:r>
                        <a:rPr lang="en-GB" sz="1600" b="0" i="0" u="none" strike="noStrike" noProof="0">
                          <a:solidFill>
                            <a:srgbClr val="000000"/>
                          </a:solidFill>
                          <a:latin typeface="Calibri"/>
                        </a:rPr>
                        <a:t>Received reduced pay or missed out on bonuses</a:t>
                      </a:r>
                      <a:endParaRPr lang="en-US" sz="1600">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Decided not to pursue further studies</a:t>
                      </a:r>
                      <a:endParaRPr lang="en-US" sz="1600">
                        <a:latin typeface="Calibri"/>
                      </a:endParaRPr>
                    </a:p>
                  </a:txBody>
                  <a:tcPr>
                    <a:solidFill>
                      <a:srgbClr val="AED7BD"/>
                    </a:solidFill>
                  </a:tcPr>
                </a:tc>
                <a:extLst>
                  <a:ext uri="{0D108BD9-81ED-4DB2-BD59-A6C34878D82A}">
                    <a16:rowId xmlns:a16="http://schemas.microsoft.com/office/drawing/2014/main" val="2897058091"/>
                  </a:ext>
                </a:extLst>
              </a:tr>
              <a:tr h="379232">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Felt afraid to physically come to work or to use the necessary online tools for collaborative work</a:t>
                      </a: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Changed or tried to change supervisor or lecturer</a:t>
                      </a:r>
                    </a:p>
                  </a:txBody>
                  <a:tcPr>
                    <a:solidFill>
                      <a:srgbClr val="AED7BD"/>
                    </a:solidFill>
                  </a:tcPr>
                </a:tc>
                <a:extLst>
                  <a:ext uri="{0D108BD9-81ED-4DB2-BD59-A6C34878D82A}">
                    <a16:rowId xmlns:a16="http://schemas.microsoft.com/office/drawing/2014/main" val="3050706210"/>
                  </a:ext>
                </a:extLst>
              </a:tr>
              <a:tr h="379231">
                <a:tc>
                  <a:txBody>
                    <a:bodyPr/>
                    <a:lstStyle/>
                    <a:p>
                      <a:pPr lvl="0" algn="ctr">
                        <a:lnSpc>
                          <a:spcPct val="100000"/>
                        </a:lnSpc>
                        <a:spcBef>
                          <a:spcPts val="0"/>
                        </a:spcBef>
                        <a:spcAft>
                          <a:spcPts val="0"/>
                        </a:spcAft>
                        <a:buNone/>
                      </a:pPr>
                      <a:endParaRPr lang="en-GB" sz="1600" b="0" i="0" u="none" strike="noStrike" noProof="0">
                        <a:solidFill>
                          <a:srgbClr val="000000"/>
                        </a:solidFill>
                        <a:latin typeface="Calibri"/>
                      </a:endParaRPr>
                    </a:p>
                  </a:txBody>
                  <a:tcPr>
                    <a:solidFill>
                      <a:srgbClr val="AED7BD"/>
                    </a:solidFill>
                  </a:tcPr>
                </a:tc>
                <a:tc>
                  <a:txBody>
                    <a:bodyPr/>
                    <a:lstStyle/>
                    <a:p>
                      <a:pPr lvl="0" algn="ctr">
                        <a:lnSpc>
                          <a:spcPct val="100000"/>
                        </a:lnSpc>
                        <a:spcBef>
                          <a:spcPts val="0"/>
                        </a:spcBef>
                        <a:spcAft>
                          <a:spcPts val="0"/>
                        </a:spcAft>
                        <a:buNone/>
                      </a:pPr>
                      <a:r>
                        <a:rPr lang="en-GB" sz="1600" b="0" i="0" u="none" strike="noStrike" noProof="0">
                          <a:solidFill>
                            <a:srgbClr val="000000"/>
                          </a:solidFill>
                          <a:latin typeface="Calibri"/>
                        </a:rPr>
                        <a:t>Tried to change institution</a:t>
                      </a:r>
                      <a:endParaRPr lang="en-US" sz="1600">
                        <a:latin typeface="Calibri"/>
                      </a:endParaRPr>
                    </a:p>
                  </a:txBody>
                  <a:tcPr>
                    <a:solidFill>
                      <a:srgbClr val="AED7BD"/>
                    </a:solidFill>
                  </a:tcPr>
                </a:tc>
                <a:extLst>
                  <a:ext uri="{0D108BD9-81ED-4DB2-BD59-A6C34878D82A}">
                    <a16:rowId xmlns:a16="http://schemas.microsoft.com/office/drawing/2014/main" val="2362904347"/>
                  </a:ext>
                </a:extLst>
              </a:tr>
            </a:tbl>
          </a:graphicData>
        </a:graphic>
      </p:graphicFrame>
      <p:sp>
        <p:nvSpPr>
          <p:cNvPr id="3" name="TextBox 1">
            <a:extLst>
              <a:ext uri="{FF2B5EF4-FFF2-40B4-BE49-F238E27FC236}">
                <a16:creationId xmlns:a16="http://schemas.microsoft.com/office/drawing/2014/main" id="{12D6E52E-58AF-3AC2-43DA-1646ACBFA2DB}"/>
              </a:ext>
            </a:extLst>
          </p:cNvPr>
          <p:cNvSpPr txBox="1"/>
          <p:nvPr/>
        </p:nvSpPr>
        <p:spPr>
          <a:xfrm>
            <a:off x="2343150" y="279400"/>
            <a:ext cx="9135533"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900">
                <a:latin typeface="Calibri"/>
                <a:cs typeface="Segoe UI"/>
              </a:rPr>
              <a:t>Source of data: Lipinsky, Anke; </a:t>
            </a:r>
            <a:r>
              <a:rPr lang="en-GB" sz="900" err="1">
                <a:latin typeface="Calibri"/>
                <a:cs typeface="Segoe UI"/>
              </a:rPr>
              <a:t>Schredl</a:t>
            </a:r>
            <a:r>
              <a:rPr lang="en-GB" sz="900">
                <a:latin typeface="Calibri"/>
                <a:cs typeface="Segoe UI"/>
              </a:rPr>
              <a:t>, Claudia; Baumann, Horst; Humbert, Anne Laure;, Tanwar, Jagriti; </a:t>
            </a:r>
            <a:r>
              <a:rPr lang="en-GB" sz="900" err="1">
                <a:latin typeface="Calibri"/>
                <a:cs typeface="Segoe UI"/>
              </a:rPr>
              <a:t>Bondestam</a:t>
            </a:r>
            <a:r>
              <a:rPr lang="en-GB" sz="900">
                <a:latin typeface="Calibri"/>
                <a:cs typeface="Segoe UI"/>
              </a:rPr>
              <a:t>, Fredrik; Freund, Frederike; </a:t>
            </a:r>
            <a:r>
              <a:rPr lang="en-GB" sz="900" err="1">
                <a:latin typeface="Calibri"/>
                <a:cs typeface="Segoe UI"/>
              </a:rPr>
              <a:t>Lomazzi</a:t>
            </a:r>
            <a:r>
              <a:rPr lang="en-GB" sz="900">
                <a:latin typeface="Calibri"/>
                <a:cs typeface="Segoe UI"/>
              </a:rPr>
              <a:t>, Vera (2022). </a:t>
            </a:r>
            <a:r>
              <a:rPr lang="en-US" sz="900" err="1">
                <a:latin typeface="Calibri"/>
                <a:cs typeface="Segoe UI"/>
              </a:rPr>
              <a:t>UniSAFE</a:t>
            </a:r>
            <a:r>
              <a:rPr lang="en-US" sz="900">
                <a:latin typeface="Calibri"/>
                <a:cs typeface="Segoe UI"/>
              </a:rPr>
              <a:t> Survey – Gender-based violence and institutional responses. GESIS - Leibniz </a:t>
            </a:r>
            <a:r>
              <a:rPr lang="en-US" sz="900" err="1">
                <a:latin typeface="Calibri"/>
                <a:cs typeface="Segoe UI"/>
              </a:rPr>
              <a:t>Institut</a:t>
            </a:r>
            <a:r>
              <a:rPr lang="en-US" sz="900">
                <a:latin typeface="Calibri"/>
                <a:cs typeface="Segoe UI"/>
              </a:rPr>
              <a:t> für Sozialwissenschaften. </a:t>
            </a:r>
            <a:r>
              <a:rPr lang="en-US" sz="900" err="1">
                <a:latin typeface="Calibri"/>
                <a:cs typeface="Segoe UI"/>
              </a:rPr>
              <a:t>Datenfile</a:t>
            </a:r>
            <a:r>
              <a:rPr lang="en-US" sz="900">
                <a:latin typeface="Calibri"/>
                <a:cs typeface="Segoe UI"/>
              </a:rPr>
              <a:t> Version 1.0.0, </a:t>
            </a:r>
            <a:r>
              <a:rPr lang="en-US" sz="900">
                <a:latin typeface="Calibri"/>
                <a:cs typeface="Segoe UI"/>
                <a:hlinkClick r:id="rId3"/>
              </a:rPr>
              <a:t>https://doi.org/10.7802/2475</a:t>
            </a:r>
            <a:r>
              <a:rPr lang="en-GB" sz="900">
                <a:latin typeface="Calibri"/>
                <a:cs typeface="Calibri"/>
              </a:rPr>
              <a:t> </a:t>
            </a:r>
            <a:endParaRPr lang="en-GB" sz="900">
              <a:latin typeface="Calibri"/>
              <a:ea typeface="Open Sans"/>
              <a:cs typeface="Open Sans"/>
            </a:endParaRPr>
          </a:p>
        </p:txBody>
      </p:sp>
    </p:spTree>
    <p:extLst>
      <p:ext uri="{BB962C8B-B14F-4D97-AF65-F5344CB8AC3E}">
        <p14:creationId xmlns:p14="http://schemas.microsoft.com/office/powerpoint/2010/main" val="484101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49D737B8-760E-A575-6496-C814FF56230E}"/>
              </a:ext>
            </a:extLst>
          </p:cNvPr>
          <p:cNvSpPr>
            <a:spLocks noGrp="1"/>
          </p:cNvSpPr>
          <p:nvPr>
            <p:ph type="sldNum" sz="quarter" idx="4"/>
          </p:nvPr>
        </p:nvSpPr>
        <p:spPr/>
        <p:txBody>
          <a:bodyPr/>
          <a:lstStyle/>
          <a:p>
            <a:fld id="{783777ED-E0AE-DD49-A1E6-113717D9A99F}" type="slidenum">
              <a:rPr lang="fr-FR" smtClean="0"/>
              <a:pPr/>
              <a:t>13</a:t>
            </a:fld>
            <a:endParaRPr lang="fr-FR"/>
          </a:p>
        </p:txBody>
      </p:sp>
      <p:sp>
        <p:nvSpPr>
          <p:cNvPr id="2" name="Title 1">
            <a:extLst>
              <a:ext uri="{FF2B5EF4-FFF2-40B4-BE49-F238E27FC236}">
                <a16:creationId xmlns:a16="http://schemas.microsoft.com/office/drawing/2014/main" id="{C50F935C-ACB7-2DC4-69D9-216E0F115758}"/>
              </a:ext>
            </a:extLst>
          </p:cNvPr>
          <p:cNvSpPr>
            <a:spLocks noGrp="1"/>
          </p:cNvSpPr>
          <p:nvPr/>
        </p:nvSpPr>
        <p:spPr>
          <a:xfrm>
            <a:off x="1006817" y="1089826"/>
            <a:ext cx="11223290"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b="1"/>
              <a:t>Reasons for not reporting incidents of gender-based violence</a:t>
            </a:r>
            <a:endParaRPr lang="LID4096" b="1"/>
          </a:p>
        </p:txBody>
      </p:sp>
      <p:pic>
        <p:nvPicPr>
          <p:cNvPr id="4" name="Picture 4" descr="A picture containing graphical user interface&#10;&#10;Description automatically generated">
            <a:extLst>
              <a:ext uri="{FF2B5EF4-FFF2-40B4-BE49-F238E27FC236}">
                <a16:creationId xmlns:a16="http://schemas.microsoft.com/office/drawing/2014/main" id="{C087C944-95D6-5476-9F88-8984DBB3F2C4}"/>
              </a:ext>
            </a:extLst>
          </p:cNvPr>
          <p:cNvPicPr>
            <a:picLocks noChangeAspect="1"/>
          </p:cNvPicPr>
          <p:nvPr/>
        </p:nvPicPr>
        <p:blipFill>
          <a:blip r:embed="rId3"/>
          <a:stretch>
            <a:fillRect/>
          </a:stretch>
        </p:blipFill>
        <p:spPr>
          <a:xfrm>
            <a:off x="657741" y="1786012"/>
            <a:ext cx="8073915" cy="4542526"/>
          </a:xfrm>
          <a:prstGeom prst="rect">
            <a:avLst/>
          </a:prstGeom>
        </p:spPr>
      </p:pic>
      <p:sp>
        <p:nvSpPr>
          <p:cNvPr id="8" name="Rectangle 7">
            <a:extLst>
              <a:ext uri="{FF2B5EF4-FFF2-40B4-BE49-F238E27FC236}">
                <a16:creationId xmlns:a16="http://schemas.microsoft.com/office/drawing/2014/main" id="{854F78F0-6A11-1AB4-0C02-CC59B83443B0}"/>
              </a:ext>
            </a:extLst>
          </p:cNvPr>
          <p:cNvSpPr/>
          <p:nvPr/>
        </p:nvSpPr>
        <p:spPr>
          <a:xfrm>
            <a:off x="7272126" y="5113283"/>
            <a:ext cx="914399" cy="914399"/>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feld 2">
            <a:extLst>
              <a:ext uri="{FF2B5EF4-FFF2-40B4-BE49-F238E27FC236}">
                <a16:creationId xmlns:a16="http://schemas.microsoft.com/office/drawing/2014/main" id="{B702DB75-EF56-6074-DAD6-23730B33255C}"/>
              </a:ext>
            </a:extLst>
          </p:cNvPr>
          <p:cNvSpPr txBox="1"/>
          <p:nvPr/>
        </p:nvSpPr>
        <p:spPr>
          <a:xfrm>
            <a:off x="7661876" y="5575566"/>
            <a:ext cx="3906750" cy="646331"/>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900">
                <a:ea typeface="+mn-lt"/>
                <a:cs typeface="+mn-lt"/>
              </a:rPr>
              <a:t>Lipinsky, A., </a:t>
            </a:r>
            <a:r>
              <a:rPr lang="de-DE" sz="900" err="1">
                <a:ea typeface="+mn-lt"/>
                <a:cs typeface="+mn-lt"/>
              </a:rPr>
              <a:t>Schredl</a:t>
            </a:r>
            <a:r>
              <a:rPr lang="de-DE" sz="900">
                <a:ea typeface="+mn-lt"/>
                <a:cs typeface="+mn-lt"/>
              </a:rPr>
              <a:t>, C., Baumann, H., Humbert, A., </a:t>
            </a:r>
            <a:r>
              <a:rPr lang="de-DE" sz="900" err="1">
                <a:ea typeface="+mn-lt"/>
                <a:cs typeface="+mn-lt"/>
              </a:rPr>
              <a:t>Tanwar</a:t>
            </a:r>
            <a:r>
              <a:rPr lang="de-DE" sz="900">
                <a:ea typeface="+mn-lt"/>
                <a:cs typeface="+mn-lt"/>
              </a:rPr>
              <a:t>, J. (2022). </a:t>
            </a:r>
            <a:r>
              <a:rPr lang="de-DE" sz="900" b="1">
                <a:ea typeface="+mn-lt"/>
                <a:cs typeface="+mn-lt"/>
              </a:rPr>
              <a:t>Gender-</a:t>
            </a:r>
            <a:r>
              <a:rPr lang="de-DE" sz="900" b="1" err="1">
                <a:ea typeface="+mn-lt"/>
                <a:cs typeface="+mn-lt"/>
              </a:rPr>
              <a:t>based</a:t>
            </a:r>
            <a:r>
              <a:rPr lang="de-DE" sz="900" b="1">
                <a:ea typeface="+mn-lt"/>
                <a:cs typeface="+mn-lt"/>
              </a:rPr>
              <a:t> </a:t>
            </a:r>
            <a:r>
              <a:rPr lang="de-DE" sz="900" b="1" err="1">
                <a:ea typeface="+mn-lt"/>
                <a:cs typeface="+mn-lt"/>
              </a:rPr>
              <a:t>violence</a:t>
            </a:r>
            <a:r>
              <a:rPr lang="de-DE" sz="900" b="1">
                <a:ea typeface="+mn-lt"/>
                <a:cs typeface="+mn-lt"/>
              </a:rPr>
              <a:t> and </a:t>
            </a:r>
            <a:r>
              <a:rPr lang="de-DE" sz="900" b="1" err="1">
                <a:ea typeface="+mn-lt"/>
                <a:cs typeface="+mn-lt"/>
              </a:rPr>
              <a:t>its</a:t>
            </a:r>
            <a:r>
              <a:rPr lang="de-DE" sz="900" b="1">
                <a:ea typeface="+mn-lt"/>
                <a:cs typeface="+mn-lt"/>
              </a:rPr>
              <a:t> </a:t>
            </a:r>
            <a:r>
              <a:rPr lang="de-DE" sz="900" b="1" err="1">
                <a:ea typeface="+mn-lt"/>
                <a:cs typeface="+mn-lt"/>
              </a:rPr>
              <a:t>consequences</a:t>
            </a:r>
            <a:r>
              <a:rPr lang="de-DE" sz="900" b="1">
                <a:ea typeface="+mn-lt"/>
                <a:cs typeface="+mn-lt"/>
              </a:rPr>
              <a:t> in European Academia, Summary </a:t>
            </a:r>
            <a:r>
              <a:rPr lang="de-DE" sz="900" b="1" err="1">
                <a:ea typeface="+mn-lt"/>
                <a:cs typeface="+mn-lt"/>
              </a:rPr>
              <a:t>results</a:t>
            </a:r>
            <a:r>
              <a:rPr lang="de-DE" sz="900" b="1">
                <a:ea typeface="+mn-lt"/>
                <a:cs typeface="+mn-lt"/>
              </a:rPr>
              <a:t> </a:t>
            </a:r>
            <a:r>
              <a:rPr lang="de-DE" sz="900" b="1" err="1">
                <a:ea typeface="+mn-lt"/>
                <a:cs typeface="+mn-lt"/>
              </a:rPr>
              <a:t>from</a:t>
            </a:r>
            <a:r>
              <a:rPr lang="de-DE" sz="900" b="1">
                <a:ea typeface="+mn-lt"/>
                <a:cs typeface="+mn-lt"/>
              </a:rPr>
              <a:t> </a:t>
            </a:r>
            <a:r>
              <a:rPr lang="de-DE" sz="900" b="1" err="1">
                <a:ea typeface="+mn-lt"/>
                <a:cs typeface="+mn-lt"/>
              </a:rPr>
              <a:t>the</a:t>
            </a:r>
            <a:r>
              <a:rPr lang="de-DE" sz="900" b="1">
                <a:ea typeface="+mn-lt"/>
                <a:cs typeface="+mn-lt"/>
              </a:rPr>
              <a:t> </a:t>
            </a:r>
            <a:r>
              <a:rPr lang="de-DE" sz="900" b="1" err="1">
                <a:ea typeface="+mn-lt"/>
                <a:cs typeface="+mn-lt"/>
              </a:rPr>
              <a:t>UniSAFE</a:t>
            </a:r>
            <a:r>
              <a:rPr lang="de-DE" sz="900" b="1">
                <a:ea typeface="+mn-lt"/>
                <a:cs typeface="+mn-lt"/>
              </a:rPr>
              <a:t> </a:t>
            </a:r>
            <a:r>
              <a:rPr lang="de-DE" sz="900" b="1" err="1">
                <a:ea typeface="+mn-lt"/>
                <a:cs typeface="+mn-lt"/>
              </a:rPr>
              <a:t>survey</a:t>
            </a:r>
            <a:r>
              <a:rPr lang="de-DE" sz="900" b="1">
                <a:ea typeface="+mn-lt"/>
                <a:cs typeface="+mn-lt"/>
              </a:rPr>
              <a:t>.</a:t>
            </a:r>
            <a:r>
              <a:rPr lang="de-DE" sz="900">
                <a:ea typeface="+mn-lt"/>
                <a:cs typeface="+mn-lt"/>
              </a:rPr>
              <a:t> Report, November 2022. </a:t>
            </a:r>
            <a:r>
              <a:rPr lang="de-DE" sz="900" err="1">
                <a:ea typeface="+mn-lt"/>
                <a:cs typeface="+mn-lt"/>
              </a:rPr>
              <a:t>UniSAFE</a:t>
            </a:r>
            <a:r>
              <a:rPr lang="de-DE" sz="900">
                <a:ea typeface="+mn-lt"/>
                <a:cs typeface="+mn-lt"/>
              </a:rPr>
              <a:t> </a:t>
            </a:r>
            <a:r>
              <a:rPr lang="de-DE" sz="900" err="1">
                <a:ea typeface="+mn-lt"/>
                <a:cs typeface="+mn-lt"/>
              </a:rPr>
              <a:t>project</a:t>
            </a:r>
            <a:r>
              <a:rPr lang="de-DE" sz="900">
                <a:ea typeface="+mn-lt"/>
                <a:cs typeface="+mn-lt"/>
              </a:rPr>
              <a:t> no.101006261.</a:t>
            </a:r>
            <a:endParaRPr lang="de-DE" sz="900">
              <a:ea typeface="Open Sans"/>
              <a:cs typeface="Open Sans"/>
            </a:endParaRPr>
          </a:p>
        </p:txBody>
      </p:sp>
    </p:spTree>
    <p:extLst>
      <p:ext uri="{BB962C8B-B14F-4D97-AF65-F5344CB8AC3E}">
        <p14:creationId xmlns:p14="http://schemas.microsoft.com/office/powerpoint/2010/main" val="3318141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C8D7-0C36-1469-23EC-48AC939D7A86}"/>
              </a:ext>
            </a:extLst>
          </p:cNvPr>
          <p:cNvSpPr>
            <a:spLocks noGrp="1"/>
          </p:cNvSpPr>
          <p:nvPr>
            <p:ph type="title"/>
          </p:nvPr>
        </p:nvSpPr>
        <p:spPr/>
        <p:txBody>
          <a:bodyPr/>
          <a:lstStyle/>
          <a:p>
            <a:r>
              <a:rPr lang="en-US" sz="3200" b="1" dirty="0">
                <a:latin typeface="Calibri"/>
              </a:rPr>
              <a:t>Root causes</a:t>
            </a:r>
          </a:p>
        </p:txBody>
      </p:sp>
      <p:sp>
        <p:nvSpPr>
          <p:cNvPr id="3" name="TextBox 2">
            <a:extLst>
              <a:ext uri="{FF2B5EF4-FFF2-40B4-BE49-F238E27FC236}">
                <a16:creationId xmlns:a16="http://schemas.microsoft.com/office/drawing/2014/main" id="{180F8C2D-A0CE-A96C-E38E-09074B9E1B87}"/>
              </a:ext>
            </a:extLst>
          </p:cNvPr>
          <p:cNvSpPr txBox="1"/>
          <p:nvPr/>
        </p:nvSpPr>
        <p:spPr>
          <a:xfrm>
            <a:off x="927164" y="2428499"/>
            <a:ext cx="10239387"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r>
              <a:rPr lang="en-US" sz="3200" b="1">
                <a:latin typeface="Calibri"/>
              </a:rPr>
              <a:t>What causes gender-based violence in an academic context?</a:t>
            </a:r>
          </a:p>
        </p:txBody>
      </p:sp>
      <p:cxnSp>
        <p:nvCxnSpPr>
          <p:cNvPr id="4" name="Straight Connector 3">
            <a:extLst>
              <a:ext uri="{FF2B5EF4-FFF2-40B4-BE49-F238E27FC236}">
                <a16:creationId xmlns:a16="http://schemas.microsoft.com/office/drawing/2014/main" id="{DEBABB53-D448-904C-BEC6-747DB95F9958}"/>
              </a:ext>
            </a:extLst>
          </p:cNvPr>
          <p:cNvCxnSpPr>
            <a:cxnSpLocks/>
          </p:cNvCxnSpPr>
          <p:nvPr/>
        </p:nvCxnSpPr>
        <p:spPr>
          <a:xfrm>
            <a:off x="622163" y="2359971"/>
            <a:ext cx="13368" cy="102001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87EA137-D1E2-7B97-7B62-8399C021F651}"/>
              </a:ext>
            </a:extLst>
          </p:cNvPr>
          <p:cNvSpPr txBox="1"/>
          <p:nvPr/>
        </p:nvSpPr>
        <p:spPr>
          <a:xfrm>
            <a:off x="540166" y="3576053"/>
            <a:ext cx="9898566" cy="2250681"/>
          </a:xfrm>
          <a:prstGeom prst="rect">
            <a:avLst/>
          </a:prstGeom>
          <a:noFill/>
        </p:spPr>
        <p:txBody>
          <a:bodyPr wrap="square" lIns="91440" tIns="45720" rIns="91440" bIns="45720" anchor="t">
            <a:spAutoFit/>
          </a:bodyPr>
          <a:lstStyle/>
          <a:p>
            <a:pPr marL="342900" indent="-342900">
              <a:lnSpc>
                <a:spcPct val="150000"/>
              </a:lnSpc>
              <a:buFont typeface="Wingdings" panose="05000000000000000000" pitchFamily="2" charset="2"/>
              <a:buChar char="q"/>
            </a:pPr>
            <a:r>
              <a:rPr lang="en-US" sz="2400" b="0" i="0">
                <a:solidFill>
                  <a:srgbClr val="FFFFFF"/>
                </a:solidFill>
                <a:effectLst/>
                <a:latin typeface="Calibri"/>
                <a:cs typeface="Calibri"/>
              </a:rPr>
              <a:t>Discrimination and biased practices</a:t>
            </a:r>
            <a:r>
              <a:rPr lang="en-US" sz="2400">
                <a:solidFill>
                  <a:srgbClr val="FFFFFF"/>
                </a:solidFill>
                <a:latin typeface="Calibri"/>
                <a:cs typeface="Calibri"/>
              </a:rPr>
              <a:t> </a:t>
            </a:r>
            <a:endParaRPr lang="en-US" sz="2400" b="0" i="0">
              <a:solidFill>
                <a:srgbClr val="FFFFFF"/>
              </a:solidFill>
              <a:effectLst/>
              <a:latin typeface="Calibri" panose="020F0502020204030204" pitchFamily="34" charset="0"/>
              <a:cs typeface="Calibri"/>
            </a:endParaRPr>
          </a:p>
          <a:p>
            <a:pPr marL="342900" indent="-342900">
              <a:lnSpc>
                <a:spcPct val="150000"/>
              </a:lnSpc>
              <a:buFont typeface="Wingdings" panose="05000000000000000000" pitchFamily="2" charset="2"/>
              <a:buChar char="q"/>
            </a:pPr>
            <a:r>
              <a:rPr lang="en-US" sz="2400">
                <a:solidFill>
                  <a:srgbClr val="FFFFFF"/>
                </a:solidFill>
                <a:latin typeface="Calibri"/>
                <a:cs typeface="Calibri"/>
              </a:rPr>
              <a:t>G</a:t>
            </a:r>
            <a:r>
              <a:rPr lang="en-US" sz="2400" b="0" i="0">
                <a:solidFill>
                  <a:srgbClr val="FFFFFF"/>
                </a:solidFill>
                <a:effectLst/>
                <a:latin typeface="Calibri"/>
                <a:cs typeface="Calibri"/>
              </a:rPr>
              <a:t>ender stereotypes and harmful gender and cultural norms</a:t>
            </a:r>
          </a:p>
          <a:p>
            <a:pPr marL="342900" indent="-342900">
              <a:lnSpc>
                <a:spcPct val="150000"/>
              </a:lnSpc>
              <a:buFont typeface="Wingdings" panose="05000000000000000000" pitchFamily="2" charset="2"/>
              <a:buChar char="q"/>
            </a:pPr>
            <a:r>
              <a:rPr lang="en-US" sz="2400">
                <a:solidFill>
                  <a:srgbClr val="FFFFFF"/>
                </a:solidFill>
                <a:latin typeface="Calibri"/>
                <a:cs typeface="Calibri"/>
              </a:rPr>
              <a:t>Power inequalities &amp; power dynamics</a:t>
            </a:r>
          </a:p>
          <a:p>
            <a:pPr marL="342900" indent="-342900">
              <a:lnSpc>
                <a:spcPct val="150000"/>
              </a:lnSpc>
              <a:buFont typeface="Wingdings" panose="05000000000000000000" pitchFamily="2" charset="2"/>
              <a:buChar char="q"/>
            </a:pPr>
            <a:r>
              <a:rPr lang="en-US" sz="2400">
                <a:solidFill>
                  <a:srgbClr val="FFFFFF"/>
                </a:solidFill>
                <a:latin typeface="Calibri"/>
                <a:cs typeface="Calibri"/>
              </a:rPr>
              <a:t>Systemic issues (patriarchal power structures &amp; toxic masculinity)</a:t>
            </a:r>
            <a:endParaRPr lang="LID4096" sz="2400">
              <a:solidFill>
                <a:srgbClr val="FFFFFF"/>
              </a:solidFill>
              <a:latin typeface="Calibri"/>
              <a:cs typeface="Calibri"/>
            </a:endParaRPr>
          </a:p>
        </p:txBody>
      </p:sp>
    </p:spTree>
    <p:extLst>
      <p:ext uri="{BB962C8B-B14F-4D97-AF65-F5344CB8AC3E}">
        <p14:creationId xmlns:p14="http://schemas.microsoft.com/office/powerpoint/2010/main" val="2075960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E5AAC-667B-F86F-D43B-6C95BDAE0406}"/>
              </a:ext>
            </a:extLst>
          </p:cNvPr>
          <p:cNvSpPr>
            <a:spLocks noGrp="1"/>
          </p:cNvSpPr>
          <p:nvPr>
            <p:ph type="title"/>
          </p:nvPr>
        </p:nvSpPr>
        <p:spPr>
          <a:xfrm>
            <a:off x="1052512" y="1154316"/>
            <a:ext cx="10086975" cy="778381"/>
          </a:xfrm>
        </p:spPr>
        <p:txBody>
          <a:bodyPr/>
          <a:lstStyle/>
          <a:p>
            <a:r>
              <a:rPr lang="en-US" b="1">
                <a:latin typeface="D-DIN Exp"/>
              </a:rPr>
              <a:t>The importance of intersectionality	</a:t>
            </a:r>
            <a:endParaRPr lang="LID4096" b="1">
              <a:latin typeface="D-DIN Exp"/>
            </a:endParaRPr>
          </a:p>
        </p:txBody>
      </p:sp>
      <p:sp>
        <p:nvSpPr>
          <p:cNvPr id="4" name="TextBox 3">
            <a:extLst>
              <a:ext uri="{FF2B5EF4-FFF2-40B4-BE49-F238E27FC236}">
                <a16:creationId xmlns:a16="http://schemas.microsoft.com/office/drawing/2014/main" id="{AAEE2D40-D958-ECEE-827C-EBCE961356C8}"/>
              </a:ext>
            </a:extLst>
          </p:cNvPr>
          <p:cNvSpPr txBox="1"/>
          <p:nvPr/>
        </p:nvSpPr>
        <p:spPr>
          <a:xfrm>
            <a:off x="6432645" y="2377787"/>
            <a:ext cx="5322850" cy="1631216"/>
          </a:xfrm>
          <a:prstGeom prst="rect">
            <a:avLst/>
          </a:prstGeom>
          <a:noFill/>
        </p:spPr>
        <p:txBody>
          <a:bodyPr wrap="square" lIns="91440" tIns="45720" rIns="91440" bIns="45720" anchor="t">
            <a:spAutoFit/>
          </a:bodyPr>
          <a:lstStyle/>
          <a:p>
            <a:r>
              <a:rPr lang="en-US" sz="2000" b="0" i="0">
                <a:solidFill>
                  <a:srgbClr val="FFFFFF"/>
                </a:solidFill>
                <a:effectLst/>
                <a:latin typeface="Calibri"/>
                <a:cs typeface="Calibri"/>
              </a:rPr>
              <a:t>In the context of </a:t>
            </a:r>
            <a:r>
              <a:rPr lang="en-US" sz="2000">
                <a:solidFill>
                  <a:srgbClr val="FFFFFF"/>
                </a:solidFill>
                <a:latin typeface="Calibri"/>
                <a:cs typeface="Calibri"/>
              </a:rPr>
              <a:t>addressing </a:t>
            </a:r>
            <a:r>
              <a:rPr lang="en-US" sz="2000" b="0" i="0">
                <a:solidFill>
                  <a:srgbClr val="FFFFFF"/>
                </a:solidFill>
                <a:effectLst/>
                <a:latin typeface="Calibri"/>
                <a:cs typeface="Calibri"/>
              </a:rPr>
              <a:t>gender-based violence in academia, intersectionality acknowledges that gender-based violence can </a:t>
            </a:r>
            <a:r>
              <a:rPr lang="en-US" sz="2000" b="1" i="0">
                <a:solidFill>
                  <a:srgbClr val="FFFFFF"/>
                </a:solidFill>
                <a:effectLst/>
                <a:latin typeface="Calibri"/>
                <a:cs typeface="Calibri"/>
              </a:rPr>
              <a:t>disproportionately impact individuals </a:t>
            </a:r>
            <a:r>
              <a:rPr lang="en-US" sz="2000" b="1">
                <a:solidFill>
                  <a:srgbClr val="FFFFFF"/>
                </a:solidFill>
                <a:latin typeface="Calibri"/>
                <a:cs typeface="Calibri"/>
              </a:rPr>
              <a:t>at the interface of </a:t>
            </a:r>
            <a:r>
              <a:rPr lang="en-US" sz="2000" b="0" i="0">
                <a:solidFill>
                  <a:srgbClr val="FFFFFF"/>
                </a:solidFill>
                <a:effectLst/>
                <a:latin typeface="Calibri"/>
                <a:cs typeface="Calibri"/>
              </a:rPr>
              <a:t>multiple </a:t>
            </a:r>
            <a:r>
              <a:rPr lang="en-US" sz="2000">
                <a:solidFill>
                  <a:srgbClr val="FFFFFF"/>
                </a:solidFill>
                <a:latin typeface="Calibri"/>
                <a:cs typeface="Calibri"/>
              </a:rPr>
              <a:t>inequalities</a:t>
            </a:r>
            <a:r>
              <a:rPr lang="en-US" sz="2000" b="0" i="0">
                <a:solidFill>
                  <a:srgbClr val="FFFFFF"/>
                </a:solidFill>
                <a:effectLst/>
                <a:latin typeface="Calibri"/>
                <a:cs typeface="Calibri"/>
              </a:rPr>
              <a:t>.</a:t>
            </a:r>
            <a:r>
              <a:rPr lang="en-US" sz="2000">
                <a:solidFill>
                  <a:srgbClr val="FFFFFF"/>
                </a:solidFill>
                <a:latin typeface="Calibri"/>
                <a:cs typeface="Calibri"/>
              </a:rPr>
              <a:t> </a:t>
            </a:r>
            <a:endParaRPr lang="LID4096" sz="2000">
              <a:solidFill>
                <a:srgbClr val="FFFFFF"/>
              </a:solidFill>
            </a:endParaRPr>
          </a:p>
        </p:txBody>
      </p:sp>
      <p:cxnSp>
        <p:nvCxnSpPr>
          <p:cNvPr id="6" name="Straight Connector 5">
            <a:extLst>
              <a:ext uri="{FF2B5EF4-FFF2-40B4-BE49-F238E27FC236}">
                <a16:creationId xmlns:a16="http://schemas.microsoft.com/office/drawing/2014/main" id="{20CF0806-7725-1A04-22C1-A7A55E1C63EF}"/>
              </a:ext>
            </a:extLst>
          </p:cNvPr>
          <p:cNvCxnSpPr>
            <a:cxnSpLocks/>
          </p:cNvCxnSpPr>
          <p:nvPr/>
        </p:nvCxnSpPr>
        <p:spPr>
          <a:xfrm>
            <a:off x="6256433" y="2443611"/>
            <a:ext cx="0" cy="137568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FD312926-0031-3335-5ADB-31C57F25D1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5229" y="2328187"/>
            <a:ext cx="3936999" cy="393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666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D8911-1E65-C8C1-11C8-41DB0A5B221C}"/>
              </a:ext>
            </a:extLst>
          </p:cNvPr>
          <p:cNvSpPr>
            <a:spLocks noGrp="1"/>
          </p:cNvSpPr>
          <p:nvPr>
            <p:ph type="title"/>
          </p:nvPr>
        </p:nvSpPr>
        <p:spPr/>
        <p:txBody>
          <a:bodyPr/>
          <a:lstStyle/>
          <a:p>
            <a:r>
              <a:rPr lang="en-GB" dirty="0"/>
              <a:t>Intersectionality &amp; </a:t>
            </a:r>
            <a:r>
              <a:rPr lang="en-GB" dirty="0" err="1"/>
              <a:t>UniSAFE</a:t>
            </a:r>
            <a:r>
              <a:rPr lang="en-GB" dirty="0"/>
              <a:t> survey results </a:t>
            </a:r>
            <a:endParaRPr lang="LID4096" dirty="0"/>
          </a:p>
        </p:txBody>
      </p:sp>
      <p:pic>
        <p:nvPicPr>
          <p:cNvPr id="4" name="Graphic 3">
            <a:extLst>
              <a:ext uri="{FF2B5EF4-FFF2-40B4-BE49-F238E27FC236}">
                <a16:creationId xmlns:a16="http://schemas.microsoft.com/office/drawing/2014/main" id="{1F6EEBC2-98AD-3DCF-C8C1-E0015A0009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4400" y="1580241"/>
            <a:ext cx="9898743" cy="5568043"/>
          </a:xfrm>
          <a:prstGeom prst="rect">
            <a:avLst/>
          </a:prstGeom>
        </p:spPr>
      </p:pic>
    </p:spTree>
    <p:extLst>
      <p:ext uri="{BB962C8B-B14F-4D97-AF65-F5344CB8AC3E}">
        <p14:creationId xmlns:p14="http://schemas.microsoft.com/office/powerpoint/2010/main" val="36137463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A5B025-A5BB-F615-DA23-8F0C7A3853C6}"/>
              </a:ext>
            </a:extLst>
          </p:cNvPr>
          <p:cNvSpPr>
            <a:spLocks noGrp="1"/>
          </p:cNvSpPr>
          <p:nvPr>
            <p:ph type="title"/>
          </p:nvPr>
        </p:nvSpPr>
        <p:spPr>
          <a:xfrm>
            <a:off x="930807" y="3429000"/>
            <a:ext cx="10086975" cy="778381"/>
          </a:xfrm>
        </p:spPr>
        <p:txBody>
          <a:bodyPr/>
          <a:lstStyle/>
          <a:p>
            <a:pPr algn="ctr"/>
            <a:r>
              <a:rPr lang="sv-SE" sz="3600" dirty="0">
                <a:solidFill>
                  <a:schemeClr val="bg1"/>
                </a:solidFill>
                <a:latin typeface="D-DIN Exp"/>
              </a:rPr>
              <a:t>Any questions or clarifications needed?</a:t>
            </a:r>
            <a:endParaRPr lang="sv-SE" sz="3600" dirty="0">
              <a:solidFill>
                <a:schemeClr val="bg1"/>
              </a:solidFill>
            </a:endParaRPr>
          </a:p>
        </p:txBody>
      </p:sp>
    </p:spTree>
    <p:extLst>
      <p:ext uri="{BB962C8B-B14F-4D97-AF65-F5344CB8AC3E}">
        <p14:creationId xmlns:p14="http://schemas.microsoft.com/office/powerpoint/2010/main" val="1804820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dirty="0">
                <a:latin typeface="D-DIN Exp"/>
              </a:rPr>
              <a:t>Instructions for </a:t>
            </a:r>
            <a:r>
              <a:rPr lang="en-US" b="1" dirty="0">
                <a:latin typeface="D-DIN Exp"/>
              </a:rPr>
              <a:t>Exercise </a:t>
            </a:r>
            <a:r>
              <a:rPr lang="en-US" dirty="0">
                <a:latin typeface="D-DIN Exp"/>
              </a:rPr>
              <a:t>(Persona Story &amp; Discussion)</a:t>
            </a:r>
          </a:p>
        </p:txBody>
      </p:sp>
      <p:sp>
        <p:nvSpPr>
          <p:cNvPr id="19" name="TextBox 11">
            <a:extLst>
              <a:ext uri="{FF2B5EF4-FFF2-40B4-BE49-F238E27FC236}">
                <a16:creationId xmlns:a16="http://schemas.microsoft.com/office/drawing/2014/main" id="{BBE63CCB-EF19-8E4B-8D92-4EF4FE00B7AC}"/>
              </a:ext>
            </a:extLst>
          </p:cNvPr>
          <p:cNvSpPr txBox="1"/>
          <p:nvPr/>
        </p:nvSpPr>
        <p:spPr>
          <a:xfrm>
            <a:off x="1147752" y="2557101"/>
            <a:ext cx="4561034" cy="870967"/>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Join your group and gather around the online board of your team </a:t>
            </a:r>
            <a:endParaRPr lang="en-US" sz="2000">
              <a:solidFill>
                <a:schemeClr val="bg1"/>
              </a:solidFill>
              <a:latin typeface="D-DIN" panose="020B0504030202030204" pitchFamily="34" charset="77"/>
            </a:endParaRPr>
          </a:p>
        </p:txBody>
      </p:sp>
      <p:sp>
        <p:nvSpPr>
          <p:cNvPr id="15" name="TextBox 12">
            <a:extLst>
              <a:ext uri="{FF2B5EF4-FFF2-40B4-BE49-F238E27FC236}">
                <a16:creationId xmlns:a16="http://schemas.microsoft.com/office/drawing/2014/main" id="{EE2FDB84-F18E-49FB-93B7-0174939657FE}"/>
              </a:ext>
            </a:extLst>
          </p:cNvPr>
          <p:cNvSpPr txBox="1"/>
          <p:nvPr/>
        </p:nvSpPr>
        <p:spPr>
          <a:xfrm>
            <a:off x="1158484" y="221523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1</a:t>
            </a:r>
            <a:endParaRPr lang="en-US" sz="1800" b="1">
              <a:solidFill>
                <a:srgbClr val="5792CE"/>
              </a:solidFill>
              <a:latin typeface="D-DIN"/>
              <a:ea typeface="Open Sans"/>
              <a:cs typeface="Open Sans"/>
            </a:endParaRPr>
          </a:p>
        </p:txBody>
      </p:sp>
      <p:sp>
        <p:nvSpPr>
          <p:cNvPr id="5" name="TextBox 12">
            <a:extLst>
              <a:ext uri="{FF2B5EF4-FFF2-40B4-BE49-F238E27FC236}">
                <a16:creationId xmlns:a16="http://schemas.microsoft.com/office/drawing/2014/main" id="{0F0B6C65-2ACD-873C-4BC9-7348458C17AC}"/>
              </a:ext>
            </a:extLst>
          </p:cNvPr>
          <p:cNvSpPr txBox="1"/>
          <p:nvPr/>
        </p:nvSpPr>
        <p:spPr>
          <a:xfrm>
            <a:off x="1157708" y="359097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2</a:t>
            </a:r>
            <a:endParaRPr lang="en-US" sz="1800" b="1">
              <a:solidFill>
                <a:srgbClr val="5792CE"/>
              </a:solidFill>
              <a:latin typeface="D-DIN"/>
              <a:ea typeface="Open Sans"/>
              <a:cs typeface="Open Sans"/>
            </a:endParaRPr>
          </a:p>
        </p:txBody>
      </p:sp>
      <p:sp>
        <p:nvSpPr>
          <p:cNvPr id="6" name="TextBox 11">
            <a:extLst>
              <a:ext uri="{FF2B5EF4-FFF2-40B4-BE49-F238E27FC236}">
                <a16:creationId xmlns:a16="http://schemas.microsoft.com/office/drawing/2014/main" id="{255CB3AB-8488-8E4F-7633-347D6410D134}"/>
              </a:ext>
            </a:extLst>
          </p:cNvPr>
          <p:cNvSpPr txBox="1"/>
          <p:nvPr/>
        </p:nvSpPr>
        <p:spPr>
          <a:xfrm>
            <a:off x="1157708" y="5227021"/>
            <a:ext cx="5698668" cy="860235"/>
          </a:xfrm>
          <a:prstGeom prst="rect">
            <a:avLst/>
          </a:prstGeom>
          <a:noFill/>
        </p:spPr>
        <p:txBody>
          <a:bodyPr wrap="square" lIns="0" tIns="45720" rIns="0" bIns="45720" rtlCol="0" anchor="t">
            <a:spAutoFit/>
          </a:bodyPr>
          <a:lstStyle/>
          <a:p>
            <a:pPr>
              <a:lnSpc>
                <a:spcPct val="130000"/>
              </a:lnSpc>
            </a:pPr>
            <a:r>
              <a:rPr lang="en-US" sz="2000" dirty="0">
                <a:solidFill>
                  <a:schemeClr val="bg1"/>
                </a:solidFill>
                <a:latin typeface="D-DIN"/>
              </a:rPr>
              <a:t>Identify problems and challenges and potential solutions for the persona/case stories given. </a:t>
            </a:r>
          </a:p>
        </p:txBody>
      </p:sp>
      <p:sp>
        <p:nvSpPr>
          <p:cNvPr id="8" name="TextBox 12">
            <a:extLst>
              <a:ext uri="{FF2B5EF4-FFF2-40B4-BE49-F238E27FC236}">
                <a16:creationId xmlns:a16="http://schemas.microsoft.com/office/drawing/2014/main" id="{37970205-A614-9ACB-09D9-37FE353F22E2}"/>
              </a:ext>
            </a:extLst>
          </p:cNvPr>
          <p:cNvSpPr txBox="1"/>
          <p:nvPr/>
        </p:nvSpPr>
        <p:spPr>
          <a:xfrm>
            <a:off x="1158484" y="4857057"/>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3</a:t>
            </a:r>
            <a:endParaRPr lang="en-US" sz="1800" b="1">
              <a:solidFill>
                <a:srgbClr val="5792CE"/>
              </a:solidFill>
              <a:latin typeface="D-DIN"/>
              <a:ea typeface="Open Sans"/>
              <a:cs typeface="Open Sans"/>
            </a:endParaRPr>
          </a:p>
        </p:txBody>
      </p:sp>
      <p:sp>
        <p:nvSpPr>
          <p:cNvPr id="11" name="TextBox 11">
            <a:extLst>
              <a:ext uri="{FF2B5EF4-FFF2-40B4-BE49-F238E27FC236}">
                <a16:creationId xmlns:a16="http://schemas.microsoft.com/office/drawing/2014/main" id="{FB8AB902-0495-E06A-E625-EFE34C953A8D}"/>
              </a:ext>
            </a:extLst>
          </p:cNvPr>
          <p:cNvSpPr txBox="1"/>
          <p:nvPr/>
        </p:nvSpPr>
        <p:spPr>
          <a:xfrm>
            <a:off x="7174171" y="2679841"/>
            <a:ext cx="4815303" cy="126034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The rapporteur keeps track of the ideas shared on the online board.</a:t>
            </a:r>
            <a:br>
              <a:rPr lang="en-US" sz="2000">
                <a:latin typeface="D-DIN" panose="020B0504030202030204" pitchFamily="34" charset="77"/>
              </a:rPr>
            </a:br>
            <a:r>
              <a:rPr lang="en-US" sz="2000" b="1">
                <a:solidFill>
                  <a:schemeClr val="bg1"/>
                </a:solidFill>
                <a:latin typeface="D-DIN"/>
              </a:rPr>
              <a:t>You have 25 minutes for this exercise.</a:t>
            </a:r>
            <a:endParaRPr lang="en-US" sz="2000" b="1">
              <a:solidFill>
                <a:schemeClr val="bg1"/>
              </a:solidFill>
              <a:latin typeface="D-DIN" panose="020B0504030202030204" pitchFamily="34" charset="77"/>
            </a:endParaRPr>
          </a:p>
        </p:txBody>
      </p:sp>
      <p:sp>
        <p:nvSpPr>
          <p:cNvPr id="12" name="TextBox 12">
            <a:extLst>
              <a:ext uri="{FF2B5EF4-FFF2-40B4-BE49-F238E27FC236}">
                <a16:creationId xmlns:a16="http://schemas.microsoft.com/office/drawing/2014/main" id="{E0DB2E77-8CCA-4E9C-EAB8-ED019ACE40A7}"/>
              </a:ext>
            </a:extLst>
          </p:cNvPr>
          <p:cNvSpPr txBox="1"/>
          <p:nvPr/>
        </p:nvSpPr>
        <p:spPr>
          <a:xfrm>
            <a:off x="7174173" y="229330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4</a:t>
            </a:r>
            <a:endParaRPr lang="en-US" sz="1800" b="1">
              <a:solidFill>
                <a:srgbClr val="5792CE"/>
              </a:solidFill>
              <a:latin typeface="D-DIN"/>
              <a:ea typeface="Open Sans"/>
              <a:cs typeface="Open Sans"/>
            </a:endParaRPr>
          </a:p>
        </p:txBody>
      </p:sp>
      <p:sp>
        <p:nvSpPr>
          <p:cNvPr id="3" name="TextBox 11">
            <a:extLst>
              <a:ext uri="{FF2B5EF4-FFF2-40B4-BE49-F238E27FC236}">
                <a16:creationId xmlns:a16="http://schemas.microsoft.com/office/drawing/2014/main" id="{021B4A9C-5988-D2D6-6820-163E9C44668B}"/>
              </a:ext>
            </a:extLst>
          </p:cNvPr>
          <p:cNvSpPr txBox="1"/>
          <p:nvPr/>
        </p:nvSpPr>
        <p:spPr>
          <a:xfrm>
            <a:off x="1158485" y="3935037"/>
            <a:ext cx="4078534" cy="860235"/>
          </a:xfrm>
          <a:prstGeom prst="rect">
            <a:avLst/>
          </a:prstGeom>
          <a:noFill/>
        </p:spPr>
        <p:txBody>
          <a:bodyPr wrap="square" lIns="0" rIns="0" rtlCol="0">
            <a:spAutoFit/>
          </a:bodyPr>
          <a:lstStyle/>
          <a:p>
            <a:pPr>
              <a:lnSpc>
                <a:spcPct val="130000"/>
              </a:lnSpc>
            </a:pPr>
            <a:r>
              <a:rPr lang="en-US" sz="2000">
                <a:solidFill>
                  <a:schemeClr val="bg1"/>
                </a:solidFill>
                <a:latin typeface="D-DIN" panose="020B0504030202030204" pitchFamily="34" charset="77"/>
              </a:rPr>
              <a:t>Choose your rapporteur (1) and timekeeper (2)</a:t>
            </a:r>
          </a:p>
        </p:txBody>
      </p:sp>
      <p:sp>
        <p:nvSpPr>
          <p:cNvPr id="4" name="TextBox 12">
            <a:extLst>
              <a:ext uri="{FF2B5EF4-FFF2-40B4-BE49-F238E27FC236}">
                <a16:creationId xmlns:a16="http://schemas.microsoft.com/office/drawing/2014/main" id="{76B7988B-6FAC-772B-542F-8E4D5C002BF2}"/>
              </a:ext>
            </a:extLst>
          </p:cNvPr>
          <p:cNvSpPr txBox="1"/>
          <p:nvPr/>
        </p:nvSpPr>
        <p:spPr>
          <a:xfrm>
            <a:off x="7174173" y="4053416"/>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5</a:t>
            </a:r>
            <a:endParaRPr lang="en-US" sz="1800" b="1">
              <a:solidFill>
                <a:srgbClr val="5792CE"/>
              </a:solidFill>
              <a:latin typeface="D-DIN"/>
              <a:ea typeface="Open Sans"/>
              <a:cs typeface="Open Sans"/>
            </a:endParaRPr>
          </a:p>
        </p:txBody>
      </p:sp>
      <p:sp>
        <p:nvSpPr>
          <p:cNvPr id="7" name="TextBox 11">
            <a:extLst>
              <a:ext uri="{FF2B5EF4-FFF2-40B4-BE49-F238E27FC236}">
                <a16:creationId xmlns:a16="http://schemas.microsoft.com/office/drawing/2014/main" id="{EA2C13CB-EEEC-5C07-979F-1CDF33367050}"/>
              </a:ext>
            </a:extLst>
          </p:cNvPr>
          <p:cNvSpPr txBox="1"/>
          <p:nvPr/>
        </p:nvSpPr>
        <p:spPr>
          <a:xfrm>
            <a:off x="7179358" y="4514586"/>
            <a:ext cx="4078534" cy="45980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Share and discuss in plenary</a:t>
            </a:r>
            <a:endParaRPr lang="en-US">
              <a:solidFill>
                <a:schemeClr val="bg1"/>
              </a:solidFill>
            </a:endParaRPr>
          </a:p>
        </p:txBody>
      </p:sp>
    </p:spTree>
    <p:extLst>
      <p:ext uri="{BB962C8B-B14F-4D97-AF65-F5344CB8AC3E}">
        <p14:creationId xmlns:p14="http://schemas.microsoft.com/office/powerpoint/2010/main" val="511775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15227-2E86-65E1-D62A-07E5CAB59F95}"/>
              </a:ext>
            </a:extLst>
          </p:cNvPr>
          <p:cNvSpPr>
            <a:spLocks noGrp="1"/>
          </p:cNvSpPr>
          <p:nvPr>
            <p:ph type="title"/>
          </p:nvPr>
        </p:nvSpPr>
        <p:spPr>
          <a:xfrm>
            <a:off x="945322" y="3429000"/>
            <a:ext cx="10086975" cy="778381"/>
          </a:xfrm>
        </p:spPr>
        <p:txBody>
          <a:bodyPr/>
          <a:lstStyle/>
          <a:p>
            <a:pPr algn="ctr"/>
            <a:r>
              <a:rPr lang="en-GB" sz="4400" dirty="0">
                <a:solidFill>
                  <a:schemeClr val="bg1"/>
                </a:solidFill>
              </a:rPr>
              <a:t>Break</a:t>
            </a:r>
            <a:endParaRPr lang="LID4096" sz="4400" dirty="0">
              <a:solidFill>
                <a:schemeClr val="bg1"/>
              </a:solidFill>
            </a:endParaRPr>
          </a:p>
        </p:txBody>
      </p:sp>
    </p:spTree>
    <p:extLst>
      <p:ext uri="{BB962C8B-B14F-4D97-AF65-F5344CB8AC3E}">
        <p14:creationId xmlns:p14="http://schemas.microsoft.com/office/powerpoint/2010/main" val="2477794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D-DIN Exp"/>
              </a:rPr>
              <a:t>Learning Objectives</a:t>
            </a:r>
          </a:p>
        </p:txBody>
      </p:sp>
      <p:sp>
        <p:nvSpPr>
          <p:cNvPr id="3" name="TextBox 11">
            <a:extLst>
              <a:ext uri="{FF2B5EF4-FFF2-40B4-BE49-F238E27FC236}">
                <a16:creationId xmlns:a16="http://schemas.microsoft.com/office/drawing/2014/main" id="{9C29A036-ED95-FDCD-FF8E-4FABCB14D110}"/>
              </a:ext>
            </a:extLst>
          </p:cNvPr>
          <p:cNvSpPr txBox="1"/>
          <p:nvPr/>
        </p:nvSpPr>
        <p:spPr>
          <a:xfrm>
            <a:off x="745053" y="2164716"/>
            <a:ext cx="10690711" cy="4023024"/>
          </a:xfrm>
          <a:prstGeom prst="rect">
            <a:avLst/>
          </a:prstGeom>
          <a:noFill/>
        </p:spPr>
        <p:txBody>
          <a:bodyPr wrap="square" lIns="0" tIns="45720" rIns="0" bIns="45720" rtlCol="0" anchor="t">
            <a:spAutoFit/>
          </a:bodyPr>
          <a:lstStyle/>
          <a:p>
            <a:pPr marL="342900" indent="-342900">
              <a:lnSpc>
                <a:spcPct val="130000"/>
              </a:lnSpc>
              <a:buFont typeface="Wingdings" panose="05000000000000000000" pitchFamily="2" charset="2"/>
              <a:buChar char="q"/>
            </a:pPr>
            <a:r>
              <a:rPr lang="en-US" dirty="0">
                <a:solidFill>
                  <a:schemeClr val="bg1"/>
                </a:solidFill>
                <a:latin typeface="Open Sans"/>
                <a:ea typeface="Open Sans"/>
                <a:cs typeface="Open Sans"/>
              </a:rPr>
              <a:t>Develop a comprehensive understanding of the significance of gender-based violence within higher education institutions and research </a:t>
            </a:r>
            <a:r>
              <a:rPr lang="en-US" dirty="0" err="1">
                <a:solidFill>
                  <a:schemeClr val="bg1"/>
                </a:solidFill>
                <a:latin typeface="Open Sans"/>
                <a:ea typeface="Open Sans"/>
                <a:cs typeface="Open Sans"/>
              </a:rPr>
              <a:t>organisations</a:t>
            </a:r>
            <a:r>
              <a:rPr lang="en-US" dirty="0">
                <a:solidFill>
                  <a:schemeClr val="bg1"/>
                </a:solidFill>
                <a:latin typeface="Open Sans"/>
                <a:ea typeface="Open Sans"/>
                <a:cs typeface="Open Sans"/>
              </a:rPr>
              <a:t>. </a:t>
            </a:r>
            <a:br>
              <a:rPr lang="en-US" dirty="0">
                <a:solidFill>
                  <a:schemeClr val="bg1"/>
                </a:solidFill>
                <a:latin typeface="Open Sans"/>
                <a:ea typeface="Open Sans"/>
                <a:cs typeface="Open Sans"/>
              </a:rPr>
            </a:br>
            <a:endParaRPr lang="en-US" dirty="0">
              <a:solidFill>
                <a:schemeClr val="bg1"/>
              </a:solidFill>
              <a:latin typeface="Open Sans"/>
              <a:ea typeface="Open Sans"/>
              <a:cs typeface="Open Sans"/>
            </a:endParaRPr>
          </a:p>
          <a:p>
            <a:pPr marL="342900" indent="-342900">
              <a:lnSpc>
                <a:spcPct val="130000"/>
              </a:lnSpc>
              <a:buFont typeface="Wingdings" panose="05000000000000000000" pitchFamily="2" charset="2"/>
              <a:buChar char="q"/>
            </a:pPr>
            <a:r>
              <a:rPr lang="en-US" dirty="0">
                <a:solidFill>
                  <a:schemeClr val="bg1"/>
                </a:solidFill>
                <a:latin typeface="Open Sans"/>
                <a:ea typeface="Open Sans"/>
                <a:cs typeface="Open Sans"/>
              </a:rPr>
              <a:t>Gain insights on gender-based violence (including sexual harassment) in the context of teaching. </a:t>
            </a:r>
          </a:p>
          <a:p>
            <a:pPr marL="800100" lvl="1" indent="-342900">
              <a:lnSpc>
                <a:spcPct val="130000"/>
              </a:lnSpc>
              <a:buFont typeface="Wingdings" panose="05000000000000000000" pitchFamily="2" charset="2"/>
              <a:buChar char="q"/>
            </a:pPr>
            <a:r>
              <a:rPr lang="en-US" dirty="0" err="1">
                <a:solidFill>
                  <a:schemeClr val="bg1"/>
                </a:solidFill>
                <a:latin typeface="Open Sans"/>
                <a:ea typeface="Open Sans"/>
                <a:cs typeface="Open Sans"/>
              </a:rPr>
              <a:t>Analyse</a:t>
            </a:r>
            <a:r>
              <a:rPr lang="en-US" dirty="0">
                <a:solidFill>
                  <a:schemeClr val="bg1"/>
                </a:solidFill>
                <a:latin typeface="Open Sans"/>
                <a:ea typeface="Open Sans"/>
                <a:cs typeface="Open Sans"/>
              </a:rPr>
              <a:t> the extent, scale, and consequences of gender-based violence. </a:t>
            </a:r>
          </a:p>
          <a:p>
            <a:pPr marL="800100" lvl="1" indent="-342900">
              <a:lnSpc>
                <a:spcPct val="130000"/>
              </a:lnSpc>
              <a:buFont typeface="Wingdings" panose="05000000000000000000" pitchFamily="2" charset="2"/>
              <a:buChar char="q"/>
            </a:pPr>
            <a:r>
              <a:rPr lang="en-US" dirty="0">
                <a:solidFill>
                  <a:schemeClr val="bg1"/>
                </a:solidFill>
                <a:latin typeface="Open Sans"/>
                <a:ea typeface="Open Sans"/>
                <a:cs typeface="Open Sans"/>
              </a:rPr>
              <a:t>Master effective strategies to facilitate student and professionals learning concerning gender-based violence. </a:t>
            </a:r>
          </a:p>
          <a:p>
            <a:pPr marL="800100" lvl="1" indent="-342900">
              <a:lnSpc>
                <a:spcPct val="130000"/>
              </a:lnSpc>
              <a:buFont typeface="Wingdings" panose="05000000000000000000" pitchFamily="2" charset="2"/>
              <a:buChar char="q"/>
            </a:pPr>
            <a:r>
              <a:rPr lang="en-US" dirty="0">
                <a:solidFill>
                  <a:schemeClr val="bg1"/>
                </a:solidFill>
                <a:latin typeface="Open Sans"/>
                <a:ea typeface="Open Sans"/>
                <a:cs typeface="Open Sans"/>
              </a:rPr>
              <a:t>Navigate pedagogical challenges and solutions, addressing potential resistances when teaching about gender-based violence. </a:t>
            </a:r>
            <a:br>
              <a:rPr lang="en-US" dirty="0">
                <a:solidFill>
                  <a:schemeClr val="bg1"/>
                </a:solidFill>
                <a:latin typeface="Open Sans"/>
                <a:ea typeface="Open Sans"/>
                <a:cs typeface="Open Sans"/>
              </a:rPr>
            </a:br>
            <a:endParaRPr lang="en-US" dirty="0">
              <a:solidFill>
                <a:schemeClr val="bg1"/>
              </a:solidFill>
              <a:latin typeface="Open Sans"/>
              <a:ea typeface="Open Sans"/>
              <a:cs typeface="Open Sans"/>
            </a:endParaRPr>
          </a:p>
          <a:p>
            <a:pPr marL="342900" indent="-342900">
              <a:lnSpc>
                <a:spcPct val="130000"/>
              </a:lnSpc>
              <a:buFont typeface="Wingdings" panose="05000000000000000000" pitchFamily="2" charset="2"/>
              <a:buChar char="q"/>
            </a:pPr>
            <a:r>
              <a:rPr lang="en-US" dirty="0">
                <a:solidFill>
                  <a:schemeClr val="bg1"/>
                </a:solidFill>
                <a:latin typeface="Open Sans"/>
                <a:ea typeface="Open Sans"/>
                <a:cs typeface="Open Sans"/>
              </a:rPr>
              <a:t>Deepen insights into gender-based violence as a manifestation of gender+ and power relations. </a:t>
            </a:r>
          </a:p>
        </p:txBody>
      </p:sp>
    </p:spTree>
    <p:extLst>
      <p:ext uri="{BB962C8B-B14F-4D97-AF65-F5344CB8AC3E}">
        <p14:creationId xmlns:p14="http://schemas.microsoft.com/office/powerpoint/2010/main" val="3447518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D9F67-01CF-4CD6-8240-DF3C4E1BAC1A}"/>
              </a:ext>
            </a:extLst>
          </p:cNvPr>
          <p:cNvSpPr>
            <a:spLocks noGrp="1"/>
          </p:cNvSpPr>
          <p:nvPr>
            <p:ph type="title"/>
          </p:nvPr>
        </p:nvSpPr>
        <p:spPr/>
        <p:txBody>
          <a:bodyPr/>
          <a:lstStyle/>
          <a:p>
            <a:r>
              <a:rPr lang="en-GB" dirty="0"/>
              <a:t>Brief overview of the national legal context and definitions</a:t>
            </a:r>
            <a:endParaRPr lang="LID4096" dirty="0"/>
          </a:p>
        </p:txBody>
      </p:sp>
      <p:sp>
        <p:nvSpPr>
          <p:cNvPr id="3" name="Title 1">
            <a:extLst>
              <a:ext uri="{FF2B5EF4-FFF2-40B4-BE49-F238E27FC236}">
                <a16:creationId xmlns:a16="http://schemas.microsoft.com/office/drawing/2014/main" id="{16AE5F99-1055-A6AD-CD48-42801A4AB27A}"/>
              </a:ext>
            </a:extLst>
          </p:cNvPr>
          <p:cNvSpPr txBox="1">
            <a:spLocks/>
          </p:cNvSpPr>
          <p:nvPr/>
        </p:nvSpPr>
        <p:spPr>
          <a:xfrm>
            <a:off x="1046921" y="2283818"/>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i="1" dirty="0">
                <a:solidFill>
                  <a:schemeClr val="bg1"/>
                </a:solidFill>
              </a:rPr>
              <a:t>[The trainer is encouraged to add any legal definition or information for the national content, if applicable. Ensure that this section is short and to the point.]</a:t>
            </a:r>
            <a:endParaRPr lang="LID4096" i="1" dirty="0">
              <a:solidFill>
                <a:schemeClr val="bg1"/>
              </a:solidFill>
            </a:endParaRPr>
          </a:p>
        </p:txBody>
      </p:sp>
    </p:spTree>
    <p:extLst>
      <p:ext uri="{BB962C8B-B14F-4D97-AF65-F5344CB8AC3E}">
        <p14:creationId xmlns:p14="http://schemas.microsoft.com/office/powerpoint/2010/main" val="975663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49D737B8-760E-A575-6496-C814FF56230E}"/>
              </a:ext>
            </a:extLst>
          </p:cNvPr>
          <p:cNvSpPr>
            <a:spLocks noGrp="1"/>
          </p:cNvSpPr>
          <p:nvPr>
            <p:ph type="sldNum" sz="quarter" idx="4"/>
          </p:nvPr>
        </p:nvSpPr>
        <p:spPr/>
        <p:txBody>
          <a:bodyPr/>
          <a:lstStyle/>
          <a:p>
            <a:fld id="{783777ED-E0AE-DD49-A1E6-113717D9A99F}" type="slidenum">
              <a:rPr lang="fr-FR" smtClean="0"/>
              <a:pPr/>
              <a:t>21</a:t>
            </a:fld>
            <a:endParaRPr lang="fr-FR"/>
          </a:p>
        </p:txBody>
      </p:sp>
      <p:sp>
        <p:nvSpPr>
          <p:cNvPr id="2" name="Title 1">
            <a:extLst>
              <a:ext uri="{FF2B5EF4-FFF2-40B4-BE49-F238E27FC236}">
                <a16:creationId xmlns:a16="http://schemas.microsoft.com/office/drawing/2014/main" id="{C50F935C-ACB7-2DC4-69D9-216E0F115758}"/>
              </a:ext>
            </a:extLst>
          </p:cNvPr>
          <p:cNvSpPr>
            <a:spLocks noGrp="1"/>
          </p:cNvSpPr>
          <p:nvPr/>
        </p:nvSpPr>
        <p:spPr>
          <a:xfrm>
            <a:off x="1146338" y="1122023"/>
            <a:ext cx="11115967"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2400" b="1" dirty="0">
                <a:latin typeface="D-DIN Exp"/>
              </a:rPr>
              <a:t>The importance of integrating gender-based violence in teaching</a:t>
            </a:r>
            <a:endParaRPr lang="en-US" sz="2400"/>
          </a:p>
        </p:txBody>
      </p:sp>
      <p:sp>
        <p:nvSpPr>
          <p:cNvPr id="5" name="Title 1">
            <a:extLst>
              <a:ext uri="{FF2B5EF4-FFF2-40B4-BE49-F238E27FC236}">
                <a16:creationId xmlns:a16="http://schemas.microsoft.com/office/drawing/2014/main" id="{2DC9E440-4F3A-A4C1-E514-E79C61C05FCC}"/>
              </a:ext>
            </a:extLst>
          </p:cNvPr>
          <p:cNvSpPr>
            <a:spLocks noGrp="1"/>
          </p:cNvSpPr>
          <p:nvPr/>
        </p:nvSpPr>
        <p:spPr>
          <a:xfrm>
            <a:off x="1200000" y="1787431"/>
            <a:ext cx="11115967"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marL="342900" indent="-342900">
              <a:lnSpc>
                <a:spcPct val="200000"/>
              </a:lnSpc>
              <a:buFont typeface="Arial"/>
              <a:buChar char="•"/>
            </a:pPr>
            <a:r>
              <a:rPr lang="en-US" sz="2400">
                <a:latin typeface="open sans"/>
              </a:rPr>
              <a:t>Raising awareness and understanding</a:t>
            </a:r>
          </a:p>
          <a:p>
            <a:pPr marL="342900" indent="-342900">
              <a:lnSpc>
                <a:spcPct val="200000"/>
              </a:lnSpc>
              <a:buFont typeface="Arial"/>
              <a:buChar char="•"/>
            </a:pPr>
            <a:r>
              <a:rPr lang="en-US" sz="2400">
                <a:latin typeface="open sans"/>
              </a:rPr>
              <a:t>Creating inclusive learning environments</a:t>
            </a:r>
          </a:p>
          <a:p>
            <a:pPr marL="342900" indent="-342900">
              <a:lnSpc>
                <a:spcPct val="200000"/>
              </a:lnSpc>
              <a:buFont typeface="Arial"/>
              <a:buChar char="•"/>
            </a:pPr>
            <a:r>
              <a:rPr lang="en-US" sz="2400">
                <a:latin typeface="open sans"/>
              </a:rPr>
              <a:t>Challenging power dynamics</a:t>
            </a:r>
          </a:p>
          <a:p>
            <a:pPr marL="342900" indent="-342900">
              <a:lnSpc>
                <a:spcPct val="200000"/>
              </a:lnSpc>
              <a:buFont typeface="Arial"/>
              <a:buChar char="•"/>
            </a:pPr>
            <a:r>
              <a:rPr lang="en-US" sz="2400">
                <a:latin typeface="open sans"/>
              </a:rPr>
              <a:t>Empower students and professionals</a:t>
            </a:r>
          </a:p>
          <a:p>
            <a:pPr marL="342900" indent="-342900">
              <a:lnSpc>
                <a:spcPct val="200000"/>
              </a:lnSpc>
              <a:buFont typeface="Arial"/>
              <a:buChar char="•"/>
            </a:pPr>
            <a:r>
              <a:rPr lang="en-US" sz="2400">
                <a:latin typeface="open sans"/>
              </a:rPr>
              <a:t>Interdisciplinary learning</a:t>
            </a:r>
          </a:p>
          <a:p>
            <a:pPr marL="342900" indent="-342900">
              <a:lnSpc>
                <a:spcPct val="200000"/>
              </a:lnSpc>
              <a:buFont typeface="Arial"/>
              <a:buChar char="•"/>
            </a:pPr>
            <a:endParaRPr lang="en-US" sz="2400">
              <a:latin typeface="open sans"/>
            </a:endParaRPr>
          </a:p>
        </p:txBody>
      </p:sp>
    </p:spTree>
    <p:extLst>
      <p:ext uri="{BB962C8B-B14F-4D97-AF65-F5344CB8AC3E}">
        <p14:creationId xmlns:p14="http://schemas.microsoft.com/office/powerpoint/2010/main" val="39325818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996B3-FA97-A57C-CECD-0197BC1AC452}"/>
              </a:ext>
            </a:extLst>
          </p:cNvPr>
          <p:cNvSpPr>
            <a:spLocks noGrp="1"/>
          </p:cNvSpPr>
          <p:nvPr>
            <p:ph type="title"/>
          </p:nvPr>
        </p:nvSpPr>
        <p:spPr/>
        <p:txBody>
          <a:bodyPr/>
          <a:lstStyle/>
          <a:p>
            <a:r>
              <a:rPr lang="en-GB" b="1">
                <a:latin typeface="D-DIN Exp"/>
              </a:rPr>
              <a:t>Pedagogical challenges when teaching about gender-based violence</a:t>
            </a:r>
            <a:endParaRPr lang="en-US" b="1">
              <a:latin typeface="D-DIN Exp"/>
            </a:endParaRPr>
          </a:p>
        </p:txBody>
      </p:sp>
      <p:sp>
        <p:nvSpPr>
          <p:cNvPr id="3" name="Slide Number Placeholder 2">
            <a:extLst>
              <a:ext uri="{FF2B5EF4-FFF2-40B4-BE49-F238E27FC236}">
                <a16:creationId xmlns:a16="http://schemas.microsoft.com/office/drawing/2014/main" id="{173CCA74-B350-83FD-7AE1-B8F254F38F5B}"/>
              </a:ext>
            </a:extLst>
          </p:cNvPr>
          <p:cNvSpPr>
            <a:spLocks noGrp="1"/>
          </p:cNvSpPr>
          <p:nvPr>
            <p:ph type="sldNum" sz="quarter" idx="4"/>
          </p:nvPr>
        </p:nvSpPr>
        <p:spPr/>
        <p:txBody>
          <a:bodyPr/>
          <a:lstStyle/>
          <a:p>
            <a:fld id="{783777ED-E0AE-DD49-A1E6-113717D9A99F}" type="slidenum">
              <a:rPr lang="fr-FR" smtClean="0"/>
              <a:pPr/>
              <a:t>22</a:t>
            </a:fld>
            <a:endParaRPr lang="fr-FR"/>
          </a:p>
        </p:txBody>
      </p:sp>
      <p:sp>
        <p:nvSpPr>
          <p:cNvPr id="5" name="Title 1">
            <a:extLst>
              <a:ext uri="{FF2B5EF4-FFF2-40B4-BE49-F238E27FC236}">
                <a16:creationId xmlns:a16="http://schemas.microsoft.com/office/drawing/2014/main" id="{14F1DBD4-1784-EE05-DBAC-75FB57B56D6B}"/>
              </a:ext>
            </a:extLst>
          </p:cNvPr>
          <p:cNvSpPr>
            <a:spLocks noGrp="1"/>
          </p:cNvSpPr>
          <p:nvPr/>
        </p:nvSpPr>
        <p:spPr>
          <a:xfrm>
            <a:off x="1200000" y="2066473"/>
            <a:ext cx="11115967" cy="389077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marL="342900" indent="-342900">
              <a:lnSpc>
                <a:spcPct val="200000"/>
              </a:lnSpc>
              <a:buFont typeface="Arial"/>
              <a:buChar char="•"/>
            </a:pPr>
            <a:r>
              <a:rPr lang="en-US" sz="2400">
                <a:latin typeface="open sans"/>
              </a:rPr>
              <a:t>Sensitive Content Handling</a:t>
            </a:r>
            <a:endParaRPr lang="en-US"/>
          </a:p>
          <a:p>
            <a:pPr marL="342900" indent="-342900">
              <a:lnSpc>
                <a:spcPct val="200000"/>
              </a:lnSpc>
              <a:buFont typeface="Arial"/>
              <a:buChar char="•"/>
            </a:pPr>
            <a:r>
              <a:rPr lang="en-US" sz="2400">
                <a:latin typeface="open sans"/>
              </a:rPr>
              <a:t>Facilitating Difficult Conversations</a:t>
            </a:r>
          </a:p>
          <a:p>
            <a:pPr marL="342900" indent="-342900">
              <a:lnSpc>
                <a:spcPct val="200000"/>
              </a:lnSpc>
              <a:buFont typeface="Arial"/>
              <a:buChar char="•"/>
            </a:pPr>
            <a:r>
              <a:rPr lang="en-US" sz="2400">
                <a:latin typeface="open sans"/>
              </a:rPr>
              <a:t>Addressing Stigma and Language Use</a:t>
            </a:r>
          </a:p>
          <a:p>
            <a:pPr marL="342900" indent="-342900">
              <a:lnSpc>
                <a:spcPct val="200000"/>
              </a:lnSpc>
              <a:buFont typeface="Arial"/>
              <a:buChar char="•"/>
            </a:pPr>
            <a:r>
              <a:rPr lang="en-US" sz="2400">
                <a:latin typeface="open sans"/>
              </a:rPr>
              <a:t>Incorporating Diverse Perspectives</a:t>
            </a:r>
          </a:p>
          <a:p>
            <a:pPr marL="342900" indent="-342900">
              <a:lnSpc>
                <a:spcPct val="200000"/>
              </a:lnSpc>
              <a:buFont typeface="Arial,Sans-Serif"/>
              <a:buChar char="•"/>
            </a:pPr>
            <a:r>
              <a:rPr lang="en-US" sz="2400">
                <a:latin typeface="open sans"/>
              </a:rPr>
              <a:t>Resistance by students </a:t>
            </a:r>
          </a:p>
          <a:p>
            <a:pPr marL="342900" indent="-342900">
              <a:lnSpc>
                <a:spcPct val="200000"/>
              </a:lnSpc>
              <a:buFont typeface="Arial"/>
              <a:buChar char="•"/>
            </a:pPr>
            <a:endParaRPr lang="en-US" sz="2400">
              <a:latin typeface="open sans"/>
            </a:endParaRPr>
          </a:p>
        </p:txBody>
      </p:sp>
      <p:sp>
        <p:nvSpPr>
          <p:cNvPr id="4" name="TextBox 3">
            <a:extLst>
              <a:ext uri="{FF2B5EF4-FFF2-40B4-BE49-F238E27FC236}">
                <a16:creationId xmlns:a16="http://schemas.microsoft.com/office/drawing/2014/main" id="{1D279820-A6BB-424A-1E95-3F2A9DF24E3A}"/>
              </a:ext>
            </a:extLst>
          </p:cNvPr>
          <p:cNvSpPr txBox="1"/>
          <p:nvPr/>
        </p:nvSpPr>
        <p:spPr>
          <a:xfrm>
            <a:off x="4724400" y="320040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endParaRPr lang="en-US" sz="2400">
              <a:solidFill>
                <a:srgbClr val="0F2235"/>
              </a:solidFill>
              <a:latin typeface="open sans"/>
              <a:ea typeface="open sans"/>
              <a:cs typeface="Arial"/>
            </a:endParaRPr>
          </a:p>
        </p:txBody>
      </p:sp>
      <p:sp>
        <p:nvSpPr>
          <p:cNvPr id="6" name="TextBox 5">
            <a:extLst>
              <a:ext uri="{FF2B5EF4-FFF2-40B4-BE49-F238E27FC236}">
                <a16:creationId xmlns:a16="http://schemas.microsoft.com/office/drawing/2014/main" id="{D603D128-C91D-3163-71D9-465A18D7D265}"/>
              </a:ext>
            </a:extLst>
          </p:cNvPr>
          <p:cNvSpPr txBox="1"/>
          <p:nvPr/>
        </p:nvSpPr>
        <p:spPr>
          <a:xfrm>
            <a:off x="935865" y="611961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1200">
                <a:latin typeface="Calibri"/>
              </a:rPr>
              <a:t>(</a:t>
            </a:r>
            <a:r>
              <a:rPr lang="sv-SE" sz="1200" err="1">
                <a:latin typeface="Calibri"/>
              </a:rPr>
              <a:t>Vanner</a:t>
            </a:r>
            <a:r>
              <a:rPr lang="sv-SE" sz="1200">
                <a:latin typeface="Calibri"/>
              </a:rPr>
              <a:t> et al., 2021)</a:t>
            </a:r>
            <a:endParaRPr lang="en-GB" sz="1200">
              <a:latin typeface="Calibri"/>
              <a:cs typeface="Calibri"/>
            </a:endParaRPr>
          </a:p>
        </p:txBody>
      </p:sp>
    </p:spTree>
    <p:extLst>
      <p:ext uri="{BB962C8B-B14F-4D97-AF65-F5344CB8AC3E}">
        <p14:creationId xmlns:p14="http://schemas.microsoft.com/office/powerpoint/2010/main" val="1353909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CB08C-7A59-0E9E-E998-9CA7DAF41CDC}"/>
              </a:ext>
            </a:extLst>
          </p:cNvPr>
          <p:cNvSpPr>
            <a:spLocks noGrp="1"/>
          </p:cNvSpPr>
          <p:nvPr>
            <p:ph type="title"/>
          </p:nvPr>
        </p:nvSpPr>
        <p:spPr/>
        <p:txBody>
          <a:bodyPr/>
          <a:lstStyle/>
          <a:p>
            <a:r>
              <a:rPr lang="en-GB" b="1">
                <a:latin typeface="D-DIN Exp"/>
              </a:rPr>
              <a:t>Practical strategies for integrating gender-based violence in teaching</a:t>
            </a:r>
          </a:p>
        </p:txBody>
      </p:sp>
      <p:sp>
        <p:nvSpPr>
          <p:cNvPr id="3" name="Slide Number Placeholder 2">
            <a:extLst>
              <a:ext uri="{FF2B5EF4-FFF2-40B4-BE49-F238E27FC236}">
                <a16:creationId xmlns:a16="http://schemas.microsoft.com/office/drawing/2014/main" id="{FDA827B8-EBBA-6D99-3332-B70FD481A5B9}"/>
              </a:ext>
            </a:extLst>
          </p:cNvPr>
          <p:cNvSpPr>
            <a:spLocks noGrp="1"/>
          </p:cNvSpPr>
          <p:nvPr>
            <p:ph type="sldNum" sz="quarter" idx="4"/>
          </p:nvPr>
        </p:nvSpPr>
        <p:spPr/>
        <p:txBody>
          <a:bodyPr/>
          <a:lstStyle/>
          <a:p>
            <a:fld id="{783777ED-E0AE-DD49-A1E6-113717D9A99F}" type="slidenum">
              <a:rPr lang="fr-FR" smtClean="0"/>
              <a:pPr/>
              <a:t>23</a:t>
            </a:fld>
            <a:endParaRPr lang="fr-FR"/>
          </a:p>
        </p:txBody>
      </p:sp>
      <p:sp>
        <p:nvSpPr>
          <p:cNvPr id="5" name="TextBox 4">
            <a:extLst>
              <a:ext uri="{FF2B5EF4-FFF2-40B4-BE49-F238E27FC236}">
                <a16:creationId xmlns:a16="http://schemas.microsoft.com/office/drawing/2014/main" id="{144AF9CB-BF4B-5096-BC45-F4C71EE76C66}"/>
              </a:ext>
            </a:extLst>
          </p:cNvPr>
          <p:cNvSpPr txBox="1"/>
          <p:nvPr/>
        </p:nvSpPr>
        <p:spPr>
          <a:xfrm>
            <a:off x="935865" y="611961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1200">
                <a:latin typeface="Calibri"/>
              </a:rPr>
              <a:t>(</a:t>
            </a:r>
            <a:r>
              <a:rPr lang="sv-SE" sz="1200" err="1">
                <a:latin typeface="Calibri"/>
              </a:rPr>
              <a:t>Vanner</a:t>
            </a:r>
            <a:r>
              <a:rPr lang="sv-SE" sz="1200">
                <a:latin typeface="Calibri"/>
              </a:rPr>
              <a:t> et al., 2021)</a:t>
            </a:r>
            <a:endParaRPr lang="en-GB" sz="1200">
              <a:latin typeface="Calibri"/>
              <a:cs typeface="Calibri"/>
            </a:endParaRPr>
          </a:p>
        </p:txBody>
      </p:sp>
      <p:sp>
        <p:nvSpPr>
          <p:cNvPr id="6" name="Title 1">
            <a:extLst>
              <a:ext uri="{FF2B5EF4-FFF2-40B4-BE49-F238E27FC236}">
                <a16:creationId xmlns:a16="http://schemas.microsoft.com/office/drawing/2014/main" id="{DAA913CD-8F85-19F9-FFAB-63BF4F89E99C}"/>
              </a:ext>
            </a:extLst>
          </p:cNvPr>
          <p:cNvSpPr>
            <a:spLocks noGrp="1"/>
          </p:cNvSpPr>
          <p:nvPr/>
        </p:nvSpPr>
        <p:spPr>
          <a:xfrm>
            <a:off x="1200000" y="2066473"/>
            <a:ext cx="11115967" cy="389077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marL="342900" indent="-342900">
              <a:lnSpc>
                <a:spcPct val="200000"/>
              </a:lnSpc>
              <a:buFont typeface="Arial"/>
              <a:buChar char="•"/>
            </a:pPr>
            <a:r>
              <a:rPr lang="en-US" sz="2400">
                <a:latin typeface="open sans"/>
              </a:rPr>
              <a:t>Be aware of your own privilege and perspective</a:t>
            </a:r>
          </a:p>
          <a:p>
            <a:pPr marL="342900" indent="-342900">
              <a:lnSpc>
                <a:spcPct val="200000"/>
              </a:lnSpc>
              <a:buFont typeface="Arial"/>
              <a:buChar char="•"/>
            </a:pPr>
            <a:r>
              <a:rPr lang="en-US" sz="2400">
                <a:latin typeface="open sans"/>
              </a:rPr>
              <a:t>Be aware of the classroom power dynamics</a:t>
            </a:r>
          </a:p>
          <a:p>
            <a:pPr marL="342900" indent="-342900">
              <a:lnSpc>
                <a:spcPct val="200000"/>
              </a:lnSpc>
              <a:buFont typeface="Arial"/>
              <a:buChar char="•"/>
            </a:pPr>
            <a:r>
              <a:rPr lang="en-US" sz="2400">
                <a:latin typeface="open sans"/>
              </a:rPr>
              <a:t>Use "pedagogy of shared responsibility"</a:t>
            </a:r>
          </a:p>
          <a:p>
            <a:pPr marL="342900" indent="-342900">
              <a:lnSpc>
                <a:spcPct val="200000"/>
              </a:lnSpc>
              <a:buFont typeface="Arial"/>
              <a:buChar char="•"/>
            </a:pPr>
            <a:r>
              <a:rPr lang="en-US" sz="2400">
                <a:latin typeface="open sans"/>
                <a:ea typeface="open sans"/>
                <a:cs typeface="open sans"/>
              </a:rPr>
              <a:t>Share stories and experiences</a:t>
            </a:r>
            <a:endParaRPr lang="en-US"/>
          </a:p>
          <a:p>
            <a:pPr marL="342900" indent="-342900">
              <a:lnSpc>
                <a:spcPct val="200000"/>
              </a:lnSpc>
              <a:buFont typeface="Arial"/>
              <a:buChar char="•"/>
            </a:pPr>
            <a:r>
              <a:rPr lang="en-US" sz="2400">
                <a:latin typeface="open sans"/>
                <a:ea typeface="open sans"/>
                <a:cs typeface="open sans"/>
              </a:rPr>
              <a:t>Invite guest speakers and use multimedia resources</a:t>
            </a:r>
          </a:p>
          <a:p>
            <a:pPr marL="342900" indent="-342900">
              <a:lnSpc>
                <a:spcPct val="200000"/>
              </a:lnSpc>
              <a:buFont typeface="Arial"/>
              <a:buChar char="•"/>
            </a:pPr>
            <a:endParaRPr lang="en-US" sz="2400">
              <a:latin typeface="open sans"/>
            </a:endParaRPr>
          </a:p>
        </p:txBody>
      </p:sp>
    </p:spTree>
    <p:extLst>
      <p:ext uri="{BB962C8B-B14F-4D97-AF65-F5344CB8AC3E}">
        <p14:creationId xmlns:p14="http://schemas.microsoft.com/office/powerpoint/2010/main" val="4168912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CB08C-7A59-0E9E-E998-9CA7DAF41CDC}"/>
              </a:ext>
            </a:extLst>
          </p:cNvPr>
          <p:cNvSpPr>
            <a:spLocks noGrp="1"/>
          </p:cNvSpPr>
          <p:nvPr>
            <p:ph type="title"/>
          </p:nvPr>
        </p:nvSpPr>
        <p:spPr/>
        <p:txBody>
          <a:bodyPr/>
          <a:lstStyle/>
          <a:p>
            <a:r>
              <a:rPr lang="en-GB" b="1">
                <a:latin typeface="D-DIN Exp"/>
              </a:rPr>
              <a:t>Practical strategies for integrating gender-based violence in teaching</a:t>
            </a:r>
          </a:p>
        </p:txBody>
      </p:sp>
      <p:sp>
        <p:nvSpPr>
          <p:cNvPr id="3" name="Slide Number Placeholder 2">
            <a:extLst>
              <a:ext uri="{FF2B5EF4-FFF2-40B4-BE49-F238E27FC236}">
                <a16:creationId xmlns:a16="http://schemas.microsoft.com/office/drawing/2014/main" id="{FDA827B8-EBBA-6D99-3332-B70FD481A5B9}"/>
              </a:ext>
            </a:extLst>
          </p:cNvPr>
          <p:cNvSpPr>
            <a:spLocks noGrp="1"/>
          </p:cNvSpPr>
          <p:nvPr>
            <p:ph type="sldNum" sz="quarter" idx="4"/>
          </p:nvPr>
        </p:nvSpPr>
        <p:spPr/>
        <p:txBody>
          <a:bodyPr/>
          <a:lstStyle/>
          <a:p>
            <a:fld id="{783777ED-E0AE-DD49-A1E6-113717D9A99F}" type="slidenum">
              <a:rPr lang="fr-FR" smtClean="0"/>
              <a:pPr/>
              <a:t>24</a:t>
            </a:fld>
            <a:endParaRPr lang="fr-FR"/>
          </a:p>
        </p:txBody>
      </p:sp>
      <p:sp>
        <p:nvSpPr>
          <p:cNvPr id="5" name="TextBox 4">
            <a:extLst>
              <a:ext uri="{FF2B5EF4-FFF2-40B4-BE49-F238E27FC236}">
                <a16:creationId xmlns:a16="http://schemas.microsoft.com/office/drawing/2014/main" id="{144AF9CB-BF4B-5096-BC45-F4C71EE76C66}"/>
              </a:ext>
            </a:extLst>
          </p:cNvPr>
          <p:cNvSpPr txBox="1"/>
          <p:nvPr/>
        </p:nvSpPr>
        <p:spPr>
          <a:xfrm>
            <a:off x="935865" y="611961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1200">
                <a:latin typeface="Calibri"/>
              </a:rPr>
              <a:t>(</a:t>
            </a:r>
            <a:r>
              <a:rPr lang="sv-SE" sz="1200" err="1">
                <a:latin typeface="Calibri"/>
              </a:rPr>
              <a:t>Vanner</a:t>
            </a:r>
            <a:r>
              <a:rPr lang="sv-SE" sz="1200">
                <a:latin typeface="Calibri"/>
              </a:rPr>
              <a:t> et al., 2021)</a:t>
            </a:r>
            <a:endParaRPr lang="en-GB" sz="1200">
              <a:latin typeface="Calibri"/>
              <a:cs typeface="Calibri"/>
            </a:endParaRPr>
          </a:p>
        </p:txBody>
      </p:sp>
      <p:sp>
        <p:nvSpPr>
          <p:cNvPr id="6" name="Title 1">
            <a:extLst>
              <a:ext uri="{FF2B5EF4-FFF2-40B4-BE49-F238E27FC236}">
                <a16:creationId xmlns:a16="http://schemas.microsoft.com/office/drawing/2014/main" id="{DAA913CD-8F85-19F9-FFAB-63BF4F89E99C}"/>
              </a:ext>
            </a:extLst>
          </p:cNvPr>
          <p:cNvSpPr>
            <a:spLocks noGrp="1"/>
          </p:cNvSpPr>
          <p:nvPr/>
        </p:nvSpPr>
        <p:spPr>
          <a:xfrm>
            <a:off x="1200000" y="2066473"/>
            <a:ext cx="11115967" cy="389077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marL="342900" indent="-342900">
              <a:lnSpc>
                <a:spcPct val="200000"/>
              </a:lnSpc>
              <a:buFont typeface="Arial"/>
              <a:buChar char="•"/>
            </a:pPr>
            <a:r>
              <a:rPr lang="en-US" sz="2400" dirty="0">
                <a:latin typeface="+mn-lt"/>
              </a:rPr>
              <a:t>Employ</a:t>
            </a:r>
            <a:r>
              <a:rPr lang="en-US" sz="2400" dirty="0">
                <a:latin typeface="+mn-lt"/>
                <a:ea typeface="open sans"/>
                <a:cs typeface="open sans"/>
              </a:rPr>
              <a:t> role-playing activities for students</a:t>
            </a:r>
          </a:p>
          <a:p>
            <a:pPr marL="342900" indent="-342900">
              <a:lnSpc>
                <a:spcPct val="200000"/>
              </a:lnSpc>
              <a:buFont typeface="Arial"/>
              <a:buChar char="•"/>
            </a:pPr>
            <a:r>
              <a:rPr lang="en-US" sz="2400" dirty="0">
                <a:latin typeface="+mn-lt"/>
                <a:ea typeface="open sans"/>
                <a:cs typeface="open sans"/>
              </a:rPr>
              <a:t>Trauma-informed approach</a:t>
            </a:r>
          </a:p>
          <a:p>
            <a:pPr marL="342900" indent="-342900">
              <a:lnSpc>
                <a:spcPct val="200000"/>
              </a:lnSpc>
              <a:buFont typeface="Arial"/>
              <a:buChar char="•"/>
            </a:pPr>
            <a:r>
              <a:rPr lang="en-US" sz="2400" dirty="0">
                <a:latin typeface="+mn-lt"/>
                <a:ea typeface="open sans"/>
                <a:cs typeface="open sans"/>
              </a:rPr>
              <a:t>Ongoing self-reflection</a:t>
            </a:r>
          </a:p>
          <a:p>
            <a:pPr marL="342900" indent="-342900">
              <a:lnSpc>
                <a:spcPct val="200000"/>
              </a:lnSpc>
              <a:buFont typeface="Arial"/>
              <a:buChar char="•"/>
            </a:pPr>
            <a:r>
              <a:rPr lang="en-US" sz="2400" dirty="0">
                <a:latin typeface="+mn-lt"/>
                <a:ea typeface="open sans"/>
                <a:cs typeface="open sans"/>
              </a:rPr>
              <a:t>Consider offering training on bystander intervention practices</a:t>
            </a:r>
          </a:p>
        </p:txBody>
      </p:sp>
    </p:spTree>
    <p:extLst>
      <p:ext uri="{BB962C8B-B14F-4D97-AF65-F5344CB8AC3E}">
        <p14:creationId xmlns:p14="http://schemas.microsoft.com/office/powerpoint/2010/main" val="3332412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E2606-FA3C-28E1-1AEE-DD4B7BA0497E}"/>
              </a:ext>
            </a:extLst>
          </p:cNvPr>
          <p:cNvSpPr>
            <a:spLocks noGrp="1"/>
          </p:cNvSpPr>
          <p:nvPr>
            <p:ph type="title"/>
          </p:nvPr>
        </p:nvSpPr>
        <p:spPr>
          <a:xfrm>
            <a:off x="1003992" y="2997369"/>
            <a:ext cx="10086975" cy="778381"/>
          </a:xfrm>
        </p:spPr>
        <p:txBody>
          <a:bodyPr/>
          <a:lstStyle/>
          <a:p>
            <a:pPr algn="ctr"/>
            <a:r>
              <a:rPr lang="en-GB" b="1" i="1">
                <a:latin typeface="D-DIN Exp"/>
              </a:rPr>
              <a:t>Do you have any experience or examples that you would like to share with us?</a:t>
            </a:r>
          </a:p>
        </p:txBody>
      </p:sp>
      <p:sp>
        <p:nvSpPr>
          <p:cNvPr id="3" name="Slide Number Placeholder 2">
            <a:extLst>
              <a:ext uri="{FF2B5EF4-FFF2-40B4-BE49-F238E27FC236}">
                <a16:creationId xmlns:a16="http://schemas.microsoft.com/office/drawing/2014/main" id="{98DF2AB7-3F18-C73E-0DB5-1461446DA869}"/>
              </a:ext>
            </a:extLst>
          </p:cNvPr>
          <p:cNvSpPr>
            <a:spLocks noGrp="1"/>
          </p:cNvSpPr>
          <p:nvPr>
            <p:ph type="sldNum" sz="quarter" idx="4"/>
          </p:nvPr>
        </p:nvSpPr>
        <p:spPr/>
        <p:txBody>
          <a:bodyPr/>
          <a:lstStyle/>
          <a:p>
            <a:fld id="{783777ED-E0AE-DD49-A1E6-113717D9A99F}" type="slidenum">
              <a:rPr lang="fr-FR" smtClean="0"/>
              <a:pPr/>
              <a:t>25</a:t>
            </a:fld>
            <a:endParaRPr lang="fr-FR"/>
          </a:p>
        </p:txBody>
      </p:sp>
    </p:spTree>
    <p:extLst>
      <p:ext uri="{BB962C8B-B14F-4D97-AF65-F5344CB8AC3E}">
        <p14:creationId xmlns:p14="http://schemas.microsoft.com/office/powerpoint/2010/main" val="3935102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AC7B-5DEF-3229-940C-3DE2AE420782}"/>
              </a:ext>
            </a:extLst>
          </p:cNvPr>
          <p:cNvSpPr>
            <a:spLocks noGrp="1"/>
          </p:cNvSpPr>
          <p:nvPr>
            <p:ph type="title"/>
          </p:nvPr>
        </p:nvSpPr>
        <p:spPr/>
        <p:txBody>
          <a:bodyPr/>
          <a:lstStyle/>
          <a:p>
            <a:r>
              <a:rPr lang="en-GB" b="1">
                <a:latin typeface="D-DIN Exp"/>
                <a:cs typeface="Calibri"/>
              </a:rPr>
              <a:t>Action Planning and Commitment</a:t>
            </a:r>
          </a:p>
        </p:txBody>
      </p:sp>
      <p:sp>
        <p:nvSpPr>
          <p:cNvPr id="3" name="TextBox 2">
            <a:extLst>
              <a:ext uri="{FF2B5EF4-FFF2-40B4-BE49-F238E27FC236}">
                <a16:creationId xmlns:a16="http://schemas.microsoft.com/office/drawing/2014/main" id="{EE1CFF49-CAA2-A3A1-6F6F-A603CF906905}"/>
              </a:ext>
            </a:extLst>
          </p:cNvPr>
          <p:cNvSpPr txBox="1"/>
          <p:nvPr/>
        </p:nvSpPr>
        <p:spPr>
          <a:xfrm>
            <a:off x="796344" y="2298879"/>
            <a:ext cx="10148552" cy="37364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2000">
                <a:solidFill>
                  <a:schemeClr val="bg1"/>
                </a:solidFill>
                <a:latin typeface="open sans"/>
                <a:ea typeface="open sans"/>
                <a:cs typeface="Calibri"/>
              </a:rPr>
              <a:t>A roadmap for incorporating gender-based violence topics effectively and sustainably into their teaching practices:</a:t>
            </a:r>
          </a:p>
          <a:p>
            <a:pPr>
              <a:lnSpc>
                <a:spcPct val="150000"/>
              </a:lnSpc>
            </a:pPr>
            <a:endParaRPr lang="en-US" sz="2000">
              <a:solidFill>
                <a:schemeClr val="bg1"/>
              </a:solidFill>
              <a:latin typeface="open sans"/>
              <a:ea typeface="open sans"/>
              <a:cs typeface="Calibri"/>
            </a:endParaRPr>
          </a:p>
          <a:p>
            <a:pPr marL="457200" indent="-457200">
              <a:lnSpc>
                <a:spcPct val="150000"/>
              </a:lnSpc>
              <a:buAutoNum type="arabicPeriod"/>
            </a:pPr>
            <a:r>
              <a:rPr lang="en-US" sz="2000">
                <a:solidFill>
                  <a:schemeClr val="bg1"/>
                </a:solidFill>
                <a:latin typeface="open sans"/>
                <a:ea typeface="open sans"/>
                <a:cs typeface="Calibri"/>
              </a:rPr>
              <a:t>Download the file received (Action Plan: Incorporating Gender-Based Violence in Teaching)</a:t>
            </a:r>
          </a:p>
          <a:p>
            <a:pPr marL="457200" indent="-457200">
              <a:lnSpc>
                <a:spcPct val="150000"/>
              </a:lnSpc>
              <a:buAutoNum type="arabicPeriod"/>
            </a:pPr>
            <a:r>
              <a:rPr lang="en-US" sz="2000">
                <a:solidFill>
                  <a:schemeClr val="bg1"/>
                </a:solidFill>
                <a:latin typeface="open sans"/>
                <a:ea typeface="open sans"/>
                <a:cs typeface="Calibri"/>
              </a:rPr>
              <a:t>Identify a course/module in which you intend to integrate gender-based violence </a:t>
            </a:r>
          </a:p>
          <a:p>
            <a:pPr marL="457200" indent="-457200">
              <a:lnSpc>
                <a:spcPct val="150000"/>
              </a:lnSpc>
              <a:buAutoNum type="arabicPeriod"/>
            </a:pPr>
            <a:r>
              <a:rPr lang="en-US" sz="2000">
                <a:solidFill>
                  <a:schemeClr val="bg1"/>
                </a:solidFill>
                <a:latin typeface="open sans"/>
                <a:ea typeface="open sans"/>
                <a:cs typeface="Calibri"/>
              </a:rPr>
              <a:t>Build your Action Plan</a:t>
            </a:r>
          </a:p>
        </p:txBody>
      </p:sp>
    </p:spTree>
    <p:extLst>
      <p:ext uri="{BB962C8B-B14F-4D97-AF65-F5344CB8AC3E}">
        <p14:creationId xmlns:p14="http://schemas.microsoft.com/office/powerpoint/2010/main" val="1650517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9D32A-ECDB-ACF0-A9C0-E2D8D677BF98}"/>
              </a:ext>
            </a:extLst>
          </p:cNvPr>
          <p:cNvSpPr>
            <a:spLocks noGrp="1"/>
          </p:cNvSpPr>
          <p:nvPr>
            <p:ph type="title"/>
          </p:nvPr>
        </p:nvSpPr>
        <p:spPr/>
        <p:txBody>
          <a:bodyPr/>
          <a:lstStyle/>
          <a:p>
            <a:r>
              <a:rPr lang="en-GB">
                <a:latin typeface="D-DIN Exp"/>
              </a:rPr>
              <a:t>Self-assessment and feedback survey</a:t>
            </a:r>
            <a:endParaRPr lang="LID4096"/>
          </a:p>
        </p:txBody>
      </p:sp>
      <p:sp>
        <p:nvSpPr>
          <p:cNvPr id="4" name="TextBox 3">
            <a:extLst>
              <a:ext uri="{FF2B5EF4-FFF2-40B4-BE49-F238E27FC236}">
                <a16:creationId xmlns:a16="http://schemas.microsoft.com/office/drawing/2014/main" id="{0EF65726-FA57-B9E2-934F-B049967E285F}"/>
              </a:ext>
            </a:extLst>
          </p:cNvPr>
          <p:cNvSpPr txBox="1"/>
          <p:nvPr/>
        </p:nvSpPr>
        <p:spPr>
          <a:xfrm>
            <a:off x="721894" y="2797342"/>
            <a:ext cx="19852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ea typeface="Open Sans"/>
                <a:cs typeface="Open Sans"/>
              </a:rPr>
              <a:t>[ADD QR CODE]</a:t>
            </a:r>
          </a:p>
        </p:txBody>
      </p:sp>
      <p:sp>
        <p:nvSpPr>
          <p:cNvPr id="5" name="TextBox 4">
            <a:extLst>
              <a:ext uri="{FF2B5EF4-FFF2-40B4-BE49-F238E27FC236}">
                <a16:creationId xmlns:a16="http://schemas.microsoft.com/office/drawing/2014/main" id="{92F7D585-3B29-5121-DCE7-8925F3B602B6}"/>
              </a:ext>
            </a:extLst>
          </p:cNvPr>
          <p:cNvSpPr txBox="1"/>
          <p:nvPr/>
        </p:nvSpPr>
        <p:spPr>
          <a:xfrm>
            <a:off x="713342" y="4802119"/>
            <a:ext cx="19852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ea typeface="Open Sans"/>
                <a:cs typeface="Open Sans"/>
              </a:rPr>
              <a:t>[ADD QR CODE]</a:t>
            </a:r>
          </a:p>
        </p:txBody>
      </p:sp>
    </p:spTree>
    <p:extLst>
      <p:ext uri="{BB962C8B-B14F-4D97-AF65-F5344CB8AC3E}">
        <p14:creationId xmlns:p14="http://schemas.microsoft.com/office/powerpoint/2010/main" val="718890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380546" y="2364951"/>
            <a:ext cx="7262200" cy="641597"/>
          </a:xfrm>
          <a:prstGeom prst="rect">
            <a:avLst/>
          </a:prstGeom>
        </p:spPr>
        <p:txBody>
          <a:bodyPr/>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6600">
                <a:solidFill>
                  <a:schemeClr val="bg1"/>
                </a:solidFill>
              </a:rPr>
              <a:t>Thank you!</a:t>
            </a: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277804" y="4956480"/>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6917219" y="5058764"/>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3857876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5340954" y="1988772"/>
            <a:ext cx="6424941" cy="641597"/>
          </a:xfrm>
          <a:prstGeom prst="rect">
            <a:avLst/>
          </a:prstGeom>
        </p:spPr>
        <p:txBody>
          <a:bodyPr lIns="91440" tIns="45720" rIns="91440" bIns="45720" anchor="t"/>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just">
              <a:lnSpc>
                <a:spcPct val="100000"/>
              </a:lnSpc>
            </a:pPr>
            <a:r>
              <a:rPr lang="en-US" sz="1800" u="sng" dirty="0">
                <a:solidFill>
                  <a:schemeClr val="bg1"/>
                </a:solidFill>
                <a:latin typeface="D-DIN Exp"/>
                <a:cs typeface="Calibri"/>
              </a:rPr>
              <a:t>Important note for the use of the training materials</a:t>
            </a:r>
            <a:r>
              <a:rPr lang="en-US" sz="1800" dirty="0">
                <a:solidFill>
                  <a:schemeClr val="bg1"/>
                </a:solidFill>
                <a:latin typeface="D-DIN Exp"/>
                <a:cs typeface="Calibri"/>
              </a:rPr>
              <a:t>: The training materials are offered under the Creative Commons Attribution-</a:t>
            </a:r>
            <a:r>
              <a:rPr lang="en-US" sz="1800" err="1">
                <a:solidFill>
                  <a:schemeClr val="bg1"/>
                </a:solidFill>
                <a:latin typeface="D-DIN Exp"/>
                <a:cs typeface="Calibri"/>
              </a:rPr>
              <a:t>NonCommercial</a:t>
            </a:r>
            <a:r>
              <a:rPr lang="en-US" sz="1800" dirty="0">
                <a:solidFill>
                  <a:schemeClr val="bg1"/>
                </a:solidFill>
                <a:latin typeface="D-DIN Exp"/>
                <a:cs typeface="Calibri"/>
              </a:rPr>
              <a:t>-</a:t>
            </a:r>
            <a:r>
              <a:rPr lang="en-US" sz="1800" err="1">
                <a:solidFill>
                  <a:schemeClr val="bg1"/>
                </a:solidFill>
                <a:latin typeface="D-DIN Exp"/>
                <a:cs typeface="Calibri"/>
              </a:rPr>
              <a:t>ShareAlike</a:t>
            </a:r>
            <a:r>
              <a:rPr lang="en-US" sz="1800" dirty="0">
                <a:solidFill>
                  <a:schemeClr val="bg1"/>
                </a:solidFill>
                <a:latin typeface="D-DIN Exp"/>
                <a:cs typeface="Calibri"/>
              </a:rPr>
              <a:t> 4.0 International (CC BY-NC-SA 4.0) license, are freely available for non-commercial use with necessary credit given to the authors. This license permits personal or educational </a:t>
            </a:r>
            <a:r>
              <a:rPr lang="en-US" sz="1800" err="1">
                <a:solidFill>
                  <a:schemeClr val="bg1"/>
                </a:solidFill>
                <a:latin typeface="D-DIN Exp"/>
                <a:cs typeface="Calibri"/>
              </a:rPr>
              <a:t>utilisation</a:t>
            </a:r>
            <a:r>
              <a:rPr lang="en-US" sz="1800" dirty="0">
                <a:solidFill>
                  <a:schemeClr val="bg1"/>
                </a:solidFill>
                <a:latin typeface="D-DIN Exp"/>
                <a:cs typeface="Calibri"/>
              </a:rPr>
              <a:t> and adaptation, provided the adaptations are shared under the same terms. Designed to promote collaborative learning, this approach ensures </a:t>
            </a:r>
            <a:r>
              <a:rPr lang="en-US" sz="1800" err="1">
                <a:solidFill>
                  <a:schemeClr val="bg1"/>
                </a:solidFill>
                <a:latin typeface="D-DIN Exp"/>
                <a:cs typeface="Calibri"/>
              </a:rPr>
              <a:t>UniSAFE’s</a:t>
            </a:r>
            <a:r>
              <a:rPr lang="en-US" sz="1800" dirty="0">
                <a:solidFill>
                  <a:schemeClr val="bg1"/>
                </a:solidFill>
                <a:latin typeface="D-DIN Exp"/>
                <a:cs typeface="Calibri"/>
              </a:rPr>
              <a:t> content remains accessible and encourages further development within the community, maintaining the ethos of open, shared knowledge.</a:t>
            </a:r>
            <a:endParaRPr lang="en-US" dirty="0">
              <a:solidFill>
                <a:schemeClr val="bg1"/>
              </a:solidFill>
            </a:endParaRP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776397" y="5323369"/>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7453441" y="5435060"/>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pic>
        <p:nvPicPr>
          <p:cNvPr id="2" name="Picture 1" descr="A sign with a person and a euro symbol&#10;&#10;Description automatically generated">
            <a:extLst>
              <a:ext uri="{FF2B5EF4-FFF2-40B4-BE49-F238E27FC236}">
                <a16:creationId xmlns:a16="http://schemas.microsoft.com/office/drawing/2014/main" id="{C146A75F-9668-EA86-2A2E-5A0A8E9D89BC}"/>
              </a:ext>
            </a:extLst>
          </p:cNvPr>
          <p:cNvPicPr>
            <a:picLocks noChangeAspect="1"/>
          </p:cNvPicPr>
          <p:nvPr/>
        </p:nvPicPr>
        <p:blipFill>
          <a:blip r:embed="rId4"/>
          <a:stretch>
            <a:fillRect/>
          </a:stretch>
        </p:blipFill>
        <p:spPr>
          <a:xfrm>
            <a:off x="555508" y="3758142"/>
            <a:ext cx="2257778" cy="788341"/>
          </a:xfrm>
          <a:prstGeom prst="rect">
            <a:avLst/>
          </a:prstGeom>
        </p:spPr>
      </p:pic>
      <p:sp>
        <p:nvSpPr>
          <p:cNvPr id="3" name="TextBox 2">
            <a:extLst>
              <a:ext uri="{FF2B5EF4-FFF2-40B4-BE49-F238E27FC236}">
                <a16:creationId xmlns:a16="http://schemas.microsoft.com/office/drawing/2014/main" id="{C7B94078-1525-066F-384D-DB40170C9D1A}"/>
              </a:ext>
            </a:extLst>
          </p:cNvPr>
          <p:cNvSpPr txBox="1"/>
          <p:nvPr/>
        </p:nvSpPr>
        <p:spPr>
          <a:xfrm>
            <a:off x="530344" y="4719931"/>
            <a:ext cx="5273791" cy="923330"/>
          </a:xfrm>
          <a:prstGeom prst="rect">
            <a:avLst/>
          </a:prstGeom>
        </p:spPr>
        <p:txBody>
          <a:bodyPr lIns="91440" tIns="45720" rIns="91440" bIns="45720" anchor="t"/>
          <a:lstStyle/>
          <a:p>
            <a:pPr algn="just" defTabSz="914318">
              <a:spcBef>
                <a:spcPct val="0"/>
              </a:spcBef>
            </a:pPr>
            <a:r>
              <a:rPr lang="en-GB" dirty="0">
                <a:solidFill>
                  <a:schemeClr val="bg1"/>
                </a:solidFill>
                <a:latin typeface="D-DIN Exp"/>
                <a:cs typeface="Calibri"/>
              </a:rPr>
              <a:t>Attribution-</a:t>
            </a:r>
            <a:r>
              <a:rPr lang="en-GB" err="1">
                <a:solidFill>
                  <a:schemeClr val="bg1"/>
                </a:solidFill>
                <a:latin typeface="D-DIN Exp"/>
                <a:cs typeface="Calibri"/>
              </a:rPr>
              <a:t>NonCommercial</a:t>
            </a:r>
            <a:r>
              <a:rPr lang="en-GB" dirty="0">
                <a:solidFill>
                  <a:schemeClr val="bg1"/>
                </a:solidFill>
                <a:latin typeface="D-DIN Exp"/>
                <a:cs typeface="Calibri"/>
              </a:rPr>
              <a:t>-</a:t>
            </a:r>
            <a:r>
              <a:rPr lang="en-GB" err="1">
                <a:solidFill>
                  <a:schemeClr val="bg1"/>
                </a:solidFill>
                <a:latin typeface="D-DIN Exp"/>
                <a:cs typeface="Calibri"/>
              </a:rPr>
              <a:t>ShareAlike</a:t>
            </a:r>
            <a:r>
              <a:rPr lang="en-GB" dirty="0">
                <a:solidFill>
                  <a:schemeClr val="bg1"/>
                </a:solidFill>
                <a:latin typeface="D-DIN Exp"/>
                <a:cs typeface="Calibri"/>
              </a:rPr>
              <a:t> </a:t>
            </a:r>
            <a:br>
              <a:rPr lang="en-GB" dirty="0">
                <a:latin typeface="D-DIN Exp"/>
                <a:cs typeface="Calibri"/>
              </a:rPr>
            </a:br>
            <a:r>
              <a:rPr lang="en-GB" dirty="0">
                <a:solidFill>
                  <a:schemeClr val="bg1"/>
                </a:solidFill>
                <a:latin typeface="D-DIN Exp"/>
                <a:cs typeface="Calibri"/>
              </a:rPr>
              <a:t>CC-BY-NC-SA </a:t>
            </a:r>
          </a:p>
        </p:txBody>
      </p:sp>
      <p:sp>
        <p:nvSpPr>
          <p:cNvPr id="4" name="TextBox 3">
            <a:extLst>
              <a:ext uri="{FF2B5EF4-FFF2-40B4-BE49-F238E27FC236}">
                <a16:creationId xmlns:a16="http://schemas.microsoft.com/office/drawing/2014/main" id="{BAC81602-5547-5EC8-4CD1-7A3CC7149583}"/>
              </a:ext>
            </a:extLst>
          </p:cNvPr>
          <p:cNvSpPr txBox="1"/>
          <p:nvPr/>
        </p:nvSpPr>
        <p:spPr>
          <a:xfrm>
            <a:off x="524228" y="1746603"/>
            <a:ext cx="4585052"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solidFill>
                  <a:schemeClr val="bg1"/>
                </a:solidFill>
                <a:latin typeface="D-DIN Exp"/>
                <a:cs typeface="Calibri"/>
              </a:rPr>
              <a:t>How to cite this document</a:t>
            </a:r>
            <a:r>
              <a:rPr lang="en-US" dirty="0">
                <a:solidFill>
                  <a:schemeClr val="bg1"/>
                </a:solidFill>
                <a:latin typeface="D-DIN Exp"/>
                <a:cs typeface="Calibri"/>
              </a:rPr>
              <a:t>? </a:t>
            </a:r>
            <a:r>
              <a:rPr lang="en-US" dirty="0" err="1">
                <a:solidFill>
                  <a:schemeClr val="bg1"/>
                </a:solidFill>
                <a:latin typeface="D-DIN Exp"/>
                <a:cs typeface="Calibri"/>
              </a:rPr>
              <a:t>Bondestam</a:t>
            </a:r>
            <a:r>
              <a:rPr lang="en-US" dirty="0">
                <a:solidFill>
                  <a:schemeClr val="bg1"/>
                </a:solidFill>
                <a:latin typeface="D-DIN Exp"/>
                <a:cs typeface="Calibri"/>
              </a:rPr>
              <a:t>, Fredrik; Strid, Sofia; </a:t>
            </a:r>
            <a:r>
              <a:rPr lang="en-US" dirty="0" err="1">
                <a:solidFill>
                  <a:schemeClr val="bg1"/>
                </a:solidFill>
                <a:latin typeface="D-DIN Exp"/>
                <a:cs typeface="Calibri"/>
              </a:rPr>
              <a:t>Polykarpou</a:t>
            </a:r>
            <a:r>
              <a:rPr lang="en-US" dirty="0">
                <a:solidFill>
                  <a:schemeClr val="bg1"/>
                </a:solidFill>
                <a:latin typeface="D-DIN Exp"/>
                <a:cs typeface="Calibri"/>
              </a:rPr>
              <a:t>, </a:t>
            </a:r>
            <a:br>
              <a:rPr lang="en-US" dirty="0">
                <a:solidFill>
                  <a:schemeClr val="bg1"/>
                </a:solidFill>
                <a:latin typeface="D-DIN Exp"/>
                <a:cs typeface="Calibri"/>
              </a:rPr>
            </a:br>
            <a:r>
              <a:rPr lang="en-US" dirty="0">
                <a:solidFill>
                  <a:schemeClr val="bg1"/>
                </a:solidFill>
                <a:latin typeface="D-DIN Exp"/>
                <a:cs typeface="Calibri"/>
              </a:rPr>
              <a:t>Panagiota; </a:t>
            </a:r>
            <a:r>
              <a:rPr lang="en-US" dirty="0" err="1">
                <a:solidFill>
                  <a:schemeClr val="bg1"/>
                </a:solidFill>
                <a:latin typeface="D-DIN Exp"/>
                <a:cs typeface="Calibri"/>
              </a:rPr>
              <a:t>Wuiame</a:t>
            </a:r>
            <a:r>
              <a:rPr lang="en-US" dirty="0">
                <a:solidFill>
                  <a:schemeClr val="bg1"/>
                </a:solidFill>
                <a:latin typeface="D-DIN Exp"/>
                <a:cs typeface="Calibri"/>
              </a:rPr>
              <a:t>, Nathalie. Webinar for Teachers in Higher Education Institutions and Research </a:t>
            </a:r>
            <a:r>
              <a:rPr lang="en-US" dirty="0" err="1">
                <a:solidFill>
                  <a:schemeClr val="bg1"/>
                </a:solidFill>
                <a:latin typeface="D-DIN Exp"/>
                <a:cs typeface="Calibri"/>
              </a:rPr>
              <a:t>Organisations</a:t>
            </a:r>
            <a:r>
              <a:rPr lang="en-US" dirty="0">
                <a:solidFill>
                  <a:schemeClr val="bg1"/>
                </a:solidFill>
                <a:latin typeface="D-DIN Exp"/>
                <a:cs typeface="Calibri"/>
              </a:rPr>
              <a:t> </a:t>
            </a:r>
            <a:br>
              <a:rPr lang="en-US" dirty="0">
                <a:solidFill>
                  <a:schemeClr val="bg1"/>
                </a:solidFill>
                <a:latin typeface="D-DIN Exp"/>
                <a:cs typeface="Calibri"/>
              </a:rPr>
            </a:br>
            <a:r>
              <a:rPr lang="en-US" dirty="0">
                <a:solidFill>
                  <a:schemeClr val="bg1"/>
                </a:solidFill>
                <a:latin typeface="D-DIN Exp"/>
                <a:cs typeface="Calibri"/>
              </a:rPr>
              <a:t>(Presentation). Antwerp: Yellow Window, 2023.</a:t>
            </a:r>
            <a:br>
              <a:rPr lang="en-US" dirty="0">
                <a:latin typeface="D-DIN Exp"/>
                <a:cs typeface="Calibri"/>
              </a:rPr>
            </a:br>
            <a:endParaRPr lang="en-US">
              <a:solidFill>
                <a:schemeClr val="bg1"/>
              </a:solidFill>
              <a:latin typeface="Calibri"/>
              <a:ea typeface="Open Sans"/>
              <a:cs typeface="Calibri"/>
            </a:endParaRPr>
          </a:p>
          <a:p>
            <a:endParaRPr lang="en-US" dirty="0">
              <a:solidFill>
                <a:schemeClr val="bg1"/>
              </a:solidFill>
              <a:latin typeface="D-DIN Exp"/>
              <a:cs typeface="Calibri"/>
            </a:endParaRPr>
          </a:p>
        </p:txBody>
      </p:sp>
    </p:spTree>
    <p:extLst>
      <p:ext uri="{BB962C8B-B14F-4D97-AF65-F5344CB8AC3E}">
        <p14:creationId xmlns:p14="http://schemas.microsoft.com/office/powerpoint/2010/main" val="1897078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D-DIN Exp"/>
              </a:rPr>
              <a:t>Ground Rules</a:t>
            </a:r>
          </a:p>
        </p:txBody>
      </p:sp>
      <p:sp>
        <p:nvSpPr>
          <p:cNvPr id="4" name="TextBox 3">
            <a:extLst>
              <a:ext uri="{FF2B5EF4-FFF2-40B4-BE49-F238E27FC236}">
                <a16:creationId xmlns:a16="http://schemas.microsoft.com/office/drawing/2014/main" id="{0397816B-C9A4-60C4-C47F-786E46D784BF}"/>
              </a:ext>
            </a:extLst>
          </p:cNvPr>
          <p:cNvSpPr txBox="1"/>
          <p:nvPr/>
        </p:nvSpPr>
        <p:spPr>
          <a:xfrm>
            <a:off x="7997413" y="3256915"/>
            <a:ext cx="2978978" cy="1200329"/>
          </a:xfrm>
          <a:prstGeom prst="rect">
            <a:avLst/>
          </a:prstGeom>
          <a:noFill/>
        </p:spPr>
        <p:txBody>
          <a:bodyPr wrap="square" lIns="91440" tIns="45720" rIns="91440" bIns="45720" rtlCol="0" anchor="t">
            <a:spAutoFit/>
          </a:bodyPr>
          <a:lstStyle/>
          <a:p>
            <a:r>
              <a:rPr lang="en-GB">
                <a:solidFill>
                  <a:schemeClr val="bg2"/>
                </a:solidFill>
                <a:latin typeface="D-DIN"/>
              </a:rPr>
              <a:t>This is a safe space to share your experiences. Treat others’ experiences with respect.</a:t>
            </a:r>
            <a:endParaRPr lang="en-US">
              <a:solidFill>
                <a:schemeClr val="bg2"/>
              </a:solidFill>
              <a:latin typeface="D-DIN"/>
            </a:endParaRPr>
          </a:p>
        </p:txBody>
      </p:sp>
      <p:sp>
        <p:nvSpPr>
          <p:cNvPr id="5" name="TextBox 4">
            <a:extLst>
              <a:ext uri="{FF2B5EF4-FFF2-40B4-BE49-F238E27FC236}">
                <a16:creationId xmlns:a16="http://schemas.microsoft.com/office/drawing/2014/main" id="{25C7BC88-99F6-8A96-80D1-A6C63629EEBB}"/>
              </a:ext>
            </a:extLst>
          </p:cNvPr>
          <p:cNvSpPr txBox="1"/>
          <p:nvPr/>
        </p:nvSpPr>
        <p:spPr>
          <a:xfrm>
            <a:off x="4361482" y="3297466"/>
            <a:ext cx="2978978" cy="1477328"/>
          </a:xfrm>
          <a:prstGeom prst="rect">
            <a:avLst/>
          </a:prstGeom>
          <a:noFill/>
        </p:spPr>
        <p:txBody>
          <a:bodyPr wrap="square" lIns="91440" tIns="45720" rIns="91440" bIns="45720" rtlCol="0" anchor="t">
            <a:spAutoFit/>
          </a:bodyPr>
          <a:lstStyle/>
          <a:p>
            <a:r>
              <a:rPr lang="en-GB">
                <a:solidFill>
                  <a:schemeClr val="bg2"/>
                </a:solidFill>
                <a:latin typeface="D-DIN"/>
              </a:rPr>
              <a:t>Keep your answers and questions short and to the point. Respect our schedule and come back from breaks on time. </a:t>
            </a:r>
            <a:endParaRPr lang="en-US">
              <a:solidFill>
                <a:schemeClr val="bg2"/>
              </a:solidFill>
              <a:latin typeface="D-DIN"/>
            </a:endParaRPr>
          </a:p>
        </p:txBody>
      </p:sp>
      <p:sp>
        <p:nvSpPr>
          <p:cNvPr id="6" name="TextBox 5">
            <a:extLst>
              <a:ext uri="{FF2B5EF4-FFF2-40B4-BE49-F238E27FC236}">
                <a16:creationId xmlns:a16="http://schemas.microsoft.com/office/drawing/2014/main" id="{E923379A-DCC4-6152-A346-5331E55B5337}"/>
              </a:ext>
            </a:extLst>
          </p:cNvPr>
          <p:cNvSpPr txBox="1"/>
          <p:nvPr/>
        </p:nvSpPr>
        <p:spPr>
          <a:xfrm>
            <a:off x="616776" y="3396436"/>
            <a:ext cx="2978978" cy="1200329"/>
          </a:xfrm>
          <a:prstGeom prst="rect">
            <a:avLst/>
          </a:prstGeom>
          <a:noFill/>
        </p:spPr>
        <p:txBody>
          <a:bodyPr wrap="square" lIns="91440" tIns="45720" rIns="91440" bIns="45720" rtlCol="0" anchor="t">
            <a:spAutoFit/>
          </a:bodyPr>
          <a:lstStyle/>
          <a:p>
            <a:r>
              <a:rPr lang="en-GB">
                <a:solidFill>
                  <a:schemeClr val="bg2"/>
                </a:solidFill>
                <a:latin typeface="D-DIN"/>
              </a:rPr>
              <a:t>This is an interactive session, therefore feel free to ask questions throughout the discussion/presentation.</a:t>
            </a:r>
            <a:endParaRPr lang="LID4096">
              <a:solidFill>
                <a:schemeClr val="bg2"/>
              </a:solidFill>
              <a:latin typeface="D-DIN"/>
            </a:endParaRPr>
          </a:p>
        </p:txBody>
      </p:sp>
      <p:sp>
        <p:nvSpPr>
          <p:cNvPr id="7" name="TextBox 6">
            <a:extLst>
              <a:ext uri="{FF2B5EF4-FFF2-40B4-BE49-F238E27FC236}">
                <a16:creationId xmlns:a16="http://schemas.microsoft.com/office/drawing/2014/main" id="{03F33C41-B4C6-95F9-1AE5-20912717501E}"/>
              </a:ext>
            </a:extLst>
          </p:cNvPr>
          <p:cNvSpPr txBox="1"/>
          <p:nvPr/>
        </p:nvSpPr>
        <p:spPr>
          <a:xfrm>
            <a:off x="7997413" y="2487264"/>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Secure and Safe Environment</a:t>
            </a:r>
            <a:endParaRPr lang="en-US" sz="2000" b="1">
              <a:solidFill>
                <a:srgbClr val="AED7BD"/>
              </a:solidFill>
              <a:latin typeface="D-DIN"/>
            </a:endParaRPr>
          </a:p>
        </p:txBody>
      </p:sp>
      <p:sp>
        <p:nvSpPr>
          <p:cNvPr id="8" name="TextBox 7">
            <a:extLst>
              <a:ext uri="{FF2B5EF4-FFF2-40B4-BE49-F238E27FC236}">
                <a16:creationId xmlns:a16="http://schemas.microsoft.com/office/drawing/2014/main" id="{CE9C0BAE-4164-58F8-D77A-522B0CDA2B1A}"/>
              </a:ext>
            </a:extLst>
          </p:cNvPr>
          <p:cNvSpPr txBox="1"/>
          <p:nvPr/>
        </p:nvSpPr>
        <p:spPr>
          <a:xfrm>
            <a:off x="616776" y="2549029"/>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Be curious and ask questions! </a:t>
            </a:r>
            <a:endParaRPr lang="LID4096" sz="2000" b="1">
              <a:solidFill>
                <a:srgbClr val="AED7BD"/>
              </a:solidFill>
            </a:endParaRPr>
          </a:p>
        </p:txBody>
      </p:sp>
      <p:sp>
        <p:nvSpPr>
          <p:cNvPr id="9" name="TextBox 8">
            <a:extLst>
              <a:ext uri="{FF2B5EF4-FFF2-40B4-BE49-F238E27FC236}">
                <a16:creationId xmlns:a16="http://schemas.microsoft.com/office/drawing/2014/main" id="{04CD5FC1-6850-81EB-2A82-808E7330787E}"/>
              </a:ext>
            </a:extLst>
          </p:cNvPr>
          <p:cNvSpPr txBox="1"/>
          <p:nvPr/>
        </p:nvSpPr>
        <p:spPr>
          <a:xfrm>
            <a:off x="4338014" y="2549029"/>
            <a:ext cx="3203991" cy="400110"/>
          </a:xfrm>
          <a:prstGeom prst="rect">
            <a:avLst/>
          </a:prstGeom>
          <a:noFill/>
        </p:spPr>
        <p:txBody>
          <a:bodyPr wrap="square" lIns="91440" tIns="45720" rIns="91440" bIns="45720" rtlCol="0" anchor="t">
            <a:spAutoFit/>
          </a:bodyPr>
          <a:lstStyle/>
          <a:p>
            <a:r>
              <a:rPr lang="en-GB" sz="2000" b="1">
                <a:solidFill>
                  <a:srgbClr val="AED7BD"/>
                </a:solidFill>
                <a:latin typeface="D-DIN"/>
              </a:rPr>
              <a:t>Short and to the point</a:t>
            </a:r>
            <a:endParaRPr lang="en-US" sz="2000" b="1">
              <a:solidFill>
                <a:srgbClr val="AED7BD"/>
              </a:solidFill>
              <a:latin typeface="D-DIN"/>
            </a:endParaRPr>
          </a:p>
        </p:txBody>
      </p:sp>
      <p:sp>
        <p:nvSpPr>
          <p:cNvPr id="10" name="TextBox 9">
            <a:extLst>
              <a:ext uri="{FF2B5EF4-FFF2-40B4-BE49-F238E27FC236}">
                <a16:creationId xmlns:a16="http://schemas.microsoft.com/office/drawing/2014/main" id="{C740244A-246F-AC48-602B-1FD832FF5144}"/>
              </a:ext>
            </a:extLst>
          </p:cNvPr>
          <p:cNvSpPr txBox="1"/>
          <p:nvPr/>
        </p:nvSpPr>
        <p:spPr>
          <a:xfrm>
            <a:off x="616776" y="5528013"/>
            <a:ext cx="7104824" cy="400110"/>
          </a:xfrm>
          <a:prstGeom prst="rect">
            <a:avLst/>
          </a:prstGeom>
          <a:noFill/>
        </p:spPr>
        <p:txBody>
          <a:bodyPr wrap="square" lIns="91440" tIns="45720" rIns="91440" bIns="45720" rtlCol="0" anchor="t">
            <a:spAutoFit/>
          </a:bodyPr>
          <a:lstStyle/>
          <a:p>
            <a:r>
              <a:rPr lang="en-GB" sz="2000" b="1">
                <a:solidFill>
                  <a:srgbClr val="AED7BD"/>
                </a:solidFill>
                <a:latin typeface="D-DIN"/>
              </a:rPr>
              <a:t>Be an active and respectful listener! </a:t>
            </a:r>
          </a:p>
        </p:txBody>
      </p:sp>
    </p:spTree>
    <p:extLst>
      <p:ext uri="{BB962C8B-B14F-4D97-AF65-F5344CB8AC3E}">
        <p14:creationId xmlns:p14="http://schemas.microsoft.com/office/powerpoint/2010/main" val="184688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D809-0558-46E4-8000-4F3A68A86190}"/>
              </a:ext>
            </a:extLst>
          </p:cNvPr>
          <p:cNvSpPr>
            <a:spLocks noGrp="1"/>
          </p:cNvSpPr>
          <p:nvPr>
            <p:ph type="title"/>
          </p:nvPr>
        </p:nvSpPr>
        <p:spPr/>
        <p:txBody>
          <a:bodyPr/>
          <a:lstStyle/>
          <a:p>
            <a:r>
              <a:rPr lang="en-GB" b="1" dirty="0">
                <a:latin typeface="open sans"/>
              </a:rPr>
              <a:t>Programme of the day </a:t>
            </a:r>
            <a:endParaRPr lang="en-GB" b="1" dirty="0">
              <a:highlight>
                <a:srgbClr val="FFFF00"/>
              </a:highlight>
              <a:latin typeface="D-DIN Exp"/>
            </a:endParaRPr>
          </a:p>
        </p:txBody>
      </p:sp>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open sans"/>
              <a:ea typeface="open sans"/>
              <a:cs typeface="Calibri"/>
            </a:endParaRPr>
          </a:p>
          <a:p>
            <a:endParaRPr lang="en-US" sz="1100">
              <a:latin typeface="open sans"/>
              <a:ea typeface="open sans"/>
              <a:cs typeface="Calibri"/>
            </a:endParaRPr>
          </a:p>
          <a:p>
            <a:endParaRPr lang="en-US" sz="1100">
              <a:latin typeface="open sans"/>
              <a:ea typeface="open sans"/>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440675" y="2261300"/>
            <a:ext cx="11642142"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dirty="0">
                <a:solidFill>
                  <a:schemeClr val="bg1"/>
                </a:solidFill>
                <a:latin typeface="open sans"/>
                <a:ea typeface="Open Sans"/>
                <a:cs typeface="Open Sans"/>
              </a:rPr>
              <a:t>Introduction and Expectations</a:t>
            </a:r>
            <a:endParaRPr lang="en-GB" dirty="0">
              <a:solidFill>
                <a:schemeClr val="bg1"/>
              </a:solidFill>
              <a:ea typeface="Open Sans"/>
              <a:cs typeface="Open Sans"/>
            </a:endParaRP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latin typeface="open sans"/>
                <a:ea typeface="Open Sans"/>
                <a:cs typeface="Open Sans"/>
              </a:rPr>
              <a:t>Part 1: </a:t>
            </a:r>
            <a:r>
              <a:rPr lang="en-US" sz="1600" dirty="0">
                <a:solidFill>
                  <a:schemeClr val="bg1"/>
                </a:solidFill>
                <a:latin typeface="open sans"/>
                <a:ea typeface="Open Sans"/>
                <a:cs typeface="Open Sans"/>
              </a:rPr>
              <a:t>Understanding of gender- based violence – Definition and important Facts &amp; Figures </a:t>
            </a: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latin typeface="open sans"/>
                <a:ea typeface="Open Sans"/>
                <a:cs typeface="Open Sans"/>
              </a:rPr>
              <a:t>Break</a:t>
            </a:r>
            <a:endParaRPr lang="en-GB" dirty="0">
              <a:solidFill>
                <a:schemeClr val="bg1"/>
              </a:solidFill>
              <a:ea typeface="Open Sans"/>
              <a:cs typeface="Open Sans"/>
            </a:endParaRPr>
          </a:p>
          <a:p>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latin typeface="open sans"/>
                <a:ea typeface="Open Sans"/>
                <a:cs typeface="Open Sans"/>
              </a:rPr>
              <a:t>Part 2: Possible features of educational and research environments, and how they can impact on gender-based violence</a:t>
            </a: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latin typeface="open sans"/>
                <a:ea typeface="Open Sans"/>
                <a:cs typeface="Open Sans"/>
              </a:rPr>
              <a:t>Part 3: Case story and discussion  </a:t>
            </a: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ea typeface="+mn-lt"/>
                <a:cs typeface="+mn-lt"/>
              </a:rPr>
              <a:t>Part 4: Empower participants to respond effectively to gender-based violence</a:t>
            </a: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r>
              <a:rPr lang="en-GB" sz="1600" dirty="0">
                <a:solidFill>
                  <a:schemeClr val="bg1"/>
                </a:solidFill>
                <a:latin typeface="open sans"/>
                <a:ea typeface="Open Sans"/>
                <a:cs typeface="Open Sans"/>
              </a:rPr>
              <a:t>Wrap up and Evaluation</a:t>
            </a: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endParaRPr lang="en-GB" sz="1600" dirty="0">
              <a:solidFill>
                <a:schemeClr val="bg1"/>
              </a:solidFill>
              <a:latin typeface="open sans"/>
              <a:ea typeface="Open Sans"/>
              <a:cs typeface="Open Sans"/>
            </a:endParaRPr>
          </a:p>
          <a:p>
            <a:pPr marL="285750" indent="-285750">
              <a:buFont typeface="Arial"/>
              <a:buChar char="•"/>
            </a:pPr>
            <a:endParaRPr lang="en-GB" sz="1600" dirty="0">
              <a:solidFill>
                <a:schemeClr val="bg1"/>
              </a:solidFill>
              <a:latin typeface="open sans"/>
              <a:ea typeface="Open Sans"/>
              <a:cs typeface="Open Sans"/>
            </a:endParaRPr>
          </a:p>
        </p:txBody>
      </p:sp>
    </p:spTree>
    <p:extLst>
      <p:ext uri="{BB962C8B-B14F-4D97-AF65-F5344CB8AC3E}">
        <p14:creationId xmlns:p14="http://schemas.microsoft.com/office/powerpoint/2010/main" val="780755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1332575" y="2912255"/>
            <a:ext cx="8746667" cy="1900520"/>
          </a:xfrm>
          <a:prstGeom prst="rect">
            <a:avLst/>
          </a:prstGeom>
          <a:noFill/>
        </p:spPr>
        <p:txBody>
          <a:bodyPr wrap="square" lIns="0" rIns="0" rtlCol="0">
            <a:spAutoFit/>
          </a:bodyPr>
          <a:lstStyle/>
          <a:p>
            <a:pPr algn="ctr">
              <a:lnSpc>
                <a:spcPct val="130000"/>
              </a:lnSpc>
            </a:pPr>
            <a:r>
              <a:rPr lang="en-US" sz="3600">
                <a:solidFill>
                  <a:schemeClr val="bg1"/>
                </a:solidFill>
                <a:latin typeface="D-DIN" panose="020B0504030202030204" pitchFamily="34" charset="77"/>
              </a:rPr>
              <a:t>What’s your expectations from today’s training? What do you wish to gain?</a:t>
            </a:r>
          </a:p>
          <a:p>
            <a:pPr algn="ctr">
              <a:lnSpc>
                <a:spcPct val="130000"/>
              </a:lnSpc>
            </a:pPr>
            <a:r>
              <a:rPr lang="en-US" sz="2000" i="1">
                <a:solidFill>
                  <a:schemeClr val="bg1"/>
                </a:solidFill>
                <a:latin typeface="D-DIN" panose="020B0504030202030204" pitchFamily="34" charset="77"/>
              </a:rPr>
              <a:t>Share your name &amp; your position at your institution</a:t>
            </a:r>
          </a:p>
        </p:txBody>
      </p:sp>
    </p:spTree>
    <p:extLst>
      <p:ext uri="{BB962C8B-B14F-4D97-AF65-F5344CB8AC3E}">
        <p14:creationId xmlns:p14="http://schemas.microsoft.com/office/powerpoint/2010/main" val="721209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817420" y="2955185"/>
            <a:ext cx="10560442" cy="753796"/>
          </a:xfrm>
          <a:prstGeom prst="rect">
            <a:avLst/>
          </a:prstGeom>
          <a:noFill/>
        </p:spPr>
        <p:txBody>
          <a:bodyPr wrap="square" lIns="0" tIns="45720" rIns="0" bIns="45720" rtlCol="0" anchor="t">
            <a:spAutoFit/>
          </a:bodyPr>
          <a:lstStyle/>
          <a:p>
            <a:pPr algn="ctr">
              <a:lnSpc>
                <a:spcPct val="130000"/>
              </a:lnSpc>
            </a:pPr>
            <a:r>
              <a:rPr lang="en-US" sz="3600" i="1">
                <a:solidFill>
                  <a:schemeClr val="bg1"/>
                </a:solidFill>
                <a:latin typeface="D-DIN"/>
              </a:rPr>
              <a:t>Reactions and reflections on the videos shared</a:t>
            </a:r>
            <a:endParaRPr lang="en-US" i="1">
              <a:solidFill>
                <a:schemeClr val="bg1"/>
              </a:solidFill>
              <a:ea typeface="Open Sans"/>
              <a:cs typeface="Open Sans"/>
            </a:endParaRPr>
          </a:p>
        </p:txBody>
      </p:sp>
    </p:spTree>
    <p:extLst>
      <p:ext uri="{BB962C8B-B14F-4D97-AF65-F5344CB8AC3E}">
        <p14:creationId xmlns:p14="http://schemas.microsoft.com/office/powerpoint/2010/main" val="187064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414" y="910491"/>
            <a:ext cx="3758364" cy="1861285"/>
          </a:xfrm>
        </p:spPr>
        <p:txBody>
          <a:bodyPr/>
          <a:lstStyle/>
          <a:p>
            <a:r>
              <a:rPr lang="en-US">
                <a:latin typeface="Calibri"/>
              </a:rPr>
              <a:t>Definition of Gender-Based Violence</a:t>
            </a:r>
          </a:p>
        </p:txBody>
      </p:sp>
      <p:sp>
        <p:nvSpPr>
          <p:cNvPr id="12" name="TextBox 11"/>
          <p:cNvSpPr txBox="1"/>
          <p:nvPr/>
        </p:nvSpPr>
        <p:spPr>
          <a:xfrm>
            <a:off x="6004897" y="461052"/>
            <a:ext cx="5334000" cy="5755422"/>
          </a:xfrm>
          <a:prstGeom prst="rect">
            <a:avLst/>
          </a:prstGeom>
          <a:noFill/>
        </p:spPr>
        <p:txBody>
          <a:bodyPr wrap="square" lIns="0" tIns="45720" rIns="0" bIns="45720" rtlCol="0" anchor="t">
            <a:spAutoFit/>
          </a:bodyPr>
          <a:lstStyle/>
          <a:p>
            <a:r>
              <a:rPr lang="en-US" sz="2400">
                <a:solidFill>
                  <a:srgbClr val="000000"/>
                </a:solidFill>
                <a:latin typeface="Calibri"/>
                <a:ea typeface="Open Sans"/>
                <a:cs typeface="Open Sans"/>
              </a:rPr>
              <a:t>Gender-based violence can be </a:t>
            </a:r>
            <a:r>
              <a:rPr lang="en-US" sz="2400" b="1">
                <a:solidFill>
                  <a:srgbClr val="000000"/>
                </a:solidFill>
                <a:latin typeface="Calibri"/>
                <a:ea typeface="Open Sans"/>
                <a:cs typeface="Open Sans"/>
              </a:rPr>
              <a:t>sexual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physical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verbal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psychological </a:t>
            </a:r>
            <a:r>
              <a:rPr lang="en-US" sz="2400">
                <a:solidFill>
                  <a:srgbClr val="000000"/>
                </a:solidFill>
                <a:latin typeface="Calibri"/>
                <a:ea typeface="Open Sans"/>
                <a:cs typeface="Open Sans"/>
              </a:rPr>
              <a:t>(emotional), or </a:t>
            </a:r>
            <a:r>
              <a:rPr lang="en-US" sz="2400" b="1">
                <a:solidFill>
                  <a:srgbClr val="000000"/>
                </a:solidFill>
                <a:latin typeface="Calibri"/>
                <a:ea typeface="Open Sans"/>
                <a:cs typeface="Open Sans"/>
              </a:rPr>
              <a:t>socio-economic </a:t>
            </a:r>
            <a:r>
              <a:rPr lang="en-US" sz="2400">
                <a:solidFill>
                  <a:srgbClr val="000000"/>
                </a:solidFill>
                <a:latin typeface="Calibri"/>
                <a:ea typeface="Open Sans"/>
                <a:cs typeface="Open Sans"/>
              </a:rPr>
              <a:t>and it can take many forms. From </a:t>
            </a:r>
            <a:r>
              <a:rPr lang="en-US" sz="2400" b="1">
                <a:solidFill>
                  <a:srgbClr val="000000"/>
                </a:solidFill>
                <a:latin typeface="Calibri"/>
                <a:ea typeface="Open Sans"/>
                <a:cs typeface="Open Sans"/>
              </a:rPr>
              <a:t>verbal violence </a:t>
            </a:r>
            <a:r>
              <a:rPr lang="en-US" sz="2400">
                <a:solidFill>
                  <a:srgbClr val="000000"/>
                </a:solidFill>
                <a:latin typeface="Calibri"/>
                <a:ea typeface="Open Sans"/>
                <a:cs typeface="Open Sans"/>
              </a:rPr>
              <a:t>and </a:t>
            </a:r>
            <a:r>
              <a:rPr lang="en-US" sz="2400" b="1">
                <a:solidFill>
                  <a:srgbClr val="000000"/>
                </a:solidFill>
                <a:latin typeface="Calibri"/>
                <a:ea typeface="Open Sans"/>
                <a:cs typeface="Open Sans"/>
              </a:rPr>
              <a:t>hate speech on the Internet</a:t>
            </a:r>
            <a:r>
              <a:rPr lang="en-US" sz="2400">
                <a:solidFill>
                  <a:srgbClr val="000000"/>
                </a:solidFill>
                <a:latin typeface="Calibri"/>
                <a:ea typeface="Open Sans"/>
                <a:cs typeface="Open Sans"/>
              </a:rPr>
              <a:t>, to </a:t>
            </a:r>
            <a:r>
              <a:rPr lang="en-US" sz="2400" b="1">
                <a:solidFill>
                  <a:srgbClr val="000000"/>
                </a:solidFill>
                <a:latin typeface="Calibri"/>
                <a:ea typeface="Open Sans"/>
                <a:cs typeface="Open Sans"/>
              </a:rPr>
              <a:t>rape or murder</a:t>
            </a:r>
            <a:r>
              <a:rPr lang="en-US" sz="2400">
                <a:solidFill>
                  <a:srgbClr val="000000"/>
                </a:solidFill>
                <a:latin typeface="Calibri"/>
                <a:ea typeface="Open Sans"/>
                <a:cs typeface="Open Sans"/>
              </a:rPr>
              <a:t>.</a:t>
            </a:r>
            <a:br>
              <a:rPr lang="en-US" sz="2400">
                <a:latin typeface="Calibri"/>
                <a:ea typeface="Open Sans" charset="0"/>
                <a:cs typeface="Open Sans" charset="0"/>
              </a:rPr>
            </a:br>
            <a:br>
              <a:rPr lang="en-US" sz="2400">
                <a:latin typeface="Calibri"/>
                <a:ea typeface="Open Sans" charset="0"/>
                <a:cs typeface="Open Sans" charset="0"/>
              </a:rPr>
            </a:br>
            <a:r>
              <a:rPr lang="en-US" sz="2400">
                <a:solidFill>
                  <a:srgbClr val="000000"/>
                </a:solidFill>
                <a:latin typeface="Calibri"/>
                <a:ea typeface="Open Sans"/>
                <a:cs typeface="Open Sans"/>
              </a:rPr>
              <a:t>It can be perpetrated by anyone: a </a:t>
            </a:r>
            <a:r>
              <a:rPr lang="en-US" sz="2400" b="1">
                <a:solidFill>
                  <a:srgbClr val="000000"/>
                </a:solidFill>
                <a:latin typeface="Calibri"/>
                <a:ea typeface="Open Sans"/>
                <a:cs typeface="Open Sans"/>
              </a:rPr>
              <a:t>current or former spouse/partner</a:t>
            </a:r>
            <a:r>
              <a:rPr lang="en-US" sz="2400">
                <a:solidFill>
                  <a:srgbClr val="000000"/>
                </a:solidFill>
                <a:latin typeface="Calibri"/>
                <a:ea typeface="Open Sans"/>
                <a:cs typeface="Open Sans"/>
              </a:rPr>
              <a:t>, a </a:t>
            </a:r>
            <a:r>
              <a:rPr lang="en-US" sz="2400" b="1">
                <a:solidFill>
                  <a:srgbClr val="000000"/>
                </a:solidFill>
                <a:latin typeface="Calibri"/>
                <a:ea typeface="Open Sans"/>
                <a:cs typeface="Open Sans"/>
              </a:rPr>
              <a:t>family member</a:t>
            </a:r>
            <a:r>
              <a:rPr lang="en-US" sz="2400">
                <a:solidFill>
                  <a:srgbClr val="000000"/>
                </a:solidFill>
                <a:latin typeface="Calibri"/>
                <a:ea typeface="Open Sans"/>
                <a:cs typeface="Open Sans"/>
              </a:rPr>
              <a:t>, a </a:t>
            </a:r>
            <a:r>
              <a:rPr lang="en-US" sz="2400" b="1">
                <a:solidFill>
                  <a:srgbClr val="000000"/>
                </a:solidFill>
                <a:latin typeface="Calibri"/>
                <a:ea typeface="Open Sans"/>
                <a:cs typeface="Open Sans"/>
              </a:rPr>
              <a:t>colleague from work</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schoolmates</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friends</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an unknown person</a:t>
            </a:r>
            <a:r>
              <a:rPr lang="en-US" sz="2400">
                <a:solidFill>
                  <a:srgbClr val="000000"/>
                </a:solidFill>
                <a:latin typeface="Calibri"/>
                <a:ea typeface="Open Sans"/>
                <a:cs typeface="Open Sans"/>
              </a:rPr>
              <a:t>, or </a:t>
            </a:r>
            <a:r>
              <a:rPr lang="en-US" sz="2400" b="1">
                <a:solidFill>
                  <a:srgbClr val="000000"/>
                </a:solidFill>
                <a:latin typeface="Calibri"/>
                <a:ea typeface="Open Sans"/>
                <a:cs typeface="Open Sans"/>
              </a:rPr>
              <a:t>people who act on behalf of cultural, religious, state, or intra-state institutions</a:t>
            </a:r>
            <a:r>
              <a:rPr lang="en-US" sz="2400">
                <a:solidFill>
                  <a:srgbClr val="000000"/>
                </a:solidFill>
                <a:latin typeface="Calibri"/>
                <a:ea typeface="Open Sans"/>
                <a:cs typeface="Open Sans"/>
              </a:rPr>
              <a:t>. </a:t>
            </a:r>
            <a:endParaRPr lang="en-US" sz="2400">
              <a:solidFill>
                <a:srgbClr val="000000"/>
              </a:solidFill>
              <a:latin typeface="Calibri"/>
              <a:ea typeface="Open Sans" charset="0"/>
              <a:cs typeface="Open Sans" charset="0"/>
            </a:endParaRPr>
          </a:p>
          <a:p>
            <a:br>
              <a:rPr lang="en-US" sz="1600" i="1">
                <a:latin typeface="Calibri"/>
                <a:ea typeface="Open Sans" charset="0"/>
                <a:cs typeface="Open Sans" charset="0"/>
              </a:rPr>
            </a:br>
            <a:r>
              <a:rPr lang="en-US" sz="1600" i="1">
                <a:solidFill>
                  <a:srgbClr val="000000"/>
                </a:solidFill>
                <a:latin typeface="Calibri"/>
                <a:ea typeface="Open Sans"/>
                <a:cs typeface="Open Sans"/>
              </a:rPr>
              <a:t>Source: </a:t>
            </a:r>
            <a:r>
              <a:rPr lang="en-US" sz="1600" i="1">
                <a:solidFill>
                  <a:srgbClr val="000000"/>
                </a:solidFill>
                <a:latin typeface="Calibri"/>
                <a:ea typeface="Open Sans"/>
                <a:cs typeface="Open Sans"/>
                <a:hlinkClick r:id="rId3"/>
              </a:rPr>
              <a:t>Council of Europe</a:t>
            </a:r>
            <a:endParaRPr lang="en-US" sz="1400" i="1">
              <a:solidFill>
                <a:srgbClr val="000000"/>
              </a:solidFill>
              <a:latin typeface="Calibri"/>
              <a:ea typeface="Open Sans"/>
              <a:cs typeface="Open Sans"/>
            </a:endParaRPr>
          </a:p>
        </p:txBody>
      </p:sp>
      <p:sp>
        <p:nvSpPr>
          <p:cNvPr id="21" name="TextBox 7">
            <a:extLst>
              <a:ext uri="{FF2B5EF4-FFF2-40B4-BE49-F238E27FC236}">
                <a16:creationId xmlns:a16="http://schemas.microsoft.com/office/drawing/2014/main" id="{0D0E1B75-0F8F-5A4A-9C79-A1AF0B7D671E}"/>
              </a:ext>
            </a:extLst>
          </p:cNvPr>
          <p:cNvSpPr txBox="1"/>
          <p:nvPr/>
        </p:nvSpPr>
        <p:spPr>
          <a:xfrm>
            <a:off x="636958" y="2266248"/>
            <a:ext cx="4005498" cy="3414461"/>
          </a:xfrm>
          <a:prstGeom prst="rect">
            <a:avLst/>
          </a:prstGeom>
          <a:noFill/>
        </p:spPr>
        <p:txBody>
          <a:bodyPr wrap="square" lIns="0" tIns="45720" rIns="0" bIns="45720" rtlCol="0" anchor="t">
            <a:spAutoFit/>
          </a:bodyPr>
          <a:lstStyle/>
          <a:p>
            <a:pPr>
              <a:lnSpc>
                <a:spcPct val="130000"/>
              </a:lnSpc>
            </a:pPr>
            <a:r>
              <a:rPr lang="en-US" sz="2400" b="1">
                <a:solidFill>
                  <a:schemeClr val="tx1">
                    <a:alpha val="70000"/>
                  </a:schemeClr>
                </a:solidFill>
                <a:latin typeface="Calibri"/>
                <a:cs typeface="Calibri"/>
              </a:rPr>
              <a:t>Gender-based violence refers to any type of harm that is perpetrated against a person or group of people because of their factual or perceived sex, gender, sexual orientation and/or gender identity.</a:t>
            </a: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89068" y="6493798"/>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latin typeface="Calibri"/>
                <a:cs typeface="Calibri"/>
              </a:rPr>
              <a:pPr/>
              <a:t>7</a:t>
            </a:fld>
            <a:endParaRPr lang="fr-FR">
              <a:solidFill>
                <a:schemeClr val="bg1"/>
              </a:solidFill>
              <a:latin typeface="Calibri"/>
              <a:cs typeface="Calibri"/>
            </a:endParaRPr>
          </a:p>
        </p:txBody>
      </p:sp>
    </p:spTree>
    <p:extLst>
      <p:ext uri="{BB962C8B-B14F-4D97-AF65-F5344CB8AC3E}">
        <p14:creationId xmlns:p14="http://schemas.microsoft.com/office/powerpoint/2010/main" val="1065819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F0F28F-44A2-4070-A20B-27C3EBF1D664}"/>
              </a:ext>
            </a:extLst>
          </p:cNvPr>
          <p:cNvSpPr/>
          <p:nvPr/>
        </p:nvSpPr>
        <p:spPr>
          <a:xfrm>
            <a:off x="5254718" y="0"/>
            <a:ext cx="6937282"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Calibri"/>
              <a:cs typeface="Calibri"/>
            </a:endParaRPr>
          </a:p>
        </p:txBody>
      </p:sp>
      <p:sp>
        <p:nvSpPr>
          <p:cNvPr id="2" name="Title 1"/>
          <p:cNvSpPr>
            <a:spLocks noGrp="1"/>
          </p:cNvSpPr>
          <p:nvPr>
            <p:ph type="title"/>
          </p:nvPr>
        </p:nvSpPr>
        <p:spPr>
          <a:xfrm>
            <a:off x="574047" y="875753"/>
            <a:ext cx="4538622" cy="542183"/>
          </a:xfrm>
        </p:spPr>
        <p:txBody>
          <a:bodyPr>
            <a:normAutofit fontScale="90000"/>
          </a:bodyPr>
          <a:lstStyle/>
          <a:p>
            <a:pPr>
              <a:lnSpc>
                <a:spcPct val="100000"/>
              </a:lnSpc>
            </a:pPr>
            <a:r>
              <a:rPr lang="en-US" err="1">
                <a:latin typeface="Calibri"/>
              </a:rPr>
              <a:t>UniSAFE’s</a:t>
            </a:r>
            <a:r>
              <a:rPr lang="en-US">
                <a:latin typeface="Calibri"/>
              </a:rPr>
              <a:t> understanding of gender-based violence </a:t>
            </a:r>
          </a:p>
        </p:txBody>
      </p:sp>
      <p:sp>
        <p:nvSpPr>
          <p:cNvPr id="12" name="TextBox 11"/>
          <p:cNvSpPr txBox="1"/>
          <p:nvPr/>
        </p:nvSpPr>
        <p:spPr>
          <a:xfrm>
            <a:off x="5668675" y="1383889"/>
            <a:ext cx="6269789" cy="4467057"/>
          </a:xfrm>
          <a:prstGeom prst="rect">
            <a:avLst/>
          </a:prstGeom>
          <a:noFill/>
        </p:spPr>
        <p:txBody>
          <a:bodyPr wrap="square" lIns="0" tIns="45720" rIns="0" bIns="45720" rtlCol="0" anchor="t">
            <a:spAutoFit/>
          </a:bodyPr>
          <a:lstStyle/>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Physical Violence</a:t>
            </a:r>
          </a:p>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Sexual Violence</a:t>
            </a:r>
          </a:p>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Psychological Violence</a:t>
            </a:r>
          </a:p>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Economic and Financial Violence</a:t>
            </a:r>
          </a:p>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Harassment (both gender and sexual) in both online and offline contexts</a:t>
            </a:r>
          </a:p>
          <a:p>
            <a:pPr marL="342900" indent="-342900">
              <a:lnSpc>
                <a:spcPct val="150000"/>
              </a:lnSpc>
              <a:buFont typeface="Wingdings" panose="05000000000000000000" pitchFamily="2" charset="2"/>
              <a:buChar char="q"/>
            </a:pPr>
            <a:r>
              <a:rPr lang="en-US" sz="2400">
                <a:solidFill>
                  <a:schemeClr val="bg1"/>
                </a:solidFill>
                <a:latin typeface="Calibri"/>
                <a:ea typeface="Open Sans"/>
                <a:cs typeface="Open Sans"/>
              </a:rPr>
              <a:t>Online violence</a:t>
            </a:r>
          </a:p>
          <a:p>
            <a:pPr marL="342900" indent="-342900">
              <a:lnSpc>
                <a:spcPct val="150000"/>
              </a:lnSpc>
              <a:buFont typeface="Wingdings" panose="05000000000000000000" pitchFamily="2" charset="2"/>
              <a:buChar char="q"/>
            </a:pPr>
            <a:r>
              <a:rPr lang="en-US" sz="2400" err="1">
                <a:solidFill>
                  <a:schemeClr val="bg1"/>
                </a:solidFill>
                <a:latin typeface="Calibri"/>
                <a:ea typeface="Open Sans"/>
                <a:cs typeface="Open Sans"/>
              </a:rPr>
              <a:t>Organisational</a:t>
            </a:r>
            <a:r>
              <a:rPr lang="en-US" sz="2400">
                <a:solidFill>
                  <a:schemeClr val="bg1"/>
                </a:solidFill>
                <a:latin typeface="Calibri"/>
                <a:ea typeface="Open Sans"/>
                <a:cs typeface="Open Sans"/>
              </a:rPr>
              <a:t> (gender-based) violence</a:t>
            </a:r>
          </a:p>
        </p:txBody>
      </p:sp>
      <p:sp>
        <p:nvSpPr>
          <p:cNvPr id="21" name="TextBox 7">
            <a:extLst>
              <a:ext uri="{FF2B5EF4-FFF2-40B4-BE49-F238E27FC236}">
                <a16:creationId xmlns:a16="http://schemas.microsoft.com/office/drawing/2014/main" id="{0D0E1B75-0F8F-5A4A-9C79-A1AF0B7D671E}"/>
              </a:ext>
            </a:extLst>
          </p:cNvPr>
          <p:cNvSpPr txBox="1"/>
          <p:nvPr/>
        </p:nvSpPr>
        <p:spPr>
          <a:xfrm>
            <a:off x="654747" y="2257304"/>
            <a:ext cx="4012364" cy="2944011"/>
          </a:xfrm>
          <a:prstGeom prst="rect">
            <a:avLst/>
          </a:prstGeom>
          <a:noFill/>
        </p:spPr>
        <p:txBody>
          <a:bodyPr wrap="square" lIns="0" tIns="45720" rIns="0" bIns="45720" rtlCol="0" anchor="t">
            <a:spAutoFit/>
          </a:bodyPr>
          <a:lstStyle/>
          <a:p>
            <a:pPr>
              <a:lnSpc>
                <a:spcPct val="130000"/>
              </a:lnSpc>
            </a:pPr>
            <a:r>
              <a:rPr lang="en-US" b="0" i="0">
                <a:solidFill>
                  <a:srgbClr val="0E2234"/>
                </a:solidFill>
                <a:effectLst/>
                <a:latin typeface="Calibri"/>
                <a:cs typeface="Calibri"/>
              </a:rPr>
              <a:t>The term ‘gender-based violence’ (GBV) is used to capture </a:t>
            </a:r>
            <a:r>
              <a:rPr lang="en-US" b="1" i="0">
                <a:solidFill>
                  <a:srgbClr val="0E2234"/>
                </a:solidFill>
                <a:effectLst/>
                <a:latin typeface="Calibri"/>
                <a:cs typeface="Calibri"/>
              </a:rPr>
              <a:t>all forms of gender-based violence</a:t>
            </a:r>
            <a:r>
              <a:rPr lang="en-US" b="0" i="0">
                <a:solidFill>
                  <a:srgbClr val="0E2234"/>
                </a:solidFill>
                <a:effectLst/>
                <a:latin typeface="Calibri"/>
                <a:cs typeface="Calibri"/>
              </a:rPr>
              <a:t>: physical violence, sexual violence, psychological violence, economic violence, sexual harassment, harassment on the grounds of gender, and environmental harassment – in both </a:t>
            </a:r>
            <a:r>
              <a:rPr lang="en-US" b="1" i="0">
                <a:solidFill>
                  <a:srgbClr val="0E2234"/>
                </a:solidFill>
                <a:effectLst/>
                <a:latin typeface="Calibri"/>
                <a:cs typeface="Calibri"/>
              </a:rPr>
              <a:t>online and offline contexts</a:t>
            </a:r>
            <a:endParaRPr lang="en-US">
              <a:solidFill>
                <a:schemeClr val="tx1">
                  <a:alpha val="70000"/>
                </a:schemeClr>
              </a:solidFill>
              <a:latin typeface="Calibri"/>
              <a:cs typeface="Calibri"/>
            </a:endParaRP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latin typeface="Calibri"/>
                <a:cs typeface="Calibri"/>
              </a:rPr>
              <a:pPr/>
              <a:t>8</a:t>
            </a:fld>
            <a:endParaRPr lang="fr-FR">
              <a:solidFill>
                <a:schemeClr val="bg1"/>
              </a:solidFill>
              <a:latin typeface="Calibri"/>
              <a:cs typeface="Calibri"/>
            </a:endParaRPr>
          </a:p>
        </p:txBody>
      </p:sp>
    </p:spTree>
    <p:extLst>
      <p:ext uri="{BB962C8B-B14F-4D97-AF65-F5344CB8AC3E}">
        <p14:creationId xmlns:p14="http://schemas.microsoft.com/office/powerpoint/2010/main" val="3697474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3D8483-0995-E3CE-EC42-0F3F2ABFC098}"/>
              </a:ext>
            </a:extLst>
          </p:cNvPr>
          <p:cNvSpPr>
            <a:spLocks noGrp="1"/>
          </p:cNvSpPr>
          <p:nvPr>
            <p:ph type="title"/>
          </p:nvPr>
        </p:nvSpPr>
        <p:spPr>
          <a:xfrm>
            <a:off x="866619" y="2516152"/>
            <a:ext cx="3758364" cy="1861285"/>
          </a:xfrm>
        </p:spPr>
        <p:txBody>
          <a:bodyPr/>
          <a:lstStyle/>
          <a:p>
            <a:r>
              <a:rPr lang="en-GB" sz="2400" b="1">
                <a:latin typeface="D-DIN Exp"/>
              </a:rPr>
              <a:t>Gender-based violence: scope and magnitude</a:t>
            </a:r>
            <a:endParaRPr lang="en-GB" sz="2400" b="1"/>
          </a:p>
        </p:txBody>
      </p:sp>
      <p:sp>
        <p:nvSpPr>
          <p:cNvPr id="9" name="Title 3">
            <a:extLst>
              <a:ext uri="{FF2B5EF4-FFF2-40B4-BE49-F238E27FC236}">
                <a16:creationId xmlns:a16="http://schemas.microsoft.com/office/drawing/2014/main" id="{5F3F7908-2F43-B518-0940-D23F79CCA794}"/>
              </a:ext>
            </a:extLst>
          </p:cNvPr>
          <p:cNvSpPr txBox="1">
            <a:spLocks/>
          </p:cNvSpPr>
          <p:nvPr/>
        </p:nvSpPr>
        <p:spPr>
          <a:xfrm>
            <a:off x="5215385" y="1155284"/>
            <a:ext cx="3275407" cy="186128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32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sz="2000">
                <a:solidFill>
                  <a:schemeClr val="bg2">
                    <a:lumMod val="25000"/>
                  </a:schemeClr>
                </a:solidFill>
                <a:latin typeface="Open Sans"/>
              </a:rPr>
              <a:t>1 in 3 women worldwide have been subjected to physical and/or sexual violence in their lifetime (WHO, 2011)</a:t>
            </a:r>
            <a:endParaRPr lang="en-US" sz="2800">
              <a:solidFill>
                <a:schemeClr val="bg2">
                  <a:lumMod val="25000"/>
                </a:schemeClr>
              </a:solidFill>
              <a:latin typeface="Open Sans"/>
            </a:endParaRPr>
          </a:p>
        </p:txBody>
      </p:sp>
      <p:sp>
        <p:nvSpPr>
          <p:cNvPr id="11" name="Title 3">
            <a:extLst>
              <a:ext uri="{FF2B5EF4-FFF2-40B4-BE49-F238E27FC236}">
                <a16:creationId xmlns:a16="http://schemas.microsoft.com/office/drawing/2014/main" id="{8FCF128A-643D-DB93-93E9-507B05A8B8DA}"/>
              </a:ext>
            </a:extLst>
          </p:cNvPr>
          <p:cNvSpPr txBox="1">
            <a:spLocks/>
          </p:cNvSpPr>
          <p:nvPr/>
        </p:nvSpPr>
        <p:spPr>
          <a:xfrm>
            <a:off x="5215385" y="543537"/>
            <a:ext cx="3758364" cy="186128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32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b="1">
                <a:solidFill>
                  <a:schemeClr val="bg2">
                    <a:lumMod val="25000"/>
                  </a:schemeClr>
                </a:solidFill>
                <a:latin typeface="Open Sans"/>
              </a:rPr>
              <a:t>01</a:t>
            </a:r>
          </a:p>
        </p:txBody>
      </p:sp>
      <p:sp>
        <p:nvSpPr>
          <p:cNvPr id="12" name="TextBox 11">
            <a:extLst>
              <a:ext uri="{FF2B5EF4-FFF2-40B4-BE49-F238E27FC236}">
                <a16:creationId xmlns:a16="http://schemas.microsoft.com/office/drawing/2014/main" id="{1653458F-C518-88C9-ED9C-68874C6B415E}"/>
              </a:ext>
            </a:extLst>
          </p:cNvPr>
          <p:cNvSpPr txBox="1"/>
          <p:nvPr/>
        </p:nvSpPr>
        <p:spPr>
          <a:xfrm>
            <a:off x="5132232" y="4252175"/>
            <a:ext cx="3354946"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bg2">
                    <a:lumMod val="25000"/>
                  </a:schemeClr>
                </a:solidFill>
                <a:latin typeface="Open Sans"/>
              </a:rPr>
              <a:t>45% to 55% of women have experienced sexual harassment since the age of 15 in the EU-28 (FRA, 2015)</a:t>
            </a:r>
            <a:endParaRPr lang="en-US" sz="2000">
              <a:solidFill>
                <a:schemeClr val="bg2">
                  <a:lumMod val="25000"/>
                </a:schemeClr>
              </a:solidFill>
              <a:latin typeface="Open Sans"/>
              <a:ea typeface="Open Sans"/>
              <a:cs typeface="Open Sans"/>
            </a:endParaRPr>
          </a:p>
        </p:txBody>
      </p:sp>
      <p:sp>
        <p:nvSpPr>
          <p:cNvPr id="13" name="Title 3">
            <a:extLst>
              <a:ext uri="{FF2B5EF4-FFF2-40B4-BE49-F238E27FC236}">
                <a16:creationId xmlns:a16="http://schemas.microsoft.com/office/drawing/2014/main" id="{BD09A1BB-76A8-91EE-AD51-E03C4465D0B2}"/>
              </a:ext>
            </a:extLst>
          </p:cNvPr>
          <p:cNvSpPr txBox="1">
            <a:spLocks/>
          </p:cNvSpPr>
          <p:nvPr/>
        </p:nvSpPr>
        <p:spPr>
          <a:xfrm>
            <a:off x="5215385" y="3452016"/>
            <a:ext cx="3758364" cy="186128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32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b="1">
                <a:solidFill>
                  <a:schemeClr val="bg2">
                    <a:lumMod val="25000"/>
                  </a:schemeClr>
                </a:solidFill>
                <a:latin typeface="Open Sans"/>
              </a:rPr>
              <a:t>02</a:t>
            </a:r>
          </a:p>
        </p:txBody>
      </p:sp>
      <p:sp>
        <p:nvSpPr>
          <p:cNvPr id="14" name="TextBox 13">
            <a:extLst>
              <a:ext uri="{FF2B5EF4-FFF2-40B4-BE49-F238E27FC236}">
                <a16:creationId xmlns:a16="http://schemas.microsoft.com/office/drawing/2014/main" id="{40FA5BB8-5789-AEF9-1F58-590C3098F155}"/>
              </a:ext>
            </a:extLst>
          </p:cNvPr>
          <p:cNvSpPr txBox="1"/>
          <p:nvPr/>
        </p:nvSpPr>
        <p:spPr>
          <a:xfrm>
            <a:off x="8845640" y="3009040"/>
            <a:ext cx="3098988"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bg2">
                    <a:lumMod val="25000"/>
                  </a:schemeClr>
                </a:solidFill>
                <a:latin typeface="Open Sans"/>
              </a:rPr>
              <a:t>Transgender people are over four times more likely than cisgender people to be victims of violent crime (Flores et al., 2021)</a:t>
            </a:r>
            <a:endParaRPr lang="en-US"/>
          </a:p>
          <a:p>
            <a:endParaRPr lang="en-US" sz="2000">
              <a:solidFill>
                <a:schemeClr val="bg2">
                  <a:lumMod val="25000"/>
                </a:schemeClr>
              </a:solidFill>
              <a:latin typeface="Open Sans"/>
              <a:ea typeface="Open Sans"/>
              <a:cs typeface="Open Sans"/>
            </a:endParaRPr>
          </a:p>
        </p:txBody>
      </p:sp>
      <p:sp>
        <p:nvSpPr>
          <p:cNvPr id="15" name="Title 3">
            <a:extLst>
              <a:ext uri="{FF2B5EF4-FFF2-40B4-BE49-F238E27FC236}">
                <a16:creationId xmlns:a16="http://schemas.microsoft.com/office/drawing/2014/main" id="{6ED414EF-70D0-BF62-3DA5-AC0FC6A64136}"/>
              </a:ext>
            </a:extLst>
          </p:cNvPr>
          <p:cNvSpPr txBox="1">
            <a:spLocks/>
          </p:cNvSpPr>
          <p:nvPr/>
        </p:nvSpPr>
        <p:spPr>
          <a:xfrm>
            <a:off x="8970508" y="2316204"/>
            <a:ext cx="2751949" cy="186128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32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b="1">
                <a:solidFill>
                  <a:schemeClr val="bg2">
                    <a:lumMod val="25000"/>
                  </a:schemeClr>
                </a:solidFill>
                <a:latin typeface="Open Sans"/>
              </a:rPr>
              <a:t>03</a:t>
            </a:r>
          </a:p>
        </p:txBody>
      </p:sp>
      <p:sp>
        <p:nvSpPr>
          <p:cNvPr id="16" name="TextBox 15">
            <a:extLst>
              <a:ext uri="{FF2B5EF4-FFF2-40B4-BE49-F238E27FC236}">
                <a16:creationId xmlns:a16="http://schemas.microsoft.com/office/drawing/2014/main" id="{5FA100B9-E8E3-3B12-BF69-F2B31BD05617}"/>
              </a:ext>
            </a:extLst>
          </p:cNvPr>
          <p:cNvSpPr txBox="1"/>
          <p:nvPr/>
        </p:nvSpPr>
        <p:spPr>
          <a:xfrm>
            <a:off x="592429" y="5872766"/>
            <a:ext cx="1128618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a:t>WHO. (2011). Violence Against Women Prevalence Estimates, 2018 (p.87) World Health </a:t>
            </a:r>
            <a:r>
              <a:rPr lang="en-US" sz="1050" err="1"/>
              <a:t>Organisation</a:t>
            </a:r>
            <a:r>
              <a:rPr lang="en-US" sz="1050"/>
              <a:t>.</a:t>
            </a:r>
            <a:endParaRPr lang="en-US" sz="1050">
              <a:ea typeface="Open Sans"/>
              <a:cs typeface="Open Sans"/>
            </a:endParaRPr>
          </a:p>
          <a:p>
            <a:r>
              <a:rPr lang="en-US" sz="1050"/>
              <a:t>European Union Agency for Fundamental Rights. (2015). Violence against women An EU wide survey: Main results. European Union Agency for Fundamental Rights</a:t>
            </a:r>
            <a:endParaRPr lang="en-US" sz="1050">
              <a:ea typeface="Open Sans"/>
              <a:cs typeface="Open Sans"/>
            </a:endParaRPr>
          </a:p>
          <a:p>
            <a:r>
              <a:rPr lang="en-US" sz="1050"/>
              <a:t>Flores, A.R., Meyer, I.H., Langton, L. &amp; Herman, J.L. (2021). Gender identity Disparities in Criminal Victimization: National Crime Victimization Survey, 2017-2018, </a:t>
            </a:r>
            <a:r>
              <a:rPr lang="en-US" sz="1050" i="1"/>
              <a:t>American Journal of Public Health, 111(4), 726-729</a:t>
            </a:r>
            <a:endParaRPr lang="en-US" sz="1050" i="1">
              <a:ea typeface="Open Sans"/>
              <a:cs typeface="Open Sans"/>
            </a:endParaRPr>
          </a:p>
        </p:txBody>
      </p:sp>
    </p:spTree>
    <p:extLst>
      <p:ext uri="{BB962C8B-B14F-4D97-AF65-F5344CB8AC3E}">
        <p14:creationId xmlns:p14="http://schemas.microsoft.com/office/powerpoint/2010/main" val="3199267507"/>
      </p:ext>
    </p:extLst>
  </p:cSld>
  <p:clrMapOvr>
    <a:masterClrMapping/>
  </p:clrMapOvr>
</p:sld>
</file>

<file path=ppt/theme/theme1.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5732F9EEC752448223F01FC1FCAE7C" ma:contentTypeVersion="19" ma:contentTypeDescription="Create a new document." ma:contentTypeScope="" ma:versionID="c82527ce968425ecbd3076da3b4f6d1d">
  <xsd:schema xmlns:xsd="http://www.w3.org/2001/XMLSchema" xmlns:xs="http://www.w3.org/2001/XMLSchema" xmlns:p="http://schemas.microsoft.com/office/2006/metadata/properties" xmlns:ns2="df2c5a50-f49f-4694-a027-6f50ae0ffd71" xmlns:ns3="54531478-a02a-4101-bd8e-4f782ec3b3b0" targetNamespace="http://schemas.microsoft.com/office/2006/metadata/properties" ma:root="true" ma:fieldsID="4ec9ebc5c66e6a0b15b7ec08939c8fb3" ns2:_="" ns3:_="">
    <xsd:import namespace="df2c5a50-f49f-4694-a027-6f50ae0ffd71"/>
    <xsd:import namespace="54531478-a02a-4101-bd8e-4f782ec3b3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3:TaxCatchAll" minOccurs="0"/>
                <xsd:element ref="ns2:MediaServiceLocation"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2c5a50-f49f-4694-a027-6f50ae0ffd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748fa32-2c86-4eb4-8a30-862adc17a0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531478-a02a-4101-bd8e-4f782ec3b3b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587f9c5-24c0-48e4-8e1c-48968ad95276}" ma:internalName="TaxCatchAll" ma:showField="CatchAllData" ma:web="54531478-a02a-4101-bd8e-4f782ec3b3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f2c5a50-f49f-4694-a027-6f50ae0ffd71">
      <Terms xmlns="http://schemas.microsoft.com/office/infopath/2007/PartnerControls"/>
    </lcf76f155ced4ddcb4097134ff3c332f>
    <TaxCatchAll xmlns="54531478-a02a-4101-bd8e-4f782ec3b3b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0509C0-E592-4891-BCEF-2FD82CAFE9AD}">
  <ds:schemaRefs>
    <ds:schemaRef ds:uri="54531478-a02a-4101-bd8e-4f782ec3b3b0"/>
    <ds:schemaRef ds:uri="df2c5a50-f49f-4694-a027-6f50ae0ffd7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8C806F0-A098-4452-A1BD-095E37D268CE}">
  <ds:schemaRefs>
    <ds:schemaRef ds:uri="54531478-a02a-4101-bd8e-4f782ec3b3b0"/>
    <ds:schemaRef ds:uri="df2c5a50-f49f-4694-a027-6f50ae0ffd71"/>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560F00F-9AA0-446C-A1C0-C9B35389EF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3444</Words>
  <Application>Microsoft Office PowerPoint</Application>
  <PresentationFormat>Widescreen</PresentationFormat>
  <Paragraphs>254</Paragraphs>
  <Slides>29</Slides>
  <Notes>18</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Mini Powerpoint Template</vt:lpstr>
      <vt:lpstr>Mini Powerpoint Template</vt:lpstr>
      <vt:lpstr>PowerPoint Presentation</vt:lpstr>
      <vt:lpstr>Learning Objectives</vt:lpstr>
      <vt:lpstr>Ground Rules</vt:lpstr>
      <vt:lpstr>Programme of the day </vt:lpstr>
      <vt:lpstr>PowerPoint Presentation</vt:lpstr>
      <vt:lpstr>PowerPoint Presentation</vt:lpstr>
      <vt:lpstr>Definition of Gender-Based Violence</vt:lpstr>
      <vt:lpstr>UniSAFE’s understanding of gender-based violence </vt:lpstr>
      <vt:lpstr>Gender-based violence: scope and magnitude</vt:lpstr>
      <vt:lpstr>UniSAFE survey</vt:lpstr>
      <vt:lpstr>UniSAFE Survey - Facts and Figures</vt:lpstr>
      <vt:lpstr>Impact and consequences of experiencing gender-based violence</vt:lpstr>
      <vt:lpstr>PowerPoint Presentation</vt:lpstr>
      <vt:lpstr>Root causes</vt:lpstr>
      <vt:lpstr>The importance of intersectionality </vt:lpstr>
      <vt:lpstr>Intersectionality &amp; UniSAFE survey results </vt:lpstr>
      <vt:lpstr>Any questions or clarifications needed?</vt:lpstr>
      <vt:lpstr>Instructions for Exercise (Persona Story &amp; Discussion)</vt:lpstr>
      <vt:lpstr>Break</vt:lpstr>
      <vt:lpstr>Brief overview of the national legal context and definitions</vt:lpstr>
      <vt:lpstr>PowerPoint Presentation</vt:lpstr>
      <vt:lpstr>Pedagogical challenges when teaching about gender-based violence</vt:lpstr>
      <vt:lpstr>Practical strategies for integrating gender-based violence in teaching</vt:lpstr>
      <vt:lpstr>Practical strategies for integrating gender-based violence in teaching</vt:lpstr>
      <vt:lpstr>Do you have any experience or examples that you would like to share with us?</vt:lpstr>
      <vt:lpstr>Action Planning and Commitment</vt:lpstr>
      <vt:lpstr>Self-assessment and feedback survey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Panayiota Polykarpou</cp:lastModifiedBy>
  <cp:revision>71</cp:revision>
  <dcterms:created xsi:type="dcterms:W3CDTF">2023-08-17T08:19:42Z</dcterms:created>
  <dcterms:modified xsi:type="dcterms:W3CDTF">2024-01-04T06:37:56Z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0x010100AF5732F9EEC752448223F01FC1FCAE7C</vt:lpwstr>
  </property>
  <property fmtid="{D5CDD505-2E9C-101B-9397-08002B2CF9AE}" pid="3" name="MediaServiceImageTags">
    <vt:lpwstr/>
  </property>
</Properties>
</file>