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omments/modernComment_170_449827FB.xml" ContentType="application/vnd.ms-powerpoint.comment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05" r:id="rId4"/>
  </p:sldMasterIdLst>
  <p:notesMasterIdLst>
    <p:notesMasterId r:id="rId56"/>
  </p:notesMasterIdLst>
  <p:handoutMasterIdLst>
    <p:handoutMasterId r:id="rId57"/>
  </p:handoutMasterIdLst>
  <p:sldIdLst>
    <p:sldId id="373" r:id="rId5"/>
    <p:sldId id="380" r:id="rId6"/>
    <p:sldId id="438" r:id="rId7"/>
    <p:sldId id="387" r:id="rId8"/>
    <p:sldId id="610" r:id="rId9"/>
    <p:sldId id="300" r:id="rId10"/>
    <p:sldId id="640" r:id="rId11"/>
    <p:sldId id="641" r:id="rId12"/>
    <p:sldId id="458" r:id="rId13"/>
    <p:sldId id="622" r:id="rId14"/>
    <p:sldId id="379" r:id="rId15"/>
    <p:sldId id="614" r:id="rId16"/>
    <p:sldId id="444" r:id="rId17"/>
    <p:sldId id="449" r:id="rId18"/>
    <p:sldId id="617" r:id="rId19"/>
    <p:sldId id="619" r:id="rId20"/>
    <p:sldId id="620" r:id="rId21"/>
    <p:sldId id="615" r:id="rId22"/>
    <p:sldId id="616" r:id="rId23"/>
    <p:sldId id="621" r:id="rId24"/>
    <p:sldId id="601" r:id="rId25"/>
    <p:sldId id="396" r:id="rId26"/>
    <p:sldId id="397" r:id="rId27"/>
    <p:sldId id="398" r:id="rId28"/>
    <p:sldId id="399" r:id="rId29"/>
    <p:sldId id="625" r:id="rId30"/>
    <p:sldId id="633" r:id="rId31"/>
    <p:sldId id="624" r:id="rId32"/>
    <p:sldId id="626" r:id="rId33"/>
    <p:sldId id="627" r:id="rId34"/>
    <p:sldId id="628" r:id="rId35"/>
    <p:sldId id="629" r:id="rId36"/>
    <p:sldId id="630" r:id="rId37"/>
    <p:sldId id="382" r:id="rId38"/>
    <p:sldId id="388" r:id="rId39"/>
    <p:sldId id="643" r:id="rId40"/>
    <p:sldId id="405" r:id="rId41"/>
    <p:sldId id="406" r:id="rId42"/>
    <p:sldId id="385" r:id="rId43"/>
    <p:sldId id="593" r:id="rId44"/>
    <p:sldId id="407" r:id="rId45"/>
    <p:sldId id="408" r:id="rId46"/>
    <p:sldId id="637" r:id="rId47"/>
    <p:sldId id="632" r:id="rId48"/>
    <p:sldId id="635" r:id="rId49"/>
    <p:sldId id="426" r:id="rId50"/>
    <p:sldId id="588" r:id="rId51"/>
    <p:sldId id="589" r:id="rId52"/>
    <p:sldId id="436" r:id="rId53"/>
    <p:sldId id="642" r:id="rId54"/>
    <p:sldId id="368" r:id="rId55"/>
  </p:sldIdLst>
  <p:sldSz cx="12192000" cy="6858000"/>
  <p:notesSz cx="6858000" cy="9144000"/>
  <p:defaultTex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11FBB5F-A279-E1BC-A639-3829B0244F7C}" name="Vasia   Madesi" initials="VM" userId="S::vasia.madesi_yellowwindow.com#ext#@europeansf.onmicrosoft.com::16d47c5c-4b5a-452a-bc8a-bb2a63f077b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F2235"/>
    <a:srgbClr val="5792CE"/>
    <a:srgbClr val="FFFFFF"/>
    <a:srgbClr val="87C39C"/>
    <a:srgbClr val="AED7BD"/>
    <a:srgbClr val="964091"/>
    <a:srgbClr val="80ADDA"/>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2A1F8BA-17CE-55FC-7A37-6504EDC80777}" v="1" dt="2026-06-24T11:36:12.746"/>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53" autoAdjust="0"/>
    <p:restoredTop sz="78771" autoAdjust="0"/>
  </p:normalViewPr>
  <p:slideViewPr>
    <p:cSldViewPr snapToGrid="0">
      <p:cViewPr varScale="1">
        <p:scale>
          <a:sx n="87" d="100"/>
          <a:sy n="87" d="100"/>
        </p:scale>
        <p:origin x="1434" y="60"/>
      </p:cViewPr>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tableStyles" Target="tableStyle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notesMaster" Target="notesMasters/notesMaster1.xml"/><Relationship Id="rId64" Type="http://schemas.microsoft.com/office/2018/10/relationships/authors" Target="author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handoutMaster" Target="handoutMasters/handoutMaster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a Belen Amil" userId="S::amila_ceu.edu#ext#@europeansf.onmicrosoft.com::0e1bd8f9-c563-47a5-bc01-6e2f34c0830b" providerId="AD" clId="Web-{D91C8712-F9E0-2936-F3FB-937356514F21}"/>
    <pc:docChg chg="delSld modSld sldOrd">
      <pc:chgData name="Ana Belen Amil" userId="S::amila_ceu.edu#ext#@europeansf.onmicrosoft.com::0e1bd8f9-c563-47a5-bc01-6e2f34c0830b" providerId="AD" clId="Web-{D91C8712-F9E0-2936-F3FB-937356514F21}" dt="2026-05-26T10:03:29.002" v="24"/>
      <pc:docMkLst>
        <pc:docMk/>
      </pc:docMkLst>
      <pc:sldChg chg="ord modNotes">
        <pc:chgData name="Ana Belen Amil" userId="S::amila_ceu.edu#ext#@europeansf.onmicrosoft.com::0e1bd8f9-c563-47a5-bc01-6e2f34c0830b" providerId="AD" clId="Web-{D91C8712-F9E0-2936-F3FB-937356514F21}" dt="2026-05-26T10:03:29.002" v="24"/>
        <pc:sldMkLst>
          <pc:docMk/>
          <pc:sldMk cId="4125658076" sldId="385"/>
        </pc:sldMkLst>
      </pc:sldChg>
      <pc:sldChg chg="modNotes">
        <pc:chgData name="Ana Belen Amil" userId="S::amila_ceu.edu#ext#@europeansf.onmicrosoft.com::0e1bd8f9-c563-47a5-bc01-6e2f34c0830b" providerId="AD" clId="Web-{D91C8712-F9E0-2936-F3FB-937356514F21}" dt="2026-05-26T09:45:49.754" v="1"/>
        <pc:sldMkLst>
          <pc:docMk/>
          <pc:sldMk cId="567783720" sldId="449"/>
        </pc:sldMkLst>
      </pc:sldChg>
      <pc:sldChg chg="modNotes">
        <pc:chgData name="Ana Belen Amil" userId="S::amila_ceu.edu#ext#@europeansf.onmicrosoft.com::0e1bd8f9-c563-47a5-bc01-6e2f34c0830b" providerId="AD" clId="Web-{D91C8712-F9E0-2936-F3FB-937356514F21}" dt="2026-05-26T09:46:22.583" v="2"/>
        <pc:sldMkLst>
          <pc:docMk/>
          <pc:sldMk cId="1888198107" sldId="615"/>
        </pc:sldMkLst>
      </pc:sldChg>
      <pc:sldChg chg="modSp">
        <pc:chgData name="Ana Belen Amil" userId="S::amila_ceu.edu#ext#@europeansf.onmicrosoft.com::0e1bd8f9-c563-47a5-bc01-6e2f34c0830b" providerId="AD" clId="Web-{D91C8712-F9E0-2936-F3FB-937356514F21}" dt="2026-05-26T09:49:52.623" v="9" actId="20577"/>
        <pc:sldMkLst>
          <pc:docMk/>
          <pc:sldMk cId="2861981129" sldId="630"/>
        </pc:sldMkLst>
        <pc:spChg chg="mod">
          <ac:chgData name="Ana Belen Amil" userId="S::amila_ceu.edu#ext#@europeansf.onmicrosoft.com::0e1bd8f9-c563-47a5-bc01-6e2f34c0830b" providerId="AD" clId="Web-{D91C8712-F9E0-2936-F3FB-937356514F21}" dt="2026-05-26T09:49:52.623" v="9" actId="20577"/>
          <ac:spMkLst>
            <pc:docMk/>
            <pc:sldMk cId="2861981129" sldId="630"/>
            <ac:spMk id="2" creationId="{67755A61-2028-12BC-EFFB-DB1042165553}"/>
          </ac:spMkLst>
        </pc:spChg>
        <pc:spChg chg="mod">
          <ac:chgData name="Ana Belen Amil" userId="S::amila_ceu.edu#ext#@europeansf.onmicrosoft.com::0e1bd8f9-c563-47a5-bc01-6e2f34c0830b" providerId="AD" clId="Web-{D91C8712-F9E0-2936-F3FB-937356514F21}" dt="2026-05-26T09:49:09.497" v="8" actId="20577"/>
          <ac:spMkLst>
            <pc:docMk/>
            <pc:sldMk cId="2861981129" sldId="630"/>
            <ac:spMk id="3" creationId="{BBE63CCB-EF19-8E4B-8D92-4EF4FE00B7AC}"/>
          </ac:spMkLst>
        </pc:spChg>
        <pc:spChg chg="mod">
          <ac:chgData name="Ana Belen Amil" userId="S::amila_ceu.edu#ext#@europeansf.onmicrosoft.com::0e1bd8f9-c563-47a5-bc01-6e2f34c0830b" providerId="AD" clId="Web-{D91C8712-F9E0-2936-F3FB-937356514F21}" dt="2026-05-26T09:48:46.152" v="6" actId="20577"/>
          <ac:spMkLst>
            <pc:docMk/>
            <pc:sldMk cId="2861981129" sldId="630"/>
            <ac:spMk id="19" creationId="{BBE63CCB-EF19-8E4B-8D92-4EF4FE00B7AC}"/>
          </ac:spMkLst>
        </pc:spChg>
      </pc:sldChg>
    </pc:docChg>
  </pc:docChgLst>
</pc:chgInfo>
</file>

<file path=ppt/comments/modernComment_170_449827FB.xml><?xml version="1.0" encoding="utf-8"?>
<p188:cmLst xmlns:a="http://schemas.openxmlformats.org/drawingml/2006/main" xmlns:r="http://schemas.openxmlformats.org/officeDocument/2006/relationships" xmlns:p188="http://schemas.microsoft.com/office/powerpoint/2018/8/main">
  <p188:cm id="{D68E8DEE-8F3E-4053-8F89-7042E4973F48}" authorId="{D11FBB5F-A279-E1BC-A639-3829B0244F7C}" created="2026-05-11T12:27:47.847">
    <ac:txMkLst xmlns:ac="http://schemas.microsoft.com/office/drawing/2013/main/command">
      <pc:docMk xmlns:pc="http://schemas.microsoft.com/office/powerpoint/2013/main/command"/>
      <pc:sldMk xmlns:pc="http://schemas.microsoft.com/office/powerpoint/2013/main/command" cId="1150822395" sldId="368"/>
      <ac:spMk id="5" creationId="{7DF1B334-A98B-3F0C-5EAF-1683FA3D8DC7}"/>
      <ac:txMk cp="0" len="40">
        <ac:context len="527" hash="1067207679"/>
      </ac:txMk>
    </ac:txMkLst>
    <p188:pos x="4958080" y="1026160"/>
    <p188:txBody>
      <a:bodyPr/>
      <a:lstStyle/>
      <a:p>
        <a:r>
          <a:rPr lang="en-US"/>
          <a:t>To change the citation after agreement during the WP4 meeting</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D545DD6B-8B9E-6542-B9D8-9C1F4F618C3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CA3FEA30-BC4C-994F-B889-93D5D297B2D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E86BD2-5E6F-9C4A-99AC-16E36CEFF90D}" type="datetimeFigureOut">
              <a:rPr lang="fr-FR" smtClean="0"/>
              <a:t>24/06/2026</a:t>
            </a:fld>
            <a:endParaRPr lang="fr-FR"/>
          </a:p>
        </p:txBody>
      </p:sp>
      <p:sp>
        <p:nvSpPr>
          <p:cNvPr id="4" name="Espace réservé du pied de page 3">
            <a:extLst>
              <a:ext uri="{FF2B5EF4-FFF2-40B4-BE49-F238E27FC236}">
                <a16:creationId xmlns:a16="http://schemas.microsoft.com/office/drawing/2014/main" id="{30E81971-FA2E-5547-9042-F8E6C23D427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a:extLst>
              <a:ext uri="{FF2B5EF4-FFF2-40B4-BE49-F238E27FC236}">
                <a16:creationId xmlns:a16="http://schemas.microsoft.com/office/drawing/2014/main" id="{1508A43C-14BB-3748-8C76-B0D47DF8CB2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257744E-A28D-CC45-B59D-2AA8FD0E764C}" type="slidenum">
              <a:rPr lang="fr-FR" smtClean="0"/>
              <a:t>‹#›</a:t>
            </a:fld>
            <a:endParaRPr lang="fr-FR"/>
          </a:p>
        </p:txBody>
      </p:sp>
    </p:spTree>
    <p:extLst>
      <p:ext uri="{BB962C8B-B14F-4D97-AF65-F5344CB8AC3E}">
        <p14:creationId xmlns:p14="http://schemas.microsoft.com/office/powerpoint/2010/main" val="25493888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D-DIN" panose="020B0504030202030204" pitchFamily="34" charset="77"/>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D-DIN" panose="020B0504030202030204" pitchFamily="34" charset="77"/>
              </a:defRPr>
            </a:lvl1pPr>
          </a:lstStyle>
          <a:p>
            <a:fld id="{108FFD40-13C9-7B48-A0BE-E251E1E33FE5}" type="datetimeFigureOut">
              <a:rPr lang="en-US" smtClean="0"/>
              <a:pPr/>
              <a:t>6/24/2026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D-DIN" panose="020B0504030202030204" pitchFamily="34" charset="77"/>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D-DIN" panose="020B0504030202030204" pitchFamily="34" charset="77"/>
              </a:defRPr>
            </a:lvl1pPr>
          </a:lstStyle>
          <a:p>
            <a:fld id="{6F8E2375-F1B1-284C-A827-B0E603FDBDD8}" type="slidenum">
              <a:rPr lang="en-US" smtClean="0"/>
              <a:pPr/>
              <a:t>‹#›</a:t>
            </a:fld>
            <a:endParaRPr lang="en-US"/>
          </a:p>
        </p:txBody>
      </p:sp>
    </p:spTree>
    <p:extLst>
      <p:ext uri="{BB962C8B-B14F-4D97-AF65-F5344CB8AC3E}">
        <p14:creationId xmlns:p14="http://schemas.microsoft.com/office/powerpoint/2010/main" val="938444280"/>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D-DIN" panose="020B0504030202030204" pitchFamily="34" charset="77"/>
        <a:ea typeface="+mn-ea"/>
        <a:cs typeface="+mn-cs"/>
      </a:defRPr>
    </a:lvl1pPr>
    <a:lvl2pPr marL="457200" algn="l" defTabSz="914400" rtl="0" eaLnBrk="1" latinLnBrk="0" hangingPunct="1">
      <a:defRPr sz="1200" b="0" i="0" kern="1200">
        <a:solidFill>
          <a:schemeClr val="tx1"/>
        </a:solidFill>
        <a:latin typeface="D-DIN" panose="020B0504030202030204" pitchFamily="34" charset="77"/>
        <a:ea typeface="+mn-ea"/>
        <a:cs typeface="+mn-cs"/>
      </a:defRPr>
    </a:lvl2pPr>
    <a:lvl3pPr marL="914400" algn="l" defTabSz="914400" rtl="0" eaLnBrk="1" latinLnBrk="0" hangingPunct="1">
      <a:defRPr sz="1200" b="0" i="0" kern="1200">
        <a:solidFill>
          <a:schemeClr val="tx1"/>
        </a:solidFill>
        <a:latin typeface="D-DIN" panose="020B0504030202030204" pitchFamily="34" charset="77"/>
        <a:ea typeface="+mn-ea"/>
        <a:cs typeface="+mn-cs"/>
      </a:defRPr>
    </a:lvl3pPr>
    <a:lvl4pPr marL="1371600" algn="l" defTabSz="914400" rtl="0" eaLnBrk="1" latinLnBrk="0" hangingPunct="1">
      <a:defRPr sz="1200" b="0" i="0" kern="1200">
        <a:solidFill>
          <a:schemeClr val="tx1"/>
        </a:solidFill>
        <a:latin typeface="D-DIN" panose="020B0504030202030204" pitchFamily="34" charset="77"/>
        <a:ea typeface="+mn-ea"/>
        <a:cs typeface="+mn-cs"/>
      </a:defRPr>
    </a:lvl4pPr>
    <a:lvl5pPr marL="1828800" algn="l" defTabSz="914400" rtl="0" eaLnBrk="1" latinLnBrk="0" hangingPunct="1">
      <a:defRPr sz="1200" b="0" i="0" kern="1200">
        <a:solidFill>
          <a:schemeClr val="tx1"/>
        </a:solidFill>
        <a:latin typeface="D-DIN" panose="020B0504030202030204" pitchFamily="34" charset="77"/>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adf.org.au/insights/alcohol-and-consent/"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commission.europa.eu/strategy-and-policy/policies/justice-and-fundamental-rights/gender-equality/gender-based-violence/ending-gender-based-violence_en" TargetMode="External"/><Relationship Id="rId7" Type="http://schemas.openxmlformats.org/officeDocument/2006/relationships/hyperlink" Target="https://www.ilo.org/dyn/normlex/en/f?p=NORMLEXPUB:12100:0::NO::P12100_ILO_CODE:C190%22%20\l%20%22:~:text=With%20a%20view%20to%20preventing,of%20all%20forms%20of%20forced%22%20\h%EF%BF%BDHYPERLINK%20%22https://www.ilo.org/dyn/normlex/en/f?p=NORMLEXPUB:12100:0::NO::P12100_ILO_CODE:C190#:~:text=With%20a%20view%20to%20preventing,of%20all%20forms%20of%20forced" TargetMode="External"/><Relationship Id="rId2" Type="http://schemas.openxmlformats.org/officeDocument/2006/relationships/slide" Target="../slides/slide26.xml"/><Relationship Id="rId1" Type="http://schemas.openxmlformats.org/officeDocument/2006/relationships/notesMaster" Target="../notesMasters/notesMaster1.xml"/><Relationship Id="rId6" Type="http://schemas.openxmlformats.org/officeDocument/2006/relationships/hyperlink" Target="https://www.coe.int/en/web/conventions/full-list?module=signatures-by-treaty&amp;treatynum=210" TargetMode="External"/><Relationship Id="rId5" Type="http://schemas.openxmlformats.org/officeDocument/2006/relationships/hyperlink" Target="https://www.coe.int/en/web/istanbul-convention" TargetMode="External"/><Relationship Id="rId4" Type="http://schemas.openxmlformats.org/officeDocument/2006/relationships/hyperlink" Target="https://www.coe.int/en/web/genderequality/violence-against-women"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endParaRPr lang="en-GB" sz="1200" i="1"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200" i="0" dirty="0">
                <a:effectLst/>
                <a:latin typeface="Calibri" panose="020F0502020204030204" pitchFamily="34" charset="0"/>
                <a:ea typeface="Calibri" panose="020F0502020204030204" pitchFamily="34" charset="0"/>
                <a:cs typeface="Times New Roman" panose="02020603050405020304" pitchFamily="18" charset="0"/>
              </a:rPr>
              <a:t>Also, keep in mind to use inclusive language and respect other’s pronouns and names. </a:t>
            </a:r>
          </a:p>
          <a:p>
            <a:endParaRPr lang="en-AT"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2</a:t>
            </a:fld>
            <a:endParaRPr lang="en-US"/>
          </a:p>
        </p:txBody>
      </p:sp>
    </p:spTree>
    <p:extLst>
      <p:ext uri="{BB962C8B-B14F-4D97-AF65-F5344CB8AC3E}">
        <p14:creationId xmlns:p14="http://schemas.microsoft.com/office/powerpoint/2010/main" val="39169955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14</a:t>
            </a:fld>
            <a:endParaRPr lang="en-US"/>
          </a:p>
        </p:txBody>
      </p:sp>
    </p:spTree>
    <p:extLst>
      <p:ext uri="{BB962C8B-B14F-4D97-AF65-F5344CB8AC3E}">
        <p14:creationId xmlns:p14="http://schemas.microsoft.com/office/powerpoint/2010/main" val="23478730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spcBef>
                <a:spcPts val="1200"/>
              </a:spcBef>
              <a:buNone/>
            </a:pPr>
            <a:r>
              <a:rPr lang="en-US" b="1" i="0" dirty="0">
                <a:solidFill>
                  <a:srgbClr val="1E1E1E"/>
                </a:solidFill>
                <a:effectLst/>
                <a:latin typeface="Open Sans" panose="020B0606030504020204" pitchFamily="34" charset="0"/>
              </a:rPr>
              <a:t>Consent is an ongoing, mutual and freely-given agreement to take part in sexual activity. It applies to all relationships, all genders, and all sexualities.</a:t>
            </a:r>
            <a:endParaRPr lang="en-US" b="1" i="0" dirty="0">
              <a:solidFill>
                <a:srgbClr val="001737"/>
              </a:solidFill>
              <a:effectLst/>
              <a:latin typeface="Beatrice"/>
            </a:endParaRPr>
          </a:p>
          <a:p>
            <a:pPr algn="l">
              <a:spcBef>
                <a:spcPts val="1200"/>
              </a:spcBef>
              <a:buNone/>
            </a:pPr>
            <a:endParaRPr lang="en-US" b="1" i="0" dirty="0">
              <a:solidFill>
                <a:srgbClr val="001737"/>
              </a:solidFill>
              <a:effectLst/>
              <a:latin typeface="Beatrice"/>
            </a:endParaRPr>
          </a:p>
          <a:p>
            <a:pPr algn="l">
              <a:spcBef>
                <a:spcPts val="1200"/>
              </a:spcBef>
              <a:buNone/>
            </a:pPr>
            <a:r>
              <a:rPr lang="en-US" b="1" i="0" dirty="0">
                <a:solidFill>
                  <a:srgbClr val="001737"/>
                </a:solidFill>
                <a:effectLst/>
                <a:latin typeface="Beatrice"/>
              </a:rPr>
              <a:t>1. Sexual consent must be explicit</a:t>
            </a:r>
          </a:p>
          <a:p>
            <a:pPr algn="l">
              <a:spcBef>
                <a:spcPts val="1200"/>
              </a:spcBef>
            </a:pPr>
            <a:r>
              <a:rPr lang="en-US" b="0" i="0" dirty="0">
                <a:solidFill>
                  <a:srgbClr val="001737"/>
                </a:solidFill>
                <a:effectLst/>
                <a:latin typeface="Work Sans" panose="020F0502020204030204" pitchFamily="2" charset="0"/>
              </a:rPr>
              <a:t>There’s only one way to know for sure if someone has given their consent: if they tell you. Affirmative consent means that you and your partner give each other a </a:t>
            </a:r>
            <a:r>
              <a:rPr lang="en-US" b="1" i="0" dirty="0">
                <a:solidFill>
                  <a:srgbClr val="001737"/>
                </a:solidFill>
                <a:effectLst/>
                <a:latin typeface="Work Sans" panose="020F0502020204030204" pitchFamily="2" charset="0"/>
              </a:rPr>
              <a:t>clear, explicit and enthusiastic ‘yes’ </a:t>
            </a:r>
            <a:r>
              <a:rPr lang="en-US" b="0" i="0" dirty="0">
                <a:solidFill>
                  <a:srgbClr val="001737"/>
                </a:solidFill>
                <a:effectLst/>
                <a:latin typeface="Work Sans" panose="020F0502020204030204" pitchFamily="2" charset="0"/>
              </a:rPr>
              <a:t>to any sexual activity. Don't assume that the other person is as into what you’re doing as you are, even if they didn't say 'no' out loud. If your partner hasn't given an explicit 'yes', you need to do something to check if they are consenting, and the best way to do this is to ask. </a:t>
            </a:r>
          </a:p>
          <a:p>
            <a:endParaRPr lang="en-GB" dirty="0"/>
          </a:p>
          <a:p>
            <a:pPr algn="l">
              <a:spcBef>
                <a:spcPts val="1200"/>
              </a:spcBef>
              <a:buNone/>
            </a:pPr>
            <a:r>
              <a:rPr lang="en-US" b="1" i="0" dirty="0">
                <a:solidFill>
                  <a:srgbClr val="001737"/>
                </a:solidFill>
                <a:effectLst/>
                <a:latin typeface="Beatrice"/>
              </a:rPr>
              <a:t>2. Sexual consent must be voluntary</a:t>
            </a:r>
          </a:p>
          <a:p>
            <a:pPr algn="l">
              <a:spcBef>
                <a:spcPts val="1200"/>
              </a:spcBef>
              <a:buNone/>
            </a:pPr>
            <a:r>
              <a:rPr lang="en-US" b="0" i="0" dirty="0">
                <a:solidFill>
                  <a:srgbClr val="001737"/>
                </a:solidFill>
                <a:effectLst/>
                <a:latin typeface="Work Sans" pitchFamily="2" charset="0"/>
              </a:rPr>
              <a:t>Being part of any sexual activity should always be your choice. Consent means everyone wants to participate without feeling forced, manipulated or pressured. </a:t>
            </a:r>
          </a:p>
          <a:p>
            <a:pPr algn="l">
              <a:spcBef>
                <a:spcPts val="1200"/>
              </a:spcBef>
              <a:buNone/>
            </a:pPr>
            <a:r>
              <a:rPr lang="en-US" b="0" i="0" dirty="0">
                <a:solidFill>
                  <a:srgbClr val="001737"/>
                </a:solidFill>
                <a:effectLst/>
                <a:latin typeface="Work Sans" pitchFamily="2" charset="0"/>
              </a:rPr>
              <a:t>Sometimes people might say things that seem harmless but may make you feel </a:t>
            </a:r>
            <a:r>
              <a:rPr lang="en-US" b="1" i="0" dirty="0">
                <a:solidFill>
                  <a:srgbClr val="001737"/>
                </a:solidFill>
                <a:effectLst/>
                <a:latin typeface="Work Sans" pitchFamily="2" charset="0"/>
              </a:rPr>
              <a:t>guilty</a:t>
            </a:r>
            <a:r>
              <a:rPr lang="en-US" b="0" i="0" dirty="0">
                <a:solidFill>
                  <a:srgbClr val="001737"/>
                </a:solidFill>
                <a:effectLst/>
                <a:latin typeface="Work Sans" pitchFamily="2" charset="0"/>
              </a:rPr>
              <a:t>. Saying things like, 'If you really loved me, you would do this,' or 'You led me on!' are manipulative and take away the ability for the other person to give voluntary consent.</a:t>
            </a:r>
          </a:p>
          <a:p>
            <a:pPr algn="l">
              <a:spcBef>
                <a:spcPts val="1200"/>
              </a:spcBef>
              <a:buNone/>
            </a:pPr>
            <a:r>
              <a:rPr lang="en-US" b="0" i="0" dirty="0">
                <a:solidFill>
                  <a:srgbClr val="001737"/>
                </a:solidFill>
                <a:effectLst/>
                <a:latin typeface="Work Sans" pitchFamily="2" charset="0"/>
              </a:rPr>
              <a:t>Other manipulative </a:t>
            </a:r>
            <a:r>
              <a:rPr lang="en-US" b="0" i="0" dirty="0" err="1">
                <a:solidFill>
                  <a:srgbClr val="001737"/>
                </a:solidFill>
                <a:effectLst/>
                <a:latin typeface="Work Sans" pitchFamily="2" charset="0"/>
              </a:rPr>
              <a:t>behaviours</a:t>
            </a:r>
            <a:r>
              <a:rPr lang="en-US" b="0" i="0" dirty="0">
                <a:solidFill>
                  <a:srgbClr val="001737"/>
                </a:solidFill>
                <a:effectLst/>
                <a:latin typeface="Work Sans" pitchFamily="2" charset="0"/>
              </a:rPr>
              <a:t> that compromise voluntary consent include </a:t>
            </a:r>
            <a:r>
              <a:rPr lang="en-US" b="1" i="0" dirty="0">
                <a:solidFill>
                  <a:srgbClr val="001737"/>
                </a:solidFill>
                <a:effectLst/>
                <a:latin typeface="Work Sans" pitchFamily="2" charset="0"/>
              </a:rPr>
              <a:t>getting upset, ignoring or punishing someone, acting angry </a:t>
            </a:r>
            <a:r>
              <a:rPr lang="en-US" b="0" i="0" dirty="0">
                <a:solidFill>
                  <a:srgbClr val="001737"/>
                </a:solidFill>
                <a:effectLst/>
                <a:latin typeface="Work Sans" pitchFamily="2" charset="0"/>
              </a:rPr>
              <a:t>(like slamming doors), or </a:t>
            </a:r>
            <a:r>
              <a:rPr lang="en-US" b="1" i="0" dirty="0">
                <a:solidFill>
                  <a:srgbClr val="001737"/>
                </a:solidFill>
                <a:effectLst/>
                <a:latin typeface="Work Sans" pitchFamily="2" charset="0"/>
              </a:rPr>
              <a:t>continually asking</a:t>
            </a:r>
            <a:r>
              <a:rPr lang="en-US" b="0" i="0" dirty="0">
                <a:solidFill>
                  <a:srgbClr val="001737"/>
                </a:solidFill>
                <a:effectLst/>
                <a:latin typeface="Work Sans" pitchFamily="2" charset="0"/>
              </a:rPr>
              <a:t> someone who has not explicitly consented until they give in. It’s never okay to try to 'convince' or 'talk someone into' doing something sexual with you. </a:t>
            </a:r>
          </a:p>
          <a:p>
            <a:pPr algn="l">
              <a:spcBef>
                <a:spcPts val="1200"/>
              </a:spcBef>
              <a:buNone/>
            </a:pPr>
            <a:endParaRPr lang="en-US" b="0" i="0" dirty="0">
              <a:solidFill>
                <a:srgbClr val="001737"/>
              </a:solidFill>
              <a:effectLst/>
              <a:latin typeface="Work Sans" pitchFamily="2" charset="0"/>
            </a:endParaRPr>
          </a:p>
          <a:p>
            <a:pPr algn="l">
              <a:spcBef>
                <a:spcPts val="1200"/>
              </a:spcBef>
              <a:buNone/>
            </a:pPr>
            <a:r>
              <a:rPr lang="en-US" b="1" i="0" dirty="0">
                <a:solidFill>
                  <a:srgbClr val="001737"/>
                </a:solidFill>
                <a:effectLst/>
                <a:latin typeface="Beatrice"/>
              </a:rPr>
              <a:t>3. Sexual consent must be informed and specific</a:t>
            </a:r>
          </a:p>
          <a:p>
            <a:pPr algn="l">
              <a:spcBef>
                <a:spcPts val="1200"/>
              </a:spcBef>
              <a:buNone/>
            </a:pPr>
            <a:r>
              <a:rPr lang="en-US" b="0" i="0" dirty="0">
                <a:solidFill>
                  <a:srgbClr val="001737"/>
                </a:solidFill>
                <a:effectLst/>
                <a:latin typeface="Work Sans" pitchFamily="2" charset="0"/>
              </a:rPr>
              <a:t>This means that if you want to ask someone to do something sexual with you, they must know exactly what you mean. For example, you can’t just ask if someone wants to ‘hook up’ as they might think that’s something really different to what you think it is. </a:t>
            </a:r>
          </a:p>
          <a:p>
            <a:pPr algn="l">
              <a:spcBef>
                <a:spcPts val="1200"/>
              </a:spcBef>
              <a:buNone/>
            </a:pPr>
            <a:r>
              <a:rPr lang="en-US" b="0" i="0" dirty="0">
                <a:solidFill>
                  <a:srgbClr val="001737"/>
                </a:solidFill>
                <a:effectLst/>
                <a:latin typeface="Work Sans" pitchFamily="2" charset="0"/>
              </a:rPr>
              <a:t>If they do say yes to something that you have clearly asked to do, then this is the only activity for which you have consent. For example, asking someone to have oral sex with you doesn’t mean they are automatically consenting to other sexual activity. This relates to all sexual activity, including kissing and touching. You have to get consent for each different thing.</a:t>
            </a:r>
          </a:p>
          <a:p>
            <a:pPr algn="l">
              <a:spcBef>
                <a:spcPts val="1200"/>
              </a:spcBef>
              <a:buNone/>
            </a:pPr>
            <a:endParaRPr lang="en-US" b="1" i="0" dirty="0">
              <a:solidFill>
                <a:srgbClr val="001737"/>
              </a:solidFill>
              <a:effectLst/>
              <a:latin typeface="Beatrice"/>
            </a:endParaRPr>
          </a:p>
          <a:p>
            <a:pPr algn="l">
              <a:spcBef>
                <a:spcPts val="1200"/>
              </a:spcBef>
              <a:buNone/>
            </a:pPr>
            <a:r>
              <a:rPr lang="en-US" b="1" i="0" dirty="0">
                <a:solidFill>
                  <a:srgbClr val="001737"/>
                </a:solidFill>
                <a:effectLst/>
                <a:latin typeface="Beatrice"/>
              </a:rPr>
              <a:t>4.  Keep checking in</a:t>
            </a:r>
          </a:p>
          <a:p>
            <a:pPr algn="l">
              <a:spcBef>
                <a:spcPts val="1200"/>
              </a:spcBef>
              <a:buNone/>
            </a:pPr>
            <a:r>
              <a:rPr lang="en-US" b="0" i="0" dirty="0">
                <a:solidFill>
                  <a:srgbClr val="001737"/>
                </a:solidFill>
                <a:effectLst/>
                <a:latin typeface="Work Sans" pitchFamily="2" charset="0"/>
              </a:rPr>
              <a:t>It doesn’t matter if this is the first time you’ve had sex with someone or the hundredth – you must </a:t>
            </a:r>
            <a:r>
              <a:rPr lang="en-US" b="0" i="1" dirty="0">
                <a:solidFill>
                  <a:srgbClr val="001737"/>
                </a:solidFill>
                <a:effectLst/>
                <a:latin typeface="Work Sans" pitchFamily="2" charset="0"/>
              </a:rPr>
              <a:t>always</a:t>
            </a:r>
            <a:r>
              <a:rPr lang="en-US" b="0" i="0" dirty="0">
                <a:solidFill>
                  <a:srgbClr val="001737"/>
                </a:solidFill>
                <a:effectLst/>
                <a:latin typeface="Work Sans" pitchFamily="2" charset="0"/>
              </a:rPr>
              <a:t> get consent. You should keep checking in while you’re having sex, too. </a:t>
            </a:r>
          </a:p>
          <a:p>
            <a:pPr algn="l">
              <a:spcBef>
                <a:spcPts val="1200"/>
              </a:spcBef>
              <a:buNone/>
            </a:pPr>
            <a:r>
              <a:rPr lang="en-US" b="0" i="0" dirty="0">
                <a:solidFill>
                  <a:srgbClr val="001737"/>
                </a:solidFill>
                <a:effectLst/>
                <a:latin typeface="Work Sans" pitchFamily="2" charset="0"/>
              </a:rPr>
              <a:t>Along with verbal communication, another good way to check in is to take notice of your sexual partner’s body language. For example, if they seem tense, uncomfortable or extra quiet, pause and ask them how they’re feeling. You can also ask if they are enjoying it, and always stop altogether if it doesn’t feel good for everyone.</a:t>
            </a:r>
          </a:p>
          <a:p>
            <a:pPr algn="l">
              <a:spcBef>
                <a:spcPts val="1200"/>
              </a:spcBef>
              <a:buNone/>
            </a:pPr>
            <a:endParaRPr lang="en-US" b="0" i="0" dirty="0">
              <a:solidFill>
                <a:srgbClr val="001737"/>
              </a:solidFill>
              <a:effectLst/>
              <a:latin typeface="Work Sans" pitchFamily="2" charset="0"/>
            </a:endParaRPr>
          </a:p>
          <a:p>
            <a:pPr algn="l">
              <a:spcBef>
                <a:spcPts val="1200"/>
              </a:spcBef>
              <a:buNone/>
            </a:pPr>
            <a:r>
              <a:rPr lang="en-US" b="0" i="0" dirty="0">
                <a:solidFill>
                  <a:srgbClr val="001737"/>
                </a:solidFill>
                <a:effectLst/>
                <a:latin typeface="Work Sans" pitchFamily="2" charset="0"/>
              </a:rPr>
              <a:t>Sex is meant to be pleasurable for everyone involved. 'If someone isn’t giving you a big ‘</a:t>
            </a:r>
            <a:r>
              <a:rPr lang="en-US" b="0" i="0" dirty="0" err="1">
                <a:solidFill>
                  <a:srgbClr val="001737"/>
                </a:solidFill>
                <a:effectLst/>
                <a:latin typeface="Work Sans" pitchFamily="2" charset="0"/>
              </a:rPr>
              <a:t>hellyeah</a:t>
            </a:r>
            <a:r>
              <a:rPr lang="en-US" b="0" i="0" dirty="0">
                <a:solidFill>
                  <a:srgbClr val="001737"/>
                </a:solidFill>
                <a:effectLst/>
                <a:latin typeface="Work Sans" pitchFamily="2" charset="0"/>
              </a:rPr>
              <a:t>’ with their words and actions, then it’s time to stop. It’s that simple. Empathy, care and conversation are also huge turn-ons and should be non-negotiables in your sexual </a:t>
            </a:r>
            <a:r>
              <a:rPr lang="en-US" b="0" i="0" dirty="0" err="1">
                <a:solidFill>
                  <a:srgbClr val="001737"/>
                </a:solidFill>
                <a:effectLst/>
                <a:latin typeface="Work Sans" pitchFamily="2" charset="0"/>
              </a:rPr>
              <a:t>behaviour</a:t>
            </a:r>
            <a:r>
              <a:rPr lang="en-US" b="0" i="0" dirty="0">
                <a:solidFill>
                  <a:srgbClr val="001737"/>
                </a:solidFill>
                <a:effectLst/>
                <a:latin typeface="Work Sans" pitchFamily="2" charset="0"/>
              </a:rPr>
              <a:t>. And yes, all of those things are possible with any sexual partner, whether it’s someone you’re in a long-term committed relationship with, a casual partner or someone you just met.'</a:t>
            </a:r>
          </a:p>
          <a:p>
            <a:pPr algn="l">
              <a:spcBef>
                <a:spcPts val="1200"/>
              </a:spcBef>
              <a:buNone/>
            </a:pPr>
            <a:endParaRPr lang="en-US" b="0" i="0" dirty="0">
              <a:solidFill>
                <a:srgbClr val="001737"/>
              </a:solidFill>
              <a:effectLst/>
              <a:latin typeface="Work Sans" pitchFamily="2" charset="0"/>
            </a:endParaRPr>
          </a:p>
          <a:p>
            <a:pPr algn="l">
              <a:spcBef>
                <a:spcPts val="1200"/>
              </a:spcBef>
              <a:buNone/>
            </a:pPr>
            <a:r>
              <a:rPr lang="en-US" b="1" i="0" dirty="0">
                <a:solidFill>
                  <a:srgbClr val="001737"/>
                </a:solidFill>
                <a:effectLst/>
                <a:latin typeface="Beatrice"/>
              </a:rPr>
              <a:t>5. It's okay to slow things down or stop</a:t>
            </a:r>
          </a:p>
          <a:p>
            <a:pPr algn="l">
              <a:spcBef>
                <a:spcPts val="1200"/>
              </a:spcBef>
              <a:buNone/>
            </a:pPr>
            <a:r>
              <a:rPr lang="en-US" b="0" i="0" dirty="0">
                <a:solidFill>
                  <a:srgbClr val="001737"/>
                </a:solidFill>
                <a:effectLst/>
                <a:latin typeface="Work Sans" pitchFamily="2" charset="0"/>
              </a:rPr>
              <a:t>There’s no reason or rush to have sex, or do anything sexual, if you’re not feeling it. It’s important that everyone feels comfortable and safe, so if things are moving too quickly for you, it’s okay to slow down or stop. You could say something like ‘Can we slow down?’, ‘Can we take a break?’ or ‘Can we stop?’ Your partner should always respect your feelings, and you shouldn’t feel pressured to continue if you don’t want to.</a:t>
            </a:r>
          </a:p>
          <a:p>
            <a:pPr algn="l">
              <a:spcBef>
                <a:spcPts val="1200"/>
              </a:spcBef>
              <a:buNone/>
            </a:pPr>
            <a:endParaRPr lang="en-US" b="0" i="0" dirty="0">
              <a:solidFill>
                <a:srgbClr val="001737"/>
              </a:solidFill>
              <a:effectLst/>
              <a:latin typeface="Work Sans" pitchFamily="2" charset="0"/>
            </a:endParaRPr>
          </a:p>
          <a:p>
            <a:pPr algn="l">
              <a:spcBef>
                <a:spcPts val="1200"/>
              </a:spcBef>
              <a:buNone/>
            </a:pPr>
            <a:r>
              <a:rPr lang="en-US" b="1" i="0" dirty="0">
                <a:solidFill>
                  <a:srgbClr val="001737"/>
                </a:solidFill>
                <a:effectLst/>
                <a:latin typeface="Beatrice"/>
              </a:rPr>
              <a:t>6. Alcohol and drugs affect sexual consent</a:t>
            </a:r>
          </a:p>
          <a:p>
            <a:pPr algn="l">
              <a:spcBef>
                <a:spcPts val="1200"/>
              </a:spcBef>
            </a:pPr>
            <a:r>
              <a:rPr lang="en-US" b="0" i="0" dirty="0">
                <a:solidFill>
                  <a:srgbClr val="001737"/>
                </a:solidFill>
                <a:effectLst/>
                <a:latin typeface="Work Sans" pitchFamily="2" charset="0"/>
              </a:rPr>
              <a:t>If you’re using alcohol or drugs, you can’t legally give consent. This is because consent must be given freely. If you’re intoxicated, your capacity to make decisions can be affected, and your decision might be influenced by drugs and alcohol. If you’re sexual in any way with someone who's drunk or high and doesn’t know what’s going on, it’s important to understand that they can’t give you </a:t>
            </a:r>
            <a:r>
              <a:rPr lang="en-US" b="0" i="0" u="none" strike="noStrike" dirty="0">
                <a:solidFill>
                  <a:srgbClr val="7049E6"/>
                </a:solidFill>
                <a:effectLst/>
                <a:latin typeface="Work Sans" pitchFamily="2" charset="0"/>
                <a:hlinkClick r:id="rId3"/>
              </a:rPr>
              <a:t>informed consent</a:t>
            </a:r>
            <a:r>
              <a:rPr lang="en-US" b="0" i="0" dirty="0">
                <a:solidFill>
                  <a:srgbClr val="001737"/>
                </a:solidFill>
                <a:effectLst/>
                <a:latin typeface="Work Sans" pitchFamily="2" charset="0"/>
              </a:rPr>
              <a:t>.  </a:t>
            </a:r>
            <a:r>
              <a:rPr lang="en-US" b="0" i="0" u="sng" dirty="0">
                <a:solidFill>
                  <a:srgbClr val="001737"/>
                </a:solidFill>
                <a:effectLst/>
                <a:latin typeface="Work Sans" pitchFamily="2" charset="0"/>
              </a:rPr>
              <a:t>Having sex with someone who can’t consent because they are under the influence of drugs or alcohol is the equivalent to sexually assaulting or raping them.</a:t>
            </a:r>
          </a:p>
          <a:p>
            <a:endParaRPr lang="en-AT"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15</a:t>
            </a:fld>
            <a:endParaRPr lang="en-US"/>
          </a:p>
        </p:txBody>
      </p:sp>
    </p:spTree>
    <p:extLst>
      <p:ext uri="{BB962C8B-B14F-4D97-AF65-F5344CB8AC3E}">
        <p14:creationId xmlns:p14="http://schemas.microsoft.com/office/powerpoint/2010/main" val="13289962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Gender-based violence reflects the unequal power relations in academia between students and academics and between hierarchically positioned groups of academic staff. It also reflects the power relations in society as a whole, which are structured not only by gender but also by other characteristics, such as age, ethnicity, sexuality, or disability, which interact with gender. The hierarchical nature of higher education and research institutions leads to the underreporting of gender-based violence due to </a:t>
            </a:r>
            <a:r>
              <a:rPr lang="en-US" u="sng" dirty="0"/>
              <a:t>fears of retaliation</a:t>
            </a:r>
            <a:r>
              <a:rPr lang="en-US" dirty="0"/>
              <a:t>.</a:t>
            </a:r>
            <a:endParaRPr lang="en-AT" dirty="0"/>
          </a:p>
          <a:p>
            <a:endParaRPr lang="en-GB" dirty="0"/>
          </a:p>
          <a:p>
            <a:r>
              <a:rPr lang="en-US" dirty="0"/>
              <a:t>The inherently unequal distribution of power in the academic environment produces a context in which some individuals may be more at risk of gender-based violence. Hierarchical structures are typical for any work environment. However, </a:t>
            </a:r>
          </a:p>
          <a:p>
            <a:pPr marL="228600" indent="-228600">
              <a:buAutoNum type="arabicPeriod"/>
            </a:pPr>
            <a:r>
              <a:rPr lang="en-US" dirty="0"/>
              <a:t>Academic careers are </a:t>
            </a:r>
            <a:r>
              <a:rPr lang="en-US" dirty="0" err="1"/>
              <a:t>organised</a:t>
            </a:r>
            <a:r>
              <a:rPr lang="en-US" dirty="0"/>
              <a:t> in stages with a high degree of dependency of people in subordinate positions such as doctoral candidates and postdoctoral researchers. Success in reaching an independent academic position depends not just on individual skills but also on the support that doctoral candidates and postdoctoral researchers receive. Those in management and senior positions serve as </a:t>
            </a:r>
            <a:r>
              <a:rPr lang="en-US" b="1" dirty="0"/>
              <a:t>gatekeepers</a:t>
            </a:r>
            <a:r>
              <a:rPr lang="en-US" dirty="0"/>
              <a:t> who can offer – or withdraw – the support and opportunities necessary to study and to advance one’s career. There are also power differentials between different categories of staff, with various strata of senior academics, early-career academics, managers, administrators, and other support staff, </a:t>
            </a:r>
          </a:p>
          <a:p>
            <a:pPr marL="228600" indent="-228600">
              <a:buAutoNum type="arabicPeriod"/>
            </a:pPr>
            <a:r>
              <a:rPr lang="en-US" dirty="0"/>
              <a:t>Secondly, power differentials are also manifested between students and staff .Despite the common myth that students and teachers in higher education interact as mutually independent adults, teachers at all levels of education possess formal and informal power and authority. Formally, they decide on grades, exams, evaluations, job opportunities, and contacts. Informally, they represent authority in their academic field and because of their institutional position and reputation their </a:t>
            </a:r>
            <a:r>
              <a:rPr lang="en-US" dirty="0" err="1"/>
              <a:t>behaviour</a:t>
            </a:r>
            <a:r>
              <a:rPr lang="en-US" dirty="0"/>
              <a:t> may be difficult to question. This is compounded by the age differentials between students and teaching staff and by the reality that leadership roles continue to be predominantly held by (older) men. The unequal power imbalance in the teaching environment can thus be conducive to </a:t>
            </a:r>
            <a:r>
              <a:rPr lang="en-US" b="1" dirty="0"/>
              <a:t>abuses of power</a:t>
            </a:r>
            <a:r>
              <a:rPr lang="en-US" dirty="0"/>
              <a:t>. </a:t>
            </a:r>
          </a:p>
          <a:p>
            <a:endParaRPr lang="en-US" dirty="0"/>
          </a:p>
          <a:p>
            <a:r>
              <a:rPr lang="en-US" b="1" dirty="0"/>
              <a:t>Persistent gender </a:t>
            </a:r>
            <a:r>
              <a:rPr lang="en-US" b="1" dirty="0" err="1"/>
              <a:t>stereoptypes</a:t>
            </a:r>
            <a:r>
              <a:rPr lang="en-US" b="1" dirty="0"/>
              <a:t>.</a:t>
            </a:r>
            <a:r>
              <a:rPr lang="en-US" dirty="0"/>
              <a:t> Men are associated with the public sphere and the world of work, while the role of women is primarily seen as lying in the private sphere and in care. Therefore, women’s pursuit of professional careers or their abilities related to higher education and research maybe questioned. In the </a:t>
            </a:r>
            <a:r>
              <a:rPr lang="en-US" dirty="0" err="1"/>
              <a:t>UniSAFEsurvey</a:t>
            </a:r>
            <a:r>
              <a:rPr lang="en-US" dirty="0"/>
              <a:t>, the majority of respondents (58%) tend to agree or totally agree that academia is dominated by men who do not have enough confidence in women. Moreover, men tend to be perceived as active, dominant, and aggressive. Men’s </a:t>
            </a:r>
            <a:r>
              <a:rPr lang="en-US" dirty="0" err="1"/>
              <a:t>behaviour</a:t>
            </a:r>
            <a:r>
              <a:rPr lang="en-US" dirty="0"/>
              <a:t> is sometimes </a:t>
            </a:r>
            <a:r>
              <a:rPr lang="en-US" dirty="0" err="1"/>
              <a:t>biologised</a:t>
            </a:r>
            <a:r>
              <a:rPr lang="en-US" dirty="0"/>
              <a:t>: men are seen as ‘hunters’, and unable to control their sexual desires in the face of an attractive woman. Women, conversely, are stereotypically viewed as more passive and submissive. It is expected that they want to be seen as attractive by men, receive compliments, and be ‘conquered’. Women who do not conform to the popular ideal of beauty and attractiveness are not seen as potential victims of gender-based violence and their reports of gender-based violence are questioned or interpreted as attention-seeking. These stereotypes can lead men to feel entitled to exert control over women through violence and can make women more vulnerable to violence and less likely to seek help. Research shows that the </a:t>
            </a:r>
            <a:r>
              <a:rPr lang="en-US" b="1" dirty="0"/>
              <a:t>endorsement of gender stereotypes correlates with greater tolerance for various forms of gender-based violence (</a:t>
            </a:r>
            <a:r>
              <a:rPr lang="en-US" dirty="0"/>
              <a:t>Sundaram 2018; Jackson and Sundaram 2020) and that the prevalence of traditional gender beliefs and attitudes predicts rates of violence against women (York 2011). Gender stereotypes foster a culture of </a:t>
            </a:r>
            <a:r>
              <a:rPr lang="en-US" b="1" dirty="0"/>
              <a:t>victim blaming</a:t>
            </a:r>
            <a:r>
              <a:rPr lang="en-US" dirty="0"/>
              <a:t>, they can be held responsible for provoking the abuse, not standing up against the abuser. Gender stereotypes can also lead to the underreporting of acts of gender-based violence, as victims may fear being socially </a:t>
            </a:r>
            <a:r>
              <a:rPr lang="en-US" dirty="0" err="1"/>
              <a:t>stigmatised</a:t>
            </a:r>
            <a:r>
              <a:rPr lang="en-US" dirty="0"/>
              <a:t> or retaliation for speaking out. In this way, gender stereotypes can perpetuate a cycle of violence and silence. </a:t>
            </a:r>
          </a:p>
          <a:p>
            <a:endParaRPr lang="en-US" dirty="0"/>
          </a:p>
          <a:p>
            <a:r>
              <a:rPr lang="en-US" b="1" dirty="0" err="1"/>
              <a:t>Organisational</a:t>
            </a:r>
            <a:r>
              <a:rPr lang="en-US" b="1" dirty="0"/>
              <a:t> cultures.</a:t>
            </a:r>
            <a:r>
              <a:rPr lang="en-US" dirty="0"/>
              <a:t> Higher education and research are fields dominated by men and, consequently, are </a:t>
            </a:r>
            <a:r>
              <a:rPr lang="en-US" dirty="0" err="1"/>
              <a:t>characterised</a:t>
            </a:r>
            <a:r>
              <a:rPr lang="en-US" dirty="0"/>
              <a:t> by masculine culture. Only 30% of researchers in the world in 2017 were women (UNESCO 2019). While women represented 48% of doctoral graduates in the EU and Associated Countries in 2018, they were over-represented in the field of education and underrepresented in science, technology, engineering, and mathematics (European Commission 2021). In 2018, women in the EU and Associated Countries made up only one-fourth (26%) of full professors, the highest position within academia. The leaky pipeline phenomenon (Dubois-Shaik, F. et. Al. 2015) contributes to a lack of diversity within higher education and research institutions and thus to the preservation of the status quo. </a:t>
            </a:r>
          </a:p>
          <a:p>
            <a:endParaRPr lang="en-US" dirty="0"/>
          </a:p>
          <a:p>
            <a:r>
              <a:rPr lang="en-US" dirty="0"/>
              <a:t>Although the degree to which national academic systems are autonomous differs in Europe, </a:t>
            </a:r>
            <a:r>
              <a:rPr lang="en-US" b="1" dirty="0"/>
              <a:t>the argument of academic autonomy </a:t>
            </a:r>
            <a:r>
              <a:rPr lang="en-US" dirty="0"/>
              <a:t>can be misused when it is invoked by academics or academic managers to resist and oppose the adoption of measures to ensure non-discrimination and safety. Opening discussions about human </a:t>
            </a:r>
            <a:r>
              <a:rPr lang="en-US" dirty="0" err="1"/>
              <a:t>behaviour</a:t>
            </a:r>
            <a:r>
              <a:rPr lang="en-US" dirty="0"/>
              <a:t>, talking about gender-based violence, measuring its prevalence, and introducing preventive workshops and protective measures </a:t>
            </a:r>
            <a:r>
              <a:rPr lang="en-US" b="1" dirty="0"/>
              <a:t>are often completely new to the </a:t>
            </a:r>
            <a:r>
              <a:rPr lang="en-US" b="1" dirty="0" err="1"/>
              <a:t>organisational</a:t>
            </a:r>
            <a:r>
              <a:rPr lang="en-US" b="1" dirty="0"/>
              <a:t> cultures </a:t>
            </a:r>
            <a:r>
              <a:rPr lang="en-US" dirty="0"/>
              <a:t>within academia. Academic autonomy must not be abused as an excuse to protect organizational cultures where old boys’ networks can flourish, where perpetrators tend to be protected, and where their 'rights' may overrule the rights of their victims. Importantly, ending gender-based violence is in itself a way of ensuring academic freedom, as academic cultures free of gender-based violence are the necessary precondition for enabling everyone, but especially vulnerable groups, to engage fully in research and teaching and to act independently as students, teachers, and researchers, free from repression of any kind.</a:t>
            </a:r>
            <a:endParaRPr lang="en-AT"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17</a:t>
            </a:fld>
            <a:endParaRPr lang="en-US"/>
          </a:p>
        </p:txBody>
      </p:sp>
    </p:spTree>
    <p:extLst>
      <p:ext uri="{BB962C8B-B14F-4D97-AF65-F5344CB8AC3E}">
        <p14:creationId xmlns:p14="http://schemas.microsoft.com/office/powerpoint/2010/main" val="18521897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18</a:t>
            </a:fld>
            <a:endParaRPr lang="en-US"/>
          </a:p>
        </p:txBody>
      </p:sp>
    </p:spTree>
    <p:extLst>
      <p:ext uri="{BB962C8B-B14F-4D97-AF65-F5344CB8AC3E}">
        <p14:creationId xmlns:p14="http://schemas.microsoft.com/office/powerpoint/2010/main" val="20964562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Inequalities. </a:t>
            </a:r>
            <a:r>
              <a:rPr lang="en-GB" dirty="0"/>
              <a:t>Economic inequality, drastic hierarchies, low income, an insecure job, age, depending on someone for survival (financially, for housing, for food), if someone can “destroy your career anytime” — all these  drastically affect your ability to react and act.</a:t>
            </a:r>
          </a:p>
          <a:p>
            <a:r>
              <a:rPr lang="en-GB" b="1" dirty="0"/>
              <a:t>The newbie. </a:t>
            </a:r>
            <a:r>
              <a:rPr lang="en-GB" dirty="0"/>
              <a:t>As a newcomer, you can be in a vulnerable position because:</a:t>
            </a:r>
          </a:p>
          <a:p>
            <a:r>
              <a:rPr lang="en-GB" dirty="0"/>
              <a:t>— You do not know the rules by which the system operates, so you are willing to learn them and adapt as quickly as possible. It makes it easy to those in power to make you believe that whatever they want is how the game works. And if you don’t play along, your position is at stake.</a:t>
            </a:r>
          </a:p>
          <a:p>
            <a:r>
              <a:rPr lang="en-GB" dirty="0"/>
              <a:t>— You want to prove yourself or you want to please others and be liked, so you are willing to go the extra mile. This encourages thinking according to “whatever’s going happen, I’m going to work through it”. This creates an environment where you find yourself accepting some behaviours you may not accept otherwise.</a:t>
            </a:r>
          </a:p>
          <a:p>
            <a:r>
              <a:rPr lang="en-GB" dirty="0"/>
              <a:t>— You don’t know anyone. This lack of a support system makes you additionally vulnerable. </a:t>
            </a:r>
          </a:p>
          <a:p>
            <a:r>
              <a:rPr lang="en-GB" b="1" dirty="0"/>
              <a:t>Toxic environment. </a:t>
            </a:r>
            <a:r>
              <a:rPr lang="en-GB" dirty="0"/>
              <a:t>These are environments where it is difficult to speak out, have different kinds of perspectives that are respected, or challenge/question people’s behaviour. This can be because </a:t>
            </a:r>
          </a:p>
          <a:p>
            <a:r>
              <a:rPr lang="en-GB" dirty="0"/>
              <a:t>of a prevalent sexist culture or even high competition (people are more focused on their own success than on checking up on their peers and show solidarity).</a:t>
            </a:r>
          </a:p>
          <a:p>
            <a:endParaRPr lang="en-GB" dirty="0"/>
          </a:p>
          <a:p>
            <a:r>
              <a:rPr lang="en-GB" b="1" dirty="0"/>
              <a:t> “the Good Guy Syndrome”†,</a:t>
            </a:r>
            <a:r>
              <a:rPr lang="en-GB" dirty="0"/>
              <a:t> we mean how people with a reputation of being particularly nice can hide behind a smokescreen. We know from reading hundreds of stories that often harassers are people </a:t>
            </a:r>
          </a:p>
          <a:p>
            <a:r>
              <a:rPr lang="en-GB" dirty="0"/>
              <a:t>who are trusted and valued in society. This image has high credibility, and people like to believe it, which makes it significantly more difficult to prove that this popular person is a harasser.</a:t>
            </a:r>
          </a:p>
          <a:p>
            <a:r>
              <a:rPr lang="en-GB" b="1" dirty="0"/>
              <a:t>Good reputation/social prestige. </a:t>
            </a:r>
            <a:r>
              <a:rPr lang="en-GB" dirty="0"/>
              <a:t>A person everyone likes, who “would never do that” because they have so many witnesses for their nice behaviour, will always be seen in a positive light. It is hard to associate a popular and well-liked person with horrible actions, which makes it even more difficult for the ones affected to speak up and convince those around. This is even more a red flag if others are using someone’s good reputation to excuse their behaviour or reject someone’s complaint against harassment.</a:t>
            </a:r>
          </a:p>
          <a:p>
            <a:endParaRPr lang="en-GB" dirty="0"/>
          </a:p>
          <a:p>
            <a:r>
              <a:rPr lang="en-GB" b="1" dirty="0"/>
              <a:t>Starting with a compliment. </a:t>
            </a:r>
            <a:r>
              <a:rPr lang="en-GB" dirty="0"/>
              <a:t>This can be a classic method to pave the way for harassment. Even if it is not exactly appropriate or pleasant, you will find it harder to question someone’s behaviour if </a:t>
            </a:r>
          </a:p>
          <a:p>
            <a:r>
              <a:rPr lang="en-GB" dirty="0"/>
              <a:t>they seem to be “nice” to you. If you like the other person and they are on the same level as you, you might enjoy getting a compliment. But you do not want it from someone who is in a position of power and compliments your physical appearance rather than your work, for example. </a:t>
            </a:r>
          </a:p>
          <a:p>
            <a:r>
              <a:rPr lang="en-GB" b="1" dirty="0"/>
              <a:t>The pedestal </a:t>
            </a:r>
            <a:r>
              <a:rPr lang="en-GB" dirty="0"/>
              <a:t>A common pattern among manipulative harassers is to elevate you to a high level at first. They may praise you and show some extraordinary enthusiasm for your work and/or personality. This enthusiasm binds you to the person — especially when you’re new to an environment, insecure, inexperienced, or don’t know many people. This is meant to create emotional dependency: first the </a:t>
            </a:r>
          </a:p>
          <a:p>
            <a:r>
              <a:rPr lang="en-GB" dirty="0"/>
              <a:t>harasser makes sure you get used to this. They know you will seek approval to feed your self-confidence. </a:t>
            </a:r>
          </a:p>
          <a:p>
            <a:r>
              <a:rPr lang="en-GB" b="1" dirty="0"/>
              <a:t>Favouritism </a:t>
            </a:r>
            <a:r>
              <a:rPr lang="en-GB" dirty="0"/>
              <a:t>When someone is making you "the special one" by doing with you things they would not do with others, for example going for drinks, inviting you and only you to an event. This special position may seem attractive at first, but the flipside of the coin is that this alienates and isolates you from the rest of the group. It is a way to single you out, making it harder for you to reach out. It often leads to a guilt trap: while you feel flattered at first, you may not dare to speak up when it starts to feel uncomfortable, as you may be ashamed of having enjoyed your status as “the special one” up until then.</a:t>
            </a:r>
          </a:p>
          <a:p>
            <a:r>
              <a:rPr lang="en-GB" b="1" dirty="0"/>
              <a:t>The good old times </a:t>
            </a:r>
            <a:r>
              <a:rPr lang="en-GB" dirty="0"/>
              <a:t>Referring to their own youth and their “wild experiences” can be a way to lure you and put you under pressure to share more private information.</a:t>
            </a:r>
          </a:p>
          <a:p>
            <a:endParaRPr lang="en-GB" dirty="0"/>
          </a:p>
          <a:p>
            <a:r>
              <a:rPr lang="en-GB" b="1" dirty="0"/>
              <a:t>The saviour </a:t>
            </a:r>
            <a:r>
              <a:rPr lang="en-GB" dirty="0"/>
              <a:t>If someone is jumping in to “save” you or offer you something that sounds too good to be true, it might not be genuine at all. We remember another story in which a friend of ours received a job offer that didn’t sound like a job at all, more like everything she ever dreamt of, all at once. She was thrilled at first but soon after she expressed her interest, the dynamic switched and became more than fishy. The dream job offer turned out to be a way to lure her into the sphere of influence of someone who had completely different intentions. If you find yourself in a similar situation, keep your eyes open - there might be a trade-off.</a:t>
            </a:r>
          </a:p>
          <a:p>
            <a:r>
              <a:rPr lang="en-GB" b="1" dirty="0"/>
              <a:t>Playing hot and cold </a:t>
            </a:r>
            <a:r>
              <a:rPr lang="en-GB" dirty="0"/>
              <a:t>Being adorable with someone at one moment and absolutely horrible in the next is a way to make people emotionally dependent. When your behaviour is praised in one moment and extremely belittled in the next, a lot of confusion is created. In this state of insecurity, it is easier to exert control over a person. Such behaviour generates a lot of psychological pressure and makes it difficult to classify as it is unpredictable.</a:t>
            </a:r>
          </a:p>
          <a:p>
            <a:r>
              <a:rPr lang="en-GB" b="1" dirty="0"/>
              <a:t>Blurring the lines </a:t>
            </a:r>
            <a:r>
              <a:rPr lang="en-GB" dirty="0"/>
              <a:t>This can be between friendship and relationship, or between professional and private life. With blurred lines, it is more difficult to classify on which terrain you are currently moving: is this still work-related or actually already very private? Is this still buddy-like or already intimate and not just friendly any more? These boundaries are increasingly and deliberately shifted, for example in a work context, in companies that like to pretend to be a large family and that all their employees are friends. This dynamic opens up more and more potential grey areas for a harasser. When the lines are blurred, it becomes more difficult to refer to fixed rules such as codes of conduct that might keep you safe.</a:t>
            </a:r>
          </a:p>
          <a:p>
            <a:r>
              <a:rPr lang="en-GB" b="1" dirty="0"/>
              <a:t>The reciprocity trap </a:t>
            </a:r>
            <a:r>
              <a:rPr lang="en-GB" dirty="0"/>
              <a:t>You feel like you owe the person something because they have done something for you. Because of this favour you may have a hard time denying the person something — even though their favour might be completely unrelated to what they want in return.</a:t>
            </a:r>
          </a:p>
          <a:p>
            <a:r>
              <a:rPr lang="en-GB" b="1" dirty="0"/>
              <a:t>Invitation to a private space </a:t>
            </a:r>
            <a:r>
              <a:rPr lang="en-GB" dirty="0"/>
              <a:t>Whether it’s their house/hotel room or switching the medium/ platform of communication (e.g. from formal email to a more casual/ private messenger), this contributes to blurring the lines and taking the interaction away from the public eye. In those more isolated spaces, they feel unobserved and can exercise full control. Be aware that this is often used against those who complain against harassment: </a:t>
            </a:r>
            <a:r>
              <a:rPr lang="en-GB" b="1" dirty="0"/>
              <a:t>“if she did not want it, why did she accept the invitation?”</a:t>
            </a:r>
          </a:p>
          <a:p>
            <a:endParaRPr lang="en-GB" b="0" dirty="0"/>
          </a:p>
          <a:p>
            <a:r>
              <a:rPr lang="en-GB" b="1" dirty="0"/>
              <a:t>Acceleration</a:t>
            </a:r>
          </a:p>
          <a:p>
            <a:r>
              <a:rPr lang="en-GB" b="0" dirty="0"/>
              <a:t>It seems that suddenly, something  changed. The dynamic is shifting, and things are going so fast you cannot recalibrate or put your finger on it. You want to restore the previous state, you put extra strain on yourself, but that doesn't happen anymore. When they start dragging you down, you cannot let them go. This is because you rely on them to lift you up again.</a:t>
            </a:r>
          </a:p>
          <a:p>
            <a:r>
              <a:rPr lang="en-GB" b="1" dirty="0"/>
              <a:t>Not taking no for an answer</a:t>
            </a:r>
          </a:p>
          <a:p>
            <a:r>
              <a:rPr lang="en-GB" b="0" dirty="0"/>
              <a:t>In healthy social relationships, people should accept that when you say "no", it’s no. If your "no" is played down and the person does it all the more, if they become aggressive when you confront them, if they put you under pressure when you cancel on them, not letting you get away but immediately setting a new date, not giving you any possible way out… it’s a red flag.</a:t>
            </a:r>
          </a:p>
          <a:p>
            <a:r>
              <a:rPr lang="en-GB" b="1" dirty="0"/>
              <a:t>Pretexting cultural difference</a:t>
            </a:r>
          </a:p>
          <a:p>
            <a:r>
              <a:rPr lang="en-GB" b="0" dirty="0"/>
              <a:t>Harassers use "cultural differences" as an excuse when confronted about inappropriate behaviour, with </a:t>
            </a:r>
            <a:r>
              <a:rPr lang="en-GB" b="0" dirty="0" err="1"/>
              <a:t>thepretext</a:t>
            </a:r>
            <a:r>
              <a:rPr lang="en-GB" b="0" dirty="0"/>
              <a:t> that their behaviour is normal "where they come from". This helps them to silence the </a:t>
            </a:r>
          </a:p>
          <a:p>
            <a:r>
              <a:rPr lang="en-GB" b="0" dirty="0"/>
              <a:t>other person, trivialising their behaviour and allowing them to continue undisturbed. It can also be expectations placed on you that you are by default okay with a behaviour because of your culture, </a:t>
            </a:r>
          </a:p>
          <a:p>
            <a:r>
              <a:rPr lang="en-GB" b="0" dirty="0"/>
              <a:t>origin or other identity factors.</a:t>
            </a:r>
          </a:p>
          <a:p>
            <a:r>
              <a:rPr lang="en-GB" b="1" dirty="0"/>
              <a:t>Calling you a killjoy</a:t>
            </a:r>
          </a:p>
          <a:p>
            <a:r>
              <a:rPr lang="en-GB" b="0" dirty="0"/>
              <a:t>That’s a way to silence your resistance and deny you the right to establish your boundaries. </a:t>
            </a:r>
          </a:p>
          <a:p>
            <a:r>
              <a:rPr lang="en-GB" b="1" dirty="0"/>
              <a:t>They know what they’re doing </a:t>
            </a:r>
          </a:p>
          <a:p>
            <a:r>
              <a:rPr lang="en-GB" b="0" dirty="0"/>
              <a:t>When the person is not even trying to hide that they are cornering you or harassing you, and even says it openly and/or makes jokes about it, it's a red flag.</a:t>
            </a:r>
          </a:p>
          <a:p>
            <a:r>
              <a:rPr lang="en-GB" b="1" dirty="0"/>
              <a:t>Sexual look/behaviour/ comment/proposal</a:t>
            </a:r>
          </a:p>
          <a:p>
            <a:r>
              <a:rPr lang="en-GB" b="0" dirty="0"/>
              <a:t>If you are not explicitly consenting to a sexual look, behaviour, comment or proposal, if you have not asked for it, or if don’t have the possibility to say “no” without repercussions, then it’s definitely a red flag. Outside of a consensual relationship of a sexual nature, they are inappropriate. In our research, we noticed these actions of a sexual nature often seemed to emerge out of the blue or in very inappropriate </a:t>
            </a:r>
          </a:p>
          <a:p>
            <a:r>
              <a:rPr lang="en-GB" b="0" dirty="0"/>
              <a:t>contexts (e.g. a text at work). This is also a way to create surprise and reduce your ability to say no.</a:t>
            </a:r>
          </a:p>
          <a:p>
            <a:r>
              <a:rPr lang="en-GB" b="1" dirty="0"/>
              <a:t>Unwanted physical contact</a:t>
            </a:r>
          </a:p>
          <a:p>
            <a:r>
              <a:rPr lang="en-GB" b="0" dirty="0"/>
              <a:t>The trivialisation of unwanted physical contact and sexual violence alienates us from our bodies and our boundaries. But whether it's somebody casually touching you without your consent, assaulting </a:t>
            </a:r>
          </a:p>
          <a:p>
            <a:r>
              <a:rPr lang="en-GB" b="0" dirty="0"/>
              <a:t>you or raping you, it is unacceptable (and generally illegal).</a:t>
            </a:r>
            <a:endParaRPr lang="en-AT" b="0"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20</a:t>
            </a:fld>
            <a:endParaRPr lang="en-US"/>
          </a:p>
        </p:txBody>
      </p:sp>
    </p:spTree>
    <p:extLst>
      <p:ext uri="{BB962C8B-B14F-4D97-AF65-F5344CB8AC3E}">
        <p14:creationId xmlns:p14="http://schemas.microsoft.com/office/powerpoint/2010/main" val="3524821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22</a:t>
            </a:fld>
            <a:endParaRPr lang="en-US"/>
          </a:p>
        </p:txBody>
      </p:sp>
    </p:spTree>
    <p:extLst>
      <p:ext uri="{BB962C8B-B14F-4D97-AF65-F5344CB8AC3E}">
        <p14:creationId xmlns:p14="http://schemas.microsoft.com/office/powerpoint/2010/main" val="23152349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Prevention</a:t>
            </a:r>
            <a:r>
              <a:rPr lang="en-GB" dirty="0"/>
              <a:t>: </a:t>
            </a:r>
            <a:r>
              <a:rPr lang="en-US" dirty="0"/>
              <a:t>In academia, this may include induction materials for both staff and students, internal and external publicity and training, and public statements and visuals.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Prevalence</a:t>
            </a:r>
            <a:r>
              <a:rPr lang="en-US" dirty="0"/>
              <a:t> and incidence estimates contribute to evidence-based policymaking. Importantly, prevalence must apply an intersectional approach that takes into account people’s ethnicity and origin, gender identity, sexual orientation, and their position within the </a:t>
            </a:r>
            <a:r>
              <a:rPr lang="en-US" dirty="0" err="1"/>
              <a:t>organisation</a:t>
            </a:r>
            <a:r>
              <a:rPr lang="en-US" dirty="0"/>
              <a:t>.</a:t>
            </a: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23</a:t>
            </a:fld>
            <a:endParaRPr lang="en-US"/>
          </a:p>
        </p:txBody>
      </p:sp>
    </p:spTree>
    <p:extLst>
      <p:ext uri="{BB962C8B-B14F-4D97-AF65-F5344CB8AC3E}">
        <p14:creationId xmlns:p14="http://schemas.microsoft.com/office/powerpoint/2010/main" val="2227211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24</a:t>
            </a:fld>
            <a:endParaRPr lang="en-US"/>
          </a:p>
        </p:txBody>
      </p:sp>
    </p:spTree>
    <p:extLst>
      <p:ext uri="{BB962C8B-B14F-4D97-AF65-F5344CB8AC3E}">
        <p14:creationId xmlns:p14="http://schemas.microsoft.com/office/powerpoint/2010/main" val="31751557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25</a:t>
            </a:fld>
            <a:endParaRPr lang="en-US"/>
          </a:p>
        </p:txBody>
      </p:sp>
    </p:spTree>
    <p:extLst>
      <p:ext uri="{BB962C8B-B14F-4D97-AF65-F5344CB8AC3E}">
        <p14:creationId xmlns:p14="http://schemas.microsoft.com/office/powerpoint/2010/main" val="37043358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AT" altLang="en-AT" sz="1200" b="0" i="0" u="none" strike="noStrike" cap="none" normalizeH="0" baseline="0" dirty="0">
                <a:ln>
                  <a:noFill/>
                </a:ln>
                <a:solidFill>
                  <a:srgbClr val="0F2235"/>
                </a:solidFill>
                <a:effectLst/>
                <a:latin typeface="inherit"/>
              </a:rPr>
              <a:t>The </a:t>
            </a:r>
            <a:r>
              <a:rPr kumimoji="0" lang="en-AT" altLang="en-AT" sz="1200" b="1" i="0" u="none" strike="noStrike" cap="none" normalizeH="0" baseline="0" dirty="0">
                <a:ln>
                  <a:noFill/>
                </a:ln>
                <a:solidFill>
                  <a:srgbClr val="0F2235"/>
                </a:solidFill>
                <a:effectLst/>
                <a:latin typeface="inherit"/>
                <a:cs typeface="Open Sans" panose="020B0606030504020204" pitchFamily="34" charset="0"/>
              </a:rPr>
              <a:t>European Commission </a:t>
            </a:r>
            <a:r>
              <a:rPr kumimoji="0" lang="en-AT" altLang="en-AT" sz="1200" b="0" i="0" u="none" strike="noStrike" cap="none" normalizeH="0" baseline="0" dirty="0">
                <a:ln>
                  <a:noFill/>
                </a:ln>
                <a:solidFill>
                  <a:srgbClr val="0F2235"/>
                </a:solidFill>
                <a:effectLst/>
                <a:latin typeface="inherit"/>
              </a:rPr>
              <a:t>(2020) has listed ending gender-based violence as one of the key objectives of the </a:t>
            </a:r>
            <a:r>
              <a:rPr kumimoji="0" lang="en-AT" altLang="en-AT" sz="1200" b="1" i="0" u="none" strike="noStrike" cap="none" normalizeH="0" baseline="0" dirty="0">
                <a:ln>
                  <a:noFill/>
                </a:ln>
                <a:solidFill>
                  <a:srgbClr val="0F2235"/>
                </a:solidFill>
                <a:effectLst/>
                <a:latin typeface="inherit"/>
                <a:cs typeface="Open Sans" panose="020B0606030504020204" pitchFamily="34" charset="0"/>
                <a:hlinkClick r:id="rId3">
                  <a:extLst>
                    <a:ext uri="{A12FA001-AC4F-418D-AE19-62706E023703}">
                      <ahyp:hlinkClr xmlns:ahyp="http://schemas.microsoft.com/office/drawing/2018/hyperlinkcolor" val="tx"/>
                    </a:ext>
                  </a:extLst>
                </a:hlinkClick>
              </a:rPr>
              <a:t>EU Gender Equality Strategy 2020-2025</a:t>
            </a:r>
            <a:r>
              <a:rPr kumimoji="0" lang="en-AT" altLang="en-AT" sz="1200" b="0" i="0" u="none" strike="noStrike" cap="none" normalizeH="0" baseline="0" dirty="0">
                <a:ln>
                  <a:noFill/>
                </a:ln>
                <a:solidFill>
                  <a:srgbClr val="0F2235"/>
                </a:solidFill>
                <a:effectLst/>
                <a:latin typeface="inherit"/>
              </a:rPr>
              <a:t>. According to the European Commission (2021):</a:t>
            </a:r>
          </a:p>
          <a:p>
            <a:pPr marL="0" marR="0" lvl="0" indent="0" algn="l" defTabSz="914400" rtl="0" eaLnBrk="0" fontAlgn="base" latinLnBrk="0" hangingPunct="0">
              <a:lnSpc>
                <a:spcPct val="100000"/>
              </a:lnSpc>
              <a:spcBef>
                <a:spcPct val="0"/>
              </a:spcBef>
              <a:spcAft>
                <a:spcPct val="0"/>
              </a:spcAft>
              <a:buClrTx/>
              <a:buSzTx/>
              <a:buFontTx/>
              <a:buNone/>
              <a:tabLst/>
            </a:pPr>
            <a:r>
              <a:rPr kumimoji="0" lang="en-AT" altLang="en-AT" sz="1200" b="0" i="0" u="none" strike="noStrike" cap="none" normalizeH="0" baseline="0" dirty="0">
                <a:ln>
                  <a:noFill/>
                </a:ln>
                <a:solidFill>
                  <a:srgbClr val="0F2235"/>
                </a:solidFill>
                <a:effectLst/>
                <a:latin typeface="inherit"/>
              </a:rPr>
              <a:t>Gender-based violence is defined as violence directed against a person because of that person’s gender or violence that affects persons of a particular gender disproportionately. Violence against women is understood as a </a:t>
            </a:r>
            <a:r>
              <a:rPr kumimoji="0" lang="en-AT" altLang="en-AT" sz="1200" b="0" i="0" u="sng" strike="noStrike" cap="none" normalizeH="0" baseline="0" dirty="0">
                <a:ln>
                  <a:noFill/>
                </a:ln>
                <a:solidFill>
                  <a:srgbClr val="0F2235"/>
                </a:solidFill>
                <a:effectLst/>
                <a:latin typeface="inherit"/>
              </a:rPr>
              <a:t>violation of human rights </a:t>
            </a:r>
            <a:r>
              <a:rPr kumimoji="0" lang="en-AT" altLang="en-AT" sz="1200" b="0" i="0" u="none" strike="noStrike" cap="none" normalizeH="0" baseline="0" dirty="0">
                <a:ln>
                  <a:noFill/>
                </a:ln>
                <a:solidFill>
                  <a:srgbClr val="0F2235"/>
                </a:solidFill>
                <a:effectLst/>
                <a:latin typeface="inherit"/>
              </a:rPr>
              <a:t>and a </a:t>
            </a:r>
            <a:r>
              <a:rPr kumimoji="0" lang="en-AT" altLang="en-AT" sz="1200" b="0" i="0" u="sng" strike="noStrike" cap="none" normalizeH="0" baseline="0" dirty="0">
                <a:ln>
                  <a:noFill/>
                </a:ln>
                <a:solidFill>
                  <a:srgbClr val="0F2235"/>
                </a:solidFill>
                <a:effectLst/>
                <a:latin typeface="inherit"/>
              </a:rPr>
              <a:t>form of discrimination against women </a:t>
            </a:r>
            <a:r>
              <a:rPr kumimoji="0" lang="en-AT" altLang="en-AT" sz="1200" b="0" i="0" u="none" strike="noStrike" cap="none" normalizeH="0" baseline="0" dirty="0">
                <a:ln>
                  <a:noFill/>
                </a:ln>
                <a:solidFill>
                  <a:srgbClr val="0F2235"/>
                </a:solidFill>
                <a:effectLst/>
                <a:latin typeface="inherit"/>
              </a:rPr>
              <a:t>and shall mean all acts of gender-based violence that result in, or are likely to result in physical harm, sexual harm, psychological harm, or economic harm or suffering to women. It can include violence against women and domestic violence against women, men or children living in the same domestic unit. Although women and girls are the main victims of gender-based violence, it also causes severe harm to families and communities.</a:t>
            </a:r>
            <a:endParaRPr kumimoji="0" lang="de-AT" altLang="en-AT" sz="1200" b="0" i="0" u="none" strike="noStrike" cap="none" normalizeH="0" baseline="0" dirty="0">
              <a:ln>
                <a:noFill/>
              </a:ln>
              <a:solidFill>
                <a:srgbClr val="0F2235"/>
              </a:solidFill>
              <a:effectLst/>
              <a:latin typeface="inheri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AT" altLang="en-AT" sz="1200" b="0" i="0" u="none" strike="noStrike" cap="none" normalizeH="0" baseline="0" dirty="0">
              <a:ln>
                <a:noFill/>
              </a:ln>
              <a:solidFill>
                <a:srgbClr val="0F2235"/>
              </a:solidFill>
              <a:effectLst/>
              <a:latin typeface="inheri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AT" altLang="en-AT" sz="1200" b="0" i="0" u="none" strike="noStrike" cap="none" normalizeH="0" baseline="0" dirty="0">
                <a:ln>
                  <a:noFill/>
                </a:ln>
                <a:solidFill>
                  <a:srgbClr val="0F2235"/>
                </a:solidFill>
                <a:effectLst/>
                <a:latin typeface="inherit"/>
              </a:rPr>
              <a:t>The </a:t>
            </a:r>
            <a:r>
              <a:rPr kumimoji="0" lang="en-AT" altLang="en-AT" sz="1200" b="1" i="0" u="none" strike="noStrike" cap="none" normalizeH="0" baseline="0" dirty="0">
                <a:ln>
                  <a:noFill/>
                </a:ln>
                <a:solidFill>
                  <a:srgbClr val="0F2235"/>
                </a:solidFill>
                <a:effectLst/>
                <a:latin typeface="inherit"/>
                <a:cs typeface="Open Sans" panose="020B0606030504020204" pitchFamily="34" charset="0"/>
              </a:rPr>
              <a:t>Council of Europe</a:t>
            </a:r>
            <a:r>
              <a:rPr kumimoji="0" lang="en-AT" altLang="en-AT" sz="1200" b="0" i="0" u="none" strike="noStrike" cap="none" normalizeH="0" baseline="0" dirty="0">
                <a:ln>
                  <a:noFill/>
                </a:ln>
                <a:solidFill>
                  <a:srgbClr val="0F2235"/>
                </a:solidFill>
                <a:effectLst/>
                <a:latin typeface="inherit"/>
              </a:rPr>
              <a:t> (2018), in its </a:t>
            </a:r>
            <a:r>
              <a:rPr kumimoji="0" lang="en-AT" altLang="en-AT" sz="1200" b="1" i="0" u="none" strike="noStrike" cap="none" normalizeH="0" baseline="0" dirty="0">
                <a:ln>
                  <a:noFill/>
                </a:ln>
                <a:solidFill>
                  <a:srgbClr val="0F2235"/>
                </a:solidFill>
                <a:effectLst/>
                <a:latin typeface="inherit"/>
                <a:cs typeface="Open Sans" panose="020B0606030504020204" pitchFamily="34" charset="0"/>
                <a:hlinkClick r:id="rId4">
                  <a:extLst>
                    <a:ext uri="{A12FA001-AC4F-418D-AE19-62706E023703}">
                      <ahyp:hlinkClr xmlns:ahyp="http://schemas.microsoft.com/office/drawing/2018/hyperlinkcolor" val="tx"/>
                    </a:ext>
                  </a:extLst>
                </a:hlinkClick>
              </a:rPr>
              <a:t>Gender Equality Strategy 2018-2023</a:t>
            </a:r>
            <a:r>
              <a:rPr kumimoji="0" lang="en-AT" altLang="en-AT" sz="1200" b="0" i="0" u="none" strike="noStrike" cap="none" normalizeH="0" baseline="0" dirty="0">
                <a:ln>
                  <a:noFill/>
                </a:ln>
                <a:solidFill>
                  <a:srgbClr val="0F2235"/>
                </a:solidFill>
                <a:effectLst/>
                <a:latin typeface="inherit"/>
              </a:rPr>
              <a:t> Violence against women remains one of the most pronounced expressions of the unequal power relations between women and men. It is both a violation of the human rights of women and a major obstacle to gender equality.</a:t>
            </a:r>
            <a:r>
              <a:rPr kumimoji="0" lang="de-AT" altLang="en-AT" sz="1200" b="0" i="0" u="none" strike="noStrike" cap="none" normalizeH="0" baseline="0" dirty="0">
                <a:ln>
                  <a:noFill/>
                </a:ln>
                <a:solidFill>
                  <a:srgbClr val="0F2235"/>
                </a:solidFill>
                <a:effectLst/>
                <a:latin typeface="inherit"/>
              </a:rPr>
              <a:t> G</a:t>
            </a:r>
            <a:r>
              <a:rPr kumimoji="0" lang="en-AT" altLang="en-AT" sz="1200" b="0" i="0" u="none" strike="noStrike" cap="none" normalizeH="0" baseline="0" dirty="0">
                <a:ln>
                  <a:noFill/>
                </a:ln>
                <a:solidFill>
                  <a:srgbClr val="0F2235"/>
                </a:solidFill>
                <a:effectLst/>
                <a:latin typeface="inherit"/>
              </a:rPr>
              <a:t>ender-based violence and violence against women are two terms that are often used interchangeably, as most violence against women is inflicted for gender-based reasons and it affects women disproportionately. Gender-based violence is defined as:</a:t>
            </a:r>
            <a:r>
              <a:rPr kumimoji="0" lang="de-AT" altLang="en-AT" sz="1200" b="0" i="0" u="none" strike="noStrike" cap="none" normalizeH="0" baseline="0" dirty="0">
                <a:ln>
                  <a:noFill/>
                </a:ln>
                <a:solidFill>
                  <a:srgbClr val="0F2235"/>
                </a:solidFill>
                <a:effectLst/>
                <a:latin typeface="inherit"/>
              </a:rPr>
              <a:t> </a:t>
            </a:r>
            <a:r>
              <a:rPr kumimoji="0" lang="en-AT" altLang="en-AT" sz="1200" b="0" i="0" u="none" strike="noStrike" cap="none" normalizeH="0" baseline="0" dirty="0">
                <a:ln>
                  <a:noFill/>
                </a:ln>
                <a:solidFill>
                  <a:srgbClr val="0F2235"/>
                </a:solidFill>
                <a:effectLst/>
                <a:latin typeface="inherit"/>
              </a:rPr>
              <a:t>any type of harm that is perpetrated against a person or group of people because of their factual or perceived sex, gender, sexual orientation and/or gender identity.</a:t>
            </a:r>
            <a:endParaRPr kumimoji="0" lang="de-AT" altLang="en-AT" sz="1200" b="0" i="0" u="none" strike="noStrike" cap="none" normalizeH="0" baseline="0" dirty="0">
              <a:ln>
                <a:noFill/>
              </a:ln>
              <a:solidFill>
                <a:srgbClr val="0F2235"/>
              </a:solidFill>
              <a:effectLst/>
              <a:latin typeface="inheri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AT" altLang="en-AT" sz="1200" b="0" i="0" u="none" strike="noStrike" cap="none" normalizeH="0" baseline="0" dirty="0">
              <a:ln>
                <a:noFill/>
              </a:ln>
              <a:solidFill>
                <a:srgbClr val="0F2235"/>
              </a:solidFill>
              <a:effectLst/>
              <a:latin typeface="inheri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AT" altLang="en-AT" sz="1200" b="0" i="0" u="none" strike="noStrike" cap="none" normalizeH="0" baseline="0" dirty="0">
                <a:ln>
                  <a:noFill/>
                </a:ln>
                <a:solidFill>
                  <a:srgbClr val="0F2235"/>
                </a:solidFill>
                <a:effectLst/>
                <a:latin typeface="inherit"/>
              </a:rPr>
              <a:t>One of the most prominent and recognised instruments to address violence against women is the </a:t>
            </a:r>
            <a:r>
              <a:rPr kumimoji="0" lang="en-AT" altLang="en-AT" sz="1200" b="1" i="0" u="none" strike="noStrike" cap="none" normalizeH="0" baseline="0" dirty="0">
                <a:ln>
                  <a:noFill/>
                </a:ln>
                <a:solidFill>
                  <a:srgbClr val="0F2235"/>
                </a:solidFill>
                <a:effectLst/>
                <a:latin typeface="inherit"/>
                <a:cs typeface="Open Sans" panose="020B0606030504020204" pitchFamily="34" charset="0"/>
                <a:hlinkClick r:id="rId5">
                  <a:extLst>
                    <a:ext uri="{A12FA001-AC4F-418D-AE19-62706E023703}">
                      <ahyp:hlinkClr xmlns:ahyp="http://schemas.microsoft.com/office/drawing/2018/hyperlinkcolor" val="tx"/>
                    </a:ext>
                  </a:extLst>
                </a:hlinkClick>
              </a:rPr>
              <a:t>Council of Europe Convention on Preventing and Combating Violence against Women and Domestic Violence</a:t>
            </a:r>
            <a:r>
              <a:rPr kumimoji="0" lang="en-AT" altLang="en-AT" sz="1200" b="0" i="0" u="none" strike="noStrike" cap="none" normalizeH="0" baseline="0" dirty="0">
                <a:ln>
                  <a:noFill/>
                </a:ln>
                <a:solidFill>
                  <a:srgbClr val="0F2235"/>
                </a:solidFill>
                <a:effectLst/>
                <a:latin typeface="inherit"/>
              </a:rPr>
              <a:t> (commonly referred to as the </a:t>
            </a:r>
            <a:r>
              <a:rPr kumimoji="0" lang="en-AT" altLang="en-AT" sz="1200" b="1" i="0" u="none" strike="noStrike" cap="none" normalizeH="0" baseline="0" dirty="0">
                <a:ln>
                  <a:noFill/>
                </a:ln>
                <a:solidFill>
                  <a:srgbClr val="0F2235"/>
                </a:solidFill>
                <a:effectLst/>
                <a:latin typeface="inherit"/>
                <a:cs typeface="Open Sans" panose="020B0606030504020204" pitchFamily="34" charset="0"/>
                <a:hlinkClick r:id="rId6">
                  <a:extLst>
                    <a:ext uri="{A12FA001-AC4F-418D-AE19-62706E023703}">
                      <ahyp:hlinkClr xmlns:ahyp="http://schemas.microsoft.com/office/drawing/2018/hyperlinkcolor" val="tx"/>
                    </a:ext>
                  </a:extLst>
                </a:hlinkClick>
              </a:rPr>
              <a:t>Istanbul Convention</a:t>
            </a:r>
            <a:r>
              <a:rPr kumimoji="0" lang="en-AT" altLang="en-AT" sz="1200" b="0" i="0" u="none" strike="noStrike" cap="none" normalizeH="0" baseline="0" dirty="0">
                <a:ln>
                  <a:noFill/>
                </a:ln>
                <a:solidFill>
                  <a:srgbClr val="0F2235"/>
                </a:solidFill>
                <a:effectLst/>
                <a:latin typeface="inherit"/>
              </a:rPr>
              <a:t>). As of 5 May 2023, 37 countries have ratified the Istanbul Convention and a further eight have signed it but not ratified it, including the EU itself as an international organisation (Council of Europe, 2021). Article 3 of the Convention defines violence against women as a “violation of human rights and a form of discrimination against women and shall mean all acts of gender-based violation that result in, or are likely to result in, physical, sexual, psychological, or economic harm or suffering to women including threats of such acts, coercion or arbitrary deprivation of liberty, whether occurring in public or private life”. In the same article, gender-based violence against women is defined as “violence that is directed against a woman because she is a woman or that affects women disproportionately.”</a:t>
            </a:r>
            <a:endParaRPr kumimoji="0" lang="de-AT" altLang="en-AT" sz="1200" b="0" i="0" u="none" strike="noStrike" cap="none" normalizeH="0" baseline="0" dirty="0">
              <a:ln>
                <a:noFill/>
              </a:ln>
              <a:solidFill>
                <a:srgbClr val="0F2235"/>
              </a:solidFill>
              <a:effectLst/>
              <a:latin typeface="inheri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AT" altLang="en-AT" sz="1200" b="0" i="0" u="none" strike="noStrike" cap="none" normalizeH="0" baseline="0" dirty="0">
              <a:ln>
                <a:noFill/>
              </a:ln>
              <a:solidFill>
                <a:srgbClr val="0F2235"/>
              </a:solidFill>
              <a:effectLst/>
              <a:latin typeface="inheri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AT" altLang="en-AT" sz="1200" b="0" i="0" u="none" strike="noStrike" cap="none" normalizeH="0" baseline="0" dirty="0">
                <a:ln>
                  <a:noFill/>
                </a:ln>
                <a:solidFill>
                  <a:srgbClr val="0F2235"/>
                </a:solidFill>
                <a:effectLst/>
                <a:latin typeface="inherit"/>
              </a:rPr>
              <a:t>The </a:t>
            </a:r>
            <a:r>
              <a:rPr kumimoji="0" lang="en-AT" altLang="en-AT" sz="1200" b="1" i="0" u="none" strike="noStrike" cap="none" normalizeH="0" baseline="0" dirty="0">
                <a:ln>
                  <a:noFill/>
                </a:ln>
                <a:solidFill>
                  <a:srgbClr val="0F2235"/>
                </a:solidFill>
                <a:effectLst/>
                <a:latin typeface="inherit"/>
                <a:cs typeface="Open Sans" panose="020B0606030504020204" pitchFamily="34" charset="0"/>
              </a:rPr>
              <a:t>International Labour Organisation</a:t>
            </a:r>
            <a:r>
              <a:rPr kumimoji="0" lang="en-AT" altLang="en-AT" sz="1200" b="0" i="0" u="none" strike="noStrike" cap="none" normalizeH="0" baseline="0" dirty="0">
                <a:ln>
                  <a:noFill/>
                </a:ln>
                <a:solidFill>
                  <a:srgbClr val="0F2235"/>
                </a:solidFill>
                <a:effectLst/>
                <a:latin typeface="inherit"/>
              </a:rPr>
              <a:t> </a:t>
            </a:r>
            <a:r>
              <a:rPr kumimoji="0" lang="en-AT" altLang="en-AT" sz="1200" b="1" i="0" u="none" strike="noStrike" cap="none" normalizeH="0" baseline="0" dirty="0">
                <a:ln>
                  <a:noFill/>
                </a:ln>
                <a:solidFill>
                  <a:srgbClr val="0F2235"/>
                </a:solidFill>
                <a:effectLst/>
                <a:latin typeface="inherit"/>
                <a:cs typeface="Open Sans" panose="020B0606030504020204" pitchFamily="34" charset="0"/>
              </a:rPr>
              <a:t>(ILO 2019) </a:t>
            </a:r>
            <a:r>
              <a:rPr kumimoji="0" lang="en-AT" altLang="en-AT" sz="1200" b="0" i="0" u="none" strike="noStrike" cap="none" normalizeH="0" baseline="0" dirty="0">
                <a:ln>
                  <a:noFill/>
                </a:ln>
                <a:solidFill>
                  <a:srgbClr val="0F2235"/>
                </a:solidFill>
                <a:effectLst/>
                <a:latin typeface="inherit"/>
              </a:rPr>
              <a:t>has also played an important role in setting standards in relation to gender-based violence. In 2019, it adopted the </a:t>
            </a:r>
            <a:r>
              <a:rPr kumimoji="0" lang="en-AT" altLang="en-AT" sz="1200" b="1" i="0" u="none" strike="noStrike" cap="none" normalizeH="0" baseline="0" dirty="0">
                <a:ln>
                  <a:noFill/>
                </a:ln>
                <a:solidFill>
                  <a:srgbClr val="0F2235"/>
                </a:solidFill>
                <a:effectLst/>
                <a:latin typeface="inherit"/>
                <a:cs typeface="Open Sans" panose="020B0606030504020204" pitchFamily="34" charset="0"/>
                <a:hlinkClick r:id="rId7">
                  <a:extLst>
                    <a:ext uri="{A12FA001-AC4F-418D-AE19-62706E023703}">
                      <ahyp:hlinkClr xmlns:ahyp="http://schemas.microsoft.com/office/drawing/2018/hyperlinkcolor" val="tx"/>
                    </a:ext>
                  </a:extLst>
                </a:hlinkClick>
              </a:rPr>
              <a:t>Violence and Harassment Convention – known as Convention No. 190 or C190</a:t>
            </a:r>
            <a:r>
              <a:rPr kumimoji="0" lang="en-AT" altLang="en-AT" sz="1200" b="0" i="0" u="none" strike="noStrike" cap="none" normalizeH="0" baseline="0" dirty="0">
                <a:ln>
                  <a:noFill/>
                </a:ln>
                <a:solidFill>
                  <a:srgbClr val="0F2235"/>
                </a:solidFill>
                <a:effectLst/>
                <a:latin typeface="inherit"/>
              </a:rPr>
              <a:t> – which recognises everyone’s right to a world of work free from violence and harassment, including gender-based violence and harassment. It notes that such violence at work represents a human rights violation or abuse, and poses </a:t>
            </a:r>
            <a:r>
              <a:rPr kumimoji="0" lang="en-AT" altLang="en-AT" sz="1200" b="0" i="0" u="sng" strike="noStrike" cap="none" normalizeH="0" baseline="0" dirty="0">
                <a:ln>
                  <a:noFill/>
                </a:ln>
                <a:solidFill>
                  <a:srgbClr val="0F2235"/>
                </a:solidFill>
                <a:effectLst/>
                <a:latin typeface="inherit"/>
              </a:rPr>
              <a:t>a threat to access to decent work</a:t>
            </a:r>
            <a:r>
              <a:rPr kumimoji="0" lang="en-AT" altLang="en-AT" sz="1200" b="0" i="0" u="none" strike="noStrike" cap="none" normalizeH="0" baseline="0" dirty="0">
                <a:ln>
                  <a:noFill/>
                </a:ln>
                <a:solidFill>
                  <a:srgbClr val="0F2235"/>
                </a:solidFill>
                <a:effectLst/>
                <a:latin typeface="inherit"/>
              </a:rPr>
              <a:t>, and the labour market more generally. It calls for an inclusive, integrated and gender-responsive approach in combating gender-based violence, that considers how </a:t>
            </a:r>
            <a:r>
              <a:rPr kumimoji="0" lang="en-AT" altLang="en-AT" sz="1200" b="0" i="0" u="sng" strike="noStrike" cap="none" normalizeH="0" baseline="0" dirty="0">
                <a:ln>
                  <a:noFill/>
                </a:ln>
                <a:solidFill>
                  <a:srgbClr val="0F2235"/>
                </a:solidFill>
                <a:effectLst/>
                <a:latin typeface="inherit"/>
              </a:rPr>
              <a:t>intersecting forms of discrimination and unequal power relations </a:t>
            </a:r>
            <a:r>
              <a:rPr kumimoji="0" lang="en-AT" altLang="en-AT" sz="1200" b="0" i="0" u="none" strike="noStrike" cap="none" normalizeH="0" baseline="0" dirty="0">
                <a:ln>
                  <a:noFill/>
                </a:ln>
                <a:solidFill>
                  <a:srgbClr val="0F2235"/>
                </a:solidFill>
                <a:effectLst/>
                <a:latin typeface="inherit"/>
              </a:rPr>
              <a:t>contribute to the problem.</a:t>
            </a:r>
            <a:endParaRPr kumimoji="0" lang="de-AT" altLang="en-AT" sz="1200" b="0" i="0" u="none" strike="noStrike" cap="none" normalizeH="0" baseline="0" dirty="0">
              <a:ln>
                <a:noFill/>
              </a:ln>
              <a:solidFill>
                <a:srgbClr val="0F2235"/>
              </a:solidFill>
              <a:effectLst/>
              <a:latin typeface="inheri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AT" altLang="en-AT" sz="1200" b="0" i="0" u="none" strike="noStrike" cap="none" normalizeH="0" baseline="0" dirty="0">
              <a:ln>
                <a:noFill/>
              </a:ln>
              <a:solidFill>
                <a:srgbClr val="0F2235"/>
              </a:solidFill>
              <a:effectLst/>
              <a:latin typeface="inheri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AT" altLang="en-AT" sz="1200" b="0" i="0" u="none" strike="noStrike" cap="none" normalizeH="0" baseline="0" dirty="0">
                <a:ln>
                  <a:noFill/>
                </a:ln>
                <a:solidFill>
                  <a:srgbClr val="0F2235"/>
                </a:solidFill>
                <a:effectLst/>
                <a:latin typeface="inherit"/>
              </a:rPr>
              <a:t>These strategies and conventions aim at a global outreach, and to provide a framework for the promotion of policy-led change and effective measures – at national or organisational level – in different parts of the world. However, it is evident that the national context matters and that there may be very different understandings of what constitutes gender-based violence, including what is seen as acceptable.</a:t>
            </a:r>
          </a:p>
          <a:p>
            <a:endParaRPr lang="en-AT"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26</a:t>
            </a:fld>
            <a:endParaRPr lang="en-US"/>
          </a:p>
        </p:txBody>
      </p:sp>
    </p:spTree>
    <p:extLst>
      <p:ext uri="{BB962C8B-B14F-4D97-AF65-F5344CB8AC3E}">
        <p14:creationId xmlns:p14="http://schemas.microsoft.com/office/powerpoint/2010/main" val="7200255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3</a:t>
            </a:fld>
            <a:endParaRPr lang="en-US"/>
          </a:p>
        </p:txBody>
      </p:sp>
    </p:spTree>
    <p:extLst>
      <p:ext uri="{BB962C8B-B14F-4D97-AF65-F5344CB8AC3E}">
        <p14:creationId xmlns:p14="http://schemas.microsoft.com/office/powerpoint/2010/main" val="31177623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Victim-centred approach</a:t>
            </a:r>
            <a:r>
              <a:rPr lang="en-GB" dirty="0"/>
              <a:t>. This means placing the needs and priorities of victims/survivors of violence at the forefront of any response: “prioritizing listening to the victim(s), avoiding re-traumatization, and systematically focusing on their safety, rights, well-being, expressed needs and choices, giving back as much control to victim(s) as feasible and ensuring the empathetic and sensitive delivery of services and accompaniment in a non-judgmental manner”.  In certain cases and at certain stages of an incident investigation, the application of a victim-centred approach may appear to be at odds with what is perceived as the interests of the institution (issues of reputation, avoiding negative media attention). It needs to be recognised that such an approach will be detrimental to the institution in the long run; instead, addressing gender-based violence through a victim/survivor-centred approach is beneficial to building a safe and respectful academic environment and hence long-term trust in institutional functioning and processes.</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Trauma-informed </a:t>
            </a:r>
            <a:r>
              <a:rPr lang="en-GB" dirty="0"/>
              <a:t>is a way of providing support and care that takes into account the potential impact of trauma on a person's life and well-being. It entails using expert knowledge on the effects of trauma to create an environment that is safe, empowering and respectful and to ensure that procedures are fair. It also avoids re-traumatisation and ensures that holistic support and services are provided, that the context in which the violence occurred is taken into account and that attention is paid to building trusting relationships during the case handling procedure, including the protection and confidentiality of information. Re-traumatisation should be avoided throughout the process – for example, by recording the victim’s testimony and report instead of requiring the person to repeat their story several times in different instances.</a:t>
            </a:r>
          </a:p>
          <a:p>
            <a:endParaRPr lang="en-GB" dirty="0"/>
          </a:p>
          <a:p>
            <a:endParaRPr lang="en-GB" dirty="0"/>
          </a:p>
          <a:p>
            <a:r>
              <a:rPr lang="en-GB" dirty="0"/>
              <a:t>The incidence of gender-based violence is higher among people who belong to </a:t>
            </a:r>
            <a:r>
              <a:rPr lang="en-GB" b="1" dirty="0"/>
              <a:t>marginalised groups</a:t>
            </a:r>
            <a:r>
              <a:rPr lang="en-GB" dirty="0"/>
              <a:t>. In academic settings those are defined not only by socio-demographic factors but also functional differences (referring to positions, types of contracts and job profiles). Quantitative research shows that all forms of gender-based violence are more prevalent among people with a disability or chronic illness and people from a minority ethnic group. Interviews with victims/survivors of gender-based violence identify as particularly vulnerable to gender-based violence doctoral candidates, early-career researchers and researchers and teaching staff who sought promotion to a higher position. </a:t>
            </a:r>
          </a:p>
          <a:p>
            <a:endParaRPr lang="en-GB" dirty="0"/>
          </a:p>
          <a:p>
            <a:r>
              <a:rPr lang="en-GB" b="1" dirty="0"/>
              <a:t>Resources.</a:t>
            </a:r>
            <a:r>
              <a:rPr lang="en-GB" dirty="0"/>
              <a:t> The majority of the case studies conducted by UniSAFE in 15 European countries show that a large share of implementation work is carried out voluntarily by key implementers, who are often sustained by their personal beliefs in equality and activism. Therefore, efforts should be made to recognise and support the work done by key actors. Support should take the form of endowing various resources, including appropriate budget, staffing, space and time allocations. </a:t>
            </a:r>
          </a:p>
          <a:p>
            <a:endParaRPr lang="en-GB" dirty="0"/>
          </a:p>
          <a:p>
            <a:r>
              <a:rPr lang="en-GB" b="1" dirty="0"/>
              <a:t>Capacity building.</a:t>
            </a:r>
            <a:r>
              <a:rPr lang="en-GB" dirty="0"/>
              <a:t> For the change agents to be able to properly fulfil their institutional roles, they must have at their disposal access to continuing education and capacity building in relation to gender-based violence knowledge and victim-centred, trauma-informed and intersectional approaches as well as cultural competency. In addition, they also require access to capacity building related to the processual aspects of policy implementation, including participatory approaches, communication strategies and counselling skills, management of resistances, conflict prevention and resolution and relevant legal and policy frameworks. Institutions are responsible for creating the conditions for change agents to build their competences so that they are equipped to take up their respective roles.</a:t>
            </a:r>
          </a:p>
          <a:p>
            <a:endParaRPr lang="en-GB" dirty="0"/>
          </a:p>
          <a:p>
            <a:r>
              <a:rPr lang="en-GB" b="1" dirty="0"/>
              <a:t>Protection of mental health and prevention of burnout among staff responsible for implementing policies.</a:t>
            </a:r>
            <a:r>
              <a:rPr lang="en-GB" dirty="0"/>
              <a:t> Being the bearer of institutional policy addressing gender-based violence is extremely emotionally and mentally demanding. Hearing the stories of harm takes a toll and can lead to vicarious trauma resulting from exposure to the experiences and stories of others. The responsible units are often understaffed and under-resourced, which can contribute to feelings of institutional under-recognition. The difficulty of the topic, the need to navigate complex dynamics and institutional resistance can lead to a sense of helplessness. Responsible staff must also navigate high expectations which they may not be able to fulfil, caught between the rock of institutional allegiance and the hard place of victim orientation. </a:t>
            </a:r>
          </a:p>
          <a:p>
            <a:endParaRPr lang="en-GB" b="1" dirty="0"/>
          </a:p>
          <a:p>
            <a:r>
              <a:rPr lang="en-GB" b="1" dirty="0"/>
              <a:t>Mutual learning and exchange</a:t>
            </a:r>
            <a:r>
              <a:rPr lang="en-GB" dirty="0"/>
              <a:t> are crucial, not only for higher education and research organisations that have recently started to develop measures to end gender-based violence, but also for institutions with a longer history of action. </a:t>
            </a:r>
          </a:p>
          <a:p>
            <a:endParaRPr lang="en-GB" b="1" dirty="0"/>
          </a:p>
          <a:p>
            <a:r>
              <a:rPr lang="en-GB" b="1" dirty="0"/>
              <a:t>Monitoring and evaluation </a:t>
            </a:r>
            <a:r>
              <a:rPr lang="en-GB" dirty="0"/>
              <a:t>allow the assessment of whether an adopted policy and concrete actions are effective in achieving the set goals. Regular monitoring ensures that policies are being implemented as intended. Evaluation helps to assess compliance with legal requirements, internal policies and external standards. Monitoring and evaluation also help to identify gaps and provide insights into the need to revise and modify policies and procedures. The process supports institutional learning, contributes to internal transparency and creates buy-in among the academic community. Monitoring and evaluation mechanisms also hold institutions accountable for their commitment to addressing gender-based violence. Finally, monitoring and evaluation can be used for advocacy or demonstrate commitment to responsible national or regional authorities, as relevant.</a:t>
            </a:r>
            <a:endParaRPr lang="en-AT"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28</a:t>
            </a:fld>
            <a:endParaRPr lang="en-US"/>
          </a:p>
        </p:txBody>
      </p:sp>
    </p:spTree>
    <p:extLst>
      <p:ext uri="{BB962C8B-B14F-4D97-AF65-F5344CB8AC3E}">
        <p14:creationId xmlns:p14="http://schemas.microsoft.com/office/powerpoint/2010/main" val="16687551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57455C-DD80-8B94-8D55-625EBE5510A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31F18DB-ADE5-1E68-0E2B-6A2D821DBD0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48261DA-A706-BF4E-5102-109171E009D6}"/>
              </a:ext>
            </a:extLst>
          </p:cNvPr>
          <p:cNvSpPr>
            <a:spLocks noGrp="1"/>
          </p:cNvSpPr>
          <p:nvPr>
            <p:ph type="body" idx="1"/>
          </p:nvPr>
        </p:nvSpPr>
        <p:spPr/>
        <p:txBody>
          <a:bodyPr/>
          <a:lstStyle/>
          <a:p>
            <a:r>
              <a:rPr lang="en-GB" b="1" dirty="0"/>
              <a:t>Scope of applicability: </a:t>
            </a:r>
            <a:r>
              <a:rPr lang="en-GB" dirty="0"/>
              <a:t>The Protocol should apply to the entire institutional community: faculty, staff, and students, as relevant, but also alumni/-ae, visitors and third-party contractors. Having one single Protocol is highly recommended, even if the procedures may differ depending on a person’s status. A single Protocol enables comprehensive and inclusive coverage even when there is a change in status (e.g. from student to alumna/-us).</a:t>
            </a:r>
            <a:r>
              <a:rPr lang="en-GB" b="0" dirty="0"/>
              <a:t> </a:t>
            </a:r>
            <a:r>
              <a:rPr lang="en-GB" b="1" dirty="0"/>
              <a:t>Making adherence to the Code of Conduct and acceptance of the Protocol a requirement </a:t>
            </a:r>
            <a:r>
              <a:rPr lang="en-GB" dirty="0"/>
              <a:t>stipulated in employment contracts and student enrolments ensures that staff and students are bound by the provisions. Integrating such requirements also into contracts with other parties (such as service providers, suppliers, or participants in events) broadens the documents’ personal scope.</a:t>
            </a:r>
          </a:p>
          <a:p>
            <a:r>
              <a:rPr lang="en-GB" dirty="0"/>
              <a:t>The Protocol should cover both online and offline violence and the entire continuum of violence, and all types. It is also important to specify that a single act can constitute sexual harassment. It is not required that acts occur repeatedly for the misconduct to be reported and possibly sanctioned. </a:t>
            </a:r>
            <a:r>
              <a:rPr lang="en-GB" b="0" dirty="0"/>
              <a:t>The</a:t>
            </a:r>
            <a:r>
              <a:rPr lang="en-GB" b="1" dirty="0"/>
              <a:t> </a:t>
            </a:r>
            <a:r>
              <a:rPr lang="en-GB" dirty="0"/>
              <a:t>Protocol should cover behaviour both on and outside institutional premises, which includes misconduct that occurs on field trips, at sports and student events, or on occasions related to the institution’s or organisation’s mission.</a:t>
            </a:r>
          </a:p>
          <a:p>
            <a:endParaRPr lang="en-GB" b="1" dirty="0"/>
          </a:p>
          <a:p>
            <a:r>
              <a:rPr lang="en-GB" b="1" dirty="0"/>
              <a:t>Formal and informal reporting. </a:t>
            </a:r>
          </a:p>
          <a:p>
            <a:r>
              <a:rPr lang="en-GB" u="sng" dirty="0"/>
              <a:t>Formal reporting </a:t>
            </a:r>
            <a:r>
              <a:rPr lang="en-GB" dirty="0"/>
              <a:t>refers to the structured process of lodging an official complaint with designated services/authorities. Any member of the university community can file a formal, official report with a designated service. This can be done either in person or, if available, online via an online reporting system. Once the admissibility of the formal complaint has been confirmed, it results in the initiation of a formal investigation and disciplinary process based on institutional policies. There may be a different procedure for formal reporting for the students and staff of the institution. A formal complaint can also be filed with the law enforcement authorities. This can be offered as an option to a victim/survivor or bystander, but it must not be imposed as a way of discouraging formal reporting to the institutional services. If the law requires the reporting of (potential) crimes by professionals who become aware of such a situation, the victim/survivor should be informed of this. </a:t>
            </a:r>
          </a:p>
          <a:p>
            <a:endParaRPr lang="en-GB" dirty="0"/>
          </a:p>
          <a:p>
            <a:r>
              <a:rPr lang="en-GB" u="sng" dirty="0"/>
              <a:t>Informal reporting </a:t>
            </a:r>
            <a:r>
              <a:rPr lang="en-GB" dirty="0"/>
              <a:t>provisions offer persons the opportunity to share their experiences in a less structured way, outside a strictly prescribed protocol and without triggering investigation. Informal reporting can involve speaking to a trusted advisor, counsellor, or someone in a supportive role within the institution, without necessarily disclosing the details to higher authorities. It offers survivors a safe space to seek guidance, explore options, and access support services without the immediate pressure of formal action. Making an informal report does not prevent a person from making a formal complaint later. An informal reporting system recognises that not all situations require formal action or disciplinary measures. </a:t>
            </a:r>
            <a:r>
              <a:rPr lang="en-GB" b="1" dirty="0"/>
              <a:t>Some cases, however, cannot be solved informally due to the severity of the misconduct or because the difference in hierarchical position between the complainant and the accused is too great.</a:t>
            </a:r>
            <a:r>
              <a:rPr lang="en-GB" dirty="0"/>
              <a:t> </a:t>
            </a:r>
          </a:p>
          <a:p>
            <a:r>
              <a:rPr lang="en-GB" dirty="0"/>
              <a:t>Importantly, the institution should ensure the option for both formal and informal complaints to be </a:t>
            </a:r>
            <a:r>
              <a:rPr lang="en-GB" u="sng" dirty="0"/>
              <a:t>filed confidentially. Confidential reporting makes it possible to protect the individual’s identity</a:t>
            </a:r>
            <a:r>
              <a:rPr lang="en-GB" dirty="0"/>
              <a:t>, whereby only the service(s) handling the case know the complainant’s identity. This limits what investigative and other steps the institution can take, but a formal, confidential complaint may still serve as evidence in a future case. It is important that the complainant is aware of what can and cannot be done with confidential reports. </a:t>
            </a:r>
          </a:p>
          <a:p>
            <a:endParaRPr lang="en-GB" dirty="0"/>
          </a:p>
          <a:p>
            <a:r>
              <a:rPr lang="en-GB" dirty="0"/>
              <a:t>Offering also </a:t>
            </a:r>
            <a:r>
              <a:rPr lang="en-GB" u="sng" dirty="0"/>
              <a:t>anonymous reporting channels</a:t>
            </a:r>
            <a:r>
              <a:rPr lang="en-GB" dirty="0"/>
              <a:t>, whereby the identity of the complainant is not known to anyone but the complainant, helps to lower barriers to reporting which are, among others, related to fear of retaliation. This encourages both victims and bystanders to come forward, effectively addressing the issue of underreporting. It is essential to clarify that anonymous reporting is an informal reporting mechanism.</a:t>
            </a:r>
          </a:p>
          <a:p>
            <a:r>
              <a:rPr lang="en-GB" dirty="0"/>
              <a:t>Clarify the distinction between confidential reports made by a person who wants their confidentiality to be guaranteed (which is possible for both formal and informal reporting) and anonymous reports (whereby the complainant is unknown). In the former case, the identity of the person is known to the organisation, but not disclosed to anyone. This creates limitations to what the institution can do in terms of case handling. For example, the possibilities for enquiry and investigation will be restricted. Make sure that reporting parties, staff and students alike, are aware that the institution has limited options when reports are confidential or anonymous</a:t>
            </a:r>
          </a:p>
          <a:p>
            <a:endParaRPr lang="en-GB" dirty="0"/>
          </a:p>
          <a:p>
            <a:r>
              <a:rPr lang="en-GB" dirty="0"/>
              <a:t>These alternative reporting options serve different purposes. They permit the institution to actively monitor how it is faring, to identify </a:t>
            </a:r>
            <a:r>
              <a:rPr lang="en-GB" b="1" dirty="0"/>
              <a:t>patterns</a:t>
            </a:r>
            <a:r>
              <a:rPr lang="en-GB" dirty="0"/>
              <a:t> of misconduct, and to launch </a:t>
            </a:r>
            <a:r>
              <a:rPr lang="en-GB" b="1" dirty="0"/>
              <a:t>exploratory</a:t>
            </a:r>
            <a:r>
              <a:rPr lang="en-GB" dirty="0"/>
              <a:t> investigations, as needed.  If the reporting person believes an amicable solution may be possible, an informal complaint can prompt a process (led by the ombudsperson, for example). Allowing for such an institutional intervention provides an opportunity for individuals to engage in constructive dialogue and seek mutually agreeable solutions before a situation escalates. </a:t>
            </a:r>
          </a:p>
          <a:p>
            <a:endParaRPr lang="en-GB" dirty="0"/>
          </a:p>
          <a:p>
            <a:r>
              <a:rPr lang="en-GB" dirty="0"/>
              <a:t>Ensure a low threshold for initiating a formal investigation, making it easier and more accessible for individuals to report when they experience or witness gender-based violence. A low threshold indicates that the process of initiating a formal investigation should not be burdensome or overly complicated</a:t>
            </a:r>
          </a:p>
          <a:p>
            <a:r>
              <a:rPr lang="en-GB" b="1" dirty="0"/>
              <a:t>The use of non-disclosure agreements (NDAs) is not recommended</a:t>
            </a:r>
            <a:r>
              <a:rPr lang="en-GB" dirty="0"/>
              <a:t>. NDAs can prevent victims/survivors from seeking help and hinder the disclosure of important information. NDAs can contribute to a culture of secrecy which creates an environment where misconduct can go unnoticed or is even condoned. </a:t>
            </a:r>
          </a:p>
          <a:p>
            <a:endParaRPr lang="en-GB" dirty="0"/>
          </a:p>
          <a:p>
            <a:r>
              <a:rPr lang="en-GB" dirty="0"/>
              <a:t>Specify the range of options that may be implemented during the investigation process to </a:t>
            </a:r>
            <a:r>
              <a:rPr lang="en-GB" b="1" dirty="0"/>
              <a:t>protect the safety and well-being </a:t>
            </a:r>
            <a:r>
              <a:rPr lang="en-GB" dirty="0"/>
              <a:t>of victims/survivors and bystanders, guided by a victim-centred approach. Specify the type of protective measures based on the severity of the situation such as no contact order, change of work/class/student environment, temporary suspension of the alleged offender, etc. Clearly state that retaliatory actions or behaviours following the reporting of misconduct are subject to sanctions. </a:t>
            </a:r>
          </a:p>
          <a:p>
            <a:endParaRPr lang="en-GB" dirty="0"/>
          </a:p>
          <a:p>
            <a:endParaRPr lang="en-GB" dirty="0"/>
          </a:p>
          <a:p>
            <a:r>
              <a:rPr lang="en-GB" b="1" dirty="0"/>
              <a:t>Investigation </a:t>
            </a:r>
            <a:r>
              <a:rPr lang="en-GB" dirty="0"/>
              <a:t>Detail the procedures for conducting an internal investigation and for resolving reports of gender-based violence involving staff and students, including the roles and responsibilities of dedicated personnel and bodies, and the process for conducting investigations. </a:t>
            </a:r>
          </a:p>
          <a:p>
            <a:r>
              <a:rPr lang="en-GB" dirty="0"/>
              <a:t>Provide clear information about what can serve as evidence or proof of different forms of gender-based violence. </a:t>
            </a:r>
          </a:p>
          <a:p>
            <a:r>
              <a:rPr lang="en-GB" dirty="0"/>
              <a:t>Clearly define a timeline and a fixed timeframe of the process from the time of reporting to the final decision stage. Additionally, indicate the estimated amount of time it will take for the institution to respond to the complainant following the submission of a complaint. </a:t>
            </a:r>
          </a:p>
          <a:p>
            <a:r>
              <a:rPr lang="en-GB" dirty="0"/>
              <a:t>Clarify the distinction between reporting to the institution and to law enforcement officials. It should be clear that reporting internally does not entail an obligation to report the case to state authorities (e.g. the police). </a:t>
            </a:r>
          </a:p>
          <a:p>
            <a:r>
              <a:rPr lang="en-GB" dirty="0"/>
              <a:t>Specify that disciplinary proceedings within the institution will continue without interruption even when a case is reported to the state authorities/police, as disciplinary measures aim to uphold internal institutional rules. In any case, internal disciplinary measures should be independent of the victim’s/survivor’s decision to report an incident to state authorities/police. Note, however, that in certain countries institutional disciplinary procedures and formal legal (criminal)procedures cannot proceed simultaneously.</a:t>
            </a:r>
          </a:p>
          <a:p>
            <a:r>
              <a:rPr lang="en-GB" dirty="0"/>
              <a:t>Clarify who oversees the investigation (for cases involving students and/or staff, as applicable) and the criteria for the selection of members of an investigation committee (e.g. to ensure there is no conflict of interest). </a:t>
            </a:r>
          </a:p>
          <a:p>
            <a:r>
              <a:rPr lang="en-GB" dirty="0"/>
              <a:t>Outline provisions for due process, including the rights of both the victims/survivors and the accused, and the opportunity for both parties to present evidence and witnesses, and to be accompanied during the process, e.g., by a representative of staff/student union or any trusted person. </a:t>
            </a:r>
          </a:p>
          <a:p>
            <a:r>
              <a:rPr lang="en-GB" dirty="0"/>
              <a:t>Make it clear that the investigations may continue even if the victim/survivor or perpetrator has resigned or left the institution.</a:t>
            </a:r>
          </a:p>
          <a:p>
            <a:r>
              <a:rPr lang="en-GB" dirty="0"/>
              <a:t>Provide information on the possibility for appealing the decision of the investigator(s) and who can introduce such an appeal and how.</a:t>
            </a:r>
          </a:p>
          <a:p>
            <a:endParaRPr lang="en-GB" dirty="0"/>
          </a:p>
        </p:txBody>
      </p:sp>
      <p:sp>
        <p:nvSpPr>
          <p:cNvPr id="4" name="Slide Number Placeholder 3">
            <a:extLst>
              <a:ext uri="{FF2B5EF4-FFF2-40B4-BE49-F238E27FC236}">
                <a16:creationId xmlns:a16="http://schemas.microsoft.com/office/drawing/2014/main" id="{F814B211-75B4-0286-A881-CE7916FA24E3}"/>
              </a:ext>
            </a:extLst>
          </p:cNvPr>
          <p:cNvSpPr>
            <a:spLocks noGrp="1"/>
          </p:cNvSpPr>
          <p:nvPr>
            <p:ph type="sldNum" sz="quarter" idx="5"/>
          </p:nvPr>
        </p:nvSpPr>
        <p:spPr/>
        <p:txBody>
          <a:bodyPr/>
          <a:lstStyle/>
          <a:p>
            <a:fld id="{6F8E2375-F1B1-284C-A827-B0E603FDBDD8}" type="slidenum">
              <a:rPr lang="en-US" smtClean="0"/>
              <a:pPr/>
              <a:t>29</a:t>
            </a:fld>
            <a:endParaRPr lang="en-US"/>
          </a:p>
        </p:txBody>
      </p:sp>
    </p:spTree>
    <p:extLst>
      <p:ext uri="{BB962C8B-B14F-4D97-AF65-F5344CB8AC3E}">
        <p14:creationId xmlns:p14="http://schemas.microsoft.com/office/powerpoint/2010/main" val="35051591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8E8A1B-C771-20BD-DA50-0904949D05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0F215C-C98C-06CD-CCE2-A87586FF28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44B59C-18C9-37D3-65E7-6AB7D0898AC1}"/>
              </a:ext>
            </a:extLst>
          </p:cNvPr>
          <p:cNvSpPr>
            <a:spLocks noGrp="1"/>
          </p:cNvSpPr>
          <p:nvPr>
            <p:ph type="body" idx="1"/>
          </p:nvPr>
        </p:nvSpPr>
        <p:spPr/>
        <p:txBody>
          <a:bodyPr/>
          <a:lstStyle/>
          <a:p>
            <a:endParaRPr lang="de-AT" dirty="0"/>
          </a:p>
          <a:p>
            <a:r>
              <a:rPr lang="de-AT" b="1" dirty="0"/>
              <a:t>Disciplinary Committee</a:t>
            </a:r>
          </a:p>
          <a:p>
            <a:endParaRPr lang="de-AT" dirty="0"/>
          </a:p>
          <a:p>
            <a:r>
              <a:rPr lang="en-GB" dirty="0"/>
              <a:t>Define the rules ensuring that the committee will be impartial, transparent, and fair in its review process.</a:t>
            </a:r>
            <a:endParaRPr lang="de-AT" dirty="0"/>
          </a:p>
          <a:p>
            <a:r>
              <a:rPr lang="en-GB" dirty="0"/>
              <a:t>Emphasise the principle of prioritising the safety and well-being of all members of the community during the process, as well as of protecting members of the disciplinary committee against retaliation.</a:t>
            </a:r>
          </a:p>
          <a:p>
            <a:r>
              <a:rPr lang="en-GB" dirty="0"/>
              <a:t>Specify the rules and criteria regarding the composition of a disciplinary committee. A disciplinary committee could be composed of members representing the different levels of the institution and the groups concerned (e.g. a representative of students in cases involving a student).</a:t>
            </a:r>
          </a:p>
          <a:p>
            <a:r>
              <a:rPr lang="en-GB" dirty="0"/>
              <a:t>Active efforts should be made to ensure the committee is gender-balanced and diverse in composition.</a:t>
            </a:r>
          </a:p>
          <a:p>
            <a:r>
              <a:rPr lang="en-GB" dirty="0"/>
              <a:t>Including members from outside the institution will help to reinforce the trust of the entire community in the process by ensuring greater impartiality, while they can also be a source of specific expertise to be profited from as necessary (psychological, legal, etc.).</a:t>
            </a:r>
          </a:p>
          <a:p>
            <a:r>
              <a:rPr lang="en-GB" dirty="0"/>
              <a:t>It is important to state that the rules the committee adheres to in making decisions do not mirror criminal proceedings because the institution’s procedures pertain to a breach of discipline and not a criminal offence. For example, it can be stated that in the institution’s review of a case the standard of proof is ‘on the balance of probabilities’.</a:t>
            </a:r>
          </a:p>
          <a:p>
            <a:endParaRPr lang="en-GB" dirty="0"/>
          </a:p>
          <a:p>
            <a:r>
              <a:rPr lang="en-GB" b="1" dirty="0"/>
              <a:t>Sanctions</a:t>
            </a:r>
          </a:p>
          <a:p>
            <a:r>
              <a:rPr lang="en-GB" dirty="0"/>
              <a:t>Specify the type of sanctions that can be imposed and ensure that there is a progression of applicable sanctions in relation either to the behaviour or to repeated misconduct despite warnings.</a:t>
            </a:r>
          </a:p>
          <a:p>
            <a:r>
              <a:rPr lang="en-GB" dirty="0"/>
              <a:t>Sanctions can include moral condemnation (a formal oral or written warning, a call to order, etc.), material penalties (the withholding of pay, a fine, a refusal to grant a particular benefit, etc.), a change of situation (such as temporary suspension from work, change of post or laboratory), a restorative sanction (e.g. community services, restorative/educational programmes, psychological support and</a:t>
            </a:r>
          </a:p>
          <a:p>
            <a:r>
              <a:rPr lang="en-GB" dirty="0"/>
              <a:t>probation periods), up to dismissal.</a:t>
            </a:r>
          </a:p>
          <a:p>
            <a:r>
              <a:rPr lang="en-GB" dirty="0"/>
              <a:t>Specify how sanctions imposed on the perpetrator/offender are communicated to victims/survivors as part of the disciplinary procedure and how information about the outcomes, including sanctions, are communicated externally (such as in the form of annual aggregate statistics).</a:t>
            </a:r>
          </a:p>
          <a:p>
            <a:r>
              <a:rPr lang="en-GB" dirty="0"/>
              <a:t>Specify in which cases (if any) sanctions and penalties will not be disclosed and the rationale for these decisions.</a:t>
            </a:r>
          </a:p>
          <a:p>
            <a:endParaRPr lang="en-GB" dirty="0"/>
          </a:p>
          <a:p>
            <a:endParaRPr lang="en-GB" dirty="0"/>
          </a:p>
          <a:p>
            <a:endParaRPr lang="en-GB" dirty="0"/>
          </a:p>
          <a:p>
            <a:r>
              <a:rPr lang="de-AT" b="1" dirty="0"/>
              <a:t>Support</a:t>
            </a:r>
          </a:p>
          <a:p>
            <a:r>
              <a:rPr lang="en-GB" dirty="0"/>
              <a:t>It is crucial to include information about available support services to staff and students, both internally, such as the existence of dedicated staff or student representatives, and externally, such as the availability of medical services, police, legal assistance, and other relevant resources such as NGOs and helplines. Such information can be provided at the end of the document or in a separate document, but it should be easily accessible through the Protocol.</a:t>
            </a:r>
          </a:p>
          <a:p>
            <a:endParaRPr lang="en-AT" dirty="0"/>
          </a:p>
        </p:txBody>
      </p:sp>
      <p:sp>
        <p:nvSpPr>
          <p:cNvPr id="4" name="Slide Number Placeholder 3">
            <a:extLst>
              <a:ext uri="{FF2B5EF4-FFF2-40B4-BE49-F238E27FC236}">
                <a16:creationId xmlns:a16="http://schemas.microsoft.com/office/drawing/2014/main" id="{DEE7311E-92CB-AE75-CE2C-AE5DC84D46AB}"/>
              </a:ext>
            </a:extLst>
          </p:cNvPr>
          <p:cNvSpPr>
            <a:spLocks noGrp="1"/>
          </p:cNvSpPr>
          <p:nvPr>
            <p:ph type="sldNum" sz="quarter" idx="5"/>
          </p:nvPr>
        </p:nvSpPr>
        <p:spPr/>
        <p:txBody>
          <a:bodyPr/>
          <a:lstStyle/>
          <a:p>
            <a:fld id="{6F8E2375-F1B1-284C-A827-B0E603FDBDD8}" type="slidenum">
              <a:rPr lang="en-US" smtClean="0"/>
              <a:pPr/>
              <a:t>30</a:t>
            </a:fld>
            <a:endParaRPr lang="en-US"/>
          </a:p>
        </p:txBody>
      </p:sp>
    </p:spTree>
    <p:extLst>
      <p:ext uri="{BB962C8B-B14F-4D97-AF65-F5344CB8AC3E}">
        <p14:creationId xmlns:p14="http://schemas.microsoft.com/office/powerpoint/2010/main" val="42259763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Prevention refers to measures to promote changes in the social and cultural patterns of behaviour and attitudes of all members of the institutional community. Examples: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A clear </a:t>
            </a:r>
            <a:r>
              <a:rPr lang="en-GB" sz="1800" b="1" dirty="0">
                <a:effectLst/>
                <a:latin typeface="Times New Roman" panose="02020603050405020304" pitchFamily="18" charset="0"/>
                <a:ea typeface="Arial" panose="020B0604020202020204" pitchFamily="34" charset="0"/>
                <a:cs typeface="Times New Roman" panose="02020603050405020304" pitchFamily="18" charset="0"/>
              </a:rPr>
              <a:t>code of conduct</a:t>
            </a:r>
            <a:r>
              <a:rPr lang="en-GB" sz="1800" dirty="0">
                <a:effectLst/>
                <a:latin typeface="Times New Roman" panose="02020603050405020304" pitchFamily="18" charset="0"/>
                <a:ea typeface="Arial" panose="020B0604020202020204" pitchFamily="34" charset="0"/>
                <a:cs typeface="Times New Roman" panose="02020603050405020304" pitchFamily="18" charset="0"/>
              </a:rPr>
              <a:t>, laying out expected and unwanted behaviour, with a related </a:t>
            </a:r>
            <a:r>
              <a:rPr lang="en-GB" sz="1800" b="1" dirty="0">
                <a:effectLst/>
                <a:latin typeface="Times New Roman" panose="02020603050405020304" pitchFamily="18" charset="0"/>
                <a:ea typeface="Arial" panose="020B0604020202020204" pitchFamily="34" charset="0"/>
                <a:cs typeface="Times New Roman" panose="02020603050405020304" pitchFamily="18" charset="0"/>
              </a:rPr>
              <a:t>protocol</a:t>
            </a:r>
            <a:r>
              <a:rPr lang="en-GB" sz="1800" dirty="0">
                <a:effectLst/>
                <a:latin typeface="Times New Roman" panose="02020603050405020304" pitchFamily="18" charset="0"/>
                <a:ea typeface="Arial" panose="020B0604020202020204" pitchFamily="34" charset="0"/>
                <a:cs typeface="Times New Roman" panose="02020603050405020304" pitchFamily="18" charset="0"/>
              </a:rPr>
              <a:t> detailing procedures in case of violation of the code of conduct</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Communication and materials for both existing and new staff and students about gender-based violence, its forms and institutional policies in place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Ongoing awareness-raising campaigns (among others on unwanted behaviour and the notion of consent) and training programmes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Improving features and knowledge (e.g. a button to report gender-based violence on online platforms, teachers’ evaluation surveys, lighting on campuses etc.)</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Training and empowerment of bystanders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Integration of issues related to gender-based violence in teaching and research (both content and process)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37</a:t>
            </a:fld>
            <a:endParaRPr lang="en-US"/>
          </a:p>
        </p:txBody>
      </p:sp>
    </p:spTree>
    <p:extLst>
      <p:ext uri="{BB962C8B-B14F-4D97-AF65-F5344CB8AC3E}">
        <p14:creationId xmlns:p14="http://schemas.microsoft.com/office/powerpoint/2010/main" val="10852252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Consider mandatory sessions on gender-based violence during onboarding training for staff and students, and design (mandatory) training for staff targeting top management and staff members who are promoted, as part of a general training for leadership.</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3810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Another good example, is to offer training to students and make it a precondition to participate in other mandatory courses. The certification provided for this training could serve as a prerequisite for enrolment in subsequent courses. In order to make the training engaging and interactive, incorporating elements of gaming can be a useful approach. Additionally, students who attend the training could be awarded ECTS credits to recognise their efforts and incentivise their participation.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457200" marR="0">
              <a:lnSpc>
                <a:spcPct val="107000"/>
              </a:lnSpc>
              <a:spcBef>
                <a:spcPts val="0"/>
              </a:spcBef>
              <a:spcAft>
                <a:spcPts val="0"/>
              </a:spcAft>
            </a:pPr>
            <a:r>
              <a:rPr lang="en-GB" sz="18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38</a:t>
            </a:fld>
            <a:endParaRPr lang="en-US"/>
          </a:p>
        </p:txBody>
      </p:sp>
    </p:spTree>
    <p:extLst>
      <p:ext uri="{BB962C8B-B14F-4D97-AF65-F5344CB8AC3E}">
        <p14:creationId xmlns:p14="http://schemas.microsoft.com/office/powerpoint/2010/main" val="26708778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Case story 1</a:t>
            </a:r>
          </a:p>
          <a:p>
            <a:r>
              <a:rPr lang="en-US">
                <a:latin typeface="D-DIN"/>
              </a:rPr>
              <a:t>"For years there had been signs, yet FD remained untouchable"</a:t>
            </a:r>
          </a:p>
          <a:p>
            <a:r>
              <a:rPr lang="en-US"/>
              <a:t>https://unisafe-toolkit.eu/wp-content/uploads/2023/11/Case-stories.zip</a:t>
            </a:r>
          </a:p>
        </p:txBody>
      </p:sp>
      <p:sp>
        <p:nvSpPr>
          <p:cNvPr id="4" name="Slide Number Placeholder 3"/>
          <p:cNvSpPr>
            <a:spLocks noGrp="1"/>
          </p:cNvSpPr>
          <p:nvPr>
            <p:ph type="sldNum" sz="quarter" idx="5"/>
          </p:nvPr>
        </p:nvSpPr>
        <p:spPr/>
        <p:txBody>
          <a:bodyPr/>
          <a:lstStyle/>
          <a:p>
            <a:fld id="{6F8E2375-F1B1-284C-A827-B0E603FDBDD8}" type="slidenum">
              <a:rPr lang="en-US" smtClean="0"/>
              <a:pPr/>
              <a:t>39</a:t>
            </a:fld>
            <a:endParaRPr lang="en-US"/>
          </a:p>
        </p:txBody>
      </p:sp>
    </p:spTree>
    <p:extLst>
      <p:ext uri="{BB962C8B-B14F-4D97-AF65-F5344CB8AC3E}">
        <p14:creationId xmlns:p14="http://schemas.microsoft.com/office/powerpoint/2010/main" val="11549599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In addition, UniSAFE has designed a guide, a practical tool for the design of awareness raising campaigns on </a:t>
            </a:r>
            <a:r>
              <a:rPr lang="en-GB" sz="1800" dirty="0" err="1">
                <a:effectLst/>
                <a:latin typeface="Times New Roman" panose="02020603050405020304" pitchFamily="18" charset="0"/>
                <a:ea typeface="Arial" panose="020B0604020202020204" pitchFamily="34" charset="0"/>
                <a:cs typeface="Times New Roman" panose="02020603050405020304" pitchFamily="18" charset="0"/>
              </a:rPr>
              <a:t>gbv</a:t>
            </a:r>
            <a:r>
              <a:rPr lang="en-GB" sz="1800" dirty="0">
                <a:effectLst/>
                <a:latin typeface="Times New Roman" panose="02020603050405020304" pitchFamily="18" charset="0"/>
                <a:ea typeface="Arial" panose="020B0604020202020204" pitchFamily="34" charset="0"/>
                <a:cs typeface="Times New Roman" panose="02020603050405020304" pitchFamily="18" charset="0"/>
              </a:rPr>
              <a:t>, and it also provide some inspiring practice that can be replicated at your institution.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40</a:t>
            </a:fld>
            <a:endParaRPr lang="en-US"/>
          </a:p>
        </p:txBody>
      </p:sp>
    </p:spTree>
    <p:extLst>
      <p:ext uri="{BB962C8B-B14F-4D97-AF65-F5344CB8AC3E}">
        <p14:creationId xmlns:p14="http://schemas.microsoft.com/office/powerpoint/2010/main" val="383717425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An inspiring practice presented here is coming from the University of Cambridge which offers a set of training materials, services, and tools to students and staff addressing harassment and sexual misconduct.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41</a:t>
            </a:fld>
            <a:endParaRPr lang="en-US"/>
          </a:p>
        </p:txBody>
      </p:sp>
    </p:spTree>
    <p:extLst>
      <p:ext uri="{BB962C8B-B14F-4D97-AF65-F5344CB8AC3E}">
        <p14:creationId xmlns:p14="http://schemas.microsoft.com/office/powerpoint/2010/main" val="27332526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Moving on, University of Geneva designed a guide on sexual harassment that provides material for awareness raising campaigns, description of forms of GBV, survival, and information on the support services offered by the university.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42</a:t>
            </a:fld>
            <a:endParaRPr lang="en-US"/>
          </a:p>
        </p:txBody>
      </p:sp>
    </p:spTree>
    <p:extLst>
      <p:ext uri="{BB962C8B-B14F-4D97-AF65-F5344CB8AC3E}">
        <p14:creationId xmlns:p14="http://schemas.microsoft.com/office/powerpoint/2010/main" val="19272253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46</a:t>
            </a:fld>
            <a:endParaRPr lang="en-US"/>
          </a:p>
        </p:txBody>
      </p:sp>
    </p:spTree>
    <p:extLst>
      <p:ext uri="{BB962C8B-B14F-4D97-AF65-F5344CB8AC3E}">
        <p14:creationId xmlns:p14="http://schemas.microsoft.com/office/powerpoint/2010/main" val="713212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T"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4</a:t>
            </a:fld>
            <a:endParaRPr lang="en-US"/>
          </a:p>
        </p:txBody>
      </p:sp>
    </p:spTree>
    <p:extLst>
      <p:ext uri="{BB962C8B-B14F-4D97-AF65-F5344CB8AC3E}">
        <p14:creationId xmlns:p14="http://schemas.microsoft.com/office/powerpoint/2010/main" val="79528386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a:extLst>
            <a:ext uri="{FF2B5EF4-FFF2-40B4-BE49-F238E27FC236}">
              <a16:creationId xmlns:a16="http://schemas.microsoft.com/office/drawing/2014/main" id="{F2DD1879-DCE6-76F1-C03F-AF48B1CBDBF0}"/>
            </a:ext>
          </a:extLst>
        </p:cNvPr>
        <p:cNvGrpSpPr/>
        <p:nvPr/>
      </p:nvGrpSpPr>
      <p:grpSpPr>
        <a:xfrm>
          <a:off x="0" y="0"/>
          <a:ext cx="0" cy="0"/>
          <a:chOff x="0" y="0"/>
          <a:chExt cx="0" cy="0"/>
        </a:xfrm>
      </p:grpSpPr>
      <p:sp>
        <p:nvSpPr>
          <p:cNvPr id="96" name="Google Shape;96;g3007c4c1271_0_200:notes">
            <a:extLst>
              <a:ext uri="{FF2B5EF4-FFF2-40B4-BE49-F238E27FC236}">
                <a16:creationId xmlns:a16="http://schemas.microsoft.com/office/drawing/2014/main" id="{6935898E-FEAB-2826-FB54-B41B77F4846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 name="Google Shape;97;g3007c4c1271_0_200:notes">
            <a:extLst>
              <a:ext uri="{FF2B5EF4-FFF2-40B4-BE49-F238E27FC236}">
                <a16:creationId xmlns:a16="http://schemas.microsoft.com/office/drawing/2014/main" id="{D5B48309-2C1F-8E8C-C438-A77117A754E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7006194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6</a:t>
            </a:fld>
            <a:endParaRPr lang="en-US"/>
          </a:p>
        </p:txBody>
      </p:sp>
    </p:spTree>
    <p:extLst>
      <p:ext uri="{BB962C8B-B14F-4D97-AF65-F5344CB8AC3E}">
        <p14:creationId xmlns:p14="http://schemas.microsoft.com/office/powerpoint/2010/main" val="7159563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C8D291-5583-B984-A016-8E13E16067D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9242D48-3428-F23C-D43D-CD27FFCAE0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8FE03B9-E3A8-884D-31E2-22D397AAE5F4}"/>
              </a:ext>
            </a:extLst>
          </p:cNvPr>
          <p:cNvSpPr>
            <a:spLocks noGrp="1"/>
          </p:cNvSpPr>
          <p:nvPr>
            <p:ph type="body" idx="1"/>
          </p:nvPr>
        </p:nvSpPr>
        <p:spPr/>
        <p:txBody>
          <a:bodyPr/>
          <a:lstStyle/>
          <a:p>
            <a:r>
              <a:rPr lang="en-US" sz="1200" dirty="0">
                <a:solidFill>
                  <a:schemeClr val="tx1">
                    <a:alpha val="70000"/>
                  </a:schemeClr>
                </a:solidFill>
                <a:latin typeface="Arial" panose="020B0604020202020204" pitchFamily="34" charset="0"/>
                <a:cs typeface="Arial" panose="020B0604020202020204" pitchFamily="34" charset="0"/>
              </a:rPr>
              <a:t> </a:t>
            </a:r>
            <a:endParaRPr lang="en-US" sz="900" i="1" dirty="0">
              <a:solidFill>
                <a:srgbClr val="000000"/>
              </a:solidFill>
              <a:highlight>
                <a:srgbClr val="FFFF00"/>
              </a:highlight>
              <a:latin typeface="Arial" panose="020B0604020202020204" pitchFamily="34" charset="0"/>
              <a:ea typeface="Open Sans"/>
              <a:cs typeface="Arial" panose="020B0604020202020204" pitchFamily="34" charset="0"/>
            </a:endParaRPr>
          </a:p>
          <a:p>
            <a:endParaRPr lang="en-GB" dirty="0"/>
          </a:p>
        </p:txBody>
      </p:sp>
      <p:sp>
        <p:nvSpPr>
          <p:cNvPr id="4" name="Slide Number Placeholder 3">
            <a:extLst>
              <a:ext uri="{FF2B5EF4-FFF2-40B4-BE49-F238E27FC236}">
                <a16:creationId xmlns:a16="http://schemas.microsoft.com/office/drawing/2014/main" id="{ABBD66F9-526C-CC0F-30CD-0361C4336EAC}"/>
              </a:ext>
            </a:extLst>
          </p:cNvPr>
          <p:cNvSpPr>
            <a:spLocks noGrp="1"/>
          </p:cNvSpPr>
          <p:nvPr>
            <p:ph type="sldNum" sz="quarter" idx="5"/>
          </p:nvPr>
        </p:nvSpPr>
        <p:spPr/>
        <p:txBody>
          <a:bodyPr/>
          <a:lstStyle/>
          <a:p>
            <a:fld id="{6F8E2375-F1B1-284C-A827-B0E603FDBDD8}" type="slidenum">
              <a:rPr lang="en-US" smtClean="0"/>
              <a:pPr/>
              <a:t>9</a:t>
            </a:fld>
            <a:endParaRPr lang="en-US"/>
          </a:p>
        </p:txBody>
      </p:sp>
    </p:spTree>
    <p:extLst>
      <p:ext uri="{BB962C8B-B14F-4D97-AF65-F5344CB8AC3E}">
        <p14:creationId xmlns:p14="http://schemas.microsoft.com/office/powerpoint/2010/main" val="4071254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308EA5-9FA3-3E4C-BE5A-D2C70C47177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DE34FB0-7381-1332-8693-B464E06DF67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BCEF62C-96AD-765D-D136-72B59AF51EAB}"/>
              </a:ext>
            </a:extLst>
          </p:cNvPr>
          <p:cNvSpPr>
            <a:spLocks noGrp="1"/>
          </p:cNvSpPr>
          <p:nvPr>
            <p:ph type="body" idx="1"/>
          </p:nvPr>
        </p:nvSpPr>
        <p:spPr/>
        <p:txBody>
          <a:bodyPr/>
          <a:lstStyle/>
          <a:p>
            <a:r>
              <a:rPr lang="en-US" sz="1200">
                <a:solidFill>
                  <a:schemeClr val="tx1">
                    <a:alpha val="70000"/>
                  </a:schemeClr>
                </a:solidFill>
                <a:latin typeface="Arial" panose="020B0604020202020204" pitchFamily="34" charset="0"/>
                <a:cs typeface="Arial" panose="020B0604020202020204" pitchFamily="34" charset="0"/>
              </a:rPr>
              <a:t> </a:t>
            </a:r>
            <a:endParaRPr lang="en-US" sz="900" i="1">
              <a:solidFill>
                <a:srgbClr val="000000"/>
              </a:solidFill>
              <a:highlight>
                <a:srgbClr val="FFFF00"/>
              </a:highlight>
              <a:latin typeface="Arial" panose="020B0604020202020204" pitchFamily="34" charset="0"/>
              <a:ea typeface="Open Sans"/>
              <a:cs typeface="Arial" panose="020B0604020202020204" pitchFamily="34" charset="0"/>
            </a:endParaRPr>
          </a:p>
          <a:p>
            <a:endParaRPr lang="en-GB"/>
          </a:p>
        </p:txBody>
      </p:sp>
      <p:sp>
        <p:nvSpPr>
          <p:cNvPr id="4" name="Slide Number Placeholder 3">
            <a:extLst>
              <a:ext uri="{FF2B5EF4-FFF2-40B4-BE49-F238E27FC236}">
                <a16:creationId xmlns:a16="http://schemas.microsoft.com/office/drawing/2014/main" id="{E47ECC8E-1F48-8C8E-8257-14C20E355389}"/>
              </a:ext>
            </a:extLst>
          </p:cNvPr>
          <p:cNvSpPr>
            <a:spLocks noGrp="1"/>
          </p:cNvSpPr>
          <p:nvPr>
            <p:ph type="sldNum" sz="quarter" idx="5"/>
          </p:nvPr>
        </p:nvSpPr>
        <p:spPr/>
        <p:txBody>
          <a:bodyPr/>
          <a:lstStyle/>
          <a:p>
            <a:fld id="{6F8E2375-F1B1-284C-A827-B0E603FDBDD8}" type="slidenum">
              <a:rPr lang="en-US" smtClean="0"/>
              <a:pPr/>
              <a:t>10</a:t>
            </a:fld>
            <a:endParaRPr lang="en-US"/>
          </a:p>
        </p:txBody>
      </p:sp>
    </p:spTree>
    <p:extLst>
      <p:ext uri="{BB962C8B-B14F-4D97-AF65-F5344CB8AC3E}">
        <p14:creationId xmlns:p14="http://schemas.microsoft.com/office/powerpoint/2010/main" val="39174118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r>
              <a:rPr lang="en-US" b="1" dirty="0"/>
              <a:t>Sexual violence</a:t>
            </a:r>
            <a:r>
              <a:rPr lang="en-US" dirty="0"/>
              <a:t>: any form of unwanted verbal, nonverbal, or  physical </a:t>
            </a:r>
            <a:r>
              <a:rPr lang="en-US" dirty="0" err="1"/>
              <a:t>behaviour</a:t>
            </a:r>
            <a:r>
              <a:rPr lang="en-US" dirty="0"/>
              <a:t> of a sexual nature, including but not limited to sexual comments, jokes, innuendos, sexual invitations and </a:t>
            </a:r>
          </a:p>
          <a:p>
            <a:pPr marL="0" marR="0" algn="just">
              <a:lnSpc>
                <a:spcPct val="115000"/>
              </a:lnSpc>
              <a:spcBef>
                <a:spcPts val="0"/>
              </a:spcBef>
              <a:spcAft>
                <a:spcPts val="800"/>
              </a:spcAft>
            </a:pPr>
            <a:r>
              <a:rPr lang="en-US" dirty="0"/>
              <a:t>demands, sextortion, sexual assault, sexual coercion, and rape. It  can also take the form of “grooming” or boundary-blurring </a:t>
            </a:r>
            <a:r>
              <a:rPr lang="en-US" dirty="0" err="1"/>
              <a:t>behaviours</a:t>
            </a:r>
            <a:r>
              <a:rPr lang="en-US" dirty="0"/>
              <a:t>. This is a gradual process that someone in a position of </a:t>
            </a:r>
          </a:p>
          <a:p>
            <a:pPr marL="0" marR="0" algn="just">
              <a:lnSpc>
                <a:spcPct val="115000"/>
              </a:lnSpc>
              <a:spcBef>
                <a:spcPts val="0"/>
              </a:spcBef>
              <a:spcAft>
                <a:spcPts val="800"/>
              </a:spcAft>
            </a:pPr>
            <a:r>
              <a:rPr lang="en-US" dirty="0"/>
              <a:t>power uses to manipulate someone to do things they may not be comfortable with and to make them less likely to reject or report abusive </a:t>
            </a:r>
            <a:r>
              <a:rPr lang="en-US" dirty="0" err="1"/>
              <a:t>behaviour</a:t>
            </a:r>
            <a:r>
              <a:rPr lang="en-US" dirty="0"/>
              <a:t>.</a:t>
            </a:r>
          </a:p>
          <a:p>
            <a:pPr marL="0" marR="0" algn="just">
              <a:lnSpc>
                <a:spcPct val="115000"/>
              </a:lnSpc>
              <a:spcBef>
                <a:spcPts val="0"/>
              </a:spcBef>
              <a:spcAft>
                <a:spcPts val="800"/>
              </a:spcAft>
            </a:pPr>
            <a:endParaRPr lang="en-US" dirty="0"/>
          </a:p>
          <a:p>
            <a:pPr marL="0" marR="0" algn="just">
              <a:lnSpc>
                <a:spcPct val="115000"/>
              </a:lnSpc>
              <a:spcBef>
                <a:spcPts val="0"/>
              </a:spcBef>
              <a:spcAft>
                <a:spcPts val="800"/>
              </a:spcAft>
            </a:pPr>
            <a:r>
              <a:rPr lang="en-US" b="1" dirty="0"/>
              <a:t>Psychological violence</a:t>
            </a:r>
            <a:r>
              <a:rPr lang="en-US" dirty="0"/>
              <a:t>: harmful </a:t>
            </a:r>
            <a:r>
              <a:rPr lang="en-US" dirty="0" err="1"/>
              <a:t>behaviours</a:t>
            </a:r>
            <a:r>
              <a:rPr lang="en-US" dirty="0"/>
              <a:t> that undermine, manipulate, or control a person’s thoughts, feelings, and actions. This can include verbal abuse, threats, blackmail, controlling </a:t>
            </a:r>
            <a:r>
              <a:rPr lang="en-US" dirty="0" err="1"/>
              <a:t>behaviour</a:t>
            </a:r>
            <a:r>
              <a:rPr lang="en-US" dirty="0"/>
              <a:t>, and coercion</a:t>
            </a:r>
          </a:p>
          <a:p>
            <a:pPr marL="0" marR="0" algn="just">
              <a:lnSpc>
                <a:spcPct val="115000"/>
              </a:lnSpc>
              <a:spcBef>
                <a:spcPts val="0"/>
              </a:spcBef>
              <a:spcAft>
                <a:spcPts val="800"/>
              </a:spcAft>
            </a:pPr>
            <a:endParaRPr lang="en-US" dirty="0"/>
          </a:p>
          <a:p>
            <a:pPr marL="0" marR="0" algn="just">
              <a:lnSpc>
                <a:spcPct val="115000"/>
              </a:lnSpc>
              <a:spcBef>
                <a:spcPts val="0"/>
              </a:spcBef>
              <a:spcAft>
                <a:spcPts val="800"/>
              </a:spcAft>
            </a:pPr>
            <a:r>
              <a:rPr lang="en-US" b="1" dirty="0"/>
              <a:t>Economic and financial violence</a:t>
            </a:r>
            <a:r>
              <a:rPr lang="en-US" dirty="0"/>
              <a:t>: acts or </a:t>
            </a:r>
            <a:r>
              <a:rPr lang="en-US" dirty="0" err="1"/>
              <a:t>behaviours</a:t>
            </a:r>
            <a:r>
              <a:rPr lang="en-US" dirty="0"/>
              <a:t> that result in financial or economic harm to an individual or make them financially dependent. This can include controlling financial resources, denying access to money or other resources, withholding support, withholding employment contracts, or not fulfilling economic responsibilities.</a:t>
            </a:r>
          </a:p>
          <a:p>
            <a:pPr marL="0" marR="0" algn="just">
              <a:lnSpc>
                <a:spcPct val="115000"/>
              </a:lnSpc>
              <a:spcBef>
                <a:spcPts val="0"/>
              </a:spcBef>
              <a:spcAft>
                <a:spcPts val="800"/>
              </a:spcAft>
            </a:pPr>
            <a:endParaRPr lang="en-US" dirty="0"/>
          </a:p>
          <a:p>
            <a:pPr marL="0" marR="0" algn="just">
              <a:lnSpc>
                <a:spcPct val="115000"/>
              </a:lnSpc>
              <a:spcBef>
                <a:spcPts val="0"/>
              </a:spcBef>
              <a:spcAft>
                <a:spcPts val="800"/>
              </a:spcAft>
            </a:pPr>
            <a:r>
              <a:rPr lang="en-US" b="1" dirty="0" err="1"/>
              <a:t>Organisational</a:t>
            </a:r>
            <a:r>
              <a:rPr lang="en-US" b="1" dirty="0"/>
              <a:t> violence</a:t>
            </a:r>
            <a:r>
              <a:rPr lang="en-US" dirty="0"/>
              <a:t>: manifestation of gender-based violence at the collective, group, and </a:t>
            </a:r>
            <a:r>
              <a:rPr lang="en-US" dirty="0" err="1"/>
              <a:t>organisational</a:t>
            </a:r>
            <a:r>
              <a:rPr lang="en-US" dirty="0"/>
              <a:t> levels. This can take various forms, such as weak or autocratic management that allows or condones gender-based violence or the existence of group/</a:t>
            </a:r>
            <a:r>
              <a:rPr lang="en-US" dirty="0" err="1"/>
              <a:t>organisational</a:t>
            </a:r>
            <a:r>
              <a:rPr lang="en-US" dirty="0"/>
              <a:t> cultures that directly or indirectly promote gender-based violence, including hostile environments and psychological violence.</a:t>
            </a:r>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11</a:t>
            </a:fld>
            <a:endParaRPr lang="en-US"/>
          </a:p>
        </p:txBody>
      </p:sp>
    </p:spTree>
    <p:extLst>
      <p:ext uri="{BB962C8B-B14F-4D97-AF65-F5344CB8AC3E}">
        <p14:creationId xmlns:p14="http://schemas.microsoft.com/office/powerpoint/2010/main" val="19958413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CC2248-5B65-3662-FA71-5C367E7850F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F106E68-63C4-2358-D4D5-AD8F39B9056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A898108-C274-0542-2908-51C01996070C}"/>
              </a:ext>
            </a:extLst>
          </p:cNvPr>
          <p:cNvSpPr>
            <a:spLocks noGrp="1"/>
          </p:cNvSpPr>
          <p:nvPr>
            <p:ph type="body" idx="1"/>
          </p:nvPr>
        </p:nvSpPr>
        <p:spPr/>
        <p:txBody>
          <a:bodyPr/>
          <a:lstStyle/>
          <a:p>
            <a:endParaRPr lang="en-US" b="1" dirty="0"/>
          </a:p>
          <a:p>
            <a:endParaRPr lang="en-GB" dirty="0"/>
          </a:p>
        </p:txBody>
      </p:sp>
      <p:sp>
        <p:nvSpPr>
          <p:cNvPr id="4" name="Slide Number Placeholder 3">
            <a:extLst>
              <a:ext uri="{FF2B5EF4-FFF2-40B4-BE49-F238E27FC236}">
                <a16:creationId xmlns:a16="http://schemas.microsoft.com/office/drawing/2014/main" id="{F55290C7-5244-43A7-5D99-7D027D1FB547}"/>
              </a:ext>
            </a:extLst>
          </p:cNvPr>
          <p:cNvSpPr>
            <a:spLocks noGrp="1"/>
          </p:cNvSpPr>
          <p:nvPr>
            <p:ph type="sldNum" sz="quarter" idx="5"/>
          </p:nvPr>
        </p:nvSpPr>
        <p:spPr/>
        <p:txBody>
          <a:bodyPr/>
          <a:lstStyle/>
          <a:p>
            <a:fld id="{6F8E2375-F1B1-284C-A827-B0E603FDBDD8}" type="slidenum">
              <a:rPr lang="en-US" smtClean="0"/>
              <a:pPr/>
              <a:t>12</a:t>
            </a:fld>
            <a:endParaRPr lang="en-US"/>
          </a:p>
        </p:txBody>
      </p:sp>
    </p:spTree>
    <p:extLst>
      <p:ext uri="{BB962C8B-B14F-4D97-AF65-F5344CB8AC3E}">
        <p14:creationId xmlns:p14="http://schemas.microsoft.com/office/powerpoint/2010/main" val="29070244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13</a:t>
            </a:fld>
            <a:endParaRPr lang="en-US"/>
          </a:p>
        </p:txBody>
      </p:sp>
    </p:spTree>
    <p:extLst>
      <p:ext uri="{BB962C8B-B14F-4D97-AF65-F5344CB8AC3E}">
        <p14:creationId xmlns:p14="http://schemas.microsoft.com/office/powerpoint/2010/main" val="322810160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006141" y="1882941"/>
            <a:ext cx="3758364" cy="1861285"/>
          </a:xfrm>
        </p:spPr>
        <p:txBody>
          <a:bodyPr/>
          <a:lstStyle>
            <a:lvl1pPr>
              <a:lnSpc>
                <a:spcPct val="90000"/>
              </a:lnSpc>
              <a:defRPr sz="3200">
                <a:solidFill>
                  <a:srgbClr val="0F2235"/>
                </a:solidFill>
              </a:defRPr>
            </a:lvl1pPr>
          </a:lstStyle>
          <a:p>
            <a:r>
              <a:rPr lang="en-US" dirty="0"/>
              <a:t>Click to edit Master title style</a:t>
            </a:r>
          </a:p>
        </p:txBody>
      </p:sp>
      <p:sp>
        <p:nvSpPr>
          <p:cNvPr id="4" name="Espace réservé du numéro de diapositive 4">
            <a:extLst>
              <a:ext uri="{FF2B5EF4-FFF2-40B4-BE49-F238E27FC236}">
                <a16:creationId xmlns:a16="http://schemas.microsoft.com/office/drawing/2014/main" id="{EAD03393-C32B-7446-8852-7DD35EEDB67D}"/>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5" name="Image 5">
            <a:extLst>
              <a:ext uri="{FF2B5EF4-FFF2-40B4-BE49-F238E27FC236}">
                <a16:creationId xmlns:a16="http://schemas.microsoft.com/office/drawing/2014/main" id="{7243D911-2FB7-448A-A3DA-B4ED54835FEB}"/>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tretch>
            <a:fillRect/>
          </a:stretch>
        </p:blipFill>
        <p:spPr>
          <a:xfrm>
            <a:off x="9258766" y="3962901"/>
            <a:ext cx="5106076" cy="5106076"/>
          </a:xfrm>
          <a:prstGeom prst="rect">
            <a:avLst/>
          </a:prstGeom>
        </p:spPr>
      </p:pic>
      <p:pic>
        <p:nvPicPr>
          <p:cNvPr id="8" name="Image 7" descr="Une image contenant texte, logo, Police, Graphique&#10;&#10;Description générée automatiquement">
            <a:extLst>
              <a:ext uri="{FF2B5EF4-FFF2-40B4-BE49-F238E27FC236}">
                <a16:creationId xmlns:a16="http://schemas.microsoft.com/office/drawing/2014/main" id="{3A378521-78DA-214B-D182-8588BF295D74}"/>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extLst>
      <p:ext uri="{BB962C8B-B14F-4D97-AF65-F5344CB8AC3E}">
        <p14:creationId xmlns:p14="http://schemas.microsoft.com/office/powerpoint/2010/main" val="1595227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3C55A3C-5767-4844-A0A3-83778C2E5409}" type="datetime1">
              <a:rPr lang="en-US" smtClean="0"/>
              <a:t>6/24/2026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5039973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rmAutofit/>
          </a:bodyPr>
          <a:lstStyle>
            <a:lvl1pPr marL="609585" lvl="0" indent="-457189" rtl="0">
              <a:spcBef>
                <a:spcPts val="0"/>
              </a:spcBef>
              <a:spcAft>
                <a:spcPts val="0"/>
              </a:spcAft>
              <a:buSzPts val="1800"/>
              <a:buChar char="●"/>
              <a:defRPr/>
            </a:lvl1pPr>
            <a:lvl2pPr marL="1219170" lvl="1" indent="-423323" rtl="0">
              <a:spcBef>
                <a:spcPts val="0"/>
              </a:spcBef>
              <a:spcAft>
                <a:spcPts val="0"/>
              </a:spcAft>
              <a:buSzPts val="1400"/>
              <a:buChar char="○"/>
              <a:defRPr/>
            </a:lvl2pPr>
            <a:lvl3pPr marL="1828754" lvl="2" indent="-423323" rtl="0">
              <a:spcBef>
                <a:spcPts val="0"/>
              </a:spcBef>
              <a:spcAft>
                <a:spcPts val="0"/>
              </a:spcAft>
              <a:buSzPts val="1400"/>
              <a:buChar char="■"/>
              <a:defRPr/>
            </a:lvl3pPr>
            <a:lvl4pPr marL="2438339" lvl="3" indent="-423323" rtl="0">
              <a:spcBef>
                <a:spcPts val="0"/>
              </a:spcBef>
              <a:spcAft>
                <a:spcPts val="0"/>
              </a:spcAft>
              <a:buSzPts val="1400"/>
              <a:buChar char="●"/>
              <a:defRPr/>
            </a:lvl4pPr>
            <a:lvl5pPr marL="3047924" lvl="4" indent="-423323" rtl="0">
              <a:spcBef>
                <a:spcPts val="0"/>
              </a:spcBef>
              <a:spcAft>
                <a:spcPts val="0"/>
              </a:spcAft>
              <a:buSzPts val="1400"/>
              <a:buChar char="○"/>
              <a:defRPr/>
            </a:lvl5pPr>
            <a:lvl6pPr marL="3657509" lvl="5" indent="-423323" rtl="0">
              <a:spcBef>
                <a:spcPts val="0"/>
              </a:spcBef>
              <a:spcAft>
                <a:spcPts val="0"/>
              </a:spcAft>
              <a:buSzPts val="1400"/>
              <a:buChar char="■"/>
              <a:defRPr/>
            </a:lvl6pPr>
            <a:lvl7pPr marL="4267093" lvl="6" indent="-423323" rtl="0">
              <a:spcBef>
                <a:spcPts val="0"/>
              </a:spcBef>
              <a:spcAft>
                <a:spcPts val="0"/>
              </a:spcAft>
              <a:buSzPts val="1400"/>
              <a:buChar char="●"/>
              <a:defRPr/>
            </a:lvl7pPr>
            <a:lvl8pPr marL="4876678" lvl="7" indent="-423323" rtl="0">
              <a:spcBef>
                <a:spcPts val="0"/>
              </a:spcBef>
              <a:spcAft>
                <a:spcPts val="0"/>
              </a:spcAft>
              <a:buSzPts val="1400"/>
              <a:buChar char="○"/>
              <a:defRPr/>
            </a:lvl8pPr>
            <a:lvl9pPr marL="5486263" lvl="8" indent="-423323" rtl="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s"/>
              <a:pPr marL="0" lvl="0" indent="0" algn="r" rtl="0">
                <a:spcBef>
                  <a:spcPts val="0"/>
                </a:spcBef>
                <a:spcAft>
                  <a:spcPts val="0"/>
                </a:spcAft>
                <a:buNone/>
              </a:pPr>
              <a:t>‹#›</a:t>
            </a:fld>
            <a:endParaRPr/>
          </a:p>
        </p:txBody>
      </p:sp>
    </p:spTree>
    <p:extLst>
      <p:ext uri="{BB962C8B-B14F-4D97-AF65-F5344CB8AC3E}">
        <p14:creationId xmlns:p14="http://schemas.microsoft.com/office/powerpoint/2010/main" val="27783405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046922" y="1129932"/>
            <a:ext cx="10086975" cy="778381"/>
          </a:xfrm>
        </p:spPr>
        <p:txBody>
          <a:bodyPr/>
          <a:lstStyle>
            <a:lvl1pPr>
              <a:lnSpc>
                <a:spcPct val="90000"/>
              </a:lnSpc>
              <a:defRPr sz="2800"/>
            </a:lvl1pPr>
          </a:lstStyle>
          <a:p>
            <a:r>
              <a:rPr lang="en-US" dirty="0"/>
              <a:t>Click to edit Master title style</a:t>
            </a:r>
          </a:p>
        </p:txBody>
      </p:sp>
      <p:cxnSp>
        <p:nvCxnSpPr>
          <p:cNvPr id="5" name="Straight Connector 4"/>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sp>
        <p:nvSpPr>
          <p:cNvPr id="7" name="Espace réservé du numéro de diapositive 4">
            <a:extLst>
              <a:ext uri="{FF2B5EF4-FFF2-40B4-BE49-F238E27FC236}">
                <a16:creationId xmlns:a16="http://schemas.microsoft.com/office/drawing/2014/main" id="{F338BC9D-FA7F-5447-9F8E-AB7515DBD88F}"/>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3" name="Image 2" descr="Une image contenant texte, logo, Police, Graphique&#10;&#10;Description générée automatiquement">
            <a:extLst>
              <a:ext uri="{FF2B5EF4-FFF2-40B4-BE49-F238E27FC236}">
                <a16:creationId xmlns:a16="http://schemas.microsoft.com/office/drawing/2014/main" id="{7612A9FC-8503-D860-FFD3-B37431A1540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
        <p:nvSpPr>
          <p:cNvPr id="8" name="Text Placeholder 7">
            <a:extLst>
              <a:ext uri="{FF2B5EF4-FFF2-40B4-BE49-F238E27FC236}">
                <a16:creationId xmlns:a16="http://schemas.microsoft.com/office/drawing/2014/main" id="{C9436C66-5852-FAD0-4700-65DC7A93480A}"/>
              </a:ext>
            </a:extLst>
          </p:cNvPr>
          <p:cNvSpPr>
            <a:spLocks noGrp="1"/>
          </p:cNvSpPr>
          <p:nvPr>
            <p:ph type="body" sz="quarter" idx="10"/>
          </p:nvPr>
        </p:nvSpPr>
        <p:spPr>
          <a:xfrm>
            <a:off x="1046163" y="2168525"/>
            <a:ext cx="10026650" cy="3978275"/>
          </a:xfrm>
        </p:spPr>
        <p:txBody>
          <a:bodyPr/>
          <a:lstStyle>
            <a:lvl1pPr>
              <a:defRPr sz="2400">
                <a:solidFill>
                  <a:srgbClr val="5792CE"/>
                </a:solidFill>
              </a:defRPr>
            </a:lvl1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046922" y="1129932"/>
            <a:ext cx="10086975" cy="778381"/>
          </a:xfrm>
        </p:spPr>
        <p:txBody>
          <a:bodyPr/>
          <a:lstStyle>
            <a:lvl1pPr>
              <a:lnSpc>
                <a:spcPct val="90000"/>
              </a:lnSpc>
              <a:defRPr sz="2800"/>
            </a:lvl1pPr>
          </a:lstStyle>
          <a:p>
            <a:r>
              <a:rPr lang="en-US" dirty="0"/>
              <a:t>Click to edit Master title style</a:t>
            </a:r>
          </a:p>
        </p:txBody>
      </p:sp>
      <p:sp>
        <p:nvSpPr>
          <p:cNvPr id="3" name="Rectangle 2"/>
          <p:cNvSpPr/>
          <p:nvPr userDrawn="1"/>
        </p:nvSpPr>
        <p:spPr>
          <a:xfrm>
            <a:off x="0" y="2060575"/>
            <a:ext cx="12192000" cy="4797425"/>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0F2235"/>
              </a:solidFill>
              <a:latin typeface="D-DIN" panose="020B0504030202030204" pitchFamily="34" charset="77"/>
            </a:endParaRPr>
          </a:p>
        </p:txBody>
      </p:sp>
      <p:pic>
        <p:nvPicPr>
          <p:cNvPr id="6" name="Image 5">
            <a:extLst>
              <a:ext uri="{FF2B5EF4-FFF2-40B4-BE49-F238E27FC236}">
                <a16:creationId xmlns:a16="http://schemas.microsoft.com/office/drawing/2014/main" id="{029E551B-2A1B-A747-8013-E8E6879FEB7F}"/>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p:spPr>
      </p:pic>
      <p:cxnSp>
        <p:nvCxnSpPr>
          <p:cNvPr id="7" name="Straight Connector 4">
            <a:extLst>
              <a:ext uri="{FF2B5EF4-FFF2-40B4-BE49-F238E27FC236}">
                <a16:creationId xmlns:a16="http://schemas.microsoft.com/office/drawing/2014/main" id="{728F4451-9DEA-4247-B64E-C1747BECCC2A}"/>
              </a:ext>
            </a:extLst>
          </p:cNvPr>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pic>
        <p:nvPicPr>
          <p:cNvPr id="9" name="Image 8">
            <a:extLst>
              <a:ext uri="{FF2B5EF4-FFF2-40B4-BE49-F238E27FC236}">
                <a16:creationId xmlns:a16="http://schemas.microsoft.com/office/drawing/2014/main" id="{973B4B14-B59F-7B47-88AC-5D4F6C691712}"/>
              </a:ext>
            </a:extLst>
          </p:cNvPr>
          <p:cNvPicPr>
            <a:picLocks noChangeAspect="1"/>
          </p:cNvPicPr>
          <p:nvPr userDrawn="1"/>
        </p:nvPicPr>
        <p:blipFill>
          <a:blip r:embed="rId3"/>
          <a:stretch>
            <a:fillRect/>
          </a:stretch>
        </p:blipFill>
        <p:spPr>
          <a:xfrm>
            <a:off x="985135" y="6422543"/>
            <a:ext cx="280187" cy="186791"/>
          </a:xfrm>
          <a:prstGeom prst="rect">
            <a:avLst/>
          </a:prstGeom>
        </p:spPr>
      </p:pic>
      <p:sp>
        <p:nvSpPr>
          <p:cNvPr id="12" name="Espace réservé du numéro de diapositive 4">
            <a:extLst>
              <a:ext uri="{FF2B5EF4-FFF2-40B4-BE49-F238E27FC236}">
                <a16:creationId xmlns:a16="http://schemas.microsoft.com/office/drawing/2014/main" id="{33C1A946-B5E3-A749-89BC-9B776C389431}"/>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sp>
        <p:nvSpPr>
          <p:cNvPr id="5" name="Rectangle 7">
            <a:extLst>
              <a:ext uri="{FF2B5EF4-FFF2-40B4-BE49-F238E27FC236}">
                <a16:creationId xmlns:a16="http://schemas.microsoft.com/office/drawing/2014/main" id="{89EFE595-4F6C-994A-6F9A-253F5CEDC1C8}"/>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FFFFFF"/>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FFFFFF"/>
                </a:solidFill>
                <a:effectLst/>
                <a:latin typeface="D-DIN" panose="020B0504030202030204" pitchFamily="34" charset="77"/>
              </a:rPr>
              <a:t>European Union</a:t>
            </a:r>
            <a:endParaRPr kumimoji="0" lang="fr-FR" altLang="fr-FR" sz="800" b="0" i="0" u="none" strike="noStrike" cap="none" normalizeH="0" baseline="0">
              <a:ln>
                <a:noFill/>
              </a:ln>
              <a:solidFill>
                <a:srgbClr val="FFFFFF"/>
              </a:solidFill>
              <a:effectLst/>
              <a:latin typeface="D-DIN" panose="020B0504030202030204" pitchFamily="34" charset="77"/>
            </a:endParaRPr>
          </a:p>
        </p:txBody>
      </p:sp>
      <p:pic>
        <p:nvPicPr>
          <p:cNvPr id="10" name="Image 9" descr="Une image contenant texte, logo, Police, Graphique&#10;&#10;Description générée automatiquement">
            <a:extLst>
              <a:ext uri="{FF2B5EF4-FFF2-40B4-BE49-F238E27FC236}">
                <a16:creationId xmlns:a16="http://schemas.microsoft.com/office/drawing/2014/main" id="{45ED96F1-9492-1826-A096-909EC8776061}"/>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Custom Layout">
    <p:bg>
      <p:bgPr>
        <a:solidFill>
          <a:srgbClr val="0F2235"/>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46922" y="1882941"/>
            <a:ext cx="3758364" cy="1861285"/>
          </a:xfrm>
        </p:spPr>
        <p:txBody>
          <a:bodyPr/>
          <a:lstStyle>
            <a:lvl1pPr>
              <a:lnSpc>
                <a:spcPct val="90000"/>
              </a:lnSpc>
              <a:defRPr sz="3200">
                <a:solidFill>
                  <a:srgbClr val="FFFFFF"/>
                </a:solidFill>
              </a:defRPr>
            </a:lvl1pPr>
          </a:lstStyle>
          <a:p>
            <a:r>
              <a:rPr lang="en-US"/>
              <a:t>Click to edit Master title style</a:t>
            </a:r>
          </a:p>
        </p:txBody>
      </p:sp>
      <p:pic>
        <p:nvPicPr>
          <p:cNvPr id="6" name="Image 5">
            <a:extLst>
              <a:ext uri="{FF2B5EF4-FFF2-40B4-BE49-F238E27FC236}">
                <a16:creationId xmlns:a16="http://schemas.microsoft.com/office/drawing/2014/main" id="{957C694D-9BA6-C241-889D-6AC17E6B5566}"/>
              </a:ext>
            </a:extLst>
          </p:cNvPr>
          <p:cNvPicPr>
            <a:picLocks noChangeAspect="1"/>
          </p:cNvPicPr>
          <p:nvPr userDrawn="1"/>
        </p:nvPicPr>
        <p:blipFill>
          <a:blip r:embed="rId2">
            <a:alphaModFix amt="5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p:spPr>
      </p:pic>
      <p:sp>
        <p:nvSpPr>
          <p:cNvPr id="5" name="Rectangle 7">
            <a:extLst>
              <a:ext uri="{FF2B5EF4-FFF2-40B4-BE49-F238E27FC236}">
                <a16:creationId xmlns:a16="http://schemas.microsoft.com/office/drawing/2014/main" id="{26C37D05-8C39-8D0E-4523-3E57A25D217F}"/>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FFFFFF"/>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FFFFFF"/>
                </a:solidFill>
                <a:effectLst/>
                <a:latin typeface="D-DIN" panose="020B0504030202030204" pitchFamily="34" charset="77"/>
              </a:rPr>
              <a:t>European Union</a:t>
            </a:r>
            <a:endParaRPr kumimoji="0" lang="fr-FR" altLang="fr-FR" sz="800" b="0" i="0" u="none" strike="noStrike" cap="none" normalizeH="0" baseline="0">
              <a:ln>
                <a:noFill/>
              </a:ln>
              <a:solidFill>
                <a:srgbClr val="FFFFFF"/>
              </a:solidFill>
              <a:effectLst/>
              <a:latin typeface="D-DIN" panose="020B0504030202030204" pitchFamily="34" charset="77"/>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3" name="Rectangle 2"/>
          <p:cNvSpPr/>
          <p:nvPr userDrawn="1"/>
        </p:nvSpPr>
        <p:spPr>
          <a:xfrm>
            <a:off x="0" y="2060575"/>
            <a:ext cx="12192000" cy="4797425"/>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0F2235"/>
              </a:solidFill>
              <a:latin typeface="D-DIN" panose="020B0504030202030204" pitchFamily="34" charset="77"/>
            </a:endParaRPr>
          </a:p>
        </p:txBody>
      </p:sp>
      <p:sp>
        <p:nvSpPr>
          <p:cNvPr id="6" name="Picture Placeholder 8"/>
          <p:cNvSpPr>
            <a:spLocks noGrp="1"/>
          </p:cNvSpPr>
          <p:nvPr>
            <p:ph type="pic" sz="quarter" idx="12"/>
          </p:nvPr>
        </p:nvSpPr>
        <p:spPr>
          <a:xfrm>
            <a:off x="0" y="2060575"/>
            <a:ext cx="6096000" cy="4797425"/>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pic>
        <p:nvPicPr>
          <p:cNvPr id="7" name="Image 6">
            <a:extLst>
              <a:ext uri="{FF2B5EF4-FFF2-40B4-BE49-F238E27FC236}">
                <a16:creationId xmlns:a16="http://schemas.microsoft.com/office/drawing/2014/main" id="{B6894A4E-F8F8-4E4A-BE8E-73FCCE0E0ED2}"/>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p:spPr>
      </p:pic>
      <p:cxnSp>
        <p:nvCxnSpPr>
          <p:cNvPr id="8" name="Straight Connector 4">
            <a:extLst>
              <a:ext uri="{FF2B5EF4-FFF2-40B4-BE49-F238E27FC236}">
                <a16:creationId xmlns:a16="http://schemas.microsoft.com/office/drawing/2014/main" id="{7A3D5ADF-0FF0-F74C-8C46-EC4A8FF102DC}"/>
              </a:ext>
            </a:extLst>
          </p:cNvPr>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CB162B83-8B66-2F4E-85DF-7585E43B8FE9}"/>
              </a:ext>
            </a:extLst>
          </p:cNvPr>
          <p:cNvSpPr>
            <a:spLocks noGrp="1"/>
          </p:cNvSpPr>
          <p:nvPr>
            <p:ph type="title"/>
          </p:nvPr>
        </p:nvSpPr>
        <p:spPr>
          <a:xfrm>
            <a:off x="1046922" y="1129932"/>
            <a:ext cx="10086975" cy="778381"/>
          </a:xfrm>
        </p:spPr>
        <p:txBody>
          <a:bodyPr/>
          <a:lstStyle>
            <a:lvl1pPr>
              <a:lnSpc>
                <a:spcPct val="90000"/>
              </a:lnSpc>
              <a:defRPr sz="2800"/>
            </a:lvl1pPr>
          </a:lstStyle>
          <a:p>
            <a:r>
              <a:rPr lang="en-US"/>
              <a:t>Click to edit Master title style</a:t>
            </a:r>
          </a:p>
        </p:txBody>
      </p:sp>
      <p:pic>
        <p:nvPicPr>
          <p:cNvPr id="13" name="Image 12">
            <a:extLst>
              <a:ext uri="{FF2B5EF4-FFF2-40B4-BE49-F238E27FC236}">
                <a16:creationId xmlns:a16="http://schemas.microsoft.com/office/drawing/2014/main" id="{6C289D1C-0975-0E44-BE2F-076CA8D003E9}"/>
              </a:ext>
            </a:extLst>
          </p:cNvPr>
          <p:cNvPicPr>
            <a:picLocks noChangeAspect="1"/>
          </p:cNvPicPr>
          <p:nvPr userDrawn="1"/>
        </p:nvPicPr>
        <p:blipFill>
          <a:blip r:embed="rId3"/>
          <a:stretch>
            <a:fillRect/>
          </a:stretch>
        </p:blipFill>
        <p:spPr>
          <a:xfrm>
            <a:off x="985135" y="6422543"/>
            <a:ext cx="280187" cy="186791"/>
          </a:xfrm>
          <a:prstGeom prst="rect">
            <a:avLst/>
          </a:prstGeom>
        </p:spPr>
      </p:pic>
      <p:sp>
        <p:nvSpPr>
          <p:cNvPr id="14" name="Espace réservé du numéro de diapositive 4">
            <a:extLst>
              <a:ext uri="{FF2B5EF4-FFF2-40B4-BE49-F238E27FC236}">
                <a16:creationId xmlns:a16="http://schemas.microsoft.com/office/drawing/2014/main" id="{5E66EC68-A22C-FE46-9D62-355797F95BE9}"/>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sp>
        <p:nvSpPr>
          <p:cNvPr id="2" name="Rectangle 7">
            <a:extLst>
              <a:ext uri="{FF2B5EF4-FFF2-40B4-BE49-F238E27FC236}">
                <a16:creationId xmlns:a16="http://schemas.microsoft.com/office/drawing/2014/main" id="{9D0C50CC-4362-4406-F0A4-87407CFDCA21}"/>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European Union</a:t>
            </a:r>
            <a:endParaRPr kumimoji="0" lang="fr-FR" altLang="fr-FR" sz="800" b="0" i="0" u="none" strike="noStrike" cap="none" normalizeH="0" baseline="0">
              <a:ln>
                <a:noFill/>
              </a:ln>
              <a:solidFill>
                <a:srgbClr val="0F2235"/>
              </a:solidFill>
              <a:effectLst/>
              <a:latin typeface="D-DIN" panose="020B0504030202030204" pitchFamily="34" charset="77"/>
            </a:endParaRPr>
          </a:p>
        </p:txBody>
      </p:sp>
      <p:pic>
        <p:nvPicPr>
          <p:cNvPr id="4" name="Image 3" descr="Une image contenant texte, logo, Police, Graphique&#10;&#10;Description générée automatiquement">
            <a:extLst>
              <a:ext uri="{FF2B5EF4-FFF2-40B4-BE49-F238E27FC236}">
                <a16:creationId xmlns:a16="http://schemas.microsoft.com/office/drawing/2014/main" id="{A37FC56B-4E1C-8D48-F5DC-0CEA91DB7447}"/>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8_Custom Layout">
    <p:spTree>
      <p:nvGrpSpPr>
        <p:cNvPr id="1" name=""/>
        <p:cNvGrpSpPr/>
        <p:nvPr/>
      </p:nvGrpSpPr>
      <p:grpSpPr>
        <a:xfrm>
          <a:off x="0" y="0"/>
          <a:ext cx="0" cy="0"/>
          <a:chOff x="0" y="0"/>
          <a:chExt cx="0" cy="0"/>
        </a:xfrm>
      </p:grpSpPr>
      <p:sp>
        <p:nvSpPr>
          <p:cNvPr id="3" name="Rectangle 2"/>
          <p:cNvSpPr/>
          <p:nvPr userDrawn="1"/>
        </p:nvSpPr>
        <p:spPr>
          <a:xfrm>
            <a:off x="0" y="1"/>
            <a:ext cx="12192000" cy="6858000"/>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D-DIN" panose="020B0504030202030204" pitchFamily="34" charset="77"/>
            </a:endParaRPr>
          </a:p>
        </p:txBody>
      </p:sp>
      <p:sp>
        <p:nvSpPr>
          <p:cNvPr id="6" name="Picture Placeholder 8"/>
          <p:cNvSpPr>
            <a:spLocks noGrp="1"/>
          </p:cNvSpPr>
          <p:nvPr>
            <p:ph type="pic" sz="quarter" idx="12"/>
          </p:nvPr>
        </p:nvSpPr>
        <p:spPr>
          <a:xfrm>
            <a:off x="0" y="1"/>
            <a:ext cx="6096000" cy="6858000"/>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pic>
        <p:nvPicPr>
          <p:cNvPr id="4" name="Image 3">
            <a:extLst>
              <a:ext uri="{FF2B5EF4-FFF2-40B4-BE49-F238E27FC236}">
                <a16:creationId xmlns:a16="http://schemas.microsoft.com/office/drawing/2014/main" id="{2C375E9E-FE6E-5742-8036-4C10860A86C4}"/>
              </a:ext>
            </a:extLst>
          </p:cNvPr>
          <p:cNvPicPr>
            <a:picLocks noChangeAspect="1"/>
          </p:cNvPicPr>
          <p:nvPr userDrawn="1"/>
        </p:nvPicPr>
        <p:blipFill>
          <a:blip r:embed="rId2">
            <a:lum/>
            <a:alphaModFix amt="20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a:noFill/>
        </p:spPr>
      </p:pic>
      <p:pic>
        <p:nvPicPr>
          <p:cNvPr id="9" name="Image 8">
            <a:extLst>
              <a:ext uri="{FF2B5EF4-FFF2-40B4-BE49-F238E27FC236}">
                <a16:creationId xmlns:a16="http://schemas.microsoft.com/office/drawing/2014/main" id="{622DE258-2E0C-214F-95DA-597BE352AA1B}"/>
              </a:ext>
            </a:extLst>
          </p:cNvPr>
          <p:cNvPicPr>
            <a:picLocks noChangeAspect="1"/>
          </p:cNvPicPr>
          <p:nvPr userDrawn="1"/>
        </p:nvPicPr>
        <p:blipFill>
          <a:blip r:embed="rId3"/>
          <a:stretch>
            <a:fillRect/>
          </a:stretch>
        </p:blipFill>
        <p:spPr>
          <a:xfrm>
            <a:off x="985135" y="6422543"/>
            <a:ext cx="280187" cy="186791"/>
          </a:xfrm>
          <a:prstGeom prst="rect">
            <a:avLst/>
          </a:prstGeom>
        </p:spPr>
      </p:pic>
      <p:sp>
        <p:nvSpPr>
          <p:cNvPr id="10" name="Espace réservé du numéro de diapositive 4">
            <a:extLst>
              <a:ext uri="{FF2B5EF4-FFF2-40B4-BE49-F238E27FC236}">
                <a16:creationId xmlns:a16="http://schemas.microsoft.com/office/drawing/2014/main" id="{6272DD9C-2FE4-1441-9E44-F05D7D83D166}"/>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sp>
        <p:nvSpPr>
          <p:cNvPr id="2" name="Rectangle 7">
            <a:extLst>
              <a:ext uri="{FF2B5EF4-FFF2-40B4-BE49-F238E27FC236}">
                <a16:creationId xmlns:a16="http://schemas.microsoft.com/office/drawing/2014/main" id="{37CCBB35-8574-DDBD-11DC-D28564B9A67C}"/>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European Union</a:t>
            </a:r>
            <a:endParaRPr kumimoji="0" lang="fr-FR" altLang="fr-FR" sz="800" b="0" i="0" u="none" strike="noStrike" cap="none" normalizeH="0" baseline="0">
              <a:ln>
                <a:noFill/>
              </a:ln>
              <a:solidFill>
                <a:srgbClr val="0F2235"/>
              </a:solidFill>
              <a:effectLst/>
              <a:latin typeface="D-DIN" panose="020B0504030202030204" pitchFamily="34" charset="77"/>
            </a:endParaRPr>
          </a:p>
        </p:txBody>
      </p:sp>
      <p:pic>
        <p:nvPicPr>
          <p:cNvPr id="14" name="Image 13" descr="Une image contenant noir, obscurité&#10;&#10;Description générée automatiquement">
            <a:extLst>
              <a:ext uri="{FF2B5EF4-FFF2-40B4-BE49-F238E27FC236}">
                <a16:creationId xmlns:a16="http://schemas.microsoft.com/office/drawing/2014/main" id="{0A95371C-5F0B-B427-7055-4F41946894B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85135" y="291001"/>
            <a:ext cx="1734360" cy="269594"/>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A897265-F23D-4B6E-A916-CCEAB037C779}"/>
              </a:ext>
            </a:extLst>
          </p:cNvPr>
          <p:cNvSpPr/>
          <p:nvPr userDrawn="1"/>
        </p:nvSpPr>
        <p:spPr>
          <a:xfrm>
            <a:off x="5380722" y="0"/>
            <a:ext cx="6937282" cy="6858000"/>
          </a:xfrm>
          <a:prstGeom prst="rect">
            <a:avLst/>
          </a:prstGeom>
          <a:gradFill>
            <a:gsLst>
              <a:gs pos="0">
                <a:srgbClr val="AED7BD"/>
              </a:gs>
              <a:gs pos="100000">
                <a:srgbClr val="5792CE"/>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0" rIns="251999" bIns="288000" numCol="1" spcCol="0" rtlCol="0" fromWordArt="0" anchor="b" anchorCtr="0" forceAA="0" compatLnSpc="1">
            <a:prstTxWarp prst="textNoShape">
              <a:avLst/>
            </a:prstTxWarp>
            <a:noAutofit/>
          </a:bodyPr>
          <a:lstStyle/>
          <a:p>
            <a:endParaRPr lang="en-US" sz="1000">
              <a:solidFill>
                <a:schemeClr val="bg1"/>
              </a:solidFill>
              <a:latin typeface="D-DIN" panose="020B0504030202030204" pitchFamily="34" charset="77"/>
            </a:endParaRPr>
          </a:p>
        </p:txBody>
      </p:sp>
      <p:sp>
        <p:nvSpPr>
          <p:cNvPr id="2" name="Title 1"/>
          <p:cNvSpPr>
            <a:spLocks noGrp="1"/>
          </p:cNvSpPr>
          <p:nvPr>
            <p:ph type="title"/>
          </p:nvPr>
        </p:nvSpPr>
        <p:spPr>
          <a:xfrm>
            <a:off x="1058103" y="1882941"/>
            <a:ext cx="3758364" cy="1861285"/>
          </a:xfrm>
        </p:spPr>
        <p:txBody>
          <a:bodyPr/>
          <a:lstStyle>
            <a:lvl1pPr>
              <a:lnSpc>
                <a:spcPct val="90000"/>
              </a:lnSpc>
              <a:defRPr sz="3200"/>
            </a:lvl1pPr>
          </a:lstStyle>
          <a:p>
            <a:r>
              <a:rPr lang="en-US"/>
              <a:t>Click to edit Master title style</a:t>
            </a:r>
          </a:p>
        </p:txBody>
      </p:sp>
      <p:sp>
        <p:nvSpPr>
          <p:cNvPr id="5" name="Espace réservé du numéro de diapositive 4">
            <a:extLst>
              <a:ext uri="{FF2B5EF4-FFF2-40B4-BE49-F238E27FC236}">
                <a16:creationId xmlns:a16="http://schemas.microsoft.com/office/drawing/2014/main" id="{72B53771-F558-3C4E-8C2C-CE11F7857A5A}"/>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pic>
        <p:nvPicPr>
          <p:cNvPr id="3" name="Image 2" descr="Une image contenant texte, logo, Police, Graphique&#10;&#10;Description générée automatiquement">
            <a:extLst>
              <a:ext uri="{FF2B5EF4-FFF2-40B4-BE49-F238E27FC236}">
                <a16:creationId xmlns:a16="http://schemas.microsoft.com/office/drawing/2014/main" id="{83E2963E-A6A1-1A89-D003-89E04D2DB63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4D2881E-EDE5-FF44-AD62-5B2F22734456}"/>
              </a:ext>
            </a:extLst>
          </p:cNvPr>
          <p:cNvSpPr/>
          <p:nvPr userDrawn="1"/>
        </p:nvSpPr>
        <p:spPr>
          <a:xfrm>
            <a:off x="0" y="6206591"/>
            <a:ext cx="12192000" cy="651409"/>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0F2235"/>
              </a:solidFill>
              <a:latin typeface="D-DIN" panose="020B0504030202030204" pitchFamily="34" charset="77"/>
            </a:endParaRPr>
          </a:p>
        </p:txBody>
      </p:sp>
      <p:sp>
        <p:nvSpPr>
          <p:cNvPr id="6" name="Picture Placeholder 8"/>
          <p:cNvSpPr>
            <a:spLocks noGrp="1"/>
          </p:cNvSpPr>
          <p:nvPr>
            <p:ph type="pic" sz="quarter" idx="12"/>
          </p:nvPr>
        </p:nvSpPr>
        <p:spPr>
          <a:xfrm>
            <a:off x="0" y="2679744"/>
            <a:ext cx="3980985" cy="4178256"/>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1" name="Picture Placeholder 8"/>
          <p:cNvSpPr>
            <a:spLocks noGrp="1"/>
          </p:cNvSpPr>
          <p:nvPr>
            <p:ph type="pic" sz="quarter" idx="13"/>
          </p:nvPr>
        </p:nvSpPr>
        <p:spPr>
          <a:xfrm>
            <a:off x="4105507" y="2679744"/>
            <a:ext cx="3980985" cy="4178256"/>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2" name="Picture Placeholder 8"/>
          <p:cNvSpPr>
            <a:spLocks noGrp="1"/>
          </p:cNvSpPr>
          <p:nvPr>
            <p:ph type="pic" sz="quarter" idx="14"/>
          </p:nvPr>
        </p:nvSpPr>
        <p:spPr>
          <a:xfrm>
            <a:off x="8211015" y="2679744"/>
            <a:ext cx="3980985" cy="4178256"/>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7" name="Title 1">
            <a:extLst>
              <a:ext uri="{FF2B5EF4-FFF2-40B4-BE49-F238E27FC236}">
                <a16:creationId xmlns:a16="http://schemas.microsoft.com/office/drawing/2014/main" id="{A6B95F0A-0CE7-C34C-9B99-E8119112FED8}"/>
              </a:ext>
            </a:extLst>
          </p:cNvPr>
          <p:cNvSpPr>
            <a:spLocks noGrp="1"/>
          </p:cNvSpPr>
          <p:nvPr>
            <p:ph type="title"/>
          </p:nvPr>
        </p:nvSpPr>
        <p:spPr>
          <a:xfrm>
            <a:off x="1046922" y="1129932"/>
            <a:ext cx="10086975" cy="778381"/>
          </a:xfrm>
        </p:spPr>
        <p:txBody>
          <a:bodyPr/>
          <a:lstStyle>
            <a:lvl1pPr>
              <a:lnSpc>
                <a:spcPct val="90000"/>
              </a:lnSpc>
              <a:defRPr sz="2800"/>
            </a:lvl1pPr>
          </a:lstStyle>
          <a:p>
            <a:r>
              <a:rPr lang="en-US"/>
              <a:t>Click to edit Master title style</a:t>
            </a:r>
          </a:p>
        </p:txBody>
      </p:sp>
      <p:cxnSp>
        <p:nvCxnSpPr>
          <p:cNvPr id="8" name="Straight Connector 4">
            <a:extLst>
              <a:ext uri="{FF2B5EF4-FFF2-40B4-BE49-F238E27FC236}">
                <a16:creationId xmlns:a16="http://schemas.microsoft.com/office/drawing/2014/main" id="{CF8FF5EC-69A2-504B-86AC-C674A8F1EE9E}"/>
              </a:ext>
            </a:extLst>
          </p:cNvPr>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sp>
        <p:nvSpPr>
          <p:cNvPr id="10" name="Espace réservé du numéro de diapositive 4">
            <a:extLst>
              <a:ext uri="{FF2B5EF4-FFF2-40B4-BE49-F238E27FC236}">
                <a16:creationId xmlns:a16="http://schemas.microsoft.com/office/drawing/2014/main" id="{5E8C399F-0229-6648-8662-6AE72DBCB4D9}"/>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pic>
        <p:nvPicPr>
          <p:cNvPr id="2" name="Image 1" descr="Une image contenant texte, logo, Police, Graphique&#10;&#10;Description générée automatiquement">
            <a:extLst>
              <a:ext uri="{FF2B5EF4-FFF2-40B4-BE49-F238E27FC236}">
                <a16:creationId xmlns:a16="http://schemas.microsoft.com/office/drawing/2014/main" id="{3C65A35B-A31B-11BE-C616-3994570DFD9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pic>
        <p:nvPicPr>
          <p:cNvPr id="3" name="Image 2">
            <a:extLst>
              <a:ext uri="{FF2B5EF4-FFF2-40B4-BE49-F238E27FC236}">
                <a16:creationId xmlns:a16="http://schemas.microsoft.com/office/drawing/2014/main" id="{8B0DC928-03B1-CEEB-1D21-24BE0838F5DE}"/>
              </a:ext>
            </a:extLst>
          </p:cNvPr>
          <p:cNvPicPr>
            <a:picLocks noChangeAspect="1"/>
          </p:cNvPicPr>
          <p:nvPr userDrawn="1"/>
        </p:nvPicPr>
        <p:blipFill>
          <a:blip r:embed="rId3"/>
          <a:stretch>
            <a:fillRect/>
          </a:stretch>
        </p:blipFill>
        <p:spPr>
          <a:xfrm>
            <a:off x="985135" y="6422543"/>
            <a:ext cx="280187" cy="186791"/>
          </a:xfrm>
          <a:prstGeom prst="rect">
            <a:avLst/>
          </a:prstGeom>
        </p:spPr>
      </p:pic>
      <p:sp>
        <p:nvSpPr>
          <p:cNvPr id="4" name="Rectangle 7">
            <a:extLst>
              <a:ext uri="{FF2B5EF4-FFF2-40B4-BE49-F238E27FC236}">
                <a16:creationId xmlns:a16="http://schemas.microsoft.com/office/drawing/2014/main" id="{3706F894-5B62-8E0D-9739-3B6080003DD4}"/>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European Union</a:t>
            </a:r>
            <a:endParaRPr kumimoji="0" lang="fr-FR" altLang="fr-FR" sz="800" b="0" i="0" u="none" strike="noStrike" cap="none" normalizeH="0" baseline="0">
              <a:ln>
                <a:noFill/>
              </a:ln>
              <a:solidFill>
                <a:srgbClr val="0F2235"/>
              </a:solidFill>
              <a:effectLst/>
              <a:latin typeface="D-DIN" panose="020B0504030202030204" pitchFamily="34" charset="77"/>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4" name="Picture Placeholder 8"/>
          <p:cNvSpPr>
            <a:spLocks noGrp="1"/>
          </p:cNvSpPr>
          <p:nvPr>
            <p:ph type="pic" sz="quarter" idx="12"/>
          </p:nvPr>
        </p:nvSpPr>
        <p:spPr>
          <a:xfrm>
            <a:off x="6677024" y="368300"/>
            <a:ext cx="4752976" cy="5911119"/>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6" name="Title 1">
            <a:extLst>
              <a:ext uri="{FF2B5EF4-FFF2-40B4-BE49-F238E27FC236}">
                <a16:creationId xmlns:a16="http://schemas.microsoft.com/office/drawing/2014/main" id="{F08B6C41-A70E-754A-A33B-B8012EFA1FA2}"/>
              </a:ext>
            </a:extLst>
          </p:cNvPr>
          <p:cNvSpPr>
            <a:spLocks noGrp="1"/>
          </p:cNvSpPr>
          <p:nvPr>
            <p:ph type="title"/>
          </p:nvPr>
        </p:nvSpPr>
        <p:spPr>
          <a:xfrm>
            <a:off x="986890" y="1882941"/>
            <a:ext cx="3758364" cy="1861285"/>
          </a:xfrm>
        </p:spPr>
        <p:txBody>
          <a:bodyPr/>
          <a:lstStyle>
            <a:lvl1pPr>
              <a:lnSpc>
                <a:spcPct val="90000"/>
              </a:lnSpc>
              <a:defRPr sz="3200"/>
            </a:lvl1pPr>
          </a:lstStyle>
          <a:p>
            <a:r>
              <a:rPr lang="en-US"/>
              <a:t>Click to edit Master title style</a:t>
            </a:r>
          </a:p>
        </p:txBody>
      </p:sp>
      <p:sp>
        <p:nvSpPr>
          <p:cNvPr id="5" name="Espace réservé du numéro de diapositive 4">
            <a:extLst>
              <a:ext uri="{FF2B5EF4-FFF2-40B4-BE49-F238E27FC236}">
                <a16:creationId xmlns:a16="http://schemas.microsoft.com/office/drawing/2014/main" id="{204DF36F-84FB-BF41-90C5-B4335F97F8B6}"/>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2" name="Image 1" descr="Une image contenant texte, logo, Police, Graphique&#10;&#10;Description générée automatiquement">
            <a:extLst>
              <a:ext uri="{FF2B5EF4-FFF2-40B4-BE49-F238E27FC236}">
                <a16:creationId xmlns:a16="http://schemas.microsoft.com/office/drawing/2014/main" id="{6A35993A-4359-DE95-81B3-2CAFC82ED60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85135" y="1257300"/>
            <a:ext cx="10086975" cy="1028700"/>
          </a:xfrm>
          <a:prstGeom prst="rect">
            <a:avLst/>
          </a:prstGeom>
          <a:effectLst/>
        </p:spPr>
        <p:txBody>
          <a:bodyPr vert="horz" lIns="0" tIns="192024" rIns="0" bIns="0" rtlCol="0" anchor="t" anchorCtr="0">
            <a:noAutofit/>
          </a:bodyPr>
          <a:lstStyle/>
          <a:p>
            <a:r>
              <a:rPr lang="en-US" dirty="0"/>
              <a:t>Your title here</a:t>
            </a:r>
          </a:p>
        </p:txBody>
      </p:sp>
      <p:sp>
        <p:nvSpPr>
          <p:cNvPr id="3" name="Текст 2"/>
          <p:cNvSpPr>
            <a:spLocks noGrp="1"/>
          </p:cNvSpPr>
          <p:nvPr>
            <p:ph type="body" idx="1"/>
          </p:nvPr>
        </p:nvSpPr>
        <p:spPr>
          <a:xfrm>
            <a:off x="985135" y="2514600"/>
            <a:ext cx="10086976" cy="3429000"/>
          </a:xfrm>
          <a:prstGeom prst="rect">
            <a:avLst/>
          </a:prstGeom>
        </p:spPr>
        <p:txBody>
          <a:bodyPr vert="horz" lIns="0" tIns="0" rIns="0" bIns="0" rtlCol="0">
            <a:normAutofit/>
          </a:bodyPr>
          <a:lstStyle/>
          <a:p>
            <a:pPr lvl="0"/>
            <a:r>
              <a:rPr lang="en-US" dirty="0"/>
              <a:t>Heading 1</a:t>
            </a:r>
          </a:p>
          <a:p>
            <a:pPr lvl="1"/>
            <a:r>
              <a:rPr lang="en-US" dirty="0"/>
              <a:t>Paragraph text</a:t>
            </a:r>
          </a:p>
          <a:p>
            <a:pPr lvl="1"/>
            <a:endParaRPr lang="en-US" dirty="0"/>
          </a:p>
        </p:txBody>
      </p:sp>
      <p:sp>
        <p:nvSpPr>
          <p:cNvPr id="5" name="Espace réservé du numéro de diapositive 4">
            <a:extLst>
              <a:ext uri="{FF2B5EF4-FFF2-40B4-BE49-F238E27FC236}">
                <a16:creationId xmlns:a16="http://schemas.microsoft.com/office/drawing/2014/main" id="{EB5AFD27-38D0-B34A-9F98-1157C9C27642}"/>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4" name="Image 3">
            <a:extLst>
              <a:ext uri="{FF2B5EF4-FFF2-40B4-BE49-F238E27FC236}">
                <a16:creationId xmlns:a16="http://schemas.microsoft.com/office/drawing/2014/main" id="{4B2A271E-711C-7146-B62D-B4430EA88177}"/>
              </a:ext>
            </a:extLst>
          </p:cNvPr>
          <p:cNvPicPr>
            <a:picLocks noChangeAspect="1"/>
          </p:cNvPicPr>
          <p:nvPr userDrawn="1"/>
        </p:nvPicPr>
        <p:blipFill>
          <a:blip r:embed="rId13"/>
          <a:stretch>
            <a:fillRect/>
          </a:stretch>
        </p:blipFill>
        <p:spPr>
          <a:xfrm>
            <a:off x="985135" y="6422543"/>
            <a:ext cx="280187" cy="186791"/>
          </a:xfrm>
          <a:prstGeom prst="rect">
            <a:avLst/>
          </a:prstGeom>
        </p:spPr>
      </p:pic>
      <p:sp>
        <p:nvSpPr>
          <p:cNvPr id="13" name="Rectangle 7">
            <a:extLst>
              <a:ext uri="{FF2B5EF4-FFF2-40B4-BE49-F238E27FC236}">
                <a16:creationId xmlns:a16="http://schemas.microsoft.com/office/drawing/2014/main" id="{6E555F39-166E-F74E-8774-2B281085E62E}"/>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European Union</a:t>
            </a:r>
            <a:endParaRPr kumimoji="0" lang="fr-FR" altLang="fr-FR" sz="800" b="0" i="0" u="none" strike="noStrike" cap="none" normalizeH="0" baseline="0">
              <a:ln>
                <a:noFill/>
              </a:ln>
              <a:solidFill>
                <a:srgbClr val="0F2235"/>
              </a:solidFill>
              <a:effectLst/>
              <a:latin typeface="D-DIN" panose="020B0504030202030204" pitchFamily="34" charset="77"/>
            </a:endParaRPr>
          </a:p>
        </p:txBody>
      </p:sp>
      <p:pic>
        <p:nvPicPr>
          <p:cNvPr id="6" name="Image 5">
            <a:extLst>
              <a:ext uri="{FF2B5EF4-FFF2-40B4-BE49-F238E27FC236}">
                <a16:creationId xmlns:a16="http://schemas.microsoft.com/office/drawing/2014/main" id="{D3754AFC-9046-0AD0-68BD-411108BDA1F4}"/>
              </a:ext>
            </a:extLst>
          </p:cNvPr>
          <p:cNvPicPr>
            <a:picLocks noChangeAspect="1"/>
          </p:cNvPicPr>
          <p:nvPr userDrawn="1"/>
        </p:nvPicPr>
        <p:blipFill>
          <a:blip r:embed="rId14">
            <a:alphaModFix amt="20000"/>
            <a:extLst>
              <a:ext uri="{28A0092B-C50C-407E-A947-70E740481C1C}">
                <a14:useLocalDpi xmlns:a14="http://schemas.microsoft.com/office/drawing/2010/main" val="0"/>
              </a:ext>
            </a:extLst>
          </a:blip>
          <a:stretch>
            <a:fillRect/>
          </a:stretch>
        </p:blipFill>
        <p:spPr>
          <a:xfrm>
            <a:off x="9267558" y="3956140"/>
            <a:ext cx="5106076" cy="5106076"/>
          </a:xfrm>
          <a:prstGeom prst="rect">
            <a:avLst/>
          </a:prstGeom>
        </p:spPr>
      </p:pic>
    </p:spTree>
    <p:extLst>
      <p:ext uri="{BB962C8B-B14F-4D97-AF65-F5344CB8AC3E}">
        <p14:creationId xmlns:p14="http://schemas.microsoft.com/office/powerpoint/2010/main" val="1377184672"/>
      </p:ext>
    </p:extLst>
  </p:cSld>
  <p:clrMap bg1="lt1" tx1="dk1" bg2="lt2" tx2="dk2" accent1="accent1" accent2="accent2" accent3="accent3" accent4="accent4" accent5="accent5" accent6="accent6" hlink="hlink" folHlink="folHlink"/>
  <p:sldLayoutIdLst>
    <p:sldLayoutId id="2147484007" r:id="rId1"/>
    <p:sldLayoutId id="2147484012" r:id="rId2"/>
    <p:sldLayoutId id="2147484032" r:id="rId3"/>
    <p:sldLayoutId id="2147484010" r:id="rId4"/>
    <p:sldLayoutId id="2147484033" r:id="rId5"/>
    <p:sldLayoutId id="2147484035" r:id="rId6"/>
    <p:sldLayoutId id="2147484008" r:id="rId7"/>
    <p:sldLayoutId id="2147484026" r:id="rId8"/>
    <p:sldLayoutId id="2147484024" r:id="rId9"/>
    <p:sldLayoutId id="2147484036" r:id="rId10"/>
    <p:sldLayoutId id="2147484037" r:id="rId11"/>
  </p:sldLayoutIdLst>
  <p:hf hdr="0" ftr="0" dt="0"/>
  <p:txStyles>
    <p:titleStyle>
      <a:lvl1pPr algn="l" defTabSz="914318" rtl="0" eaLnBrk="1" latinLnBrk="0" hangingPunct="1">
        <a:lnSpc>
          <a:spcPct val="80000"/>
        </a:lnSpc>
        <a:spcBef>
          <a:spcPct val="0"/>
        </a:spcBef>
        <a:buNone/>
        <a:defRPr sz="44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p:titleStyle>
    <p:bodyStyle>
      <a:lvl1pPr marL="0" indent="0" algn="l" defTabSz="914318" rtl="0" eaLnBrk="1" latinLnBrk="0" hangingPunct="1">
        <a:lnSpc>
          <a:spcPct val="150000"/>
        </a:lnSpc>
        <a:spcBef>
          <a:spcPts val="1000"/>
        </a:spcBef>
        <a:buFont typeface="Arial" panose="020B0604020202020204" pitchFamily="34" charset="0"/>
        <a:buNone/>
        <a:defRPr sz="2800" kern="1200">
          <a:solidFill>
            <a:srgbClr val="0F2235"/>
          </a:solidFill>
          <a:latin typeface="Arial" panose="020B0604020202020204" pitchFamily="34" charset="0"/>
          <a:ea typeface="+mn-ea"/>
          <a:cs typeface="Arial" panose="020B0604020202020204" pitchFamily="34" charset="0"/>
        </a:defRPr>
      </a:lvl1pPr>
      <a:lvl2pPr marL="0" indent="0" algn="l" defTabSz="914318" rtl="0" eaLnBrk="1" latinLnBrk="0" hangingPunct="1">
        <a:lnSpc>
          <a:spcPct val="150000"/>
        </a:lnSpc>
        <a:spcBef>
          <a:spcPts val="499"/>
        </a:spcBef>
        <a:buFont typeface="Arial" panose="020B0604020202020204" pitchFamily="34" charset="0"/>
        <a:buNone/>
        <a:defRPr sz="1800" kern="1200">
          <a:solidFill>
            <a:srgbClr val="0F2235"/>
          </a:solidFill>
          <a:latin typeface="Arial" panose="020B0604020202020204" pitchFamily="34" charset="0"/>
          <a:ea typeface="+mn-ea"/>
          <a:cs typeface="Arial" panose="020B0604020202020204" pitchFamily="34" charset="0"/>
        </a:defRPr>
      </a:lvl2pPr>
      <a:lvl3pPr marL="0" indent="0" algn="l" defTabSz="914318" rtl="0" eaLnBrk="1" latinLnBrk="0" hangingPunct="1">
        <a:lnSpc>
          <a:spcPct val="150000"/>
        </a:lnSpc>
        <a:spcBef>
          <a:spcPts val="499"/>
        </a:spcBef>
        <a:buFont typeface="Arial" panose="020B0604020202020204" pitchFamily="34" charset="0"/>
        <a:buNone/>
        <a:defRPr sz="1200" kern="1200">
          <a:solidFill>
            <a:schemeClr val="tx1"/>
          </a:solidFill>
          <a:latin typeface="D-DIN" panose="020B0504030202030204" pitchFamily="34" charset="77"/>
          <a:ea typeface="+mn-ea"/>
          <a:cs typeface="+mn-cs"/>
        </a:defRPr>
      </a:lvl3pPr>
      <a:lvl4pPr marL="0" indent="0" algn="l" defTabSz="914318" rtl="0" eaLnBrk="1" latinLnBrk="0" hangingPunct="1">
        <a:lnSpc>
          <a:spcPct val="150000"/>
        </a:lnSpc>
        <a:spcBef>
          <a:spcPts val="499"/>
        </a:spcBef>
        <a:buFont typeface="Arial" panose="020B0604020202020204" pitchFamily="34" charset="0"/>
        <a:buNone/>
        <a:defRPr sz="1000" kern="1200">
          <a:solidFill>
            <a:schemeClr val="tx1">
              <a:alpha val="70000"/>
            </a:schemeClr>
          </a:solidFill>
          <a:latin typeface="D-DIN" panose="020B0504030202030204" pitchFamily="34" charset="77"/>
          <a:ea typeface="+mn-ea"/>
          <a:cs typeface="+mn-cs"/>
        </a:defRPr>
      </a:lvl4pPr>
      <a:lvl5pPr marL="0" indent="0" algn="l" defTabSz="914318" rtl="0" eaLnBrk="1" latinLnBrk="0" hangingPunct="1">
        <a:lnSpc>
          <a:spcPct val="150000"/>
        </a:lnSpc>
        <a:spcBef>
          <a:spcPts val="499"/>
        </a:spcBef>
        <a:buFont typeface="Arial" panose="020B0604020202020204" pitchFamily="34" charset="0"/>
        <a:buNone/>
        <a:defRPr sz="1000" kern="1200" baseline="0">
          <a:solidFill>
            <a:schemeClr val="tx1">
              <a:alpha val="50000"/>
            </a:schemeClr>
          </a:solidFill>
          <a:latin typeface="D-DIN" panose="020B0504030202030204" pitchFamily="34" charset="77"/>
          <a:ea typeface="+mn-ea"/>
          <a:cs typeface="+mn-cs"/>
        </a:defRPr>
      </a:lvl5pPr>
      <a:lvl6pPr marL="251437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6pPr>
      <a:lvl7pPr marL="297153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7pPr>
      <a:lvl8pPr marL="3428692"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8pPr>
      <a:lvl9pPr marL="3885850"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18" rtl="0" eaLnBrk="1" latinLnBrk="0" hangingPunct="1">
        <a:defRPr sz="1800" kern="1200">
          <a:solidFill>
            <a:schemeClr val="tx1"/>
          </a:solidFill>
          <a:latin typeface="+mn-lt"/>
          <a:ea typeface="+mn-ea"/>
          <a:cs typeface="+mn-cs"/>
        </a:defRPr>
      </a:lvl1pPr>
      <a:lvl2pPr marL="457159" algn="l" defTabSz="914318" rtl="0" eaLnBrk="1" latinLnBrk="0" hangingPunct="1">
        <a:defRPr sz="1800" kern="1200">
          <a:solidFill>
            <a:schemeClr val="tx1"/>
          </a:solidFill>
          <a:latin typeface="+mn-lt"/>
          <a:ea typeface="+mn-ea"/>
          <a:cs typeface="+mn-cs"/>
        </a:defRPr>
      </a:lvl2pPr>
      <a:lvl3pPr marL="914318" algn="l" defTabSz="914318" rtl="0" eaLnBrk="1" latinLnBrk="0" hangingPunct="1">
        <a:defRPr sz="1800" kern="1200">
          <a:solidFill>
            <a:schemeClr val="tx1"/>
          </a:solidFill>
          <a:latin typeface="+mn-lt"/>
          <a:ea typeface="+mn-ea"/>
          <a:cs typeface="+mn-cs"/>
        </a:defRPr>
      </a:lvl3pPr>
      <a:lvl4pPr marL="1371478" algn="l" defTabSz="914318" rtl="0" eaLnBrk="1" latinLnBrk="0" hangingPunct="1">
        <a:defRPr sz="1800" kern="1200">
          <a:solidFill>
            <a:schemeClr val="tx1"/>
          </a:solidFill>
          <a:latin typeface="+mn-lt"/>
          <a:ea typeface="+mn-ea"/>
          <a:cs typeface="+mn-cs"/>
        </a:defRPr>
      </a:lvl4pPr>
      <a:lvl5pPr marL="1828636" algn="l" defTabSz="914318" rtl="0" eaLnBrk="1" latinLnBrk="0" hangingPunct="1">
        <a:defRPr sz="1800" kern="1200">
          <a:solidFill>
            <a:schemeClr val="tx1"/>
          </a:solidFill>
          <a:latin typeface="+mn-lt"/>
          <a:ea typeface="+mn-ea"/>
          <a:cs typeface="+mn-cs"/>
        </a:defRPr>
      </a:lvl5pPr>
      <a:lvl6pPr marL="2285794" algn="l" defTabSz="914318" rtl="0" eaLnBrk="1" latinLnBrk="0" hangingPunct="1">
        <a:defRPr sz="1800" kern="1200">
          <a:solidFill>
            <a:schemeClr val="tx1"/>
          </a:solidFill>
          <a:latin typeface="+mn-lt"/>
          <a:ea typeface="+mn-ea"/>
          <a:cs typeface="+mn-cs"/>
        </a:defRPr>
      </a:lvl6pPr>
      <a:lvl7pPr marL="2742953" algn="l" defTabSz="914318" rtl="0" eaLnBrk="1" latinLnBrk="0" hangingPunct="1">
        <a:defRPr sz="1800" kern="1200">
          <a:solidFill>
            <a:schemeClr val="tx1"/>
          </a:solidFill>
          <a:latin typeface="+mn-lt"/>
          <a:ea typeface="+mn-ea"/>
          <a:cs typeface="+mn-cs"/>
        </a:defRPr>
      </a:lvl7pPr>
      <a:lvl8pPr marL="3200112" algn="l" defTabSz="914318" rtl="0" eaLnBrk="1" latinLnBrk="0" hangingPunct="1">
        <a:defRPr sz="1800" kern="1200">
          <a:solidFill>
            <a:schemeClr val="tx1"/>
          </a:solidFill>
          <a:latin typeface="+mn-lt"/>
          <a:ea typeface="+mn-ea"/>
          <a:cs typeface="+mn-cs"/>
        </a:defRPr>
      </a:lvl8pPr>
      <a:lvl9pPr marL="3657271" algn="l" defTabSz="914318"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0" pos="3840">
          <p15:clr>
            <a:srgbClr val="F26B43"/>
          </p15:clr>
        </p15:guide>
        <p15:guide id="1" orient="horz" pos="2160">
          <p15:clr>
            <a:srgbClr val="F26B43"/>
          </p15:clr>
        </p15:guide>
        <p15:guide id="14" orient="horz" pos="232" userDrawn="1">
          <p15:clr>
            <a:srgbClr val="F26B43"/>
          </p15:clr>
        </p15:guide>
        <p15:guide id="27" orient="horz" pos="4032">
          <p15:clr>
            <a:srgbClr val="F26B43"/>
          </p15:clr>
        </p15:guide>
        <p15:guide id="28" pos="257" userDrawn="1">
          <p15:clr>
            <a:srgbClr val="F26B43"/>
          </p15:clr>
        </p15:guide>
        <p15:guide id="29" pos="7200">
          <p15:clr>
            <a:srgbClr val="F26B43"/>
          </p15:clr>
        </p15:guide>
        <p15:guide id="44">
          <p15:clr>
            <a:srgbClr val="F26B43"/>
          </p15:clr>
        </p15:guide>
        <p15:guide id="45" pos="7680">
          <p15:clr>
            <a:srgbClr val="F26B43"/>
          </p15:clr>
        </p15:guide>
        <p15:guide id="46" orient="horz">
          <p15:clr>
            <a:srgbClr val="F26B43"/>
          </p15:clr>
        </p15:guide>
        <p15:guide id="47" orient="horz" pos="4320">
          <p15:clr>
            <a:srgbClr val="F26B43"/>
          </p15:clr>
        </p15:guide>
        <p15:guide id="48" pos="846" userDrawn="1">
          <p15:clr>
            <a:srgbClr val="F26B43"/>
          </p15:clr>
        </p15:guide>
        <p15:guide id="51" orient="horz" pos="1298"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2.xml"/><Relationship Id="rId1" Type="http://schemas.openxmlformats.org/officeDocument/2006/relationships/video" Target="https://www.youtube.com/embed/oQbei5JGiT8?feature=oembed"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s://doi.org/10.5281/zenodo.7870610"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sv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8" Type="http://schemas.openxmlformats.org/officeDocument/2006/relationships/hyperlink" Target="https://www.ilo.org/dyn/normlex/en/f?p=NORMLEXPUB:12100:0::NO::P12100_ILO_CODE:C190%22%20\l%20%22:~:text=With%20a%20view%20to%20preventing,of%20all%20forms%20of%20forced%22%20\h%EF%BF%BDHYPERLINK%20%22https://www.ilo.org/dyn/normlex/en/f?p=NORMLEXPUB:12100:0::NO::P12100_ILO_CODE:C190#:~:text=With%20a%20view%20to%20preventing,of%20all%20forms%20of%20forced" TargetMode="External"/><Relationship Id="rId3" Type="http://schemas.openxmlformats.org/officeDocument/2006/relationships/hyperlink" Target="https://doi.org/10.5281/zenodo.7333232" TargetMode="External"/><Relationship Id="rId7" Type="http://schemas.openxmlformats.org/officeDocument/2006/relationships/hyperlink" Target="https://www.coe.int/en/web/conventions/full-list?module=signatures-by-treaty&amp;treatynum=210" TargetMode="External"/><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hyperlink" Target="https://www.coe.int/en/web/istanbul-convention" TargetMode="External"/><Relationship Id="rId5" Type="http://schemas.openxmlformats.org/officeDocument/2006/relationships/hyperlink" Target="https://www.coe.int/en/web/genderequality/violence-against-women" TargetMode="External"/><Relationship Id="rId4" Type="http://schemas.openxmlformats.org/officeDocument/2006/relationships/hyperlink" Target="https://commission.europa.eu/strategy-and-policy/policies/justice-and-fundamental-rights/gender-equality/gender-based-violence/ending-gender-based-violence_en" TargetMode="External"/></Relationships>
</file>

<file path=ppt/slides/_rels/slide2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hyperlink" Target="https://doi.org/10.5281/zenodo.8109478" TargetMode="External"/><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hyperlink" Target="https://doi.org/10.5281/zenodo.8355181" TargetMode="External"/><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doi.org/10.5281/zenodo.8355181" TargetMode="External"/><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hyperlink" Target="https://doi.org/10.5281/zenodo.8355181" TargetMode="Externa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hyperlink" Target="https://doi.org/10.5281/zenodo.8355181" TargetMode="Externa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hyperlink" Target="https://unisafe-gbv.eu/outputs/recommendations/" TargetMode="External"/><Relationship Id="rId2" Type="http://schemas.openxmlformats.org/officeDocument/2006/relationships/hyperlink" Target="https://gendersafe.eu/project-news/work-in-progress-baseline-policy-framework-for-addressing-gender-based-violence/" TargetMode="External"/><Relationship Id="rId1" Type="http://schemas.openxmlformats.org/officeDocument/2006/relationships/slideLayout" Target="../slideLayouts/slideLayout3.xml"/><Relationship Id="rId6" Type="http://schemas.openxmlformats.org/officeDocument/2006/relationships/hyperlink" Target="https://zenodo.org/records/13380368" TargetMode="External"/><Relationship Id="rId5" Type="http://schemas.openxmlformats.org/officeDocument/2006/relationships/hyperlink" Target="https://zenodo.org/records/13380251" TargetMode="External"/><Relationship Id="rId4" Type="http://schemas.openxmlformats.org/officeDocument/2006/relationships/hyperlink" Target="https://op.europa.eu/en/publication-detail/-/publication/6ce8aef5-70b3-11ef-a8ba-01aa75ed71a1/language-en"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18.sv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22.jpeg"/></Relationships>
</file>

<file path=ppt/slides/_rels/slide4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7.xml"/><Relationship Id="rId1" Type="http://schemas.openxmlformats.org/officeDocument/2006/relationships/slideLayout" Target="../slideLayouts/slideLayout3.xml"/><Relationship Id="rId5" Type="http://schemas.openxmlformats.org/officeDocument/2006/relationships/hyperlink" Target="https://www.breakingthesilence.cam.ac.uk/" TargetMode="External"/><Relationship Id="rId4" Type="http://schemas.openxmlformats.org/officeDocument/2006/relationships/image" Target="../media/image24.png"/></Relationships>
</file>

<file path=ppt/slides/_rels/slide4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hyperlink" Target="https://unisafe-toolkit.eu/resources/" TargetMode="Externa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hyperlink" Target="https://www.consenthub.ie/" TargetMode="Externa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0.xml"/><Relationship Id="rId1" Type="http://schemas.openxmlformats.org/officeDocument/2006/relationships/slideLayout" Target="../slideLayouts/slideLayout11.xml"/></Relationships>
</file>

<file path=ppt/slides/_rels/slide48.xml.rels><?xml version="1.0" encoding="UTF-8" standalone="yes"?>
<Relationships xmlns="http://schemas.openxmlformats.org/package/2006/relationships"><Relationship Id="rId3" Type="http://schemas.openxmlformats.org/officeDocument/2006/relationships/hyperlink" Target="https://gendersafe.eu/events/" TargetMode="External"/><Relationship Id="rId2" Type="http://schemas.openxmlformats.org/officeDocument/2006/relationships/hyperlink" Target="https://gendersafe.eu/newsletter/" TargetMode="Externa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svg"/></Relationships>
</file>

<file path=ppt/slides/_rels/slide4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32.svg"/><Relationship Id="rId2" Type="http://schemas.microsoft.com/office/2018/10/relationships/comments" Target="../comments/modernComment_170_449827FB.xml"/><Relationship Id="rId1" Type="http://schemas.openxmlformats.org/officeDocument/2006/relationships/slideLayout" Target="../slideLayouts/slideLayout4.xml"/><Relationship Id="rId5" Type="http://schemas.openxmlformats.org/officeDocument/2006/relationships/hyperlink" Target="https://www.linkedin.com/company/gendersafe-gbv" TargetMode="External"/><Relationship Id="rId4" Type="http://schemas.openxmlformats.org/officeDocument/2006/relationships/image" Target="../media/image33.png"/></Relationships>
</file>

<file path=ppt/slides/_rels/slide6.xml.rels><?xml version="1.0" encoding="UTF-8" standalone="yes"?>
<Relationships xmlns="http://schemas.openxmlformats.org/package/2006/relationships"><Relationship Id="rId3" Type="http://schemas.openxmlformats.org/officeDocument/2006/relationships/hyperlink" Target="https://www.coe.int/en/web/gender-matters/what-is-gender-based-violence#:~:text=Defining%20gender%2Dbased%20violence%20against%20women&amp;text=Gender%2Dbased%20violence%20refers%20to,orientation%20and%2For%20gender%20identity."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7">
            <a:extLst>
              <a:ext uri="{FF2B5EF4-FFF2-40B4-BE49-F238E27FC236}">
                <a16:creationId xmlns:a16="http://schemas.microsoft.com/office/drawing/2014/main" id="{24520777-B918-4140-B0B1-4065658DB36E}"/>
              </a:ext>
            </a:extLst>
          </p:cNvPr>
          <p:cNvSpPr txBox="1"/>
          <p:nvPr/>
        </p:nvSpPr>
        <p:spPr>
          <a:xfrm>
            <a:off x="943030" y="3931094"/>
            <a:ext cx="7306448" cy="830997"/>
          </a:xfrm>
          <a:prstGeom prst="rect">
            <a:avLst/>
          </a:prstGeom>
          <a:noFill/>
        </p:spPr>
        <p:txBody>
          <a:bodyPr wrap="square" lIns="0" tIns="45720" rIns="0" bIns="45720" rtlCol="0" anchor="t">
            <a:spAutoFit/>
          </a:bodyPr>
          <a:lstStyle/>
          <a:p>
            <a:endParaRPr lang="en-US" sz="4800">
              <a:solidFill>
                <a:srgbClr val="FFFFFF"/>
              </a:solidFill>
              <a:latin typeface="Arial"/>
              <a:ea typeface="Open Sans"/>
              <a:cs typeface="Arial"/>
            </a:endParaRPr>
          </a:p>
        </p:txBody>
      </p:sp>
      <p:sp>
        <p:nvSpPr>
          <p:cNvPr id="4" name="TextBox 7">
            <a:extLst>
              <a:ext uri="{FF2B5EF4-FFF2-40B4-BE49-F238E27FC236}">
                <a16:creationId xmlns:a16="http://schemas.microsoft.com/office/drawing/2014/main" id="{D38AFE21-FFA0-E449-BF7B-69C5978EF388}"/>
              </a:ext>
            </a:extLst>
          </p:cNvPr>
          <p:cNvSpPr txBox="1"/>
          <p:nvPr/>
        </p:nvSpPr>
        <p:spPr>
          <a:xfrm>
            <a:off x="943030" y="4762091"/>
            <a:ext cx="7306448" cy="584775"/>
          </a:xfrm>
          <a:prstGeom prst="rect">
            <a:avLst/>
          </a:prstGeom>
          <a:noFill/>
        </p:spPr>
        <p:txBody>
          <a:bodyPr wrap="square" lIns="0" tIns="45720" rIns="0" bIns="45720" rtlCol="0" anchor="t">
            <a:spAutoFit/>
          </a:bodyPr>
          <a:lstStyle/>
          <a:p>
            <a:endParaRPr lang="en-US" sz="3200">
              <a:solidFill>
                <a:srgbClr val="5792CE"/>
              </a:solidFill>
              <a:latin typeface="Arial"/>
              <a:ea typeface="Open Sans" charset="0"/>
              <a:cs typeface="Arial"/>
            </a:endParaRPr>
          </a:p>
        </p:txBody>
      </p:sp>
      <p:sp>
        <p:nvSpPr>
          <p:cNvPr id="2" name="Title 1">
            <a:extLst>
              <a:ext uri="{FF2B5EF4-FFF2-40B4-BE49-F238E27FC236}">
                <a16:creationId xmlns:a16="http://schemas.microsoft.com/office/drawing/2014/main" id="{D8CB09EA-0CC9-05E0-2A20-C32250FEB137}"/>
              </a:ext>
            </a:extLst>
          </p:cNvPr>
          <p:cNvSpPr>
            <a:spLocks noGrp="1"/>
          </p:cNvSpPr>
          <p:nvPr/>
        </p:nvSpPr>
        <p:spPr>
          <a:xfrm>
            <a:off x="950874" y="2449236"/>
            <a:ext cx="9690747" cy="922096"/>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3200" b="0" i="0" kern="1200" spc="0" baseline="0">
                <a:solidFill>
                  <a:srgbClr val="FFFFFF"/>
                </a:solidFill>
                <a:latin typeface="D-DIN Exp" panose="020B0504020202030204" pitchFamily="34" charset="0"/>
                <a:ea typeface="D-DIN Exp" panose="020B0504020202030204" pitchFamily="34" charset="0"/>
                <a:cs typeface="D-DIN Exp" panose="020B0504020202030204" pitchFamily="34" charset="0"/>
              </a:defRPr>
            </a:lvl1pPr>
          </a:lstStyle>
          <a:p>
            <a:r>
              <a:rPr lang="en-GB" b="1">
                <a:latin typeface="Arial"/>
                <a:cs typeface="Arial"/>
              </a:rPr>
              <a:t>Addressing gender-based violence in </a:t>
            </a:r>
            <a:r>
              <a:rPr lang="en-GB" b="1" dirty="0">
                <a:latin typeface="Arial"/>
                <a:cs typeface="Arial"/>
              </a:rPr>
              <a:t>academia using the 7P framework: training for ombudspersons and institutional support actors</a:t>
            </a:r>
            <a:endParaRPr lang="en-US" b="1">
              <a:latin typeface="Arial"/>
              <a:cs typeface="Arial"/>
            </a:endParaRPr>
          </a:p>
        </p:txBody>
      </p:sp>
      <p:pic>
        <p:nvPicPr>
          <p:cNvPr id="8" name="Image 7" descr="Une image contenant texte, Police, Graphique, graphisme&#10;&#10;Description générée automatiquement">
            <a:extLst>
              <a:ext uri="{FF2B5EF4-FFF2-40B4-BE49-F238E27FC236}">
                <a16:creationId xmlns:a16="http://schemas.microsoft.com/office/drawing/2014/main" id="{3854B33A-1C38-F9A8-9158-9CC2FC6FE4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62350" y="624206"/>
            <a:ext cx="4857750" cy="755103"/>
          </a:xfrm>
          <a:prstGeom prst="rect">
            <a:avLst/>
          </a:prstGeom>
        </p:spPr>
      </p:pic>
      <p:sp>
        <p:nvSpPr>
          <p:cNvPr id="5" name="TextBox 4">
            <a:extLst>
              <a:ext uri="{FF2B5EF4-FFF2-40B4-BE49-F238E27FC236}">
                <a16:creationId xmlns:a16="http://schemas.microsoft.com/office/drawing/2014/main" id="{E90D21BA-E75B-062C-4285-BF68AC07CCFD}"/>
              </a:ext>
            </a:extLst>
          </p:cNvPr>
          <p:cNvSpPr txBox="1"/>
          <p:nvPr/>
        </p:nvSpPr>
        <p:spPr>
          <a:xfrm>
            <a:off x="947615" y="4249615"/>
            <a:ext cx="6096000" cy="160043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rtl="0"/>
            <a:r>
              <a:rPr lang="en-US" sz="2800" b="0" i="0" u="none" strike="noStrike" baseline="0">
                <a:solidFill>
                  <a:srgbClr val="FF0000"/>
                </a:solidFill>
                <a:latin typeface="Arial"/>
                <a:ea typeface="Segoe UI"/>
                <a:cs typeface="Arial"/>
              </a:rPr>
              <a:t>Facilitator's name(s) (pronouns), organisation</a:t>
            </a:r>
            <a:r>
              <a:rPr lang="en-US" sz="2800" b="0" i="0">
                <a:solidFill>
                  <a:srgbClr val="000000"/>
                </a:solidFill>
                <a:latin typeface="Arial"/>
                <a:ea typeface="Segoe UI"/>
                <a:cs typeface="Arial"/>
              </a:rPr>
              <a:t>​</a:t>
            </a:r>
          </a:p>
          <a:p>
            <a:pPr algn="l" rtl="0"/>
            <a:r>
              <a:rPr lang="en-US" sz="2400" b="1" i="0" u="none" strike="noStrike" baseline="0">
                <a:solidFill>
                  <a:srgbClr val="FF0000"/>
                </a:solidFill>
                <a:latin typeface="Arial"/>
                <a:ea typeface="Segoe UI"/>
                <a:cs typeface="Arial"/>
              </a:rPr>
              <a:t>Day, xx Month 202x</a:t>
            </a:r>
          </a:p>
          <a:p>
            <a:pPr algn="ctr"/>
            <a:endParaRPr lang="en-US">
              <a:latin typeface="Arial"/>
              <a:cs typeface="Arial"/>
            </a:endParaRPr>
          </a:p>
        </p:txBody>
      </p:sp>
    </p:spTree>
    <p:extLst>
      <p:ext uri="{BB962C8B-B14F-4D97-AF65-F5344CB8AC3E}">
        <p14:creationId xmlns:p14="http://schemas.microsoft.com/office/powerpoint/2010/main" val="19002197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68CEE1-BA08-8F76-1DC8-2D7B7BD9069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CBB0DD-44FB-948D-FAFB-9AC56F1CFBDF}"/>
              </a:ext>
            </a:extLst>
          </p:cNvPr>
          <p:cNvSpPr>
            <a:spLocks noGrp="1"/>
          </p:cNvSpPr>
          <p:nvPr>
            <p:ph type="title"/>
          </p:nvPr>
        </p:nvSpPr>
        <p:spPr/>
        <p:txBody>
          <a:bodyPr/>
          <a:lstStyle/>
          <a:p>
            <a:r>
              <a:rPr lang="de-AT" b="1" dirty="0" err="1">
                <a:latin typeface="Arial"/>
                <a:cs typeface="Arial"/>
              </a:rPr>
              <a:t>What</a:t>
            </a:r>
            <a:r>
              <a:rPr lang="de-AT" b="1" dirty="0">
                <a:latin typeface="Arial"/>
                <a:cs typeface="Arial"/>
              </a:rPr>
              <a:t> </a:t>
            </a:r>
            <a:r>
              <a:rPr lang="de-AT" b="1" dirty="0" err="1">
                <a:latin typeface="Arial"/>
                <a:cs typeface="Arial"/>
              </a:rPr>
              <a:t>is</a:t>
            </a:r>
            <a:r>
              <a:rPr lang="de-AT" b="1" dirty="0">
                <a:latin typeface="Arial"/>
                <a:cs typeface="Arial"/>
              </a:rPr>
              <a:t> „Gender </a:t>
            </a:r>
            <a:r>
              <a:rPr lang="de-AT" b="1" dirty="0" err="1">
                <a:latin typeface="Arial"/>
                <a:cs typeface="Arial"/>
              </a:rPr>
              <a:t>Ideology</a:t>
            </a:r>
            <a:r>
              <a:rPr lang="de-AT" b="1" dirty="0">
                <a:latin typeface="Arial"/>
                <a:cs typeface="Arial"/>
              </a:rPr>
              <a:t>“?</a:t>
            </a:r>
            <a:endParaRPr lang="en-US" b="1">
              <a:latin typeface="Arial"/>
              <a:cs typeface="Arial"/>
            </a:endParaRPr>
          </a:p>
        </p:txBody>
      </p:sp>
      <p:sp>
        <p:nvSpPr>
          <p:cNvPr id="4" name="Text Placeholder 3">
            <a:extLst>
              <a:ext uri="{FF2B5EF4-FFF2-40B4-BE49-F238E27FC236}">
                <a16:creationId xmlns:a16="http://schemas.microsoft.com/office/drawing/2014/main" id="{E117B5E0-BB64-D909-410E-A699152279A3}"/>
              </a:ext>
            </a:extLst>
          </p:cNvPr>
          <p:cNvSpPr txBox="1">
            <a:spLocks noGrp="1"/>
          </p:cNvSpPr>
          <p:nvPr>
            <p:ph type="body" sz="quarter" idx="10"/>
          </p:nvPr>
        </p:nvSpPr>
        <p:spPr>
          <a:xfrm>
            <a:off x="1046163" y="2168525"/>
            <a:ext cx="10513483" cy="4385816"/>
          </a:xfrm>
          <a:prstGeom prst="rect">
            <a:avLst/>
          </a:prstGeom>
          <a:noFill/>
        </p:spPr>
        <p:txBody>
          <a:bodyPr vert="horz" wrap="square" lIns="0" tIns="0" rIns="0" bIns="0" rtlCol="0" anchor="t">
            <a:spAutoFit/>
          </a:bodyPr>
          <a:lstStyle/>
          <a:p>
            <a:pPr marL="342900" indent="-342900">
              <a:lnSpc>
                <a:spcPct val="100000"/>
              </a:lnSpc>
              <a:buFont typeface="Arial" panose="020B0604020202020204" pitchFamily="34" charset="0"/>
              <a:buChar char="•"/>
            </a:pPr>
            <a:r>
              <a:rPr lang="en-US" sz="2000" dirty="0">
                <a:solidFill>
                  <a:srgbClr val="0F2235"/>
                </a:solidFill>
                <a:latin typeface="Arial"/>
                <a:cs typeface="Arial"/>
              </a:rPr>
              <a:t>"</a:t>
            </a:r>
            <a:r>
              <a:rPr lang="en-US" sz="2000" b="1" dirty="0">
                <a:solidFill>
                  <a:srgbClr val="0F2235"/>
                </a:solidFill>
                <a:latin typeface="Arial"/>
                <a:cs typeface="Arial"/>
              </a:rPr>
              <a:t>Gender ideology</a:t>
            </a:r>
            <a:r>
              <a:rPr lang="en-US" sz="2000" dirty="0">
                <a:solidFill>
                  <a:srgbClr val="0F2235"/>
                </a:solidFill>
                <a:latin typeface="Arial"/>
                <a:cs typeface="Arial"/>
              </a:rPr>
              <a:t>" is a politically charged and often controversial term that doesn't have a clear or consistent definition. It is most commonly used by </a:t>
            </a:r>
            <a:r>
              <a:rPr lang="en-US" sz="2000" b="1" dirty="0">
                <a:solidFill>
                  <a:srgbClr val="0F2235"/>
                </a:solidFill>
                <a:latin typeface="Arial"/>
                <a:cs typeface="Arial"/>
              </a:rPr>
              <a:t>critics</a:t>
            </a:r>
            <a:r>
              <a:rPr lang="en-US" sz="2000" dirty="0">
                <a:solidFill>
                  <a:srgbClr val="0F2235"/>
                </a:solidFill>
                <a:latin typeface="Arial"/>
                <a:cs typeface="Arial"/>
              </a:rPr>
              <a:t>—particularly in conservative, religious, or anti-LGBTQ+ circles—to refer to ideas about gender that </a:t>
            </a:r>
            <a:r>
              <a:rPr lang="en-US" sz="2000" b="1" dirty="0">
                <a:solidFill>
                  <a:srgbClr val="0F2235"/>
                </a:solidFill>
                <a:latin typeface="Arial"/>
                <a:cs typeface="Arial"/>
              </a:rPr>
              <a:t>challenge </a:t>
            </a:r>
            <a:r>
              <a:rPr lang="en-US" sz="2000" dirty="0">
                <a:solidFill>
                  <a:srgbClr val="0F2235"/>
                </a:solidFill>
                <a:latin typeface="Arial"/>
                <a:cs typeface="Arial"/>
              </a:rPr>
              <a:t>traditional or binary views on gender and sexuality.</a:t>
            </a:r>
          </a:p>
          <a:p>
            <a:pPr marL="342900" indent="-342900">
              <a:lnSpc>
                <a:spcPct val="100000"/>
              </a:lnSpc>
              <a:buFont typeface="Arial" panose="020B0604020202020204" pitchFamily="34" charset="0"/>
              <a:buChar char="•"/>
            </a:pPr>
            <a:r>
              <a:rPr lang="en-US" sz="2000" dirty="0">
                <a:solidFill>
                  <a:srgbClr val="0F2235"/>
                </a:solidFill>
                <a:latin typeface="Arial"/>
                <a:cs typeface="Arial"/>
              </a:rPr>
              <a:t>The term is </a:t>
            </a:r>
            <a:r>
              <a:rPr lang="en-US" sz="2000" b="1" dirty="0">
                <a:solidFill>
                  <a:srgbClr val="0F2235"/>
                </a:solidFill>
                <a:latin typeface="Arial"/>
                <a:cs typeface="Arial"/>
              </a:rPr>
              <a:t>not</a:t>
            </a:r>
            <a:r>
              <a:rPr lang="en-US" sz="2000" dirty="0">
                <a:solidFill>
                  <a:srgbClr val="0F2235"/>
                </a:solidFill>
                <a:latin typeface="Arial"/>
                <a:cs typeface="Arial"/>
              </a:rPr>
              <a:t> used by gender studies scholars, medical professionals, or LGBTQ+ advocates. It is often used strategically to frame gender-inclusive ideas as </a:t>
            </a:r>
            <a:r>
              <a:rPr lang="en-US" sz="2000" b="1" dirty="0">
                <a:solidFill>
                  <a:srgbClr val="0F2235"/>
                </a:solidFill>
                <a:latin typeface="Arial"/>
                <a:cs typeface="Arial"/>
              </a:rPr>
              <a:t>radical, dangerous, or imposed</a:t>
            </a:r>
            <a:r>
              <a:rPr lang="en-US" sz="2000" dirty="0">
                <a:solidFill>
                  <a:srgbClr val="0F2235"/>
                </a:solidFill>
                <a:latin typeface="Arial"/>
                <a:cs typeface="Arial"/>
              </a:rPr>
              <a:t>, especially in debates over education, healthcare, or family rights.</a:t>
            </a:r>
          </a:p>
          <a:p>
            <a:pPr marL="342900" indent="-342900">
              <a:lnSpc>
                <a:spcPct val="100000"/>
              </a:lnSpc>
              <a:buFont typeface="Arial" panose="020B0604020202020204" pitchFamily="34" charset="0"/>
              <a:buChar char="•"/>
            </a:pPr>
            <a:r>
              <a:rPr lang="en-US" sz="2000" dirty="0">
                <a:solidFill>
                  <a:srgbClr val="0F2235"/>
                </a:solidFill>
                <a:latin typeface="Arial"/>
                <a:cs typeface="Arial"/>
              </a:rPr>
              <a:t>It has been used in various political movements (e.g., in Europe, Latin America, and the U.S.) to </a:t>
            </a:r>
            <a:r>
              <a:rPr lang="en-US" sz="2000" b="1" dirty="0">
                <a:solidFill>
                  <a:srgbClr val="0F2235"/>
                </a:solidFill>
                <a:latin typeface="Arial"/>
                <a:cs typeface="Arial"/>
              </a:rPr>
              <a:t>mobilize opposition</a:t>
            </a:r>
            <a:r>
              <a:rPr lang="en-US" sz="2000" dirty="0">
                <a:solidFill>
                  <a:srgbClr val="0F2235"/>
                </a:solidFill>
                <a:latin typeface="Arial"/>
                <a:cs typeface="Arial"/>
              </a:rPr>
              <a:t> to things like same-sex marriage, sex education, and trans rights.</a:t>
            </a:r>
          </a:p>
          <a:p>
            <a:pPr marL="342900" indent="-342900">
              <a:lnSpc>
                <a:spcPct val="100000"/>
              </a:lnSpc>
              <a:buFont typeface="Arial" panose="020B0604020202020204" pitchFamily="34" charset="0"/>
              <a:buChar char="•"/>
            </a:pPr>
            <a:r>
              <a:rPr lang="en-US" sz="2000" dirty="0">
                <a:solidFill>
                  <a:srgbClr val="0F2235"/>
                </a:solidFill>
                <a:latin typeface="Arial"/>
                <a:cs typeface="Arial"/>
              </a:rPr>
              <a:t>It is not a neutral term—it's a rhetorical device used to </a:t>
            </a:r>
            <a:r>
              <a:rPr lang="en-US" sz="2000" b="1" dirty="0">
                <a:solidFill>
                  <a:srgbClr val="0F2235"/>
                </a:solidFill>
                <a:latin typeface="Arial"/>
                <a:cs typeface="Arial"/>
              </a:rPr>
              <a:t>discredit or resist</a:t>
            </a:r>
            <a:r>
              <a:rPr lang="en-US" sz="2000" dirty="0">
                <a:solidFill>
                  <a:srgbClr val="0F2235"/>
                </a:solidFill>
                <a:latin typeface="Arial"/>
                <a:cs typeface="Arial"/>
              </a:rPr>
              <a:t> progressive changes in how society understands and accepts gender diversity.</a:t>
            </a:r>
          </a:p>
        </p:txBody>
      </p:sp>
    </p:spTree>
    <p:extLst>
      <p:ext uri="{BB962C8B-B14F-4D97-AF65-F5344CB8AC3E}">
        <p14:creationId xmlns:p14="http://schemas.microsoft.com/office/powerpoint/2010/main" val="3697226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9557E7D-D0B1-5CC1-8842-76D9EE7ECA2F}"/>
              </a:ext>
            </a:extLst>
          </p:cNvPr>
          <p:cNvSpPr/>
          <p:nvPr/>
        </p:nvSpPr>
        <p:spPr>
          <a:xfrm>
            <a:off x="5343926" y="0"/>
            <a:ext cx="6937282" cy="6858000"/>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0" rIns="251999" bIns="288000" numCol="1" spcCol="0" rtlCol="0" fromWordArt="0" anchor="b" anchorCtr="0" forceAA="0" compatLnSpc="1">
            <a:prstTxWarp prst="textNoShape">
              <a:avLst/>
            </a:prstTxWarp>
            <a:noAutofit/>
          </a:bodyPr>
          <a:lstStyle/>
          <a:p>
            <a:endParaRPr lang="en-US" sz="1000">
              <a:solidFill>
                <a:schemeClr val="bg1"/>
              </a:solidFill>
              <a:latin typeface="inherit"/>
              <a:cs typeface="Arial" panose="020B0604020202020204" pitchFamily="34" charset="0"/>
            </a:endParaRPr>
          </a:p>
        </p:txBody>
      </p:sp>
      <p:sp>
        <p:nvSpPr>
          <p:cNvPr id="8" name="Title 1">
            <a:extLst>
              <a:ext uri="{FF2B5EF4-FFF2-40B4-BE49-F238E27FC236}">
                <a16:creationId xmlns:a16="http://schemas.microsoft.com/office/drawing/2014/main" id="{CD225D96-FC9A-50F6-767B-063B2418966E}"/>
              </a:ext>
            </a:extLst>
          </p:cNvPr>
          <p:cNvSpPr txBox="1">
            <a:spLocks/>
          </p:cNvSpPr>
          <p:nvPr/>
        </p:nvSpPr>
        <p:spPr>
          <a:xfrm>
            <a:off x="574047" y="875753"/>
            <a:ext cx="4538622" cy="542183"/>
          </a:xfrm>
          <a:prstGeom prst="rect">
            <a:avLst/>
          </a:prstGeom>
          <a:effectLst/>
        </p:spPr>
        <p:txBody>
          <a:bodyPr vert="horz" lIns="0" tIns="192024" rIns="0" bIns="0" rtlCol="0" anchor="t" anchorCtr="0">
            <a:normAutofit fontScale="82500" lnSpcReduction="20000"/>
          </a:bodyPr>
          <a:lstStyle>
            <a:lvl1pPr algn="l" defTabSz="914318" rtl="0" eaLnBrk="1" latinLnBrk="0" hangingPunct="1">
              <a:lnSpc>
                <a:spcPct val="90000"/>
              </a:lnSpc>
              <a:spcBef>
                <a:spcPct val="0"/>
              </a:spcBef>
              <a:buNone/>
              <a:defRPr sz="32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pPr>
              <a:lnSpc>
                <a:spcPct val="100000"/>
              </a:lnSpc>
            </a:pPr>
            <a:endParaRPr lang="en-US" dirty="0">
              <a:latin typeface="inherit"/>
            </a:endParaRPr>
          </a:p>
        </p:txBody>
      </p:sp>
      <p:sp>
        <p:nvSpPr>
          <p:cNvPr id="9" name="TextBox 8">
            <a:extLst>
              <a:ext uri="{FF2B5EF4-FFF2-40B4-BE49-F238E27FC236}">
                <a16:creationId xmlns:a16="http://schemas.microsoft.com/office/drawing/2014/main" id="{C191F190-B178-37C8-2970-3FD6586A6C11}"/>
              </a:ext>
            </a:extLst>
          </p:cNvPr>
          <p:cNvSpPr txBox="1"/>
          <p:nvPr/>
        </p:nvSpPr>
        <p:spPr>
          <a:xfrm>
            <a:off x="5922211" y="738306"/>
            <a:ext cx="6269789" cy="5148332"/>
          </a:xfrm>
          <a:prstGeom prst="rect">
            <a:avLst/>
          </a:prstGeom>
          <a:noFill/>
        </p:spPr>
        <p:txBody>
          <a:bodyPr wrap="square" lIns="0" tIns="45720" rIns="0" bIns="45720" rtlCol="0" anchor="t">
            <a:spAutoFit/>
          </a:bodyPr>
          <a:lstStyle/>
          <a:p>
            <a:pPr marL="342900" indent="-342900">
              <a:lnSpc>
                <a:spcPct val="200000"/>
              </a:lnSpc>
              <a:buFont typeface="Wingdings" panose="05000000000000000000" pitchFamily="2" charset="2"/>
              <a:buChar char="§"/>
            </a:pPr>
            <a:r>
              <a:rPr lang="en-US" sz="2400" dirty="0">
                <a:solidFill>
                  <a:schemeClr val="bg1"/>
                </a:solidFill>
                <a:latin typeface="Arial"/>
                <a:ea typeface="Open Sans"/>
                <a:cs typeface="Arial"/>
              </a:rPr>
              <a:t>Physical Violence</a:t>
            </a:r>
          </a:p>
          <a:p>
            <a:pPr marL="342900" indent="-342900">
              <a:lnSpc>
                <a:spcPct val="200000"/>
              </a:lnSpc>
              <a:buFont typeface="Wingdings" panose="05000000000000000000" pitchFamily="2" charset="2"/>
              <a:buChar char="§"/>
            </a:pPr>
            <a:r>
              <a:rPr lang="en-US" sz="2400" dirty="0">
                <a:solidFill>
                  <a:schemeClr val="bg1"/>
                </a:solidFill>
                <a:latin typeface="Arial"/>
                <a:ea typeface="Open Sans"/>
                <a:cs typeface="Arial"/>
              </a:rPr>
              <a:t>Sexual Violence (including Sexual Harassment)</a:t>
            </a:r>
          </a:p>
          <a:p>
            <a:pPr marL="342900" indent="-342900">
              <a:lnSpc>
                <a:spcPct val="200000"/>
              </a:lnSpc>
              <a:buFont typeface="Wingdings" panose="05000000000000000000" pitchFamily="2" charset="2"/>
              <a:buChar char="§"/>
            </a:pPr>
            <a:r>
              <a:rPr lang="en-US" sz="2400" dirty="0">
                <a:solidFill>
                  <a:schemeClr val="bg1"/>
                </a:solidFill>
                <a:latin typeface="Arial"/>
                <a:ea typeface="Open Sans"/>
                <a:cs typeface="Arial"/>
              </a:rPr>
              <a:t>Psychological Violence</a:t>
            </a:r>
          </a:p>
          <a:p>
            <a:pPr marL="342900" indent="-342900">
              <a:lnSpc>
                <a:spcPct val="200000"/>
              </a:lnSpc>
              <a:buFont typeface="Wingdings" panose="05000000000000000000" pitchFamily="2" charset="2"/>
              <a:buChar char="§"/>
            </a:pPr>
            <a:r>
              <a:rPr lang="en-US" sz="2400" dirty="0">
                <a:solidFill>
                  <a:schemeClr val="bg1"/>
                </a:solidFill>
                <a:latin typeface="Arial"/>
                <a:ea typeface="Open Sans"/>
                <a:cs typeface="Arial"/>
              </a:rPr>
              <a:t>Economic and Financial Violence</a:t>
            </a:r>
          </a:p>
          <a:p>
            <a:pPr marL="342900" indent="-342900">
              <a:lnSpc>
                <a:spcPct val="200000"/>
              </a:lnSpc>
              <a:buFont typeface="Wingdings" panose="05000000000000000000" pitchFamily="2" charset="2"/>
              <a:buChar char="§"/>
            </a:pPr>
            <a:r>
              <a:rPr lang="en-US" sz="2400" dirty="0">
                <a:solidFill>
                  <a:schemeClr val="bg1"/>
                </a:solidFill>
                <a:latin typeface="Arial"/>
                <a:ea typeface="Open Sans"/>
                <a:cs typeface="Arial"/>
              </a:rPr>
              <a:t>Gender Harassment </a:t>
            </a:r>
          </a:p>
          <a:p>
            <a:pPr marL="342900" indent="-342900">
              <a:lnSpc>
                <a:spcPct val="200000"/>
              </a:lnSpc>
              <a:buFont typeface="Wingdings" panose="05000000000000000000" pitchFamily="2" charset="2"/>
              <a:buChar char="§"/>
            </a:pPr>
            <a:r>
              <a:rPr lang="en-US" sz="2400" dirty="0" err="1">
                <a:solidFill>
                  <a:schemeClr val="bg1"/>
                </a:solidFill>
                <a:latin typeface="Arial"/>
                <a:ea typeface="Open Sans"/>
                <a:cs typeface="Arial"/>
              </a:rPr>
              <a:t>Organisational</a:t>
            </a:r>
            <a:r>
              <a:rPr lang="en-US" sz="2400" dirty="0">
                <a:solidFill>
                  <a:schemeClr val="bg1"/>
                </a:solidFill>
                <a:latin typeface="Arial"/>
                <a:ea typeface="Open Sans"/>
                <a:cs typeface="Arial"/>
              </a:rPr>
              <a:t> violence</a:t>
            </a:r>
          </a:p>
        </p:txBody>
      </p:sp>
      <p:sp>
        <p:nvSpPr>
          <p:cNvPr id="12" name="Espace réservé du numéro de diapositive 4">
            <a:extLst>
              <a:ext uri="{FF2B5EF4-FFF2-40B4-BE49-F238E27FC236}">
                <a16:creationId xmlns:a16="http://schemas.microsoft.com/office/drawing/2014/main" id="{CEFAAE2C-78E6-D2BA-9298-37639DE9EC62}"/>
              </a:ext>
            </a:extLst>
          </p:cNvPr>
          <p:cNvSpPr txBox="1">
            <a:spLocks/>
          </p:cNvSpPr>
          <p:nvPr/>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latin typeface="inherit"/>
                <a:cs typeface="Arial" panose="020B0604020202020204" pitchFamily="34" charset="0"/>
              </a:rPr>
              <a:pPr/>
              <a:t>11</a:t>
            </a:fld>
            <a:endParaRPr lang="fr-FR">
              <a:solidFill>
                <a:schemeClr val="bg1"/>
              </a:solidFill>
              <a:latin typeface="inherit"/>
              <a:cs typeface="Arial" panose="020B0604020202020204" pitchFamily="34" charset="0"/>
            </a:endParaRPr>
          </a:p>
        </p:txBody>
      </p:sp>
      <p:sp>
        <p:nvSpPr>
          <p:cNvPr id="6" name="Title 1">
            <a:extLst>
              <a:ext uri="{FF2B5EF4-FFF2-40B4-BE49-F238E27FC236}">
                <a16:creationId xmlns:a16="http://schemas.microsoft.com/office/drawing/2014/main" id="{0B8A6026-7BA1-4484-7B15-41E94DEC9B56}"/>
              </a:ext>
            </a:extLst>
          </p:cNvPr>
          <p:cNvSpPr>
            <a:spLocks noGrp="1"/>
          </p:cNvSpPr>
          <p:nvPr>
            <p:ph type="title"/>
          </p:nvPr>
        </p:nvSpPr>
        <p:spPr>
          <a:xfrm>
            <a:off x="482600" y="0"/>
            <a:ext cx="4381500" cy="6858000"/>
          </a:xfrm>
        </p:spPr>
        <p:txBody>
          <a:bodyPr anchor="ctr"/>
          <a:lstStyle/>
          <a:p>
            <a:r>
              <a:rPr lang="en-GB" sz="4000" b="1" dirty="0">
                <a:latin typeface="Arial"/>
                <a:cs typeface="Arial"/>
              </a:rPr>
              <a:t>Types of Gender-based Violence</a:t>
            </a:r>
            <a:br>
              <a:rPr lang="en-GB" sz="4000" b="1" dirty="0">
                <a:latin typeface="Arial"/>
              </a:rPr>
            </a:br>
            <a:br>
              <a:rPr lang="en-GB" sz="5000" b="1" dirty="0">
                <a:latin typeface="Arial"/>
              </a:rPr>
            </a:br>
            <a:r>
              <a:rPr lang="en-GB" sz="2500" b="1" dirty="0">
                <a:latin typeface="Arial"/>
                <a:cs typeface="Arial"/>
              </a:rPr>
              <a:t>both online and offline</a:t>
            </a:r>
            <a:endParaRPr lang="en-US" sz="2500" b="1">
              <a:latin typeface="Arial"/>
              <a:cs typeface="Arial"/>
            </a:endParaRPr>
          </a:p>
        </p:txBody>
      </p:sp>
    </p:spTree>
    <p:extLst>
      <p:ext uri="{BB962C8B-B14F-4D97-AF65-F5344CB8AC3E}">
        <p14:creationId xmlns:p14="http://schemas.microsoft.com/office/powerpoint/2010/main" val="20415455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4F10DE-7DC9-48F1-7777-9FA99D8E8B56}"/>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D9423B0B-64FE-B462-DE89-287EA9E5F585}"/>
              </a:ext>
            </a:extLst>
          </p:cNvPr>
          <p:cNvSpPr>
            <a:spLocks noGrp="1"/>
          </p:cNvSpPr>
          <p:nvPr>
            <p:ph type="title"/>
          </p:nvPr>
        </p:nvSpPr>
        <p:spPr>
          <a:xfrm>
            <a:off x="1052512" y="863232"/>
            <a:ext cx="10086975" cy="778381"/>
          </a:xfrm>
        </p:spPr>
        <p:txBody>
          <a:bodyPr/>
          <a:lstStyle/>
          <a:p>
            <a:r>
              <a:rPr lang="en-US" b="1" dirty="0">
                <a:latin typeface="Arial"/>
                <a:cs typeface="Arial"/>
              </a:rPr>
              <a:t>Gender-based Violence is a continuum</a:t>
            </a:r>
            <a:endParaRPr lang="en-US" b="1">
              <a:latin typeface="Arial"/>
              <a:cs typeface="Arial"/>
            </a:endParaRPr>
          </a:p>
        </p:txBody>
      </p:sp>
      <p:sp>
        <p:nvSpPr>
          <p:cNvPr id="4" name="TextBox 3">
            <a:extLst>
              <a:ext uri="{FF2B5EF4-FFF2-40B4-BE49-F238E27FC236}">
                <a16:creationId xmlns:a16="http://schemas.microsoft.com/office/drawing/2014/main" id="{B290BA1D-5F89-9EFA-6562-A35599C89426}"/>
              </a:ext>
            </a:extLst>
          </p:cNvPr>
          <p:cNvSpPr txBox="1"/>
          <p:nvPr/>
        </p:nvSpPr>
        <p:spPr>
          <a:xfrm>
            <a:off x="6543511" y="1710273"/>
            <a:ext cx="5322850" cy="4452501"/>
          </a:xfrm>
          <a:prstGeom prst="rect">
            <a:avLst/>
          </a:prstGeom>
          <a:noFill/>
        </p:spPr>
        <p:txBody>
          <a:bodyPr wrap="square" lIns="91440" tIns="45720" rIns="91440" bIns="45720" anchor="t">
            <a:spAutoFit/>
          </a:bodyPr>
          <a:lstStyle/>
          <a:p>
            <a:pPr marL="0" marR="0" algn="just">
              <a:spcBef>
                <a:spcPts val="0"/>
              </a:spcBef>
              <a:spcAft>
                <a:spcPts val="800"/>
              </a:spcAft>
            </a:pPr>
            <a:r>
              <a:rPr lang="en-GB" dirty="0">
                <a:latin typeface="Arial"/>
                <a:cs typeface="Arial"/>
              </a:rPr>
              <a:t>Gender-based violence is understood and conceptualised as a </a:t>
            </a:r>
            <a:r>
              <a:rPr lang="en-GB" b="1" dirty="0">
                <a:latin typeface="Arial"/>
                <a:cs typeface="Arial"/>
              </a:rPr>
              <a:t>continuum</a:t>
            </a:r>
            <a:r>
              <a:rPr lang="en-GB" dirty="0">
                <a:latin typeface="Arial"/>
                <a:cs typeface="Arial"/>
              </a:rPr>
              <a:t> whereby seemingly ‘innocent’ or ‘mild’ forms of misconduct when not addressed tend to </a:t>
            </a:r>
            <a:r>
              <a:rPr lang="en-GB" b="1" dirty="0">
                <a:latin typeface="Arial"/>
                <a:cs typeface="Arial"/>
              </a:rPr>
              <a:t>gradually escalate</a:t>
            </a:r>
            <a:r>
              <a:rPr lang="en-GB" dirty="0">
                <a:latin typeface="Arial"/>
                <a:cs typeface="Arial"/>
              </a:rPr>
              <a:t> into more </a:t>
            </a:r>
            <a:r>
              <a:rPr lang="en-GB">
                <a:latin typeface="Arial"/>
                <a:cs typeface="Arial"/>
              </a:rPr>
              <a:t>severe and grave forms of violence. </a:t>
            </a:r>
            <a:endParaRPr lang="en-GB" dirty="0">
              <a:latin typeface="Arial"/>
              <a:cs typeface="Arial"/>
            </a:endParaRPr>
          </a:p>
          <a:p>
            <a:pPr marL="0" marR="0" algn="just">
              <a:spcBef>
                <a:spcPts val="0"/>
              </a:spcBef>
              <a:spcAft>
                <a:spcPts val="800"/>
              </a:spcAft>
            </a:pPr>
            <a:r>
              <a:rPr lang="en-GB" dirty="0">
                <a:latin typeface="Arial"/>
                <a:cs typeface="Arial"/>
              </a:rPr>
              <a:t>On the mildest end of such a continuum, one can think of microaggressions, inappropriate questions about people’s private lives, comments about one’s looks, followed by ‘unintended’ bodily contact, sexist jokes, manoeuvring victims into unwanted ‘intimate’ encounters, and so forth, up to situations that involve </a:t>
            </a:r>
            <a:r>
              <a:rPr lang="en-GB">
                <a:latin typeface="Arial"/>
                <a:cs typeface="Arial"/>
              </a:rPr>
              <a:t>physical and/or sexual violence and even rape.</a:t>
            </a:r>
            <a:endParaRPr lang="en-GB" dirty="0">
              <a:latin typeface="Arial"/>
              <a:cs typeface="Arial"/>
            </a:endParaRPr>
          </a:p>
          <a:p>
            <a:pPr marL="0" marR="0" algn="just">
              <a:spcBef>
                <a:spcPts val="0"/>
              </a:spcBef>
              <a:spcAft>
                <a:spcPts val="800"/>
              </a:spcAft>
            </a:pPr>
            <a:r>
              <a:rPr lang="en-GB" dirty="0">
                <a:latin typeface="Arial"/>
                <a:cs typeface="Arial"/>
              </a:rPr>
              <a:t>Violence is an encompassing term that captures all stages of the continuum.</a:t>
            </a:r>
            <a:endParaRPr lang="en-GB">
              <a:latin typeface="Arial"/>
              <a:cs typeface="Arial"/>
            </a:endParaRPr>
          </a:p>
        </p:txBody>
      </p:sp>
      <p:cxnSp>
        <p:nvCxnSpPr>
          <p:cNvPr id="5" name="Straight Connector 4">
            <a:extLst>
              <a:ext uri="{FF2B5EF4-FFF2-40B4-BE49-F238E27FC236}">
                <a16:creationId xmlns:a16="http://schemas.microsoft.com/office/drawing/2014/main" id="{1CF685D1-2AF3-B613-839E-A6ED0928CEA2}"/>
              </a:ext>
            </a:extLst>
          </p:cNvPr>
          <p:cNvCxnSpPr>
            <a:cxnSpLocks/>
          </p:cNvCxnSpPr>
          <p:nvPr/>
        </p:nvCxnSpPr>
        <p:spPr>
          <a:xfrm>
            <a:off x="6256433" y="2443611"/>
            <a:ext cx="0" cy="1375687"/>
          </a:xfrm>
          <a:prstGeom prst="line">
            <a:avLst/>
          </a:prstGeom>
          <a:ln w="57150">
            <a:solidFill>
              <a:srgbClr val="AED7BD"/>
            </a:solidFill>
          </a:ln>
        </p:spPr>
        <p:style>
          <a:lnRef idx="1">
            <a:schemeClr val="accent1"/>
          </a:lnRef>
          <a:fillRef idx="0">
            <a:schemeClr val="accent1"/>
          </a:fillRef>
          <a:effectRef idx="0">
            <a:schemeClr val="accent1"/>
          </a:effectRef>
          <a:fontRef idx="minor">
            <a:schemeClr val="tx1"/>
          </a:fontRef>
        </p:style>
      </p:cxnSp>
      <p:pic>
        <p:nvPicPr>
          <p:cNvPr id="1026" name="Picture 2">
            <a:extLst>
              <a:ext uri="{FF2B5EF4-FFF2-40B4-BE49-F238E27FC236}">
                <a16:creationId xmlns:a16="http://schemas.microsoft.com/office/drawing/2014/main" id="{C6E6701A-0AD7-91A5-1546-A14BE09CC00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69" y="1641613"/>
            <a:ext cx="5490999" cy="52086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2379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CCA6BBC6-AC51-83F5-B8B4-4D21897B59F5}"/>
              </a:ext>
            </a:extLst>
          </p:cNvPr>
          <p:cNvSpPr>
            <a:spLocks noGrp="1"/>
          </p:cNvSpPr>
          <p:nvPr>
            <p:ph type="title"/>
          </p:nvPr>
        </p:nvSpPr>
        <p:spPr>
          <a:xfrm>
            <a:off x="1052512" y="863232"/>
            <a:ext cx="10086975" cy="778381"/>
          </a:xfrm>
        </p:spPr>
        <p:txBody>
          <a:bodyPr/>
          <a:lstStyle/>
          <a:p>
            <a:r>
              <a:rPr lang="en-US" b="1" dirty="0">
                <a:latin typeface="Arial"/>
                <a:cs typeface="Arial"/>
              </a:rPr>
              <a:t>The importance of Intersectionality	</a:t>
            </a:r>
            <a:endParaRPr lang="en-US" b="1">
              <a:latin typeface="Arial"/>
              <a:cs typeface="Arial"/>
            </a:endParaRPr>
          </a:p>
        </p:txBody>
      </p:sp>
      <p:sp>
        <p:nvSpPr>
          <p:cNvPr id="4" name="TextBox 3">
            <a:extLst>
              <a:ext uri="{FF2B5EF4-FFF2-40B4-BE49-F238E27FC236}">
                <a16:creationId xmlns:a16="http://schemas.microsoft.com/office/drawing/2014/main" id="{26D4C084-0953-1C3D-6579-7C7A6E404849}"/>
              </a:ext>
            </a:extLst>
          </p:cNvPr>
          <p:cNvSpPr txBox="1"/>
          <p:nvPr/>
        </p:nvSpPr>
        <p:spPr>
          <a:xfrm>
            <a:off x="6483445" y="1908313"/>
            <a:ext cx="5322850" cy="4278094"/>
          </a:xfrm>
          <a:prstGeom prst="rect">
            <a:avLst/>
          </a:prstGeom>
          <a:noFill/>
        </p:spPr>
        <p:txBody>
          <a:bodyPr wrap="square" lIns="91440" tIns="45720" rIns="91440" bIns="45720" anchor="t">
            <a:spAutoFit/>
          </a:bodyPr>
          <a:lstStyle/>
          <a:p>
            <a:pPr algn="just"/>
            <a:r>
              <a:rPr lang="en-US" sz="1700" dirty="0">
                <a:latin typeface="Arial"/>
                <a:cs typeface="Arial"/>
              </a:rPr>
              <a:t>Coined by legal scholar </a:t>
            </a:r>
            <a:r>
              <a:rPr lang="en-US" sz="1700" b="1">
                <a:latin typeface="Arial"/>
                <a:cs typeface="Arial"/>
              </a:rPr>
              <a:t>Kimberlé</a:t>
            </a:r>
            <a:r>
              <a:rPr lang="en-US" sz="1700" b="1" dirty="0">
                <a:latin typeface="Arial"/>
                <a:cs typeface="Arial"/>
              </a:rPr>
              <a:t> Crenshaw</a:t>
            </a:r>
            <a:r>
              <a:rPr lang="en-US" sz="1700" dirty="0">
                <a:latin typeface="Arial"/>
                <a:cs typeface="Arial"/>
              </a:rPr>
              <a:t> in 1989.</a:t>
            </a:r>
            <a:endParaRPr lang="en-US"/>
          </a:p>
          <a:p>
            <a:pPr algn="just"/>
            <a:r>
              <a:rPr lang="en-US" sz="1700" dirty="0">
                <a:latin typeface="Arial"/>
                <a:cs typeface="Arial"/>
              </a:rPr>
              <a:t>It explains how </a:t>
            </a:r>
            <a:r>
              <a:rPr lang="en-US" sz="1700" u="sng" dirty="0">
                <a:latin typeface="Arial"/>
                <a:cs typeface="Arial"/>
              </a:rPr>
              <a:t>systems of power</a:t>
            </a:r>
            <a:r>
              <a:rPr lang="en-US" sz="1700" dirty="0">
                <a:latin typeface="Arial"/>
                <a:cs typeface="Arial"/>
              </a:rPr>
              <a:t>—like racism, sexism, homophobia, ableism, and classism—interact and compound each other. It’s especially useful in academic contexts to understand how gender-based violence doesn’t operate in a vacuum.</a:t>
            </a:r>
          </a:p>
          <a:p>
            <a:pPr algn="just">
              <a:buNone/>
            </a:pPr>
            <a:endParaRPr lang="en-US" sz="1700" dirty="0">
              <a:latin typeface="Arial"/>
              <a:cs typeface="Arial"/>
            </a:endParaRPr>
          </a:p>
          <a:p>
            <a:pPr algn="just">
              <a:buNone/>
            </a:pPr>
            <a:endParaRPr lang="en-US" sz="1700" dirty="0">
              <a:latin typeface="Arial"/>
              <a:cs typeface="Arial"/>
            </a:endParaRPr>
          </a:p>
          <a:p>
            <a:pPr algn="just">
              <a:buNone/>
            </a:pPr>
            <a:r>
              <a:rPr lang="en-US" sz="1700" dirty="0">
                <a:latin typeface="Arial"/>
                <a:cs typeface="Arial"/>
              </a:rPr>
              <a:t>Not all individuals experience violence or discrimination in the same way. People’s social identities—such as race, class, disability, sexuality, and immigration status—intersect with gender, shaping their </a:t>
            </a:r>
            <a:r>
              <a:rPr lang="en-US" sz="1700" b="1" dirty="0">
                <a:latin typeface="Arial"/>
                <a:cs typeface="Arial"/>
              </a:rPr>
              <a:t>risk of exposure to harm</a:t>
            </a:r>
            <a:r>
              <a:rPr lang="en-US" sz="1700" dirty="0">
                <a:latin typeface="Arial"/>
                <a:cs typeface="Arial"/>
              </a:rPr>
              <a:t>, how that harm is </a:t>
            </a:r>
            <a:r>
              <a:rPr lang="en-US" sz="1700" b="1" dirty="0">
                <a:latin typeface="Arial"/>
                <a:cs typeface="Arial"/>
              </a:rPr>
              <a:t>perceived</a:t>
            </a:r>
            <a:r>
              <a:rPr lang="en-US" sz="1700" dirty="0">
                <a:latin typeface="Arial"/>
                <a:cs typeface="Arial"/>
              </a:rPr>
              <a:t>, and how they are </a:t>
            </a:r>
            <a:r>
              <a:rPr lang="en-US" sz="1700" b="1" dirty="0">
                <a:latin typeface="Arial"/>
                <a:cs typeface="Arial"/>
              </a:rPr>
              <a:t>supported (or not)</a:t>
            </a:r>
            <a:r>
              <a:rPr lang="en-US" sz="1700" dirty="0">
                <a:latin typeface="Arial"/>
                <a:cs typeface="Arial"/>
              </a:rPr>
              <a:t> by institutional systems.</a:t>
            </a:r>
          </a:p>
        </p:txBody>
      </p:sp>
      <p:cxnSp>
        <p:nvCxnSpPr>
          <p:cNvPr id="5" name="Straight Connector 4">
            <a:extLst>
              <a:ext uri="{FF2B5EF4-FFF2-40B4-BE49-F238E27FC236}">
                <a16:creationId xmlns:a16="http://schemas.microsoft.com/office/drawing/2014/main" id="{D81A17F0-E0D2-EB6A-2F1E-A9A55C56A226}"/>
              </a:ext>
            </a:extLst>
          </p:cNvPr>
          <p:cNvCxnSpPr>
            <a:cxnSpLocks/>
          </p:cNvCxnSpPr>
          <p:nvPr/>
        </p:nvCxnSpPr>
        <p:spPr>
          <a:xfrm>
            <a:off x="6256433" y="2443611"/>
            <a:ext cx="0" cy="1375687"/>
          </a:xfrm>
          <a:prstGeom prst="line">
            <a:avLst/>
          </a:prstGeom>
          <a:ln w="57150">
            <a:solidFill>
              <a:srgbClr val="AED7BD"/>
            </a:solidFill>
          </a:ln>
        </p:spPr>
        <p:style>
          <a:lnRef idx="1">
            <a:schemeClr val="accent1"/>
          </a:lnRef>
          <a:fillRef idx="0">
            <a:schemeClr val="accent1"/>
          </a:fillRef>
          <a:effectRef idx="0">
            <a:schemeClr val="accent1"/>
          </a:effectRef>
          <a:fontRef idx="minor">
            <a:schemeClr val="tx1"/>
          </a:fontRef>
        </p:style>
      </p:cxnSp>
      <p:pic>
        <p:nvPicPr>
          <p:cNvPr id="6" name="Picture 5" descr="A diagram of a flower with text&#10;&#10;Description automatically generated">
            <a:extLst>
              <a:ext uri="{FF2B5EF4-FFF2-40B4-BE49-F238E27FC236}">
                <a16:creationId xmlns:a16="http://schemas.microsoft.com/office/drawing/2014/main" id="{A575E997-AFCE-E297-B144-714CEF1A0221}"/>
              </a:ext>
            </a:extLst>
          </p:cNvPr>
          <p:cNvPicPr>
            <a:picLocks noChangeAspect="1"/>
          </p:cNvPicPr>
          <p:nvPr/>
        </p:nvPicPr>
        <p:blipFill>
          <a:blip r:embed="rId3"/>
          <a:stretch>
            <a:fillRect/>
          </a:stretch>
        </p:blipFill>
        <p:spPr>
          <a:xfrm>
            <a:off x="559710" y="1641613"/>
            <a:ext cx="5148846" cy="5148846"/>
          </a:xfrm>
          <a:prstGeom prst="rect">
            <a:avLst/>
          </a:prstGeom>
        </p:spPr>
      </p:pic>
    </p:spTree>
    <p:extLst>
      <p:ext uri="{BB962C8B-B14F-4D97-AF65-F5344CB8AC3E}">
        <p14:creationId xmlns:p14="http://schemas.microsoft.com/office/powerpoint/2010/main" val="30845816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256BDA-44D2-9E89-1D79-CDFD90A08D31}"/>
              </a:ext>
            </a:extLst>
          </p:cNvPr>
          <p:cNvSpPr>
            <a:spLocks noGrp="1"/>
          </p:cNvSpPr>
          <p:nvPr>
            <p:ph type="title"/>
          </p:nvPr>
        </p:nvSpPr>
        <p:spPr>
          <a:xfrm>
            <a:off x="1046920" y="859083"/>
            <a:ext cx="10086975" cy="778381"/>
          </a:xfrm>
        </p:spPr>
        <p:txBody>
          <a:bodyPr/>
          <a:lstStyle/>
          <a:p>
            <a:r>
              <a:rPr lang="en-US" b="1" dirty="0">
                <a:latin typeface="Arial"/>
                <a:cs typeface="Arial"/>
              </a:rPr>
              <a:t>Intersecting identities: incidence of gender-based violence in academia </a:t>
            </a:r>
            <a:r>
              <a:rPr lang="en-US" sz="1800" b="1" dirty="0">
                <a:latin typeface="Arial"/>
                <a:cs typeface="Arial"/>
              </a:rPr>
              <a:t>(vs 62% without these characteristics)</a:t>
            </a:r>
          </a:p>
        </p:txBody>
      </p:sp>
      <p:sp>
        <p:nvSpPr>
          <p:cNvPr id="3" name="Slide Number Placeholder 2">
            <a:extLst>
              <a:ext uri="{FF2B5EF4-FFF2-40B4-BE49-F238E27FC236}">
                <a16:creationId xmlns:a16="http://schemas.microsoft.com/office/drawing/2014/main" id="{70FCB2E3-605D-43B4-5384-0333D226C4F4}"/>
              </a:ext>
            </a:extLst>
          </p:cNvPr>
          <p:cNvSpPr>
            <a:spLocks noGrp="1"/>
          </p:cNvSpPr>
          <p:nvPr>
            <p:ph type="sldNum" sz="quarter" idx="4294967295"/>
          </p:nvPr>
        </p:nvSpPr>
        <p:spPr>
          <a:xfrm>
            <a:off x="9448800" y="6334125"/>
            <a:ext cx="2743200" cy="365125"/>
          </a:xfrm>
        </p:spPr>
        <p:txBody>
          <a:bodyPr/>
          <a:lstStyle/>
          <a:p>
            <a:fld id="{783777ED-E0AE-DD49-A1E6-113717D9A99F}" type="slidenum">
              <a:rPr lang="fr-FR" smtClean="0"/>
              <a:pPr/>
              <a:t>14</a:t>
            </a:fld>
            <a:endParaRPr lang="fr-FR"/>
          </a:p>
        </p:txBody>
      </p:sp>
      <p:sp>
        <p:nvSpPr>
          <p:cNvPr id="4" name="Rectangle 3">
            <a:extLst>
              <a:ext uri="{FF2B5EF4-FFF2-40B4-BE49-F238E27FC236}">
                <a16:creationId xmlns:a16="http://schemas.microsoft.com/office/drawing/2014/main" id="{40E7947A-2344-7F17-D6E6-FEBF2513633A}"/>
              </a:ext>
            </a:extLst>
          </p:cNvPr>
          <p:cNvSpPr/>
          <p:nvPr/>
        </p:nvSpPr>
        <p:spPr>
          <a:xfrm>
            <a:off x="-5591" y="2086377"/>
            <a:ext cx="12192000" cy="4771623"/>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T" dirty="0"/>
          </a:p>
        </p:txBody>
      </p:sp>
      <p:pic>
        <p:nvPicPr>
          <p:cNvPr id="5" name="Graphic 4">
            <a:extLst>
              <a:ext uri="{FF2B5EF4-FFF2-40B4-BE49-F238E27FC236}">
                <a16:creationId xmlns:a16="http://schemas.microsoft.com/office/drawing/2014/main" id="{AB9F37EB-37BA-4922-6BC1-BEF72C93D69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rcRect b="34550"/>
          <a:stretch/>
        </p:blipFill>
        <p:spPr>
          <a:xfrm>
            <a:off x="119760" y="1637464"/>
            <a:ext cx="11941297" cy="4312575"/>
          </a:xfrm>
          <a:prstGeom prst="rect">
            <a:avLst/>
          </a:prstGeom>
        </p:spPr>
      </p:pic>
      <p:sp>
        <p:nvSpPr>
          <p:cNvPr id="7" name="TextBox 6">
            <a:extLst>
              <a:ext uri="{FF2B5EF4-FFF2-40B4-BE49-F238E27FC236}">
                <a16:creationId xmlns:a16="http://schemas.microsoft.com/office/drawing/2014/main" id="{7DFC3C92-5611-AB7E-F628-BDCEEE0272B5}"/>
              </a:ext>
            </a:extLst>
          </p:cNvPr>
          <p:cNvSpPr txBox="1"/>
          <p:nvPr/>
        </p:nvSpPr>
        <p:spPr>
          <a:xfrm>
            <a:off x="279400" y="6299140"/>
            <a:ext cx="12072240" cy="415498"/>
          </a:xfrm>
          <a:prstGeom prst="rect">
            <a:avLst/>
          </a:prstGeom>
          <a:noFill/>
        </p:spPr>
        <p:txBody>
          <a:bodyPr wrap="square" lIns="91440" tIns="45720" rIns="91440" bIns="45720" anchor="t">
            <a:spAutoFit/>
          </a:bodyPr>
          <a:lstStyle/>
          <a:p>
            <a:r>
              <a:rPr lang="en-AT" sz="1050" dirty="0">
                <a:solidFill>
                  <a:schemeClr val="bg1"/>
                </a:solidFill>
                <a:latin typeface="Arial"/>
                <a:cs typeface="Arial"/>
              </a:rPr>
              <a:t>Lipinsky, A., </a:t>
            </a:r>
            <a:r>
              <a:rPr lang="en-AT" sz="1050" dirty="0" err="1">
                <a:solidFill>
                  <a:schemeClr val="bg1"/>
                </a:solidFill>
                <a:latin typeface="Arial"/>
                <a:cs typeface="Arial"/>
              </a:rPr>
              <a:t>Schredl</a:t>
            </a:r>
            <a:r>
              <a:rPr lang="en-AT" sz="1050" dirty="0">
                <a:solidFill>
                  <a:schemeClr val="bg1"/>
                </a:solidFill>
                <a:latin typeface="Arial"/>
                <a:cs typeface="Arial"/>
              </a:rPr>
              <a:t>, C., Baumann, H., Humbert, A., Tanwar, J. (2022). Gender-based violence and its consequences in European Academia, Summary results from the </a:t>
            </a:r>
            <a:r>
              <a:rPr lang="en-AT" sz="1050" dirty="0" err="1">
                <a:solidFill>
                  <a:schemeClr val="bg1"/>
                </a:solidFill>
                <a:latin typeface="Arial"/>
                <a:cs typeface="Arial"/>
              </a:rPr>
              <a:t>UniSAFE</a:t>
            </a:r>
            <a:r>
              <a:rPr lang="en-GB" sz="1050" dirty="0">
                <a:solidFill>
                  <a:schemeClr val="bg1"/>
                </a:solidFill>
                <a:latin typeface="Arial"/>
                <a:cs typeface="Arial"/>
              </a:rPr>
              <a:t> </a:t>
            </a:r>
            <a:r>
              <a:rPr lang="en-AT" sz="1050" dirty="0">
                <a:solidFill>
                  <a:schemeClr val="bg1"/>
                </a:solidFill>
                <a:latin typeface="Arial"/>
                <a:cs typeface="Arial"/>
              </a:rPr>
              <a:t>survey. Report, November 2022. </a:t>
            </a:r>
            <a:r>
              <a:rPr lang="en-AT" sz="1050" dirty="0" err="1">
                <a:solidFill>
                  <a:schemeClr val="bg1"/>
                </a:solidFill>
                <a:latin typeface="Arial"/>
                <a:cs typeface="Arial"/>
              </a:rPr>
              <a:t>UniSAFE</a:t>
            </a:r>
            <a:r>
              <a:rPr lang="en-AT" sz="1050" dirty="0">
                <a:solidFill>
                  <a:schemeClr val="bg1"/>
                </a:solidFill>
                <a:latin typeface="Arial"/>
                <a:cs typeface="Arial"/>
              </a:rPr>
              <a:t> project no.101006261.</a:t>
            </a:r>
            <a:endParaRPr lang="en-US" sz="1050" dirty="0">
              <a:solidFill>
                <a:schemeClr val="bg1"/>
              </a:solidFill>
              <a:latin typeface="Arial"/>
              <a:cs typeface="Arial"/>
            </a:endParaRPr>
          </a:p>
        </p:txBody>
      </p:sp>
    </p:spTree>
    <p:extLst>
      <p:ext uri="{BB962C8B-B14F-4D97-AF65-F5344CB8AC3E}">
        <p14:creationId xmlns:p14="http://schemas.microsoft.com/office/powerpoint/2010/main" val="5677837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A22D27-371E-5C8F-E345-F8DB1B9395C9}"/>
              </a:ext>
            </a:extLst>
          </p:cNvPr>
          <p:cNvSpPr>
            <a:spLocks noGrp="1"/>
          </p:cNvSpPr>
          <p:nvPr>
            <p:ph type="title"/>
          </p:nvPr>
        </p:nvSpPr>
        <p:spPr/>
        <p:txBody>
          <a:bodyPr/>
          <a:lstStyle/>
          <a:p>
            <a:r>
              <a:rPr lang="en-GB" b="1" dirty="0">
                <a:latin typeface="Arial"/>
                <a:cs typeface="Arial"/>
              </a:rPr>
              <a:t>Active (affirmative) consent</a:t>
            </a:r>
            <a:endParaRPr lang="en-US" b="1">
              <a:latin typeface="Arial"/>
              <a:cs typeface="Arial"/>
            </a:endParaRPr>
          </a:p>
        </p:txBody>
      </p:sp>
      <p:sp>
        <p:nvSpPr>
          <p:cNvPr id="3" name="Slide Number Placeholder 2">
            <a:extLst>
              <a:ext uri="{FF2B5EF4-FFF2-40B4-BE49-F238E27FC236}">
                <a16:creationId xmlns:a16="http://schemas.microsoft.com/office/drawing/2014/main" id="{A3BFF454-A7B7-BB53-7B2C-FACB1188AA6D}"/>
              </a:ext>
            </a:extLst>
          </p:cNvPr>
          <p:cNvSpPr>
            <a:spLocks noGrp="1"/>
          </p:cNvSpPr>
          <p:nvPr>
            <p:ph type="sldNum" sz="quarter" idx="4"/>
          </p:nvPr>
        </p:nvSpPr>
        <p:spPr/>
        <p:txBody>
          <a:bodyPr/>
          <a:lstStyle/>
          <a:p>
            <a:r>
              <a:rPr lang="fr-FR" dirty="0">
                <a:latin typeface="inherit"/>
              </a:rPr>
              <a:t>Source: https://au.reachout.com/</a:t>
            </a:r>
          </a:p>
        </p:txBody>
      </p:sp>
      <p:sp>
        <p:nvSpPr>
          <p:cNvPr id="4" name="Text Placeholder 3">
            <a:extLst>
              <a:ext uri="{FF2B5EF4-FFF2-40B4-BE49-F238E27FC236}">
                <a16:creationId xmlns:a16="http://schemas.microsoft.com/office/drawing/2014/main" id="{D22F9370-FE05-F18A-8B6C-678896E0D098}"/>
              </a:ext>
            </a:extLst>
          </p:cNvPr>
          <p:cNvSpPr>
            <a:spLocks noGrp="1"/>
          </p:cNvSpPr>
          <p:nvPr>
            <p:ph type="body" sz="quarter" idx="10"/>
          </p:nvPr>
        </p:nvSpPr>
        <p:spPr/>
        <p:txBody>
          <a:bodyPr vert="horz" lIns="0" tIns="0" rIns="0" bIns="0" rtlCol="0" anchor="t">
            <a:normAutofit fontScale="92500" lnSpcReduction="10000"/>
          </a:bodyPr>
          <a:lstStyle/>
          <a:p>
            <a:r>
              <a:rPr lang="en-US" i="0" dirty="0">
                <a:solidFill>
                  <a:schemeClr val="tx1"/>
                </a:solidFill>
                <a:effectLst/>
                <a:latin typeface="Arial"/>
                <a:cs typeface="Arial"/>
              </a:rPr>
              <a:t>1. Sexual consent must be explicit: </a:t>
            </a:r>
            <a:r>
              <a:rPr lang="en-GB" i="0" dirty="0">
                <a:solidFill>
                  <a:schemeClr val="tx1"/>
                </a:solidFill>
                <a:effectLst/>
                <a:latin typeface="Arial"/>
                <a:cs typeface="Arial"/>
              </a:rPr>
              <a:t>clear, explicit and enthusiastic ‘</a:t>
            </a:r>
            <a:r>
              <a:rPr lang="en-GB" i="0" dirty="0" err="1">
                <a:solidFill>
                  <a:schemeClr val="tx1"/>
                </a:solidFill>
                <a:effectLst/>
                <a:latin typeface="Arial"/>
                <a:cs typeface="Arial"/>
              </a:rPr>
              <a:t>yes’</a:t>
            </a:r>
            <a:r>
              <a:rPr lang="en-GB" i="0" dirty="0">
                <a:solidFill>
                  <a:schemeClr val="tx1"/>
                </a:solidFill>
                <a:effectLst/>
                <a:latin typeface="Arial"/>
                <a:cs typeface="Arial"/>
              </a:rPr>
              <a:t> </a:t>
            </a:r>
            <a:endParaRPr lang="en-US" i="0" dirty="0">
              <a:solidFill>
                <a:schemeClr val="tx1"/>
              </a:solidFill>
              <a:effectLst/>
              <a:latin typeface="Arial"/>
              <a:cs typeface="Arial"/>
            </a:endParaRPr>
          </a:p>
          <a:p>
            <a:r>
              <a:rPr lang="en-US" i="0" dirty="0">
                <a:solidFill>
                  <a:schemeClr val="tx1"/>
                </a:solidFill>
                <a:effectLst/>
                <a:latin typeface="Arial"/>
                <a:cs typeface="Arial"/>
              </a:rPr>
              <a:t>2. Sexual consent must be voluntary: </a:t>
            </a:r>
            <a:r>
              <a:rPr lang="en-GB" i="0" dirty="0">
                <a:solidFill>
                  <a:schemeClr val="tx1"/>
                </a:solidFill>
                <a:effectLst/>
                <a:latin typeface="Arial"/>
                <a:cs typeface="Arial"/>
              </a:rPr>
              <a:t>without feeling forced, manipulated or pressured</a:t>
            </a:r>
            <a:endParaRPr lang="en-US" i="0" dirty="0">
              <a:solidFill>
                <a:schemeClr val="tx1"/>
              </a:solidFill>
              <a:effectLst/>
              <a:latin typeface="Arial"/>
              <a:cs typeface="Arial"/>
            </a:endParaRPr>
          </a:p>
          <a:p>
            <a:r>
              <a:rPr lang="en-US" i="0" dirty="0">
                <a:solidFill>
                  <a:schemeClr val="tx1"/>
                </a:solidFill>
                <a:effectLst/>
                <a:latin typeface="Arial"/>
                <a:cs typeface="Arial"/>
              </a:rPr>
              <a:t>3. Sexual consent must be informed and specific: for each sexual activity</a:t>
            </a:r>
          </a:p>
          <a:p>
            <a:r>
              <a:rPr lang="en-US" i="0" dirty="0">
                <a:solidFill>
                  <a:schemeClr val="tx1"/>
                </a:solidFill>
                <a:effectLst/>
                <a:latin typeface="Arial"/>
                <a:cs typeface="Arial"/>
              </a:rPr>
              <a:t>4.  Keep checking in</a:t>
            </a:r>
          </a:p>
          <a:p>
            <a:r>
              <a:rPr lang="en-US" i="0" dirty="0">
                <a:solidFill>
                  <a:schemeClr val="tx1"/>
                </a:solidFill>
                <a:effectLst/>
                <a:latin typeface="Arial"/>
                <a:cs typeface="Arial"/>
              </a:rPr>
              <a:t>5. It's okay to slow things down or stop</a:t>
            </a:r>
          </a:p>
          <a:p>
            <a:r>
              <a:rPr lang="en-US" i="0" dirty="0">
                <a:solidFill>
                  <a:schemeClr val="tx1"/>
                </a:solidFill>
                <a:effectLst/>
                <a:latin typeface="Arial"/>
                <a:cs typeface="Arial"/>
              </a:rPr>
              <a:t>6. Alcohol and drugs affect the capacity of giving sexual consent</a:t>
            </a:r>
          </a:p>
          <a:p>
            <a:endParaRPr lang="en-AT" dirty="0">
              <a:solidFill>
                <a:schemeClr val="tx1"/>
              </a:solidFill>
              <a:latin typeface="Arial"/>
            </a:endParaRPr>
          </a:p>
        </p:txBody>
      </p:sp>
    </p:spTree>
    <p:extLst>
      <p:ext uri="{BB962C8B-B14F-4D97-AF65-F5344CB8AC3E}">
        <p14:creationId xmlns:p14="http://schemas.microsoft.com/office/powerpoint/2010/main" val="4204456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 calcmode="lin" valueType="num">
                                      <p:cBhvr additive="base">
                                        <p:cTn id="3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B05B5B-19D0-2B3E-C217-2675A52739CD}"/>
              </a:ext>
            </a:extLst>
          </p:cNvPr>
          <p:cNvSpPr>
            <a:spLocks noGrp="1"/>
          </p:cNvSpPr>
          <p:nvPr>
            <p:ph type="title"/>
          </p:nvPr>
        </p:nvSpPr>
        <p:spPr/>
        <p:txBody>
          <a:bodyPr/>
          <a:lstStyle/>
          <a:p>
            <a:endParaRPr lang="en-AT"/>
          </a:p>
        </p:txBody>
      </p:sp>
      <p:sp>
        <p:nvSpPr>
          <p:cNvPr id="3" name="Slide Number Placeholder 2">
            <a:extLst>
              <a:ext uri="{FF2B5EF4-FFF2-40B4-BE49-F238E27FC236}">
                <a16:creationId xmlns:a16="http://schemas.microsoft.com/office/drawing/2014/main" id="{7169E372-6988-9B1D-F122-B5AEE35A9B96}"/>
              </a:ext>
            </a:extLst>
          </p:cNvPr>
          <p:cNvSpPr>
            <a:spLocks noGrp="1"/>
          </p:cNvSpPr>
          <p:nvPr>
            <p:ph type="sldNum" sz="quarter" idx="4"/>
          </p:nvPr>
        </p:nvSpPr>
        <p:spPr/>
        <p:txBody>
          <a:bodyPr/>
          <a:lstStyle/>
          <a:p>
            <a:fld id="{783777ED-E0AE-DD49-A1E6-113717D9A99F}" type="slidenum">
              <a:rPr lang="fr-FR" smtClean="0"/>
              <a:pPr/>
              <a:t>16</a:t>
            </a:fld>
            <a:endParaRPr lang="fr-FR"/>
          </a:p>
        </p:txBody>
      </p:sp>
      <p:sp>
        <p:nvSpPr>
          <p:cNvPr id="4" name="Text Placeholder 3">
            <a:extLst>
              <a:ext uri="{FF2B5EF4-FFF2-40B4-BE49-F238E27FC236}">
                <a16:creationId xmlns:a16="http://schemas.microsoft.com/office/drawing/2014/main" id="{C89FBCA4-F89E-4FEF-DBF4-530083FDC732}"/>
              </a:ext>
            </a:extLst>
          </p:cNvPr>
          <p:cNvSpPr>
            <a:spLocks noGrp="1"/>
          </p:cNvSpPr>
          <p:nvPr>
            <p:ph type="body" sz="quarter" idx="10"/>
          </p:nvPr>
        </p:nvSpPr>
        <p:spPr/>
        <p:txBody>
          <a:bodyPr/>
          <a:lstStyle/>
          <a:p>
            <a:endParaRPr lang="en-AT"/>
          </a:p>
        </p:txBody>
      </p:sp>
      <p:pic>
        <p:nvPicPr>
          <p:cNvPr id="5" name="Online Media 4" title="Tea Consent">
            <a:hlinkClick r:id="" action="ppaction://media"/>
            <a:extLst>
              <a:ext uri="{FF2B5EF4-FFF2-40B4-BE49-F238E27FC236}">
                <a16:creationId xmlns:a16="http://schemas.microsoft.com/office/drawing/2014/main" id="{FFB406EC-AA89-EC65-552A-1039F799B32C}"/>
              </a:ext>
            </a:extLst>
          </p:cNvPr>
          <p:cNvPicPr>
            <a:picLocks noRot="1" noChangeAspect="1"/>
          </p:cNvPicPr>
          <p:nvPr>
            <a:videoFile r:link="rId1"/>
          </p:nvPr>
        </p:nvPicPr>
        <p:blipFill>
          <a:blip r:embed="rId3"/>
          <a:stretch>
            <a:fillRect/>
          </a:stretch>
        </p:blipFill>
        <p:spPr>
          <a:xfrm>
            <a:off x="26988" y="0"/>
            <a:ext cx="12138025" cy="6858000"/>
          </a:xfrm>
          <a:prstGeom prst="rect">
            <a:avLst/>
          </a:prstGeom>
        </p:spPr>
      </p:pic>
    </p:spTree>
    <p:extLst>
      <p:ext uri="{BB962C8B-B14F-4D97-AF65-F5344CB8AC3E}">
        <p14:creationId xmlns:p14="http://schemas.microsoft.com/office/powerpoint/2010/main" val="2220700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8C7F63-1D37-20C2-5206-C686A8A5F237}"/>
              </a:ext>
            </a:extLst>
          </p:cNvPr>
          <p:cNvSpPr>
            <a:spLocks noGrp="1"/>
          </p:cNvSpPr>
          <p:nvPr>
            <p:ph type="title"/>
          </p:nvPr>
        </p:nvSpPr>
        <p:spPr/>
        <p:txBody>
          <a:bodyPr/>
          <a:lstStyle/>
          <a:p>
            <a:r>
              <a:rPr lang="en-GB" b="1" dirty="0">
                <a:latin typeface="Arial"/>
                <a:cs typeface="Arial"/>
              </a:rPr>
              <a:t>Factors that enable Gender-based Violence in Academia</a:t>
            </a:r>
            <a:endParaRPr lang="en-US" b="1">
              <a:latin typeface="Arial"/>
              <a:cs typeface="Arial"/>
            </a:endParaRPr>
          </a:p>
        </p:txBody>
      </p:sp>
      <p:sp>
        <p:nvSpPr>
          <p:cNvPr id="3" name="Slide Number Placeholder 2">
            <a:extLst>
              <a:ext uri="{FF2B5EF4-FFF2-40B4-BE49-F238E27FC236}">
                <a16:creationId xmlns:a16="http://schemas.microsoft.com/office/drawing/2014/main" id="{17CB77B4-4F73-BD1A-A40F-0D85EE68DFAD}"/>
              </a:ext>
            </a:extLst>
          </p:cNvPr>
          <p:cNvSpPr>
            <a:spLocks noGrp="1"/>
          </p:cNvSpPr>
          <p:nvPr>
            <p:ph type="sldNum" sz="quarter" idx="4"/>
          </p:nvPr>
        </p:nvSpPr>
        <p:spPr>
          <a:xfrm>
            <a:off x="1552354" y="6224449"/>
            <a:ext cx="10462510" cy="365125"/>
          </a:xfrm>
        </p:spPr>
        <p:txBody>
          <a:bodyPr/>
          <a:lstStyle/>
          <a:p>
            <a:r>
              <a:rPr lang="en-US" b="0" i="0" err="1">
                <a:solidFill>
                  <a:srgbClr val="000000"/>
                </a:solidFill>
                <a:effectLst/>
                <a:latin typeface="inherit"/>
              </a:rPr>
              <a:t>Linková</a:t>
            </a:r>
            <a:r>
              <a:rPr lang="en-US" b="0" i="0">
                <a:solidFill>
                  <a:srgbClr val="000000"/>
                </a:solidFill>
                <a:effectLst/>
                <a:latin typeface="inherit"/>
              </a:rPr>
              <a:t>, M., Andreska, Z., &amp; Dvořáčková, J. (2023). White Paper for policymakers and institutional managers. Zenodo. </a:t>
            </a:r>
            <a:r>
              <a:rPr lang="en-US" b="0" i="0" u="none" strike="noStrike">
                <a:solidFill>
                  <a:srgbClr val="2F6FA7"/>
                </a:solidFill>
                <a:effectLst/>
                <a:latin typeface="inherit"/>
                <a:hlinkClick r:id="rId3"/>
              </a:rPr>
              <a:t>https://doi.org/10.5281/zenodo.7870610</a:t>
            </a:r>
            <a:endParaRPr lang="fr-FR">
              <a:latin typeface="inherit"/>
            </a:endParaRPr>
          </a:p>
        </p:txBody>
      </p:sp>
      <p:sp>
        <p:nvSpPr>
          <p:cNvPr id="4" name="Text Placeholder 3">
            <a:extLst>
              <a:ext uri="{FF2B5EF4-FFF2-40B4-BE49-F238E27FC236}">
                <a16:creationId xmlns:a16="http://schemas.microsoft.com/office/drawing/2014/main" id="{9B253F45-DF3D-3938-E18C-19B6F6EBD71B}"/>
              </a:ext>
            </a:extLst>
          </p:cNvPr>
          <p:cNvSpPr>
            <a:spLocks noGrp="1"/>
          </p:cNvSpPr>
          <p:nvPr>
            <p:ph type="body" sz="quarter" idx="10"/>
          </p:nvPr>
        </p:nvSpPr>
        <p:spPr/>
        <p:txBody>
          <a:bodyPr vert="horz" lIns="0" tIns="0" rIns="0" bIns="0" rtlCol="0" anchor="t">
            <a:normAutofit/>
          </a:bodyPr>
          <a:lstStyle/>
          <a:p>
            <a:pPr marL="342900" indent="-342900">
              <a:buFont typeface="Arial" panose="020B0604020202020204" pitchFamily="34" charset="0"/>
              <a:buChar char="•"/>
            </a:pPr>
            <a:r>
              <a:rPr lang="en-US" b="1" dirty="0">
                <a:solidFill>
                  <a:schemeClr val="tx1">
                    <a:lumMod val="95000"/>
                    <a:lumOff val="5000"/>
                  </a:schemeClr>
                </a:solidFill>
                <a:latin typeface="Arial"/>
                <a:cs typeface="Arial"/>
              </a:rPr>
              <a:t>Power imbalances and hierarchical structures</a:t>
            </a:r>
            <a:br>
              <a:rPr lang="en-US" b="1" dirty="0">
                <a:latin typeface="Arial"/>
              </a:rPr>
            </a:br>
            <a:r>
              <a:rPr lang="en-US" b="1" dirty="0">
                <a:solidFill>
                  <a:schemeClr val="tx1">
                    <a:lumMod val="95000"/>
                    <a:lumOff val="5000"/>
                  </a:schemeClr>
                </a:solidFill>
                <a:latin typeface="Arial"/>
                <a:cs typeface="Arial"/>
              </a:rPr>
              <a:t>	</a:t>
            </a:r>
            <a:r>
              <a:rPr lang="en-US" dirty="0">
                <a:solidFill>
                  <a:schemeClr val="tx1">
                    <a:lumMod val="95000"/>
                    <a:lumOff val="5000"/>
                  </a:schemeClr>
                </a:solidFill>
                <a:latin typeface="Arial"/>
                <a:cs typeface="Arial"/>
              </a:rPr>
              <a:t>1. high dependence</a:t>
            </a:r>
          </a:p>
          <a:p>
            <a:r>
              <a:rPr lang="en-US" dirty="0">
                <a:solidFill>
                  <a:schemeClr val="tx1">
                    <a:lumMod val="95000"/>
                    <a:lumOff val="5000"/>
                  </a:schemeClr>
                </a:solidFill>
                <a:latin typeface="Arial"/>
                <a:cs typeface="Arial"/>
              </a:rPr>
              <a:t>	2. age differential</a:t>
            </a:r>
          </a:p>
          <a:p>
            <a:pPr marL="342900" indent="-342900">
              <a:buFont typeface="Arial" panose="020B0604020202020204" pitchFamily="34" charset="0"/>
              <a:buChar char="•"/>
            </a:pPr>
            <a:r>
              <a:rPr lang="en-US" b="1" dirty="0">
                <a:solidFill>
                  <a:schemeClr val="tx1">
                    <a:lumMod val="95000"/>
                    <a:lumOff val="5000"/>
                  </a:schemeClr>
                </a:solidFill>
                <a:latin typeface="Arial"/>
                <a:cs typeface="Arial"/>
              </a:rPr>
              <a:t>Persistent gender stereotypes in society</a:t>
            </a:r>
          </a:p>
          <a:p>
            <a:pPr marL="342900" indent="-342900">
              <a:buFont typeface="Arial" panose="020B0604020202020204" pitchFamily="34" charset="0"/>
              <a:buChar char="•"/>
            </a:pPr>
            <a:r>
              <a:rPr lang="en-US" b="1" dirty="0">
                <a:solidFill>
                  <a:schemeClr val="tx1">
                    <a:lumMod val="95000"/>
                    <a:lumOff val="5000"/>
                  </a:schemeClr>
                </a:solidFill>
                <a:latin typeface="Arial"/>
                <a:cs typeface="Arial"/>
              </a:rPr>
              <a:t>Academic </a:t>
            </a:r>
            <a:r>
              <a:rPr lang="en-US" b="1" dirty="0" err="1">
                <a:solidFill>
                  <a:schemeClr val="tx1">
                    <a:lumMod val="95000"/>
                    <a:lumOff val="5000"/>
                  </a:schemeClr>
                </a:solidFill>
                <a:latin typeface="Arial"/>
                <a:cs typeface="Arial"/>
              </a:rPr>
              <a:t>organisational</a:t>
            </a:r>
            <a:r>
              <a:rPr lang="en-US" b="1" dirty="0">
                <a:solidFill>
                  <a:schemeClr val="tx1">
                    <a:lumMod val="95000"/>
                    <a:lumOff val="5000"/>
                  </a:schemeClr>
                </a:solidFill>
                <a:latin typeface="Arial"/>
                <a:cs typeface="Arial"/>
              </a:rPr>
              <a:t> culture</a:t>
            </a:r>
          </a:p>
          <a:p>
            <a:endParaRPr lang="en-AT" dirty="0">
              <a:latin typeface="Arial"/>
            </a:endParaRPr>
          </a:p>
        </p:txBody>
      </p:sp>
    </p:spTree>
    <p:extLst>
      <p:ext uri="{BB962C8B-B14F-4D97-AF65-F5344CB8AC3E}">
        <p14:creationId xmlns:p14="http://schemas.microsoft.com/office/powerpoint/2010/main" val="6610600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F1FF12CE-30CB-5A27-663E-7B22B624AB4A}"/>
              </a:ext>
            </a:extLst>
          </p:cNvPr>
          <p:cNvSpPr/>
          <p:nvPr/>
        </p:nvSpPr>
        <p:spPr>
          <a:xfrm>
            <a:off x="5689600" y="508000"/>
            <a:ext cx="6502400" cy="635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T"/>
          </a:p>
        </p:txBody>
      </p:sp>
      <p:sp>
        <p:nvSpPr>
          <p:cNvPr id="13" name="Title 12">
            <a:extLst>
              <a:ext uri="{FF2B5EF4-FFF2-40B4-BE49-F238E27FC236}">
                <a16:creationId xmlns:a16="http://schemas.microsoft.com/office/drawing/2014/main" id="{647F924E-A45B-799F-70D2-607A07DA60B6}"/>
              </a:ext>
            </a:extLst>
          </p:cNvPr>
          <p:cNvSpPr>
            <a:spLocks noGrp="1"/>
          </p:cNvSpPr>
          <p:nvPr>
            <p:ph type="title"/>
          </p:nvPr>
        </p:nvSpPr>
        <p:spPr/>
        <p:txBody>
          <a:bodyPr/>
          <a:lstStyle/>
          <a:p>
            <a:endParaRPr lang="en-AT"/>
          </a:p>
        </p:txBody>
      </p:sp>
      <p:sp>
        <p:nvSpPr>
          <p:cNvPr id="3" name="Slide Number Placeholder 2">
            <a:extLst>
              <a:ext uri="{FF2B5EF4-FFF2-40B4-BE49-F238E27FC236}">
                <a16:creationId xmlns:a16="http://schemas.microsoft.com/office/drawing/2014/main" id="{A818403B-1BA1-6355-6966-D2F4BA824B2D}"/>
              </a:ext>
            </a:extLst>
          </p:cNvPr>
          <p:cNvSpPr>
            <a:spLocks noGrp="1"/>
          </p:cNvSpPr>
          <p:nvPr>
            <p:ph type="sldNum" sz="quarter" idx="4"/>
          </p:nvPr>
        </p:nvSpPr>
        <p:spPr/>
        <p:txBody>
          <a:bodyPr/>
          <a:lstStyle/>
          <a:p>
            <a:fld id="{783777ED-E0AE-DD49-A1E6-113717D9A99F}" type="slidenum">
              <a:rPr lang="fr-FR" smtClean="0"/>
              <a:pPr/>
              <a:t>18</a:t>
            </a:fld>
            <a:endParaRPr lang="fr-FR"/>
          </a:p>
        </p:txBody>
      </p:sp>
      <p:pic>
        <p:nvPicPr>
          <p:cNvPr id="5" name="Picture 4">
            <a:extLst>
              <a:ext uri="{FF2B5EF4-FFF2-40B4-BE49-F238E27FC236}">
                <a16:creationId xmlns:a16="http://schemas.microsoft.com/office/drawing/2014/main" id="{4893E134-9FB8-3FEE-D915-8172F9A54BB1}"/>
              </a:ext>
            </a:extLst>
          </p:cNvPr>
          <p:cNvPicPr>
            <a:picLocks noChangeAspect="1"/>
          </p:cNvPicPr>
          <p:nvPr/>
        </p:nvPicPr>
        <p:blipFill>
          <a:blip r:embed="rId3"/>
          <a:stretch>
            <a:fillRect/>
          </a:stretch>
        </p:blipFill>
        <p:spPr>
          <a:xfrm>
            <a:off x="0" y="0"/>
            <a:ext cx="5171475" cy="6858000"/>
          </a:xfrm>
          <a:prstGeom prst="rect">
            <a:avLst/>
          </a:prstGeom>
        </p:spPr>
      </p:pic>
      <p:sp>
        <p:nvSpPr>
          <p:cNvPr id="7" name="TextBox 6">
            <a:extLst>
              <a:ext uri="{FF2B5EF4-FFF2-40B4-BE49-F238E27FC236}">
                <a16:creationId xmlns:a16="http://schemas.microsoft.com/office/drawing/2014/main" id="{7B3D48FC-F039-899F-F7BB-F9ACC483C02F}"/>
              </a:ext>
            </a:extLst>
          </p:cNvPr>
          <p:cNvSpPr txBox="1"/>
          <p:nvPr/>
        </p:nvSpPr>
        <p:spPr>
          <a:xfrm>
            <a:off x="5359400" y="6406651"/>
            <a:ext cx="7188200" cy="369332"/>
          </a:xfrm>
          <a:prstGeom prst="rect">
            <a:avLst/>
          </a:prstGeom>
          <a:noFill/>
        </p:spPr>
        <p:txBody>
          <a:bodyPr wrap="square">
            <a:spAutoFit/>
          </a:bodyPr>
          <a:lstStyle/>
          <a:p>
            <a:r>
              <a:rPr lang="en-AT" dirty="0"/>
              <a:t>Sara Hassan </a:t>
            </a:r>
            <a:r>
              <a:rPr lang="en-GB" dirty="0"/>
              <a:t>and </a:t>
            </a:r>
            <a:r>
              <a:rPr lang="en-AT" dirty="0"/>
              <a:t>Juliette Sanchez-Lambert</a:t>
            </a:r>
            <a:endParaRPr lang="en-GB" dirty="0"/>
          </a:p>
        </p:txBody>
      </p:sp>
      <p:pic>
        <p:nvPicPr>
          <p:cNvPr id="10" name="Picture 9">
            <a:extLst>
              <a:ext uri="{FF2B5EF4-FFF2-40B4-BE49-F238E27FC236}">
                <a16:creationId xmlns:a16="http://schemas.microsoft.com/office/drawing/2014/main" id="{43D33E0A-1A84-C0CD-7D71-311EF5C25CEF}"/>
              </a:ext>
            </a:extLst>
          </p:cNvPr>
          <p:cNvPicPr>
            <a:picLocks noChangeAspect="1"/>
          </p:cNvPicPr>
          <p:nvPr/>
        </p:nvPicPr>
        <p:blipFill>
          <a:blip r:embed="rId4"/>
          <a:stretch>
            <a:fillRect/>
          </a:stretch>
        </p:blipFill>
        <p:spPr>
          <a:xfrm>
            <a:off x="5532724" y="661544"/>
            <a:ext cx="1943371" cy="1514686"/>
          </a:xfrm>
          <a:prstGeom prst="rect">
            <a:avLst/>
          </a:prstGeom>
        </p:spPr>
      </p:pic>
      <p:pic>
        <p:nvPicPr>
          <p:cNvPr id="16" name="Picture 15">
            <a:extLst>
              <a:ext uri="{FF2B5EF4-FFF2-40B4-BE49-F238E27FC236}">
                <a16:creationId xmlns:a16="http://schemas.microsoft.com/office/drawing/2014/main" id="{C078FFA9-3BDE-EFA8-EF37-62DD42721D58}"/>
              </a:ext>
            </a:extLst>
          </p:cNvPr>
          <p:cNvPicPr>
            <a:picLocks noChangeAspect="1"/>
          </p:cNvPicPr>
          <p:nvPr/>
        </p:nvPicPr>
        <p:blipFill>
          <a:blip r:embed="rId5"/>
          <a:stretch>
            <a:fillRect/>
          </a:stretch>
        </p:blipFill>
        <p:spPr>
          <a:xfrm>
            <a:off x="8706843" y="-569"/>
            <a:ext cx="2915057" cy="2810267"/>
          </a:xfrm>
          <a:prstGeom prst="rect">
            <a:avLst/>
          </a:prstGeom>
        </p:spPr>
      </p:pic>
      <p:pic>
        <p:nvPicPr>
          <p:cNvPr id="2" name="Picture 1">
            <a:extLst>
              <a:ext uri="{FF2B5EF4-FFF2-40B4-BE49-F238E27FC236}">
                <a16:creationId xmlns:a16="http://schemas.microsoft.com/office/drawing/2014/main" id="{042AF01A-868A-CB13-D4D1-061E2DB755D0}"/>
              </a:ext>
            </a:extLst>
          </p:cNvPr>
          <p:cNvPicPr>
            <a:picLocks noChangeAspect="1"/>
          </p:cNvPicPr>
          <p:nvPr/>
        </p:nvPicPr>
        <p:blipFill>
          <a:blip r:embed="rId6"/>
          <a:stretch>
            <a:fillRect/>
          </a:stretch>
        </p:blipFill>
        <p:spPr>
          <a:xfrm>
            <a:off x="5650114" y="2669122"/>
            <a:ext cx="6113458" cy="3680878"/>
          </a:xfrm>
          <a:prstGeom prst="rect">
            <a:avLst/>
          </a:prstGeom>
        </p:spPr>
      </p:pic>
      <p:pic>
        <p:nvPicPr>
          <p:cNvPr id="12" name="Picture 11">
            <a:extLst>
              <a:ext uri="{FF2B5EF4-FFF2-40B4-BE49-F238E27FC236}">
                <a16:creationId xmlns:a16="http://schemas.microsoft.com/office/drawing/2014/main" id="{E4F1E620-94CA-2A9B-2371-3678537E544B}"/>
              </a:ext>
            </a:extLst>
          </p:cNvPr>
          <p:cNvPicPr>
            <a:picLocks noChangeAspect="1"/>
          </p:cNvPicPr>
          <p:nvPr/>
        </p:nvPicPr>
        <p:blipFill>
          <a:blip r:embed="rId7"/>
          <a:stretch>
            <a:fillRect/>
          </a:stretch>
        </p:blipFill>
        <p:spPr>
          <a:xfrm>
            <a:off x="6177616" y="2329773"/>
            <a:ext cx="2476846" cy="2172003"/>
          </a:xfrm>
          <a:prstGeom prst="rect">
            <a:avLst/>
          </a:prstGeom>
        </p:spPr>
      </p:pic>
    </p:spTree>
    <p:extLst>
      <p:ext uri="{BB962C8B-B14F-4D97-AF65-F5344CB8AC3E}">
        <p14:creationId xmlns:p14="http://schemas.microsoft.com/office/powerpoint/2010/main" val="18881981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F71D148-98E7-93E9-583E-E9C4B3354F99}"/>
              </a:ext>
            </a:extLst>
          </p:cNvPr>
          <p:cNvSpPr>
            <a:spLocks noGrp="1"/>
          </p:cNvSpPr>
          <p:nvPr>
            <p:ph type="sldNum" sz="quarter" idx="4"/>
          </p:nvPr>
        </p:nvSpPr>
        <p:spPr/>
        <p:txBody>
          <a:bodyPr/>
          <a:lstStyle/>
          <a:p>
            <a:fld id="{783777ED-E0AE-DD49-A1E6-113717D9A99F}" type="slidenum">
              <a:rPr lang="fr-FR" smtClean="0"/>
              <a:pPr/>
              <a:t>19</a:t>
            </a:fld>
            <a:endParaRPr lang="fr-FR"/>
          </a:p>
        </p:txBody>
      </p:sp>
      <p:pic>
        <p:nvPicPr>
          <p:cNvPr id="9" name="Picture 8">
            <a:extLst>
              <a:ext uri="{FF2B5EF4-FFF2-40B4-BE49-F238E27FC236}">
                <a16:creationId xmlns:a16="http://schemas.microsoft.com/office/drawing/2014/main" id="{3A6E5338-7A99-BF36-2AB2-4474D8961274}"/>
              </a:ext>
            </a:extLst>
          </p:cNvPr>
          <p:cNvPicPr>
            <a:picLocks noChangeAspect="1"/>
          </p:cNvPicPr>
          <p:nvPr/>
        </p:nvPicPr>
        <p:blipFill>
          <a:blip r:embed="rId2"/>
          <a:srcRect l="2222"/>
          <a:stretch/>
        </p:blipFill>
        <p:spPr>
          <a:xfrm>
            <a:off x="686053" y="1464697"/>
            <a:ext cx="8382000" cy="4029637"/>
          </a:xfrm>
          <a:prstGeom prst="rect">
            <a:avLst/>
          </a:prstGeom>
        </p:spPr>
      </p:pic>
    </p:spTree>
    <p:extLst>
      <p:ext uri="{BB962C8B-B14F-4D97-AF65-F5344CB8AC3E}">
        <p14:creationId xmlns:p14="http://schemas.microsoft.com/office/powerpoint/2010/main" val="17844774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6C6B85A1-21F2-BAAC-007C-880D4D0CBD06}"/>
              </a:ext>
            </a:extLst>
          </p:cNvPr>
          <p:cNvSpPr txBox="1">
            <a:spLocks/>
          </p:cNvSpPr>
          <p:nvPr/>
        </p:nvSpPr>
        <p:spPr>
          <a:xfrm>
            <a:off x="1046922" y="1129932"/>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US" b="1" dirty="0">
                <a:latin typeface="Arial"/>
                <a:ea typeface="Calibri"/>
                <a:cs typeface="Arial"/>
              </a:rPr>
              <a:t>Ground Rules</a:t>
            </a:r>
          </a:p>
        </p:txBody>
      </p:sp>
      <p:sp>
        <p:nvSpPr>
          <p:cNvPr id="9" name="TextBox 8">
            <a:extLst>
              <a:ext uri="{FF2B5EF4-FFF2-40B4-BE49-F238E27FC236}">
                <a16:creationId xmlns:a16="http://schemas.microsoft.com/office/drawing/2014/main" id="{4F673D3D-197B-E3FE-42F9-7F62C9A3845E}"/>
              </a:ext>
            </a:extLst>
          </p:cNvPr>
          <p:cNvSpPr txBox="1"/>
          <p:nvPr/>
        </p:nvSpPr>
        <p:spPr>
          <a:xfrm>
            <a:off x="2981560" y="2738449"/>
            <a:ext cx="2367585" cy="1815882"/>
          </a:xfrm>
          <a:prstGeom prst="rect">
            <a:avLst/>
          </a:prstGeom>
          <a:noFill/>
        </p:spPr>
        <p:txBody>
          <a:bodyPr wrap="square" lIns="91440" tIns="45720" rIns="91440" bIns="45720" rtlCol="0" anchor="t">
            <a:spAutoFit/>
          </a:bodyPr>
          <a:lstStyle/>
          <a:p>
            <a:r>
              <a:rPr lang="en-GB" sz="1600" dirty="0">
                <a:solidFill>
                  <a:schemeClr val="bg2"/>
                </a:solidFill>
                <a:latin typeface="Arial"/>
                <a:ea typeface="Calibri"/>
                <a:cs typeface="Arial"/>
              </a:rPr>
              <a:t>This is a safe space to share your experience – </a:t>
            </a:r>
            <a:r>
              <a:rPr lang="en-GB" sz="1600" b="1" dirty="0">
                <a:solidFill>
                  <a:schemeClr val="bg2"/>
                </a:solidFill>
                <a:latin typeface="Arial"/>
                <a:ea typeface="Calibri"/>
                <a:cs typeface="Arial"/>
              </a:rPr>
              <a:t>confidentiality</a:t>
            </a:r>
            <a:r>
              <a:rPr lang="en-GB" sz="1600" dirty="0">
                <a:solidFill>
                  <a:schemeClr val="bg2"/>
                </a:solidFill>
                <a:latin typeface="Arial"/>
                <a:ea typeface="Calibri"/>
                <a:cs typeface="Arial"/>
              </a:rPr>
              <a:t> is of utmost importance. Treat others’ experiences with respect.</a:t>
            </a:r>
            <a:endParaRPr lang="en-US" sz="1600" dirty="0">
              <a:solidFill>
                <a:schemeClr val="bg2"/>
              </a:solidFill>
              <a:latin typeface="Arial"/>
              <a:ea typeface="Calibri"/>
              <a:cs typeface="Arial"/>
            </a:endParaRPr>
          </a:p>
        </p:txBody>
      </p:sp>
      <p:sp>
        <p:nvSpPr>
          <p:cNvPr id="11" name="TextBox 10">
            <a:extLst>
              <a:ext uri="{FF2B5EF4-FFF2-40B4-BE49-F238E27FC236}">
                <a16:creationId xmlns:a16="http://schemas.microsoft.com/office/drawing/2014/main" id="{A773D8E2-234F-FEE3-8C19-7193D0DFD59B}"/>
              </a:ext>
            </a:extLst>
          </p:cNvPr>
          <p:cNvSpPr txBox="1"/>
          <p:nvPr/>
        </p:nvSpPr>
        <p:spPr>
          <a:xfrm>
            <a:off x="238404" y="2767280"/>
            <a:ext cx="2367585" cy="1569660"/>
          </a:xfrm>
          <a:prstGeom prst="rect">
            <a:avLst/>
          </a:prstGeom>
          <a:noFill/>
        </p:spPr>
        <p:txBody>
          <a:bodyPr wrap="square" lIns="91440" tIns="45720" rIns="91440" bIns="45720" rtlCol="0" anchor="t">
            <a:spAutoFit/>
          </a:bodyPr>
          <a:lstStyle/>
          <a:p>
            <a:r>
              <a:rPr lang="en-GB" sz="1600" dirty="0">
                <a:solidFill>
                  <a:schemeClr val="bg2"/>
                </a:solidFill>
                <a:latin typeface="Arial"/>
                <a:ea typeface="Calibri"/>
                <a:cs typeface="Arial"/>
              </a:rPr>
              <a:t>This is an interactive training, therefore feel free to ask questions throughout the discussion. I am happy with interruptions!</a:t>
            </a:r>
            <a:endParaRPr lang="LID4096" sz="1600" dirty="0">
              <a:solidFill>
                <a:schemeClr val="bg2"/>
              </a:solidFill>
              <a:latin typeface="Arial"/>
              <a:ea typeface="Calibri"/>
              <a:cs typeface="Arial"/>
            </a:endParaRPr>
          </a:p>
        </p:txBody>
      </p:sp>
      <p:sp>
        <p:nvSpPr>
          <p:cNvPr id="12" name="TextBox 11">
            <a:extLst>
              <a:ext uri="{FF2B5EF4-FFF2-40B4-BE49-F238E27FC236}">
                <a16:creationId xmlns:a16="http://schemas.microsoft.com/office/drawing/2014/main" id="{5A5C1A1F-4ED6-3152-A9E0-59A05C08FC92}"/>
              </a:ext>
            </a:extLst>
          </p:cNvPr>
          <p:cNvSpPr txBox="1"/>
          <p:nvPr/>
        </p:nvSpPr>
        <p:spPr>
          <a:xfrm>
            <a:off x="2981560" y="2189140"/>
            <a:ext cx="3203991" cy="400110"/>
          </a:xfrm>
          <a:prstGeom prst="rect">
            <a:avLst/>
          </a:prstGeom>
          <a:noFill/>
        </p:spPr>
        <p:txBody>
          <a:bodyPr wrap="square" lIns="91440" tIns="45720" rIns="91440" bIns="45720" rtlCol="0" anchor="t">
            <a:spAutoFit/>
          </a:bodyPr>
          <a:lstStyle/>
          <a:p>
            <a:r>
              <a:rPr lang="en-GB" sz="2000" b="1" dirty="0">
                <a:solidFill>
                  <a:srgbClr val="AED7BD"/>
                </a:solidFill>
                <a:latin typeface="Arial"/>
                <a:ea typeface="Calibri"/>
                <a:cs typeface="Arial"/>
              </a:rPr>
              <a:t>Safe Environment</a:t>
            </a:r>
            <a:endParaRPr lang="en-US" sz="2000" b="1" dirty="0">
              <a:solidFill>
                <a:srgbClr val="AED7BD"/>
              </a:solidFill>
              <a:latin typeface="Arial"/>
              <a:ea typeface="Calibri"/>
              <a:cs typeface="Arial"/>
            </a:endParaRPr>
          </a:p>
        </p:txBody>
      </p:sp>
      <p:sp>
        <p:nvSpPr>
          <p:cNvPr id="13" name="TextBox 12">
            <a:extLst>
              <a:ext uri="{FF2B5EF4-FFF2-40B4-BE49-F238E27FC236}">
                <a16:creationId xmlns:a16="http://schemas.microsoft.com/office/drawing/2014/main" id="{CBDFD332-162E-3043-2551-FEDB3313DB76}"/>
              </a:ext>
            </a:extLst>
          </p:cNvPr>
          <p:cNvSpPr txBox="1"/>
          <p:nvPr/>
        </p:nvSpPr>
        <p:spPr>
          <a:xfrm>
            <a:off x="238404" y="2173989"/>
            <a:ext cx="3203991" cy="400110"/>
          </a:xfrm>
          <a:prstGeom prst="rect">
            <a:avLst/>
          </a:prstGeom>
          <a:noFill/>
        </p:spPr>
        <p:txBody>
          <a:bodyPr wrap="square" lIns="91440" tIns="45720" rIns="91440" bIns="45720" rtlCol="0" anchor="t">
            <a:spAutoFit/>
          </a:bodyPr>
          <a:lstStyle/>
          <a:p>
            <a:r>
              <a:rPr lang="en-GB" sz="2000" b="1" dirty="0">
                <a:solidFill>
                  <a:srgbClr val="AED7BD"/>
                </a:solidFill>
                <a:latin typeface="Arial"/>
                <a:ea typeface="Calibri"/>
                <a:cs typeface="Arial"/>
              </a:rPr>
              <a:t>Ask questions! </a:t>
            </a:r>
            <a:endParaRPr lang="LID4096" sz="2000" b="1" dirty="0">
              <a:solidFill>
                <a:srgbClr val="AED7BD"/>
              </a:solidFill>
              <a:latin typeface="Arial"/>
              <a:ea typeface="Calibri"/>
              <a:cs typeface="Arial"/>
            </a:endParaRPr>
          </a:p>
        </p:txBody>
      </p:sp>
      <p:sp>
        <p:nvSpPr>
          <p:cNvPr id="3" name="TextBox 2">
            <a:extLst>
              <a:ext uri="{FF2B5EF4-FFF2-40B4-BE49-F238E27FC236}">
                <a16:creationId xmlns:a16="http://schemas.microsoft.com/office/drawing/2014/main" id="{B5BD2FF4-F7EA-7F4B-DA00-2D8DAD503854}"/>
              </a:ext>
            </a:extLst>
          </p:cNvPr>
          <p:cNvSpPr txBox="1"/>
          <p:nvPr/>
        </p:nvSpPr>
        <p:spPr>
          <a:xfrm>
            <a:off x="5761635" y="2738449"/>
            <a:ext cx="2989824" cy="3182923"/>
          </a:xfrm>
          <a:prstGeom prst="rect">
            <a:avLst/>
          </a:prstGeom>
          <a:noFill/>
        </p:spPr>
        <p:txBody>
          <a:bodyPr wrap="square">
            <a:spAutoFit/>
          </a:bodyPr>
          <a:lstStyle/>
          <a:p>
            <a:pPr marL="0" marR="0" lvl="0" indent="0" defTabSz="914400" rtl="0" eaLnBrk="1" fontAlgn="auto" latinLnBrk="0" hangingPunct="1">
              <a:lnSpc>
                <a:spcPct val="115000"/>
              </a:lnSpc>
              <a:spcBef>
                <a:spcPts val="0"/>
              </a:spcBef>
              <a:spcAft>
                <a:spcPts val="800"/>
              </a:spcAft>
              <a:buClrTx/>
              <a:buSzTx/>
              <a:buFontTx/>
              <a:buNone/>
              <a:tabLst/>
              <a:defRPr/>
            </a:pPr>
            <a:r>
              <a:rPr lang="en-US" sz="1600" dirty="0">
                <a:solidFill>
                  <a:schemeClr val="bg1"/>
                </a:solidFill>
                <a:latin typeface="Arial"/>
                <a:cs typeface="Arial"/>
              </a:rPr>
              <a:t>We understand that this workshop may include sensitive topics that can be emotionally challenging. </a:t>
            </a:r>
            <a:r>
              <a:rPr lang="en-GB" sz="1600" dirty="0">
                <a:solidFill>
                  <a:schemeClr val="bg2"/>
                </a:solidFill>
                <a:latin typeface="Arial"/>
                <a:ea typeface="Calibri"/>
                <a:cs typeface="Arial"/>
              </a:rPr>
              <a:t>Some of us might be victims, survivors or bystanders of gender-based violence. If you feel uncomfortable during the training, you may need to step outside for a moment – that is fine.</a:t>
            </a:r>
          </a:p>
        </p:txBody>
      </p:sp>
      <p:sp>
        <p:nvSpPr>
          <p:cNvPr id="5" name="TextBox 4">
            <a:extLst>
              <a:ext uri="{FF2B5EF4-FFF2-40B4-BE49-F238E27FC236}">
                <a16:creationId xmlns:a16="http://schemas.microsoft.com/office/drawing/2014/main" id="{92863003-6121-DB69-2863-A7B9FE05E667}"/>
              </a:ext>
            </a:extLst>
          </p:cNvPr>
          <p:cNvSpPr txBox="1"/>
          <p:nvPr/>
        </p:nvSpPr>
        <p:spPr>
          <a:xfrm>
            <a:off x="9151065" y="2738449"/>
            <a:ext cx="2502166" cy="3539430"/>
          </a:xfrm>
          <a:prstGeom prst="rect">
            <a:avLst/>
          </a:prstGeom>
          <a:noFill/>
        </p:spPr>
        <p:txBody>
          <a:bodyPr wrap="square">
            <a:spAutoFit/>
          </a:bodyPr>
          <a:lstStyle/>
          <a:p>
            <a:r>
              <a:rPr lang="en-US" sz="1600" dirty="0">
                <a:solidFill>
                  <a:schemeClr val="bg2"/>
                </a:solidFill>
                <a:latin typeface="Arial"/>
                <a:ea typeface="Calibri"/>
                <a:cs typeface="Arial"/>
              </a:rPr>
              <a:t>To support your wellbeing, a designated </a:t>
            </a:r>
            <a:r>
              <a:rPr lang="en-US" sz="1600" b="1" dirty="0">
                <a:solidFill>
                  <a:schemeClr val="bg2"/>
                </a:solidFill>
                <a:latin typeface="Arial"/>
                <a:ea typeface="Calibri"/>
                <a:cs typeface="Arial"/>
              </a:rPr>
              <a:t>Safe Person </a:t>
            </a:r>
            <a:r>
              <a:rPr lang="en-US" sz="1600" dirty="0">
                <a:solidFill>
                  <a:schemeClr val="bg2"/>
                </a:solidFill>
                <a:latin typeface="Arial"/>
                <a:ea typeface="Calibri"/>
                <a:cs typeface="Arial"/>
              </a:rPr>
              <a:t>is available. You can approach them at any time if you need someone to talk to, if you're feeling overwhelmed, or if you need help accessing further support. </a:t>
            </a:r>
          </a:p>
          <a:p>
            <a:r>
              <a:rPr lang="en-US" sz="1600" dirty="0">
                <a:solidFill>
                  <a:schemeClr val="bg2"/>
                </a:solidFill>
                <a:latin typeface="Arial"/>
                <a:ea typeface="Calibri"/>
                <a:cs typeface="Arial"/>
              </a:rPr>
              <a:t>They are here to </a:t>
            </a:r>
            <a:r>
              <a:rPr lang="en-US" sz="1600" b="1" dirty="0">
                <a:solidFill>
                  <a:schemeClr val="bg2"/>
                </a:solidFill>
                <a:latin typeface="Arial"/>
                <a:ea typeface="Calibri"/>
                <a:cs typeface="Arial"/>
              </a:rPr>
              <a:t>listen without judgment </a:t>
            </a:r>
            <a:r>
              <a:rPr lang="en-US" sz="1600" dirty="0">
                <a:solidFill>
                  <a:schemeClr val="bg2"/>
                </a:solidFill>
                <a:latin typeface="Arial"/>
                <a:ea typeface="Calibri"/>
                <a:cs typeface="Arial"/>
              </a:rPr>
              <a:t>and to ensure that everyone feels safe and respected.</a:t>
            </a:r>
            <a:endParaRPr lang="en-AT" sz="1600" dirty="0">
              <a:latin typeface="Arial"/>
              <a:cs typeface="Arial"/>
            </a:endParaRPr>
          </a:p>
        </p:txBody>
      </p:sp>
      <p:sp>
        <p:nvSpPr>
          <p:cNvPr id="6" name="TextBox 5">
            <a:extLst>
              <a:ext uri="{FF2B5EF4-FFF2-40B4-BE49-F238E27FC236}">
                <a16:creationId xmlns:a16="http://schemas.microsoft.com/office/drawing/2014/main" id="{C7CBBDC2-C4FB-6E38-0591-588F29BAE773}"/>
              </a:ext>
            </a:extLst>
          </p:cNvPr>
          <p:cNvSpPr txBox="1"/>
          <p:nvPr/>
        </p:nvSpPr>
        <p:spPr>
          <a:xfrm>
            <a:off x="5761635" y="2199470"/>
            <a:ext cx="3203991" cy="400110"/>
          </a:xfrm>
          <a:prstGeom prst="rect">
            <a:avLst/>
          </a:prstGeom>
          <a:noFill/>
        </p:spPr>
        <p:txBody>
          <a:bodyPr wrap="square" lIns="91440" tIns="45720" rIns="91440" bIns="45720" rtlCol="0" anchor="t">
            <a:spAutoFit/>
          </a:bodyPr>
          <a:lstStyle/>
          <a:p>
            <a:r>
              <a:rPr lang="en-GB" sz="2000" b="1" dirty="0">
                <a:solidFill>
                  <a:srgbClr val="AED7BD"/>
                </a:solidFill>
                <a:latin typeface="Arial"/>
                <a:ea typeface="Calibri"/>
                <a:cs typeface="Arial"/>
              </a:rPr>
              <a:t>Trigger warning</a:t>
            </a:r>
            <a:endParaRPr lang="en-US" sz="2000" b="1" dirty="0">
              <a:solidFill>
                <a:srgbClr val="AED7BD"/>
              </a:solidFill>
              <a:latin typeface="Arial"/>
              <a:ea typeface="Calibri"/>
              <a:cs typeface="Arial"/>
            </a:endParaRPr>
          </a:p>
        </p:txBody>
      </p:sp>
      <p:sp>
        <p:nvSpPr>
          <p:cNvPr id="7" name="TextBox 6">
            <a:extLst>
              <a:ext uri="{FF2B5EF4-FFF2-40B4-BE49-F238E27FC236}">
                <a16:creationId xmlns:a16="http://schemas.microsoft.com/office/drawing/2014/main" id="{FDF017BF-4C35-CB35-E281-3C68D12BF7CF}"/>
              </a:ext>
            </a:extLst>
          </p:cNvPr>
          <p:cNvSpPr txBox="1"/>
          <p:nvPr/>
        </p:nvSpPr>
        <p:spPr>
          <a:xfrm>
            <a:off x="9151065" y="2199470"/>
            <a:ext cx="3203991" cy="400110"/>
          </a:xfrm>
          <a:prstGeom prst="rect">
            <a:avLst/>
          </a:prstGeom>
          <a:noFill/>
        </p:spPr>
        <p:txBody>
          <a:bodyPr wrap="square" lIns="91440" tIns="45720" rIns="91440" bIns="45720" rtlCol="0" anchor="t">
            <a:spAutoFit/>
          </a:bodyPr>
          <a:lstStyle/>
          <a:p>
            <a:r>
              <a:rPr lang="en-GB" sz="2000" b="1" dirty="0">
                <a:solidFill>
                  <a:srgbClr val="AED7BD"/>
                </a:solidFill>
                <a:latin typeface="Arial"/>
                <a:ea typeface="Calibri"/>
                <a:cs typeface="Arial"/>
              </a:rPr>
              <a:t>Safe Person</a:t>
            </a:r>
            <a:endParaRPr lang="en-US" sz="2000" b="1" dirty="0">
              <a:solidFill>
                <a:srgbClr val="AED7BD"/>
              </a:solidFill>
              <a:latin typeface="Arial"/>
              <a:ea typeface="Calibri"/>
              <a:cs typeface="Arial"/>
            </a:endParaRPr>
          </a:p>
        </p:txBody>
      </p:sp>
      <p:sp>
        <p:nvSpPr>
          <p:cNvPr id="4" name="TextBox 3">
            <a:extLst>
              <a:ext uri="{FF2B5EF4-FFF2-40B4-BE49-F238E27FC236}">
                <a16:creationId xmlns:a16="http://schemas.microsoft.com/office/drawing/2014/main" id="{6802551F-AFB3-234C-3C33-62B3D1E09427}"/>
              </a:ext>
            </a:extLst>
          </p:cNvPr>
          <p:cNvSpPr txBox="1"/>
          <p:nvPr/>
        </p:nvSpPr>
        <p:spPr>
          <a:xfrm>
            <a:off x="2575045" y="6326751"/>
            <a:ext cx="7273636" cy="375552"/>
          </a:xfrm>
          <a:prstGeom prst="rect">
            <a:avLst/>
          </a:prstGeom>
          <a:noFill/>
        </p:spPr>
        <p:txBody>
          <a:bodyPr wrap="square">
            <a:spAutoFit/>
          </a:bodyPr>
          <a:lstStyle/>
          <a:p>
            <a:pPr marL="0" marR="0" algn="just">
              <a:lnSpc>
                <a:spcPct val="115000"/>
              </a:lnSpc>
              <a:spcBef>
                <a:spcPts val="0"/>
              </a:spcBef>
              <a:spcAft>
                <a:spcPts val="800"/>
              </a:spcAft>
            </a:pPr>
            <a:r>
              <a:rPr lang="en-GB" sz="1700" i="0" dirty="0">
                <a:solidFill>
                  <a:schemeClr val="bg2"/>
                </a:solidFill>
                <a:effectLst/>
                <a:latin typeface="Arial"/>
                <a:ea typeface="Calibri" panose="020F0502020204030204" pitchFamily="34" charset="0"/>
                <a:cs typeface="Arial"/>
              </a:rPr>
              <a:t>Use inclusive language and respect other’s pronouns and names. </a:t>
            </a:r>
          </a:p>
        </p:txBody>
      </p:sp>
    </p:spTree>
    <p:extLst>
      <p:ext uri="{BB962C8B-B14F-4D97-AF65-F5344CB8AC3E}">
        <p14:creationId xmlns:p14="http://schemas.microsoft.com/office/powerpoint/2010/main" val="1745838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3" grpId="0"/>
      <p:bldP spid="5" grpId="0"/>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6A92D78-11A2-F256-AA6E-1EDDC31BA6C1}"/>
              </a:ext>
            </a:extLst>
          </p:cNvPr>
          <p:cNvSpPr/>
          <p:nvPr/>
        </p:nvSpPr>
        <p:spPr>
          <a:xfrm>
            <a:off x="300789" y="42111"/>
            <a:ext cx="11839074" cy="681588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T"/>
          </a:p>
        </p:txBody>
      </p:sp>
      <p:sp>
        <p:nvSpPr>
          <p:cNvPr id="3" name="Slide Number Placeholder 2">
            <a:extLst>
              <a:ext uri="{FF2B5EF4-FFF2-40B4-BE49-F238E27FC236}">
                <a16:creationId xmlns:a16="http://schemas.microsoft.com/office/drawing/2014/main" id="{D0E5C102-2788-B30A-83CF-61A06BF0B03B}"/>
              </a:ext>
            </a:extLst>
          </p:cNvPr>
          <p:cNvSpPr>
            <a:spLocks noGrp="1"/>
          </p:cNvSpPr>
          <p:nvPr>
            <p:ph type="sldNum" sz="quarter" idx="4"/>
          </p:nvPr>
        </p:nvSpPr>
        <p:spPr/>
        <p:txBody>
          <a:bodyPr/>
          <a:lstStyle/>
          <a:p>
            <a:fld id="{783777ED-E0AE-DD49-A1E6-113717D9A99F}" type="slidenum">
              <a:rPr lang="fr-FR" smtClean="0"/>
              <a:pPr/>
              <a:t>20</a:t>
            </a:fld>
            <a:endParaRPr lang="fr-FR"/>
          </a:p>
        </p:txBody>
      </p:sp>
      <p:sp>
        <p:nvSpPr>
          <p:cNvPr id="4" name="Text Placeholder 3">
            <a:extLst>
              <a:ext uri="{FF2B5EF4-FFF2-40B4-BE49-F238E27FC236}">
                <a16:creationId xmlns:a16="http://schemas.microsoft.com/office/drawing/2014/main" id="{A3B05086-8E73-FBC8-EDDE-76D46D5A6344}"/>
              </a:ext>
            </a:extLst>
          </p:cNvPr>
          <p:cNvSpPr>
            <a:spLocks noGrp="1"/>
          </p:cNvSpPr>
          <p:nvPr>
            <p:ph type="body" sz="quarter" idx="10"/>
          </p:nvPr>
        </p:nvSpPr>
        <p:spPr>
          <a:xfrm>
            <a:off x="360365" y="42111"/>
            <a:ext cx="5480386" cy="1771817"/>
          </a:xfrm>
        </p:spPr>
        <p:txBody>
          <a:bodyPr>
            <a:normAutofit fontScale="70000" lnSpcReduction="20000"/>
          </a:bodyPr>
          <a:lstStyle/>
          <a:p>
            <a:r>
              <a:rPr lang="de-AT" b="1" dirty="0">
                <a:solidFill>
                  <a:srgbClr val="FF0000"/>
                </a:solidFill>
                <a:latin typeface="Dreaming Outloud Pro" panose="020F0502020204030204" pitchFamily="66" charset="0"/>
                <a:cs typeface="Dreaming Outloud Pro" panose="020F0502020204030204" pitchFamily="66" charset="0"/>
              </a:rPr>
              <a:t>ENVIRONMENTAL FACTORS</a:t>
            </a:r>
          </a:p>
          <a:p>
            <a:pPr marL="342900" indent="-342900">
              <a:buFontTx/>
              <a:buChar char="-"/>
            </a:pPr>
            <a:r>
              <a:rPr lang="de-AT" dirty="0">
                <a:solidFill>
                  <a:schemeClr val="tx1">
                    <a:lumMod val="95000"/>
                    <a:lumOff val="5000"/>
                  </a:schemeClr>
                </a:solidFill>
                <a:latin typeface="Dreaming Outloud Pro" panose="020F0502020204030204" pitchFamily="66" charset="0"/>
                <a:cs typeface="Dreaming Outloud Pro" panose="020F0502020204030204" pitchFamily="66" charset="0"/>
              </a:rPr>
              <a:t>INEQUALITIES</a:t>
            </a:r>
          </a:p>
          <a:p>
            <a:pPr marL="342900" indent="-342900">
              <a:buFontTx/>
              <a:buChar char="-"/>
            </a:pPr>
            <a:r>
              <a:rPr lang="de-AT" dirty="0">
                <a:solidFill>
                  <a:schemeClr val="tx1">
                    <a:lumMod val="95000"/>
                    <a:lumOff val="5000"/>
                  </a:schemeClr>
                </a:solidFill>
                <a:latin typeface="Dreaming Outloud Pro" panose="020F0502020204030204" pitchFamily="66" charset="0"/>
                <a:cs typeface="Dreaming Outloud Pro" panose="020F0502020204030204" pitchFamily="66" charset="0"/>
              </a:rPr>
              <a:t>„THE NEWBIE“</a:t>
            </a:r>
          </a:p>
          <a:p>
            <a:pPr marL="342900" indent="-342900">
              <a:buFontTx/>
              <a:buChar char="-"/>
            </a:pPr>
            <a:r>
              <a:rPr lang="de-AT" dirty="0">
                <a:solidFill>
                  <a:schemeClr val="tx1">
                    <a:lumMod val="95000"/>
                    <a:lumOff val="5000"/>
                  </a:schemeClr>
                </a:solidFill>
                <a:latin typeface="Dreaming Outloud Pro" panose="020F0502020204030204" pitchFamily="66" charset="0"/>
                <a:cs typeface="Dreaming Outloud Pro" panose="020F0502020204030204" pitchFamily="66" charset="0"/>
              </a:rPr>
              <a:t>TOXIC ENVIRONMENT</a:t>
            </a:r>
          </a:p>
          <a:p>
            <a:pPr marL="342900" indent="-342900">
              <a:buFontTx/>
              <a:buChar char="-"/>
            </a:pPr>
            <a:endParaRPr lang="en-AT" dirty="0">
              <a:solidFill>
                <a:srgbClr val="FF0000"/>
              </a:solidFill>
              <a:latin typeface="Dreaming Outloud Pro" panose="020F0502020204030204" pitchFamily="66" charset="0"/>
              <a:cs typeface="Dreaming Outloud Pro" panose="020F0502020204030204" pitchFamily="66" charset="0"/>
            </a:endParaRPr>
          </a:p>
        </p:txBody>
      </p:sp>
      <p:grpSp>
        <p:nvGrpSpPr>
          <p:cNvPr id="8" name="Group 7">
            <a:extLst>
              <a:ext uri="{FF2B5EF4-FFF2-40B4-BE49-F238E27FC236}">
                <a16:creationId xmlns:a16="http://schemas.microsoft.com/office/drawing/2014/main" id="{2BFBE5F7-0F2C-3081-A4FF-E4EA84A7E855}"/>
              </a:ext>
            </a:extLst>
          </p:cNvPr>
          <p:cNvGrpSpPr/>
          <p:nvPr/>
        </p:nvGrpSpPr>
        <p:grpSpPr>
          <a:xfrm>
            <a:off x="0" y="0"/>
            <a:ext cx="12192000" cy="6858000"/>
            <a:chOff x="1002919" y="1129932"/>
            <a:chExt cx="10112435" cy="5016868"/>
          </a:xfrm>
        </p:grpSpPr>
        <p:sp>
          <p:nvSpPr>
            <p:cNvPr id="6" name="Rectangle 5">
              <a:extLst>
                <a:ext uri="{FF2B5EF4-FFF2-40B4-BE49-F238E27FC236}">
                  <a16:creationId xmlns:a16="http://schemas.microsoft.com/office/drawing/2014/main" id="{0AA89F03-48C4-D1A5-A6E2-DDA645F5AF3D}"/>
                </a:ext>
              </a:extLst>
            </p:cNvPr>
            <p:cNvSpPr/>
            <p:nvPr/>
          </p:nvSpPr>
          <p:spPr>
            <a:xfrm>
              <a:off x="1002919" y="2692817"/>
              <a:ext cx="10112435" cy="3899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T"/>
            </a:p>
          </p:txBody>
        </p:sp>
        <p:sp>
          <p:nvSpPr>
            <p:cNvPr id="7" name="Rectangle 6">
              <a:extLst>
                <a:ext uri="{FF2B5EF4-FFF2-40B4-BE49-F238E27FC236}">
                  <a16:creationId xmlns:a16="http://schemas.microsoft.com/office/drawing/2014/main" id="{A94122E6-6608-B497-24C2-53983FB65A65}"/>
                </a:ext>
              </a:extLst>
            </p:cNvPr>
            <p:cNvSpPr/>
            <p:nvPr/>
          </p:nvSpPr>
          <p:spPr>
            <a:xfrm>
              <a:off x="5972166" y="1129932"/>
              <a:ext cx="67687" cy="501686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T"/>
            </a:p>
          </p:txBody>
        </p:sp>
      </p:grpSp>
      <p:sp>
        <p:nvSpPr>
          <p:cNvPr id="9" name="Text Placeholder 3">
            <a:extLst>
              <a:ext uri="{FF2B5EF4-FFF2-40B4-BE49-F238E27FC236}">
                <a16:creationId xmlns:a16="http://schemas.microsoft.com/office/drawing/2014/main" id="{348DB5EF-B672-85FE-194E-E95197EC384B}"/>
              </a:ext>
            </a:extLst>
          </p:cNvPr>
          <p:cNvSpPr txBox="1">
            <a:spLocks/>
          </p:cNvSpPr>
          <p:nvPr/>
        </p:nvSpPr>
        <p:spPr>
          <a:xfrm>
            <a:off x="6677526" y="42111"/>
            <a:ext cx="5514474" cy="1771817"/>
          </a:xfrm>
          <a:prstGeom prst="rect">
            <a:avLst/>
          </a:prstGeom>
        </p:spPr>
        <p:txBody>
          <a:bodyPr vert="horz" lIns="0" tIns="0" rIns="0" bIns="0" rtlCol="0">
            <a:normAutofit/>
          </a:bodyPr>
          <a:lstStyle>
            <a:lvl1pPr marL="0" indent="0" algn="l" defTabSz="914318" rtl="0" eaLnBrk="1" latinLnBrk="0" hangingPunct="1">
              <a:lnSpc>
                <a:spcPct val="150000"/>
              </a:lnSpc>
              <a:spcBef>
                <a:spcPts val="1000"/>
              </a:spcBef>
              <a:buFont typeface="Arial" panose="020B0604020202020204" pitchFamily="34" charset="0"/>
              <a:buNone/>
              <a:defRPr sz="2400" kern="1200">
                <a:solidFill>
                  <a:srgbClr val="5792CE"/>
                </a:solidFill>
                <a:latin typeface="Arial" panose="020B0604020202020204" pitchFamily="34" charset="0"/>
                <a:ea typeface="+mn-ea"/>
                <a:cs typeface="Arial" panose="020B0604020202020204" pitchFamily="34" charset="0"/>
              </a:defRPr>
            </a:lvl1pPr>
            <a:lvl2pPr marL="0" indent="0" algn="l" defTabSz="914318" rtl="0" eaLnBrk="1" latinLnBrk="0" hangingPunct="1">
              <a:lnSpc>
                <a:spcPct val="150000"/>
              </a:lnSpc>
              <a:spcBef>
                <a:spcPts val="499"/>
              </a:spcBef>
              <a:buFont typeface="Arial" panose="020B0604020202020204" pitchFamily="34" charset="0"/>
              <a:buNone/>
              <a:defRPr sz="1800" kern="1200">
                <a:solidFill>
                  <a:srgbClr val="0F2235"/>
                </a:solidFill>
                <a:latin typeface="Arial" panose="020B0604020202020204" pitchFamily="34" charset="0"/>
                <a:ea typeface="+mn-ea"/>
                <a:cs typeface="Arial" panose="020B0604020202020204" pitchFamily="34" charset="0"/>
              </a:defRPr>
            </a:lvl2pPr>
            <a:lvl3pPr marL="0" indent="0" algn="l" defTabSz="914318" rtl="0" eaLnBrk="1" latinLnBrk="0" hangingPunct="1">
              <a:lnSpc>
                <a:spcPct val="150000"/>
              </a:lnSpc>
              <a:spcBef>
                <a:spcPts val="499"/>
              </a:spcBef>
              <a:buFont typeface="Arial" panose="020B0604020202020204" pitchFamily="34" charset="0"/>
              <a:buNone/>
              <a:defRPr sz="1200" kern="1200">
                <a:solidFill>
                  <a:schemeClr val="tx1"/>
                </a:solidFill>
                <a:latin typeface="Arial" panose="020B0604020202020204" pitchFamily="34" charset="0"/>
                <a:ea typeface="+mn-ea"/>
                <a:cs typeface="Arial" panose="020B0604020202020204" pitchFamily="34" charset="0"/>
              </a:defRPr>
            </a:lvl3pPr>
            <a:lvl4pPr marL="0" indent="0" algn="l" defTabSz="914318" rtl="0" eaLnBrk="1" latinLnBrk="0" hangingPunct="1">
              <a:lnSpc>
                <a:spcPct val="150000"/>
              </a:lnSpc>
              <a:spcBef>
                <a:spcPts val="499"/>
              </a:spcBef>
              <a:buFont typeface="Arial" panose="020B0604020202020204" pitchFamily="34" charset="0"/>
              <a:buNone/>
              <a:defRPr sz="1000" kern="1200">
                <a:solidFill>
                  <a:schemeClr val="tx1">
                    <a:alpha val="70000"/>
                  </a:schemeClr>
                </a:solidFill>
                <a:latin typeface="Arial" panose="020B0604020202020204" pitchFamily="34" charset="0"/>
                <a:ea typeface="+mn-ea"/>
                <a:cs typeface="Arial" panose="020B0604020202020204" pitchFamily="34" charset="0"/>
              </a:defRPr>
            </a:lvl4pPr>
            <a:lvl5pPr marL="0" indent="0" algn="l" defTabSz="914318" rtl="0" eaLnBrk="1" latinLnBrk="0" hangingPunct="1">
              <a:lnSpc>
                <a:spcPct val="150000"/>
              </a:lnSpc>
              <a:spcBef>
                <a:spcPts val="499"/>
              </a:spcBef>
              <a:buFont typeface="Arial" panose="020B0604020202020204" pitchFamily="34" charset="0"/>
              <a:buNone/>
              <a:defRPr sz="1000" kern="1200" baseline="0">
                <a:solidFill>
                  <a:schemeClr val="tx1">
                    <a:alpha val="50000"/>
                  </a:schemeClr>
                </a:solidFill>
                <a:latin typeface="Arial" panose="020B0604020202020204" pitchFamily="34" charset="0"/>
                <a:ea typeface="+mn-ea"/>
                <a:cs typeface="Arial" panose="020B0604020202020204" pitchFamily="34" charset="0"/>
              </a:defRPr>
            </a:lvl5pPr>
            <a:lvl6pPr marL="251437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6pPr>
            <a:lvl7pPr marL="297153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7pPr>
            <a:lvl8pPr marL="3428692"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8pPr>
            <a:lvl9pPr marL="3885850"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9pPr>
          </a:lstStyle>
          <a:p>
            <a:r>
              <a:rPr lang="de-AT" sz="1700" b="1" dirty="0">
                <a:solidFill>
                  <a:srgbClr val="FF0000"/>
                </a:solidFill>
                <a:latin typeface="Dreaming Outloud Pro" panose="03050502040302030504" pitchFamily="66" charset="0"/>
                <a:cs typeface="Dreaming Outloud Pro" panose="03050502040302030504" pitchFamily="66" charset="0"/>
              </a:rPr>
              <a:t>THE „GOOD GUY SYNDROME“</a:t>
            </a:r>
          </a:p>
          <a:p>
            <a:pPr marL="342900" indent="-342900">
              <a:buFontTx/>
              <a:buChar char="-"/>
            </a:pPr>
            <a:r>
              <a:rPr lang="de-AT" sz="1700" dirty="0">
                <a:solidFill>
                  <a:schemeClr val="tx1">
                    <a:lumMod val="95000"/>
                    <a:lumOff val="5000"/>
                  </a:schemeClr>
                </a:solidFill>
                <a:latin typeface="Dreaming Outloud Pro" panose="03050502040302030504" pitchFamily="66" charset="0"/>
                <a:cs typeface="Dreaming Outloud Pro" panose="03050502040302030504" pitchFamily="66" charset="0"/>
              </a:rPr>
              <a:t>SOCIAL PRESTIGE</a:t>
            </a:r>
          </a:p>
          <a:p>
            <a:pPr marL="342900" indent="-342900">
              <a:buFontTx/>
              <a:buChar char="-"/>
            </a:pPr>
            <a:endParaRPr lang="de-AT" dirty="0"/>
          </a:p>
          <a:p>
            <a:pPr marL="342900" indent="-342900">
              <a:buFontTx/>
              <a:buChar char="-"/>
            </a:pPr>
            <a:endParaRPr lang="en-AT" dirty="0"/>
          </a:p>
        </p:txBody>
      </p:sp>
      <p:sp>
        <p:nvSpPr>
          <p:cNvPr id="10" name="Text Placeholder 3">
            <a:extLst>
              <a:ext uri="{FF2B5EF4-FFF2-40B4-BE49-F238E27FC236}">
                <a16:creationId xmlns:a16="http://schemas.microsoft.com/office/drawing/2014/main" id="{4645D3B6-DF6A-7408-4133-1A6711C1167C}"/>
              </a:ext>
            </a:extLst>
          </p:cNvPr>
          <p:cNvSpPr txBox="1">
            <a:spLocks/>
          </p:cNvSpPr>
          <p:nvPr/>
        </p:nvSpPr>
        <p:spPr>
          <a:xfrm>
            <a:off x="378412" y="2311625"/>
            <a:ext cx="2612017" cy="4424497"/>
          </a:xfrm>
          <a:prstGeom prst="rect">
            <a:avLst/>
          </a:prstGeom>
        </p:spPr>
        <p:txBody>
          <a:bodyPr vert="horz" lIns="0" tIns="0" rIns="0" bIns="0" rtlCol="0">
            <a:normAutofit fontScale="55000" lnSpcReduction="20000"/>
          </a:bodyPr>
          <a:lstStyle>
            <a:lvl1pPr marL="0" indent="0" algn="l" defTabSz="914318" rtl="0" eaLnBrk="1" latinLnBrk="0" hangingPunct="1">
              <a:lnSpc>
                <a:spcPct val="150000"/>
              </a:lnSpc>
              <a:spcBef>
                <a:spcPts val="1000"/>
              </a:spcBef>
              <a:buFont typeface="Arial" panose="020B0604020202020204" pitchFamily="34" charset="0"/>
              <a:buNone/>
              <a:defRPr sz="2400" kern="1200">
                <a:solidFill>
                  <a:srgbClr val="5792CE"/>
                </a:solidFill>
                <a:latin typeface="Arial" panose="020B0604020202020204" pitchFamily="34" charset="0"/>
                <a:ea typeface="+mn-ea"/>
                <a:cs typeface="Arial" panose="020B0604020202020204" pitchFamily="34" charset="0"/>
              </a:defRPr>
            </a:lvl1pPr>
            <a:lvl2pPr marL="0" indent="0" algn="l" defTabSz="914318" rtl="0" eaLnBrk="1" latinLnBrk="0" hangingPunct="1">
              <a:lnSpc>
                <a:spcPct val="150000"/>
              </a:lnSpc>
              <a:spcBef>
                <a:spcPts val="499"/>
              </a:spcBef>
              <a:buFont typeface="Arial" panose="020B0604020202020204" pitchFamily="34" charset="0"/>
              <a:buNone/>
              <a:defRPr sz="1800" kern="1200">
                <a:solidFill>
                  <a:srgbClr val="0F2235"/>
                </a:solidFill>
                <a:latin typeface="Arial" panose="020B0604020202020204" pitchFamily="34" charset="0"/>
                <a:ea typeface="+mn-ea"/>
                <a:cs typeface="Arial" panose="020B0604020202020204" pitchFamily="34" charset="0"/>
              </a:defRPr>
            </a:lvl2pPr>
            <a:lvl3pPr marL="0" indent="0" algn="l" defTabSz="914318" rtl="0" eaLnBrk="1" latinLnBrk="0" hangingPunct="1">
              <a:lnSpc>
                <a:spcPct val="150000"/>
              </a:lnSpc>
              <a:spcBef>
                <a:spcPts val="499"/>
              </a:spcBef>
              <a:buFont typeface="Arial" panose="020B0604020202020204" pitchFamily="34" charset="0"/>
              <a:buNone/>
              <a:defRPr sz="1200" kern="1200">
                <a:solidFill>
                  <a:schemeClr val="tx1"/>
                </a:solidFill>
                <a:latin typeface="Arial" panose="020B0604020202020204" pitchFamily="34" charset="0"/>
                <a:ea typeface="+mn-ea"/>
                <a:cs typeface="Arial" panose="020B0604020202020204" pitchFamily="34" charset="0"/>
              </a:defRPr>
            </a:lvl3pPr>
            <a:lvl4pPr marL="0" indent="0" algn="l" defTabSz="914318" rtl="0" eaLnBrk="1" latinLnBrk="0" hangingPunct="1">
              <a:lnSpc>
                <a:spcPct val="150000"/>
              </a:lnSpc>
              <a:spcBef>
                <a:spcPts val="499"/>
              </a:spcBef>
              <a:buFont typeface="Arial" panose="020B0604020202020204" pitchFamily="34" charset="0"/>
              <a:buNone/>
              <a:defRPr sz="1000" kern="1200">
                <a:solidFill>
                  <a:schemeClr val="tx1">
                    <a:alpha val="70000"/>
                  </a:schemeClr>
                </a:solidFill>
                <a:latin typeface="Arial" panose="020B0604020202020204" pitchFamily="34" charset="0"/>
                <a:ea typeface="+mn-ea"/>
                <a:cs typeface="Arial" panose="020B0604020202020204" pitchFamily="34" charset="0"/>
              </a:defRPr>
            </a:lvl4pPr>
            <a:lvl5pPr marL="0" indent="0" algn="l" defTabSz="914318" rtl="0" eaLnBrk="1" latinLnBrk="0" hangingPunct="1">
              <a:lnSpc>
                <a:spcPct val="150000"/>
              </a:lnSpc>
              <a:spcBef>
                <a:spcPts val="499"/>
              </a:spcBef>
              <a:buFont typeface="Arial" panose="020B0604020202020204" pitchFamily="34" charset="0"/>
              <a:buNone/>
              <a:defRPr sz="1000" kern="1200" baseline="0">
                <a:solidFill>
                  <a:schemeClr val="tx1">
                    <a:alpha val="50000"/>
                  </a:schemeClr>
                </a:solidFill>
                <a:latin typeface="Arial" panose="020B0604020202020204" pitchFamily="34" charset="0"/>
                <a:ea typeface="+mn-ea"/>
                <a:cs typeface="Arial" panose="020B0604020202020204" pitchFamily="34" charset="0"/>
              </a:defRPr>
            </a:lvl5pPr>
            <a:lvl6pPr marL="251437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6pPr>
            <a:lvl7pPr marL="297153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7pPr>
            <a:lvl8pPr marL="3428692"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8pPr>
            <a:lvl9pPr marL="3885850"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de-AT" sz="3100" b="1" dirty="0">
                <a:solidFill>
                  <a:srgbClr val="FF0000"/>
                </a:solidFill>
                <a:latin typeface="Dreaming Outloud Pro" panose="020F0502020204030204" pitchFamily="66" charset="0"/>
                <a:cs typeface="Dreaming Outloud Pro" panose="020F0502020204030204" pitchFamily="66" charset="0"/>
              </a:rPr>
              <a:t>THE HARASSER´S ACTIONS</a:t>
            </a:r>
          </a:p>
          <a:p>
            <a:pPr marL="342900" indent="-342900">
              <a:lnSpc>
                <a:spcPct val="120000"/>
              </a:lnSpc>
              <a:buFontTx/>
              <a:buChar char="-"/>
            </a:pPr>
            <a:r>
              <a:rPr lang="de-AT" sz="3100" dirty="0">
                <a:solidFill>
                  <a:schemeClr val="tx1">
                    <a:lumMod val="95000"/>
                    <a:lumOff val="5000"/>
                  </a:schemeClr>
                </a:solidFill>
                <a:latin typeface="Dreaming Outloud Pro" panose="020F0502020204030204" pitchFamily="66" charset="0"/>
                <a:cs typeface="Dreaming Outloud Pro" panose="020F0502020204030204" pitchFamily="66" charset="0"/>
              </a:rPr>
              <a:t>STARTING WITH A COMPLIMENT</a:t>
            </a:r>
          </a:p>
          <a:p>
            <a:pPr marL="342900" indent="-342900">
              <a:lnSpc>
                <a:spcPct val="120000"/>
              </a:lnSpc>
              <a:buFontTx/>
              <a:buChar char="-"/>
            </a:pPr>
            <a:r>
              <a:rPr lang="de-AT" sz="3100" dirty="0">
                <a:solidFill>
                  <a:schemeClr val="tx1">
                    <a:lumMod val="95000"/>
                    <a:lumOff val="5000"/>
                  </a:schemeClr>
                </a:solidFill>
                <a:latin typeface="Dreaming Outloud Pro" panose="020F0502020204030204" pitchFamily="66" charset="0"/>
                <a:cs typeface="Dreaming Outloud Pro" panose="020F0502020204030204" pitchFamily="66" charset="0"/>
              </a:rPr>
              <a:t>THE PEDESTAL</a:t>
            </a:r>
          </a:p>
          <a:p>
            <a:pPr marL="342900" indent="-342900">
              <a:lnSpc>
                <a:spcPct val="120000"/>
              </a:lnSpc>
              <a:buFontTx/>
              <a:buChar char="-"/>
            </a:pPr>
            <a:r>
              <a:rPr lang="de-AT" sz="3100" dirty="0">
                <a:solidFill>
                  <a:schemeClr val="tx1">
                    <a:lumMod val="95000"/>
                    <a:lumOff val="5000"/>
                  </a:schemeClr>
                </a:solidFill>
                <a:latin typeface="Dreaming Outloud Pro" panose="020F0502020204030204" pitchFamily="66" charset="0"/>
                <a:cs typeface="Dreaming Outloud Pro" panose="020F0502020204030204" pitchFamily="66" charset="0"/>
              </a:rPr>
              <a:t>FAVOURITISM</a:t>
            </a:r>
          </a:p>
          <a:p>
            <a:pPr marL="342900" indent="-342900">
              <a:lnSpc>
                <a:spcPct val="120000"/>
              </a:lnSpc>
              <a:buFontTx/>
              <a:buChar char="-"/>
            </a:pPr>
            <a:r>
              <a:rPr lang="de-AT" sz="3100" dirty="0">
                <a:solidFill>
                  <a:schemeClr val="tx1">
                    <a:lumMod val="95000"/>
                    <a:lumOff val="5000"/>
                  </a:schemeClr>
                </a:solidFill>
                <a:latin typeface="Dreaming Outloud Pro" panose="020F0502020204030204" pitchFamily="66" charset="0"/>
                <a:cs typeface="Dreaming Outloud Pro" panose="020F0502020204030204" pitchFamily="66" charset="0"/>
              </a:rPr>
              <a:t>THE GOOD OLD TIMES</a:t>
            </a:r>
          </a:p>
          <a:p>
            <a:pPr marL="342900" indent="-342900">
              <a:lnSpc>
                <a:spcPct val="120000"/>
              </a:lnSpc>
              <a:buFontTx/>
              <a:buChar char="-"/>
            </a:pPr>
            <a:r>
              <a:rPr lang="de-AT" sz="3100" dirty="0">
                <a:solidFill>
                  <a:schemeClr val="tx1">
                    <a:lumMod val="95000"/>
                    <a:lumOff val="5000"/>
                  </a:schemeClr>
                </a:solidFill>
                <a:latin typeface="Dreaming Outloud Pro" panose="020F0502020204030204" pitchFamily="66" charset="0"/>
                <a:cs typeface="Dreaming Outloud Pro" panose="020F0502020204030204" pitchFamily="66" charset="0"/>
              </a:rPr>
              <a:t>THE SAVIOUR</a:t>
            </a:r>
          </a:p>
          <a:p>
            <a:pPr marL="342900" indent="-342900">
              <a:lnSpc>
                <a:spcPct val="120000"/>
              </a:lnSpc>
              <a:buFontTx/>
              <a:buChar char="-"/>
            </a:pPr>
            <a:r>
              <a:rPr lang="de-AT" sz="3100" dirty="0">
                <a:solidFill>
                  <a:schemeClr val="tx1">
                    <a:lumMod val="95000"/>
                    <a:lumOff val="5000"/>
                  </a:schemeClr>
                </a:solidFill>
                <a:latin typeface="Dreaming Outloud Pro" panose="020F0502020204030204" pitchFamily="66" charset="0"/>
                <a:cs typeface="Dreaming Outloud Pro" panose="020F0502020204030204" pitchFamily="66" charset="0"/>
              </a:rPr>
              <a:t>PLAYING HOT AND COLD</a:t>
            </a:r>
          </a:p>
          <a:p>
            <a:pPr marL="342900" indent="-342900">
              <a:lnSpc>
                <a:spcPct val="120000"/>
              </a:lnSpc>
              <a:buFontTx/>
              <a:buChar char="-"/>
            </a:pPr>
            <a:r>
              <a:rPr lang="de-AT" sz="3100" dirty="0">
                <a:solidFill>
                  <a:schemeClr val="tx1">
                    <a:lumMod val="95000"/>
                    <a:lumOff val="5000"/>
                  </a:schemeClr>
                </a:solidFill>
                <a:latin typeface="Dreaming Outloud Pro" panose="020F0502020204030204" pitchFamily="66" charset="0"/>
                <a:cs typeface="Dreaming Outloud Pro" panose="020F0502020204030204" pitchFamily="66" charset="0"/>
              </a:rPr>
              <a:t>BLURRING THE LINES</a:t>
            </a:r>
          </a:p>
          <a:p>
            <a:pPr marL="342900" indent="-342900">
              <a:lnSpc>
                <a:spcPct val="120000"/>
              </a:lnSpc>
              <a:buFontTx/>
              <a:buChar char="-"/>
            </a:pPr>
            <a:r>
              <a:rPr lang="de-AT" sz="3100" dirty="0">
                <a:solidFill>
                  <a:schemeClr val="tx1">
                    <a:lumMod val="95000"/>
                    <a:lumOff val="5000"/>
                  </a:schemeClr>
                </a:solidFill>
                <a:latin typeface="Dreaming Outloud Pro" panose="020F0502020204030204" pitchFamily="66" charset="0"/>
                <a:cs typeface="Dreaming Outloud Pro" panose="020F0502020204030204" pitchFamily="66" charset="0"/>
              </a:rPr>
              <a:t>THE RECIPROCITY TRAP</a:t>
            </a:r>
          </a:p>
          <a:p>
            <a:pPr marL="342900" indent="-342900">
              <a:lnSpc>
                <a:spcPct val="120000"/>
              </a:lnSpc>
              <a:buFontTx/>
              <a:buChar char="-"/>
            </a:pPr>
            <a:r>
              <a:rPr lang="de-AT" sz="3200" dirty="0">
                <a:solidFill>
                  <a:schemeClr val="tx1">
                    <a:lumMod val="95000"/>
                    <a:lumOff val="5000"/>
                  </a:schemeClr>
                </a:solidFill>
                <a:latin typeface="Dreaming Outloud Pro" panose="020F0502020204030204" pitchFamily="66" charset="0"/>
                <a:cs typeface="Dreaming Outloud Pro" panose="020F0502020204030204" pitchFamily="66" charset="0"/>
              </a:rPr>
              <a:t>INVITATION TO A PRIVATE SPACE</a:t>
            </a:r>
          </a:p>
          <a:p>
            <a:pPr marL="342900" indent="-342900">
              <a:lnSpc>
                <a:spcPct val="120000"/>
              </a:lnSpc>
              <a:buFontTx/>
              <a:buChar char="-"/>
            </a:pPr>
            <a:endParaRPr lang="en-AT" sz="3100" dirty="0">
              <a:solidFill>
                <a:schemeClr val="tx1">
                  <a:lumMod val="95000"/>
                  <a:lumOff val="5000"/>
                </a:schemeClr>
              </a:solidFill>
              <a:latin typeface="Dreaming Outloud Pro" panose="020F0502020204030204" pitchFamily="66" charset="0"/>
              <a:cs typeface="Dreaming Outloud Pro" panose="020F0502020204030204" pitchFamily="66" charset="0"/>
            </a:endParaRPr>
          </a:p>
        </p:txBody>
      </p:sp>
      <p:sp>
        <p:nvSpPr>
          <p:cNvPr id="11" name="Text Placeholder 3">
            <a:extLst>
              <a:ext uri="{FF2B5EF4-FFF2-40B4-BE49-F238E27FC236}">
                <a16:creationId xmlns:a16="http://schemas.microsoft.com/office/drawing/2014/main" id="{1DA08ACD-7960-0785-FBCC-B5CB937237CD}"/>
              </a:ext>
            </a:extLst>
          </p:cNvPr>
          <p:cNvSpPr txBox="1">
            <a:spLocks/>
          </p:cNvSpPr>
          <p:nvPr/>
        </p:nvSpPr>
        <p:spPr>
          <a:xfrm>
            <a:off x="3250952" y="2671339"/>
            <a:ext cx="2540667" cy="3225487"/>
          </a:xfrm>
          <a:prstGeom prst="rect">
            <a:avLst/>
          </a:prstGeom>
        </p:spPr>
        <p:txBody>
          <a:bodyPr vert="horz" lIns="0" tIns="0" rIns="0" bIns="0" rtlCol="0">
            <a:noAutofit/>
          </a:bodyPr>
          <a:lstStyle>
            <a:lvl1pPr marL="0" indent="0" algn="l" defTabSz="914318" rtl="0" eaLnBrk="1" latinLnBrk="0" hangingPunct="1">
              <a:lnSpc>
                <a:spcPct val="150000"/>
              </a:lnSpc>
              <a:spcBef>
                <a:spcPts val="1000"/>
              </a:spcBef>
              <a:buFont typeface="Arial" panose="020B0604020202020204" pitchFamily="34" charset="0"/>
              <a:buNone/>
              <a:defRPr sz="2400" kern="1200">
                <a:solidFill>
                  <a:srgbClr val="5792CE"/>
                </a:solidFill>
                <a:latin typeface="Arial" panose="020B0604020202020204" pitchFamily="34" charset="0"/>
                <a:ea typeface="+mn-ea"/>
                <a:cs typeface="Arial" panose="020B0604020202020204" pitchFamily="34" charset="0"/>
              </a:defRPr>
            </a:lvl1pPr>
            <a:lvl2pPr marL="0" indent="0" algn="l" defTabSz="914318" rtl="0" eaLnBrk="1" latinLnBrk="0" hangingPunct="1">
              <a:lnSpc>
                <a:spcPct val="150000"/>
              </a:lnSpc>
              <a:spcBef>
                <a:spcPts val="499"/>
              </a:spcBef>
              <a:buFont typeface="Arial" panose="020B0604020202020204" pitchFamily="34" charset="0"/>
              <a:buNone/>
              <a:defRPr sz="1800" kern="1200">
                <a:solidFill>
                  <a:srgbClr val="0F2235"/>
                </a:solidFill>
                <a:latin typeface="Arial" panose="020B0604020202020204" pitchFamily="34" charset="0"/>
                <a:ea typeface="+mn-ea"/>
                <a:cs typeface="Arial" panose="020B0604020202020204" pitchFamily="34" charset="0"/>
              </a:defRPr>
            </a:lvl2pPr>
            <a:lvl3pPr marL="0" indent="0" algn="l" defTabSz="914318" rtl="0" eaLnBrk="1" latinLnBrk="0" hangingPunct="1">
              <a:lnSpc>
                <a:spcPct val="150000"/>
              </a:lnSpc>
              <a:spcBef>
                <a:spcPts val="499"/>
              </a:spcBef>
              <a:buFont typeface="Arial" panose="020B0604020202020204" pitchFamily="34" charset="0"/>
              <a:buNone/>
              <a:defRPr sz="1200" kern="1200">
                <a:solidFill>
                  <a:schemeClr val="tx1"/>
                </a:solidFill>
                <a:latin typeface="Arial" panose="020B0604020202020204" pitchFamily="34" charset="0"/>
                <a:ea typeface="+mn-ea"/>
                <a:cs typeface="Arial" panose="020B0604020202020204" pitchFamily="34" charset="0"/>
              </a:defRPr>
            </a:lvl3pPr>
            <a:lvl4pPr marL="0" indent="0" algn="l" defTabSz="914318" rtl="0" eaLnBrk="1" latinLnBrk="0" hangingPunct="1">
              <a:lnSpc>
                <a:spcPct val="150000"/>
              </a:lnSpc>
              <a:spcBef>
                <a:spcPts val="499"/>
              </a:spcBef>
              <a:buFont typeface="Arial" panose="020B0604020202020204" pitchFamily="34" charset="0"/>
              <a:buNone/>
              <a:defRPr sz="1000" kern="1200">
                <a:solidFill>
                  <a:schemeClr val="tx1">
                    <a:alpha val="70000"/>
                  </a:schemeClr>
                </a:solidFill>
                <a:latin typeface="Arial" panose="020B0604020202020204" pitchFamily="34" charset="0"/>
                <a:ea typeface="+mn-ea"/>
                <a:cs typeface="Arial" panose="020B0604020202020204" pitchFamily="34" charset="0"/>
              </a:defRPr>
            </a:lvl4pPr>
            <a:lvl5pPr marL="0" indent="0" algn="l" defTabSz="914318" rtl="0" eaLnBrk="1" latinLnBrk="0" hangingPunct="1">
              <a:lnSpc>
                <a:spcPct val="150000"/>
              </a:lnSpc>
              <a:spcBef>
                <a:spcPts val="499"/>
              </a:spcBef>
              <a:buFont typeface="Arial" panose="020B0604020202020204" pitchFamily="34" charset="0"/>
              <a:buNone/>
              <a:defRPr sz="1000" kern="1200" baseline="0">
                <a:solidFill>
                  <a:schemeClr val="tx1">
                    <a:alpha val="50000"/>
                  </a:schemeClr>
                </a:solidFill>
                <a:latin typeface="Arial" panose="020B0604020202020204" pitchFamily="34" charset="0"/>
                <a:ea typeface="+mn-ea"/>
                <a:cs typeface="Arial" panose="020B0604020202020204" pitchFamily="34" charset="0"/>
              </a:defRPr>
            </a:lvl5pPr>
            <a:lvl6pPr marL="251437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6pPr>
            <a:lvl7pPr marL="297153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7pPr>
            <a:lvl8pPr marL="3428692"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8pPr>
            <a:lvl9pPr marL="3885850"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ct val="100000"/>
              </a:lnSpc>
              <a:buFontTx/>
              <a:buChar char="-"/>
            </a:pPr>
            <a:r>
              <a:rPr lang="de-AT" sz="1700" dirty="0">
                <a:solidFill>
                  <a:schemeClr val="tx1">
                    <a:lumMod val="95000"/>
                    <a:lumOff val="5000"/>
                  </a:schemeClr>
                </a:solidFill>
                <a:latin typeface="Dreaming Outloud Pro" panose="020F0502020204030204" pitchFamily="66" charset="0"/>
                <a:cs typeface="Dreaming Outloud Pro" panose="020F0502020204030204" pitchFamily="66" charset="0"/>
              </a:rPr>
              <a:t>ACCELERATION</a:t>
            </a:r>
          </a:p>
          <a:p>
            <a:pPr marL="342900" indent="-342900">
              <a:lnSpc>
                <a:spcPct val="100000"/>
              </a:lnSpc>
              <a:buFontTx/>
              <a:buChar char="-"/>
            </a:pPr>
            <a:r>
              <a:rPr lang="de-AT" sz="1700" dirty="0">
                <a:solidFill>
                  <a:schemeClr val="tx1">
                    <a:lumMod val="95000"/>
                    <a:lumOff val="5000"/>
                  </a:schemeClr>
                </a:solidFill>
                <a:latin typeface="Dreaming Outloud Pro" panose="020F0502020204030204" pitchFamily="66" charset="0"/>
                <a:cs typeface="Dreaming Outloud Pro" panose="020F0502020204030204" pitchFamily="66" charset="0"/>
              </a:rPr>
              <a:t>NOT TAKING NO FOR AN ANSWER</a:t>
            </a:r>
          </a:p>
          <a:p>
            <a:pPr marL="342900" indent="-342900">
              <a:lnSpc>
                <a:spcPct val="100000"/>
              </a:lnSpc>
              <a:buFontTx/>
              <a:buChar char="-"/>
            </a:pPr>
            <a:r>
              <a:rPr lang="de-AT" sz="1700" dirty="0">
                <a:solidFill>
                  <a:schemeClr val="tx1">
                    <a:lumMod val="95000"/>
                    <a:lumOff val="5000"/>
                  </a:schemeClr>
                </a:solidFill>
                <a:latin typeface="Dreaming Outloud Pro" panose="020F0502020204030204" pitchFamily="66" charset="0"/>
                <a:cs typeface="Dreaming Outloud Pro" panose="020F0502020204030204" pitchFamily="66" charset="0"/>
              </a:rPr>
              <a:t>PRETEXTING CULTURAL DIFFERENCE</a:t>
            </a:r>
          </a:p>
          <a:p>
            <a:pPr marL="342900" indent="-342900">
              <a:lnSpc>
                <a:spcPct val="100000"/>
              </a:lnSpc>
              <a:buFontTx/>
              <a:buChar char="-"/>
            </a:pPr>
            <a:r>
              <a:rPr lang="de-AT" sz="1700" dirty="0">
                <a:solidFill>
                  <a:schemeClr val="tx1">
                    <a:lumMod val="95000"/>
                    <a:lumOff val="5000"/>
                  </a:schemeClr>
                </a:solidFill>
                <a:latin typeface="Dreaming Outloud Pro" panose="020F0502020204030204" pitchFamily="66" charset="0"/>
                <a:cs typeface="Dreaming Outloud Pro" panose="020F0502020204030204" pitchFamily="66" charset="0"/>
              </a:rPr>
              <a:t>CALLING THE VICTIM A KILLJOY</a:t>
            </a:r>
          </a:p>
          <a:p>
            <a:pPr marL="342900" indent="-342900">
              <a:lnSpc>
                <a:spcPct val="100000"/>
              </a:lnSpc>
              <a:buFontTx/>
              <a:buChar char="-"/>
            </a:pPr>
            <a:r>
              <a:rPr lang="de-AT" sz="1700" dirty="0">
                <a:solidFill>
                  <a:schemeClr val="tx1">
                    <a:lumMod val="95000"/>
                    <a:lumOff val="5000"/>
                  </a:schemeClr>
                </a:solidFill>
                <a:latin typeface="Dreaming Outloud Pro" panose="020F0502020204030204" pitchFamily="66" charset="0"/>
                <a:cs typeface="Dreaming Outloud Pro" panose="020F0502020204030204" pitchFamily="66" charset="0"/>
              </a:rPr>
              <a:t>SEXUAL LOOK/BEHAVIOUR/COMMENT/PROPOSAL</a:t>
            </a:r>
          </a:p>
          <a:p>
            <a:pPr marL="342900" indent="-342900">
              <a:lnSpc>
                <a:spcPct val="100000"/>
              </a:lnSpc>
              <a:buFontTx/>
              <a:buChar char="-"/>
            </a:pPr>
            <a:r>
              <a:rPr lang="de-AT" sz="1700" dirty="0">
                <a:solidFill>
                  <a:schemeClr val="tx1">
                    <a:lumMod val="95000"/>
                    <a:lumOff val="5000"/>
                  </a:schemeClr>
                </a:solidFill>
                <a:latin typeface="Dreaming Outloud Pro" panose="020F0502020204030204" pitchFamily="66" charset="0"/>
                <a:cs typeface="Dreaming Outloud Pro" panose="020F0502020204030204" pitchFamily="66" charset="0"/>
              </a:rPr>
              <a:t>UNWANTED PHYSICAL CONTACT</a:t>
            </a:r>
          </a:p>
          <a:p>
            <a:pPr marL="342900" indent="-342900">
              <a:lnSpc>
                <a:spcPct val="100000"/>
              </a:lnSpc>
              <a:buFontTx/>
              <a:buChar char="-"/>
            </a:pPr>
            <a:endParaRPr lang="en-AT" sz="1700" dirty="0">
              <a:solidFill>
                <a:schemeClr val="tx1">
                  <a:lumMod val="95000"/>
                  <a:lumOff val="5000"/>
                </a:schemeClr>
              </a:solidFill>
              <a:latin typeface="Dreaming Outloud Pro" panose="020F0502020204030204" pitchFamily="66" charset="0"/>
              <a:cs typeface="Dreaming Outloud Pro" panose="020F0502020204030204" pitchFamily="66" charset="0"/>
            </a:endParaRPr>
          </a:p>
        </p:txBody>
      </p:sp>
      <p:sp>
        <p:nvSpPr>
          <p:cNvPr id="13" name="Text Placeholder 3">
            <a:extLst>
              <a:ext uri="{FF2B5EF4-FFF2-40B4-BE49-F238E27FC236}">
                <a16:creationId xmlns:a16="http://schemas.microsoft.com/office/drawing/2014/main" id="{0B649930-76B3-C54B-292A-A19F4AFA42F1}"/>
              </a:ext>
            </a:extLst>
          </p:cNvPr>
          <p:cNvSpPr txBox="1">
            <a:spLocks/>
          </p:cNvSpPr>
          <p:nvPr/>
        </p:nvSpPr>
        <p:spPr>
          <a:xfrm>
            <a:off x="6677526" y="2391392"/>
            <a:ext cx="5136062" cy="4424497"/>
          </a:xfrm>
          <a:prstGeom prst="rect">
            <a:avLst/>
          </a:prstGeom>
        </p:spPr>
        <p:txBody>
          <a:bodyPr vert="horz" lIns="0" tIns="0" rIns="0" bIns="0" rtlCol="0">
            <a:normAutofit/>
          </a:bodyPr>
          <a:lstStyle>
            <a:lvl1pPr marL="0" indent="0" algn="l" defTabSz="914318" rtl="0" eaLnBrk="1" latinLnBrk="0" hangingPunct="1">
              <a:lnSpc>
                <a:spcPct val="150000"/>
              </a:lnSpc>
              <a:spcBef>
                <a:spcPts val="1000"/>
              </a:spcBef>
              <a:buFont typeface="Arial" panose="020B0604020202020204" pitchFamily="34" charset="0"/>
              <a:buNone/>
              <a:defRPr sz="2400" kern="1200">
                <a:solidFill>
                  <a:srgbClr val="5792CE"/>
                </a:solidFill>
                <a:latin typeface="Arial" panose="020B0604020202020204" pitchFamily="34" charset="0"/>
                <a:ea typeface="+mn-ea"/>
                <a:cs typeface="Arial" panose="020B0604020202020204" pitchFamily="34" charset="0"/>
              </a:defRPr>
            </a:lvl1pPr>
            <a:lvl2pPr marL="0" indent="0" algn="l" defTabSz="914318" rtl="0" eaLnBrk="1" latinLnBrk="0" hangingPunct="1">
              <a:lnSpc>
                <a:spcPct val="150000"/>
              </a:lnSpc>
              <a:spcBef>
                <a:spcPts val="499"/>
              </a:spcBef>
              <a:buFont typeface="Arial" panose="020B0604020202020204" pitchFamily="34" charset="0"/>
              <a:buNone/>
              <a:defRPr sz="1800" kern="1200">
                <a:solidFill>
                  <a:srgbClr val="0F2235"/>
                </a:solidFill>
                <a:latin typeface="Arial" panose="020B0604020202020204" pitchFamily="34" charset="0"/>
                <a:ea typeface="+mn-ea"/>
                <a:cs typeface="Arial" panose="020B0604020202020204" pitchFamily="34" charset="0"/>
              </a:defRPr>
            </a:lvl2pPr>
            <a:lvl3pPr marL="0" indent="0" algn="l" defTabSz="914318" rtl="0" eaLnBrk="1" latinLnBrk="0" hangingPunct="1">
              <a:lnSpc>
                <a:spcPct val="150000"/>
              </a:lnSpc>
              <a:spcBef>
                <a:spcPts val="499"/>
              </a:spcBef>
              <a:buFont typeface="Arial" panose="020B0604020202020204" pitchFamily="34" charset="0"/>
              <a:buNone/>
              <a:defRPr sz="1200" kern="1200">
                <a:solidFill>
                  <a:schemeClr val="tx1"/>
                </a:solidFill>
                <a:latin typeface="Arial" panose="020B0604020202020204" pitchFamily="34" charset="0"/>
                <a:ea typeface="+mn-ea"/>
                <a:cs typeface="Arial" panose="020B0604020202020204" pitchFamily="34" charset="0"/>
              </a:defRPr>
            </a:lvl3pPr>
            <a:lvl4pPr marL="0" indent="0" algn="l" defTabSz="914318" rtl="0" eaLnBrk="1" latinLnBrk="0" hangingPunct="1">
              <a:lnSpc>
                <a:spcPct val="150000"/>
              </a:lnSpc>
              <a:spcBef>
                <a:spcPts val="499"/>
              </a:spcBef>
              <a:buFont typeface="Arial" panose="020B0604020202020204" pitchFamily="34" charset="0"/>
              <a:buNone/>
              <a:defRPr sz="1000" kern="1200">
                <a:solidFill>
                  <a:schemeClr val="tx1">
                    <a:alpha val="70000"/>
                  </a:schemeClr>
                </a:solidFill>
                <a:latin typeface="Arial" panose="020B0604020202020204" pitchFamily="34" charset="0"/>
                <a:ea typeface="+mn-ea"/>
                <a:cs typeface="Arial" panose="020B0604020202020204" pitchFamily="34" charset="0"/>
              </a:defRPr>
            </a:lvl4pPr>
            <a:lvl5pPr marL="0" indent="0" algn="l" defTabSz="914318" rtl="0" eaLnBrk="1" latinLnBrk="0" hangingPunct="1">
              <a:lnSpc>
                <a:spcPct val="150000"/>
              </a:lnSpc>
              <a:spcBef>
                <a:spcPts val="499"/>
              </a:spcBef>
              <a:buFont typeface="Arial" panose="020B0604020202020204" pitchFamily="34" charset="0"/>
              <a:buNone/>
              <a:defRPr sz="1000" kern="1200" baseline="0">
                <a:solidFill>
                  <a:schemeClr val="tx1">
                    <a:alpha val="50000"/>
                  </a:schemeClr>
                </a:solidFill>
                <a:latin typeface="Arial" panose="020B0604020202020204" pitchFamily="34" charset="0"/>
                <a:ea typeface="+mn-ea"/>
                <a:cs typeface="Arial" panose="020B0604020202020204" pitchFamily="34" charset="0"/>
              </a:defRPr>
            </a:lvl5pPr>
            <a:lvl6pPr marL="251437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6pPr>
            <a:lvl7pPr marL="297153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7pPr>
            <a:lvl8pPr marL="3428692"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8pPr>
            <a:lvl9pPr marL="3885850"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de-AT" sz="1700" b="1" dirty="0">
                <a:solidFill>
                  <a:srgbClr val="FF0000"/>
                </a:solidFill>
                <a:latin typeface="Dreaming Outloud Pro" panose="020F0502020204030204" pitchFamily="66" charset="0"/>
                <a:cs typeface="Dreaming Outloud Pro" panose="020F0502020204030204" pitchFamily="66" charset="0"/>
              </a:rPr>
              <a:t>THE VICTIM‘S BEHAVIOURS AND REACTIONS</a:t>
            </a:r>
          </a:p>
          <a:p>
            <a:pPr marL="342900" indent="-342900">
              <a:lnSpc>
                <a:spcPct val="120000"/>
              </a:lnSpc>
              <a:buFontTx/>
              <a:buChar char="-"/>
            </a:pPr>
            <a:r>
              <a:rPr lang="de-AT" sz="1700" dirty="0">
                <a:solidFill>
                  <a:schemeClr val="tx1">
                    <a:lumMod val="95000"/>
                    <a:lumOff val="5000"/>
                  </a:schemeClr>
                </a:solidFill>
                <a:latin typeface="Dreaming Outloud Pro" panose="020F0502020204030204" pitchFamily="66" charset="0"/>
                <a:cs typeface="Dreaming Outloud Pro" panose="020F0502020204030204" pitchFamily="66" charset="0"/>
              </a:rPr>
              <a:t>SELF-CONVINCING</a:t>
            </a:r>
          </a:p>
          <a:p>
            <a:pPr marL="342900" indent="-342900">
              <a:lnSpc>
                <a:spcPct val="120000"/>
              </a:lnSpc>
              <a:buFontTx/>
              <a:buChar char="-"/>
            </a:pPr>
            <a:r>
              <a:rPr lang="de-AT" sz="1700" dirty="0">
                <a:solidFill>
                  <a:schemeClr val="tx1">
                    <a:lumMod val="95000"/>
                    <a:lumOff val="5000"/>
                  </a:schemeClr>
                </a:solidFill>
                <a:latin typeface="Dreaming Outloud Pro" panose="020F0502020204030204" pitchFamily="66" charset="0"/>
                <a:cs typeface="Dreaming Outloud Pro" panose="020F0502020204030204" pitchFamily="66" charset="0"/>
              </a:rPr>
              <a:t>GUT FEELING</a:t>
            </a:r>
          </a:p>
          <a:p>
            <a:pPr marL="342900" indent="-342900">
              <a:lnSpc>
                <a:spcPct val="120000"/>
              </a:lnSpc>
              <a:buFontTx/>
              <a:buChar char="-"/>
            </a:pPr>
            <a:r>
              <a:rPr lang="de-AT" sz="1700" dirty="0">
                <a:solidFill>
                  <a:schemeClr val="tx1">
                    <a:lumMod val="95000"/>
                    <a:lumOff val="5000"/>
                  </a:schemeClr>
                </a:solidFill>
                <a:latin typeface="Dreaming Outloud Pro" panose="020F0502020204030204" pitchFamily="66" charset="0"/>
                <a:cs typeface="Dreaming Outloud Pro" panose="020F0502020204030204" pitchFamily="66" charset="0"/>
              </a:rPr>
              <a:t>AUTO-SILENCING</a:t>
            </a:r>
          </a:p>
          <a:p>
            <a:pPr marL="342900" indent="-342900">
              <a:lnSpc>
                <a:spcPct val="120000"/>
              </a:lnSpc>
              <a:buFontTx/>
              <a:buChar char="-"/>
            </a:pPr>
            <a:r>
              <a:rPr lang="de-AT" sz="1700" dirty="0">
                <a:solidFill>
                  <a:schemeClr val="tx1">
                    <a:lumMod val="95000"/>
                    <a:lumOff val="5000"/>
                  </a:schemeClr>
                </a:solidFill>
                <a:latin typeface="Dreaming Outloud Pro" panose="020F0502020204030204" pitchFamily="66" charset="0"/>
                <a:cs typeface="Dreaming Outloud Pro" panose="020F0502020204030204" pitchFamily="66" charset="0"/>
              </a:rPr>
              <a:t>POLITE ANSWERS</a:t>
            </a:r>
          </a:p>
          <a:p>
            <a:pPr marL="342900" indent="-342900">
              <a:lnSpc>
                <a:spcPct val="120000"/>
              </a:lnSpc>
              <a:buFontTx/>
              <a:buChar char="-"/>
            </a:pPr>
            <a:r>
              <a:rPr lang="de-AT" sz="1700" dirty="0">
                <a:solidFill>
                  <a:schemeClr val="tx1">
                    <a:lumMod val="95000"/>
                    <a:lumOff val="5000"/>
                  </a:schemeClr>
                </a:solidFill>
                <a:latin typeface="Dreaming Outloud Pro" panose="020F0502020204030204" pitchFamily="66" charset="0"/>
                <a:cs typeface="Dreaming Outloud Pro" panose="020F0502020204030204" pitchFamily="66" charset="0"/>
              </a:rPr>
              <a:t>SELF-BLAME</a:t>
            </a:r>
          </a:p>
          <a:p>
            <a:pPr marL="342900" indent="-342900">
              <a:lnSpc>
                <a:spcPct val="120000"/>
              </a:lnSpc>
              <a:buFontTx/>
              <a:buChar char="-"/>
            </a:pPr>
            <a:r>
              <a:rPr lang="de-AT" sz="1700" dirty="0">
                <a:solidFill>
                  <a:schemeClr val="tx1">
                    <a:lumMod val="95000"/>
                    <a:lumOff val="5000"/>
                  </a:schemeClr>
                </a:solidFill>
                <a:latin typeface="Dreaming Outloud Pro" panose="020F0502020204030204" pitchFamily="66" charset="0"/>
                <a:cs typeface="Dreaming Outloud Pro" panose="020F0502020204030204" pitchFamily="66" charset="0"/>
              </a:rPr>
              <a:t>FREEZING</a:t>
            </a:r>
          </a:p>
        </p:txBody>
      </p:sp>
    </p:spTree>
    <p:extLst>
      <p:ext uri="{BB962C8B-B14F-4D97-AF65-F5344CB8AC3E}">
        <p14:creationId xmlns:p14="http://schemas.microsoft.com/office/powerpoint/2010/main" val="3318271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ppt_x"/>
                                          </p:val>
                                        </p:tav>
                                        <p:tav tm="100000">
                                          <p:val>
                                            <p:strVal val="#ppt_x"/>
                                          </p:val>
                                        </p:tav>
                                      </p:tavLst>
                                    </p:anim>
                                    <p:anim calcmode="lin" valueType="num">
                                      <p:cBhvr additive="base">
                                        <p:cTn id="5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9" grpId="0"/>
      <p:bldP spid="10" grpId="0"/>
      <p:bldP spid="11"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B8E875-6642-3714-00FE-3BE85511FA68}"/>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76ED1A8E-3CF6-BD81-BC40-BDD623CBDB9E}"/>
              </a:ext>
            </a:extLst>
          </p:cNvPr>
          <p:cNvSpPr txBox="1">
            <a:spLocks/>
          </p:cNvSpPr>
          <p:nvPr/>
        </p:nvSpPr>
        <p:spPr>
          <a:xfrm>
            <a:off x="-127000" y="590951"/>
            <a:ext cx="12319000" cy="6267049"/>
          </a:xfrm>
          <a:prstGeom prst="rect">
            <a:avLst/>
          </a:prstGeom>
        </p:spPr>
        <p:txBody>
          <a:bodyPr lIns="91440" tIns="45720" rIns="91440" bIns="45720" anchor="t"/>
          <a:lstStyle>
            <a:lvl1pPr algn="l" defTabSz="914318" rtl="0" eaLnBrk="1" latinLnBrk="0" hangingPunct="1">
              <a:lnSpc>
                <a:spcPct val="80000"/>
              </a:lnSpc>
              <a:spcBef>
                <a:spcPct val="0"/>
              </a:spcBef>
              <a:buNone/>
              <a:defRPr sz="44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pPr algn="ctr"/>
            <a:endParaRPr lang="en-US" b="1" dirty="0">
              <a:solidFill>
                <a:schemeClr val="bg1"/>
              </a:solidFill>
              <a:latin typeface="Arial"/>
              <a:cs typeface="Arial"/>
            </a:endParaRPr>
          </a:p>
          <a:p>
            <a:pPr algn="ctr"/>
            <a:r>
              <a:rPr lang="en-US" b="1">
                <a:solidFill>
                  <a:schemeClr val="bg1"/>
                </a:solidFill>
                <a:latin typeface="Arial"/>
                <a:cs typeface="Arial"/>
              </a:rPr>
              <a:t>Break 15 min</a:t>
            </a:r>
            <a:endParaRPr lang="en-US">
              <a:solidFill>
                <a:schemeClr val="bg1"/>
              </a:solidFill>
            </a:endParaRPr>
          </a:p>
          <a:p>
            <a:pPr algn="ctr"/>
            <a:endParaRPr lang="en-US" b="1" dirty="0">
              <a:solidFill>
                <a:schemeClr val="bg1"/>
              </a:solidFill>
              <a:latin typeface="Arial"/>
              <a:cs typeface="Arial"/>
            </a:endParaRPr>
          </a:p>
          <a:p>
            <a:pPr algn="ctr"/>
            <a:endParaRPr lang="en-US" b="1" dirty="0">
              <a:solidFill>
                <a:schemeClr val="bg1"/>
              </a:solidFill>
              <a:latin typeface="Arial"/>
              <a:cs typeface="Arial"/>
            </a:endParaRPr>
          </a:p>
          <a:p>
            <a:pPr algn="ctr"/>
            <a:endParaRPr lang="en-US" b="1" dirty="0">
              <a:solidFill>
                <a:schemeClr val="bg1"/>
              </a:solidFill>
              <a:latin typeface="Arial"/>
              <a:cs typeface="Arial"/>
            </a:endParaRPr>
          </a:p>
          <a:p>
            <a:pPr algn="ctr"/>
            <a:endParaRPr lang="en-US" b="1" dirty="0">
              <a:solidFill>
                <a:schemeClr val="bg1"/>
              </a:solidFill>
              <a:latin typeface="Arial"/>
              <a:cs typeface="Arial"/>
            </a:endParaRPr>
          </a:p>
          <a:p>
            <a:pPr algn="ctr"/>
            <a:endParaRPr lang="en-US" dirty="0">
              <a:solidFill>
                <a:schemeClr val="bg1"/>
              </a:solidFill>
              <a:latin typeface="Arial"/>
              <a:cs typeface="Arial"/>
            </a:endParaRPr>
          </a:p>
          <a:p>
            <a:pPr algn="ctr"/>
            <a:endParaRPr lang="en-US" dirty="0">
              <a:solidFill>
                <a:schemeClr val="bg1"/>
              </a:solidFill>
              <a:latin typeface="Arial"/>
              <a:cs typeface="Arial"/>
            </a:endParaRPr>
          </a:p>
          <a:p>
            <a:pPr algn="ctr"/>
            <a:r>
              <a:rPr lang="en-US" dirty="0">
                <a:solidFill>
                  <a:schemeClr val="bg1"/>
                </a:solidFill>
                <a:latin typeface="Arial"/>
                <a:cs typeface="Arial"/>
              </a:rPr>
              <a:t>We will be back at </a:t>
            </a:r>
            <a:r>
              <a:rPr lang="en-US" dirty="0" err="1">
                <a:solidFill>
                  <a:schemeClr val="bg1"/>
                </a:solidFill>
                <a:latin typeface="Arial"/>
                <a:cs typeface="Arial"/>
              </a:rPr>
              <a:t>xx.xx</a:t>
            </a:r>
            <a:r>
              <a:rPr lang="en-US" dirty="0">
                <a:solidFill>
                  <a:schemeClr val="bg1"/>
                </a:solidFill>
                <a:latin typeface="Arial"/>
                <a:cs typeface="Arial"/>
              </a:rPr>
              <a:t> pm</a:t>
            </a:r>
          </a:p>
          <a:p>
            <a:pPr algn="ctr"/>
            <a:endParaRPr lang="en-US" sz="5400" dirty="0">
              <a:solidFill>
                <a:schemeClr val="bg1"/>
              </a:solidFill>
              <a:latin typeface="Arial"/>
              <a:cs typeface="Arial"/>
            </a:endParaRPr>
          </a:p>
        </p:txBody>
      </p:sp>
      <p:pic>
        <p:nvPicPr>
          <p:cNvPr id="3" name="Graphic 2" descr="Coffee with solid fill">
            <a:extLst>
              <a:ext uri="{FF2B5EF4-FFF2-40B4-BE49-F238E27FC236}">
                <a16:creationId xmlns:a16="http://schemas.microsoft.com/office/drawing/2014/main" id="{2C0B245A-E2A3-41BE-5A9D-E2AAB3889C08}"/>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4942417" y="2341033"/>
            <a:ext cx="2002367" cy="2002367"/>
          </a:xfrm>
          <a:prstGeom prst="rect">
            <a:avLst/>
          </a:prstGeom>
        </p:spPr>
      </p:pic>
    </p:spTree>
    <p:extLst>
      <p:ext uri="{BB962C8B-B14F-4D97-AF65-F5344CB8AC3E}">
        <p14:creationId xmlns:p14="http://schemas.microsoft.com/office/powerpoint/2010/main" val="19538688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503DB334-B7C6-4728-81B8-1FFBEB7A6BDD}"/>
              </a:ext>
            </a:extLst>
          </p:cNvPr>
          <p:cNvSpPr>
            <a:spLocks noGrp="1"/>
          </p:cNvSpPr>
          <p:nvPr>
            <p:ph type="title"/>
          </p:nvPr>
        </p:nvSpPr>
        <p:spPr/>
        <p:txBody>
          <a:bodyPr/>
          <a:lstStyle/>
          <a:p>
            <a:r>
              <a:rPr lang="en-US" sz="3200" dirty="0">
                <a:latin typeface="Arial"/>
                <a:cs typeface="Arial"/>
              </a:rPr>
              <a:t>7P model to address gender-based violence in research performing </a:t>
            </a:r>
            <a:r>
              <a:rPr lang="en-US" sz="3200" dirty="0" err="1">
                <a:latin typeface="Arial"/>
                <a:cs typeface="Arial"/>
              </a:rPr>
              <a:t>organisations</a:t>
            </a:r>
            <a:r>
              <a:rPr lang="en-US" sz="3200" dirty="0">
                <a:latin typeface="Arial"/>
                <a:cs typeface="Arial"/>
              </a:rPr>
              <a:t>.</a:t>
            </a:r>
          </a:p>
        </p:txBody>
      </p:sp>
      <p:sp>
        <p:nvSpPr>
          <p:cNvPr id="6" name="Espace réservé du numéro de diapositive 2">
            <a:extLst>
              <a:ext uri="{FF2B5EF4-FFF2-40B4-BE49-F238E27FC236}">
                <a16:creationId xmlns:a16="http://schemas.microsoft.com/office/drawing/2014/main" id="{1811AC14-B59F-5334-B6DB-DB4E0BF7A47E}"/>
              </a:ext>
            </a:extLst>
          </p:cNvPr>
          <p:cNvSpPr>
            <a:spLocks noGrp="1"/>
          </p:cNvSpPr>
          <p:nvPr>
            <p:ph type="sldNum" sz="quarter" idx="4294967295"/>
          </p:nvPr>
        </p:nvSpPr>
        <p:spPr>
          <a:xfrm>
            <a:off x="9448800" y="6334125"/>
            <a:ext cx="2743200" cy="365125"/>
          </a:xfrm>
        </p:spPr>
        <p:txBody>
          <a:bodyPr/>
          <a:lstStyle/>
          <a:p>
            <a:fld id="{783777ED-E0AE-DD49-A1E6-113717D9A99F}" type="slidenum">
              <a:rPr lang="fr-FR" smtClean="0">
                <a:latin typeface="inherit"/>
              </a:rPr>
              <a:pPr/>
              <a:t>22</a:t>
            </a:fld>
            <a:endParaRPr lang="fr-FR">
              <a:latin typeface="inherit"/>
            </a:endParaRPr>
          </a:p>
        </p:txBody>
      </p:sp>
      <p:pic>
        <p:nvPicPr>
          <p:cNvPr id="1026" name="Picture 2">
            <a:extLst>
              <a:ext uri="{FF2B5EF4-FFF2-40B4-BE49-F238E27FC236}">
                <a16:creationId xmlns:a16="http://schemas.microsoft.com/office/drawing/2014/main" id="{090F1D16-93CB-20D6-8D94-6F891DE4C3C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35637" y="0"/>
            <a:ext cx="6456363"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30153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E284464-0451-C7CE-84B0-6A911CDA8AA4}"/>
              </a:ext>
            </a:extLst>
          </p:cNvPr>
          <p:cNvSpPr txBox="1"/>
          <p:nvPr/>
        </p:nvSpPr>
        <p:spPr>
          <a:xfrm>
            <a:off x="8978354" y="1495444"/>
            <a:ext cx="2709075" cy="707886"/>
          </a:xfrm>
          <a:prstGeom prst="rect">
            <a:avLst/>
          </a:prstGeom>
          <a:noFill/>
        </p:spPr>
        <p:txBody>
          <a:bodyPr wrap="none" lIns="0" tIns="45720" rIns="0" bIns="45720" rtlCol="0" anchor="t">
            <a:spAutoFit/>
          </a:bodyPr>
          <a:lstStyle/>
          <a:p>
            <a:r>
              <a:rPr lang="en-US" sz="4000" b="1" dirty="0">
                <a:solidFill>
                  <a:srgbClr val="5792CE"/>
                </a:solidFill>
                <a:latin typeface="Arial"/>
                <a:cs typeface="Arial"/>
              </a:rPr>
              <a:t>Prevalence</a:t>
            </a:r>
          </a:p>
        </p:txBody>
      </p:sp>
      <p:sp>
        <p:nvSpPr>
          <p:cNvPr id="6" name="TextBox 5">
            <a:extLst>
              <a:ext uri="{FF2B5EF4-FFF2-40B4-BE49-F238E27FC236}">
                <a16:creationId xmlns:a16="http://schemas.microsoft.com/office/drawing/2014/main" id="{EAADCBEB-AC7E-7010-3568-A1DE52F4BDBA}"/>
              </a:ext>
            </a:extLst>
          </p:cNvPr>
          <p:cNvSpPr txBox="1"/>
          <p:nvPr/>
        </p:nvSpPr>
        <p:spPr>
          <a:xfrm>
            <a:off x="4771118" y="1495444"/>
            <a:ext cx="2649764" cy="707886"/>
          </a:xfrm>
          <a:prstGeom prst="rect">
            <a:avLst/>
          </a:prstGeom>
          <a:noFill/>
        </p:spPr>
        <p:txBody>
          <a:bodyPr wrap="none" lIns="0" tIns="45720" rIns="0" bIns="45720" rtlCol="0" anchor="t">
            <a:spAutoFit/>
          </a:bodyPr>
          <a:lstStyle/>
          <a:p>
            <a:r>
              <a:rPr lang="en-US" sz="4000" b="1" dirty="0">
                <a:solidFill>
                  <a:srgbClr val="5792CE"/>
                </a:solidFill>
                <a:latin typeface="Arial"/>
                <a:cs typeface="Arial"/>
              </a:rPr>
              <a:t>Prevention</a:t>
            </a:r>
          </a:p>
        </p:txBody>
      </p:sp>
      <p:sp>
        <p:nvSpPr>
          <p:cNvPr id="8" name="Title 1">
            <a:extLst>
              <a:ext uri="{FF2B5EF4-FFF2-40B4-BE49-F238E27FC236}">
                <a16:creationId xmlns:a16="http://schemas.microsoft.com/office/drawing/2014/main" id="{58673B39-3552-852F-6380-0FBFCB21668D}"/>
              </a:ext>
            </a:extLst>
          </p:cNvPr>
          <p:cNvSpPr>
            <a:spLocks noGrp="1"/>
          </p:cNvSpPr>
          <p:nvPr>
            <p:ph type="title"/>
          </p:nvPr>
        </p:nvSpPr>
        <p:spPr>
          <a:xfrm>
            <a:off x="494522" y="387692"/>
            <a:ext cx="11301022" cy="893643"/>
          </a:xfrm>
        </p:spPr>
        <p:txBody>
          <a:bodyPr/>
          <a:lstStyle/>
          <a:p>
            <a:r>
              <a:rPr lang="en-US" b="1" dirty="0" err="1">
                <a:latin typeface="Arial"/>
                <a:cs typeface="Arial"/>
              </a:rPr>
              <a:t>UniSAFE</a:t>
            </a:r>
            <a:r>
              <a:rPr lang="en-US" b="1" dirty="0">
                <a:latin typeface="Arial"/>
                <a:cs typeface="Arial"/>
              </a:rPr>
              <a:t>  </a:t>
            </a:r>
            <a:r>
              <a:rPr lang="en-US" b="1" dirty="0" err="1">
                <a:latin typeface="Arial"/>
                <a:cs typeface="Arial"/>
              </a:rPr>
              <a:t>GenderSAFE</a:t>
            </a:r>
            <a:r>
              <a:rPr lang="en-US" b="1" dirty="0">
                <a:latin typeface="Arial"/>
                <a:cs typeface="Arial"/>
              </a:rPr>
              <a:t> 7P Conceptual Framework </a:t>
            </a:r>
          </a:p>
        </p:txBody>
      </p:sp>
      <p:sp>
        <p:nvSpPr>
          <p:cNvPr id="9" name="TextBox 8">
            <a:extLst>
              <a:ext uri="{FF2B5EF4-FFF2-40B4-BE49-F238E27FC236}">
                <a16:creationId xmlns:a16="http://schemas.microsoft.com/office/drawing/2014/main" id="{3C7E2073-D3A1-2581-BE74-D1393E7AFE2A}"/>
              </a:ext>
            </a:extLst>
          </p:cNvPr>
          <p:cNvSpPr txBox="1"/>
          <p:nvPr/>
        </p:nvSpPr>
        <p:spPr>
          <a:xfrm>
            <a:off x="8978354" y="2668963"/>
            <a:ext cx="2814221" cy="2935675"/>
          </a:xfrm>
          <a:prstGeom prst="rect">
            <a:avLst/>
          </a:prstGeom>
          <a:noFill/>
        </p:spPr>
        <p:txBody>
          <a:bodyPr wrap="square" lIns="0" tIns="45720" rIns="0" bIns="45720" rtlCol="0" anchor="t">
            <a:spAutoFit/>
          </a:bodyPr>
          <a:lstStyle/>
          <a:p>
            <a:pPr>
              <a:lnSpc>
                <a:spcPct val="130000"/>
              </a:lnSpc>
            </a:pPr>
            <a:r>
              <a:rPr lang="en-US" b="0" i="0" dirty="0">
                <a:solidFill>
                  <a:schemeClr val="bg1"/>
                </a:solidFill>
                <a:effectLst/>
                <a:latin typeface="Arial"/>
                <a:cs typeface="Arial"/>
              </a:rPr>
              <a:t>Data </a:t>
            </a:r>
            <a:r>
              <a:rPr lang="en-US" i="0" dirty="0">
                <a:solidFill>
                  <a:schemeClr val="bg1"/>
                </a:solidFill>
                <a:effectLst/>
                <a:latin typeface="Arial"/>
                <a:cs typeface="Arial"/>
              </a:rPr>
              <a:t>and data collection </a:t>
            </a:r>
            <a:r>
              <a:rPr lang="en-US" b="0" i="0" dirty="0">
                <a:solidFill>
                  <a:schemeClr val="bg1"/>
                </a:solidFill>
                <a:effectLst/>
                <a:latin typeface="Arial"/>
                <a:cs typeface="Arial"/>
              </a:rPr>
              <a:t>estimating the extent of the gender-based violence</a:t>
            </a:r>
            <a:r>
              <a:rPr lang="en-US" dirty="0">
                <a:solidFill>
                  <a:schemeClr val="bg1"/>
                </a:solidFill>
                <a:latin typeface="Arial"/>
                <a:cs typeface="Arial"/>
              </a:rPr>
              <a:t> for different groups of people</a:t>
            </a:r>
            <a:r>
              <a:rPr lang="en-US" dirty="0">
                <a:solidFill>
                  <a:schemeClr val="bg1"/>
                </a:solidFill>
                <a:latin typeface="Arial"/>
                <a:ea typeface="Open Sans"/>
                <a:cs typeface="Arial"/>
              </a:rPr>
              <a:t>,</a:t>
            </a:r>
            <a:r>
              <a:rPr lang="en-US" i="0" dirty="0">
                <a:solidFill>
                  <a:schemeClr val="bg1"/>
                </a:solidFill>
                <a:effectLst/>
                <a:latin typeface="Arial"/>
                <a:cs typeface="Arial"/>
              </a:rPr>
              <a:t> and ideally providing information on different forms of gender-based violence. </a:t>
            </a:r>
            <a:endParaRPr lang="en-US" dirty="0">
              <a:solidFill>
                <a:schemeClr val="bg1"/>
              </a:solidFill>
              <a:latin typeface="Arial"/>
              <a:cs typeface="Arial"/>
            </a:endParaRPr>
          </a:p>
        </p:txBody>
      </p:sp>
      <p:sp>
        <p:nvSpPr>
          <p:cNvPr id="11" name="TextBox 4">
            <a:extLst>
              <a:ext uri="{FF2B5EF4-FFF2-40B4-BE49-F238E27FC236}">
                <a16:creationId xmlns:a16="http://schemas.microsoft.com/office/drawing/2014/main" id="{1EBA468C-8577-4ADE-E802-18FB7C41B7C5}"/>
              </a:ext>
            </a:extLst>
          </p:cNvPr>
          <p:cNvSpPr txBox="1"/>
          <p:nvPr/>
        </p:nvSpPr>
        <p:spPr>
          <a:xfrm>
            <a:off x="4771118" y="2668963"/>
            <a:ext cx="3380600" cy="2935675"/>
          </a:xfrm>
          <a:prstGeom prst="rect">
            <a:avLst/>
          </a:prstGeom>
          <a:noFill/>
        </p:spPr>
        <p:txBody>
          <a:bodyPr wrap="square" lIns="0" tIns="45720" rIns="0" bIns="45720" rtlCol="0" anchor="t">
            <a:spAutoFit/>
          </a:bodyPr>
          <a:lstStyle/>
          <a:p>
            <a:pPr>
              <a:lnSpc>
                <a:spcPct val="130000"/>
              </a:lnSpc>
            </a:pPr>
            <a:r>
              <a:rPr lang="en-GB" b="0" i="0" dirty="0">
                <a:solidFill>
                  <a:schemeClr val="bg1"/>
                </a:solidFill>
                <a:effectLst/>
                <a:latin typeface="Arial"/>
                <a:cs typeface="Arial"/>
              </a:rPr>
              <a:t>Measures to </a:t>
            </a:r>
            <a:r>
              <a:rPr lang="en-GB" b="1" i="0" dirty="0">
                <a:solidFill>
                  <a:schemeClr val="bg1"/>
                </a:solidFill>
                <a:effectLst/>
                <a:latin typeface="Arial"/>
                <a:cs typeface="Arial"/>
              </a:rPr>
              <a:t>promote changes </a:t>
            </a:r>
            <a:r>
              <a:rPr lang="en-GB" b="0" i="0" dirty="0">
                <a:solidFill>
                  <a:schemeClr val="bg1"/>
                </a:solidFill>
                <a:effectLst/>
                <a:latin typeface="Arial"/>
                <a:cs typeface="Arial"/>
              </a:rPr>
              <a:t>in the </a:t>
            </a:r>
            <a:r>
              <a:rPr lang="en-GB" b="1" i="0" dirty="0">
                <a:solidFill>
                  <a:schemeClr val="bg1"/>
                </a:solidFill>
                <a:effectLst/>
                <a:latin typeface="Arial"/>
                <a:cs typeface="Arial"/>
              </a:rPr>
              <a:t>social and cultural patterns of behaviour and attitudes </a:t>
            </a:r>
            <a:r>
              <a:rPr lang="en-GB" b="0" i="0" dirty="0">
                <a:solidFill>
                  <a:schemeClr val="bg1"/>
                </a:solidFill>
                <a:effectLst/>
                <a:latin typeface="Arial"/>
                <a:cs typeface="Arial"/>
              </a:rPr>
              <a:t>of all members of the institutional community. </a:t>
            </a:r>
          </a:p>
          <a:p>
            <a:pPr>
              <a:lnSpc>
                <a:spcPct val="130000"/>
              </a:lnSpc>
            </a:pPr>
            <a:r>
              <a:rPr lang="en-GB" b="0" i="0" dirty="0">
                <a:solidFill>
                  <a:schemeClr val="bg1"/>
                </a:solidFill>
                <a:effectLst/>
                <a:latin typeface="Arial"/>
                <a:cs typeface="Arial"/>
              </a:rPr>
              <a:t>It addresses the culture and values of the organisation and what it stands for.</a:t>
            </a:r>
            <a:r>
              <a:rPr lang="en-GB" dirty="0">
                <a:solidFill>
                  <a:schemeClr val="bg1"/>
                </a:solidFill>
                <a:latin typeface="Arial"/>
                <a:cs typeface="Arial"/>
              </a:rPr>
              <a:t> </a:t>
            </a:r>
            <a:endParaRPr lang="en-US" dirty="0">
              <a:solidFill>
                <a:schemeClr val="bg1"/>
              </a:solidFill>
              <a:latin typeface="Arial"/>
              <a:cs typeface="Arial"/>
            </a:endParaRPr>
          </a:p>
        </p:txBody>
      </p:sp>
      <p:sp>
        <p:nvSpPr>
          <p:cNvPr id="2" name="TextBox 4">
            <a:extLst>
              <a:ext uri="{FF2B5EF4-FFF2-40B4-BE49-F238E27FC236}">
                <a16:creationId xmlns:a16="http://schemas.microsoft.com/office/drawing/2014/main" id="{49BFC5F5-D7CA-B97F-E2AF-61E6619BAF9A}"/>
              </a:ext>
            </a:extLst>
          </p:cNvPr>
          <p:cNvSpPr txBox="1">
            <a:spLocks/>
          </p:cNvSpPr>
          <p:nvPr/>
        </p:nvSpPr>
        <p:spPr>
          <a:xfrm>
            <a:off x="451997" y="2672867"/>
            <a:ext cx="3574198" cy="2935675"/>
          </a:xfrm>
          <a:prstGeom prst="rect">
            <a:avLst/>
          </a:prstGeom>
          <a:noFill/>
        </p:spPr>
        <p:txBody>
          <a:bodyPr wrap="square" lIns="0" tIns="45720" rIns="0" bIns="45720" rtlCol="0" anchor="t">
            <a:spAutoFit/>
          </a:bodyPr>
          <a:lstStyle/>
          <a:p>
            <a:pPr>
              <a:lnSpc>
                <a:spcPct val="130000"/>
              </a:lnSpc>
            </a:pPr>
            <a:r>
              <a:rPr lang="en-US" b="0" i="0" dirty="0">
                <a:solidFill>
                  <a:schemeClr val="bg1"/>
                </a:solidFill>
                <a:effectLst/>
                <a:latin typeface="Arial"/>
                <a:cs typeface="Arial"/>
              </a:rPr>
              <a:t>Existence of a coherent set of measures with a clear vision and comprehensive strategy that respond to the problems of gender-based violence in an integral and structural way. Explicitly </a:t>
            </a:r>
            <a:r>
              <a:rPr lang="en-US" b="0" i="0" dirty="0" err="1">
                <a:solidFill>
                  <a:schemeClr val="bg1"/>
                </a:solidFill>
                <a:effectLst/>
                <a:latin typeface="Arial"/>
                <a:cs typeface="Arial"/>
              </a:rPr>
              <a:t>formalise</a:t>
            </a:r>
            <a:r>
              <a:rPr lang="en-US" b="0" i="0" dirty="0">
                <a:solidFill>
                  <a:schemeClr val="bg1"/>
                </a:solidFill>
                <a:effectLst/>
                <a:latin typeface="Arial"/>
                <a:cs typeface="Arial"/>
              </a:rPr>
              <a:t> the </a:t>
            </a:r>
            <a:r>
              <a:rPr lang="en-US" b="0" i="0" dirty="0" err="1">
                <a:solidFill>
                  <a:schemeClr val="bg1"/>
                </a:solidFill>
                <a:effectLst/>
                <a:latin typeface="Arial"/>
                <a:cs typeface="Arial"/>
              </a:rPr>
              <a:t>organisation’s</a:t>
            </a:r>
            <a:r>
              <a:rPr lang="en-US" b="0" i="0" dirty="0">
                <a:solidFill>
                  <a:schemeClr val="bg1"/>
                </a:solidFill>
                <a:effectLst/>
                <a:latin typeface="Arial"/>
                <a:cs typeface="Arial"/>
              </a:rPr>
              <a:t> commitment to </a:t>
            </a:r>
            <a:r>
              <a:rPr lang="en-US" b="0" i="0" dirty="0" err="1">
                <a:solidFill>
                  <a:schemeClr val="bg1"/>
                </a:solidFill>
                <a:effectLst/>
                <a:latin typeface="Arial"/>
                <a:cs typeface="Arial"/>
              </a:rPr>
              <a:t>erradicate</a:t>
            </a:r>
            <a:r>
              <a:rPr lang="en-US" b="0" i="0" dirty="0">
                <a:solidFill>
                  <a:schemeClr val="bg1"/>
                </a:solidFill>
                <a:effectLst/>
                <a:latin typeface="Arial"/>
                <a:cs typeface="Arial"/>
              </a:rPr>
              <a:t> gender-based violence.</a:t>
            </a:r>
            <a:endParaRPr lang="en-US" dirty="0">
              <a:solidFill>
                <a:schemeClr val="bg1"/>
              </a:solidFill>
              <a:latin typeface="Arial"/>
              <a:cs typeface="Arial"/>
            </a:endParaRPr>
          </a:p>
        </p:txBody>
      </p:sp>
      <p:sp>
        <p:nvSpPr>
          <p:cNvPr id="3" name="TextBox 2">
            <a:extLst>
              <a:ext uri="{FF2B5EF4-FFF2-40B4-BE49-F238E27FC236}">
                <a16:creationId xmlns:a16="http://schemas.microsoft.com/office/drawing/2014/main" id="{71DC0BE7-8C8C-1D99-20F4-E413218BF711}"/>
              </a:ext>
            </a:extLst>
          </p:cNvPr>
          <p:cNvSpPr txBox="1">
            <a:spLocks/>
          </p:cNvSpPr>
          <p:nvPr/>
        </p:nvSpPr>
        <p:spPr>
          <a:xfrm>
            <a:off x="451997" y="1495444"/>
            <a:ext cx="1938031" cy="707886"/>
          </a:xfrm>
          <a:prstGeom prst="rect">
            <a:avLst/>
          </a:prstGeom>
          <a:noFill/>
        </p:spPr>
        <p:txBody>
          <a:bodyPr wrap="none" lIns="0" tIns="45720" rIns="0" bIns="45720" rtlCol="0" anchor="t">
            <a:spAutoFit/>
          </a:bodyPr>
          <a:lstStyle/>
          <a:p>
            <a:r>
              <a:rPr lang="en-US" sz="4000" b="1" dirty="0">
                <a:solidFill>
                  <a:srgbClr val="5792CE"/>
                </a:solidFill>
                <a:latin typeface="Arial"/>
                <a:cs typeface="Arial"/>
              </a:rPr>
              <a:t>Policies</a:t>
            </a:r>
          </a:p>
        </p:txBody>
      </p:sp>
    </p:spTree>
    <p:extLst>
      <p:ext uri="{BB962C8B-B14F-4D97-AF65-F5344CB8AC3E}">
        <p14:creationId xmlns:p14="http://schemas.microsoft.com/office/powerpoint/2010/main" val="883820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9" grpId="0"/>
      <p:bldP spid="11" grpId="0"/>
      <p:bldP spid="2" grpId="0"/>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74A4F1F-BE2B-1188-72FE-FD96BE69B70A}"/>
              </a:ext>
            </a:extLst>
          </p:cNvPr>
          <p:cNvSpPr txBox="1"/>
          <p:nvPr/>
        </p:nvSpPr>
        <p:spPr>
          <a:xfrm>
            <a:off x="7080662" y="898604"/>
            <a:ext cx="2962349" cy="707886"/>
          </a:xfrm>
          <a:prstGeom prst="rect">
            <a:avLst/>
          </a:prstGeom>
          <a:noFill/>
        </p:spPr>
        <p:txBody>
          <a:bodyPr wrap="none" lIns="0" tIns="45720" rIns="0" bIns="45720" rtlCol="0" anchor="t">
            <a:spAutoFit/>
          </a:bodyPr>
          <a:lstStyle/>
          <a:p>
            <a:r>
              <a:rPr lang="en-US" sz="4000" b="1" dirty="0">
                <a:solidFill>
                  <a:srgbClr val="5792CE"/>
                </a:solidFill>
                <a:latin typeface="Arial"/>
                <a:cs typeface="Arial"/>
              </a:rPr>
              <a:t>Prosecution</a:t>
            </a:r>
          </a:p>
        </p:txBody>
      </p:sp>
      <p:sp>
        <p:nvSpPr>
          <p:cNvPr id="9" name="Espace réservé du numéro de diapositive 2">
            <a:extLst>
              <a:ext uri="{FF2B5EF4-FFF2-40B4-BE49-F238E27FC236}">
                <a16:creationId xmlns:a16="http://schemas.microsoft.com/office/drawing/2014/main" id="{C894B66B-4D8E-1670-A8E7-0B6DF8618AA1}"/>
              </a:ext>
            </a:extLst>
          </p:cNvPr>
          <p:cNvSpPr>
            <a:spLocks noGrp="1"/>
          </p:cNvSpPr>
          <p:nvPr>
            <p:ph type="sldNum" sz="quarter" idx="4294967295"/>
          </p:nvPr>
        </p:nvSpPr>
        <p:spPr>
          <a:xfrm>
            <a:off x="9448800" y="6334125"/>
            <a:ext cx="2743200" cy="365125"/>
          </a:xfrm>
        </p:spPr>
        <p:txBody>
          <a:bodyPr/>
          <a:lstStyle/>
          <a:p>
            <a:fld id="{783777ED-E0AE-DD49-A1E6-113717D9A99F}" type="slidenum">
              <a:rPr lang="fr-FR" dirty="0" smtClean="0">
                <a:latin typeface="inherit"/>
                <a:cs typeface="Arial" panose="020B0604020202020204" pitchFamily="34" charset="0"/>
              </a:rPr>
              <a:pPr/>
              <a:t>24</a:t>
            </a:fld>
            <a:endParaRPr lang="fr-FR">
              <a:latin typeface="inherit"/>
              <a:cs typeface="Arial" panose="020B0604020202020204" pitchFamily="34" charset="0"/>
            </a:endParaRPr>
          </a:p>
        </p:txBody>
      </p:sp>
      <p:sp>
        <p:nvSpPr>
          <p:cNvPr id="8" name="TextBox 7">
            <a:extLst>
              <a:ext uri="{FF2B5EF4-FFF2-40B4-BE49-F238E27FC236}">
                <a16:creationId xmlns:a16="http://schemas.microsoft.com/office/drawing/2014/main" id="{B878F385-4B62-7944-6085-83BB5B3C86CC}"/>
              </a:ext>
            </a:extLst>
          </p:cNvPr>
          <p:cNvSpPr txBox="1"/>
          <p:nvPr/>
        </p:nvSpPr>
        <p:spPr>
          <a:xfrm>
            <a:off x="7080662" y="1961162"/>
            <a:ext cx="4340970" cy="3655873"/>
          </a:xfrm>
          <a:prstGeom prst="rect">
            <a:avLst/>
          </a:prstGeom>
          <a:noFill/>
        </p:spPr>
        <p:txBody>
          <a:bodyPr wrap="square" lIns="0" tIns="45720" rIns="0" bIns="45720" rtlCol="0" anchor="t">
            <a:spAutoFit/>
          </a:bodyPr>
          <a:lstStyle/>
          <a:p>
            <a:pPr>
              <a:lnSpc>
                <a:spcPct val="130000"/>
              </a:lnSpc>
            </a:pPr>
            <a:r>
              <a:rPr lang="en-US" i="0" dirty="0">
                <a:solidFill>
                  <a:schemeClr val="bg1"/>
                </a:solidFill>
                <a:effectLst/>
                <a:latin typeface="Arial"/>
                <a:cs typeface="Arial"/>
              </a:rPr>
              <a:t>Prosecution and disciplinary measures cover proceedings against suspected perpetrators, and related investigative measures and judicial proceedings, including court cases</a:t>
            </a:r>
            <a:r>
              <a:rPr lang="en-US" dirty="0">
                <a:solidFill>
                  <a:schemeClr val="bg1"/>
                </a:solidFill>
                <a:latin typeface="Arial"/>
                <a:cs typeface="Arial"/>
              </a:rPr>
              <a:t> (criminal and civil)</a:t>
            </a:r>
            <a:r>
              <a:rPr lang="en-US" i="0" dirty="0">
                <a:solidFill>
                  <a:schemeClr val="bg1"/>
                </a:solidFill>
                <a:effectLst/>
                <a:latin typeface="Arial"/>
                <a:cs typeface="Arial"/>
              </a:rPr>
              <a:t>, as well as internal disciplinary grievance procedures. </a:t>
            </a:r>
          </a:p>
          <a:p>
            <a:pPr>
              <a:lnSpc>
                <a:spcPct val="130000"/>
              </a:lnSpc>
            </a:pPr>
            <a:r>
              <a:rPr lang="en-US" dirty="0">
                <a:solidFill>
                  <a:schemeClr val="bg1"/>
                </a:solidFill>
                <a:latin typeface="Arial"/>
                <a:cs typeface="Arial"/>
              </a:rPr>
              <a:t>Sanctions include possible warnings, suspension, rehabilitation, and termination of employment and study.</a:t>
            </a:r>
          </a:p>
        </p:txBody>
      </p:sp>
      <p:sp>
        <p:nvSpPr>
          <p:cNvPr id="4" name="TextBox 3">
            <a:extLst>
              <a:ext uri="{FF2B5EF4-FFF2-40B4-BE49-F238E27FC236}">
                <a16:creationId xmlns:a16="http://schemas.microsoft.com/office/drawing/2014/main" id="{B6677D5C-823D-F8FC-0010-CA2264C24FC1}"/>
              </a:ext>
            </a:extLst>
          </p:cNvPr>
          <p:cNvSpPr txBox="1"/>
          <p:nvPr/>
        </p:nvSpPr>
        <p:spPr>
          <a:xfrm>
            <a:off x="1153303" y="925552"/>
            <a:ext cx="2535951" cy="707886"/>
          </a:xfrm>
          <a:prstGeom prst="rect">
            <a:avLst/>
          </a:prstGeom>
          <a:noFill/>
        </p:spPr>
        <p:txBody>
          <a:bodyPr wrap="none" lIns="0" tIns="45720" rIns="0" bIns="45720" rtlCol="0" anchor="t">
            <a:spAutoFit/>
          </a:bodyPr>
          <a:lstStyle/>
          <a:p>
            <a:r>
              <a:rPr lang="en-US" sz="4000" b="1" dirty="0">
                <a:solidFill>
                  <a:srgbClr val="5792CE"/>
                </a:solidFill>
                <a:latin typeface="Arial"/>
                <a:cs typeface="Arial"/>
              </a:rPr>
              <a:t>Protection</a:t>
            </a:r>
          </a:p>
        </p:txBody>
      </p:sp>
      <p:sp>
        <p:nvSpPr>
          <p:cNvPr id="12" name="TextBox 4">
            <a:extLst>
              <a:ext uri="{FF2B5EF4-FFF2-40B4-BE49-F238E27FC236}">
                <a16:creationId xmlns:a16="http://schemas.microsoft.com/office/drawing/2014/main" id="{A1F54BC8-212F-C5E5-1984-4C159DC5CDBF}"/>
              </a:ext>
            </a:extLst>
          </p:cNvPr>
          <p:cNvSpPr txBox="1"/>
          <p:nvPr/>
        </p:nvSpPr>
        <p:spPr>
          <a:xfrm>
            <a:off x="1153303" y="1961162"/>
            <a:ext cx="3781573" cy="2935675"/>
          </a:xfrm>
          <a:prstGeom prst="rect">
            <a:avLst/>
          </a:prstGeom>
          <a:noFill/>
        </p:spPr>
        <p:txBody>
          <a:bodyPr wrap="square" lIns="0" tIns="45720" rIns="0" bIns="45720" rtlCol="0" anchor="t">
            <a:spAutoFit/>
          </a:bodyPr>
          <a:lstStyle/>
          <a:p>
            <a:pPr>
              <a:lnSpc>
                <a:spcPct val="130000"/>
              </a:lnSpc>
            </a:pPr>
            <a:r>
              <a:rPr lang="en-US" dirty="0">
                <a:solidFill>
                  <a:schemeClr val="bg1"/>
                </a:solidFill>
                <a:latin typeface="Arial"/>
                <a:cs typeface="Arial"/>
              </a:rPr>
              <a:t>A</a:t>
            </a:r>
            <a:r>
              <a:rPr lang="en-US" sz="1800" i="0" dirty="0">
                <a:solidFill>
                  <a:schemeClr val="bg1"/>
                </a:solidFill>
                <a:effectLst/>
                <a:latin typeface="Arial"/>
                <a:cs typeface="Arial"/>
              </a:rPr>
              <a:t>ims to ensure the safety and meet the needs of (potential) victims. This includes clear procedures and infrastructure for reporting and supporting people who report gender-based violence, including victims, survivors, bystanders, whistle-blowers, intermediaries etc.   </a:t>
            </a:r>
            <a:endParaRPr lang="en-US" dirty="0">
              <a:solidFill>
                <a:schemeClr val="bg1"/>
              </a:solidFill>
              <a:latin typeface="Arial"/>
              <a:cs typeface="Arial"/>
            </a:endParaRPr>
          </a:p>
        </p:txBody>
      </p:sp>
    </p:spTree>
    <p:extLst>
      <p:ext uri="{BB962C8B-B14F-4D97-AF65-F5344CB8AC3E}">
        <p14:creationId xmlns:p14="http://schemas.microsoft.com/office/powerpoint/2010/main" val="3432435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4" grpId="0"/>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630F46E-F11D-7D8F-B3E5-3FABA68E8954}"/>
              </a:ext>
            </a:extLst>
          </p:cNvPr>
          <p:cNvSpPr txBox="1">
            <a:spLocks/>
          </p:cNvSpPr>
          <p:nvPr/>
        </p:nvSpPr>
        <p:spPr>
          <a:xfrm>
            <a:off x="7070416" y="977068"/>
            <a:ext cx="3135474" cy="707886"/>
          </a:xfrm>
          <a:prstGeom prst="rect">
            <a:avLst/>
          </a:prstGeom>
          <a:noFill/>
        </p:spPr>
        <p:txBody>
          <a:bodyPr wrap="none" lIns="0" tIns="45720" rIns="0" bIns="45720" rtlCol="0" anchor="t">
            <a:spAutoFit/>
          </a:bodyPr>
          <a:lstStyle/>
          <a:p>
            <a:r>
              <a:rPr lang="en-US" sz="4000" b="1" dirty="0">
                <a:solidFill>
                  <a:srgbClr val="5792CE"/>
                </a:solidFill>
                <a:latin typeface="Arial"/>
                <a:cs typeface="Arial"/>
              </a:rPr>
              <a:t>Partnerships</a:t>
            </a:r>
          </a:p>
        </p:txBody>
      </p:sp>
      <p:sp>
        <p:nvSpPr>
          <p:cNvPr id="9" name="Espace réservé du numéro de diapositive 2">
            <a:extLst>
              <a:ext uri="{FF2B5EF4-FFF2-40B4-BE49-F238E27FC236}">
                <a16:creationId xmlns:a16="http://schemas.microsoft.com/office/drawing/2014/main" id="{86405185-77CB-4D1F-9A3D-57E2E322E97C}"/>
              </a:ext>
            </a:extLst>
          </p:cNvPr>
          <p:cNvSpPr>
            <a:spLocks noGrp="1"/>
          </p:cNvSpPr>
          <p:nvPr>
            <p:ph type="sldNum" sz="quarter" idx="4294967295"/>
          </p:nvPr>
        </p:nvSpPr>
        <p:spPr>
          <a:xfrm>
            <a:off x="9448800" y="6334125"/>
            <a:ext cx="2743200" cy="234950"/>
          </a:xfrm>
        </p:spPr>
        <p:txBody>
          <a:bodyPr/>
          <a:lstStyle/>
          <a:p>
            <a:fld id="{783777ED-E0AE-DD49-A1E6-113717D9A99F}" type="slidenum">
              <a:rPr lang="fr-FR" dirty="0" smtClean="0">
                <a:latin typeface="inherit"/>
                <a:cs typeface="Arial" panose="020B0604020202020204" pitchFamily="34" charset="0"/>
              </a:rPr>
              <a:pPr/>
              <a:t>25</a:t>
            </a:fld>
            <a:endParaRPr lang="fr-FR">
              <a:latin typeface="inherit"/>
              <a:cs typeface="Arial" panose="020B0604020202020204" pitchFamily="34" charset="0"/>
            </a:endParaRPr>
          </a:p>
        </p:txBody>
      </p:sp>
      <p:sp>
        <p:nvSpPr>
          <p:cNvPr id="8" name="TextBox 7">
            <a:extLst>
              <a:ext uri="{FF2B5EF4-FFF2-40B4-BE49-F238E27FC236}">
                <a16:creationId xmlns:a16="http://schemas.microsoft.com/office/drawing/2014/main" id="{255AF858-7B09-57F0-12F8-EDDEFE248389}"/>
              </a:ext>
            </a:extLst>
          </p:cNvPr>
          <p:cNvSpPr txBox="1">
            <a:spLocks/>
          </p:cNvSpPr>
          <p:nvPr/>
        </p:nvSpPr>
        <p:spPr>
          <a:xfrm>
            <a:off x="7070416" y="2147148"/>
            <a:ext cx="4505636" cy="2575577"/>
          </a:xfrm>
          <a:prstGeom prst="rect">
            <a:avLst/>
          </a:prstGeom>
          <a:noFill/>
        </p:spPr>
        <p:txBody>
          <a:bodyPr wrap="square" lIns="0" tIns="45720" rIns="0" bIns="45720" rtlCol="0" anchor="t">
            <a:spAutoFit/>
          </a:bodyPr>
          <a:lstStyle/>
          <a:p>
            <a:pPr>
              <a:lnSpc>
                <a:spcPct val="130000"/>
              </a:lnSpc>
            </a:pPr>
            <a:r>
              <a:rPr lang="en-GB" sz="1800" i="0" dirty="0">
                <a:solidFill>
                  <a:schemeClr val="bg1"/>
                </a:solidFill>
                <a:effectLst/>
                <a:latin typeface="Arial"/>
                <a:cs typeface="Arial"/>
              </a:rPr>
              <a:t>Involvement of relevant actors at all levels, such as governmental agencies, civil society organisations, service providers, trade unions, or staff and student associations. External partnerships complement the available skills, competencies and expertise available within the institution.</a:t>
            </a:r>
            <a:endParaRPr lang="en-US" sz="1600" dirty="0">
              <a:solidFill>
                <a:schemeClr val="bg1"/>
              </a:solidFill>
              <a:latin typeface="Arial"/>
              <a:cs typeface="Arial"/>
            </a:endParaRPr>
          </a:p>
        </p:txBody>
      </p:sp>
      <p:sp>
        <p:nvSpPr>
          <p:cNvPr id="2" name="TextBox 1">
            <a:extLst>
              <a:ext uri="{FF2B5EF4-FFF2-40B4-BE49-F238E27FC236}">
                <a16:creationId xmlns:a16="http://schemas.microsoft.com/office/drawing/2014/main" id="{68388375-ED19-FF17-C878-81E25B6635C8}"/>
              </a:ext>
            </a:extLst>
          </p:cNvPr>
          <p:cNvSpPr txBox="1"/>
          <p:nvPr/>
        </p:nvSpPr>
        <p:spPr>
          <a:xfrm>
            <a:off x="773556" y="977068"/>
            <a:ext cx="5216172" cy="707886"/>
          </a:xfrm>
          <a:prstGeom prst="rect">
            <a:avLst/>
          </a:prstGeom>
          <a:noFill/>
        </p:spPr>
        <p:txBody>
          <a:bodyPr wrap="none" lIns="0" tIns="45720" rIns="0" bIns="45720" rtlCol="0" anchor="t">
            <a:spAutoFit/>
          </a:bodyPr>
          <a:lstStyle/>
          <a:p>
            <a:r>
              <a:rPr lang="en-US" sz="4000" b="1" dirty="0">
                <a:solidFill>
                  <a:srgbClr val="5792CE"/>
                </a:solidFill>
                <a:latin typeface="Arial"/>
                <a:cs typeface="Arial"/>
              </a:rPr>
              <a:t>Provision of Services</a:t>
            </a:r>
          </a:p>
        </p:txBody>
      </p:sp>
      <p:sp>
        <p:nvSpPr>
          <p:cNvPr id="3" name="TextBox 4">
            <a:extLst>
              <a:ext uri="{FF2B5EF4-FFF2-40B4-BE49-F238E27FC236}">
                <a16:creationId xmlns:a16="http://schemas.microsoft.com/office/drawing/2014/main" id="{C8E92707-09BB-E234-3BA1-0CF7EA5920D4}"/>
              </a:ext>
            </a:extLst>
          </p:cNvPr>
          <p:cNvSpPr txBox="1"/>
          <p:nvPr/>
        </p:nvSpPr>
        <p:spPr>
          <a:xfrm>
            <a:off x="769665" y="2094231"/>
            <a:ext cx="4343184" cy="4376070"/>
          </a:xfrm>
          <a:prstGeom prst="rect">
            <a:avLst/>
          </a:prstGeom>
          <a:noFill/>
        </p:spPr>
        <p:txBody>
          <a:bodyPr wrap="square" lIns="0" tIns="45720" rIns="0" bIns="45720" rtlCol="0" anchor="t">
            <a:spAutoFit/>
          </a:bodyPr>
          <a:lstStyle/>
          <a:p>
            <a:pPr>
              <a:lnSpc>
                <a:spcPct val="130000"/>
              </a:lnSpc>
            </a:pPr>
            <a:r>
              <a:rPr lang="en-GB" i="0" dirty="0">
                <a:solidFill>
                  <a:schemeClr val="bg1"/>
                </a:solidFill>
                <a:effectLst/>
                <a:latin typeface="Arial"/>
                <a:cs typeface="Arial"/>
              </a:rPr>
              <a:t>Services offered to support victims and their </a:t>
            </a:r>
            <a:r>
              <a:rPr lang="en-GB" dirty="0">
                <a:solidFill>
                  <a:schemeClr val="bg1"/>
                </a:solidFill>
                <a:latin typeface="Arial"/>
                <a:cs typeface="Arial"/>
              </a:rPr>
              <a:t>families, offenders, bystanders of gender-based violence and other institutional community members who are affected by it. </a:t>
            </a:r>
          </a:p>
          <a:p>
            <a:pPr>
              <a:lnSpc>
                <a:spcPct val="130000"/>
              </a:lnSpc>
            </a:pPr>
            <a:r>
              <a:rPr lang="en-US">
                <a:solidFill>
                  <a:schemeClr val="bg1"/>
                </a:solidFill>
                <a:latin typeface="Arial"/>
                <a:cs typeface="Arial"/>
              </a:rPr>
              <a:t>It can include counselling and </a:t>
            </a:r>
            <a:r>
              <a:rPr lang="en-US" dirty="0">
                <a:solidFill>
                  <a:schemeClr val="bg1"/>
                </a:solidFill>
                <a:latin typeface="Arial"/>
                <a:cs typeface="Arial"/>
              </a:rPr>
              <a:t>psychological and medical support. Importantly, staff, students, managers, and supervisors need to be made thoroughly aware of the availability of these support services.</a:t>
            </a:r>
          </a:p>
          <a:p>
            <a:pPr>
              <a:lnSpc>
                <a:spcPct val="130000"/>
              </a:lnSpc>
            </a:pPr>
            <a:endParaRPr lang="en-US" dirty="0">
              <a:solidFill>
                <a:schemeClr val="bg1"/>
              </a:solidFill>
              <a:latin typeface="Arial"/>
              <a:cs typeface="Arial"/>
            </a:endParaRPr>
          </a:p>
        </p:txBody>
      </p:sp>
    </p:spTree>
    <p:extLst>
      <p:ext uri="{BB962C8B-B14F-4D97-AF65-F5344CB8AC3E}">
        <p14:creationId xmlns:p14="http://schemas.microsoft.com/office/powerpoint/2010/main" val="2172566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2" grpId="0"/>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304B19B-B46B-FC0A-2673-D3CCC6FE5822}"/>
              </a:ext>
            </a:extLst>
          </p:cNvPr>
          <p:cNvSpPr txBox="1"/>
          <p:nvPr/>
        </p:nvSpPr>
        <p:spPr>
          <a:xfrm>
            <a:off x="2709393" y="6373567"/>
            <a:ext cx="8905741" cy="400110"/>
          </a:xfrm>
          <a:prstGeom prst="rect">
            <a:avLst/>
          </a:prstGeom>
          <a:noFill/>
        </p:spPr>
        <p:txBody>
          <a:bodyPr wrap="square" lIns="91440" tIns="45720" rIns="91440" bIns="45720" anchor="t">
            <a:spAutoFit/>
          </a:bodyPr>
          <a:lstStyle/>
          <a:p>
            <a:r>
              <a:rPr lang="en-US" sz="1000" b="0" i="0" dirty="0">
                <a:solidFill>
                  <a:schemeClr val="bg1"/>
                </a:solidFill>
                <a:effectLst/>
                <a:latin typeface="Arial"/>
                <a:cs typeface="Arial"/>
              </a:rPr>
              <a:t>Strid, S., Humbert, A. L., Hearn, J., </a:t>
            </a:r>
            <a:r>
              <a:rPr lang="en-US" sz="1000" b="0" i="0" dirty="0" err="1">
                <a:solidFill>
                  <a:schemeClr val="bg1"/>
                </a:solidFill>
                <a:effectLst/>
                <a:latin typeface="Arial"/>
                <a:cs typeface="Arial"/>
              </a:rPr>
              <a:t>Bondestam</a:t>
            </a:r>
            <a:r>
              <a:rPr lang="en-US" sz="1000" b="0" i="0" dirty="0">
                <a:solidFill>
                  <a:schemeClr val="bg1"/>
                </a:solidFill>
                <a:effectLst/>
                <a:latin typeface="Arial"/>
                <a:cs typeface="Arial"/>
              </a:rPr>
              <a:t>, F., &amp; </a:t>
            </a:r>
            <a:r>
              <a:rPr lang="en-US" sz="1000" b="0" i="0" dirty="0" err="1">
                <a:solidFill>
                  <a:schemeClr val="bg1"/>
                </a:solidFill>
                <a:effectLst/>
                <a:latin typeface="Arial"/>
                <a:cs typeface="Arial"/>
              </a:rPr>
              <a:t>Husu</a:t>
            </a:r>
            <a:r>
              <a:rPr lang="en-US" sz="1000" b="0" i="0" dirty="0">
                <a:solidFill>
                  <a:schemeClr val="bg1"/>
                </a:solidFill>
                <a:effectLst/>
                <a:latin typeface="Arial"/>
                <a:cs typeface="Arial"/>
              </a:rPr>
              <a:t>, L. (2021). </a:t>
            </a:r>
            <a:r>
              <a:rPr lang="en-US" sz="1000" b="0" i="0" dirty="0" err="1">
                <a:solidFill>
                  <a:schemeClr val="bg1"/>
                </a:solidFill>
                <a:effectLst/>
                <a:latin typeface="Arial"/>
                <a:cs typeface="Arial"/>
              </a:rPr>
              <a:t>UniSAFE</a:t>
            </a:r>
            <a:r>
              <a:rPr lang="en-US" sz="1000" b="0" i="0" dirty="0">
                <a:solidFill>
                  <a:schemeClr val="bg1"/>
                </a:solidFill>
                <a:effectLst/>
                <a:latin typeface="Arial"/>
                <a:cs typeface="Arial"/>
              </a:rPr>
              <a:t> D3.1 Theoretical and conceptual framework (Version v1). </a:t>
            </a:r>
            <a:r>
              <a:rPr lang="en-US" sz="1000" b="0" i="0" dirty="0" err="1">
                <a:solidFill>
                  <a:schemeClr val="bg1"/>
                </a:solidFill>
                <a:effectLst/>
                <a:latin typeface="Arial"/>
                <a:cs typeface="Arial"/>
              </a:rPr>
              <a:t>Zenodo</a:t>
            </a:r>
            <a:r>
              <a:rPr lang="en-US" sz="1000" b="0" i="0" dirty="0">
                <a:solidFill>
                  <a:schemeClr val="bg1"/>
                </a:solidFill>
                <a:effectLst/>
                <a:latin typeface="Arial"/>
                <a:cs typeface="Arial"/>
              </a:rPr>
              <a:t>. </a:t>
            </a:r>
            <a:r>
              <a:rPr lang="en-US" sz="1000" b="0" i="0" u="none" strike="noStrike" dirty="0">
                <a:solidFill>
                  <a:schemeClr val="bg1"/>
                </a:solidFill>
                <a:effectLst/>
                <a:latin typeface="Arial"/>
                <a:cs typeface="Arial"/>
                <a:hlinkClick r:id="rId3">
                  <a:extLst>
                    <a:ext uri="{A12FA001-AC4F-418D-AE19-62706E023703}">
                      <ahyp:hlinkClr xmlns:ahyp="http://schemas.microsoft.com/office/drawing/2018/hyperlinkcolor" val="tx"/>
                    </a:ext>
                  </a:extLst>
                </a:hlinkClick>
              </a:rPr>
              <a:t>https://doi.org/10.5281/zenodo.7333232</a:t>
            </a:r>
            <a:endParaRPr lang="en-US" sz="1000" dirty="0">
              <a:solidFill>
                <a:schemeClr val="bg1"/>
              </a:solidFill>
              <a:latin typeface="Arial"/>
              <a:cs typeface="Arial"/>
            </a:endParaRPr>
          </a:p>
        </p:txBody>
      </p:sp>
      <p:sp>
        <p:nvSpPr>
          <p:cNvPr id="7" name="Title 6">
            <a:extLst>
              <a:ext uri="{FF2B5EF4-FFF2-40B4-BE49-F238E27FC236}">
                <a16:creationId xmlns:a16="http://schemas.microsoft.com/office/drawing/2014/main" id="{D291A0E5-61F8-DF19-EF5E-FB77D8C5B04A}"/>
              </a:ext>
            </a:extLst>
          </p:cNvPr>
          <p:cNvSpPr>
            <a:spLocks noGrp="1"/>
          </p:cNvSpPr>
          <p:nvPr>
            <p:ph type="title"/>
          </p:nvPr>
        </p:nvSpPr>
        <p:spPr/>
        <p:txBody>
          <a:bodyPr/>
          <a:lstStyle/>
          <a:p>
            <a:r>
              <a:rPr lang="en-GB" b="1" dirty="0">
                <a:latin typeface="Arial"/>
                <a:cs typeface="Arial"/>
              </a:rPr>
              <a:t>Policies: EU / global level</a:t>
            </a:r>
            <a:endParaRPr lang="en-US" b="1">
              <a:latin typeface="Arial"/>
              <a:cs typeface="Arial"/>
            </a:endParaRPr>
          </a:p>
        </p:txBody>
      </p:sp>
      <p:sp>
        <p:nvSpPr>
          <p:cNvPr id="8" name="TextBox 7">
            <a:extLst>
              <a:ext uri="{FF2B5EF4-FFF2-40B4-BE49-F238E27FC236}">
                <a16:creationId xmlns:a16="http://schemas.microsoft.com/office/drawing/2014/main" id="{B6DFED80-F7DC-B594-450C-28DAFD98738C}"/>
              </a:ext>
            </a:extLst>
          </p:cNvPr>
          <p:cNvSpPr txBox="1"/>
          <p:nvPr/>
        </p:nvSpPr>
        <p:spPr>
          <a:xfrm>
            <a:off x="400809" y="2209642"/>
            <a:ext cx="11379200" cy="3970318"/>
          </a:xfrm>
          <a:prstGeom prst="rect">
            <a:avLst/>
          </a:prstGeom>
          <a:noFill/>
        </p:spPr>
        <p:txBody>
          <a:bodyPr wrap="square" lIns="91440" tIns="45720" rIns="91440" bIns="45720" rtlCol="0" anchor="t">
            <a:spAutoFit/>
          </a:bodyPr>
          <a:lstStyle/>
          <a:p>
            <a:r>
              <a:rPr kumimoji="0" lang="en-AT" sz="1800" b="0" i="0" u="none" strike="noStrike" cap="none" normalizeH="0" baseline="0" dirty="0">
                <a:ln>
                  <a:noFill/>
                </a:ln>
                <a:solidFill>
                  <a:schemeClr val="bg1"/>
                </a:solidFill>
                <a:effectLst/>
                <a:latin typeface="Arial"/>
                <a:cs typeface="Arial"/>
              </a:rPr>
              <a:t>The </a:t>
            </a:r>
            <a:r>
              <a:rPr kumimoji="0" lang="en-AT" sz="1800" b="1" i="0" u="none" strike="noStrike" cap="none" normalizeH="0" baseline="0" dirty="0">
                <a:ln>
                  <a:noFill/>
                </a:ln>
                <a:solidFill>
                  <a:schemeClr val="bg1"/>
                </a:solidFill>
                <a:effectLst/>
                <a:latin typeface="Arial"/>
                <a:cs typeface="Arial"/>
              </a:rPr>
              <a:t>European Commission </a:t>
            </a:r>
            <a:r>
              <a:rPr kumimoji="0" lang="en-AT" sz="1800" b="0" i="0" u="none" strike="noStrike" cap="none" normalizeH="0" baseline="0" dirty="0">
                <a:ln>
                  <a:noFill/>
                </a:ln>
                <a:solidFill>
                  <a:schemeClr val="bg1"/>
                </a:solidFill>
                <a:effectLst/>
                <a:latin typeface="Arial"/>
                <a:cs typeface="Arial"/>
              </a:rPr>
              <a:t>(2020) has listed ending gender-based violence as one of the key objectives of the </a:t>
            </a:r>
            <a:r>
              <a:rPr kumimoji="0" lang="en-AT" sz="1800" b="1" i="0" u="none" strike="noStrike" cap="none" normalizeH="0" baseline="0" dirty="0">
                <a:ln>
                  <a:noFill/>
                </a:ln>
                <a:solidFill>
                  <a:schemeClr val="bg1"/>
                </a:solidFill>
                <a:effectLst/>
                <a:latin typeface="Arial"/>
                <a:cs typeface="Arial"/>
                <a:hlinkClick r:id="rId4">
                  <a:extLst>
                    <a:ext uri="{A12FA001-AC4F-418D-AE19-62706E023703}">
                      <ahyp:hlinkClr xmlns:ahyp="http://schemas.microsoft.com/office/drawing/2018/hyperlinkcolor" val="tx"/>
                    </a:ext>
                  </a:extLst>
                </a:hlinkClick>
              </a:rPr>
              <a:t>EU Gender Equality Strategy 2020-2025</a:t>
            </a:r>
            <a:r>
              <a:rPr kumimoji="0" lang="en-AT" sz="1800" b="0" i="0" u="none" strike="noStrike" cap="none" normalizeH="0" baseline="0" dirty="0">
                <a:ln>
                  <a:noFill/>
                </a:ln>
                <a:solidFill>
                  <a:schemeClr val="bg1"/>
                </a:solidFill>
                <a:effectLst/>
                <a:latin typeface="Arial"/>
                <a:cs typeface="Arial"/>
              </a:rPr>
              <a:t>. </a:t>
            </a:r>
            <a:endParaRPr lang="en-GB" sz="1800" b="0" i="0" u="none" strike="noStrike" cap="none" normalizeH="0" baseline="0" dirty="0">
              <a:ln>
                <a:noFill/>
              </a:ln>
              <a:solidFill>
                <a:schemeClr val="bg1"/>
              </a:solidFill>
              <a:effectLst/>
              <a:latin typeface="Arial"/>
              <a:cs typeface="Arial"/>
            </a:endParaRPr>
          </a:p>
          <a:p>
            <a:r>
              <a:rPr lang="en-GB" dirty="0">
                <a:solidFill>
                  <a:schemeClr val="bg1"/>
                </a:solidFill>
                <a:latin typeface="Arial"/>
                <a:cs typeface="Arial"/>
              </a:rPr>
              <a:t>	</a:t>
            </a:r>
          </a:p>
          <a:p>
            <a:r>
              <a:rPr kumimoji="0" lang="en-AT" sz="1800" b="0" i="0" u="none" strike="noStrike" cap="none" normalizeH="0" baseline="0" dirty="0">
                <a:ln>
                  <a:noFill/>
                </a:ln>
                <a:solidFill>
                  <a:schemeClr val="bg1"/>
                </a:solidFill>
                <a:effectLst/>
                <a:latin typeface="Arial"/>
                <a:cs typeface="Arial"/>
              </a:rPr>
              <a:t>The </a:t>
            </a:r>
            <a:r>
              <a:rPr kumimoji="0" lang="en-AT" sz="1800" b="1" i="0" u="none" strike="noStrike" cap="none" normalizeH="0" baseline="0" dirty="0">
                <a:ln>
                  <a:noFill/>
                </a:ln>
                <a:solidFill>
                  <a:schemeClr val="bg1"/>
                </a:solidFill>
                <a:effectLst/>
                <a:latin typeface="Arial"/>
                <a:cs typeface="Arial"/>
              </a:rPr>
              <a:t>Council of Europe</a:t>
            </a:r>
            <a:r>
              <a:rPr kumimoji="0" lang="en-AT" sz="1800" b="0" i="0" u="none" strike="noStrike" cap="none" normalizeH="0" baseline="0" dirty="0">
                <a:ln>
                  <a:noFill/>
                </a:ln>
                <a:solidFill>
                  <a:schemeClr val="bg1"/>
                </a:solidFill>
                <a:effectLst/>
                <a:latin typeface="Arial"/>
                <a:cs typeface="Arial"/>
              </a:rPr>
              <a:t> (2018), in its </a:t>
            </a:r>
            <a:r>
              <a:rPr kumimoji="0" lang="en-AT" sz="1800" b="1" i="0" u="none" strike="noStrike" cap="none" normalizeH="0" baseline="0" dirty="0">
                <a:ln>
                  <a:noFill/>
                </a:ln>
                <a:solidFill>
                  <a:schemeClr val="bg1"/>
                </a:solidFill>
                <a:effectLst/>
                <a:latin typeface="Arial"/>
                <a:cs typeface="Arial"/>
                <a:hlinkClick r:id="rId5">
                  <a:extLst>
                    <a:ext uri="{A12FA001-AC4F-418D-AE19-62706E023703}">
                      <ahyp:hlinkClr xmlns:ahyp="http://schemas.microsoft.com/office/drawing/2018/hyperlinkcolor" val="tx"/>
                    </a:ext>
                  </a:extLst>
                </a:hlinkClick>
              </a:rPr>
              <a:t>Gender Equality Strategy 2018-2023</a:t>
            </a:r>
            <a:r>
              <a:rPr kumimoji="0" lang="en-AT" sz="1800" b="0" i="0" u="none" strike="noStrike" cap="none" normalizeH="0" baseline="0" dirty="0">
                <a:ln>
                  <a:noFill/>
                </a:ln>
                <a:solidFill>
                  <a:schemeClr val="bg1"/>
                </a:solidFill>
                <a:effectLst/>
                <a:latin typeface="Arial"/>
                <a:cs typeface="Arial"/>
              </a:rPr>
              <a:t> </a:t>
            </a:r>
            <a:r>
              <a:rPr kumimoji="0" lang="en-AT" sz="1800" b="0" i="0" u="none" strike="noStrike" cap="none" normalizeH="0" baseline="0">
                <a:ln>
                  <a:noFill/>
                </a:ln>
                <a:solidFill>
                  <a:schemeClr val="bg1"/>
                </a:solidFill>
                <a:effectLst/>
                <a:latin typeface="Arial"/>
                <a:cs typeface="Arial"/>
              </a:rPr>
              <a:t>focu</a:t>
            </a:r>
            <a:r>
              <a:rPr lang="en-GB" dirty="0">
                <a:solidFill>
                  <a:schemeClr val="bg1"/>
                </a:solidFill>
                <a:latin typeface="Arial"/>
                <a:cs typeface="Arial"/>
              </a:rPr>
              <a:t>se</a:t>
            </a:r>
            <a:r>
              <a:rPr kumimoji="0" lang="en-AT" sz="1800" b="0" i="0" u="none" strike="noStrike" cap="none" normalizeH="0" baseline="0" dirty="0">
                <a:ln>
                  <a:noFill/>
                </a:ln>
                <a:solidFill>
                  <a:schemeClr val="bg1"/>
                </a:solidFill>
                <a:effectLst/>
                <a:latin typeface="Arial"/>
                <a:cs typeface="Arial"/>
              </a:rPr>
              <a:t>s more narrowly on violence against women</a:t>
            </a:r>
            <a:endParaRPr lang="en-GB" sz="1800" b="0" i="0" u="none" strike="noStrike" cap="none" normalizeH="0" baseline="0">
              <a:ln>
                <a:noFill/>
              </a:ln>
              <a:solidFill>
                <a:schemeClr val="bg1"/>
              </a:solidFill>
              <a:effectLst/>
              <a:latin typeface="Arial"/>
              <a:cs typeface="Arial"/>
            </a:endParaRPr>
          </a:p>
          <a:p>
            <a:endParaRPr lang="en-GB" sz="1800" b="0" i="0" u="none" strike="noStrike" cap="none" normalizeH="0" baseline="0" dirty="0">
              <a:ln>
                <a:noFill/>
              </a:ln>
              <a:solidFill>
                <a:schemeClr val="bg1"/>
              </a:solidFill>
              <a:effectLst/>
              <a:latin typeface="Arial"/>
              <a:cs typeface="Arial"/>
            </a:endParaRPr>
          </a:p>
          <a:p>
            <a:r>
              <a:rPr kumimoji="0" lang="en-AT" sz="1800" b="0" i="0" u="none" strike="noStrike" cap="none" normalizeH="0" baseline="0" dirty="0">
                <a:ln>
                  <a:noFill/>
                </a:ln>
                <a:solidFill>
                  <a:schemeClr val="bg1"/>
                </a:solidFill>
                <a:effectLst/>
                <a:latin typeface="Arial"/>
                <a:cs typeface="Arial"/>
              </a:rPr>
              <a:t>One of the most prominent and recognised instruments to address violence against women is the </a:t>
            </a:r>
            <a:r>
              <a:rPr kumimoji="0" lang="en-AT" sz="1800" b="1" i="0" u="none" strike="noStrike" cap="none" normalizeH="0" baseline="0" dirty="0">
                <a:ln>
                  <a:noFill/>
                </a:ln>
                <a:solidFill>
                  <a:schemeClr val="bg1"/>
                </a:solidFill>
                <a:effectLst/>
                <a:latin typeface="Arial"/>
                <a:cs typeface="Arial"/>
                <a:hlinkClick r:id="rId6">
                  <a:extLst>
                    <a:ext uri="{A12FA001-AC4F-418D-AE19-62706E023703}">
                      <ahyp:hlinkClr xmlns:ahyp="http://schemas.microsoft.com/office/drawing/2018/hyperlinkcolor" val="tx"/>
                    </a:ext>
                  </a:extLst>
                </a:hlinkClick>
              </a:rPr>
              <a:t>Council of Europe Convention on Preventing and Combating Violence against Women and Domestic Violence</a:t>
            </a:r>
            <a:r>
              <a:rPr kumimoji="0" lang="en-AT" sz="1800" b="0" i="0" u="none" strike="noStrike" cap="none" normalizeH="0" baseline="0" dirty="0">
                <a:ln>
                  <a:noFill/>
                </a:ln>
                <a:solidFill>
                  <a:schemeClr val="bg1"/>
                </a:solidFill>
                <a:effectLst/>
                <a:latin typeface="Arial"/>
                <a:cs typeface="Arial"/>
              </a:rPr>
              <a:t> (commonly referred to as the </a:t>
            </a:r>
            <a:r>
              <a:rPr kumimoji="0" lang="en-AT" sz="1800" b="1" i="0" u="none" strike="noStrike" cap="none" normalizeH="0" baseline="0" dirty="0">
                <a:ln>
                  <a:noFill/>
                </a:ln>
                <a:solidFill>
                  <a:schemeClr val="bg1"/>
                </a:solidFill>
                <a:effectLst/>
                <a:latin typeface="Arial"/>
                <a:cs typeface="Arial"/>
                <a:hlinkClick r:id="rId7">
                  <a:extLst>
                    <a:ext uri="{A12FA001-AC4F-418D-AE19-62706E023703}">
                      <ahyp:hlinkClr xmlns:ahyp="http://schemas.microsoft.com/office/drawing/2018/hyperlinkcolor" val="tx"/>
                    </a:ext>
                  </a:extLst>
                </a:hlinkClick>
              </a:rPr>
              <a:t>Istanbul Convention</a:t>
            </a:r>
            <a:r>
              <a:rPr kumimoji="0" lang="en-AT" sz="1800" b="0" i="0" u="none" strike="noStrike" cap="none" normalizeH="0" baseline="0" dirty="0">
                <a:ln>
                  <a:noFill/>
                </a:ln>
                <a:solidFill>
                  <a:schemeClr val="bg1"/>
                </a:solidFill>
                <a:effectLst/>
                <a:latin typeface="Arial"/>
                <a:cs typeface="Arial"/>
              </a:rPr>
              <a:t>). </a:t>
            </a:r>
            <a:endParaRPr lang="en-GB" sz="1800" b="0" i="0" u="none" strike="noStrike" cap="none" normalizeH="0" baseline="0">
              <a:ln>
                <a:noFill/>
              </a:ln>
              <a:solidFill>
                <a:schemeClr val="bg1"/>
              </a:solidFill>
              <a:effectLst/>
              <a:latin typeface="Arial"/>
              <a:cs typeface="Arial"/>
            </a:endParaRPr>
          </a:p>
          <a:p>
            <a:endParaRPr lang="en-GB" sz="1800" b="0" i="0" u="none" strike="noStrike" cap="none" normalizeH="0" baseline="0" dirty="0">
              <a:ln>
                <a:noFill/>
              </a:ln>
              <a:solidFill>
                <a:schemeClr val="bg1"/>
              </a:solidFill>
              <a:effectLst/>
              <a:latin typeface="Arial"/>
              <a:cs typeface="Arial"/>
            </a:endParaRPr>
          </a:p>
          <a:p>
            <a:r>
              <a:rPr kumimoji="0" lang="en-AT" sz="1800" b="0" i="0" u="none" strike="noStrike" cap="none" normalizeH="0" baseline="0" dirty="0">
                <a:ln>
                  <a:noFill/>
                </a:ln>
                <a:solidFill>
                  <a:schemeClr val="bg1"/>
                </a:solidFill>
                <a:effectLst/>
                <a:latin typeface="Arial"/>
                <a:cs typeface="Arial"/>
              </a:rPr>
              <a:t>The </a:t>
            </a:r>
            <a:r>
              <a:rPr kumimoji="0" lang="en-AT" sz="1800" b="1" i="0" u="none" strike="noStrike" cap="none" normalizeH="0" baseline="0" dirty="0">
                <a:ln>
                  <a:noFill/>
                </a:ln>
                <a:solidFill>
                  <a:schemeClr val="bg1"/>
                </a:solidFill>
                <a:effectLst/>
                <a:latin typeface="Arial"/>
                <a:cs typeface="Arial"/>
              </a:rPr>
              <a:t>International </a:t>
            </a:r>
            <a:r>
              <a:rPr kumimoji="0" lang="en-AT" sz="1800" b="1" i="0" u="none" strike="noStrike" cap="none" normalizeH="0" baseline="0" dirty="0" err="1">
                <a:ln>
                  <a:noFill/>
                </a:ln>
                <a:solidFill>
                  <a:schemeClr val="bg1"/>
                </a:solidFill>
                <a:effectLst/>
                <a:latin typeface="Arial"/>
                <a:cs typeface="Arial"/>
              </a:rPr>
              <a:t>Labour</a:t>
            </a:r>
            <a:r>
              <a:rPr kumimoji="0" lang="en-AT" sz="1800" b="1" i="0" u="none" strike="noStrike" cap="none" normalizeH="0" baseline="0" dirty="0">
                <a:ln>
                  <a:noFill/>
                </a:ln>
                <a:solidFill>
                  <a:schemeClr val="bg1"/>
                </a:solidFill>
                <a:effectLst/>
                <a:latin typeface="Arial"/>
                <a:cs typeface="Arial"/>
              </a:rPr>
              <a:t> </a:t>
            </a:r>
            <a:r>
              <a:rPr kumimoji="0" lang="en-AT" sz="1800" b="1" i="0" u="none" strike="noStrike" cap="none" normalizeH="0" baseline="0" dirty="0" err="1">
                <a:ln>
                  <a:noFill/>
                </a:ln>
                <a:solidFill>
                  <a:schemeClr val="bg1"/>
                </a:solidFill>
                <a:effectLst/>
                <a:latin typeface="Arial"/>
                <a:cs typeface="Arial"/>
              </a:rPr>
              <a:t>Organisation</a:t>
            </a:r>
            <a:r>
              <a:rPr kumimoji="0" lang="en-AT" sz="1800" b="0" i="0" u="none" strike="noStrike" cap="none" normalizeH="0" baseline="0" dirty="0">
                <a:ln>
                  <a:noFill/>
                </a:ln>
                <a:solidFill>
                  <a:schemeClr val="bg1"/>
                </a:solidFill>
                <a:effectLst/>
                <a:latin typeface="Arial"/>
                <a:cs typeface="Arial"/>
              </a:rPr>
              <a:t> </a:t>
            </a:r>
            <a:r>
              <a:rPr kumimoji="0" lang="en-AT" sz="1800" b="1" i="0" u="none" strike="noStrike" cap="none" normalizeH="0" baseline="0" dirty="0">
                <a:ln>
                  <a:noFill/>
                </a:ln>
                <a:solidFill>
                  <a:schemeClr val="bg1"/>
                </a:solidFill>
                <a:effectLst/>
                <a:latin typeface="Arial"/>
                <a:cs typeface="Arial"/>
              </a:rPr>
              <a:t>(ILO 2019) </a:t>
            </a:r>
            <a:r>
              <a:rPr kumimoji="0" lang="en-AT" sz="1800" b="0" i="0" u="none" strike="noStrike" cap="none" normalizeH="0" baseline="0" dirty="0">
                <a:ln>
                  <a:noFill/>
                </a:ln>
                <a:solidFill>
                  <a:schemeClr val="bg1"/>
                </a:solidFill>
                <a:effectLst/>
                <a:latin typeface="Arial"/>
                <a:cs typeface="Arial"/>
              </a:rPr>
              <a:t>has also played an important role in setting standards in relation to gender-based violence. In 2019, it adopted the </a:t>
            </a:r>
            <a:r>
              <a:rPr kumimoji="0" lang="en-AT" sz="1800" b="1" i="0" u="none" strike="noStrike" cap="none" normalizeH="0" baseline="0" dirty="0">
                <a:ln>
                  <a:noFill/>
                </a:ln>
                <a:solidFill>
                  <a:schemeClr val="bg1"/>
                </a:solidFill>
                <a:effectLst/>
                <a:latin typeface="Arial"/>
                <a:cs typeface="Arial"/>
                <a:hlinkClick r:id="rId8">
                  <a:extLst>
                    <a:ext uri="{A12FA001-AC4F-418D-AE19-62706E023703}">
                      <ahyp:hlinkClr xmlns:ahyp="http://schemas.microsoft.com/office/drawing/2018/hyperlinkcolor" val="tx"/>
                    </a:ext>
                  </a:extLst>
                </a:hlinkClick>
              </a:rPr>
              <a:t>Violence and Harassment Convention – known as Convention No. 190 or C190</a:t>
            </a:r>
            <a:r>
              <a:rPr kumimoji="0" lang="en-AT" sz="1800" b="0" i="0" u="none" strike="noStrike" cap="none" normalizeH="0" baseline="0" dirty="0">
                <a:ln>
                  <a:noFill/>
                </a:ln>
                <a:solidFill>
                  <a:schemeClr val="bg1"/>
                </a:solidFill>
                <a:effectLst/>
                <a:latin typeface="Arial"/>
                <a:cs typeface="Arial"/>
              </a:rPr>
              <a:t> – which </a:t>
            </a:r>
            <a:r>
              <a:rPr kumimoji="0" lang="en-AT" sz="1800" b="0" i="0" u="none" strike="noStrike" cap="none" normalizeH="0" baseline="0" dirty="0" err="1">
                <a:ln>
                  <a:noFill/>
                </a:ln>
                <a:solidFill>
                  <a:schemeClr val="bg1"/>
                </a:solidFill>
                <a:effectLst/>
                <a:latin typeface="Arial"/>
                <a:cs typeface="Arial"/>
              </a:rPr>
              <a:t>recognises</a:t>
            </a:r>
            <a:r>
              <a:rPr kumimoji="0" lang="en-AT" sz="1800" b="0" i="0" u="none" strike="noStrike" cap="none" normalizeH="0" baseline="0" dirty="0">
                <a:ln>
                  <a:noFill/>
                </a:ln>
                <a:solidFill>
                  <a:schemeClr val="bg1"/>
                </a:solidFill>
                <a:effectLst/>
                <a:latin typeface="Arial"/>
                <a:cs typeface="Arial"/>
              </a:rPr>
              <a:t> everyone’s right to a world of work free from violence and harassment, including gender-based violence and harassment</a:t>
            </a:r>
            <a:endParaRPr lang="en-AT">
              <a:solidFill>
                <a:schemeClr val="bg1"/>
              </a:solidFill>
              <a:latin typeface="Arial"/>
              <a:cs typeface="Arial"/>
            </a:endParaRPr>
          </a:p>
        </p:txBody>
      </p:sp>
    </p:spTree>
    <p:extLst>
      <p:ext uri="{BB962C8B-B14F-4D97-AF65-F5344CB8AC3E}">
        <p14:creationId xmlns:p14="http://schemas.microsoft.com/office/powerpoint/2010/main" val="1850065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anim calcmode="lin" valueType="num">
                                      <p:cBhvr additive="base">
                                        <p:cTn id="13"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anim calcmode="lin" valueType="num">
                                      <p:cBhvr additive="base">
                                        <p:cTn id="19" dur="500" fill="hold"/>
                                        <p:tgtEl>
                                          <p:spTgt spid="8">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xEl>
                                              <p:pRg st="6" end="6"/>
                                            </p:txEl>
                                          </p:spTgt>
                                        </p:tgtEl>
                                        <p:attrNameLst>
                                          <p:attrName>style.visibility</p:attrName>
                                        </p:attrNameLst>
                                      </p:cBhvr>
                                      <p:to>
                                        <p:strVal val="visible"/>
                                      </p:to>
                                    </p:set>
                                    <p:anim calcmode="lin" valueType="num">
                                      <p:cBhvr additive="base">
                                        <p:cTn id="25" dur="500" fill="hold"/>
                                        <p:tgtEl>
                                          <p:spTgt spid="8">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C9F565-4A39-E06C-F2DA-D89AEFA982AB}"/>
              </a:ext>
            </a:extLst>
          </p:cNvPr>
          <p:cNvSpPr>
            <a:spLocks noGrp="1"/>
          </p:cNvSpPr>
          <p:nvPr>
            <p:ph type="title"/>
          </p:nvPr>
        </p:nvSpPr>
        <p:spPr/>
        <p:txBody>
          <a:bodyPr/>
          <a:lstStyle/>
          <a:p>
            <a:endParaRPr lang="en-AT"/>
          </a:p>
        </p:txBody>
      </p:sp>
      <p:pic>
        <p:nvPicPr>
          <p:cNvPr id="4" name="Picture 3">
            <a:extLst>
              <a:ext uri="{FF2B5EF4-FFF2-40B4-BE49-F238E27FC236}">
                <a16:creationId xmlns:a16="http://schemas.microsoft.com/office/drawing/2014/main" id="{E65DFD29-7287-6CFA-00C2-B5399A9DE9B2}"/>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5997281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F4532C1-F910-D175-89D7-01BEC1AA6766}"/>
              </a:ext>
            </a:extLst>
          </p:cNvPr>
          <p:cNvSpPr>
            <a:spLocks noGrp="1"/>
          </p:cNvSpPr>
          <p:nvPr>
            <p:ph type="title"/>
          </p:nvPr>
        </p:nvSpPr>
        <p:spPr/>
        <p:txBody>
          <a:bodyPr/>
          <a:lstStyle/>
          <a:p>
            <a:r>
              <a:rPr lang="de-AT" b="1" dirty="0" err="1">
                <a:latin typeface="Arial"/>
                <a:cs typeface="Arial"/>
              </a:rPr>
              <a:t>UniSAFE</a:t>
            </a:r>
            <a:r>
              <a:rPr lang="de-AT" b="1" dirty="0">
                <a:latin typeface="Arial"/>
                <a:cs typeface="Arial"/>
              </a:rPr>
              <a:t> </a:t>
            </a:r>
            <a:r>
              <a:rPr lang="de-AT" b="1" dirty="0" err="1">
                <a:latin typeface="Arial"/>
                <a:cs typeface="Arial"/>
              </a:rPr>
              <a:t>institutional</a:t>
            </a:r>
            <a:r>
              <a:rPr lang="de-AT" b="1" dirty="0">
                <a:latin typeface="Arial"/>
                <a:cs typeface="Arial"/>
              </a:rPr>
              <a:t> Policy </a:t>
            </a:r>
            <a:r>
              <a:rPr lang="de-AT" b="1" dirty="0" err="1">
                <a:latin typeface="Arial"/>
                <a:cs typeface="Arial"/>
              </a:rPr>
              <a:t>Recommendations</a:t>
            </a:r>
            <a:r>
              <a:rPr lang="de-AT" b="1" dirty="0">
                <a:latin typeface="Arial"/>
                <a:cs typeface="Arial"/>
              </a:rPr>
              <a:t> (1)</a:t>
            </a:r>
            <a:endParaRPr lang="en-US" b="1">
              <a:latin typeface="Arial"/>
              <a:cs typeface="Arial"/>
            </a:endParaRPr>
          </a:p>
        </p:txBody>
      </p:sp>
      <p:sp>
        <p:nvSpPr>
          <p:cNvPr id="4" name="TextBox 3">
            <a:extLst>
              <a:ext uri="{FF2B5EF4-FFF2-40B4-BE49-F238E27FC236}">
                <a16:creationId xmlns:a16="http://schemas.microsoft.com/office/drawing/2014/main" id="{8FB48421-5097-D93A-E30B-979227F4A7F3}"/>
              </a:ext>
            </a:extLst>
          </p:cNvPr>
          <p:cNvSpPr txBox="1"/>
          <p:nvPr/>
        </p:nvSpPr>
        <p:spPr>
          <a:xfrm>
            <a:off x="439479" y="2239926"/>
            <a:ext cx="4615121" cy="3785652"/>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endParaRPr lang="de-AT" sz="2000" dirty="0">
              <a:solidFill>
                <a:schemeClr val="bg1"/>
              </a:solidFill>
              <a:latin typeface="Arial"/>
              <a:cs typeface="Arial"/>
            </a:endParaRPr>
          </a:p>
          <a:p>
            <a:pPr marL="285750" indent="-285750">
              <a:buFont typeface="Arial" panose="020B0604020202020204" pitchFamily="34" charset="0"/>
              <a:buChar char="•"/>
            </a:pPr>
            <a:r>
              <a:rPr lang="de-AT" sz="2000" dirty="0" err="1">
                <a:solidFill>
                  <a:schemeClr val="bg1"/>
                </a:solidFill>
                <a:latin typeface="Arial"/>
                <a:cs typeface="Arial"/>
              </a:rPr>
              <a:t>Victim-centered</a:t>
            </a:r>
            <a:r>
              <a:rPr lang="de-AT" sz="2000" dirty="0">
                <a:solidFill>
                  <a:schemeClr val="bg1"/>
                </a:solidFill>
                <a:latin typeface="Arial"/>
                <a:cs typeface="Arial"/>
              </a:rPr>
              <a:t> </a:t>
            </a:r>
            <a:r>
              <a:rPr lang="de-AT" sz="2000" dirty="0" err="1">
                <a:solidFill>
                  <a:schemeClr val="bg1"/>
                </a:solidFill>
                <a:latin typeface="Arial"/>
                <a:cs typeface="Arial"/>
              </a:rPr>
              <a:t>approach</a:t>
            </a:r>
            <a:endParaRPr lang="de-AT" sz="2000">
              <a:solidFill>
                <a:schemeClr val="bg1"/>
              </a:solidFill>
              <a:latin typeface="Arial"/>
              <a:cs typeface="Arial"/>
            </a:endParaRPr>
          </a:p>
          <a:p>
            <a:pPr marL="285750" indent="-285750">
              <a:buFont typeface="Arial" panose="020B0604020202020204" pitchFamily="34" charset="0"/>
              <a:buChar char="•"/>
            </a:pPr>
            <a:endParaRPr lang="de-AT" sz="2000" dirty="0">
              <a:solidFill>
                <a:schemeClr val="bg1"/>
              </a:solidFill>
              <a:latin typeface="Arial"/>
              <a:cs typeface="Arial"/>
            </a:endParaRPr>
          </a:p>
          <a:p>
            <a:pPr marL="285750" indent="-285750">
              <a:buFont typeface="Arial" panose="020B0604020202020204" pitchFamily="34" charset="0"/>
              <a:buChar char="•"/>
            </a:pPr>
            <a:r>
              <a:rPr lang="de-AT" sz="2000" dirty="0">
                <a:solidFill>
                  <a:schemeClr val="bg1"/>
                </a:solidFill>
                <a:latin typeface="Arial"/>
                <a:cs typeface="Arial"/>
              </a:rPr>
              <a:t>Trauma-</a:t>
            </a:r>
            <a:r>
              <a:rPr lang="de-AT" sz="2000" dirty="0" err="1">
                <a:solidFill>
                  <a:schemeClr val="bg1"/>
                </a:solidFill>
                <a:latin typeface="Arial"/>
                <a:cs typeface="Arial"/>
              </a:rPr>
              <a:t>informed</a:t>
            </a:r>
            <a:r>
              <a:rPr lang="de-AT" sz="2000" dirty="0">
                <a:solidFill>
                  <a:schemeClr val="bg1"/>
                </a:solidFill>
                <a:latin typeface="Arial"/>
                <a:cs typeface="Arial"/>
              </a:rPr>
              <a:t> </a:t>
            </a:r>
            <a:r>
              <a:rPr lang="de-AT" sz="2000" dirty="0" err="1">
                <a:solidFill>
                  <a:schemeClr val="bg1"/>
                </a:solidFill>
                <a:latin typeface="Arial"/>
                <a:cs typeface="Arial"/>
              </a:rPr>
              <a:t>approach</a:t>
            </a:r>
            <a:endParaRPr lang="de-AT" sz="2000">
              <a:solidFill>
                <a:schemeClr val="bg1"/>
              </a:solidFill>
              <a:latin typeface="Arial"/>
              <a:cs typeface="Arial"/>
            </a:endParaRPr>
          </a:p>
          <a:p>
            <a:pPr marL="285750" indent="-285750">
              <a:buFont typeface="Arial" panose="020B0604020202020204" pitchFamily="34" charset="0"/>
              <a:buChar char="•"/>
            </a:pPr>
            <a:endParaRPr lang="de-AT" sz="2000" dirty="0">
              <a:solidFill>
                <a:schemeClr val="bg1"/>
              </a:solidFill>
              <a:latin typeface="Arial"/>
              <a:cs typeface="Arial"/>
            </a:endParaRPr>
          </a:p>
          <a:p>
            <a:pPr marL="285750" indent="-285750">
              <a:buFont typeface="Arial" panose="020B0604020202020204" pitchFamily="34" charset="0"/>
              <a:buChar char="•"/>
            </a:pPr>
            <a:r>
              <a:rPr lang="de-AT" sz="2000" dirty="0" err="1">
                <a:solidFill>
                  <a:schemeClr val="bg1"/>
                </a:solidFill>
                <a:latin typeface="Arial"/>
                <a:cs typeface="Arial"/>
              </a:rPr>
              <a:t>Intersectional</a:t>
            </a:r>
            <a:r>
              <a:rPr lang="de-AT" sz="2000" dirty="0">
                <a:solidFill>
                  <a:schemeClr val="bg1"/>
                </a:solidFill>
                <a:latin typeface="Arial"/>
                <a:cs typeface="Arial"/>
              </a:rPr>
              <a:t> </a:t>
            </a:r>
            <a:r>
              <a:rPr lang="de-AT" sz="2000" dirty="0" err="1">
                <a:solidFill>
                  <a:schemeClr val="bg1"/>
                </a:solidFill>
                <a:latin typeface="Arial"/>
                <a:cs typeface="Arial"/>
              </a:rPr>
              <a:t>view</a:t>
            </a:r>
            <a:r>
              <a:rPr lang="de-AT" sz="2000" dirty="0">
                <a:solidFill>
                  <a:schemeClr val="bg1"/>
                </a:solidFill>
                <a:latin typeface="Arial"/>
                <a:cs typeface="Arial"/>
              </a:rPr>
              <a:t> on gender-</a:t>
            </a:r>
            <a:r>
              <a:rPr lang="de-AT" sz="2000" dirty="0" err="1">
                <a:solidFill>
                  <a:schemeClr val="bg1"/>
                </a:solidFill>
                <a:latin typeface="Arial"/>
                <a:cs typeface="Arial"/>
              </a:rPr>
              <a:t>based</a:t>
            </a:r>
            <a:r>
              <a:rPr lang="de-AT" sz="2000" dirty="0">
                <a:solidFill>
                  <a:schemeClr val="bg1"/>
                </a:solidFill>
                <a:latin typeface="Arial"/>
                <a:cs typeface="Arial"/>
              </a:rPr>
              <a:t> </a:t>
            </a:r>
            <a:r>
              <a:rPr lang="de-AT" sz="2000" dirty="0" err="1">
                <a:solidFill>
                  <a:schemeClr val="bg1"/>
                </a:solidFill>
                <a:latin typeface="Arial"/>
                <a:cs typeface="Arial"/>
              </a:rPr>
              <a:t>violence</a:t>
            </a:r>
            <a:endParaRPr lang="de-AT" sz="2000">
              <a:solidFill>
                <a:schemeClr val="bg1"/>
              </a:solidFill>
              <a:latin typeface="Arial"/>
              <a:cs typeface="Arial"/>
            </a:endParaRPr>
          </a:p>
          <a:p>
            <a:pPr marL="285750" indent="-285750">
              <a:buFont typeface="Arial" panose="020B0604020202020204" pitchFamily="34" charset="0"/>
              <a:buChar char="•"/>
            </a:pPr>
            <a:endParaRPr lang="de-AT" sz="2000" dirty="0">
              <a:solidFill>
                <a:schemeClr val="bg1"/>
              </a:solidFill>
              <a:latin typeface="Arial"/>
              <a:cs typeface="Arial"/>
            </a:endParaRPr>
          </a:p>
          <a:p>
            <a:pPr marL="285750" indent="-285750">
              <a:buFont typeface="Arial" panose="020B0604020202020204" pitchFamily="34" charset="0"/>
              <a:buChar char="•"/>
            </a:pPr>
            <a:r>
              <a:rPr lang="de-AT" sz="2000" dirty="0">
                <a:solidFill>
                  <a:schemeClr val="bg1"/>
                </a:solidFill>
                <a:latin typeface="Arial"/>
                <a:cs typeface="Arial"/>
              </a:rPr>
              <a:t>Resources</a:t>
            </a:r>
          </a:p>
          <a:p>
            <a:pPr marL="285750" indent="-285750">
              <a:buFont typeface="Arial" panose="020B0604020202020204" pitchFamily="34" charset="0"/>
              <a:buChar char="•"/>
            </a:pPr>
            <a:endParaRPr lang="de-AT" sz="2000" dirty="0">
              <a:solidFill>
                <a:schemeClr val="bg1"/>
              </a:solidFill>
              <a:latin typeface="Arial"/>
              <a:cs typeface="Arial"/>
            </a:endParaRPr>
          </a:p>
          <a:p>
            <a:pPr marL="285750" indent="-285750">
              <a:buFont typeface="Arial" panose="020B0604020202020204" pitchFamily="34" charset="0"/>
              <a:buChar char="•"/>
            </a:pPr>
            <a:r>
              <a:rPr lang="de-AT" sz="2000" dirty="0" err="1">
                <a:solidFill>
                  <a:schemeClr val="bg1"/>
                </a:solidFill>
                <a:latin typeface="Arial"/>
                <a:cs typeface="Arial"/>
              </a:rPr>
              <a:t>Capacity</a:t>
            </a:r>
            <a:r>
              <a:rPr lang="de-AT" sz="2000" dirty="0">
                <a:solidFill>
                  <a:schemeClr val="bg1"/>
                </a:solidFill>
                <a:latin typeface="Arial"/>
                <a:cs typeface="Arial"/>
              </a:rPr>
              <a:t> </a:t>
            </a:r>
            <a:r>
              <a:rPr lang="de-AT" sz="2000" dirty="0" err="1">
                <a:solidFill>
                  <a:schemeClr val="bg1"/>
                </a:solidFill>
                <a:latin typeface="Arial"/>
                <a:cs typeface="Arial"/>
              </a:rPr>
              <a:t>building</a:t>
            </a:r>
            <a:endParaRPr lang="de-AT" sz="2000">
              <a:solidFill>
                <a:schemeClr val="bg1"/>
              </a:solidFill>
              <a:latin typeface="Arial"/>
              <a:cs typeface="Arial"/>
            </a:endParaRPr>
          </a:p>
          <a:p>
            <a:pPr marL="285750" indent="-285750">
              <a:buFont typeface="Arial" panose="020B0604020202020204" pitchFamily="34" charset="0"/>
              <a:buChar char="•"/>
            </a:pPr>
            <a:endParaRPr lang="de-AT" sz="2000" dirty="0">
              <a:solidFill>
                <a:schemeClr val="bg1"/>
              </a:solidFill>
              <a:latin typeface="Arial"/>
              <a:cs typeface="Arial"/>
            </a:endParaRPr>
          </a:p>
        </p:txBody>
      </p:sp>
      <p:sp>
        <p:nvSpPr>
          <p:cNvPr id="8" name="TextBox 7">
            <a:extLst>
              <a:ext uri="{FF2B5EF4-FFF2-40B4-BE49-F238E27FC236}">
                <a16:creationId xmlns:a16="http://schemas.microsoft.com/office/drawing/2014/main" id="{AF1B9B91-359E-38BF-CF5C-560716A43B57}"/>
              </a:ext>
            </a:extLst>
          </p:cNvPr>
          <p:cNvSpPr txBox="1"/>
          <p:nvPr/>
        </p:nvSpPr>
        <p:spPr>
          <a:xfrm>
            <a:off x="4797056" y="5989729"/>
            <a:ext cx="7276214" cy="400110"/>
          </a:xfrm>
          <a:prstGeom prst="rect">
            <a:avLst/>
          </a:prstGeom>
          <a:noFill/>
        </p:spPr>
        <p:txBody>
          <a:bodyPr wrap="square">
            <a:spAutoFit/>
          </a:bodyPr>
          <a:lstStyle/>
          <a:p>
            <a:r>
              <a:rPr lang="en-US" sz="1000" b="0" i="0" dirty="0" err="1">
                <a:solidFill>
                  <a:schemeClr val="bg1"/>
                </a:solidFill>
                <a:effectLst/>
                <a:latin typeface="inherit"/>
              </a:rPr>
              <a:t>Linková</a:t>
            </a:r>
            <a:r>
              <a:rPr lang="en-US" sz="1000" b="0" i="0" dirty="0">
                <a:solidFill>
                  <a:schemeClr val="bg1"/>
                </a:solidFill>
                <a:effectLst/>
                <a:latin typeface="inherit"/>
              </a:rPr>
              <a:t>, M., Andreska, Z., &amp; Dvořáčková, J. (2023). UniSAFE D8.4 White Paper: From policy to practice: The evidence base for ending gender-based violence in higher education and research. Zenodo. </a:t>
            </a:r>
            <a:r>
              <a:rPr lang="en-US" sz="1000" b="0" i="0" u="none" strike="noStrike" dirty="0">
                <a:solidFill>
                  <a:schemeClr val="bg1"/>
                </a:solidFill>
                <a:effectLst/>
                <a:latin typeface="inherit"/>
                <a:hlinkClick r:id="rId3">
                  <a:extLst>
                    <a:ext uri="{A12FA001-AC4F-418D-AE19-62706E023703}">
                      <ahyp:hlinkClr xmlns:ahyp="http://schemas.microsoft.com/office/drawing/2018/hyperlinkcolor" val="tx"/>
                    </a:ext>
                  </a:extLst>
                </a:hlinkClick>
              </a:rPr>
              <a:t>https://doi.org/10.5281/zenodo.8109478</a:t>
            </a:r>
            <a:endParaRPr lang="en-AT" sz="1000" dirty="0">
              <a:solidFill>
                <a:schemeClr val="bg1"/>
              </a:solidFill>
              <a:latin typeface="inherit"/>
            </a:endParaRPr>
          </a:p>
        </p:txBody>
      </p:sp>
      <p:sp>
        <p:nvSpPr>
          <p:cNvPr id="2" name="TextBox 1">
            <a:extLst>
              <a:ext uri="{FF2B5EF4-FFF2-40B4-BE49-F238E27FC236}">
                <a16:creationId xmlns:a16="http://schemas.microsoft.com/office/drawing/2014/main" id="{B7E4DBD4-E558-C28C-B7D5-7DBDEB1A2C06}"/>
              </a:ext>
            </a:extLst>
          </p:cNvPr>
          <p:cNvSpPr txBox="1"/>
          <p:nvPr/>
        </p:nvSpPr>
        <p:spPr>
          <a:xfrm>
            <a:off x="6518776" y="2129669"/>
            <a:ext cx="4615121" cy="3785652"/>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endParaRPr lang="de-AT" sz="2000" dirty="0">
              <a:solidFill>
                <a:schemeClr val="bg1"/>
              </a:solidFill>
              <a:latin typeface="Arial"/>
              <a:cs typeface="Arial"/>
            </a:endParaRPr>
          </a:p>
          <a:p>
            <a:pPr marL="285750" indent="-285750">
              <a:buFont typeface="Arial" panose="020B0604020202020204" pitchFamily="34" charset="0"/>
              <a:buChar char="•"/>
            </a:pPr>
            <a:r>
              <a:rPr lang="en-GB" sz="2000" dirty="0">
                <a:solidFill>
                  <a:schemeClr val="bg1"/>
                </a:solidFill>
                <a:latin typeface="Arial"/>
                <a:cs typeface="Arial"/>
              </a:rPr>
              <a:t>Protection of mental health and prevention of burnout among staff responsible for implementing policies</a:t>
            </a:r>
          </a:p>
          <a:p>
            <a:pPr marL="285750" indent="-285750">
              <a:buFont typeface="Arial" panose="020B0604020202020204" pitchFamily="34" charset="0"/>
              <a:buChar char="•"/>
            </a:pPr>
            <a:endParaRPr lang="en-GB" sz="2000" dirty="0">
              <a:solidFill>
                <a:schemeClr val="bg1"/>
              </a:solidFill>
              <a:latin typeface="Arial"/>
              <a:cs typeface="Arial"/>
            </a:endParaRPr>
          </a:p>
          <a:p>
            <a:pPr marL="285750" indent="-285750">
              <a:buFont typeface="Arial" panose="020B0604020202020204" pitchFamily="34" charset="0"/>
              <a:buChar char="•"/>
            </a:pPr>
            <a:r>
              <a:rPr lang="en-GB" sz="2000" dirty="0">
                <a:solidFill>
                  <a:schemeClr val="bg1"/>
                </a:solidFill>
                <a:latin typeface="Arial"/>
                <a:cs typeface="Arial"/>
              </a:rPr>
              <a:t>Interinstitutional learning and exchange</a:t>
            </a:r>
          </a:p>
          <a:p>
            <a:pPr marL="285750" indent="-285750">
              <a:buFont typeface="Arial" panose="020B0604020202020204" pitchFamily="34" charset="0"/>
              <a:buChar char="•"/>
            </a:pPr>
            <a:endParaRPr lang="en-GB" sz="2000" dirty="0">
              <a:solidFill>
                <a:schemeClr val="bg1"/>
              </a:solidFill>
              <a:latin typeface="Arial"/>
              <a:cs typeface="Arial"/>
            </a:endParaRPr>
          </a:p>
          <a:p>
            <a:pPr marL="285750" indent="-285750">
              <a:buFont typeface="Arial" panose="020B0604020202020204" pitchFamily="34" charset="0"/>
              <a:buChar char="•"/>
            </a:pPr>
            <a:r>
              <a:rPr lang="en-GB" sz="2000" dirty="0">
                <a:solidFill>
                  <a:schemeClr val="bg1"/>
                </a:solidFill>
                <a:latin typeface="Arial"/>
                <a:cs typeface="Arial"/>
              </a:rPr>
              <a:t>Monitoring and evaluation</a:t>
            </a:r>
            <a:endParaRPr lang="de-AT" sz="2000">
              <a:solidFill>
                <a:schemeClr val="bg1"/>
              </a:solidFill>
              <a:latin typeface="Arial"/>
              <a:cs typeface="Arial"/>
            </a:endParaRPr>
          </a:p>
          <a:p>
            <a:pPr marL="285750" indent="-285750">
              <a:buFont typeface="Arial" panose="020B0604020202020204" pitchFamily="34" charset="0"/>
              <a:buChar char="•"/>
            </a:pPr>
            <a:endParaRPr lang="de-AT" sz="2000" dirty="0">
              <a:solidFill>
                <a:schemeClr val="bg1"/>
              </a:solidFill>
              <a:latin typeface="Arial"/>
              <a:cs typeface="Arial"/>
            </a:endParaRPr>
          </a:p>
          <a:p>
            <a:pPr marL="285750" indent="-285750">
              <a:buFont typeface="Arial" panose="020B0604020202020204" pitchFamily="34" charset="0"/>
              <a:buChar char="•"/>
            </a:pPr>
            <a:endParaRPr lang="en-AT" sz="2000" dirty="0">
              <a:solidFill>
                <a:schemeClr val="bg1"/>
              </a:solidFill>
              <a:latin typeface="Arial"/>
              <a:cs typeface="Arial"/>
            </a:endParaRPr>
          </a:p>
        </p:txBody>
      </p:sp>
    </p:spTree>
    <p:extLst>
      <p:ext uri="{BB962C8B-B14F-4D97-AF65-F5344CB8AC3E}">
        <p14:creationId xmlns:p14="http://schemas.microsoft.com/office/powerpoint/2010/main" val="1932280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anim calcmode="lin" valueType="num">
                                      <p:cBhvr additive="base">
                                        <p:cTn id="13"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anim calcmode="lin" valueType="num">
                                      <p:cBhvr additive="base">
                                        <p:cTn id="19"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7" end="7"/>
                                            </p:txEl>
                                          </p:spTgt>
                                        </p:tgtEl>
                                        <p:attrNameLst>
                                          <p:attrName>style.visibility</p:attrName>
                                        </p:attrNameLst>
                                      </p:cBhvr>
                                      <p:to>
                                        <p:strVal val="visible"/>
                                      </p:to>
                                    </p:set>
                                    <p:anim calcmode="lin" valueType="num">
                                      <p:cBhvr additive="base">
                                        <p:cTn id="25"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9" end="9"/>
                                            </p:txEl>
                                          </p:spTgt>
                                        </p:tgtEl>
                                        <p:attrNameLst>
                                          <p:attrName>style.visibility</p:attrName>
                                        </p:attrNameLst>
                                      </p:cBhvr>
                                      <p:to>
                                        <p:strVal val="visible"/>
                                      </p:to>
                                    </p:set>
                                    <p:anim calcmode="lin" valueType="num">
                                      <p:cBhvr additive="base">
                                        <p:cTn id="31" dur="500" fill="hold"/>
                                        <p:tgtEl>
                                          <p:spTgt spid="4">
                                            <p:txEl>
                                              <p:pRg st="9" end="9"/>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xEl>
                                              <p:pRg st="1" end="1"/>
                                            </p:txEl>
                                          </p:spTgt>
                                        </p:tgtEl>
                                        <p:attrNameLst>
                                          <p:attrName>style.visibility</p:attrName>
                                        </p:attrNameLst>
                                      </p:cBhvr>
                                      <p:to>
                                        <p:strVal val="visible"/>
                                      </p:to>
                                    </p:set>
                                    <p:anim calcmode="lin" valueType="num">
                                      <p:cBhvr additive="base">
                                        <p:cTn id="3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
                                            <p:txEl>
                                              <p:pRg st="3" end="3"/>
                                            </p:txEl>
                                          </p:spTgt>
                                        </p:tgtEl>
                                        <p:attrNameLst>
                                          <p:attrName>style.visibility</p:attrName>
                                        </p:attrNameLst>
                                      </p:cBhvr>
                                      <p:to>
                                        <p:strVal val="visible"/>
                                      </p:to>
                                    </p:set>
                                    <p:anim calcmode="lin" valueType="num">
                                      <p:cBhvr additive="base">
                                        <p:cTn id="4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
                                            <p:txEl>
                                              <p:pRg st="5" end="5"/>
                                            </p:txEl>
                                          </p:spTgt>
                                        </p:tgtEl>
                                        <p:attrNameLst>
                                          <p:attrName>style.visibility</p:attrName>
                                        </p:attrNameLst>
                                      </p:cBhvr>
                                      <p:to>
                                        <p:strVal val="visible"/>
                                      </p:to>
                                    </p:set>
                                    <p:anim calcmode="lin" valueType="num">
                                      <p:cBhvr additive="base">
                                        <p:cTn id="4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2"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3778B9-793A-2393-A6A1-F351DA14C2A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D4FAA885-93DB-974A-FAF6-CB664E699F60}"/>
              </a:ext>
            </a:extLst>
          </p:cNvPr>
          <p:cNvSpPr>
            <a:spLocks noGrp="1"/>
          </p:cNvSpPr>
          <p:nvPr>
            <p:ph type="title"/>
          </p:nvPr>
        </p:nvSpPr>
        <p:spPr/>
        <p:txBody>
          <a:bodyPr/>
          <a:lstStyle/>
          <a:p>
            <a:r>
              <a:rPr lang="de-AT" b="1" dirty="0">
                <a:latin typeface="inherit"/>
              </a:rPr>
              <a:t>UniSAFE Policy Recommendations (2)</a:t>
            </a:r>
            <a:endParaRPr lang="en-AT" b="1" dirty="0">
              <a:latin typeface="inherit"/>
            </a:endParaRPr>
          </a:p>
        </p:txBody>
      </p:sp>
      <p:sp>
        <p:nvSpPr>
          <p:cNvPr id="6" name="TextBox 5">
            <a:extLst>
              <a:ext uri="{FF2B5EF4-FFF2-40B4-BE49-F238E27FC236}">
                <a16:creationId xmlns:a16="http://schemas.microsoft.com/office/drawing/2014/main" id="{3E2AB206-73D3-06A1-3649-7106CE5457B1}"/>
              </a:ext>
            </a:extLst>
          </p:cNvPr>
          <p:cNvSpPr txBox="1"/>
          <p:nvPr/>
        </p:nvSpPr>
        <p:spPr>
          <a:xfrm>
            <a:off x="4623489" y="234179"/>
            <a:ext cx="7276214" cy="400110"/>
          </a:xfrm>
          <a:prstGeom prst="rect">
            <a:avLst/>
          </a:prstGeom>
          <a:noFill/>
        </p:spPr>
        <p:txBody>
          <a:bodyPr wrap="square" lIns="91440" tIns="45720" rIns="91440" bIns="45720" anchor="t">
            <a:spAutoFit/>
          </a:bodyPr>
          <a:lstStyle/>
          <a:p>
            <a:r>
              <a:rPr lang="en-US" sz="1000" b="0" i="0" dirty="0">
                <a:solidFill>
                  <a:srgbClr val="000000"/>
                </a:solidFill>
                <a:effectLst/>
                <a:latin typeface="Arial"/>
                <a:cs typeface="Arial"/>
              </a:rPr>
              <a:t>Madesi, V., </a:t>
            </a:r>
            <a:r>
              <a:rPr lang="en-US" sz="1000" b="0" i="0" dirty="0" err="1">
                <a:solidFill>
                  <a:srgbClr val="000000"/>
                </a:solidFill>
                <a:effectLst/>
                <a:latin typeface="Arial"/>
                <a:cs typeface="Arial"/>
              </a:rPr>
              <a:t>Polykarpou</a:t>
            </a:r>
            <a:r>
              <a:rPr lang="en-US" sz="1000" b="0" i="0" dirty="0">
                <a:solidFill>
                  <a:srgbClr val="000000"/>
                </a:solidFill>
                <a:effectLst/>
                <a:latin typeface="Arial"/>
                <a:cs typeface="Arial"/>
              </a:rPr>
              <a:t>, P., </a:t>
            </a:r>
            <a:r>
              <a:rPr lang="en-US" sz="1000" b="0" i="0" dirty="0" err="1">
                <a:solidFill>
                  <a:srgbClr val="000000"/>
                </a:solidFill>
                <a:effectLst/>
                <a:latin typeface="Arial"/>
                <a:cs typeface="Arial"/>
              </a:rPr>
              <a:t>Mergaert</a:t>
            </a:r>
            <a:r>
              <a:rPr lang="en-US" sz="1000" b="0" i="0" dirty="0">
                <a:solidFill>
                  <a:srgbClr val="000000"/>
                </a:solidFill>
                <a:effectLst/>
                <a:latin typeface="Arial"/>
                <a:cs typeface="Arial"/>
              </a:rPr>
              <a:t>, L., &amp; </a:t>
            </a:r>
            <a:r>
              <a:rPr lang="en-US" sz="1000" b="0" i="0" dirty="0" err="1">
                <a:solidFill>
                  <a:srgbClr val="000000"/>
                </a:solidFill>
                <a:effectLst/>
                <a:latin typeface="Arial"/>
                <a:cs typeface="Arial"/>
              </a:rPr>
              <a:t>Wuiame</a:t>
            </a:r>
            <a:r>
              <a:rPr lang="en-US" sz="1000" b="0" i="0" dirty="0">
                <a:solidFill>
                  <a:srgbClr val="000000"/>
                </a:solidFill>
                <a:effectLst/>
                <a:latin typeface="Arial"/>
                <a:cs typeface="Arial"/>
              </a:rPr>
              <a:t>, N. (2023). Developing a Protocol for addressing gender-based violence in research and higher education institutions: </a:t>
            </a:r>
            <a:r>
              <a:rPr lang="en-US" sz="1000" b="0" i="0" dirty="0" err="1">
                <a:solidFill>
                  <a:srgbClr val="000000"/>
                </a:solidFill>
                <a:effectLst/>
                <a:latin typeface="Arial"/>
                <a:cs typeface="Arial"/>
              </a:rPr>
              <a:t>UniSAFE</a:t>
            </a:r>
            <a:r>
              <a:rPr lang="en-US" sz="1000" b="0" i="0" dirty="0">
                <a:solidFill>
                  <a:srgbClr val="000000"/>
                </a:solidFill>
                <a:effectLst/>
                <a:latin typeface="Arial"/>
                <a:cs typeface="Arial"/>
              </a:rPr>
              <a:t> guidelines. </a:t>
            </a:r>
            <a:r>
              <a:rPr lang="en-US" sz="1000" b="0" i="0" dirty="0" err="1">
                <a:solidFill>
                  <a:srgbClr val="000000"/>
                </a:solidFill>
                <a:effectLst/>
                <a:latin typeface="Arial"/>
                <a:cs typeface="Arial"/>
              </a:rPr>
              <a:t>Zenodo</a:t>
            </a:r>
            <a:r>
              <a:rPr lang="en-US" sz="1000" b="0" i="0" dirty="0">
                <a:solidFill>
                  <a:srgbClr val="000000"/>
                </a:solidFill>
                <a:effectLst/>
                <a:latin typeface="Arial"/>
                <a:cs typeface="Arial"/>
              </a:rPr>
              <a:t>. </a:t>
            </a:r>
            <a:r>
              <a:rPr lang="en-US" sz="1000" b="0" i="0" u="none" strike="noStrike" dirty="0">
                <a:solidFill>
                  <a:srgbClr val="2F6FA7"/>
                </a:solidFill>
                <a:effectLst/>
                <a:latin typeface="Arial"/>
                <a:cs typeface="Arial"/>
                <a:hlinkClick r:id="rId3"/>
              </a:rPr>
              <a:t>https://doi.org/10.5281/zenodo.8355181</a:t>
            </a:r>
            <a:endParaRPr lang="en-US" sz="1000">
              <a:latin typeface="Arial"/>
              <a:cs typeface="Arial"/>
            </a:endParaRPr>
          </a:p>
        </p:txBody>
      </p:sp>
      <p:sp>
        <p:nvSpPr>
          <p:cNvPr id="7" name="Rectangle 3">
            <a:extLst>
              <a:ext uri="{FF2B5EF4-FFF2-40B4-BE49-F238E27FC236}">
                <a16:creationId xmlns:a16="http://schemas.microsoft.com/office/drawing/2014/main" id="{F909D6DC-797E-30E4-0B70-2C3344B8501F}"/>
              </a:ext>
            </a:extLst>
          </p:cNvPr>
          <p:cNvSpPr>
            <a:spLocks noChangeArrowheads="1"/>
          </p:cNvSpPr>
          <p:nvPr/>
        </p:nvSpPr>
        <p:spPr bwMode="auto">
          <a:xfrm>
            <a:off x="292917" y="2247673"/>
            <a:ext cx="6453658"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defTabSz="914400" eaLnBrk="0" fontAlgn="base" hangingPunct="0">
              <a:spcBef>
                <a:spcPct val="0"/>
              </a:spcBef>
              <a:spcAft>
                <a:spcPct val="0"/>
              </a:spcAft>
            </a:pPr>
            <a:r>
              <a:rPr lang="de-AT" b="1" dirty="0" err="1">
                <a:solidFill>
                  <a:schemeClr val="bg1"/>
                </a:solidFill>
                <a:latin typeface="Arial"/>
                <a:cs typeface="Arial"/>
              </a:rPr>
              <a:t>Confidentiality</a:t>
            </a:r>
            <a:r>
              <a:rPr lang="de-AT" dirty="0">
                <a:solidFill>
                  <a:schemeClr val="bg1"/>
                </a:solidFill>
                <a:latin typeface="Arial"/>
                <a:cs typeface="Arial"/>
              </a:rPr>
              <a:t> </a:t>
            </a:r>
            <a:r>
              <a:rPr lang="de-AT" dirty="0" err="1">
                <a:solidFill>
                  <a:schemeClr val="bg1"/>
                </a:solidFill>
                <a:latin typeface="Arial"/>
                <a:cs typeface="Arial"/>
              </a:rPr>
              <a:t>as</a:t>
            </a:r>
            <a:r>
              <a:rPr lang="de-AT" dirty="0">
                <a:solidFill>
                  <a:schemeClr val="bg1"/>
                </a:solidFill>
                <a:latin typeface="Arial"/>
                <a:cs typeface="Arial"/>
              </a:rPr>
              <a:t> </a:t>
            </a:r>
            <a:r>
              <a:rPr lang="de-AT" dirty="0" err="1">
                <a:solidFill>
                  <a:schemeClr val="bg1"/>
                </a:solidFill>
                <a:latin typeface="Arial"/>
                <a:cs typeface="Arial"/>
              </a:rPr>
              <a:t>the</a:t>
            </a:r>
            <a:r>
              <a:rPr lang="de-AT" dirty="0">
                <a:solidFill>
                  <a:schemeClr val="bg1"/>
                </a:solidFill>
                <a:latin typeface="Arial"/>
                <a:cs typeface="Arial"/>
              </a:rPr>
              <a:t> </a:t>
            </a:r>
            <a:r>
              <a:rPr lang="de-AT" dirty="0" err="1">
                <a:solidFill>
                  <a:schemeClr val="bg1"/>
                </a:solidFill>
                <a:latin typeface="Arial"/>
                <a:cs typeface="Arial"/>
              </a:rPr>
              <a:t>guiding</a:t>
            </a:r>
            <a:r>
              <a:rPr lang="de-AT" dirty="0">
                <a:solidFill>
                  <a:schemeClr val="bg1"/>
                </a:solidFill>
                <a:latin typeface="Arial"/>
                <a:cs typeface="Arial"/>
              </a:rPr>
              <a:t> </a:t>
            </a:r>
            <a:r>
              <a:rPr lang="de-AT" dirty="0" err="1">
                <a:solidFill>
                  <a:schemeClr val="bg1"/>
                </a:solidFill>
                <a:latin typeface="Arial"/>
                <a:cs typeface="Arial"/>
              </a:rPr>
              <a:t>principle</a:t>
            </a:r>
            <a:endParaRPr lang="de-AT">
              <a:solidFill>
                <a:schemeClr val="bg1"/>
              </a:solidFill>
              <a:latin typeface="Arial"/>
              <a:cs typeface="Arial"/>
            </a:endParaRPr>
          </a:p>
          <a:p>
            <a:pPr marL="0" marR="0" lvl="0" indent="0" algn="l" defTabSz="914400" rtl="0" eaLnBrk="0" fontAlgn="base" latinLnBrk="0" hangingPunct="0">
              <a:lnSpc>
                <a:spcPct val="100000"/>
              </a:lnSpc>
              <a:spcBef>
                <a:spcPct val="0"/>
              </a:spcBef>
              <a:spcAft>
                <a:spcPct val="0"/>
              </a:spcAft>
              <a:buClrTx/>
              <a:buSzTx/>
              <a:buFontTx/>
              <a:buNone/>
              <a:tabLst/>
            </a:pPr>
            <a:endParaRPr lang="en-AT" b="1" i="0" u="none" strike="noStrike" cap="none" normalizeH="0" baseline="0" dirty="0">
              <a:ln>
                <a:noFill/>
              </a:ln>
              <a:solidFill>
                <a:schemeClr val="bg1"/>
              </a:solidFill>
              <a:effectLst/>
              <a:latin typeface="Arial"/>
              <a:cs typeface="Arial"/>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AT" b="1" i="0" u="none" strike="noStrike" cap="none" normalizeH="0" baseline="0" dirty="0">
                <a:ln>
                  <a:noFill/>
                </a:ln>
                <a:solidFill>
                  <a:schemeClr val="bg1"/>
                </a:solidFill>
                <a:effectLst/>
                <a:latin typeface="Arial"/>
                <a:cs typeface="Arial"/>
              </a:rPr>
              <a:t>🔹 Scope</a:t>
            </a:r>
            <a:endParaRPr lang="de-AT" b="1" i="0" u="none" strike="noStrike" cap="none" normalizeH="0" baseline="0">
              <a:ln>
                <a:noFill/>
              </a:ln>
              <a:solidFill>
                <a:schemeClr val="bg1"/>
              </a:solidFill>
              <a:effectLst/>
              <a:latin typeface="Arial"/>
              <a:cs typeface="Arial"/>
            </a:endParaRPr>
          </a:p>
          <a:p>
            <a:pPr marL="0" marR="0" lvl="0" indent="0" algn="l" defTabSz="914400" rtl="0" eaLnBrk="0" fontAlgn="base" latinLnBrk="0" hangingPunct="0">
              <a:lnSpc>
                <a:spcPct val="100000"/>
              </a:lnSpc>
              <a:spcBef>
                <a:spcPct val="0"/>
              </a:spcBef>
              <a:spcAft>
                <a:spcPct val="0"/>
              </a:spcAft>
              <a:buClrTx/>
              <a:buSzTx/>
              <a:buFontTx/>
              <a:buNone/>
              <a:tabLst/>
            </a:pPr>
            <a:endParaRPr lang="en-AT" b="1" i="0" u="none" strike="noStrike" cap="none" normalizeH="0" baseline="0" dirty="0">
              <a:ln>
                <a:noFill/>
              </a:ln>
              <a:solidFill>
                <a:schemeClr val="bg1"/>
              </a:solidFill>
              <a:effectLst/>
              <a:latin typeface="Arial"/>
              <a:cs typeface="Arial"/>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AT" b="0" i="0" u="none" strike="noStrike" cap="none" normalizeH="0" baseline="0" dirty="0">
                <a:ln>
                  <a:noFill/>
                </a:ln>
                <a:solidFill>
                  <a:schemeClr val="bg1"/>
                </a:solidFill>
                <a:effectLst/>
                <a:latin typeface="Arial"/>
                <a:cs typeface="Arial"/>
              </a:rPr>
              <a:t>Applies to all institutional members: staff, students, alumni, third parties.</a:t>
            </a:r>
            <a:endParaRPr lang="en-AT" b="0" i="0" u="none" strike="noStrike" cap="none" normalizeH="0" baseline="0" dirty="0">
              <a:ln>
                <a:noFill/>
              </a:ln>
              <a:solidFill>
                <a:schemeClr val="bg1"/>
              </a:solidFill>
              <a:effectLst/>
              <a:latin typeface="Arial"/>
              <a:cs typeface="Arial"/>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AT" b="0" i="0" u="none" strike="noStrike" cap="none" normalizeH="0" baseline="0" dirty="0">
                <a:ln>
                  <a:noFill/>
                </a:ln>
                <a:solidFill>
                  <a:schemeClr val="bg1"/>
                </a:solidFill>
                <a:effectLst/>
                <a:latin typeface="Arial"/>
                <a:cs typeface="Arial"/>
              </a:rPr>
              <a:t>Covers on-campus &amp; off-campus incidents, including online and mobile-based misconduct.</a:t>
            </a:r>
            <a:endParaRPr lang="en-AT" b="0" i="0" u="none" strike="noStrike" cap="none" normalizeH="0" baseline="0" dirty="0">
              <a:ln>
                <a:noFill/>
              </a:ln>
              <a:solidFill>
                <a:schemeClr val="bg1"/>
              </a:solidFill>
              <a:effectLst/>
              <a:latin typeface="Arial"/>
              <a:cs typeface="Arial"/>
            </a:endParaRPr>
          </a:p>
          <a:p>
            <a:pPr marL="0" marR="0" lvl="0" indent="0" algn="l" defTabSz="914400" rtl="0" eaLnBrk="0" fontAlgn="base" latinLnBrk="0" hangingPunct="0">
              <a:lnSpc>
                <a:spcPct val="100000"/>
              </a:lnSpc>
              <a:spcBef>
                <a:spcPct val="0"/>
              </a:spcBef>
              <a:spcAft>
                <a:spcPct val="0"/>
              </a:spcAft>
              <a:buClrTx/>
              <a:buSzTx/>
              <a:buFontTx/>
              <a:buNone/>
              <a:tabLst/>
            </a:pPr>
            <a:endParaRPr lang="en-AT" b="1" i="0" u="none" strike="noStrike" cap="none" normalizeH="0" baseline="0" dirty="0">
              <a:ln>
                <a:noFill/>
              </a:ln>
              <a:solidFill>
                <a:schemeClr val="bg1"/>
              </a:solidFill>
              <a:effectLst/>
              <a:latin typeface="Arial"/>
              <a:cs typeface="Arial"/>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AT" b="1" i="0" u="none" strike="noStrike" cap="none" normalizeH="0" baseline="0" dirty="0">
                <a:ln>
                  <a:noFill/>
                </a:ln>
                <a:solidFill>
                  <a:schemeClr val="bg1"/>
                </a:solidFill>
                <a:effectLst/>
                <a:latin typeface="Arial"/>
                <a:cs typeface="Arial"/>
              </a:rPr>
              <a:t>🔹 Reporting </a:t>
            </a:r>
            <a:r>
              <a:rPr kumimoji="0" lang="en-AT" b="1" i="0" u="none" strike="noStrike" cap="none" normalizeH="0" baseline="0" dirty="0" err="1">
                <a:ln>
                  <a:noFill/>
                </a:ln>
                <a:solidFill>
                  <a:schemeClr val="bg1"/>
                </a:solidFill>
                <a:effectLst/>
                <a:latin typeface="Arial"/>
                <a:cs typeface="Arial"/>
              </a:rPr>
              <a:t>Procedures</a:t>
            </a:r>
            <a:endParaRPr lang="de-AT" b="1" i="0" u="none" strike="noStrike" cap="none" normalizeH="0" baseline="0" err="1">
              <a:ln>
                <a:noFill/>
              </a:ln>
              <a:solidFill>
                <a:schemeClr val="bg1"/>
              </a:solidFill>
              <a:effectLst/>
              <a:latin typeface="Arial"/>
              <a:cs typeface="Arial"/>
            </a:endParaRPr>
          </a:p>
          <a:p>
            <a:pPr marL="0" marR="0" lvl="0" indent="0" algn="l" defTabSz="914400" rtl="0" eaLnBrk="0" fontAlgn="base" latinLnBrk="0" hangingPunct="0">
              <a:lnSpc>
                <a:spcPct val="100000"/>
              </a:lnSpc>
              <a:spcBef>
                <a:spcPct val="0"/>
              </a:spcBef>
              <a:spcAft>
                <a:spcPct val="0"/>
              </a:spcAft>
              <a:buClrTx/>
              <a:buSzTx/>
              <a:buFontTx/>
              <a:buNone/>
              <a:tabLst/>
            </a:pPr>
            <a:endParaRPr lang="en-AT" b="1" i="0" u="none" strike="noStrike" cap="none" normalizeH="0" baseline="0" dirty="0">
              <a:ln>
                <a:noFill/>
              </a:ln>
              <a:solidFill>
                <a:schemeClr val="bg1"/>
              </a:solidFill>
              <a:effectLst/>
              <a:latin typeface="Arial"/>
              <a:cs typeface="Arial"/>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AT" b="1" i="0" u="none" strike="noStrike" cap="none" normalizeH="0" baseline="0">
                <a:ln>
                  <a:noFill/>
                </a:ln>
                <a:solidFill>
                  <a:schemeClr val="bg1"/>
                </a:solidFill>
                <a:effectLst/>
                <a:latin typeface="Arial"/>
                <a:cs typeface="Arial"/>
              </a:rPr>
              <a:t>Formal</a:t>
            </a:r>
            <a:r>
              <a:rPr kumimoji="0" lang="en-AT" b="0" i="0" u="none" strike="noStrike" cap="none" normalizeH="0" baseline="0" dirty="0">
                <a:ln>
                  <a:noFill/>
                </a:ln>
                <a:solidFill>
                  <a:schemeClr val="bg1"/>
                </a:solidFill>
                <a:effectLst/>
                <a:latin typeface="Arial"/>
                <a:cs typeface="Arial"/>
              </a:rPr>
              <a:t> (official complaints, triggers investigation) and</a:t>
            </a:r>
            <a:r>
              <a:rPr kumimoji="0" lang="de-AT" b="0" i="0" u="none" strike="noStrike" cap="none" normalizeH="0" baseline="0" dirty="0">
                <a:ln>
                  <a:noFill/>
                </a:ln>
                <a:solidFill>
                  <a:schemeClr val="bg1"/>
                </a:solidFill>
                <a:effectLst/>
                <a:latin typeface="Arial"/>
                <a:cs typeface="Arial"/>
              </a:rPr>
              <a:t> i</a:t>
            </a:r>
            <a:r>
              <a:rPr kumimoji="0" lang="en-AT" b="1" i="0" u="none" strike="noStrike" cap="none" normalizeH="0" baseline="0" err="1">
                <a:ln>
                  <a:noFill/>
                </a:ln>
                <a:solidFill>
                  <a:schemeClr val="bg1"/>
                </a:solidFill>
                <a:effectLst/>
                <a:latin typeface="Arial"/>
                <a:cs typeface="Arial"/>
              </a:rPr>
              <a:t>nformal</a:t>
            </a:r>
            <a:r>
              <a:rPr kumimoji="0" lang="en-AT" b="0" i="0" u="none" strike="noStrike" cap="none" normalizeH="0" baseline="0" dirty="0">
                <a:ln>
                  <a:noFill/>
                </a:ln>
                <a:solidFill>
                  <a:schemeClr val="bg1"/>
                </a:solidFill>
                <a:effectLst/>
                <a:latin typeface="Arial"/>
                <a:cs typeface="Arial"/>
              </a:rPr>
              <a:t> (safe disclosure without obligation).</a:t>
            </a:r>
            <a:endParaRPr lang="en-AT" b="0" i="0" u="none" strike="noStrike" cap="none" normalizeH="0" baseline="0" dirty="0">
              <a:ln>
                <a:noFill/>
              </a:ln>
              <a:solidFill>
                <a:schemeClr val="bg1"/>
              </a:solidFill>
              <a:effectLst/>
              <a:latin typeface="Arial"/>
              <a:cs typeface="Arial"/>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AT" b="0" i="0" u="none" strike="noStrike" cap="none" normalizeH="0" baseline="0">
                <a:ln>
                  <a:noFill/>
                </a:ln>
                <a:solidFill>
                  <a:schemeClr val="bg1"/>
                </a:solidFill>
                <a:effectLst/>
                <a:latin typeface="Arial"/>
                <a:cs typeface="Arial"/>
              </a:rPr>
              <a:t>Allows for </a:t>
            </a:r>
            <a:r>
              <a:rPr kumimoji="0" lang="en-AT" b="1" i="0" u="none" strike="noStrike" cap="none" normalizeH="0" baseline="0" dirty="0">
                <a:ln>
                  <a:noFill/>
                </a:ln>
                <a:solidFill>
                  <a:schemeClr val="bg1"/>
                </a:solidFill>
                <a:effectLst/>
                <a:latin typeface="Arial"/>
                <a:cs typeface="Arial"/>
              </a:rPr>
              <a:t>anonymous</a:t>
            </a:r>
            <a:r>
              <a:rPr kumimoji="0" lang="en-AT" b="0" i="0" u="none" strike="noStrike" cap="none" normalizeH="0" baseline="0" dirty="0">
                <a:ln>
                  <a:noFill/>
                </a:ln>
                <a:solidFill>
                  <a:schemeClr val="bg1"/>
                </a:solidFill>
                <a:effectLst/>
                <a:latin typeface="Arial"/>
                <a:cs typeface="Arial"/>
              </a:rPr>
              <a:t> and </a:t>
            </a:r>
            <a:r>
              <a:rPr kumimoji="0" lang="en-AT" b="1" i="0" u="none" strike="noStrike" cap="none" normalizeH="0" baseline="0" dirty="0">
                <a:ln>
                  <a:noFill/>
                </a:ln>
                <a:solidFill>
                  <a:schemeClr val="bg1"/>
                </a:solidFill>
                <a:effectLst/>
                <a:latin typeface="Arial"/>
                <a:cs typeface="Arial"/>
              </a:rPr>
              <a:t>confidential</a:t>
            </a:r>
            <a:r>
              <a:rPr kumimoji="0" lang="en-AT" b="0" i="0" u="none" strike="noStrike" cap="none" normalizeH="0" baseline="0" dirty="0">
                <a:ln>
                  <a:noFill/>
                </a:ln>
                <a:solidFill>
                  <a:schemeClr val="bg1"/>
                </a:solidFill>
                <a:effectLst/>
                <a:latin typeface="Arial"/>
                <a:cs typeface="Arial"/>
              </a:rPr>
              <a:t> reporting.</a:t>
            </a:r>
            <a:endParaRPr lang="en-AT" b="0" i="0" u="none" strike="noStrike" cap="none" normalizeH="0" baseline="0" dirty="0">
              <a:ln>
                <a:noFill/>
              </a:ln>
              <a:solidFill>
                <a:schemeClr val="bg1"/>
              </a:solidFill>
              <a:effectLst/>
              <a:latin typeface="Arial"/>
              <a:cs typeface="Arial"/>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AT" b="0" i="0" u="none" strike="noStrike" cap="none" normalizeH="0" baseline="0">
                <a:ln>
                  <a:noFill/>
                </a:ln>
                <a:solidFill>
                  <a:schemeClr val="bg1"/>
                </a:solidFill>
                <a:effectLst/>
                <a:latin typeface="Arial"/>
                <a:cs typeface="Arial"/>
              </a:rPr>
              <a:t>Emphasizes </a:t>
            </a:r>
            <a:r>
              <a:rPr kumimoji="0" lang="en-AT" b="1" i="0" u="none" strike="noStrike" cap="none" normalizeH="0" baseline="0" dirty="0">
                <a:ln>
                  <a:noFill/>
                </a:ln>
                <a:solidFill>
                  <a:schemeClr val="bg1"/>
                </a:solidFill>
                <a:effectLst/>
                <a:latin typeface="Arial"/>
                <a:cs typeface="Arial"/>
              </a:rPr>
              <a:t>low-threshold</a:t>
            </a:r>
            <a:r>
              <a:rPr kumimoji="0" lang="en-AT" b="0" i="0" u="none" strike="noStrike" cap="none" normalizeH="0" baseline="0" dirty="0">
                <a:ln>
                  <a:noFill/>
                </a:ln>
                <a:solidFill>
                  <a:schemeClr val="bg1"/>
                </a:solidFill>
                <a:effectLst/>
                <a:latin typeface="Arial"/>
                <a:cs typeface="Arial"/>
              </a:rPr>
              <a:t> access &amp; avoidance of NDAs.</a:t>
            </a:r>
            <a:endParaRPr lang="en-AT" b="0" i="0" u="none" strike="noStrike" cap="none" normalizeH="0" baseline="0" dirty="0">
              <a:ln>
                <a:noFill/>
              </a:ln>
              <a:solidFill>
                <a:schemeClr val="bg1"/>
              </a:solidFill>
              <a:effectLst/>
              <a:latin typeface="Arial"/>
              <a:cs typeface="Arial"/>
            </a:endParaRPr>
          </a:p>
          <a:p>
            <a:pPr marL="0" marR="0" lvl="0" indent="0" algn="l" defTabSz="914400" rtl="0" eaLnBrk="0" fontAlgn="base" latinLnBrk="0" hangingPunct="0">
              <a:lnSpc>
                <a:spcPct val="100000"/>
              </a:lnSpc>
              <a:spcBef>
                <a:spcPct val="0"/>
              </a:spcBef>
              <a:spcAft>
                <a:spcPct val="0"/>
              </a:spcAft>
              <a:buClrTx/>
              <a:buSzTx/>
              <a:buFontTx/>
              <a:buNone/>
              <a:tabLst/>
            </a:pPr>
            <a:endParaRPr lang="en-AT" b="1" i="0" u="none" strike="noStrike" cap="none" normalizeH="0" baseline="0" dirty="0">
              <a:ln>
                <a:noFill/>
              </a:ln>
              <a:solidFill>
                <a:schemeClr val="bg1"/>
              </a:solidFill>
              <a:effectLst/>
              <a:latin typeface="Arial"/>
              <a:cs typeface="Arial"/>
            </a:endParaRPr>
          </a:p>
        </p:txBody>
      </p:sp>
      <p:sp>
        <p:nvSpPr>
          <p:cNvPr id="2" name="Rectangle 3">
            <a:extLst>
              <a:ext uri="{FF2B5EF4-FFF2-40B4-BE49-F238E27FC236}">
                <a16:creationId xmlns:a16="http://schemas.microsoft.com/office/drawing/2014/main" id="{F2D19B84-728A-259F-B9B9-0A325BC84B3B}"/>
              </a:ext>
            </a:extLst>
          </p:cNvPr>
          <p:cNvSpPr>
            <a:spLocks noChangeArrowheads="1"/>
          </p:cNvSpPr>
          <p:nvPr/>
        </p:nvSpPr>
        <p:spPr bwMode="auto">
          <a:xfrm>
            <a:off x="6885241" y="2661515"/>
            <a:ext cx="5158711" cy="3693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AT" b="1" i="0" u="none" strike="noStrike" cap="none" normalizeH="0" baseline="0" dirty="0">
                <a:ln>
                  <a:noFill/>
                </a:ln>
                <a:solidFill>
                  <a:schemeClr val="bg1"/>
                </a:solidFill>
                <a:effectLst/>
                <a:latin typeface="Arial"/>
                <a:cs typeface="Arial"/>
              </a:rPr>
              <a:t>🔹 </a:t>
            </a:r>
            <a:r>
              <a:rPr kumimoji="0" lang="en-AT" b="1" i="0" u="none" strike="noStrike" cap="none" normalizeH="0" baseline="0" dirty="0" err="1">
                <a:ln>
                  <a:noFill/>
                </a:ln>
                <a:solidFill>
                  <a:schemeClr val="bg1"/>
                </a:solidFill>
                <a:effectLst/>
                <a:latin typeface="Arial"/>
                <a:cs typeface="Arial"/>
              </a:rPr>
              <a:t>Protection</a:t>
            </a:r>
            <a:r>
              <a:rPr kumimoji="0" lang="en-AT" b="1" i="0" u="none" strike="noStrike" cap="none" normalizeH="0" baseline="0" dirty="0">
                <a:ln>
                  <a:noFill/>
                </a:ln>
                <a:solidFill>
                  <a:schemeClr val="bg1"/>
                </a:solidFill>
                <a:effectLst/>
                <a:latin typeface="Arial"/>
                <a:cs typeface="Arial"/>
              </a:rPr>
              <a:t> Measures</a:t>
            </a:r>
            <a:endParaRPr lang="de-AT" b="1" i="0" u="none" strike="noStrike" cap="none" normalizeH="0" baseline="0">
              <a:ln>
                <a:noFill/>
              </a:ln>
              <a:solidFill>
                <a:schemeClr val="bg1"/>
              </a:solidFill>
              <a:effectLst/>
              <a:latin typeface="Arial"/>
              <a:cs typeface="Arial"/>
            </a:endParaRPr>
          </a:p>
          <a:p>
            <a:pPr marL="0" marR="0" lvl="0" indent="0" algn="l" defTabSz="914400" rtl="0" eaLnBrk="0" fontAlgn="base" latinLnBrk="0" hangingPunct="0">
              <a:lnSpc>
                <a:spcPct val="100000"/>
              </a:lnSpc>
              <a:spcBef>
                <a:spcPct val="0"/>
              </a:spcBef>
              <a:spcAft>
                <a:spcPct val="0"/>
              </a:spcAft>
              <a:buClrTx/>
              <a:buSzTx/>
              <a:buFontTx/>
              <a:buNone/>
              <a:tabLst/>
            </a:pPr>
            <a:endParaRPr lang="en-AT" b="1" i="0" u="none" strike="noStrike" cap="none" normalizeH="0" baseline="0" dirty="0">
              <a:ln>
                <a:noFill/>
              </a:ln>
              <a:solidFill>
                <a:schemeClr val="bg1"/>
              </a:solidFill>
              <a:effectLst/>
              <a:latin typeface="Arial"/>
              <a:cs typeface="Arial"/>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GB" b="0" i="0" u="none" strike="noStrike" cap="none" normalizeH="0" baseline="0" dirty="0">
                <a:ln>
                  <a:noFill/>
                </a:ln>
                <a:solidFill>
                  <a:schemeClr val="bg1"/>
                </a:solidFill>
                <a:effectLst/>
                <a:latin typeface="Arial"/>
                <a:cs typeface="Arial"/>
              </a:rPr>
              <a:t> </a:t>
            </a:r>
            <a:r>
              <a:rPr kumimoji="0" lang="en-AT" b="0" i="0" u="none" strike="noStrike" cap="none" normalizeH="0" baseline="0" dirty="0">
                <a:ln>
                  <a:noFill/>
                </a:ln>
                <a:solidFill>
                  <a:schemeClr val="bg1"/>
                </a:solidFill>
                <a:effectLst/>
                <a:latin typeface="Arial"/>
                <a:cs typeface="Arial"/>
              </a:rPr>
              <a:t>Victim-</a:t>
            </a:r>
            <a:r>
              <a:rPr kumimoji="0" lang="en-AT" b="0" i="0" u="none" strike="noStrike" cap="none" normalizeH="0" baseline="0">
                <a:ln>
                  <a:noFill/>
                </a:ln>
                <a:solidFill>
                  <a:schemeClr val="bg1"/>
                </a:solidFill>
                <a:effectLst/>
                <a:latin typeface="Arial"/>
                <a:cs typeface="Arial"/>
              </a:rPr>
              <a:t>centered</a:t>
            </a:r>
            <a:r>
              <a:rPr kumimoji="0" lang="en-AT" b="0" i="0" u="none" strike="noStrike" cap="none" normalizeH="0" baseline="0" dirty="0">
                <a:ln>
                  <a:noFill/>
                </a:ln>
                <a:solidFill>
                  <a:schemeClr val="bg1"/>
                </a:solidFill>
                <a:effectLst/>
                <a:latin typeface="Arial"/>
                <a:cs typeface="Arial"/>
              </a:rPr>
              <a:t> actions: no-contact orders, environment changes, temporary suspensions.</a:t>
            </a:r>
            <a:endParaRPr lang="en-AT" b="0" i="0" u="none" strike="noStrike" cap="none" normalizeH="0" baseline="0" dirty="0">
              <a:ln>
                <a:noFill/>
              </a:ln>
              <a:solidFill>
                <a:schemeClr val="bg1"/>
              </a:solidFill>
              <a:effectLst/>
              <a:latin typeface="Arial"/>
              <a:cs typeface="Arial"/>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GB" b="0" i="0" u="none" strike="noStrike" cap="none" normalizeH="0" baseline="0" dirty="0">
                <a:ln>
                  <a:noFill/>
                </a:ln>
                <a:solidFill>
                  <a:schemeClr val="bg1"/>
                </a:solidFill>
                <a:effectLst/>
                <a:latin typeface="Arial"/>
                <a:cs typeface="Arial"/>
              </a:rPr>
              <a:t> </a:t>
            </a:r>
            <a:r>
              <a:rPr kumimoji="0" lang="en-AT" b="0" i="0" u="none" strike="noStrike" cap="none" normalizeH="0" baseline="0" dirty="0">
                <a:ln>
                  <a:noFill/>
                </a:ln>
                <a:solidFill>
                  <a:schemeClr val="bg1"/>
                </a:solidFill>
                <a:effectLst/>
                <a:latin typeface="Arial"/>
                <a:cs typeface="Arial"/>
              </a:rPr>
              <a:t>Clear stance against retaliation.</a:t>
            </a:r>
            <a:r>
              <a:rPr kumimoji="0" lang="en-GB" b="0" i="0" u="none" strike="noStrike" cap="none" normalizeH="0" baseline="0" dirty="0">
                <a:ln>
                  <a:noFill/>
                </a:ln>
                <a:solidFill>
                  <a:schemeClr val="bg1"/>
                </a:solidFill>
                <a:effectLst/>
                <a:latin typeface="Arial"/>
                <a:cs typeface="Arial"/>
              </a:rPr>
              <a:t> </a:t>
            </a:r>
            <a:endParaRPr lang="en-GB" b="0" i="0" u="none" strike="noStrike" cap="none" normalizeH="0" baseline="0" dirty="0">
              <a:ln>
                <a:noFill/>
              </a:ln>
              <a:solidFill>
                <a:schemeClr val="bg1"/>
              </a:solidFill>
              <a:effectLst/>
              <a:latin typeface="Arial"/>
              <a:cs typeface="Arial"/>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en-GB" b="0" i="0" u="none" strike="noStrike" cap="none" normalizeH="0" baseline="0" dirty="0">
              <a:ln>
                <a:noFill/>
              </a:ln>
              <a:solidFill>
                <a:schemeClr val="bg1"/>
              </a:solidFill>
              <a:effectLst/>
              <a:latin typeface="Arial"/>
              <a:cs typeface="Arial"/>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AT" b="1" i="0" u="none" strike="noStrike" cap="none" normalizeH="0" baseline="0" dirty="0">
                <a:ln>
                  <a:noFill/>
                </a:ln>
                <a:solidFill>
                  <a:schemeClr val="bg1"/>
                </a:solidFill>
                <a:effectLst/>
                <a:latin typeface="Arial"/>
                <a:cs typeface="Arial"/>
              </a:rPr>
              <a:t>🔹 Investigation</a:t>
            </a:r>
            <a:endParaRPr lang="de-AT" b="1" i="0" u="none" strike="noStrike" cap="none" normalizeH="0" baseline="0">
              <a:ln>
                <a:noFill/>
              </a:ln>
              <a:solidFill>
                <a:schemeClr val="bg1"/>
              </a:solidFill>
              <a:effectLst/>
              <a:latin typeface="Arial"/>
              <a:cs typeface="Arial"/>
            </a:endParaRPr>
          </a:p>
          <a:p>
            <a:pPr marL="0" marR="0" lvl="0" indent="0" algn="l" defTabSz="914400" rtl="0" eaLnBrk="0" fontAlgn="base" latinLnBrk="0" hangingPunct="0">
              <a:lnSpc>
                <a:spcPct val="100000"/>
              </a:lnSpc>
              <a:spcBef>
                <a:spcPct val="0"/>
              </a:spcBef>
              <a:spcAft>
                <a:spcPct val="0"/>
              </a:spcAft>
              <a:buClrTx/>
              <a:buSzTx/>
              <a:buFontTx/>
              <a:buNone/>
              <a:tabLst/>
            </a:pPr>
            <a:endParaRPr lang="en-AT" b="1" i="0" u="none" strike="noStrike" cap="none" normalizeH="0" baseline="0" dirty="0">
              <a:ln>
                <a:noFill/>
              </a:ln>
              <a:solidFill>
                <a:schemeClr val="bg1"/>
              </a:solidFill>
              <a:effectLst/>
              <a:latin typeface="Arial"/>
              <a:cs typeface="Arial"/>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AT" b="0" i="0" u="none" strike="noStrike" cap="none" normalizeH="0" baseline="0" dirty="0">
                <a:ln>
                  <a:noFill/>
                </a:ln>
                <a:solidFill>
                  <a:schemeClr val="bg1"/>
                </a:solidFill>
                <a:effectLst/>
                <a:latin typeface="Arial"/>
                <a:cs typeface="Arial"/>
              </a:rPr>
              <a:t>Transparent timelines, evidence types, and dual pathways (institutional/legal).</a:t>
            </a:r>
            <a:endParaRPr lang="en-AT" b="0" i="0" u="none" strike="noStrike" cap="none" normalizeH="0" baseline="0" dirty="0">
              <a:ln>
                <a:noFill/>
              </a:ln>
              <a:solidFill>
                <a:schemeClr val="bg1"/>
              </a:solidFill>
              <a:effectLst/>
              <a:latin typeface="Arial"/>
              <a:cs typeface="Arial"/>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AT" b="0" i="0" u="none" strike="noStrike" cap="none" normalizeH="0" baseline="0" dirty="0">
                <a:ln>
                  <a:noFill/>
                </a:ln>
                <a:solidFill>
                  <a:schemeClr val="bg1"/>
                </a:solidFill>
                <a:effectLst/>
                <a:latin typeface="Arial"/>
                <a:cs typeface="Arial"/>
              </a:rPr>
              <a:t>Protects confidentiality, and allows appeals.</a:t>
            </a:r>
            <a:endParaRPr lang="en-AT" b="0" i="0" u="none" strike="noStrike" cap="none" normalizeH="0" baseline="0" dirty="0">
              <a:ln>
                <a:noFill/>
              </a:ln>
              <a:solidFill>
                <a:schemeClr val="bg1"/>
              </a:solidFill>
              <a:effectLst/>
              <a:latin typeface="Arial"/>
              <a:cs typeface="Arial"/>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en-AT" b="0" i="0" u="none" strike="noStrike" cap="none" normalizeH="0" baseline="0" dirty="0">
              <a:ln>
                <a:noFill/>
              </a:ln>
              <a:solidFill>
                <a:schemeClr val="bg1"/>
              </a:solidFill>
              <a:effectLst/>
              <a:latin typeface="Arial"/>
              <a:cs typeface="Arial"/>
            </a:endParaRPr>
          </a:p>
        </p:txBody>
      </p:sp>
    </p:spTree>
    <p:extLst>
      <p:ext uri="{BB962C8B-B14F-4D97-AF65-F5344CB8AC3E}">
        <p14:creationId xmlns:p14="http://schemas.microsoft.com/office/powerpoint/2010/main" val="2746894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 calcmode="lin" valueType="num">
                                      <p:cBhvr additive="base">
                                        <p:cTn id="13"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anim calcmode="lin" valueType="num">
                                      <p:cBhvr additive="base">
                                        <p:cTn id="19"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xEl>
                                              <p:pRg st="5" end="5"/>
                                            </p:txEl>
                                          </p:spTgt>
                                        </p:tgtEl>
                                        <p:attrNameLst>
                                          <p:attrName>style.visibility</p:attrName>
                                        </p:attrNameLst>
                                      </p:cBhvr>
                                      <p:to>
                                        <p:strVal val="visible"/>
                                      </p:to>
                                    </p:set>
                                    <p:anim calcmode="lin" valueType="num">
                                      <p:cBhvr additive="base">
                                        <p:cTn id="25" dur="500" fill="hold"/>
                                        <p:tgtEl>
                                          <p:spTgt spid="7">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xEl>
                                              <p:pRg st="7" end="7"/>
                                            </p:txEl>
                                          </p:spTgt>
                                        </p:tgtEl>
                                        <p:attrNameLst>
                                          <p:attrName>style.visibility</p:attrName>
                                        </p:attrNameLst>
                                      </p:cBhvr>
                                      <p:to>
                                        <p:strVal val="visible"/>
                                      </p:to>
                                    </p:set>
                                    <p:anim calcmode="lin" valueType="num">
                                      <p:cBhvr additive="base">
                                        <p:cTn id="31" dur="500" fill="hold"/>
                                        <p:tgtEl>
                                          <p:spTgt spid="7">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xEl>
                                              <p:pRg st="9" end="9"/>
                                            </p:txEl>
                                          </p:spTgt>
                                        </p:tgtEl>
                                        <p:attrNameLst>
                                          <p:attrName>style.visibility</p:attrName>
                                        </p:attrNameLst>
                                      </p:cBhvr>
                                      <p:to>
                                        <p:strVal val="visible"/>
                                      </p:to>
                                    </p:set>
                                    <p:anim calcmode="lin" valueType="num">
                                      <p:cBhvr additive="base">
                                        <p:cTn id="37" dur="500" fill="hold"/>
                                        <p:tgtEl>
                                          <p:spTgt spid="7">
                                            <p:txEl>
                                              <p:pRg st="9" end="9"/>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7">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
                                            <p:txEl>
                                              <p:pRg st="10" end="10"/>
                                            </p:txEl>
                                          </p:spTgt>
                                        </p:tgtEl>
                                        <p:attrNameLst>
                                          <p:attrName>style.visibility</p:attrName>
                                        </p:attrNameLst>
                                      </p:cBhvr>
                                      <p:to>
                                        <p:strVal val="visible"/>
                                      </p:to>
                                    </p:set>
                                    <p:anim calcmode="lin" valueType="num">
                                      <p:cBhvr additive="base">
                                        <p:cTn id="43" dur="500" fill="hold"/>
                                        <p:tgtEl>
                                          <p:spTgt spid="7">
                                            <p:txEl>
                                              <p:pRg st="10" end="1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7">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7">
                                            <p:txEl>
                                              <p:pRg st="11" end="11"/>
                                            </p:txEl>
                                          </p:spTgt>
                                        </p:tgtEl>
                                        <p:attrNameLst>
                                          <p:attrName>style.visibility</p:attrName>
                                        </p:attrNameLst>
                                      </p:cBhvr>
                                      <p:to>
                                        <p:strVal val="visible"/>
                                      </p:to>
                                    </p:set>
                                    <p:anim calcmode="lin" valueType="num">
                                      <p:cBhvr additive="base">
                                        <p:cTn id="49" dur="500" fill="hold"/>
                                        <p:tgtEl>
                                          <p:spTgt spid="7">
                                            <p:txEl>
                                              <p:pRg st="11" end="11"/>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7">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
                                            <p:txEl>
                                              <p:pRg st="0" end="0"/>
                                            </p:txEl>
                                          </p:spTgt>
                                        </p:tgtEl>
                                        <p:attrNameLst>
                                          <p:attrName>style.visibility</p:attrName>
                                        </p:attrNameLst>
                                      </p:cBhvr>
                                      <p:to>
                                        <p:strVal val="visible"/>
                                      </p:to>
                                    </p:set>
                                    <p:anim calcmode="lin" valueType="num">
                                      <p:cBhvr additive="base">
                                        <p:cTn id="55"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
                                            <p:txEl>
                                              <p:pRg st="2" end="2"/>
                                            </p:txEl>
                                          </p:spTgt>
                                        </p:tgtEl>
                                        <p:attrNameLst>
                                          <p:attrName>style.visibility</p:attrName>
                                        </p:attrNameLst>
                                      </p:cBhvr>
                                      <p:to>
                                        <p:strVal val="visible"/>
                                      </p:to>
                                    </p:set>
                                    <p:anim calcmode="lin" valueType="num">
                                      <p:cBhvr additive="base">
                                        <p:cTn id="6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2">
                                            <p:txEl>
                                              <p:pRg st="3" end="3"/>
                                            </p:txEl>
                                          </p:spTgt>
                                        </p:tgtEl>
                                        <p:attrNameLst>
                                          <p:attrName>style.visibility</p:attrName>
                                        </p:attrNameLst>
                                      </p:cBhvr>
                                      <p:to>
                                        <p:strVal val="visible"/>
                                      </p:to>
                                    </p:set>
                                    <p:anim calcmode="lin" valueType="num">
                                      <p:cBhvr additive="base">
                                        <p:cTn id="67"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2">
                                            <p:txEl>
                                              <p:pRg st="5" end="5"/>
                                            </p:txEl>
                                          </p:spTgt>
                                        </p:tgtEl>
                                        <p:attrNameLst>
                                          <p:attrName>style.visibility</p:attrName>
                                        </p:attrNameLst>
                                      </p:cBhvr>
                                      <p:to>
                                        <p:strVal val="visible"/>
                                      </p:to>
                                    </p:set>
                                    <p:anim calcmode="lin" valueType="num">
                                      <p:cBhvr additive="base">
                                        <p:cTn id="73"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2">
                                            <p:txEl>
                                              <p:pRg st="7" end="7"/>
                                            </p:txEl>
                                          </p:spTgt>
                                        </p:tgtEl>
                                        <p:attrNameLst>
                                          <p:attrName>style.visibility</p:attrName>
                                        </p:attrNameLst>
                                      </p:cBhvr>
                                      <p:to>
                                        <p:strVal val="visible"/>
                                      </p:to>
                                    </p:set>
                                    <p:anim calcmode="lin" valueType="num">
                                      <p:cBhvr additive="base">
                                        <p:cTn id="79"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2">
                                            <p:txEl>
                                              <p:pRg st="8" end="8"/>
                                            </p:txEl>
                                          </p:spTgt>
                                        </p:tgtEl>
                                        <p:attrNameLst>
                                          <p:attrName>style.visibility</p:attrName>
                                        </p:attrNameLst>
                                      </p:cBhvr>
                                      <p:to>
                                        <p:strVal val="visible"/>
                                      </p:to>
                                    </p:set>
                                    <p:anim calcmode="lin" valueType="num">
                                      <p:cBhvr additive="base">
                                        <p:cTn id="85"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2">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2"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0814375-6052-3DE8-EA75-92F44BF97C2C}"/>
              </a:ext>
            </a:extLst>
          </p:cNvPr>
          <p:cNvSpPr txBox="1">
            <a:spLocks/>
          </p:cNvSpPr>
          <p:nvPr/>
        </p:nvSpPr>
        <p:spPr>
          <a:xfrm>
            <a:off x="1052512" y="1103075"/>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US" b="1" dirty="0">
                <a:latin typeface="Arial"/>
                <a:cs typeface="Arial"/>
              </a:rPr>
              <a:t>Learning Objectives</a:t>
            </a:r>
          </a:p>
        </p:txBody>
      </p:sp>
      <p:sp>
        <p:nvSpPr>
          <p:cNvPr id="6" name="Freeform 3">
            <a:extLst>
              <a:ext uri="{FF2B5EF4-FFF2-40B4-BE49-F238E27FC236}">
                <a16:creationId xmlns:a16="http://schemas.microsoft.com/office/drawing/2014/main" id="{76186CF9-104F-4F25-8025-52B7C7DA7A3F}"/>
              </a:ext>
            </a:extLst>
          </p:cNvPr>
          <p:cNvSpPr>
            <a:spLocks/>
          </p:cNvSpPr>
          <p:nvPr/>
        </p:nvSpPr>
        <p:spPr bwMode="auto">
          <a:xfrm>
            <a:off x="1314513" y="3005361"/>
            <a:ext cx="317896" cy="229122"/>
          </a:xfrm>
          <a:custGeom>
            <a:avLst/>
            <a:gdLst>
              <a:gd name="T0" fmla="*/ 159 w 162"/>
              <a:gd name="T1" fmla="*/ 12 h 115"/>
              <a:gd name="T2" fmla="*/ 58 w 162"/>
              <a:gd name="T3" fmla="*/ 113 h 115"/>
              <a:gd name="T4" fmla="*/ 53 w 162"/>
              <a:gd name="T5" fmla="*/ 115 h 115"/>
              <a:gd name="T6" fmla="*/ 49 w 162"/>
              <a:gd name="T7" fmla="*/ 113 h 115"/>
              <a:gd name="T8" fmla="*/ 3 w 162"/>
              <a:gd name="T9" fmla="*/ 67 h 115"/>
              <a:gd name="T10" fmla="*/ 3 w 162"/>
              <a:gd name="T11" fmla="*/ 58 h 115"/>
              <a:gd name="T12" fmla="*/ 12 w 162"/>
              <a:gd name="T13" fmla="*/ 58 h 115"/>
              <a:gd name="T14" fmla="*/ 53 w 162"/>
              <a:gd name="T15" fmla="*/ 99 h 115"/>
              <a:gd name="T16" fmla="*/ 150 w 162"/>
              <a:gd name="T17" fmla="*/ 3 h 115"/>
              <a:gd name="T18" fmla="*/ 159 w 162"/>
              <a:gd name="T19" fmla="*/ 3 h 115"/>
              <a:gd name="T20" fmla="*/ 159 w 162"/>
              <a:gd name="T21" fmla="*/ 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2" h="115">
                <a:moveTo>
                  <a:pt x="159" y="12"/>
                </a:moveTo>
                <a:cubicBezTo>
                  <a:pt x="58" y="113"/>
                  <a:pt x="58" y="113"/>
                  <a:pt x="58" y="113"/>
                </a:cubicBezTo>
                <a:cubicBezTo>
                  <a:pt x="57" y="114"/>
                  <a:pt x="55" y="115"/>
                  <a:pt x="53" y="115"/>
                </a:cubicBezTo>
                <a:cubicBezTo>
                  <a:pt x="52" y="115"/>
                  <a:pt x="50" y="114"/>
                  <a:pt x="49" y="113"/>
                </a:cubicBezTo>
                <a:cubicBezTo>
                  <a:pt x="3" y="67"/>
                  <a:pt x="3" y="67"/>
                  <a:pt x="3" y="67"/>
                </a:cubicBezTo>
                <a:cubicBezTo>
                  <a:pt x="0" y="65"/>
                  <a:pt x="0" y="61"/>
                  <a:pt x="3" y="58"/>
                </a:cubicBezTo>
                <a:cubicBezTo>
                  <a:pt x="5" y="56"/>
                  <a:pt x="10" y="56"/>
                  <a:pt x="12" y="58"/>
                </a:cubicBezTo>
                <a:cubicBezTo>
                  <a:pt x="53" y="99"/>
                  <a:pt x="53" y="99"/>
                  <a:pt x="53" y="99"/>
                </a:cubicBezTo>
                <a:cubicBezTo>
                  <a:pt x="150" y="3"/>
                  <a:pt x="150" y="3"/>
                  <a:pt x="150" y="3"/>
                </a:cubicBezTo>
                <a:cubicBezTo>
                  <a:pt x="152" y="0"/>
                  <a:pt x="157" y="0"/>
                  <a:pt x="159" y="3"/>
                </a:cubicBezTo>
                <a:cubicBezTo>
                  <a:pt x="162" y="5"/>
                  <a:pt x="162" y="10"/>
                  <a:pt x="159" y="1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en-US">
              <a:latin typeface="inherit"/>
            </a:endParaRPr>
          </a:p>
        </p:txBody>
      </p:sp>
      <p:sp>
        <p:nvSpPr>
          <p:cNvPr id="8" name="Freeform 3">
            <a:extLst>
              <a:ext uri="{FF2B5EF4-FFF2-40B4-BE49-F238E27FC236}">
                <a16:creationId xmlns:a16="http://schemas.microsoft.com/office/drawing/2014/main" id="{C5975111-621F-2546-BF37-20A42944FE0B}"/>
              </a:ext>
            </a:extLst>
          </p:cNvPr>
          <p:cNvSpPr>
            <a:spLocks/>
          </p:cNvSpPr>
          <p:nvPr/>
        </p:nvSpPr>
        <p:spPr bwMode="auto">
          <a:xfrm>
            <a:off x="1262638" y="2448590"/>
            <a:ext cx="274730" cy="185966"/>
          </a:xfrm>
          <a:custGeom>
            <a:avLst/>
            <a:gdLst>
              <a:gd name="T0" fmla="*/ 159 w 162"/>
              <a:gd name="T1" fmla="*/ 12 h 115"/>
              <a:gd name="T2" fmla="*/ 58 w 162"/>
              <a:gd name="T3" fmla="*/ 113 h 115"/>
              <a:gd name="T4" fmla="*/ 53 w 162"/>
              <a:gd name="T5" fmla="*/ 115 h 115"/>
              <a:gd name="T6" fmla="*/ 49 w 162"/>
              <a:gd name="T7" fmla="*/ 113 h 115"/>
              <a:gd name="T8" fmla="*/ 3 w 162"/>
              <a:gd name="T9" fmla="*/ 67 h 115"/>
              <a:gd name="T10" fmla="*/ 3 w 162"/>
              <a:gd name="T11" fmla="*/ 58 h 115"/>
              <a:gd name="T12" fmla="*/ 12 w 162"/>
              <a:gd name="T13" fmla="*/ 58 h 115"/>
              <a:gd name="T14" fmla="*/ 53 w 162"/>
              <a:gd name="T15" fmla="*/ 99 h 115"/>
              <a:gd name="T16" fmla="*/ 150 w 162"/>
              <a:gd name="T17" fmla="*/ 3 h 115"/>
              <a:gd name="T18" fmla="*/ 159 w 162"/>
              <a:gd name="T19" fmla="*/ 3 h 115"/>
              <a:gd name="T20" fmla="*/ 159 w 162"/>
              <a:gd name="T21" fmla="*/ 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2" h="115">
                <a:moveTo>
                  <a:pt x="159" y="12"/>
                </a:moveTo>
                <a:cubicBezTo>
                  <a:pt x="58" y="113"/>
                  <a:pt x="58" y="113"/>
                  <a:pt x="58" y="113"/>
                </a:cubicBezTo>
                <a:cubicBezTo>
                  <a:pt x="57" y="114"/>
                  <a:pt x="55" y="115"/>
                  <a:pt x="53" y="115"/>
                </a:cubicBezTo>
                <a:cubicBezTo>
                  <a:pt x="52" y="115"/>
                  <a:pt x="50" y="114"/>
                  <a:pt x="49" y="113"/>
                </a:cubicBezTo>
                <a:cubicBezTo>
                  <a:pt x="3" y="67"/>
                  <a:pt x="3" y="67"/>
                  <a:pt x="3" y="67"/>
                </a:cubicBezTo>
                <a:cubicBezTo>
                  <a:pt x="0" y="65"/>
                  <a:pt x="0" y="61"/>
                  <a:pt x="3" y="58"/>
                </a:cubicBezTo>
                <a:cubicBezTo>
                  <a:pt x="5" y="56"/>
                  <a:pt x="10" y="56"/>
                  <a:pt x="12" y="58"/>
                </a:cubicBezTo>
                <a:cubicBezTo>
                  <a:pt x="53" y="99"/>
                  <a:pt x="53" y="99"/>
                  <a:pt x="53" y="99"/>
                </a:cubicBezTo>
                <a:cubicBezTo>
                  <a:pt x="150" y="3"/>
                  <a:pt x="150" y="3"/>
                  <a:pt x="150" y="3"/>
                </a:cubicBezTo>
                <a:cubicBezTo>
                  <a:pt x="152" y="0"/>
                  <a:pt x="157" y="0"/>
                  <a:pt x="159" y="3"/>
                </a:cubicBezTo>
                <a:cubicBezTo>
                  <a:pt x="162" y="5"/>
                  <a:pt x="162" y="10"/>
                  <a:pt x="159" y="1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en-US">
              <a:latin typeface="inherit"/>
            </a:endParaRPr>
          </a:p>
        </p:txBody>
      </p:sp>
      <p:sp>
        <p:nvSpPr>
          <p:cNvPr id="5" name="Freeform 3">
            <a:extLst>
              <a:ext uri="{FF2B5EF4-FFF2-40B4-BE49-F238E27FC236}">
                <a16:creationId xmlns:a16="http://schemas.microsoft.com/office/drawing/2014/main" id="{85221A47-4BD5-D46F-46D7-236A7FF56407}"/>
              </a:ext>
            </a:extLst>
          </p:cNvPr>
          <p:cNvSpPr>
            <a:spLocks/>
          </p:cNvSpPr>
          <p:nvPr/>
        </p:nvSpPr>
        <p:spPr bwMode="auto">
          <a:xfrm>
            <a:off x="1262638" y="3666098"/>
            <a:ext cx="274730" cy="185966"/>
          </a:xfrm>
          <a:custGeom>
            <a:avLst/>
            <a:gdLst>
              <a:gd name="T0" fmla="*/ 159 w 162"/>
              <a:gd name="T1" fmla="*/ 12 h 115"/>
              <a:gd name="T2" fmla="*/ 58 w 162"/>
              <a:gd name="T3" fmla="*/ 113 h 115"/>
              <a:gd name="T4" fmla="*/ 53 w 162"/>
              <a:gd name="T5" fmla="*/ 115 h 115"/>
              <a:gd name="T6" fmla="*/ 49 w 162"/>
              <a:gd name="T7" fmla="*/ 113 h 115"/>
              <a:gd name="T8" fmla="*/ 3 w 162"/>
              <a:gd name="T9" fmla="*/ 67 h 115"/>
              <a:gd name="T10" fmla="*/ 3 w 162"/>
              <a:gd name="T11" fmla="*/ 58 h 115"/>
              <a:gd name="T12" fmla="*/ 12 w 162"/>
              <a:gd name="T13" fmla="*/ 58 h 115"/>
              <a:gd name="T14" fmla="*/ 53 w 162"/>
              <a:gd name="T15" fmla="*/ 99 h 115"/>
              <a:gd name="T16" fmla="*/ 150 w 162"/>
              <a:gd name="T17" fmla="*/ 3 h 115"/>
              <a:gd name="T18" fmla="*/ 159 w 162"/>
              <a:gd name="T19" fmla="*/ 3 h 115"/>
              <a:gd name="T20" fmla="*/ 159 w 162"/>
              <a:gd name="T21" fmla="*/ 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2" h="115">
                <a:moveTo>
                  <a:pt x="159" y="12"/>
                </a:moveTo>
                <a:cubicBezTo>
                  <a:pt x="58" y="113"/>
                  <a:pt x="58" y="113"/>
                  <a:pt x="58" y="113"/>
                </a:cubicBezTo>
                <a:cubicBezTo>
                  <a:pt x="57" y="114"/>
                  <a:pt x="55" y="115"/>
                  <a:pt x="53" y="115"/>
                </a:cubicBezTo>
                <a:cubicBezTo>
                  <a:pt x="52" y="115"/>
                  <a:pt x="50" y="114"/>
                  <a:pt x="49" y="113"/>
                </a:cubicBezTo>
                <a:cubicBezTo>
                  <a:pt x="3" y="67"/>
                  <a:pt x="3" y="67"/>
                  <a:pt x="3" y="67"/>
                </a:cubicBezTo>
                <a:cubicBezTo>
                  <a:pt x="0" y="65"/>
                  <a:pt x="0" y="61"/>
                  <a:pt x="3" y="58"/>
                </a:cubicBezTo>
                <a:cubicBezTo>
                  <a:pt x="5" y="56"/>
                  <a:pt x="10" y="56"/>
                  <a:pt x="12" y="58"/>
                </a:cubicBezTo>
                <a:cubicBezTo>
                  <a:pt x="53" y="99"/>
                  <a:pt x="53" y="99"/>
                  <a:pt x="53" y="99"/>
                </a:cubicBezTo>
                <a:cubicBezTo>
                  <a:pt x="150" y="3"/>
                  <a:pt x="150" y="3"/>
                  <a:pt x="150" y="3"/>
                </a:cubicBezTo>
                <a:cubicBezTo>
                  <a:pt x="152" y="0"/>
                  <a:pt x="157" y="0"/>
                  <a:pt x="159" y="3"/>
                </a:cubicBezTo>
                <a:cubicBezTo>
                  <a:pt x="162" y="5"/>
                  <a:pt x="162" y="10"/>
                  <a:pt x="159" y="1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en-US">
              <a:latin typeface="inherit"/>
            </a:endParaRPr>
          </a:p>
        </p:txBody>
      </p:sp>
      <p:sp>
        <p:nvSpPr>
          <p:cNvPr id="10" name="Freeform 3">
            <a:extLst>
              <a:ext uri="{FF2B5EF4-FFF2-40B4-BE49-F238E27FC236}">
                <a16:creationId xmlns:a16="http://schemas.microsoft.com/office/drawing/2014/main" id="{7A2645FB-2518-6A9D-6E32-65D1D36481B9}"/>
              </a:ext>
            </a:extLst>
          </p:cNvPr>
          <p:cNvSpPr>
            <a:spLocks/>
          </p:cNvSpPr>
          <p:nvPr/>
        </p:nvSpPr>
        <p:spPr bwMode="auto">
          <a:xfrm>
            <a:off x="1262638" y="4790579"/>
            <a:ext cx="274730" cy="185966"/>
          </a:xfrm>
          <a:custGeom>
            <a:avLst/>
            <a:gdLst>
              <a:gd name="T0" fmla="*/ 159 w 162"/>
              <a:gd name="T1" fmla="*/ 12 h 115"/>
              <a:gd name="T2" fmla="*/ 58 w 162"/>
              <a:gd name="T3" fmla="*/ 113 h 115"/>
              <a:gd name="T4" fmla="*/ 53 w 162"/>
              <a:gd name="T5" fmla="*/ 115 h 115"/>
              <a:gd name="T6" fmla="*/ 49 w 162"/>
              <a:gd name="T7" fmla="*/ 113 h 115"/>
              <a:gd name="T8" fmla="*/ 3 w 162"/>
              <a:gd name="T9" fmla="*/ 67 h 115"/>
              <a:gd name="T10" fmla="*/ 3 w 162"/>
              <a:gd name="T11" fmla="*/ 58 h 115"/>
              <a:gd name="T12" fmla="*/ 12 w 162"/>
              <a:gd name="T13" fmla="*/ 58 h 115"/>
              <a:gd name="T14" fmla="*/ 53 w 162"/>
              <a:gd name="T15" fmla="*/ 99 h 115"/>
              <a:gd name="T16" fmla="*/ 150 w 162"/>
              <a:gd name="T17" fmla="*/ 3 h 115"/>
              <a:gd name="T18" fmla="*/ 159 w 162"/>
              <a:gd name="T19" fmla="*/ 3 h 115"/>
              <a:gd name="T20" fmla="*/ 159 w 162"/>
              <a:gd name="T21" fmla="*/ 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2" h="115">
                <a:moveTo>
                  <a:pt x="159" y="12"/>
                </a:moveTo>
                <a:cubicBezTo>
                  <a:pt x="58" y="113"/>
                  <a:pt x="58" y="113"/>
                  <a:pt x="58" y="113"/>
                </a:cubicBezTo>
                <a:cubicBezTo>
                  <a:pt x="57" y="114"/>
                  <a:pt x="55" y="115"/>
                  <a:pt x="53" y="115"/>
                </a:cubicBezTo>
                <a:cubicBezTo>
                  <a:pt x="52" y="115"/>
                  <a:pt x="50" y="114"/>
                  <a:pt x="49" y="113"/>
                </a:cubicBezTo>
                <a:cubicBezTo>
                  <a:pt x="3" y="67"/>
                  <a:pt x="3" y="67"/>
                  <a:pt x="3" y="67"/>
                </a:cubicBezTo>
                <a:cubicBezTo>
                  <a:pt x="0" y="65"/>
                  <a:pt x="0" y="61"/>
                  <a:pt x="3" y="58"/>
                </a:cubicBezTo>
                <a:cubicBezTo>
                  <a:pt x="5" y="56"/>
                  <a:pt x="10" y="56"/>
                  <a:pt x="12" y="58"/>
                </a:cubicBezTo>
                <a:cubicBezTo>
                  <a:pt x="53" y="99"/>
                  <a:pt x="53" y="99"/>
                  <a:pt x="53" y="99"/>
                </a:cubicBezTo>
                <a:cubicBezTo>
                  <a:pt x="150" y="3"/>
                  <a:pt x="150" y="3"/>
                  <a:pt x="150" y="3"/>
                </a:cubicBezTo>
                <a:cubicBezTo>
                  <a:pt x="152" y="0"/>
                  <a:pt x="157" y="0"/>
                  <a:pt x="159" y="3"/>
                </a:cubicBezTo>
                <a:cubicBezTo>
                  <a:pt x="162" y="5"/>
                  <a:pt x="162" y="10"/>
                  <a:pt x="159" y="1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en-US">
              <a:latin typeface="inherit"/>
            </a:endParaRPr>
          </a:p>
        </p:txBody>
      </p:sp>
      <p:sp>
        <p:nvSpPr>
          <p:cNvPr id="12" name="TextBox 11">
            <a:extLst>
              <a:ext uri="{FF2B5EF4-FFF2-40B4-BE49-F238E27FC236}">
                <a16:creationId xmlns:a16="http://schemas.microsoft.com/office/drawing/2014/main" id="{D9198B6B-D093-98B4-AB14-64045D32F81D}"/>
              </a:ext>
            </a:extLst>
          </p:cNvPr>
          <p:cNvSpPr txBox="1"/>
          <p:nvPr/>
        </p:nvSpPr>
        <p:spPr>
          <a:xfrm>
            <a:off x="1156138" y="2081048"/>
            <a:ext cx="10499834" cy="4134465"/>
          </a:xfrm>
          <a:prstGeom prst="rect">
            <a:avLst/>
          </a:prstGeom>
          <a:noFill/>
        </p:spPr>
        <p:txBody>
          <a:bodyPr wrap="square" lIns="91440" tIns="45720" rIns="91440" bIns="45720" anchor="t">
            <a:spAutoFit/>
          </a:bodyPr>
          <a:lstStyle/>
          <a:p>
            <a:pPr algn="l" fontAlgn="base">
              <a:spcAft>
                <a:spcPts val="800"/>
              </a:spcAft>
            </a:pPr>
            <a:r>
              <a:rPr lang="en-US" sz="1800" b="0" i="0" dirty="0">
                <a:solidFill>
                  <a:srgbClr val="000000"/>
                </a:solidFill>
                <a:effectLst/>
                <a:latin typeface="Arial"/>
                <a:cs typeface="Arial"/>
              </a:rPr>
              <a:t>Define and recognize different forms of gender-based violence in higher education, including their prevalence, impact, and how they are addressed using the </a:t>
            </a:r>
            <a:r>
              <a:rPr lang="en-US" sz="1800" b="0" i="0" dirty="0" err="1">
                <a:solidFill>
                  <a:srgbClr val="000000"/>
                </a:solidFill>
                <a:effectLst/>
                <a:latin typeface="Arial"/>
                <a:cs typeface="Arial"/>
              </a:rPr>
              <a:t>UniSAFE</a:t>
            </a:r>
            <a:r>
              <a:rPr lang="en-US" sz="1800" b="0" i="0" dirty="0">
                <a:solidFill>
                  <a:srgbClr val="000000"/>
                </a:solidFill>
                <a:effectLst/>
                <a:latin typeface="Arial"/>
                <a:cs typeface="Arial"/>
              </a:rPr>
              <a:t> 7P framework.</a:t>
            </a:r>
          </a:p>
          <a:p>
            <a:pPr algn="l" fontAlgn="base">
              <a:spcAft>
                <a:spcPts val="800"/>
              </a:spcAft>
            </a:pPr>
            <a:endParaRPr lang="en-US" sz="1800" b="0" i="0" dirty="0">
              <a:solidFill>
                <a:srgbClr val="000000"/>
              </a:solidFill>
              <a:effectLst/>
              <a:latin typeface="Arial"/>
              <a:cs typeface="Arial"/>
            </a:endParaRPr>
          </a:p>
          <a:p>
            <a:pPr algn="l" fontAlgn="base">
              <a:spcAft>
                <a:spcPts val="800"/>
              </a:spcAft>
            </a:pPr>
            <a:r>
              <a:rPr lang="en-US" sz="1800" b="0" i="0" dirty="0">
                <a:solidFill>
                  <a:srgbClr val="000000"/>
                </a:solidFill>
                <a:effectLst/>
                <a:latin typeface="Arial"/>
                <a:cs typeface="Arial"/>
              </a:rPr>
              <a:t>Understand gender-based violence as a continuum, rooted in power dynamics and intersectional discrimination within academia.</a:t>
            </a:r>
          </a:p>
          <a:p>
            <a:pPr algn="l" fontAlgn="base">
              <a:spcAft>
                <a:spcPts val="800"/>
              </a:spcAft>
            </a:pPr>
            <a:endParaRPr lang="en-US" sz="1800" b="0" i="0" dirty="0">
              <a:solidFill>
                <a:srgbClr val="000000"/>
              </a:solidFill>
              <a:effectLst/>
              <a:latin typeface="Arial"/>
              <a:cs typeface="Arial"/>
            </a:endParaRPr>
          </a:p>
          <a:p>
            <a:pPr algn="l" fontAlgn="base">
              <a:spcAft>
                <a:spcPts val="800"/>
              </a:spcAft>
            </a:pPr>
            <a:r>
              <a:rPr lang="en-US" sz="1800" b="0" i="0" dirty="0">
                <a:solidFill>
                  <a:srgbClr val="000000"/>
                </a:solidFill>
                <a:effectLst/>
                <a:latin typeface="Arial"/>
                <a:cs typeface="Arial"/>
              </a:rPr>
              <a:t>Gain familiarity with relevant policies and institutional frameworks addressing gender-based violence, including the </a:t>
            </a:r>
            <a:r>
              <a:rPr lang="en-US" sz="1800" b="0" i="0" dirty="0" err="1">
                <a:solidFill>
                  <a:srgbClr val="000000"/>
                </a:solidFill>
                <a:effectLst/>
                <a:latin typeface="Arial"/>
                <a:cs typeface="Arial"/>
              </a:rPr>
              <a:t>GenderSAFE</a:t>
            </a:r>
            <a:r>
              <a:rPr lang="en-US" sz="1800" b="0" i="0" dirty="0">
                <a:solidFill>
                  <a:srgbClr val="000000"/>
                </a:solidFill>
                <a:effectLst/>
                <a:latin typeface="Arial"/>
                <a:cs typeface="Arial"/>
              </a:rPr>
              <a:t> Model Policy Framework.</a:t>
            </a:r>
          </a:p>
          <a:p>
            <a:pPr algn="l" fontAlgn="base">
              <a:spcAft>
                <a:spcPts val="800"/>
              </a:spcAft>
            </a:pPr>
            <a:endParaRPr lang="en-US" sz="1800" b="0" i="0" dirty="0">
              <a:solidFill>
                <a:srgbClr val="000000"/>
              </a:solidFill>
              <a:effectLst/>
              <a:latin typeface="Arial"/>
              <a:cs typeface="Arial"/>
            </a:endParaRPr>
          </a:p>
          <a:p>
            <a:pPr algn="l" fontAlgn="base">
              <a:spcAft>
                <a:spcPts val="800"/>
              </a:spcAft>
            </a:pPr>
            <a:r>
              <a:rPr lang="en-US" sz="1800" b="0" i="0" dirty="0">
                <a:solidFill>
                  <a:srgbClr val="000000"/>
                </a:solidFill>
                <a:effectLst/>
                <a:latin typeface="Arial"/>
                <a:cs typeface="Arial"/>
              </a:rPr>
              <a:t>Explore and assess effective prevention strategies for gender-based violence, such as educational campaigns, bystander intervention, and consent education.</a:t>
            </a:r>
          </a:p>
          <a:p>
            <a:pPr algn="l" fontAlgn="base">
              <a:spcAft>
                <a:spcPts val="800"/>
              </a:spcAft>
            </a:pPr>
            <a:endParaRPr lang="en-US" sz="1800" b="0" i="0" dirty="0">
              <a:solidFill>
                <a:srgbClr val="000000"/>
              </a:solidFill>
              <a:effectLst/>
              <a:latin typeface="Arial"/>
              <a:cs typeface="Arial"/>
            </a:endParaRPr>
          </a:p>
        </p:txBody>
      </p:sp>
      <p:pic>
        <p:nvPicPr>
          <p:cNvPr id="11" name="Graphic 10" descr="Bullseye with solid fill">
            <a:extLst>
              <a:ext uri="{FF2B5EF4-FFF2-40B4-BE49-F238E27FC236}">
                <a16:creationId xmlns:a16="http://schemas.microsoft.com/office/drawing/2014/main" id="{78DD6CB0-3C65-72B4-1151-CA422F87CDE7}"/>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76332" y="3033949"/>
            <a:ext cx="704193" cy="704193"/>
          </a:xfrm>
          <a:prstGeom prst="rect">
            <a:avLst/>
          </a:prstGeom>
        </p:spPr>
      </p:pic>
      <p:pic>
        <p:nvPicPr>
          <p:cNvPr id="13" name="Graphic 12" descr="Bullseye with solid fill">
            <a:extLst>
              <a:ext uri="{FF2B5EF4-FFF2-40B4-BE49-F238E27FC236}">
                <a16:creationId xmlns:a16="http://schemas.microsoft.com/office/drawing/2014/main" id="{782246EB-2205-8CE1-B8BD-A911AC04FF63}"/>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81586" y="2049628"/>
            <a:ext cx="704193" cy="704193"/>
          </a:xfrm>
          <a:prstGeom prst="rect">
            <a:avLst/>
          </a:prstGeom>
        </p:spPr>
      </p:pic>
      <p:pic>
        <p:nvPicPr>
          <p:cNvPr id="14" name="Graphic 13" descr="Bullseye with solid fill">
            <a:extLst>
              <a:ext uri="{FF2B5EF4-FFF2-40B4-BE49-F238E27FC236}">
                <a16:creationId xmlns:a16="http://schemas.microsoft.com/office/drawing/2014/main" id="{BE058883-C67E-2EE7-8EFD-D100D3618C9B}"/>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76331" y="4082838"/>
            <a:ext cx="704193" cy="704193"/>
          </a:xfrm>
          <a:prstGeom prst="rect">
            <a:avLst/>
          </a:prstGeom>
        </p:spPr>
      </p:pic>
      <p:pic>
        <p:nvPicPr>
          <p:cNvPr id="15" name="Graphic 14" descr="Bullseye with solid fill">
            <a:extLst>
              <a:ext uri="{FF2B5EF4-FFF2-40B4-BE49-F238E27FC236}">
                <a16:creationId xmlns:a16="http://schemas.microsoft.com/office/drawing/2014/main" id="{1EA61249-B15D-2FA2-ED2C-CCF13607C8E3}"/>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76330" y="5131727"/>
            <a:ext cx="704193" cy="704193"/>
          </a:xfrm>
          <a:prstGeom prst="rect">
            <a:avLst/>
          </a:prstGeom>
        </p:spPr>
      </p:pic>
    </p:spTree>
    <p:extLst>
      <p:ext uri="{BB962C8B-B14F-4D97-AF65-F5344CB8AC3E}">
        <p14:creationId xmlns:p14="http://schemas.microsoft.com/office/powerpoint/2010/main" val="909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 calcmode="lin" valueType="num">
                                      <p:cBhvr additive="base">
                                        <p:cTn id="7"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xEl>
                                              <p:pRg st="2" end="2"/>
                                            </p:txEl>
                                          </p:spTgt>
                                        </p:tgtEl>
                                        <p:attrNameLst>
                                          <p:attrName>style.visibility</p:attrName>
                                        </p:attrNameLst>
                                      </p:cBhvr>
                                      <p:to>
                                        <p:strVal val="visible"/>
                                      </p:to>
                                    </p:set>
                                    <p:anim calcmode="lin" valueType="num">
                                      <p:cBhvr additive="base">
                                        <p:cTn id="13" dur="500" fill="hold"/>
                                        <p:tgtEl>
                                          <p:spTgt spid="1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xEl>
                                              <p:pRg st="4" end="4"/>
                                            </p:txEl>
                                          </p:spTgt>
                                        </p:tgtEl>
                                        <p:attrNameLst>
                                          <p:attrName>style.visibility</p:attrName>
                                        </p:attrNameLst>
                                      </p:cBhvr>
                                      <p:to>
                                        <p:strVal val="visible"/>
                                      </p:to>
                                    </p:set>
                                    <p:anim calcmode="lin" valueType="num">
                                      <p:cBhvr additive="base">
                                        <p:cTn id="19" dur="500" fill="hold"/>
                                        <p:tgtEl>
                                          <p:spTgt spid="12">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xEl>
                                              <p:pRg st="6" end="6"/>
                                            </p:txEl>
                                          </p:spTgt>
                                        </p:tgtEl>
                                        <p:attrNameLst>
                                          <p:attrName>style.visibility</p:attrName>
                                        </p:attrNameLst>
                                      </p:cBhvr>
                                      <p:to>
                                        <p:strVal val="visible"/>
                                      </p:to>
                                    </p:set>
                                    <p:anim calcmode="lin" valueType="num">
                                      <p:cBhvr additive="base">
                                        <p:cTn id="25" dur="500" fill="hold"/>
                                        <p:tgtEl>
                                          <p:spTgt spid="12">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EFF2CE-C794-9EA3-DAC2-EA6618029362}"/>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3C7E97E-A50F-7720-FC34-ED62EF6FBCBF}"/>
              </a:ext>
            </a:extLst>
          </p:cNvPr>
          <p:cNvSpPr>
            <a:spLocks noGrp="1"/>
          </p:cNvSpPr>
          <p:nvPr>
            <p:ph type="title"/>
          </p:nvPr>
        </p:nvSpPr>
        <p:spPr/>
        <p:txBody>
          <a:bodyPr/>
          <a:lstStyle/>
          <a:p>
            <a:r>
              <a:rPr lang="de-AT" b="1" dirty="0">
                <a:latin typeface="Arial"/>
                <a:cs typeface="Arial"/>
              </a:rPr>
              <a:t>UniSAFE Policy Recommendations (3)</a:t>
            </a:r>
            <a:endParaRPr lang="en-AT" b="1" dirty="0">
              <a:latin typeface="Arial"/>
              <a:cs typeface="Arial"/>
            </a:endParaRPr>
          </a:p>
        </p:txBody>
      </p:sp>
      <p:sp>
        <p:nvSpPr>
          <p:cNvPr id="6" name="TextBox 5">
            <a:extLst>
              <a:ext uri="{FF2B5EF4-FFF2-40B4-BE49-F238E27FC236}">
                <a16:creationId xmlns:a16="http://schemas.microsoft.com/office/drawing/2014/main" id="{DCECD91E-ECAC-41E5-88A8-54C07AC71451}"/>
              </a:ext>
            </a:extLst>
          </p:cNvPr>
          <p:cNvSpPr txBox="1"/>
          <p:nvPr/>
        </p:nvSpPr>
        <p:spPr>
          <a:xfrm>
            <a:off x="4644656" y="234179"/>
            <a:ext cx="7276214" cy="400110"/>
          </a:xfrm>
          <a:prstGeom prst="rect">
            <a:avLst/>
          </a:prstGeom>
          <a:noFill/>
        </p:spPr>
        <p:txBody>
          <a:bodyPr wrap="square" lIns="91440" tIns="45720" rIns="91440" bIns="45720" anchor="t">
            <a:spAutoFit/>
          </a:bodyPr>
          <a:lstStyle/>
          <a:p>
            <a:r>
              <a:rPr lang="en-US" sz="1000" b="0" i="0" dirty="0">
                <a:solidFill>
                  <a:srgbClr val="000000"/>
                </a:solidFill>
                <a:effectLst/>
                <a:latin typeface="Arial"/>
                <a:cs typeface="Arial"/>
              </a:rPr>
              <a:t>Madesi, V., </a:t>
            </a:r>
            <a:r>
              <a:rPr lang="en-US" sz="1000" b="0" i="0" dirty="0" err="1">
                <a:solidFill>
                  <a:srgbClr val="000000"/>
                </a:solidFill>
                <a:effectLst/>
                <a:latin typeface="Arial"/>
                <a:cs typeface="Arial"/>
              </a:rPr>
              <a:t>Polykarpou</a:t>
            </a:r>
            <a:r>
              <a:rPr lang="en-US" sz="1000" b="0" i="0" dirty="0">
                <a:solidFill>
                  <a:srgbClr val="000000"/>
                </a:solidFill>
                <a:effectLst/>
                <a:latin typeface="Arial"/>
                <a:cs typeface="Arial"/>
              </a:rPr>
              <a:t>, P., </a:t>
            </a:r>
            <a:r>
              <a:rPr lang="en-US" sz="1000" b="0" i="0" dirty="0" err="1">
                <a:solidFill>
                  <a:srgbClr val="000000"/>
                </a:solidFill>
                <a:effectLst/>
                <a:latin typeface="Arial"/>
                <a:cs typeface="Arial"/>
              </a:rPr>
              <a:t>Mergaert</a:t>
            </a:r>
            <a:r>
              <a:rPr lang="en-US" sz="1000" b="0" i="0" dirty="0">
                <a:solidFill>
                  <a:srgbClr val="000000"/>
                </a:solidFill>
                <a:effectLst/>
                <a:latin typeface="Arial"/>
                <a:cs typeface="Arial"/>
              </a:rPr>
              <a:t>, L., &amp; </a:t>
            </a:r>
            <a:r>
              <a:rPr lang="en-US" sz="1000" b="0" i="0" dirty="0" err="1">
                <a:solidFill>
                  <a:srgbClr val="000000"/>
                </a:solidFill>
                <a:effectLst/>
                <a:latin typeface="Arial"/>
                <a:cs typeface="Arial"/>
              </a:rPr>
              <a:t>Wuiame</a:t>
            </a:r>
            <a:r>
              <a:rPr lang="en-US" sz="1000" b="0" i="0" dirty="0">
                <a:solidFill>
                  <a:srgbClr val="000000"/>
                </a:solidFill>
                <a:effectLst/>
                <a:latin typeface="Arial"/>
                <a:cs typeface="Arial"/>
              </a:rPr>
              <a:t>, N. (2023). Developing a Protocol for addressing gender-based violence in research and higher education institutions: </a:t>
            </a:r>
            <a:r>
              <a:rPr lang="en-US" sz="1000" b="0" i="0" dirty="0" err="1">
                <a:solidFill>
                  <a:srgbClr val="000000"/>
                </a:solidFill>
                <a:effectLst/>
                <a:latin typeface="Arial"/>
                <a:cs typeface="Arial"/>
              </a:rPr>
              <a:t>UniSAFE</a:t>
            </a:r>
            <a:r>
              <a:rPr lang="en-US" sz="1000" b="0" i="0" dirty="0">
                <a:solidFill>
                  <a:srgbClr val="000000"/>
                </a:solidFill>
                <a:effectLst/>
                <a:latin typeface="Arial"/>
                <a:cs typeface="Arial"/>
              </a:rPr>
              <a:t> guidelines. </a:t>
            </a:r>
            <a:r>
              <a:rPr lang="en-US" sz="1000" b="0" i="0" dirty="0" err="1">
                <a:solidFill>
                  <a:srgbClr val="000000"/>
                </a:solidFill>
                <a:effectLst/>
                <a:latin typeface="Arial"/>
                <a:cs typeface="Arial"/>
              </a:rPr>
              <a:t>Zenodo</a:t>
            </a:r>
            <a:r>
              <a:rPr lang="en-US" sz="1000" b="0" i="0" dirty="0">
                <a:solidFill>
                  <a:srgbClr val="000000"/>
                </a:solidFill>
                <a:effectLst/>
                <a:latin typeface="Arial"/>
                <a:cs typeface="Arial"/>
              </a:rPr>
              <a:t>. </a:t>
            </a:r>
            <a:r>
              <a:rPr lang="en-US" sz="1000" b="0" i="0" u="none" strike="noStrike" dirty="0">
                <a:solidFill>
                  <a:srgbClr val="2F6FA7"/>
                </a:solidFill>
                <a:effectLst/>
                <a:latin typeface="Arial"/>
                <a:cs typeface="Arial"/>
                <a:hlinkClick r:id="rId3"/>
              </a:rPr>
              <a:t>https://doi.org/10.5281/zenodo.8355181</a:t>
            </a:r>
            <a:endParaRPr lang="en-US" sz="1000">
              <a:latin typeface="Arial"/>
              <a:cs typeface="Arial"/>
            </a:endParaRPr>
          </a:p>
        </p:txBody>
      </p:sp>
      <p:sp>
        <p:nvSpPr>
          <p:cNvPr id="7" name="Rectangle 3">
            <a:extLst>
              <a:ext uri="{FF2B5EF4-FFF2-40B4-BE49-F238E27FC236}">
                <a16:creationId xmlns:a16="http://schemas.microsoft.com/office/drawing/2014/main" id="{E2D25527-35ED-BDEB-061B-90AF63599589}"/>
              </a:ext>
            </a:extLst>
          </p:cNvPr>
          <p:cNvSpPr>
            <a:spLocks noChangeArrowheads="1"/>
          </p:cNvSpPr>
          <p:nvPr/>
        </p:nvSpPr>
        <p:spPr bwMode="auto">
          <a:xfrm>
            <a:off x="304634" y="1865410"/>
            <a:ext cx="5521843" cy="4801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AT" altLang="en-AT" b="1" i="0" u="none" strike="noStrike" cap="none" normalizeH="0" baseline="0" dirty="0">
              <a:ln>
                <a:noFill/>
              </a:ln>
              <a:solidFill>
                <a:schemeClr val="bg1"/>
              </a:solidFill>
              <a:effectLst/>
              <a:latin typeface="Arial"/>
              <a:cs typeface="Arial"/>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AT" altLang="en-AT" b="1" i="0" u="none" strike="noStrike" cap="none" normalizeH="0" baseline="0" dirty="0">
                <a:ln>
                  <a:noFill/>
                </a:ln>
                <a:solidFill>
                  <a:schemeClr val="bg1"/>
                </a:solidFill>
                <a:effectLst/>
                <a:latin typeface="Arial"/>
                <a:cs typeface="Arial"/>
              </a:rPr>
              <a:t>🔹 Disciplinary Committee</a:t>
            </a:r>
            <a:endParaRPr kumimoji="0" lang="de-AT" altLang="en-AT" b="1" i="0" u="none" strike="noStrike" cap="none" normalizeH="0" baseline="0" dirty="0">
              <a:ln>
                <a:noFill/>
              </a:ln>
              <a:solidFill>
                <a:schemeClr val="bg1"/>
              </a:solidFill>
              <a:effectLst/>
              <a:latin typeface="Arial"/>
              <a:cs typeface="Arial"/>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AT" altLang="en-AT" b="1" i="0" u="none" strike="noStrike" cap="none" normalizeH="0" baseline="0" dirty="0">
              <a:ln>
                <a:noFill/>
              </a:ln>
              <a:solidFill>
                <a:schemeClr val="bg1"/>
              </a:solidFill>
              <a:effectLst/>
              <a:latin typeface="Arial"/>
              <a:cs typeface="Arial"/>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AT" altLang="en-AT" b="0" i="0" u="none" strike="noStrike" cap="none" normalizeH="0" baseline="0" dirty="0">
                <a:ln>
                  <a:noFill/>
                </a:ln>
                <a:solidFill>
                  <a:schemeClr val="bg1"/>
                </a:solidFill>
                <a:effectLst/>
                <a:latin typeface="Arial"/>
                <a:cs typeface="Arial"/>
              </a:rPr>
              <a:t>Must be diverse, impartial, and include external experts when needed.</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AT" altLang="en-AT" b="0" i="0" u="none" strike="noStrike" cap="none" normalizeH="0" baseline="0" dirty="0">
                <a:ln>
                  <a:noFill/>
                </a:ln>
                <a:solidFill>
                  <a:schemeClr val="bg1"/>
                </a:solidFill>
                <a:effectLst/>
                <a:latin typeface="Arial"/>
                <a:cs typeface="Arial"/>
              </a:rPr>
              <a:t>Operates on “balance of probabilities,” not criminal standard.</a:t>
            </a:r>
            <a:endParaRPr kumimoji="0" lang="de-AT" altLang="en-AT" b="0" i="0" u="none" strike="noStrike" cap="none" normalizeH="0" baseline="0" dirty="0">
              <a:ln>
                <a:noFill/>
              </a:ln>
              <a:solidFill>
                <a:schemeClr val="bg1"/>
              </a:solidFill>
              <a:effectLst/>
              <a:latin typeface="Arial"/>
              <a:cs typeface="Arial"/>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AT" altLang="en-AT" b="1" i="0" u="none" strike="noStrike" cap="none" normalizeH="0" baseline="0" dirty="0">
              <a:ln>
                <a:noFill/>
              </a:ln>
              <a:solidFill>
                <a:schemeClr val="bg1"/>
              </a:solidFill>
              <a:effectLst/>
              <a:latin typeface="Arial"/>
              <a:cs typeface="Arial"/>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AT" altLang="en-AT" b="1" i="0" u="none" strike="noStrike" cap="none" normalizeH="0" baseline="0" dirty="0">
                <a:ln>
                  <a:noFill/>
                </a:ln>
                <a:solidFill>
                  <a:schemeClr val="bg1"/>
                </a:solidFill>
                <a:effectLst/>
                <a:latin typeface="Arial"/>
                <a:cs typeface="Arial"/>
              </a:rPr>
              <a:t>🔹 Sanctions</a:t>
            </a:r>
            <a:endParaRPr kumimoji="0" lang="de-AT" altLang="en-AT" b="1" i="0" u="none" strike="noStrike" cap="none" normalizeH="0" baseline="0" dirty="0">
              <a:ln>
                <a:noFill/>
              </a:ln>
              <a:solidFill>
                <a:schemeClr val="bg1"/>
              </a:solidFill>
              <a:effectLst/>
              <a:latin typeface="Arial"/>
              <a:cs typeface="Arial"/>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AT" altLang="en-AT" b="1" i="0" u="none" strike="noStrike" cap="none" normalizeH="0" baseline="0" dirty="0">
              <a:ln>
                <a:noFill/>
              </a:ln>
              <a:solidFill>
                <a:schemeClr val="bg1"/>
              </a:solidFill>
              <a:effectLst/>
              <a:latin typeface="Arial"/>
              <a:cs typeface="Arial"/>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AT" altLang="en-AT" b="0" i="0" u="none" strike="noStrike" cap="none" normalizeH="0" baseline="0" dirty="0">
                <a:ln>
                  <a:noFill/>
                </a:ln>
                <a:solidFill>
                  <a:schemeClr val="bg1"/>
                </a:solidFill>
                <a:effectLst/>
                <a:latin typeface="Arial"/>
                <a:cs typeface="Arial"/>
              </a:rPr>
              <a:t>Range from warnings to dismissal; may include restorative actions.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AT" altLang="en-AT" b="0" i="0" u="none" strike="noStrike" cap="none" normalizeH="0" baseline="0" dirty="0">
                <a:ln>
                  <a:noFill/>
                </a:ln>
                <a:solidFill>
                  <a:schemeClr val="bg1"/>
                </a:solidFill>
                <a:effectLst/>
                <a:latin typeface="Arial"/>
                <a:cs typeface="Arial"/>
              </a:rPr>
              <a:t>Communicated transparently to victims and reported in aggregate.</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AT" altLang="en-AT" b="0" i="0" u="none" strike="noStrike" cap="none" normalizeH="0" baseline="0" dirty="0">
              <a:ln>
                <a:noFill/>
              </a:ln>
              <a:solidFill>
                <a:schemeClr val="bg1"/>
              </a:solidFill>
              <a:effectLst/>
              <a:latin typeface="Arial"/>
              <a:cs typeface="Arial"/>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AT" altLang="en-AT" b="1" i="0" u="none" strike="noStrike" cap="none" normalizeH="0" baseline="0" dirty="0">
              <a:ln>
                <a:noFill/>
              </a:ln>
              <a:solidFill>
                <a:schemeClr val="bg1"/>
              </a:solidFill>
              <a:effectLst/>
              <a:latin typeface="Arial"/>
              <a:cs typeface="Arial"/>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AT" altLang="en-AT" b="0" i="0" u="none" strike="noStrike" cap="none" normalizeH="0" baseline="0" dirty="0">
              <a:ln>
                <a:noFill/>
              </a:ln>
              <a:solidFill>
                <a:schemeClr val="bg1"/>
              </a:solidFill>
              <a:effectLst/>
              <a:latin typeface="Arial"/>
              <a:cs typeface="Arial"/>
            </a:endParaRPr>
          </a:p>
        </p:txBody>
      </p:sp>
      <p:sp>
        <p:nvSpPr>
          <p:cNvPr id="4" name="TextBox 3">
            <a:extLst>
              <a:ext uri="{FF2B5EF4-FFF2-40B4-BE49-F238E27FC236}">
                <a16:creationId xmlns:a16="http://schemas.microsoft.com/office/drawing/2014/main" id="{7B0D4E72-4DED-D9A0-93DF-DA9CB17F93CF}"/>
              </a:ext>
            </a:extLst>
          </p:cNvPr>
          <p:cNvSpPr txBox="1"/>
          <p:nvPr/>
        </p:nvSpPr>
        <p:spPr>
          <a:xfrm>
            <a:off x="6613450" y="1908313"/>
            <a:ext cx="5307420" cy="2446824"/>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AT" sz="1700" b="1" i="0" u="none" strike="noStrike" cap="none" normalizeH="0" baseline="0" dirty="0">
              <a:ln>
                <a:noFill/>
              </a:ln>
              <a:solidFill>
                <a:schemeClr val="bg1"/>
              </a:solidFill>
              <a:effectLst/>
              <a:latin typeface="Arial"/>
              <a:cs typeface="Arial"/>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kumimoji="0" lang="en-AT" altLang="en-AT" sz="1700" b="1" i="0" u="none" strike="noStrike" cap="none" normalizeH="0" baseline="0" dirty="0">
              <a:ln>
                <a:noFill/>
              </a:ln>
              <a:solidFill>
                <a:schemeClr val="bg2"/>
              </a:solidFill>
              <a:effectLst/>
              <a:latin typeface="Arial"/>
              <a:cs typeface="Arial"/>
            </a:endParaRPr>
          </a:p>
          <a:p>
            <a:pPr marL="0" marR="0" lvl="0" indent="0" algn="l" defTabSz="914400" rtl="0" eaLnBrk="0" fontAlgn="base" latinLnBrk="0" hangingPunct="0">
              <a:lnSpc>
                <a:spcPct val="100000"/>
              </a:lnSpc>
              <a:spcBef>
                <a:spcPct val="0"/>
              </a:spcBef>
              <a:spcAft>
                <a:spcPct val="0"/>
              </a:spcAft>
              <a:buClrTx/>
              <a:buSzTx/>
              <a:buFontTx/>
              <a:buNone/>
              <a:tabLst/>
            </a:pPr>
            <a:endParaRPr lang="de-AT" altLang="en-AT" sz="1700" dirty="0">
              <a:solidFill>
                <a:schemeClr val="bg2"/>
              </a:solidFill>
              <a:latin typeface="Arial"/>
              <a:cs typeface="Arial"/>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AT" altLang="en-AT" sz="1700" b="1" i="0" u="none" strike="noStrike" cap="none" normalizeH="0" baseline="0" dirty="0">
                <a:ln>
                  <a:noFill/>
                </a:ln>
                <a:solidFill>
                  <a:schemeClr val="bg1"/>
                </a:solidFill>
                <a:effectLst/>
                <a:latin typeface="Arial"/>
                <a:cs typeface="Arial"/>
              </a:rPr>
              <a:t>🔹 </a:t>
            </a:r>
            <a:r>
              <a:rPr lang="de-AT" altLang="en-AT" sz="1700" b="1" dirty="0">
                <a:solidFill>
                  <a:schemeClr val="bg1"/>
                </a:solidFill>
                <a:latin typeface="Arial"/>
                <a:cs typeface="Arial"/>
              </a:rPr>
              <a:t>Support</a:t>
            </a:r>
          </a:p>
          <a:p>
            <a:pPr marL="0" marR="0" lvl="0" indent="0" algn="l" defTabSz="914400" rtl="0" eaLnBrk="0" fontAlgn="base" latinLnBrk="0" hangingPunct="0">
              <a:lnSpc>
                <a:spcPct val="100000"/>
              </a:lnSpc>
              <a:spcBef>
                <a:spcPct val="0"/>
              </a:spcBef>
              <a:spcAft>
                <a:spcPct val="0"/>
              </a:spcAft>
              <a:buClrTx/>
              <a:buSzTx/>
              <a:buFontTx/>
              <a:buNone/>
              <a:tabLst/>
            </a:pPr>
            <a:endParaRPr lang="de-AT" altLang="en-AT" sz="1700" b="1" dirty="0">
              <a:solidFill>
                <a:schemeClr val="bg1"/>
              </a:solidFill>
              <a:latin typeface="Arial"/>
              <a:cs typeface="Arial"/>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n-GB" sz="1700" dirty="0">
                <a:solidFill>
                  <a:schemeClr val="bg2"/>
                </a:solidFill>
                <a:latin typeface="Arial"/>
                <a:cs typeface="Arial"/>
              </a:rPr>
              <a:t>Include information about available support services, both internally and externally, such as medical services, police, legal assistance, NGOs and helplines</a:t>
            </a:r>
            <a:endParaRPr lang="en-AT" altLang="en-AT" sz="1700" b="1" dirty="0">
              <a:solidFill>
                <a:schemeClr val="bg2"/>
              </a:solidFill>
              <a:latin typeface="Arial"/>
              <a:cs typeface="Arial"/>
            </a:endParaRPr>
          </a:p>
        </p:txBody>
      </p:sp>
    </p:spTree>
    <p:extLst>
      <p:ext uri="{BB962C8B-B14F-4D97-AF65-F5344CB8AC3E}">
        <p14:creationId xmlns:p14="http://schemas.microsoft.com/office/powerpoint/2010/main" val="3716997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 calcmode="lin" valueType="num">
                                      <p:cBhvr additive="base">
                                        <p:cTn id="7"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xEl>
                                              <p:pRg st="3" end="3"/>
                                            </p:txEl>
                                          </p:spTgt>
                                        </p:tgtEl>
                                        <p:attrNameLst>
                                          <p:attrName>style.visibility</p:attrName>
                                        </p:attrNameLst>
                                      </p:cBhvr>
                                      <p:to>
                                        <p:strVal val="visible"/>
                                      </p:to>
                                    </p:set>
                                    <p:anim calcmode="lin" valueType="num">
                                      <p:cBhvr additive="base">
                                        <p:cTn id="13"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anim calcmode="lin" valueType="num">
                                      <p:cBhvr additive="base">
                                        <p:cTn id="19"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xEl>
                                              <p:pRg st="6" end="6"/>
                                            </p:txEl>
                                          </p:spTgt>
                                        </p:tgtEl>
                                        <p:attrNameLst>
                                          <p:attrName>style.visibility</p:attrName>
                                        </p:attrNameLst>
                                      </p:cBhvr>
                                      <p:to>
                                        <p:strVal val="visible"/>
                                      </p:to>
                                    </p:set>
                                    <p:anim calcmode="lin" valueType="num">
                                      <p:cBhvr additive="base">
                                        <p:cTn id="25" dur="500" fill="hold"/>
                                        <p:tgtEl>
                                          <p:spTgt spid="7">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xEl>
                                              <p:pRg st="8" end="8"/>
                                            </p:txEl>
                                          </p:spTgt>
                                        </p:tgtEl>
                                        <p:attrNameLst>
                                          <p:attrName>style.visibility</p:attrName>
                                        </p:attrNameLst>
                                      </p:cBhvr>
                                      <p:to>
                                        <p:strVal val="visible"/>
                                      </p:to>
                                    </p:set>
                                    <p:anim calcmode="lin" valueType="num">
                                      <p:cBhvr additive="base">
                                        <p:cTn id="31" dur="500" fill="hold"/>
                                        <p:tgtEl>
                                          <p:spTgt spid="7">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xEl>
                                              <p:pRg st="9" end="9"/>
                                            </p:txEl>
                                          </p:spTgt>
                                        </p:tgtEl>
                                        <p:attrNameLst>
                                          <p:attrName>style.visibility</p:attrName>
                                        </p:attrNameLst>
                                      </p:cBhvr>
                                      <p:to>
                                        <p:strVal val="visible"/>
                                      </p:to>
                                    </p:set>
                                    <p:anim calcmode="lin" valueType="num">
                                      <p:cBhvr additive="base">
                                        <p:cTn id="37" dur="500" fill="hold"/>
                                        <p:tgtEl>
                                          <p:spTgt spid="7">
                                            <p:txEl>
                                              <p:pRg st="9" end="9"/>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7">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
                                            <p:txEl>
                                              <p:pRg st="3" end="3"/>
                                            </p:txEl>
                                          </p:spTgt>
                                        </p:tgtEl>
                                        <p:attrNameLst>
                                          <p:attrName>style.visibility</p:attrName>
                                        </p:attrNameLst>
                                      </p:cBhvr>
                                      <p:to>
                                        <p:strVal val="visible"/>
                                      </p:to>
                                    </p:set>
                                    <p:anim calcmode="lin" valueType="num">
                                      <p:cBhvr additive="base">
                                        <p:cTn id="43"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
                                            <p:txEl>
                                              <p:pRg st="5" end="5"/>
                                            </p:txEl>
                                          </p:spTgt>
                                        </p:tgtEl>
                                        <p:attrNameLst>
                                          <p:attrName>style.visibility</p:attrName>
                                        </p:attrNameLst>
                                      </p:cBhvr>
                                      <p:to>
                                        <p:strVal val="visible"/>
                                      </p:to>
                                    </p:set>
                                    <p:anim calcmode="lin" valueType="num">
                                      <p:cBhvr additive="base">
                                        <p:cTn id="49"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4"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FE9C2A-5830-9A43-352A-593C66913219}"/>
              </a:ext>
            </a:extLst>
          </p:cNvPr>
          <p:cNvSpPr>
            <a:spLocks noGrp="1"/>
          </p:cNvSpPr>
          <p:nvPr>
            <p:ph type="title"/>
          </p:nvPr>
        </p:nvSpPr>
        <p:spPr/>
        <p:txBody>
          <a:bodyPr/>
          <a:lstStyle/>
          <a:p>
            <a:r>
              <a:rPr lang="de-AT" b="1" dirty="0" err="1">
                <a:latin typeface="Arial"/>
                <a:cs typeface="Arial"/>
              </a:rPr>
              <a:t>Tips</a:t>
            </a:r>
            <a:r>
              <a:rPr lang="de-AT" b="1" dirty="0">
                <a:latin typeface="Arial"/>
                <a:cs typeface="Arial"/>
              </a:rPr>
              <a:t> and </a:t>
            </a:r>
            <a:r>
              <a:rPr lang="de-AT" b="1" dirty="0" err="1">
                <a:latin typeface="Arial"/>
                <a:cs typeface="Arial"/>
              </a:rPr>
              <a:t>Hints</a:t>
            </a:r>
            <a:r>
              <a:rPr lang="de-AT" b="1" dirty="0">
                <a:latin typeface="Arial"/>
                <a:cs typeface="Arial"/>
              </a:rPr>
              <a:t> (1)</a:t>
            </a:r>
            <a:endParaRPr lang="en-AT" b="1" dirty="0">
              <a:latin typeface="Arial"/>
              <a:cs typeface="Arial"/>
            </a:endParaRPr>
          </a:p>
        </p:txBody>
      </p:sp>
      <p:sp>
        <p:nvSpPr>
          <p:cNvPr id="4" name="TextBox 3">
            <a:extLst>
              <a:ext uri="{FF2B5EF4-FFF2-40B4-BE49-F238E27FC236}">
                <a16:creationId xmlns:a16="http://schemas.microsoft.com/office/drawing/2014/main" id="{E8D7E1DA-95FF-567F-916F-B5C5D648EB95}"/>
              </a:ext>
            </a:extLst>
          </p:cNvPr>
          <p:cNvSpPr txBox="1"/>
          <p:nvPr/>
        </p:nvSpPr>
        <p:spPr>
          <a:xfrm>
            <a:off x="331172" y="2166219"/>
            <a:ext cx="11518474" cy="4401205"/>
          </a:xfrm>
          <a:prstGeom prst="rect">
            <a:avLst/>
          </a:prstGeom>
          <a:noFill/>
        </p:spPr>
        <p:txBody>
          <a:bodyPr wrap="square">
            <a:spAutoFit/>
          </a:bodyPr>
          <a:lstStyle/>
          <a:p>
            <a:pPr marL="285750" indent="-285750">
              <a:buFont typeface="Arial" panose="020B0604020202020204" pitchFamily="34" charset="0"/>
              <a:buChar char="•"/>
            </a:pPr>
            <a:r>
              <a:rPr lang="de-AT" sz="2000" dirty="0">
                <a:solidFill>
                  <a:schemeClr val="bg1"/>
                </a:solidFill>
                <a:latin typeface="Arial"/>
                <a:cs typeface="Arial"/>
              </a:rPr>
              <a:t>Re</a:t>
            </a:r>
            <a:r>
              <a:rPr lang="en-AT" sz="2000" dirty="0">
                <a:solidFill>
                  <a:schemeClr val="bg1"/>
                </a:solidFill>
                <a:latin typeface="Arial"/>
                <a:cs typeface="Arial"/>
              </a:rPr>
              <a:t>fer to applicable articles of the </a:t>
            </a:r>
            <a:r>
              <a:rPr lang="en-AT" sz="2000" b="1" dirty="0">
                <a:solidFill>
                  <a:schemeClr val="bg1"/>
                </a:solidFill>
                <a:latin typeface="Arial"/>
                <a:cs typeface="Arial"/>
              </a:rPr>
              <a:t>national legislation</a:t>
            </a:r>
            <a:r>
              <a:rPr lang="en-AT" sz="2000" dirty="0">
                <a:solidFill>
                  <a:schemeClr val="bg1"/>
                </a:solidFill>
                <a:latin typeface="Arial"/>
                <a:cs typeface="Arial"/>
              </a:rPr>
              <a:t>.</a:t>
            </a:r>
            <a:endParaRPr lang="en-GB" sz="2000" dirty="0">
              <a:solidFill>
                <a:schemeClr val="bg1"/>
              </a:solidFill>
              <a:latin typeface="Arial"/>
              <a:cs typeface="Arial"/>
            </a:endParaRPr>
          </a:p>
          <a:p>
            <a:pPr marL="285750" indent="-285750">
              <a:buFont typeface="Arial" panose="020B0604020202020204" pitchFamily="34" charset="0"/>
              <a:buChar char="•"/>
            </a:pPr>
            <a:endParaRPr lang="en-GB" sz="2000" dirty="0">
              <a:solidFill>
                <a:schemeClr val="bg1"/>
              </a:solidFill>
              <a:latin typeface="Arial"/>
              <a:cs typeface="Arial"/>
            </a:endParaRPr>
          </a:p>
          <a:p>
            <a:pPr marL="285750" indent="-285750">
              <a:buFont typeface="Arial" panose="020B0604020202020204" pitchFamily="34" charset="0"/>
              <a:buChar char="•"/>
            </a:pPr>
            <a:r>
              <a:rPr lang="en-AT" sz="2000" dirty="0">
                <a:solidFill>
                  <a:schemeClr val="bg1"/>
                </a:solidFill>
                <a:latin typeface="Arial"/>
                <a:cs typeface="Arial"/>
              </a:rPr>
              <a:t>Ensure that all those involved in the implementation are properly </a:t>
            </a:r>
            <a:r>
              <a:rPr lang="en-AT" sz="2000" b="1" dirty="0">
                <a:solidFill>
                  <a:schemeClr val="bg1"/>
                </a:solidFill>
                <a:latin typeface="Arial"/>
                <a:cs typeface="Arial"/>
              </a:rPr>
              <a:t>trained</a:t>
            </a:r>
            <a:r>
              <a:rPr lang="en-AT" sz="2000" dirty="0">
                <a:solidFill>
                  <a:schemeClr val="bg1"/>
                </a:solidFill>
                <a:latin typeface="Arial"/>
                <a:cs typeface="Arial"/>
              </a:rPr>
              <a:t> and</a:t>
            </a:r>
            <a:r>
              <a:rPr lang="en-GB" sz="2000" dirty="0">
                <a:solidFill>
                  <a:schemeClr val="bg1"/>
                </a:solidFill>
                <a:latin typeface="Arial"/>
                <a:cs typeface="Arial"/>
              </a:rPr>
              <a:t> </a:t>
            </a:r>
            <a:r>
              <a:rPr lang="en-AT" sz="2000" dirty="0">
                <a:solidFill>
                  <a:schemeClr val="bg1"/>
                </a:solidFill>
                <a:latin typeface="Arial"/>
                <a:cs typeface="Arial"/>
              </a:rPr>
              <a:t>know exactly what their role is.</a:t>
            </a:r>
            <a:endParaRPr lang="en-GB" sz="2000" dirty="0">
              <a:solidFill>
                <a:schemeClr val="bg1"/>
              </a:solidFill>
              <a:latin typeface="Arial"/>
              <a:cs typeface="Arial"/>
            </a:endParaRPr>
          </a:p>
          <a:p>
            <a:pPr marL="285750" indent="-285750">
              <a:buFont typeface="Arial" panose="020B0604020202020204" pitchFamily="34" charset="0"/>
              <a:buChar char="•"/>
            </a:pPr>
            <a:endParaRPr lang="en-GB" sz="2000" dirty="0">
              <a:solidFill>
                <a:schemeClr val="bg1"/>
              </a:solidFill>
              <a:latin typeface="Arial"/>
              <a:cs typeface="Arial"/>
            </a:endParaRPr>
          </a:p>
          <a:p>
            <a:pPr marL="285750" indent="-285750">
              <a:buFont typeface="Arial" panose="020B0604020202020204" pitchFamily="34" charset="0"/>
              <a:buChar char="•"/>
            </a:pPr>
            <a:r>
              <a:rPr lang="en-GB" sz="2000" dirty="0">
                <a:solidFill>
                  <a:schemeClr val="bg1"/>
                </a:solidFill>
                <a:latin typeface="Arial"/>
                <a:cs typeface="Arial"/>
              </a:rPr>
              <a:t>Procedures </a:t>
            </a:r>
            <a:r>
              <a:rPr lang="en-AT" sz="2000" dirty="0">
                <a:solidFill>
                  <a:schemeClr val="bg1"/>
                </a:solidFill>
                <a:latin typeface="Arial"/>
                <a:cs typeface="Arial"/>
              </a:rPr>
              <a:t>for staff and students may differ, but it is essential that they are</a:t>
            </a:r>
            <a:r>
              <a:rPr lang="en-GB" sz="2000" dirty="0">
                <a:solidFill>
                  <a:schemeClr val="bg1"/>
                </a:solidFill>
                <a:latin typeface="Arial"/>
                <a:cs typeface="Arial"/>
              </a:rPr>
              <a:t> </a:t>
            </a:r>
            <a:r>
              <a:rPr lang="en-AT" sz="2000" dirty="0">
                <a:solidFill>
                  <a:schemeClr val="bg1"/>
                </a:solidFill>
                <a:latin typeface="Arial"/>
                <a:cs typeface="Arial"/>
              </a:rPr>
              <a:t>developed in a way which ensures </a:t>
            </a:r>
            <a:r>
              <a:rPr lang="en-AT" sz="2000" b="1" dirty="0">
                <a:solidFill>
                  <a:schemeClr val="bg1"/>
                </a:solidFill>
                <a:latin typeface="Arial"/>
                <a:cs typeface="Arial"/>
              </a:rPr>
              <a:t>consistency, fairness, and effectiveness </a:t>
            </a:r>
            <a:endParaRPr lang="en-GB" sz="2000" b="1" dirty="0">
              <a:solidFill>
                <a:schemeClr val="bg1"/>
              </a:solidFill>
              <a:latin typeface="Arial"/>
              <a:cs typeface="Arial"/>
            </a:endParaRPr>
          </a:p>
          <a:p>
            <a:pPr marL="285750" indent="-285750">
              <a:buFont typeface="Arial" panose="020B0604020202020204" pitchFamily="34" charset="0"/>
              <a:buChar char="•"/>
            </a:pPr>
            <a:endParaRPr lang="en-GB" sz="2000" b="1" dirty="0">
              <a:solidFill>
                <a:schemeClr val="bg1"/>
              </a:solidFill>
              <a:latin typeface="Arial"/>
              <a:cs typeface="Arial"/>
            </a:endParaRPr>
          </a:p>
          <a:p>
            <a:pPr marL="285750" indent="-285750">
              <a:buFont typeface="Arial" panose="020B0604020202020204" pitchFamily="34" charset="0"/>
              <a:buChar char="•"/>
            </a:pPr>
            <a:r>
              <a:rPr lang="en-GB" sz="2000" b="1" dirty="0">
                <a:solidFill>
                  <a:schemeClr val="bg1"/>
                </a:solidFill>
                <a:latin typeface="Arial"/>
                <a:cs typeface="Arial"/>
              </a:rPr>
              <a:t>Disseminate</a:t>
            </a:r>
            <a:r>
              <a:rPr lang="en-GB" sz="2000" dirty="0">
                <a:solidFill>
                  <a:schemeClr val="bg1"/>
                </a:solidFill>
                <a:latin typeface="Arial"/>
                <a:cs typeface="Arial"/>
              </a:rPr>
              <a:t> </a:t>
            </a:r>
            <a:r>
              <a:rPr lang="en-AT" sz="2000" dirty="0">
                <a:solidFill>
                  <a:schemeClr val="bg1"/>
                </a:solidFill>
                <a:latin typeface="Arial"/>
                <a:cs typeface="Arial"/>
              </a:rPr>
              <a:t>among all staff and students,</a:t>
            </a:r>
            <a:r>
              <a:rPr lang="en-GB" sz="2000" dirty="0">
                <a:solidFill>
                  <a:schemeClr val="bg1"/>
                </a:solidFill>
                <a:latin typeface="Arial"/>
                <a:cs typeface="Arial"/>
              </a:rPr>
              <a:t> </a:t>
            </a:r>
            <a:r>
              <a:rPr lang="en-AT" sz="2000" dirty="0">
                <a:solidFill>
                  <a:schemeClr val="bg1"/>
                </a:solidFill>
                <a:latin typeface="Arial"/>
                <a:cs typeface="Arial"/>
              </a:rPr>
              <a:t>including new employees and incoming students, and obtain their acknowledgement</a:t>
            </a:r>
            <a:r>
              <a:rPr lang="en-GB" sz="2000" dirty="0">
                <a:solidFill>
                  <a:schemeClr val="bg1"/>
                </a:solidFill>
                <a:latin typeface="Arial"/>
                <a:cs typeface="Arial"/>
              </a:rPr>
              <a:t> </a:t>
            </a:r>
            <a:r>
              <a:rPr lang="en-AT" sz="2000" dirty="0">
                <a:solidFill>
                  <a:schemeClr val="bg1"/>
                </a:solidFill>
                <a:latin typeface="Arial"/>
                <a:cs typeface="Arial"/>
              </a:rPr>
              <a:t>of receipt and understanding.</a:t>
            </a:r>
            <a:endParaRPr lang="en-GB" sz="2000" dirty="0">
              <a:solidFill>
                <a:schemeClr val="bg1"/>
              </a:solidFill>
              <a:latin typeface="Arial"/>
              <a:cs typeface="Arial"/>
            </a:endParaRPr>
          </a:p>
          <a:p>
            <a:pPr marL="285750" indent="-285750">
              <a:buFont typeface="Arial" panose="020B0604020202020204" pitchFamily="34" charset="0"/>
              <a:buChar char="•"/>
            </a:pPr>
            <a:endParaRPr lang="en-GB" sz="2000" dirty="0">
              <a:solidFill>
                <a:schemeClr val="bg1"/>
              </a:solidFill>
              <a:latin typeface="Arial"/>
              <a:cs typeface="Arial"/>
            </a:endParaRPr>
          </a:p>
          <a:p>
            <a:pPr marL="285750" indent="-285750">
              <a:buFont typeface="Arial" panose="020B0604020202020204" pitchFamily="34" charset="0"/>
              <a:buChar char="•"/>
            </a:pPr>
            <a:r>
              <a:rPr lang="en-AT" sz="2000" dirty="0">
                <a:solidFill>
                  <a:schemeClr val="bg1"/>
                </a:solidFill>
                <a:latin typeface="Arial"/>
                <a:cs typeface="Arial"/>
              </a:rPr>
              <a:t>Ensure that the burden of following the correct steps and procedures does not fall</a:t>
            </a:r>
            <a:r>
              <a:rPr lang="en-GB" sz="2000" dirty="0">
                <a:solidFill>
                  <a:schemeClr val="bg1"/>
                </a:solidFill>
                <a:latin typeface="Arial"/>
                <a:cs typeface="Arial"/>
              </a:rPr>
              <a:t> </a:t>
            </a:r>
            <a:r>
              <a:rPr lang="en-AT" sz="2000" b="1" dirty="0">
                <a:solidFill>
                  <a:schemeClr val="bg1"/>
                </a:solidFill>
                <a:latin typeface="Arial"/>
                <a:cs typeface="Arial"/>
              </a:rPr>
              <a:t>solely</a:t>
            </a:r>
            <a:r>
              <a:rPr lang="en-AT" sz="2000" dirty="0">
                <a:solidFill>
                  <a:schemeClr val="bg1"/>
                </a:solidFill>
                <a:latin typeface="Arial"/>
                <a:cs typeface="Arial"/>
              </a:rPr>
              <a:t> on the victims/survivors and bystanders. </a:t>
            </a:r>
            <a:endParaRPr lang="en-GB" sz="2000" dirty="0">
              <a:solidFill>
                <a:schemeClr val="bg1"/>
              </a:solidFill>
              <a:latin typeface="Arial"/>
              <a:cs typeface="Arial"/>
            </a:endParaRPr>
          </a:p>
          <a:p>
            <a:pPr marL="285750" indent="-285750">
              <a:buFont typeface="Arial" panose="020B0604020202020204" pitchFamily="34" charset="0"/>
              <a:buChar char="•"/>
            </a:pPr>
            <a:endParaRPr lang="en-GB" sz="2000" dirty="0">
              <a:solidFill>
                <a:schemeClr val="bg1"/>
              </a:solidFill>
              <a:latin typeface="Arial"/>
              <a:cs typeface="Arial"/>
            </a:endParaRPr>
          </a:p>
        </p:txBody>
      </p:sp>
      <p:sp>
        <p:nvSpPr>
          <p:cNvPr id="5" name="TextBox 4">
            <a:extLst>
              <a:ext uri="{FF2B5EF4-FFF2-40B4-BE49-F238E27FC236}">
                <a16:creationId xmlns:a16="http://schemas.microsoft.com/office/drawing/2014/main" id="{C0504C48-0D9D-B623-50A9-6FD6E0DB2779}"/>
              </a:ext>
            </a:extLst>
          </p:cNvPr>
          <p:cNvSpPr txBox="1"/>
          <p:nvPr/>
        </p:nvSpPr>
        <p:spPr>
          <a:xfrm>
            <a:off x="3226559" y="6440609"/>
            <a:ext cx="7277100" cy="338554"/>
          </a:xfrm>
          <a:prstGeom prst="rect">
            <a:avLst/>
          </a:prstGeom>
          <a:noFill/>
        </p:spPr>
        <p:txBody>
          <a:bodyPr wrap="square">
            <a:spAutoFit/>
          </a:bodyPr>
          <a:lstStyle/>
          <a:p>
            <a:pPr algn="r"/>
            <a:r>
              <a:rPr lang="en-US" sz="800" b="0" i="0" dirty="0">
                <a:solidFill>
                  <a:schemeClr val="bg1"/>
                </a:solidFill>
                <a:effectLst/>
                <a:latin typeface="Arial"/>
                <a:cs typeface="Arial"/>
              </a:rPr>
              <a:t>Madesi, V., </a:t>
            </a:r>
            <a:r>
              <a:rPr lang="en-US" sz="800" b="0" i="0" dirty="0" err="1">
                <a:solidFill>
                  <a:schemeClr val="bg1"/>
                </a:solidFill>
                <a:effectLst/>
                <a:latin typeface="Arial"/>
                <a:cs typeface="Arial"/>
              </a:rPr>
              <a:t>Polykarpou</a:t>
            </a:r>
            <a:r>
              <a:rPr lang="en-US" sz="800" b="0" i="0" dirty="0">
                <a:solidFill>
                  <a:schemeClr val="bg1"/>
                </a:solidFill>
                <a:effectLst/>
                <a:latin typeface="Arial"/>
                <a:cs typeface="Arial"/>
              </a:rPr>
              <a:t>, P., Mergaert, L., &amp; Wuiame, N. (2023). Developing a Protocol for addressing gender-based violence in research and higher education institutions: UniSAFE guidelines. Zenodo. </a:t>
            </a:r>
            <a:r>
              <a:rPr lang="en-US" sz="800" b="0" i="0" u="none" strike="noStrike" dirty="0">
                <a:solidFill>
                  <a:schemeClr val="bg1"/>
                </a:solidFill>
                <a:effectLst/>
                <a:latin typeface="Arial"/>
                <a:cs typeface="Arial"/>
                <a:hlinkClick r:id="rId2">
                  <a:extLst>
                    <a:ext uri="{A12FA001-AC4F-418D-AE19-62706E023703}">
                      <ahyp:hlinkClr xmlns:ahyp="http://schemas.microsoft.com/office/drawing/2018/hyperlinkcolor" val="tx"/>
                    </a:ext>
                  </a:extLst>
                </a:hlinkClick>
              </a:rPr>
              <a:t>https://doi.org/10.5281/zenodo.8355181</a:t>
            </a:r>
            <a:endParaRPr lang="en-AT" sz="800" dirty="0">
              <a:solidFill>
                <a:schemeClr val="bg1"/>
              </a:solidFill>
              <a:latin typeface="Arial"/>
              <a:cs typeface="Arial"/>
            </a:endParaRPr>
          </a:p>
        </p:txBody>
      </p:sp>
    </p:spTree>
    <p:extLst>
      <p:ext uri="{BB962C8B-B14F-4D97-AF65-F5344CB8AC3E}">
        <p14:creationId xmlns:p14="http://schemas.microsoft.com/office/powerpoint/2010/main" val="33684705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056B69-E38C-8ADE-BED1-5B1F26959F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9EFA410-A0B0-26CE-E966-FF79C1CD7129}"/>
              </a:ext>
            </a:extLst>
          </p:cNvPr>
          <p:cNvSpPr>
            <a:spLocks noGrp="1"/>
          </p:cNvSpPr>
          <p:nvPr>
            <p:ph type="title"/>
          </p:nvPr>
        </p:nvSpPr>
        <p:spPr/>
        <p:txBody>
          <a:bodyPr/>
          <a:lstStyle/>
          <a:p>
            <a:r>
              <a:rPr lang="de-AT" b="1" dirty="0" err="1">
                <a:latin typeface="Arial"/>
                <a:cs typeface="Arial"/>
              </a:rPr>
              <a:t>Tips</a:t>
            </a:r>
            <a:r>
              <a:rPr lang="de-AT" b="1" dirty="0">
                <a:latin typeface="Arial"/>
                <a:cs typeface="Arial"/>
              </a:rPr>
              <a:t> and </a:t>
            </a:r>
            <a:r>
              <a:rPr lang="de-AT" b="1" dirty="0" err="1">
                <a:latin typeface="Arial"/>
                <a:cs typeface="Arial"/>
              </a:rPr>
              <a:t>Hints</a:t>
            </a:r>
            <a:r>
              <a:rPr lang="de-AT" b="1" dirty="0">
                <a:latin typeface="Arial"/>
                <a:cs typeface="Arial"/>
              </a:rPr>
              <a:t> (2)</a:t>
            </a:r>
            <a:endParaRPr lang="en-AT" b="1" dirty="0">
              <a:latin typeface="Arial"/>
              <a:cs typeface="Arial"/>
            </a:endParaRPr>
          </a:p>
        </p:txBody>
      </p:sp>
      <p:sp>
        <p:nvSpPr>
          <p:cNvPr id="4" name="TextBox 3">
            <a:extLst>
              <a:ext uri="{FF2B5EF4-FFF2-40B4-BE49-F238E27FC236}">
                <a16:creationId xmlns:a16="http://schemas.microsoft.com/office/drawing/2014/main" id="{B23BF239-8F40-4437-ECF2-6E34C6F799E0}"/>
              </a:ext>
            </a:extLst>
          </p:cNvPr>
          <p:cNvSpPr txBox="1"/>
          <p:nvPr/>
        </p:nvSpPr>
        <p:spPr>
          <a:xfrm>
            <a:off x="331172" y="2502864"/>
            <a:ext cx="11518474" cy="4401205"/>
          </a:xfrm>
          <a:prstGeom prst="rect">
            <a:avLst/>
          </a:prstGeom>
          <a:noFill/>
        </p:spPr>
        <p:txBody>
          <a:bodyPr wrap="square">
            <a:spAutoFit/>
          </a:bodyPr>
          <a:lstStyle/>
          <a:p>
            <a:pPr marL="285750" indent="-285750">
              <a:buFont typeface="Arial" panose="020B0604020202020204" pitchFamily="34" charset="0"/>
              <a:buChar char="•"/>
            </a:pPr>
            <a:r>
              <a:rPr lang="en-AT" sz="2000" dirty="0">
                <a:solidFill>
                  <a:schemeClr val="bg1"/>
                </a:solidFill>
                <a:latin typeface="Arial"/>
                <a:cs typeface="Arial"/>
              </a:rPr>
              <a:t>When persons are found guilty of misconduct, it is important to specify </a:t>
            </a:r>
            <a:r>
              <a:rPr lang="en-AT" sz="2000" b="1" dirty="0">
                <a:solidFill>
                  <a:schemeClr val="bg1"/>
                </a:solidFill>
                <a:latin typeface="Arial"/>
                <a:cs typeface="Arial"/>
              </a:rPr>
              <a:t>how this will</a:t>
            </a:r>
            <a:r>
              <a:rPr lang="en-GB" sz="2000" b="1" dirty="0">
                <a:solidFill>
                  <a:schemeClr val="bg1"/>
                </a:solidFill>
                <a:latin typeface="Arial"/>
                <a:cs typeface="Arial"/>
              </a:rPr>
              <a:t> </a:t>
            </a:r>
            <a:r>
              <a:rPr lang="en-AT" sz="2000" b="1" dirty="0">
                <a:solidFill>
                  <a:schemeClr val="bg1"/>
                </a:solidFill>
                <a:latin typeface="Arial"/>
                <a:cs typeface="Arial"/>
              </a:rPr>
              <a:t>affect their future </a:t>
            </a:r>
            <a:r>
              <a:rPr lang="en-AT" sz="2000" dirty="0">
                <a:solidFill>
                  <a:schemeClr val="bg1"/>
                </a:solidFill>
                <a:latin typeface="Arial"/>
                <a:cs typeface="Arial"/>
              </a:rPr>
              <a:t>career and roles within the institution</a:t>
            </a:r>
          </a:p>
          <a:p>
            <a:pPr marL="285750" indent="-285750">
              <a:buFont typeface="Arial" panose="020B0604020202020204" pitchFamily="34" charset="0"/>
              <a:buChar char="•"/>
            </a:pPr>
            <a:endParaRPr lang="de-AT" sz="2000" b="1" dirty="0">
              <a:solidFill>
                <a:schemeClr val="bg1"/>
              </a:solidFill>
              <a:latin typeface="Arial"/>
              <a:cs typeface="Arial"/>
            </a:endParaRPr>
          </a:p>
          <a:p>
            <a:pPr marL="285750" indent="-285750">
              <a:buFont typeface="Arial" panose="020B0604020202020204" pitchFamily="34" charset="0"/>
              <a:buChar char="•"/>
            </a:pPr>
            <a:r>
              <a:rPr lang="en-AT" sz="2000" b="1" dirty="0">
                <a:solidFill>
                  <a:schemeClr val="bg1"/>
                </a:solidFill>
                <a:latin typeface="Arial"/>
                <a:cs typeface="Arial"/>
              </a:rPr>
              <a:t>Clear language</a:t>
            </a:r>
            <a:r>
              <a:rPr lang="en-AT" sz="2000" dirty="0">
                <a:solidFill>
                  <a:schemeClr val="bg1"/>
                </a:solidFill>
                <a:latin typeface="Arial"/>
                <a:cs typeface="Arial"/>
              </a:rPr>
              <a:t>, appropriate formatting, and a </a:t>
            </a:r>
            <a:r>
              <a:rPr lang="en-AT" sz="2000" b="1" dirty="0">
                <a:solidFill>
                  <a:schemeClr val="bg1"/>
                </a:solidFill>
                <a:latin typeface="Arial"/>
                <a:cs typeface="Arial"/>
              </a:rPr>
              <a:t>user-friendly presentation </a:t>
            </a:r>
            <a:r>
              <a:rPr lang="en-AT" sz="2000" dirty="0">
                <a:solidFill>
                  <a:schemeClr val="bg1"/>
                </a:solidFill>
                <a:latin typeface="Arial"/>
                <a:cs typeface="Arial"/>
              </a:rPr>
              <a:t>will ensure</a:t>
            </a:r>
            <a:r>
              <a:rPr lang="en-GB" sz="2000" dirty="0">
                <a:solidFill>
                  <a:schemeClr val="bg1"/>
                </a:solidFill>
                <a:latin typeface="Arial"/>
                <a:cs typeface="Arial"/>
              </a:rPr>
              <a:t> </a:t>
            </a:r>
            <a:r>
              <a:rPr lang="en-AT" sz="2000" dirty="0">
                <a:solidFill>
                  <a:schemeClr val="bg1"/>
                </a:solidFill>
                <a:latin typeface="Arial"/>
                <a:cs typeface="Arial"/>
              </a:rPr>
              <a:t>that </a:t>
            </a:r>
            <a:r>
              <a:rPr lang="en-GB" sz="2000" dirty="0">
                <a:solidFill>
                  <a:schemeClr val="bg1"/>
                </a:solidFill>
                <a:latin typeface="Arial"/>
                <a:cs typeface="Arial"/>
              </a:rPr>
              <a:t>it </a:t>
            </a:r>
            <a:r>
              <a:rPr lang="en-AT" sz="2000" dirty="0">
                <a:solidFill>
                  <a:schemeClr val="bg1"/>
                </a:solidFill>
                <a:latin typeface="Arial"/>
                <a:cs typeface="Arial"/>
              </a:rPr>
              <a:t>is accessible</a:t>
            </a:r>
            <a:r>
              <a:rPr lang="en-GB" sz="2000" dirty="0">
                <a:solidFill>
                  <a:schemeClr val="bg1"/>
                </a:solidFill>
                <a:latin typeface="Arial"/>
                <a:cs typeface="Arial"/>
              </a:rPr>
              <a:t>.</a:t>
            </a:r>
          </a:p>
          <a:p>
            <a:pPr marL="285750" indent="-285750">
              <a:buFont typeface="Arial" panose="020B0604020202020204" pitchFamily="34" charset="0"/>
              <a:buChar char="•"/>
            </a:pPr>
            <a:endParaRPr lang="en-GB" sz="2000" dirty="0">
              <a:solidFill>
                <a:schemeClr val="bg1"/>
              </a:solidFill>
              <a:latin typeface="Arial"/>
              <a:cs typeface="Arial"/>
            </a:endParaRPr>
          </a:p>
          <a:p>
            <a:pPr marL="285750" indent="-285750">
              <a:buFont typeface="Arial" panose="020B0604020202020204" pitchFamily="34" charset="0"/>
              <a:buChar char="•"/>
            </a:pPr>
            <a:r>
              <a:rPr lang="en-GB" sz="2000" dirty="0">
                <a:solidFill>
                  <a:schemeClr val="bg1"/>
                </a:solidFill>
                <a:latin typeface="Arial"/>
                <a:cs typeface="Arial"/>
              </a:rPr>
              <a:t>Foreign </a:t>
            </a:r>
            <a:r>
              <a:rPr lang="en-AT" sz="2000" dirty="0">
                <a:solidFill>
                  <a:schemeClr val="bg1"/>
                </a:solidFill>
                <a:latin typeface="Arial"/>
                <a:cs typeface="Arial"/>
              </a:rPr>
              <a:t>students/staff </a:t>
            </a:r>
            <a:r>
              <a:rPr lang="en-GB" sz="2000" dirty="0">
                <a:solidFill>
                  <a:schemeClr val="bg1"/>
                </a:solidFill>
                <a:latin typeface="Arial"/>
                <a:cs typeface="Arial"/>
              </a:rPr>
              <a:t>may</a:t>
            </a:r>
            <a:r>
              <a:rPr lang="en-AT" sz="2000" dirty="0">
                <a:solidFill>
                  <a:schemeClr val="bg1"/>
                </a:solidFill>
                <a:latin typeface="Arial"/>
                <a:cs typeface="Arial"/>
              </a:rPr>
              <a:t> not</a:t>
            </a:r>
            <a:r>
              <a:rPr lang="en-GB" sz="2000" dirty="0">
                <a:solidFill>
                  <a:schemeClr val="bg1"/>
                </a:solidFill>
                <a:latin typeface="Arial"/>
                <a:cs typeface="Arial"/>
              </a:rPr>
              <a:t> be</a:t>
            </a:r>
            <a:r>
              <a:rPr lang="en-AT" sz="2000" dirty="0">
                <a:solidFill>
                  <a:schemeClr val="bg1"/>
                </a:solidFill>
                <a:latin typeface="Arial"/>
                <a:cs typeface="Arial"/>
              </a:rPr>
              <a:t> proficient in the local language</a:t>
            </a:r>
            <a:r>
              <a:rPr lang="en-GB" sz="2000" dirty="0">
                <a:solidFill>
                  <a:schemeClr val="bg1"/>
                </a:solidFill>
                <a:latin typeface="Arial"/>
                <a:cs typeface="Arial"/>
              </a:rPr>
              <a:t>: provide an </a:t>
            </a:r>
            <a:r>
              <a:rPr lang="en-GB" sz="2000" b="1" dirty="0">
                <a:solidFill>
                  <a:schemeClr val="bg1"/>
                </a:solidFill>
                <a:latin typeface="Arial"/>
                <a:cs typeface="Arial"/>
              </a:rPr>
              <a:t>English version additionally.</a:t>
            </a:r>
            <a:endParaRPr lang="en-GB" sz="2000" dirty="0">
              <a:solidFill>
                <a:schemeClr val="bg1"/>
              </a:solidFill>
              <a:latin typeface="Arial"/>
              <a:cs typeface="Arial"/>
            </a:endParaRPr>
          </a:p>
          <a:p>
            <a:pPr marL="285750" indent="-285750">
              <a:buFont typeface="Arial" panose="020B0604020202020204" pitchFamily="34" charset="0"/>
              <a:buChar char="•"/>
            </a:pPr>
            <a:endParaRPr lang="en-GB" sz="2000" dirty="0">
              <a:solidFill>
                <a:schemeClr val="bg1"/>
              </a:solidFill>
              <a:latin typeface="Arial"/>
              <a:cs typeface="Arial"/>
            </a:endParaRPr>
          </a:p>
          <a:p>
            <a:pPr marL="285750" indent="-285750">
              <a:buFont typeface="Arial" panose="020B0604020202020204" pitchFamily="34" charset="0"/>
              <a:buChar char="•"/>
            </a:pPr>
            <a:r>
              <a:rPr lang="en-AT" sz="2000" dirty="0" err="1">
                <a:solidFill>
                  <a:schemeClr val="bg1"/>
                </a:solidFill>
                <a:latin typeface="Arial"/>
                <a:cs typeface="Arial"/>
              </a:rPr>
              <a:t>Provid</a:t>
            </a:r>
            <a:r>
              <a:rPr lang="en-GB" sz="2000" dirty="0">
                <a:solidFill>
                  <a:schemeClr val="bg1"/>
                </a:solidFill>
                <a:latin typeface="Arial"/>
                <a:cs typeface="Arial"/>
              </a:rPr>
              <a:t>e</a:t>
            </a:r>
            <a:r>
              <a:rPr lang="en-AT" sz="2000" dirty="0">
                <a:solidFill>
                  <a:schemeClr val="bg1"/>
                </a:solidFill>
                <a:latin typeface="Arial"/>
                <a:cs typeface="Arial"/>
              </a:rPr>
              <a:t> a </a:t>
            </a:r>
            <a:r>
              <a:rPr lang="en-AT" sz="2000" b="1" dirty="0">
                <a:solidFill>
                  <a:schemeClr val="bg1"/>
                </a:solidFill>
                <a:latin typeface="Arial"/>
                <a:cs typeface="Arial"/>
              </a:rPr>
              <a:t>graphical presentation</a:t>
            </a:r>
            <a:r>
              <a:rPr lang="en-GB" sz="2000" b="1" dirty="0">
                <a:solidFill>
                  <a:schemeClr val="bg1"/>
                </a:solidFill>
                <a:latin typeface="Arial"/>
                <a:cs typeface="Arial"/>
              </a:rPr>
              <a:t> </a:t>
            </a:r>
            <a:r>
              <a:rPr lang="en-AT" sz="2000" dirty="0">
                <a:solidFill>
                  <a:schemeClr val="bg1"/>
                </a:solidFill>
                <a:latin typeface="Arial"/>
                <a:cs typeface="Arial"/>
              </a:rPr>
              <a:t>of steps and procedures</a:t>
            </a:r>
            <a:r>
              <a:rPr lang="en-GB" sz="2000" dirty="0">
                <a:solidFill>
                  <a:schemeClr val="bg1"/>
                </a:solidFill>
                <a:latin typeface="Arial"/>
                <a:cs typeface="Arial"/>
              </a:rPr>
              <a:t>.</a:t>
            </a:r>
          </a:p>
          <a:p>
            <a:pPr marL="285750" indent="-285750">
              <a:buFont typeface="Arial" panose="020B0604020202020204" pitchFamily="34" charset="0"/>
              <a:buChar char="•"/>
            </a:pPr>
            <a:endParaRPr lang="en-GB" sz="2000" dirty="0">
              <a:solidFill>
                <a:schemeClr val="bg1"/>
              </a:solidFill>
              <a:latin typeface="Arial"/>
              <a:cs typeface="Arial"/>
            </a:endParaRPr>
          </a:p>
          <a:p>
            <a:pPr marL="285750" indent="-285750">
              <a:buFont typeface="Arial" panose="020B0604020202020204" pitchFamily="34" charset="0"/>
              <a:buChar char="•"/>
            </a:pPr>
            <a:r>
              <a:rPr lang="en-GB" sz="2000" dirty="0">
                <a:solidFill>
                  <a:schemeClr val="bg1"/>
                </a:solidFill>
                <a:latin typeface="Arial"/>
                <a:cs typeface="Arial"/>
              </a:rPr>
              <a:t>Have </a:t>
            </a:r>
            <a:r>
              <a:rPr lang="en-GB" sz="2000" b="1" dirty="0">
                <a:solidFill>
                  <a:schemeClr val="bg1"/>
                </a:solidFill>
                <a:latin typeface="Arial"/>
                <a:cs typeface="Arial"/>
              </a:rPr>
              <a:t>multiple individuals </a:t>
            </a:r>
            <a:r>
              <a:rPr lang="en-GB" sz="2000" dirty="0">
                <a:solidFill>
                  <a:schemeClr val="bg1"/>
                </a:solidFill>
                <a:latin typeface="Arial"/>
                <a:cs typeface="Arial"/>
              </a:rPr>
              <a:t>in positions of trust – gives choices on who to report to.</a:t>
            </a:r>
          </a:p>
          <a:p>
            <a:pPr marL="285750" indent="-285750">
              <a:buFont typeface="Arial" panose="020B0604020202020204" pitchFamily="34" charset="0"/>
              <a:buChar char="•"/>
            </a:pPr>
            <a:endParaRPr lang="en-GB" sz="2000" dirty="0">
              <a:solidFill>
                <a:schemeClr val="bg1"/>
              </a:solidFill>
              <a:latin typeface="Arial"/>
              <a:cs typeface="Arial"/>
            </a:endParaRPr>
          </a:p>
          <a:p>
            <a:pPr marL="285750" indent="-285750">
              <a:buFont typeface="Arial" panose="020B0604020202020204" pitchFamily="34" charset="0"/>
              <a:buChar char="•"/>
            </a:pPr>
            <a:endParaRPr lang="en-AT" sz="2000" b="1" dirty="0">
              <a:solidFill>
                <a:schemeClr val="bg1"/>
              </a:solidFill>
              <a:latin typeface="Arial"/>
              <a:cs typeface="Arial"/>
            </a:endParaRPr>
          </a:p>
        </p:txBody>
      </p:sp>
      <p:sp>
        <p:nvSpPr>
          <p:cNvPr id="3" name="TextBox 2">
            <a:extLst>
              <a:ext uri="{FF2B5EF4-FFF2-40B4-BE49-F238E27FC236}">
                <a16:creationId xmlns:a16="http://schemas.microsoft.com/office/drawing/2014/main" id="{95B12605-0EDE-1E86-9792-BB409F9C7700}"/>
              </a:ext>
            </a:extLst>
          </p:cNvPr>
          <p:cNvSpPr txBox="1"/>
          <p:nvPr/>
        </p:nvSpPr>
        <p:spPr>
          <a:xfrm>
            <a:off x="3163059" y="6275509"/>
            <a:ext cx="7277100" cy="338554"/>
          </a:xfrm>
          <a:prstGeom prst="rect">
            <a:avLst/>
          </a:prstGeom>
          <a:noFill/>
        </p:spPr>
        <p:txBody>
          <a:bodyPr wrap="square">
            <a:spAutoFit/>
          </a:bodyPr>
          <a:lstStyle/>
          <a:p>
            <a:pPr algn="r"/>
            <a:r>
              <a:rPr lang="en-US" sz="800" b="0" i="0" dirty="0">
                <a:solidFill>
                  <a:schemeClr val="bg1"/>
                </a:solidFill>
                <a:effectLst/>
                <a:latin typeface="Arial"/>
                <a:cs typeface="Arial"/>
              </a:rPr>
              <a:t>Madesi, V., </a:t>
            </a:r>
            <a:r>
              <a:rPr lang="en-US" sz="800" b="0" i="0" dirty="0" err="1">
                <a:solidFill>
                  <a:schemeClr val="bg1"/>
                </a:solidFill>
                <a:effectLst/>
                <a:latin typeface="Arial"/>
                <a:cs typeface="Arial"/>
              </a:rPr>
              <a:t>Polykarpou</a:t>
            </a:r>
            <a:r>
              <a:rPr lang="en-US" sz="800" b="0" i="0" dirty="0">
                <a:solidFill>
                  <a:schemeClr val="bg1"/>
                </a:solidFill>
                <a:effectLst/>
                <a:latin typeface="Arial"/>
                <a:cs typeface="Arial"/>
              </a:rPr>
              <a:t>, P., Mergaert, L., &amp; Wuiame, N. (2023). Developing a Protocol for addressing gender-based violence in research and higher education institutions: UniSAFE guidelines. Zenodo. </a:t>
            </a:r>
            <a:r>
              <a:rPr lang="en-US" sz="800" b="0" i="0" u="none" strike="noStrike" dirty="0">
                <a:solidFill>
                  <a:schemeClr val="bg1"/>
                </a:solidFill>
                <a:effectLst/>
                <a:latin typeface="Arial"/>
                <a:cs typeface="Arial"/>
                <a:hlinkClick r:id="rId2">
                  <a:extLst>
                    <a:ext uri="{A12FA001-AC4F-418D-AE19-62706E023703}">
                      <ahyp:hlinkClr xmlns:ahyp="http://schemas.microsoft.com/office/drawing/2018/hyperlinkcolor" val="tx"/>
                    </a:ext>
                  </a:extLst>
                </a:hlinkClick>
              </a:rPr>
              <a:t>https://doi.org/10.5281/zenodo.8355181</a:t>
            </a:r>
            <a:endParaRPr lang="en-AT" sz="800" dirty="0">
              <a:solidFill>
                <a:schemeClr val="bg1"/>
              </a:solidFill>
              <a:latin typeface="Arial"/>
              <a:cs typeface="Arial"/>
            </a:endParaRPr>
          </a:p>
        </p:txBody>
      </p:sp>
    </p:spTree>
    <p:extLst>
      <p:ext uri="{BB962C8B-B14F-4D97-AF65-F5344CB8AC3E}">
        <p14:creationId xmlns:p14="http://schemas.microsoft.com/office/powerpoint/2010/main" val="11448568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C2DF61-77AA-8978-5275-389E42B3F2B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7755A61-2028-12BC-EFFB-DB1042165553}"/>
              </a:ext>
            </a:extLst>
          </p:cNvPr>
          <p:cNvSpPr>
            <a:spLocks noGrp="1"/>
          </p:cNvSpPr>
          <p:nvPr>
            <p:ph type="title"/>
          </p:nvPr>
        </p:nvSpPr>
        <p:spPr/>
        <p:txBody>
          <a:bodyPr/>
          <a:lstStyle/>
          <a:p>
            <a:r>
              <a:rPr lang="de-AT" b="1" dirty="0">
                <a:latin typeface="Arial"/>
                <a:cs typeface="Arial"/>
                <a:hlinkClick r:id="rId2"/>
              </a:rPr>
              <a:t>GenderSAFE Model Policy Framework</a:t>
            </a:r>
            <a:endParaRPr lang="en-US" b="1">
              <a:latin typeface="Arial"/>
              <a:cs typeface="Arial"/>
            </a:endParaRPr>
          </a:p>
        </p:txBody>
      </p:sp>
      <p:sp>
        <p:nvSpPr>
          <p:cNvPr id="19" name="TextBox 11">
            <a:extLst>
              <a:ext uri="{FF2B5EF4-FFF2-40B4-BE49-F238E27FC236}">
                <a16:creationId xmlns:a16="http://schemas.microsoft.com/office/drawing/2014/main" id="{BBE63CCB-EF19-8E4B-8D92-4EF4FE00B7AC}"/>
              </a:ext>
            </a:extLst>
          </p:cNvPr>
          <p:cNvSpPr txBox="1"/>
          <p:nvPr/>
        </p:nvSpPr>
        <p:spPr>
          <a:xfrm>
            <a:off x="355601" y="2199473"/>
            <a:ext cx="5740399" cy="3461973"/>
          </a:xfrm>
          <a:prstGeom prst="rect">
            <a:avLst/>
          </a:prstGeom>
          <a:noFill/>
        </p:spPr>
        <p:txBody>
          <a:bodyPr wrap="square" lIns="0" tIns="45720" rIns="0" bIns="45720" rtlCol="0" anchor="t">
            <a:spAutoFit/>
          </a:bodyPr>
          <a:lstStyle/>
          <a:p>
            <a:pPr marL="285750" indent="-285750">
              <a:lnSpc>
                <a:spcPct val="120000"/>
              </a:lnSpc>
              <a:buFont typeface="Wingdings" panose="05000000000000000000" pitchFamily="2" charset="2"/>
              <a:buChar char="§"/>
            </a:pPr>
            <a:endParaRPr lang="en-US" dirty="0">
              <a:solidFill>
                <a:schemeClr val="bg1"/>
              </a:solidFill>
              <a:latin typeface="Arial"/>
              <a:cs typeface="Arial"/>
            </a:endParaRPr>
          </a:p>
          <a:p>
            <a:pPr marL="342900" indent="-342900">
              <a:lnSpc>
                <a:spcPct val="120000"/>
              </a:lnSpc>
              <a:buFont typeface="Wingdings" panose="05000000000000000000" pitchFamily="2" charset="2"/>
              <a:buChar char="§"/>
            </a:pPr>
            <a:r>
              <a:rPr lang="en-US" b="1" dirty="0">
                <a:solidFill>
                  <a:schemeClr val="bg1"/>
                </a:solidFill>
                <a:latin typeface="Arial"/>
                <a:cs typeface="Arial"/>
                <a:hlinkClick r:id="rId3">
                  <a:extLst>
                    <a:ext uri="{A12FA001-AC4F-418D-AE19-62706E023703}">
                      <ahyp:hlinkClr xmlns:ahyp="http://schemas.microsoft.com/office/drawing/2018/hyperlinkcolor" val="tx"/>
                    </a:ext>
                  </a:extLst>
                </a:hlinkClick>
              </a:rPr>
              <a:t>UniSAFE recommendations</a:t>
            </a:r>
          </a:p>
          <a:p>
            <a:pPr marL="342900" indent="-342900">
              <a:lnSpc>
                <a:spcPct val="120000"/>
              </a:lnSpc>
              <a:buFont typeface="Wingdings" panose="05000000000000000000" pitchFamily="2" charset="2"/>
              <a:buChar char="§"/>
            </a:pPr>
            <a:endParaRPr lang="en-US" dirty="0">
              <a:solidFill>
                <a:schemeClr val="bg1"/>
              </a:solidFill>
              <a:latin typeface="Arial"/>
              <a:cs typeface="Arial"/>
            </a:endParaRPr>
          </a:p>
          <a:p>
            <a:pPr marL="342900" indent="-342900">
              <a:lnSpc>
                <a:spcPct val="120000"/>
              </a:lnSpc>
              <a:buFont typeface="Wingdings" panose="05000000000000000000" pitchFamily="2" charset="2"/>
              <a:buChar char="§"/>
            </a:pPr>
            <a:r>
              <a:rPr lang="en-US" b="1" dirty="0">
                <a:solidFill>
                  <a:schemeClr val="bg1"/>
                </a:solidFill>
                <a:latin typeface="Arial"/>
                <a:cs typeface="Arial"/>
                <a:hlinkClick r:id="rId4">
                  <a:extLst>
                    <a:ext uri="{A12FA001-AC4F-418D-AE19-62706E023703}">
                      <ahyp:hlinkClr xmlns:ahyp="http://schemas.microsoft.com/office/drawing/2018/hyperlinkcolor" val="tx"/>
                    </a:ext>
                  </a:extLst>
                </a:hlinkClick>
              </a:rPr>
              <a:t>EU baseline for a Zero Tolerance Code of Conduct</a:t>
            </a:r>
            <a:r>
              <a:rPr lang="en-US" b="1" dirty="0">
                <a:solidFill>
                  <a:schemeClr val="bg1"/>
                </a:solidFill>
                <a:latin typeface="Arial"/>
                <a:cs typeface="Arial"/>
              </a:rPr>
              <a:t> </a:t>
            </a:r>
            <a:r>
              <a:rPr lang="en-US">
                <a:solidFill>
                  <a:schemeClr val="bg1"/>
                </a:solidFill>
                <a:latin typeface="Arial"/>
                <a:cs typeface="Arial"/>
              </a:rPr>
              <a:t>(ERA Forum Subgroup on Inclusive Gender Equality)</a:t>
            </a:r>
          </a:p>
          <a:p>
            <a:pPr marL="742915" lvl="1" indent="-285750">
              <a:lnSpc>
                <a:spcPct val="120000"/>
              </a:lnSpc>
              <a:buFont typeface="Wingdings" panose="05000000000000000000" pitchFamily="2" charset="2"/>
              <a:buChar char="§"/>
            </a:pPr>
            <a:endParaRPr lang="en-US" b="1" dirty="0">
              <a:solidFill>
                <a:schemeClr val="bg1"/>
              </a:solidFill>
              <a:latin typeface="Arial"/>
              <a:cs typeface="Arial"/>
            </a:endParaRPr>
          </a:p>
          <a:p>
            <a:pPr marL="342900" indent="-342900">
              <a:lnSpc>
                <a:spcPct val="130000"/>
              </a:lnSpc>
              <a:buFont typeface="Wingdings" panose="05000000000000000000" pitchFamily="2" charset="2"/>
              <a:buChar char="§"/>
            </a:pPr>
            <a:r>
              <a:rPr lang="en-US" dirty="0">
                <a:solidFill>
                  <a:schemeClr val="bg1"/>
                </a:solidFill>
                <a:latin typeface="Arial"/>
                <a:cs typeface="Arial"/>
                <a:hlinkClick r:id="rId5">
                  <a:extLst>
                    <a:ext uri="{A12FA001-AC4F-418D-AE19-62706E023703}">
                      <ahyp:hlinkClr xmlns:ahyp="http://schemas.microsoft.com/office/drawing/2018/hyperlinkcolor" val="tx"/>
                    </a:ext>
                  </a:extLst>
                </a:hlinkClick>
              </a:rPr>
              <a:t>GenderSAFE Deliverable No. 2.1 Report on Zero-tolerance Approaches to Gender-Based violence in Higher Education and Research</a:t>
            </a:r>
          </a:p>
        </p:txBody>
      </p:sp>
      <p:sp>
        <p:nvSpPr>
          <p:cNvPr id="3" name="TextBox 11">
            <a:extLst>
              <a:ext uri="{FF2B5EF4-FFF2-40B4-BE49-F238E27FC236}">
                <a16:creationId xmlns:a16="http://schemas.microsoft.com/office/drawing/2014/main" id="{BBE63CCB-EF19-8E4B-8D92-4EF4FE00B7AC}"/>
              </a:ext>
            </a:extLst>
          </p:cNvPr>
          <p:cNvSpPr txBox="1"/>
          <p:nvPr/>
        </p:nvSpPr>
        <p:spPr>
          <a:xfrm>
            <a:off x="6794514" y="2483257"/>
            <a:ext cx="5041885" cy="2721001"/>
          </a:xfrm>
          <a:prstGeom prst="rect">
            <a:avLst/>
          </a:prstGeom>
          <a:noFill/>
        </p:spPr>
        <p:txBody>
          <a:bodyPr wrap="square" lIns="0" tIns="45720" rIns="0" bIns="45720" rtlCol="0" anchor="t">
            <a:spAutoFit/>
          </a:bodyPr>
          <a:lstStyle/>
          <a:p>
            <a:pPr marL="342900" indent="-342900">
              <a:lnSpc>
                <a:spcPct val="120000"/>
              </a:lnSpc>
              <a:buFont typeface="Wingdings" panose="05000000000000000000" pitchFamily="2" charset="2"/>
              <a:buChar char="§"/>
            </a:pPr>
            <a:r>
              <a:rPr lang="en-US" dirty="0">
                <a:solidFill>
                  <a:schemeClr val="bg1"/>
                </a:solidFill>
                <a:latin typeface="inherit"/>
                <a:cs typeface="Arial"/>
                <a:hlinkClick r:id="rId6">
                  <a:extLst>
                    <a:ext uri="{A12FA001-AC4F-418D-AE19-62706E023703}">
                      <ahyp:hlinkClr xmlns:ahyp="http://schemas.microsoft.com/office/drawing/2018/hyperlinkcolor" val="tx"/>
                    </a:ext>
                  </a:extLst>
                </a:hlinkClick>
              </a:rPr>
              <a:t>GenderSAFE Deliverable No. 2.2 Needs Assessment Report Addressing Intersectionality, Precarity and Mobility</a:t>
            </a:r>
            <a:endParaRPr lang="en-US" dirty="0">
              <a:solidFill>
                <a:schemeClr val="bg1"/>
              </a:solidFill>
              <a:latin typeface="inherit"/>
              <a:cs typeface="Arial" panose="020B0604020202020204" pitchFamily="34" charset="0"/>
            </a:endParaRPr>
          </a:p>
          <a:p>
            <a:pPr marL="342900" indent="-342900">
              <a:lnSpc>
                <a:spcPct val="120000"/>
              </a:lnSpc>
              <a:buFont typeface="Wingdings" panose="05000000000000000000" pitchFamily="2" charset="2"/>
              <a:buChar char="§"/>
            </a:pPr>
            <a:endParaRPr lang="en-US" b="1" dirty="0">
              <a:solidFill>
                <a:schemeClr val="bg1"/>
              </a:solidFill>
              <a:latin typeface="inherit"/>
              <a:cs typeface="Arial" panose="020B0604020202020204" pitchFamily="34" charset="0"/>
            </a:endParaRPr>
          </a:p>
          <a:p>
            <a:pPr marL="342900" indent="-342900">
              <a:lnSpc>
                <a:spcPct val="120000"/>
              </a:lnSpc>
              <a:buFont typeface="Wingdings" panose="05000000000000000000" pitchFamily="2" charset="2"/>
              <a:buChar char="§"/>
            </a:pPr>
            <a:r>
              <a:rPr lang="en-US" b="1" dirty="0">
                <a:solidFill>
                  <a:schemeClr val="bg1"/>
                </a:solidFill>
                <a:latin typeface="inherit"/>
                <a:cs typeface="Arial" panose="020B0604020202020204" pitchFamily="34" charset="0"/>
              </a:rPr>
              <a:t>AI analysis: </a:t>
            </a:r>
            <a:r>
              <a:rPr lang="en-US" dirty="0">
                <a:solidFill>
                  <a:schemeClr val="bg1"/>
                </a:solidFill>
                <a:latin typeface="inherit"/>
                <a:cs typeface="Arial" panose="020B0604020202020204" pitchFamily="34" charset="0"/>
              </a:rPr>
              <a:t>38 institutional Code of Conducts collected via desk-research into ChatGPT.</a:t>
            </a:r>
          </a:p>
          <a:p>
            <a:pPr marL="285750" indent="-285750">
              <a:lnSpc>
                <a:spcPct val="120000"/>
              </a:lnSpc>
              <a:buFont typeface="Wingdings" panose="05000000000000000000" pitchFamily="2" charset="2"/>
              <a:buChar char="§"/>
            </a:pPr>
            <a:endParaRPr lang="en-US" dirty="0">
              <a:solidFill>
                <a:schemeClr val="bg1"/>
              </a:solidFill>
              <a:latin typeface="inherit"/>
              <a:cs typeface="Arial" panose="020B0604020202020204" pitchFamily="34" charset="0"/>
            </a:endParaRPr>
          </a:p>
          <a:p>
            <a:pPr marL="342900" indent="-342900">
              <a:lnSpc>
                <a:spcPct val="120000"/>
              </a:lnSpc>
              <a:buFont typeface="Wingdings" panose="05000000000000000000" pitchFamily="2" charset="2"/>
              <a:buChar char="§"/>
            </a:pPr>
            <a:r>
              <a:rPr lang="en-US" b="1" dirty="0">
                <a:solidFill>
                  <a:schemeClr val="bg1"/>
                </a:solidFill>
                <a:latin typeface="inherit"/>
                <a:cs typeface="Arial"/>
              </a:rPr>
              <a:t>Human analysis</a:t>
            </a:r>
          </a:p>
        </p:txBody>
      </p:sp>
    </p:spTree>
    <p:extLst>
      <p:ext uri="{BB962C8B-B14F-4D97-AF65-F5344CB8AC3E}">
        <p14:creationId xmlns:p14="http://schemas.microsoft.com/office/powerpoint/2010/main" val="286198112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40CF1FA-093E-C445-F96C-070FAB34E2E9}"/>
              </a:ext>
            </a:extLst>
          </p:cNvPr>
          <p:cNvSpPr>
            <a:spLocks noGrp="1"/>
          </p:cNvSpPr>
          <p:nvPr>
            <p:ph type="title"/>
          </p:nvPr>
        </p:nvSpPr>
        <p:spPr>
          <a:xfrm>
            <a:off x="1046923" y="1129932"/>
            <a:ext cx="9735378" cy="778381"/>
          </a:xfrm>
        </p:spPr>
        <p:txBody>
          <a:bodyPr/>
          <a:lstStyle/>
          <a:p>
            <a:r>
              <a:rPr lang="en-US" b="1" dirty="0">
                <a:latin typeface="Arial"/>
                <a:cs typeface="Arial"/>
              </a:rPr>
              <a:t>Overview of the MPF</a:t>
            </a:r>
            <a:endParaRPr lang="fr-FR" b="1" dirty="0">
              <a:latin typeface="Arial"/>
              <a:cs typeface="Arial"/>
            </a:endParaRPr>
          </a:p>
        </p:txBody>
      </p:sp>
      <p:sp>
        <p:nvSpPr>
          <p:cNvPr id="3" name="Espace réservé du numéro de diapositive 2">
            <a:extLst>
              <a:ext uri="{FF2B5EF4-FFF2-40B4-BE49-F238E27FC236}">
                <a16:creationId xmlns:a16="http://schemas.microsoft.com/office/drawing/2014/main" id="{A57CFA7C-596C-407A-1D44-6225C498ADCE}"/>
              </a:ext>
            </a:extLst>
          </p:cNvPr>
          <p:cNvSpPr>
            <a:spLocks noGrp="1"/>
          </p:cNvSpPr>
          <p:nvPr>
            <p:ph type="sldNum" sz="quarter" idx="4"/>
          </p:nvPr>
        </p:nvSpPr>
        <p:spPr/>
        <p:txBody>
          <a:bodyPr/>
          <a:lstStyle/>
          <a:p>
            <a:fld id="{783777ED-E0AE-DD49-A1E6-113717D9A99F}" type="slidenum">
              <a:rPr lang="fr-FR" smtClean="0">
                <a:latin typeface="inherit"/>
                <a:cs typeface="Arial" panose="020B0604020202020204" pitchFamily="34" charset="0"/>
              </a:rPr>
              <a:pPr/>
              <a:t>34</a:t>
            </a:fld>
            <a:endParaRPr lang="fr-FR">
              <a:latin typeface="inherit"/>
              <a:cs typeface="Arial" panose="020B0604020202020204" pitchFamily="34" charset="0"/>
            </a:endParaRPr>
          </a:p>
        </p:txBody>
      </p:sp>
      <p:sp>
        <p:nvSpPr>
          <p:cNvPr id="4" name="Rectangle 3">
            <a:extLst>
              <a:ext uri="{FF2B5EF4-FFF2-40B4-BE49-F238E27FC236}">
                <a16:creationId xmlns:a16="http://schemas.microsoft.com/office/drawing/2014/main" id="{1B45F363-0F75-A212-C03F-FEC706387450}"/>
              </a:ext>
            </a:extLst>
          </p:cNvPr>
          <p:cNvSpPr/>
          <p:nvPr/>
        </p:nvSpPr>
        <p:spPr>
          <a:xfrm>
            <a:off x="1287369" y="2677886"/>
            <a:ext cx="2342284" cy="2759649"/>
          </a:xfrm>
          <a:prstGeom prst="rect">
            <a:avLst/>
          </a:prstGeom>
          <a:solidFill>
            <a:schemeClr val="bg1"/>
          </a:solidFill>
          <a:ln w="38100">
            <a:solidFill>
              <a:srgbClr val="0F223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0" rIns="251999" bIns="288000" numCol="1" spcCol="0" rtlCol="0" fromWordArt="0" anchor="ctr" anchorCtr="0" forceAA="0" compatLnSpc="1">
            <a:prstTxWarp prst="textNoShape">
              <a:avLst/>
            </a:prstTxWarp>
            <a:noAutofit/>
          </a:bodyPr>
          <a:lstStyle/>
          <a:p>
            <a:pPr algn="ctr"/>
            <a:r>
              <a:rPr lang="en-US" sz="2400" b="1">
                <a:solidFill>
                  <a:srgbClr val="002060"/>
                </a:solidFill>
                <a:latin typeface="Arial"/>
                <a:ea typeface="Open Sans Semibold" charset="0"/>
                <a:cs typeface="Arial"/>
              </a:rPr>
              <a:t>16 Sections</a:t>
            </a:r>
          </a:p>
          <a:p>
            <a:pPr algn="ctr"/>
            <a:r>
              <a:rPr lang="en-US" sz="2400">
                <a:solidFill>
                  <a:srgbClr val="002060"/>
                </a:solidFill>
                <a:latin typeface="Arial"/>
                <a:ea typeface="Open Sans Semibold" charset="0"/>
                <a:cs typeface="Arial"/>
              </a:rPr>
              <a:t>+</a:t>
            </a:r>
          </a:p>
          <a:p>
            <a:pPr algn="ctr"/>
            <a:r>
              <a:rPr lang="en-US" sz="2400">
                <a:solidFill>
                  <a:srgbClr val="002060"/>
                </a:solidFill>
                <a:latin typeface="Arial"/>
                <a:ea typeface="Open Sans Semibold" charset="0"/>
                <a:cs typeface="Arial"/>
              </a:rPr>
              <a:t>Preamble</a:t>
            </a:r>
            <a:endParaRPr lang="en-US" sz="1200" b="1">
              <a:solidFill>
                <a:srgbClr val="002060"/>
              </a:solidFill>
              <a:latin typeface="Arial"/>
              <a:ea typeface="Open Sans Semibold" charset="0"/>
              <a:cs typeface="Arial"/>
            </a:endParaRPr>
          </a:p>
        </p:txBody>
      </p:sp>
      <p:sp>
        <p:nvSpPr>
          <p:cNvPr id="5" name="Rectangle 4">
            <a:extLst>
              <a:ext uri="{FF2B5EF4-FFF2-40B4-BE49-F238E27FC236}">
                <a16:creationId xmlns:a16="http://schemas.microsoft.com/office/drawing/2014/main" id="{D8BBBC18-519B-EA95-9AD8-AB738C524D42}"/>
              </a:ext>
            </a:extLst>
          </p:cNvPr>
          <p:cNvSpPr/>
          <p:nvPr/>
        </p:nvSpPr>
        <p:spPr>
          <a:xfrm>
            <a:off x="4590167" y="2677885"/>
            <a:ext cx="2342284" cy="2759649"/>
          </a:xfrm>
          <a:prstGeom prst="rect">
            <a:avLst/>
          </a:prstGeom>
          <a:solidFill>
            <a:schemeClr val="bg1"/>
          </a:solidFill>
          <a:ln w="38100">
            <a:solidFill>
              <a:srgbClr val="0F223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0" rIns="251999" bIns="288000" numCol="1" spcCol="0" rtlCol="0" fromWordArt="0" anchor="ctr" anchorCtr="0" forceAA="0" compatLnSpc="1">
            <a:prstTxWarp prst="textNoShape">
              <a:avLst/>
            </a:prstTxWarp>
            <a:noAutofit/>
          </a:bodyPr>
          <a:lstStyle/>
          <a:p>
            <a:pPr algn="ctr"/>
            <a:r>
              <a:rPr lang="en-US" sz="2400" b="1" dirty="0">
                <a:solidFill>
                  <a:srgbClr val="002060"/>
                </a:solidFill>
                <a:latin typeface="Arial"/>
                <a:ea typeface="Open Sans Semibold"/>
                <a:cs typeface="Arial"/>
              </a:rPr>
              <a:t>49 Articles</a:t>
            </a:r>
          </a:p>
        </p:txBody>
      </p:sp>
      <p:sp>
        <p:nvSpPr>
          <p:cNvPr id="6" name="Rectangle 5">
            <a:extLst>
              <a:ext uri="{FF2B5EF4-FFF2-40B4-BE49-F238E27FC236}">
                <a16:creationId xmlns:a16="http://schemas.microsoft.com/office/drawing/2014/main" id="{DA9B317F-19FA-14DA-49CB-C575A02A4547}"/>
              </a:ext>
            </a:extLst>
          </p:cNvPr>
          <p:cNvSpPr/>
          <p:nvPr/>
        </p:nvSpPr>
        <p:spPr>
          <a:xfrm>
            <a:off x="7892966" y="2677886"/>
            <a:ext cx="2970461" cy="2759649"/>
          </a:xfrm>
          <a:prstGeom prst="rect">
            <a:avLst/>
          </a:prstGeom>
          <a:solidFill>
            <a:schemeClr val="bg1"/>
          </a:solidFill>
          <a:ln w="38100">
            <a:solidFill>
              <a:srgbClr val="0F223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0" rIns="251999" bIns="288000" numCol="1" spcCol="0" rtlCol="0" fromWordArt="0" anchor="ctr" anchorCtr="0" forceAA="0" compatLnSpc="1">
            <a:prstTxWarp prst="textNoShape">
              <a:avLst/>
            </a:prstTxWarp>
            <a:noAutofit/>
          </a:bodyPr>
          <a:lstStyle/>
          <a:p>
            <a:pPr algn="ctr"/>
            <a:r>
              <a:rPr lang="en-US" sz="2400" b="1" dirty="0">
                <a:solidFill>
                  <a:srgbClr val="002060"/>
                </a:solidFill>
                <a:latin typeface="Arial"/>
                <a:ea typeface="Open Sans Semibold" charset="0"/>
                <a:cs typeface="Arial"/>
              </a:rPr>
              <a:t>1 document</a:t>
            </a:r>
          </a:p>
          <a:p>
            <a:pPr algn="ctr"/>
            <a:endParaRPr lang="en-US" sz="2400" b="1" dirty="0">
              <a:solidFill>
                <a:srgbClr val="002060"/>
              </a:solidFill>
              <a:latin typeface="Arial"/>
              <a:ea typeface="Open Sans Semibold" charset="0"/>
              <a:cs typeface="Arial"/>
            </a:endParaRPr>
          </a:p>
          <a:p>
            <a:pPr algn="ctr"/>
            <a:r>
              <a:rPr lang="en-US" sz="2400" dirty="0">
                <a:solidFill>
                  <a:srgbClr val="002060"/>
                </a:solidFill>
                <a:latin typeface="Arial"/>
                <a:ea typeface="Open Sans Semibold" charset="0"/>
                <a:cs typeface="Arial"/>
              </a:rPr>
              <a:t>Commitments, Policy, and Procedures</a:t>
            </a:r>
            <a:endParaRPr lang="en-US" sz="1200" b="1" dirty="0">
              <a:solidFill>
                <a:srgbClr val="002060"/>
              </a:solidFill>
              <a:latin typeface="Arial"/>
              <a:ea typeface="Open Sans Semibold" charset="0"/>
              <a:cs typeface="Arial"/>
            </a:endParaRPr>
          </a:p>
        </p:txBody>
      </p:sp>
    </p:spTree>
    <p:extLst>
      <p:ext uri="{BB962C8B-B14F-4D97-AF65-F5344CB8AC3E}">
        <p14:creationId xmlns:p14="http://schemas.microsoft.com/office/powerpoint/2010/main" val="406064050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6923" y="1129932"/>
            <a:ext cx="9728170" cy="778381"/>
          </a:xfrm>
        </p:spPr>
        <p:txBody>
          <a:bodyPr>
            <a:normAutofit/>
          </a:bodyPr>
          <a:lstStyle/>
          <a:p>
            <a:r>
              <a:rPr lang="en-US" b="1" dirty="0">
                <a:latin typeface="Arial"/>
                <a:cs typeface="Arial"/>
              </a:rPr>
              <a:t>CoP Discussions: General level &amp; Circles</a:t>
            </a:r>
          </a:p>
        </p:txBody>
      </p:sp>
      <p:sp>
        <p:nvSpPr>
          <p:cNvPr id="19" name="TextBox 11">
            <a:extLst>
              <a:ext uri="{FF2B5EF4-FFF2-40B4-BE49-F238E27FC236}">
                <a16:creationId xmlns:a16="http://schemas.microsoft.com/office/drawing/2014/main" id="{BBE63CCB-EF19-8E4B-8D92-4EF4FE00B7AC}"/>
              </a:ext>
            </a:extLst>
          </p:cNvPr>
          <p:cNvSpPr txBox="1"/>
          <p:nvPr/>
        </p:nvSpPr>
        <p:spPr>
          <a:xfrm>
            <a:off x="1046921" y="2475283"/>
            <a:ext cx="9944539" cy="2913042"/>
          </a:xfrm>
          <a:prstGeom prst="rect">
            <a:avLst/>
          </a:prstGeom>
          <a:noFill/>
        </p:spPr>
        <p:txBody>
          <a:bodyPr wrap="square" lIns="0" rIns="0" rtlCol="0">
            <a:spAutoFit/>
          </a:bodyPr>
          <a:lstStyle/>
          <a:p>
            <a:pPr marL="342900" indent="-342900">
              <a:lnSpc>
                <a:spcPct val="200000"/>
              </a:lnSpc>
              <a:buFont typeface="Wingdings" panose="05000000000000000000" pitchFamily="2" charset="2"/>
              <a:buChar char="§"/>
            </a:pPr>
            <a:r>
              <a:rPr lang="en-US" sz="2000" dirty="0">
                <a:solidFill>
                  <a:schemeClr val="bg1"/>
                </a:solidFill>
                <a:latin typeface="Arial"/>
                <a:cs typeface="Arial"/>
              </a:rPr>
              <a:t>MPF as the “backbone” of the discussions</a:t>
            </a:r>
          </a:p>
          <a:p>
            <a:pPr marL="342900" indent="-342900">
              <a:lnSpc>
                <a:spcPct val="200000"/>
              </a:lnSpc>
              <a:buFont typeface="Wingdings" panose="05000000000000000000" pitchFamily="2" charset="2"/>
              <a:buChar char="§"/>
            </a:pPr>
            <a:r>
              <a:rPr lang="en-US" sz="2000" dirty="0">
                <a:solidFill>
                  <a:schemeClr val="bg1"/>
                </a:solidFill>
                <a:latin typeface="Arial"/>
                <a:cs typeface="Arial"/>
              </a:rPr>
              <a:t>Critical analysis from all perspectives (e.g., theoretical, political, policy, etc.)</a:t>
            </a:r>
          </a:p>
          <a:p>
            <a:pPr marL="342900" indent="-342900">
              <a:lnSpc>
                <a:spcPct val="200000"/>
              </a:lnSpc>
              <a:buFont typeface="Wingdings" panose="05000000000000000000" pitchFamily="2" charset="2"/>
              <a:buChar char="§"/>
            </a:pPr>
            <a:r>
              <a:rPr lang="en-US" sz="2000" dirty="0">
                <a:solidFill>
                  <a:schemeClr val="bg1"/>
                </a:solidFill>
                <a:latin typeface="Arial"/>
                <a:cs typeface="Arial"/>
              </a:rPr>
              <a:t>Identify gaps, weaknesses, strengths and opportunities</a:t>
            </a:r>
          </a:p>
          <a:p>
            <a:pPr marL="342900" indent="-342900">
              <a:lnSpc>
                <a:spcPct val="200000"/>
              </a:lnSpc>
              <a:buFont typeface="Wingdings" panose="05000000000000000000" pitchFamily="2" charset="2"/>
              <a:buChar char="§"/>
            </a:pPr>
            <a:r>
              <a:rPr lang="en-US" sz="2000" b="1" dirty="0">
                <a:solidFill>
                  <a:schemeClr val="bg1"/>
                </a:solidFill>
                <a:latin typeface="Arial"/>
                <a:cs typeface="Arial"/>
              </a:rPr>
              <a:t>Testing of the Model Policy Framework</a:t>
            </a:r>
          </a:p>
          <a:p>
            <a:pPr marL="342900" indent="-342900">
              <a:lnSpc>
                <a:spcPct val="130000"/>
              </a:lnSpc>
              <a:buFont typeface="Wingdings" panose="05000000000000000000" pitchFamily="2" charset="2"/>
              <a:buChar char="§"/>
            </a:pPr>
            <a:endParaRPr lang="en-US" sz="2000" dirty="0">
              <a:solidFill>
                <a:schemeClr val="bg1"/>
              </a:solidFill>
              <a:latin typeface="Arial"/>
              <a:cs typeface="Arial"/>
            </a:endParaRPr>
          </a:p>
        </p:txBody>
      </p:sp>
    </p:spTree>
    <p:extLst>
      <p:ext uri="{BB962C8B-B14F-4D97-AF65-F5344CB8AC3E}">
        <p14:creationId xmlns:p14="http://schemas.microsoft.com/office/powerpoint/2010/main" val="321798709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66AAC2-DC5A-F1C2-06EF-4771EFC2D1D2}"/>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DCEA2155-3C5D-07A0-203C-F238F6E51787}"/>
              </a:ext>
            </a:extLst>
          </p:cNvPr>
          <p:cNvSpPr txBox="1">
            <a:spLocks/>
          </p:cNvSpPr>
          <p:nvPr/>
        </p:nvSpPr>
        <p:spPr>
          <a:xfrm>
            <a:off x="-127000" y="590951"/>
            <a:ext cx="12319000" cy="6267049"/>
          </a:xfrm>
          <a:prstGeom prst="rect">
            <a:avLst/>
          </a:prstGeom>
        </p:spPr>
        <p:txBody>
          <a:bodyPr lIns="91440" tIns="45720" rIns="91440" bIns="45720" anchor="t"/>
          <a:lstStyle>
            <a:lvl1pPr algn="l" defTabSz="914318" rtl="0" eaLnBrk="1" latinLnBrk="0" hangingPunct="1">
              <a:lnSpc>
                <a:spcPct val="80000"/>
              </a:lnSpc>
              <a:spcBef>
                <a:spcPct val="0"/>
              </a:spcBef>
              <a:buNone/>
              <a:defRPr sz="44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pPr algn="ctr"/>
            <a:endParaRPr lang="en-US" b="1" dirty="0">
              <a:solidFill>
                <a:schemeClr val="bg1"/>
              </a:solidFill>
              <a:latin typeface="Arial"/>
              <a:cs typeface="Arial"/>
            </a:endParaRPr>
          </a:p>
          <a:p>
            <a:pPr algn="ctr"/>
            <a:r>
              <a:rPr lang="en-US" b="1">
                <a:solidFill>
                  <a:schemeClr val="bg1"/>
                </a:solidFill>
                <a:latin typeface="Arial"/>
                <a:cs typeface="Arial"/>
              </a:rPr>
              <a:t>Break 15 min</a:t>
            </a:r>
            <a:endParaRPr lang="en-US">
              <a:solidFill>
                <a:schemeClr val="bg1"/>
              </a:solidFill>
            </a:endParaRPr>
          </a:p>
          <a:p>
            <a:pPr algn="ctr"/>
            <a:endParaRPr lang="en-US" b="1" dirty="0">
              <a:solidFill>
                <a:schemeClr val="bg1"/>
              </a:solidFill>
              <a:latin typeface="Arial"/>
              <a:cs typeface="Arial"/>
            </a:endParaRPr>
          </a:p>
          <a:p>
            <a:pPr algn="ctr"/>
            <a:endParaRPr lang="en-US" b="1" dirty="0">
              <a:solidFill>
                <a:schemeClr val="bg1"/>
              </a:solidFill>
              <a:latin typeface="Arial"/>
              <a:cs typeface="Arial"/>
            </a:endParaRPr>
          </a:p>
          <a:p>
            <a:pPr algn="ctr"/>
            <a:endParaRPr lang="en-US" b="1" dirty="0">
              <a:solidFill>
                <a:schemeClr val="bg1"/>
              </a:solidFill>
              <a:latin typeface="Arial"/>
              <a:cs typeface="Arial"/>
            </a:endParaRPr>
          </a:p>
          <a:p>
            <a:pPr algn="ctr"/>
            <a:endParaRPr lang="en-US" b="1" dirty="0">
              <a:solidFill>
                <a:schemeClr val="bg1"/>
              </a:solidFill>
              <a:latin typeface="Arial"/>
              <a:cs typeface="Arial"/>
            </a:endParaRPr>
          </a:p>
          <a:p>
            <a:pPr algn="ctr"/>
            <a:endParaRPr lang="en-US" dirty="0">
              <a:solidFill>
                <a:schemeClr val="bg1"/>
              </a:solidFill>
              <a:latin typeface="Arial"/>
              <a:cs typeface="Arial"/>
            </a:endParaRPr>
          </a:p>
          <a:p>
            <a:pPr algn="ctr"/>
            <a:endParaRPr lang="en-US" dirty="0">
              <a:solidFill>
                <a:schemeClr val="bg1"/>
              </a:solidFill>
              <a:latin typeface="Arial"/>
              <a:cs typeface="Arial"/>
            </a:endParaRPr>
          </a:p>
          <a:p>
            <a:pPr algn="ctr"/>
            <a:r>
              <a:rPr lang="en-US" dirty="0">
                <a:solidFill>
                  <a:schemeClr val="bg1"/>
                </a:solidFill>
                <a:latin typeface="Arial"/>
                <a:cs typeface="Arial"/>
              </a:rPr>
              <a:t>We will be back at </a:t>
            </a:r>
            <a:r>
              <a:rPr lang="en-US" dirty="0" err="1">
                <a:solidFill>
                  <a:schemeClr val="bg1"/>
                </a:solidFill>
                <a:latin typeface="Arial"/>
                <a:cs typeface="Arial"/>
              </a:rPr>
              <a:t>xx.xx</a:t>
            </a:r>
            <a:r>
              <a:rPr lang="en-US" dirty="0">
                <a:solidFill>
                  <a:schemeClr val="bg1"/>
                </a:solidFill>
                <a:latin typeface="Arial"/>
                <a:cs typeface="Arial"/>
              </a:rPr>
              <a:t> pm</a:t>
            </a:r>
            <a:endParaRPr lang="en-US" dirty="0">
              <a:solidFill>
                <a:schemeClr val="bg1"/>
              </a:solidFill>
            </a:endParaRPr>
          </a:p>
          <a:p>
            <a:pPr algn="ctr"/>
            <a:endParaRPr lang="en-US" sz="5400" dirty="0">
              <a:solidFill>
                <a:schemeClr val="bg1"/>
              </a:solidFill>
              <a:latin typeface="Arial"/>
              <a:cs typeface="Arial"/>
            </a:endParaRPr>
          </a:p>
        </p:txBody>
      </p:sp>
      <p:pic>
        <p:nvPicPr>
          <p:cNvPr id="3" name="Graphic 2" descr="Coffee with solid fill">
            <a:extLst>
              <a:ext uri="{FF2B5EF4-FFF2-40B4-BE49-F238E27FC236}">
                <a16:creationId xmlns:a16="http://schemas.microsoft.com/office/drawing/2014/main" id="{A94F1035-E629-9021-E8FC-F0DB29A6505E}"/>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4942417" y="2341033"/>
            <a:ext cx="2002367" cy="2002367"/>
          </a:xfrm>
          <a:prstGeom prst="rect">
            <a:avLst/>
          </a:prstGeom>
        </p:spPr>
      </p:pic>
    </p:spTree>
    <p:extLst>
      <p:ext uri="{BB962C8B-B14F-4D97-AF65-F5344CB8AC3E}">
        <p14:creationId xmlns:p14="http://schemas.microsoft.com/office/powerpoint/2010/main" val="252528622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EB06BE-5A4A-6CE8-7D4C-191892C74391}"/>
              </a:ext>
            </a:extLst>
          </p:cNvPr>
          <p:cNvSpPr>
            <a:spLocks noGrp="1"/>
          </p:cNvSpPr>
          <p:nvPr>
            <p:ph type="title"/>
          </p:nvPr>
        </p:nvSpPr>
        <p:spPr/>
        <p:txBody>
          <a:bodyPr/>
          <a:lstStyle/>
          <a:p>
            <a:r>
              <a:rPr lang="en-US" b="1" dirty="0"/>
              <a:t>Prevention</a:t>
            </a:r>
            <a:endParaRPr lang="en-GB" b="1" dirty="0"/>
          </a:p>
        </p:txBody>
      </p:sp>
      <p:sp>
        <p:nvSpPr>
          <p:cNvPr id="21" name="TextBox 20">
            <a:extLst>
              <a:ext uri="{FF2B5EF4-FFF2-40B4-BE49-F238E27FC236}">
                <a16:creationId xmlns:a16="http://schemas.microsoft.com/office/drawing/2014/main" id="{79774F75-D05E-AD62-7867-BB7E11067288}"/>
              </a:ext>
            </a:extLst>
          </p:cNvPr>
          <p:cNvSpPr txBox="1"/>
          <p:nvPr/>
        </p:nvSpPr>
        <p:spPr>
          <a:xfrm>
            <a:off x="519580" y="2365908"/>
            <a:ext cx="11118237" cy="2949525"/>
          </a:xfrm>
          <a:prstGeom prst="rect">
            <a:avLst/>
          </a:prstGeom>
          <a:noFill/>
        </p:spPr>
        <p:txBody>
          <a:bodyPr wrap="square" lIns="91440" tIns="45720" rIns="91440" bIns="45720" rtlCol="0" anchor="t">
            <a:spAutoFit/>
          </a:bodyPr>
          <a:lstStyle>
            <a:defPPr>
              <a:defRPr lang="en-US"/>
            </a:defPPr>
            <a:lvl1pPr>
              <a:defRPr>
                <a:solidFill>
                  <a:srgbClr val="FFFFFF"/>
                </a:solidFill>
                <a:latin typeface="Arial" panose="020B0604020202020204" pitchFamily="34" charset="0"/>
                <a:cs typeface="Arial" panose="020B0604020202020204" pitchFamily="34" charset="0"/>
              </a:defRPr>
            </a:lvl1pPr>
          </a:lstStyle>
          <a:p>
            <a:pPr>
              <a:lnSpc>
                <a:spcPct val="150000"/>
              </a:lnSpc>
            </a:pPr>
            <a:r>
              <a:rPr lang="en-GB" dirty="0"/>
              <a:t>Prevention refers to measures to promote changes in the social and cultural patterns of behaviour and attitudes of all members of the institutional community. </a:t>
            </a:r>
          </a:p>
          <a:p>
            <a:pPr marL="285750" indent="-285750">
              <a:lnSpc>
                <a:spcPct val="150000"/>
              </a:lnSpc>
              <a:buFont typeface="Arial" panose="020B0604020202020204" pitchFamily="34" charset="0"/>
              <a:buChar char="•"/>
            </a:pPr>
            <a:r>
              <a:rPr lang="en-GB" dirty="0"/>
              <a:t>Code of conduct</a:t>
            </a:r>
          </a:p>
          <a:p>
            <a:pPr marL="285750" indent="-285750">
              <a:lnSpc>
                <a:spcPct val="150000"/>
              </a:lnSpc>
              <a:buFont typeface="Arial" panose="020B0604020202020204" pitchFamily="34" charset="0"/>
              <a:buChar char="•"/>
            </a:pPr>
            <a:r>
              <a:rPr lang="en-GB" dirty="0"/>
              <a:t>Communication and materials for both existing and new staff and students </a:t>
            </a:r>
          </a:p>
          <a:p>
            <a:pPr marL="285750" indent="-285750">
              <a:lnSpc>
                <a:spcPct val="150000"/>
              </a:lnSpc>
              <a:buFont typeface="Arial" panose="020B0604020202020204" pitchFamily="34" charset="0"/>
              <a:buChar char="•"/>
            </a:pPr>
            <a:r>
              <a:rPr lang="en-GB" b="1" dirty="0"/>
              <a:t>Ongoing awareness-raising campaigns </a:t>
            </a:r>
          </a:p>
          <a:p>
            <a:pPr marL="285750" indent="-285750">
              <a:lnSpc>
                <a:spcPct val="150000"/>
              </a:lnSpc>
              <a:buFont typeface="Arial" panose="020B0604020202020204" pitchFamily="34" charset="0"/>
              <a:buChar char="•"/>
            </a:pPr>
            <a:r>
              <a:rPr lang="en-GB" b="1" dirty="0"/>
              <a:t>Training</a:t>
            </a:r>
          </a:p>
          <a:p>
            <a:pPr marL="285750" indent="-285750">
              <a:lnSpc>
                <a:spcPct val="150000"/>
              </a:lnSpc>
              <a:buFont typeface="Arial" panose="020B0604020202020204" pitchFamily="34" charset="0"/>
              <a:buChar char="•"/>
            </a:pPr>
            <a:r>
              <a:rPr lang="en-GB" dirty="0"/>
              <a:t>Integration of issues related to gender-based violence in teaching and research </a:t>
            </a:r>
          </a:p>
        </p:txBody>
      </p:sp>
    </p:spTree>
    <p:extLst>
      <p:ext uri="{BB962C8B-B14F-4D97-AF65-F5344CB8AC3E}">
        <p14:creationId xmlns:p14="http://schemas.microsoft.com/office/powerpoint/2010/main" val="40567823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E2EC3622-BF7D-D631-4F8E-3A6A67D9733D}"/>
              </a:ext>
            </a:extLst>
          </p:cNvPr>
          <p:cNvSpPr>
            <a:spLocks noGrp="1"/>
          </p:cNvSpPr>
          <p:nvPr>
            <p:ph type="title"/>
          </p:nvPr>
        </p:nvSpPr>
        <p:spPr>
          <a:xfrm>
            <a:off x="1052512" y="1129932"/>
            <a:ext cx="10086975" cy="778381"/>
          </a:xfrm>
        </p:spPr>
        <p:txBody>
          <a:bodyPr/>
          <a:lstStyle/>
          <a:p>
            <a:r>
              <a:rPr lang="en-US" b="1" dirty="0"/>
              <a:t>Tips &amp; Hints for Prevention</a:t>
            </a:r>
          </a:p>
        </p:txBody>
      </p:sp>
      <p:sp>
        <p:nvSpPr>
          <p:cNvPr id="5" name="Shape 2553">
            <a:extLst>
              <a:ext uri="{FF2B5EF4-FFF2-40B4-BE49-F238E27FC236}">
                <a16:creationId xmlns:a16="http://schemas.microsoft.com/office/drawing/2014/main" id="{DDAF5DF8-E6D5-1A80-827C-01120D4C5681}"/>
              </a:ext>
            </a:extLst>
          </p:cNvPr>
          <p:cNvSpPr/>
          <p:nvPr/>
        </p:nvSpPr>
        <p:spPr>
          <a:xfrm>
            <a:off x="568160" y="2600485"/>
            <a:ext cx="484352" cy="484525"/>
          </a:xfrm>
          <a:custGeom>
            <a:avLst/>
            <a:gdLst/>
            <a:ahLst/>
            <a:cxnLst>
              <a:cxn ang="0">
                <a:pos x="wd2" y="hd2"/>
              </a:cxn>
              <a:cxn ang="5400000">
                <a:pos x="wd2" y="hd2"/>
              </a:cxn>
              <a:cxn ang="10800000">
                <a:pos x="wd2" y="hd2"/>
              </a:cxn>
              <a:cxn ang="16200000">
                <a:pos x="wd2" y="hd2"/>
              </a:cxn>
            </a:cxnLst>
            <a:rect l="0" t="0" r="r" b="b"/>
            <a:pathLst>
              <a:path w="21600" h="21600" extrusionOk="0">
                <a:moveTo>
                  <a:pt x="15709" y="8100"/>
                </a:moveTo>
                <a:cubicBezTo>
                  <a:pt x="14896" y="8100"/>
                  <a:pt x="14236" y="8826"/>
                  <a:pt x="14236" y="9720"/>
                </a:cubicBezTo>
                <a:cubicBezTo>
                  <a:pt x="14236" y="10615"/>
                  <a:pt x="14896" y="11340"/>
                  <a:pt x="15709" y="11340"/>
                </a:cubicBezTo>
                <a:cubicBezTo>
                  <a:pt x="16522" y="11340"/>
                  <a:pt x="17182" y="10615"/>
                  <a:pt x="17182" y="9720"/>
                </a:cubicBezTo>
                <a:cubicBezTo>
                  <a:pt x="17182" y="8826"/>
                  <a:pt x="16522" y="8100"/>
                  <a:pt x="15709" y="8100"/>
                </a:cubicBezTo>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moveTo>
                  <a:pt x="10800" y="8100"/>
                </a:moveTo>
                <a:cubicBezTo>
                  <a:pt x="9987" y="8100"/>
                  <a:pt x="9327" y="8826"/>
                  <a:pt x="9327" y="9720"/>
                </a:cubicBezTo>
                <a:cubicBezTo>
                  <a:pt x="9327" y="10615"/>
                  <a:pt x="9987" y="11340"/>
                  <a:pt x="10800" y="11340"/>
                </a:cubicBezTo>
                <a:cubicBezTo>
                  <a:pt x="11613" y="11340"/>
                  <a:pt x="12273" y="10615"/>
                  <a:pt x="12273" y="9720"/>
                </a:cubicBezTo>
                <a:cubicBezTo>
                  <a:pt x="12273" y="8826"/>
                  <a:pt x="11613" y="8100"/>
                  <a:pt x="10800" y="8100"/>
                </a:cubicBezTo>
                <a:moveTo>
                  <a:pt x="5891" y="8100"/>
                </a:moveTo>
                <a:cubicBezTo>
                  <a:pt x="5078" y="8100"/>
                  <a:pt x="4418" y="8826"/>
                  <a:pt x="4418" y="9720"/>
                </a:cubicBezTo>
                <a:cubicBezTo>
                  <a:pt x="4418" y="10615"/>
                  <a:pt x="5078" y="11340"/>
                  <a:pt x="5891" y="11340"/>
                </a:cubicBezTo>
                <a:cubicBezTo>
                  <a:pt x="6704" y="11340"/>
                  <a:pt x="7364" y="10615"/>
                  <a:pt x="7364" y="9720"/>
                </a:cubicBezTo>
                <a:cubicBezTo>
                  <a:pt x="7364" y="8826"/>
                  <a:pt x="6704" y="8100"/>
                  <a:pt x="5891" y="8100"/>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a:cs typeface="Arial" panose="020B0604020202020204" pitchFamily="34" charset="0"/>
              <a:sym typeface="Gill Sans"/>
            </a:endParaRPr>
          </a:p>
        </p:txBody>
      </p:sp>
      <p:sp>
        <p:nvSpPr>
          <p:cNvPr id="6" name="TextBox 5">
            <a:extLst>
              <a:ext uri="{FF2B5EF4-FFF2-40B4-BE49-F238E27FC236}">
                <a16:creationId xmlns:a16="http://schemas.microsoft.com/office/drawing/2014/main" id="{B37567C0-9EB3-3D40-92E2-1B7E538B0EEB}"/>
              </a:ext>
            </a:extLst>
          </p:cNvPr>
          <p:cNvSpPr txBox="1"/>
          <p:nvPr/>
        </p:nvSpPr>
        <p:spPr>
          <a:xfrm>
            <a:off x="1359160" y="2606930"/>
            <a:ext cx="5555761" cy="646331"/>
          </a:xfrm>
          <a:prstGeom prst="rect">
            <a:avLst/>
          </a:prstGeom>
          <a:noFill/>
        </p:spPr>
        <p:txBody>
          <a:bodyPr wrap="square" lIns="91440" tIns="45720" rIns="91440" bIns="45720" rtlCol="0" anchor="t">
            <a:spAutoFit/>
          </a:bodyPr>
          <a:lstStyle/>
          <a:p>
            <a:r>
              <a:rPr lang="en-GB" b="1" dirty="0">
                <a:solidFill>
                  <a:srgbClr val="FFFFFF"/>
                </a:solidFill>
                <a:latin typeface="Arial" panose="020B0604020202020204" pitchFamily="34" charset="0"/>
                <a:ea typeface="Calibri"/>
                <a:cs typeface="Arial" panose="020B0604020202020204" pitchFamily="34" charset="0"/>
              </a:rPr>
              <a:t>Mandatory onboarding training for staff and students. </a:t>
            </a:r>
          </a:p>
        </p:txBody>
      </p:sp>
      <p:sp>
        <p:nvSpPr>
          <p:cNvPr id="7" name="TextBox 6">
            <a:extLst>
              <a:ext uri="{FF2B5EF4-FFF2-40B4-BE49-F238E27FC236}">
                <a16:creationId xmlns:a16="http://schemas.microsoft.com/office/drawing/2014/main" id="{EADB468D-912A-3B8F-BE14-D46BAE084653}"/>
              </a:ext>
            </a:extLst>
          </p:cNvPr>
          <p:cNvSpPr txBox="1"/>
          <p:nvPr/>
        </p:nvSpPr>
        <p:spPr>
          <a:xfrm>
            <a:off x="1232160" y="3787902"/>
            <a:ext cx="5344746" cy="646331"/>
          </a:xfrm>
          <a:prstGeom prst="rect">
            <a:avLst/>
          </a:prstGeom>
          <a:noFill/>
        </p:spPr>
        <p:txBody>
          <a:bodyPr wrap="square" lIns="91440" tIns="45720" rIns="91440" bIns="45720" rtlCol="0" anchor="t">
            <a:spAutoFit/>
          </a:bodyPr>
          <a:lstStyle/>
          <a:p>
            <a:r>
              <a:rPr lang="en-GB" dirty="0">
                <a:solidFill>
                  <a:srgbClr val="FFFFFF"/>
                </a:solidFill>
                <a:latin typeface="Arial" panose="020B0604020202020204" pitchFamily="34" charset="0"/>
                <a:ea typeface="Calibri"/>
                <a:cs typeface="Arial" panose="020B0604020202020204" pitchFamily="34" charset="0"/>
              </a:rPr>
              <a:t>Allocate sufficient budget for awareness-raising campaigns and training programmes.</a:t>
            </a:r>
            <a:endParaRPr lang="en-US" dirty="0">
              <a:solidFill>
                <a:srgbClr val="FFFFFF"/>
              </a:solidFill>
              <a:latin typeface="Arial" panose="020B0604020202020204" pitchFamily="34" charset="0"/>
              <a:ea typeface="Calibri"/>
              <a:cs typeface="Arial" panose="020B0604020202020204" pitchFamily="34" charset="0"/>
            </a:endParaRPr>
          </a:p>
        </p:txBody>
      </p:sp>
      <p:sp>
        <p:nvSpPr>
          <p:cNvPr id="8" name="TextBox 7">
            <a:extLst>
              <a:ext uri="{FF2B5EF4-FFF2-40B4-BE49-F238E27FC236}">
                <a16:creationId xmlns:a16="http://schemas.microsoft.com/office/drawing/2014/main" id="{4F2D4333-0D5E-6454-9FF8-E71230A2A704}"/>
              </a:ext>
            </a:extLst>
          </p:cNvPr>
          <p:cNvSpPr txBox="1"/>
          <p:nvPr/>
        </p:nvSpPr>
        <p:spPr>
          <a:xfrm>
            <a:off x="1232160" y="5140073"/>
            <a:ext cx="5075116" cy="646331"/>
          </a:xfrm>
          <a:prstGeom prst="rect">
            <a:avLst/>
          </a:prstGeom>
          <a:noFill/>
        </p:spPr>
        <p:txBody>
          <a:bodyPr wrap="square" lIns="91440" tIns="45720" rIns="91440" bIns="45720" rtlCol="0" anchor="t">
            <a:spAutoFit/>
          </a:bodyPr>
          <a:lstStyle/>
          <a:p>
            <a:r>
              <a:rPr lang="en-GB">
                <a:solidFill>
                  <a:srgbClr val="FFFFFF"/>
                </a:solidFill>
                <a:latin typeface="Arial" panose="020B0604020202020204" pitchFamily="34" charset="0"/>
                <a:ea typeface="Calibri"/>
                <a:cs typeface="Arial" panose="020B0604020202020204" pitchFamily="34" charset="0"/>
              </a:rPr>
              <a:t>Regularly assess and update all the components of the prevention programme.</a:t>
            </a:r>
            <a:endParaRPr lang="en-US">
              <a:solidFill>
                <a:srgbClr val="FFFFFF"/>
              </a:solidFill>
              <a:latin typeface="Arial" panose="020B0604020202020204" pitchFamily="34" charset="0"/>
              <a:ea typeface="Calibri"/>
              <a:cs typeface="Arial" panose="020B0604020202020204" pitchFamily="34" charset="0"/>
            </a:endParaRPr>
          </a:p>
        </p:txBody>
      </p:sp>
      <p:grpSp>
        <p:nvGrpSpPr>
          <p:cNvPr id="9" name="กลุ่ม 99">
            <a:extLst>
              <a:ext uri="{FF2B5EF4-FFF2-40B4-BE49-F238E27FC236}">
                <a16:creationId xmlns:a16="http://schemas.microsoft.com/office/drawing/2014/main" id="{1167B9F9-5C89-C8B5-40D7-AE9FE245C782}"/>
              </a:ext>
            </a:extLst>
          </p:cNvPr>
          <p:cNvGrpSpPr/>
          <p:nvPr/>
        </p:nvGrpSpPr>
        <p:grpSpPr>
          <a:xfrm>
            <a:off x="477434" y="5234839"/>
            <a:ext cx="594714" cy="358567"/>
            <a:chOff x="17619663" y="4157663"/>
            <a:chExt cx="723900" cy="400050"/>
          </a:xfrm>
          <a:solidFill>
            <a:srgbClr val="5792CE"/>
          </a:solidFill>
        </p:grpSpPr>
        <p:sp>
          <p:nvSpPr>
            <p:cNvPr id="10" name="Freeform 79">
              <a:extLst>
                <a:ext uri="{FF2B5EF4-FFF2-40B4-BE49-F238E27FC236}">
                  <a16:creationId xmlns:a16="http://schemas.microsoft.com/office/drawing/2014/main" id="{96117A1D-DF54-64B4-3EC2-3CCA315DBAEC}"/>
                </a:ext>
              </a:extLst>
            </p:cNvPr>
            <p:cNvSpPr>
              <a:spLocks noEditPoints="1"/>
            </p:cNvSpPr>
            <p:nvPr/>
          </p:nvSpPr>
          <p:spPr bwMode="auto">
            <a:xfrm>
              <a:off x="17619663" y="4157663"/>
              <a:ext cx="723900" cy="400050"/>
            </a:xfrm>
            <a:custGeom>
              <a:avLst/>
              <a:gdLst>
                <a:gd name="T0" fmla="*/ 76 w 76"/>
                <a:gd name="T1" fmla="*/ 21 h 42"/>
                <a:gd name="T2" fmla="*/ 76 w 76"/>
                <a:gd name="T3" fmla="*/ 21 h 42"/>
                <a:gd name="T4" fmla="*/ 76 w 76"/>
                <a:gd name="T5" fmla="*/ 21 h 42"/>
                <a:gd name="T6" fmla="*/ 76 w 76"/>
                <a:gd name="T7" fmla="*/ 21 h 42"/>
                <a:gd name="T8" fmla="*/ 76 w 76"/>
                <a:gd name="T9" fmla="*/ 20 h 42"/>
                <a:gd name="T10" fmla="*/ 76 w 76"/>
                <a:gd name="T11" fmla="*/ 20 h 42"/>
                <a:gd name="T12" fmla="*/ 76 w 76"/>
                <a:gd name="T13" fmla="*/ 20 h 42"/>
                <a:gd name="T14" fmla="*/ 55 w 76"/>
                <a:gd name="T15" fmla="*/ 3 h 42"/>
                <a:gd name="T16" fmla="*/ 47 w 76"/>
                <a:gd name="T17" fmla="*/ 1 h 42"/>
                <a:gd name="T18" fmla="*/ 39 w 76"/>
                <a:gd name="T19" fmla="*/ 0 h 42"/>
                <a:gd name="T20" fmla="*/ 38 w 76"/>
                <a:gd name="T21" fmla="*/ 0 h 42"/>
                <a:gd name="T22" fmla="*/ 38 w 76"/>
                <a:gd name="T23" fmla="*/ 0 h 42"/>
                <a:gd name="T24" fmla="*/ 20 w 76"/>
                <a:gd name="T25" fmla="*/ 4 h 42"/>
                <a:gd name="T26" fmla="*/ 0 w 76"/>
                <a:gd name="T27" fmla="*/ 20 h 42"/>
                <a:gd name="T28" fmla="*/ 0 w 76"/>
                <a:gd name="T29" fmla="*/ 20 h 42"/>
                <a:gd name="T30" fmla="*/ 0 w 76"/>
                <a:gd name="T31" fmla="*/ 20 h 42"/>
                <a:gd name="T32" fmla="*/ 0 w 76"/>
                <a:gd name="T33" fmla="*/ 21 h 42"/>
                <a:gd name="T34" fmla="*/ 0 w 76"/>
                <a:gd name="T35" fmla="*/ 21 h 42"/>
                <a:gd name="T36" fmla="*/ 0 w 76"/>
                <a:gd name="T37" fmla="*/ 21 h 42"/>
                <a:gd name="T38" fmla="*/ 0 w 76"/>
                <a:gd name="T39" fmla="*/ 21 h 42"/>
                <a:gd name="T40" fmla="*/ 0 w 76"/>
                <a:gd name="T41" fmla="*/ 22 h 42"/>
                <a:gd name="T42" fmla="*/ 0 w 76"/>
                <a:gd name="T43" fmla="*/ 22 h 42"/>
                <a:gd name="T44" fmla="*/ 37 w 76"/>
                <a:gd name="T45" fmla="*/ 42 h 42"/>
                <a:gd name="T46" fmla="*/ 38 w 76"/>
                <a:gd name="T47" fmla="*/ 42 h 42"/>
                <a:gd name="T48" fmla="*/ 76 w 76"/>
                <a:gd name="T49" fmla="*/ 22 h 42"/>
                <a:gd name="T50" fmla="*/ 76 w 76"/>
                <a:gd name="T51" fmla="*/ 22 h 42"/>
                <a:gd name="T52" fmla="*/ 76 w 76"/>
                <a:gd name="T53" fmla="*/ 21 h 42"/>
                <a:gd name="T54" fmla="*/ 58 w 76"/>
                <a:gd name="T55" fmla="*/ 11 h 42"/>
                <a:gd name="T56" fmla="*/ 38 w 76"/>
                <a:gd name="T57" fmla="*/ 31 h 42"/>
                <a:gd name="T58" fmla="*/ 18 w 76"/>
                <a:gd name="T59" fmla="*/ 11 h 42"/>
                <a:gd name="T60" fmla="*/ 22 w 76"/>
                <a:gd name="T61" fmla="*/ 7 h 42"/>
                <a:gd name="T62" fmla="*/ 38 w 76"/>
                <a:gd name="T63" fmla="*/ 3 h 42"/>
                <a:gd name="T64" fmla="*/ 47 w 76"/>
                <a:gd name="T65" fmla="*/ 4 h 42"/>
                <a:gd name="T66" fmla="*/ 52 w 76"/>
                <a:gd name="T67" fmla="*/ 5 h 42"/>
                <a:gd name="T68" fmla="*/ 58 w 76"/>
                <a:gd name="T69" fmla="*/ 11 h 42"/>
                <a:gd name="T70" fmla="*/ 38 w 76"/>
                <a:gd name="T71" fmla="*/ 39 h 42"/>
                <a:gd name="T72" fmla="*/ 3 w 76"/>
                <a:gd name="T73" fmla="*/ 21 h 42"/>
                <a:gd name="T74" fmla="*/ 15 w 76"/>
                <a:gd name="T75" fmla="*/ 11 h 42"/>
                <a:gd name="T76" fmla="*/ 15 w 76"/>
                <a:gd name="T77" fmla="*/ 11 h 42"/>
                <a:gd name="T78" fmla="*/ 38 w 76"/>
                <a:gd name="T79" fmla="*/ 34 h 42"/>
                <a:gd name="T80" fmla="*/ 61 w 76"/>
                <a:gd name="T81" fmla="*/ 11 h 42"/>
                <a:gd name="T82" fmla="*/ 61 w 76"/>
                <a:gd name="T83" fmla="*/ 10 h 42"/>
                <a:gd name="T84" fmla="*/ 73 w 76"/>
                <a:gd name="T85" fmla="*/ 21 h 42"/>
                <a:gd name="T86" fmla="*/ 38 w 76"/>
                <a:gd name="T87" fmla="*/ 3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6" h="42">
                  <a:moveTo>
                    <a:pt x="76" y="21"/>
                  </a:moveTo>
                  <a:cubicBezTo>
                    <a:pt x="76" y="21"/>
                    <a:pt x="76" y="21"/>
                    <a:pt x="76" y="21"/>
                  </a:cubicBezTo>
                  <a:cubicBezTo>
                    <a:pt x="76" y="21"/>
                    <a:pt x="76" y="21"/>
                    <a:pt x="76" y="21"/>
                  </a:cubicBezTo>
                  <a:cubicBezTo>
                    <a:pt x="76" y="21"/>
                    <a:pt x="76" y="21"/>
                    <a:pt x="76" y="21"/>
                  </a:cubicBezTo>
                  <a:cubicBezTo>
                    <a:pt x="76" y="21"/>
                    <a:pt x="76" y="20"/>
                    <a:pt x="76" y="20"/>
                  </a:cubicBezTo>
                  <a:cubicBezTo>
                    <a:pt x="76" y="20"/>
                    <a:pt x="76" y="20"/>
                    <a:pt x="76" y="20"/>
                  </a:cubicBezTo>
                  <a:cubicBezTo>
                    <a:pt x="76" y="20"/>
                    <a:pt x="76" y="20"/>
                    <a:pt x="76" y="20"/>
                  </a:cubicBezTo>
                  <a:cubicBezTo>
                    <a:pt x="69" y="12"/>
                    <a:pt x="62" y="7"/>
                    <a:pt x="55" y="3"/>
                  </a:cubicBezTo>
                  <a:cubicBezTo>
                    <a:pt x="52" y="2"/>
                    <a:pt x="50" y="1"/>
                    <a:pt x="47" y="1"/>
                  </a:cubicBezTo>
                  <a:cubicBezTo>
                    <a:pt x="44" y="0"/>
                    <a:pt x="42" y="0"/>
                    <a:pt x="39" y="0"/>
                  </a:cubicBezTo>
                  <a:cubicBezTo>
                    <a:pt x="39" y="0"/>
                    <a:pt x="39" y="0"/>
                    <a:pt x="38" y="0"/>
                  </a:cubicBezTo>
                  <a:cubicBezTo>
                    <a:pt x="38" y="0"/>
                    <a:pt x="38" y="0"/>
                    <a:pt x="38" y="0"/>
                  </a:cubicBezTo>
                  <a:cubicBezTo>
                    <a:pt x="31" y="0"/>
                    <a:pt x="25" y="2"/>
                    <a:pt x="20" y="4"/>
                  </a:cubicBezTo>
                  <a:cubicBezTo>
                    <a:pt x="8" y="10"/>
                    <a:pt x="1" y="19"/>
                    <a:pt x="0" y="20"/>
                  </a:cubicBezTo>
                  <a:cubicBezTo>
                    <a:pt x="0" y="20"/>
                    <a:pt x="0" y="20"/>
                    <a:pt x="0" y="20"/>
                  </a:cubicBezTo>
                  <a:cubicBezTo>
                    <a:pt x="0" y="20"/>
                    <a:pt x="0" y="20"/>
                    <a:pt x="0" y="20"/>
                  </a:cubicBezTo>
                  <a:cubicBezTo>
                    <a:pt x="0" y="21"/>
                    <a:pt x="0" y="21"/>
                    <a:pt x="0" y="21"/>
                  </a:cubicBezTo>
                  <a:cubicBezTo>
                    <a:pt x="0" y="21"/>
                    <a:pt x="0" y="21"/>
                    <a:pt x="0" y="21"/>
                  </a:cubicBezTo>
                  <a:cubicBezTo>
                    <a:pt x="0" y="21"/>
                    <a:pt x="0" y="21"/>
                    <a:pt x="0" y="21"/>
                  </a:cubicBezTo>
                  <a:cubicBezTo>
                    <a:pt x="0" y="21"/>
                    <a:pt x="0" y="21"/>
                    <a:pt x="0" y="21"/>
                  </a:cubicBezTo>
                  <a:cubicBezTo>
                    <a:pt x="0" y="22"/>
                    <a:pt x="0" y="22"/>
                    <a:pt x="0" y="22"/>
                  </a:cubicBezTo>
                  <a:cubicBezTo>
                    <a:pt x="0" y="22"/>
                    <a:pt x="0" y="22"/>
                    <a:pt x="0" y="22"/>
                  </a:cubicBezTo>
                  <a:cubicBezTo>
                    <a:pt x="12" y="35"/>
                    <a:pt x="24" y="42"/>
                    <a:pt x="37" y="42"/>
                  </a:cubicBezTo>
                  <a:cubicBezTo>
                    <a:pt x="38" y="42"/>
                    <a:pt x="38" y="42"/>
                    <a:pt x="38" y="42"/>
                  </a:cubicBezTo>
                  <a:cubicBezTo>
                    <a:pt x="60" y="42"/>
                    <a:pt x="76" y="23"/>
                    <a:pt x="76" y="22"/>
                  </a:cubicBezTo>
                  <a:cubicBezTo>
                    <a:pt x="76" y="22"/>
                    <a:pt x="76" y="22"/>
                    <a:pt x="76" y="22"/>
                  </a:cubicBezTo>
                  <a:cubicBezTo>
                    <a:pt x="76" y="22"/>
                    <a:pt x="76" y="22"/>
                    <a:pt x="76" y="21"/>
                  </a:cubicBezTo>
                  <a:close/>
                  <a:moveTo>
                    <a:pt x="58" y="11"/>
                  </a:moveTo>
                  <a:cubicBezTo>
                    <a:pt x="58" y="22"/>
                    <a:pt x="49" y="31"/>
                    <a:pt x="38" y="31"/>
                  </a:cubicBezTo>
                  <a:cubicBezTo>
                    <a:pt x="27" y="31"/>
                    <a:pt x="18" y="22"/>
                    <a:pt x="18" y="11"/>
                  </a:cubicBezTo>
                  <a:cubicBezTo>
                    <a:pt x="18" y="10"/>
                    <a:pt x="19" y="9"/>
                    <a:pt x="22" y="7"/>
                  </a:cubicBezTo>
                  <a:cubicBezTo>
                    <a:pt x="26" y="5"/>
                    <a:pt x="32" y="3"/>
                    <a:pt x="38" y="3"/>
                  </a:cubicBezTo>
                  <a:cubicBezTo>
                    <a:pt x="42" y="3"/>
                    <a:pt x="45" y="3"/>
                    <a:pt x="47" y="4"/>
                  </a:cubicBezTo>
                  <a:cubicBezTo>
                    <a:pt x="49" y="4"/>
                    <a:pt x="51" y="5"/>
                    <a:pt x="52" y="5"/>
                  </a:cubicBezTo>
                  <a:cubicBezTo>
                    <a:pt x="56" y="7"/>
                    <a:pt x="58" y="9"/>
                    <a:pt x="58" y="11"/>
                  </a:cubicBezTo>
                  <a:close/>
                  <a:moveTo>
                    <a:pt x="38" y="39"/>
                  </a:moveTo>
                  <a:cubicBezTo>
                    <a:pt x="26" y="39"/>
                    <a:pt x="14" y="33"/>
                    <a:pt x="3" y="21"/>
                  </a:cubicBezTo>
                  <a:cubicBezTo>
                    <a:pt x="5" y="19"/>
                    <a:pt x="9" y="15"/>
                    <a:pt x="15" y="11"/>
                  </a:cubicBezTo>
                  <a:cubicBezTo>
                    <a:pt x="15" y="11"/>
                    <a:pt x="15" y="11"/>
                    <a:pt x="15" y="11"/>
                  </a:cubicBezTo>
                  <a:cubicBezTo>
                    <a:pt x="15" y="24"/>
                    <a:pt x="26" y="34"/>
                    <a:pt x="38" y="34"/>
                  </a:cubicBezTo>
                  <a:cubicBezTo>
                    <a:pt x="51" y="34"/>
                    <a:pt x="61" y="24"/>
                    <a:pt x="61" y="11"/>
                  </a:cubicBezTo>
                  <a:cubicBezTo>
                    <a:pt x="61" y="11"/>
                    <a:pt x="61" y="11"/>
                    <a:pt x="61" y="10"/>
                  </a:cubicBezTo>
                  <a:cubicBezTo>
                    <a:pt x="65" y="13"/>
                    <a:pt x="69" y="17"/>
                    <a:pt x="73" y="21"/>
                  </a:cubicBezTo>
                  <a:cubicBezTo>
                    <a:pt x="70" y="25"/>
                    <a:pt x="56" y="39"/>
                    <a:pt x="3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a:latin typeface="Arial" panose="020B0604020202020204" pitchFamily="34" charset="0"/>
                <a:ea typeface="Calibri"/>
              </a:endParaRPr>
            </a:p>
          </p:txBody>
        </p:sp>
        <p:sp>
          <p:nvSpPr>
            <p:cNvPr id="11" name="Freeform 80">
              <a:extLst>
                <a:ext uri="{FF2B5EF4-FFF2-40B4-BE49-F238E27FC236}">
                  <a16:creationId xmlns:a16="http://schemas.microsoft.com/office/drawing/2014/main" id="{4FF083C5-FE17-0BCA-0CF2-3DD092DEF54B}"/>
                </a:ext>
              </a:extLst>
            </p:cNvPr>
            <p:cNvSpPr>
              <a:spLocks noEditPoints="1"/>
            </p:cNvSpPr>
            <p:nvPr/>
          </p:nvSpPr>
          <p:spPr bwMode="auto">
            <a:xfrm>
              <a:off x="17914938" y="4214813"/>
              <a:ext cx="133350" cy="133350"/>
            </a:xfrm>
            <a:custGeom>
              <a:avLst/>
              <a:gdLst>
                <a:gd name="T0" fmla="*/ 7 w 14"/>
                <a:gd name="T1" fmla="*/ 14 h 14"/>
                <a:gd name="T2" fmla="*/ 14 w 14"/>
                <a:gd name="T3" fmla="*/ 7 h 14"/>
                <a:gd name="T4" fmla="*/ 7 w 14"/>
                <a:gd name="T5" fmla="*/ 0 h 14"/>
                <a:gd name="T6" fmla="*/ 0 w 14"/>
                <a:gd name="T7" fmla="*/ 7 h 14"/>
                <a:gd name="T8" fmla="*/ 7 w 14"/>
                <a:gd name="T9" fmla="*/ 14 h 14"/>
                <a:gd name="T10" fmla="*/ 7 w 14"/>
                <a:gd name="T11" fmla="*/ 3 h 14"/>
                <a:gd name="T12" fmla="*/ 11 w 14"/>
                <a:gd name="T13" fmla="*/ 7 h 14"/>
                <a:gd name="T14" fmla="*/ 7 w 14"/>
                <a:gd name="T15" fmla="*/ 11 h 14"/>
                <a:gd name="T16" fmla="*/ 3 w 14"/>
                <a:gd name="T17" fmla="*/ 7 h 14"/>
                <a:gd name="T18" fmla="*/ 7 w 14"/>
                <a:gd name="T19"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14"/>
                  </a:moveTo>
                  <a:cubicBezTo>
                    <a:pt x="11" y="14"/>
                    <a:pt x="14" y="11"/>
                    <a:pt x="14" y="7"/>
                  </a:cubicBezTo>
                  <a:cubicBezTo>
                    <a:pt x="14" y="3"/>
                    <a:pt x="11" y="0"/>
                    <a:pt x="7" y="0"/>
                  </a:cubicBezTo>
                  <a:cubicBezTo>
                    <a:pt x="3" y="0"/>
                    <a:pt x="0" y="3"/>
                    <a:pt x="0" y="7"/>
                  </a:cubicBezTo>
                  <a:cubicBezTo>
                    <a:pt x="0" y="11"/>
                    <a:pt x="3" y="14"/>
                    <a:pt x="7" y="14"/>
                  </a:cubicBezTo>
                  <a:close/>
                  <a:moveTo>
                    <a:pt x="7" y="3"/>
                  </a:moveTo>
                  <a:cubicBezTo>
                    <a:pt x="9" y="3"/>
                    <a:pt x="11" y="5"/>
                    <a:pt x="11" y="7"/>
                  </a:cubicBezTo>
                  <a:cubicBezTo>
                    <a:pt x="11" y="9"/>
                    <a:pt x="9" y="11"/>
                    <a:pt x="7" y="11"/>
                  </a:cubicBezTo>
                  <a:cubicBezTo>
                    <a:pt x="5" y="11"/>
                    <a:pt x="3" y="9"/>
                    <a:pt x="3" y="7"/>
                  </a:cubicBezTo>
                  <a:cubicBezTo>
                    <a:pt x="3" y="5"/>
                    <a:pt x="5" y="3"/>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a:latin typeface="Arial" panose="020B0604020202020204" pitchFamily="34" charset="0"/>
                <a:ea typeface="Calibri"/>
              </a:endParaRPr>
            </a:p>
          </p:txBody>
        </p:sp>
      </p:grpSp>
      <p:grpSp>
        <p:nvGrpSpPr>
          <p:cNvPr id="12" name="กลุ่ม 266">
            <a:extLst>
              <a:ext uri="{FF2B5EF4-FFF2-40B4-BE49-F238E27FC236}">
                <a16:creationId xmlns:a16="http://schemas.microsoft.com/office/drawing/2014/main" id="{608ED127-C585-B96E-D0EA-9379CA1DCA36}"/>
              </a:ext>
            </a:extLst>
          </p:cNvPr>
          <p:cNvGrpSpPr/>
          <p:nvPr/>
        </p:nvGrpSpPr>
        <p:grpSpPr>
          <a:xfrm>
            <a:off x="568160" y="3966574"/>
            <a:ext cx="359691" cy="565985"/>
            <a:chOff x="9260948" y="10553700"/>
            <a:chExt cx="447675" cy="668338"/>
          </a:xfrm>
          <a:solidFill>
            <a:srgbClr val="5792CE"/>
          </a:solidFill>
        </p:grpSpPr>
        <p:sp>
          <p:nvSpPr>
            <p:cNvPr id="13" name="Freeform 220">
              <a:extLst>
                <a:ext uri="{FF2B5EF4-FFF2-40B4-BE49-F238E27FC236}">
                  <a16:creationId xmlns:a16="http://schemas.microsoft.com/office/drawing/2014/main" id="{CE965178-E465-FDF3-F156-B53B8F28EC90}"/>
                </a:ext>
              </a:extLst>
            </p:cNvPr>
            <p:cNvSpPr>
              <a:spLocks noEditPoints="1"/>
            </p:cNvSpPr>
            <p:nvPr/>
          </p:nvSpPr>
          <p:spPr bwMode="auto">
            <a:xfrm>
              <a:off x="9260948" y="10553700"/>
              <a:ext cx="447675" cy="668338"/>
            </a:xfrm>
            <a:custGeom>
              <a:avLst/>
              <a:gdLst>
                <a:gd name="T0" fmla="*/ 43 w 47"/>
                <a:gd name="T1" fmla="*/ 12 h 70"/>
                <a:gd name="T2" fmla="*/ 47 w 47"/>
                <a:gd name="T3" fmla="*/ 10 h 70"/>
                <a:gd name="T4" fmla="*/ 45 w 47"/>
                <a:gd name="T5" fmla="*/ 0 h 70"/>
                <a:gd name="T6" fmla="*/ 0 w 47"/>
                <a:gd name="T7" fmla="*/ 2 h 70"/>
                <a:gd name="T8" fmla="*/ 1 w 47"/>
                <a:gd name="T9" fmla="*/ 12 h 70"/>
                <a:gd name="T10" fmla="*/ 4 w 47"/>
                <a:gd name="T11" fmla="*/ 14 h 70"/>
                <a:gd name="T12" fmla="*/ 17 w 47"/>
                <a:gd name="T13" fmla="*/ 36 h 70"/>
                <a:gd name="T14" fmla="*/ 4 w 47"/>
                <a:gd name="T15" fmla="*/ 59 h 70"/>
                <a:gd name="T16" fmla="*/ 0 w 47"/>
                <a:gd name="T17" fmla="*/ 60 h 70"/>
                <a:gd name="T18" fmla="*/ 1 w 47"/>
                <a:gd name="T19" fmla="*/ 70 h 70"/>
                <a:gd name="T20" fmla="*/ 47 w 47"/>
                <a:gd name="T21" fmla="*/ 69 h 70"/>
                <a:gd name="T22" fmla="*/ 45 w 47"/>
                <a:gd name="T23" fmla="*/ 59 h 70"/>
                <a:gd name="T24" fmla="*/ 43 w 47"/>
                <a:gd name="T25" fmla="*/ 56 h 70"/>
                <a:gd name="T26" fmla="*/ 30 w 47"/>
                <a:gd name="T27" fmla="*/ 35 h 70"/>
                <a:gd name="T28" fmla="*/ 3 w 47"/>
                <a:gd name="T29" fmla="*/ 8 h 70"/>
                <a:gd name="T30" fmla="*/ 43 w 47"/>
                <a:gd name="T31" fmla="*/ 3 h 70"/>
                <a:gd name="T32" fmla="*/ 3 w 47"/>
                <a:gd name="T33" fmla="*/ 8 h 70"/>
                <a:gd name="T34" fmla="*/ 43 w 47"/>
                <a:gd name="T35" fmla="*/ 62 h 70"/>
                <a:gd name="T36" fmla="*/ 3 w 47"/>
                <a:gd name="T37" fmla="*/ 67 h 70"/>
                <a:gd name="T38" fmla="*/ 6 w 47"/>
                <a:gd name="T39" fmla="*/ 62 h 70"/>
                <a:gd name="T40" fmla="*/ 41 w 47"/>
                <a:gd name="T41" fmla="*/ 62 h 70"/>
                <a:gd name="T42" fmla="*/ 39 w 47"/>
                <a:gd name="T43" fmla="*/ 56 h 70"/>
                <a:gd name="T44" fmla="*/ 7 w 47"/>
                <a:gd name="T45" fmla="*/ 59 h 70"/>
                <a:gd name="T46" fmla="*/ 8 w 47"/>
                <a:gd name="T47" fmla="*/ 51 h 70"/>
                <a:gd name="T48" fmla="*/ 39 w 47"/>
                <a:gd name="T49" fmla="*/ 56 h 70"/>
                <a:gd name="T50" fmla="*/ 37 w 47"/>
                <a:gd name="T51" fmla="*/ 48 h 70"/>
                <a:gd name="T52" fmla="*/ 19 w 47"/>
                <a:gd name="T53" fmla="*/ 39 h 70"/>
                <a:gd name="T54" fmla="*/ 20 w 47"/>
                <a:gd name="T55" fmla="*/ 33 h 70"/>
                <a:gd name="T56" fmla="*/ 7 w 47"/>
                <a:gd name="T57" fmla="*/ 14 h 70"/>
                <a:gd name="T58" fmla="*/ 9 w 47"/>
                <a:gd name="T59" fmla="*/ 12 h 70"/>
                <a:gd name="T60" fmla="*/ 38 w 47"/>
                <a:gd name="T61" fmla="*/ 12 h 70"/>
                <a:gd name="T62" fmla="*/ 39 w 47"/>
                <a:gd name="T63" fmla="*/ 14 h 70"/>
                <a:gd name="T64" fmla="*/ 27 w 47"/>
                <a:gd name="T65" fmla="*/ 33 h 70"/>
                <a:gd name="T66" fmla="*/ 28 w 47"/>
                <a:gd name="T67" fmla="*/ 3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7" h="70">
                  <a:moveTo>
                    <a:pt x="43" y="14"/>
                  </a:moveTo>
                  <a:cubicBezTo>
                    <a:pt x="43" y="12"/>
                    <a:pt x="43" y="12"/>
                    <a:pt x="43" y="12"/>
                  </a:cubicBezTo>
                  <a:cubicBezTo>
                    <a:pt x="45" y="12"/>
                    <a:pt x="45" y="12"/>
                    <a:pt x="45" y="12"/>
                  </a:cubicBezTo>
                  <a:cubicBezTo>
                    <a:pt x="46" y="12"/>
                    <a:pt x="47" y="11"/>
                    <a:pt x="47" y="10"/>
                  </a:cubicBezTo>
                  <a:cubicBezTo>
                    <a:pt x="47" y="2"/>
                    <a:pt x="47" y="2"/>
                    <a:pt x="47" y="2"/>
                  </a:cubicBezTo>
                  <a:cubicBezTo>
                    <a:pt x="47" y="1"/>
                    <a:pt x="46" y="0"/>
                    <a:pt x="45" y="0"/>
                  </a:cubicBezTo>
                  <a:cubicBezTo>
                    <a:pt x="1" y="0"/>
                    <a:pt x="1" y="0"/>
                    <a:pt x="1" y="0"/>
                  </a:cubicBezTo>
                  <a:cubicBezTo>
                    <a:pt x="1" y="0"/>
                    <a:pt x="0" y="1"/>
                    <a:pt x="0" y="2"/>
                  </a:cubicBezTo>
                  <a:cubicBezTo>
                    <a:pt x="0" y="10"/>
                    <a:pt x="0" y="10"/>
                    <a:pt x="0" y="10"/>
                  </a:cubicBezTo>
                  <a:cubicBezTo>
                    <a:pt x="0" y="11"/>
                    <a:pt x="1" y="12"/>
                    <a:pt x="1" y="12"/>
                  </a:cubicBezTo>
                  <a:cubicBezTo>
                    <a:pt x="4" y="12"/>
                    <a:pt x="4" y="12"/>
                    <a:pt x="4" y="12"/>
                  </a:cubicBezTo>
                  <a:cubicBezTo>
                    <a:pt x="4" y="14"/>
                    <a:pt x="4" y="14"/>
                    <a:pt x="4" y="14"/>
                  </a:cubicBezTo>
                  <a:cubicBezTo>
                    <a:pt x="4" y="23"/>
                    <a:pt x="9" y="31"/>
                    <a:pt x="17" y="35"/>
                  </a:cubicBezTo>
                  <a:cubicBezTo>
                    <a:pt x="17" y="36"/>
                    <a:pt x="17" y="36"/>
                    <a:pt x="17" y="36"/>
                  </a:cubicBezTo>
                  <a:cubicBezTo>
                    <a:pt x="9" y="40"/>
                    <a:pt x="4" y="48"/>
                    <a:pt x="4" y="56"/>
                  </a:cubicBezTo>
                  <a:cubicBezTo>
                    <a:pt x="4" y="59"/>
                    <a:pt x="4" y="59"/>
                    <a:pt x="4" y="59"/>
                  </a:cubicBezTo>
                  <a:cubicBezTo>
                    <a:pt x="1" y="59"/>
                    <a:pt x="1" y="59"/>
                    <a:pt x="1" y="59"/>
                  </a:cubicBezTo>
                  <a:cubicBezTo>
                    <a:pt x="1" y="59"/>
                    <a:pt x="0" y="59"/>
                    <a:pt x="0" y="60"/>
                  </a:cubicBezTo>
                  <a:cubicBezTo>
                    <a:pt x="0" y="69"/>
                    <a:pt x="0" y="69"/>
                    <a:pt x="0" y="69"/>
                  </a:cubicBezTo>
                  <a:cubicBezTo>
                    <a:pt x="0" y="70"/>
                    <a:pt x="1" y="70"/>
                    <a:pt x="1" y="70"/>
                  </a:cubicBezTo>
                  <a:cubicBezTo>
                    <a:pt x="45" y="70"/>
                    <a:pt x="45" y="70"/>
                    <a:pt x="45" y="70"/>
                  </a:cubicBezTo>
                  <a:cubicBezTo>
                    <a:pt x="46" y="70"/>
                    <a:pt x="47" y="70"/>
                    <a:pt x="47" y="69"/>
                  </a:cubicBezTo>
                  <a:cubicBezTo>
                    <a:pt x="47" y="60"/>
                    <a:pt x="47" y="60"/>
                    <a:pt x="47" y="60"/>
                  </a:cubicBezTo>
                  <a:cubicBezTo>
                    <a:pt x="47" y="59"/>
                    <a:pt x="46" y="59"/>
                    <a:pt x="45" y="59"/>
                  </a:cubicBezTo>
                  <a:cubicBezTo>
                    <a:pt x="43" y="59"/>
                    <a:pt x="43" y="59"/>
                    <a:pt x="43" y="59"/>
                  </a:cubicBezTo>
                  <a:cubicBezTo>
                    <a:pt x="43" y="56"/>
                    <a:pt x="43" y="56"/>
                    <a:pt x="43" y="56"/>
                  </a:cubicBezTo>
                  <a:cubicBezTo>
                    <a:pt x="43" y="48"/>
                    <a:pt x="38" y="40"/>
                    <a:pt x="30" y="36"/>
                  </a:cubicBezTo>
                  <a:cubicBezTo>
                    <a:pt x="30" y="35"/>
                    <a:pt x="30" y="35"/>
                    <a:pt x="30" y="35"/>
                  </a:cubicBezTo>
                  <a:cubicBezTo>
                    <a:pt x="38" y="31"/>
                    <a:pt x="43" y="23"/>
                    <a:pt x="43" y="14"/>
                  </a:cubicBezTo>
                  <a:close/>
                  <a:moveTo>
                    <a:pt x="3" y="8"/>
                  </a:moveTo>
                  <a:cubicBezTo>
                    <a:pt x="3" y="3"/>
                    <a:pt x="3" y="3"/>
                    <a:pt x="3" y="3"/>
                  </a:cubicBezTo>
                  <a:cubicBezTo>
                    <a:pt x="43" y="3"/>
                    <a:pt x="43" y="3"/>
                    <a:pt x="43" y="3"/>
                  </a:cubicBezTo>
                  <a:cubicBezTo>
                    <a:pt x="43" y="8"/>
                    <a:pt x="43" y="8"/>
                    <a:pt x="43" y="8"/>
                  </a:cubicBezTo>
                  <a:lnTo>
                    <a:pt x="3" y="8"/>
                  </a:lnTo>
                  <a:close/>
                  <a:moveTo>
                    <a:pt x="41" y="62"/>
                  </a:moveTo>
                  <a:cubicBezTo>
                    <a:pt x="43" y="62"/>
                    <a:pt x="43" y="62"/>
                    <a:pt x="43" y="62"/>
                  </a:cubicBezTo>
                  <a:cubicBezTo>
                    <a:pt x="43" y="67"/>
                    <a:pt x="43" y="67"/>
                    <a:pt x="43" y="67"/>
                  </a:cubicBezTo>
                  <a:cubicBezTo>
                    <a:pt x="3" y="67"/>
                    <a:pt x="3" y="67"/>
                    <a:pt x="3" y="67"/>
                  </a:cubicBezTo>
                  <a:cubicBezTo>
                    <a:pt x="3" y="62"/>
                    <a:pt x="3" y="62"/>
                    <a:pt x="3" y="62"/>
                  </a:cubicBezTo>
                  <a:cubicBezTo>
                    <a:pt x="6" y="62"/>
                    <a:pt x="6" y="62"/>
                    <a:pt x="6" y="62"/>
                  </a:cubicBezTo>
                  <a:cubicBezTo>
                    <a:pt x="6" y="62"/>
                    <a:pt x="6" y="62"/>
                    <a:pt x="6" y="62"/>
                  </a:cubicBezTo>
                  <a:cubicBezTo>
                    <a:pt x="41" y="62"/>
                    <a:pt x="41" y="62"/>
                    <a:pt x="41" y="62"/>
                  </a:cubicBezTo>
                  <a:cubicBezTo>
                    <a:pt x="41" y="62"/>
                    <a:pt x="41" y="62"/>
                    <a:pt x="41" y="62"/>
                  </a:cubicBezTo>
                  <a:close/>
                  <a:moveTo>
                    <a:pt x="39" y="56"/>
                  </a:moveTo>
                  <a:cubicBezTo>
                    <a:pt x="39" y="59"/>
                    <a:pt x="39" y="59"/>
                    <a:pt x="39" y="59"/>
                  </a:cubicBezTo>
                  <a:cubicBezTo>
                    <a:pt x="7" y="59"/>
                    <a:pt x="7" y="59"/>
                    <a:pt x="7" y="59"/>
                  </a:cubicBezTo>
                  <a:cubicBezTo>
                    <a:pt x="7" y="56"/>
                    <a:pt x="7" y="56"/>
                    <a:pt x="7" y="56"/>
                  </a:cubicBezTo>
                  <a:cubicBezTo>
                    <a:pt x="7" y="55"/>
                    <a:pt x="8" y="53"/>
                    <a:pt x="8" y="51"/>
                  </a:cubicBezTo>
                  <a:cubicBezTo>
                    <a:pt x="39" y="51"/>
                    <a:pt x="39" y="51"/>
                    <a:pt x="39" y="51"/>
                  </a:cubicBezTo>
                  <a:cubicBezTo>
                    <a:pt x="39" y="53"/>
                    <a:pt x="39" y="55"/>
                    <a:pt x="39" y="56"/>
                  </a:cubicBezTo>
                  <a:close/>
                  <a:moveTo>
                    <a:pt x="28" y="39"/>
                  </a:moveTo>
                  <a:cubicBezTo>
                    <a:pt x="32" y="40"/>
                    <a:pt x="35" y="44"/>
                    <a:pt x="37" y="48"/>
                  </a:cubicBezTo>
                  <a:cubicBezTo>
                    <a:pt x="9" y="48"/>
                    <a:pt x="9" y="48"/>
                    <a:pt x="9" y="48"/>
                  </a:cubicBezTo>
                  <a:cubicBezTo>
                    <a:pt x="11" y="44"/>
                    <a:pt x="15" y="40"/>
                    <a:pt x="19" y="39"/>
                  </a:cubicBezTo>
                  <a:cubicBezTo>
                    <a:pt x="20" y="38"/>
                    <a:pt x="20" y="38"/>
                    <a:pt x="20" y="37"/>
                  </a:cubicBezTo>
                  <a:cubicBezTo>
                    <a:pt x="20" y="33"/>
                    <a:pt x="20" y="33"/>
                    <a:pt x="20" y="33"/>
                  </a:cubicBezTo>
                  <a:cubicBezTo>
                    <a:pt x="20" y="33"/>
                    <a:pt x="20" y="32"/>
                    <a:pt x="19" y="32"/>
                  </a:cubicBezTo>
                  <a:cubicBezTo>
                    <a:pt x="12" y="29"/>
                    <a:pt x="7" y="22"/>
                    <a:pt x="7" y="14"/>
                  </a:cubicBezTo>
                  <a:cubicBezTo>
                    <a:pt x="7" y="12"/>
                    <a:pt x="7" y="12"/>
                    <a:pt x="7" y="12"/>
                  </a:cubicBezTo>
                  <a:cubicBezTo>
                    <a:pt x="9" y="12"/>
                    <a:pt x="9" y="12"/>
                    <a:pt x="9" y="12"/>
                  </a:cubicBezTo>
                  <a:cubicBezTo>
                    <a:pt x="38" y="12"/>
                    <a:pt x="38" y="12"/>
                    <a:pt x="38" y="12"/>
                  </a:cubicBezTo>
                  <a:cubicBezTo>
                    <a:pt x="38" y="12"/>
                    <a:pt x="38" y="12"/>
                    <a:pt x="38" y="12"/>
                  </a:cubicBezTo>
                  <a:cubicBezTo>
                    <a:pt x="39" y="12"/>
                    <a:pt x="39" y="12"/>
                    <a:pt x="39" y="12"/>
                  </a:cubicBezTo>
                  <a:cubicBezTo>
                    <a:pt x="39" y="14"/>
                    <a:pt x="39" y="14"/>
                    <a:pt x="39" y="14"/>
                  </a:cubicBezTo>
                  <a:cubicBezTo>
                    <a:pt x="39" y="22"/>
                    <a:pt x="35" y="29"/>
                    <a:pt x="28" y="32"/>
                  </a:cubicBezTo>
                  <a:cubicBezTo>
                    <a:pt x="27" y="32"/>
                    <a:pt x="27" y="33"/>
                    <a:pt x="27" y="33"/>
                  </a:cubicBezTo>
                  <a:cubicBezTo>
                    <a:pt x="27" y="37"/>
                    <a:pt x="27" y="37"/>
                    <a:pt x="27" y="37"/>
                  </a:cubicBezTo>
                  <a:cubicBezTo>
                    <a:pt x="27" y="38"/>
                    <a:pt x="27" y="38"/>
                    <a:pt x="2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a:latin typeface="Arial" panose="020B0604020202020204" pitchFamily="34" charset="0"/>
                <a:ea typeface="Calibri"/>
              </a:endParaRPr>
            </a:p>
          </p:txBody>
        </p:sp>
        <p:sp>
          <p:nvSpPr>
            <p:cNvPr id="14" name="Oval 221">
              <a:extLst>
                <a:ext uri="{FF2B5EF4-FFF2-40B4-BE49-F238E27FC236}">
                  <a16:creationId xmlns:a16="http://schemas.microsoft.com/office/drawing/2014/main" id="{3720E6D6-B18A-812D-00C5-DAA07E7DF9C9}"/>
                </a:ext>
              </a:extLst>
            </p:cNvPr>
            <p:cNvSpPr>
              <a:spLocks noChangeArrowheads="1"/>
            </p:cNvSpPr>
            <p:nvPr/>
          </p:nvSpPr>
          <p:spPr bwMode="auto">
            <a:xfrm>
              <a:off x="9508598" y="10726737"/>
              <a:ext cx="66675" cy="666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a:latin typeface="Arial" panose="020B0604020202020204" pitchFamily="34" charset="0"/>
                <a:ea typeface="Calibri"/>
              </a:endParaRPr>
            </a:p>
          </p:txBody>
        </p:sp>
        <p:sp>
          <p:nvSpPr>
            <p:cNvPr id="15" name="Oval 222">
              <a:extLst>
                <a:ext uri="{FF2B5EF4-FFF2-40B4-BE49-F238E27FC236}">
                  <a16:creationId xmlns:a16="http://schemas.microsoft.com/office/drawing/2014/main" id="{5769815A-5802-7A4A-2EB6-4EDC50ED59A3}"/>
                </a:ext>
              </a:extLst>
            </p:cNvPr>
            <p:cNvSpPr>
              <a:spLocks noChangeArrowheads="1"/>
            </p:cNvSpPr>
            <p:nvPr/>
          </p:nvSpPr>
          <p:spPr bwMode="auto">
            <a:xfrm>
              <a:off x="9480023" y="10793412"/>
              <a:ext cx="38100"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a:latin typeface="Arial" panose="020B0604020202020204" pitchFamily="34" charset="0"/>
                <a:ea typeface="Calibri"/>
              </a:endParaRPr>
            </a:p>
          </p:txBody>
        </p:sp>
        <p:sp>
          <p:nvSpPr>
            <p:cNvPr id="16" name="Oval 223">
              <a:extLst>
                <a:ext uri="{FF2B5EF4-FFF2-40B4-BE49-F238E27FC236}">
                  <a16:creationId xmlns:a16="http://schemas.microsoft.com/office/drawing/2014/main" id="{5CD9CD49-378E-FE72-9388-0C06F55A22CE}"/>
                </a:ext>
              </a:extLst>
            </p:cNvPr>
            <p:cNvSpPr>
              <a:spLocks noChangeArrowheads="1"/>
            </p:cNvSpPr>
            <p:nvPr/>
          </p:nvSpPr>
          <p:spPr bwMode="auto">
            <a:xfrm>
              <a:off x="9499073" y="10936287"/>
              <a:ext cx="28575"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a:latin typeface="Arial" panose="020B0604020202020204" pitchFamily="34" charset="0"/>
                <a:ea typeface="Calibri"/>
              </a:endParaRPr>
            </a:p>
          </p:txBody>
        </p:sp>
      </p:grpSp>
    </p:spTree>
    <p:extLst>
      <p:ext uri="{BB962C8B-B14F-4D97-AF65-F5344CB8AC3E}">
        <p14:creationId xmlns:p14="http://schemas.microsoft.com/office/powerpoint/2010/main" val="9790343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space réservé du numéro de diapositive 2">
            <a:extLst>
              <a:ext uri="{FF2B5EF4-FFF2-40B4-BE49-F238E27FC236}">
                <a16:creationId xmlns:a16="http://schemas.microsoft.com/office/drawing/2014/main" id="{BED4745F-6CF0-7E54-4239-20C9C280BAF4}"/>
              </a:ext>
            </a:extLst>
          </p:cNvPr>
          <p:cNvSpPr>
            <a:spLocks noGrp="1"/>
          </p:cNvSpPr>
          <p:nvPr>
            <p:ph type="sldNum" sz="quarter" idx="4"/>
          </p:nvPr>
        </p:nvSpPr>
        <p:spPr>
          <a:xfrm>
            <a:off x="8328910" y="6333377"/>
            <a:ext cx="2743200" cy="365125"/>
          </a:xfrm>
        </p:spPr>
        <p:txBody>
          <a:bodyPr/>
          <a:lstStyle/>
          <a:p>
            <a:fld id="{783777ED-E0AE-DD49-A1E6-113717D9A99F}" type="slidenum">
              <a:rPr lang="fr-FR" smtClean="0">
                <a:latin typeface="Arial" panose="020B0604020202020204" pitchFamily="34" charset="0"/>
                <a:cs typeface="Arial" panose="020B0604020202020204" pitchFamily="34" charset="0"/>
              </a:rPr>
              <a:pPr/>
              <a:t>39</a:t>
            </a:fld>
            <a:endParaRPr lang="fr-FR">
              <a:latin typeface="Arial" panose="020B0604020202020204" pitchFamily="34" charset="0"/>
              <a:cs typeface="Arial" panose="020B0604020202020204" pitchFamily="34" charset="0"/>
            </a:endParaRPr>
          </a:p>
        </p:txBody>
      </p:sp>
      <p:sp>
        <p:nvSpPr>
          <p:cNvPr id="10" name="Title 1">
            <a:extLst>
              <a:ext uri="{FF2B5EF4-FFF2-40B4-BE49-F238E27FC236}">
                <a16:creationId xmlns:a16="http://schemas.microsoft.com/office/drawing/2014/main" id="{D96D61C7-E6E8-63B0-861B-5BE999E51458}"/>
              </a:ext>
            </a:extLst>
          </p:cNvPr>
          <p:cNvSpPr>
            <a:spLocks noGrp="1"/>
          </p:cNvSpPr>
          <p:nvPr/>
        </p:nvSpPr>
        <p:spPr>
          <a:xfrm>
            <a:off x="1142172" y="729882"/>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pPr>
              <a:lnSpc>
                <a:spcPct val="150000"/>
              </a:lnSpc>
            </a:pPr>
            <a:r>
              <a:rPr lang="fr-FR" b="1" dirty="0">
                <a:latin typeface="Arial" panose="020B0604020202020204" pitchFamily="34" charset="0"/>
                <a:ea typeface="Open Sans"/>
                <a:cs typeface="Arial" panose="020B0604020202020204" pitchFamily="34" charset="0"/>
              </a:rPr>
              <a:t>Exercise 1: Case Story </a:t>
            </a:r>
          </a:p>
        </p:txBody>
      </p:sp>
      <p:sp>
        <p:nvSpPr>
          <p:cNvPr id="11" name="Title 1">
            <a:extLst>
              <a:ext uri="{FF2B5EF4-FFF2-40B4-BE49-F238E27FC236}">
                <a16:creationId xmlns:a16="http://schemas.microsoft.com/office/drawing/2014/main" id="{D600B80A-9C00-0AD6-E370-D1A5A5EFB393}"/>
              </a:ext>
            </a:extLst>
          </p:cNvPr>
          <p:cNvSpPr txBox="1">
            <a:spLocks/>
          </p:cNvSpPr>
          <p:nvPr/>
        </p:nvSpPr>
        <p:spPr>
          <a:xfrm>
            <a:off x="2070858" y="3039809"/>
            <a:ext cx="8229601" cy="778381"/>
          </a:xfrm>
          <a:prstGeom prst="rect">
            <a:avLst/>
          </a:prstGeom>
          <a:effectLst/>
        </p:spPr>
        <p:txBody>
          <a:bodyPr vert="horz" lIns="0" tIns="192024" rIns="0" bIns="0" rtlCol="0" anchor="t" anchorCtr="0">
            <a:no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algn="ctr"/>
            <a:r>
              <a:rPr lang="en-US" sz="2800" b="1" dirty="0">
                <a:solidFill>
                  <a:srgbClr val="964091"/>
                </a:solidFill>
                <a:latin typeface="Arial" panose="020B0604020202020204" pitchFamily="34" charset="0"/>
                <a:cs typeface="Arial" panose="020B0604020202020204" pitchFamily="34" charset="0"/>
              </a:rPr>
              <a:t>What went wrong in this case story? </a:t>
            </a:r>
            <a:br>
              <a:rPr lang="en-US" sz="2800" b="1" dirty="0">
                <a:latin typeface="Arial" panose="020B0604020202020204" pitchFamily="34" charset="0"/>
                <a:cs typeface="Arial" panose="020B0604020202020204" pitchFamily="34" charset="0"/>
              </a:rPr>
            </a:br>
            <a:br>
              <a:rPr lang="en-US" sz="2800" b="1" dirty="0">
                <a:latin typeface="Arial" panose="020B0604020202020204" pitchFamily="34" charset="0"/>
                <a:cs typeface="Arial" panose="020B0604020202020204" pitchFamily="34" charset="0"/>
              </a:rPr>
            </a:br>
            <a:r>
              <a:rPr lang="en-US" sz="2800" b="1" dirty="0">
                <a:solidFill>
                  <a:srgbClr val="964091"/>
                </a:solidFill>
                <a:latin typeface="Arial" panose="020B0604020202020204" pitchFamily="34" charset="0"/>
                <a:cs typeface="Arial" panose="020B0604020202020204" pitchFamily="34" charset="0"/>
              </a:rPr>
              <a:t>What gaps have you identified?</a:t>
            </a:r>
            <a:endParaRPr lang="en-US" sz="2800" b="1" dirty="0">
              <a:latin typeface="Arial" panose="020B0604020202020204" pitchFamily="34" charset="0"/>
              <a:ea typeface="Open Sans"/>
              <a:cs typeface="Arial" panose="020B0604020202020204" pitchFamily="34" charset="0"/>
            </a:endParaRPr>
          </a:p>
        </p:txBody>
      </p:sp>
    </p:spTree>
    <p:extLst>
      <p:ext uri="{BB962C8B-B14F-4D97-AF65-F5344CB8AC3E}">
        <p14:creationId xmlns:p14="http://schemas.microsoft.com/office/powerpoint/2010/main" val="41256580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19A15CB-D405-EA30-0654-F25D8A9253BC}"/>
              </a:ext>
            </a:extLst>
          </p:cNvPr>
          <p:cNvSpPr txBox="1">
            <a:spLocks/>
          </p:cNvSpPr>
          <p:nvPr/>
        </p:nvSpPr>
        <p:spPr>
          <a:xfrm>
            <a:off x="1046922" y="1129932"/>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GB" b="1">
                <a:latin typeface="Arial"/>
                <a:cs typeface="Arial"/>
              </a:rPr>
              <a:t>Programme of the day </a:t>
            </a:r>
            <a:r>
              <a:rPr lang="en-GB" b="1">
                <a:solidFill>
                  <a:srgbClr val="FF0000"/>
                </a:solidFill>
                <a:latin typeface="Arial"/>
                <a:cs typeface="Arial"/>
              </a:rPr>
              <a:t>(time to be adapted)</a:t>
            </a:r>
            <a:endParaRPr lang="en-GB">
              <a:solidFill>
                <a:srgbClr val="000000"/>
              </a:solidFill>
              <a:latin typeface="Arial"/>
              <a:cs typeface="Arial"/>
            </a:endParaRPr>
          </a:p>
          <a:p>
            <a:endParaRPr lang="en-GB" b="1" dirty="0">
              <a:latin typeface="inherit"/>
            </a:endParaRPr>
          </a:p>
        </p:txBody>
      </p:sp>
      <p:sp>
        <p:nvSpPr>
          <p:cNvPr id="4" name="ZoneTexte 4">
            <a:extLst>
              <a:ext uri="{FF2B5EF4-FFF2-40B4-BE49-F238E27FC236}">
                <a16:creationId xmlns:a16="http://schemas.microsoft.com/office/drawing/2014/main" id="{697C84D8-AB83-EB4D-4E94-D2030D69A076}"/>
              </a:ext>
            </a:extLst>
          </p:cNvPr>
          <p:cNvSpPr txBox="1"/>
          <p:nvPr/>
        </p:nvSpPr>
        <p:spPr>
          <a:xfrm>
            <a:off x="4724400" y="3200400"/>
            <a:ext cx="2743200" cy="6001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1100">
              <a:latin typeface="inherit"/>
              <a:cs typeface="Arial" panose="020B0604020202020204" pitchFamily="34" charset="0"/>
            </a:endParaRPr>
          </a:p>
          <a:p>
            <a:endParaRPr lang="en-US" sz="1100">
              <a:latin typeface="inherit"/>
              <a:cs typeface="Arial" panose="020B0604020202020204" pitchFamily="34" charset="0"/>
            </a:endParaRPr>
          </a:p>
          <a:p>
            <a:endParaRPr lang="en-US" sz="1100">
              <a:latin typeface="inherit"/>
              <a:cs typeface="Arial" panose="020B0604020202020204" pitchFamily="34" charset="0"/>
            </a:endParaRPr>
          </a:p>
        </p:txBody>
      </p:sp>
      <p:sp>
        <p:nvSpPr>
          <p:cNvPr id="2" name="TextBox 1">
            <a:extLst>
              <a:ext uri="{FF2B5EF4-FFF2-40B4-BE49-F238E27FC236}">
                <a16:creationId xmlns:a16="http://schemas.microsoft.com/office/drawing/2014/main" id="{CA51D8EF-1270-DAD8-2C46-B81BCDEB1E92}"/>
              </a:ext>
            </a:extLst>
          </p:cNvPr>
          <p:cNvSpPr txBox="1"/>
          <p:nvPr/>
        </p:nvSpPr>
        <p:spPr>
          <a:xfrm>
            <a:off x="412750" y="2233084"/>
            <a:ext cx="5556251" cy="452431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rtl="0"/>
            <a:r>
              <a:rPr lang="en-GB" sz="1800" b="0" i="0" u="none" strike="noStrike" baseline="0">
                <a:solidFill>
                  <a:srgbClr val="FFFFFF"/>
                </a:solidFill>
                <a:latin typeface="Arial"/>
                <a:ea typeface="Segoe UI"/>
                <a:cs typeface="Segoe UI"/>
              </a:rPr>
              <a:t>Welcome and introduction</a:t>
            </a:r>
            <a:r>
              <a:rPr lang="en-US" sz="1800" b="0" i="0">
                <a:solidFill>
                  <a:srgbClr val="000000"/>
                </a:solidFill>
                <a:latin typeface="Arial"/>
                <a:ea typeface="Segoe UI"/>
                <a:cs typeface="Segoe UI"/>
              </a:rPr>
              <a:t>​</a:t>
            </a:r>
          </a:p>
          <a:p>
            <a:pPr algn="l" rtl="0"/>
            <a:r>
              <a:rPr lang="en-GB" sz="1800" b="0" i="0">
                <a:solidFill>
                  <a:srgbClr val="000000"/>
                </a:solidFill>
                <a:latin typeface="Arial"/>
                <a:ea typeface="Segoe UI"/>
                <a:cs typeface="Segoe UI"/>
              </a:rPr>
              <a:t>​</a:t>
            </a:r>
          </a:p>
          <a:p>
            <a:r>
              <a:rPr lang="en-GB" sz="1800" b="0" i="0" u="none" strike="noStrike" baseline="0" dirty="0">
                <a:solidFill>
                  <a:srgbClr val="FFFFFF"/>
                </a:solidFill>
                <a:latin typeface="Arial"/>
                <a:ea typeface="Segoe UI"/>
                <a:cs typeface="Segoe UI"/>
              </a:rPr>
              <a:t>Definition of gender-based violence </a:t>
            </a:r>
            <a:r>
              <a:rPr lang="en-GB">
                <a:solidFill>
                  <a:srgbClr val="FFFFFF"/>
                </a:solidFill>
                <a:latin typeface="Arial"/>
                <a:ea typeface="Segoe UI"/>
                <a:cs typeface="Segoe UI"/>
              </a:rPr>
              <a:t>and related</a:t>
            </a:r>
            <a:r>
              <a:rPr lang="en-GB" dirty="0">
                <a:solidFill>
                  <a:srgbClr val="FFFFFF"/>
                </a:solidFill>
                <a:latin typeface="Arial"/>
                <a:ea typeface="Segoe UI"/>
                <a:cs typeface="Segoe UI"/>
              </a:rPr>
              <a:t> </a:t>
            </a:r>
            <a:r>
              <a:rPr lang="en-GB" sz="1800" b="0" i="0" u="none" strike="noStrike" baseline="0" dirty="0">
                <a:solidFill>
                  <a:srgbClr val="FFFFFF"/>
                </a:solidFill>
                <a:latin typeface="Arial"/>
                <a:ea typeface="Segoe UI"/>
                <a:cs typeface="Segoe UI"/>
              </a:rPr>
              <a:t>concepts </a:t>
            </a:r>
            <a:r>
              <a:rPr lang="en-US" sz="1800" b="0" i="0" dirty="0">
                <a:solidFill>
                  <a:srgbClr val="000000"/>
                </a:solidFill>
                <a:latin typeface="Arial"/>
                <a:ea typeface="Segoe UI"/>
                <a:cs typeface="Segoe UI"/>
              </a:rPr>
              <a:t>​</a:t>
            </a:r>
          </a:p>
          <a:p>
            <a:pPr algn="l" rtl="0"/>
            <a:r>
              <a:rPr lang="en-GB" sz="1800" b="0" i="0">
                <a:solidFill>
                  <a:srgbClr val="000000"/>
                </a:solidFill>
                <a:latin typeface="Arial"/>
                <a:ea typeface="Segoe UI"/>
                <a:cs typeface="Segoe UI"/>
              </a:rPr>
              <a:t>​</a:t>
            </a:r>
            <a:r>
              <a:rPr lang="en-GB" sz="1800" b="0" i="0" u="none" strike="noStrike" baseline="0">
                <a:solidFill>
                  <a:srgbClr val="FFFFFF"/>
                </a:solidFill>
                <a:latin typeface="Arial"/>
                <a:ea typeface="Segoe UI"/>
                <a:cs typeface="Segoe UI"/>
              </a:rPr>
              <a:t>Types of gender-based violence </a:t>
            </a:r>
            <a:r>
              <a:rPr lang="en-GB">
                <a:solidFill>
                  <a:srgbClr val="FFFFFF"/>
                </a:solidFill>
                <a:latin typeface="Arial"/>
                <a:ea typeface="Segoe UI"/>
                <a:cs typeface="Segoe UI"/>
              </a:rPr>
              <a:t>with short</a:t>
            </a:r>
            <a:r>
              <a:rPr lang="en-GB" sz="1800" b="0" i="0" u="none" strike="noStrike" baseline="0" dirty="0">
                <a:solidFill>
                  <a:srgbClr val="FFFFFF"/>
                </a:solidFill>
                <a:latin typeface="Arial"/>
                <a:ea typeface="Segoe UI"/>
                <a:cs typeface="Segoe UI"/>
              </a:rPr>
              <a:t> exercise</a:t>
            </a:r>
            <a:r>
              <a:rPr lang="en-US" sz="1800" b="0" i="0" dirty="0">
                <a:solidFill>
                  <a:srgbClr val="000000"/>
                </a:solidFill>
                <a:latin typeface="Arial"/>
                <a:ea typeface="Segoe UI"/>
                <a:cs typeface="Segoe UI"/>
              </a:rPr>
              <a:t>​</a:t>
            </a:r>
          </a:p>
          <a:p>
            <a:pPr algn="l" rtl="0"/>
            <a:r>
              <a:rPr lang="en-GB" sz="1800" b="0" i="0">
                <a:solidFill>
                  <a:srgbClr val="000000"/>
                </a:solidFill>
                <a:latin typeface="Arial"/>
                <a:ea typeface="Segoe UI"/>
                <a:cs typeface="Segoe UI"/>
              </a:rPr>
              <a:t>​</a:t>
            </a:r>
            <a:r>
              <a:rPr lang="en-GB" sz="1800" b="0" i="0" u="none" strike="noStrike" baseline="0">
                <a:solidFill>
                  <a:srgbClr val="FFFFFF"/>
                </a:solidFill>
                <a:latin typeface="Arial"/>
                <a:ea typeface="Segoe UI"/>
                <a:cs typeface="Segoe UI"/>
              </a:rPr>
              <a:t>Gender-based violence as a continuum</a:t>
            </a:r>
            <a:r>
              <a:rPr lang="en-US" sz="1800" b="0" i="0">
                <a:solidFill>
                  <a:srgbClr val="000000"/>
                </a:solidFill>
                <a:latin typeface="Arial"/>
                <a:ea typeface="Segoe UI"/>
                <a:cs typeface="Segoe UI"/>
              </a:rPr>
              <a:t>​</a:t>
            </a:r>
          </a:p>
          <a:p>
            <a:pPr algn="l" rtl="0"/>
            <a:r>
              <a:rPr lang="en-GB" sz="1800" b="0" i="0" u="none" strike="noStrike" baseline="0">
                <a:solidFill>
                  <a:srgbClr val="FFFFFF"/>
                </a:solidFill>
                <a:latin typeface="Arial"/>
                <a:ea typeface="Segoe UI"/>
                <a:cs typeface="Segoe UI"/>
              </a:rPr>
              <a:t>The importance of </a:t>
            </a:r>
            <a:r>
              <a:rPr lang="en-GB">
                <a:solidFill>
                  <a:srgbClr val="FFFFFF"/>
                </a:solidFill>
                <a:latin typeface="Arial"/>
                <a:ea typeface="Segoe UI"/>
                <a:cs typeface="Segoe UI"/>
              </a:rPr>
              <a:t>intersectionality</a:t>
            </a:r>
            <a:endParaRPr lang="en-GB" sz="1800" b="0" i="0">
              <a:solidFill>
                <a:srgbClr val="000000"/>
              </a:solidFill>
              <a:latin typeface="Arial"/>
              <a:ea typeface="Segoe UI"/>
              <a:cs typeface="Segoe UI"/>
            </a:endParaRPr>
          </a:p>
          <a:p>
            <a:pPr algn="l" rtl="0"/>
            <a:r>
              <a:rPr lang="en-GB" sz="1800" b="0" i="0" u="none" strike="noStrike" baseline="0">
                <a:solidFill>
                  <a:srgbClr val="FFFFFF"/>
                </a:solidFill>
                <a:latin typeface="Arial"/>
                <a:ea typeface="Segoe UI"/>
                <a:cs typeface="Segoe UI"/>
              </a:rPr>
              <a:t>Active consent </a:t>
            </a:r>
            <a:r>
              <a:rPr lang="en-GB" sz="1800" b="0" i="0">
                <a:solidFill>
                  <a:srgbClr val="000000"/>
                </a:solidFill>
                <a:latin typeface="Arial"/>
                <a:ea typeface="Segoe UI"/>
                <a:cs typeface="Segoe UI"/>
              </a:rPr>
              <a:t>​</a:t>
            </a:r>
          </a:p>
          <a:p>
            <a:pPr algn="l" rtl="0"/>
            <a:r>
              <a:rPr lang="en-GB" sz="1800" b="0" i="0">
                <a:solidFill>
                  <a:srgbClr val="000000"/>
                </a:solidFill>
                <a:latin typeface="Arial"/>
                <a:ea typeface="Segoe UI"/>
                <a:cs typeface="Segoe UI"/>
              </a:rPr>
              <a:t>​</a:t>
            </a:r>
          </a:p>
          <a:p>
            <a:r>
              <a:rPr lang="en-GB" sz="1800" b="0" i="0" u="none" strike="noStrike" baseline="0" dirty="0">
                <a:solidFill>
                  <a:srgbClr val="FFFFFF"/>
                </a:solidFill>
                <a:latin typeface="Arial"/>
                <a:ea typeface="Segoe UI"/>
                <a:cs typeface="Segoe UI"/>
              </a:rPr>
              <a:t>Factors that enable </a:t>
            </a:r>
            <a:r>
              <a:rPr lang="en-GB" dirty="0">
                <a:solidFill>
                  <a:srgbClr val="FFFFFF"/>
                </a:solidFill>
                <a:latin typeface="Arial"/>
                <a:ea typeface="Segoe UI"/>
                <a:cs typeface="Segoe UI"/>
              </a:rPr>
              <a:t>gender-</a:t>
            </a:r>
            <a:r>
              <a:rPr lang="en-GB">
                <a:solidFill>
                  <a:srgbClr val="FFFFFF"/>
                </a:solidFill>
                <a:latin typeface="Arial"/>
                <a:ea typeface="Segoe UI"/>
                <a:cs typeface="Segoe UI"/>
              </a:rPr>
              <a:t>based violence</a:t>
            </a:r>
            <a:r>
              <a:rPr lang="en-GB" sz="1800" b="0" i="0" u="none" strike="noStrike" baseline="0" dirty="0">
                <a:solidFill>
                  <a:srgbClr val="FFFFFF"/>
                </a:solidFill>
                <a:latin typeface="Arial"/>
                <a:ea typeface="Segoe UI"/>
                <a:cs typeface="Segoe UI"/>
              </a:rPr>
              <a:t> in academia</a:t>
            </a:r>
            <a:r>
              <a:rPr lang="en-GB" sz="1800" b="0" i="0" dirty="0">
                <a:solidFill>
                  <a:srgbClr val="000000"/>
                </a:solidFill>
                <a:latin typeface="Arial"/>
                <a:ea typeface="Segoe UI"/>
                <a:cs typeface="Segoe UI"/>
              </a:rPr>
              <a:t>​</a:t>
            </a:r>
            <a:r>
              <a:rPr lang="en-GB" dirty="0">
                <a:solidFill>
                  <a:srgbClr val="000000"/>
                </a:solidFill>
                <a:latin typeface="Arial"/>
                <a:ea typeface="Segoe UI"/>
                <a:cs typeface="Segoe UI"/>
              </a:rPr>
              <a:t> </a:t>
            </a:r>
            <a:endParaRPr lang="en-GB" sz="1800" b="0" i="0" dirty="0">
              <a:solidFill>
                <a:srgbClr val="000000"/>
              </a:solidFill>
              <a:latin typeface="Arial"/>
              <a:ea typeface="Segoe UI"/>
              <a:cs typeface="Segoe UI"/>
            </a:endParaRPr>
          </a:p>
          <a:p>
            <a:pPr algn="l" rtl="0"/>
            <a:r>
              <a:rPr lang="en-GB" sz="1800" b="0" i="0">
                <a:solidFill>
                  <a:srgbClr val="000000"/>
                </a:solidFill>
                <a:latin typeface="Arial"/>
                <a:ea typeface="Segoe UI"/>
                <a:cs typeface="Segoe UI"/>
              </a:rPr>
              <a:t>​</a:t>
            </a:r>
          </a:p>
          <a:p>
            <a:pPr algn="l" rtl="0"/>
            <a:r>
              <a:rPr lang="en-GB" sz="1800" b="0" i="0" u="none" strike="noStrike" baseline="0">
                <a:solidFill>
                  <a:srgbClr val="FFFFFF"/>
                </a:solidFill>
                <a:latin typeface="Arial"/>
                <a:ea typeface="Segoe UI"/>
                <a:cs typeface="Segoe UI"/>
              </a:rPr>
              <a:t>Red flag system with exercise</a:t>
            </a:r>
            <a:r>
              <a:rPr lang="en-GB" sz="1800" b="0" i="0">
                <a:solidFill>
                  <a:srgbClr val="000000"/>
                </a:solidFill>
                <a:latin typeface="Arial"/>
                <a:ea typeface="Segoe UI"/>
                <a:cs typeface="Segoe UI"/>
              </a:rPr>
              <a:t>​</a:t>
            </a:r>
          </a:p>
          <a:p>
            <a:pPr algn="l" rtl="0"/>
            <a:r>
              <a:rPr lang="en-GB" sz="1800" b="0" i="0">
                <a:solidFill>
                  <a:srgbClr val="000000"/>
                </a:solidFill>
                <a:latin typeface="Arial"/>
                <a:ea typeface="Segoe UI"/>
                <a:cs typeface="Segoe UI"/>
              </a:rPr>
              <a:t>​</a:t>
            </a:r>
          </a:p>
          <a:p>
            <a:pPr algn="l" rtl="0"/>
            <a:r>
              <a:rPr lang="en-GB" sz="1800" b="0" i="0" u="none" strike="noStrike" baseline="0">
                <a:solidFill>
                  <a:srgbClr val="FFFFFF"/>
                </a:solidFill>
                <a:latin typeface="Arial"/>
                <a:ea typeface="Segoe UI"/>
                <a:cs typeface="Segoe UI"/>
              </a:rPr>
              <a:t>Break</a:t>
            </a:r>
            <a:r>
              <a:rPr lang="en-US" sz="1800" b="0" i="0">
                <a:solidFill>
                  <a:srgbClr val="000000"/>
                </a:solidFill>
                <a:latin typeface="Arial"/>
                <a:ea typeface="Segoe UI"/>
                <a:cs typeface="Segoe UI"/>
              </a:rPr>
              <a:t>​</a:t>
            </a:r>
          </a:p>
          <a:p>
            <a:pPr algn="ctr"/>
            <a:endParaRPr lang="en-US"/>
          </a:p>
        </p:txBody>
      </p:sp>
      <p:sp>
        <p:nvSpPr>
          <p:cNvPr id="5" name="TextBox 4">
            <a:extLst>
              <a:ext uri="{FF2B5EF4-FFF2-40B4-BE49-F238E27FC236}">
                <a16:creationId xmlns:a16="http://schemas.microsoft.com/office/drawing/2014/main" id="{3F2DA3FB-956D-6297-84A8-7CE47A333DD9}"/>
              </a:ext>
            </a:extLst>
          </p:cNvPr>
          <p:cNvSpPr txBox="1"/>
          <p:nvPr/>
        </p:nvSpPr>
        <p:spPr>
          <a:xfrm>
            <a:off x="5969000" y="2233083"/>
            <a:ext cx="6096000" cy="424731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rtl="0"/>
            <a:r>
              <a:rPr lang="en-GB" sz="1800" b="0" i="0" u="none" strike="noStrike" baseline="0">
                <a:solidFill>
                  <a:srgbClr val="FFFFFF"/>
                </a:solidFill>
                <a:latin typeface="Arial"/>
                <a:ea typeface="Segoe UI"/>
                <a:cs typeface="Arial"/>
              </a:rPr>
              <a:t>7P conceptual framework</a:t>
            </a:r>
            <a:r>
              <a:rPr lang="en-US" sz="1800" b="0" i="0">
                <a:solidFill>
                  <a:srgbClr val="000000"/>
                </a:solidFill>
                <a:latin typeface="Arial"/>
                <a:ea typeface="Segoe UI"/>
                <a:cs typeface="Arial"/>
              </a:rPr>
              <a:t>​</a:t>
            </a:r>
            <a:endParaRPr lang="en-US" sz="1800" b="0" i="0" dirty="0">
              <a:solidFill>
                <a:srgbClr val="000000"/>
              </a:solidFill>
              <a:latin typeface="Arial"/>
              <a:ea typeface="Segoe UI"/>
              <a:cs typeface="Arial"/>
            </a:endParaRPr>
          </a:p>
          <a:p>
            <a:pPr algn="l" rtl="0"/>
            <a:r>
              <a:rPr lang="en-GB" sz="1800" b="0" i="0" u="none" strike="noStrike" baseline="0" dirty="0">
                <a:solidFill>
                  <a:srgbClr val="FFFFFF"/>
                </a:solidFill>
                <a:latin typeface="Arial"/>
                <a:ea typeface="Segoe UI"/>
                <a:cs typeface="Arial"/>
              </a:rPr>
              <a:t>Policies: EU, national and institutional level; design recommendations; </a:t>
            </a:r>
            <a:r>
              <a:rPr lang="en-GB" sz="1800" b="0" i="0" u="none" strike="noStrike" baseline="0" dirty="0" err="1">
                <a:solidFill>
                  <a:srgbClr val="FFFFFF"/>
                </a:solidFill>
                <a:latin typeface="Arial"/>
                <a:ea typeface="Segoe UI"/>
                <a:cs typeface="Arial"/>
              </a:rPr>
              <a:t>GenderSAFE</a:t>
            </a:r>
            <a:r>
              <a:rPr lang="en-GB" sz="1800" b="0" i="0" u="none" strike="noStrike" baseline="0" dirty="0">
                <a:solidFill>
                  <a:srgbClr val="FFFFFF"/>
                </a:solidFill>
                <a:latin typeface="Arial"/>
                <a:ea typeface="Segoe UI"/>
                <a:cs typeface="Arial"/>
              </a:rPr>
              <a:t> Model Policy Framework; CEU Policy on Harassment</a:t>
            </a:r>
            <a:r>
              <a:rPr lang="en-US" sz="1800" b="0" i="0" dirty="0">
                <a:solidFill>
                  <a:srgbClr val="000000"/>
                </a:solidFill>
                <a:latin typeface="Arial"/>
                <a:ea typeface="Segoe UI"/>
                <a:cs typeface="Arial"/>
              </a:rPr>
              <a:t>​</a:t>
            </a:r>
          </a:p>
          <a:p>
            <a:pPr algn="l" rtl="0"/>
            <a:r>
              <a:rPr lang="en-GB" sz="1800" b="0" i="0">
                <a:solidFill>
                  <a:srgbClr val="000000"/>
                </a:solidFill>
                <a:latin typeface="Arial"/>
                <a:ea typeface="Segoe UI"/>
                <a:cs typeface="Arial"/>
              </a:rPr>
              <a:t>​</a:t>
            </a:r>
          </a:p>
          <a:p>
            <a:pPr algn="l" rtl="0"/>
            <a:r>
              <a:rPr lang="en-GB">
                <a:solidFill>
                  <a:srgbClr val="FFFFFF"/>
                </a:solidFill>
                <a:latin typeface="Arial"/>
                <a:ea typeface="Segoe UI"/>
                <a:cs typeface="Arial"/>
              </a:rPr>
              <a:t>Break</a:t>
            </a:r>
            <a:r>
              <a:rPr lang="en-US" sz="1800" b="0" i="0">
                <a:solidFill>
                  <a:srgbClr val="000000"/>
                </a:solidFill>
                <a:latin typeface="Arial"/>
                <a:ea typeface="Segoe UI"/>
                <a:cs typeface="Arial"/>
              </a:rPr>
              <a:t>​</a:t>
            </a:r>
            <a:endParaRPr lang="en-US" sz="1800" b="0" i="0" dirty="0">
              <a:solidFill>
                <a:srgbClr val="000000"/>
              </a:solidFill>
              <a:latin typeface="Arial"/>
              <a:ea typeface="Segoe UI"/>
              <a:cs typeface="Arial"/>
            </a:endParaRPr>
          </a:p>
          <a:p>
            <a:pPr algn="l" rtl="0"/>
            <a:r>
              <a:rPr lang="en-GB" sz="1800" b="0" i="0">
                <a:solidFill>
                  <a:srgbClr val="000000"/>
                </a:solidFill>
                <a:latin typeface="Arial"/>
                <a:ea typeface="Segoe UI"/>
                <a:cs typeface="Arial"/>
              </a:rPr>
              <a:t>​</a:t>
            </a:r>
          </a:p>
          <a:p>
            <a:pPr algn="l" rtl="0"/>
            <a:r>
              <a:rPr lang="en-GB">
                <a:solidFill>
                  <a:srgbClr val="FFFFFF"/>
                </a:solidFill>
                <a:latin typeface="Arial"/>
                <a:ea typeface="Segoe UI"/>
                <a:cs typeface="Arial"/>
              </a:rPr>
              <a:t>2</a:t>
            </a:r>
            <a:r>
              <a:rPr lang="en-GB" sz="1800" b="0" i="0" u="none" strike="noStrike" baseline="0">
                <a:solidFill>
                  <a:srgbClr val="FFFFFF"/>
                </a:solidFill>
                <a:latin typeface="Arial"/>
                <a:ea typeface="Segoe UI"/>
                <a:cs typeface="Arial"/>
              </a:rPr>
              <a:t> out of 3, participants choose:</a:t>
            </a:r>
            <a:r>
              <a:rPr lang="en-US" sz="1800" b="0" i="0">
                <a:solidFill>
                  <a:srgbClr val="000000"/>
                </a:solidFill>
                <a:latin typeface="Arial"/>
                <a:ea typeface="Segoe UI"/>
                <a:cs typeface="Arial"/>
              </a:rPr>
              <a:t>​</a:t>
            </a:r>
            <a:endParaRPr lang="en-US" sz="1800" b="0" i="0" dirty="0">
              <a:solidFill>
                <a:srgbClr val="000000"/>
              </a:solidFill>
              <a:latin typeface="Arial"/>
              <a:ea typeface="Segoe UI"/>
              <a:cs typeface="Arial"/>
            </a:endParaRPr>
          </a:p>
          <a:p>
            <a:pPr algn="l" rtl="0"/>
            <a:r>
              <a:rPr lang="en-GB" sz="1800" b="0" i="0" u="none" strike="noStrike" baseline="0">
                <a:solidFill>
                  <a:srgbClr val="FFFFFF"/>
                </a:solidFill>
                <a:latin typeface="Arial"/>
                <a:ea typeface="Segoe UI"/>
                <a:cs typeface="Arial"/>
              </a:rPr>
              <a:t>- Prevention: awareness-raising campaigns, active by-stander training, active consent training, red flag system training</a:t>
            </a:r>
            <a:r>
              <a:rPr lang="en-US" sz="1800" b="0" i="0">
                <a:solidFill>
                  <a:srgbClr val="000000"/>
                </a:solidFill>
                <a:latin typeface="Arial"/>
                <a:ea typeface="Segoe UI"/>
                <a:cs typeface="Arial"/>
              </a:rPr>
              <a:t>​</a:t>
            </a:r>
            <a:endParaRPr lang="en-US" sz="1800" b="0" i="0" dirty="0">
              <a:solidFill>
                <a:srgbClr val="000000"/>
              </a:solidFill>
              <a:latin typeface="Arial"/>
              <a:ea typeface="Segoe UI"/>
              <a:cs typeface="Arial"/>
            </a:endParaRPr>
          </a:p>
          <a:p>
            <a:pPr algn="l" rtl="0"/>
            <a:r>
              <a:rPr lang="en-GB" sz="1800" b="0" i="0" u="none" strike="noStrike" baseline="0">
                <a:solidFill>
                  <a:srgbClr val="FFFFFF"/>
                </a:solidFill>
                <a:latin typeface="Arial"/>
                <a:ea typeface="Segoe UI"/>
                <a:cs typeface="Arial"/>
              </a:rPr>
              <a:t>- Case study</a:t>
            </a:r>
            <a:r>
              <a:rPr lang="en-US" sz="1800" b="0" i="0">
                <a:solidFill>
                  <a:srgbClr val="000000"/>
                </a:solidFill>
                <a:latin typeface="Arial"/>
                <a:ea typeface="Segoe UI"/>
                <a:cs typeface="Arial"/>
              </a:rPr>
              <a:t>​</a:t>
            </a:r>
            <a:endParaRPr lang="en-US" sz="1800" b="0" i="0" dirty="0">
              <a:solidFill>
                <a:srgbClr val="000000"/>
              </a:solidFill>
              <a:latin typeface="Arial"/>
              <a:ea typeface="Segoe UI"/>
              <a:cs typeface="Arial"/>
            </a:endParaRPr>
          </a:p>
          <a:p>
            <a:pPr algn="l" rtl="0"/>
            <a:r>
              <a:rPr lang="en-GB" sz="1800" b="0" i="0" u="none" strike="noStrike" baseline="0">
                <a:solidFill>
                  <a:srgbClr val="FFFFFF"/>
                </a:solidFill>
                <a:latin typeface="Arial"/>
                <a:ea typeface="Segoe UI"/>
                <a:cs typeface="Arial"/>
              </a:rPr>
              <a:t>- Q&amp;A</a:t>
            </a:r>
            <a:r>
              <a:rPr lang="en-US" sz="1800" b="0" i="0">
                <a:solidFill>
                  <a:srgbClr val="000000"/>
                </a:solidFill>
                <a:latin typeface="Arial"/>
                <a:ea typeface="Segoe UI"/>
                <a:cs typeface="Arial"/>
              </a:rPr>
              <a:t>​</a:t>
            </a:r>
            <a:endParaRPr lang="en-US" sz="1800" b="0" i="0" dirty="0">
              <a:solidFill>
                <a:srgbClr val="000000"/>
              </a:solidFill>
              <a:latin typeface="Arial"/>
              <a:ea typeface="Segoe UI"/>
              <a:cs typeface="Arial"/>
            </a:endParaRPr>
          </a:p>
          <a:p>
            <a:pPr algn="l" rtl="0"/>
            <a:r>
              <a:rPr lang="en-GB" sz="1800" b="0" i="0">
                <a:solidFill>
                  <a:srgbClr val="000000"/>
                </a:solidFill>
                <a:latin typeface="Arial"/>
                <a:ea typeface="Segoe UI"/>
                <a:cs typeface="Arial"/>
              </a:rPr>
              <a:t>​</a:t>
            </a:r>
          </a:p>
          <a:p>
            <a:pPr algn="ctr"/>
            <a:endParaRPr lang="en-US" dirty="0">
              <a:latin typeface="Arial"/>
              <a:cs typeface="Arial"/>
            </a:endParaRPr>
          </a:p>
        </p:txBody>
      </p:sp>
    </p:spTree>
    <p:extLst>
      <p:ext uri="{BB962C8B-B14F-4D97-AF65-F5344CB8AC3E}">
        <p14:creationId xmlns:p14="http://schemas.microsoft.com/office/powerpoint/2010/main" val="60070933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Text&#10;&#10;Description automatically generated">
            <a:extLst>
              <a:ext uri="{FF2B5EF4-FFF2-40B4-BE49-F238E27FC236}">
                <a16:creationId xmlns:a16="http://schemas.microsoft.com/office/drawing/2014/main" id="{C275B0B4-F1E3-E9B2-8316-DB2DF7B1D3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93184" y="628407"/>
            <a:ext cx="2981184" cy="4238061"/>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a:extLst>
              <a:ext uri="{FF2B5EF4-FFF2-40B4-BE49-F238E27FC236}">
                <a16:creationId xmlns:a16="http://schemas.microsoft.com/office/drawing/2014/main" id="{60F5A121-19D6-E4E2-D763-412BECC2C42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14965" y="2654840"/>
            <a:ext cx="2756437" cy="390021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57FB69B2-B5D0-832D-8E7B-7908AFDEE0AC}"/>
              </a:ext>
            </a:extLst>
          </p:cNvPr>
          <p:cNvSpPr txBox="1"/>
          <p:nvPr/>
        </p:nvSpPr>
        <p:spPr>
          <a:xfrm>
            <a:off x="1034513" y="994637"/>
            <a:ext cx="7276454" cy="830997"/>
          </a:xfrm>
          <a:prstGeom prst="rect">
            <a:avLst/>
          </a:prstGeom>
          <a:noFill/>
        </p:spPr>
        <p:txBody>
          <a:bodyPr wrap="square">
            <a:spAutoFit/>
          </a:bodyPr>
          <a:lstStyle/>
          <a:p>
            <a:r>
              <a:rPr lang="en-US" sz="2400" b="1" dirty="0">
                <a:solidFill>
                  <a:srgbClr val="0F2235"/>
                </a:solidFill>
                <a:latin typeface="Arial"/>
                <a:cs typeface="Arial"/>
              </a:rPr>
              <a:t>Guide to awareness-raising campaigns on gender-based violence</a:t>
            </a:r>
            <a:r>
              <a:rPr lang="en-US" dirty="0">
                <a:latin typeface="Arial"/>
                <a:cs typeface="Arial"/>
              </a:rPr>
              <a:t>​</a:t>
            </a:r>
            <a:endParaRPr lang="en-GB" dirty="0">
              <a:latin typeface="Arial"/>
              <a:cs typeface="Arial"/>
            </a:endParaRPr>
          </a:p>
        </p:txBody>
      </p:sp>
      <p:sp>
        <p:nvSpPr>
          <p:cNvPr id="6" name="TextBox 5">
            <a:extLst>
              <a:ext uri="{FF2B5EF4-FFF2-40B4-BE49-F238E27FC236}">
                <a16:creationId xmlns:a16="http://schemas.microsoft.com/office/drawing/2014/main" id="{0DA403D3-98BD-59C5-4EEE-C303D907AB28}"/>
              </a:ext>
            </a:extLst>
          </p:cNvPr>
          <p:cNvSpPr txBox="1"/>
          <p:nvPr/>
        </p:nvSpPr>
        <p:spPr>
          <a:xfrm>
            <a:off x="848533" y="2354711"/>
            <a:ext cx="5040824" cy="3266985"/>
          </a:xfrm>
          <a:prstGeom prst="rect">
            <a:avLst/>
          </a:prstGeom>
          <a:noFill/>
        </p:spPr>
        <p:txBody>
          <a:bodyPr wrap="square" lIns="91440" tIns="45720" rIns="91440" bIns="45720" anchor="t">
            <a:spAutoFit/>
          </a:bodyPr>
          <a:lstStyle/>
          <a:p>
            <a:pPr>
              <a:lnSpc>
                <a:spcPct val="150000"/>
              </a:lnSpc>
            </a:pPr>
            <a:r>
              <a:rPr lang="en-US" sz="2000" dirty="0">
                <a:solidFill>
                  <a:schemeClr val="bg1"/>
                </a:solidFill>
                <a:latin typeface="Arial"/>
                <a:cs typeface="Arial"/>
              </a:rPr>
              <a:t>This guidance is a practical tool for universities and research </a:t>
            </a:r>
            <a:r>
              <a:rPr lang="en-US" sz="2000" dirty="0" err="1">
                <a:solidFill>
                  <a:schemeClr val="bg1"/>
                </a:solidFill>
                <a:latin typeface="Arial"/>
                <a:cs typeface="Arial"/>
              </a:rPr>
              <a:t>organisations</a:t>
            </a:r>
            <a:r>
              <a:rPr lang="en-US" sz="2000" dirty="0">
                <a:solidFill>
                  <a:schemeClr val="bg1"/>
                </a:solidFill>
                <a:latin typeface="Arial"/>
                <a:cs typeface="Arial"/>
              </a:rPr>
              <a:t> across Europe who would like to learn more about setting up awareness-raising campaigns and replicating the inspiring practices presented. </a:t>
            </a:r>
            <a:endParaRPr lang="en-US"/>
          </a:p>
          <a:p>
            <a:pPr>
              <a:lnSpc>
                <a:spcPct val="150000"/>
              </a:lnSpc>
            </a:pPr>
            <a:endParaRPr lang="en-US" sz="2000" dirty="0">
              <a:solidFill>
                <a:schemeClr val="bg1"/>
              </a:solidFill>
              <a:latin typeface="Arial"/>
              <a:cs typeface="Arial"/>
            </a:endParaRPr>
          </a:p>
        </p:txBody>
      </p:sp>
    </p:spTree>
    <p:extLst>
      <p:ext uri="{BB962C8B-B14F-4D97-AF65-F5344CB8AC3E}">
        <p14:creationId xmlns:p14="http://schemas.microsoft.com/office/powerpoint/2010/main" val="242886196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AD67AAF7-7D59-342C-A5B9-E34693A9FFD8}"/>
              </a:ext>
            </a:extLst>
          </p:cNvPr>
          <p:cNvSpPr txBox="1">
            <a:spLocks/>
          </p:cNvSpPr>
          <p:nvPr/>
        </p:nvSpPr>
        <p:spPr>
          <a:xfrm>
            <a:off x="1216255" y="1002932"/>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GB" sz="2400" b="1" dirty="0">
                <a:ea typeface="Calibri"/>
              </a:rPr>
              <a:t>Breaking the Silence – Preventing Harassment and Sexual Misconduct – University of Cambridge</a:t>
            </a:r>
          </a:p>
        </p:txBody>
      </p:sp>
      <p:pic>
        <p:nvPicPr>
          <p:cNvPr id="4" name="Picture 3">
            <a:extLst>
              <a:ext uri="{FF2B5EF4-FFF2-40B4-BE49-F238E27FC236}">
                <a16:creationId xmlns:a16="http://schemas.microsoft.com/office/drawing/2014/main" id="{55B8966E-9E93-F35A-987E-D93CA8563C6E}"/>
              </a:ext>
            </a:extLst>
          </p:cNvPr>
          <p:cNvPicPr>
            <a:picLocks noChangeAspect="1"/>
          </p:cNvPicPr>
          <p:nvPr/>
        </p:nvPicPr>
        <p:blipFill>
          <a:blip r:embed="rId3"/>
          <a:stretch>
            <a:fillRect/>
          </a:stretch>
        </p:blipFill>
        <p:spPr>
          <a:xfrm>
            <a:off x="11288" y="2680952"/>
            <a:ext cx="6087533" cy="3259985"/>
          </a:xfrm>
          <a:prstGeom prst="rect">
            <a:avLst/>
          </a:prstGeom>
        </p:spPr>
      </p:pic>
      <p:pic>
        <p:nvPicPr>
          <p:cNvPr id="5" name="Picture 4" descr="Graphical user interface&#10;&#10;Description automatically generated">
            <a:extLst>
              <a:ext uri="{FF2B5EF4-FFF2-40B4-BE49-F238E27FC236}">
                <a16:creationId xmlns:a16="http://schemas.microsoft.com/office/drawing/2014/main" id="{3ACFE7EE-1034-3987-223D-6C326ADF0709}"/>
              </a:ext>
            </a:extLst>
          </p:cNvPr>
          <p:cNvPicPr>
            <a:picLocks noChangeAspect="1"/>
          </p:cNvPicPr>
          <p:nvPr/>
        </p:nvPicPr>
        <p:blipFill>
          <a:blip r:embed="rId4"/>
          <a:stretch>
            <a:fillRect/>
          </a:stretch>
        </p:blipFill>
        <p:spPr>
          <a:xfrm>
            <a:off x="6093177" y="2681184"/>
            <a:ext cx="6087532" cy="3259520"/>
          </a:xfrm>
          <a:prstGeom prst="rect">
            <a:avLst/>
          </a:prstGeom>
        </p:spPr>
      </p:pic>
      <p:sp>
        <p:nvSpPr>
          <p:cNvPr id="6" name="TextBox 5">
            <a:extLst>
              <a:ext uri="{FF2B5EF4-FFF2-40B4-BE49-F238E27FC236}">
                <a16:creationId xmlns:a16="http://schemas.microsoft.com/office/drawing/2014/main" id="{7DB4AF36-A868-DD0B-1E25-3193BBC486AA}"/>
              </a:ext>
            </a:extLst>
          </p:cNvPr>
          <p:cNvSpPr txBox="1"/>
          <p:nvPr/>
        </p:nvSpPr>
        <p:spPr>
          <a:xfrm>
            <a:off x="416718" y="2190750"/>
            <a:ext cx="553640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solidFill>
                  <a:schemeClr val="bg1"/>
                </a:solidFill>
                <a:latin typeface="Calibri"/>
                <a:ea typeface="Calibri"/>
                <a:cs typeface="Calibri"/>
                <a:hlinkClick r:id="rId5">
                  <a:extLst>
                    <a:ext uri="{A12FA001-AC4F-418D-AE19-62706E023703}">
                      <ahyp:hlinkClr xmlns:ahyp="http://schemas.microsoft.com/office/drawing/2018/hyperlinkcolor" val="tx"/>
                    </a:ext>
                  </a:extLst>
                </a:hlinkClick>
              </a:rPr>
              <a:t>https://www.breakingthesilence.cam.ac.uk/</a:t>
            </a:r>
            <a:r>
              <a:rPr lang="en-GB">
                <a:solidFill>
                  <a:schemeClr val="bg1"/>
                </a:solidFill>
                <a:latin typeface="Calibri"/>
                <a:ea typeface="Calibri"/>
                <a:cs typeface="Calibri"/>
              </a:rPr>
              <a:t> </a:t>
            </a:r>
            <a:endParaRPr lang="en-US">
              <a:solidFill>
                <a:schemeClr val="bg1"/>
              </a:solidFill>
              <a:latin typeface="Calibri"/>
              <a:ea typeface="Calibri"/>
              <a:cs typeface="Calibri"/>
            </a:endParaRPr>
          </a:p>
        </p:txBody>
      </p:sp>
    </p:spTree>
    <p:extLst>
      <p:ext uri="{BB962C8B-B14F-4D97-AF65-F5344CB8AC3E}">
        <p14:creationId xmlns:p14="http://schemas.microsoft.com/office/powerpoint/2010/main" val="374551927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B588BA7-41F6-9ACE-F83C-0452A2952CAF}"/>
              </a:ext>
            </a:extLst>
          </p:cNvPr>
          <p:cNvSpPr>
            <a:spLocks noGrp="1"/>
          </p:cNvSpPr>
          <p:nvPr>
            <p:ph type="title"/>
          </p:nvPr>
        </p:nvSpPr>
        <p:spPr>
          <a:xfrm>
            <a:off x="1060529" y="871396"/>
            <a:ext cx="10086975" cy="778381"/>
          </a:xfrm>
        </p:spPr>
        <p:txBody>
          <a:bodyPr/>
          <a:lstStyle/>
          <a:p>
            <a:r>
              <a:rPr lang="en-GB" sz="2400" b="1" dirty="0"/>
              <a:t>Don’t turn a blind eye Guide / Sexual Harassment: learn, prevent, protect - University of Geneva</a:t>
            </a:r>
          </a:p>
        </p:txBody>
      </p:sp>
      <p:sp>
        <p:nvSpPr>
          <p:cNvPr id="5" name="TextBox 4">
            <a:extLst>
              <a:ext uri="{FF2B5EF4-FFF2-40B4-BE49-F238E27FC236}">
                <a16:creationId xmlns:a16="http://schemas.microsoft.com/office/drawing/2014/main" id="{8546E44E-ACEB-13F2-A758-21F70E9668C7}"/>
              </a:ext>
            </a:extLst>
          </p:cNvPr>
          <p:cNvSpPr txBox="1"/>
          <p:nvPr/>
        </p:nvSpPr>
        <p:spPr>
          <a:xfrm>
            <a:off x="8451850" y="2420035"/>
            <a:ext cx="4311650" cy="369332"/>
          </a:xfrm>
          <a:prstGeom prst="rect">
            <a:avLst/>
          </a:prstGeom>
          <a:noFill/>
        </p:spPr>
        <p:txBody>
          <a:bodyPr wrap="square">
            <a:spAutoFit/>
          </a:bodyPr>
          <a:lstStyle/>
          <a:p>
            <a:r>
              <a:rPr lang="en-US" dirty="0">
                <a:solidFill>
                  <a:schemeClr val="bg1"/>
                </a:solidFill>
              </a:rPr>
              <a:t>https://uniunie.ch/</a:t>
            </a:r>
            <a:endParaRPr lang="en-AT" dirty="0">
              <a:solidFill>
                <a:schemeClr val="bg1"/>
              </a:solidFill>
            </a:endParaRPr>
          </a:p>
        </p:txBody>
      </p:sp>
      <p:pic>
        <p:nvPicPr>
          <p:cNvPr id="6" name="Picture 5">
            <a:extLst>
              <a:ext uri="{FF2B5EF4-FFF2-40B4-BE49-F238E27FC236}">
                <a16:creationId xmlns:a16="http://schemas.microsoft.com/office/drawing/2014/main" id="{E191C5EA-38AD-D11D-4897-9ECE2C15FC5C}"/>
              </a:ext>
            </a:extLst>
          </p:cNvPr>
          <p:cNvPicPr>
            <a:picLocks noChangeAspect="1"/>
          </p:cNvPicPr>
          <p:nvPr/>
        </p:nvPicPr>
        <p:blipFill>
          <a:blip r:embed="rId3"/>
          <a:stretch>
            <a:fillRect/>
          </a:stretch>
        </p:blipFill>
        <p:spPr>
          <a:xfrm>
            <a:off x="0" y="2043545"/>
            <a:ext cx="6770472" cy="4775308"/>
          </a:xfrm>
          <a:prstGeom prst="rect">
            <a:avLst/>
          </a:prstGeom>
        </p:spPr>
      </p:pic>
    </p:spTree>
    <p:extLst>
      <p:ext uri="{BB962C8B-B14F-4D97-AF65-F5344CB8AC3E}">
        <p14:creationId xmlns:p14="http://schemas.microsoft.com/office/powerpoint/2010/main" val="304181712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C99CCD-64C8-319E-C145-8BDA1BE8AFB3}"/>
              </a:ext>
            </a:extLst>
          </p:cNvPr>
          <p:cNvSpPr>
            <a:spLocks noGrp="1"/>
          </p:cNvSpPr>
          <p:nvPr>
            <p:ph type="title"/>
          </p:nvPr>
        </p:nvSpPr>
        <p:spPr/>
        <p:txBody>
          <a:bodyPr/>
          <a:lstStyle/>
          <a:p>
            <a:endParaRPr lang="en-AT"/>
          </a:p>
        </p:txBody>
      </p:sp>
      <p:pic>
        <p:nvPicPr>
          <p:cNvPr id="4" name="Picture 3">
            <a:extLst>
              <a:ext uri="{FF2B5EF4-FFF2-40B4-BE49-F238E27FC236}">
                <a16:creationId xmlns:a16="http://schemas.microsoft.com/office/drawing/2014/main" id="{162F36C4-8D83-4333-A03D-BEFE8CA82ECC}"/>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40335009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73C4F6-E208-1E28-E102-D8AD83348DE5}"/>
              </a:ext>
            </a:extLst>
          </p:cNvPr>
          <p:cNvSpPr>
            <a:spLocks noGrp="1"/>
          </p:cNvSpPr>
          <p:nvPr>
            <p:ph type="title"/>
          </p:nvPr>
        </p:nvSpPr>
        <p:spPr/>
        <p:txBody>
          <a:bodyPr/>
          <a:lstStyle/>
          <a:p>
            <a:r>
              <a:rPr lang="en-US" b="1" dirty="0"/>
              <a:t>Training (1)</a:t>
            </a:r>
            <a:endParaRPr lang="en-AT" b="1" dirty="0"/>
          </a:p>
        </p:txBody>
      </p:sp>
      <p:sp>
        <p:nvSpPr>
          <p:cNvPr id="5" name="TextBox 4">
            <a:extLst>
              <a:ext uri="{FF2B5EF4-FFF2-40B4-BE49-F238E27FC236}">
                <a16:creationId xmlns:a16="http://schemas.microsoft.com/office/drawing/2014/main" id="{B70F39A2-5DE5-AFAD-E5B0-06E401F4D6B6}"/>
              </a:ext>
            </a:extLst>
          </p:cNvPr>
          <p:cNvSpPr txBox="1"/>
          <p:nvPr/>
        </p:nvSpPr>
        <p:spPr>
          <a:xfrm>
            <a:off x="1046922" y="2281178"/>
            <a:ext cx="10319578" cy="3139321"/>
          </a:xfrm>
          <a:prstGeom prst="rect">
            <a:avLst/>
          </a:prstGeom>
          <a:noFill/>
        </p:spPr>
        <p:txBody>
          <a:bodyPr wrap="square">
            <a:spAutoFit/>
          </a:bodyPr>
          <a:lstStyle/>
          <a:p>
            <a:br>
              <a:rPr lang="en-US" dirty="0">
                <a:solidFill>
                  <a:schemeClr val="bg1"/>
                </a:solidFill>
                <a:latin typeface="Arial"/>
                <a:cs typeface="Arial"/>
              </a:rPr>
            </a:br>
            <a:r>
              <a:rPr lang="en-US" b="1" dirty="0">
                <a:solidFill>
                  <a:schemeClr val="bg1"/>
                </a:solidFill>
                <a:latin typeface="Arial"/>
                <a:cs typeface="Arial"/>
              </a:rPr>
              <a:t>Active bystander training. </a:t>
            </a:r>
          </a:p>
          <a:p>
            <a:endParaRPr lang="en-US" b="1" dirty="0">
              <a:solidFill>
                <a:schemeClr val="bg1"/>
              </a:solidFill>
              <a:latin typeface="Arial"/>
              <a:cs typeface="Arial"/>
            </a:endParaRPr>
          </a:p>
          <a:p>
            <a:r>
              <a:rPr lang="en-US" b="1" dirty="0">
                <a:solidFill>
                  <a:schemeClr val="bg1"/>
                </a:solidFill>
                <a:latin typeface="Arial"/>
                <a:cs typeface="Arial"/>
              </a:rPr>
              <a:t>		</a:t>
            </a:r>
            <a:r>
              <a:rPr lang="en-US" dirty="0">
                <a:solidFill>
                  <a:schemeClr val="bg1"/>
                </a:solidFill>
                <a:latin typeface="Arial"/>
                <a:cs typeface="Arial"/>
                <a:hlinkClick r:id="rId2"/>
              </a:rPr>
              <a:t>https://unisafe-toolkit.eu/resources/</a:t>
            </a:r>
            <a:endParaRPr lang="en-US" dirty="0">
              <a:solidFill>
                <a:schemeClr val="bg1"/>
              </a:solidFill>
              <a:latin typeface="Arial"/>
              <a:cs typeface="Arial"/>
            </a:endParaRPr>
          </a:p>
          <a:p>
            <a:endParaRPr lang="en-US" dirty="0">
              <a:solidFill>
                <a:schemeClr val="bg1"/>
              </a:solidFill>
              <a:latin typeface="Arial"/>
              <a:cs typeface="Arial"/>
            </a:endParaRPr>
          </a:p>
          <a:p>
            <a:r>
              <a:rPr lang="en-US" dirty="0">
                <a:solidFill>
                  <a:schemeClr val="bg1"/>
                </a:solidFill>
                <a:latin typeface="Arial"/>
                <a:cs typeface="Arial"/>
              </a:rPr>
              <a:t>		https://righttobe.org/guides/bystander-intervention-training/</a:t>
            </a:r>
            <a:endParaRPr lang="en-AT" dirty="0">
              <a:solidFill>
                <a:schemeClr val="bg1"/>
              </a:solidFill>
              <a:latin typeface="Arial"/>
              <a:cs typeface="Arial"/>
            </a:endParaRPr>
          </a:p>
          <a:p>
            <a:endParaRPr lang="en-US" dirty="0">
              <a:solidFill>
                <a:schemeClr val="bg1"/>
              </a:solidFill>
              <a:latin typeface="Arial"/>
              <a:cs typeface="Arial"/>
            </a:endParaRPr>
          </a:p>
          <a:p>
            <a:endParaRPr lang="en-US" dirty="0">
              <a:solidFill>
                <a:schemeClr val="bg1"/>
              </a:solidFill>
              <a:latin typeface="Arial"/>
              <a:cs typeface="Arial"/>
            </a:endParaRPr>
          </a:p>
          <a:p>
            <a:endParaRPr lang="en-US" dirty="0">
              <a:solidFill>
                <a:schemeClr val="bg1"/>
              </a:solidFill>
              <a:latin typeface="Arial"/>
              <a:cs typeface="Arial"/>
            </a:endParaRPr>
          </a:p>
          <a:p>
            <a:endParaRPr lang="en-US" dirty="0">
              <a:solidFill>
                <a:schemeClr val="bg1"/>
              </a:solidFill>
              <a:latin typeface="Arial"/>
              <a:cs typeface="Arial"/>
            </a:endParaRPr>
          </a:p>
          <a:p>
            <a:endParaRPr lang="en-US" dirty="0">
              <a:solidFill>
                <a:schemeClr val="bg1"/>
              </a:solidFill>
              <a:latin typeface="Arial"/>
              <a:cs typeface="Arial"/>
            </a:endParaRPr>
          </a:p>
        </p:txBody>
      </p:sp>
    </p:spTree>
    <p:extLst>
      <p:ext uri="{BB962C8B-B14F-4D97-AF65-F5344CB8AC3E}">
        <p14:creationId xmlns:p14="http://schemas.microsoft.com/office/powerpoint/2010/main" val="232516712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6D0798-8931-3283-B04C-11890B19320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820A6BD-3A0A-A27A-2F87-B032F07FC211}"/>
              </a:ext>
            </a:extLst>
          </p:cNvPr>
          <p:cNvSpPr>
            <a:spLocks noGrp="1"/>
          </p:cNvSpPr>
          <p:nvPr>
            <p:ph type="title"/>
          </p:nvPr>
        </p:nvSpPr>
        <p:spPr/>
        <p:txBody>
          <a:bodyPr/>
          <a:lstStyle/>
          <a:p>
            <a:r>
              <a:rPr lang="en-US" b="1" dirty="0">
                <a:latin typeface="Arial"/>
                <a:cs typeface="Arial"/>
              </a:rPr>
              <a:t>Training (2)</a:t>
            </a:r>
            <a:endParaRPr lang="en-AT" b="1" dirty="0">
              <a:latin typeface="Arial"/>
              <a:cs typeface="Arial"/>
            </a:endParaRPr>
          </a:p>
        </p:txBody>
      </p:sp>
      <p:sp>
        <p:nvSpPr>
          <p:cNvPr id="3" name="TextBox 2">
            <a:extLst>
              <a:ext uri="{FF2B5EF4-FFF2-40B4-BE49-F238E27FC236}">
                <a16:creationId xmlns:a16="http://schemas.microsoft.com/office/drawing/2014/main" id="{32D237BC-E15B-98BC-F9EF-EFA064A42B17}"/>
              </a:ext>
            </a:extLst>
          </p:cNvPr>
          <p:cNvSpPr txBox="1"/>
          <p:nvPr/>
        </p:nvSpPr>
        <p:spPr>
          <a:xfrm>
            <a:off x="1046922" y="3073400"/>
            <a:ext cx="11145078" cy="2308324"/>
          </a:xfrm>
          <a:prstGeom prst="rect">
            <a:avLst/>
          </a:prstGeom>
          <a:noFill/>
        </p:spPr>
        <p:txBody>
          <a:bodyPr wrap="square" rtlCol="0">
            <a:spAutoFit/>
          </a:bodyPr>
          <a:lstStyle/>
          <a:p>
            <a:r>
              <a:rPr lang="en-GB" b="1" dirty="0">
                <a:solidFill>
                  <a:schemeClr val="bg1"/>
                </a:solidFill>
                <a:latin typeface="Arial"/>
                <a:cs typeface="Arial"/>
              </a:rPr>
              <a:t>Active consent training. 	</a:t>
            </a:r>
          </a:p>
          <a:p>
            <a:endParaRPr lang="en-GB" b="1" dirty="0">
              <a:solidFill>
                <a:schemeClr val="bg1"/>
              </a:solidFill>
              <a:latin typeface="Arial"/>
              <a:cs typeface="Arial"/>
              <a:hlinkClick r:id="rId2"/>
            </a:endParaRPr>
          </a:p>
          <a:p>
            <a:endParaRPr lang="en-GB" b="1" dirty="0">
              <a:solidFill>
                <a:schemeClr val="bg1"/>
              </a:solidFill>
              <a:latin typeface="Arial"/>
              <a:cs typeface="Arial"/>
              <a:hlinkClick r:id="rId2"/>
            </a:endParaRPr>
          </a:p>
          <a:p>
            <a:r>
              <a:rPr lang="en-US" dirty="0">
                <a:solidFill>
                  <a:schemeClr val="bg1"/>
                </a:solidFill>
                <a:latin typeface="Arial"/>
                <a:cs typeface="Arial"/>
                <a:hlinkClick r:id="rId2"/>
              </a:rPr>
              <a:t>https://www.consenthub.ie/</a:t>
            </a:r>
            <a:endParaRPr lang="en-US" dirty="0">
              <a:solidFill>
                <a:schemeClr val="bg1"/>
              </a:solidFill>
              <a:latin typeface="Arial"/>
              <a:cs typeface="Arial"/>
            </a:endParaRPr>
          </a:p>
          <a:p>
            <a:endParaRPr lang="en-US" dirty="0">
              <a:solidFill>
                <a:schemeClr val="bg1"/>
              </a:solidFill>
              <a:latin typeface="Arial"/>
              <a:cs typeface="Arial"/>
            </a:endParaRPr>
          </a:p>
          <a:p>
            <a:endParaRPr lang="en-US" dirty="0">
              <a:solidFill>
                <a:schemeClr val="bg1"/>
              </a:solidFill>
              <a:latin typeface="Arial"/>
              <a:cs typeface="Arial"/>
            </a:endParaRPr>
          </a:p>
          <a:p>
            <a:r>
              <a:rPr lang="en-US" dirty="0">
                <a:solidFill>
                  <a:schemeClr val="bg1"/>
                </a:solidFill>
                <a:latin typeface="Arial"/>
                <a:cs typeface="Arial"/>
              </a:rPr>
              <a:t>https://www.consenthub.ie/explore/educators-student-leaders/elearning-educators/</a:t>
            </a:r>
            <a:endParaRPr lang="en-AT" dirty="0">
              <a:solidFill>
                <a:schemeClr val="bg1"/>
              </a:solidFill>
              <a:latin typeface="Arial"/>
              <a:cs typeface="Arial"/>
            </a:endParaRPr>
          </a:p>
          <a:p>
            <a:endParaRPr lang="en-AT" dirty="0">
              <a:solidFill>
                <a:schemeClr val="bg1"/>
              </a:solidFill>
              <a:latin typeface="Arial"/>
              <a:cs typeface="Arial"/>
            </a:endParaRPr>
          </a:p>
        </p:txBody>
      </p:sp>
    </p:spTree>
    <p:extLst>
      <p:ext uri="{BB962C8B-B14F-4D97-AF65-F5344CB8AC3E}">
        <p14:creationId xmlns:p14="http://schemas.microsoft.com/office/powerpoint/2010/main" val="129062819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E789B69-E196-D597-804E-0132A7905E6A}"/>
              </a:ext>
            </a:extLst>
          </p:cNvPr>
          <p:cNvSpPr txBox="1">
            <a:spLocks/>
          </p:cNvSpPr>
          <p:nvPr/>
        </p:nvSpPr>
        <p:spPr>
          <a:xfrm>
            <a:off x="2879136" y="2686451"/>
            <a:ext cx="6429455" cy="641597"/>
          </a:xfrm>
          <a:prstGeom prst="rect">
            <a:avLst/>
          </a:prstGeom>
        </p:spPr>
        <p:txBody>
          <a:bodyPr lIns="91440" tIns="45720" rIns="91440" bIns="45720" anchor="t"/>
          <a:lstStyle>
            <a:lvl1pPr algn="l" defTabSz="914318" rtl="0" eaLnBrk="1" latinLnBrk="0" hangingPunct="1">
              <a:lnSpc>
                <a:spcPct val="80000"/>
              </a:lnSpc>
              <a:spcBef>
                <a:spcPct val="0"/>
              </a:spcBef>
              <a:buNone/>
              <a:defRPr sz="44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pPr algn="ctr"/>
            <a:r>
              <a:rPr lang="en-US" sz="6600" dirty="0">
                <a:solidFill>
                  <a:schemeClr val="bg1"/>
                </a:solidFill>
                <a:latin typeface="Arial"/>
                <a:cs typeface="Arial"/>
              </a:rPr>
              <a:t>Q&amp;A session</a:t>
            </a:r>
          </a:p>
          <a:p>
            <a:pPr algn="ctr"/>
            <a:endParaRPr lang="en-US" sz="6600" dirty="0">
              <a:solidFill>
                <a:schemeClr val="bg1"/>
              </a:solidFill>
              <a:latin typeface="Arial"/>
              <a:cs typeface="Arial"/>
            </a:endParaRPr>
          </a:p>
        </p:txBody>
      </p:sp>
    </p:spTree>
    <p:extLst>
      <p:ext uri="{BB962C8B-B14F-4D97-AF65-F5344CB8AC3E}">
        <p14:creationId xmlns:p14="http://schemas.microsoft.com/office/powerpoint/2010/main" val="289419929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98">
          <a:extLst>
            <a:ext uri="{FF2B5EF4-FFF2-40B4-BE49-F238E27FC236}">
              <a16:creationId xmlns:a16="http://schemas.microsoft.com/office/drawing/2014/main" id="{C6348009-4085-B7F8-20A9-809023BFFF4C}"/>
            </a:ext>
          </a:extLst>
        </p:cNvPr>
        <p:cNvGrpSpPr/>
        <p:nvPr/>
      </p:nvGrpSpPr>
      <p:grpSpPr>
        <a:xfrm>
          <a:off x="0" y="0"/>
          <a:ext cx="0" cy="0"/>
          <a:chOff x="0" y="0"/>
          <a:chExt cx="0" cy="0"/>
        </a:xfrm>
      </p:grpSpPr>
      <p:sp>
        <p:nvSpPr>
          <p:cNvPr id="99" name="Google Shape;99;p18">
            <a:extLst>
              <a:ext uri="{FF2B5EF4-FFF2-40B4-BE49-F238E27FC236}">
                <a16:creationId xmlns:a16="http://schemas.microsoft.com/office/drawing/2014/main" id="{D355905B-98BD-1970-4C2A-C4D6D35BC542}"/>
              </a:ext>
            </a:extLst>
          </p:cNvPr>
          <p:cNvSpPr txBox="1">
            <a:spLocks noGrp="1"/>
          </p:cNvSpPr>
          <p:nvPr>
            <p:ph type="title"/>
          </p:nvPr>
        </p:nvSpPr>
        <p:spPr>
          <a:xfrm>
            <a:off x="415600" y="593367"/>
            <a:ext cx="11360800" cy="7636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r>
              <a:rPr lang="es" sz="4267">
                <a:solidFill>
                  <a:srgbClr val="094069"/>
                </a:solidFill>
                <a:latin typeface="Poppins Black"/>
                <a:cs typeface="Poppins Black"/>
                <a:sym typeface="Poppins Black"/>
              </a:rPr>
              <a:t>WHICH ROLE FOR STUDENTS?</a:t>
            </a:r>
            <a:endParaRPr sz="4267"/>
          </a:p>
        </p:txBody>
      </p:sp>
      <p:pic>
        <p:nvPicPr>
          <p:cNvPr id="3" name="Picture 2" descr="A couple of people wearing colorful clothes&#10;&#10;Description automatically generated with medium confidence">
            <a:extLst>
              <a:ext uri="{FF2B5EF4-FFF2-40B4-BE49-F238E27FC236}">
                <a16:creationId xmlns:a16="http://schemas.microsoft.com/office/drawing/2014/main" id="{0B752C9A-0360-A520-F047-E15B7A5AF4A7}"/>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131058120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1676DB-C6E8-E48C-3252-E87733C198FA}"/>
              </a:ext>
            </a:extLst>
          </p:cNvPr>
          <p:cNvSpPr>
            <a:spLocks noGrp="1"/>
          </p:cNvSpPr>
          <p:nvPr>
            <p:ph type="title"/>
          </p:nvPr>
        </p:nvSpPr>
        <p:spPr/>
        <p:txBody>
          <a:bodyPr/>
          <a:lstStyle/>
          <a:p>
            <a:r>
              <a:rPr lang="en-US" b="1">
                <a:latin typeface="Arial"/>
                <a:cs typeface="Arial"/>
              </a:rPr>
              <a:t>How to get involved</a:t>
            </a:r>
            <a:endParaRPr lang="en-US" b="1"/>
          </a:p>
        </p:txBody>
      </p:sp>
      <p:sp>
        <p:nvSpPr>
          <p:cNvPr id="11" name="Rectangle 10">
            <a:extLst>
              <a:ext uri="{FF2B5EF4-FFF2-40B4-BE49-F238E27FC236}">
                <a16:creationId xmlns:a16="http://schemas.microsoft.com/office/drawing/2014/main" id="{638370B1-540B-E2A8-BFBA-067B9EBF7295}"/>
              </a:ext>
            </a:extLst>
          </p:cNvPr>
          <p:cNvSpPr/>
          <p:nvPr/>
        </p:nvSpPr>
        <p:spPr>
          <a:xfrm>
            <a:off x="2068560" y="2242810"/>
            <a:ext cx="2161958" cy="2613853"/>
          </a:xfrm>
          <a:prstGeom prst="rect">
            <a:avLst/>
          </a:prstGeom>
          <a:gradFill>
            <a:gsLst>
              <a:gs pos="0">
                <a:srgbClr val="AED7BD"/>
              </a:gs>
              <a:gs pos="100000">
                <a:srgbClr val="5792CE"/>
              </a:gs>
            </a:gsLst>
            <a:lin ang="7200000" scaled="0"/>
          </a:gradFill>
          <a:ln>
            <a:noFill/>
          </a:ln>
          <a:effectLst>
            <a:outerShdw blurRad="127000" dist="63500" dir="90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216000" tIns="0" rIns="188999" bIns="216000" numCol="1" spcCol="0" rtlCol="0" fromWordArt="0" anchor="t" anchorCtr="0" forceAA="0" compatLnSpc="1">
            <a:prstTxWarp prst="textNoShape">
              <a:avLst/>
            </a:prstTxWarp>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US" sz="2000" b="1" dirty="0">
              <a:solidFill>
                <a:srgbClr val="964091"/>
              </a:solidFill>
              <a:latin typeface="Arial"/>
              <a:ea typeface="Open Sans Semibold" charset="0"/>
              <a:cs typeface="Arial"/>
            </a:endParaRPr>
          </a:p>
          <a:p>
            <a:endParaRPr lang="en-US" sz="700" b="1" dirty="0">
              <a:solidFill>
                <a:schemeClr val="bg1"/>
              </a:solidFill>
              <a:latin typeface="Arial"/>
              <a:ea typeface="Open Sans Semibold" charset="0"/>
              <a:cs typeface="Arial"/>
            </a:endParaRPr>
          </a:p>
          <a:p>
            <a:pPr algn="ctr"/>
            <a:r>
              <a:rPr lang="en-US" sz="1800" b="1" dirty="0">
                <a:solidFill>
                  <a:srgbClr val="002060"/>
                </a:solidFill>
                <a:latin typeface="Arial"/>
                <a:cs typeface="Arial"/>
              </a:rPr>
              <a:t>Stay informed!</a:t>
            </a:r>
          </a:p>
          <a:p>
            <a:pPr algn="ctr"/>
            <a:endParaRPr lang="en-US" sz="1800" dirty="0">
              <a:solidFill>
                <a:srgbClr val="002060"/>
              </a:solidFill>
              <a:latin typeface="Arial"/>
              <a:cs typeface="Arial"/>
            </a:endParaRPr>
          </a:p>
          <a:p>
            <a:pPr>
              <a:lnSpc>
                <a:spcPct val="120000"/>
              </a:lnSpc>
            </a:pPr>
            <a:r>
              <a:rPr lang="en-US" dirty="0">
                <a:solidFill>
                  <a:schemeClr val="bg1"/>
                </a:solidFill>
                <a:latin typeface="Arial"/>
                <a:cs typeface="Arial"/>
              </a:rPr>
              <a:t>Subscribe to our newsletter:  </a:t>
            </a:r>
            <a:r>
              <a:rPr lang="en-US" dirty="0">
                <a:solidFill>
                  <a:schemeClr val="bg1"/>
                </a:solidFill>
                <a:latin typeface="Arial"/>
                <a:cs typeface="Arial"/>
                <a:hlinkClick r:id="rId2"/>
              </a:rPr>
              <a:t>https://gendersafe.eu/newsletter/</a:t>
            </a:r>
            <a:r>
              <a:rPr lang="en-US" dirty="0">
                <a:solidFill>
                  <a:schemeClr val="bg1"/>
                </a:solidFill>
                <a:latin typeface="Arial"/>
                <a:cs typeface="Arial"/>
              </a:rPr>
              <a:t> </a:t>
            </a:r>
          </a:p>
        </p:txBody>
      </p:sp>
      <p:sp>
        <p:nvSpPr>
          <p:cNvPr id="12" name="Rectangle 11">
            <a:extLst>
              <a:ext uri="{FF2B5EF4-FFF2-40B4-BE49-F238E27FC236}">
                <a16:creationId xmlns:a16="http://schemas.microsoft.com/office/drawing/2014/main" id="{07DCEA63-4A2E-7068-A4D7-2A96D2BC8F61}"/>
              </a:ext>
            </a:extLst>
          </p:cNvPr>
          <p:cNvSpPr/>
          <p:nvPr/>
        </p:nvSpPr>
        <p:spPr>
          <a:xfrm>
            <a:off x="4641849" y="2242810"/>
            <a:ext cx="2161958" cy="2613853"/>
          </a:xfrm>
          <a:prstGeom prst="rect">
            <a:avLst/>
          </a:prstGeom>
          <a:gradFill>
            <a:gsLst>
              <a:gs pos="0">
                <a:srgbClr val="AED7BD"/>
              </a:gs>
              <a:gs pos="100000">
                <a:srgbClr val="5792CE"/>
              </a:gs>
            </a:gsLst>
            <a:lin ang="7200000" scaled="0"/>
          </a:gradFill>
          <a:ln>
            <a:noFill/>
          </a:ln>
          <a:effectLst>
            <a:outerShdw blurRad="127000" dist="63500" dir="90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216000" tIns="0" rIns="188999" bIns="216000" numCol="1" spcCol="0" rtlCol="0" fromWordArt="0" anchor="ctr" anchorCtr="0" forceAA="0" compatLnSpc="1">
            <a:prstTxWarp prst="textNoShape">
              <a:avLst/>
            </a:prstTxWarp>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US" sz="1800" b="1" dirty="0">
              <a:solidFill>
                <a:srgbClr val="002060"/>
              </a:solidFill>
              <a:latin typeface="Arial"/>
              <a:cs typeface="Arial"/>
            </a:endParaRPr>
          </a:p>
          <a:p>
            <a:pPr algn="ctr"/>
            <a:r>
              <a:rPr lang="en-US" sz="1800" b="1" dirty="0">
                <a:solidFill>
                  <a:srgbClr val="002060"/>
                </a:solidFill>
                <a:latin typeface="Arial"/>
                <a:cs typeface="Arial"/>
              </a:rPr>
              <a:t>Join training sessions!</a:t>
            </a:r>
            <a:endParaRPr lang="en-US" b="1" dirty="0">
              <a:solidFill>
                <a:schemeClr val="bg1"/>
              </a:solidFill>
              <a:latin typeface="Arial"/>
              <a:cs typeface="Arial"/>
            </a:endParaRPr>
          </a:p>
          <a:p>
            <a:pPr>
              <a:lnSpc>
                <a:spcPct val="120000"/>
              </a:lnSpc>
            </a:pPr>
            <a:endParaRPr lang="en-US" dirty="0">
              <a:solidFill>
                <a:schemeClr val="bg1"/>
              </a:solidFill>
              <a:latin typeface="Arial"/>
              <a:cs typeface="Arial"/>
            </a:endParaRPr>
          </a:p>
          <a:p>
            <a:pPr>
              <a:lnSpc>
                <a:spcPct val="120000"/>
              </a:lnSpc>
            </a:pPr>
            <a:r>
              <a:rPr lang="en-US" dirty="0">
                <a:solidFill>
                  <a:schemeClr val="bg1"/>
                </a:solidFill>
                <a:latin typeface="Arial"/>
                <a:cs typeface="Arial"/>
              </a:rPr>
              <a:t>Engage in mutual-learning &amp; training opportunities! </a:t>
            </a:r>
            <a:r>
              <a:rPr lang="en-US" dirty="0">
                <a:solidFill>
                  <a:schemeClr val="accent1"/>
                </a:solidFill>
                <a:latin typeface="Arial"/>
                <a:cs typeface="Arial"/>
                <a:hlinkClick r:id="rId3">
                  <a:extLst>
                    <a:ext uri="{A12FA001-AC4F-418D-AE19-62706E023703}">
                      <ahyp:hlinkClr xmlns:ahyp="http://schemas.microsoft.com/office/drawing/2018/hyperlinkcolor" val="tx"/>
                    </a:ext>
                  </a:extLst>
                </a:hlinkClick>
              </a:rPr>
              <a:t>https://gendersafe.eu/events//</a:t>
            </a:r>
            <a:r>
              <a:rPr lang="en-US" dirty="0">
                <a:solidFill>
                  <a:schemeClr val="accent1"/>
                </a:solidFill>
                <a:latin typeface="Arial"/>
                <a:cs typeface="Arial"/>
              </a:rPr>
              <a:t> </a:t>
            </a:r>
          </a:p>
        </p:txBody>
      </p:sp>
      <p:sp>
        <p:nvSpPr>
          <p:cNvPr id="13" name="Rectangle 12">
            <a:extLst>
              <a:ext uri="{FF2B5EF4-FFF2-40B4-BE49-F238E27FC236}">
                <a16:creationId xmlns:a16="http://schemas.microsoft.com/office/drawing/2014/main" id="{BE65925C-54EB-5572-0BCE-4A10752EE9B9}"/>
              </a:ext>
            </a:extLst>
          </p:cNvPr>
          <p:cNvSpPr/>
          <p:nvPr/>
        </p:nvSpPr>
        <p:spPr>
          <a:xfrm>
            <a:off x="7221189" y="2242810"/>
            <a:ext cx="2161958" cy="2613853"/>
          </a:xfrm>
          <a:prstGeom prst="rect">
            <a:avLst/>
          </a:prstGeom>
          <a:gradFill>
            <a:gsLst>
              <a:gs pos="0">
                <a:srgbClr val="AED7BD"/>
              </a:gs>
              <a:gs pos="100000">
                <a:srgbClr val="5792CE"/>
              </a:gs>
            </a:gsLst>
            <a:lin ang="7200000" scaled="0"/>
          </a:gradFill>
          <a:ln>
            <a:noFill/>
          </a:ln>
          <a:effectLst>
            <a:outerShdw blurRad="127000" dist="63500" dir="90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216000" tIns="0" rIns="188999" bIns="216000" numCol="1" spcCol="0" rtlCol="0" fromWordArt="0" anchor="ctr" anchorCtr="0" forceAA="0" compatLnSpc="1">
            <a:prstTxWarp prst="textNoShape">
              <a:avLst/>
            </a:prstTxWarp>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r>
              <a:rPr lang="en-US" sz="1800" b="1">
                <a:solidFill>
                  <a:srgbClr val="0F2235"/>
                </a:solidFill>
                <a:latin typeface="Arial"/>
                <a:ea typeface="Open Sans Semibold"/>
                <a:cs typeface="Arial"/>
              </a:rPr>
              <a:t>Sign the pledge!</a:t>
            </a:r>
          </a:p>
          <a:p>
            <a:pPr algn="ctr"/>
            <a:endParaRPr lang="en-US" sz="1800" b="1">
              <a:solidFill>
                <a:srgbClr val="0F2235"/>
              </a:solidFill>
              <a:latin typeface="Arial"/>
              <a:ea typeface="Open Sans Semibold"/>
              <a:cs typeface="Arial"/>
            </a:endParaRPr>
          </a:p>
          <a:p>
            <a:pPr algn="ctr"/>
            <a:r>
              <a:rPr lang="en-US">
                <a:solidFill>
                  <a:schemeClr val="bg1"/>
                </a:solidFill>
                <a:latin typeface="Arial"/>
                <a:ea typeface="Open Sans Semibold"/>
                <a:cs typeface="Arial"/>
              </a:rPr>
              <a:t>Sign, join forces, engage on social media, spread the news!</a:t>
            </a:r>
          </a:p>
        </p:txBody>
      </p:sp>
      <p:sp>
        <p:nvSpPr>
          <p:cNvPr id="14" name="ZoneTexte 3">
            <a:extLst>
              <a:ext uri="{FF2B5EF4-FFF2-40B4-BE49-F238E27FC236}">
                <a16:creationId xmlns:a16="http://schemas.microsoft.com/office/drawing/2014/main" id="{F0D3DFB3-3A0E-09D6-4020-2A2C73904F2D}"/>
              </a:ext>
            </a:extLst>
          </p:cNvPr>
          <p:cNvSpPr txBox="1"/>
          <p:nvPr/>
        </p:nvSpPr>
        <p:spPr>
          <a:xfrm>
            <a:off x="4131413" y="5141722"/>
            <a:ext cx="4321969" cy="284693"/>
          </a:xfrm>
          <a:prstGeom prst="rect">
            <a:avLst/>
          </a:prstGeom>
          <a:noFill/>
        </p:spPr>
        <p:txBody>
          <a:bodyPr wrap="square" lIns="68580" tIns="34290" rIns="68580" bIns="34290" rtlCol="0" anchor="t">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fr-FR" b="1" dirty="0"/>
              <a:t>More information at https://</a:t>
            </a:r>
            <a:r>
              <a:rPr lang="fr-FR" b="1" dirty="0" err="1"/>
              <a:t>gendersafe.eu</a:t>
            </a:r>
            <a:r>
              <a:rPr lang="fr-FR" b="1" dirty="0"/>
              <a:t>/   </a:t>
            </a:r>
            <a:endParaRPr lang="fr-FR" dirty="0"/>
          </a:p>
        </p:txBody>
      </p:sp>
      <p:pic>
        <p:nvPicPr>
          <p:cNvPr id="15" name="Graphic 9" descr="Line arrow: Slight curve with solid fill">
            <a:extLst>
              <a:ext uri="{FF2B5EF4-FFF2-40B4-BE49-F238E27FC236}">
                <a16:creationId xmlns:a16="http://schemas.microsoft.com/office/drawing/2014/main" id="{8E2A5D3C-2ABA-41CC-3B8F-4E22CFD6CEA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148301" y="4899319"/>
            <a:ext cx="610161" cy="610161"/>
          </a:xfrm>
          <a:prstGeom prst="rect">
            <a:avLst/>
          </a:prstGeom>
        </p:spPr>
      </p:pic>
      <p:pic>
        <p:nvPicPr>
          <p:cNvPr id="6" name="Picture 5" descr="A qr code on a white background&#10;&#10;AI-generated content may be incorrect.">
            <a:extLst>
              <a:ext uri="{FF2B5EF4-FFF2-40B4-BE49-F238E27FC236}">
                <a16:creationId xmlns:a16="http://schemas.microsoft.com/office/drawing/2014/main" id="{7BE5B50B-01EC-DE30-8699-9FC0613F967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15695" y="4473915"/>
            <a:ext cx="1905000" cy="1905000"/>
          </a:xfrm>
          <a:prstGeom prst="rect">
            <a:avLst/>
          </a:prstGeom>
        </p:spPr>
      </p:pic>
    </p:spTree>
    <p:extLst>
      <p:ext uri="{BB962C8B-B14F-4D97-AF65-F5344CB8AC3E}">
        <p14:creationId xmlns:p14="http://schemas.microsoft.com/office/powerpoint/2010/main" val="134753658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01D809-0558-46E4-8000-4F3A68A86190}"/>
              </a:ext>
            </a:extLst>
          </p:cNvPr>
          <p:cNvSpPr>
            <a:spLocks noGrp="1"/>
          </p:cNvSpPr>
          <p:nvPr>
            <p:ph type="title"/>
          </p:nvPr>
        </p:nvSpPr>
        <p:spPr/>
        <p:txBody>
          <a:bodyPr/>
          <a:lstStyle/>
          <a:p>
            <a:r>
              <a:rPr lang="en-GB" b="1"/>
              <a:t>Exit questionnaire</a:t>
            </a:r>
          </a:p>
        </p:txBody>
      </p:sp>
      <p:sp>
        <p:nvSpPr>
          <p:cNvPr id="5" name="ZoneTexte 4">
            <a:extLst>
              <a:ext uri="{FF2B5EF4-FFF2-40B4-BE49-F238E27FC236}">
                <a16:creationId xmlns:a16="http://schemas.microsoft.com/office/drawing/2014/main" id="{E8BF8B54-1E70-6D4E-E47C-1F0270AAADB4}"/>
              </a:ext>
            </a:extLst>
          </p:cNvPr>
          <p:cNvSpPr txBox="1"/>
          <p:nvPr/>
        </p:nvSpPr>
        <p:spPr>
          <a:xfrm>
            <a:off x="4724400" y="3200400"/>
            <a:ext cx="2743200" cy="6001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1100">
              <a:latin typeface="Arial"/>
              <a:cs typeface="Arial"/>
            </a:endParaRPr>
          </a:p>
          <a:p>
            <a:endParaRPr lang="en-US" sz="1100">
              <a:latin typeface="Arial"/>
              <a:cs typeface="Arial"/>
            </a:endParaRPr>
          </a:p>
          <a:p>
            <a:endParaRPr lang="en-US" sz="1100">
              <a:latin typeface="Arial"/>
              <a:cs typeface="Arial"/>
            </a:endParaRPr>
          </a:p>
        </p:txBody>
      </p:sp>
      <p:sp>
        <p:nvSpPr>
          <p:cNvPr id="3" name="TextBox 2">
            <a:extLst>
              <a:ext uri="{FF2B5EF4-FFF2-40B4-BE49-F238E27FC236}">
                <a16:creationId xmlns:a16="http://schemas.microsoft.com/office/drawing/2014/main" id="{4F2B4203-3895-E834-8A72-935D9C77BAFB}"/>
              </a:ext>
            </a:extLst>
          </p:cNvPr>
          <p:cNvSpPr txBox="1"/>
          <p:nvPr/>
        </p:nvSpPr>
        <p:spPr>
          <a:xfrm>
            <a:off x="669762" y="2727240"/>
            <a:ext cx="5431550" cy="2655885"/>
          </a:xfrm>
          <a:prstGeom prst="rect">
            <a:avLst/>
          </a:prstGeom>
          <a:noFill/>
        </p:spPr>
        <p:txBody>
          <a:bodyPr wrap="square" lIns="91440" tIns="45720" rIns="91440" bIns="45720" anchor="t">
            <a:spAutoFit/>
          </a:bodyPr>
          <a:lstStyle/>
          <a:p>
            <a:r>
              <a:rPr lang="en-GB" sz="2400" i="0" u="none" strike="noStrike" dirty="0">
                <a:solidFill>
                  <a:schemeClr val="bg1"/>
                </a:solidFill>
                <a:effectLst/>
                <a:latin typeface="Arial"/>
                <a:cs typeface="Arial"/>
              </a:rPr>
              <a:t>Your opinion is important to us</a:t>
            </a:r>
            <a:r>
              <a:rPr lang="en-GB" sz="2400" dirty="0">
                <a:solidFill>
                  <a:schemeClr val="bg1"/>
                </a:solidFill>
                <a:latin typeface="Arial"/>
                <a:cs typeface="Arial"/>
              </a:rPr>
              <a:t>: Please fill this survey before you go, it won’t take more than 2 minutes. </a:t>
            </a:r>
          </a:p>
          <a:p>
            <a:endParaRPr lang="en-GB" sz="2400" dirty="0">
              <a:solidFill>
                <a:schemeClr val="bg1"/>
              </a:solidFill>
              <a:latin typeface="Arial"/>
              <a:cs typeface="Arial"/>
            </a:endParaRPr>
          </a:p>
          <a:p>
            <a:endParaRPr lang="en-GB" sz="2400" dirty="0">
              <a:solidFill>
                <a:schemeClr val="bg1"/>
              </a:solidFill>
              <a:latin typeface="Arial"/>
              <a:cs typeface="Arial"/>
            </a:endParaRPr>
          </a:p>
          <a:p>
            <a:endParaRPr lang="en-GB" sz="2400" dirty="0">
              <a:solidFill>
                <a:srgbClr val="FFFFFF"/>
              </a:solidFill>
              <a:latin typeface="Arial"/>
              <a:ea typeface="Calibri"/>
              <a:cs typeface="Arial"/>
            </a:endParaRPr>
          </a:p>
          <a:p>
            <a:pPr algn="l"/>
            <a:endParaRPr lang="en-GB" sz="2400" i="0" u="none" strike="noStrike" dirty="0">
              <a:solidFill>
                <a:srgbClr val="AED7BD"/>
              </a:solidFill>
              <a:effectLst/>
              <a:latin typeface="Arial"/>
              <a:cs typeface="Arial"/>
            </a:endParaRPr>
          </a:p>
        </p:txBody>
      </p:sp>
      <p:pic>
        <p:nvPicPr>
          <p:cNvPr id="6" name="Picture 5" descr="A qr code generator with a black and white background&#10;&#10;AI-generated content may be incorrect.">
            <a:extLst>
              <a:ext uri="{FF2B5EF4-FFF2-40B4-BE49-F238E27FC236}">
                <a16:creationId xmlns:a16="http://schemas.microsoft.com/office/drawing/2014/main" id="{F8D5703C-80FF-62A2-D739-10BE1D90E1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88554" y="2223477"/>
            <a:ext cx="3149600" cy="3149600"/>
          </a:xfrm>
          <a:prstGeom prst="rect">
            <a:avLst/>
          </a:prstGeom>
        </p:spPr>
      </p:pic>
      <p:sp>
        <p:nvSpPr>
          <p:cNvPr id="4" name="Rectangle 3">
            <a:extLst>
              <a:ext uri="{FF2B5EF4-FFF2-40B4-BE49-F238E27FC236}">
                <a16:creationId xmlns:a16="http://schemas.microsoft.com/office/drawing/2014/main" id="{69CA2CE0-0DD7-4FE1-0FB8-DB76F61D273B}"/>
              </a:ext>
            </a:extLst>
          </p:cNvPr>
          <p:cNvSpPr/>
          <p:nvPr/>
        </p:nvSpPr>
        <p:spPr>
          <a:xfrm>
            <a:off x="5808167" y="4164097"/>
            <a:ext cx="3017520" cy="9753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330" rtl="0" eaLnBrk="1" latinLnBrk="0" hangingPunct="1">
              <a:defRPr sz="1800" kern="1200">
                <a:solidFill>
                  <a:schemeClr val="lt1"/>
                </a:solidFill>
                <a:latin typeface="+mn-lt"/>
                <a:ea typeface="+mn-ea"/>
                <a:cs typeface="+mn-cs"/>
              </a:defRPr>
            </a:lvl1pPr>
            <a:lvl2pPr marL="457165" algn="l" defTabSz="914330" rtl="0" eaLnBrk="1" latinLnBrk="0" hangingPunct="1">
              <a:defRPr sz="1800" kern="1200">
                <a:solidFill>
                  <a:schemeClr val="lt1"/>
                </a:solidFill>
                <a:latin typeface="+mn-lt"/>
                <a:ea typeface="+mn-ea"/>
                <a:cs typeface="+mn-cs"/>
              </a:defRPr>
            </a:lvl2pPr>
            <a:lvl3pPr marL="914330" algn="l" defTabSz="914330" rtl="0" eaLnBrk="1" latinLnBrk="0" hangingPunct="1">
              <a:defRPr sz="1800" kern="1200">
                <a:solidFill>
                  <a:schemeClr val="lt1"/>
                </a:solidFill>
                <a:latin typeface="+mn-lt"/>
                <a:ea typeface="+mn-ea"/>
                <a:cs typeface="+mn-cs"/>
              </a:defRPr>
            </a:lvl3pPr>
            <a:lvl4pPr marL="1371495" algn="l" defTabSz="914330" rtl="0" eaLnBrk="1" latinLnBrk="0" hangingPunct="1">
              <a:defRPr sz="1800" kern="1200">
                <a:solidFill>
                  <a:schemeClr val="lt1"/>
                </a:solidFill>
                <a:latin typeface="+mn-lt"/>
                <a:ea typeface="+mn-ea"/>
                <a:cs typeface="+mn-cs"/>
              </a:defRPr>
            </a:lvl4pPr>
            <a:lvl5pPr marL="1828660" algn="l" defTabSz="914330" rtl="0" eaLnBrk="1" latinLnBrk="0" hangingPunct="1">
              <a:defRPr sz="1800" kern="1200">
                <a:solidFill>
                  <a:schemeClr val="lt1"/>
                </a:solidFill>
                <a:latin typeface="+mn-lt"/>
                <a:ea typeface="+mn-ea"/>
                <a:cs typeface="+mn-cs"/>
              </a:defRPr>
            </a:lvl5pPr>
            <a:lvl6pPr marL="2285825" algn="l" defTabSz="914330" rtl="0" eaLnBrk="1" latinLnBrk="0" hangingPunct="1">
              <a:defRPr sz="1800" kern="1200">
                <a:solidFill>
                  <a:schemeClr val="lt1"/>
                </a:solidFill>
                <a:latin typeface="+mn-lt"/>
                <a:ea typeface="+mn-ea"/>
                <a:cs typeface="+mn-cs"/>
              </a:defRPr>
            </a:lvl6pPr>
            <a:lvl7pPr marL="2742990" algn="l" defTabSz="914330" rtl="0" eaLnBrk="1" latinLnBrk="0" hangingPunct="1">
              <a:defRPr sz="1800" kern="1200">
                <a:solidFill>
                  <a:schemeClr val="lt1"/>
                </a:solidFill>
                <a:latin typeface="+mn-lt"/>
                <a:ea typeface="+mn-ea"/>
                <a:cs typeface="+mn-cs"/>
              </a:defRPr>
            </a:lvl7pPr>
            <a:lvl8pPr marL="3200155" algn="l" defTabSz="914330" rtl="0" eaLnBrk="1" latinLnBrk="0" hangingPunct="1">
              <a:defRPr sz="1800" kern="1200">
                <a:solidFill>
                  <a:schemeClr val="lt1"/>
                </a:solidFill>
                <a:latin typeface="+mn-lt"/>
                <a:ea typeface="+mn-ea"/>
                <a:cs typeface="+mn-cs"/>
              </a:defRPr>
            </a:lvl8pPr>
            <a:lvl9pPr marL="3657320" algn="l" defTabSz="914330" rtl="0" eaLnBrk="1" latinLnBrk="0" hangingPunct="1">
              <a:defRPr sz="1800" kern="1200">
                <a:solidFill>
                  <a:schemeClr val="lt1"/>
                </a:solidFill>
                <a:latin typeface="+mn-lt"/>
                <a:ea typeface="+mn-ea"/>
                <a:cs typeface="+mn-cs"/>
              </a:defRPr>
            </a:lvl9pPr>
          </a:lstStyle>
          <a:p>
            <a:pPr algn="ctr"/>
            <a:r>
              <a:rPr lang="en-US" dirty="0">
                <a:latin typeface="Arial"/>
                <a:cs typeface="Arial"/>
              </a:rPr>
              <a:t>TO BE REPLACED</a:t>
            </a:r>
            <a:endParaRPr lang="en-GB">
              <a:latin typeface="Arial"/>
              <a:cs typeface="Arial"/>
            </a:endParaRPr>
          </a:p>
        </p:txBody>
      </p:sp>
    </p:spTree>
    <p:extLst>
      <p:ext uri="{BB962C8B-B14F-4D97-AF65-F5344CB8AC3E}">
        <p14:creationId xmlns:p14="http://schemas.microsoft.com/office/powerpoint/2010/main" val="23403847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DAB6B7-C088-20D6-A7B0-952F5F1476A3}"/>
              </a:ext>
            </a:extLst>
          </p:cNvPr>
          <p:cNvSpPr>
            <a:spLocks noGrp="1"/>
          </p:cNvSpPr>
          <p:nvPr>
            <p:ph type="title"/>
          </p:nvPr>
        </p:nvSpPr>
        <p:spPr>
          <a:xfrm>
            <a:off x="1046921" y="1882941"/>
            <a:ext cx="5633577" cy="1861285"/>
          </a:xfrm>
        </p:spPr>
        <p:txBody>
          <a:bodyPr/>
          <a:lstStyle/>
          <a:p>
            <a:r>
              <a:rPr lang="en-GB" sz="5000" dirty="0">
                <a:latin typeface="Arial"/>
                <a:cs typeface="Arial"/>
              </a:rPr>
              <a:t>What is</a:t>
            </a:r>
            <a:br>
              <a:rPr lang="en-GB" sz="5000" dirty="0">
                <a:latin typeface="Arial"/>
              </a:rPr>
            </a:br>
            <a:r>
              <a:rPr lang="en-GB" sz="5000" dirty="0">
                <a:latin typeface="Arial"/>
                <a:cs typeface="Arial"/>
              </a:rPr>
              <a:t>Gender-based Violence?</a:t>
            </a:r>
            <a:endParaRPr lang="en-US" sz="5000">
              <a:latin typeface="Arial"/>
              <a:cs typeface="Arial"/>
            </a:endParaRPr>
          </a:p>
        </p:txBody>
      </p:sp>
      <p:sp>
        <p:nvSpPr>
          <p:cNvPr id="3" name="Slide Number Placeholder 2">
            <a:extLst>
              <a:ext uri="{FF2B5EF4-FFF2-40B4-BE49-F238E27FC236}">
                <a16:creationId xmlns:a16="http://schemas.microsoft.com/office/drawing/2014/main" id="{92694894-33E9-394E-0057-EE0ECC4300F7}"/>
              </a:ext>
            </a:extLst>
          </p:cNvPr>
          <p:cNvSpPr>
            <a:spLocks noGrp="1"/>
          </p:cNvSpPr>
          <p:nvPr>
            <p:ph type="sldNum" sz="quarter" idx="4294967295"/>
          </p:nvPr>
        </p:nvSpPr>
        <p:spPr>
          <a:xfrm>
            <a:off x="9448800" y="6334125"/>
            <a:ext cx="2743200" cy="365125"/>
          </a:xfrm>
        </p:spPr>
        <p:txBody>
          <a:bodyPr/>
          <a:lstStyle/>
          <a:p>
            <a:fld id="{783777ED-E0AE-DD49-A1E6-113717D9A99F}" type="slidenum">
              <a:rPr lang="fr-FR" smtClean="0"/>
              <a:pPr/>
              <a:t>5</a:t>
            </a:fld>
            <a:endParaRPr lang="fr-FR"/>
          </a:p>
        </p:txBody>
      </p:sp>
    </p:spTree>
    <p:extLst>
      <p:ext uri="{BB962C8B-B14F-4D97-AF65-F5344CB8AC3E}">
        <p14:creationId xmlns:p14="http://schemas.microsoft.com/office/powerpoint/2010/main" val="93142570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B58B6A-A497-D4CF-1F4E-3F725315E04B}"/>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BBBE5800-2092-A0AB-292C-E685F96BB3A7}"/>
              </a:ext>
            </a:extLst>
          </p:cNvPr>
          <p:cNvSpPr txBox="1">
            <a:spLocks/>
          </p:cNvSpPr>
          <p:nvPr/>
        </p:nvSpPr>
        <p:spPr>
          <a:xfrm>
            <a:off x="927704" y="3057689"/>
            <a:ext cx="10510107" cy="620431"/>
          </a:xfrm>
          <a:prstGeom prst="rect">
            <a:avLst/>
          </a:prstGeom>
        </p:spPr>
        <p:txBody>
          <a:bodyPr lIns="91440" tIns="45720" rIns="91440" bIns="45720" anchor="t"/>
          <a:lstStyle>
            <a:lvl1pPr algn="l" defTabSz="914318" rtl="0" eaLnBrk="1" latinLnBrk="0" hangingPunct="1">
              <a:lnSpc>
                <a:spcPct val="80000"/>
              </a:lnSpc>
              <a:spcBef>
                <a:spcPct val="0"/>
              </a:spcBef>
              <a:buNone/>
              <a:defRPr sz="44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pPr algn="just">
              <a:lnSpc>
                <a:spcPct val="100000"/>
              </a:lnSpc>
            </a:pPr>
            <a:r>
              <a:rPr lang="en-US" sz="1800" u="sng" dirty="0">
                <a:latin typeface="Arial"/>
                <a:cs typeface="Arial"/>
              </a:rPr>
              <a:t>Important note for the use of the training materials</a:t>
            </a:r>
            <a:r>
              <a:rPr lang="en-US" sz="1800" dirty="0">
                <a:latin typeface="Arial"/>
                <a:cs typeface="Arial"/>
              </a:rPr>
              <a:t>: The training materials are offered under the Creative Commons Attribution-</a:t>
            </a:r>
            <a:r>
              <a:rPr lang="en-US" sz="1800" dirty="0" err="1">
                <a:latin typeface="Arial"/>
                <a:cs typeface="Arial"/>
              </a:rPr>
              <a:t>NonCommercial</a:t>
            </a:r>
            <a:r>
              <a:rPr lang="en-US" sz="1800" dirty="0">
                <a:latin typeface="Arial"/>
                <a:cs typeface="Arial"/>
              </a:rPr>
              <a:t>-</a:t>
            </a:r>
            <a:r>
              <a:rPr lang="en-US" sz="1800" dirty="0" err="1">
                <a:latin typeface="Arial"/>
                <a:cs typeface="Arial"/>
              </a:rPr>
              <a:t>ShareAlike</a:t>
            </a:r>
            <a:r>
              <a:rPr lang="en-US" sz="1800" dirty="0">
                <a:latin typeface="Arial"/>
                <a:cs typeface="Arial"/>
              </a:rPr>
              <a:t> 4.0 International (CC BY-NC-SA 4.0) license, are freely available for non-commercial use with necessary credit given to the authors. This license permits personal or educational </a:t>
            </a:r>
            <a:r>
              <a:rPr lang="en-US" sz="1800" dirty="0" err="1">
                <a:latin typeface="Arial"/>
                <a:cs typeface="Arial"/>
              </a:rPr>
              <a:t>utilisation</a:t>
            </a:r>
            <a:r>
              <a:rPr lang="en-US" sz="1800" dirty="0">
                <a:latin typeface="Arial"/>
                <a:cs typeface="Arial"/>
              </a:rPr>
              <a:t> and adaptation, provided the adaptations are shared under the same terms. Designed to promote collaborative learning, this approach ensures </a:t>
            </a:r>
            <a:r>
              <a:rPr lang="en-US" sz="1800" dirty="0" err="1">
                <a:latin typeface="Arial"/>
                <a:cs typeface="Arial"/>
              </a:rPr>
              <a:t>GenderSAFE’s</a:t>
            </a:r>
            <a:r>
              <a:rPr lang="en-US" sz="1800" dirty="0">
                <a:latin typeface="Arial"/>
                <a:cs typeface="Arial"/>
              </a:rPr>
              <a:t> content remains accessible and encourages further development within the community, maintaining the ethos of open, shared knowledge.</a:t>
            </a:r>
            <a:endParaRPr lang="en-US">
              <a:latin typeface="Arial"/>
              <a:cs typeface="Arial"/>
            </a:endParaRPr>
          </a:p>
        </p:txBody>
      </p:sp>
      <p:pic>
        <p:nvPicPr>
          <p:cNvPr id="8" name="Picture 7" descr="A sign with a person and a euro symbol&#10;&#10;Description automatically generated">
            <a:extLst>
              <a:ext uri="{FF2B5EF4-FFF2-40B4-BE49-F238E27FC236}">
                <a16:creationId xmlns:a16="http://schemas.microsoft.com/office/drawing/2014/main" id="{1A6EBF50-9977-916C-F9BE-E4D598F772E9}"/>
              </a:ext>
            </a:extLst>
          </p:cNvPr>
          <p:cNvPicPr>
            <a:picLocks noChangeAspect="1"/>
          </p:cNvPicPr>
          <p:nvPr/>
        </p:nvPicPr>
        <p:blipFill>
          <a:blip r:embed="rId2"/>
          <a:stretch>
            <a:fillRect/>
          </a:stretch>
        </p:blipFill>
        <p:spPr>
          <a:xfrm>
            <a:off x="1021174" y="1429809"/>
            <a:ext cx="2257778" cy="788341"/>
          </a:xfrm>
          <a:prstGeom prst="rect">
            <a:avLst/>
          </a:prstGeom>
        </p:spPr>
      </p:pic>
      <p:sp>
        <p:nvSpPr>
          <p:cNvPr id="10" name="TextBox 9">
            <a:extLst>
              <a:ext uri="{FF2B5EF4-FFF2-40B4-BE49-F238E27FC236}">
                <a16:creationId xmlns:a16="http://schemas.microsoft.com/office/drawing/2014/main" id="{91649310-10E0-6C85-D660-39C45832F3E4}"/>
              </a:ext>
            </a:extLst>
          </p:cNvPr>
          <p:cNvSpPr txBox="1"/>
          <p:nvPr/>
        </p:nvSpPr>
        <p:spPr>
          <a:xfrm>
            <a:off x="932510" y="2306931"/>
            <a:ext cx="5273791" cy="923330"/>
          </a:xfrm>
          <a:prstGeom prst="rect">
            <a:avLst/>
          </a:prstGeom>
        </p:spPr>
        <p:txBody>
          <a:bodyPr lIns="91440" tIns="45720" rIns="91440" bIns="45720" anchor="t"/>
          <a:lstStyle/>
          <a:p>
            <a:pPr defTabSz="914318">
              <a:spcBef>
                <a:spcPct val="0"/>
              </a:spcBef>
            </a:pPr>
            <a:r>
              <a:rPr lang="en-GB" dirty="0">
                <a:solidFill>
                  <a:srgbClr val="0F2235"/>
                </a:solidFill>
                <a:latin typeface="Arial"/>
                <a:cs typeface="Arial"/>
              </a:rPr>
              <a:t>Attribution-</a:t>
            </a:r>
            <a:r>
              <a:rPr lang="en-GB" dirty="0" err="1">
                <a:solidFill>
                  <a:srgbClr val="0F2235"/>
                </a:solidFill>
                <a:latin typeface="Arial"/>
                <a:cs typeface="Arial"/>
              </a:rPr>
              <a:t>NonCommercial</a:t>
            </a:r>
            <a:r>
              <a:rPr lang="en-GB" dirty="0">
                <a:solidFill>
                  <a:srgbClr val="0F2235"/>
                </a:solidFill>
                <a:latin typeface="Arial"/>
                <a:cs typeface="Arial"/>
              </a:rPr>
              <a:t>-</a:t>
            </a:r>
            <a:r>
              <a:rPr lang="en-GB" dirty="0" err="1">
                <a:solidFill>
                  <a:srgbClr val="0F2235"/>
                </a:solidFill>
                <a:latin typeface="Arial"/>
                <a:cs typeface="Arial"/>
              </a:rPr>
              <a:t>ShareAlike</a:t>
            </a:r>
            <a:r>
              <a:rPr lang="en-GB" dirty="0">
                <a:solidFill>
                  <a:srgbClr val="0F2235"/>
                </a:solidFill>
                <a:latin typeface="Arial"/>
                <a:cs typeface="Arial"/>
              </a:rPr>
              <a:t> </a:t>
            </a:r>
            <a:br>
              <a:rPr lang="en-GB" dirty="0">
                <a:latin typeface="Arial"/>
                <a:cs typeface="Arial"/>
              </a:rPr>
            </a:br>
            <a:r>
              <a:rPr lang="en-GB" dirty="0">
                <a:solidFill>
                  <a:srgbClr val="0F2235"/>
                </a:solidFill>
                <a:latin typeface="Arial"/>
                <a:cs typeface="Arial"/>
              </a:rPr>
              <a:t>CC-BY-NC-SA </a:t>
            </a:r>
          </a:p>
        </p:txBody>
      </p:sp>
    </p:spTree>
    <p:extLst>
      <p:ext uri="{BB962C8B-B14F-4D97-AF65-F5344CB8AC3E}">
        <p14:creationId xmlns:p14="http://schemas.microsoft.com/office/powerpoint/2010/main" val="346930178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1FB3101D-55E5-CC48-9F09-7E4D551C0301}"/>
              </a:ext>
            </a:extLst>
          </p:cNvPr>
          <p:cNvSpPr txBox="1">
            <a:spLocks/>
          </p:cNvSpPr>
          <p:nvPr/>
        </p:nvSpPr>
        <p:spPr>
          <a:xfrm>
            <a:off x="922989" y="1603089"/>
            <a:ext cx="4845241" cy="641597"/>
          </a:xfrm>
          <a:prstGeom prst="rect">
            <a:avLst/>
          </a:prstGeom>
        </p:spPr>
        <p:txBody>
          <a:bodyPr/>
          <a:lstStyle>
            <a:lvl1pPr algn="l" defTabSz="914318" rtl="0" eaLnBrk="1" latinLnBrk="0" hangingPunct="1">
              <a:lnSpc>
                <a:spcPct val="80000"/>
              </a:lnSpc>
              <a:spcBef>
                <a:spcPct val="0"/>
              </a:spcBef>
              <a:buNone/>
              <a:defRPr sz="44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r>
              <a:rPr lang="en-US" sz="6600">
                <a:solidFill>
                  <a:schemeClr val="bg1"/>
                </a:solidFill>
                <a:latin typeface="Arial" panose="020B0604020202020204" pitchFamily="34" charset="0"/>
                <a:cs typeface="Arial" panose="020B0604020202020204" pitchFamily="34" charset="0"/>
              </a:rPr>
              <a:t>Thank you!</a:t>
            </a:r>
          </a:p>
        </p:txBody>
      </p:sp>
      <p:sp>
        <p:nvSpPr>
          <p:cNvPr id="11" name="TextBox 5">
            <a:extLst>
              <a:ext uri="{FF2B5EF4-FFF2-40B4-BE49-F238E27FC236}">
                <a16:creationId xmlns:a16="http://schemas.microsoft.com/office/drawing/2014/main" id="{DADE1D70-8725-E241-BCF3-93D2C7272A78}"/>
              </a:ext>
            </a:extLst>
          </p:cNvPr>
          <p:cNvSpPr txBox="1"/>
          <p:nvPr/>
        </p:nvSpPr>
        <p:spPr>
          <a:xfrm>
            <a:off x="1456729" y="2835798"/>
            <a:ext cx="4115422" cy="369332"/>
          </a:xfrm>
          <a:prstGeom prst="rect">
            <a:avLst/>
          </a:prstGeom>
          <a:noFill/>
        </p:spPr>
        <p:txBody>
          <a:bodyPr wrap="none" lIns="0" tIns="45720" rIns="0" bIns="45720" rtlCol="0" anchor="t">
            <a:spAutoFit/>
          </a:bodyPr>
          <a:lstStyle/>
          <a:p>
            <a:r>
              <a:rPr lang="en-US">
                <a:solidFill>
                  <a:srgbClr val="5792CE"/>
                </a:solidFill>
                <a:latin typeface="Arial"/>
                <a:ea typeface="Open Sans"/>
                <a:cs typeface="Arial"/>
              </a:rPr>
              <a:t>Follow us! </a:t>
            </a:r>
            <a:r>
              <a:rPr lang="en-US">
                <a:solidFill>
                  <a:schemeClr val="bg1"/>
                </a:solidFill>
                <a:latin typeface="Arial"/>
                <a:ea typeface="Open Sans"/>
                <a:cs typeface="Arial"/>
              </a:rPr>
              <a:t>@gendersafe-eu.bsky.social</a:t>
            </a:r>
          </a:p>
        </p:txBody>
      </p:sp>
      <p:pic>
        <p:nvPicPr>
          <p:cNvPr id="2" name="Graphic 1">
            <a:extLst>
              <a:ext uri="{FF2B5EF4-FFF2-40B4-BE49-F238E27FC236}">
                <a16:creationId xmlns:a16="http://schemas.microsoft.com/office/drawing/2014/main" id="{13BBC0FD-10AB-568D-291B-E422965625DB}"/>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23327" y="2831757"/>
            <a:ext cx="347667" cy="356288"/>
          </a:xfrm>
          <a:prstGeom prst="rect">
            <a:avLst/>
          </a:prstGeom>
        </p:spPr>
      </p:pic>
      <p:pic>
        <p:nvPicPr>
          <p:cNvPr id="4" name="Picture 3" descr="Linkedin Logo PNG Free Download 21460490 PNG">
            <a:extLst>
              <a:ext uri="{FF2B5EF4-FFF2-40B4-BE49-F238E27FC236}">
                <a16:creationId xmlns:a16="http://schemas.microsoft.com/office/drawing/2014/main" id="{EDDA0DDB-9174-C336-EE8A-8F3B21CC1B22}"/>
              </a:ext>
            </a:extLst>
          </p:cNvPr>
          <p:cNvPicPr>
            <a:picLocks noChangeAspect="1"/>
          </p:cNvPicPr>
          <p:nvPr/>
        </p:nvPicPr>
        <p:blipFill>
          <a:blip r:embed="rId4"/>
          <a:stretch>
            <a:fillRect/>
          </a:stretch>
        </p:blipFill>
        <p:spPr>
          <a:xfrm>
            <a:off x="774865" y="3284597"/>
            <a:ext cx="650054" cy="631240"/>
          </a:xfrm>
          <a:prstGeom prst="rect">
            <a:avLst/>
          </a:prstGeom>
        </p:spPr>
      </p:pic>
      <p:sp>
        <p:nvSpPr>
          <p:cNvPr id="3" name="TextBox 2">
            <a:extLst>
              <a:ext uri="{FF2B5EF4-FFF2-40B4-BE49-F238E27FC236}">
                <a16:creationId xmlns:a16="http://schemas.microsoft.com/office/drawing/2014/main" id="{9665C1A6-AA0D-4AB5-A4CE-4F3130503A66}"/>
              </a:ext>
            </a:extLst>
          </p:cNvPr>
          <p:cNvSpPr txBox="1"/>
          <p:nvPr/>
        </p:nvSpPr>
        <p:spPr>
          <a:xfrm>
            <a:off x="1424504" y="3415843"/>
            <a:ext cx="643259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chemeClr val="bg1"/>
                </a:solidFill>
                <a:latin typeface="Arial"/>
                <a:ea typeface="Open Sans"/>
                <a:cs typeface="Arial"/>
              </a:rPr>
              <a:t>Follow us on </a:t>
            </a:r>
            <a:r>
              <a:rPr lang="en-US">
                <a:solidFill>
                  <a:schemeClr val="bg1"/>
                </a:solidFill>
                <a:latin typeface="Arial"/>
                <a:ea typeface="Open Sans"/>
                <a:cs typeface="Arial"/>
                <a:hlinkClick r:id="rId5">
                  <a:extLst>
                    <a:ext uri="{A12FA001-AC4F-418D-AE19-62706E023703}">
                      <ahyp:hlinkClr xmlns:ahyp="http://schemas.microsoft.com/office/drawing/2018/hyperlinkcolor" val="tx"/>
                    </a:ext>
                  </a:extLst>
                </a:hlinkClick>
              </a:rPr>
              <a:t>LinkedIn</a:t>
            </a:r>
            <a:r>
              <a:rPr lang="en-US">
                <a:solidFill>
                  <a:schemeClr val="bg1"/>
                </a:solidFill>
                <a:latin typeface="Arial"/>
                <a:ea typeface="Open Sans"/>
                <a:cs typeface="Arial"/>
              </a:rPr>
              <a:t>!</a:t>
            </a:r>
            <a:r>
              <a:rPr lang="en-US"/>
              <a:t> </a:t>
            </a:r>
          </a:p>
        </p:txBody>
      </p:sp>
      <p:sp>
        <p:nvSpPr>
          <p:cNvPr id="5" name="TextBox 12">
            <a:extLst>
              <a:ext uri="{FF2B5EF4-FFF2-40B4-BE49-F238E27FC236}">
                <a16:creationId xmlns:a16="http://schemas.microsoft.com/office/drawing/2014/main" id="{7DF1B334-A98B-3F0C-5EAF-1683FA3D8DC7}"/>
              </a:ext>
            </a:extLst>
          </p:cNvPr>
          <p:cNvSpPr txBox="1"/>
          <p:nvPr/>
        </p:nvSpPr>
        <p:spPr>
          <a:xfrm>
            <a:off x="926041" y="4114773"/>
            <a:ext cx="7556500" cy="2062103"/>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sz="1600" b="1" dirty="0">
                <a:solidFill>
                  <a:srgbClr val="5792CE"/>
                </a:solidFill>
                <a:latin typeface="Arial"/>
                <a:cs typeface="Arial"/>
              </a:rPr>
              <a:t>How to cite this document? </a:t>
            </a:r>
            <a:endParaRPr lang="en-US" b="1">
              <a:solidFill>
                <a:schemeClr val="bg1"/>
              </a:solidFill>
              <a:latin typeface="Arial"/>
              <a:ea typeface="Open Sans"/>
              <a:cs typeface="Arial"/>
            </a:endParaRPr>
          </a:p>
          <a:p>
            <a:pPr algn="just"/>
            <a:r>
              <a:rPr lang="en-US" sz="1600">
                <a:solidFill>
                  <a:schemeClr val="bg1"/>
                </a:solidFill>
                <a:latin typeface="Arial"/>
                <a:ea typeface="Open Sans"/>
                <a:cs typeface="Arial"/>
              </a:rPr>
              <a:t>Brandl, Ana.</a:t>
            </a:r>
            <a:r>
              <a:rPr lang="en-US" sz="1600" dirty="0">
                <a:solidFill>
                  <a:schemeClr val="bg1"/>
                </a:solidFill>
                <a:latin typeface="Arial"/>
                <a:ea typeface="+mn-lt"/>
                <a:cs typeface="Arial"/>
              </a:rPr>
              <a:t> </a:t>
            </a:r>
            <a:r>
              <a:rPr lang="en-US" sz="1600" i="1" dirty="0">
                <a:solidFill>
                  <a:schemeClr val="bg1"/>
                </a:solidFill>
                <a:latin typeface="Arial"/>
                <a:ea typeface="+mn-lt"/>
                <a:cs typeface="Arial"/>
              </a:rPr>
              <a:t>Addressing gender-based violence in academia using the 7P framework: training for ombudspersons and institutional support actors</a:t>
            </a:r>
            <a:r>
              <a:rPr lang="en-US" sz="1600" dirty="0">
                <a:solidFill>
                  <a:schemeClr val="bg1"/>
                </a:solidFill>
                <a:latin typeface="Arial"/>
                <a:ea typeface="+mn-lt"/>
                <a:cs typeface="Arial"/>
              </a:rPr>
              <a:t> (Presentation in English, adapted from the </a:t>
            </a:r>
            <a:r>
              <a:rPr lang="en-US" sz="1600" err="1">
                <a:solidFill>
                  <a:schemeClr val="bg1"/>
                </a:solidFill>
                <a:latin typeface="Arial"/>
                <a:ea typeface="+mn-lt"/>
                <a:cs typeface="Arial"/>
              </a:rPr>
              <a:t>GenderSAFE</a:t>
            </a:r>
            <a:r>
              <a:rPr lang="en-US" sz="1600" dirty="0">
                <a:solidFill>
                  <a:schemeClr val="bg1"/>
                </a:solidFill>
                <a:latin typeface="Arial"/>
                <a:ea typeface="+mn-lt"/>
                <a:cs typeface="Arial"/>
              </a:rPr>
              <a:t> introductory training on gender-based violence in academia and the 7P framework). </a:t>
            </a:r>
            <a:r>
              <a:rPr lang="en-US" sz="1600" err="1">
                <a:solidFill>
                  <a:schemeClr val="bg1"/>
                </a:solidFill>
                <a:latin typeface="Arial"/>
                <a:ea typeface="+mn-lt"/>
                <a:cs typeface="Arial"/>
              </a:rPr>
              <a:t>GenderSAFE</a:t>
            </a:r>
            <a:r>
              <a:rPr lang="en-US" sz="1600" dirty="0">
                <a:solidFill>
                  <a:schemeClr val="bg1"/>
                </a:solidFill>
                <a:latin typeface="Arial"/>
                <a:ea typeface="+mn-lt"/>
                <a:cs typeface="Arial"/>
              </a:rPr>
              <a:t>, 2025.</a:t>
            </a:r>
            <a:endParaRPr lang="en-US">
              <a:solidFill>
                <a:schemeClr val="bg1"/>
              </a:solidFill>
              <a:latin typeface="Arial"/>
              <a:cs typeface="Arial"/>
            </a:endParaRPr>
          </a:p>
          <a:p>
            <a:pPr algn="just"/>
            <a:r>
              <a:rPr lang="en-US" sz="1600" b="1" i="1" dirty="0">
                <a:solidFill>
                  <a:schemeClr val="bg1"/>
                </a:solidFill>
                <a:latin typeface="Arial"/>
                <a:ea typeface="+mn-lt"/>
                <a:cs typeface="Arial"/>
              </a:rPr>
              <a:t>Based on:</a:t>
            </a:r>
            <a:r>
              <a:rPr lang="en-US" sz="1600" dirty="0">
                <a:solidFill>
                  <a:schemeClr val="bg1"/>
                </a:solidFill>
                <a:latin typeface="Arial"/>
                <a:ea typeface="+mn-lt"/>
                <a:cs typeface="Arial"/>
              </a:rPr>
              <a:t> </a:t>
            </a:r>
            <a:r>
              <a:rPr lang="en-US" sz="1600" dirty="0" err="1">
                <a:solidFill>
                  <a:schemeClr val="bg1"/>
                </a:solidFill>
                <a:latin typeface="Arial"/>
                <a:ea typeface="+mn-lt"/>
                <a:cs typeface="Arial"/>
              </a:rPr>
              <a:t>Polykarpou</a:t>
            </a:r>
            <a:r>
              <a:rPr lang="en-US" sz="1600" dirty="0">
                <a:solidFill>
                  <a:schemeClr val="bg1"/>
                </a:solidFill>
                <a:latin typeface="Arial"/>
                <a:ea typeface="+mn-lt"/>
                <a:cs typeface="Arial"/>
              </a:rPr>
              <a:t>, Panagiota; </a:t>
            </a:r>
            <a:r>
              <a:rPr lang="en-US" sz="1600" dirty="0" err="1">
                <a:solidFill>
                  <a:schemeClr val="bg1"/>
                </a:solidFill>
                <a:latin typeface="Arial"/>
                <a:ea typeface="+mn-lt"/>
                <a:cs typeface="Arial"/>
              </a:rPr>
              <a:t>Wuiame</a:t>
            </a:r>
            <a:r>
              <a:rPr lang="en-US" sz="1600" dirty="0">
                <a:solidFill>
                  <a:schemeClr val="bg1"/>
                </a:solidFill>
                <a:latin typeface="Arial"/>
                <a:ea typeface="+mn-lt"/>
                <a:cs typeface="Arial"/>
              </a:rPr>
              <a:t>, Nathalie; </a:t>
            </a:r>
            <a:r>
              <a:rPr lang="en-US" sz="1600" dirty="0" err="1">
                <a:solidFill>
                  <a:schemeClr val="bg1"/>
                </a:solidFill>
                <a:latin typeface="Arial"/>
                <a:ea typeface="+mn-lt"/>
                <a:cs typeface="Arial"/>
              </a:rPr>
              <a:t>Madesi</a:t>
            </a:r>
            <a:r>
              <a:rPr lang="en-US" sz="1600" dirty="0">
                <a:solidFill>
                  <a:schemeClr val="bg1"/>
                </a:solidFill>
                <a:latin typeface="Arial"/>
                <a:ea typeface="+mn-lt"/>
                <a:cs typeface="Arial"/>
              </a:rPr>
              <a:t>, Vasia. </a:t>
            </a:r>
            <a:r>
              <a:rPr lang="en-US" sz="1600" i="1" dirty="0">
                <a:solidFill>
                  <a:schemeClr val="bg1"/>
                </a:solidFill>
                <a:latin typeface="Arial"/>
                <a:ea typeface="+mn-lt"/>
                <a:cs typeface="Arial"/>
              </a:rPr>
              <a:t>Introductory training on gender-based violence in academia and the 7P framework</a:t>
            </a:r>
            <a:r>
              <a:rPr lang="en-US" sz="1600" dirty="0">
                <a:solidFill>
                  <a:schemeClr val="bg1"/>
                </a:solidFill>
                <a:latin typeface="Arial"/>
                <a:ea typeface="+mn-lt"/>
                <a:cs typeface="Arial"/>
              </a:rPr>
              <a:t> (Presentation in English). Antwerp: Yellow Window, 2024.</a:t>
            </a:r>
            <a:endParaRPr lang="en-US" dirty="0">
              <a:solidFill>
                <a:schemeClr val="bg1"/>
              </a:solidFill>
              <a:latin typeface="Arial"/>
              <a:cs typeface="Arial"/>
            </a:endParaRPr>
          </a:p>
        </p:txBody>
      </p:sp>
    </p:spTree>
    <p:extLst>
      <p:ext uri="{BB962C8B-B14F-4D97-AF65-F5344CB8AC3E}">
        <p14:creationId xmlns:p14="http://schemas.microsoft.com/office/powerpoint/2010/main" val="1150822395"/>
      </p:ext>
    </p:extLst>
  </p:cSld>
  <p:clrMapOvr>
    <a:masterClrMapping/>
  </p:clrMapOvr>
  <p:extLst>
    <p:ext uri="{6950BFC3-D8DA-4A85-94F7-54DA5524770B}">
      <p188:commentRel xmlns:p188="http://schemas.microsoft.com/office/powerpoint/2018/8/main" r:id="rId2"/>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7">
            <a:extLst>
              <a:ext uri="{FF2B5EF4-FFF2-40B4-BE49-F238E27FC236}">
                <a16:creationId xmlns:a16="http://schemas.microsoft.com/office/drawing/2014/main" id="{906755C0-FE75-4986-C176-8D15281AB157}"/>
              </a:ext>
            </a:extLst>
          </p:cNvPr>
          <p:cNvSpPr txBox="1"/>
          <p:nvPr/>
        </p:nvSpPr>
        <p:spPr>
          <a:xfrm>
            <a:off x="3047072" y="1498337"/>
            <a:ext cx="5334000" cy="3052759"/>
          </a:xfrm>
          <a:prstGeom prst="rect">
            <a:avLst/>
          </a:prstGeom>
          <a:noFill/>
        </p:spPr>
        <p:txBody>
          <a:bodyPr wrap="square" lIns="0" tIns="45720" rIns="0" bIns="45720" rtlCol="0" anchor="ctr">
            <a:spAutoFit/>
          </a:bodyPr>
          <a:lstStyle/>
          <a:p>
            <a:pPr algn="ctr">
              <a:lnSpc>
                <a:spcPct val="130000"/>
              </a:lnSpc>
            </a:pPr>
            <a:r>
              <a:rPr lang="en-US" sz="2500" b="1" dirty="0">
                <a:solidFill>
                  <a:srgbClr val="002060">
                    <a:alpha val="70000"/>
                  </a:srgbClr>
                </a:solidFill>
                <a:latin typeface="Arial"/>
                <a:cs typeface="Arial"/>
              </a:rPr>
              <a:t>Gender-based violence (GBV) </a:t>
            </a:r>
            <a:r>
              <a:rPr lang="en-US" sz="2500" dirty="0">
                <a:solidFill>
                  <a:srgbClr val="002060">
                    <a:alpha val="70000"/>
                  </a:srgbClr>
                </a:solidFill>
                <a:latin typeface="Arial"/>
                <a:cs typeface="Arial"/>
              </a:rPr>
              <a:t>refers to any type of harm that is perpetrated against a person or group of people because of their </a:t>
            </a:r>
            <a:r>
              <a:rPr lang="en-US" sz="2500" b="1" dirty="0">
                <a:solidFill>
                  <a:srgbClr val="002060">
                    <a:alpha val="70000"/>
                  </a:srgbClr>
                </a:solidFill>
                <a:latin typeface="Arial"/>
                <a:cs typeface="Arial"/>
              </a:rPr>
              <a:t>factual or perceived sex, gender, sexual orientation and/or gender identity.</a:t>
            </a:r>
          </a:p>
        </p:txBody>
      </p:sp>
      <p:sp>
        <p:nvSpPr>
          <p:cNvPr id="12" name="TextBox 11">
            <a:extLst>
              <a:ext uri="{FF2B5EF4-FFF2-40B4-BE49-F238E27FC236}">
                <a16:creationId xmlns:a16="http://schemas.microsoft.com/office/drawing/2014/main" id="{5698682E-068B-F6A0-9EDA-7BEFFE50A27C}"/>
              </a:ext>
            </a:extLst>
          </p:cNvPr>
          <p:cNvSpPr txBox="1"/>
          <p:nvPr/>
        </p:nvSpPr>
        <p:spPr>
          <a:xfrm>
            <a:off x="619944" y="5964289"/>
            <a:ext cx="7189076" cy="369332"/>
          </a:xfrm>
          <a:prstGeom prst="rect">
            <a:avLst/>
          </a:prstGeom>
          <a:noFill/>
        </p:spPr>
        <p:txBody>
          <a:bodyPr wrap="square">
            <a:spAutoFit/>
          </a:bodyPr>
          <a:lstStyle/>
          <a:p>
            <a:r>
              <a:rPr lang="en-US" sz="1800" i="1" dirty="0">
                <a:solidFill>
                  <a:srgbClr val="000000"/>
                </a:solidFill>
                <a:latin typeface="Arial"/>
                <a:ea typeface="Open Sans"/>
                <a:cs typeface="Arial"/>
              </a:rPr>
              <a:t>Source: </a:t>
            </a:r>
            <a:r>
              <a:rPr lang="en-US" sz="1800" i="1" dirty="0">
                <a:solidFill>
                  <a:srgbClr val="000000"/>
                </a:solidFill>
                <a:latin typeface="Arial"/>
                <a:ea typeface="Open Sans"/>
                <a:cs typeface="Arial"/>
                <a:hlinkClick r:id="rId3"/>
              </a:rPr>
              <a:t>Council of Europe</a:t>
            </a:r>
            <a:endParaRPr lang="en-AT" dirty="0">
              <a:latin typeface="Arial"/>
              <a:cs typeface="Arial"/>
            </a:endParaRPr>
          </a:p>
        </p:txBody>
      </p:sp>
    </p:spTree>
    <p:extLst>
      <p:ext uri="{BB962C8B-B14F-4D97-AF65-F5344CB8AC3E}">
        <p14:creationId xmlns:p14="http://schemas.microsoft.com/office/powerpoint/2010/main" val="1449613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F5BF445-F89D-BCA7-75C3-ED668142805D}"/>
              </a:ext>
            </a:extLst>
          </p:cNvPr>
          <p:cNvSpPr>
            <a:spLocks noGrp="1"/>
          </p:cNvSpPr>
          <p:nvPr>
            <p:ph type="title"/>
          </p:nvPr>
        </p:nvSpPr>
        <p:spPr/>
        <p:txBody>
          <a:bodyPr/>
          <a:lstStyle/>
          <a:p>
            <a:endParaRPr lang="en-AT"/>
          </a:p>
        </p:txBody>
      </p:sp>
      <p:sp>
        <p:nvSpPr>
          <p:cNvPr id="3" name="Slide Number Placeholder 2">
            <a:extLst>
              <a:ext uri="{FF2B5EF4-FFF2-40B4-BE49-F238E27FC236}">
                <a16:creationId xmlns:a16="http://schemas.microsoft.com/office/drawing/2014/main" id="{03F1D5A6-8AA3-33DD-0935-557A172F955C}"/>
              </a:ext>
            </a:extLst>
          </p:cNvPr>
          <p:cNvSpPr>
            <a:spLocks noGrp="1"/>
          </p:cNvSpPr>
          <p:nvPr>
            <p:ph type="sldNum" sz="quarter" idx="4294967295"/>
          </p:nvPr>
        </p:nvSpPr>
        <p:spPr>
          <a:xfrm>
            <a:off x="9448800" y="6334125"/>
            <a:ext cx="2743200" cy="365125"/>
          </a:xfrm>
        </p:spPr>
        <p:txBody>
          <a:bodyPr/>
          <a:lstStyle/>
          <a:p>
            <a:fld id="{783777ED-E0AE-DD49-A1E6-113717D9A99F}" type="slidenum">
              <a:rPr lang="fr-FR" smtClean="0"/>
              <a:pPr/>
              <a:t>7</a:t>
            </a:fld>
            <a:endParaRPr lang="fr-FR"/>
          </a:p>
        </p:txBody>
      </p:sp>
      <p:sp>
        <p:nvSpPr>
          <p:cNvPr id="6" name="Rectangle 5">
            <a:extLst>
              <a:ext uri="{FF2B5EF4-FFF2-40B4-BE49-F238E27FC236}">
                <a16:creationId xmlns:a16="http://schemas.microsoft.com/office/drawing/2014/main" id="{C111BCDA-A8E5-ECDF-34E1-0466E59B9199}"/>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T"/>
          </a:p>
        </p:txBody>
      </p:sp>
      <p:pic>
        <p:nvPicPr>
          <p:cNvPr id="8" name="Picture 7" descr="A yellow person with a heart and brain&#10;&#10;AI-generated content may be incorrect.">
            <a:extLst>
              <a:ext uri="{FF2B5EF4-FFF2-40B4-BE49-F238E27FC236}">
                <a16:creationId xmlns:a16="http://schemas.microsoft.com/office/drawing/2014/main" id="{B476667F-9B76-F905-4EA0-8BF13A1BB599}"/>
              </a:ext>
            </a:extLst>
          </p:cNvPr>
          <p:cNvPicPr>
            <a:picLocks noChangeAspect="1"/>
          </p:cNvPicPr>
          <p:nvPr/>
        </p:nvPicPr>
        <p:blipFill>
          <a:blip r:embed="rId2">
            <a:extLst>
              <a:ext uri="{28A0092B-C50C-407E-A947-70E740481C1C}">
                <a14:useLocalDpi xmlns:a14="http://schemas.microsoft.com/office/drawing/2010/main" val="0"/>
              </a:ext>
            </a:extLst>
          </a:blip>
          <a:srcRect l="-4768" t="1" r="261" b="45531"/>
          <a:stretch/>
        </p:blipFill>
        <p:spPr>
          <a:xfrm>
            <a:off x="512618" y="0"/>
            <a:ext cx="10238509" cy="6847669"/>
          </a:xfrm>
          <a:prstGeom prst="rect">
            <a:avLst/>
          </a:prstGeom>
        </p:spPr>
      </p:pic>
    </p:spTree>
    <p:extLst>
      <p:ext uri="{BB962C8B-B14F-4D97-AF65-F5344CB8AC3E}">
        <p14:creationId xmlns:p14="http://schemas.microsoft.com/office/powerpoint/2010/main" val="7755408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BFE7FB-4271-D633-F587-1F1FB9F746E4}"/>
              </a:ext>
            </a:extLst>
          </p:cNvPr>
          <p:cNvSpPr>
            <a:spLocks noGrp="1"/>
          </p:cNvSpPr>
          <p:nvPr>
            <p:ph type="title"/>
          </p:nvPr>
        </p:nvSpPr>
        <p:spPr/>
        <p:txBody>
          <a:bodyPr/>
          <a:lstStyle/>
          <a:p>
            <a:endParaRPr lang="en-AT"/>
          </a:p>
        </p:txBody>
      </p:sp>
      <p:pic>
        <p:nvPicPr>
          <p:cNvPr id="10" name="Picture 9" descr="A yellow person with a heart and brain&#10;&#10;AI-generated content may be incorrect.">
            <a:extLst>
              <a:ext uri="{FF2B5EF4-FFF2-40B4-BE49-F238E27FC236}">
                <a16:creationId xmlns:a16="http://schemas.microsoft.com/office/drawing/2014/main" id="{2B0775D3-75F4-96CF-BD7D-761F87E1AAA0}"/>
              </a:ext>
            </a:extLst>
          </p:cNvPr>
          <p:cNvPicPr>
            <a:picLocks noChangeAspect="1"/>
          </p:cNvPicPr>
          <p:nvPr/>
        </p:nvPicPr>
        <p:blipFill>
          <a:blip r:embed="rId2">
            <a:extLst>
              <a:ext uri="{28A0092B-C50C-407E-A947-70E740481C1C}">
                <a14:useLocalDpi xmlns:a14="http://schemas.microsoft.com/office/drawing/2010/main" val="0"/>
              </a:ext>
            </a:extLst>
          </a:blip>
          <a:srcRect t="53738"/>
          <a:stretch/>
        </p:blipFill>
        <p:spPr>
          <a:xfrm>
            <a:off x="117763" y="0"/>
            <a:ext cx="11956473" cy="7098070"/>
          </a:xfrm>
          <a:prstGeom prst="rect">
            <a:avLst/>
          </a:prstGeom>
        </p:spPr>
      </p:pic>
    </p:spTree>
    <p:extLst>
      <p:ext uri="{BB962C8B-B14F-4D97-AF65-F5344CB8AC3E}">
        <p14:creationId xmlns:p14="http://schemas.microsoft.com/office/powerpoint/2010/main" val="29089601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702BC4-41E6-B5D1-0053-8D3694A0654A}"/>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55B0553F-2166-1C02-34D4-D1ACDD9428EF}"/>
              </a:ext>
            </a:extLst>
          </p:cNvPr>
          <p:cNvSpPr txBox="1"/>
          <p:nvPr/>
        </p:nvSpPr>
        <p:spPr>
          <a:xfrm>
            <a:off x="6632516" y="1010023"/>
            <a:ext cx="5197977" cy="4801314"/>
          </a:xfrm>
          <a:prstGeom prst="rect">
            <a:avLst/>
          </a:prstGeom>
          <a:noFill/>
        </p:spPr>
        <p:txBody>
          <a:bodyPr wrap="square" lIns="91440" tIns="45720" rIns="91440" bIns="45720" anchor="t">
            <a:spAutoFit/>
          </a:bodyPr>
          <a:lstStyle/>
          <a:p>
            <a:r>
              <a:rPr lang="en-US" dirty="0">
                <a:solidFill>
                  <a:srgbClr val="161616"/>
                </a:solidFill>
                <a:latin typeface="Arial"/>
                <a:cs typeface="Arial"/>
              </a:rPr>
              <a:t>T</a:t>
            </a:r>
            <a:r>
              <a:rPr lang="en-US" b="0" i="0" dirty="0">
                <a:solidFill>
                  <a:srgbClr val="161616"/>
                </a:solidFill>
                <a:effectLst/>
                <a:latin typeface="Arial"/>
                <a:cs typeface="Arial"/>
              </a:rPr>
              <a:t>here is </a:t>
            </a:r>
            <a:r>
              <a:rPr lang="en-US" b="1" i="0" dirty="0">
                <a:solidFill>
                  <a:srgbClr val="161616"/>
                </a:solidFill>
                <a:effectLst/>
                <a:latin typeface="Arial"/>
                <a:cs typeface="Arial"/>
              </a:rPr>
              <a:t>more to gender than being male or female</a:t>
            </a:r>
            <a:r>
              <a:rPr lang="en-US" b="0" i="0" dirty="0">
                <a:solidFill>
                  <a:srgbClr val="161616"/>
                </a:solidFill>
                <a:effectLst/>
                <a:latin typeface="Arial"/>
                <a:cs typeface="Arial"/>
              </a:rPr>
              <a:t>: someone may be born with female sexual characteristics but identify as male, or as male and female at the same time, or sometimes as neither male nor female. </a:t>
            </a:r>
          </a:p>
          <a:p>
            <a:endParaRPr lang="en-US" dirty="0">
              <a:solidFill>
                <a:srgbClr val="161616"/>
              </a:solidFill>
              <a:latin typeface="Arial"/>
              <a:cs typeface="Arial"/>
            </a:endParaRPr>
          </a:p>
          <a:p>
            <a:endParaRPr lang="en-US" dirty="0">
              <a:solidFill>
                <a:srgbClr val="161616"/>
              </a:solidFill>
              <a:latin typeface="Arial"/>
              <a:cs typeface="Arial"/>
            </a:endParaRPr>
          </a:p>
          <a:p>
            <a:r>
              <a:rPr lang="en-US" dirty="0">
                <a:solidFill>
                  <a:srgbClr val="161616"/>
                </a:solidFill>
                <a:latin typeface="Arial"/>
                <a:cs typeface="Arial"/>
              </a:rPr>
              <a:t>N</a:t>
            </a:r>
            <a:r>
              <a:rPr lang="en-US" i="0" dirty="0">
                <a:solidFill>
                  <a:srgbClr val="161616"/>
                </a:solidFill>
                <a:effectLst/>
                <a:latin typeface="Arial"/>
                <a:cs typeface="Arial"/>
              </a:rPr>
              <a:t>ot only  cis, heterosexual women are target of </a:t>
            </a:r>
            <a:r>
              <a:rPr lang="en-US" dirty="0">
                <a:solidFill>
                  <a:srgbClr val="161616"/>
                </a:solidFill>
                <a:latin typeface="Arial"/>
                <a:cs typeface="Arial"/>
              </a:rPr>
              <a:t>gender-based violence</a:t>
            </a:r>
            <a:r>
              <a:rPr lang="en-US" b="1" dirty="0">
                <a:solidFill>
                  <a:srgbClr val="161616"/>
                </a:solidFill>
                <a:latin typeface="Arial"/>
                <a:cs typeface="Arial"/>
              </a:rPr>
              <a:t>. </a:t>
            </a:r>
            <a:r>
              <a:rPr lang="en-US" b="1" i="0" dirty="0">
                <a:solidFill>
                  <a:srgbClr val="161616"/>
                </a:solidFill>
                <a:effectLst/>
                <a:latin typeface="Arial"/>
                <a:cs typeface="Arial"/>
              </a:rPr>
              <a:t>LGBTQIA+ people </a:t>
            </a:r>
            <a:r>
              <a:rPr lang="en-US" b="0" i="0" dirty="0">
                <a:solidFill>
                  <a:srgbClr val="161616"/>
                </a:solidFill>
                <a:effectLst/>
                <a:latin typeface="Arial"/>
                <a:cs typeface="Arial"/>
              </a:rPr>
              <a:t>also suffer from violence which is based on their factual or perceived sexual orientation, and/or gender identity.</a:t>
            </a:r>
          </a:p>
          <a:p>
            <a:endParaRPr lang="en-US" dirty="0">
              <a:solidFill>
                <a:srgbClr val="161616"/>
              </a:solidFill>
              <a:latin typeface="Arial"/>
              <a:cs typeface="Arial"/>
            </a:endParaRPr>
          </a:p>
          <a:p>
            <a:endParaRPr lang="en-US" dirty="0">
              <a:solidFill>
                <a:srgbClr val="161616"/>
              </a:solidFill>
              <a:latin typeface="Arial"/>
              <a:cs typeface="Arial"/>
            </a:endParaRPr>
          </a:p>
          <a:p>
            <a:r>
              <a:rPr lang="en-US" sz="1800" b="1" dirty="0">
                <a:solidFill>
                  <a:srgbClr val="161616"/>
                </a:solidFill>
                <a:latin typeface="Arial"/>
                <a:cs typeface="Arial"/>
              </a:rPr>
              <a:t>Men </a:t>
            </a:r>
            <a:r>
              <a:rPr lang="en-US" sz="1800" b="1" i="0" dirty="0">
                <a:solidFill>
                  <a:srgbClr val="161616"/>
                </a:solidFill>
                <a:effectLst/>
                <a:latin typeface="Arial"/>
                <a:cs typeface="Arial"/>
              </a:rPr>
              <a:t>can also be targeted with gender-based violence</a:t>
            </a:r>
            <a:r>
              <a:rPr lang="en-US" sz="1800" b="0" i="0" dirty="0">
                <a:solidFill>
                  <a:srgbClr val="161616"/>
                </a:solidFill>
                <a:effectLst/>
                <a:latin typeface="Arial"/>
                <a:cs typeface="Arial"/>
              </a:rPr>
              <a:t>: statistically, the number of such cases is much smaller, but </a:t>
            </a:r>
            <a:r>
              <a:rPr lang="en-US" sz="1800" b="1" i="0" dirty="0">
                <a:solidFill>
                  <a:srgbClr val="161616"/>
                </a:solidFill>
                <a:effectLst/>
                <a:latin typeface="Arial"/>
                <a:cs typeface="Arial"/>
              </a:rPr>
              <a:t>it should not be neglected</a:t>
            </a:r>
            <a:r>
              <a:rPr lang="en-US" sz="1800" b="0" i="0" dirty="0">
                <a:solidFill>
                  <a:srgbClr val="161616"/>
                </a:solidFill>
                <a:effectLst/>
                <a:latin typeface="Arial"/>
                <a:cs typeface="Arial"/>
              </a:rPr>
              <a:t>.</a:t>
            </a:r>
            <a:endParaRPr lang="en-US" b="1" i="0">
              <a:solidFill>
                <a:srgbClr val="161616"/>
              </a:solidFill>
              <a:effectLst/>
              <a:latin typeface="Arial"/>
              <a:cs typeface="Arial"/>
            </a:endParaRPr>
          </a:p>
        </p:txBody>
      </p:sp>
      <p:sp>
        <p:nvSpPr>
          <p:cNvPr id="8" name="TextBox 7">
            <a:extLst>
              <a:ext uri="{FF2B5EF4-FFF2-40B4-BE49-F238E27FC236}">
                <a16:creationId xmlns:a16="http://schemas.microsoft.com/office/drawing/2014/main" id="{1D838718-1526-6F4B-9C31-A14C9ED6875E}"/>
              </a:ext>
            </a:extLst>
          </p:cNvPr>
          <p:cNvSpPr txBox="1"/>
          <p:nvPr/>
        </p:nvSpPr>
        <p:spPr>
          <a:xfrm>
            <a:off x="860104" y="1010023"/>
            <a:ext cx="5334000" cy="5632311"/>
          </a:xfrm>
          <a:prstGeom prst="rect">
            <a:avLst/>
          </a:prstGeom>
          <a:noFill/>
        </p:spPr>
        <p:txBody>
          <a:bodyPr wrap="square" lIns="0" tIns="45720" rIns="0" bIns="45720" rtlCol="0" anchor="t">
            <a:spAutoFit/>
          </a:bodyPr>
          <a:lstStyle/>
          <a:p>
            <a:r>
              <a:rPr lang="en-US" b="1" dirty="0">
                <a:solidFill>
                  <a:srgbClr val="000000"/>
                </a:solidFill>
                <a:latin typeface="Arial"/>
                <a:ea typeface="Open Sans"/>
                <a:cs typeface="Arial"/>
              </a:rPr>
              <a:t>Gender identity </a:t>
            </a:r>
            <a:r>
              <a:rPr lang="en-US" dirty="0">
                <a:solidFill>
                  <a:srgbClr val="000000"/>
                </a:solidFill>
                <a:latin typeface="Arial"/>
                <a:ea typeface="Open Sans"/>
                <a:cs typeface="Arial"/>
              </a:rPr>
              <a:t>is how individuals perceive or make sense of their gendered experiences as a self. It may or may not match the sex (gender) assigned at birth.</a:t>
            </a:r>
          </a:p>
          <a:p>
            <a:r>
              <a:rPr lang="en-US" dirty="0">
                <a:solidFill>
                  <a:srgbClr val="000000"/>
                </a:solidFill>
                <a:latin typeface="Arial"/>
                <a:ea typeface="Open Sans"/>
                <a:cs typeface="Arial"/>
              </a:rPr>
              <a:t> </a:t>
            </a:r>
          </a:p>
          <a:p>
            <a:pPr marL="285750" indent="-285750">
              <a:buFont typeface="Arial" panose="020B0604020202020204" pitchFamily="34" charset="0"/>
              <a:buChar char="•"/>
            </a:pPr>
            <a:r>
              <a:rPr lang="en-US" b="1" dirty="0">
                <a:solidFill>
                  <a:schemeClr val="tx1">
                    <a:alpha val="70000"/>
                  </a:schemeClr>
                </a:solidFill>
                <a:latin typeface="Arial"/>
                <a:cs typeface="Arial"/>
              </a:rPr>
              <a:t>Trans (transgender) </a:t>
            </a:r>
            <a:r>
              <a:rPr lang="en-US" dirty="0">
                <a:solidFill>
                  <a:schemeClr val="tx1">
                    <a:alpha val="70000"/>
                  </a:schemeClr>
                </a:solidFill>
                <a:latin typeface="Arial"/>
                <a:cs typeface="Arial"/>
              </a:rPr>
              <a:t>people are those whose gender identity does not correspond to the sex assigned at birth. </a:t>
            </a:r>
          </a:p>
          <a:p>
            <a:pPr marL="285750" indent="-285750">
              <a:buFont typeface="Arial" panose="020B0604020202020204" pitchFamily="34" charset="0"/>
              <a:buChar char="•"/>
            </a:pPr>
            <a:r>
              <a:rPr lang="en-US" b="1" dirty="0">
                <a:solidFill>
                  <a:schemeClr val="tx1">
                    <a:alpha val="70000"/>
                  </a:schemeClr>
                </a:solidFill>
                <a:latin typeface="Arial"/>
                <a:cs typeface="Arial"/>
              </a:rPr>
              <a:t>Cisgender people </a:t>
            </a:r>
            <a:r>
              <a:rPr lang="en-US" dirty="0">
                <a:solidFill>
                  <a:schemeClr val="tx1">
                    <a:alpha val="70000"/>
                  </a:schemeClr>
                </a:solidFill>
                <a:latin typeface="Arial"/>
                <a:cs typeface="Arial"/>
              </a:rPr>
              <a:t>are those who identify the same gender as the sex assigned at birth.</a:t>
            </a:r>
          </a:p>
          <a:p>
            <a:pPr marL="285750" indent="-285750">
              <a:buFont typeface="Arial" panose="020B0604020202020204" pitchFamily="34" charset="0"/>
              <a:buChar char="•"/>
            </a:pPr>
            <a:r>
              <a:rPr lang="en-US" b="1" dirty="0">
                <a:solidFill>
                  <a:schemeClr val="tx1">
                    <a:alpha val="70000"/>
                  </a:schemeClr>
                </a:solidFill>
                <a:latin typeface="Arial"/>
                <a:cs typeface="Arial"/>
              </a:rPr>
              <a:t>Non-binary people </a:t>
            </a:r>
            <a:r>
              <a:rPr lang="en-US" dirty="0">
                <a:solidFill>
                  <a:schemeClr val="tx1">
                    <a:alpha val="70000"/>
                  </a:schemeClr>
                </a:solidFill>
                <a:latin typeface="Arial"/>
                <a:cs typeface="Arial"/>
              </a:rPr>
              <a:t>are those whose gender identity does not fit neatly into the categories of women or men.</a:t>
            </a:r>
          </a:p>
          <a:p>
            <a:endParaRPr lang="en-US" dirty="0">
              <a:solidFill>
                <a:srgbClr val="000000"/>
              </a:solidFill>
              <a:latin typeface="Arial"/>
              <a:ea typeface="Open Sans"/>
              <a:cs typeface="Arial" panose="020B0604020202020204" pitchFamily="34" charset="0"/>
            </a:endParaRPr>
          </a:p>
          <a:p>
            <a:r>
              <a:rPr lang="en-US" b="1" dirty="0">
                <a:solidFill>
                  <a:srgbClr val="161616"/>
                </a:solidFill>
                <a:latin typeface="Arial"/>
                <a:cs typeface="Arial"/>
              </a:rPr>
              <a:t>Gender binary </a:t>
            </a:r>
            <a:r>
              <a:rPr lang="en-US" dirty="0">
                <a:solidFill>
                  <a:srgbClr val="161616"/>
                </a:solidFill>
                <a:latin typeface="Arial"/>
                <a:cs typeface="Arial"/>
              </a:rPr>
              <a:t>is a cultural and societal system or process to classify individuals into only two genders, woman and man, as opposite.</a:t>
            </a:r>
          </a:p>
          <a:p>
            <a:endParaRPr lang="en-US" dirty="0">
              <a:solidFill>
                <a:srgbClr val="161616"/>
              </a:solidFill>
              <a:latin typeface="Arial"/>
              <a:cs typeface="Arial"/>
            </a:endParaRPr>
          </a:p>
          <a:p>
            <a:br>
              <a:rPr lang="en-US" i="1" dirty="0">
                <a:latin typeface="inherit"/>
                <a:ea typeface="Open Sans" charset="0"/>
                <a:cs typeface="Arial" panose="020B0604020202020204" pitchFamily="34" charset="0"/>
              </a:rPr>
            </a:br>
            <a:endParaRPr lang="en-US" i="1">
              <a:solidFill>
                <a:srgbClr val="000000"/>
              </a:solidFill>
              <a:latin typeface="Arial"/>
              <a:ea typeface="Open Sans"/>
              <a:cs typeface="Arial" panose="020B0604020202020204" pitchFamily="34" charset="0"/>
            </a:endParaRPr>
          </a:p>
        </p:txBody>
      </p:sp>
    </p:spTree>
    <p:extLst>
      <p:ext uri="{BB962C8B-B14F-4D97-AF65-F5344CB8AC3E}">
        <p14:creationId xmlns:p14="http://schemas.microsoft.com/office/powerpoint/2010/main" val="3773992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anim calcmode="lin" valueType="num">
                                      <p:cBhvr additive="base">
                                        <p:cTn id="13"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anim calcmode="lin" valueType="num">
                                      <p:cBhvr additive="base">
                                        <p:cTn id="19" dur="500" fill="hold"/>
                                        <p:tgtEl>
                                          <p:spTgt spid="8">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xEl>
                                              <p:pRg st="4" end="4"/>
                                            </p:txEl>
                                          </p:spTgt>
                                        </p:tgtEl>
                                        <p:attrNameLst>
                                          <p:attrName>style.visibility</p:attrName>
                                        </p:attrNameLst>
                                      </p:cBhvr>
                                      <p:to>
                                        <p:strVal val="visible"/>
                                      </p:to>
                                    </p:set>
                                    <p:anim calcmode="lin" valueType="num">
                                      <p:cBhvr additive="base">
                                        <p:cTn id="25" dur="500" fill="hold"/>
                                        <p:tgtEl>
                                          <p:spTgt spid="8">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xEl>
                                              <p:pRg st="6" end="6"/>
                                            </p:txEl>
                                          </p:spTgt>
                                        </p:tgtEl>
                                        <p:attrNameLst>
                                          <p:attrName>style.visibility</p:attrName>
                                        </p:attrNameLst>
                                      </p:cBhvr>
                                      <p:to>
                                        <p:strVal val="visible"/>
                                      </p:to>
                                    </p:set>
                                    <p:anim calcmode="lin" valueType="num">
                                      <p:cBhvr additive="base">
                                        <p:cTn id="31" dur="500" fill="hold"/>
                                        <p:tgtEl>
                                          <p:spTgt spid="8">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xEl>
                                              <p:pRg st="8" end="8"/>
                                            </p:txEl>
                                          </p:spTgt>
                                        </p:tgtEl>
                                        <p:attrNameLst>
                                          <p:attrName>style.visibility</p:attrName>
                                        </p:attrNameLst>
                                      </p:cBhvr>
                                      <p:to>
                                        <p:strVal val="visible"/>
                                      </p:to>
                                    </p:set>
                                    <p:anim calcmode="lin" valueType="num">
                                      <p:cBhvr additive="base">
                                        <p:cTn id="37" dur="500" fill="hold"/>
                                        <p:tgtEl>
                                          <p:spTgt spid="8">
                                            <p:txEl>
                                              <p:pRg st="8" end="8"/>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8">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p"/>
    </p:bldLst>
  </p:timing>
</p:sld>
</file>

<file path=ppt/theme/theme1.xml><?xml version="1.0" encoding="utf-8"?>
<a:theme xmlns:a="http://schemas.openxmlformats.org/drawingml/2006/main" name="Mini Powerpoint Template">
  <a:themeElements>
    <a:clrScheme name="Kula Color 1">
      <a:dk1>
        <a:srgbClr val="000000"/>
      </a:dk1>
      <a:lt1>
        <a:srgbClr val="FFFFFF"/>
      </a:lt1>
      <a:dk2>
        <a:srgbClr val="000000"/>
      </a:dk2>
      <a:lt2>
        <a:srgbClr val="FEFCFF"/>
      </a:lt2>
      <a:accent1>
        <a:srgbClr val="1D46F3"/>
      </a:accent1>
      <a:accent2>
        <a:srgbClr val="FE5757"/>
      </a:accent2>
      <a:accent3>
        <a:srgbClr val="FE0061"/>
      </a:accent3>
      <a:accent4>
        <a:srgbClr val="A905B7"/>
      </a:accent4>
      <a:accent5>
        <a:srgbClr val="7030BD"/>
      </a:accent5>
      <a:accent6>
        <a:srgbClr val="3C4EBC"/>
      </a:accent6>
      <a:hlink>
        <a:srgbClr val="5352F5"/>
      </a:hlink>
      <a:folHlink>
        <a:srgbClr val="BFBFBF"/>
      </a:folHlink>
    </a:clrScheme>
    <a:fontScheme name="Montserrat_OpenSans">
      <a:majorFont>
        <a:latin typeface="Montserrat-Bold"/>
        <a:ea typeface=""/>
        <a:cs typeface=""/>
      </a:majorFont>
      <a:minorFont>
        <a:latin typeface="Open Sans"/>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B&amp;D-Powerpoint Template_16x9" id="{D6003E70-2833-4847-828A-A182BBF6C8FF}" vid="{85D7DE89-D8E2-D743-952C-ED1FA0F1847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6d887a2-cb76-48ca-8e7a-36f01d0891c6">
      <Terms xmlns="http://schemas.microsoft.com/office/infopath/2007/PartnerControls"/>
    </lcf76f155ced4ddcb4097134ff3c332f>
    <TaxCatchAll xmlns="4d0a3ad0-32ee-4607-9ba4-0de2981250ca"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40AFA98DC638E46A4A12785B6B16307" ma:contentTypeVersion="17" ma:contentTypeDescription="Create a new document." ma:contentTypeScope="" ma:versionID="1b762fcf53212d5a24c6d5ff0a950c71">
  <xsd:schema xmlns:xsd="http://www.w3.org/2001/XMLSchema" xmlns:xs="http://www.w3.org/2001/XMLSchema" xmlns:p="http://schemas.microsoft.com/office/2006/metadata/properties" xmlns:ns2="a6d887a2-cb76-48ca-8e7a-36f01d0891c6" xmlns:ns3="4d0a3ad0-32ee-4607-9ba4-0de2981250ca" targetNamespace="http://schemas.microsoft.com/office/2006/metadata/properties" ma:root="true" ma:fieldsID="c1b13e63fa03850d0d16d45c98e229cd" ns2:_="" ns3:_="">
    <xsd:import namespace="a6d887a2-cb76-48ca-8e7a-36f01d0891c6"/>
    <xsd:import namespace="4d0a3ad0-32ee-4607-9ba4-0de2981250c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ObjectDetectorVersions" minOccurs="0"/>
                <xsd:element ref="ns2:MediaServiceSearchPropertie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d887a2-cb76-48ca-8e7a-36f01d0891c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9748fa32-2c86-4eb4-8a30-862adc17a02b"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Location" ma:index="24"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d0a3ad0-32ee-4607-9ba4-0de2981250ca"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28d299f4-1507-4e37-86bb-8a4815515d1d}" ma:internalName="TaxCatchAll" ma:showField="CatchAllData" ma:web="4d0a3ad0-32ee-4607-9ba4-0de2981250c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56C5A1F-DEF5-4E70-984F-B2E45D81E087}">
  <ds:schemaRefs>
    <ds:schemaRef ds:uri="http://schemas.microsoft.com/office/2006/documentManagement/types"/>
    <ds:schemaRef ds:uri="http://purl.org/dc/terms/"/>
    <ds:schemaRef ds:uri="http://www.w3.org/XML/1998/namespace"/>
    <ds:schemaRef ds:uri="http://schemas.openxmlformats.org/package/2006/metadata/core-properties"/>
    <ds:schemaRef ds:uri="http://purl.org/dc/dcmitype/"/>
    <ds:schemaRef ds:uri="http://schemas.microsoft.com/office/infopath/2007/PartnerControls"/>
    <ds:schemaRef ds:uri="a6d887a2-cb76-48ca-8e7a-36f01d0891c6"/>
    <ds:schemaRef ds:uri="http://schemas.microsoft.com/office/2006/metadata/properties"/>
    <ds:schemaRef ds:uri="4d0a3ad0-32ee-4607-9ba4-0de2981250ca"/>
    <ds:schemaRef ds:uri="http://purl.org/dc/elements/1.1/"/>
  </ds:schemaRefs>
</ds:datastoreItem>
</file>

<file path=customXml/itemProps2.xml><?xml version="1.0" encoding="utf-8"?>
<ds:datastoreItem xmlns:ds="http://schemas.openxmlformats.org/officeDocument/2006/customXml" ds:itemID="{6C073BCC-8C59-4DAF-955D-95509CA8483C}">
  <ds:schemaRefs>
    <ds:schemaRef ds:uri="http://schemas.microsoft.com/sharepoint/v3/contenttype/forms"/>
  </ds:schemaRefs>
</ds:datastoreItem>
</file>

<file path=customXml/itemProps3.xml><?xml version="1.0" encoding="utf-8"?>
<ds:datastoreItem xmlns:ds="http://schemas.openxmlformats.org/officeDocument/2006/customXml" ds:itemID="{4EBCAC13-D5C9-4A4F-A036-A40D94F474A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6d887a2-cb76-48ca-8e7a-36f01d0891c6"/>
    <ds:schemaRef ds:uri="4d0a3ad0-32ee-4607-9ba4-0de2981250c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0</TotalTime>
  <Words>11755</Words>
  <Application>Microsoft Office PowerPoint</Application>
  <PresentationFormat>Widescreen</PresentationFormat>
  <Paragraphs>675</Paragraphs>
  <Slides>51</Slides>
  <Notes>30</Notes>
  <HiddenSlides>0</HiddenSlides>
  <MMClips>2</MMClips>
  <ScaleCrop>false</ScaleCrop>
  <HeadingPairs>
    <vt:vector size="4" baseType="variant">
      <vt:variant>
        <vt:lpstr>Theme</vt:lpstr>
      </vt:variant>
      <vt:variant>
        <vt:i4>1</vt:i4>
      </vt:variant>
      <vt:variant>
        <vt:lpstr>Slide Titles</vt:lpstr>
      </vt:variant>
      <vt:variant>
        <vt:i4>51</vt:i4>
      </vt:variant>
    </vt:vector>
  </HeadingPairs>
  <TitlesOfParts>
    <vt:vector size="52" baseType="lpstr">
      <vt:lpstr>Mini Powerpoint Template</vt:lpstr>
      <vt:lpstr>PowerPoint Presentation</vt:lpstr>
      <vt:lpstr>PowerPoint Presentation</vt:lpstr>
      <vt:lpstr>PowerPoint Presentation</vt:lpstr>
      <vt:lpstr>PowerPoint Presentation</vt:lpstr>
      <vt:lpstr>What is Gender-based Violence?</vt:lpstr>
      <vt:lpstr>PowerPoint Presentation</vt:lpstr>
      <vt:lpstr>PowerPoint Presentation</vt:lpstr>
      <vt:lpstr>PowerPoint Presentation</vt:lpstr>
      <vt:lpstr>PowerPoint Presentation</vt:lpstr>
      <vt:lpstr>What is „Gender Ideology“?</vt:lpstr>
      <vt:lpstr>Types of Gender-based Violence  both online and offline</vt:lpstr>
      <vt:lpstr>Gender-based Violence is a continuum</vt:lpstr>
      <vt:lpstr>The importance of Intersectionality </vt:lpstr>
      <vt:lpstr>Intersecting identities: incidence of gender-based violence in academia (vs 62% without these characteristics)</vt:lpstr>
      <vt:lpstr>Active (affirmative) consent</vt:lpstr>
      <vt:lpstr>PowerPoint Presentation</vt:lpstr>
      <vt:lpstr>Factors that enable Gender-based Violence in Academia</vt:lpstr>
      <vt:lpstr>PowerPoint Presentation</vt:lpstr>
      <vt:lpstr>PowerPoint Presentation</vt:lpstr>
      <vt:lpstr>PowerPoint Presentation</vt:lpstr>
      <vt:lpstr>PowerPoint Presentation</vt:lpstr>
      <vt:lpstr>7P model to address gender-based violence in research performing organisations.</vt:lpstr>
      <vt:lpstr>UniSAFE  GenderSAFE 7P Conceptual Framework </vt:lpstr>
      <vt:lpstr>PowerPoint Presentation</vt:lpstr>
      <vt:lpstr>PowerPoint Presentation</vt:lpstr>
      <vt:lpstr>Policies: EU / global level</vt:lpstr>
      <vt:lpstr>PowerPoint Presentation</vt:lpstr>
      <vt:lpstr>UniSAFE institutional Policy Recommendations (1)</vt:lpstr>
      <vt:lpstr>UniSAFE Policy Recommendations (2)</vt:lpstr>
      <vt:lpstr>UniSAFE Policy Recommendations (3)</vt:lpstr>
      <vt:lpstr>Tips and Hints (1)</vt:lpstr>
      <vt:lpstr>Tips and Hints (2)</vt:lpstr>
      <vt:lpstr>GenderSAFE Model Policy Framework</vt:lpstr>
      <vt:lpstr>Overview of the MPF</vt:lpstr>
      <vt:lpstr>CoP Discussions: General level &amp; Circles</vt:lpstr>
      <vt:lpstr>PowerPoint Presentation</vt:lpstr>
      <vt:lpstr>Prevention</vt:lpstr>
      <vt:lpstr>Tips &amp; Hints for Prevention</vt:lpstr>
      <vt:lpstr>PowerPoint Presentation</vt:lpstr>
      <vt:lpstr>PowerPoint Presentation</vt:lpstr>
      <vt:lpstr>PowerPoint Presentation</vt:lpstr>
      <vt:lpstr>Don’t turn a blind eye Guide / Sexual Harassment: learn, prevent, protect - University of Geneva</vt:lpstr>
      <vt:lpstr>PowerPoint Presentation</vt:lpstr>
      <vt:lpstr>Training (1)</vt:lpstr>
      <vt:lpstr>Training (2)</vt:lpstr>
      <vt:lpstr>PowerPoint Presentation</vt:lpstr>
      <vt:lpstr>WHICH ROLE FOR STUDENTS?</vt:lpstr>
      <vt:lpstr>How to get involved</vt:lpstr>
      <vt:lpstr>Exit questionnaire</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ShapeShift</dc:creator>
  <cp:keywords/>
  <dc:description/>
  <cp:lastModifiedBy>Ana Brandl</cp:lastModifiedBy>
  <cp:revision>239</cp:revision>
  <dcterms:created xsi:type="dcterms:W3CDTF">2017-07-25T02:03:18Z</dcterms:created>
  <dcterms:modified xsi:type="dcterms:W3CDTF">2026-06-24T11:36:13Z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0x010100840AFA98DC638E46A4A12785B6B16307</vt:lpwstr>
  </property>
  <property fmtid="{D5CDD505-2E9C-101B-9397-08002B2CF9AE}" pid="3" name="MediaServiceImageTags">
    <vt:lpwstr/>
  </property>
</Properties>
</file>