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Lst>
  <p:notesMasterIdLst>
    <p:notesMasterId r:id="rId50"/>
  </p:notesMasterIdLst>
  <p:handoutMasterIdLst>
    <p:handoutMasterId r:id="rId51"/>
  </p:handoutMasterIdLst>
  <p:sldIdLst>
    <p:sldId id="373" r:id="rId5"/>
    <p:sldId id="380" r:id="rId6"/>
    <p:sldId id="386" r:id="rId7"/>
    <p:sldId id="387" r:id="rId8"/>
    <p:sldId id="457" r:id="rId9"/>
    <p:sldId id="458" r:id="rId10"/>
    <p:sldId id="475" r:id="rId11"/>
    <p:sldId id="465" r:id="rId12"/>
    <p:sldId id="474" r:id="rId13"/>
    <p:sldId id="468" r:id="rId14"/>
    <p:sldId id="467" r:id="rId15"/>
    <p:sldId id="384" r:id="rId16"/>
    <p:sldId id="300" r:id="rId17"/>
    <p:sldId id="379" r:id="rId18"/>
    <p:sldId id="390" r:id="rId19"/>
    <p:sldId id="479" r:id="rId20"/>
    <p:sldId id="443" r:id="rId21"/>
    <p:sldId id="391" r:id="rId22"/>
    <p:sldId id="534" r:id="rId23"/>
    <p:sldId id="377" r:id="rId24"/>
    <p:sldId id="542" r:id="rId25"/>
    <p:sldId id="472" r:id="rId26"/>
    <p:sldId id="543" r:id="rId27"/>
    <p:sldId id="381" r:id="rId28"/>
    <p:sldId id="393" r:id="rId29"/>
    <p:sldId id="392" r:id="rId30"/>
    <p:sldId id="396" r:id="rId31"/>
    <p:sldId id="438" r:id="rId32"/>
    <p:sldId id="466" r:id="rId33"/>
    <p:sldId id="400" r:id="rId34"/>
    <p:sldId id="476" r:id="rId35"/>
    <p:sldId id="544" r:id="rId36"/>
    <p:sldId id="463" r:id="rId37"/>
    <p:sldId id="401" r:id="rId38"/>
    <p:sldId id="470" r:id="rId39"/>
    <p:sldId id="456" r:id="rId40"/>
    <p:sldId id="471" r:id="rId41"/>
    <p:sldId id="469" r:id="rId42"/>
    <p:sldId id="452" r:id="rId43"/>
    <p:sldId id="464" r:id="rId44"/>
    <p:sldId id="433" r:id="rId45"/>
    <p:sldId id="477" r:id="rId46"/>
    <p:sldId id="478" r:id="rId47"/>
    <p:sldId id="642" r:id="rId48"/>
    <p:sldId id="643" r:id="rId49"/>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CA191C7-8639-458B-90D6-6CF005D5985F}">
          <p14:sldIdLst>
            <p14:sldId id="373"/>
          </p14:sldIdLst>
        </p14:section>
        <p14:section name="Welcome and objectives" id="{0E04064E-75B5-9A49-8FD5-DAA4E951706A}">
          <p14:sldIdLst>
            <p14:sldId id="380"/>
            <p14:sldId id="386"/>
            <p14:sldId id="387"/>
          </p14:sldIdLst>
        </p14:section>
        <p14:section name="Understanding key concepts" id="{4DFEEA9B-A2CF-8647-BC5A-85E90951FEB5}">
          <p14:sldIdLst>
            <p14:sldId id="457"/>
            <p14:sldId id="458"/>
            <p14:sldId id="475"/>
            <p14:sldId id="465"/>
            <p14:sldId id="474"/>
            <p14:sldId id="468"/>
            <p14:sldId id="467"/>
          </p14:sldIdLst>
        </p14:section>
        <p14:section name="Key concepts 2" id="{F8C39268-4004-034C-A8FE-F96DD52ED97D}">
          <p14:sldIdLst>
            <p14:sldId id="384"/>
            <p14:sldId id="300"/>
            <p14:sldId id="379"/>
            <p14:sldId id="390"/>
            <p14:sldId id="479"/>
            <p14:sldId id="443"/>
            <p14:sldId id="391"/>
            <p14:sldId id="534"/>
            <p14:sldId id="377"/>
            <p14:sldId id="542"/>
            <p14:sldId id="472"/>
            <p14:sldId id="543"/>
            <p14:sldId id="381"/>
            <p14:sldId id="393"/>
            <p14:sldId id="392"/>
            <p14:sldId id="396"/>
            <p14:sldId id="438"/>
            <p14:sldId id="466"/>
            <p14:sldId id="400"/>
            <p14:sldId id="476"/>
            <p14:sldId id="544"/>
            <p14:sldId id="463"/>
          </p14:sldIdLst>
        </p14:section>
        <p14:section name="longer version with optional exercise" id="{55A76389-183A-3A44-A9B6-3CDFA3D22653}">
          <p14:sldIdLst>
            <p14:sldId id="401"/>
            <p14:sldId id="470"/>
            <p14:sldId id="456"/>
            <p14:sldId id="471"/>
            <p14:sldId id="469"/>
            <p14:sldId id="452"/>
            <p14:sldId id="464"/>
          </p14:sldIdLst>
        </p14:section>
        <p14:section name="closing" id="{EBF81BC7-D5FA-A743-A2F0-10A928B8DDBE}">
          <p14:sldIdLst>
            <p14:sldId id="433"/>
            <p14:sldId id="477"/>
            <p14:sldId id="478"/>
            <p14:sldId id="642"/>
            <p14:sldId id="643"/>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1FBB5F-A279-E1BC-A639-3829B0244F7C}" name="Vasia   Madesi" initials="VM" userId="S::vasia.madesi_yellowwindow.com#ext#@europeansf.onmicrosoft.com::16d47c5c-4b5a-452a-bc8a-bb2a63f077b9" providerId="AD"/>
  <p188:author id="{E370729B-B67E-3172-816F-43AC9614DD79}" name="Anne Laure Humbert" initials="AH" userId="S::anne.laure.humbert@gu.se::842e2bc8-1a03-4d14-a25a-c16c958f345d" providerId="AD"/>
  <p188:author id="{0AA57FB6-ED7B-C510-6D1C-57BAE39A7DE5}" name="Chisato Namatsu" initials="CN" userId="S::gusnamch@student.gu.se::2be8e406-95ff-4b4a-a152-2686c85b13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4091"/>
    <a:srgbClr val="5792CE"/>
    <a:srgbClr val="000000"/>
    <a:srgbClr val="87C39C"/>
    <a:srgbClr val="FFFFFF"/>
    <a:srgbClr val="0F2235"/>
    <a:srgbClr val="AED7BD"/>
    <a:srgbClr val="80AD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30"/>
    <p:restoredTop sz="76438"/>
  </p:normalViewPr>
  <p:slideViewPr>
    <p:cSldViewPr snapToGrid="0">
      <p:cViewPr varScale="1">
        <p:scale>
          <a:sx n="95" d="100"/>
          <a:sy n="95" d="100"/>
        </p:scale>
        <p:origin x="1320" y="184"/>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DBE6E660-D9BD-3C00-33FA-66DF25452508}"/>
    <pc:docChg chg="mod addSld delSld modSld sldOrd modSection">
      <pc:chgData name="Vasia   Madesi" userId="S::vasia.madesi_yellowwindow.com#ext#@europeansf.onmicrosoft.com::16d47c5c-4b5a-452a-bc8a-bb2a63f077b9" providerId="AD" clId="Web-{DBE6E660-D9BD-3C00-33FA-66DF25452508}" dt="2026-05-12T08:31:57.680" v="136" actId="20577"/>
      <pc:docMkLst>
        <pc:docMk/>
      </pc:docMkLst>
      <pc:sldChg chg="modSp">
        <pc:chgData name="Vasia   Madesi" userId="S::vasia.madesi_yellowwindow.com#ext#@europeansf.onmicrosoft.com::16d47c5c-4b5a-452a-bc8a-bb2a63f077b9" providerId="AD" clId="Web-{DBE6E660-D9BD-3C00-33FA-66DF25452508}" dt="2026-05-12T08:31:57.680" v="136" actId="20577"/>
        <pc:sldMkLst>
          <pc:docMk/>
          <pc:sldMk cId="1900219768" sldId="373"/>
        </pc:sldMkLst>
        <pc:spChg chg="mod">
          <ac:chgData name="Vasia   Madesi" userId="S::vasia.madesi_yellowwindow.com#ext#@europeansf.onmicrosoft.com::16d47c5c-4b5a-452a-bc8a-bb2a63f077b9" providerId="AD" clId="Web-{DBE6E660-D9BD-3C00-33FA-66DF25452508}" dt="2026-05-12T07:22:55.501" v="10" actId="20577"/>
          <ac:spMkLst>
            <pc:docMk/>
            <pc:sldMk cId="1900219768" sldId="373"/>
            <ac:spMk id="2" creationId="{D8CB09EA-0CC9-05E0-2A20-C32250FEB137}"/>
          </ac:spMkLst>
        </pc:spChg>
        <pc:spChg chg="mod">
          <ac:chgData name="Vasia   Madesi" userId="S::vasia.madesi_yellowwindow.com#ext#@europeansf.onmicrosoft.com::16d47c5c-4b5a-452a-bc8a-bb2a63f077b9" providerId="AD" clId="Web-{DBE6E660-D9BD-3C00-33FA-66DF25452508}" dt="2026-05-12T08:31:57.680" v="136" actId="20577"/>
          <ac:spMkLst>
            <pc:docMk/>
            <pc:sldMk cId="1900219768" sldId="373"/>
            <ac:spMk id="4" creationId="{D38AFE21-FFA0-E449-BF7B-69C5978EF388}"/>
          </ac:spMkLst>
        </pc:spChg>
      </pc:sldChg>
      <pc:sldChg chg="modSp">
        <pc:chgData name="Vasia   Madesi" userId="S::vasia.madesi_yellowwindow.com#ext#@europeansf.onmicrosoft.com::16d47c5c-4b5a-452a-bc8a-bb2a63f077b9" providerId="AD" clId="Web-{DBE6E660-D9BD-3C00-33FA-66DF25452508}" dt="2026-05-12T07:23:02.032" v="11" actId="20577"/>
        <pc:sldMkLst>
          <pc:docMk/>
          <pc:sldMk cId="1745838413" sldId="380"/>
        </pc:sldMkLst>
        <pc:spChg chg="mod">
          <ac:chgData name="Vasia   Madesi" userId="S::vasia.madesi_yellowwindow.com#ext#@europeansf.onmicrosoft.com::16d47c5c-4b5a-452a-bc8a-bb2a63f077b9" providerId="AD" clId="Web-{DBE6E660-D9BD-3C00-33FA-66DF25452508}" dt="2026-05-12T07:23:02.032" v="11" actId="20577"/>
          <ac:spMkLst>
            <pc:docMk/>
            <pc:sldMk cId="1745838413" sldId="380"/>
            <ac:spMk id="8" creationId="{6C6B85A1-21F2-BAAC-007C-880D4D0CBD06}"/>
          </ac:spMkLst>
        </pc:spChg>
      </pc:sldChg>
      <pc:sldChg chg="modSp">
        <pc:chgData name="Vasia   Madesi" userId="S::vasia.madesi_yellowwindow.com#ext#@europeansf.onmicrosoft.com::16d47c5c-4b5a-452a-bc8a-bb2a63f077b9" providerId="AD" clId="Web-{DBE6E660-D9BD-3C00-33FA-66DF25452508}" dt="2026-05-12T07:25:50.501" v="62"/>
        <pc:sldMkLst>
          <pc:docMk/>
          <pc:sldMk cId="4060640501" sldId="381"/>
        </pc:sldMkLst>
        <pc:spChg chg="mod">
          <ac:chgData name="Vasia   Madesi" userId="S::vasia.madesi_yellowwindow.com#ext#@europeansf.onmicrosoft.com::16d47c5c-4b5a-452a-bc8a-bb2a63f077b9" providerId="AD" clId="Web-{DBE6E660-D9BD-3C00-33FA-66DF25452508}" dt="2026-05-12T07:25:50.470" v="60"/>
          <ac:spMkLst>
            <pc:docMk/>
            <pc:sldMk cId="4060640501" sldId="381"/>
            <ac:spMk id="12" creationId="{EC7DAEEF-2DB1-B476-F334-F6A101E8481C}"/>
          </ac:spMkLst>
        </pc:spChg>
        <pc:spChg chg="mod">
          <ac:chgData name="Vasia   Madesi" userId="S::vasia.madesi_yellowwindow.com#ext#@europeansf.onmicrosoft.com::16d47c5c-4b5a-452a-bc8a-bb2a63f077b9" providerId="AD" clId="Web-{DBE6E660-D9BD-3C00-33FA-66DF25452508}" dt="2026-05-12T07:25:50.470" v="61"/>
          <ac:spMkLst>
            <pc:docMk/>
            <pc:sldMk cId="4060640501" sldId="381"/>
            <ac:spMk id="15" creationId="{89CFD5AB-EA31-F01A-121A-4AC1A55432F3}"/>
          </ac:spMkLst>
        </pc:spChg>
        <pc:spChg chg="mod">
          <ac:chgData name="Vasia   Madesi" userId="S::vasia.madesi_yellowwindow.com#ext#@europeansf.onmicrosoft.com::16d47c5c-4b5a-452a-bc8a-bb2a63f077b9" providerId="AD" clId="Web-{DBE6E660-D9BD-3C00-33FA-66DF25452508}" dt="2026-05-12T07:25:50.501" v="62"/>
          <ac:spMkLst>
            <pc:docMk/>
            <pc:sldMk cId="4060640501" sldId="381"/>
            <ac:spMk id="16" creationId="{B9517B3A-4FC3-11D4-F77C-EA403E2D256C}"/>
          </ac:spMkLst>
        </pc:spChg>
      </pc:sldChg>
      <pc:sldChg chg="modSp">
        <pc:chgData name="Vasia   Madesi" userId="S::vasia.madesi_yellowwindow.com#ext#@europeansf.onmicrosoft.com::16d47c5c-4b5a-452a-bc8a-bb2a63f077b9" providerId="AD" clId="Web-{DBE6E660-D9BD-3C00-33FA-66DF25452508}" dt="2026-05-12T07:23:09.094" v="12"/>
        <pc:sldMkLst>
          <pc:docMk/>
          <pc:sldMk cId="2337757069" sldId="386"/>
        </pc:sldMkLst>
        <pc:spChg chg="mod">
          <ac:chgData name="Vasia   Madesi" userId="S::vasia.madesi_yellowwindow.com#ext#@europeansf.onmicrosoft.com::16d47c5c-4b5a-452a-bc8a-bb2a63f077b9" providerId="AD" clId="Web-{DBE6E660-D9BD-3C00-33FA-66DF25452508}" dt="2026-05-12T07:23:09.094" v="12"/>
          <ac:spMkLst>
            <pc:docMk/>
            <pc:sldMk cId="2337757069" sldId="386"/>
            <ac:spMk id="9" creationId="{C88745D9-FD62-5114-071E-2B7BCE20FB63}"/>
          </ac:spMkLst>
        </pc:spChg>
      </pc:sldChg>
      <pc:sldChg chg="modSp">
        <pc:chgData name="Vasia   Madesi" userId="S::vasia.madesi_yellowwindow.com#ext#@europeansf.onmicrosoft.com::16d47c5c-4b5a-452a-bc8a-bb2a63f077b9" providerId="AD" clId="Web-{DBE6E660-D9BD-3C00-33FA-66DF25452508}" dt="2026-05-12T07:24:38.938" v="37"/>
        <pc:sldMkLst>
          <pc:docMk/>
          <pc:sldMk cId="3862689276" sldId="390"/>
        </pc:sldMkLst>
        <pc:spChg chg="mod">
          <ac:chgData name="Vasia   Madesi" userId="S::vasia.madesi_yellowwindow.com#ext#@europeansf.onmicrosoft.com::16d47c5c-4b5a-452a-bc8a-bb2a63f077b9" providerId="AD" clId="Web-{DBE6E660-D9BD-3C00-33FA-66DF25452508}" dt="2026-05-12T07:24:38.923" v="36"/>
          <ac:spMkLst>
            <pc:docMk/>
            <pc:sldMk cId="3862689276" sldId="390"/>
            <ac:spMk id="2" creationId="{0F53A466-CDD8-D911-965D-11E54AC723A5}"/>
          </ac:spMkLst>
        </pc:spChg>
        <pc:spChg chg="mod">
          <ac:chgData name="Vasia   Madesi" userId="S::vasia.madesi_yellowwindow.com#ext#@europeansf.onmicrosoft.com::16d47c5c-4b5a-452a-bc8a-bb2a63f077b9" providerId="AD" clId="Web-{DBE6E660-D9BD-3C00-33FA-66DF25452508}" dt="2026-05-12T07:24:38.938" v="37"/>
          <ac:spMkLst>
            <pc:docMk/>
            <pc:sldMk cId="3862689276" sldId="390"/>
            <ac:spMk id="4" creationId="{951C7916-0E30-4B63-CB8D-795578A5E879}"/>
          </ac:spMkLst>
        </pc:spChg>
      </pc:sldChg>
      <pc:sldChg chg="modSp">
        <pc:chgData name="Vasia   Madesi" userId="S::vasia.madesi_yellowwindow.com#ext#@europeansf.onmicrosoft.com::16d47c5c-4b5a-452a-bc8a-bb2a63f077b9" providerId="AD" clId="Web-{DBE6E660-D9BD-3C00-33FA-66DF25452508}" dt="2026-05-12T07:25:02.298" v="47" actId="20577"/>
        <pc:sldMkLst>
          <pc:docMk/>
          <pc:sldMk cId="473838590" sldId="391"/>
        </pc:sldMkLst>
        <pc:spChg chg="mod">
          <ac:chgData name="Vasia   Madesi" userId="S::vasia.madesi_yellowwindow.com#ext#@europeansf.onmicrosoft.com::16d47c5c-4b5a-452a-bc8a-bb2a63f077b9" providerId="AD" clId="Web-{DBE6E660-D9BD-3C00-33FA-66DF25452508}" dt="2026-05-12T07:24:52.360" v="38"/>
          <ac:spMkLst>
            <pc:docMk/>
            <pc:sldMk cId="473838590" sldId="391"/>
            <ac:spMk id="2" creationId="{E1DAE8AE-6FEB-DF2D-686A-6385B3A11598}"/>
          </ac:spMkLst>
        </pc:spChg>
        <pc:spChg chg="mod">
          <ac:chgData name="Vasia   Madesi" userId="S::vasia.madesi_yellowwindow.com#ext#@europeansf.onmicrosoft.com::16d47c5c-4b5a-452a-bc8a-bb2a63f077b9" providerId="AD" clId="Web-{DBE6E660-D9BD-3C00-33FA-66DF25452508}" dt="2026-05-12T07:24:52.360" v="39"/>
          <ac:spMkLst>
            <pc:docMk/>
            <pc:sldMk cId="473838590" sldId="391"/>
            <ac:spMk id="3" creationId="{16548265-E79B-7A1A-6A6C-E092F1FCE035}"/>
          </ac:spMkLst>
        </pc:spChg>
        <pc:spChg chg="mod">
          <ac:chgData name="Vasia   Madesi" userId="S::vasia.madesi_yellowwindow.com#ext#@europeansf.onmicrosoft.com::16d47c5c-4b5a-452a-bc8a-bb2a63f077b9" providerId="AD" clId="Web-{DBE6E660-D9BD-3C00-33FA-66DF25452508}" dt="2026-05-12T07:24:52.360" v="40"/>
          <ac:spMkLst>
            <pc:docMk/>
            <pc:sldMk cId="473838590" sldId="391"/>
            <ac:spMk id="4" creationId="{5AED4B6F-940B-61C7-8F86-F3F4A2C661BE}"/>
          </ac:spMkLst>
        </pc:spChg>
        <pc:spChg chg="mod">
          <ac:chgData name="Vasia   Madesi" userId="S::vasia.madesi_yellowwindow.com#ext#@europeansf.onmicrosoft.com::16d47c5c-4b5a-452a-bc8a-bb2a63f077b9" providerId="AD" clId="Web-{DBE6E660-D9BD-3C00-33FA-66DF25452508}" dt="2026-05-12T07:24:52.360" v="41"/>
          <ac:spMkLst>
            <pc:docMk/>
            <pc:sldMk cId="473838590" sldId="391"/>
            <ac:spMk id="6" creationId="{AB667ECD-FDE3-0A7D-52B4-0B385672D25D}"/>
          </ac:spMkLst>
        </pc:spChg>
        <pc:spChg chg="mod">
          <ac:chgData name="Vasia   Madesi" userId="S::vasia.madesi_yellowwindow.com#ext#@europeansf.onmicrosoft.com::16d47c5c-4b5a-452a-bc8a-bb2a63f077b9" providerId="AD" clId="Web-{DBE6E660-D9BD-3C00-33FA-66DF25452508}" dt="2026-05-12T07:24:52.376" v="42"/>
          <ac:spMkLst>
            <pc:docMk/>
            <pc:sldMk cId="473838590" sldId="391"/>
            <ac:spMk id="10" creationId="{FCD8DBFD-08BA-5D91-98AF-BFD2EAEAB011}"/>
          </ac:spMkLst>
        </pc:spChg>
        <pc:spChg chg="mod">
          <ac:chgData name="Vasia   Madesi" userId="S::vasia.madesi_yellowwindow.com#ext#@europeansf.onmicrosoft.com::16d47c5c-4b5a-452a-bc8a-bb2a63f077b9" providerId="AD" clId="Web-{DBE6E660-D9BD-3C00-33FA-66DF25452508}" dt="2026-05-12T07:25:02.298" v="47" actId="20577"/>
          <ac:spMkLst>
            <pc:docMk/>
            <pc:sldMk cId="473838590" sldId="391"/>
            <ac:spMk id="11" creationId="{326575DF-CE24-2FD2-F48B-99D02809E6A9}"/>
          </ac:spMkLst>
        </pc:spChg>
      </pc:sldChg>
      <pc:sldChg chg="modSp">
        <pc:chgData name="Vasia   Madesi" userId="S::vasia.madesi_yellowwindow.com#ext#@europeansf.onmicrosoft.com::16d47c5c-4b5a-452a-bc8a-bb2a63f077b9" providerId="AD" clId="Web-{DBE6E660-D9BD-3C00-33FA-66DF25452508}" dt="2026-05-12T07:25:59.079" v="63"/>
        <pc:sldMkLst>
          <pc:docMk/>
          <pc:sldMk cId="1536901902" sldId="393"/>
        </pc:sldMkLst>
        <pc:spChg chg="mod">
          <ac:chgData name="Vasia   Madesi" userId="S::vasia.madesi_yellowwindow.com#ext#@europeansf.onmicrosoft.com::16d47c5c-4b5a-452a-bc8a-bb2a63f077b9" providerId="AD" clId="Web-{DBE6E660-D9BD-3C00-33FA-66DF25452508}" dt="2026-05-12T07:25:59.079" v="63"/>
          <ac:spMkLst>
            <pc:docMk/>
            <pc:sldMk cId="1536901902" sldId="393"/>
            <ac:spMk id="5" creationId="{B6484FB6-2BE7-3D40-FDAC-69F24A1E7855}"/>
          </ac:spMkLst>
        </pc:spChg>
      </pc:sldChg>
      <pc:sldChg chg="modSp">
        <pc:chgData name="Vasia   Madesi" userId="S::vasia.madesi_yellowwindow.com#ext#@europeansf.onmicrosoft.com::16d47c5c-4b5a-452a-bc8a-bb2a63f077b9" providerId="AD" clId="Web-{DBE6E660-D9BD-3C00-33FA-66DF25452508}" dt="2026-05-12T07:28:48.814" v="64"/>
        <pc:sldMkLst>
          <pc:docMk/>
          <pc:sldMk cId="1753362140" sldId="400"/>
        </pc:sldMkLst>
        <pc:spChg chg="mod">
          <ac:chgData name="Vasia   Madesi" userId="S::vasia.madesi_yellowwindow.com#ext#@europeansf.onmicrosoft.com::16d47c5c-4b5a-452a-bc8a-bb2a63f077b9" providerId="AD" clId="Web-{DBE6E660-D9BD-3C00-33FA-66DF25452508}" dt="2026-05-12T07:28:48.814" v="64"/>
          <ac:spMkLst>
            <pc:docMk/>
            <pc:sldMk cId="1753362140" sldId="400"/>
            <ac:spMk id="9" creationId="{96D448B0-F060-F44F-E9C6-A0F70B3CE1F3}"/>
          </ac:spMkLst>
        </pc:spChg>
      </pc:sldChg>
      <pc:sldChg chg="mod modShow">
        <pc:chgData name="Vasia   Madesi" userId="S::vasia.madesi_yellowwindow.com#ext#@europeansf.onmicrosoft.com::16d47c5c-4b5a-452a-bc8a-bb2a63f077b9" providerId="AD" clId="Web-{DBE6E660-D9BD-3C00-33FA-66DF25452508}" dt="2026-05-12T07:29:12.204" v="67"/>
        <pc:sldMkLst>
          <pc:docMk/>
          <pc:sldMk cId="753235951" sldId="401"/>
        </pc:sldMkLst>
      </pc:sldChg>
      <pc:sldChg chg="modSp mod modShow">
        <pc:chgData name="Vasia   Madesi" userId="S::vasia.madesi_yellowwindow.com#ext#@europeansf.onmicrosoft.com::16d47c5c-4b5a-452a-bc8a-bb2a63f077b9" providerId="AD" clId="Web-{DBE6E660-D9BD-3C00-33FA-66DF25452508}" dt="2026-05-12T07:30:05.501" v="80"/>
        <pc:sldMkLst>
          <pc:docMk/>
          <pc:sldMk cId="2969688235" sldId="452"/>
        </pc:sldMkLst>
        <pc:spChg chg="mod">
          <ac:chgData name="Vasia   Madesi" userId="S::vasia.madesi_yellowwindow.com#ext#@europeansf.onmicrosoft.com::16d47c5c-4b5a-452a-bc8a-bb2a63f077b9" providerId="AD" clId="Web-{DBE6E660-D9BD-3C00-33FA-66DF25452508}" dt="2026-05-12T07:30:01.360" v="79" actId="20577"/>
          <ac:spMkLst>
            <pc:docMk/>
            <pc:sldMk cId="2969688235" sldId="452"/>
            <ac:spMk id="2" creationId="{79241431-1047-EAD8-BDDF-97F316C5DEF0}"/>
          </ac:spMkLst>
        </pc:spChg>
      </pc:sldChg>
      <pc:sldChg chg="modSp mod modShow">
        <pc:chgData name="Vasia   Madesi" userId="S::vasia.madesi_yellowwindow.com#ext#@europeansf.onmicrosoft.com::16d47c5c-4b5a-452a-bc8a-bb2a63f077b9" providerId="AD" clId="Web-{DBE6E660-D9BD-3C00-33FA-66DF25452508}" dt="2026-05-12T07:29:31.985" v="73" actId="20577"/>
        <pc:sldMkLst>
          <pc:docMk/>
          <pc:sldMk cId="484691032" sldId="456"/>
        </pc:sldMkLst>
        <pc:spChg chg="mod">
          <ac:chgData name="Vasia   Madesi" userId="S::vasia.madesi_yellowwindow.com#ext#@europeansf.onmicrosoft.com::16d47c5c-4b5a-452a-bc8a-bb2a63f077b9" providerId="AD" clId="Web-{DBE6E660-D9BD-3C00-33FA-66DF25452508}" dt="2026-05-12T07:29:31.985" v="73" actId="20577"/>
          <ac:spMkLst>
            <pc:docMk/>
            <pc:sldMk cId="484691032" sldId="456"/>
            <ac:spMk id="2" creationId="{9E877476-8E29-AC5B-5747-DF1CFD827827}"/>
          </ac:spMkLst>
        </pc:spChg>
        <pc:spChg chg="mod">
          <ac:chgData name="Vasia   Madesi" userId="S::vasia.madesi_yellowwindow.com#ext#@europeansf.onmicrosoft.com::16d47c5c-4b5a-452a-bc8a-bb2a63f077b9" providerId="AD" clId="Web-{DBE6E660-D9BD-3C00-33FA-66DF25452508}" dt="2026-05-12T07:29:29.657" v="71"/>
          <ac:spMkLst>
            <pc:docMk/>
            <pc:sldMk cId="484691032" sldId="456"/>
            <ac:spMk id="3" creationId="{88DD2002-5414-940E-4BA8-DEE6A510B745}"/>
          </ac:spMkLst>
        </pc:spChg>
        <pc:spChg chg="mod">
          <ac:chgData name="Vasia   Madesi" userId="S::vasia.madesi_yellowwindow.com#ext#@europeansf.onmicrosoft.com::16d47c5c-4b5a-452a-bc8a-bb2a63f077b9" providerId="AD" clId="Web-{DBE6E660-D9BD-3C00-33FA-66DF25452508}" dt="2026-05-12T07:29:29.673" v="72"/>
          <ac:spMkLst>
            <pc:docMk/>
            <pc:sldMk cId="484691032" sldId="456"/>
            <ac:spMk id="5" creationId="{8996B485-416C-5CCA-CE10-033FB48AE5C8}"/>
          </ac:spMkLst>
        </pc:spChg>
      </pc:sldChg>
      <pc:sldChg chg="modSp">
        <pc:chgData name="Vasia   Madesi" userId="S::vasia.madesi_yellowwindow.com#ext#@europeansf.onmicrosoft.com::16d47c5c-4b5a-452a-bc8a-bb2a63f077b9" providerId="AD" clId="Web-{DBE6E660-D9BD-3C00-33FA-66DF25452508}" dt="2026-05-12T07:23:41.204" v="26" actId="20577"/>
        <pc:sldMkLst>
          <pc:docMk/>
          <pc:sldMk cId="1532946208" sldId="457"/>
        </pc:sldMkLst>
        <pc:spChg chg="mod">
          <ac:chgData name="Vasia   Madesi" userId="S::vasia.madesi_yellowwindow.com#ext#@europeansf.onmicrosoft.com::16d47c5c-4b5a-452a-bc8a-bb2a63f077b9" providerId="AD" clId="Web-{DBE6E660-D9BD-3C00-33FA-66DF25452508}" dt="2026-05-12T07:23:41.204" v="26" actId="20577"/>
          <ac:spMkLst>
            <pc:docMk/>
            <pc:sldMk cId="1532946208" sldId="457"/>
            <ac:spMk id="8" creationId="{3061512C-1CD3-1BAE-C67C-51F5DA55D2F3}"/>
          </ac:spMkLst>
        </pc:spChg>
      </pc:sldChg>
      <pc:sldChg chg="modSp mod modShow">
        <pc:chgData name="Vasia   Madesi" userId="S::vasia.madesi_yellowwindow.com#ext#@europeansf.onmicrosoft.com::16d47c5c-4b5a-452a-bc8a-bb2a63f077b9" providerId="AD" clId="Web-{DBE6E660-D9BD-3C00-33FA-66DF25452508}" dt="2026-05-12T07:30:17.376" v="82"/>
        <pc:sldMkLst>
          <pc:docMk/>
          <pc:sldMk cId="2809852555" sldId="464"/>
        </pc:sldMkLst>
        <pc:spChg chg="mod">
          <ac:chgData name="Vasia   Madesi" userId="S::vasia.madesi_yellowwindow.com#ext#@europeansf.onmicrosoft.com::16d47c5c-4b5a-452a-bc8a-bb2a63f077b9" providerId="AD" clId="Web-{DBE6E660-D9BD-3C00-33FA-66DF25452508}" dt="2026-05-12T07:30:14.439" v="81" actId="20577"/>
          <ac:spMkLst>
            <pc:docMk/>
            <pc:sldMk cId="2809852555" sldId="464"/>
            <ac:spMk id="2" creationId="{61FE7DAD-0220-99AA-71FD-A2EF4C2358AA}"/>
          </ac:spMkLst>
        </pc:spChg>
      </pc:sldChg>
      <pc:sldChg chg="modSp">
        <pc:chgData name="Vasia   Madesi" userId="S::vasia.madesi_yellowwindow.com#ext#@europeansf.onmicrosoft.com::16d47c5c-4b5a-452a-bc8a-bb2a63f077b9" providerId="AD" clId="Web-{DBE6E660-D9BD-3C00-33FA-66DF25452508}" dt="2026-05-12T07:23:57.860" v="27"/>
        <pc:sldMkLst>
          <pc:docMk/>
          <pc:sldMk cId="1555239944" sldId="465"/>
        </pc:sldMkLst>
        <pc:spChg chg="mod">
          <ac:chgData name="Vasia   Madesi" userId="S::vasia.madesi_yellowwindow.com#ext#@europeansf.onmicrosoft.com::16d47c5c-4b5a-452a-bc8a-bb2a63f077b9" providerId="AD" clId="Web-{DBE6E660-D9BD-3C00-33FA-66DF25452508}" dt="2026-05-12T07:23:57.860" v="27"/>
          <ac:spMkLst>
            <pc:docMk/>
            <pc:sldMk cId="1555239944" sldId="465"/>
            <ac:spMk id="2" creationId="{95EF406F-277A-8462-A279-76E5E0761398}"/>
          </ac:spMkLst>
        </pc:spChg>
      </pc:sldChg>
      <pc:sldChg chg="modSp">
        <pc:chgData name="Vasia   Madesi" userId="S::vasia.madesi_yellowwindow.com#ext#@europeansf.onmicrosoft.com::16d47c5c-4b5a-452a-bc8a-bb2a63f077b9" providerId="AD" clId="Web-{DBE6E660-D9BD-3C00-33FA-66DF25452508}" dt="2026-05-12T07:24:13.563" v="31" actId="20577"/>
        <pc:sldMkLst>
          <pc:docMk/>
          <pc:sldMk cId="243605446" sldId="467"/>
        </pc:sldMkLst>
        <pc:spChg chg="mod">
          <ac:chgData name="Vasia   Madesi" userId="S::vasia.madesi_yellowwindow.com#ext#@europeansf.onmicrosoft.com::16d47c5c-4b5a-452a-bc8a-bb2a63f077b9" providerId="AD" clId="Web-{DBE6E660-D9BD-3C00-33FA-66DF25452508}" dt="2026-05-12T07:24:13.563" v="31" actId="20577"/>
          <ac:spMkLst>
            <pc:docMk/>
            <pc:sldMk cId="243605446" sldId="467"/>
            <ac:spMk id="2" creationId="{DDFBF007-DD34-0A7A-813B-FBE4480ADFB1}"/>
          </ac:spMkLst>
        </pc:spChg>
        <pc:spChg chg="mod">
          <ac:chgData name="Vasia   Madesi" userId="S::vasia.madesi_yellowwindow.com#ext#@europeansf.onmicrosoft.com::16d47c5c-4b5a-452a-bc8a-bb2a63f077b9" providerId="AD" clId="Web-{DBE6E660-D9BD-3C00-33FA-66DF25452508}" dt="2026-05-12T07:24:10.641" v="28"/>
          <ac:spMkLst>
            <pc:docMk/>
            <pc:sldMk cId="243605446" sldId="467"/>
            <ac:spMk id="3" creationId="{4B6C245A-9237-F523-02EE-10EA5A337382}"/>
          </ac:spMkLst>
        </pc:spChg>
        <pc:spChg chg="mod">
          <ac:chgData name="Vasia   Madesi" userId="S::vasia.madesi_yellowwindow.com#ext#@europeansf.onmicrosoft.com::16d47c5c-4b5a-452a-bc8a-bb2a63f077b9" providerId="AD" clId="Web-{DBE6E660-D9BD-3C00-33FA-66DF25452508}" dt="2026-05-12T07:24:10.673" v="29"/>
          <ac:spMkLst>
            <pc:docMk/>
            <pc:sldMk cId="243605446" sldId="467"/>
            <ac:spMk id="4" creationId="{06F3E19F-B8E3-AE39-A252-F92493593654}"/>
          </ac:spMkLst>
        </pc:spChg>
      </pc:sldChg>
      <pc:sldChg chg="modSp">
        <pc:chgData name="Vasia   Madesi" userId="S::vasia.madesi_yellowwindow.com#ext#@europeansf.onmicrosoft.com::16d47c5c-4b5a-452a-bc8a-bb2a63f077b9" providerId="AD" clId="Web-{DBE6E660-D9BD-3C00-33FA-66DF25452508}" dt="2026-05-12T07:24:16.813" v="32" actId="20577"/>
        <pc:sldMkLst>
          <pc:docMk/>
          <pc:sldMk cId="1741411314" sldId="468"/>
        </pc:sldMkLst>
        <pc:spChg chg="mod">
          <ac:chgData name="Vasia   Madesi" userId="S::vasia.madesi_yellowwindow.com#ext#@europeansf.onmicrosoft.com::16d47c5c-4b5a-452a-bc8a-bb2a63f077b9" providerId="AD" clId="Web-{DBE6E660-D9BD-3C00-33FA-66DF25452508}" dt="2026-05-12T07:24:16.813" v="32" actId="20577"/>
          <ac:spMkLst>
            <pc:docMk/>
            <pc:sldMk cId="1741411314" sldId="468"/>
            <ac:spMk id="2" creationId="{60F9B790-4641-8370-85A9-DBDCC12FD38E}"/>
          </ac:spMkLst>
        </pc:spChg>
      </pc:sldChg>
      <pc:sldChg chg="modSp mod modShow">
        <pc:chgData name="Vasia   Madesi" userId="S::vasia.madesi_yellowwindow.com#ext#@europeansf.onmicrosoft.com::16d47c5c-4b5a-452a-bc8a-bb2a63f077b9" providerId="AD" clId="Web-{DBE6E660-D9BD-3C00-33FA-66DF25452508}" dt="2026-05-12T07:29:55.064" v="78" actId="20577"/>
        <pc:sldMkLst>
          <pc:docMk/>
          <pc:sldMk cId="643419160" sldId="469"/>
        </pc:sldMkLst>
        <pc:spChg chg="mod">
          <ac:chgData name="Vasia   Madesi" userId="S::vasia.madesi_yellowwindow.com#ext#@europeansf.onmicrosoft.com::16d47c5c-4b5a-452a-bc8a-bb2a63f077b9" providerId="AD" clId="Web-{DBE6E660-D9BD-3C00-33FA-66DF25452508}" dt="2026-05-12T07:29:55.064" v="78" actId="20577"/>
          <ac:spMkLst>
            <pc:docMk/>
            <pc:sldMk cId="643419160" sldId="469"/>
            <ac:spMk id="2" creationId="{6D06847A-34F5-86D9-B252-6CF18A26F474}"/>
          </ac:spMkLst>
        </pc:spChg>
      </pc:sldChg>
      <pc:sldChg chg="modSp mod modShow">
        <pc:chgData name="Vasia   Madesi" userId="S::vasia.madesi_yellowwindow.com#ext#@europeansf.onmicrosoft.com::16d47c5c-4b5a-452a-bc8a-bb2a63f077b9" providerId="AD" clId="Web-{DBE6E660-D9BD-3C00-33FA-66DF25452508}" dt="2026-05-12T07:29:23.454" v="69"/>
        <pc:sldMkLst>
          <pc:docMk/>
          <pc:sldMk cId="1750760935" sldId="470"/>
        </pc:sldMkLst>
        <pc:spChg chg="mod">
          <ac:chgData name="Vasia   Madesi" userId="S::vasia.madesi_yellowwindow.com#ext#@europeansf.onmicrosoft.com::16d47c5c-4b5a-452a-bc8a-bb2a63f077b9" providerId="AD" clId="Web-{DBE6E660-D9BD-3C00-33FA-66DF25452508}" dt="2026-05-12T07:29:23.454" v="69"/>
          <ac:spMkLst>
            <pc:docMk/>
            <pc:sldMk cId="1750760935" sldId="470"/>
            <ac:spMk id="4" creationId="{278A15F0-E0B3-5505-F660-BF5CDD672990}"/>
          </ac:spMkLst>
        </pc:spChg>
      </pc:sldChg>
      <pc:sldChg chg="modSp mod modShow">
        <pc:chgData name="Vasia   Madesi" userId="S::vasia.madesi_yellowwindow.com#ext#@europeansf.onmicrosoft.com::16d47c5c-4b5a-452a-bc8a-bb2a63f077b9" providerId="AD" clId="Web-{DBE6E660-D9BD-3C00-33FA-66DF25452508}" dt="2026-05-12T07:29:45.673" v="76" actId="20577"/>
        <pc:sldMkLst>
          <pc:docMk/>
          <pc:sldMk cId="1781081291" sldId="471"/>
        </pc:sldMkLst>
        <pc:spChg chg="mod">
          <ac:chgData name="Vasia   Madesi" userId="S::vasia.madesi_yellowwindow.com#ext#@europeansf.onmicrosoft.com::16d47c5c-4b5a-452a-bc8a-bb2a63f077b9" providerId="AD" clId="Web-{DBE6E660-D9BD-3C00-33FA-66DF25452508}" dt="2026-05-12T07:29:45.673" v="76" actId="20577"/>
          <ac:spMkLst>
            <pc:docMk/>
            <pc:sldMk cId="1781081291" sldId="471"/>
            <ac:spMk id="2" creationId="{10A8618C-E376-DBD2-549E-FB05A409AB95}"/>
          </ac:spMkLst>
        </pc:spChg>
        <pc:spChg chg="mod">
          <ac:chgData name="Vasia   Madesi" userId="S::vasia.madesi_yellowwindow.com#ext#@europeansf.onmicrosoft.com::16d47c5c-4b5a-452a-bc8a-bb2a63f077b9" providerId="AD" clId="Web-{DBE6E660-D9BD-3C00-33FA-66DF25452508}" dt="2026-05-12T07:29:41.985" v="75"/>
          <ac:spMkLst>
            <pc:docMk/>
            <pc:sldMk cId="1781081291" sldId="471"/>
            <ac:spMk id="3" creationId="{598FB031-514C-32D1-A425-1901AE9AE9AF}"/>
          </ac:spMkLst>
        </pc:spChg>
      </pc:sldChg>
      <pc:sldChg chg="modSp">
        <pc:chgData name="Vasia   Madesi" userId="S::vasia.madesi_yellowwindow.com#ext#@europeansf.onmicrosoft.com::16d47c5c-4b5a-452a-bc8a-bb2a63f077b9" providerId="AD" clId="Web-{DBE6E660-D9BD-3C00-33FA-66DF25452508}" dt="2026-05-12T07:24:20.079" v="33" actId="20577"/>
        <pc:sldMkLst>
          <pc:docMk/>
          <pc:sldMk cId="2732172092" sldId="474"/>
        </pc:sldMkLst>
        <pc:spChg chg="mod">
          <ac:chgData name="Vasia   Madesi" userId="S::vasia.madesi_yellowwindow.com#ext#@europeansf.onmicrosoft.com::16d47c5c-4b5a-452a-bc8a-bb2a63f077b9" providerId="AD" clId="Web-{DBE6E660-D9BD-3C00-33FA-66DF25452508}" dt="2026-05-12T07:24:20.079" v="33" actId="20577"/>
          <ac:spMkLst>
            <pc:docMk/>
            <pc:sldMk cId="2732172092" sldId="474"/>
            <ac:spMk id="2" creationId="{5792845E-C046-2007-4D9A-F8E682A4AE0E}"/>
          </ac:spMkLst>
        </pc:spChg>
      </pc:sldChg>
      <pc:sldChg chg="modSp">
        <pc:chgData name="Vasia   Madesi" userId="S::vasia.madesi_yellowwindow.com#ext#@europeansf.onmicrosoft.com::16d47c5c-4b5a-452a-bc8a-bb2a63f077b9" providerId="AD" clId="Web-{DBE6E660-D9BD-3C00-33FA-66DF25452508}" dt="2026-05-12T07:24:24.532" v="35" actId="20577"/>
        <pc:sldMkLst>
          <pc:docMk/>
          <pc:sldMk cId="1096352995" sldId="475"/>
        </pc:sldMkLst>
        <pc:spChg chg="mod">
          <ac:chgData name="Vasia   Madesi" userId="S::vasia.madesi_yellowwindow.com#ext#@europeansf.onmicrosoft.com::16d47c5c-4b5a-452a-bc8a-bb2a63f077b9" providerId="AD" clId="Web-{DBE6E660-D9BD-3C00-33FA-66DF25452508}" dt="2026-05-12T07:24:24.532" v="35" actId="20577"/>
          <ac:spMkLst>
            <pc:docMk/>
            <pc:sldMk cId="1096352995" sldId="475"/>
            <ac:spMk id="2" creationId="{53BF1833-0C73-A2DF-2BE9-F823D27DAA48}"/>
          </ac:spMkLst>
        </pc:spChg>
      </pc:sldChg>
      <pc:sldChg chg="modSp">
        <pc:chgData name="Vasia   Madesi" userId="S::vasia.madesi_yellowwindow.com#ext#@europeansf.onmicrosoft.com::16d47c5c-4b5a-452a-bc8a-bb2a63f077b9" providerId="AD" clId="Web-{DBE6E660-D9BD-3C00-33FA-66DF25452508}" dt="2026-05-12T07:28:54.767" v="65" actId="20577"/>
        <pc:sldMkLst>
          <pc:docMk/>
          <pc:sldMk cId="3345299390" sldId="476"/>
        </pc:sldMkLst>
        <pc:spChg chg="mod">
          <ac:chgData name="Vasia   Madesi" userId="S::vasia.madesi_yellowwindow.com#ext#@europeansf.onmicrosoft.com::16d47c5c-4b5a-452a-bc8a-bb2a63f077b9" providerId="AD" clId="Web-{DBE6E660-D9BD-3C00-33FA-66DF25452508}" dt="2026-05-12T07:28:54.767" v="65" actId="20577"/>
          <ac:spMkLst>
            <pc:docMk/>
            <pc:sldMk cId="3345299390" sldId="476"/>
            <ac:spMk id="3" creationId="{F749A6A6-45E9-58EF-6817-7D1F87370E5C}"/>
          </ac:spMkLst>
        </pc:spChg>
      </pc:sldChg>
      <pc:sldChg chg="modSp">
        <pc:chgData name="Vasia   Madesi" userId="S::vasia.madesi_yellowwindow.com#ext#@europeansf.onmicrosoft.com::16d47c5c-4b5a-452a-bc8a-bb2a63f077b9" providerId="AD" clId="Web-{DBE6E660-D9BD-3C00-33FA-66DF25452508}" dt="2026-05-12T07:31:38.455" v="105" actId="1076"/>
        <pc:sldMkLst>
          <pc:docMk/>
          <pc:sldMk cId="1399209982" sldId="477"/>
        </pc:sldMkLst>
        <pc:spChg chg="mod">
          <ac:chgData name="Vasia   Madesi" userId="S::vasia.madesi_yellowwindow.com#ext#@europeansf.onmicrosoft.com::16d47c5c-4b5a-452a-bc8a-bb2a63f077b9" providerId="AD" clId="Web-{DBE6E660-D9BD-3C00-33FA-66DF25452508}" dt="2026-05-12T07:31:38.455" v="105" actId="1076"/>
          <ac:spMkLst>
            <pc:docMk/>
            <pc:sldMk cId="1399209982" sldId="477"/>
            <ac:spMk id="5" creationId="{50DBA289-E7A6-5175-9EDC-765456D3BCDB}"/>
          </ac:spMkLst>
        </pc:spChg>
      </pc:sldChg>
      <pc:sldChg chg="addSp modSp modNotes">
        <pc:chgData name="Vasia   Madesi" userId="S::vasia.madesi_yellowwindow.com#ext#@europeansf.onmicrosoft.com::16d47c5c-4b5a-452a-bc8a-bb2a63f077b9" providerId="AD" clId="Web-{DBE6E660-D9BD-3C00-33FA-66DF25452508}" dt="2026-05-12T08:31:40.414" v="134"/>
        <pc:sldMkLst>
          <pc:docMk/>
          <pc:sldMk cId="1476654674" sldId="478"/>
        </pc:sldMkLst>
        <pc:spChg chg="add">
          <ac:chgData name="Vasia   Madesi" userId="S::vasia.madesi_yellowwindow.com#ext#@europeansf.onmicrosoft.com::16d47c5c-4b5a-452a-bc8a-bb2a63f077b9" providerId="AD" clId="Web-{DBE6E660-D9BD-3C00-33FA-66DF25452508}" dt="2026-05-12T08:31:40.414" v="134"/>
          <ac:spMkLst>
            <pc:docMk/>
            <pc:sldMk cId="1476654674" sldId="478"/>
            <ac:spMk id="2" creationId="{69CA2CE0-0DD7-4FE1-0FB8-DB76F61D273B}"/>
          </ac:spMkLst>
        </pc:spChg>
        <pc:spChg chg="mod">
          <ac:chgData name="Vasia   Madesi" userId="S::vasia.madesi_yellowwindow.com#ext#@europeansf.onmicrosoft.com::16d47c5c-4b5a-452a-bc8a-bb2a63f077b9" providerId="AD" clId="Web-{DBE6E660-D9BD-3C00-33FA-66DF25452508}" dt="2026-05-12T07:31:43.580" v="106"/>
          <ac:spMkLst>
            <pc:docMk/>
            <pc:sldMk cId="1476654674" sldId="478"/>
            <ac:spMk id="4" creationId="{66A51A0C-0B9C-8CEE-2272-8818320B0B2D}"/>
          </ac:spMkLst>
        </pc:spChg>
        <pc:spChg chg="mod">
          <ac:chgData name="Vasia   Madesi" userId="S::vasia.madesi_yellowwindow.com#ext#@europeansf.onmicrosoft.com::16d47c5c-4b5a-452a-bc8a-bb2a63f077b9" providerId="AD" clId="Web-{DBE6E660-D9BD-3C00-33FA-66DF25452508}" dt="2026-05-12T07:31:48.549" v="108" actId="1076"/>
          <ac:spMkLst>
            <pc:docMk/>
            <pc:sldMk cId="1476654674" sldId="478"/>
            <ac:spMk id="5" creationId="{9D5BF71B-A916-03F4-E53F-25DF19CA4E31}"/>
          </ac:spMkLst>
        </pc:spChg>
      </pc:sldChg>
      <pc:sldChg chg="modSp">
        <pc:chgData name="Vasia   Madesi" userId="S::vasia.madesi_yellowwindow.com#ext#@europeansf.onmicrosoft.com::16d47c5c-4b5a-452a-bc8a-bb2a63f077b9" providerId="AD" clId="Web-{DBE6E660-D9BD-3C00-33FA-66DF25452508}" dt="2026-05-12T07:25:07.251" v="50"/>
        <pc:sldMkLst>
          <pc:docMk/>
          <pc:sldMk cId="2610312640" sldId="534"/>
        </pc:sldMkLst>
        <pc:spChg chg="mod">
          <ac:chgData name="Vasia   Madesi" userId="S::vasia.madesi_yellowwindow.com#ext#@europeansf.onmicrosoft.com::16d47c5c-4b5a-452a-bc8a-bb2a63f077b9" providerId="AD" clId="Web-{DBE6E660-D9BD-3C00-33FA-66DF25452508}" dt="2026-05-12T07:25:07.188" v="49"/>
          <ac:spMkLst>
            <pc:docMk/>
            <pc:sldMk cId="2610312640" sldId="534"/>
            <ac:spMk id="3" creationId="{63EBC600-48DD-5CC7-9E32-113DD74B2809}"/>
          </ac:spMkLst>
        </pc:spChg>
        <pc:spChg chg="mod">
          <ac:chgData name="Vasia   Madesi" userId="S::vasia.madesi_yellowwindow.com#ext#@europeansf.onmicrosoft.com::16d47c5c-4b5a-452a-bc8a-bb2a63f077b9" providerId="AD" clId="Web-{DBE6E660-D9BD-3C00-33FA-66DF25452508}" dt="2026-05-12T07:25:07.188" v="48"/>
          <ac:spMkLst>
            <pc:docMk/>
            <pc:sldMk cId="2610312640" sldId="534"/>
            <ac:spMk id="4" creationId="{164F69C6-DC8D-41B9-A387-19271ECD3967}"/>
          </ac:spMkLst>
        </pc:spChg>
        <pc:spChg chg="mod">
          <ac:chgData name="Vasia   Madesi" userId="S::vasia.madesi_yellowwindow.com#ext#@europeansf.onmicrosoft.com::16d47c5c-4b5a-452a-bc8a-bb2a63f077b9" providerId="AD" clId="Web-{DBE6E660-D9BD-3C00-33FA-66DF25452508}" dt="2026-05-12T07:25:07.251" v="50"/>
          <ac:spMkLst>
            <pc:docMk/>
            <pc:sldMk cId="2610312640" sldId="534"/>
            <ac:spMk id="6" creationId="{51C674A6-AEB8-1DEF-DC86-2F761FAF373D}"/>
          </ac:spMkLst>
        </pc:spChg>
      </pc:sldChg>
      <pc:sldChg chg="modSp">
        <pc:chgData name="Vasia   Madesi" userId="S::vasia.madesi_yellowwindow.com#ext#@europeansf.onmicrosoft.com::16d47c5c-4b5a-452a-bc8a-bb2a63f077b9" providerId="AD" clId="Web-{DBE6E660-D9BD-3C00-33FA-66DF25452508}" dt="2026-05-12T07:25:28.860" v="55" actId="1076"/>
        <pc:sldMkLst>
          <pc:docMk/>
          <pc:sldMk cId="137923212" sldId="542"/>
        </pc:sldMkLst>
        <pc:spChg chg="mod">
          <ac:chgData name="Vasia   Madesi" userId="S::vasia.madesi_yellowwindow.com#ext#@europeansf.onmicrosoft.com::16d47c5c-4b5a-452a-bc8a-bb2a63f077b9" providerId="AD" clId="Web-{DBE6E660-D9BD-3C00-33FA-66DF25452508}" dt="2026-05-12T07:25:21.188" v="52"/>
          <ac:spMkLst>
            <pc:docMk/>
            <pc:sldMk cId="137923212" sldId="542"/>
            <ac:spMk id="2" creationId="{7735B04D-11F7-4704-18E0-E399767B6416}"/>
          </ac:spMkLst>
        </pc:spChg>
        <pc:spChg chg="mod">
          <ac:chgData name="Vasia   Madesi" userId="S::vasia.madesi_yellowwindow.com#ext#@europeansf.onmicrosoft.com::16d47c5c-4b5a-452a-bc8a-bb2a63f077b9" providerId="AD" clId="Web-{DBE6E660-D9BD-3C00-33FA-66DF25452508}" dt="2026-05-12T07:25:28.860" v="55" actId="1076"/>
          <ac:spMkLst>
            <pc:docMk/>
            <pc:sldMk cId="137923212" sldId="542"/>
            <ac:spMk id="3" creationId="{720CCE0F-D668-ABC7-7993-F73D29797C08}"/>
          </ac:spMkLst>
        </pc:spChg>
        <pc:spChg chg="mod">
          <ac:chgData name="Vasia   Madesi" userId="S::vasia.madesi_yellowwindow.com#ext#@europeansf.onmicrosoft.com::16d47c5c-4b5a-452a-bc8a-bb2a63f077b9" providerId="AD" clId="Web-{DBE6E660-D9BD-3C00-33FA-66DF25452508}" dt="2026-05-12T07:25:21.188" v="53"/>
          <ac:spMkLst>
            <pc:docMk/>
            <pc:sldMk cId="137923212" sldId="542"/>
            <ac:spMk id="4" creationId="{E616135D-12B1-EDCC-5741-CE319799FDC8}"/>
          </ac:spMkLst>
        </pc:spChg>
        <pc:spChg chg="mod">
          <ac:chgData name="Vasia   Madesi" userId="S::vasia.madesi_yellowwindow.com#ext#@europeansf.onmicrosoft.com::16d47c5c-4b5a-452a-bc8a-bb2a63f077b9" providerId="AD" clId="Web-{DBE6E660-D9BD-3C00-33FA-66DF25452508}" dt="2026-05-12T07:25:21.220" v="54"/>
          <ac:spMkLst>
            <pc:docMk/>
            <pc:sldMk cId="137923212" sldId="542"/>
            <ac:spMk id="5" creationId="{D3E21D95-96EB-C4D5-06A6-88B40C8AD849}"/>
          </ac:spMkLst>
        </pc:spChg>
        <pc:spChg chg="mod">
          <ac:chgData name="Vasia   Madesi" userId="S::vasia.madesi_yellowwindow.com#ext#@europeansf.onmicrosoft.com::16d47c5c-4b5a-452a-bc8a-bb2a63f077b9" providerId="AD" clId="Web-{DBE6E660-D9BD-3C00-33FA-66DF25452508}" dt="2026-05-12T07:25:21.188" v="51"/>
          <ac:spMkLst>
            <pc:docMk/>
            <pc:sldMk cId="137923212" sldId="542"/>
            <ac:spMk id="9" creationId="{E71609B1-F7F7-5141-1217-0A70ACF2C86F}"/>
          </ac:spMkLst>
        </pc:spChg>
      </pc:sldChg>
      <pc:sldChg chg="modSp">
        <pc:chgData name="Vasia   Madesi" userId="S::vasia.madesi_yellowwindow.com#ext#@europeansf.onmicrosoft.com::16d47c5c-4b5a-452a-bc8a-bb2a63f077b9" providerId="AD" clId="Web-{DBE6E660-D9BD-3C00-33FA-66DF25452508}" dt="2026-05-12T07:25:44.673" v="59"/>
        <pc:sldMkLst>
          <pc:docMk/>
          <pc:sldMk cId="3818258513" sldId="543"/>
        </pc:sldMkLst>
        <pc:spChg chg="mod">
          <ac:chgData name="Vasia   Madesi" userId="S::vasia.madesi_yellowwindow.com#ext#@europeansf.onmicrosoft.com::16d47c5c-4b5a-452a-bc8a-bb2a63f077b9" providerId="AD" clId="Web-{DBE6E660-D9BD-3C00-33FA-66DF25452508}" dt="2026-05-12T07:25:44.657" v="58"/>
          <ac:spMkLst>
            <pc:docMk/>
            <pc:sldMk cId="3818258513" sldId="543"/>
            <ac:spMk id="2" creationId="{216D1C66-ABE2-CB66-380D-8A61C3D69204}"/>
          </ac:spMkLst>
        </pc:spChg>
        <pc:spChg chg="mod">
          <ac:chgData name="Vasia   Madesi" userId="S::vasia.madesi_yellowwindow.com#ext#@europeansf.onmicrosoft.com::16d47c5c-4b5a-452a-bc8a-bb2a63f077b9" providerId="AD" clId="Web-{DBE6E660-D9BD-3C00-33FA-66DF25452508}" dt="2026-05-12T07:25:39.954" v="56" actId="1076"/>
          <ac:spMkLst>
            <pc:docMk/>
            <pc:sldMk cId="3818258513" sldId="543"/>
            <ac:spMk id="3" creationId="{720CCE0F-D668-ABC7-7993-F73D29797C08}"/>
          </ac:spMkLst>
        </pc:spChg>
        <pc:spChg chg="mod">
          <ac:chgData name="Vasia   Madesi" userId="S::vasia.madesi_yellowwindow.com#ext#@europeansf.onmicrosoft.com::16d47c5c-4b5a-452a-bc8a-bb2a63f077b9" providerId="AD" clId="Web-{DBE6E660-D9BD-3C00-33FA-66DF25452508}" dt="2026-05-12T07:25:44.673" v="59"/>
          <ac:spMkLst>
            <pc:docMk/>
            <pc:sldMk cId="3818258513" sldId="543"/>
            <ac:spMk id="4" creationId="{61C38D6F-65FC-9364-4646-1F74620F3E84}"/>
          </ac:spMkLst>
        </pc:spChg>
        <pc:spChg chg="mod">
          <ac:chgData name="Vasia   Madesi" userId="S::vasia.madesi_yellowwindow.com#ext#@europeansf.onmicrosoft.com::16d47c5c-4b5a-452a-bc8a-bb2a63f077b9" providerId="AD" clId="Web-{DBE6E660-D9BD-3C00-33FA-66DF25452508}" dt="2026-05-12T07:25:44.657" v="57"/>
          <ac:spMkLst>
            <pc:docMk/>
            <pc:sldMk cId="3818258513" sldId="543"/>
            <ac:spMk id="9" creationId="{E71609B1-F7F7-5141-1217-0A70ACF2C86F}"/>
          </ac:spMkLst>
        </pc:spChg>
      </pc:sldChg>
      <pc:sldChg chg="modSp">
        <pc:chgData name="Vasia   Madesi" userId="S::vasia.madesi_yellowwindow.com#ext#@europeansf.onmicrosoft.com::16d47c5c-4b5a-452a-bc8a-bb2a63f077b9" providerId="AD" clId="Web-{DBE6E660-D9BD-3C00-33FA-66DF25452508}" dt="2026-05-12T07:28:59.595" v="66" actId="20577"/>
        <pc:sldMkLst>
          <pc:docMk/>
          <pc:sldMk cId="3567773223" sldId="544"/>
        </pc:sldMkLst>
        <pc:spChg chg="mod">
          <ac:chgData name="Vasia   Madesi" userId="S::vasia.madesi_yellowwindow.com#ext#@europeansf.onmicrosoft.com::16d47c5c-4b5a-452a-bc8a-bb2a63f077b9" providerId="AD" clId="Web-{DBE6E660-D9BD-3C00-33FA-66DF25452508}" dt="2026-05-12T07:28:59.595" v="66" actId="20577"/>
          <ac:spMkLst>
            <pc:docMk/>
            <pc:sldMk cId="3567773223" sldId="544"/>
            <ac:spMk id="8" creationId="{FE1D9283-D515-2BED-4F8A-0F78DBE94AB4}"/>
          </ac:spMkLst>
        </pc:spChg>
      </pc:sldChg>
      <pc:sldChg chg="add ord">
        <pc:chgData name="Vasia   Madesi" userId="S::vasia.madesi_yellowwindow.com#ext#@europeansf.onmicrosoft.com::16d47c5c-4b5a-452a-bc8a-bb2a63f077b9" providerId="AD" clId="Web-{DBE6E660-D9BD-3C00-33FA-66DF25452508}" dt="2026-05-12T08:28:53.427" v="110"/>
        <pc:sldMkLst>
          <pc:docMk/>
          <pc:sldMk cId="3469301786" sldId="642"/>
        </pc:sldMkLst>
      </pc:sldChg>
      <pc:sldChg chg="modSp add">
        <pc:chgData name="Vasia   Madesi" userId="S::vasia.madesi_yellowwindow.com#ext#@europeansf.onmicrosoft.com::16d47c5c-4b5a-452a-bc8a-bb2a63f077b9" providerId="AD" clId="Web-{DBE6E660-D9BD-3C00-33FA-66DF25452508}" dt="2026-05-12T08:30:12.647" v="128" actId="20577"/>
        <pc:sldMkLst>
          <pc:docMk/>
          <pc:sldMk cId="1330816941" sldId="643"/>
        </pc:sldMkLst>
        <pc:spChg chg="mod">
          <ac:chgData name="Vasia   Madesi" userId="S::vasia.madesi_yellowwindow.com#ext#@europeansf.onmicrosoft.com::16d47c5c-4b5a-452a-bc8a-bb2a63f077b9" providerId="AD" clId="Web-{DBE6E660-D9BD-3C00-33FA-66DF25452508}" dt="2026-05-12T08:30:12.647" v="128" actId="20577"/>
          <ac:spMkLst>
            <pc:docMk/>
            <pc:sldMk cId="1330816941" sldId="643"/>
            <ac:spMk id="5" creationId="{7DF1B334-A98B-3F0C-5EAF-1683FA3D8DC7}"/>
          </ac:spMkLst>
        </pc:spChg>
      </pc:sldChg>
    </pc:docChg>
  </pc:docChgLst>
  <pc:docChgLst>
    <pc:chgData name="Anne Laure Humbert" userId="842e2bc8-1a03-4d14-a25a-c16c958f345d" providerId="ADAL" clId="{2496A9A4-8601-5870-A522-66B69FFE4EAB}"/>
    <pc:docChg chg="delSld modSld modSection">
      <pc:chgData name="Anne Laure Humbert" userId="842e2bc8-1a03-4d14-a25a-c16c958f345d" providerId="ADAL" clId="{2496A9A4-8601-5870-A522-66B69FFE4EAB}" dt="2026-05-26T11:09:19.142" v="78" actId="20577"/>
      <pc:docMkLst>
        <pc:docMk/>
      </pc:docMkLst>
      <pc:sldChg chg="modNotesTx">
        <pc:chgData name="Anne Laure Humbert" userId="842e2bc8-1a03-4d14-a25a-c16c958f345d" providerId="ADAL" clId="{2496A9A4-8601-5870-A522-66B69FFE4EAB}" dt="2026-05-26T11:07:45.705" v="53" actId="20577"/>
        <pc:sldMkLst>
          <pc:docMk/>
          <pc:sldMk cId="1449613209" sldId="300"/>
        </pc:sldMkLst>
      </pc:sldChg>
      <pc:sldChg chg="modNotesTx">
        <pc:chgData name="Anne Laure Humbert" userId="842e2bc8-1a03-4d14-a25a-c16c958f345d" providerId="ADAL" clId="{2496A9A4-8601-5870-A522-66B69FFE4EAB}" dt="2026-05-26T11:07:01.293" v="41" actId="20577"/>
        <pc:sldMkLst>
          <pc:docMk/>
          <pc:sldMk cId="1900219768" sldId="373"/>
        </pc:sldMkLst>
      </pc:sldChg>
      <pc:sldChg chg="modNotesTx">
        <pc:chgData name="Anne Laure Humbert" userId="842e2bc8-1a03-4d14-a25a-c16c958f345d" providerId="ADAL" clId="{2496A9A4-8601-5870-A522-66B69FFE4EAB}" dt="2026-05-26T11:08:07.996" v="60" actId="20577"/>
        <pc:sldMkLst>
          <pc:docMk/>
          <pc:sldMk cId="2206206329" sldId="377"/>
        </pc:sldMkLst>
      </pc:sldChg>
      <pc:sldChg chg="modNotesTx">
        <pc:chgData name="Anne Laure Humbert" userId="842e2bc8-1a03-4d14-a25a-c16c958f345d" providerId="ADAL" clId="{2496A9A4-8601-5870-A522-66B69FFE4EAB}" dt="2026-05-26T11:07:49.256" v="54" actId="20577"/>
        <pc:sldMkLst>
          <pc:docMk/>
          <pc:sldMk cId="2041545529" sldId="379"/>
        </pc:sldMkLst>
      </pc:sldChg>
      <pc:sldChg chg="modNotesTx">
        <pc:chgData name="Anne Laure Humbert" userId="842e2bc8-1a03-4d14-a25a-c16c958f345d" providerId="ADAL" clId="{2496A9A4-8601-5870-A522-66B69FFE4EAB}" dt="2026-05-26T11:07:07.534" v="42" actId="20577"/>
        <pc:sldMkLst>
          <pc:docMk/>
          <pc:sldMk cId="1745838413" sldId="380"/>
        </pc:sldMkLst>
      </pc:sldChg>
      <pc:sldChg chg="modNotesTx">
        <pc:chgData name="Anne Laure Humbert" userId="842e2bc8-1a03-4d14-a25a-c16c958f345d" providerId="ADAL" clId="{2496A9A4-8601-5870-A522-66B69FFE4EAB}" dt="2026-05-26T11:08:20.072" v="63" actId="20577"/>
        <pc:sldMkLst>
          <pc:docMk/>
          <pc:sldMk cId="4060640501" sldId="381"/>
        </pc:sldMkLst>
      </pc:sldChg>
      <pc:sldChg chg="modNotesTx">
        <pc:chgData name="Anne Laure Humbert" userId="842e2bc8-1a03-4d14-a25a-c16c958f345d" providerId="ADAL" clId="{2496A9A4-8601-5870-A522-66B69FFE4EAB}" dt="2026-05-26T11:07:42.764" v="52" actId="20577"/>
        <pc:sldMkLst>
          <pc:docMk/>
          <pc:sldMk cId="2297668732" sldId="384"/>
        </pc:sldMkLst>
      </pc:sldChg>
      <pc:sldChg chg="modNotesTx">
        <pc:chgData name="Anne Laure Humbert" userId="842e2bc8-1a03-4d14-a25a-c16c958f345d" providerId="ADAL" clId="{2496A9A4-8601-5870-A522-66B69FFE4EAB}" dt="2026-05-26T11:07:10.969" v="43" actId="20577"/>
        <pc:sldMkLst>
          <pc:docMk/>
          <pc:sldMk cId="2337757069" sldId="386"/>
        </pc:sldMkLst>
      </pc:sldChg>
      <pc:sldChg chg="modNotesTx">
        <pc:chgData name="Anne Laure Humbert" userId="842e2bc8-1a03-4d14-a25a-c16c958f345d" providerId="ADAL" clId="{2496A9A4-8601-5870-A522-66B69FFE4EAB}" dt="2026-05-26T11:07:13.680" v="44" actId="20577"/>
        <pc:sldMkLst>
          <pc:docMk/>
          <pc:sldMk cId="600709339" sldId="387"/>
        </pc:sldMkLst>
      </pc:sldChg>
      <pc:sldChg chg="modNotesTx">
        <pc:chgData name="Anne Laure Humbert" userId="842e2bc8-1a03-4d14-a25a-c16c958f345d" providerId="ADAL" clId="{2496A9A4-8601-5870-A522-66B69FFE4EAB}" dt="2026-05-26T11:07:51.509" v="55" actId="20577"/>
        <pc:sldMkLst>
          <pc:docMk/>
          <pc:sldMk cId="3862689276" sldId="390"/>
        </pc:sldMkLst>
      </pc:sldChg>
      <pc:sldChg chg="modNotesTx">
        <pc:chgData name="Anne Laure Humbert" userId="842e2bc8-1a03-4d14-a25a-c16c958f345d" providerId="ADAL" clId="{2496A9A4-8601-5870-A522-66B69FFE4EAB}" dt="2026-05-26T11:08:01.413" v="58" actId="20577"/>
        <pc:sldMkLst>
          <pc:docMk/>
          <pc:sldMk cId="473838590" sldId="391"/>
        </pc:sldMkLst>
      </pc:sldChg>
      <pc:sldChg chg="modNotesTx">
        <pc:chgData name="Anne Laure Humbert" userId="842e2bc8-1a03-4d14-a25a-c16c958f345d" providerId="ADAL" clId="{2496A9A4-8601-5870-A522-66B69FFE4EAB}" dt="2026-05-26T11:08:26.263" v="65" actId="20577"/>
        <pc:sldMkLst>
          <pc:docMk/>
          <pc:sldMk cId="1715179863" sldId="392"/>
        </pc:sldMkLst>
      </pc:sldChg>
      <pc:sldChg chg="modNotesTx">
        <pc:chgData name="Anne Laure Humbert" userId="842e2bc8-1a03-4d14-a25a-c16c958f345d" providerId="ADAL" clId="{2496A9A4-8601-5870-A522-66B69FFE4EAB}" dt="2026-05-26T11:08:23.105" v="64" actId="20577"/>
        <pc:sldMkLst>
          <pc:docMk/>
          <pc:sldMk cId="1536901902" sldId="393"/>
        </pc:sldMkLst>
      </pc:sldChg>
      <pc:sldChg chg="del">
        <pc:chgData name="Anne Laure Humbert" userId="842e2bc8-1a03-4d14-a25a-c16c958f345d" providerId="ADAL" clId="{2496A9A4-8601-5870-A522-66B69FFE4EAB}" dt="2026-05-26T08:34:04.268" v="37" actId="2696"/>
        <pc:sldMkLst>
          <pc:docMk/>
          <pc:sldMk cId="3688977384" sldId="394"/>
        </pc:sldMkLst>
      </pc:sldChg>
      <pc:sldChg chg="modNotesTx">
        <pc:chgData name="Anne Laure Humbert" userId="842e2bc8-1a03-4d14-a25a-c16c958f345d" providerId="ADAL" clId="{2496A9A4-8601-5870-A522-66B69FFE4EAB}" dt="2026-05-26T11:08:29.172" v="66" actId="20577"/>
        <pc:sldMkLst>
          <pc:docMk/>
          <pc:sldMk cId="4088620208" sldId="396"/>
        </pc:sldMkLst>
      </pc:sldChg>
      <pc:sldChg chg="del">
        <pc:chgData name="Anne Laure Humbert" userId="842e2bc8-1a03-4d14-a25a-c16c958f345d" providerId="ADAL" clId="{2496A9A4-8601-5870-A522-66B69FFE4EAB}" dt="2026-05-26T08:34:04.769" v="38" actId="2696"/>
        <pc:sldMkLst>
          <pc:docMk/>
          <pc:sldMk cId="421472902" sldId="397"/>
        </pc:sldMkLst>
      </pc:sldChg>
      <pc:sldChg chg="del">
        <pc:chgData name="Anne Laure Humbert" userId="842e2bc8-1a03-4d14-a25a-c16c958f345d" providerId="ADAL" clId="{2496A9A4-8601-5870-A522-66B69FFE4EAB}" dt="2026-05-26T08:34:05.863" v="39" actId="2696"/>
        <pc:sldMkLst>
          <pc:docMk/>
          <pc:sldMk cId="2153413038" sldId="398"/>
        </pc:sldMkLst>
      </pc:sldChg>
      <pc:sldChg chg="del">
        <pc:chgData name="Anne Laure Humbert" userId="842e2bc8-1a03-4d14-a25a-c16c958f345d" providerId="ADAL" clId="{2496A9A4-8601-5870-A522-66B69FFE4EAB}" dt="2026-05-26T08:34:06.960" v="40" actId="2696"/>
        <pc:sldMkLst>
          <pc:docMk/>
          <pc:sldMk cId="2745141970" sldId="399"/>
        </pc:sldMkLst>
      </pc:sldChg>
      <pc:sldChg chg="modNotesTx">
        <pc:chgData name="Anne Laure Humbert" userId="842e2bc8-1a03-4d14-a25a-c16c958f345d" providerId="ADAL" clId="{2496A9A4-8601-5870-A522-66B69FFE4EAB}" dt="2026-05-26T11:08:36.490" v="68" actId="20577"/>
        <pc:sldMkLst>
          <pc:docMk/>
          <pc:sldMk cId="1753362140" sldId="400"/>
        </pc:sldMkLst>
      </pc:sldChg>
      <pc:sldChg chg="del">
        <pc:chgData name="Anne Laure Humbert" userId="842e2bc8-1a03-4d14-a25a-c16c958f345d" providerId="ADAL" clId="{2496A9A4-8601-5870-A522-66B69FFE4EAB}" dt="2026-05-26T08:33:24.960" v="1" actId="2696"/>
        <pc:sldMkLst>
          <pc:docMk/>
          <pc:sldMk cId="2382443678" sldId="402"/>
        </pc:sldMkLst>
      </pc:sldChg>
      <pc:sldChg chg="del">
        <pc:chgData name="Anne Laure Humbert" userId="842e2bc8-1a03-4d14-a25a-c16c958f345d" providerId="ADAL" clId="{2496A9A4-8601-5870-A522-66B69FFE4EAB}" dt="2026-05-26T08:33:26.839" v="3" actId="2696"/>
        <pc:sldMkLst>
          <pc:docMk/>
          <pc:sldMk cId="124333109" sldId="403"/>
        </pc:sldMkLst>
      </pc:sldChg>
      <pc:sldChg chg="del">
        <pc:chgData name="Anne Laure Humbert" userId="842e2bc8-1a03-4d14-a25a-c16c958f345d" providerId="ADAL" clId="{2496A9A4-8601-5870-A522-66B69FFE4EAB}" dt="2026-05-26T08:33:25.970" v="2" actId="2696"/>
        <pc:sldMkLst>
          <pc:docMk/>
          <pc:sldMk cId="4259295595" sldId="404"/>
        </pc:sldMkLst>
      </pc:sldChg>
      <pc:sldChg chg="del">
        <pc:chgData name="Anne Laure Humbert" userId="842e2bc8-1a03-4d14-a25a-c16c958f345d" providerId="ADAL" clId="{2496A9A4-8601-5870-A522-66B69FFE4EAB}" dt="2026-05-26T08:33:27.532" v="4" actId="2696"/>
        <pc:sldMkLst>
          <pc:docMk/>
          <pc:sldMk cId="405678237" sldId="405"/>
        </pc:sldMkLst>
      </pc:sldChg>
      <pc:sldChg chg="del">
        <pc:chgData name="Anne Laure Humbert" userId="842e2bc8-1a03-4d14-a25a-c16c958f345d" providerId="ADAL" clId="{2496A9A4-8601-5870-A522-66B69FFE4EAB}" dt="2026-05-26T08:33:28.745" v="6" actId="2696"/>
        <pc:sldMkLst>
          <pc:docMk/>
          <pc:sldMk cId="979034308" sldId="406"/>
        </pc:sldMkLst>
      </pc:sldChg>
      <pc:sldChg chg="del">
        <pc:chgData name="Anne Laure Humbert" userId="842e2bc8-1a03-4d14-a25a-c16c958f345d" providerId="ADAL" clId="{2496A9A4-8601-5870-A522-66B69FFE4EAB}" dt="2026-05-26T08:33:29.304" v="7" actId="2696"/>
        <pc:sldMkLst>
          <pc:docMk/>
          <pc:sldMk cId="3745519278" sldId="407"/>
        </pc:sldMkLst>
      </pc:sldChg>
      <pc:sldChg chg="del">
        <pc:chgData name="Anne Laure Humbert" userId="842e2bc8-1a03-4d14-a25a-c16c958f345d" providerId="ADAL" clId="{2496A9A4-8601-5870-A522-66B69FFE4EAB}" dt="2026-05-26T08:33:29.867" v="8" actId="2696"/>
        <pc:sldMkLst>
          <pc:docMk/>
          <pc:sldMk cId="3041817127" sldId="408"/>
        </pc:sldMkLst>
      </pc:sldChg>
      <pc:sldChg chg="del">
        <pc:chgData name="Anne Laure Humbert" userId="842e2bc8-1a03-4d14-a25a-c16c958f345d" providerId="ADAL" clId="{2496A9A4-8601-5870-A522-66B69FFE4EAB}" dt="2026-05-26T08:33:31.154" v="10" actId="2696"/>
        <pc:sldMkLst>
          <pc:docMk/>
          <pc:sldMk cId="473292527" sldId="409"/>
        </pc:sldMkLst>
      </pc:sldChg>
      <pc:sldChg chg="del">
        <pc:chgData name="Anne Laure Humbert" userId="842e2bc8-1a03-4d14-a25a-c16c958f345d" providerId="ADAL" clId="{2496A9A4-8601-5870-A522-66B69FFE4EAB}" dt="2026-05-26T08:33:31.761" v="11" actId="2696"/>
        <pc:sldMkLst>
          <pc:docMk/>
          <pc:sldMk cId="3206379142" sldId="410"/>
        </pc:sldMkLst>
      </pc:sldChg>
      <pc:sldChg chg="del">
        <pc:chgData name="Anne Laure Humbert" userId="842e2bc8-1a03-4d14-a25a-c16c958f345d" providerId="ADAL" clId="{2496A9A4-8601-5870-A522-66B69FFE4EAB}" dt="2026-05-26T08:33:32.377" v="12" actId="2696"/>
        <pc:sldMkLst>
          <pc:docMk/>
          <pc:sldMk cId="1103285555" sldId="411"/>
        </pc:sldMkLst>
      </pc:sldChg>
      <pc:sldChg chg="del">
        <pc:chgData name="Anne Laure Humbert" userId="842e2bc8-1a03-4d14-a25a-c16c958f345d" providerId="ADAL" clId="{2496A9A4-8601-5870-A522-66B69FFE4EAB}" dt="2026-05-26T08:33:32.844" v="13" actId="2696"/>
        <pc:sldMkLst>
          <pc:docMk/>
          <pc:sldMk cId="1982635002" sldId="412"/>
        </pc:sldMkLst>
      </pc:sldChg>
      <pc:sldChg chg="del">
        <pc:chgData name="Anne Laure Humbert" userId="842e2bc8-1a03-4d14-a25a-c16c958f345d" providerId="ADAL" clId="{2496A9A4-8601-5870-A522-66B69FFE4EAB}" dt="2026-05-26T08:33:33.370" v="14" actId="2696"/>
        <pc:sldMkLst>
          <pc:docMk/>
          <pc:sldMk cId="4190959882" sldId="413"/>
        </pc:sldMkLst>
      </pc:sldChg>
      <pc:sldChg chg="del">
        <pc:chgData name="Anne Laure Humbert" userId="842e2bc8-1a03-4d14-a25a-c16c958f345d" providerId="ADAL" clId="{2496A9A4-8601-5870-A522-66B69FFE4EAB}" dt="2026-05-26T08:33:34.982" v="17" actId="2696"/>
        <pc:sldMkLst>
          <pc:docMk/>
          <pc:sldMk cId="126722004" sldId="415"/>
        </pc:sldMkLst>
      </pc:sldChg>
      <pc:sldChg chg="del">
        <pc:chgData name="Anne Laure Humbert" userId="842e2bc8-1a03-4d14-a25a-c16c958f345d" providerId="ADAL" clId="{2496A9A4-8601-5870-A522-66B69FFE4EAB}" dt="2026-05-26T08:33:35.570" v="18" actId="2696"/>
        <pc:sldMkLst>
          <pc:docMk/>
          <pc:sldMk cId="1294150199" sldId="416"/>
        </pc:sldMkLst>
      </pc:sldChg>
      <pc:sldChg chg="del">
        <pc:chgData name="Anne Laure Humbert" userId="842e2bc8-1a03-4d14-a25a-c16c958f345d" providerId="ADAL" clId="{2496A9A4-8601-5870-A522-66B69FFE4EAB}" dt="2026-05-26T08:33:36.131" v="19" actId="2696"/>
        <pc:sldMkLst>
          <pc:docMk/>
          <pc:sldMk cId="2496409231" sldId="417"/>
        </pc:sldMkLst>
      </pc:sldChg>
      <pc:sldChg chg="del">
        <pc:chgData name="Anne Laure Humbert" userId="842e2bc8-1a03-4d14-a25a-c16c958f345d" providerId="ADAL" clId="{2496A9A4-8601-5870-A522-66B69FFE4EAB}" dt="2026-05-26T08:33:36.591" v="20" actId="2696"/>
        <pc:sldMkLst>
          <pc:docMk/>
          <pc:sldMk cId="2700610818" sldId="418"/>
        </pc:sldMkLst>
      </pc:sldChg>
      <pc:sldChg chg="del">
        <pc:chgData name="Anne Laure Humbert" userId="842e2bc8-1a03-4d14-a25a-c16c958f345d" providerId="ADAL" clId="{2496A9A4-8601-5870-A522-66B69FFE4EAB}" dt="2026-05-26T08:33:37.194" v="21" actId="2696"/>
        <pc:sldMkLst>
          <pc:docMk/>
          <pc:sldMk cId="2850247465" sldId="419"/>
        </pc:sldMkLst>
      </pc:sldChg>
      <pc:sldChg chg="del">
        <pc:chgData name="Anne Laure Humbert" userId="842e2bc8-1a03-4d14-a25a-c16c958f345d" providerId="ADAL" clId="{2496A9A4-8601-5870-A522-66B69FFE4EAB}" dt="2026-05-26T08:33:37.829" v="22" actId="2696"/>
        <pc:sldMkLst>
          <pc:docMk/>
          <pc:sldMk cId="1402374315" sldId="420"/>
        </pc:sldMkLst>
      </pc:sldChg>
      <pc:sldChg chg="del">
        <pc:chgData name="Anne Laure Humbert" userId="842e2bc8-1a03-4d14-a25a-c16c958f345d" providerId="ADAL" clId="{2496A9A4-8601-5870-A522-66B69FFE4EAB}" dt="2026-05-26T08:33:39.151" v="24" actId="2696"/>
        <pc:sldMkLst>
          <pc:docMk/>
          <pc:sldMk cId="3251506409" sldId="421"/>
        </pc:sldMkLst>
      </pc:sldChg>
      <pc:sldChg chg="del">
        <pc:chgData name="Anne Laure Humbert" userId="842e2bc8-1a03-4d14-a25a-c16c958f345d" providerId="ADAL" clId="{2496A9A4-8601-5870-A522-66B69FFE4EAB}" dt="2026-05-26T08:33:39.766" v="25" actId="2696"/>
        <pc:sldMkLst>
          <pc:docMk/>
          <pc:sldMk cId="795957161" sldId="422"/>
        </pc:sldMkLst>
      </pc:sldChg>
      <pc:sldChg chg="del">
        <pc:chgData name="Anne Laure Humbert" userId="842e2bc8-1a03-4d14-a25a-c16c958f345d" providerId="ADAL" clId="{2496A9A4-8601-5870-A522-66B69FFE4EAB}" dt="2026-05-26T08:33:40.210" v="26" actId="2696"/>
        <pc:sldMkLst>
          <pc:docMk/>
          <pc:sldMk cId="3314676555" sldId="423"/>
        </pc:sldMkLst>
      </pc:sldChg>
      <pc:sldChg chg="del">
        <pc:chgData name="Anne Laure Humbert" userId="842e2bc8-1a03-4d14-a25a-c16c958f345d" providerId="ADAL" clId="{2496A9A4-8601-5870-A522-66B69FFE4EAB}" dt="2026-05-26T08:33:40.770" v="27" actId="2696"/>
        <pc:sldMkLst>
          <pc:docMk/>
          <pc:sldMk cId="3382747303" sldId="424"/>
        </pc:sldMkLst>
      </pc:sldChg>
      <pc:sldChg chg="del">
        <pc:chgData name="Anne Laure Humbert" userId="842e2bc8-1a03-4d14-a25a-c16c958f345d" providerId="ADAL" clId="{2496A9A4-8601-5870-A522-66B69FFE4EAB}" dt="2026-05-26T08:33:41.732" v="29" actId="2696"/>
        <pc:sldMkLst>
          <pc:docMk/>
          <pc:sldMk cId="1987158613" sldId="425"/>
        </pc:sldMkLst>
      </pc:sldChg>
      <pc:sldChg chg="del">
        <pc:chgData name="Anne Laure Humbert" userId="842e2bc8-1a03-4d14-a25a-c16c958f345d" providerId="ADAL" clId="{2496A9A4-8601-5870-A522-66B69FFE4EAB}" dt="2026-05-26T08:33:33.908" v="15" actId="2696"/>
        <pc:sldMkLst>
          <pc:docMk/>
          <pc:sldMk cId="3452193226" sldId="429"/>
        </pc:sldMkLst>
      </pc:sldChg>
      <pc:sldChg chg="del">
        <pc:chgData name="Anne Laure Humbert" userId="842e2bc8-1a03-4d14-a25a-c16c958f345d" providerId="ADAL" clId="{2496A9A4-8601-5870-A522-66B69FFE4EAB}" dt="2026-05-26T08:33:34.580" v="16" actId="2696"/>
        <pc:sldMkLst>
          <pc:docMk/>
          <pc:sldMk cId="697497328" sldId="430"/>
        </pc:sldMkLst>
      </pc:sldChg>
      <pc:sldChg chg="del">
        <pc:chgData name="Anne Laure Humbert" userId="842e2bc8-1a03-4d14-a25a-c16c958f345d" providerId="ADAL" clId="{2496A9A4-8601-5870-A522-66B69FFE4EAB}" dt="2026-05-26T08:33:38.492" v="23" actId="2696"/>
        <pc:sldMkLst>
          <pc:docMk/>
          <pc:sldMk cId="1564821825" sldId="431"/>
        </pc:sldMkLst>
      </pc:sldChg>
      <pc:sldChg chg="del">
        <pc:chgData name="Anne Laure Humbert" userId="842e2bc8-1a03-4d14-a25a-c16c958f345d" providerId="ADAL" clId="{2496A9A4-8601-5870-A522-66B69FFE4EAB}" dt="2026-05-26T08:33:41.268" v="28" actId="2696"/>
        <pc:sldMkLst>
          <pc:docMk/>
          <pc:sldMk cId="3809245211" sldId="432"/>
        </pc:sldMkLst>
      </pc:sldChg>
      <pc:sldChg chg="modNotesTx">
        <pc:chgData name="Anne Laure Humbert" userId="842e2bc8-1a03-4d14-a25a-c16c958f345d" providerId="ADAL" clId="{2496A9A4-8601-5870-A522-66B69FFE4EAB}" dt="2026-05-26T11:09:10.055" v="77" actId="20577"/>
        <pc:sldMkLst>
          <pc:docMk/>
          <pc:sldMk cId="3105595932" sldId="433"/>
        </pc:sldMkLst>
      </pc:sldChg>
      <pc:sldChg chg="del">
        <pc:chgData name="Anne Laure Humbert" userId="842e2bc8-1a03-4d14-a25a-c16c958f345d" providerId="ADAL" clId="{2496A9A4-8601-5870-A522-66B69FFE4EAB}" dt="2026-05-26T08:33:42.255" v="30" actId="2696"/>
        <pc:sldMkLst>
          <pc:docMk/>
          <pc:sldMk cId="2961964357" sldId="434"/>
        </pc:sldMkLst>
      </pc:sldChg>
      <pc:sldChg chg="del">
        <pc:chgData name="Anne Laure Humbert" userId="842e2bc8-1a03-4d14-a25a-c16c958f345d" providerId="ADAL" clId="{2496A9A4-8601-5870-A522-66B69FFE4EAB}" dt="2026-05-26T08:33:28.135" v="5" actId="2696"/>
        <pc:sldMkLst>
          <pc:docMk/>
          <pc:sldMk cId="1576784352" sldId="435"/>
        </pc:sldMkLst>
      </pc:sldChg>
      <pc:sldChg chg="del">
        <pc:chgData name="Anne Laure Humbert" userId="842e2bc8-1a03-4d14-a25a-c16c958f345d" providerId="ADAL" clId="{2496A9A4-8601-5870-A522-66B69FFE4EAB}" dt="2026-05-26T08:33:30.551" v="9" actId="2696"/>
        <pc:sldMkLst>
          <pc:docMk/>
          <pc:sldMk cId="2428861967" sldId="436"/>
        </pc:sldMkLst>
      </pc:sldChg>
      <pc:sldChg chg="del">
        <pc:chgData name="Anne Laure Humbert" userId="842e2bc8-1a03-4d14-a25a-c16c958f345d" providerId="ADAL" clId="{2496A9A4-8601-5870-A522-66B69FFE4EAB}" dt="2026-05-26T08:33:22.320" v="0" actId="2696"/>
        <pc:sldMkLst>
          <pc:docMk/>
          <pc:sldMk cId="890920132" sldId="437"/>
        </pc:sldMkLst>
      </pc:sldChg>
      <pc:sldChg chg="del">
        <pc:chgData name="Anne Laure Humbert" userId="842e2bc8-1a03-4d14-a25a-c16c958f345d" providerId="ADAL" clId="{2496A9A4-8601-5870-A522-66B69FFE4EAB}" dt="2026-05-26T08:34:00.208" v="31" actId="2696"/>
        <pc:sldMkLst>
          <pc:docMk/>
          <pc:sldMk cId="3050624417" sldId="439"/>
        </pc:sldMkLst>
      </pc:sldChg>
      <pc:sldChg chg="del">
        <pc:chgData name="Anne Laure Humbert" userId="842e2bc8-1a03-4d14-a25a-c16c958f345d" providerId="ADAL" clId="{2496A9A4-8601-5870-A522-66B69FFE4EAB}" dt="2026-05-26T08:34:00.836" v="32" actId="2696"/>
        <pc:sldMkLst>
          <pc:docMk/>
          <pc:sldMk cId="47981178" sldId="440"/>
        </pc:sldMkLst>
      </pc:sldChg>
      <pc:sldChg chg="del">
        <pc:chgData name="Anne Laure Humbert" userId="842e2bc8-1a03-4d14-a25a-c16c958f345d" providerId="ADAL" clId="{2496A9A4-8601-5870-A522-66B69FFE4EAB}" dt="2026-05-26T08:34:01.369" v="33" actId="2696"/>
        <pc:sldMkLst>
          <pc:docMk/>
          <pc:sldMk cId="2091316778" sldId="441"/>
        </pc:sldMkLst>
      </pc:sldChg>
      <pc:sldChg chg="del">
        <pc:chgData name="Anne Laure Humbert" userId="842e2bc8-1a03-4d14-a25a-c16c958f345d" providerId="ADAL" clId="{2496A9A4-8601-5870-A522-66B69FFE4EAB}" dt="2026-05-26T08:34:02.187" v="34" actId="2696"/>
        <pc:sldMkLst>
          <pc:docMk/>
          <pc:sldMk cId="1415605716" sldId="442"/>
        </pc:sldMkLst>
      </pc:sldChg>
      <pc:sldChg chg="modNotesTx">
        <pc:chgData name="Anne Laure Humbert" userId="842e2bc8-1a03-4d14-a25a-c16c958f345d" providerId="ADAL" clId="{2496A9A4-8601-5870-A522-66B69FFE4EAB}" dt="2026-05-26T11:07:57.781" v="57" actId="20577"/>
        <pc:sldMkLst>
          <pc:docMk/>
          <pc:sldMk cId="3461964174" sldId="443"/>
        </pc:sldMkLst>
      </pc:sldChg>
      <pc:sldChg chg="del">
        <pc:chgData name="Anne Laure Humbert" userId="842e2bc8-1a03-4d14-a25a-c16c958f345d" providerId="ADAL" clId="{2496A9A4-8601-5870-A522-66B69FFE4EAB}" dt="2026-05-26T08:34:02.876" v="35" actId="2696"/>
        <pc:sldMkLst>
          <pc:docMk/>
          <pc:sldMk cId="197490301" sldId="444"/>
        </pc:sldMkLst>
      </pc:sldChg>
      <pc:sldChg chg="del">
        <pc:chgData name="Anne Laure Humbert" userId="842e2bc8-1a03-4d14-a25a-c16c958f345d" providerId="ADAL" clId="{2496A9A4-8601-5870-A522-66B69FFE4EAB}" dt="2026-05-26T08:34:03.812" v="36" actId="2696"/>
        <pc:sldMkLst>
          <pc:docMk/>
          <pc:sldMk cId="2620377771" sldId="445"/>
        </pc:sldMkLst>
      </pc:sldChg>
      <pc:sldChg chg="modNotesTx">
        <pc:chgData name="Anne Laure Humbert" userId="842e2bc8-1a03-4d14-a25a-c16c958f345d" providerId="ADAL" clId="{2496A9A4-8601-5870-A522-66B69FFE4EAB}" dt="2026-05-26T11:09:02.978" v="75" actId="20577"/>
        <pc:sldMkLst>
          <pc:docMk/>
          <pc:sldMk cId="2969688235" sldId="452"/>
        </pc:sldMkLst>
      </pc:sldChg>
      <pc:sldChg chg="modNotesTx">
        <pc:chgData name="Anne Laure Humbert" userId="842e2bc8-1a03-4d14-a25a-c16c958f345d" providerId="ADAL" clId="{2496A9A4-8601-5870-A522-66B69FFE4EAB}" dt="2026-05-26T11:08:54.097" v="72" actId="20577"/>
        <pc:sldMkLst>
          <pc:docMk/>
          <pc:sldMk cId="484691032" sldId="456"/>
        </pc:sldMkLst>
      </pc:sldChg>
      <pc:sldChg chg="modNotesTx">
        <pc:chgData name="Anne Laure Humbert" userId="842e2bc8-1a03-4d14-a25a-c16c958f345d" providerId="ADAL" clId="{2496A9A4-8601-5870-A522-66B69FFE4EAB}" dt="2026-05-26T11:07:17.818" v="45" actId="20577"/>
        <pc:sldMkLst>
          <pc:docMk/>
          <pc:sldMk cId="1532946208" sldId="457"/>
        </pc:sldMkLst>
      </pc:sldChg>
      <pc:sldChg chg="modNotesTx">
        <pc:chgData name="Anne Laure Humbert" userId="842e2bc8-1a03-4d14-a25a-c16c958f345d" providerId="ADAL" clId="{2496A9A4-8601-5870-A522-66B69FFE4EAB}" dt="2026-05-26T11:07:21.961" v="46" actId="20577"/>
        <pc:sldMkLst>
          <pc:docMk/>
          <pc:sldMk cId="3773992871" sldId="458"/>
        </pc:sldMkLst>
      </pc:sldChg>
      <pc:sldChg chg="modNotesTx">
        <pc:chgData name="Anne Laure Humbert" userId="842e2bc8-1a03-4d14-a25a-c16c958f345d" providerId="ADAL" clId="{2496A9A4-8601-5870-A522-66B69FFE4EAB}" dt="2026-05-26T11:08:44.812" v="70" actId="20577"/>
        <pc:sldMkLst>
          <pc:docMk/>
          <pc:sldMk cId="2213230322" sldId="463"/>
        </pc:sldMkLst>
      </pc:sldChg>
      <pc:sldChg chg="modNotesTx">
        <pc:chgData name="Anne Laure Humbert" userId="842e2bc8-1a03-4d14-a25a-c16c958f345d" providerId="ADAL" clId="{2496A9A4-8601-5870-A522-66B69FFE4EAB}" dt="2026-05-26T11:09:06.453" v="76" actId="20577"/>
        <pc:sldMkLst>
          <pc:docMk/>
          <pc:sldMk cId="2809852555" sldId="464"/>
        </pc:sldMkLst>
      </pc:sldChg>
      <pc:sldChg chg="modNotesTx">
        <pc:chgData name="Anne Laure Humbert" userId="842e2bc8-1a03-4d14-a25a-c16c958f345d" providerId="ADAL" clId="{2496A9A4-8601-5870-A522-66B69FFE4EAB}" dt="2026-05-26T11:07:28.999" v="48" actId="20577"/>
        <pc:sldMkLst>
          <pc:docMk/>
          <pc:sldMk cId="1555239944" sldId="465"/>
        </pc:sldMkLst>
      </pc:sldChg>
      <pc:sldChg chg="modNotesTx">
        <pc:chgData name="Anne Laure Humbert" userId="842e2bc8-1a03-4d14-a25a-c16c958f345d" providerId="ADAL" clId="{2496A9A4-8601-5870-A522-66B69FFE4EAB}" dt="2026-05-26T11:08:33.934" v="67" actId="20577"/>
        <pc:sldMkLst>
          <pc:docMk/>
          <pc:sldMk cId="1491078294" sldId="466"/>
        </pc:sldMkLst>
      </pc:sldChg>
      <pc:sldChg chg="modNotesTx">
        <pc:chgData name="Anne Laure Humbert" userId="842e2bc8-1a03-4d14-a25a-c16c958f345d" providerId="ADAL" clId="{2496A9A4-8601-5870-A522-66B69FFE4EAB}" dt="2026-05-26T11:07:38.338" v="51" actId="20577"/>
        <pc:sldMkLst>
          <pc:docMk/>
          <pc:sldMk cId="243605446" sldId="467"/>
        </pc:sldMkLst>
      </pc:sldChg>
      <pc:sldChg chg="modNotesTx">
        <pc:chgData name="Anne Laure Humbert" userId="842e2bc8-1a03-4d14-a25a-c16c958f345d" providerId="ADAL" clId="{2496A9A4-8601-5870-A522-66B69FFE4EAB}" dt="2026-05-26T11:07:35.638" v="50" actId="20577"/>
        <pc:sldMkLst>
          <pc:docMk/>
          <pc:sldMk cId="1741411314" sldId="468"/>
        </pc:sldMkLst>
      </pc:sldChg>
      <pc:sldChg chg="modNotesTx">
        <pc:chgData name="Anne Laure Humbert" userId="842e2bc8-1a03-4d14-a25a-c16c958f345d" providerId="ADAL" clId="{2496A9A4-8601-5870-A522-66B69FFE4EAB}" dt="2026-05-26T11:09:00.504" v="74" actId="20577"/>
        <pc:sldMkLst>
          <pc:docMk/>
          <pc:sldMk cId="643419160" sldId="469"/>
        </pc:sldMkLst>
      </pc:sldChg>
      <pc:sldChg chg="modNotesTx">
        <pc:chgData name="Anne Laure Humbert" userId="842e2bc8-1a03-4d14-a25a-c16c958f345d" providerId="ADAL" clId="{2496A9A4-8601-5870-A522-66B69FFE4EAB}" dt="2026-05-26T11:08:50.994" v="71" actId="20577"/>
        <pc:sldMkLst>
          <pc:docMk/>
          <pc:sldMk cId="1750760935" sldId="470"/>
        </pc:sldMkLst>
      </pc:sldChg>
      <pc:sldChg chg="modNotesTx">
        <pc:chgData name="Anne Laure Humbert" userId="842e2bc8-1a03-4d14-a25a-c16c958f345d" providerId="ADAL" clId="{2496A9A4-8601-5870-A522-66B69FFE4EAB}" dt="2026-05-26T11:08:56.901" v="73" actId="20577"/>
        <pc:sldMkLst>
          <pc:docMk/>
          <pc:sldMk cId="1781081291" sldId="471"/>
        </pc:sldMkLst>
      </pc:sldChg>
      <pc:sldChg chg="modNotesTx">
        <pc:chgData name="Anne Laure Humbert" userId="842e2bc8-1a03-4d14-a25a-c16c958f345d" providerId="ADAL" clId="{2496A9A4-8601-5870-A522-66B69FFE4EAB}" dt="2026-05-26T11:08:14.688" v="62" actId="20577"/>
        <pc:sldMkLst>
          <pc:docMk/>
          <pc:sldMk cId="2000184839" sldId="472"/>
        </pc:sldMkLst>
      </pc:sldChg>
      <pc:sldChg chg="modNotesTx">
        <pc:chgData name="Anne Laure Humbert" userId="842e2bc8-1a03-4d14-a25a-c16c958f345d" providerId="ADAL" clId="{2496A9A4-8601-5870-A522-66B69FFE4EAB}" dt="2026-05-26T11:07:32.441" v="49" actId="20577"/>
        <pc:sldMkLst>
          <pc:docMk/>
          <pc:sldMk cId="2732172092" sldId="474"/>
        </pc:sldMkLst>
      </pc:sldChg>
      <pc:sldChg chg="modNotesTx">
        <pc:chgData name="Anne Laure Humbert" userId="842e2bc8-1a03-4d14-a25a-c16c958f345d" providerId="ADAL" clId="{2496A9A4-8601-5870-A522-66B69FFE4EAB}" dt="2026-05-26T11:07:26.003" v="47" actId="20577"/>
        <pc:sldMkLst>
          <pc:docMk/>
          <pc:sldMk cId="1096352995" sldId="475"/>
        </pc:sldMkLst>
      </pc:sldChg>
      <pc:sldChg chg="modNotesTx">
        <pc:chgData name="Anne Laure Humbert" userId="842e2bc8-1a03-4d14-a25a-c16c958f345d" providerId="ADAL" clId="{2496A9A4-8601-5870-A522-66B69FFE4EAB}" dt="2026-05-26T11:09:19.142" v="78" actId="20577"/>
        <pc:sldMkLst>
          <pc:docMk/>
          <pc:sldMk cId="1476654674" sldId="478"/>
        </pc:sldMkLst>
      </pc:sldChg>
      <pc:sldChg chg="modNotesTx">
        <pc:chgData name="Anne Laure Humbert" userId="842e2bc8-1a03-4d14-a25a-c16c958f345d" providerId="ADAL" clId="{2496A9A4-8601-5870-A522-66B69FFE4EAB}" dt="2026-05-26T11:07:54.956" v="56" actId="20577"/>
        <pc:sldMkLst>
          <pc:docMk/>
          <pc:sldMk cId="712980524" sldId="479"/>
        </pc:sldMkLst>
      </pc:sldChg>
      <pc:sldChg chg="modNotesTx">
        <pc:chgData name="Anne Laure Humbert" userId="842e2bc8-1a03-4d14-a25a-c16c958f345d" providerId="ADAL" clId="{2496A9A4-8601-5870-A522-66B69FFE4EAB}" dt="2026-05-26T11:08:04.767" v="59" actId="20577"/>
        <pc:sldMkLst>
          <pc:docMk/>
          <pc:sldMk cId="2610312640" sldId="534"/>
        </pc:sldMkLst>
      </pc:sldChg>
      <pc:sldChg chg="modNotesTx">
        <pc:chgData name="Anne Laure Humbert" userId="842e2bc8-1a03-4d14-a25a-c16c958f345d" providerId="ADAL" clId="{2496A9A4-8601-5870-A522-66B69FFE4EAB}" dt="2026-05-26T11:08:10.710" v="61" actId="20577"/>
        <pc:sldMkLst>
          <pc:docMk/>
          <pc:sldMk cId="137923212" sldId="542"/>
        </pc:sldMkLst>
      </pc:sldChg>
      <pc:sldChg chg="modNotesTx">
        <pc:chgData name="Anne Laure Humbert" userId="842e2bc8-1a03-4d14-a25a-c16c958f345d" providerId="ADAL" clId="{2496A9A4-8601-5870-A522-66B69FFE4EAB}" dt="2026-05-26T11:08:40.814" v="69" actId="20577"/>
        <pc:sldMkLst>
          <pc:docMk/>
          <pc:sldMk cId="3567773223" sldId="544"/>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GESIS.INTRA\org\CEWS\Projekte\2021-2024_UniSAFE\WP8_Impact%20policy%20recs%20dissemination\T8.3%20Knowledge%20Dissemination\Conferences\2022_CZ_EUpresiConf\CZ_EUpresiConf_graph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rgbClr val="ACD7BD"/>
            </a:solidFill>
            <a:ln>
              <a:noFill/>
            </a:ln>
            <a:effectLst/>
          </c:spPr>
          <c:invertIfNegative val="0"/>
          <c:dLbls>
            <c:dLbl>
              <c:idx val="1"/>
              <c:layout>
                <c:manualLayout>
                  <c:x val="5.598320092547137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5C4-49FB-9D46-15324211E230}"/>
                </c:ext>
              </c:extLst>
            </c:dLbl>
            <c:dLbl>
              <c:idx val="5"/>
              <c:layout>
                <c:manualLayout>
                  <c:x val="-3.732213395031493E-3"/>
                  <c:y val="-3.648085193434289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5C4-49FB-9D46-15324211E230}"/>
                </c:ext>
              </c:extLst>
            </c:dLbl>
            <c:spPr>
              <a:noFill/>
              <a:ln>
                <a:noFill/>
              </a:ln>
              <a:effectLst/>
            </c:spPr>
            <c:txPr>
              <a:bodyPr rot="0" spcFirstLastPara="1" vertOverflow="ellipsis" vert="horz" wrap="square" anchor="ctr" anchorCtr="1"/>
              <a:lstStyle/>
              <a:p>
                <a:pPr>
                  <a:defRPr sz="1600" b="0" i="0" u="none" strike="noStrike" kern="1200" baseline="0">
                    <a:solidFill>
                      <a:schemeClr val="bg1"/>
                    </a:solidFill>
                    <a:latin typeface="D-DIN" panose="020B0504030202030204"/>
                    <a:ea typeface="+mn-ea"/>
                    <a:cs typeface="+mn-cs"/>
                  </a:defRPr>
                </a:pPr>
                <a:endParaRPr lang="LID4096"/>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'forms of GBV_total'!$A$1:$A$7</c:f>
              <c:strCache>
                <c:ptCount val="7"/>
                <c:pt idx="0">
                  <c:v>Any form of gender-based violence (n = 42,055)</c:v>
                </c:pt>
                <c:pt idx="1">
                  <c:v>Psychological violence (n = 40,125)</c:v>
                </c:pt>
                <c:pt idx="2">
                  <c:v>Sexual harassment (n = 35,668)</c:v>
                </c:pt>
                <c:pt idx="3">
                  <c:v>Economic violence (n = 36,927)</c:v>
                </c:pt>
                <c:pt idx="4">
                  <c:v>Online violence (n = 35,138)</c:v>
                </c:pt>
                <c:pt idx="5">
                  <c:v>Physical violence (n = 41,974)</c:v>
                </c:pt>
                <c:pt idx="6">
                  <c:v>Sexual violence (n = 36,118)</c:v>
                </c:pt>
              </c:strCache>
            </c:strRef>
          </c:cat>
          <c:val>
            <c:numRef>
              <c:f>'forms of GBV_total'!$B$1:$B$7</c:f>
              <c:numCache>
                <c:formatCode>0%</c:formatCode>
                <c:ptCount val="7"/>
                <c:pt idx="0">
                  <c:v>0.62</c:v>
                </c:pt>
                <c:pt idx="1">
                  <c:v>0.56999999999999995</c:v>
                </c:pt>
                <c:pt idx="2">
                  <c:v>0.31</c:v>
                </c:pt>
                <c:pt idx="3">
                  <c:v>0.1</c:v>
                </c:pt>
                <c:pt idx="4">
                  <c:v>0.08</c:v>
                </c:pt>
                <c:pt idx="5">
                  <c:v>0.06</c:v>
                </c:pt>
                <c:pt idx="6">
                  <c:v>0.03</c:v>
                </c:pt>
              </c:numCache>
            </c:numRef>
          </c:val>
          <c:extLst>
            <c:ext xmlns:c16="http://schemas.microsoft.com/office/drawing/2014/chart" uri="{C3380CC4-5D6E-409C-BE32-E72D297353CC}">
              <c16:uniqueId val="{00000000-45C4-49FB-9D46-15324211E230}"/>
            </c:ext>
          </c:extLst>
        </c:ser>
        <c:dLbls>
          <c:showLegendKey val="0"/>
          <c:showVal val="0"/>
          <c:showCatName val="0"/>
          <c:showSerName val="0"/>
          <c:showPercent val="0"/>
          <c:showBubbleSize val="0"/>
        </c:dLbls>
        <c:gapWidth val="182"/>
        <c:axId val="778311408"/>
        <c:axId val="778311736"/>
      </c:barChart>
      <c:catAx>
        <c:axId val="77831140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bg1"/>
                </a:solidFill>
                <a:latin typeface="D-DIN" panose="020B0504030202030204"/>
                <a:ea typeface="+mn-ea"/>
                <a:cs typeface="+mn-cs"/>
              </a:defRPr>
            </a:pPr>
            <a:endParaRPr lang="LID4096"/>
          </a:p>
        </c:txPr>
        <c:crossAx val="778311736"/>
        <c:crosses val="autoZero"/>
        <c:auto val="1"/>
        <c:lblAlgn val="ctr"/>
        <c:lblOffset val="100"/>
        <c:noMultiLvlLbl val="0"/>
      </c:catAx>
      <c:valAx>
        <c:axId val="778311736"/>
        <c:scaling>
          <c:orientation val="minMax"/>
          <c:max val="1"/>
        </c:scaling>
        <c:delete val="1"/>
        <c:axPos val="t"/>
        <c:numFmt formatCode="0%" sourceLinked="1"/>
        <c:majorTickMark val="none"/>
        <c:minorTickMark val="none"/>
        <c:tickLblPos val="nextTo"/>
        <c:crossAx val="77831140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sz="1600">
          <a:solidFill>
            <a:schemeClr val="bg1"/>
          </a:solidFill>
          <a:latin typeface="D-DIN" panose="020B0504030202030204"/>
        </a:defRPr>
      </a:pPr>
      <a:endParaRPr lang="LID4096"/>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26/05/2026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pPr/>
              <a:t>5/26/26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a:t>
            </a:fld>
            <a:endParaRPr lang="en-US"/>
          </a:p>
        </p:txBody>
      </p:sp>
    </p:spTree>
    <p:extLst>
      <p:ext uri="{BB962C8B-B14F-4D97-AF65-F5344CB8AC3E}">
        <p14:creationId xmlns:p14="http://schemas.microsoft.com/office/powerpoint/2010/main" val="411498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10</a:t>
            </a:fld>
            <a:endParaRPr lang="en-US"/>
          </a:p>
        </p:txBody>
      </p:sp>
    </p:spTree>
    <p:extLst>
      <p:ext uri="{BB962C8B-B14F-4D97-AF65-F5344CB8AC3E}">
        <p14:creationId xmlns:p14="http://schemas.microsoft.com/office/powerpoint/2010/main" val="1904537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11</a:t>
            </a:fld>
            <a:endParaRPr lang="en-US"/>
          </a:p>
        </p:txBody>
      </p:sp>
    </p:spTree>
    <p:extLst>
      <p:ext uri="{BB962C8B-B14F-4D97-AF65-F5344CB8AC3E}">
        <p14:creationId xmlns:p14="http://schemas.microsoft.com/office/powerpoint/2010/main" val="1652507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12</a:t>
            </a:fld>
            <a:endParaRPr lang="en-US"/>
          </a:p>
        </p:txBody>
      </p:sp>
    </p:spTree>
    <p:extLst>
      <p:ext uri="{BB962C8B-B14F-4D97-AF65-F5344CB8AC3E}">
        <p14:creationId xmlns:p14="http://schemas.microsoft.com/office/powerpoint/2010/main" val="833613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13</a:t>
            </a:fld>
            <a:endParaRPr lang="en-US"/>
          </a:p>
        </p:txBody>
      </p:sp>
    </p:spTree>
    <p:extLst>
      <p:ext uri="{BB962C8B-B14F-4D97-AF65-F5344CB8AC3E}">
        <p14:creationId xmlns:p14="http://schemas.microsoft.com/office/powerpoint/2010/main" val="715956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14</a:t>
            </a:fld>
            <a:endParaRPr lang="en-US"/>
          </a:p>
        </p:txBody>
      </p:sp>
    </p:spTree>
    <p:extLst>
      <p:ext uri="{BB962C8B-B14F-4D97-AF65-F5344CB8AC3E}">
        <p14:creationId xmlns:p14="http://schemas.microsoft.com/office/powerpoint/2010/main" val="19958413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15</a:t>
            </a:fld>
            <a:endParaRPr lang="en-US"/>
          </a:p>
        </p:txBody>
      </p:sp>
    </p:spTree>
    <p:extLst>
      <p:ext uri="{BB962C8B-B14F-4D97-AF65-F5344CB8AC3E}">
        <p14:creationId xmlns:p14="http://schemas.microsoft.com/office/powerpoint/2010/main" val="3917101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16</a:t>
            </a:fld>
            <a:endParaRPr lang="en-US"/>
          </a:p>
        </p:txBody>
      </p:sp>
    </p:spTree>
    <p:extLst>
      <p:ext uri="{BB962C8B-B14F-4D97-AF65-F5344CB8AC3E}">
        <p14:creationId xmlns:p14="http://schemas.microsoft.com/office/powerpoint/2010/main" val="3026324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17</a:t>
            </a:fld>
            <a:endParaRPr lang="en-US"/>
          </a:p>
        </p:txBody>
      </p:sp>
    </p:spTree>
    <p:extLst>
      <p:ext uri="{BB962C8B-B14F-4D97-AF65-F5344CB8AC3E}">
        <p14:creationId xmlns:p14="http://schemas.microsoft.com/office/powerpoint/2010/main" val="1522081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18</a:t>
            </a:fld>
            <a:endParaRPr lang="en-US"/>
          </a:p>
        </p:txBody>
      </p:sp>
    </p:spTree>
    <p:extLst>
      <p:ext uri="{BB962C8B-B14F-4D97-AF65-F5344CB8AC3E}">
        <p14:creationId xmlns:p14="http://schemas.microsoft.com/office/powerpoint/2010/main" val="2169683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6F8E2375-F1B1-284C-A827-B0E603FDBDD8}" type="slidenum">
              <a:rPr lang="en-US" smtClean="0"/>
              <a:pPr/>
              <a:t>19</a:t>
            </a:fld>
            <a:endParaRPr lang="en-US"/>
          </a:p>
        </p:txBody>
      </p:sp>
    </p:spTree>
    <p:extLst>
      <p:ext uri="{BB962C8B-B14F-4D97-AF65-F5344CB8AC3E}">
        <p14:creationId xmlns:p14="http://schemas.microsoft.com/office/powerpoint/2010/main" val="915066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a:t>
            </a:fld>
            <a:endParaRPr lang="en-US"/>
          </a:p>
        </p:txBody>
      </p:sp>
    </p:spTree>
    <p:extLst>
      <p:ext uri="{BB962C8B-B14F-4D97-AF65-F5344CB8AC3E}">
        <p14:creationId xmlns:p14="http://schemas.microsoft.com/office/powerpoint/2010/main" val="1508600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20</a:t>
            </a:fld>
            <a:endParaRPr lang="en-US"/>
          </a:p>
        </p:txBody>
      </p:sp>
    </p:spTree>
    <p:extLst>
      <p:ext uri="{BB962C8B-B14F-4D97-AF65-F5344CB8AC3E}">
        <p14:creationId xmlns:p14="http://schemas.microsoft.com/office/powerpoint/2010/main" val="39277821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21</a:t>
            </a:fld>
            <a:endParaRPr lang="en-US"/>
          </a:p>
        </p:txBody>
      </p:sp>
    </p:spTree>
    <p:extLst>
      <p:ext uri="{BB962C8B-B14F-4D97-AF65-F5344CB8AC3E}">
        <p14:creationId xmlns:p14="http://schemas.microsoft.com/office/powerpoint/2010/main" val="4209268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D606C-907B-2FD5-0989-F4F550D5B9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917801-800E-A82C-C8AE-F5AA3977D8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939C25-9A37-FB41-5461-EAEB616315C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E13817F-992B-2331-BB1C-D7BD59C05015}"/>
              </a:ext>
            </a:extLst>
          </p:cNvPr>
          <p:cNvSpPr>
            <a:spLocks noGrp="1"/>
          </p:cNvSpPr>
          <p:nvPr>
            <p:ph type="sldNum" sz="quarter" idx="5"/>
          </p:nvPr>
        </p:nvSpPr>
        <p:spPr/>
        <p:txBody>
          <a:bodyPr/>
          <a:lstStyle/>
          <a:p>
            <a:fld id="{6F8E2375-F1B1-284C-A827-B0E603FDBDD8}" type="slidenum">
              <a:rPr lang="en-US" smtClean="0"/>
              <a:pPr/>
              <a:t>22</a:t>
            </a:fld>
            <a:endParaRPr lang="en-US"/>
          </a:p>
        </p:txBody>
      </p:sp>
    </p:spTree>
    <p:extLst>
      <p:ext uri="{BB962C8B-B14F-4D97-AF65-F5344CB8AC3E}">
        <p14:creationId xmlns:p14="http://schemas.microsoft.com/office/powerpoint/2010/main" val="40110167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24</a:t>
            </a:fld>
            <a:endParaRPr lang="en-US"/>
          </a:p>
        </p:txBody>
      </p:sp>
    </p:spTree>
    <p:extLst>
      <p:ext uri="{BB962C8B-B14F-4D97-AF65-F5344CB8AC3E}">
        <p14:creationId xmlns:p14="http://schemas.microsoft.com/office/powerpoint/2010/main" val="863589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25</a:t>
            </a:fld>
            <a:endParaRPr lang="en-US"/>
          </a:p>
        </p:txBody>
      </p:sp>
    </p:spTree>
    <p:extLst>
      <p:ext uri="{BB962C8B-B14F-4D97-AF65-F5344CB8AC3E}">
        <p14:creationId xmlns:p14="http://schemas.microsoft.com/office/powerpoint/2010/main" val="11963673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26</a:t>
            </a:fld>
            <a:endParaRPr lang="en-US"/>
          </a:p>
        </p:txBody>
      </p:sp>
    </p:spTree>
    <p:extLst>
      <p:ext uri="{BB962C8B-B14F-4D97-AF65-F5344CB8AC3E}">
        <p14:creationId xmlns:p14="http://schemas.microsoft.com/office/powerpoint/2010/main" val="41954541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27</a:t>
            </a:fld>
            <a:endParaRPr lang="en-US"/>
          </a:p>
        </p:txBody>
      </p:sp>
    </p:spTree>
    <p:extLst>
      <p:ext uri="{BB962C8B-B14F-4D97-AF65-F5344CB8AC3E}">
        <p14:creationId xmlns:p14="http://schemas.microsoft.com/office/powerpoint/2010/main" val="10984317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28</a:t>
            </a:fld>
            <a:endParaRPr lang="en-US"/>
          </a:p>
        </p:txBody>
      </p:sp>
    </p:spTree>
    <p:extLst>
      <p:ext uri="{BB962C8B-B14F-4D97-AF65-F5344CB8AC3E}">
        <p14:creationId xmlns:p14="http://schemas.microsoft.com/office/powerpoint/2010/main" val="13755727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ADEB5-C7BE-EE18-4C62-C2CB3F9158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B843B8-10D1-3A87-D8D4-DDC8CCF3C3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1D1ED9-822F-D114-FE3E-C31A7CEBEAF2}"/>
              </a:ext>
            </a:extLst>
          </p:cNvPr>
          <p:cNvSpPr>
            <a:spLocks noGrp="1"/>
          </p:cNvSpPr>
          <p:nvPr>
            <p:ph type="body" idx="1"/>
          </p:nvPr>
        </p:nvSpPr>
        <p:spPr/>
        <p:txBody>
          <a:bodyPr/>
          <a:lstStyle/>
          <a:p>
            <a:endParaRPr lang="en-GB" sz="1800" dirty="0"/>
          </a:p>
        </p:txBody>
      </p:sp>
      <p:sp>
        <p:nvSpPr>
          <p:cNvPr id="4" name="Slide Number Placeholder 3">
            <a:extLst>
              <a:ext uri="{FF2B5EF4-FFF2-40B4-BE49-F238E27FC236}">
                <a16:creationId xmlns:a16="http://schemas.microsoft.com/office/drawing/2014/main" id="{8151DECA-76DB-CCF0-8212-FBA4F29AAD14}"/>
              </a:ext>
            </a:extLst>
          </p:cNvPr>
          <p:cNvSpPr>
            <a:spLocks noGrp="1"/>
          </p:cNvSpPr>
          <p:nvPr>
            <p:ph type="sldNum" sz="quarter" idx="5"/>
          </p:nvPr>
        </p:nvSpPr>
        <p:spPr/>
        <p:txBody>
          <a:bodyPr/>
          <a:lstStyle/>
          <a:p>
            <a:fld id="{6F8E2375-F1B1-284C-A827-B0E603FDBDD8}" type="slidenum">
              <a:rPr lang="en-US" smtClean="0"/>
              <a:pPr/>
              <a:t>29</a:t>
            </a:fld>
            <a:endParaRPr lang="en-US"/>
          </a:p>
        </p:txBody>
      </p:sp>
    </p:spTree>
    <p:extLst>
      <p:ext uri="{BB962C8B-B14F-4D97-AF65-F5344CB8AC3E}">
        <p14:creationId xmlns:p14="http://schemas.microsoft.com/office/powerpoint/2010/main" val="3432975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30</a:t>
            </a:fld>
            <a:endParaRPr lang="en-US"/>
          </a:p>
        </p:txBody>
      </p:sp>
    </p:spTree>
    <p:extLst>
      <p:ext uri="{BB962C8B-B14F-4D97-AF65-F5344CB8AC3E}">
        <p14:creationId xmlns:p14="http://schemas.microsoft.com/office/powerpoint/2010/main" val="3556721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a:t>
            </a:fld>
            <a:endParaRPr lang="en-US"/>
          </a:p>
        </p:txBody>
      </p:sp>
    </p:spTree>
    <p:extLst>
      <p:ext uri="{BB962C8B-B14F-4D97-AF65-F5344CB8AC3E}">
        <p14:creationId xmlns:p14="http://schemas.microsoft.com/office/powerpoint/2010/main" val="31177623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31</a:t>
            </a:fld>
            <a:endParaRPr lang="en-US"/>
          </a:p>
        </p:txBody>
      </p:sp>
    </p:spTree>
    <p:extLst>
      <p:ext uri="{BB962C8B-B14F-4D97-AF65-F5344CB8AC3E}">
        <p14:creationId xmlns:p14="http://schemas.microsoft.com/office/powerpoint/2010/main" val="35521684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728CA-D2CE-4B08-1B7B-3F7607A234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D2D665-A8EF-BCEF-3427-39B4F14D9F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7DB8B4-A4C0-44D5-3447-51D0E052FA9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EF6B97-A254-F5FB-B908-4FEEC9462DB6}"/>
              </a:ext>
            </a:extLst>
          </p:cNvPr>
          <p:cNvSpPr>
            <a:spLocks noGrp="1"/>
          </p:cNvSpPr>
          <p:nvPr>
            <p:ph type="sldNum" sz="quarter" idx="5"/>
          </p:nvPr>
        </p:nvSpPr>
        <p:spPr/>
        <p:txBody>
          <a:bodyPr/>
          <a:lstStyle/>
          <a:p>
            <a:fld id="{6F8E2375-F1B1-284C-A827-B0E603FDBDD8}" type="slidenum">
              <a:rPr lang="en-US" smtClean="0"/>
              <a:pPr/>
              <a:t>32</a:t>
            </a:fld>
            <a:endParaRPr lang="en-US"/>
          </a:p>
        </p:txBody>
      </p:sp>
    </p:spTree>
    <p:extLst>
      <p:ext uri="{BB962C8B-B14F-4D97-AF65-F5344CB8AC3E}">
        <p14:creationId xmlns:p14="http://schemas.microsoft.com/office/powerpoint/2010/main" val="28090012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7CCAD-B014-BDA4-AF56-93294D5177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24A421-CBC9-5BF2-6F74-7E796A32B8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C39238-E47D-1D22-818D-B6577B5F5CB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03AFFD7-8C22-CA2E-CC51-9719D935DF2B}"/>
              </a:ext>
            </a:extLst>
          </p:cNvPr>
          <p:cNvSpPr>
            <a:spLocks noGrp="1"/>
          </p:cNvSpPr>
          <p:nvPr>
            <p:ph type="sldNum" sz="quarter" idx="5"/>
          </p:nvPr>
        </p:nvSpPr>
        <p:spPr/>
        <p:txBody>
          <a:bodyPr/>
          <a:lstStyle/>
          <a:p>
            <a:fld id="{6F8E2375-F1B1-284C-A827-B0E603FDBDD8}" type="slidenum">
              <a:rPr lang="en-US" smtClean="0"/>
              <a:pPr/>
              <a:t>33</a:t>
            </a:fld>
            <a:endParaRPr lang="en-US"/>
          </a:p>
        </p:txBody>
      </p:sp>
    </p:spTree>
    <p:extLst>
      <p:ext uri="{BB962C8B-B14F-4D97-AF65-F5344CB8AC3E}">
        <p14:creationId xmlns:p14="http://schemas.microsoft.com/office/powerpoint/2010/main" val="6744782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3A230-AFC6-4C47-74AC-F7D277A63A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4569BC-0F35-118B-BC88-FFDDCEC107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0FE2AD-F3EC-52E2-F1B8-3DBB85DBD3B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8A4C715-42A9-48F7-77BB-EA48372FBE9E}"/>
              </a:ext>
            </a:extLst>
          </p:cNvPr>
          <p:cNvSpPr>
            <a:spLocks noGrp="1"/>
          </p:cNvSpPr>
          <p:nvPr>
            <p:ph type="sldNum" sz="quarter" idx="5"/>
          </p:nvPr>
        </p:nvSpPr>
        <p:spPr/>
        <p:txBody>
          <a:bodyPr/>
          <a:lstStyle/>
          <a:p>
            <a:fld id="{6F8E2375-F1B1-284C-A827-B0E603FDBDD8}" type="slidenum">
              <a:rPr lang="en-US" smtClean="0"/>
              <a:pPr/>
              <a:t>35</a:t>
            </a:fld>
            <a:endParaRPr lang="en-US"/>
          </a:p>
        </p:txBody>
      </p:sp>
    </p:spTree>
    <p:extLst>
      <p:ext uri="{BB962C8B-B14F-4D97-AF65-F5344CB8AC3E}">
        <p14:creationId xmlns:p14="http://schemas.microsoft.com/office/powerpoint/2010/main" val="13779348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5CE51-440D-51A6-B132-3F03BCEEDD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27D94D-FF7D-4CFC-FDAF-7A7783A3C7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3EE06C-7F3C-2E51-C397-2EC8FF49BF3C}"/>
              </a:ext>
            </a:extLst>
          </p:cNvPr>
          <p:cNvSpPr>
            <a:spLocks noGrp="1"/>
          </p:cNvSpPr>
          <p:nvPr>
            <p:ph type="body" idx="1"/>
          </p:nvPr>
        </p:nvSpPr>
        <p:spPr/>
        <p:txBody>
          <a:bodyPr/>
          <a:lstStyle/>
          <a:p>
            <a:pPr marL="171450" indent="-171450">
              <a:buFontTx/>
              <a:buChar char="-"/>
            </a:pPr>
            <a:endParaRPr lang="en-GB" dirty="0"/>
          </a:p>
        </p:txBody>
      </p:sp>
      <p:sp>
        <p:nvSpPr>
          <p:cNvPr id="4" name="Slide Number Placeholder 3">
            <a:extLst>
              <a:ext uri="{FF2B5EF4-FFF2-40B4-BE49-F238E27FC236}">
                <a16:creationId xmlns:a16="http://schemas.microsoft.com/office/drawing/2014/main" id="{DF32DFD5-4F9F-9E94-7B0C-A9C3E0D7E605}"/>
              </a:ext>
            </a:extLst>
          </p:cNvPr>
          <p:cNvSpPr>
            <a:spLocks noGrp="1"/>
          </p:cNvSpPr>
          <p:nvPr>
            <p:ph type="sldNum" sz="quarter" idx="5"/>
          </p:nvPr>
        </p:nvSpPr>
        <p:spPr/>
        <p:txBody>
          <a:bodyPr/>
          <a:lstStyle/>
          <a:p>
            <a:fld id="{6F8E2375-F1B1-284C-A827-B0E603FDBDD8}" type="slidenum">
              <a:rPr lang="en-US" smtClean="0"/>
              <a:pPr/>
              <a:t>36</a:t>
            </a:fld>
            <a:endParaRPr lang="en-US"/>
          </a:p>
        </p:txBody>
      </p:sp>
    </p:spTree>
    <p:extLst>
      <p:ext uri="{BB962C8B-B14F-4D97-AF65-F5344CB8AC3E}">
        <p14:creationId xmlns:p14="http://schemas.microsoft.com/office/powerpoint/2010/main" val="35638425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37</a:t>
            </a:fld>
            <a:endParaRPr lang="en-US"/>
          </a:p>
        </p:txBody>
      </p:sp>
    </p:spTree>
    <p:extLst>
      <p:ext uri="{BB962C8B-B14F-4D97-AF65-F5344CB8AC3E}">
        <p14:creationId xmlns:p14="http://schemas.microsoft.com/office/powerpoint/2010/main" val="22872464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38</a:t>
            </a:fld>
            <a:endParaRPr lang="en-US"/>
          </a:p>
        </p:txBody>
      </p:sp>
    </p:spTree>
    <p:extLst>
      <p:ext uri="{BB962C8B-B14F-4D97-AF65-F5344CB8AC3E}">
        <p14:creationId xmlns:p14="http://schemas.microsoft.com/office/powerpoint/2010/main" val="2209204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1CA4F-AFBA-934C-603D-97A42E3812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4C0087-8907-4A41-3E0F-2FF47C98DA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033CDA-2FC1-1090-3167-3C9BB9A12E5E}"/>
              </a:ext>
            </a:extLst>
          </p:cNvPr>
          <p:cNvSpPr>
            <a:spLocks noGrp="1"/>
          </p:cNvSpPr>
          <p:nvPr>
            <p:ph type="body" idx="1"/>
          </p:nvPr>
        </p:nvSpPr>
        <p:spPr/>
        <p:txBody>
          <a:bodyPr/>
          <a:lstStyle/>
          <a:p>
            <a:endParaRPr lang="en-GB" sz="1800" dirty="0">
              <a:solidFill>
                <a:srgbClr val="000000"/>
              </a:solidFill>
              <a:effectLst/>
              <a:latin typeface="Arial" panose="020B0604020202020204" pitchFamily="34" charset="0"/>
              <a:ea typeface="Arial" panose="020B0604020202020204" pitchFamily="34" charset="0"/>
            </a:endParaRPr>
          </a:p>
        </p:txBody>
      </p:sp>
      <p:sp>
        <p:nvSpPr>
          <p:cNvPr id="4" name="Slide Number Placeholder 3">
            <a:extLst>
              <a:ext uri="{FF2B5EF4-FFF2-40B4-BE49-F238E27FC236}">
                <a16:creationId xmlns:a16="http://schemas.microsoft.com/office/drawing/2014/main" id="{E93CB29B-1E60-9D44-191F-09546CF361E0}"/>
              </a:ext>
            </a:extLst>
          </p:cNvPr>
          <p:cNvSpPr>
            <a:spLocks noGrp="1"/>
          </p:cNvSpPr>
          <p:nvPr>
            <p:ph type="sldNum" sz="quarter" idx="5"/>
          </p:nvPr>
        </p:nvSpPr>
        <p:spPr/>
        <p:txBody>
          <a:bodyPr/>
          <a:lstStyle/>
          <a:p>
            <a:fld id="{6F8E2375-F1B1-284C-A827-B0E603FDBDD8}" type="slidenum">
              <a:rPr lang="en-US" smtClean="0"/>
              <a:pPr/>
              <a:t>39</a:t>
            </a:fld>
            <a:endParaRPr lang="en-US"/>
          </a:p>
        </p:txBody>
      </p:sp>
    </p:spTree>
    <p:extLst>
      <p:ext uri="{BB962C8B-B14F-4D97-AF65-F5344CB8AC3E}">
        <p14:creationId xmlns:p14="http://schemas.microsoft.com/office/powerpoint/2010/main" val="18324492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AF4C0-1F06-9C7C-A028-5AFEA0EEB8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C40A41-2685-C035-13F1-226D27A28E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3804DA-89C3-0F69-265F-AD7400F65D6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4AB539B-A46E-9A43-7D07-77F599C1C317}"/>
              </a:ext>
            </a:extLst>
          </p:cNvPr>
          <p:cNvSpPr>
            <a:spLocks noGrp="1"/>
          </p:cNvSpPr>
          <p:nvPr>
            <p:ph type="sldNum" sz="quarter" idx="5"/>
          </p:nvPr>
        </p:nvSpPr>
        <p:spPr/>
        <p:txBody>
          <a:bodyPr/>
          <a:lstStyle/>
          <a:p>
            <a:fld id="{6F8E2375-F1B1-284C-A827-B0E603FDBDD8}" type="slidenum">
              <a:rPr lang="en-US" smtClean="0"/>
              <a:pPr/>
              <a:t>40</a:t>
            </a:fld>
            <a:endParaRPr lang="en-US"/>
          </a:p>
        </p:txBody>
      </p:sp>
    </p:spTree>
    <p:extLst>
      <p:ext uri="{BB962C8B-B14F-4D97-AF65-F5344CB8AC3E}">
        <p14:creationId xmlns:p14="http://schemas.microsoft.com/office/powerpoint/2010/main" val="23448445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41</a:t>
            </a:fld>
            <a:endParaRPr lang="en-US"/>
          </a:p>
        </p:txBody>
      </p:sp>
    </p:spTree>
    <p:extLst>
      <p:ext uri="{BB962C8B-B14F-4D97-AF65-F5344CB8AC3E}">
        <p14:creationId xmlns:p14="http://schemas.microsoft.com/office/powerpoint/2010/main" val="1186796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a:t>
            </a:fld>
            <a:endParaRPr lang="en-US"/>
          </a:p>
        </p:txBody>
      </p:sp>
    </p:spTree>
    <p:extLst>
      <p:ext uri="{BB962C8B-B14F-4D97-AF65-F5344CB8AC3E}">
        <p14:creationId xmlns:p14="http://schemas.microsoft.com/office/powerpoint/2010/main" val="29523336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43</a:t>
            </a:fld>
            <a:endParaRPr lang="en-US"/>
          </a:p>
        </p:txBody>
      </p:sp>
    </p:spTree>
    <p:extLst>
      <p:ext uri="{BB962C8B-B14F-4D97-AF65-F5344CB8AC3E}">
        <p14:creationId xmlns:p14="http://schemas.microsoft.com/office/powerpoint/2010/main" val="429451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24F98-3A02-66B2-3D44-3532BA5BA7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7FEE2E-9883-5D1B-B23F-F7E61A06C5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2244B4-0B1C-0C77-CA08-2DDD71FC62F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C6CF7D6-9291-E286-4692-0AB86EBC78B4}"/>
              </a:ext>
            </a:extLst>
          </p:cNvPr>
          <p:cNvSpPr>
            <a:spLocks noGrp="1"/>
          </p:cNvSpPr>
          <p:nvPr>
            <p:ph type="sldNum" sz="quarter" idx="5"/>
          </p:nvPr>
        </p:nvSpPr>
        <p:spPr/>
        <p:txBody>
          <a:bodyPr/>
          <a:lstStyle/>
          <a:p>
            <a:fld id="{6F8E2375-F1B1-284C-A827-B0E603FDBDD8}" type="slidenum">
              <a:rPr lang="en-US" smtClean="0"/>
              <a:pPr/>
              <a:t>5</a:t>
            </a:fld>
            <a:endParaRPr lang="en-US"/>
          </a:p>
        </p:txBody>
      </p:sp>
    </p:spTree>
    <p:extLst>
      <p:ext uri="{BB962C8B-B14F-4D97-AF65-F5344CB8AC3E}">
        <p14:creationId xmlns:p14="http://schemas.microsoft.com/office/powerpoint/2010/main" val="293690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8D291-5583-B984-A016-8E13E16067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242D48-3428-F23C-D43D-CD27FFCAE0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FE03B9-E3A8-884D-31E2-22D397AAE5F4}"/>
              </a:ext>
            </a:extLst>
          </p:cNvPr>
          <p:cNvSpPr>
            <a:spLocks noGrp="1"/>
          </p:cNvSpPr>
          <p:nvPr>
            <p:ph type="body" idx="1"/>
          </p:nvPr>
        </p:nvSpPr>
        <p:spPr/>
        <p:txBody>
          <a:bodyPr/>
          <a:lstStyle/>
          <a:p>
            <a:endParaRPr lang="en-US" dirty="0">
              <a:latin typeface="Arial"/>
              <a:ea typeface="Open Sans"/>
              <a:cs typeface="Arial"/>
            </a:endParaRPr>
          </a:p>
        </p:txBody>
      </p:sp>
      <p:sp>
        <p:nvSpPr>
          <p:cNvPr id="4" name="Slide Number Placeholder 3">
            <a:extLst>
              <a:ext uri="{FF2B5EF4-FFF2-40B4-BE49-F238E27FC236}">
                <a16:creationId xmlns:a16="http://schemas.microsoft.com/office/drawing/2014/main" id="{ABBD66F9-526C-CC0F-30CD-0361C4336EAC}"/>
              </a:ext>
            </a:extLst>
          </p:cNvPr>
          <p:cNvSpPr>
            <a:spLocks noGrp="1"/>
          </p:cNvSpPr>
          <p:nvPr>
            <p:ph type="sldNum" sz="quarter" idx="5"/>
          </p:nvPr>
        </p:nvSpPr>
        <p:spPr/>
        <p:txBody>
          <a:bodyPr/>
          <a:lstStyle/>
          <a:p>
            <a:fld id="{6F8E2375-F1B1-284C-A827-B0E603FDBDD8}" type="slidenum">
              <a:rPr lang="en-US" smtClean="0"/>
              <a:pPr/>
              <a:t>6</a:t>
            </a:fld>
            <a:endParaRPr lang="en-US"/>
          </a:p>
        </p:txBody>
      </p:sp>
    </p:spTree>
    <p:extLst>
      <p:ext uri="{BB962C8B-B14F-4D97-AF65-F5344CB8AC3E}">
        <p14:creationId xmlns:p14="http://schemas.microsoft.com/office/powerpoint/2010/main" val="407125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7</a:t>
            </a:fld>
            <a:endParaRPr lang="en-US"/>
          </a:p>
        </p:txBody>
      </p:sp>
    </p:spTree>
    <p:extLst>
      <p:ext uri="{BB962C8B-B14F-4D97-AF65-F5344CB8AC3E}">
        <p14:creationId xmlns:p14="http://schemas.microsoft.com/office/powerpoint/2010/main" val="2048702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7A7D6-4331-1DD3-D177-E67893A0ED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484211-C64D-75A1-67EF-5A202C9540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55E288-5C31-2992-7279-A69570353386}"/>
              </a:ext>
            </a:extLst>
          </p:cNvPr>
          <p:cNvSpPr>
            <a:spLocks noGrp="1"/>
          </p:cNvSpPr>
          <p:nvPr>
            <p:ph type="body" idx="1"/>
          </p:nvPr>
        </p:nvSpPr>
        <p:spPr/>
        <p:txBody>
          <a:bodyPr/>
          <a:lstStyle/>
          <a:p>
            <a:pPr lvl="0" algn="l" defTabSz="914400">
              <a:lnSpc>
                <a:spcPct val="100000"/>
              </a:lnSpc>
              <a:spcBef>
                <a:spcPts val="0"/>
              </a:spcBef>
              <a:spcAft>
                <a:spcPts val="0"/>
              </a:spcAft>
              <a:buNone/>
              <a:tabLst/>
              <a:defRPr/>
            </a:pPr>
            <a:endParaRPr lang="en-US" sz="1200" dirty="0">
              <a:solidFill>
                <a:srgbClr val="000000"/>
              </a:solidFill>
              <a:latin typeface="Arial" panose="020B0604020202020204" pitchFamily="34" charset="0"/>
              <a:ea typeface="Open Sans"/>
              <a:cs typeface="Arial" panose="020B0604020202020204" pitchFamily="34" charset="0"/>
            </a:endParaRPr>
          </a:p>
        </p:txBody>
      </p:sp>
      <p:sp>
        <p:nvSpPr>
          <p:cNvPr id="4" name="Slide Number Placeholder 3">
            <a:extLst>
              <a:ext uri="{FF2B5EF4-FFF2-40B4-BE49-F238E27FC236}">
                <a16:creationId xmlns:a16="http://schemas.microsoft.com/office/drawing/2014/main" id="{19E18794-6A49-69AB-0DDF-0922F3643B62}"/>
              </a:ext>
            </a:extLst>
          </p:cNvPr>
          <p:cNvSpPr>
            <a:spLocks noGrp="1"/>
          </p:cNvSpPr>
          <p:nvPr>
            <p:ph type="sldNum" sz="quarter" idx="5"/>
          </p:nvPr>
        </p:nvSpPr>
        <p:spPr/>
        <p:txBody>
          <a:bodyPr/>
          <a:lstStyle/>
          <a:p>
            <a:fld id="{6F8E2375-F1B1-284C-A827-B0E603FDBDD8}" type="slidenum">
              <a:rPr lang="en-US" smtClean="0"/>
              <a:pPr/>
              <a:t>8</a:t>
            </a:fld>
            <a:endParaRPr lang="en-US"/>
          </a:p>
        </p:txBody>
      </p:sp>
    </p:spTree>
    <p:extLst>
      <p:ext uri="{BB962C8B-B14F-4D97-AF65-F5344CB8AC3E}">
        <p14:creationId xmlns:p14="http://schemas.microsoft.com/office/powerpoint/2010/main" val="3271998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9</a:t>
            </a:fld>
            <a:endParaRPr lang="en-US"/>
          </a:p>
        </p:txBody>
      </p:sp>
    </p:spTree>
    <p:extLst>
      <p:ext uri="{BB962C8B-B14F-4D97-AF65-F5344CB8AC3E}">
        <p14:creationId xmlns:p14="http://schemas.microsoft.com/office/powerpoint/2010/main" val="36677185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415822" y="159498"/>
            <a:ext cx="9324622" cy="778381"/>
          </a:xfrm>
        </p:spPr>
        <p:txBody>
          <a:bodyPr/>
          <a:lstStyle>
            <a:lvl1pPr>
              <a:lnSpc>
                <a:spcPct val="90000"/>
              </a:lnSpc>
              <a:defRPr sz="2800"/>
            </a:lvl1pPr>
          </a:lstStyle>
          <a:p>
            <a:r>
              <a:rPr lang="en-US"/>
              <a:t>Click to edit Master title style</a:t>
            </a:r>
          </a:p>
        </p:txBody>
      </p:sp>
      <p:sp>
        <p:nvSpPr>
          <p:cNvPr id="4" name="Content Placeholder 3">
            <a:extLst>
              <a:ext uri="{FF2B5EF4-FFF2-40B4-BE49-F238E27FC236}">
                <a16:creationId xmlns:a16="http://schemas.microsoft.com/office/drawing/2014/main" id="{ACDFC386-7648-FAA3-55B3-B71C93EE0CA9}"/>
              </a:ext>
            </a:extLst>
          </p:cNvPr>
          <p:cNvSpPr>
            <a:spLocks noGrp="1"/>
          </p:cNvSpPr>
          <p:nvPr>
            <p:ph sz="quarter" idx="10"/>
          </p:nvPr>
        </p:nvSpPr>
        <p:spPr>
          <a:xfrm>
            <a:off x="530225" y="1263650"/>
            <a:ext cx="11210925"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24485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Heading 1</a:t>
            </a:r>
          </a:p>
          <a:p>
            <a:pPr lvl="1"/>
            <a:r>
              <a:rPr lang="en-US"/>
              <a:t>Paragraph text</a:t>
            </a:r>
          </a:p>
          <a:p>
            <a:pPr lvl="1"/>
            <a:endParaRPr lang="en-US"/>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2"/>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3">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 id="2147484036" r:id="rId10"/>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muse.jhu.edu/pub/183/monograph/chapter/653064"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read.dukeupress.edu/tsq/article/3/1-2/22/91760/An-Affinity-of-Hammers"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coe.int/en/web/gender-matters/what-is-gender-based-violence#:~:text=Defining%20gender%2Dbased%20violence%20against%20women&amp;text=Gender%2Dbased%20violence%20refers%20to,orientation%20and%2For%20gender%20identity."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doi.org/10.7802/2475"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hyperlink" Target="http://www.unisafe-toolkit.eu" TargetMode="External"/><Relationship Id="rId5" Type="http://schemas.openxmlformats.org/officeDocument/2006/relationships/image" Target="../media/image13.jpeg"/><Relationship Id="rId4" Type="http://schemas.openxmlformats.org/officeDocument/2006/relationships/image" Target="../media/image12.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http://www.seedtheway.com/uploads/8/8/0/0/8800499/interrupting_bias__calling_out_vs._calling_in_revised_oct2022__2_.pdf"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slideLayout" Target="../slideLayouts/slideLayout4.xml"/><Relationship Id="rId4" Type="http://schemas.openxmlformats.org/officeDocument/2006/relationships/hyperlink" Target="https://www.linkedin.com/company/gendersafe-gbv"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nature.com/articles/d41586-024-01719-9"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hyperlink" Target="https://www.scientificamerican.com/article/beyond-xx-and-xy-the-extraordinary-complexity-of-sex-determination/"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24520777-B918-4140-B0B1-4065658DB36E}"/>
              </a:ext>
            </a:extLst>
          </p:cNvPr>
          <p:cNvSpPr txBox="1"/>
          <p:nvPr/>
        </p:nvSpPr>
        <p:spPr>
          <a:xfrm>
            <a:off x="943030" y="3931094"/>
            <a:ext cx="7306448" cy="830997"/>
          </a:xfrm>
          <a:prstGeom prst="rect">
            <a:avLst/>
          </a:prstGeom>
          <a:noFill/>
        </p:spPr>
        <p:txBody>
          <a:bodyPr wrap="square" lIns="0" tIns="45720" rIns="0" bIns="45720" rtlCol="0" anchor="t">
            <a:spAutoFit/>
          </a:bodyPr>
          <a:lstStyle/>
          <a:p>
            <a:endParaRPr lang="en-US" sz="4800">
              <a:solidFill>
                <a:srgbClr val="FFFFFF"/>
              </a:solidFill>
              <a:latin typeface="Arial" panose="020B0604020202020204" pitchFamily="34" charset="0"/>
              <a:ea typeface="Open Sans"/>
              <a:cs typeface="Arial" panose="020B0604020202020204" pitchFamily="34" charset="0"/>
            </a:endParaRPr>
          </a:p>
        </p:txBody>
      </p:sp>
      <p:sp>
        <p:nvSpPr>
          <p:cNvPr id="4" name="TextBox 7">
            <a:extLst>
              <a:ext uri="{FF2B5EF4-FFF2-40B4-BE49-F238E27FC236}">
                <a16:creationId xmlns:a16="http://schemas.microsoft.com/office/drawing/2014/main" id="{D38AFE21-FFA0-E449-BF7B-69C5978EF388}"/>
              </a:ext>
            </a:extLst>
          </p:cNvPr>
          <p:cNvSpPr txBox="1"/>
          <p:nvPr/>
        </p:nvSpPr>
        <p:spPr>
          <a:xfrm>
            <a:off x="943030" y="5023348"/>
            <a:ext cx="7809084" cy="892552"/>
          </a:xfrm>
          <a:prstGeom prst="rect">
            <a:avLst/>
          </a:prstGeom>
          <a:noFill/>
        </p:spPr>
        <p:txBody>
          <a:bodyPr wrap="square" lIns="0" tIns="45720" rIns="0" bIns="45720" rtlCol="0" anchor="t">
            <a:spAutoFit/>
          </a:bodyPr>
          <a:lstStyle/>
          <a:p>
            <a:r>
              <a:rPr lang="en-US" sz="2800" dirty="0">
                <a:solidFill>
                  <a:srgbClr val="FF0000"/>
                </a:solidFill>
                <a:latin typeface="Arial"/>
                <a:ea typeface="Open Sans" charset="0"/>
                <a:cs typeface="Arial"/>
              </a:rPr>
              <a:t>Facilitator's name(s) (pronouns), </a:t>
            </a:r>
            <a:r>
              <a:rPr lang="en-US" sz="2800" dirty="0" err="1">
                <a:solidFill>
                  <a:srgbClr val="FF0000"/>
                </a:solidFill>
                <a:latin typeface="Arial"/>
                <a:ea typeface="Open Sans" charset="0"/>
                <a:cs typeface="Arial"/>
              </a:rPr>
              <a:t>organisation</a:t>
            </a:r>
            <a:endParaRPr lang="en-US" sz="2800" dirty="0" err="1">
              <a:solidFill>
                <a:srgbClr val="000000"/>
              </a:solidFill>
              <a:latin typeface="Arial"/>
              <a:ea typeface="Open Sans" charset="0"/>
              <a:cs typeface="Arial"/>
            </a:endParaRPr>
          </a:p>
          <a:p>
            <a:r>
              <a:rPr lang="en-US" sz="2400" b="1">
                <a:solidFill>
                  <a:srgbClr val="FF0000"/>
                </a:solidFill>
                <a:latin typeface="Arial"/>
                <a:ea typeface="Open Sans" charset="0"/>
                <a:cs typeface="Arial"/>
              </a:rPr>
              <a:t>Day, xx Month 202x</a:t>
            </a:r>
            <a:endParaRPr lang="en-US"/>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50874" y="2449236"/>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GB" sz="4000" b="1" dirty="0">
                <a:latin typeface="Arial"/>
                <a:cs typeface="Arial"/>
              </a:rPr>
              <a:t>Addressing gender-based violence against trans and non-binary people in u</a:t>
            </a:r>
            <a:r>
              <a:rPr lang="en-GB" sz="4000" b="1">
                <a:latin typeface="Arial"/>
                <a:cs typeface="Arial"/>
              </a:rPr>
              <a:t>niversities and academia </a:t>
            </a:r>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1D894-C63E-AD99-F58D-17ED25E611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F9B790-4641-8370-85A9-DBDCC12FD38E}"/>
              </a:ext>
            </a:extLst>
          </p:cNvPr>
          <p:cNvSpPr>
            <a:spLocks noGrp="1"/>
          </p:cNvSpPr>
          <p:nvPr>
            <p:ph type="title"/>
          </p:nvPr>
        </p:nvSpPr>
        <p:spPr/>
        <p:txBody>
          <a:bodyPr/>
          <a:lstStyle/>
          <a:p>
            <a:r>
              <a:rPr lang="en-GB" b="1">
                <a:latin typeface="Arial"/>
                <a:cs typeface="Arial"/>
              </a:rPr>
              <a:t>How does the gender binary system work?</a:t>
            </a:r>
          </a:p>
        </p:txBody>
      </p:sp>
      <p:sp>
        <p:nvSpPr>
          <p:cNvPr id="3" name="Slide Number Placeholder 2">
            <a:extLst>
              <a:ext uri="{FF2B5EF4-FFF2-40B4-BE49-F238E27FC236}">
                <a16:creationId xmlns:a16="http://schemas.microsoft.com/office/drawing/2014/main" id="{02C3866F-4E8E-F0AF-46F0-67BD28B777C7}"/>
              </a:ext>
            </a:extLst>
          </p:cNvPr>
          <p:cNvSpPr>
            <a:spLocks noGrp="1"/>
          </p:cNvSpPr>
          <p:nvPr>
            <p:ph type="sldNum" sz="quarter" idx="4"/>
          </p:nvPr>
        </p:nvSpPr>
        <p:spPr/>
        <p:txBody>
          <a:bodyPr/>
          <a:lstStyle/>
          <a:p>
            <a:fld id="{783777ED-E0AE-DD49-A1E6-113717D9A99F}" type="slidenum">
              <a:rPr lang="fr-FR" smtClean="0"/>
              <a:pPr/>
              <a:t>10</a:t>
            </a:fld>
            <a:endParaRPr lang="fr-FR"/>
          </a:p>
        </p:txBody>
      </p:sp>
      <p:sp>
        <p:nvSpPr>
          <p:cNvPr id="4" name="Text Placeholder 3">
            <a:extLst>
              <a:ext uri="{FF2B5EF4-FFF2-40B4-BE49-F238E27FC236}">
                <a16:creationId xmlns:a16="http://schemas.microsoft.com/office/drawing/2014/main" id="{C9653005-8FD8-F985-024D-D3197047756F}"/>
              </a:ext>
            </a:extLst>
          </p:cNvPr>
          <p:cNvSpPr>
            <a:spLocks noGrp="1"/>
          </p:cNvSpPr>
          <p:nvPr>
            <p:ph type="body" sz="quarter" idx="10"/>
          </p:nvPr>
        </p:nvSpPr>
        <p:spPr>
          <a:xfrm>
            <a:off x="1046162" y="2168525"/>
            <a:ext cx="10292397" cy="4164852"/>
          </a:xfrm>
        </p:spPr>
        <p:txBody>
          <a:bodyPr>
            <a:normAutofit/>
          </a:bodyPr>
          <a:lstStyle/>
          <a:p>
            <a:pPr>
              <a:lnSpc>
                <a:spcPct val="100000"/>
              </a:lnSpc>
            </a:pPr>
            <a:r>
              <a:rPr lang="en-GB"/>
              <a:t>By categorising diverse human beings into just two groups, </a:t>
            </a:r>
            <a:r>
              <a:rPr lang="en-GB" b="1"/>
              <a:t>the gender binary system not only erases those who fall outside the binary, but also obscures the diversity within the categories and the commonalities across categories.</a:t>
            </a:r>
            <a:endParaRPr lang="en-GB"/>
          </a:p>
          <a:p>
            <a:pPr>
              <a:lnSpc>
                <a:spcPct val="100000"/>
              </a:lnSpc>
            </a:pPr>
            <a:endParaRPr lang="en-GB"/>
          </a:p>
          <a:p>
            <a:pPr>
              <a:lnSpc>
                <a:spcPct val="100000"/>
              </a:lnSpc>
            </a:pPr>
            <a:r>
              <a:rPr lang="en-GB"/>
              <a:t>Diversity in sex and gender (modality and identity) is not only about intersex, trans and non-binary individuals. In fact, each cisgender woman and man may also have biologically different bodies and different perceptions of their identities.</a:t>
            </a:r>
          </a:p>
          <a:p>
            <a:endParaRPr lang="en-GB"/>
          </a:p>
        </p:txBody>
      </p:sp>
    </p:spTree>
    <p:extLst>
      <p:ext uri="{BB962C8B-B14F-4D97-AF65-F5344CB8AC3E}">
        <p14:creationId xmlns:p14="http://schemas.microsoft.com/office/powerpoint/2010/main" val="1741411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B9619-CDB6-15FF-069A-0BDAE6A060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FBF007-DD34-0A7A-813B-FBE4480ADFB1}"/>
              </a:ext>
            </a:extLst>
          </p:cNvPr>
          <p:cNvSpPr>
            <a:spLocks noGrp="1"/>
          </p:cNvSpPr>
          <p:nvPr>
            <p:ph type="title"/>
          </p:nvPr>
        </p:nvSpPr>
        <p:spPr/>
        <p:txBody>
          <a:bodyPr/>
          <a:lstStyle/>
          <a:p>
            <a:r>
              <a:rPr lang="en-GB" b="1">
                <a:latin typeface="Arial"/>
                <a:cs typeface="Arial"/>
              </a:rPr>
              <a:t>What is cisnormativity?</a:t>
            </a:r>
          </a:p>
        </p:txBody>
      </p:sp>
      <p:sp>
        <p:nvSpPr>
          <p:cNvPr id="3" name="Slide Number Placeholder 2">
            <a:extLst>
              <a:ext uri="{FF2B5EF4-FFF2-40B4-BE49-F238E27FC236}">
                <a16:creationId xmlns:a16="http://schemas.microsoft.com/office/drawing/2014/main" id="{4B6C245A-9237-F523-02EE-10EA5A337382}"/>
              </a:ext>
            </a:extLst>
          </p:cNvPr>
          <p:cNvSpPr>
            <a:spLocks noGrp="1"/>
          </p:cNvSpPr>
          <p:nvPr>
            <p:ph type="sldNum" sz="quarter" idx="4"/>
          </p:nvPr>
        </p:nvSpPr>
        <p:spPr/>
        <p:txBody>
          <a:bodyPr/>
          <a:lstStyle/>
          <a:p>
            <a:fld id="{783777ED-E0AE-DD49-A1E6-113717D9A99F}" type="slidenum">
              <a:rPr lang="fr-FR" smtClean="0">
                <a:latin typeface="Arial"/>
                <a:cs typeface="Arial"/>
              </a:rPr>
              <a:pPr/>
              <a:t>11</a:t>
            </a:fld>
            <a:endParaRPr lang="fr-FR">
              <a:latin typeface="Arial"/>
              <a:cs typeface="Arial"/>
            </a:endParaRPr>
          </a:p>
        </p:txBody>
      </p:sp>
      <p:sp>
        <p:nvSpPr>
          <p:cNvPr id="4" name="Text Placeholder 3">
            <a:extLst>
              <a:ext uri="{FF2B5EF4-FFF2-40B4-BE49-F238E27FC236}">
                <a16:creationId xmlns:a16="http://schemas.microsoft.com/office/drawing/2014/main" id="{06F3E19F-B8E3-AE39-A252-F92493593654}"/>
              </a:ext>
            </a:extLst>
          </p:cNvPr>
          <p:cNvSpPr>
            <a:spLocks noGrp="1"/>
          </p:cNvSpPr>
          <p:nvPr>
            <p:ph type="body" sz="quarter" idx="10"/>
          </p:nvPr>
        </p:nvSpPr>
        <p:spPr/>
        <p:txBody>
          <a:bodyPr vert="horz" lIns="0" tIns="0" rIns="0" bIns="0" rtlCol="0" anchor="t">
            <a:normAutofit/>
          </a:bodyPr>
          <a:lstStyle/>
          <a:p>
            <a:pPr>
              <a:lnSpc>
                <a:spcPct val="110000"/>
              </a:lnSpc>
            </a:pPr>
            <a:r>
              <a:rPr lang="en-GB" b="1">
                <a:latin typeface="Arial"/>
                <a:cs typeface="Arial"/>
              </a:rPr>
              <a:t>Cisnormativity</a:t>
            </a:r>
            <a:r>
              <a:rPr lang="en-GB">
                <a:latin typeface="Arial"/>
                <a:cs typeface="Arial"/>
              </a:rPr>
              <a:t> is the social norms and practices which assume cisgender to be normal and default. This invalidates other gender modalities and identities, including trans and non-binary, and makes them invisible, irrational, and pathological. </a:t>
            </a:r>
            <a:r>
              <a:rPr lang="en-GB" sz="1700" i="1">
                <a:latin typeface="Arial"/>
                <a:cs typeface="Arial"/>
              </a:rPr>
              <a:t>See more: </a:t>
            </a:r>
            <a:r>
              <a:rPr lang="en-GB" sz="1700" i="1">
                <a:latin typeface="Arial"/>
                <a:cs typeface="Arial"/>
                <a:hlinkClick r:id="rId3"/>
              </a:rPr>
              <a:t>Enke, 2012</a:t>
            </a:r>
            <a:r>
              <a:rPr lang="en-GB" sz="1700" i="1">
                <a:latin typeface="Arial"/>
                <a:cs typeface="Arial"/>
              </a:rPr>
              <a:t>; Serano, 2007.</a:t>
            </a:r>
          </a:p>
          <a:p>
            <a:pPr>
              <a:lnSpc>
                <a:spcPct val="110000"/>
              </a:lnSpc>
            </a:pPr>
            <a:endParaRPr lang="en-GB" sz="1700" i="1">
              <a:latin typeface="Arial"/>
              <a:cs typeface="Arial"/>
            </a:endParaRPr>
          </a:p>
          <a:p>
            <a:pPr>
              <a:lnSpc>
                <a:spcPct val="110000"/>
              </a:lnSpc>
            </a:pPr>
            <a:r>
              <a:rPr lang="en-GB" b="1">
                <a:latin typeface="Arial"/>
                <a:cs typeface="Arial"/>
              </a:rPr>
              <a:t>Privilege </a:t>
            </a:r>
            <a:r>
              <a:rPr lang="en-GB">
                <a:latin typeface="Arial"/>
                <a:cs typeface="Arial"/>
              </a:rPr>
              <a:t>is described as u</a:t>
            </a:r>
            <a:r>
              <a:rPr lang="en-GB">
                <a:latin typeface="Arial"/>
                <a:ea typeface="Calibri"/>
                <a:cs typeface="Arial"/>
              </a:rPr>
              <a:t>nearned advantages based on social identities and often invisible to those who benefit from it.  </a:t>
            </a:r>
            <a:br>
              <a:rPr lang="en-GB">
                <a:latin typeface="Arial"/>
                <a:ea typeface="Calibri"/>
                <a:cs typeface="Arial"/>
              </a:rPr>
            </a:br>
            <a:r>
              <a:rPr lang="en-GB" sz="1700" i="1">
                <a:latin typeface="Arial"/>
                <a:ea typeface="Calibri"/>
                <a:cs typeface="Arial"/>
              </a:rPr>
              <a:t>On cis privilege in feminism, see for example: </a:t>
            </a:r>
            <a:r>
              <a:rPr lang="en-GB" sz="1700" i="1">
                <a:latin typeface="Arial"/>
                <a:ea typeface="Calibri"/>
                <a:cs typeface="Arial"/>
                <a:hlinkClick r:id="rId4"/>
              </a:rPr>
              <a:t>Ahmed, 2016</a:t>
            </a:r>
            <a:endParaRPr lang="en-GB" sz="1700">
              <a:latin typeface="Arial"/>
              <a:ea typeface="Calibri"/>
              <a:cs typeface="Arial"/>
            </a:endParaRPr>
          </a:p>
          <a:p>
            <a:endParaRPr lang="en-GB" sz="1700" i="1">
              <a:latin typeface="Arial"/>
              <a:ea typeface="Calibri"/>
              <a:cs typeface="Arial"/>
            </a:endParaRPr>
          </a:p>
        </p:txBody>
      </p:sp>
    </p:spTree>
    <p:extLst>
      <p:ext uri="{BB962C8B-B14F-4D97-AF65-F5344CB8AC3E}">
        <p14:creationId xmlns:p14="http://schemas.microsoft.com/office/powerpoint/2010/main" val="24360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C08E34DF-A8AB-2F3A-77B9-9A4F3FE23D72}"/>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12</a:t>
            </a:fld>
            <a:endParaRPr lang="fr-FR"/>
          </a:p>
        </p:txBody>
      </p:sp>
      <p:sp>
        <p:nvSpPr>
          <p:cNvPr id="8" name="TextBox 11">
            <a:extLst>
              <a:ext uri="{FF2B5EF4-FFF2-40B4-BE49-F238E27FC236}">
                <a16:creationId xmlns:a16="http://schemas.microsoft.com/office/drawing/2014/main" id="{951811EC-0B39-E633-1D9B-88AC073D417B}"/>
              </a:ext>
            </a:extLst>
          </p:cNvPr>
          <p:cNvSpPr txBox="1">
            <a:spLocks/>
          </p:cNvSpPr>
          <p:nvPr/>
        </p:nvSpPr>
        <p:spPr>
          <a:xfrm>
            <a:off x="1422772" y="2142005"/>
            <a:ext cx="9350516" cy="1474571"/>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3600" b="1">
                <a:solidFill>
                  <a:srgbClr val="964091"/>
                </a:solidFill>
                <a:latin typeface="Calibri"/>
                <a:cs typeface="Calibri"/>
              </a:rPr>
              <a:t>Understanding gender-based violence against trans and non-binary people</a:t>
            </a:r>
          </a:p>
        </p:txBody>
      </p:sp>
    </p:spTree>
    <p:extLst>
      <p:ext uri="{BB962C8B-B14F-4D97-AF65-F5344CB8AC3E}">
        <p14:creationId xmlns:p14="http://schemas.microsoft.com/office/powerpoint/2010/main" val="2297668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7D25848-1567-205A-4155-F6D97A709F4B}"/>
              </a:ext>
            </a:extLst>
          </p:cNvPr>
          <p:cNvSpPr>
            <a:spLocks noGrp="1"/>
          </p:cNvSpPr>
          <p:nvPr>
            <p:ph type="title"/>
          </p:nvPr>
        </p:nvSpPr>
        <p:spPr>
          <a:xfrm>
            <a:off x="633414" y="910491"/>
            <a:ext cx="3758364" cy="1861285"/>
          </a:xfrm>
        </p:spPr>
        <p:txBody>
          <a:bodyPr/>
          <a:lstStyle/>
          <a:p>
            <a:r>
              <a:rPr lang="en-US"/>
              <a:t>Definition of gender-based violence</a:t>
            </a:r>
          </a:p>
        </p:txBody>
      </p:sp>
      <p:sp>
        <p:nvSpPr>
          <p:cNvPr id="8" name="TextBox 7">
            <a:extLst>
              <a:ext uri="{FF2B5EF4-FFF2-40B4-BE49-F238E27FC236}">
                <a16:creationId xmlns:a16="http://schemas.microsoft.com/office/drawing/2014/main" id="{1D838718-1526-6F4B-9C31-A14C9ED6875E}"/>
              </a:ext>
            </a:extLst>
          </p:cNvPr>
          <p:cNvSpPr txBox="1"/>
          <p:nvPr/>
        </p:nvSpPr>
        <p:spPr>
          <a:xfrm>
            <a:off x="6096000" y="1320730"/>
            <a:ext cx="5334000" cy="1631216"/>
          </a:xfrm>
          <a:prstGeom prst="rect">
            <a:avLst/>
          </a:prstGeom>
          <a:noFill/>
        </p:spPr>
        <p:txBody>
          <a:bodyPr wrap="square" lIns="0" tIns="45720" rIns="0" bIns="45720" rtlCol="0" anchor="t">
            <a:spAutoFit/>
          </a:bodyPr>
          <a:lstStyle/>
          <a:p>
            <a:r>
              <a:rPr lang="en-US" sz="2000">
                <a:solidFill>
                  <a:srgbClr val="000000"/>
                </a:solidFill>
                <a:latin typeface="Arial" panose="020B0604020202020204" pitchFamily="34" charset="0"/>
                <a:ea typeface="Open Sans"/>
                <a:cs typeface="Arial" panose="020B0604020202020204" pitchFamily="34" charset="0"/>
              </a:rPr>
              <a:t>Gender-based violence can be </a:t>
            </a:r>
            <a:r>
              <a:rPr lang="en-US" sz="2000" b="1">
                <a:solidFill>
                  <a:srgbClr val="000000"/>
                </a:solidFill>
                <a:latin typeface="Arial" panose="020B0604020202020204" pitchFamily="34" charset="0"/>
                <a:ea typeface="Open Sans"/>
                <a:cs typeface="Arial" panose="020B0604020202020204" pitchFamily="34" charset="0"/>
              </a:rPr>
              <a:t>sexual</a:t>
            </a:r>
            <a:r>
              <a:rPr lang="en-US" sz="2000">
                <a:solidFill>
                  <a:srgbClr val="000000"/>
                </a:solidFill>
                <a:latin typeface="Arial" panose="020B0604020202020204" pitchFamily="34" charset="0"/>
                <a:ea typeface="Open Sans"/>
                <a:cs typeface="Arial" panose="020B0604020202020204" pitchFamily="34" charset="0"/>
              </a:rPr>
              <a:t>, </a:t>
            </a:r>
            <a:r>
              <a:rPr lang="en-US" sz="2000" b="1">
                <a:solidFill>
                  <a:srgbClr val="000000"/>
                </a:solidFill>
                <a:latin typeface="Arial" panose="020B0604020202020204" pitchFamily="34" charset="0"/>
                <a:ea typeface="Open Sans"/>
                <a:cs typeface="Arial" panose="020B0604020202020204" pitchFamily="34" charset="0"/>
              </a:rPr>
              <a:t>physical</a:t>
            </a:r>
            <a:r>
              <a:rPr lang="en-US" sz="2000">
                <a:solidFill>
                  <a:srgbClr val="000000"/>
                </a:solidFill>
                <a:latin typeface="Arial" panose="020B0604020202020204" pitchFamily="34" charset="0"/>
                <a:ea typeface="Open Sans"/>
                <a:cs typeface="Arial" panose="020B0604020202020204" pitchFamily="34" charset="0"/>
              </a:rPr>
              <a:t>, </a:t>
            </a:r>
            <a:r>
              <a:rPr lang="en-US" sz="2000" b="1">
                <a:solidFill>
                  <a:srgbClr val="000000"/>
                </a:solidFill>
                <a:latin typeface="Arial" panose="020B0604020202020204" pitchFamily="34" charset="0"/>
                <a:ea typeface="Open Sans"/>
                <a:cs typeface="Arial" panose="020B0604020202020204" pitchFamily="34" charset="0"/>
              </a:rPr>
              <a:t>verbal</a:t>
            </a:r>
            <a:r>
              <a:rPr lang="en-US" sz="2000">
                <a:solidFill>
                  <a:srgbClr val="000000"/>
                </a:solidFill>
                <a:latin typeface="Arial" panose="020B0604020202020204" pitchFamily="34" charset="0"/>
                <a:ea typeface="Open Sans"/>
                <a:cs typeface="Arial" panose="020B0604020202020204" pitchFamily="34" charset="0"/>
              </a:rPr>
              <a:t>, </a:t>
            </a:r>
            <a:r>
              <a:rPr lang="en-US" sz="2000" b="1">
                <a:solidFill>
                  <a:srgbClr val="000000"/>
                </a:solidFill>
                <a:latin typeface="Arial" panose="020B0604020202020204" pitchFamily="34" charset="0"/>
                <a:ea typeface="Open Sans"/>
                <a:cs typeface="Arial" panose="020B0604020202020204" pitchFamily="34" charset="0"/>
              </a:rPr>
              <a:t>psychological </a:t>
            </a:r>
            <a:r>
              <a:rPr lang="en-US" sz="2000">
                <a:solidFill>
                  <a:srgbClr val="000000"/>
                </a:solidFill>
                <a:latin typeface="Arial" panose="020B0604020202020204" pitchFamily="34" charset="0"/>
                <a:ea typeface="Open Sans"/>
                <a:cs typeface="Arial" panose="020B0604020202020204" pitchFamily="34" charset="0"/>
              </a:rPr>
              <a:t>(emotional), or </a:t>
            </a:r>
            <a:r>
              <a:rPr lang="en-US" sz="2000" b="1">
                <a:solidFill>
                  <a:srgbClr val="000000"/>
                </a:solidFill>
                <a:latin typeface="Arial" panose="020B0604020202020204" pitchFamily="34" charset="0"/>
                <a:ea typeface="Open Sans"/>
                <a:cs typeface="Arial" panose="020B0604020202020204" pitchFamily="34" charset="0"/>
              </a:rPr>
              <a:t>socio-economic </a:t>
            </a:r>
            <a:r>
              <a:rPr lang="en-US" sz="2000">
                <a:solidFill>
                  <a:srgbClr val="000000"/>
                </a:solidFill>
                <a:latin typeface="Arial" panose="020B0604020202020204" pitchFamily="34" charset="0"/>
                <a:ea typeface="Open Sans"/>
                <a:cs typeface="Arial" panose="020B0604020202020204" pitchFamily="34" charset="0"/>
              </a:rPr>
              <a:t>and it can take many forms. From </a:t>
            </a:r>
            <a:r>
              <a:rPr lang="en-US" sz="2000" b="1">
                <a:solidFill>
                  <a:srgbClr val="000000"/>
                </a:solidFill>
                <a:latin typeface="Arial" panose="020B0604020202020204" pitchFamily="34" charset="0"/>
                <a:ea typeface="Open Sans"/>
                <a:cs typeface="Arial" panose="020B0604020202020204" pitchFamily="34" charset="0"/>
              </a:rPr>
              <a:t>verbal violence </a:t>
            </a:r>
            <a:r>
              <a:rPr lang="en-US" sz="2000">
                <a:solidFill>
                  <a:srgbClr val="000000"/>
                </a:solidFill>
                <a:latin typeface="Arial" panose="020B0604020202020204" pitchFamily="34" charset="0"/>
                <a:ea typeface="Open Sans"/>
                <a:cs typeface="Arial" panose="020B0604020202020204" pitchFamily="34" charset="0"/>
              </a:rPr>
              <a:t>and </a:t>
            </a:r>
            <a:r>
              <a:rPr lang="en-US" sz="2000" b="1">
                <a:solidFill>
                  <a:srgbClr val="000000"/>
                </a:solidFill>
                <a:latin typeface="Arial" panose="020B0604020202020204" pitchFamily="34" charset="0"/>
                <a:ea typeface="Open Sans"/>
                <a:cs typeface="Arial" panose="020B0604020202020204" pitchFamily="34" charset="0"/>
              </a:rPr>
              <a:t>hate speech on the Internet</a:t>
            </a:r>
            <a:r>
              <a:rPr lang="en-US" sz="2000">
                <a:solidFill>
                  <a:srgbClr val="000000"/>
                </a:solidFill>
                <a:latin typeface="Arial" panose="020B0604020202020204" pitchFamily="34" charset="0"/>
                <a:ea typeface="Open Sans"/>
                <a:cs typeface="Arial" panose="020B0604020202020204" pitchFamily="34" charset="0"/>
              </a:rPr>
              <a:t>, to </a:t>
            </a:r>
            <a:r>
              <a:rPr lang="en-US" sz="2000" b="1">
                <a:solidFill>
                  <a:srgbClr val="000000"/>
                </a:solidFill>
                <a:latin typeface="Arial" panose="020B0604020202020204" pitchFamily="34" charset="0"/>
                <a:ea typeface="Open Sans"/>
                <a:cs typeface="Arial" panose="020B0604020202020204" pitchFamily="34" charset="0"/>
              </a:rPr>
              <a:t>rape or murder</a:t>
            </a:r>
            <a:r>
              <a:rPr lang="en-US" sz="2000">
                <a:solidFill>
                  <a:srgbClr val="000000"/>
                </a:solidFill>
                <a:latin typeface="Arial" panose="020B0604020202020204" pitchFamily="34" charset="0"/>
                <a:ea typeface="Open Sans"/>
                <a:cs typeface="Arial" panose="020B0604020202020204" pitchFamily="34" charset="0"/>
              </a:rPr>
              <a:t>.</a:t>
            </a:r>
            <a:endParaRPr lang="en-US" sz="2000">
              <a:latin typeface="Arial" panose="020B0604020202020204" pitchFamily="34" charset="0"/>
              <a:ea typeface="Open Sans" charset="0"/>
              <a:cs typeface="Arial" panose="020B0604020202020204" pitchFamily="34" charset="0"/>
            </a:endParaRPr>
          </a:p>
        </p:txBody>
      </p:sp>
      <p:sp>
        <p:nvSpPr>
          <p:cNvPr id="9" name="TextBox 7">
            <a:extLst>
              <a:ext uri="{FF2B5EF4-FFF2-40B4-BE49-F238E27FC236}">
                <a16:creationId xmlns:a16="http://schemas.microsoft.com/office/drawing/2014/main" id="{4B5AAD33-FC38-59DE-5494-25AA7D02DEB1}"/>
              </a:ext>
            </a:extLst>
          </p:cNvPr>
          <p:cNvSpPr txBox="1"/>
          <p:nvPr/>
        </p:nvSpPr>
        <p:spPr>
          <a:xfrm>
            <a:off x="633414" y="2771776"/>
            <a:ext cx="4005498" cy="2246769"/>
          </a:xfrm>
          <a:prstGeom prst="rect">
            <a:avLst/>
          </a:prstGeom>
          <a:noFill/>
        </p:spPr>
        <p:txBody>
          <a:bodyPr wrap="square" lIns="0" tIns="45720" rIns="0" bIns="45720" rtlCol="0" anchor="t">
            <a:spAutoFit/>
          </a:bodyPr>
          <a:lstStyle/>
          <a:p>
            <a:r>
              <a:rPr lang="en-US" sz="2000" b="1">
                <a:solidFill>
                  <a:schemeClr val="tx1">
                    <a:alpha val="70000"/>
                  </a:schemeClr>
                </a:solidFill>
                <a:latin typeface="Arial" panose="020B0604020202020204" pitchFamily="34" charset="0"/>
                <a:cs typeface="Arial" panose="020B0604020202020204" pitchFamily="34" charset="0"/>
              </a:rPr>
              <a:t>Gender-based violence refers to any type of harm that is perpetrated against a person or group of people because of their factual or perceived sex, gender, sexual orientation and/or gender identity.</a:t>
            </a:r>
          </a:p>
        </p:txBody>
      </p:sp>
      <p:sp>
        <p:nvSpPr>
          <p:cNvPr id="2" name="TextBox 1">
            <a:extLst>
              <a:ext uri="{FF2B5EF4-FFF2-40B4-BE49-F238E27FC236}">
                <a16:creationId xmlns:a16="http://schemas.microsoft.com/office/drawing/2014/main" id="{E1ED595F-F9F9-0F47-3F9C-4DA2F2F86F21}"/>
              </a:ext>
            </a:extLst>
          </p:cNvPr>
          <p:cNvSpPr txBox="1"/>
          <p:nvPr/>
        </p:nvSpPr>
        <p:spPr>
          <a:xfrm>
            <a:off x="6096000" y="3164958"/>
            <a:ext cx="5334000" cy="2677656"/>
          </a:xfrm>
          <a:prstGeom prst="rect">
            <a:avLst/>
          </a:prstGeom>
          <a:noFill/>
        </p:spPr>
        <p:txBody>
          <a:bodyPr wrap="square" lIns="0" tIns="45720" rIns="0" bIns="45720" rtlCol="0" anchor="t">
            <a:spAutoFit/>
          </a:bodyPr>
          <a:lstStyle/>
          <a:p>
            <a:br>
              <a:rPr lang="en-US" sz="2000">
                <a:latin typeface="Arial" panose="020B0604020202020204" pitchFamily="34" charset="0"/>
                <a:ea typeface="Open Sans" charset="0"/>
                <a:cs typeface="Arial" panose="020B0604020202020204" pitchFamily="34" charset="0"/>
              </a:rPr>
            </a:br>
            <a:r>
              <a:rPr lang="en-US" sz="2000">
                <a:solidFill>
                  <a:srgbClr val="000000"/>
                </a:solidFill>
                <a:latin typeface="Arial" panose="020B0604020202020204" pitchFamily="34" charset="0"/>
                <a:ea typeface="Open Sans"/>
                <a:cs typeface="Arial" panose="020B0604020202020204" pitchFamily="34" charset="0"/>
              </a:rPr>
              <a:t>It can be perpetrated by anyone: a </a:t>
            </a:r>
            <a:r>
              <a:rPr lang="en-US" sz="2000" b="1">
                <a:solidFill>
                  <a:srgbClr val="000000"/>
                </a:solidFill>
                <a:latin typeface="Arial" panose="020B0604020202020204" pitchFamily="34" charset="0"/>
                <a:ea typeface="Open Sans"/>
                <a:cs typeface="Arial" panose="020B0604020202020204" pitchFamily="34" charset="0"/>
              </a:rPr>
              <a:t>current or former spouse/partner</a:t>
            </a:r>
            <a:r>
              <a:rPr lang="en-US" sz="2000">
                <a:solidFill>
                  <a:srgbClr val="000000"/>
                </a:solidFill>
                <a:latin typeface="Arial" panose="020B0604020202020204" pitchFamily="34" charset="0"/>
                <a:ea typeface="Open Sans"/>
                <a:cs typeface="Arial" panose="020B0604020202020204" pitchFamily="34" charset="0"/>
              </a:rPr>
              <a:t>, a </a:t>
            </a:r>
            <a:r>
              <a:rPr lang="en-US" sz="2000" b="1">
                <a:solidFill>
                  <a:srgbClr val="000000"/>
                </a:solidFill>
                <a:latin typeface="Arial" panose="020B0604020202020204" pitchFamily="34" charset="0"/>
                <a:ea typeface="Open Sans"/>
                <a:cs typeface="Arial" panose="020B0604020202020204" pitchFamily="34" charset="0"/>
              </a:rPr>
              <a:t>family member</a:t>
            </a:r>
            <a:r>
              <a:rPr lang="en-US" sz="2000">
                <a:solidFill>
                  <a:srgbClr val="000000"/>
                </a:solidFill>
                <a:latin typeface="Arial" panose="020B0604020202020204" pitchFamily="34" charset="0"/>
                <a:ea typeface="Open Sans"/>
                <a:cs typeface="Arial" panose="020B0604020202020204" pitchFamily="34" charset="0"/>
              </a:rPr>
              <a:t>, a </a:t>
            </a:r>
            <a:r>
              <a:rPr lang="en-US" sz="2000" b="1">
                <a:solidFill>
                  <a:srgbClr val="000000"/>
                </a:solidFill>
                <a:latin typeface="Arial" panose="020B0604020202020204" pitchFamily="34" charset="0"/>
                <a:ea typeface="Open Sans"/>
                <a:cs typeface="Arial" panose="020B0604020202020204" pitchFamily="34" charset="0"/>
              </a:rPr>
              <a:t>colleague from work</a:t>
            </a:r>
            <a:r>
              <a:rPr lang="en-US" sz="2000">
                <a:solidFill>
                  <a:srgbClr val="000000"/>
                </a:solidFill>
                <a:latin typeface="Arial" panose="020B0604020202020204" pitchFamily="34" charset="0"/>
                <a:ea typeface="Open Sans"/>
                <a:cs typeface="Arial" panose="020B0604020202020204" pitchFamily="34" charset="0"/>
              </a:rPr>
              <a:t>, </a:t>
            </a:r>
            <a:r>
              <a:rPr lang="en-US" sz="2000" b="1">
                <a:solidFill>
                  <a:srgbClr val="000000"/>
                </a:solidFill>
                <a:latin typeface="Arial" panose="020B0604020202020204" pitchFamily="34" charset="0"/>
                <a:ea typeface="Open Sans"/>
                <a:cs typeface="Arial" panose="020B0604020202020204" pitchFamily="34" charset="0"/>
              </a:rPr>
              <a:t>schoolmates</a:t>
            </a:r>
            <a:r>
              <a:rPr lang="en-US" sz="2000">
                <a:solidFill>
                  <a:srgbClr val="000000"/>
                </a:solidFill>
                <a:latin typeface="Arial" panose="020B0604020202020204" pitchFamily="34" charset="0"/>
                <a:ea typeface="Open Sans"/>
                <a:cs typeface="Arial" panose="020B0604020202020204" pitchFamily="34" charset="0"/>
              </a:rPr>
              <a:t>, </a:t>
            </a:r>
            <a:r>
              <a:rPr lang="en-US" sz="2000" b="1">
                <a:solidFill>
                  <a:srgbClr val="000000"/>
                </a:solidFill>
                <a:latin typeface="Arial" panose="020B0604020202020204" pitchFamily="34" charset="0"/>
                <a:ea typeface="Open Sans"/>
                <a:cs typeface="Arial" panose="020B0604020202020204" pitchFamily="34" charset="0"/>
              </a:rPr>
              <a:t>friends</a:t>
            </a:r>
            <a:r>
              <a:rPr lang="en-US" sz="2000">
                <a:solidFill>
                  <a:srgbClr val="000000"/>
                </a:solidFill>
                <a:latin typeface="Arial" panose="020B0604020202020204" pitchFamily="34" charset="0"/>
                <a:ea typeface="Open Sans"/>
                <a:cs typeface="Arial" panose="020B0604020202020204" pitchFamily="34" charset="0"/>
              </a:rPr>
              <a:t>, </a:t>
            </a:r>
            <a:r>
              <a:rPr lang="en-US" sz="2000" b="1">
                <a:solidFill>
                  <a:srgbClr val="000000"/>
                </a:solidFill>
                <a:latin typeface="Arial" panose="020B0604020202020204" pitchFamily="34" charset="0"/>
                <a:ea typeface="Open Sans"/>
                <a:cs typeface="Arial" panose="020B0604020202020204" pitchFamily="34" charset="0"/>
              </a:rPr>
              <a:t>an unknown person</a:t>
            </a:r>
            <a:r>
              <a:rPr lang="en-US" sz="2000">
                <a:solidFill>
                  <a:srgbClr val="000000"/>
                </a:solidFill>
                <a:latin typeface="Arial" panose="020B0604020202020204" pitchFamily="34" charset="0"/>
                <a:ea typeface="Open Sans"/>
                <a:cs typeface="Arial" panose="020B0604020202020204" pitchFamily="34" charset="0"/>
              </a:rPr>
              <a:t>, or </a:t>
            </a:r>
            <a:r>
              <a:rPr lang="en-US" sz="2000" b="1">
                <a:solidFill>
                  <a:srgbClr val="000000"/>
                </a:solidFill>
                <a:latin typeface="Arial" panose="020B0604020202020204" pitchFamily="34" charset="0"/>
                <a:ea typeface="Open Sans"/>
                <a:cs typeface="Arial" panose="020B0604020202020204" pitchFamily="34" charset="0"/>
              </a:rPr>
              <a:t>people who act on behalf of cultural, religious, state, or intra-state institutions</a:t>
            </a:r>
            <a:r>
              <a:rPr lang="en-US" sz="2000">
                <a:solidFill>
                  <a:srgbClr val="000000"/>
                </a:solidFill>
                <a:latin typeface="Arial" panose="020B0604020202020204" pitchFamily="34" charset="0"/>
                <a:ea typeface="Open Sans"/>
                <a:cs typeface="Arial" panose="020B0604020202020204" pitchFamily="34" charset="0"/>
              </a:rPr>
              <a:t>. </a:t>
            </a:r>
            <a:endParaRPr lang="en-US" sz="2000">
              <a:solidFill>
                <a:srgbClr val="000000"/>
              </a:solidFill>
              <a:latin typeface="Arial" panose="020B0604020202020204" pitchFamily="34" charset="0"/>
              <a:ea typeface="Open Sans" charset="0"/>
              <a:cs typeface="Arial" panose="020B0604020202020204" pitchFamily="34" charset="0"/>
            </a:endParaRPr>
          </a:p>
          <a:p>
            <a:br>
              <a:rPr lang="en-US" sz="1400" i="1">
                <a:latin typeface="Arial" panose="020B0604020202020204" pitchFamily="34" charset="0"/>
                <a:ea typeface="Open Sans" charset="0"/>
                <a:cs typeface="Arial" panose="020B0604020202020204" pitchFamily="34" charset="0"/>
              </a:rPr>
            </a:br>
            <a:r>
              <a:rPr lang="en-US" sz="1400" i="1">
                <a:solidFill>
                  <a:srgbClr val="000000"/>
                </a:solidFill>
                <a:latin typeface="Arial" panose="020B0604020202020204" pitchFamily="34" charset="0"/>
                <a:ea typeface="Open Sans"/>
                <a:cs typeface="Arial" panose="020B0604020202020204" pitchFamily="34" charset="0"/>
              </a:rPr>
              <a:t>Source: </a:t>
            </a:r>
            <a:r>
              <a:rPr lang="en-US" sz="1400" i="1">
                <a:solidFill>
                  <a:srgbClr val="000000"/>
                </a:solidFill>
                <a:latin typeface="Arial" panose="020B0604020202020204" pitchFamily="34" charset="0"/>
                <a:ea typeface="Open Sans"/>
                <a:cs typeface="Arial" panose="020B0604020202020204" pitchFamily="34" charset="0"/>
                <a:hlinkClick r:id="rId3"/>
              </a:rPr>
              <a:t>Council of Europe</a:t>
            </a:r>
            <a:endParaRPr lang="en-US" sz="1200" i="1">
              <a:solidFill>
                <a:srgbClr val="000000"/>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1449613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57E7D-D0B1-5CC1-8842-76D9EE7ECA2F}"/>
              </a:ext>
            </a:extLst>
          </p:cNvPr>
          <p:cNvSpPr/>
          <p:nvPr/>
        </p:nvSpPr>
        <p:spPr>
          <a:xfrm>
            <a:off x="5343926" y="0"/>
            <a:ext cx="6937282"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CD225D96-FC9A-50F6-767B-063B2418966E}"/>
              </a:ext>
            </a:extLst>
          </p:cNvPr>
          <p:cNvSpPr txBox="1">
            <a:spLocks/>
          </p:cNvSpPr>
          <p:nvPr/>
        </p:nvSpPr>
        <p:spPr>
          <a:xfrm>
            <a:off x="574047" y="875753"/>
            <a:ext cx="4538622" cy="542183"/>
          </a:xfrm>
          <a:prstGeom prst="rect">
            <a:avLst/>
          </a:prstGeom>
          <a:effectLst/>
        </p:spPr>
        <p:txBody>
          <a:bodyPr vert="horz" lIns="0" tIns="192024" rIns="0" bIns="0" rtlCol="0" anchor="t" anchorCtr="0">
            <a:normAutofit fontScale="82500" lnSpcReduction="20000"/>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nSpc>
                <a:spcPct val="100000"/>
              </a:lnSpc>
            </a:pPr>
            <a:endParaRPr lang="en-US"/>
          </a:p>
        </p:txBody>
      </p:sp>
      <p:sp>
        <p:nvSpPr>
          <p:cNvPr id="9" name="TextBox 8">
            <a:extLst>
              <a:ext uri="{FF2B5EF4-FFF2-40B4-BE49-F238E27FC236}">
                <a16:creationId xmlns:a16="http://schemas.microsoft.com/office/drawing/2014/main" id="{C191F190-B178-37C8-2970-3FD6586A6C11}"/>
              </a:ext>
            </a:extLst>
          </p:cNvPr>
          <p:cNvSpPr txBox="1"/>
          <p:nvPr/>
        </p:nvSpPr>
        <p:spPr>
          <a:xfrm>
            <a:off x="5677672" y="2555236"/>
            <a:ext cx="6269789" cy="2554545"/>
          </a:xfrm>
          <a:prstGeom prst="rect">
            <a:avLst/>
          </a:prstGeom>
          <a:noFill/>
        </p:spPr>
        <p:txBody>
          <a:bodyPr wrap="square" lIns="0" tIns="45720" rIns="0" bIns="45720" rtlCol="0" anchor="t">
            <a:spAutoFit/>
          </a:bodyPr>
          <a:lstStyle/>
          <a:p>
            <a:pPr marL="342900" indent="-342900">
              <a:buFont typeface="Wingdings" panose="05000000000000000000" pitchFamily="2" charset="2"/>
              <a:buChar char="q"/>
            </a:pPr>
            <a:r>
              <a:rPr lang="en-US" sz="2000">
                <a:solidFill>
                  <a:schemeClr val="bg1"/>
                </a:solidFill>
                <a:latin typeface="Arial" panose="020B0604020202020204" pitchFamily="34" charset="0"/>
                <a:ea typeface="Open Sans"/>
                <a:cs typeface="Arial" panose="020B0604020202020204" pitchFamily="34" charset="0"/>
              </a:rPr>
              <a:t>Physical Violence</a:t>
            </a:r>
          </a:p>
          <a:p>
            <a:pPr marL="342900" indent="-342900">
              <a:buFont typeface="Wingdings" panose="05000000000000000000" pitchFamily="2" charset="2"/>
              <a:buChar char="q"/>
            </a:pPr>
            <a:r>
              <a:rPr lang="en-US" sz="2000">
                <a:solidFill>
                  <a:schemeClr val="bg1"/>
                </a:solidFill>
                <a:latin typeface="Arial" panose="020B0604020202020204" pitchFamily="34" charset="0"/>
                <a:ea typeface="Open Sans"/>
                <a:cs typeface="Arial" panose="020B0604020202020204" pitchFamily="34" charset="0"/>
              </a:rPr>
              <a:t>Sexual Violence</a:t>
            </a:r>
          </a:p>
          <a:p>
            <a:pPr marL="342900" indent="-342900">
              <a:buFont typeface="Wingdings" panose="05000000000000000000" pitchFamily="2" charset="2"/>
              <a:buChar char="q"/>
            </a:pPr>
            <a:r>
              <a:rPr lang="en-US" sz="2000">
                <a:solidFill>
                  <a:schemeClr val="bg1"/>
                </a:solidFill>
                <a:latin typeface="Arial" panose="020B0604020202020204" pitchFamily="34" charset="0"/>
                <a:ea typeface="Open Sans"/>
                <a:cs typeface="Arial" panose="020B0604020202020204" pitchFamily="34" charset="0"/>
              </a:rPr>
              <a:t>Psychological Violence</a:t>
            </a:r>
          </a:p>
          <a:p>
            <a:pPr marL="342900" indent="-342900">
              <a:buFont typeface="Wingdings" panose="05000000000000000000" pitchFamily="2" charset="2"/>
              <a:buChar char="q"/>
            </a:pPr>
            <a:r>
              <a:rPr lang="en-US" sz="2000">
                <a:solidFill>
                  <a:schemeClr val="bg1"/>
                </a:solidFill>
                <a:latin typeface="Arial" panose="020B0604020202020204" pitchFamily="34" charset="0"/>
                <a:ea typeface="Open Sans"/>
                <a:cs typeface="Arial" panose="020B0604020202020204" pitchFamily="34" charset="0"/>
              </a:rPr>
              <a:t>Economic and Financial Violence</a:t>
            </a:r>
          </a:p>
          <a:p>
            <a:pPr marL="342900" indent="-342900">
              <a:buFont typeface="Wingdings" panose="05000000000000000000" pitchFamily="2" charset="2"/>
              <a:buChar char="q"/>
            </a:pPr>
            <a:r>
              <a:rPr lang="en-US" sz="2000">
                <a:solidFill>
                  <a:schemeClr val="bg1"/>
                </a:solidFill>
                <a:latin typeface="Arial" panose="020B0604020202020204" pitchFamily="34" charset="0"/>
                <a:ea typeface="Open Sans"/>
                <a:cs typeface="Arial" panose="020B0604020202020204" pitchFamily="34" charset="0"/>
              </a:rPr>
              <a:t>Harassment (both gender and sexual) in both online and offline contexts</a:t>
            </a:r>
          </a:p>
          <a:p>
            <a:pPr marL="342900" indent="-342900">
              <a:buFont typeface="Wingdings" panose="05000000000000000000" pitchFamily="2" charset="2"/>
              <a:buChar char="q"/>
            </a:pPr>
            <a:r>
              <a:rPr lang="en-US" sz="2000">
                <a:solidFill>
                  <a:schemeClr val="bg1"/>
                </a:solidFill>
                <a:latin typeface="Arial" panose="020B0604020202020204" pitchFamily="34" charset="0"/>
                <a:ea typeface="Open Sans"/>
                <a:cs typeface="Arial" panose="020B0604020202020204" pitchFamily="34" charset="0"/>
              </a:rPr>
              <a:t>Online violence</a:t>
            </a:r>
          </a:p>
          <a:p>
            <a:pPr marL="342900" indent="-342900">
              <a:buFont typeface="Wingdings" panose="05000000000000000000" pitchFamily="2" charset="2"/>
              <a:buChar char="q"/>
            </a:pPr>
            <a:r>
              <a:rPr lang="en-US" sz="2000" err="1">
                <a:solidFill>
                  <a:schemeClr val="bg1"/>
                </a:solidFill>
                <a:latin typeface="Arial" panose="020B0604020202020204" pitchFamily="34" charset="0"/>
                <a:ea typeface="Open Sans"/>
                <a:cs typeface="Arial" panose="020B0604020202020204" pitchFamily="34" charset="0"/>
              </a:rPr>
              <a:t>Organisational</a:t>
            </a:r>
            <a:r>
              <a:rPr lang="en-US" sz="2000">
                <a:solidFill>
                  <a:schemeClr val="bg1"/>
                </a:solidFill>
                <a:latin typeface="Arial" panose="020B0604020202020204" pitchFamily="34" charset="0"/>
                <a:ea typeface="Open Sans"/>
                <a:cs typeface="Arial" panose="020B0604020202020204" pitchFamily="34" charset="0"/>
              </a:rPr>
              <a:t> (gender-based) violence</a:t>
            </a:r>
          </a:p>
        </p:txBody>
      </p:sp>
      <p:sp>
        <p:nvSpPr>
          <p:cNvPr id="10" name="TextBox 7">
            <a:extLst>
              <a:ext uri="{FF2B5EF4-FFF2-40B4-BE49-F238E27FC236}">
                <a16:creationId xmlns:a16="http://schemas.microsoft.com/office/drawing/2014/main" id="{B0965D36-81C3-6A69-37FD-7FA9FB6FC266}"/>
              </a:ext>
            </a:extLst>
          </p:cNvPr>
          <p:cNvSpPr txBox="1"/>
          <p:nvPr/>
        </p:nvSpPr>
        <p:spPr>
          <a:xfrm>
            <a:off x="654747" y="2555236"/>
            <a:ext cx="4012364" cy="2585323"/>
          </a:xfrm>
          <a:prstGeom prst="rect">
            <a:avLst/>
          </a:prstGeom>
          <a:noFill/>
        </p:spPr>
        <p:txBody>
          <a:bodyPr wrap="square" lIns="0" tIns="45720" rIns="0" bIns="45720" rtlCol="0" anchor="t">
            <a:spAutoFit/>
          </a:bodyPr>
          <a:lstStyle/>
          <a:p>
            <a:r>
              <a:rPr lang="en-US" b="0" i="0">
                <a:solidFill>
                  <a:srgbClr val="0E2234"/>
                </a:solidFill>
                <a:effectLst/>
                <a:latin typeface="Arial" panose="020B0604020202020204" pitchFamily="34" charset="0"/>
                <a:cs typeface="Arial" panose="020B0604020202020204" pitchFamily="34" charset="0"/>
              </a:rPr>
              <a:t>The term ‘gender-based violence’ is used to capture </a:t>
            </a:r>
            <a:r>
              <a:rPr lang="en-US" b="1" i="0">
                <a:solidFill>
                  <a:srgbClr val="0E2234"/>
                </a:solidFill>
                <a:effectLst/>
                <a:latin typeface="Arial" panose="020B0604020202020204" pitchFamily="34" charset="0"/>
                <a:cs typeface="Arial" panose="020B0604020202020204" pitchFamily="34" charset="0"/>
              </a:rPr>
              <a:t>all forms of gender-based violence</a:t>
            </a:r>
            <a:r>
              <a:rPr lang="en-US" b="0" i="0">
                <a:solidFill>
                  <a:srgbClr val="0E2234"/>
                </a:solidFill>
                <a:effectLst/>
                <a:latin typeface="Arial" panose="020B0604020202020204" pitchFamily="34" charset="0"/>
                <a:cs typeface="Arial" panose="020B0604020202020204" pitchFamily="34" charset="0"/>
              </a:rPr>
              <a:t>: physical violence, sexual violence, psychological violence, economic violence, sexual harassment, harassment on the grounds of gender, and environmental harassment – in both </a:t>
            </a:r>
            <a:r>
              <a:rPr lang="en-US" b="1" i="0">
                <a:solidFill>
                  <a:srgbClr val="0E2234"/>
                </a:solidFill>
                <a:effectLst/>
                <a:latin typeface="Arial" panose="020B0604020202020204" pitchFamily="34" charset="0"/>
                <a:cs typeface="Arial" panose="020B0604020202020204" pitchFamily="34" charset="0"/>
              </a:rPr>
              <a:t>online and offline contexts.</a:t>
            </a:r>
            <a:endParaRPr lang="en-US">
              <a:solidFill>
                <a:schemeClr val="tx1">
                  <a:alpha val="70000"/>
                </a:schemeClr>
              </a:solidFill>
              <a:latin typeface="Arial" panose="020B0604020202020204" pitchFamily="34" charset="0"/>
              <a:cs typeface="Arial" panose="020B0604020202020204" pitchFamily="34" charset="0"/>
            </a:endParaRPr>
          </a:p>
        </p:txBody>
      </p:sp>
      <p:sp>
        <p:nvSpPr>
          <p:cNvPr id="12" name="Espace réservé du numéro de diapositive 4">
            <a:extLst>
              <a:ext uri="{FF2B5EF4-FFF2-40B4-BE49-F238E27FC236}">
                <a16:creationId xmlns:a16="http://schemas.microsoft.com/office/drawing/2014/main" id="{CEFAAE2C-78E6-D2BA-9298-37639DE9EC62}"/>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pPr/>
              <a:t>14</a:t>
            </a:fld>
            <a:endParaRPr lang="fr-FR">
              <a:solidFill>
                <a:schemeClr val="bg1"/>
              </a:solidFill>
              <a:latin typeface="Arial" panose="020B0604020202020204" pitchFamily="34" charset="0"/>
              <a:cs typeface="Arial" panose="020B0604020202020204" pitchFamily="34" charset="0"/>
            </a:endParaRPr>
          </a:p>
        </p:txBody>
      </p:sp>
      <p:sp>
        <p:nvSpPr>
          <p:cNvPr id="13" name="Title 1"/>
          <p:cNvSpPr txBox="1">
            <a:spLocks/>
          </p:cNvSpPr>
          <p:nvPr/>
        </p:nvSpPr>
        <p:spPr>
          <a:xfrm>
            <a:off x="654747" y="1146844"/>
            <a:ext cx="4182430" cy="722667"/>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sz="2000" b="1" err="1"/>
              <a:t>UniSAFE’s</a:t>
            </a:r>
            <a:r>
              <a:rPr lang="en-US" sz="2000" b="1"/>
              <a:t> and </a:t>
            </a:r>
            <a:r>
              <a:rPr lang="en-US" sz="2000" b="1" err="1"/>
              <a:t>GenderSAFE’s</a:t>
            </a:r>
            <a:r>
              <a:rPr lang="en-US" sz="2000" b="1"/>
              <a:t>  understanding of gender-based violence </a:t>
            </a:r>
          </a:p>
          <a:p>
            <a:endParaRPr lang="en-US" sz="2000" b="1"/>
          </a:p>
        </p:txBody>
      </p:sp>
    </p:spTree>
    <p:extLst>
      <p:ext uri="{BB962C8B-B14F-4D97-AF65-F5344CB8AC3E}">
        <p14:creationId xmlns:p14="http://schemas.microsoft.com/office/powerpoint/2010/main" val="2041545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2">
            <a:extLst>
              <a:ext uri="{FF2B5EF4-FFF2-40B4-BE49-F238E27FC236}">
                <a16:creationId xmlns:a16="http://schemas.microsoft.com/office/drawing/2014/main" id="{0F53A466-CDD8-D911-965D-11E54AC723A5}"/>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pPr/>
              <a:t>15</a:t>
            </a:fld>
            <a:endParaRPr lang="fr-FR">
              <a:latin typeface="Arial"/>
              <a:cs typeface="Arial"/>
            </a:endParaRPr>
          </a:p>
        </p:txBody>
      </p:sp>
      <p:pic>
        <p:nvPicPr>
          <p:cNvPr id="3" name="Image 4">
            <a:extLst>
              <a:ext uri="{FF2B5EF4-FFF2-40B4-BE49-F238E27FC236}">
                <a16:creationId xmlns:a16="http://schemas.microsoft.com/office/drawing/2014/main" id="{D527E821-84AF-DD00-D52D-553AAF52F4CE}"/>
              </a:ext>
            </a:extLst>
          </p:cNvPr>
          <p:cNvPicPr>
            <a:picLocks noChangeAspect="1"/>
          </p:cNvPicPr>
          <p:nvPr/>
        </p:nvPicPr>
        <p:blipFill>
          <a:blip r:embed="rId3"/>
          <a:stretch>
            <a:fillRect/>
          </a:stretch>
        </p:blipFill>
        <p:spPr>
          <a:xfrm>
            <a:off x="4757786" y="401"/>
            <a:ext cx="3815431" cy="6989684"/>
          </a:xfrm>
          <a:prstGeom prst="rect">
            <a:avLst/>
          </a:prstGeom>
        </p:spPr>
      </p:pic>
      <p:sp>
        <p:nvSpPr>
          <p:cNvPr id="4" name="TextBox 3">
            <a:extLst>
              <a:ext uri="{FF2B5EF4-FFF2-40B4-BE49-F238E27FC236}">
                <a16:creationId xmlns:a16="http://schemas.microsoft.com/office/drawing/2014/main" id="{951C7916-0E30-4B63-CB8D-795578A5E879}"/>
              </a:ext>
            </a:extLst>
          </p:cNvPr>
          <p:cNvSpPr txBox="1"/>
          <p:nvPr/>
        </p:nvSpPr>
        <p:spPr>
          <a:xfrm>
            <a:off x="914400" y="5687046"/>
            <a:ext cx="4180935" cy="83099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200">
                <a:solidFill>
                  <a:srgbClr val="444444"/>
                </a:solidFill>
                <a:latin typeface="Arial"/>
                <a:cs typeface="Arial"/>
              </a:rPr>
              <a:t>Source: The continuum of violence against women,  Handbook for Gender Equality Rapporteurs, Council of Europe.</a:t>
            </a:r>
            <a:r>
              <a:rPr lang="fr-FR" sz="1200">
                <a:solidFill>
                  <a:srgbClr val="444444"/>
                </a:solidFill>
                <a:latin typeface="Arial"/>
                <a:cs typeface="Arial"/>
              </a:rPr>
              <a:t>​</a:t>
            </a:r>
          </a:p>
          <a:p>
            <a:r>
              <a:rPr lang="en-US" sz="1200">
                <a:solidFill>
                  <a:srgbClr val="444444"/>
                </a:solidFill>
                <a:latin typeface="Arial"/>
                <a:cs typeface="Arial"/>
              </a:rPr>
              <a:t>​</a:t>
            </a:r>
          </a:p>
        </p:txBody>
      </p:sp>
    </p:spTree>
    <p:extLst>
      <p:ext uri="{BB962C8B-B14F-4D97-AF65-F5344CB8AC3E}">
        <p14:creationId xmlns:p14="http://schemas.microsoft.com/office/powerpoint/2010/main" val="38626892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32597-5F6F-437F-CE77-661BA6B09A3D}"/>
              </a:ext>
            </a:extLst>
          </p:cNvPr>
          <p:cNvSpPr>
            <a:spLocks noGrp="1"/>
          </p:cNvSpPr>
          <p:nvPr>
            <p:ph type="title"/>
          </p:nvPr>
        </p:nvSpPr>
        <p:spPr/>
        <p:txBody>
          <a:bodyPr/>
          <a:lstStyle/>
          <a:p>
            <a:r>
              <a:rPr lang="en-GB"/>
              <a:t>Why is it crucial to consider cisnormativity and the gender binary when addressing gender-based violence?</a:t>
            </a:r>
          </a:p>
        </p:txBody>
      </p:sp>
      <p:sp>
        <p:nvSpPr>
          <p:cNvPr id="3" name="Slide Number Placeholder 2">
            <a:extLst>
              <a:ext uri="{FF2B5EF4-FFF2-40B4-BE49-F238E27FC236}">
                <a16:creationId xmlns:a16="http://schemas.microsoft.com/office/drawing/2014/main" id="{2796FC5C-0173-58A4-09AF-3245D5D74C4B}"/>
              </a:ext>
            </a:extLst>
          </p:cNvPr>
          <p:cNvSpPr>
            <a:spLocks noGrp="1"/>
          </p:cNvSpPr>
          <p:nvPr>
            <p:ph type="sldNum" sz="quarter" idx="4"/>
          </p:nvPr>
        </p:nvSpPr>
        <p:spPr/>
        <p:txBody>
          <a:bodyPr/>
          <a:lstStyle/>
          <a:p>
            <a:fld id="{783777ED-E0AE-DD49-A1E6-113717D9A99F}" type="slidenum">
              <a:rPr lang="fr-FR" smtClean="0"/>
              <a:pPr/>
              <a:t>16</a:t>
            </a:fld>
            <a:endParaRPr lang="fr-FR"/>
          </a:p>
        </p:txBody>
      </p:sp>
      <p:sp>
        <p:nvSpPr>
          <p:cNvPr id="4" name="Text Placeholder 3">
            <a:extLst>
              <a:ext uri="{FF2B5EF4-FFF2-40B4-BE49-F238E27FC236}">
                <a16:creationId xmlns:a16="http://schemas.microsoft.com/office/drawing/2014/main" id="{8E9C16BB-1209-050E-6EB9-180AFE1101C5}"/>
              </a:ext>
            </a:extLst>
          </p:cNvPr>
          <p:cNvSpPr>
            <a:spLocks noGrp="1"/>
          </p:cNvSpPr>
          <p:nvPr>
            <p:ph type="body" sz="quarter" idx="10"/>
          </p:nvPr>
        </p:nvSpPr>
        <p:spPr>
          <a:xfrm>
            <a:off x="1046163" y="2560321"/>
            <a:ext cx="10026650" cy="3586480"/>
          </a:xfrm>
        </p:spPr>
        <p:txBody>
          <a:bodyPr/>
          <a:lstStyle/>
          <a:p>
            <a:pPr>
              <a:lnSpc>
                <a:spcPct val="100000"/>
              </a:lnSpc>
            </a:pPr>
            <a:r>
              <a:rPr lang="en-GB"/>
              <a:t>Trans and non-binary people may experience challenges and discriminations that cisgender people do not, due to structural and organisational environments designed around cisnormative and gender binary ideas.</a:t>
            </a:r>
          </a:p>
          <a:p>
            <a:pPr>
              <a:lnSpc>
                <a:spcPct val="100000"/>
              </a:lnSpc>
            </a:pPr>
            <a:endParaRPr lang="en-GB"/>
          </a:p>
          <a:p>
            <a:pPr>
              <a:lnSpc>
                <a:spcPct val="100000"/>
              </a:lnSpc>
            </a:pPr>
            <a:r>
              <a:rPr lang="en-GB"/>
              <a:t>This structural marginalisation can also occur in measures aimed at tackling gender-based violence.</a:t>
            </a:r>
          </a:p>
          <a:p>
            <a:endParaRPr lang="en-GB"/>
          </a:p>
          <a:p>
            <a:endParaRPr lang="en-GB"/>
          </a:p>
        </p:txBody>
      </p:sp>
    </p:spTree>
    <p:extLst>
      <p:ext uri="{BB962C8B-B14F-4D97-AF65-F5344CB8AC3E}">
        <p14:creationId xmlns:p14="http://schemas.microsoft.com/office/powerpoint/2010/main" val="712980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839C5-BD33-73E0-6E85-FC9838EDB225}"/>
              </a:ext>
            </a:extLst>
          </p:cNvPr>
          <p:cNvSpPr>
            <a:spLocks noGrp="1"/>
          </p:cNvSpPr>
          <p:nvPr>
            <p:ph type="title"/>
          </p:nvPr>
        </p:nvSpPr>
        <p:spPr>
          <a:xfrm>
            <a:off x="1046922" y="1129932"/>
            <a:ext cx="10086975" cy="778381"/>
          </a:xfrm>
        </p:spPr>
        <p:txBody>
          <a:bodyPr/>
          <a:lstStyle/>
          <a:p>
            <a:r>
              <a:rPr lang="en-GB"/>
              <a:t>Why intersectionality is significant to understand gender-based violence in RPOs?</a:t>
            </a:r>
          </a:p>
        </p:txBody>
      </p:sp>
      <p:sp>
        <p:nvSpPr>
          <p:cNvPr id="3" name="Slide Number Placeholder 2">
            <a:extLst>
              <a:ext uri="{FF2B5EF4-FFF2-40B4-BE49-F238E27FC236}">
                <a16:creationId xmlns:a16="http://schemas.microsoft.com/office/drawing/2014/main" id="{793ED329-8553-71E4-0579-E7CC165FB70E}"/>
              </a:ext>
            </a:extLst>
          </p:cNvPr>
          <p:cNvSpPr>
            <a:spLocks noGrp="1"/>
          </p:cNvSpPr>
          <p:nvPr>
            <p:ph type="sldNum" sz="quarter" idx="4"/>
          </p:nvPr>
        </p:nvSpPr>
        <p:spPr/>
        <p:txBody>
          <a:bodyPr/>
          <a:lstStyle/>
          <a:p>
            <a:fld id="{783777ED-E0AE-DD49-A1E6-113717D9A99F}" type="slidenum">
              <a:rPr lang="fr-FR" smtClean="0"/>
              <a:pPr/>
              <a:t>17</a:t>
            </a:fld>
            <a:endParaRPr lang="fr-FR"/>
          </a:p>
        </p:txBody>
      </p:sp>
      <p:sp>
        <p:nvSpPr>
          <p:cNvPr id="4" name="Text Placeholder 3">
            <a:extLst>
              <a:ext uri="{FF2B5EF4-FFF2-40B4-BE49-F238E27FC236}">
                <a16:creationId xmlns:a16="http://schemas.microsoft.com/office/drawing/2014/main" id="{2C9FC49A-4CC3-CEDF-D90B-7603A17AED0A}"/>
              </a:ext>
            </a:extLst>
          </p:cNvPr>
          <p:cNvSpPr>
            <a:spLocks noGrp="1"/>
          </p:cNvSpPr>
          <p:nvPr>
            <p:ph type="body" sz="quarter" idx="10"/>
          </p:nvPr>
        </p:nvSpPr>
        <p:spPr/>
        <p:txBody>
          <a:bodyPr>
            <a:normAutofit lnSpcReduction="10000"/>
          </a:bodyPr>
          <a:lstStyle/>
          <a:p>
            <a:pPr>
              <a:lnSpc>
                <a:spcPct val="110000"/>
              </a:lnSpc>
            </a:pPr>
            <a:r>
              <a:rPr lang="en-GB"/>
              <a:t>Different groups face different inequalities in academia, and are more/less exposed to gender-based violence, with more/less consequences.</a:t>
            </a:r>
          </a:p>
          <a:p>
            <a:pPr>
              <a:lnSpc>
                <a:spcPct val="110000"/>
              </a:lnSpc>
            </a:pPr>
            <a:endParaRPr lang="en-GB"/>
          </a:p>
          <a:p>
            <a:pPr>
              <a:lnSpc>
                <a:spcPct val="110000"/>
              </a:lnSpc>
            </a:pPr>
            <a:r>
              <a:rPr lang="en-GB"/>
              <a:t>Hierarchical structures in universities, combined with a competitive context, can create and reinforce existing social inequalities, including gender-based violence.</a:t>
            </a:r>
          </a:p>
          <a:p>
            <a:pPr>
              <a:lnSpc>
                <a:spcPct val="110000"/>
              </a:lnSpc>
            </a:pPr>
            <a:endParaRPr lang="en-GB"/>
          </a:p>
          <a:p>
            <a:pPr>
              <a:lnSpc>
                <a:spcPct val="110000"/>
              </a:lnSpc>
            </a:pPr>
            <a:r>
              <a:rPr lang="en-GB"/>
              <a:t>Addressing these inequalities is crucial for creating a safer and more inclusive academic environment.</a:t>
            </a:r>
          </a:p>
          <a:p>
            <a:pPr>
              <a:lnSpc>
                <a:spcPct val="110000"/>
              </a:lnSpc>
            </a:pPr>
            <a:endParaRPr lang="en-GB"/>
          </a:p>
        </p:txBody>
      </p:sp>
    </p:spTree>
    <p:extLst>
      <p:ext uri="{BB962C8B-B14F-4D97-AF65-F5344CB8AC3E}">
        <p14:creationId xmlns:p14="http://schemas.microsoft.com/office/powerpoint/2010/main" val="3461964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1DAE8AE-6FEB-DF2D-686A-6385B3A11598}"/>
              </a:ext>
            </a:extLst>
          </p:cNvPr>
          <p:cNvSpPr/>
          <p:nvPr/>
        </p:nvSpPr>
        <p:spPr>
          <a:xfrm>
            <a:off x="5161137" y="702199"/>
            <a:ext cx="2985571" cy="2985571"/>
          </a:xfrm>
          <a:prstGeom prst="ellipse">
            <a:avLst/>
          </a:prstGeom>
          <a:gradFill>
            <a:gsLst>
              <a:gs pos="100000">
                <a:srgbClr val="5792CE"/>
              </a:gs>
              <a:gs pos="0">
                <a:srgbClr val="AED7BD"/>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a:solidFill>
                  <a:schemeClr val="bg1"/>
                </a:solidFill>
                <a:latin typeface="Arial"/>
                <a:ea typeface="Cinzel" charset="0"/>
                <a:cs typeface="Arial"/>
              </a:rPr>
              <a:t>Over </a:t>
            </a:r>
            <a:r>
              <a:rPr lang="en-US" sz="3200" b="1">
                <a:solidFill>
                  <a:schemeClr val="bg1"/>
                </a:solidFill>
                <a:latin typeface="Arial"/>
                <a:ea typeface="Cinzel" charset="0"/>
                <a:cs typeface="Arial"/>
              </a:rPr>
              <a:t>42,000 </a:t>
            </a:r>
            <a:r>
              <a:rPr lang="en-US" sz="3200">
                <a:solidFill>
                  <a:schemeClr val="bg1"/>
                </a:solidFill>
                <a:latin typeface="Arial"/>
                <a:ea typeface="Cinzel" charset="0"/>
                <a:cs typeface="Arial"/>
              </a:rPr>
              <a:t>responses collected</a:t>
            </a:r>
            <a:endParaRPr lang="en-US" sz="900" b="1">
              <a:solidFill>
                <a:schemeClr val="bg1"/>
              </a:solidFill>
              <a:latin typeface="Arial"/>
              <a:ea typeface="Open Sans Semibold" charset="0"/>
              <a:cs typeface="Arial"/>
            </a:endParaRPr>
          </a:p>
        </p:txBody>
      </p:sp>
      <p:sp>
        <p:nvSpPr>
          <p:cNvPr id="3" name="Oval 2">
            <a:extLst>
              <a:ext uri="{FF2B5EF4-FFF2-40B4-BE49-F238E27FC236}">
                <a16:creationId xmlns:a16="http://schemas.microsoft.com/office/drawing/2014/main" id="{16548265-E79B-7A1A-6A6C-E092F1FCE035}"/>
              </a:ext>
            </a:extLst>
          </p:cNvPr>
          <p:cNvSpPr/>
          <p:nvPr/>
        </p:nvSpPr>
        <p:spPr>
          <a:xfrm>
            <a:off x="7041312" y="3624158"/>
            <a:ext cx="1822717" cy="1791378"/>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600">
                <a:solidFill>
                  <a:srgbClr val="5792CE"/>
                </a:solidFill>
                <a:latin typeface="Arial"/>
                <a:ea typeface="Cinzel" charset="0"/>
                <a:cs typeface="Arial"/>
              </a:rPr>
              <a:t>46</a:t>
            </a:r>
          </a:p>
          <a:p>
            <a:pPr algn="ctr"/>
            <a:r>
              <a:rPr lang="en-US" sz="1400" b="1">
                <a:solidFill>
                  <a:srgbClr val="5792CE"/>
                </a:solidFill>
                <a:latin typeface="Arial"/>
                <a:ea typeface="Open Sans Semibold" charset="0"/>
                <a:cs typeface="Arial"/>
              </a:rPr>
              <a:t>Research Performing </a:t>
            </a:r>
            <a:r>
              <a:rPr lang="en-US" sz="1400" b="1" err="1">
                <a:solidFill>
                  <a:srgbClr val="5792CE"/>
                </a:solidFill>
                <a:latin typeface="Arial"/>
                <a:ea typeface="Open Sans Semibold" charset="0"/>
                <a:cs typeface="Arial"/>
              </a:rPr>
              <a:t>Organisations</a:t>
            </a:r>
            <a:r>
              <a:rPr lang="en-US" sz="1400" b="1">
                <a:solidFill>
                  <a:srgbClr val="5792CE"/>
                </a:solidFill>
                <a:latin typeface="Arial"/>
                <a:ea typeface="Open Sans Semibold" charset="0"/>
                <a:cs typeface="Arial"/>
              </a:rPr>
              <a:t> in 15 countries</a:t>
            </a:r>
          </a:p>
        </p:txBody>
      </p:sp>
      <p:sp>
        <p:nvSpPr>
          <p:cNvPr id="4" name="Oval 3">
            <a:extLst>
              <a:ext uri="{FF2B5EF4-FFF2-40B4-BE49-F238E27FC236}">
                <a16:creationId xmlns:a16="http://schemas.microsoft.com/office/drawing/2014/main" id="{5AED4B6F-940B-61C7-8F86-F3F4A2C661BE}"/>
              </a:ext>
            </a:extLst>
          </p:cNvPr>
          <p:cNvSpPr/>
          <p:nvPr/>
        </p:nvSpPr>
        <p:spPr>
          <a:xfrm>
            <a:off x="8333352" y="2099253"/>
            <a:ext cx="1431843" cy="1431843"/>
          </a:xfrm>
          <a:prstGeom prst="ellipse">
            <a:avLst/>
          </a:prstGeom>
          <a:noFill/>
          <a:ln w="9525">
            <a:gradFill>
              <a:gsLst>
                <a:gs pos="100000">
                  <a:srgbClr val="5792CE"/>
                </a:gs>
                <a:gs pos="0">
                  <a:srgbClr val="AED7BD"/>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a:solidFill>
                  <a:srgbClr val="5792CE"/>
                </a:solidFill>
                <a:latin typeface="Arial"/>
                <a:ea typeface="Cinzel" charset="0"/>
                <a:cs typeface="Arial"/>
              </a:rPr>
              <a:t>Field time </a:t>
            </a:r>
            <a:r>
              <a:rPr lang="en-US" sz="1400">
                <a:solidFill>
                  <a:srgbClr val="5792CE"/>
                </a:solidFill>
                <a:latin typeface="Arial"/>
                <a:ea typeface="Cinzel" charset="0"/>
                <a:cs typeface="Arial"/>
              </a:rPr>
              <a:t>between 17 January and</a:t>
            </a:r>
          </a:p>
          <a:p>
            <a:pPr algn="ctr"/>
            <a:r>
              <a:rPr lang="en-US" sz="1400">
                <a:solidFill>
                  <a:srgbClr val="5792CE"/>
                </a:solidFill>
                <a:latin typeface="Arial"/>
                <a:ea typeface="Cinzel" charset="0"/>
                <a:cs typeface="Arial"/>
              </a:rPr>
              <a:t> 1 May 2022</a:t>
            </a:r>
          </a:p>
        </p:txBody>
      </p:sp>
      <p:sp>
        <p:nvSpPr>
          <p:cNvPr id="6" name="Oval 5">
            <a:extLst>
              <a:ext uri="{FF2B5EF4-FFF2-40B4-BE49-F238E27FC236}">
                <a16:creationId xmlns:a16="http://schemas.microsoft.com/office/drawing/2014/main" id="{AB667ECD-FDE3-0A7D-52B4-0B385672D25D}"/>
              </a:ext>
            </a:extLst>
          </p:cNvPr>
          <p:cNvSpPr/>
          <p:nvPr/>
        </p:nvSpPr>
        <p:spPr>
          <a:xfrm>
            <a:off x="8260045" y="507495"/>
            <a:ext cx="1360368" cy="1216409"/>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70000"/>
              </a:lnSpc>
            </a:pPr>
            <a:r>
              <a:rPr lang="en-US" sz="3200">
                <a:solidFill>
                  <a:srgbClr val="5792CE"/>
                </a:solidFill>
                <a:latin typeface="Arial"/>
                <a:ea typeface="Cinzel" charset="0"/>
                <a:cs typeface="Arial"/>
              </a:rPr>
              <a:t>14</a:t>
            </a:r>
          </a:p>
          <a:p>
            <a:pPr algn="ctr"/>
            <a:r>
              <a:rPr lang="en-US" sz="1400" b="1">
                <a:solidFill>
                  <a:srgbClr val="5792CE"/>
                </a:solidFill>
                <a:latin typeface="Arial"/>
                <a:ea typeface="Open Sans Semibold" charset="0"/>
                <a:cs typeface="Arial"/>
              </a:rPr>
              <a:t>languages</a:t>
            </a:r>
          </a:p>
        </p:txBody>
      </p:sp>
      <p:sp>
        <p:nvSpPr>
          <p:cNvPr id="7" name="Title 1">
            <a:extLst>
              <a:ext uri="{FF2B5EF4-FFF2-40B4-BE49-F238E27FC236}">
                <a16:creationId xmlns:a16="http://schemas.microsoft.com/office/drawing/2014/main" id="{4D8A9A2A-355B-3A8C-8A2C-1848CE4F5449}"/>
              </a:ext>
            </a:extLst>
          </p:cNvPr>
          <p:cNvSpPr>
            <a:spLocks noGrp="1"/>
          </p:cNvSpPr>
          <p:nvPr>
            <p:ph type="title"/>
          </p:nvPr>
        </p:nvSpPr>
        <p:spPr>
          <a:xfrm>
            <a:off x="1158816" y="1554273"/>
            <a:ext cx="3518452" cy="1186427"/>
          </a:xfrm>
        </p:spPr>
        <p:txBody>
          <a:bodyPr/>
          <a:lstStyle/>
          <a:p>
            <a:r>
              <a:rPr lang="en-US"/>
              <a:t>UniSAFE survey</a:t>
            </a:r>
          </a:p>
        </p:txBody>
      </p:sp>
      <p:sp>
        <p:nvSpPr>
          <p:cNvPr id="10" name="TextBox 7">
            <a:extLst>
              <a:ext uri="{FF2B5EF4-FFF2-40B4-BE49-F238E27FC236}">
                <a16:creationId xmlns:a16="http://schemas.microsoft.com/office/drawing/2014/main" id="{FCD8DBFD-08BA-5D91-98AF-BFD2EAEAB011}"/>
              </a:ext>
            </a:extLst>
          </p:cNvPr>
          <p:cNvSpPr txBox="1"/>
          <p:nvPr/>
        </p:nvSpPr>
        <p:spPr>
          <a:xfrm>
            <a:off x="1216324" y="2261958"/>
            <a:ext cx="2472743" cy="1503617"/>
          </a:xfrm>
          <a:prstGeom prst="rect">
            <a:avLst/>
          </a:prstGeom>
          <a:noFill/>
        </p:spPr>
        <p:txBody>
          <a:bodyPr wrap="square" lIns="0" rIns="0" rtlCol="0">
            <a:spAutoFit/>
          </a:bodyPr>
          <a:lstStyle/>
          <a:p>
            <a:pPr>
              <a:lnSpc>
                <a:spcPct val="130000"/>
              </a:lnSpc>
            </a:pPr>
            <a:r>
              <a:rPr lang="en-US">
                <a:solidFill>
                  <a:schemeClr val="tx1">
                    <a:alpha val="70000"/>
                  </a:schemeClr>
                </a:solidFill>
                <a:latin typeface="Arial"/>
                <a:cs typeface="Arial"/>
              </a:rPr>
              <a:t>Largest cross-cultural survey in Europe in the research sector on gender-based violence</a:t>
            </a:r>
          </a:p>
        </p:txBody>
      </p:sp>
      <p:sp>
        <p:nvSpPr>
          <p:cNvPr id="11" name="Textfeld 4">
            <a:extLst>
              <a:ext uri="{FF2B5EF4-FFF2-40B4-BE49-F238E27FC236}">
                <a16:creationId xmlns:a16="http://schemas.microsoft.com/office/drawing/2014/main" id="{326575DF-CE24-2FD2-F48B-99D02809E6A9}"/>
              </a:ext>
            </a:extLst>
          </p:cNvPr>
          <p:cNvSpPr txBox="1"/>
          <p:nvPr/>
        </p:nvSpPr>
        <p:spPr>
          <a:xfrm>
            <a:off x="346227" y="5598567"/>
            <a:ext cx="11487149" cy="692497"/>
          </a:xfrm>
          <a:prstGeom prst="rect">
            <a:avLst/>
          </a:prstGeom>
          <a:noFill/>
        </p:spPr>
        <p:txBody>
          <a:bodyPr wrap="square" lIns="91440" tIns="45720" rIns="91440" bIns="45720" rtlCol="0" anchor="t">
            <a:spAutoFit/>
          </a:bodyPr>
          <a:lstStyle/>
          <a:p>
            <a:r>
              <a:rPr lang="de-DE" sz="1300" b="0" dirty="0">
                <a:solidFill>
                  <a:schemeClr val="bg1">
                    <a:lumMod val="50000"/>
                  </a:schemeClr>
                </a:solidFill>
                <a:effectLst/>
                <a:latin typeface="Arial"/>
                <a:cs typeface="Arial"/>
              </a:rPr>
              <a:t>Lipinsky, Anke, </a:t>
            </a:r>
            <a:r>
              <a:rPr lang="de-DE" sz="1300" b="0" dirty="0" err="1">
                <a:solidFill>
                  <a:schemeClr val="bg1">
                    <a:lumMod val="50000"/>
                  </a:schemeClr>
                </a:solidFill>
                <a:effectLst/>
                <a:latin typeface="Arial"/>
                <a:cs typeface="Arial"/>
              </a:rPr>
              <a:t>Schredl</a:t>
            </a:r>
            <a:r>
              <a:rPr lang="de-DE" sz="1300" b="0" dirty="0">
                <a:solidFill>
                  <a:schemeClr val="bg1">
                    <a:lumMod val="50000"/>
                  </a:schemeClr>
                </a:solidFill>
                <a:effectLst/>
                <a:latin typeface="Arial"/>
                <a:cs typeface="Arial"/>
              </a:rPr>
              <a:t>, Claudia, Baumann, Horst, Humbert, Anne Laure, </a:t>
            </a:r>
            <a:r>
              <a:rPr lang="de-DE" sz="1300" b="0" dirty="0" err="1">
                <a:solidFill>
                  <a:schemeClr val="bg1">
                    <a:lumMod val="50000"/>
                  </a:schemeClr>
                </a:solidFill>
                <a:effectLst/>
                <a:latin typeface="Arial"/>
                <a:cs typeface="Arial"/>
              </a:rPr>
              <a:t>Tanwar</a:t>
            </a:r>
            <a:r>
              <a:rPr lang="de-DE" sz="1300" b="0" dirty="0">
                <a:solidFill>
                  <a:schemeClr val="bg1">
                    <a:lumMod val="50000"/>
                  </a:schemeClr>
                </a:solidFill>
                <a:effectLst/>
                <a:latin typeface="Arial"/>
                <a:cs typeface="Arial"/>
              </a:rPr>
              <a:t>, </a:t>
            </a:r>
            <a:r>
              <a:rPr lang="de-DE" sz="1300" b="0" dirty="0" err="1">
                <a:solidFill>
                  <a:schemeClr val="bg1">
                    <a:lumMod val="50000"/>
                  </a:schemeClr>
                </a:solidFill>
                <a:effectLst/>
                <a:latin typeface="Arial"/>
                <a:cs typeface="Arial"/>
              </a:rPr>
              <a:t>Jagriti</a:t>
            </a:r>
            <a:r>
              <a:rPr lang="de-DE" sz="1300" b="0" dirty="0">
                <a:solidFill>
                  <a:schemeClr val="bg1">
                    <a:lumMod val="50000"/>
                  </a:schemeClr>
                </a:solidFill>
                <a:effectLst/>
                <a:latin typeface="Arial"/>
                <a:cs typeface="Arial"/>
              </a:rPr>
              <a:t>, </a:t>
            </a:r>
            <a:r>
              <a:rPr lang="de-DE" sz="1300" b="0" dirty="0" err="1">
                <a:solidFill>
                  <a:schemeClr val="bg1">
                    <a:lumMod val="50000"/>
                  </a:schemeClr>
                </a:solidFill>
                <a:effectLst/>
                <a:latin typeface="Arial"/>
                <a:cs typeface="Arial"/>
              </a:rPr>
              <a:t>Bondestam</a:t>
            </a:r>
            <a:r>
              <a:rPr lang="de-DE" sz="1300" b="0" dirty="0">
                <a:solidFill>
                  <a:schemeClr val="bg1">
                    <a:lumMod val="50000"/>
                  </a:schemeClr>
                </a:solidFill>
                <a:effectLst/>
                <a:latin typeface="Arial"/>
                <a:cs typeface="Arial"/>
              </a:rPr>
              <a:t>, Fredrik, Freund, Frederike, </a:t>
            </a:r>
            <a:r>
              <a:rPr lang="de-DE" sz="1300" b="0" dirty="0" err="1">
                <a:solidFill>
                  <a:schemeClr val="bg1">
                    <a:lumMod val="50000"/>
                  </a:schemeClr>
                </a:solidFill>
                <a:effectLst/>
                <a:latin typeface="Arial"/>
                <a:cs typeface="Arial"/>
              </a:rPr>
              <a:t>Lomazzi</a:t>
            </a:r>
            <a:r>
              <a:rPr lang="de-DE" sz="1300" b="0" dirty="0">
                <a:solidFill>
                  <a:schemeClr val="bg1">
                    <a:lumMod val="50000"/>
                  </a:schemeClr>
                </a:solidFill>
                <a:effectLst/>
                <a:latin typeface="Arial"/>
                <a:cs typeface="Arial"/>
              </a:rPr>
              <a:t>, Vera (2022). </a:t>
            </a:r>
            <a:r>
              <a:rPr lang="de-DE" sz="1300" b="0" dirty="0" err="1">
                <a:solidFill>
                  <a:schemeClr val="bg1">
                    <a:lumMod val="50000"/>
                  </a:schemeClr>
                </a:solidFill>
                <a:effectLst/>
                <a:latin typeface="Arial"/>
                <a:cs typeface="Arial"/>
              </a:rPr>
              <a:t>UniSAFE</a:t>
            </a:r>
            <a:r>
              <a:rPr lang="de-DE" sz="1300" b="0" dirty="0">
                <a:solidFill>
                  <a:schemeClr val="bg1">
                    <a:lumMod val="50000"/>
                  </a:schemeClr>
                </a:solidFill>
                <a:effectLst/>
                <a:latin typeface="Arial"/>
                <a:cs typeface="Arial"/>
              </a:rPr>
              <a:t> Survey – Gender-</a:t>
            </a:r>
            <a:r>
              <a:rPr lang="de-DE" sz="1300" b="0" dirty="0" err="1">
                <a:solidFill>
                  <a:schemeClr val="bg1">
                    <a:lumMod val="50000"/>
                  </a:schemeClr>
                </a:solidFill>
                <a:effectLst/>
                <a:latin typeface="Arial"/>
                <a:cs typeface="Arial"/>
              </a:rPr>
              <a:t>based</a:t>
            </a:r>
            <a:r>
              <a:rPr lang="de-DE" sz="1300" b="0" dirty="0">
                <a:solidFill>
                  <a:schemeClr val="bg1">
                    <a:lumMod val="50000"/>
                  </a:schemeClr>
                </a:solidFill>
                <a:effectLst/>
                <a:latin typeface="Arial"/>
                <a:cs typeface="Arial"/>
              </a:rPr>
              <a:t> </a:t>
            </a:r>
            <a:r>
              <a:rPr lang="de-DE" sz="1300" b="0" dirty="0" err="1">
                <a:solidFill>
                  <a:schemeClr val="bg1">
                    <a:lumMod val="50000"/>
                  </a:schemeClr>
                </a:solidFill>
                <a:effectLst/>
                <a:latin typeface="Arial"/>
                <a:cs typeface="Arial"/>
              </a:rPr>
              <a:t>violence</a:t>
            </a:r>
            <a:r>
              <a:rPr lang="de-DE" sz="1300" b="0" dirty="0">
                <a:solidFill>
                  <a:schemeClr val="bg1">
                    <a:lumMod val="50000"/>
                  </a:schemeClr>
                </a:solidFill>
                <a:effectLst/>
                <a:latin typeface="Arial"/>
                <a:cs typeface="Arial"/>
              </a:rPr>
              <a:t> and </a:t>
            </a:r>
            <a:r>
              <a:rPr lang="de-DE" sz="1300" b="0" dirty="0" err="1">
                <a:solidFill>
                  <a:schemeClr val="bg1">
                    <a:lumMod val="50000"/>
                  </a:schemeClr>
                </a:solidFill>
                <a:effectLst/>
                <a:latin typeface="Arial"/>
                <a:cs typeface="Arial"/>
              </a:rPr>
              <a:t>institutional</a:t>
            </a:r>
            <a:r>
              <a:rPr lang="de-DE" sz="1300" b="0" dirty="0">
                <a:solidFill>
                  <a:schemeClr val="bg1">
                    <a:lumMod val="50000"/>
                  </a:schemeClr>
                </a:solidFill>
                <a:effectLst/>
                <a:latin typeface="Arial"/>
                <a:cs typeface="Arial"/>
              </a:rPr>
              <a:t> </a:t>
            </a:r>
            <a:r>
              <a:rPr lang="de-DE" sz="1300" b="0" dirty="0" err="1">
                <a:solidFill>
                  <a:schemeClr val="bg1">
                    <a:lumMod val="50000"/>
                  </a:schemeClr>
                </a:solidFill>
                <a:effectLst/>
                <a:latin typeface="Arial"/>
                <a:cs typeface="Arial"/>
              </a:rPr>
              <a:t>responses</a:t>
            </a:r>
            <a:r>
              <a:rPr lang="de-DE" sz="1300" b="0" dirty="0">
                <a:solidFill>
                  <a:schemeClr val="bg1">
                    <a:lumMod val="50000"/>
                  </a:schemeClr>
                </a:solidFill>
                <a:effectLst/>
                <a:latin typeface="Arial"/>
                <a:cs typeface="Arial"/>
              </a:rPr>
              <a:t>. GESIS - Leibniz Institut für Sozialwissenschaften. Datenfile Version 1.0.0, https://doi.org/10.7802/2475.</a:t>
            </a:r>
          </a:p>
        </p:txBody>
      </p:sp>
    </p:spTree>
    <p:extLst>
      <p:ext uri="{BB962C8B-B14F-4D97-AF65-F5344CB8AC3E}">
        <p14:creationId xmlns:p14="http://schemas.microsoft.com/office/powerpoint/2010/main" val="47383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0C7253-A28D-468D-9BA1-6294597134CE}"/>
              </a:ext>
            </a:extLst>
          </p:cNvPr>
          <p:cNvSpPr>
            <a:spLocks noGrp="1"/>
          </p:cNvSpPr>
          <p:nvPr>
            <p:ph type="title"/>
          </p:nvPr>
        </p:nvSpPr>
        <p:spPr>
          <a:xfrm>
            <a:off x="529336" y="300891"/>
            <a:ext cx="11357863" cy="1861285"/>
          </a:xfrm>
        </p:spPr>
        <p:txBody>
          <a:bodyPr/>
          <a:lstStyle/>
          <a:p>
            <a:r>
              <a:rPr lang="en-GB" sz="2400">
                <a:solidFill>
                  <a:schemeClr val="bg1"/>
                </a:solidFill>
              </a:rPr>
              <a:t>Prevalence of any form of gender-based violence and by form, total</a:t>
            </a:r>
            <a:endParaRPr lang="de-DE" sz="2400">
              <a:solidFill>
                <a:schemeClr val="bg1"/>
              </a:solidFill>
            </a:endParaRPr>
          </a:p>
        </p:txBody>
      </p:sp>
      <p:sp>
        <p:nvSpPr>
          <p:cNvPr id="4" name="Textfeld 3">
            <a:extLst>
              <a:ext uri="{FF2B5EF4-FFF2-40B4-BE49-F238E27FC236}">
                <a16:creationId xmlns:a16="http://schemas.microsoft.com/office/drawing/2014/main" id="{164F69C6-DC8D-41B9-A387-19271ECD3967}"/>
              </a:ext>
            </a:extLst>
          </p:cNvPr>
          <p:cNvSpPr txBox="1"/>
          <p:nvPr/>
        </p:nvSpPr>
        <p:spPr>
          <a:xfrm>
            <a:off x="327804" y="5642632"/>
            <a:ext cx="11559396" cy="707886"/>
          </a:xfrm>
          <a:prstGeom prst="rect">
            <a:avLst/>
          </a:prstGeom>
          <a:noFill/>
        </p:spPr>
        <p:txBody>
          <a:bodyPr wrap="square" rtlCol="0">
            <a:spAutoFit/>
          </a:bodyPr>
          <a:lstStyle/>
          <a:p>
            <a:r>
              <a:rPr lang="en-GB" sz="800">
                <a:solidFill>
                  <a:srgbClr val="FFFFFF"/>
                </a:solidFill>
                <a:effectLst/>
                <a:latin typeface="Arial"/>
                <a:ea typeface="Times New Roman" panose="02020603050405020304" pitchFamily="18" charset="0"/>
                <a:cs typeface="Arial"/>
              </a:rPr>
              <a:t>Note: Prevalence was calculated as the weighted number of cases reporting at least one experience of violence divided by the total number of valid cases, multiplied by 100, i.e. all cases coded as ‘Prefer not to say’ or ‘No answer: break-off’ were excluded from the calculation. Prevalence was calculated individually for the specific forms of violence and for any form of gender-based violence. For any form of violence cases were excluded from the calculation if there was no valid data for any of the specific forms of violence. The total n refers to the unweighted number </a:t>
            </a:r>
            <a:r>
              <a:rPr lang="en-GB" sz="800">
                <a:solidFill>
                  <a:srgbClr val="FFFFFF"/>
                </a:solidFill>
                <a:latin typeface="Arial"/>
                <a:ea typeface="Times New Roman" panose="02020603050405020304" pitchFamily="18" charset="0"/>
                <a:cs typeface="Arial"/>
              </a:rPr>
              <a:t>of cases</a:t>
            </a:r>
            <a:r>
              <a:rPr lang="en-GB" sz="800">
                <a:solidFill>
                  <a:srgbClr val="FFFFFF"/>
                </a:solidFill>
                <a:effectLst/>
                <a:latin typeface="Arial"/>
                <a:ea typeface="Times New Roman" panose="02020603050405020304" pitchFamily="18" charset="0"/>
                <a:cs typeface="Arial"/>
              </a:rPr>
              <a:t>. </a:t>
            </a:r>
          </a:p>
          <a:p>
            <a:r>
              <a:rPr lang="en-GB" sz="800">
                <a:solidFill>
                  <a:schemeClr val="bg1"/>
                </a:solidFill>
                <a:effectLst/>
                <a:latin typeface="Arial"/>
                <a:ea typeface="Times New Roman" panose="02020603050405020304" pitchFamily="18" charset="0"/>
                <a:cs typeface="Arial"/>
              </a:rPr>
              <a:t>Source of data: https://doi.org/10.7802/2475. </a:t>
            </a:r>
          </a:p>
          <a:p>
            <a:endParaRPr lang="de-DE" sz="800">
              <a:solidFill>
                <a:srgbClr val="FFFFFF"/>
              </a:solidFill>
              <a:latin typeface="Arial"/>
              <a:cs typeface="Arial"/>
            </a:endParaRPr>
          </a:p>
        </p:txBody>
      </p:sp>
      <p:graphicFrame>
        <p:nvGraphicFramePr>
          <p:cNvPr id="5" name="Diagramm 4">
            <a:extLst>
              <a:ext uri="{FF2B5EF4-FFF2-40B4-BE49-F238E27FC236}">
                <a16:creationId xmlns:a16="http://schemas.microsoft.com/office/drawing/2014/main" id="{601DBE2F-2D6E-4FCB-A1A7-4CA9BCF5BFD1}"/>
              </a:ext>
            </a:extLst>
          </p:cNvPr>
          <p:cNvGraphicFramePr>
            <a:graphicFrameLocks/>
          </p:cNvGraphicFramePr>
          <p:nvPr>
            <p:extLst>
              <p:ext uri="{D42A27DB-BD31-4B8C-83A1-F6EECF244321}">
                <p14:modId xmlns:p14="http://schemas.microsoft.com/office/powerpoint/2010/main" val="263487886"/>
              </p:ext>
            </p:extLst>
          </p:nvPr>
        </p:nvGraphicFramePr>
        <p:xfrm>
          <a:off x="1544173" y="948906"/>
          <a:ext cx="9126658" cy="4693726"/>
        </p:xfrm>
        <a:graphic>
          <a:graphicData uri="http://schemas.openxmlformats.org/drawingml/2006/chart">
            <c:chart xmlns:c="http://schemas.openxmlformats.org/drawingml/2006/chart" xmlns:r="http://schemas.openxmlformats.org/officeDocument/2006/relationships" r:id="rId3"/>
          </a:graphicData>
        </a:graphic>
      </p:graphicFrame>
      <p:sp>
        <p:nvSpPr>
          <p:cNvPr id="3" name="Right Arrow 2">
            <a:extLst>
              <a:ext uri="{FF2B5EF4-FFF2-40B4-BE49-F238E27FC236}">
                <a16:creationId xmlns:a16="http://schemas.microsoft.com/office/drawing/2014/main" id="{63EBC600-48DD-5CC7-9E32-113DD74B2809}"/>
              </a:ext>
            </a:extLst>
          </p:cNvPr>
          <p:cNvSpPr/>
          <p:nvPr/>
        </p:nvSpPr>
        <p:spPr>
          <a:xfrm flipH="1">
            <a:off x="9864326" y="1231533"/>
            <a:ext cx="1754038" cy="29329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6" name="Right Arrow 5">
            <a:extLst>
              <a:ext uri="{FF2B5EF4-FFF2-40B4-BE49-F238E27FC236}">
                <a16:creationId xmlns:a16="http://schemas.microsoft.com/office/drawing/2014/main" id="{51C674A6-AEB8-1DEF-DC86-2F761FAF373D}"/>
              </a:ext>
            </a:extLst>
          </p:cNvPr>
          <p:cNvSpPr/>
          <p:nvPr/>
        </p:nvSpPr>
        <p:spPr>
          <a:xfrm flipH="1">
            <a:off x="9864326" y="2532101"/>
            <a:ext cx="1754038" cy="29329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Tree>
    <p:extLst>
      <p:ext uri="{BB962C8B-B14F-4D97-AF65-F5344CB8AC3E}">
        <p14:creationId xmlns:p14="http://schemas.microsoft.com/office/powerpoint/2010/main" val="261031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C6B85A1-21F2-BAAC-007C-880D4D0CBD06}"/>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latin typeface="Arial"/>
                <a:ea typeface="Calibri"/>
                <a:cs typeface="Arial"/>
              </a:rPr>
              <a:t>Ground Rules</a:t>
            </a:r>
          </a:p>
        </p:txBody>
      </p:sp>
      <p:sp>
        <p:nvSpPr>
          <p:cNvPr id="9" name="TextBox 8">
            <a:extLst>
              <a:ext uri="{FF2B5EF4-FFF2-40B4-BE49-F238E27FC236}">
                <a16:creationId xmlns:a16="http://schemas.microsoft.com/office/drawing/2014/main" id="{4F673D3D-197B-E3FE-42F9-7F62C9A3845E}"/>
              </a:ext>
            </a:extLst>
          </p:cNvPr>
          <p:cNvSpPr txBox="1"/>
          <p:nvPr/>
        </p:nvSpPr>
        <p:spPr>
          <a:xfrm>
            <a:off x="7997412" y="3256915"/>
            <a:ext cx="3577811" cy="2031325"/>
          </a:xfrm>
          <a:prstGeom prst="rect">
            <a:avLst/>
          </a:prstGeom>
          <a:noFill/>
        </p:spPr>
        <p:txBody>
          <a:bodyPr wrap="square" lIns="91440" tIns="45720" rIns="91440" bIns="45720" rtlCol="0" anchor="t">
            <a:spAutoFit/>
          </a:bodyPr>
          <a:lstStyle/>
          <a:p>
            <a:r>
              <a:rPr lang="en-GB">
                <a:solidFill>
                  <a:schemeClr val="bg2"/>
                </a:solidFill>
                <a:latin typeface="Arial" panose="020B0604020202020204" pitchFamily="34" charset="0"/>
                <a:ea typeface="Calibri"/>
                <a:cs typeface="Arial" panose="020B0604020202020204" pitchFamily="34" charset="0"/>
              </a:rPr>
              <a:t>This is a safe space to share your experience – confidentiality is of utmost importance. Treat others’ experiences with respect. Use inclusive language and respect other’s pronouns and names.</a:t>
            </a:r>
            <a:endParaRPr lang="en-US">
              <a:solidFill>
                <a:schemeClr val="bg2"/>
              </a:solidFill>
              <a:latin typeface="Arial" panose="020B0604020202020204" pitchFamily="34" charset="0"/>
              <a:ea typeface="Calibri"/>
              <a:cs typeface="Arial" panose="020B0604020202020204" pitchFamily="34" charset="0"/>
            </a:endParaRPr>
          </a:p>
        </p:txBody>
      </p:sp>
      <p:sp>
        <p:nvSpPr>
          <p:cNvPr id="10" name="TextBox 9">
            <a:extLst>
              <a:ext uri="{FF2B5EF4-FFF2-40B4-BE49-F238E27FC236}">
                <a16:creationId xmlns:a16="http://schemas.microsoft.com/office/drawing/2014/main" id="{4DC177AB-78F1-8C26-3AA5-ECC61103E19E}"/>
              </a:ext>
            </a:extLst>
          </p:cNvPr>
          <p:cNvSpPr txBox="1"/>
          <p:nvPr/>
        </p:nvSpPr>
        <p:spPr>
          <a:xfrm>
            <a:off x="4361482" y="3297466"/>
            <a:ext cx="2978978" cy="1477328"/>
          </a:xfrm>
          <a:prstGeom prst="rect">
            <a:avLst/>
          </a:prstGeom>
          <a:noFill/>
        </p:spPr>
        <p:txBody>
          <a:bodyPr wrap="square" lIns="91440" tIns="45720" rIns="91440" bIns="45720" rtlCol="0" anchor="t">
            <a:spAutoFit/>
          </a:bodyPr>
          <a:lstStyle/>
          <a:p>
            <a:r>
              <a:rPr lang="en-GB">
                <a:solidFill>
                  <a:schemeClr val="bg2"/>
                </a:solidFill>
                <a:latin typeface="Arial" panose="020B0604020202020204" pitchFamily="34" charset="0"/>
                <a:ea typeface="Calibri"/>
                <a:cs typeface="Arial" panose="020B0604020202020204" pitchFamily="34" charset="0"/>
              </a:rPr>
              <a:t>Keep your answers and questions short and to the point. Respect our schedule and come back from breaks on time. </a:t>
            </a:r>
            <a:endParaRPr lang="en-US">
              <a:solidFill>
                <a:schemeClr val="bg2"/>
              </a:solidFill>
              <a:latin typeface="Arial" panose="020B0604020202020204" pitchFamily="34" charset="0"/>
              <a:ea typeface="Calibri"/>
              <a:cs typeface="Arial" panose="020B0604020202020204" pitchFamily="34" charset="0"/>
            </a:endParaRPr>
          </a:p>
        </p:txBody>
      </p:sp>
      <p:sp>
        <p:nvSpPr>
          <p:cNvPr id="11" name="TextBox 10">
            <a:extLst>
              <a:ext uri="{FF2B5EF4-FFF2-40B4-BE49-F238E27FC236}">
                <a16:creationId xmlns:a16="http://schemas.microsoft.com/office/drawing/2014/main" id="{A773D8E2-234F-FEE3-8C19-7193D0DFD59B}"/>
              </a:ext>
            </a:extLst>
          </p:cNvPr>
          <p:cNvSpPr txBox="1"/>
          <p:nvPr/>
        </p:nvSpPr>
        <p:spPr>
          <a:xfrm>
            <a:off x="616776" y="3256915"/>
            <a:ext cx="2978978" cy="369332"/>
          </a:xfrm>
          <a:prstGeom prst="rect">
            <a:avLst/>
          </a:prstGeom>
          <a:noFill/>
        </p:spPr>
        <p:txBody>
          <a:bodyPr wrap="square" lIns="91440" tIns="45720" rIns="91440" bIns="45720" rtlCol="0" anchor="t">
            <a:spAutoFit/>
          </a:bodyPr>
          <a:lstStyle/>
          <a:p>
            <a:r>
              <a:rPr lang="en-GB">
                <a:solidFill>
                  <a:schemeClr val="bg2"/>
                </a:solidFill>
                <a:latin typeface="Arial" panose="020B0604020202020204" pitchFamily="34" charset="0"/>
                <a:ea typeface="Calibri"/>
                <a:cs typeface="Arial" panose="020B0604020202020204" pitchFamily="34" charset="0"/>
              </a:rPr>
              <a:t>Feel free to ask questions.</a:t>
            </a:r>
            <a:endParaRPr lang="LID4096">
              <a:solidFill>
                <a:schemeClr val="bg2"/>
              </a:solidFill>
              <a:latin typeface="Arial" panose="020B0604020202020204" pitchFamily="34" charset="0"/>
              <a:ea typeface="Calibri"/>
              <a:cs typeface="Arial" panose="020B0604020202020204" pitchFamily="34" charset="0"/>
            </a:endParaRPr>
          </a:p>
        </p:txBody>
      </p:sp>
      <p:sp>
        <p:nvSpPr>
          <p:cNvPr id="12" name="TextBox 11">
            <a:extLst>
              <a:ext uri="{FF2B5EF4-FFF2-40B4-BE49-F238E27FC236}">
                <a16:creationId xmlns:a16="http://schemas.microsoft.com/office/drawing/2014/main" id="{5A5C1A1F-4ED6-3152-A9E0-59A05C08FC92}"/>
              </a:ext>
            </a:extLst>
          </p:cNvPr>
          <p:cNvSpPr txBox="1"/>
          <p:nvPr/>
        </p:nvSpPr>
        <p:spPr>
          <a:xfrm>
            <a:off x="7997413" y="2487264"/>
            <a:ext cx="3577810" cy="707886"/>
          </a:xfrm>
          <a:prstGeom prst="rect">
            <a:avLst/>
          </a:prstGeom>
          <a:noFill/>
        </p:spPr>
        <p:txBody>
          <a:bodyPr wrap="square" lIns="91440" tIns="45720" rIns="91440" bIns="45720" rtlCol="0" anchor="t">
            <a:spAutoFit/>
          </a:bodyPr>
          <a:lstStyle/>
          <a:p>
            <a:r>
              <a:rPr lang="en-GB" sz="2000" b="1">
                <a:solidFill>
                  <a:srgbClr val="AED7BD"/>
                </a:solidFill>
                <a:latin typeface="Arial" panose="020B0604020202020204" pitchFamily="34" charset="0"/>
                <a:ea typeface="Calibri"/>
                <a:cs typeface="Arial" panose="020B0604020202020204" pitchFamily="34" charset="0"/>
              </a:rPr>
              <a:t>Secure and safe environment</a:t>
            </a:r>
            <a:endParaRPr lang="en-US" sz="2000" b="1">
              <a:solidFill>
                <a:srgbClr val="AED7BD"/>
              </a:solidFill>
              <a:latin typeface="Arial" panose="020B0604020202020204" pitchFamily="34" charset="0"/>
              <a:ea typeface="Calibri"/>
              <a:cs typeface="Arial" panose="020B0604020202020204" pitchFamily="34" charset="0"/>
            </a:endParaRPr>
          </a:p>
        </p:txBody>
      </p:sp>
      <p:sp>
        <p:nvSpPr>
          <p:cNvPr id="13" name="TextBox 12">
            <a:extLst>
              <a:ext uri="{FF2B5EF4-FFF2-40B4-BE49-F238E27FC236}">
                <a16:creationId xmlns:a16="http://schemas.microsoft.com/office/drawing/2014/main" id="{CBDFD332-162E-3043-2551-FEDB3313DB76}"/>
              </a:ext>
            </a:extLst>
          </p:cNvPr>
          <p:cNvSpPr txBox="1"/>
          <p:nvPr/>
        </p:nvSpPr>
        <p:spPr>
          <a:xfrm>
            <a:off x="616776" y="2549029"/>
            <a:ext cx="3203991" cy="707886"/>
          </a:xfrm>
          <a:prstGeom prst="rect">
            <a:avLst/>
          </a:prstGeom>
          <a:noFill/>
        </p:spPr>
        <p:txBody>
          <a:bodyPr wrap="square" lIns="91440" tIns="45720" rIns="91440" bIns="45720" rtlCol="0" anchor="t">
            <a:spAutoFit/>
          </a:bodyPr>
          <a:lstStyle/>
          <a:p>
            <a:r>
              <a:rPr lang="en-GB" sz="2000" b="1">
                <a:solidFill>
                  <a:srgbClr val="AED7BD"/>
                </a:solidFill>
                <a:latin typeface="Arial" panose="020B0604020202020204" pitchFamily="34" charset="0"/>
                <a:ea typeface="Calibri"/>
                <a:cs typeface="Arial" panose="020B0604020202020204" pitchFamily="34" charset="0"/>
              </a:rPr>
              <a:t>Be curious and ask questions! </a:t>
            </a:r>
            <a:endParaRPr lang="LID4096" sz="2000" b="1">
              <a:solidFill>
                <a:srgbClr val="AED7BD"/>
              </a:solidFill>
              <a:latin typeface="Arial" panose="020B0604020202020204" pitchFamily="34" charset="0"/>
              <a:ea typeface="Calibri"/>
              <a:cs typeface="Arial" panose="020B0604020202020204" pitchFamily="34" charset="0"/>
            </a:endParaRPr>
          </a:p>
        </p:txBody>
      </p:sp>
      <p:sp>
        <p:nvSpPr>
          <p:cNvPr id="14" name="TextBox 13">
            <a:extLst>
              <a:ext uri="{FF2B5EF4-FFF2-40B4-BE49-F238E27FC236}">
                <a16:creationId xmlns:a16="http://schemas.microsoft.com/office/drawing/2014/main" id="{2A22133B-DAD2-DC0E-BAAC-512BC250AFF5}"/>
              </a:ext>
            </a:extLst>
          </p:cNvPr>
          <p:cNvSpPr txBox="1"/>
          <p:nvPr/>
        </p:nvSpPr>
        <p:spPr>
          <a:xfrm>
            <a:off x="4338014" y="2549029"/>
            <a:ext cx="3203991" cy="400110"/>
          </a:xfrm>
          <a:prstGeom prst="rect">
            <a:avLst/>
          </a:prstGeom>
          <a:noFill/>
        </p:spPr>
        <p:txBody>
          <a:bodyPr wrap="square" lIns="91440" tIns="45720" rIns="91440" bIns="45720" rtlCol="0" anchor="t">
            <a:spAutoFit/>
          </a:bodyPr>
          <a:lstStyle/>
          <a:p>
            <a:r>
              <a:rPr lang="en-GB" sz="2000" b="1">
                <a:solidFill>
                  <a:srgbClr val="AED7BD"/>
                </a:solidFill>
                <a:latin typeface="Arial" panose="020B0604020202020204" pitchFamily="34" charset="0"/>
                <a:ea typeface="Calibri"/>
                <a:cs typeface="Arial" panose="020B0604020202020204" pitchFamily="34" charset="0"/>
              </a:rPr>
              <a:t>Short and to the point</a:t>
            </a:r>
            <a:endParaRPr lang="en-US" sz="2000" b="1">
              <a:solidFill>
                <a:srgbClr val="AED7BD"/>
              </a:solidFill>
              <a:latin typeface="Arial" panose="020B0604020202020204" pitchFamily="34" charset="0"/>
              <a:ea typeface="Calibri"/>
              <a:cs typeface="Arial" panose="020B0604020202020204" pitchFamily="34" charset="0"/>
            </a:endParaRPr>
          </a:p>
        </p:txBody>
      </p:sp>
      <p:sp>
        <p:nvSpPr>
          <p:cNvPr id="15" name="TextBox 14">
            <a:extLst>
              <a:ext uri="{FF2B5EF4-FFF2-40B4-BE49-F238E27FC236}">
                <a16:creationId xmlns:a16="http://schemas.microsoft.com/office/drawing/2014/main" id="{38819312-22DF-05DF-82D4-EC0E0E2A4E10}"/>
              </a:ext>
            </a:extLst>
          </p:cNvPr>
          <p:cNvSpPr txBox="1"/>
          <p:nvPr/>
        </p:nvSpPr>
        <p:spPr>
          <a:xfrm>
            <a:off x="616776" y="5528013"/>
            <a:ext cx="7104824" cy="400110"/>
          </a:xfrm>
          <a:prstGeom prst="rect">
            <a:avLst/>
          </a:prstGeom>
          <a:noFill/>
        </p:spPr>
        <p:txBody>
          <a:bodyPr wrap="square" lIns="91440" tIns="45720" rIns="91440" bIns="45720" rtlCol="0" anchor="t">
            <a:spAutoFit/>
          </a:bodyPr>
          <a:lstStyle/>
          <a:p>
            <a:r>
              <a:rPr lang="en-GB" sz="2000" b="1">
                <a:solidFill>
                  <a:srgbClr val="AED7BD"/>
                </a:solidFill>
                <a:latin typeface="Arial" panose="020B0604020202020204" pitchFamily="34" charset="0"/>
                <a:ea typeface="Calibri"/>
                <a:cs typeface="Arial" panose="020B0604020202020204" pitchFamily="34" charset="0"/>
              </a:rPr>
              <a:t>Be an active and respectful listener! </a:t>
            </a:r>
            <a:r>
              <a:rPr lang="en-GB" sz="2000" b="1">
                <a:solidFill>
                  <a:srgbClr val="AED7BD"/>
                </a:solidFill>
                <a:latin typeface="Arial" panose="020B0604020202020204" pitchFamily="34" charset="0"/>
                <a:ea typeface="Calibri"/>
                <a:cs typeface="Arial" panose="020B0604020202020204" pitchFamily="34" charset="0"/>
                <a:sym typeface="Wingdings" panose="05000000000000000000" pitchFamily="2" charset="2"/>
              </a:rPr>
              <a:t> </a:t>
            </a:r>
            <a:endParaRPr lang="en-US" sz="2000" b="1">
              <a:solidFill>
                <a:srgbClr val="AED7BD"/>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17458384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ECE5758-8900-0747-F1F8-5DB6B37D2FCA}"/>
              </a:ext>
            </a:extLst>
          </p:cNvPr>
          <p:cNvSpPr>
            <a:spLocks noGrp="1"/>
          </p:cNvSpPr>
          <p:nvPr>
            <p:ph type="title"/>
          </p:nvPr>
        </p:nvSpPr>
        <p:spPr>
          <a:xfrm>
            <a:off x="1046922" y="1129932"/>
            <a:ext cx="10086975" cy="778381"/>
          </a:xfrm>
        </p:spPr>
        <p:txBody>
          <a:bodyPr/>
          <a:lstStyle/>
          <a:p>
            <a:r>
              <a:rPr lang="en-GB" b="1" err="1"/>
              <a:t>UniSAFE</a:t>
            </a:r>
            <a:r>
              <a:rPr lang="en-GB" b="1"/>
              <a:t> Survey - Facts and Figures</a:t>
            </a:r>
            <a:endParaRPr lang="en-US" b="1"/>
          </a:p>
        </p:txBody>
      </p:sp>
      <p:sp>
        <p:nvSpPr>
          <p:cNvPr id="8" name="Title 1">
            <a:extLst>
              <a:ext uri="{FF2B5EF4-FFF2-40B4-BE49-F238E27FC236}">
                <a16:creationId xmlns:a16="http://schemas.microsoft.com/office/drawing/2014/main" id="{A3CA051F-DB4B-61A3-7DF4-B34D35E1D789}"/>
              </a:ext>
            </a:extLst>
          </p:cNvPr>
          <p:cNvSpPr txBox="1">
            <a:spLocks/>
          </p:cNvSpPr>
          <p:nvPr/>
        </p:nvSpPr>
        <p:spPr>
          <a:xfrm>
            <a:off x="941194" y="2385260"/>
            <a:ext cx="10388489"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endParaRPr lang="en-US" sz="2400">
              <a:solidFill>
                <a:srgbClr val="FFFFFF"/>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32ECE1E7-5712-F1E9-25B6-03B2A894D839}"/>
              </a:ext>
            </a:extLst>
          </p:cNvPr>
          <p:cNvSpPr txBox="1"/>
          <p:nvPr/>
        </p:nvSpPr>
        <p:spPr>
          <a:xfrm>
            <a:off x="1214479" y="3660440"/>
            <a:ext cx="10388488" cy="923330"/>
          </a:xfrm>
          <a:prstGeom prst="rect">
            <a:avLst/>
          </a:prstGeom>
          <a:noFill/>
        </p:spPr>
        <p:txBody>
          <a:bodyPr wrap="square" lIns="91440" tIns="45720" rIns="91440" bIns="45720" anchor="t">
            <a:spAutoFit/>
          </a:bodyPr>
          <a:lstStyle/>
          <a:p>
            <a:r>
              <a:rPr lang="en-US" b="0" i="0">
                <a:solidFill>
                  <a:srgbClr val="FFFFFF"/>
                </a:solidFill>
                <a:effectLst/>
                <a:latin typeface="Arial" panose="020B0604020202020204" pitchFamily="34" charset="0"/>
                <a:cs typeface="Arial" panose="020B0604020202020204" pitchFamily="34" charset="0"/>
              </a:rPr>
              <a:t>Respondents who identify as LGBQ+, who reported a disability or chronic illness and those who </a:t>
            </a:r>
            <a:r>
              <a:rPr lang="en-US">
                <a:solidFill>
                  <a:srgbClr val="FFFFFF"/>
                </a:solidFill>
                <a:latin typeface="Arial" panose="020B0604020202020204" pitchFamily="34" charset="0"/>
                <a:cs typeface="Arial" panose="020B0604020202020204" pitchFamily="34" charset="0"/>
              </a:rPr>
              <a:t>belong </a:t>
            </a:r>
            <a:r>
              <a:rPr lang="en-US" b="0" i="0">
                <a:solidFill>
                  <a:srgbClr val="FFFFFF"/>
                </a:solidFill>
                <a:effectLst/>
                <a:latin typeface="Arial" panose="020B0604020202020204" pitchFamily="34" charset="0"/>
                <a:cs typeface="Arial" panose="020B0604020202020204" pitchFamily="34" charset="0"/>
              </a:rPr>
              <a:t>to an ethnic minority group were </a:t>
            </a:r>
            <a:r>
              <a:rPr lang="en-US" b="1" i="0">
                <a:solidFill>
                  <a:srgbClr val="FFFFFF"/>
                </a:solidFill>
                <a:effectLst/>
                <a:latin typeface="Arial" panose="020B0604020202020204" pitchFamily="34" charset="0"/>
                <a:cs typeface="Arial" panose="020B0604020202020204" pitchFamily="34" charset="0"/>
              </a:rPr>
              <a:t>more likely to have experienced at least one incident of gender-based violence</a:t>
            </a:r>
            <a:r>
              <a:rPr lang="en-US" b="0" i="0">
                <a:solidFill>
                  <a:srgbClr val="FFFFFF"/>
                </a:solidFill>
                <a:effectLst/>
                <a:latin typeface="Arial" panose="020B0604020202020204" pitchFamily="34" charset="0"/>
                <a:cs typeface="Arial" panose="020B0604020202020204" pitchFamily="34" charset="0"/>
              </a:rPr>
              <a:t>, compared to those who do not identify with these characteristics.</a:t>
            </a:r>
            <a:endParaRPr lang="en-US">
              <a:solidFill>
                <a:srgbClr val="FFFFFF"/>
              </a:solidFill>
              <a:latin typeface="Arial" panose="020B0604020202020204" pitchFamily="34" charset="0"/>
              <a:cs typeface="Arial" panose="020B0604020202020204" pitchFamily="34" charset="0"/>
            </a:endParaRPr>
          </a:p>
        </p:txBody>
      </p:sp>
      <p:sp>
        <p:nvSpPr>
          <p:cNvPr id="11" name="Arrow: Chevron 10">
            <a:extLst>
              <a:ext uri="{FF2B5EF4-FFF2-40B4-BE49-F238E27FC236}">
                <a16:creationId xmlns:a16="http://schemas.microsoft.com/office/drawing/2014/main" id="{A7209E08-5FFB-AF56-EF01-5A757246A50D}"/>
              </a:ext>
            </a:extLst>
          </p:cNvPr>
          <p:cNvSpPr/>
          <p:nvPr/>
        </p:nvSpPr>
        <p:spPr>
          <a:xfrm>
            <a:off x="409889" y="3617232"/>
            <a:ext cx="640401" cy="1009746"/>
          </a:xfrm>
          <a:prstGeom prst="chevron">
            <a:avLst/>
          </a:prstGeom>
          <a:solidFill>
            <a:srgbClr val="AED7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7A1023A-E6B3-7C6A-C4DB-1039A7399CDA}"/>
              </a:ext>
            </a:extLst>
          </p:cNvPr>
          <p:cNvSpPr txBox="1"/>
          <p:nvPr/>
        </p:nvSpPr>
        <p:spPr>
          <a:xfrm>
            <a:off x="941194" y="4973972"/>
            <a:ext cx="9438212"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endParaRPr lang="en-US" sz="2400">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5A244ABE-8B03-B0BB-5BAC-45F0C431AEFA}"/>
              </a:ext>
            </a:extLst>
          </p:cNvPr>
          <p:cNvCxnSpPr>
            <a:cxnSpLocks/>
          </p:cNvCxnSpPr>
          <p:nvPr/>
        </p:nvCxnSpPr>
        <p:spPr>
          <a:xfrm>
            <a:off x="728204" y="5156102"/>
            <a:ext cx="0" cy="79274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62063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0CCE0F-D668-ABC7-7993-F73D29797C08}"/>
              </a:ext>
            </a:extLst>
          </p:cNvPr>
          <p:cNvSpPr>
            <a:spLocks noGrp="1"/>
          </p:cNvSpPr>
          <p:nvPr>
            <p:ph type="title"/>
          </p:nvPr>
        </p:nvSpPr>
        <p:spPr>
          <a:xfrm>
            <a:off x="830113" y="159498"/>
            <a:ext cx="10099170" cy="778381"/>
          </a:xfrm>
        </p:spPr>
        <p:txBody>
          <a:bodyPr anchor="t">
            <a:normAutofit fontScale="90000"/>
          </a:bodyPr>
          <a:lstStyle/>
          <a:p>
            <a:r>
              <a:rPr lang="en-GB" sz="2400"/>
              <a:t>Predicted probabilities of prevalence of any forms of gender-based violence</a:t>
            </a:r>
          </a:p>
        </p:txBody>
      </p:sp>
      <p:pic>
        <p:nvPicPr>
          <p:cNvPr id="8" name="Picture 7" descr="Chart, bar chart&#10;&#10;Description automatically generated">
            <a:extLst>
              <a:ext uri="{FF2B5EF4-FFF2-40B4-BE49-F238E27FC236}">
                <a16:creationId xmlns:a16="http://schemas.microsoft.com/office/drawing/2014/main" id="{BCC31F7F-0DE1-7F3C-DA4F-0F72A229AC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493" y="937878"/>
            <a:ext cx="9725233" cy="5134271"/>
          </a:xfrm>
          <a:prstGeom prst="rect">
            <a:avLst/>
          </a:prstGeom>
        </p:spPr>
      </p:pic>
      <p:sp>
        <p:nvSpPr>
          <p:cNvPr id="9" name="TextBox 8">
            <a:extLst>
              <a:ext uri="{FF2B5EF4-FFF2-40B4-BE49-F238E27FC236}">
                <a16:creationId xmlns:a16="http://schemas.microsoft.com/office/drawing/2014/main" id="{E71609B1-F7F7-5141-1217-0A70ACF2C86F}"/>
              </a:ext>
            </a:extLst>
          </p:cNvPr>
          <p:cNvSpPr txBox="1"/>
          <p:nvPr/>
        </p:nvSpPr>
        <p:spPr>
          <a:xfrm>
            <a:off x="825493" y="6072149"/>
            <a:ext cx="2822222" cy="276999"/>
          </a:xfrm>
          <a:prstGeom prst="rect">
            <a:avLst/>
          </a:prstGeom>
          <a:noFill/>
        </p:spPr>
        <p:txBody>
          <a:bodyPr wrap="square">
            <a:spAutoFit/>
          </a:bodyPr>
          <a:lstStyle/>
          <a:p>
            <a:r>
              <a:rPr lang="en-GB" sz="1200">
                <a:latin typeface="Arial"/>
                <a:cs typeface="Arial"/>
              </a:rPr>
              <a:t>Source of data: UniSAFE survey</a:t>
            </a:r>
          </a:p>
        </p:txBody>
      </p:sp>
      <p:sp>
        <p:nvSpPr>
          <p:cNvPr id="2" name="Right Arrow 1">
            <a:extLst>
              <a:ext uri="{FF2B5EF4-FFF2-40B4-BE49-F238E27FC236}">
                <a16:creationId xmlns:a16="http://schemas.microsoft.com/office/drawing/2014/main" id="{7735B04D-11F7-4704-18E0-E399767B6416}"/>
              </a:ext>
            </a:extLst>
          </p:cNvPr>
          <p:cNvSpPr/>
          <p:nvPr/>
        </p:nvSpPr>
        <p:spPr>
          <a:xfrm flipH="1">
            <a:off x="9986406" y="2249450"/>
            <a:ext cx="1754038" cy="29329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4" name="Right Arrow 3">
            <a:extLst>
              <a:ext uri="{FF2B5EF4-FFF2-40B4-BE49-F238E27FC236}">
                <a16:creationId xmlns:a16="http://schemas.microsoft.com/office/drawing/2014/main" id="{E616135D-12B1-EDCC-5741-CE319799FDC8}"/>
              </a:ext>
            </a:extLst>
          </p:cNvPr>
          <p:cNvSpPr/>
          <p:nvPr/>
        </p:nvSpPr>
        <p:spPr>
          <a:xfrm flipH="1">
            <a:off x="9986406" y="3282351"/>
            <a:ext cx="1754038" cy="29329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5" name="Right Arrow 4">
            <a:extLst>
              <a:ext uri="{FF2B5EF4-FFF2-40B4-BE49-F238E27FC236}">
                <a16:creationId xmlns:a16="http://schemas.microsoft.com/office/drawing/2014/main" id="{D3E21D95-96EB-C4D5-06A6-88B40C8AD849}"/>
              </a:ext>
            </a:extLst>
          </p:cNvPr>
          <p:cNvSpPr/>
          <p:nvPr/>
        </p:nvSpPr>
        <p:spPr>
          <a:xfrm flipH="1">
            <a:off x="9986406" y="2927715"/>
            <a:ext cx="1754038" cy="29329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Tree>
    <p:extLst>
      <p:ext uri="{BB962C8B-B14F-4D97-AF65-F5344CB8AC3E}">
        <p14:creationId xmlns:p14="http://schemas.microsoft.com/office/powerpoint/2010/main" val="137923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4" grpId="1"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11541-768D-E5E5-442E-DD829B445F8A}"/>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2770C835-7943-92CA-FFA9-13748522B148}"/>
              </a:ext>
            </a:extLst>
          </p:cNvPr>
          <p:cNvSpPr>
            <a:spLocks noGrp="1"/>
          </p:cNvSpPr>
          <p:nvPr>
            <p:ph type="title"/>
          </p:nvPr>
        </p:nvSpPr>
        <p:spPr>
          <a:xfrm>
            <a:off x="1046922" y="1129932"/>
            <a:ext cx="10086975" cy="778381"/>
          </a:xfrm>
        </p:spPr>
        <p:txBody>
          <a:bodyPr/>
          <a:lstStyle/>
          <a:p>
            <a:r>
              <a:rPr lang="en-GB" b="1" err="1"/>
              <a:t>UniSAFE</a:t>
            </a:r>
            <a:r>
              <a:rPr lang="en-GB" b="1"/>
              <a:t> Survey - Facts and Figures</a:t>
            </a:r>
            <a:endParaRPr lang="en-US" b="1"/>
          </a:p>
        </p:txBody>
      </p:sp>
      <p:sp>
        <p:nvSpPr>
          <p:cNvPr id="10" name="TextBox 9">
            <a:extLst>
              <a:ext uri="{FF2B5EF4-FFF2-40B4-BE49-F238E27FC236}">
                <a16:creationId xmlns:a16="http://schemas.microsoft.com/office/drawing/2014/main" id="{FB04F57E-4182-0723-7E2A-A90B9CF75825}"/>
              </a:ext>
            </a:extLst>
          </p:cNvPr>
          <p:cNvSpPr txBox="1"/>
          <p:nvPr/>
        </p:nvSpPr>
        <p:spPr>
          <a:xfrm>
            <a:off x="1349626" y="4553371"/>
            <a:ext cx="10388488" cy="456472"/>
          </a:xfrm>
          <a:prstGeom prst="rect">
            <a:avLst/>
          </a:prstGeom>
          <a:noFill/>
        </p:spPr>
        <p:txBody>
          <a:bodyPr wrap="square" lIns="91440" tIns="45720" rIns="91440" bIns="45720" anchor="t">
            <a:spAutoFit/>
          </a:bodyPr>
          <a:lstStyle/>
          <a:p>
            <a:pPr>
              <a:lnSpc>
                <a:spcPct val="150000"/>
              </a:lnSpc>
            </a:pPr>
            <a:r>
              <a:rPr lang="en-US">
                <a:solidFill>
                  <a:schemeClr val="bg1"/>
                </a:solidFill>
                <a:latin typeface="Arial" panose="020B0604020202020204" pitchFamily="34" charset="0"/>
                <a:ea typeface="Open Sans"/>
                <a:cs typeface="Arial" panose="020B0604020202020204" pitchFamily="34" charset="0"/>
              </a:rPr>
              <a:t>Trans people are more likely to experience gender-based violence than cisgender people</a:t>
            </a:r>
            <a:endParaRPr lang="en-US" sz="1800">
              <a:solidFill>
                <a:schemeClr val="bg1"/>
              </a:solidFill>
              <a:latin typeface="Arial" panose="020B0604020202020204" pitchFamily="34" charset="0"/>
              <a:ea typeface="Open Sans"/>
              <a:cs typeface="Arial" panose="020B0604020202020204" pitchFamily="34" charset="0"/>
            </a:endParaRPr>
          </a:p>
        </p:txBody>
      </p:sp>
      <p:sp>
        <p:nvSpPr>
          <p:cNvPr id="11" name="Arrow: Chevron 10">
            <a:extLst>
              <a:ext uri="{FF2B5EF4-FFF2-40B4-BE49-F238E27FC236}">
                <a16:creationId xmlns:a16="http://schemas.microsoft.com/office/drawing/2014/main" id="{A2F7D3A2-E238-886E-383D-AF69896DC68F}"/>
              </a:ext>
            </a:extLst>
          </p:cNvPr>
          <p:cNvSpPr/>
          <p:nvPr/>
        </p:nvSpPr>
        <p:spPr>
          <a:xfrm>
            <a:off x="409889" y="3151406"/>
            <a:ext cx="640401" cy="1009746"/>
          </a:xfrm>
          <a:prstGeom prst="chevron">
            <a:avLst/>
          </a:prstGeom>
          <a:solidFill>
            <a:srgbClr val="AED7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2" name="Arrow: Chevron 10">
            <a:extLst>
              <a:ext uri="{FF2B5EF4-FFF2-40B4-BE49-F238E27FC236}">
                <a16:creationId xmlns:a16="http://schemas.microsoft.com/office/drawing/2014/main" id="{77B9D2FD-F716-D892-1D65-ECF2B995EEBC}"/>
              </a:ext>
            </a:extLst>
          </p:cNvPr>
          <p:cNvSpPr/>
          <p:nvPr/>
        </p:nvSpPr>
        <p:spPr>
          <a:xfrm>
            <a:off x="409889" y="4276734"/>
            <a:ext cx="640401" cy="1009746"/>
          </a:xfrm>
          <a:prstGeom prst="chevron">
            <a:avLst/>
          </a:prstGeom>
          <a:solidFill>
            <a:srgbClr val="AED7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87EE90C-0D5E-240A-7B3F-EED9649C1848}"/>
              </a:ext>
            </a:extLst>
          </p:cNvPr>
          <p:cNvSpPr txBox="1"/>
          <p:nvPr/>
        </p:nvSpPr>
        <p:spPr>
          <a:xfrm>
            <a:off x="1349626" y="3333353"/>
            <a:ext cx="10388488" cy="646331"/>
          </a:xfrm>
          <a:prstGeom prst="rect">
            <a:avLst/>
          </a:prstGeom>
          <a:noFill/>
        </p:spPr>
        <p:txBody>
          <a:bodyPr wrap="square" lIns="91440" tIns="45720" rIns="91440" bIns="45720" anchor="t">
            <a:spAutoFit/>
          </a:bodyPr>
          <a:lstStyle/>
          <a:p>
            <a:r>
              <a:rPr lang="en-US" sz="1800">
                <a:solidFill>
                  <a:schemeClr val="bg1"/>
                </a:solidFill>
                <a:latin typeface="Arial" panose="020B0604020202020204" pitchFamily="34" charset="0"/>
                <a:ea typeface="Open Sans"/>
                <a:cs typeface="Arial" panose="020B0604020202020204" pitchFamily="34" charset="0"/>
              </a:rPr>
              <a:t>Non-binary people are the most likely to experience all forms of gender-based violence, compared to women and men among different gender identities.</a:t>
            </a:r>
          </a:p>
        </p:txBody>
      </p:sp>
    </p:spTree>
    <p:extLst>
      <p:ext uri="{BB962C8B-B14F-4D97-AF65-F5344CB8AC3E}">
        <p14:creationId xmlns:p14="http://schemas.microsoft.com/office/powerpoint/2010/main" val="20001848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0CCE0F-D668-ABC7-7993-F73D29797C08}"/>
              </a:ext>
            </a:extLst>
          </p:cNvPr>
          <p:cNvSpPr>
            <a:spLocks noGrp="1"/>
          </p:cNvSpPr>
          <p:nvPr>
            <p:ph type="title"/>
          </p:nvPr>
        </p:nvSpPr>
        <p:spPr>
          <a:xfrm>
            <a:off x="830113" y="159498"/>
            <a:ext cx="10099170" cy="778381"/>
          </a:xfrm>
        </p:spPr>
        <p:txBody>
          <a:bodyPr anchor="t">
            <a:normAutofit fontScale="90000"/>
          </a:bodyPr>
          <a:lstStyle/>
          <a:p>
            <a:r>
              <a:rPr lang="en-GB" sz="2400"/>
              <a:t>Predicted probabilities of prevalence of any forms of gender-based violence</a:t>
            </a:r>
          </a:p>
        </p:txBody>
      </p:sp>
      <p:pic>
        <p:nvPicPr>
          <p:cNvPr id="8" name="Picture 7" descr="Chart, bar chart&#10;&#10;Description automatically generated">
            <a:extLst>
              <a:ext uri="{FF2B5EF4-FFF2-40B4-BE49-F238E27FC236}">
                <a16:creationId xmlns:a16="http://schemas.microsoft.com/office/drawing/2014/main" id="{BCC31F7F-0DE1-7F3C-DA4F-0F72A229AC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493" y="937878"/>
            <a:ext cx="9725233" cy="5134271"/>
          </a:xfrm>
          <a:prstGeom prst="rect">
            <a:avLst/>
          </a:prstGeom>
        </p:spPr>
      </p:pic>
      <p:sp>
        <p:nvSpPr>
          <p:cNvPr id="9" name="TextBox 8">
            <a:extLst>
              <a:ext uri="{FF2B5EF4-FFF2-40B4-BE49-F238E27FC236}">
                <a16:creationId xmlns:a16="http://schemas.microsoft.com/office/drawing/2014/main" id="{E71609B1-F7F7-5141-1217-0A70ACF2C86F}"/>
              </a:ext>
            </a:extLst>
          </p:cNvPr>
          <p:cNvSpPr txBox="1"/>
          <p:nvPr/>
        </p:nvSpPr>
        <p:spPr>
          <a:xfrm>
            <a:off x="825493" y="6072149"/>
            <a:ext cx="2822222" cy="276999"/>
          </a:xfrm>
          <a:prstGeom prst="rect">
            <a:avLst/>
          </a:prstGeom>
          <a:noFill/>
        </p:spPr>
        <p:txBody>
          <a:bodyPr wrap="square">
            <a:spAutoFit/>
          </a:bodyPr>
          <a:lstStyle/>
          <a:p>
            <a:r>
              <a:rPr lang="en-GB" sz="1200">
                <a:latin typeface="Arial"/>
                <a:cs typeface="Arial"/>
              </a:rPr>
              <a:t>Source of data: UniSAFE survey</a:t>
            </a:r>
          </a:p>
        </p:txBody>
      </p:sp>
      <p:sp>
        <p:nvSpPr>
          <p:cNvPr id="2" name="Right Arrow 1">
            <a:extLst>
              <a:ext uri="{FF2B5EF4-FFF2-40B4-BE49-F238E27FC236}">
                <a16:creationId xmlns:a16="http://schemas.microsoft.com/office/drawing/2014/main" id="{216D1C66-ABE2-CB66-380D-8A61C3D69204}"/>
              </a:ext>
            </a:extLst>
          </p:cNvPr>
          <p:cNvSpPr/>
          <p:nvPr/>
        </p:nvSpPr>
        <p:spPr>
          <a:xfrm flipH="1">
            <a:off x="9986406" y="1076258"/>
            <a:ext cx="1754038" cy="29329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4" name="Right Arrow 3">
            <a:extLst>
              <a:ext uri="{FF2B5EF4-FFF2-40B4-BE49-F238E27FC236}">
                <a16:creationId xmlns:a16="http://schemas.microsoft.com/office/drawing/2014/main" id="{61C38D6F-65FC-9364-4646-1F74620F3E84}"/>
              </a:ext>
            </a:extLst>
          </p:cNvPr>
          <p:cNvSpPr/>
          <p:nvPr/>
        </p:nvSpPr>
        <p:spPr>
          <a:xfrm flipH="1">
            <a:off x="9986406" y="1507935"/>
            <a:ext cx="1754038" cy="29329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Tree>
    <p:extLst>
      <p:ext uri="{BB962C8B-B14F-4D97-AF65-F5344CB8AC3E}">
        <p14:creationId xmlns:p14="http://schemas.microsoft.com/office/powerpoint/2010/main" val="3818258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numéro de diapositive 2">
            <a:extLst>
              <a:ext uri="{FF2B5EF4-FFF2-40B4-BE49-F238E27FC236}">
                <a16:creationId xmlns:a16="http://schemas.microsoft.com/office/drawing/2014/main" id="{EC7DAEEF-2DB1-B476-F334-F6A101E8481C}"/>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pPr/>
              <a:t>24</a:t>
            </a:fld>
            <a:endParaRPr lang="fr-FR">
              <a:latin typeface="Arial"/>
              <a:cs typeface="Arial"/>
            </a:endParaRPr>
          </a:p>
        </p:txBody>
      </p:sp>
      <p:sp>
        <p:nvSpPr>
          <p:cNvPr id="13" name="Title 1">
            <a:extLst>
              <a:ext uri="{FF2B5EF4-FFF2-40B4-BE49-F238E27FC236}">
                <a16:creationId xmlns:a16="http://schemas.microsoft.com/office/drawing/2014/main" id="{52F5E503-883B-163A-6432-2284AF24391D}"/>
              </a:ext>
            </a:extLst>
          </p:cNvPr>
          <p:cNvSpPr>
            <a:spLocks noGrp="1"/>
          </p:cNvSpPr>
          <p:nvPr/>
        </p:nvSpPr>
        <p:spPr>
          <a:xfrm>
            <a:off x="1006817" y="1089826"/>
            <a:ext cx="11223290"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b="1">
                <a:latin typeface="Arial" panose="020B0604020202020204" pitchFamily="34" charset="0"/>
                <a:cs typeface="Arial" panose="020B0604020202020204" pitchFamily="34" charset="0"/>
              </a:rPr>
              <a:t>Reasons for not reporting incidents of gender-based violence</a:t>
            </a:r>
            <a:endParaRPr lang="LID4096" b="1">
              <a:latin typeface="Arial" panose="020B0604020202020204" pitchFamily="34" charset="0"/>
              <a:cs typeface="Arial" panose="020B0604020202020204" pitchFamily="34" charset="0"/>
            </a:endParaRPr>
          </a:p>
        </p:txBody>
      </p:sp>
      <p:pic>
        <p:nvPicPr>
          <p:cNvPr id="14" name="Picture 4" descr="A picture containing graphical user interface&#10;&#10;Description automatically generated">
            <a:extLst>
              <a:ext uri="{FF2B5EF4-FFF2-40B4-BE49-F238E27FC236}">
                <a16:creationId xmlns:a16="http://schemas.microsoft.com/office/drawing/2014/main" id="{F0775E23-1888-5136-BD4B-662A3A24B48E}"/>
              </a:ext>
            </a:extLst>
          </p:cNvPr>
          <p:cNvPicPr>
            <a:picLocks noChangeAspect="1"/>
          </p:cNvPicPr>
          <p:nvPr/>
        </p:nvPicPr>
        <p:blipFill>
          <a:blip r:embed="rId3"/>
          <a:stretch>
            <a:fillRect/>
          </a:stretch>
        </p:blipFill>
        <p:spPr>
          <a:xfrm>
            <a:off x="712605" y="1973413"/>
            <a:ext cx="8073915" cy="4542526"/>
          </a:xfrm>
          <a:prstGeom prst="rect">
            <a:avLst/>
          </a:prstGeom>
        </p:spPr>
      </p:pic>
      <p:sp>
        <p:nvSpPr>
          <p:cNvPr id="15" name="Rectangle 14">
            <a:extLst>
              <a:ext uri="{FF2B5EF4-FFF2-40B4-BE49-F238E27FC236}">
                <a16:creationId xmlns:a16="http://schemas.microsoft.com/office/drawing/2014/main" id="{89CFD5AB-EA31-F01A-121A-4AC1A55432F3}"/>
              </a:ext>
            </a:extLst>
          </p:cNvPr>
          <p:cNvSpPr/>
          <p:nvPr/>
        </p:nvSpPr>
        <p:spPr>
          <a:xfrm>
            <a:off x="7272126" y="5113283"/>
            <a:ext cx="914399" cy="91439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a:cs typeface="Arial"/>
            </a:endParaRPr>
          </a:p>
        </p:txBody>
      </p:sp>
      <p:sp>
        <p:nvSpPr>
          <p:cNvPr id="16" name="Textfeld 2">
            <a:extLst>
              <a:ext uri="{FF2B5EF4-FFF2-40B4-BE49-F238E27FC236}">
                <a16:creationId xmlns:a16="http://schemas.microsoft.com/office/drawing/2014/main" id="{B9517B3A-4FC3-11D4-F77C-EA403E2D256C}"/>
              </a:ext>
            </a:extLst>
          </p:cNvPr>
          <p:cNvSpPr txBox="1"/>
          <p:nvPr/>
        </p:nvSpPr>
        <p:spPr>
          <a:xfrm>
            <a:off x="7661876" y="5575566"/>
            <a:ext cx="3906750" cy="64633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a:latin typeface="Arial"/>
                <a:ea typeface="+mn-lt"/>
                <a:cs typeface="Arial"/>
              </a:rPr>
              <a:t>Lipinsky, A., </a:t>
            </a:r>
            <a:r>
              <a:rPr lang="de-DE" sz="900" err="1">
                <a:latin typeface="Arial"/>
                <a:ea typeface="+mn-lt"/>
                <a:cs typeface="Arial"/>
              </a:rPr>
              <a:t>Schredl</a:t>
            </a:r>
            <a:r>
              <a:rPr lang="de-DE" sz="900">
                <a:latin typeface="Arial"/>
                <a:ea typeface="+mn-lt"/>
                <a:cs typeface="Arial"/>
              </a:rPr>
              <a:t>, C., Baumann, H., Humbert, A., </a:t>
            </a:r>
            <a:r>
              <a:rPr lang="de-DE" sz="900" err="1">
                <a:latin typeface="Arial"/>
                <a:ea typeface="+mn-lt"/>
                <a:cs typeface="Arial"/>
              </a:rPr>
              <a:t>Tanwar</a:t>
            </a:r>
            <a:r>
              <a:rPr lang="de-DE" sz="900">
                <a:latin typeface="Arial"/>
                <a:ea typeface="+mn-lt"/>
                <a:cs typeface="Arial"/>
              </a:rPr>
              <a:t>, J. (2022). </a:t>
            </a:r>
            <a:r>
              <a:rPr lang="de-DE" sz="900" b="1">
                <a:latin typeface="Arial"/>
                <a:ea typeface="+mn-lt"/>
                <a:cs typeface="Arial"/>
              </a:rPr>
              <a:t>Gender-</a:t>
            </a:r>
            <a:r>
              <a:rPr lang="de-DE" sz="900" b="1" err="1">
                <a:latin typeface="Arial"/>
                <a:ea typeface="+mn-lt"/>
                <a:cs typeface="Arial"/>
              </a:rPr>
              <a:t>based</a:t>
            </a:r>
            <a:r>
              <a:rPr lang="de-DE" sz="900" b="1">
                <a:latin typeface="Arial"/>
                <a:ea typeface="+mn-lt"/>
                <a:cs typeface="Arial"/>
              </a:rPr>
              <a:t> </a:t>
            </a:r>
            <a:r>
              <a:rPr lang="de-DE" sz="900" b="1" err="1">
                <a:latin typeface="Arial"/>
                <a:ea typeface="+mn-lt"/>
                <a:cs typeface="Arial"/>
              </a:rPr>
              <a:t>violence</a:t>
            </a:r>
            <a:r>
              <a:rPr lang="de-DE" sz="900" b="1">
                <a:latin typeface="Arial"/>
                <a:ea typeface="+mn-lt"/>
                <a:cs typeface="Arial"/>
              </a:rPr>
              <a:t> and </a:t>
            </a:r>
            <a:r>
              <a:rPr lang="de-DE" sz="900" b="1" err="1">
                <a:latin typeface="Arial"/>
                <a:ea typeface="+mn-lt"/>
                <a:cs typeface="Arial"/>
              </a:rPr>
              <a:t>its</a:t>
            </a:r>
            <a:r>
              <a:rPr lang="de-DE" sz="900" b="1">
                <a:latin typeface="Arial"/>
                <a:ea typeface="+mn-lt"/>
                <a:cs typeface="Arial"/>
              </a:rPr>
              <a:t> </a:t>
            </a:r>
            <a:r>
              <a:rPr lang="de-DE" sz="900" b="1" err="1">
                <a:latin typeface="Arial"/>
                <a:ea typeface="+mn-lt"/>
                <a:cs typeface="Arial"/>
              </a:rPr>
              <a:t>consequences</a:t>
            </a:r>
            <a:r>
              <a:rPr lang="de-DE" sz="900" b="1">
                <a:latin typeface="Arial"/>
                <a:ea typeface="+mn-lt"/>
                <a:cs typeface="Arial"/>
              </a:rPr>
              <a:t> in European Academia, Summary </a:t>
            </a:r>
            <a:r>
              <a:rPr lang="de-DE" sz="900" b="1" err="1">
                <a:latin typeface="Arial"/>
                <a:ea typeface="+mn-lt"/>
                <a:cs typeface="Arial"/>
              </a:rPr>
              <a:t>results</a:t>
            </a:r>
            <a:r>
              <a:rPr lang="de-DE" sz="900" b="1">
                <a:latin typeface="Arial"/>
                <a:ea typeface="+mn-lt"/>
                <a:cs typeface="Arial"/>
              </a:rPr>
              <a:t> </a:t>
            </a:r>
            <a:r>
              <a:rPr lang="de-DE" sz="900" b="1" err="1">
                <a:latin typeface="Arial"/>
                <a:ea typeface="+mn-lt"/>
                <a:cs typeface="Arial"/>
              </a:rPr>
              <a:t>from</a:t>
            </a:r>
            <a:r>
              <a:rPr lang="de-DE" sz="900" b="1">
                <a:latin typeface="Arial"/>
                <a:ea typeface="+mn-lt"/>
                <a:cs typeface="Arial"/>
              </a:rPr>
              <a:t> </a:t>
            </a:r>
            <a:r>
              <a:rPr lang="de-DE" sz="900" b="1" err="1">
                <a:latin typeface="Arial"/>
                <a:ea typeface="+mn-lt"/>
                <a:cs typeface="Arial"/>
              </a:rPr>
              <a:t>the</a:t>
            </a:r>
            <a:r>
              <a:rPr lang="de-DE" sz="900" b="1">
                <a:latin typeface="Arial"/>
                <a:ea typeface="+mn-lt"/>
                <a:cs typeface="Arial"/>
              </a:rPr>
              <a:t> </a:t>
            </a:r>
            <a:r>
              <a:rPr lang="de-DE" sz="900" b="1" err="1">
                <a:latin typeface="Arial"/>
                <a:ea typeface="+mn-lt"/>
                <a:cs typeface="Arial"/>
              </a:rPr>
              <a:t>UniSAFE</a:t>
            </a:r>
            <a:r>
              <a:rPr lang="de-DE" sz="900" b="1">
                <a:latin typeface="Arial"/>
                <a:ea typeface="+mn-lt"/>
                <a:cs typeface="Arial"/>
              </a:rPr>
              <a:t> </a:t>
            </a:r>
            <a:r>
              <a:rPr lang="de-DE" sz="900" b="1" err="1">
                <a:latin typeface="Arial"/>
                <a:ea typeface="+mn-lt"/>
                <a:cs typeface="Arial"/>
              </a:rPr>
              <a:t>survey</a:t>
            </a:r>
            <a:r>
              <a:rPr lang="de-DE" sz="900" b="1">
                <a:latin typeface="Arial"/>
                <a:ea typeface="+mn-lt"/>
                <a:cs typeface="Arial"/>
              </a:rPr>
              <a:t>.</a:t>
            </a:r>
            <a:r>
              <a:rPr lang="de-DE" sz="900">
                <a:latin typeface="Arial"/>
                <a:ea typeface="+mn-lt"/>
                <a:cs typeface="Arial"/>
              </a:rPr>
              <a:t> Report, November 2022. </a:t>
            </a:r>
            <a:r>
              <a:rPr lang="de-DE" sz="900" err="1">
                <a:latin typeface="Arial"/>
                <a:ea typeface="+mn-lt"/>
                <a:cs typeface="Arial"/>
              </a:rPr>
              <a:t>UniSAFE</a:t>
            </a:r>
            <a:r>
              <a:rPr lang="de-DE" sz="900">
                <a:latin typeface="Arial"/>
                <a:ea typeface="+mn-lt"/>
                <a:cs typeface="Arial"/>
              </a:rPr>
              <a:t> </a:t>
            </a:r>
            <a:r>
              <a:rPr lang="de-DE" sz="900" err="1">
                <a:latin typeface="Arial"/>
                <a:ea typeface="+mn-lt"/>
                <a:cs typeface="Arial"/>
              </a:rPr>
              <a:t>project</a:t>
            </a:r>
            <a:r>
              <a:rPr lang="de-DE" sz="900">
                <a:latin typeface="Arial"/>
                <a:ea typeface="+mn-lt"/>
                <a:cs typeface="Arial"/>
              </a:rPr>
              <a:t> no.101006261.</a:t>
            </a:r>
            <a:endParaRPr lang="de-DE" sz="900">
              <a:latin typeface="Arial"/>
              <a:ea typeface="Open Sans"/>
              <a:cs typeface="Arial"/>
            </a:endParaRPr>
          </a:p>
        </p:txBody>
      </p:sp>
    </p:spTree>
    <p:extLst>
      <p:ext uri="{BB962C8B-B14F-4D97-AF65-F5344CB8AC3E}">
        <p14:creationId xmlns:p14="http://schemas.microsoft.com/office/powerpoint/2010/main" val="40606405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E10C93D-3AE4-88B4-6899-0519184A9A41}"/>
              </a:ext>
            </a:extLst>
          </p:cNvPr>
          <p:cNvSpPr txBox="1">
            <a:spLocks/>
          </p:cNvSpPr>
          <p:nvPr/>
        </p:nvSpPr>
        <p:spPr>
          <a:xfrm>
            <a:off x="1141190" y="1082365"/>
            <a:ext cx="11276764"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sz="2400" b="1"/>
              <a:t>Impact and consequences of experiencing gender-based violence</a:t>
            </a:r>
            <a:endParaRPr lang="en-US" sz="2400" b="1"/>
          </a:p>
        </p:txBody>
      </p:sp>
      <p:graphicFrame>
        <p:nvGraphicFramePr>
          <p:cNvPr id="4" name="Table 6">
            <a:extLst>
              <a:ext uri="{FF2B5EF4-FFF2-40B4-BE49-F238E27FC236}">
                <a16:creationId xmlns:a16="http://schemas.microsoft.com/office/drawing/2014/main" id="{0AE358C0-04E3-0E5D-C7D0-43480FB2023B}"/>
              </a:ext>
            </a:extLst>
          </p:cNvPr>
          <p:cNvGraphicFramePr>
            <a:graphicFrameLocks noGrp="1"/>
          </p:cNvGraphicFramePr>
          <p:nvPr>
            <p:extLst>
              <p:ext uri="{D42A27DB-BD31-4B8C-83A1-F6EECF244321}">
                <p14:modId xmlns:p14="http://schemas.microsoft.com/office/powerpoint/2010/main" val="3311493214"/>
              </p:ext>
            </p:extLst>
          </p:nvPr>
        </p:nvGraphicFramePr>
        <p:xfrm>
          <a:off x="0" y="2057727"/>
          <a:ext cx="12207914" cy="4800273"/>
        </p:xfrm>
        <a:graphic>
          <a:graphicData uri="http://schemas.openxmlformats.org/drawingml/2006/table">
            <a:tbl>
              <a:tblPr firstRow="1" bandRow="1">
                <a:tableStyleId>{5C22544A-7EE6-4342-B048-85BDC9FD1C3A}</a:tableStyleId>
              </a:tblPr>
              <a:tblGrid>
                <a:gridCol w="6103957">
                  <a:extLst>
                    <a:ext uri="{9D8B030D-6E8A-4147-A177-3AD203B41FA5}">
                      <a16:colId xmlns:a16="http://schemas.microsoft.com/office/drawing/2014/main" val="1427051789"/>
                    </a:ext>
                  </a:extLst>
                </a:gridCol>
                <a:gridCol w="6103957">
                  <a:extLst>
                    <a:ext uri="{9D8B030D-6E8A-4147-A177-3AD203B41FA5}">
                      <a16:colId xmlns:a16="http://schemas.microsoft.com/office/drawing/2014/main" val="4038624028"/>
                    </a:ext>
                  </a:extLst>
                </a:gridCol>
              </a:tblGrid>
              <a:tr h="549541">
                <a:tc>
                  <a:txBody>
                    <a:bodyPr/>
                    <a:lstStyle/>
                    <a:p>
                      <a:pPr algn="ctr"/>
                      <a:r>
                        <a:rPr lang="en-GB" sz="2000">
                          <a:solidFill>
                            <a:srgbClr val="FFFFFF"/>
                          </a:solidFill>
                          <a:latin typeface="Calibri"/>
                        </a:rPr>
                        <a:t>Work-related consequences for staff</a:t>
                      </a:r>
                      <a:endParaRPr lang="en-US" sz="2000">
                        <a:solidFill>
                          <a:srgbClr val="FFFFFF"/>
                        </a:solidFill>
                        <a:latin typeface="Calibri"/>
                      </a:endParaRPr>
                    </a:p>
                  </a:txBody>
                  <a:tcPr>
                    <a:solidFill>
                      <a:srgbClr val="964091"/>
                    </a:solidFill>
                  </a:tcPr>
                </a:tc>
                <a:tc>
                  <a:txBody>
                    <a:bodyPr/>
                    <a:lstStyle/>
                    <a:p>
                      <a:pPr algn="ctr"/>
                      <a:r>
                        <a:rPr lang="en-GB" sz="2000">
                          <a:solidFill>
                            <a:srgbClr val="FFFFFF"/>
                          </a:solidFill>
                          <a:latin typeface="Calibri"/>
                        </a:rPr>
                        <a:t>Study-related consequences for students</a:t>
                      </a:r>
                      <a:endParaRPr lang="en-US" sz="2000">
                        <a:solidFill>
                          <a:srgbClr val="FFFFFF"/>
                        </a:solidFill>
                        <a:latin typeface="Calibri"/>
                      </a:endParaRPr>
                    </a:p>
                  </a:txBody>
                  <a:tcPr>
                    <a:solidFill>
                      <a:srgbClr val="964091"/>
                    </a:solidFill>
                  </a:tcPr>
                </a:tc>
                <a:extLst>
                  <a:ext uri="{0D108BD9-81ED-4DB2-BD59-A6C34878D82A}">
                    <a16:rowId xmlns:a16="http://schemas.microsoft.com/office/drawing/2014/main" val="1984585596"/>
                  </a:ext>
                </a:extLst>
              </a:tr>
              <a:tr h="379232">
                <a:tc>
                  <a:txBody>
                    <a:bodyPr/>
                    <a:lstStyle/>
                    <a:p>
                      <a:pPr lvl="0" algn="ctr">
                        <a:buNone/>
                      </a:pPr>
                      <a:r>
                        <a:rPr lang="en-GB" sz="1600" b="1">
                          <a:solidFill>
                            <a:schemeClr val="tx1"/>
                          </a:solidFill>
                          <a:latin typeface="Calibri"/>
                        </a:rPr>
                        <a:t>Felt dissatisfied with the job</a:t>
                      </a: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a:solidFill>
                            <a:schemeClr val="tx1"/>
                          </a:solidFill>
                          <a:latin typeface="Calibri"/>
                        </a:rPr>
                        <a:t>Missed classes</a:t>
                      </a:r>
                      <a:endParaRPr lang="en-US" sz="1600" b="1">
                        <a:solidFill>
                          <a:schemeClr val="tx1"/>
                        </a:solidFill>
                        <a:latin typeface="Calibri"/>
                      </a:endParaRPr>
                    </a:p>
                  </a:txBody>
                  <a:tcPr>
                    <a:solidFill>
                      <a:srgbClr val="AED7BD"/>
                    </a:solidFill>
                  </a:tcPr>
                </a:tc>
                <a:extLst>
                  <a:ext uri="{0D108BD9-81ED-4DB2-BD59-A6C34878D82A}">
                    <a16:rowId xmlns:a16="http://schemas.microsoft.com/office/drawing/2014/main" val="2987253669"/>
                  </a:ext>
                </a:extLst>
              </a:tr>
              <a:tr h="379232">
                <a:tc>
                  <a:txBody>
                    <a:bodyPr/>
                    <a:lstStyle/>
                    <a:p>
                      <a:pPr algn="ctr"/>
                      <a:r>
                        <a:rPr lang="en-GB" sz="1600" b="1">
                          <a:solidFill>
                            <a:schemeClr val="tx1"/>
                          </a:solidFill>
                          <a:latin typeface="Calibri"/>
                        </a:rPr>
                        <a:t>Experienced reduced work productivity</a:t>
                      </a:r>
                      <a:endParaRPr lang="en-US" sz="1600" b="1">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a:solidFill>
                            <a:schemeClr val="tx1"/>
                          </a:solidFill>
                          <a:latin typeface="Calibri"/>
                        </a:rPr>
                        <a:t>Felt dissatisfied with the course of studies</a:t>
                      </a:r>
                      <a:endParaRPr lang="en-US" sz="1600">
                        <a:solidFill>
                          <a:schemeClr val="tx1"/>
                        </a:solidFill>
                        <a:latin typeface="Calibri"/>
                      </a:endParaRPr>
                    </a:p>
                  </a:txBody>
                  <a:tcPr>
                    <a:solidFill>
                      <a:srgbClr val="AED7BD"/>
                    </a:solidFill>
                  </a:tcPr>
                </a:tc>
                <a:extLst>
                  <a:ext uri="{0D108BD9-81ED-4DB2-BD59-A6C34878D82A}">
                    <a16:rowId xmlns:a16="http://schemas.microsoft.com/office/drawing/2014/main" val="482412629"/>
                  </a:ext>
                </a:extLst>
              </a:tr>
              <a:tr h="394137">
                <a:tc>
                  <a:txBody>
                    <a:bodyPr/>
                    <a:lstStyle/>
                    <a:p>
                      <a:pPr lvl="0" algn="ctr">
                        <a:buNone/>
                      </a:pPr>
                      <a:r>
                        <a:rPr lang="en-GB" sz="1600" b="1" i="0" u="none" strike="noStrike" noProof="0">
                          <a:solidFill>
                            <a:schemeClr val="tx1"/>
                          </a:solidFill>
                          <a:latin typeface="Calibri"/>
                        </a:rPr>
                        <a:t>Considered leaving the academic sector</a:t>
                      </a:r>
                      <a:endParaRPr lang="en-GB" sz="1600" b="1">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a:solidFill>
                            <a:schemeClr val="tx1"/>
                          </a:solidFill>
                          <a:latin typeface="Calibri"/>
                        </a:rPr>
                        <a:t>Experienced reduced learning achievements</a:t>
                      </a:r>
                      <a:endParaRPr lang="en-US" sz="1600">
                        <a:solidFill>
                          <a:schemeClr val="tx1"/>
                        </a:solidFill>
                        <a:latin typeface="Calibri"/>
                      </a:endParaRPr>
                    </a:p>
                  </a:txBody>
                  <a:tcPr>
                    <a:solidFill>
                      <a:srgbClr val="AED7BD"/>
                    </a:solidFill>
                  </a:tcPr>
                </a:tc>
                <a:extLst>
                  <a:ext uri="{0D108BD9-81ED-4DB2-BD59-A6C34878D82A}">
                    <a16:rowId xmlns:a16="http://schemas.microsoft.com/office/drawing/2014/main" val="3652750960"/>
                  </a:ext>
                </a:extLst>
              </a:tr>
              <a:tr h="447040">
                <a:tc>
                  <a:txBody>
                    <a:bodyPr/>
                    <a:lstStyle/>
                    <a:p>
                      <a:pPr lvl="0" algn="ctr">
                        <a:buNone/>
                      </a:pPr>
                      <a:r>
                        <a:rPr lang="en-GB" sz="1600" b="0" i="0" u="none" strike="noStrike" noProof="0">
                          <a:solidFill>
                            <a:schemeClr val="tx1"/>
                          </a:solidFill>
                          <a:latin typeface="Calibri"/>
                        </a:rPr>
                        <a:t>Disengaged from colleagues</a:t>
                      </a:r>
                      <a:endParaRPr lang="en-US" sz="1600">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Felt disengaged from fellow students</a:t>
                      </a:r>
                    </a:p>
                  </a:txBody>
                  <a:tcPr>
                    <a:solidFill>
                      <a:srgbClr val="AED7BD"/>
                    </a:solidFill>
                  </a:tcPr>
                </a:tc>
                <a:extLst>
                  <a:ext uri="{0D108BD9-81ED-4DB2-BD59-A6C34878D82A}">
                    <a16:rowId xmlns:a16="http://schemas.microsoft.com/office/drawing/2014/main" val="4158175959"/>
                  </a:ext>
                </a:extLst>
              </a:tr>
              <a:tr h="341586">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Taken time off work or had to stay off work</a:t>
                      </a: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Considered opting out of university altogether</a:t>
                      </a:r>
                      <a:endParaRPr lang="en-US" sz="1600" b="0">
                        <a:solidFill>
                          <a:schemeClr val="tx1"/>
                        </a:solidFill>
                        <a:latin typeface="Calibri"/>
                      </a:endParaRPr>
                    </a:p>
                  </a:txBody>
                  <a:tcPr>
                    <a:solidFill>
                      <a:srgbClr val="AED7BD"/>
                    </a:solidFill>
                  </a:tcPr>
                </a:tc>
                <a:extLst>
                  <a:ext uri="{0D108BD9-81ED-4DB2-BD59-A6C34878D82A}">
                    <a16:rowId xmlns:a16="http://schemas.microsoft.com/office/drawing/2014/main" val="348130067"/>
                  </a:ext>
                </a:extLst>
              </a:tr>
              <a:tr h="392802">
                <a:tc>
                  <a:txBody>
                    <a:bodyPr/>
                    <a:lstStyle/>
                    <a:p>
                      <a:pPr algn="ctr"/>
                      <a:r>
                        <a:rPr lang="en-GB" sz="1600">
                          <a:solidFill>
                            <a:schemeClr val="tx1"/>
                          </a:solidFill>
                          <a:latin typeface="Calibri"/>
                        </a:rPr>
                        <a:t>Changed or tried to change team, unit, department, supervisor</a:t>
                      </a:r>
                      <a:endParaRPr lang="en-US" sz="1600">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Dropped a course</a:t>
                      </a:r>
                      <a:endParaRPr lang="en-US" sz="1600">
                        <a:solidFill>
                          <a:schemeClr val="tx1"/>
                        </a:solidFill>
                        <a:latin typeface="Calibri"/>
                      </a:endParaRPr>
                    </a:p>
                  </a:txBody>
                  <a:tcPr>
                    <a:solidFill>
                      <a:srgbClr val="AED7BD"/>
                    </a:solidFill>
                  </a:tcPr>
                </a:tc>
                <a:extLst>
                  <a:ext uri="{0D108BD9-81ED-4DB2-BD59-A6C34878D82A}">
                    <a16:rowId xmlns:a16="http://schemas.microsoft.com/office/drawing/2014/main" val="2598939726"/>
                  </a:ext>
                </a:extLst>
              </a:tr>
              <a:tr h="379232">
                <a:tc>
                  <a:txBody>
                    <a:bodyPr/>
                    <a:lstStyle/>
                    <a:p>
                      <a:pPr algn="ctr"/>
                      <a:r>
                        <a:rPr lang="en-GB" sz="1600">
                          <a:solidFill>
                            <a:schemeClr val="tx1"/>
                          </a:solidFill>
                          <a:latin typeface="Calibri"/>
                        </a:rPr>
                        <a:t>Changed or tried to change institution</a:t>
                      </a:r>
                      <a:endParaRPr lang="en-US" sz="1600">
                        <a:solidFill>
                          <a:schemeClr val="tx1"/>
                        </a:solidFill>
                        <a:latin typeface="Calibri"/>
                      </a:endParaRPr>
                    </a:p>
                  </a:txBody>
                  <a:tcPr>
                    <a:solidFill>
                      <a:srgbClr val="AED7BD"/>
                    </a:solidFill>
                  </a:tcPr>
                </a:tc>
                <a:tc>
                  <a:txBody>
                    <a:bodyPr/>
                    <a:lstStyle/>
                    <a:p>
                      <a:pPr marL="0" marR="0" lvl="0" indent="0" algn="ctr" defTabSz="914318" rtl="0" eaLnBrk="1" fontAlgn="auto" latinLnBrk="0" hangingPunct="1">
                        <a:lnSpc>
                          <a:spcPct val="100000"/>
                        </a:lnSpc>
                        <a:spcBef>
                          <a:spcPts val="0"/>
                        </a:spcBef>
                        <a:spcAft>
                          <a:spcPts val="0"/>
                        </a:spcAft>
                        <a:buClrTx/>
                        <a:buSzTx/>
                        <a:buFontTx/>
                        <a:buNone/>
                        <a:tabLst/>
                        <a:defRPr/>
                      </a:pPr>
                      <a:r>
                        <a:rPr lang="en-GB" sz="1600" b="0" i="0" u="none" strike="noStrike" noProof="0">
                          <a:solidFill>
                            <a:schemeClr val="tx1"/>
                          </a:solidFill>
                          <a:latin typeface="Calibri"/>
                        </a:rPr>
                        <a:t>Decided not to pursue further studies</a:t>
                      </a:r>
                    </a:p>
                  </a:txBody>
                  <a:tcPr>
                    <a:solidFill>
                      <a:srgbClr val="AED7BD"/>
                    </a:solidFill>
                  </a:tcPr>
                </a:tc>
                <a:extLst>
                  <a:ext uri="{0D108BD9-81ED-4DB2-BD59-A6C34878D82A}">
                    <a16:rowId xmlns:a16="http://schemas.microsoft.com/office/drawing/2014/main" val="2760074054"/>
                  </a:ext>
                </a:extLst>
              </a:tr>
              <a:tr h="134125">
                <a:tc>
                  <a:txBody>
                    <a:bodyPr/>
                    <a:lstStyle/>
                    <a:p>
                      <a:pPr lvl="0" algn="ctr">
                        <a:buNone/>
                      </a:pPr>
                      <a:r>
                        <a:rPr lang="en-GB" sz="1600" b="0" i="0" u="none" strike="noStrike" noProof="0">
                          <a:solidFill>
                            <a:schemeClr val="tx1"/>
                          </a:solidFill>
                          <a:latin typeface="Calibri"/>
                        </a:rPr>
                        <a:t>Received reduced pay or missed out on bonuses</a:t>
                      </a:r>
                      <a:endParaRPr lang="en-US" sz="1600">
                        <a:solidFill>
                          <a:schemeClr val="tx1"/>
                        </a:solidFill>
                        <a:latin typeface="Calibri"/>
                      </a:endParaRPr>
                    </a:p>
                  </a:txBody>
                  <a:tcPr>
                    <a:solidFill>
                      <a:srgbClr val="AED7BD"/>
                    </a:solidFill>
                  </a:tcPr>
                </a:tc>
                <a:tc>
                  <a:txBody>
                    <a:bodyPr/>
                    <a:lstStyle/>
                    <a:p>
                      <a:pPr marL="0" marR="0" lvl="0" indent="0" algn="ctr" defTabSz="914318" rtl="0" eaLnBrk="1" fontAlgn="auto" latinLnBrk="0" hangingPunct="1">
                        <a:lnSpc>
                          <a:spcPct val="100000"/>
                        </a:lnSpc>
                        <a:spcBef>
                          <a:spcPts val="0"/>
                        </a:spcBef>
                        <a:spcAft>
                          <a:spcPts val="0"/>
                        </a:spcAft>
                        <a:buClrTx/>
                        <a:buSzTx/>
                        <a:buFontTx/>
                        <a:buNone/>
                        <a:tabLst/>
                        <a:defRPr/>
                      </a:pPr>
                      <a:r>
                        <a:rPr lang="en-GB" sz="1600" b="0" i="0" u="none" strike="noStrike" noProof="0">
                          <a:solidFill>
                            <a:schemeClr val="tx1"/>
                          </a:solidFill>
                          <a:latin typeface="Calibri"/>
                        </a:rPr>
                        <a:t>Felt afraid to study at the institution or to use the necessary online tools for collaborative work</a:t>
                      </a:r>
                      <a:endParaRPr lang="en-US" sz="1600">
                        <a:solidFill>
                          <a:schemeClr val="tx1"/>
                        </a:solidFill>
                        <a:latin typeface="Calibri"/>
                      </a:endParaRPr>
                    </a:p>
                  </a:txBody>
                  <a:tcPr>
                    <a:solidFill>
                      <a:srgbClr val="AED7BD"/>
                    </a:solidFill>
                  </a:tcPr>
                </a:tc>
                <a:extLst>
                  <a:ext uri="{0D108BD9-81ED-4DB2-BD59-A6C34878D82A}">
                    <a16:rowId xmlns:a16="http://schemas.microsoft.com/office/drawing/2014/main" val="2897058091"/>
                  </a:ext>
                </a:extLst>
              </a:tr>
              <a:tr h="379232">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Felt afraid to physically come to work or to use the necessary online tools for collaborative work</a:t>
                      </a: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Changed or tried to change supervisor or lecturer</a:t>
                      </a:r>
                    </a:p>
                  </a:txBody>
                  <a:tcPr>
                    <a:solidFill>
                      <a:srgbClr val="AED7BD"/>
                    </a:solidFill>
                  </a:tcPr>
                </a:tc>
                <a:extLst>
                  <a:ext uri="{0D108BD9-81ED-4DB2-BD59-A6C34878D82A}">
                    <a16:rowId xmlns:a16="http://schemas.microsoft.com/office/drawing/2014/main" val="3050706210"/>
                  </a:ext>
                </a:extLst>
              </a:tr>
              <a:tr h="379231">
                <a:tc>
                  <a:txBody>
                    <a:bodyPr/>
                    <a:lstStyle/>
                    <a:p>
                      <a:pPr lvl="0" algn="ctr">
                        <a:lnSpc>
                          <a:spcPct val="100000"/>
                        </a:lnSpc>
                        <a:spcBef>
                          <a:spcPts val="0"/>
                        </a:spcBef>
                        <a:spcAft>
                          <a:spcPts val="0"/>
                        </a:spcAft>
                        <a:buNone/>
                      </a:pPr>
                      <a:endParaRPr lang="en-GB" sz="1600" b="0" i="0" u="none" strike="noStrike" noProof="0">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Tried to change institution</a:t>
                      </a:r>
                      <a:endParaRPr lang="en-US" sz="1600">
                        <a:solidFill>
                          <a:schemeClr val="tx1"/>
                        </a:solidFill>
                        <a:latin typeface="Calibri"/>
                      </a:endParaRPr>
                    </a:p>
                  </a:txBody>
                  <a:tcPr>
                    <a:solidFill>
                      <a:srgbClr val="AED7BD"/>
                    </a:solidFill>
                  </a:tcPr>
                </a:tc>
                <a:extLst>
                  <a:ext uri="{0D108BD9-81ED-4DB2-BD59-A6C34878D82A}">
                    <a16:rowId xmlns:a16="http://schemas.microsoft.com/office/drawing/2014/main" val="2362904347"/>
                  </a:ext>
                </a:extLst>
              </a:tr>
            </a:tbl>
          </a:graphicData>
        </a:graphic>
      </p:graphicFrame>
      <p:sp>
        <p:nvSpPr>
          <p:cNvPr id="5" name="TextBox 1">
            <a:extLst>
              <a:ext uri="{FF2B5EF4-FFF2-40B4-BE49-F238E27FC236}">
                <a16:creationId xmlns:a16="http://schemas.microsoft.com/office/drawing/2014/main" id="{B6484FB6-2BE7-3D40-FDAC-69F24A1E7855}"/>
              </a:ext>
            </a:extLst>
          </p:cNvPr>
          <p:cNvSpPr txBox="1"/>
          <p:nvPr/>
        </p:nvSpPr>
        <p:spPr>
          <a:xfrm>
            <a:off x="3026004" y="279400"/>
            <a:ext cx="8452679" cy="5078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900">
                <a:latin typeface="Arial"/>
                <a:cs typeface="Arial"/>
              </a:rPr>
              <a:t>Source of data: Lipinsky, Anke; Schredl, Claudia; Baumann, Horst; Humbert, Anne Laure;, </a:t>
            </a:r>
            <a:r>
              <a:rPr lang="en-GB" sz="900" err="1">
                <a:latin typeface="Arial"/>
                <a:cs typeface="Arial"/>
              </a:rPr>
              <a:t>Tanwar</a:t>
            </a:r>
            <a:r>
              <a:rPr lang="en-GB" sz="900">
                <a:latin typeface="Arial"/>
                <a:cs typeface="Arial"/>
              </a:rPr>
              <a:t>, Jagriti; Bondestam, Fredrik; Freund, </a:t>
            </a:r>
            <a:r>
              <a:rPr lang="en-GB" sz="900" err="1">
                <a:latin typeface="Arial"/>
                <a:cs typeface="Arial"/>
              </a:rPr>
              <a:t>Frederike</a:t>
            </a:r>
            <a:r>
              <a:rPr lang="en-GB" sz="900">
                <a:latin typeface="Arial"/>
                <a:cs typeface="Arial"/>
              </a:rPr>
              <a:t>; </a:t>
            </a:r>
            <a:r>
              <a:rPr lang="en-GB" sz="900" err="1">
                <a:latin typeface="Arial"/>
                <a:cs typeface="Arial"/>
              </a:rPr>
              <a:t>Lomazzi</a:t>
            </a:r>
            <a:r>
              <a:rPr lang="en-GB" sz="900">
                <a:latin typeface="Arial"/>
                <a:cs typeface="Arial"/>
              </a:rPr>
              <a:t>, Vera (2022). </a:t>
            </a:r>
            <a:r>
              <a:rPr lang="en-US" sz="900">
                <a:latin typeface="Arial"/>
                <a:cs typeface="Arial"/>
              </a:rPr>
              <a:t>UniSAFE Survey – Gender-based violence and institutional responses. GESIS - Leibniz </a:t>
            </a:r>
            <a:r>
              <a:rPr lang="en-US" sz="900" err="1">
                <a:latin typeface="Arial"/>
                <a:cs typeface="Arial"/>
              </a:rPr>
              <a:t>Institut</a:t>
            </a:r>
            <a:r>
              <a:rPr lang="en-US" sz="900">
                <a:latin typeface="Arial"/>
                <a:cs typeface="Arial"/>
              </a:rPr>
              <a:t> für </a:t>
            </a:r>
            <a:r>
              <a:rPr lang="en-US" sz="900" err="1">
                <a:latin typeface="Arial"/>
                <a:cs typeface="Arial"/>
              </a:rPr>
              <a:t>Sozialwissenschaften</a:t>
            </a:r>
            <a:r>
              <a:rPr lang="en-US" sz="900">
                <a:latin typeface="Arial"/>
                <a:cs typeface="Arial"/>
              </a:rPr>
              <a:t>. </a:t>
            </a:r>
            <a:r>
              <a:rPr lang="en-US" sz="900" err="1">
                <a:latin typeface="Arial"/>
                <a:cs typeface="Arial"/>
              </a:rPr>
              <a:t>Datenfile</a:t>
            </a:r>
            <a:r>
              <a:rPr lang="en-US" sz="900">
                <a:latin typeface="Arial"/>
                <a:cs typeface="Arial"/>
              </a:rPr>
              <a:t> Version 1.0.0, </a:t>
            </a:r>
            <a:r>
              <a:rPr lang="en-US" sz="900">
                <a:latin typeface="Arial"/>
                <a:cs typeface="Arial"/>
                <a:hlinkClick r:id="rId3"/>
              </a:rPr>
              <a:t>https://doi.org/10.7802/2475</a:t>
            </a:r>
            <a:r>
              <a:rPr lang="en-GB" sz="900">
                <a:latin typeface="Arial"/>
                <a:cs typeface="Arial"/>
              </a:rPr>
              <a:t> </a:t>
            </a:r>
            <a:endParaRPr lang="en-GB" sz="900">
              <a:latin typeface="Arial"/>
              <a:ea typeface="Open Sans"/>
              <a:cs typeface="Arial"/>
            </a:endParaRPr>
          </a:p>
        </p:txBody>
      </p:sp>
    </p:spTree>
    <p:extLst>
      <p:ext uri="{BB962C8B-B14F-4D97-AF65-F5344CB8AC3E}">
        <p14:creationId xmlns:p14="http://schemas.microsoft.com/office/powerpoint/2010/main" val="15369019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531190-4735-54FD-2A44-E0652D91E3D5}"/>
              </a:ext>
            </a:extLst>
          </p:cNvPr>
          <p:cNvSpPr>
            <a:spLocks noGrp="1"/>
          </p:cNvSpPr>
          <p:nvPr>
            <p:ph type="title"/>
          </p:nvPr>
        </p:nvSpPr>
        <p:spPr>
          <a:xfrm>
            <a:off x="1046922" y="1129932"/>
            <a:ext cx="10086975" cy="778381"/>
          </a:xfrm>
        </p:spPr>
        <p:txBody>
          <a:bodyPr/>
          <a:lstStyle/>
          <a:p>
            <a:r>
              <a:rPr lang="en-US" b="1"/>
              <a:t>Root and cause factors</a:t>
            </a:r>
          </a:p>
        </p:txBody>
      </p:sp>
      <p:sp>
        <p:nvSpPr>
          <p:cNvPr id="5" name="TextBox 4">
            <a:extLst>
              <a:ext uri="{FF2B5EF4-FFF2-40B4-BE49-F238E27FC236}">
                <a16:creationId xmlns:a16="http://schemas.microsoft.com/office/drawing/2014/main" id="{7CE65BD0-BD27-92BD-7D85-8FABBB4F6BA0}"/>
              </a:ext>
            </a:extLst>
          </p:cNvPr>
          <p:cNvSpPr txBox="1"/>
          <p:nvPr/>
        </p:nvSpPr>
        <p:spPr>
          <a:xfrm>
            <a:off x="894510" y="2512051"/>
            <a:ext cx="10239387"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2400" b="1">
                <a:latin typeface="Arial" panose="020B0604020202020204" pitchFamily="34" charset="0"/>
                <a:cs typeface="Arial" panose="020B0604020202020204" pitchFamily="34" charset="0"/>
              </a:rPr>
              <a:t>What causes gender-based violence in an academic context?</a:t>
            </a:r>
          </a:p>
        </p:txBody>
      </p:sp>
      <p:cxnSp>
        <p:nvCxnSpPr>
          <p:cNvPr id="6" name="Straight Connector 5">
            <a:extLst>
              <a:ext uri="{FF2B5EF4-FFF2-40B4-BE49-F238E27FC236}">
                <a16:creationId xmlns:a16="http://schemas.microsoft.com/office/drawing/2014/main" id="{B5B6F9A2-651B-2E84-8BD6-04EC4F58F300}"/>
              </a:ext>
            </a:extLst>
          </p:cNvPr>
          <p:cNvCxnSpPr>
            <a:cxnSpLocks/>
          </p:cNvCxnSpPr>
          <p:nvPr/>
        </p:nvCxnSpPr>
        <p:spPr>
          <a:xfrm>
            <a:off x="622163" y="2359971"/>
            <a:ext cx="13368" cy="102001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380D8C6-BC8F-71B9-1DBA-9F4AD367AC2F}"/>
              </a:ext>
            </a:extLst>
          </p:cNvPr>
          <p:cNvSpPr txBox="1"/>
          <p:nvPr/>
        </p:nvSpPr>
        <p:spPr>
          <a:xfrm>
            <a:off x="540166" y="3576053"/>
            <a:ext cx="10748798" cy="2343590"/>
          </a:xfrm>
          <a:prstGeom prst="rect">
            <a:avLst/>
          </a:prstGeom>
          <a:noFill/>
        </p:spPr>
        <p:txBody>
          <a:bodyPr wrap="square" lIns="91440" tIns="45720" rIns="91440" bIns="45720" anchor="t">
            <a:spAutoFit/>
          </a:bodyPr>
          <a:lstStyle/>
          <a:p>
            <a:pPr marL="342900" indent="-342900">
              <a:lnSpc>
                <a:spcPct val="150000"/>
              </a:lnSpc>
              <a:buFont typeface="Wingdings" panose="05000000000000000000" pitchFamily="2" charset="2"/>
              <a:buChar char="q"/>
            </a:pPr>
            <a:r>
              <a:rPr lang="en-US" sz="2000" b="0" i="0">
                <a:solidFill>
                  <a:srgbClr val="FFFFFF"/>
                </a:solidFill>
                <a:effectLst/>
                <a:latin typeface="Arial" panose="020B0604020202020204" pitchFamily="34" charset="0"/>
                <a:cs typeface="Arial" panose="020B0604020202020204" pitchFamily="34" charset="0"/>
              </a:rPr>
              <a:t>Discrimination and biased practices</a:t>
            </a:r>
            <a:r>
              <a:rPr lang="en-US" sz="2000">
                <a:solidFill>
                  <a:srgbClr val="FFFFFF"/>
                </a:solidFill>
                <a:latin typeface="Arial" panose="020B0604020202020204" pitchFamily="34" charset="0"/>
                <a:cs typeface="Arial" panose="020B0604020202020204" pitchFamily="34" charset="0"/>
              </a:rPr>
              <a:t> </a:t>
            </a:r>
            <a:endParaRPr lang="en-US" sz="2000" b="0" i="0">
              <a:solidFill>
                <a:srgbClr val="FFFFFF"/>
              </a:solidFill>
              <a:effectLst/>
              <a:latin typeface="Arial" panose="020B0604020202020204" pitchFamily="34" charset="0"/>
              <a:cs typeface="Arial" panose="020B0604020202020204" pitchFamily="34" charset="0"/>
            </a:endParaRPr>
          </a:p>
          <a:p>
            <a:pPr marL="342900" indent="-342900">
              <a:lnSpc>
                <a:spcPct val="150000"/>
              </a:lnSpc>
              <a:buFont typeface="Wingdings" panose="05000000000000000000" pitchFamily="2" charset="2"/>
              <a:buChar char="q"/>
            </a:pPr>
            <a:r>
              <a:rPr lang="en-US" sz="2000">
                <a:solidFill>
                  <a:srgbClr val="FFFFFF"/>
                </a:solidFill>
                <a:latin typeface="Arial" panose="020B0604020202020204" pitchFamily="34" charset="0"/>
                <a:cs typeface="Arial" panose="020B0604020202020204" pitchFamily="34" charset="0"/>
              </a:rPr>
              <a:t>G</a:t>
            </a:r>
            <a:r>
              <a:rPr lang="en-US" sz="2000" b="0" i="0">
                <a:solidFill>
                  <a:srgbClr val="FFFFFF"/>
                </a:solidFill>
                <a:effectLst/>
                <a:latin typeface="Arial" panose="020B0604020202020204" pitchFamily="34" charset="0"/>
                <a:cs typeface="Arial" panose="020B0604020202020204" pitchFamily="34" charset="0"/>
              </a:rPr>
              <a:t>ender stereotypes and harmful gender and cultural norms</a:t>
            </a:r>
          </a:p>
          <a:p>
            <a:pPr marL="342900" indent="-342900">
              <a:lnSpc>
                <a:spcPct val="150000"/>
              </a:lnSpc>
              <a:buFont typeface="Wingdings" panose="05000000000000000000" pitchFamily="2" charset="2"/>
              <a:buChar char="q"/>
            </a:pPr>
            <a:r>
              <a:rPr lang="en-US" sz="2000">
                <a:solidFill>
                  <a:srgbClr val="FFFFFF"/>
                </a:solidFill>
                <a:latin typeface="Arial" panose="020B0604020202020204" pitchFamily="34" charset="0"/>
                <a:cs typeface="Arial" panose="020B0604020202020204" pitchFamily="34" charset="0"/>
              </a:rPr>
              <a:t>Power inequalities &amp; power dynamics</a:t>
            </a:r>
          </a:p>
          <a:p>
            <a:pPr marL="342900" indent="-342900">
              <a:lnSpc>
                <a:spcPct val="150000"/>
              </a:lnSpc>
              <a:buFont typeface="Wingdings" panose="05000000000000000000" pitchFamily="2" charset="2"/>
              <a:buChar char="q"/>
            </a:pPr>
            <a:r>
              <a:rPr lang="en-US" sz="2000">
                <a:solidFill>
                  <a:srgbClr val="FFFFFF"/>
                </a:solidFill>
                <a:latin typeface="Arial" panose="020B0604020202020204" pitchFamily="34" charset="0"/>
                <a:cs typeface="Arial" panose="020B0604020202020204" pitchFamily="34" charset="0"/>
              </a:rPr>
              <a:t>Systemic issues (cisnormativity, binary gender norms, patriarchal power structures &amp; toxic masculinity)</a:t>
            </a:r>
            <a:endParaRPr lang="LID4096" sz="200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51798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3DB334-B7C6-4728-81B8-1FFBEB7A6BDD}"/>
              </a:ext>
            </a:extLst>
          </p:cNvPr>
          <p:cNvSpPr>
            <a:spLocks noGrp="1"/>
          </p:cNvSpPr>
          <p:nvPr>
            <p:ph type="title"/>
          </p:nvPr>
        </p:nvSpPr>
        <p:spPr>
          <a:xfrm>
            <a:off x="670799" y="1465949"/>
            <a:ext cx="4550689" cy="778381"/>
          </a:xfrm>
        </p:spPr>
        <p:txBody>
          <a:bodyPr/>
          <a:lstStyle/>
          <a:p>
            <a:r>
              <a:rPr lang="en-US" sz="3200"/>
              <a:t>7P model to address gender-based violence in research performing </a:t>
            </a:r>
            <a:r>
              <a:rPr lang="en-US" sz="3200" err="1"/>
              <a:t>organisations</a:t>
            </a:r>
            <a:endParaRPr lang="en-US" sz="3200"/>
          </a:p>
        </p:txBody>
      </p:sp>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27</a:t>
            </a:fld>
            <a:endParaRPr lang="fr-FR"/>
          </a:p>
        </p:txBody>
      </p:sp>
      <p:pic>
        <p:nvPicPr>
          <p:cNvPr id="7" name="Picture 4" descr="Diagram&#10;&#10;Description automatically generated">
            <a:extLst>
              <a:ext uri="{FF2B5EF4-FFF2-40B4-BE49-F238E27FC236}">
                <a16:creationId xmlns:a16="http://schemas.microsoft.com/office/drawing/2014/main" id="{94EC9745-1236-41C4-A909-F1DAE01970DE}"/>
              </a:ext>
            </a:extLst>
          </p:cNvPr>
          <p:cNvPicPr>
            <a:picLocks noChangeAspect="1"/>
          </p:cNvPicPr>
          <p:nvPr/>
        </p:nvPicPr>
        <p:blipFill>
          <a:blip r:embed="rId3"/>
          <a:stretch>
            <a:fillRect/>
          </a:stretch>
        </p:blipFill>
        <p:spPr>
          <a:xfrm>
            <a:off x="5716326" y="1253916"/>
            <a:ext cx="4481847" cy="4736483"/>
          </a:xfrm>
          <a:prstGeom prst="rect">
            <a:avLst/>
          </a:prstGeom>
        </p:spPr>
      </p:pic>
    </p:spTree>
    <p:extLst>
      <p:ext uri="{BB962C8B-B14F-4D97-AF65-F5344CB8AC3E}">
        <p14:creationId xmlns:p14="http://schemas.microsoft.com/office/powerpoint/2010/main" val="40886202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E3AAB5-61E2-B491-7C71-32A53B3C5011}"/>
              </a:ext>
            </a:extLst>
          </p:cNvPr>
          <p:cNvSpPr>
            <a:spLocks noGrp="1"/>
          </p:cNvSpPr>
          <p:nvPr>
            <p:ph type="title"/>
          </p:nvPr>
        </p:nvSpPr>
        <p:spPr>
          <a:xfrm>
            <a:off x="1046922" y="1129932"/>
            <a:ext cx="10086975" cy="778381"/>
          </a:xfrm>
        </p:spPr>
        <p:txBody>
          <a:bodyPr/>
          <a:lstStyle/>
          <a:p>
            <a:r>
              <a:rPr lang="en-US" b="1" err="1"/>
              <a:t>UniSAFE</a:t>
            </a:r>
            <a:r>
              <a:rPr lang="en-US" b="1"/>
              <a:t> 7P model</a:t>
            </a:r>
            <a:endParaRPr lang="en-GB" b="1"/>
          </a:p>
        </p:txBody>
      </p:sp>
      <p:sp>
        <p:nvSpPr>
          <p:cNvPr id="4" name="TextBox 8">
            <a:extLst>
              <a:ext uri="{FF2B5EF4-FFF2-40B4-BE49-F238E27FC236}">
                <a16:creationId xmlns:a16="http://schemas.microsoft.com/office/drawing/2014/main" id="{A04A7CF4-5692-BD32-5053-84A102A4B0AA}"/>
              </a:ext>
            </a:extLst>
          </p:cNvPr>
          <p:cNvSpPr txBox="1"/>
          <p:nvPr/>
        </p:nvSpPr>
        <p:spPr>
          <a:xfrm>
            <a:off x="635419" y="2430475"/>
            <a:ext cx="10498478" cy="326698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Prevalence – estimating the extent of gender-based violence</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Prevention – changing </a:t>
            </a:r>
            <a:r>
              <a:rPr lang="en-US" sz="2000" err="1">
                <a:solidFill>
                  <a:schemeClr val="bg1"/>
                </a:solidFill>
                <a:latin typeface="Arial" panose="020B0604020202020204" pitchFamily="34" charset="0"/>
                <a:cs typeface="Arial" panose="020B0604020202020204" pitchFamily="34" charset="0"/>
              </a:rPr>
              <a:t>behaviours</a:t>
            </a:r>
            <a:r>
              <a:rPr lang="en-US" sz="2000">
                <a:solidFill>
                  <a:schemeClr val="bg1"/>
                </a:solidFill>
                <a:latin typeface="Arial" panose="020B0604020202020204" pitchFamily="34" charset="0"/>
                <a:cs typeface="Arial" panose="020B0604020202020204" pitchFamily="34" charset="0"/>
              </a:rPr>
              <a:t> and culture</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Protection – avoiding (further) harm</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Prosecution – handling cases of gender-based violence</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Provision – offering support and assistance</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Partnerships – involving internal and external actors</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Policy – setting up measures and procedures</a:t>
            </a:r>
          </a:p>
        </p:txBody>
      </p:sp>
    </p:spTree>
    <p:extLst>
      <p:ext uri="{BB962C8B-B14F-4D97-AF65-F5344CB8AC3E}">
        <p14:creationId xmlns:p14="http://schemas.microsoft.com/office/powerpoint/2010/main" val="1420975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21282-4472-C60E-BA85-F5186BA0181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485BB9A-6BED-1507-690D-702A8B6AF407}"/>
              </a:ext>
            </a:extLst>
          </p:cNvPr>
          <p:cNvSpPr/>
          <p:nvPr/>
        </p:nvSpPr>
        <p:spPr>
          <a:xfrm>
            <a:off x="5334928" y="0"/>
            <a:ext cx="6937282"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2A53204A-A0F0-94FA-F8CE-B6D1EB9B7643}"/>
              </a:ext>
            </a:extLst>
          </p:cNvPr>
          <p:cNvSpPr txBox="1"/>
          <p:nvPr/>
        </p:nvSpPr>
        <p:spPr>
          <a:xfrm>
            <a:off x="5668675" y="1383889"/>
            <a:ext cx="6269789" cy="4178836"/>
          </a:xfrm>
          <a:prstGeom prst="rect">
            <a:avLst/>
          </a:prstGeom>
          <a:noFill/>
        </p:spPr>
        <p:txBody>
          <a:bodyPr wrap="square" lIns="0" tIns="45720" rIns="0" bIns="45720" rtlCol="0" anchor="t">
            <a:spAutoFit/>
          </a:bodyPr>
          <a:lstStyle/>
          <a:p>
            <a:pPr>
              <a:lnSpc>
                <a:spcPct val="150000"/>
              </a:lnSpc>
            </a:pPr>
            <a:r>
              <a:rPr lang="en-US" sz="2400">
                <a:solidFill>
                  <a:schemeClr val="bg1"/>
                </a:solidFill>
                <a:latin typeface="Arial" panose="020B0604020202020204" pitchFamily="34" charset="0"/>
                <a:ea typeface="Open Sans"/>
                <a:cs typeface="Arial" panose="020B0604020202020204" pitchFamily="34" charset="0"/>
              </a:rPr>
              <a:t>Examples:</a:t>
            </a:r>
          </a:p>
          <a:p>
            <a:pPr marL="342900" indent="-342900">
              <a:spcBef>
                <a:spcPts val="1200"/>
              </a:spcBef>
              <a:buFont typeface="Wingdings" panose="05000000000000000000" pitchFamily="2" charset="2"/>
              <a:buChar char="q"/>
            </a:pPr>
            <a:r>
              <a:rPr lang="en-US" sz="2400" b="1">
                <a:solidFill>
                  <a:schemeClr val="bg1"/>
                </a:solidFill>
                <a:latin typeface="Arial" panose="020B0604020202020204" pitchFamily="34" charset="0"/>
                <a:ea typeface="Open Sans"/>
                <a:cs typeface="Arial" panose="020B0604020202020204" pitchFamily="34" charset="0"/>
              </a:rPr>
              <a:t>Prevention</a:t>
            </a:r>
            <a:r>
              <a:rPr lang="en-US" sz="2400">
                <a:solidFill>
                  <a:schemeClr val="bg1"/>
                </a:solidFill>
                <a:latin typeface="Arial" panose="020B0604020202020204" pitchFamily="34" charset="0"/>
                <a:ea typeface="Open Sans"/>
                <a:cs typeface="Arial" panose="020B0604020202020204" pitchFamily="34" charset="0"/>
              </a:rPr>
              <a:t> by changing institutional culture to address cisnormative culture</a:t>
            </a:r>
          </a:p>
          <a:p>
            <a:pPr marL="342900" indent="-342900">
              <a:spcBef>
                <a:spcPts val="1200"/>
              </a:spcBef>
              <a:buFont typeface="Wingdings" panose="05000000000000000000" pitchFamily="2" charset="2"/>
              <a:buChar char="q"/>
            </a:pPr>
            <a:r>
              <a:rPr lang="en-US" sz="2400" b="1">
                <a:solidFill>
                  <a:schemeClr val="bg1"/>
                </a:solidFill>
                <a:latin typeface="Arial" panose="020B0604020202020204" pitchFamily="34" charset="0"/>
                <a:ea typeface="Open Sans"/>
                <a:cs typeface="Arial" panose="020B0604020202020204" pitchFamily="34" charset="0"/>
              </a:rPr>
              <a:t>Partnership</a:t>
            </a:r>
            <a:r>
              <a:rPr lang="en-US" sz="2400">
                <a:solidFill>
                  <a:schemeClr val="bg1"/>
                </a:solidFill>
                <a:latin typeface="Arial" panose="020B0604020202020204" pitchFamily="34" charset="0"/>
                <a:ea typeface="Open Sans"/>
                <a:cs typeface="Arial" panose="020B0604020202020204" pitchFamily="34" charset="0"/>
              </a:rPr>
              <a:t> with internal and external LGBTQ+ </a:t>
            </a:r>
            <a:r>
              <a:rPr lang="en-US" sz="2400" err="1">
                <a:solidFill>
                  <a:schemeClr val="bg1"/>
                </a:solidFill>
                <a:latin typeface="Arial" panose="020B0604020202020204" pitchFamily="34" charset="0"/>
                <a:ea typeface="Open Sans"/>
                <a:cs typeface="Arial" panose="020B0604020202020204" pitchFamily="34" charset="0"/>
              </a:rPr>
              <a:t>organisations</a:t>
            </a:r>
            <a:r>
              <a:rPr lang="en-US" sz="2400">
                <a:solidFill>
                  <a:schemeClr val="bg1"/>
                </a:solidFill>
                <a:latin typeface="Arial" panose="020B0604020202020204" pitchFamily="34" charset="0"/>
                <a:ea typeface="Open Sans"/>
                <a:cs typeface="Arial" panose="020B0604020202020204" pitchFamily="34" charset="0"/>
              </a:rPr>
              <a:t>, healthcare providers, legal aid agency, etc.</a:t>
            </a:r>
          </a:p>
          <a:p>
            <a:pPr marL="342900" indent="-342900">
              <a:spcBef>
                <a:spcPts val="1200"/>
              </a:spcBef>
              <a:buFont typeface="Wingdings" panose="05000000000000000000" pitchFamily="2" charset="2"/>
              <a:buChar char="q"/>
            </a:pPr>
            <a:r>
              <a:rPr lang="en-US" sz="2400" b="1">
                <a:solidFill>
                  <a:schemeClr val="bg1"/>
                </a:solidFill>
                <a:latin typeface="Arial" panose="020B0604020202020204" pitchFamily="34" charset="0"/>
                <a:ea typeface="Open Sans"/>
                <a:cs typeface="Arial" panose="020B0604020202020204" pitchFamily="34" charset="0"/>
              </a:rPr>
              <a:t>Policies</a:t>
            </a:r>
            <a:r>
              <a:rPr lang="en-US" sz="2400">
                <a:solidFill>
                  <a:schemeClr val="bg1"/>
                </a:solidFill>
                <a:latin typeface="Arial" panose="020B0604020202020204" pitchFamily="34" charset="0"/>
                <a:ea typeface="Open Sans"/>
                <a:cs typeface="Arial" panose="020B0604020202020204" pitchFamily="34" charset="0"/>
              </a:rPr>
              <a:t> that explicitly include protection for trans and non-binary people</a:t>
            </a:r>
          </a:p>
          <a:p>
            <a:pPr marL="342900" indent="-342900">
              <a:lnSpc>
                <a:spcPct val="150000"/>
              </a:lnSpc>
              <a:buFont typeface="Wingdings" panose="05000000000000000000" pitchFamily="2" charset="2"/>
              <a:buChar char="q"/>
            </a:pPr>
            <a:endParaRPr lang="en-US" sz="2400">
              <a:solidFill>
                <a:schemeClr val="bg1"/>
              </a:solidFill>
              <a:latin typeface="Arial" panose="020B0604020202020204" pitchFamily="34" charset="0"/>
              <a:ea typeface="Open Sans"/>
              <a:cs typeface="Arial" panose="020B0604020202020204" pitchFamily="34" charset="0"/>
            </a:endParaRPr>
          </a:p>
        </p:txBody>
      </p:sp>
      <p:sp>
        <p:nvSpPr>
          <p:cNvPr id="12" name="Espace réservé du numéro de diapositive 4">
            <a:extLst>
              <a:ext uri="{FF2B5EF4-FFF2-40B4-BE49-F238E27FC236}">
                <a16:creationId xmlns:a16="http://schemas.microsoft.com/office/drawing/2014/main" id="{FE773F1F-905A-797A-5002-5FAD544ABF2F}"/>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pPr/>
              <a:t>29</a:t>
            </a:fld>
            <a:endParaRPr lang="fr-FR">
              <a:solidFill>
                <a:schemeClr val="bg1"/>
              </a:solidFill>
              <a:latin typeface="Arial" panose="020B0604020202020204" pitchFamily="34" charset="0"/>
              <a:cs typeface="Arial" panose="020B0604020202020204" pitchFamily="34" charset="0"/>
            </a:endParaRPr>
          </a:p>
        </p:txBody>
      </p:sp>
      <p:sp>
        <p:nvSpPr>
          <p:cNvPr id="13" name="Title 1">
            <a:extLst>
              <a:ext uri="{FF2B5EF4-FFF2-40B4-BE49-F238E27FC236}">
                <a16:creationId xmlns:a16="http://schemas.microsoft.com/office/drawing/2014/main" id="{B771F152-0EEE-22C8-8ED3-E0C0AEF3443E}"/>
              </a:ext>
            </a:extLst>
          </p:cNvPr>
          <p:cNvSpPr txBox="1">
            <a:spLocks/>
          </p:cNvSpPr>
          <p:nvPr/>
        </p:nvSpPr>
        <p:spPr>
          <a:xfrm>
            <a:off x="654747" y="1146844"/>
            <a:ext cx="4182430" cy="722667"/>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sz="2800"/>
              <a:t>7P model in trans and non-binary context</a:t>
            </a:r>
          </a:p>
        </p:txBody>
      </p:sp>
      <p:pic>
        <p:nvPicPr>
          <p:cNvPr id="2" name="Picture 4" descr="Diagram&#10;&#10;Description automatically generated">
            <a:extLst>
              <a:ext uri="{FF2B5EF4-FFF2-40B4-BE49-F238E27FC236}">
                <a16:creationId xmlns:a16="http://schemas.microsoft.com/office/drawing/2014/main" id="{DD39101D-D118-85C2-8625-332FD5E44909}"/>
              </a:ext>
            </a:extLst>
          </p:cNvPr>
          <p:cNvPicPr>
            <a:picLocks noChangeAspect="1"/>
          </p:cNvPicPr>
          <p:nvPr/>
        </p:nvPicPr>
        <p:blipFill>
          <a:blip r:embed="rId3"/>
          <a:stretch>
            <a:fillRect/>
          </a:stretch>
        </p:blipFill>
        <p:spPr>
          <a:xfrm>
            <a:off x="1094948" y="2492615"/>
            <a:ext cx="3302027" cy="3489632"/>
          </a:xfrm>
          <a:prstGeom prst="rect">
            <a:avLst/>
          </a:prstGeom>
        </p:spPr>
      </p:pic>
    </p:spTree>
    <p:extLst>
      <p:ext uri="{BB962C8B-B14F-4D97-AF65-F5344CB8AC3E}">
        <p14:creationId xmlns:p14="http://schemas.microsoft.com/office/powerpoint/2010/main" val="1491078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3403826" y="42339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endParaRPr lang="en-US" b="1"/>
          </a:p>
        </p:txBody>
      </p:sp>
      <p:sp>
        <p:nvSpPr>
          <p:cNvPr id="7" name="Title 6">
            <a:extLst>
              <a:ext uri="{FF2B5EF4-FFF2-40B4-BE49-F238E27FC236}">
                <a16:creationId xmlns:a16="http://schemas.microsoft.com/office/drawing/2014/main" id="{B4C3AA82-C246-BE52-E9C2-DE1ADFA12D7E}"/>
              </a:ext>
            </a:extLst>
          </p:cNvPr>
          <p:cNvSpPr>
            <a:spLocks noGrp="1"/>
          </p:cNvSpPr>
          <p:nvPr>
            <p:ph type="title"/>
          </p:nvPr>
        </p:nvSpPr>
        <p:spPr/>
        <p:txBody>
          <a:bodyPr/>
          <a:lstStyle/>
          <a:p>
            <a:r>
              <a:rPr lang="en-US" b="1"/>
              <a:t>Learning Objectives</a:t>
            </a:r>
            <a:br>
              <a:rPr lang="en-US" b="1"/>
            </a:br>
            <a:endParaRPr lang="en-GB"/>
          </a:p>
        </p:txBody>
      </p:sp>
      <p:sp>
        <p:nvSpPr>
          <p:cNvPr id="9" name="TextBox 8">
            <a:extLst>
              <a:ext uri="{FF2B5EF4-FFF2-40B4-BE49-F238E27FC236}">
                <a16:creationId xmlns:a16="http://schemas.microsoft.com/office/drawing/2014/main" id="{C88745D9-FD62-5114-071E-2B7BCE20FB63}"/>
              </a:ext>
            </a:extLst>
          </p:cNvPr>
          <p:cNvSpPr txBox="1"/>
          <p:nvPr/>
        </p:nvSpPr>
        <p:spPr>
          <a:xfrm>
            <a:off x="1046921" y="2495733"/>
            <a:ext cx="10086975" cy="3416320"/>
          </a:xfrm>
          <a:prstGeom prst="rect">
            <a:avLst/>
          </a:prstGeom>
          <a:noFill/>
        </p:spPr>
        <p:txBody>
          <a:bodyPr wrap="square">
            <a:spAutoFit/>
          </a:bodyPr>
          <a:lstStyle/>
          <a:p>
            <a:pPr marL="285750" indent="-285750">
              <a:buFont typeface="Arial" panose="020B0604020202020204" pitchFamily="34" charset="0"/>
              <a:buChar char="•"/>
            </a:pPr>
            <a:endParaRPr lang="en-GB" sz="2400">
              <a:solidFill>
                <a:schemeClr val="bg1"/>
              </a:solidFill>
              <a:latin typeface="Arial"/>
              <a:cs typeface="Arial"/>
            </a:endParaRPr>
          </a:p>
          <a:p>
            <a:pPr marL="342900" lvl="0" indent="-342900">
              <a:buFont typeface="Arial" panose="020B0604020202020204" pitchFamily="34" charset="0"/>
              <a:buChar char="•"/>
            </a:pPr>
            <a:r>
              <a:rPr lang="en-GB" sz="2400">
                <a:solidFill>
                  <a:schemeClr val="bg1"/>
                </a:solidFill>
                <a:latin typeface="Arial"/>
                <a:cs typeface="Arial"/>
              </a:rPr>
              <a:t>Understand the definitions and scope of gender-based violence, and in particular the concept of continuum of violence, its prevalence and impact in a university context </a:t>
            </a:r>
          </a:p>
          <a:p>
            <a:pPr marL="342900" lvl="0" indent="-342900">
              <a:buFont typeface="Arial" panose="020B0604020202020204" pitchFamily="34" charset="0"/>
              <a:buChar char="•"/>
            </a:pPr>
            <a:endParaRPr lang="en-GB" sz="2400">
              <a:solidFill>
                <a:schemeClr val="bg1"/>
              </a:solidFill>
              <a:latin typeface="Arial"/>
              <a:cs typeface="Arial"/>
            </a:endParaRPr>
          </a:p>
          <a:p>
            <a:pPr marL="342900" lvl="0" indent="-342900">
              <a:buFont typeface="Arial" panose="020B0604020202020204" pitchFamily="34" charset="0"/>
              <a:buChar char="•"/>
            </a:pPr>
            <a:r>
              <a:rPr lang="en-GB" sz="2400">
                <a:solidFill>
                  <a:schemeClr val="bg1"/>
                </a:solidFill>
                <a:latin typeface="Arial"/>
                <a:cs typeface="Arial"/>
              </a:rPr>
              <a:t>Learn about cisnormativity and the gender binary in relation to gender-based violence and the importance of an inclusive environment for trans and non-binary people in universities </a:t>
            </a:r>
          </a:p>
          <a:p>
            <a:pPr marL="285750" indent="-285750">
              <a:buFont typeface="Arial" panose="020B0604020202020204" pitchFamily="34" charset="0"/>
              <a:buChar char="•"/>
            </a:pPr>
            <a:endParaRPr lang="en-GB" sz="2400">
              <a:solidFill>
                <a:schemeClr val="bg1"/>
              </a:solidFill>
              <a:latin typeface="Arial"/>
              <a:cs typeface="Arial"/>
            </a:endParaRPr>
          </a:p>
        </p:txBody>
      </p:sp>
    </p:spTree>
    <p:extLst>
      <p:ext uri="{BB962C8B-B14F-4D97-AF65-F5344CB8AC3E}">
        <p14:creationId xmlns:p14="http://schemas.microsoft.com/office/powerpoint/2010/main" val="23377570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CBC7E69-477A-87F4-A3A5-1891C4E69E80}"/>
              </a:ext>
            </a:extLst>
          </p:cNvPr>
          <p:cNvSpPr>
            <a:spLocks noGrp="1"/>
          </p:cNvSpPr>
          <p:nvPr>
            <p:ph type="title"/>
          </p:nvPr>
        </p:nvSpPr>
        <p:spPr>
          <a:xfrm>
            <a:off x="1046922" y="1129932"/>
            <a:ext cx="10086975" cy="778381"/>
          </a:xfrm>
        </p:spPr>
        <p:txBody>
          <a:bodyPr/>
          <a:lstStyle/>
          <a:p>
            <a:r>
              <a:rPr lang="en-GB" b="1" err="1">
                <a:latin typeface="D-DIN Exp"/>
              </a:rPr>
              <a:t>UniSAFE</a:t>
            </a:r>
            <a:r>
              <a:rPr lang="en-GB" b="1">
                <a:latin typeface="D-DIN Exp"/>
              </a:rPr>
              <a:t> Toolkit</a:t>
            </a:r>
            <a:endParaRPr lang="en-US"/>
          </a:p>
        </p:txBody>
      </p:sp>
      <p:pic>
        <p:nvPicPr>
          <p:cNvPr id="6" name="Picture 5">
            <a:extLst>
              <a:ext uri="{FF2B5EF4-FFF2-40B4-BE49-F238E27FC236}">
                <a16:creationId xmlns:a16="http://schemas.microsoft.com/office/drawing/2014/main" id="{223FD97E-0816-ACC6-7DEA-B5F4A6D4AAC4}"/>
              </a:ext>
            </a:extLst>
          </p:cNvPr>
          <p:cNvPicPr>
            <a:picLocks noChangeAspect="1"/>
          </p:cNvPicPr>
          <p:nvPr/>
        </p:nvPicPr>
        <p:blipFill>
          <a:blip r:embed="rId3"/>
          <a:stretch>
            <a:fillRect/>
          </a:stretch>
        </p:blipFill>
        <p:spPr>
          <a:xfrm>
            <a:off x="452527" y="5608044"/>
            <a:ext cx="342900" cy="342900"/>
          </a:xfrm>
          <a:prstGeom prst="rect">
            <a:avLst/>
          </a:prstGeom>
        </p:spPr>
      </p:pic>
      <p:pic>
        <p:nvPicPr>
          <p:cNvPr id="7" name="Picture 6" descr="A screenshot of a web page&#10;&#10;Description automatically generated">
            <a:extLst>
              <a:ext uri="{FF2B5EF4-FFF2-40B4-BE49-F238E27FC236}">
                <a16:creationId xmlns:a16="http://schemas.microsoft.com/office/drawing/2014/main" id="{7D4046D1-9074-8399-87DC-929862165EF7}"/>
              </a:ext>
            </a:extLst>
          </p:cNvPr>
          <p:cNvPicPr>
            <a:picLocks noChangeAspect="1"/>
          </p:cNvPicPr>
          <p:nvPr/>
        </p:nvPicPr>
        <p:blipFill>
          <a:blip r:embed="rId4"/>
          <a:stretch>
            <a:fillRect/>
          </a:stretch>
        </p:blipFill>
        <p:spPr>
          <a:xfrm>
            <a:off x="1504950" y="2305050"/>
            <a:ext cx="5295900" cy="2447925"/>
          </a:xfrm>
          <a:prstGeom prst="rect">
            <a:avLst/>
          </a:prstGeom>
        </p:spPr>
      </p:pic>
      <p:pic>
        <p:nvPicPr>
          <p:cNvPr id="8" name="Picture 7" descr="A screenshot of a computer screen&#10;&#10;Description automatically generated">
            <a:extLst>
              <a:ext uri="{FF2B5EF4-FFF2-40B4-BE49-F238E27FC236}">
                <a16:creationId xmlns:a16="http://schemas.microsoft.com/office/drawing/2014/main" id="{941F04A9-5077-A5DF-1486-54EF91EAF5CB}"/>
              </a:ext>
            </a:extLst>
          </p:cNvPr>
          <p:cNvPicPr>
            <a:picLocks noChangeAspect="1"/>
          </p:cNvPicPr>
          <p:nvPr/>
        </p:nvPicPr>
        <p:blipFill>
          <a:blip r:embed="rId5"/>
          <a:stretch>
            <a:fillRect/>
          </a:stretch>
        </p:blipFill>
        <p:spPr>
          <a:xfrm>
            <a:off x="5810250" y="3438525"/>
            <a:ext cx="4933950" cy="2990850"/>
          </a:xfrm>
          <a:prstGeom prst="rect">
            <a:avLst/>
          </a:prstGeom>
        </p:spPr>
      </p:pic>
      <p:sp>
        <p:nvSpPr>
          <p:cNvPr id="9" name="Title 1">
            <a:extLst>
              <a:ext uri="{FF2B5EF4-FFF2-40B4-BE49-F238E27FC236}">
                <a16:creationId xmlns:a16="http://schemas.microsoft.com/office/drawing/2014/main" id="{96D448B0-F060-F44F-E9C6-A0F70B3CE1F3}"/>
              </a:ext>
            </a:extLst>
          </p:cNvPr>
          <p:cNvSpPr txBox="1">
            <a:spLocks/>
          </p:cNvSpPr>
          <p:nvPr/>
        </p:nvSpPr>
        <p:spPr>
          <a:xfrm>
            <a:off x="965771" y="5398673"/>
            <a:ext cx="9454510" cy="631077"/>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5792CE"/>
                </a:solidFill>
                <a:latin typeface="Arial"/>
                <a:cs typeface="Arial"/>
                <a:hlinkClick r:id="rId6">
                  <a:extLst>
                    <a:ext uri="{A12FA001-AC4F-418D-AE19-62706E023703}">
                      <ahyp:hlinkClr xmlns:ahyp="http://schemas.microsoft.com/office/drawing/2018/hyperlinkcolor" val="tx"/>
                    </a:ext>
                  </a:extLst>
                </a:hlinkClick>
              </a:rPr>
              <a:t>www.unisafe-toolkit.eu</a:t>
            </a:r>
          </a:p>
          <a:p>
            <a:endParaRPr lang="en-US" sz="2000" b="1">
              <a:solidFill>
                <a:srgbClr val="5792CE"/>
              </a:solidFill>
              <a:latin typeface="Arial"/>
              <a:cs typeface="Arial"/>
            </a:endParaRPr>
          </a:p>
        </p:txBody>
      </p:sp>
    </p:spTree>
    <p:extLst>
      <p:ext uri="{BB962C8B-B14F-4D97-AF65-F5344CB8AC3E}">
        <p14:creationId xmlns:p14="http://schemas.microsoft.com/office/powerpoint/2010/main" val="17533621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B9AEC-E2AD-4EF7-10BD-C54D996F12CB}"/>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749A6A6-45E9-58EF-6817-7D1F87370E5C}"/>
              </a:ext>
            </a:extLst>
          </p:cNvPr>
          <p:cNvSpPr txBox="1">
            <a:spLocks/>
          </p:cNvSpPr>
          <p:nvPr/>
        </p:nvSpPr>
        <p:spPr>
          <a:xfrm>
            <a:off x="951672" y="304551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4000">
                <a:solidFill>
                  <a:schemeClr val="bg1"/>
                </a:solidFill>
                <a:latin typeface="Arial"/>
                <a:cs typeface="Arial"/>
              </a:rPr>
              <a:t>Break</a:t>
            </a:r>
            <a:endParaRPr lang="en-US" sz="4000">
              <a:solidFill>
                <a:schemeClr val="bg1"/>
              </a:solidFill>
              <a:latin typeface="Arial"/>
              <a:cs typeface="Arial"/>
            </a:endParaRPr>
          </a:p>
        </p:txBody>
      </p:sp>
    </p:spTree>
    <p:extLst>
      <p:ext uri="{BB962C8B-B14F-4D97-AF65-F5344CB8AC3E}">
        <p14:creationId xmlns:p14="http://schemas.microsoft.com/office/powerpoint/2010/main" val="33452993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3A405-3964-3214-9DC7-5808C3BCF45A}"/>
            </a:ext>
          </a:extLst>
        </p:cNvPr>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191D4825-309C-25A1-0017-4511E4643C0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32</a:t>
            </a:fld>
            <a:endParaRPr lang="fr-FR"/>
          </a:p>
        </p:txBody>
      </p:sp>
      <p:sp>
        <p:nvSpPr>
          <p:cNvPr id="8" name="TextBox 11">
            <a:extLst>
              <a:ext uri="{FF2B5EF4-FFF2-40B4-BE49-F238E27FC236}">
                <a16:creationId xmlns:a16="http://schemas.microsoft.com/office/drawing/2014/main" id="{FE1D9283-D515-2BED-4F8A-0F78DBE94AB4}"/>
              </a:ext>
            </a:extLst>
          </p:cNvPr>
          <p:cNvSpPr txBox="1">
            <a:spLocks/>
          </p:cNvSpPr>
          <p:nvPr/>
        </p:nvSpPr>
        <p:spPr>
          <a:xfrm>
            <a:off x="1319971" y="2331616"/>
            <a:ext cx="9552058" cy="2194768"/>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3600" b="1">
                <a:solidFill>
                  <a:srgbClr val="964091"/>
                </a:solidFill>
                <a:latin typeface="Arial"/>
                <a:cs typeface="Arial"/>
              </a:rPr>
              <a:t>Group activity:</a:t>
            </a:r>
            <a:endParaRPr lang="en-US" sz="3600" b="1" dirty="0">
              <a:solidFill>
                <a:srgbClr val="964091"/>
              </a:solidFill>
              <a:latin typeface="Arial"/>
              <a:cs typeface="Arial"/>
            </a:endParaRPr>
          </a:p>
          <a:p>
            <a:pPr algn="ctr">
              <a:lnSpc>
                <a:spcPct val="130000"/>
              </a:lnSpc>
            </a:pPr>
            <a:r>
              <a:rPr lang="en-US" sz="3600" b="1" dirty="0">
                <a:solidFill>
                  <a:srgbClr val="964091"/>
                </a:solidFill>
                <a:latin typeface="Arial"/>
                <a:cs typeface="Arial"/>
              </a:rPr>
              <a:t>Identify and </a:t>
            </a:r>
            <a:r>
              <a:rPr lang="en-US" sz="3600" b="1" dirty="0" err="1">
                <a:solidFill>
                  <a:srgbClr val="964091"/>
                </a:solidFill>
                <a:latin typeface="Arial"/>
                <a:cs typeface="Arial"/>
              </a:rPr>
              <a:t>analyse</a:t>
            </a:r>
            <a:r>
              <a:rPr lang="en-US" sz="3600" b="1" dirty="0">
                <a:solidFill>
                  <a:srgbClr val="964091"/>
                </a:solidFill>
                <a:latin typeface="Arial"/>
                <a:cs typeface="Arial"/>
              </a:rPr>
              <a:t> gender-based violence against trans and non-binary people</a:t>
            </a:r>
          </a:p>
        </p:txBody>
      </p:sp>
    </p:spTree>
    <p:extLst>
      <p:ext uri="{BB962C8B-B14F-4D97-AF65-F5344CB8AC3E}">
        <p14:creationId xmlns:p14="http://schemas.microsoft.com/office/powerpoint/2010/main" val="35677732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BDDB3A-1493-CE02-59AC-2E2AF5F39B2E}"/>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8C8CDBD1-A85B-9DD6-27CB-C27E146FA4EB}"/>
              </a:ext>
            </a:extLst>
          </p:cNvPr>
          <p:cNvSpPr>
            <a:spLocks noGrp="1"/>
          </p:cNvSpPr>
          <p:nvPr>
            <p:ph type="title"/>
          </p:nvPr>
        </p:nvSpPr>
        <p:spPr>
          <a:xfrm>
            <a:off x="1046922" y="1093356"/>
            <a:ext cx="10086975" cy="887843"/>
          </a:xfrm>
        </p:spPr>
        <p:txBody>
          <a:bodyPr/>
          <a:lstStyle/>
          <a:p>
            <a:r>
              <a:rPr lang="en-US" sz="2400" b="1"/>
              <a:t>Group exercise: </a:t>
            </a:r>
            <a:r>
              <a:rPr lang="en-US" sz="2400" b="1">
                <a:solidFill>
                  <a:srgbClr val="000000"/>
                </a:solidFill>
                <a:latin typeface="Arial" panose="020B0604020202020204" pitchFamily="34" charset="0"/>
                <a:cs typeface="Arial" panose="020B0604020202020204" pitchFamily="34" charset="0"/>
              </a:rPr>
              <a:t>Identify and </a:t>
            </a:r>
            <a:r>
              <a:rPr lang="en-US" sz="2400" b="1" err="1">
                <a:solidFill>
                  <a:srgbClr val="000000"/>
                </a:solidFill>
                <a:latin typeface="Arial" panose="020B0604020202020204" pitchFamily="34" charset="0"/>
                <a:cs typeface="Arial" panose="020B0604020202020204" pitchFamily="34" charset="0"/>
              </a:rPr>
              <a:t>analyse</a:t>
            </a:r>
            <a:r>
              <a:rPr lang="en-US" sz="2400" b="1">
                <a:solidFill>
                  <a:srgbClr val="000000"/>
                </a:solidFill>
                <a:latin typeface="Arial" panose="020B0604020202020204" pitchFamily="34" charset="0"/>
                <a:cs typeface="Arial" panose="020B0604020202020204" pitchFamily="34" charset="0"/>
              </a:rPr>
              <a:t> gender-based violence against trans and non-binary people </a:t>
            </a:r>
            <a:endParaRPr lang="en-US" sz="2400" b="1"/>
          </a:p>
        </p:txBody>
      </p:sp>
      <p:sp>
        <p:nvSpPr>
          <p:cNvPr id="8" name="TextBox 7">
            <a:extLst>
              <a:ext uri="{FF2B5EF4-FFF2-40B4-BE49-F238E27FC236}">
                <a16:creationId xmlns:a16="http://schemas.microsoft.com/office/drawing/2014/main" id="{A16CD25D-54BC-2ECF-FFAF-F2571F904FAD}"/>
              </a:ext>
            </a:extLst>
          </p:cNvPr>
          <p:cNvSpPr txBox="1">
            <a:spLocks/>
          </p:cNvSpPr>
          <p:nvPr/>
        </p:nvSpPr>
        <p:spPr>
          <a:xfrm>
            <a:off x="1046922" y="2314212"/>
            <a:ext cx="5049078" cy="3477875"/>
          </a:xfrm>
          <a:prstGeom prst="rect">
            <a:avLst/>
          </a:prstGeom>
          <a:noFill/>
        </p:spPr>
        <p:txBody>
          <a:bodyPr wrap="square" lIns="0" tIns="45720" rIns="0" bIns="45720" rtlCol="0" anchor="t">
            <a:spAutoFit/>
          </a:bodyPr>
          <a:lstStyle/>
          <a:p>
            <a:pPr marL="457200" indent="-457200">
              <a:buAutoNum type="arabicPeriod"/>
            </a:pPr>
            <a:r>
              <a:rPr lang="en-US" sz="2000">
                <a:solidFill>
                  <a:srgbClr val="000000"/>
                </a:solidFill>
                <a:latin typeface="Arial" panose="020B0604020202020204" pitchFamily="34" charset="0"/>
                <a:cs typeface="Arial" panose="020B0604020202020204" pitchFamily="34" charset="0"/>
              </a:rPr>
              <a:t>Understand the case story.</a:t>
            </a:r>
          </a:p>
          <a:p>
            <a:pPr marL="457200" indent="-457200">
              <a:buAutoNum type="arabicPeriod"/>
            </a:pPr>
            <a:endParaRPr lang="en-US" sz="2000">
              <a:solidFill>
                <a:srgbClr val="000000"/>
              </a:solidFill>
              <a:latin typeface="Arial" panose="020B0604020202020204" pitchFamily="34" charset="0"/>
              <a:cs typeface="Arial" panose="020B0604020202020204" pitchFamily="34" charset="0"/>
            </a:endParaRPr>
          </a:p>
          <a:p>
            <a:pPr marL="457200" indent="-457200">
              <a:buAutoNum type="arabicPeriod"/>
            </a:pPr>
            <a:r>
              <a:rPr lang="en-US" sz="2000">
                <a:solidFill>
                  <a:srgbClr val="000000"/>
                </a:solidFill>
                <a:latin typeface="Arial" panose="020B0604020202020204" pitchFamily="34" charset="0"/>
                <a:cs typeface="Arial" panose="020B0604020202020204" pitchFamily="34" charset="0"/>
              </a:rPr>
              <a:t>Identify the consequences of gender-based violence, the causes, and the external factors.</a:t>
            </a:r>
          </a:p>
          <a:p>
            <a:pPr marL="457200" indent="-457200">
              <a:buAutoNum type="arabicPeriod"/>
            </a:pPr>
            <a:endParaRPr lang="en-US" sz="2000">
              <a:solidFill>
                <a:srgbClr val="000000"/>
              </a:solidFill>
              <a:latin typeface="Arial" panose="020B0604020202020204" pitchFamily="34" charset="0"/>
              <a:cs typeface="Arial" panose="020B0604020202020204" pitchFamily="34" charset="0"/>
            </a:endParaRPr>
          </a:p>
          <a:p>
            <a:pPr marL="457200" indent="-457200">
              <a:buAutoNum type="arabicPeriod"/>
            </a:pPr>
            <a:r>
              <a:rPr lang="en-US" sz="2000">
                <a:solidFill>
                  <a:srgbClr val="000000"/>
                </a:solidFill>
                <a:latin typeface="Arial" panose="020B0604020202020204" pitchFamily="34" charset="0"/>
                <a:cs typeface="Arial" panose="020B0604020202020204" pitchFamily="34" charset="0"/>
              </a:rPr>
              <a:t>Write them down on sticky notes and put them on the paper of the tree diagram.</a:t>
            </a:r>
          </a:p>
          <a:p>
            <a:pPr marL="457200" indent="-457200">
              <a:buAutoNum type="arabicPeriod"/>
            </a:pPr>
            <a:endParaRPr lang="en-US" sz="2000">
              <a:solidFill>
                <a:srgbClr val="000000"/>
              </a:solidFill>
              <a:latin typeface="Arial" panose="020B0604020202020204" pitchFamily="34" charset="0"/>
              <a:cs typeface="Arial" panose="020B0604020202020204" pitchFamily="34" charset="0"/>
            </a:endParaRPr>
          </a:p>
          <a:p>
            <a:pPr marL="457200" indent="-457200">
              <a:buAutoNum type="arabicPeriod"/>
            </a:pPr>
            <a:r>
              <a:rPr lang="en-US" sz="2000">
                <a:solidFill>
                  <a:srgbClr val="000000"/>
                </a:solidFill>
                <a:latin typeface="Arial" panose="020B0604020202020204" pitchFamily="34" charset="0"/>
                <a:cs typeface="Arial" panose="020B0604020202020204" pitchFamily="34" charset="0"/>
              </a:rPr>
              <a:t>Share your findings and analysis in plenary</a:t>
            </a:r>
          </a:p>
        </p:txBody>
      </p:sp>
      <p:sp>
        <p:nvSpPr>
          <p:cNvPr id="9" name="Espace réservé du numéro de diapositive 2">
            <a:extLst>
              <a:ext uri="{FF2B5EF4-FFF2-40B4-BE49-F238E27FC236}">
                <a16:creationId xmlns:a16="http://schemas.microsoft.com/office/drawing/2014/main" id="{ED9B7FF4-62C3-5447-A8FF-D2C54245E73A}"/>
              </a:ext>
            </a:extLst>
          </p:cNvPr>
          <p:cNvSpPr>
            <a:spLocks noGrp="1"/>
          </p:cNvSpPr>
          <p:nvPr>
            <p:ph type="sldNum" sz="quarter" idx="4"/>
          </p:nvPr>
        </p:nvSpPr>
        <p:spPr>
          <a:xfrm>
            <a:off x="8328910" y="6333377"/>
            <a:ext cx="2743200" cy="236225"/>
          </a:xfrm>
        </p:spPr>
        <p:txBody>
          <a:bodyPr/>
          <a:lstStyle/>
          <a:p>
            <a:fld id="{783777ED-E0AE-DD49-A1E6-113717D9A99F}" type="slidenum">
              <a:rPr lang="fr-FR" dirty="0" smtClean="0">
                <a:latin typeface="Arial" panose="020B0604020202020204" pitchFamily="34" charset="0"/>
                <a:cs typeface="Arial" panose="020B0604020202020204" pitchFamily="34" charset="0"/>
              </a:rPr>
              <a:pPr/>
              <a:t>33</a:t>
            </a:fld>
            <a:endParaRPr lang="fr-FR">
              <a:latin typeface="Arial" panose="020B0604020202020204" pitchFamily="34" charset="0"/>
              <a:cs typeface="Arial" panose="020B0604020202020204" pitchFamily="34" charset="0"/>
            </a:endParaRPr>
          </a:p>
        </p:txBody>
      </p:sp>
      <p:pic>
        <p:nvPicPr>
          <p:cNvPr id="4" name="Picture 3" descr="A diagram of a tree with many sticky notes&#10;&#10;Description automatically generated">
            <a:extLst>
              <a:ext uri="{FF2B5EF4-FFF2-40B4-BE49-F238E27FC236}">
                <a16:creationId xmlns:a16="http://schemas.microsoft.com/office/drawing/2014/main" id="{D82B4BEF-3AB8-2EA0-F995-79FBC0BF29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7810" y="1873142"/>
            <a:ext cx="4893008" cy="4696460"/>
          </a:xfrm>
          <a:prstGeom prst="rect">
            <a:avLst/>
          </a:prstGeom>
        </p:spPr>
      </p:pic>
    </p:spTree>
    <p:extLst>
      <p:ext uri="{BB962C8B-B14F-4D97-AF65-F5344CB8AC3E}">
        <p14:creationId xmlns:p14="http://schemas.microsoft.com/office/powerpoint/2010/main" val="22132303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811DAEF-D8A2-44C1-63F9-AC988CB540D8}"/>
              </a:ext>
            </a:extLst>
          </p:cNvPr>
          <p:cNvSpPr txBox="1">
            <a:spLocks/>
          </p:cNvSpPr>
          <p:nvPr/>
        </p:nvSpPr>
        <p:spPr>
          <a:xfrm>
            <a:off x="951672" y="304551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4000">
                <a:solidFill>
                  <a:schemeClr val="bg1"/>
                </a:solidFill>
                <a:latin typeface="Calibri"/>
              </a:rPr>
              <a:t>Lunch break 1 hour</a:t>
            </a:r>
            <a:endParaRPr lang="en-US" sz="4000">
              <a:solidFill>
                <a:schemeClr val="bg1"/>
              </a:solidFill>
            </a:endParaRPr>
          </a:p>
        </p:txBody>
      </p:sp>
    </p:spTree>
    <p:extLst>
      <p:ext uri="{BB962C8B-B14F-4D97-AF65-F5344CB8AC3E}">
        <p14:creationId xmlns:p14="http://schemas.microsoft.com/office/powerpoint/2010/main" val="7532359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6C5E7-B347-601E-C6BC-ECCBEA027B4F}"/>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1D6392D-13DB-BAB8-89A9-69BD960E8386}"/>
              </a:ext>
            </a:extLst>
          </p:cNvPr>
          <p:cNvSpPr>
            <a:spLocks noGrp="1"/>
          </p:cNvSpPr>
          <p:nvPr>
            <p:ph type="title"/>
          </p:nvPr>
        </p:nvSpPr>
        <p:spPr>
          <a:xfrm>
            <a:off x="1046922" y="1129932"/>
            <a:ext cx="10086975" cy="778381"/>
          </a:xfrm>
        </p:spPr>
        <p:txBody>
          <a:bodyPr/>
          <a:lstStyle/>
          <a:p>
            <a:r>
              <a:rPr lang="en-US" b="1"/>
              <a:t>Recap</a:t>
            </a:r>
            <a:endParaRPr lang="en-GB" b="1"/>
          </a:p>
        </p:txBody>
      </p:sp>
      <p:sp>
        <p:nvSpPr>
          <p:cNvPr id="4" name="Title 1">
            <a:extLst>
              <a:ext uri="{FF2B5EF4-FFF2-40B4-BE49-F238E27FC236}">
                <a16:creationId xmlns:a16="http://schemas.microsoft.com/office/drawing/2014/main" id="{278A15F0-E0B3-5505-F660-BF5CDD672990}"/>
              </a:ext>
            </a:extLst>
          </p:cNvPr>
          <p:cNvSpPr txBox="1">
            <a:spLocks/>
          </p:cNvSpPr>
          <p:nvPr/>
        </p:nvSpPr>
        <p:spPr>
          <a:xfrm>
            <a:off x="951672" y="2312894"/>
            <a:ext cx="10086975" cy="3693459"/>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marL="571500" indent="-571500">
              <a:lnSpc>
                <a:spcPct val="150000"/>
              </a:lnSpc>
              <a:buFont typeface="Arial" panose="020B0604020202020204" pitchFamily="34" charset="0"/>
              <a:buChar char="•"/>
            </a:pPr>
            <a:r>
              <a:rPr lang="en-US" sz="2400">
                <a:solidFill>
                  <a:schemeClr val="bg1"/>
                </a:solidFill>
                <a:latin typeface="Arial"/>
                <a:cs typeface="Arial"/>
              </a:rPr>
              <a:t>Critical view on the binary gender system</a:t>
            </a:r>
          </a:p>
          <a:p>
            <a:pPr marL="571500" indent="-571500">
              <a:lnSpc>
                <a:spcPct val="150000"/>
              </a:lnSpc>
              <a:buFont typeface="Arial" panose="020B0604020202020204" pitchFamily="34" charset="0"/>
              <a:buChar char="•"/>
            </a:pPr>
            <a:r>
              <a:rPr lang="en-US" sz="2400">
                <a:solidFill>
                  <a:schemeClr val="bg1"/>
                </a:solidFill>
                <a:latin typeface="Arial"/>
                <a:cs typeface="Arial"/>
              </a:rPr>
              <a:t>Cisnormativity</a:t>
            </a:r>
          </a:p>
          <a:p>
            <a:pPr marL="571500" indent="-571500">
              <a:lnSpc>
                <a:spcPct val="150000"/>
              </a:lnSpc>
              <a:buFont typeface="Arial" panose="020B0604020202020204" pitchFamily="34" charset="0"/>
              <a:buChar char="•"/>
            </a:pPr>
            <a:r>
              <a:rPr lang="en-US" sz="2400">
                <a:solidFill>
                  <a:schemeClr val="bg1"/>
                </a:solidFill>
                <a:latin typeface="Arial"/>
                <a:cs typeface="Arial"/>
              </a:rPr>
              <a:t>Intersectionality</a:t>
            </a:r>
          </a:p>
          <a:p>
            <a:pPr marL="571500" indent="-571500">
              <a:lnSpc>
                <a:spcPct val="150000"/>
              </a:lnSpc>
              <a:buFont typeface="Arial" panose="020B0604020202020204" pitchFamily="34" charset="0"/>
              <a:buChar char="•"/>
            </a:pPr>
            <a:r>
              <a:rPr lang="en-US" sz="2400">
                <a:solidFill>
                  <a:schemeClr val="bg1"/>
                </a:solidFill>
                <a:latin typeface="Arial"/>
                <a:cs typeface="Arial"/>
              </a:rPr>
              <a:t>Structural oppression and privilege</a:t>
            </a:r>
          </a:p>
          <a:p>
            <a:pPr marL="571500" indent="-571500">
              <a:lnSpc>
                <a:spcPct val="150000"/>
              </a:lnSpc>
              <a:buFont typeface="Arial" panose="020B0604020202020204" pitchFamily="34" charset="0"/>
              <a:buChar char="•"/>
            </a:pPr>
            <a:r>
              <a:rPr lang="en-US" sz="2400" err="1">
                <a:solidFill>
                  <a:schemeClr val="bg1"/>
                </a:solidFill>
                <a:latin typeface="Arial"/>
                <a:cs typeface="Arial"/>
              </a:rPr>
              <a:t>UniSAFE</a:t>
            </a:r>
            <a:r>
              <a:rPr lang="en-US" sz="2400">
                <a:solidFill>
                  <a:schemeClr val="bg1"/>
                </a:solidFill>
                <a:latin typeface="Arial"/>
                <a:cs typeface="Arial"/>
              </a:rPr>
              <a:t> 7P model</a:t>
            </a:r>
          </a:p>
          <a:p>
            <a:pPr marL="1028665" lvl="1" indent="-571500">
              <a:buFont typeface="Arial" panose="020B0604020202020204" pitchFamily="34" charset="0"/>
              <a:buChar char="•"/>
            </a:pPr>
            <a:endParaRPr lang="en-US">
              <a:solidFill>
                <a:schemeClr val="bg1"/>
              </a:solidFill>
              <a:latin typeface="Arial"/>
              <a:cs typeface="Arial"/>
            </a:endParaRPr>
          </a:p>
          <a:p>
            <a:pPr marL="571500" indent="-571500">
              <a:buFont typeface="Arial" panose="020B0604020202020204" pitchFamily="34" charset="0"/>
              <a:buChar char="•"/>
            </a:pPr>
            <a:endParaRPr lang="en-US">
              <a:solidFill>
                <a:schemeClr val="bg1"/>
              </a:solidFill>
              <a:latin typeface="Arial"/>
              <a:cs typeface="Arial"/>
            </a:endParaRPr>
          </a:p>
        </p:txBody>
      </p:sp>
      <p:pic>
        <p:nvPicPr>
          <p:cNvPr id="6" name="Picture 4" descr="Diagram&#10;&#10;Description automatically generated">
            <a:extLst>
              <a:ext uri="{FF2B5EF4-FFF2-40B4-BE49-F238E27FC236}">
                <a16:creationId xmlns:a16="http://schemas.microsoft.com/office/drawing/2014/main" id="{B68D76E5-CAB6-011A-0F06-83793193409E}"/>
              </a:ext>
            </a:extLst>
          </p:cNvPr>
          <p:cNvPicPr>
            <a:picLocks noChangeAspect="1"/>
          </p:cNvPicPr>
          <p:nvPr/>
        </p:nvPicPr>
        <p:blipFill>
          <a:blip r:embed="rId3"/>
          <a:stretch>
            <a:fillRect/>
          </a:stretch>
        </p:blipFill>
        <p:spPr>
          <a:xfrm>
            <a:off x="8093332" y="2581832"/>
            <a:ext cx="3245224" cy="3429601"/>
          </a:xfrm>
          <a:prstGeom prst="rect">
            <a:avLst/>
          </a:prstGeom>
        </p:spPr>
      </p:pic>
    </p:spTree>
    <p:extLst>
      <p:ext uri="{BB962C8B-B14F-4D97-AF65-F5344CB8AC3E}">
        <p14:creationId xmlns:p14="http://schemas.microsoft.com/office/powerpoint/2010/main" val="17507609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9B3D1-CCFB-51D5-F01A-25A2604BAD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877476-8E29-AC5B-5747-DF1CFD827827}"/>
              </a:ext>
            </a:extLst>
          </p:cNvPr>
          <p:cNvSpPr>
            <a:spLocks noGrp="1"/>
          </p:cNvSpPr>
          <p:nvPr>
            <p:ph type="title"/>
          </p:nvPr>
        </p:nvSpPr>
        <p:spPr/>
        <p:txBody>
          <a:bodyPr/>
          <a:lstStyle/>
          <a:p>
            <a:r>
              <a:rPr lang="en-GB" b="1">
                <a:latin typeface="Arial"/>
                <a:cs typeface="Arial"/>
              </a:rPr>
              <a:t>Dealing with resistance and misconceptions</a:t>
            </a:r>
          </a:p>
        </p:txBody>
      </p:sp>
      <p:sp>
        <p:nvSpPr>
          <p:cNvPr id="3" name="Slide Number Placeholder 2">
            <a:extLst>
              <a:ext uri="{FF2B5EF4-FFF2-40B4-BE49-F238E27FC236}">
                <a16:creationId xmlns:a16="http://schemas.microsoft.com/office/drawing/2014/main" id="{88DD2002-5414-940E-4BA8-DEE6A510B745}"/>
              </a:ext>
            </a:extLst>
          </p:cNvPr>
          <p:cNvSpPr>
            <a:spLocks noGrp="1"/>
          </p:cNvSpPr>
          <p:nvPr>
            <p:ph type="sldNum" sz="quarter" idx="4"/>
          </p:nvPr>
        </p:nvSpPr>
        <p:spPr/>
        <p:txBody>
          <a:bodyPr/>
          <a:lstStyle/>
          <a:p>
            <a:fld id="{783777ED-E0AE-DD49-A1E6-113717D9A99F}" type="slidenum">
              <a:rPr lang="fr-FR" smtClean="0">
                <a:latin typeface="Arial"/>
                <a:cs typeface="Arial"/>
              </a:rPr>
              <a:pPr/>
              <a:t>36</a:t>
            </a:fld>
            <a:endParaRPr lang="fr-FR">
              <a:latin typeface="Arial"/>
              <a:cs typeface="Arial"/>
            </a:endParaRPr>
          </a:p>
        </p:txBody>
      </p:sp>
      <p:sp>
        <p:nvSpPr>
          <p:cNvPr id="8" name="TextBox 7">
            <a:extLst>
              <a:ext uri="{FF2B5EF4-FFF2-40B4-BE49-F238E27FC236}">
                <a16:creationId xmlns:a16="http://schemas.microsoft.com/office/drawing/2014/main" id="{50698B83-EBAC-5B09-9B78-36273D40013F}"/>
              </a:ext>
            </a:extLst>
          </p:cNvPr>
          <p:cNvSpPr txBox="1"/>
          <p:nvPr/>
        </p:nvSpPr>
        <p:spPr>
          <a:xfrm>
            <a:off x="1002459" y="2002586"/>
            <a:ext cx="2648161" cy="707886"/>
          </a:xfrm>
          <a:prstGeom prst="rect">
            <a:avLst/>
          </a:prstGeom>
          <a:noFill/>
        </p:spPr>
        <p:txBody>
          <a:bodyPr wrap="none" lIns="0" tIns="45720" rIns="0" bIns="45720" rtlCol="0" anchor="t">
            <a:spAutoFit/>
          </a:bodyPr>
          <a:lstStyle/>
          <a:p>
            <a:r>
              <a:rPr lang="en-US" sz="4000" b="1">
                <a:solidFill>
                  <a:srgbClr val="5792CE"/>
                </a:solidFill>
                <a:latin typeface="Arial" panose="020B0604020202020204" pitchFamily="34" charset="0"/>
                <a:cs typeface="Arial" panose="020B0604020202020204" pitchFamily="34" charset="0"/>
              </a:rPr>
              <a:t>Calling out</a:t>
            </a:r>
          </a:p>
        </p:txBody>
      </p:sp>
      <p:sp>
        <p:nvSpPr>
          <p:cNvPr id="9" name="TextBox 8">
            <a:extLst>
              <a:ext uri="{FF2B5EF4-FFF2-40B4-BE49-F238E27FC236}">
                <a16:creationId xmlns:a16="http://schemas.microsoft.com/office/drawing/2014/main" id="{2DA7535B-5EEE-1988-2250-090B03F76E2A}"/>
              </a:ext>
            </a:extLst>
          </p:cNvPr>
          <p:cNvSpPr txBox="1"/>
          <p:nvPr/>
        </p:nvSpPr>
        <p:spPr>
          <a:xfrm>
            <a:off x="6419544" y="2012848"/>
            <a:ext cx="2306722" cy="707886"/>
          </a:xfrm>
          <a:prstGeom prst="rect">
            <a:avLst/>
          </a:prstGeom>
          <a:noFill/>
        </p:spPr>
        <p:txBody>
          <a:bodyPr wrap="none" lIns="0" tIns="45720" rIns="0" bIns="45720" rtlCol="0" anchor="t">
            <a:spAutoFit/>
          </a:bodyPr>
          <a:lstStyle/>
          <a:p>
            <a:r>
              <a:rPr lang="en-US" sz="4000" b="1">
                <a:solidFill>
                  <a:srgbClr val="5792CE"/>
                </a:solidFill>
                <a:latin typeface="Arial" panose="020B0604020202020204" pitchFamily="34" charset="0"/>
                <a:cs typeface="Arial" panose="020B0604020202020204" pitchFamily="34" charset="0"/>
              </a:rPr>
              <a:t>Calling in</a:t>
            </a:r>
          </a:p>
        </p:txBody>
      </p:sp>
      <p:sp>
        <p:nvSpPr>
          <p:cNvPr id="11" name="TextBox 4">
            <a:extLst>
              <a:ext uri="{FF2B5EF4-FFF2-40B4-BE49-F238E27FC236}">
                <a16:creationId xmlns:a16="http://schemas.microsoft.com/office/drawing/2014/main" id="{000F3235-B76E-C437-DDD7-D35D19E411E3}"/>
              </a:ext>
            </a:extLst>
          </p:cNvPr>
          <p:cNvSpPr txBox="1"/>
          <p:nvPr/>
        </p:nvSpPr>
        <p:spPr>
          <a:xfrm>
            <a:off x="6439351" y="2857818"/>
            <a:ext cx="5018534" cy="3295710"/>
          </a:xfrm>
          <a:prstGeom prst="rect">
            <a:avLst/>
          </a:prstGeom>
          <a:noFill/>
        </p:spPr>
        <p:txBody>
          <a:bodyPr wrap="square" lIns="0" tIns="45720" rIns="0" bIns="45720" rtlCol="0" anchor="t">
            <a:spAutoFit/>
          </a:bodyPr>
          <a:lstStyle/>
          <a:p>
            <a:pPr>
              <a:lnSpc>
                <a:spcPct val="130000"/>
              </a:lnSpc>
            </a:pPr>
            <a:r>
              <a:rPr lang="en-GB" b="0" i="0">
                <a:solidFill>
                  <a:srgbClr val="000000"/>
                </a:solidFill>
                <a:effectLst/>
                <a:latin typeface="Arial" panose="020B0604020202020204" pitchFamily="34" charset="0"/>
                <a:cs typeface="Arial" panose="020B0604020202020204" pitchFamily="34" charset="0"/>
              </a:rPr>
              <a:t>A more personal approach that invites the person to engage in a conversation about their behaviour or comments to foster understanding.</a:t>
            </a:r>
            <a:br>
              <a:rPr lang="en-GB" b="0" i="0">
                <a:solidFill>
                  <a:srgbClr val="000000"/>
                </a:solidFill>
                <a:effectLst/>
                <a:latin typeface="Arial" panose="020B0604020202020204" pitchFamily="34" charset="0"/>
                <a:cs typeface="Arial" panose="020B0604020202020204" pitchFamily="34" charset="0"/>
              </a:rPr>
            </a:br>
            <a:br>
              <a:rPr lang="en-GB" b="0" i="0">
                <a:solidFill>
                  <a:srgbClr val="000000"/>
                </a:solidFill>
                <a:effectLst/>
                <a:latin typeface="Arial" panose="020B0604020202020204" pitchFamily="34" charset="0"/>
                <a:cs typeface="Arial" panose="020B0604020202020204" pitchFamily="34" charset="0"/>
              </a:rPr>
            </a:br>
            <a:r>
              <a:rPr lang="en-GB" b="0" i="0">
                <a:solidFill>
                  <a:srgbClr val="000000"/>
                </a:solidFill>
                <a:effectLst/>
                <a:latin typeface="Arial" panose="020B0604020202020204" pitchFamily="34" charset="0"/>
                <a:cs typeface="Arial" panose="020B0604020202020204" pitchFamily="34" charset="0"/>
              </a:rPr>
              <a:t>Examples:</a:t>
            </a:r>
          </a:p>
          <a:p>
            <a:pPr marL="285750" indent="-285750">
              <a:lnSpc>
                <a:spcPct val="130000"/>
              </a:lnSpc>
              <a:buFontTx/>
              <a:buChar char="-"/>
            </a:pPr>
            <a:r>
              <a:rPr lang="en-GB">
                <a:latin typeface="Arial" panose="020B0604020202020204" pitchFamily="34" charset="0"/>
                <a:cs typeface="Arial" panose="020B0604020202020204" pitchFamily="34" charset="0"/>
              </a:rPr>
              <a:t>I’m curious. What was your intention when you said that?</a:t>
            </a:r>
          </a:p>
          <a:p>
            <a:pPr marL="285750" indent="-285750">
              <a:lnSpc>
                <a:spcPct val="130000"/>
              </a:lnSpc>
              <a:buFontTx/>
              <a:buChar char="-"/>
            </a:pPr>
            <a:r>
              <a:rPr lang="en-GB">
                <a:solidFill>
                  <a:srgbClr val="000000"/>
                </a:solidFill>
                <a:latin typeface="Arial" panose="020B0604020202020204" pitchFamily="34" charset="0"/>
                <a:cs typeface="Arial" panose="020B0604020202020204" pitchFamily="34" charset="0"/>
              </a:rPr>
              <a:t>In your opinion, what is the best case scenario?</a:t>
            </a:r>
          </a:p>
        </p:txBody>
      </p:sp>
      <p:sp>
        <p:nvSpPr>
          <p:cNvPr id="4" name="TextBox 4">
            <a:extLst>
              <a:ext uri="{FF2B5EF4-FFF2-40B4-BE49-F238E27FC236}">
                <a16:creationId xmlns:a16="http://schemas.microsoft.com/office/drawing/2014/main" id="{0522903B-A526-9210-F244-2DA078604BA1}"/>
              </a:ext>
            </a:extLst>
          </p:cNvPr>
          <p:cNvSpPr txBox="1"/>
          <p:nvPr/>
        </p:nvSpPr>
        <p:spPr>
          <a:xfrm>
            <a:off x="1032965" y="2857818"/>
            <a:ext cx="5018534" cy="3295710"/>
          </a:xfrm>
          <a:prstGeom prst="rect">
            <a:avLst/>
          </a:prstGeom>
          <a:noFill/>
        </p:spPr>
        <p:txBody>
          <a:bodyPr wrap="square" lIns="0" tIns="45720" rIns="0" bIns="45720" rtlCol="0" anchor="t">
            <a:spAutoFit/>
          </a:bodyPr>
          <a:lstStyle/>
          <a:p>
            <a:pPr>
              <a:lnSpc>
                <a:spcPct val="130000"/>
              </a:lnSpc>
            </a:pPr>
            <a:r>
              <a:rPr lang="en-US">
                <a:solidFill>
                  <a:srgbClr val="000000"/>
                </a:solidFill>
                <a:latin typeface="Arial" panose="020B0604020202020204" pitchFamily="34" charset="0"/>
                <a:cs typeface="Arial" panose="020B0604020202020204" pitchFamily="34" charset="0"/>
              </a:rPr>
              <a:t>A more public and direct approach that often involves openly criticizing or challenging the offensive comments or behavior in front of others. </a:t>
            </a:r>
          </a:p>
          <a:p>
            <a:pPr>
              <a:lnSpc>
                <a:spcPct val="130000"/>
              </a:lnSpc>
            </a:pPr>
            <a:endParaRPr lang="en-US">
              <a:solidFill>
                <a:srgbClr val="000000"/>
              </a:solidFill>
              <a:latin typeface="Arial" panose="020B0604020202020204" pitchFamily="34" charset="0"/>
              <a:cs typeface="Arial" panose="020B0604020202020204" pitchFamily="34" charset="0"/>
            </a:endParaRPr>
          </a:p>
          <a:p>
            <a:pPr>
              <a:lnSpc>
                <a:spcPct val="130000"/>
              </a:lnSpc>
            </a:pPr>
            <a:r>
              <a:rPr lang="en-US">
                <a:solidFill>
                  <a:srgbClr val="000000"/>
                </a:solidFill>
                <a:latin typeface="Arial" panose="020B0604020202020204" pitchFamily="34" charset="0"/>
                <a:cs typeface="Arial" panose="020B0604020202020204" pitchFamily="34" charset="0"/>
              </a:rPr>
              <a:t>Examples:</a:t>
            </a:r>
          </a:p>
          <a:p>
            <a:pPr marL="285750" indent="-285750">
              <a:lnSpc>
                <a:spcPct val="130000"/>
              </a:lnSpc>
              <a:buFontTx/>
              <a:buChar char="-"/>
            </a:pPr>
            <a:r>
              <a:rPr lang="en-US">
                <a:solidFill>
                  <a:srgbClr val="000000"/>
                </a:solidFill>
                <a:latin typeface="Arial" panose="020B0604020202020204" pitchFamily="34" charset="0"/>
                <a:cs typeface="Arial" panose="020B0604020202020204" pitchFamily="34" charset="0"/>
              </a:rPr>
              <a:t>I need to push back against that. I disagree. I don’t see it that way.</a:t>
            </a:r>
          </a:p>
          <a:p>
            <a:pPr marL="285750" indent="-285750">
              <a:lnSpc>
                <a:spcPct val="130000"/>
              </a:lnSpc>
              <a:buFontTx/>
              <a:buChar char="-"/>
            </a:pPr>
            <a:r>
              <a:rPr lang="en-US">
                <a:solidFill>
                  <a:srgbClr val="000000"/>
                </a:solidFill>
                <a:latin typeface="Arial" panose="020B0604020202020204" pitchFamily="34" charset="0"/>
                <a:cs typeface="Arial" panose="020B0604020202020204" pitchFamily="34" charset="0"/>
              </a:rPr>
              <a:t>It sounded like you just said ___. Is that really what you meant?</a:t>
            </a:r>
          </a:p>
        </p:txBody>
      </p:sp>
      <p:sp>
        <p:nvSpPr>
          <p:cNvPr id="5" name="TextBox 4">
            <a:extLst>
              <a:ext uri="{FF2B5EF4-FFF2-40B4-BE49-F238E27FC236}">
                <a16:creationId xmlns:a16="http://schemas.microsoft.com/office/drawing/2014/main" id="{8996B485-416C-5CCA-CE10-033FB48AE5C8}"/>
              </a:ext>
            </a:extLst>
          </p:cNvPr>
          <p:cNvSpPr txBox="1"/>
          <p:nvPr/>
        </p:nvSpPr>
        <p:spPr>
          <a:xfrm>
            <a:off x="8712483" y="6319787"/>
            <a:ext cx="2113014" cy="307777"/>
          </a:xfrm>
          <a:prstGeom prst="rect">
            <a:avLst/>
          </a:prstGeom>
          <a:noFill/>
        </p:spPr>
        <p:txBody>
          <a:bodyPr wrap="none" rtlCol="0">
            <a:spAutoFit/>
          </a:bodyPr>
          <a:lstStyle/>
          <a:p>
            <a:r>
              <a:rPr lang="en-GB" sz="1400" i="1">
                <a:latin typeface="Arial"/>
                <a:cs typeface="Arial"/>
              </a:rPr>
              <a:t>Source:  </a:t>
            </a:r>
            <a:r>
              <a:rPr lang="en-GB" sz="1400" i="1">
                <a:latin typeface="Arial"/>
                <a:cs typeface="Arial"/>
                <a:hlinkClick r:id="rId3"/>
              </a:rPr>
              <a:t>Seeds the Way</a:t>
            </a:r>
            <a:endParaRPr lang="en-GB" sz="1400" i="1">
              <a:latin typeface="Arial"/>
              <a:cs typeface="Arial"/>
            </a:endParaRPr>
          </a:p>
        </p:txBody>
      </p:sp>
    </p:spTree>
    <p:extLst>
      <p:ext uri="{BB962C8B-B14F-4D97-AF65-F5344CB8AC3E}">
        <p14:creationId xmlns:p14="http://schemas.microsoft.com/office/powerpoint/2010/main" val="4846910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C7897-9CB1-C41E-271F-723B5B7B05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A8618C-E376-DBD2-549E-FB05A409AB95}"/>
              </a:ext>
            </a:extLst>
          </p:cNvPr>
          <p:cNvSpPr>
            <a:spLocks noGrp="1"/>
          </p:cNvSpPr>
          <p:nvPr>
            <p:ph type="title"/>
          </p:nvPr>
        </p:nvSpPr>
        <p:spPr/>
        <p:txBody>
          <a:bodyPr/>
          <a:lstStyle/>
          <a:p>
            <a:r>
              <a:rPr lang="en-GB" b="1">
                <a:latin typeface="Arial"/>
                <a:cs typeface="Arial"/>
              </a:rPr>
              <a:t>Group activity: Role-play and discussion</a:t>
            </a:r>
          </a:p>
        </p:txBody>
      </p:sp>
      <p:sp>
        <p:nvSpPr>
          <p:cNvPr id="3" name="Slide Number Placeholder 2">
            <a:extLst>
              <a:ext uri="{FF2B5EF4-FFF2-40B4-BE49-F238E27FC236}">
                <a16:creationId xmlns:a16="http://schemas.microsoft.com/office/drawing/2014/main" id="{598FB031-514C-32D1-A425-1901AE9AE9AF}"/>
              </a:ext>
            </a:extLst>
          </p:cNvPr>
          <p:cNvSpPr>
            <a:spLocks noGrp="1"/>
          </p:cNvSpPr>
          <p:nvPr>
            <p:ph type="sldNum" sz="quarter" idx="4"/>
          </p:nvPr>
        </p:nvSpPr>
        <p:spPr/>
        <p:txBody>
          <a:bodyPr/>
          <a:lstStyle/>
          <a:p>
            <a:fld id="{783777ED-E0AE-DD49-A1E6-113717D9A99F}" type="slidenum">
              <a:rPr lang="fr-FR" smtClean="0">
                <a:latin typeface="Arial"/>
                <a:cs typeface="Arial"/>
              </a:rPr>
              <a:pPr/>
              <a:t>37</a:t>
            </a:fld>
            <a:endParaRPr lang="fr-FR">
              <a:latin typeface="Arial"/>
              <a:cs typeface="Arial"/>
            </a:endParaRPr>
          </a:p>
        </p:txBody>
      </p:sp>
      <p:sp>
        <p:nvSpPr>
          <p:cNvPr id="4" name="Text Placeholder 3">
            <a:extLst>
              <a:ext uri="{FF2B5EF4-FFF2-40B4-BE49-F238E27FC236}">
                <a16:creationId xmlns:a16="http://schemas.microsoft.com/office/drawing/2014/main" id="{886676F9-EB0B-F027-716C-406290F36069}"/>
              </a:ext>
            </a:extLst>
          </p:cNvPr>
          <p:cNvSpPr>
            <a:spLocks noGrp="1"/>
          </p:cNvSpPr>
          <p:nvPr>
            <p:ph type="body" sz="quarter" idx="10"/>
          </p:nvPr>
        </p:nvSpPr>
        <p:spPr>
          <a:xfrm>
            <a:off x="1046922" y="2060951"/>
            <a:ext cx="4979976" cy="3978275"/>
          </a:xfrm>
        </p:spPr>
        <p:txBody>
          <a:bodyPr>
            <a:normAutofit/>
          </a:bodyPr>
          <a:lstStyle/>
          <a:p>
            <a:pPr>
              <a:lnSpc>
                <a:spcPct val="120000"/>
              </a:lnSpc>
            </a:pPr>
            <a:r>
              <a:rPr lang="en-GB" sz="2000" u="sng">
                <a:solidFill>
                  <a:srgbClr val="000000"/>
                </a:solidFill>
              </a:rPr>
              <a:t>Step 1</a:t>
            </a:r>
          </a:p>
          <a:p>
            <a:pPr marL="342900" indent="-342900">
              <a:lnSpc>
                <a:spcPct val="120000"/>
              </a:lnSpc>
              <a:buFont typeface="Arial" panose="020B0604020202020204" pitchFamily="34" charset="0"/>
              <a:buChar char="•"/>
            </a:pPr>
            <a:r>
              <a:rPr lang="en-GB" sz="2000">
                <a:solidFill>
                  <a:srgbClr val="000000"/>
                </a:solidFill>
              </a:rPr>
              <a:t>Choose a harmful comment from the material</a:t>
            </a:r>
          </a:p>
          <a:p>
            <a:pPr marL="342900" indent="-342900">
              <a:lnSpc>
                <a:spcPct val="120000"/>
              </a:lnSpc>
              <a:buFont typeface="Arial" panose="020B0604020202020204" pitchFamily="34" charset="0"/>
              <a:buChar char="•"/>
            </a:pPr>
            <a:r>
              <a:rPr lang="en-GB" sz="2000">
                <a:solidFill>
                  <a:srgbClr val="000000"/>
                </a:solidFill>
              </a:rPr>
              <a:t>Decide strategy: calling out or calling in</a:t>
            </a:r>
          </a:p>
          <a:p>
            <a:pPr marL="342900" indent="-342900">
              <a:lnSpc>
                <a:spcPct val="120000"/>
              </a:lnSpc>
              <a:buFont typeface="Arial" panose="020B0604020202020204" pitchFamily="34" charset="0"/>
              <a:buChar char="•"/>
            </a:pPr>
            <a:r>
              <a:rPr lang="en-GB" sz="2000">
                <a:solidFill>
                  <a:srgbClr val="000000"/>
                </a:solidFill>
              </a:rPr>
              <a:t>Write down the points to refute the comment (e.g. data, facts, …). </a:t>
            </a:r>
          </a:p>
        </p:txBody>
      </p:sp>
      <p:sp>
        <p:nvSpPr>
          <p:cNvPr id="5" name="Text Placeholder 3">
            <a:extLst>
              <a:ext uri="{FF2B5EF4-FFF2-40B4-BE49-F238E27FC236}">
                <a16:creationId xmlns:a16="http://schemas.microsoft.com/office/drawing/2014/main" id="{6E13F872-0FD9-C572-401A-F7C9180968CC}"/>
              </a:ext>
            </a:extLst>
          </p:cNvPr>
          <p:cNvSpPr txBox="1">
            <a:spLocks/>
          </p:cNvSpPr>
          <p:nvPr/>
        </p:nvSpPr>
        <p:spPr>
          <a:xfrm>
            <a:off x="6548359" y="2024133"/>
            <a:ext cx="4979976" cy="3978275"/>
          </a:xfrm>
          <a:prstGeom prst="rect">
            <a:avLst/>
          </a:prstGeom>
        </p:spPr>
        <p:txBody>
          <a:bodyPr vert="horz" lIns="0" tIns="0" rIns="0" bIns="0" rtlCol="0">
            <a:normAutofit lnSpcReduction="10000"/>
          </a:bodyPr>
          <a:lstStyle>
            <a:lvl1pPr marL="0" indent="0" algn="l" defTabSz="914318" rtl="0" eaLnBrk="1" latinLnBrk="0" hangingPunct="1">
              <a:lnSpc>
                <a:spcPct val="150000"/>
              </a:lnSpc>
              <a:spcBef>
                <a:spcPts val="1000"/>
              </a:spcBef>
              <a:buFont typeface="Arial" panose="020B0604020202020204" pitchFamily="34" charset="0"/>
              <a:buNone/>
              <a:defRPr sz="2400" kern="1200">
                <a:solidFill>
                  <a:srgbClr val="5792CE"/>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Arial" panose="020B0604020202020204" pitchFamily="34" charset="0"/>
                <a:ea typeface="+mn-ea"/>
                <a:cs typeface="Arial" panose="020B0604020202020204" pitchFamily="34" charset="0"/>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Arial" panose="020B0604020202020204" pitchFamily="34" charset="0"/>
                <a:ea typeface="+mn-ea"/>
                <a:cs typeface="Arial" panose="020B0604020202020204" pitchFamily="34" charset="0"/>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GB" sz="2000" u="sng">
                <a:solidFill>
                  <a:srgbClr val="000000"/>
                </a:solidFill>
              </a:rPr>
              <a:t>Step 2</a:t>
            </a:r>
          </a:p>
          <a:p>
            <a:pPr marL="342900" indent="-342900">
              <a:lnSpc>
                <a:spcPct val="120000"/>
              </a:lnSpc>
              <a:buFont typeface="Arial" panose="020B0604020202020204" pitchFamily="34" charset="0"/>
              <a:buChar char="•"/>
            </a:pPr>
            <a:r>
              <a:rPr lang="en-GB" sz="2000">
                <a:solidFill>
                  <a:srgbClr val="000000"/>
                </a:solidFill>
              </a:rPr>
              <a:t>Create a short script of the communication between Sam and Alex</a:t>
            </a:r>
            <a:endParaRPr lang="en-GB" sz="2000" u="sng">
              <a:solidFill>
                <a:srgbClr val="000000"/>
              </a:solidFill>
            </a:endParaRPr>
          </a:p>
          <a:p>
            <a:pPr>
              <a:lnSpc>
                <a:spcPct val="120000"/>
              </a:lnSpc>
            </a:pPr>
            <a:r>
              <a:rPr lang="en-GB" sz="2000" u="sng">
                <a:solidFill>
                  <a:srgbClr val="000000"/>
                </a:solidFill>
              </a:rPr>
              <a:t>Step 3</a:t>
            </a:r>
          </a:p>
          <a:p>
            <a:pPr marL="342900" indent="-342900">
              <a:lnSpc>
                <a:spcPct val="120000"/>
              </a:lnSpc>
              <a:buFont typeface="Arial" panose="020B0604020202020204" pitchFamily="34" charset="0"/>
              <a:buChar char="•"/>
            </a:pPr>
            <a:r>
              <a:rPr lang="en-GB" sz="2000">
                <a:solidFill>
                  <a:srgbClr val="000000"/>
                </a:solidFill>
              </a:rPr>
              <a:t>Assign the characters to the group members</a:t>
            </a:r>
          </a:p>
          <a:p>
            <a:pPr marL="342900" indent="-342900">
              <a:lnSpc>
                <a:spcPct val="120000"/>
              </a:lnSpc>
              <a:buFont typeface="Arial" panose="020B0604020202020204" pitchFamily="34" charset="0"/>
              <a:buChar char="•"/>
            </a:pPr>
            <a:r>
              <a:rPr lang="en-GB" sz="2000">
                <a:solidFill>
                  <a:srgbClr val="000000"/>
                </a:solidFill>
              </a:rPr>
              <a:t>Rehearse the script</a:t>
            </a:r>
          </a:p>
          <a:p>
            <a:pPr>
              <a:lnSpc>
                <a:spcPct val="120000"/>
              </a:lnSpc>
            </a:pPr>
            <a:r>
              <a:rPr lang="en-GB" sz="2000" u="sng">
                <a:solidFill>
                  <a:srgbClr val="000000"/>
                </a:solidFill>
              </a:rPr>
              <a:t>Step 4</a:t>
            </a:r>
          </a:p>
          <a:p>
            <a:pPr marL="342900" indent="-342900">
              <a:lnSpc>
                <a:spcPct val="120000"/>
              </a:lnSpc>
              <a:buFont typeface="Arial" panose="020B0604020202020204" pitchFamily="34" charset="0"/>
              <a:buChar char="•"/>
            </a:pPr>
            <a:r>
              <a:rPr lang="en-GB" sz="2000">
                <a:solidFill>
                  <a:srgbClr val="000000"/>
                </a:solidFill>
              </a:rPr>
              <a:t>Reflect your strategy</a:t>
            </a:r>
          </a:p>
        </p:txBody>
      </p:sp>
    </p:spTree>
    <p:extLst>
      <p:ext uri="{BB962C8B-B14F-4D97-AF65-F5344CB8AC3E}">
        <p14:creationId xmlns:p14="http://schemas.microsoft.com/office/powerpoint/2010/main" val="17810812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6B8AF-3DCB-BEAC-91BA-BAF8B53463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06847A-34F5-86D9-B252-6CF18A26F474}"/>
              </a:ext>
            </a:extLst>
          </p:cNvPr>
          <p:cNvSpPr>
            <a:spLocks noGrp="1"/>
          </p:cNvSpPr>
          <p:nvPr>
            <p:ph type="title"/>
          </p:nvPr>
        </p:nvSpPr>
        <p:spPr/>
        <p:txBody>
          <a:bodyPr/>
          <a:lstStyle/>
          <a:p>
            <a:r>
              <a:rPr lang="en-GB" b="1">
                <a:latin typeface="Arial"/>
                <a:cs typeface="Arial"/>
              </a:rPr>
              <a:t>Discussion in plenary</a:t>
            </a:r>
          </a:p>
        </p:txBody>
      </p:sp>
      <p:sp>
        <p:nvSpPr>
          <p:cNvPr id="3" name="Slide Number Placeholder 2">
            <a:extLst>
              <a:ext uri="{FF2B5EF4-FFF2-40B4-BE49-F238E27FC236}">
                <a16:creationId xmlns:a16="http://schemas.microsoft.com/office/drawing/2014/main" id="{8A2B11D0-D8A8-FC1B-E60B-5BFC4BF86136}"/>
              </a:ext>
            </a:extLst>
          </p:cNvPr>
          <p:cNvSpPr>
            <a:spLocks noGrp="1"/>
          </p:cNvSpPr>
          <p:nvPr>
            <p:ph type="sldNum" sz="quarter" idx="4"/>
          </p:nvPr>
        </p:nvSpPr>
        <p:spPr/>
        <p:txBody>
          <a:bodyPr/>
          <a:lstStyle/>
          <a:p>
            <a:fld id="{783777ED-E0AE-DD49-A1E6-113717D9A99F}" type="slidenum">
              <a:rPr lang="fr-FR" smtClean="0"/>
              <a:pPr/>
              <a:t>38</a:t>
            </a:fld>
            <a:endParaRPr lang="fr-FR"/>
          </a:p>
        </p:txBody>
      </p:sp>
      <p:sp>
        <p:nvSpPr>
          <p:cNvPr id="4" name="Text Placeholder 3">
            <a:extLst>
              <a:ext uri="{FF2B5EF4-FFF2-40B4-BE49-F238E27FC236}">
                <a16:creationId xmlns:a16="http://schemas.microsoft.com/office/drawing/2014/main" id="{40B9A913-2957-AF90-5D03-F7868C382489}"/>
              </a:ext>
            </a:extLst>
          </p:cNvPr>
          <p:cNvSpPr>
            <a:spLocks noGrp="1"/>
          </p:cNvSpPr>
          <p:nvPr>
            <p:ph type="body" sz="quarter" idx="10"/>
          </p:nvPr>
        </p:nvSpPr>
        <p:spPr/>
        <p:txBody>
          <a:bodyPr>
            <a:normAutofit/>
          </a:bodyPr>
          <a:lstStyle/>
          <a:p>
            <a:pPr marL="285750" indent="-285750">
              <a:buFont typeface="Arial" panose="020B0604020202020204" pitchFamily="34" charset="0"/>
              <a:buChar char="•"/>
            </a:pPr>
            <a:r>
              <a:rPr lang="en-GB" sz="2000">
                <a:solidFill>
                  <a:srgbClr val="000000"/>
                </a:solidFill>
                <a:effectLst/>
                <a:latin typeface="Arial" panose="020B0604020202020204" pitchFamily="34" charset="0"/>
                <a:ea typeface="Arial" panose="020B0604020202020204" pitchFamily="34" charset="0"/>
              </a:rPr>
              <a:t>What is the benefits, limitations and potential risks of each approach?</a:t>
            </a:r>
          </a:p>
          <a:p>
            <a:pPr marL="285750" indent="-285750">
              <a:buFont typeface="Arial" panose="020B0604020202020204" pitchFamily="34" charset="0"/>
              <a:buChar char="•"/>
            </a:pPr>
            <a:r>
              <a:rPr lang="en-GB" sz="2000">
                <a:solidFill>
                  <a:srgbClr val="000000"/>
                </a:solidFill>
                <a:effectLst/>
                <a:latin typeface="Arial" panose="020B0604020202020204" pitchFamily="34" charset="0"/>
                <a:ea typeface="Arial" panose="020B0604020202020204" pitchFamily="34" charset="0"/>
              </a:rPr>
              <a:t>After this communication in the lecture, what kind of follow-up can Sam do for Alex and the whole class? </a:t>
            </a:r>
          </a:p>
          <a:p>
            <a:pPr marL="285750" indent="-285750">
              <a:buFont typeface="Arial" panose="020B0604020202020204" pitchFamily="34" charset="0"/>
              <a:buChar char="•"/>
            </a:pPr>
            <a:r>
              <a:rPr lang="en-GB" sz="2000">
                <a:solidFill>
                  <a:srgbClr val="000000"/>
                </a:solidFill>
                <a:effectLst/>
                <a:latin typeface="Arial" panose="020B0604020202020204" pitchFamily="34" charset="0"/>
                <a:ea typeface="Arial" panose="020B0604020202020204" pitchFamily="34" charset="0"/>
              </a:rPr>
              <a:t>In your real-life environment, how do you think you can use them?</a:t>
            </a:r>
          </a:p>
          <a:p>
            <a:endParaRPr lang="en-GB"/>
          </a:p>
        </p:txBody>
      </p:sp>
    </p:spTree>
    <p:extLst>
      <p:ext uri="{BB962C8B-B14F-4D97-AF65-F5344CB8AC3E}">
        <p14:creationId xmlns:p14="http://schemas.microsoft.com/office/powerpoint/2010/main" val="6434191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59AC0-5558-CB15-5357-1196DC3E71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241431-1047-EAD8-BDDF-97F316C5DEF0}"/>
              </a:ext>
            </a:extLst>
          </p:cNvPr>
          <p:cNvSpPr>
            <a:spLocks noGrp="1"/>
          </p:cNvSpPr>
          <p:nvPr>
            <p:ph type="title"/>
          </p:nvPr>
        </p:nvSpPr>
        <p:spPr/>
        <p:txBody>
          <a:bodyPr/>
          <a:lstStyle/>
          <a:p>
            <a:r>
              <a:rPr lang="en-GB" b="1">
                <a:latin typeface="Arial"/>
                <a:cs typeface="Arial"/>
              </a:rPr>
              <a:t>Key Characteristics of Calling Out</a:t>
            </a:r>
          </a:p>
        </p:txBody>
      </p:sp>
      <p:sp>
        <p:nvSpPr>
          <p:cNvPr id="3" name="Slide Number Placeholder 2">
            <a:extLst>
              <a:ext uri="{FF2B5EF4-FFF2-40B4-BE49-F238E27FC236}">
                <a16:creationId xmlns:a16="http://schemas.microsoft.com/office/drawing/2014/main" id="{407CF95F-09F4-6C91-C012-60B6052B3091}"/>
              </a:ext>
            </a:extLst>
          </p:cNvPr>
          <p:cNvSpPr>
            <a:spLocks noGrp="1"/>
          </p:cNvSpPr>
          <p:nvPr>
            <p:ph type="sldNum" sz="quarter" idx="4"/>
          </p:nvPr>
        </p:nvSpPr>
        <p:spPr/>
        <p:txBody>
          <a:bodyPr/>
          <a:lstStyle/>
          <a:p>
            <a:fld id="{783777ED-E0AE-DD49-A1E6-113717D9A99F}" type="slidenum">
              <a:rPr lang="fr-FR" smtClean="0"/>
              <a:pPr/>
              <a:t>39</a:t>
            </a:fld>
            <a:endParaRPr lang="fr-FR"/>
          </a:p>
        </p:txBody>
      </p:sp>
      <p:sp>
        <p:nvSpPr>
          <p:cNvPr id="12" name="TextBox 11">
            <a:extLst>
              <a:ext uri="{FF2B5EF4-FFF2-40B4-BE49-F238E27FC236}">
                <a16:creationId xmlns:a16="http://schemas.microsoft.com/office/drawing/2014/main" id="{48EA5135-E07B-B1EC-272E-9134552900BA}"/>
              </a:ext>
            </a:extLst>
          </p:cNvPr>
          <p:cNvSpPr txBox="1"/>
          <p:nvPr/>
        </p:nvSpPr>
        <p:spPr>
          <a:xfrm>
            <a:off x="849630" y="1954897"/>
            <a:ext cx="2024593" cy="707886"/>
          </a:xfrm>
          <a:prstGeom prst="rect">
            <a:avLst/>
          </a:prstGeom>
          <a:noFill/>
        </p:spPr>
        <p:txBody>
          <a:bodyPr wrap="none" lIns="0" tIns="45720" rIns="0" bIns="45720" rtlCol="0" anchor="t">
            <a:spAutoFit/>
          </a:bodyPr>
          <a:lstStyle/>
          <a:p>
            <a:r>
              <a:rPr lang="en-US" sz="4000" b="1">
                <a:solidFill>
                  <a:srgbClr val="5792CE"/>
                </a:solidFill>
                <a:latin typeface="Arial" panose="020B0604020202020204" pitchFamily="34" charset="0"/>
                <a:cs typeface="Arial" panose="020B0604020202020204" pitchFamily="34" charset="0"/>
              </a:rPr>
              <a:t>Benefits</a:t>
            </a:r>
          </a:p>
        </p:txBody>
      </p:sp>
      <p:sp>
        <p:nvSpPr>
          <p:cNvPr id="13" name="TextBox 12">
            <a:extLst>
              <a:ext uri="{FF2B5EF4-FFF2-40B4-BE49-F238E27FC236}">
                <a16:creationId xmlns:a16="http://schemas.microsoft.com/office/drawing/2014/main" id="{E540EEF8-AD9F-1CEC-AC00-F521C539DA71}"/>
              </a:ext>
            </a:extLst>
          </p:cNvPr>
          <p:cNvSpPr txBox="1"/>
          <p:nvPr/>
        </p:nvSpPr>
        <p:spPr>
          <a:xfrm>
            <a:off x="4555100" y="1948083"/>
            <a:ext cx="2736327" cy="707886"/>
          </a:xfrm>
          <a:prstGeom prst="rect">
            <a:avLst/>
          </a:prstGeom>
          <a:noFill/>
        </p:spPr>
        <p:txBody>
          <a:bodyPr wrap="none" lIns="0" tIns="45720" rIns="0" bIns="45720" rtlCol="0" anchor="t">
            <a:spAutoFit/>
          </a:bodyPr>
          <a:lstStyle/>
          <a:p>
            <a:r>
              <a:rPr lang="en-US" sz="4000" b="1">
                <a:solidFill>
                  <a:srgbClr val="5792CE"/>
                </a:solidFill>
                <a:latin typeface="Arial" panose="020B0604020202020204" pitchFamily="34" charset="0"/>
                <a:cs typeface="Arial" panose="020B0604020202020204" pitchFamily="34" charset="0"/>
              </a:rPr>
              <a:t>Limitations</a:t>
            </a:r>
          </a:p>
        </p:txBody>
      </p:sp>
      <p:sp>
        <p:nvSpPr>
          <p:cNvPr id="14" name="TextBox 13">
            <a:extLst>
              <a:ext uri="{FF2B5EF4-FFF2-40B4-BE49-F238E27FC236}">
                <a16:creationId xmlns:a16="http://schemas.microsoft.com/office/drawing/2014/main" id="{F7C5704A-D4F5-C1A4-0FDD-1D4F4C9A8B5A}"/>
              </a:ext>
            </a:extLst>
          </p:cNvPr>
          <p:cNvSpPr txBox="1"/>
          <p:nvPr/>
        </p:nvSpPr>
        <p:spPr>
          <a:xfrm>
            <a:off x="8543801" y="1987854"/>
            <a:ext cx="1368965" cy="707886"/>
          </a:xfrm>
          <a:prstGeom prst="rect">
            <a:avLst/>
          </a:prstGeom>
          <a:noFill/>
        </p:spPr>
        <p:txBody>
          <a:bodyPr wrap="none" lIns="0" tIns="45720" rIns="0" bIns="45720" rtlCol="0" anchor="t">
            <a:spAutoFit/>
          </a:bodyPr>
          <a:lstStyle/>
          <a:p>
            <a:r>
              <a:rPr lang="en-US" sz="4000" b="1">
                <a:solidFill>
                  <a:srgbClr val="5792CE"/>
                </a:solidFill>
                <a:latin typeface="Arial" panose="020B0604020202020204" pitchFamily="34" charset="0"/>
                <a:cs typeface="Arial" panose="020B0604020202020204" pitchFamily="34" charset="0"/>
              </a:rPr>
              <a:t>Risks</a:t>
            </a:r>
          </a:p>
        </p:txBody>
      </p:sp>
      <p:sp>
        <p:nvSpPr>
          <p:cNvPr id="15" name="TextBox 14">
            <a:extLst>
              <a:ext uri="{FF2B5EF4-FFF2-40B4-BE49-F238E27FC236}">
                <a16:creationId xmlns:a16="http://schemas.microsoft.com/office/drawing/2014/main" id="{4F808BA0-9832-1797-C004-201E92D46E5B}"/>
              </a:ext>
            </a:extLst>
          </p:cNvPr>
          <p:cNvSpPr txBox="1"/>
          <p:nvPr/>
        </p:nvSpPr>
        <p:spPr>
          <a:xfrm>
            <a:off x="776675" y="2826107"/>
            <a:ext cx="3357608" cy="2575513"/>
          </a:xfrm>
          <a:prstGeom prst="rect">
            <a:avLst/>
          </a:prstGeom>
          <a:noFill/>
        </p:spPr>
        <p:txBody>
          <a:bodyPr wrap="square" lIns="0" tIns="45720" rIns="0" bIns="45720" rtlCol="0" anchor="t">
            <a:spAutoFit/>
          </a:bodyPr>
          <a:lstStyle/>
          <a:p>
            <a:pPr marL="285750" indent="-285750">
              <a:lnSpc>
                <a:spcPct val="130000"/>
              </a:lnSpc>
              <a:buFont typeface="Arial" panose="020B0604020202020204" pitchFamily="34" charset="0"/>
              <a:buChar char="•"/>
            </a:pPr>
            <a:r>
              <a:rPr lang="en-US" sz="1800">
                <a:solidFill>
                  <a:srgbClr val="000000"/>
                </a:solidFill>
                <a:latin typeface="Arial" panose="020B0604020202020204" pitchFamily="34" charset="0"/>
                <a:cs typeface="Arial" panose="020B0604020202020204" pitchFamily="34" charset="0"/>
              </a:rPr>
              <a:t>Holds the person accountable immediately</a:t>
            </a:r>
          </a:p>
          <a:p>
            <a:pPr marL="285750" indent="-285750">
              <a:lnSpc>
                <a:spcPct val="130000"/>
              </a:lnSpc>
              <a:buFont typeface="Arial" panose="020B0604020202020204" pitchFamily="34" charset="0"/>
              <a:buChar char="•"/>
            </a:pPr>
            <a:r>
              <a:rPr lang="en-US" sz="1800">
                <a:solidFill>
                  <a:srgbClr val="000000"/>
                </a:solidFill>
                <a:latin typeface="Arial" panose="020B0604020202020204" pitchFamily="34" charset="0"/>
                <a:cs typeface="Arial" panose="020B0604020202020204" pitchFamily="34" charset="0"/>
              </a:rPr>
              <a:t>Bring public attention to social justice</a:t>
            </a:r>
          </a:p>
          <a:p>
            <a:pPr marL="285750" indent="-285750">
              <a:lnSpc>
                <a:spcPct val="130000"/>
              </a:lnSpc>
              <a:buFont typeface="Arial" panose="020B0604020202020204" pitchFamily="34" charset="0"/>
              <a:buChar char="•"/>
            </a:pPr>
            <a:r>
              <a:rPr lang="en-US" sz="1800">
                <a:solidFill>
                  <a:srgbClr val="000000"/>
                </a:solidFill>
                <a:latin typeface="Arial" panose="020B0604020202020204" pitchFamily="34" charset="0"/>
                <a:cs typeface="Arial" panose="020B0604020202020204" pitchFamily="34" charset="0"/>
              </a:rPr>
              <a:t>Encourage solidarity by addressing harmful </a:t>
            </a:r>
            <a:r>
              <a:rPr lang="en-US" sz="1800" err="1">
                <a:solidFill>
                  <a:srgbClr val="000000"/>
                </a:solidFill>
                <a:latin typeface="Arial" panose="020B0604020202020204" pitchFamily="34" charset="0"/>
                <a:cs typeface="Arial" panose="020B0604020202020204" pitchFamily="34" charset="0"/>
              </a:rPr>
              <a:t>behaviour</a:t>
            </a:r>
            <a:endParaRPr lang="en-US" sz="1800">
              <a:solidFill>
                <a:srgbClr val="000000"/>
              </a:solidFill>
              <a:latin typeface="Arial" panose="020B0604020202020204" pitchFamily="34" charset="0"/>
              <a:cs typeface="Arial" panose="020B0604020202020204" pitchFamily="34" charset="0"/>
            </a:endParaRPr>
          </a:p>
          <a:p>
            <a:pPr marL="285750" indent="-285750">
              <a:lnSpc>
                <a:spcPct val="130000"/>
              </a:lnSpc>
              <a:buFont typeface="Arial" panose="020B0604020202020204" pitchFamily="34" charset="0"/>
              <a:buChar char="•"/>
            </a:pPr>
            <a:endParaRPr lang="en-US">
              <a:solidFill>
                <a:schemeClr val="tx1">
                  <a:alpha val="70000"/>
                </a:schemeClr>
              </a:solidFill>
              <a:latin typeface="Arial" panose="020B0604020202020204" pitchFamily="34" charset="0"/>
              <a:cs typeface="Arial" panose="020B0604020202020204" pitchFamily="34" charset="0"/>
            </a:endParaRPr>
          </a:p>
        </p:txBody>
      </p:sp>
      <p:sp>
        <p:nvSpPr>
          <p:cNvPr id="16" name="TextBox 4">
            <a:extLst>
              <a:ext uri="{FF2B5EF4-FFF2-40B4-BE49-F238E27FC236}">
                <a16:creationId xmlns:a16="http://schemas.microsoft.com/office/drawing/2014/main" id="{30596C18-49CA-DC32-D87A-610710446206}"/>
              </a:ext>
            </a:extLst>
          </p:cNvPr>
          <p:cNvSpPr txBox="1"/>
          <p:nvPr/>
        </p:nvSpPr>
        <p:spPr>
          <a:xfrm>
            <a:off x="4555100" y="2826107"/>
            <a:ext cx="3567883" cy="3295710"/>
          </a:xfrm>
          <a:prstGeom prst="rect">
            <a:avLst/>
          </a:prstGeom>
          <a:noFill/>
        </p:spPr>
        <p:txBody>
          <a:bodyPr wrap="square" lIns="0" tIns="45720" rIns="0" bIns="45720" rtlCol="0" anchor="t">
            <a:spAutoFit/>
          </a:bodyPr>
          <a:lstStyle/>
          <a:p>
            <a:pPr marL="285750" indent="-285750">
              <a:lnSpc>
                <a:spcPct val="130000"/>
              </a:lnSpc>
              <a:buFont typeface="Arial" panose="020B0604020202020204" pitchFamily="34" charset="0"/>
              <a:buChar char="•"/>
            </a:pPr>
            <a:r>
              <a:rPr lang="en-US">
                <a:solidFill>
                  <a:srgbClr val="000000">
                    <a:alpha val="70000"/>
                  </a:srgbClr>
                </a:solidFill>
                <a:latin typeface="Arial" panose="020B0604020202020204" pitchFamily="34" charset="0"/>
                <a:cs typeface="Arial" panose="020B0604020202020204" pitchFamily="34" charset="0"/>
              </a:rPr>
              <a:t>Lead defensiveness of the offender</a:t>
            </a:r>
          </a:p>
          <a:p>
            <a:pPr marL="285750" indent="-285750">
              <a:lnSpc>
                <a:spcPct val="130000"/>
              </a:lnSpc>
              <a:buFont typeface="Arial" panose="020B0604020202020204" pitchFamily="34" charset="0"/>
              <a:buChar char="•"/>
            </a:pPr>
            <a:r>
              <a:rPr lang="en-US">
                <a:solidFill>
                  <a:srgbClr val="000000">
                    <a:alpha val="70000"/>
                  </a:srgbClr>
                </a:solidFill>
                <a:latin typeface="Arial" panose="020B0604020202020204" pitchFamily="34" charset="0"/>
                <a:cs typeface="Arial" panose="020B0604020202020204" pitchFamily="34" charset="0"/>
              </a:rPr>
              <a:t>Limit engagement of collective </a:t>
            </a:r>
            <a:r>
              <a:rPr lang="en-US" err="1">
                <a:solidFill>
                  <a:srgbClr val="000000">
                    <a:alpha val="70000"/>
                  </a:srgbClr>
                </a:solidFill>
                <a:latin typeface="Arial" panose="020B0604020202020204" pitchFamily="34" charset="0"/>
                <a:cs typeface="Arial" panose="020B0604020202020204" pitchFamily="34" charset="0"/>
              </a:rPr>
              <a:t>dialoque</a:t>
            </a:r>
            <a:endParaRPr lang="en-US">
              <a:solidFill>
                <a:srgbClr val="000000">
                  <a:alpha val="70000"/>
                </a:srgbClr>
              </a:solidFill>
              <a:latin typeface="Arial" panose="020B0604020202020204" pitchFamily="34" charset="0"/>
              <a:cs typeface="Arial" panose="020B0604020202020204" pitchFamily="34" charset="0"/>
            </a:endParaRPr>
          </a:p>
          <a:p>
            <a:pPr marL="285750" indent="-285750">
              <a:lnSpc>
                <a:spcPct val="130000"/>
              </a:lnSpc>
              <a:buFont typeface="Arial" panose="020B0604020202020204" pitchFamily="34" charset="0"/>
              <a:buChar char="•"/>
            </a:pPr>
            <a:r>
              <a:rPr lang="en-US">
                <a:solidFill>
                  <a:srgbClr val="000000"/>
                </a:solidFill>
                <a:latin typeface="Arial" panose="020B0604020202020204" pitchFamily="34" charset="0"/>
                <a:cs typeface="Arial" panose="020B0604020202020204" pitchFamily="34" charset="0"/>
              </a:rPr>
              <a:t>D</a:t>
            </a:r>
            <a:r>
              <a:rPr lang="en-US" sz="1800">
                <a:solidFill>
                  <a:srgbClr val="000000"/>
                </a:solidFill>
                <a:latin typeface="Arial" panose="020B0604020202020204" pitchFamily="34" charset="0"/>
                <a:cs typeface="Arial" panose="020B0604020202020204" pitchFamily="34" charset="0"/>
              </a:rPr>
              <a:t>iscourage the offender to reflect and learn from the situation</a:t>
            </a:r>
          </a:p>
          <a:p>
            <a:pPr marL="285750" indent="-285750">
              <a:lnSpc>
                <a:spcPct val="130000"/>
              </a:lnSpc>
              <a:buFont typeface="Arial" panose="020B0604020202020204" pitchFamily="34" charset="0"/>
              <a:buChar char="•"/>
            </a:pPr>
            <a:endParaRPr lang="en-US">
              <a:solidFill>
                <a:schemeClr val="tx1">
                  <a:alpha val="70000"/>
                </a:schemeClr>
              </a:solidFill>
              <a:latin typeface="Arial" panose="020B0604020202020204" pitchFamily="34" charset="0"/>
              <a:cs typeface="Arial" panose="020B0604020202020204" pitchFamily="34" charset="0"/>
            </a:endParaRPr>
          </a:p>
          <a:p>
            <a:pPr marL="285750" indent="-285750">
              <a:lnSpc>
                <a:spcPct val="130000"/>
              </a:lnSpc>
              <a:buFont typeface="Arial" panose="020B0604020202020204" pitchFamily="34" charset="0"/>
              <a:buChar char="•"/>
            </a:pPr>
            <a:endParaRPr lang="en-US">
              <a:solidFill>
                <a:schemeClr val="tx1">
                  <a:alpha val="70000"/>
                </a:schemeClr>
              </a:solidFill>
              <a:latin typeface="Arial" panose="020B0604020202020204" pitchFamily="34" charset="0"/>
              <a:cs typeface="Arial" panose="020B0604020202020204" pitchFamily="34" charset="0"/>
            </a:endParaRPr>
          </a:p>
        </p:txBody>
      </p:sp>
      <p:sp>
        <p:nvSpPr>
          <p:cNvPr id="17" name="TextBox 4">
            <a:extLst>
              <a:ext uri="{FF2B5EF4-FFF2-40B4-BE49-F238E27FC236}">
                <a16:creationId xmlns:a16="http://schemas.microsoft.com/office/drawing/2014/main" id="{CBC57AE6-C1F0-DA9F-DFF1-FE88AE9FA067}"/>
              </a:ext>
            </a:extLst>
          </p:cNvPr>
          <p:cNvSpPr txBox="1"/>
          <p:nvPr/>
        </p:nvSpPr>
        <p:spPr>
          <a:xfrm>
            <a:off x="8543801" y="2695740"/>
            <a:ext cx="3357607" cy="2935612"/>
          </a:xfrm>
          <a:prstGeom prst="rect">
            <a:avLst/>
          </a:prstGeom>
          <a:noFill/>
        </p:spPr>
        <p:txBody>
          <a:bodyPr wrap="square" lIns="0" tIns="45720" rIns="0" bIns="45720" rtlCol="0" anchor="t">
            <a:spAutoFit/>
          </a:bodyPr>
          <a:lstStyle/>
          <a:p>
            <a:pPr marL="285750" indent="-285750">
              <a:lnSpc>
                <a:spcPct val="130000"/>
              </a:lnSpc>
              <a:buFont typeface="Arial" panose="020B0604020202020204" pitchFamily="34" charset="0"/>
              <a:buChar char="•"/>
            </a:pPr>
            <a:r>
              <a:rPr lang="en-US">
                <a:solidFill>
                  <a:srgbClr val="000000"/>
                </a:solidFill>
                <a:latin typeface="Arial" panose="020B0604020202020204" pitchFamily="34" charset="0"/>
                <a:cs typeface="Arial" panose="020B0604020202020204" pitchFamily="34" charset="0"/>
              </a:rPr>
              <a:t>E</a:t>
            </a:r>
            <a:r>
              <a:rPr lang="en-US" sz="1800">
                <a:solidFill>
                  <a:srgbClr val="000000"/>
                </a:solidFill>
                <a:latin typeface="Arial" panose="020B0604020202020204" pitchFamily="34" charset="0"/>
                <a:cs typeface="Arial" panose="020B0604020202020204" pitchFamily="34" charset="0"/>
              </a:rPr>
              <a:t>scalate conflicts and backlash</a:t>
            </a:r>
          </a:p>
          <a:p>
            <a:pPr marL="285750" indent="-285750">
              <a:lnSpc>
                <a:spcPct val="130000"/>
              </a:lnSpc>
              <a:buFont typeface="Arial" panose="020B0604020202020204" pitchFamily="34" charset="0"/>
              <a:buChar char="•"/>
            </a:pPr>
            <a:r>
              <a:rPr lang="en-US">
                <a:solidFill>
                  <a:srgbClr val="000000"/>
                </a:solidFill>
                <a:latin typeface="Arial" panose="020B0604020202020204" pitchFamily="34" charset="0"/>
                <a:cs typeface="Arial" panose="020B0604020202020204" pitchFamily="34" charset="0"/>
              </a:rPr>
              <a:t>Repeated calling out without constructive follow-up can create a toxic environment where people are reluctant to speak ‘sensitive’ topics</a:t>
            </a:r>
            <a:endParaRPr lang="en-US" sz="1800">
              <a:solidFill>
                <a:srgbClr val="000000"/>
              </a:solidFill>
              <a:latin typeface="Arial" panose="020B0604020202020204" pitchFamily="34" charset="0"/>
              <a:cs typeface="Arial" panose="020B0604020202020204" pitchFamily="34" charset="0"/>
            </a:endParaRPr>
          </a:p>
          <a:p>
            <a:pPr marL="285750" indent="-285750">
              <a:lnSpc>
                <a:spcPct val="130000"/>
              </a:lnSpc>
              <a:buFont typeface="Arial" panose="020B0604020202020204" pitchFamily="34" charset="0"/>
              <a:buChar char="•"/>
            </a:pPr>
            <a:endParaRPr lang="en-US">
              <a:solidFill>
                <a:schemeClr val="tx1">
                  <a:lumMod val="95000"/>
                  <a:lumOff val="5000"/>
                  <a:alpha val="7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96882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a:t>Programme of the day</a:t>
            </a:r>
            <a:endParaRPr lang="en-GB">
              <a:solidFill>
                <a:srgbClr val="FF0000"/>
              </a:solidFill>
              <a:highlight>
                <a:srgbClr val="FFFF00"/>
              </a:highlight>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5" name="ZoneTexte 5">
            <a:extLst>
              <a:ext uri="{FF2B5EF4-FFF2-40B4-BE49-F238E27FC236}">
                <a16:creationId xmlns:a16="http://schemas.microsoft.com/office/drawing/2014/main" id="{EEC46AC3-6E61-B571-4EDE-369F5F17D864}"/>
              </a:ext>
            </a:extLst>
          </p:cNvPr>
          <p:cNvSpPr txBox="1"/>
          <p:nvPr/>
        </p:nvSpPr>
        <p:spPr>
          <a:xfrm>
            <a:off x="570608" y="2131596"/>
            <a:ext cx="11155302" cy="42780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dirty="0">
                <a:solidFill>
                  <a:schemeClr val="bg1"/>
                </a:solidFill>
                <a:latin typeface="Arial" panose="020B0604020202020204" pitchFamily="34" charset="0"/>
                <a:ea typeface="Open Sans"/>
                <a:cs typeface="Arial" panose="020B0604020202020204" pitchFamily="34" charset="0"/>
              </a:rPr>
              <a:t>13:00 – 13:15	Welcome and objectives </a:t>
            </a:r>
          </a:p>
          <a:p>
            <a:r>
              <a:rPr lang="fr-FR" sz="2400" dirty="0">
                <a:solidFill>
                  <a:schemeClr val="bg1"/>
                </a:solidFill>
                <a:latin typeface="Arial" panose="020B0604020202020204" pitchFamily="34" charset="0"/>
                <a:ea typeface="Open Sans"/>
                <a:cs typeface="Arial" panose="020B0604020202020204" pitchFamily="34" charset="0"/>
              </a:rPr>
              <a:t>13:15 </a:t>
            </a:r>
            <a:r>
              <a:rPr lang="fr-FR" sz="2400" dirty="0">
                <a:solidFill>
                  <a:schemeClr val="bg1"/>
                </a:solidFill>
                <a:latin typeface="Arial" panose="020B0604020202020204" pitchFamily="34" charset="0"/>
                <a:ea typeface="Calibri"/>
                <a:cs typeface="Arial" panose="020B0604020202020204" pitchFamily="34" charset="0"/>
              </a:rPr>
              <a:t>– </a:t>
            </a:r>
            <a:r>
              <a:rPr lang="fr-FR" sz="2400" dirty="0">
                <a:solidFill>
                  <a:schemeClr val="bg1"/>
                </a:solidFill>
                <a:latin typeface="Arial" panose="020B0604020202020204" pitchFamily="34" charset="0"/>
                <a:ea typeface="Open Sans"/>
                <a:cs typeface="Arial" panose="020B0604020202020204" pitchFamily="34" charset="0"/>
              </a:rPr>
              <a:t>13:30	</a:t>
            </a:r>
            <a:r>
              <a:rPr lang="fr-FR" sz="2400" dirty="0" err="1">
                <a:solidFill>
                  <a:schemeClr val="bg1"/>
                </a:solidFill>
                <a:latin typeface="Arial" panose="020B0604020202020204" pitchFamily="34" charset="0"/>
                <a:ea typeface="Open Sans"/>
                <a:cs typeface="Arial" panose="020B0604020202020204" pitchFamily="34" charset="0"/>
              </a:rPr>
              <a:t>Understanding</a:t>
            </a:r>
            <a:r>
              <a:rPr lang="fr-FR" sz="2400" dirty="0">
                <a:solidFill>
                  <a:schemeClr val="bg1"/>
                </a:solidFill>
                <a:latin typeface="Arial" panose="020B0604020202020204" pitchFamily="34" charset="0"/>
                <a:ea typeface="Open Sans"/>
                <a:cs typeface="Arial" panose="020B0604020202020204" pitchFamily="34" charset="0"/>
              </a:rPr>
              <a:t> key concepts of trans and non-</a:t>
            </a:r>
            <a:r>
              <a:rPr lang="fr-FR" sz="2400" dirty="0" err="1">
                <a:solidFill>
                  <a:schemeClr val="bg1"/>
                </a:solidFill>
                <a:latin typeface="Arial" panose="020B0604020202020204" pitchFamily="34" charset="0"/>
                <a:ea typeface="Open Sans"/>
                <a:cs typeface="Arial" panose="020B0604020202020204" pitchFamily="34" charset="0"/>
              </a:rPr>
              <a:t>binary</a:t>
            </a:r>
            <a:r>
              <a:rPr lang="fr-FR" sz="2400" dirty="0">
                <a:solidFill>
                  <a:schemeClr val="bg1"/>
                </a:solidFill>
                <a:latin typeface="Arial" panose="020B0604020202020204" pitchFamily="34" charset="0"/>
                <a:ea typeface="Open Sans"/>
                <a:cs typeface="Arial" panose="020B0604020202020204" pitchFamily="34" charset="0"/>
              </a:rPr>
              <a:t> </a:t>
            </a:r>
            <a:r>
              <a:rPr lang="fr-FR" sz="2400" dirty="0" err="1">
                <a:solidFill>
                  <a:schemeClr val="bg1"/>
                </a:solidFill>
                <a:latin typeface="Arial" panose="020B0604020202020204" pitchFamily="34" charset="0"/>
                <a:ea typeface="Open Sans"/>
                <a:cs typeface="Arial" panose="020B0604020202020204" pitchFamily="34" charset="0"/>
              </a:rPr>
              <a:t>gender</a:t>
            </a:r>
            <a:endParaRPr lang="fr-FR" sz="2400" dirty="0">
              <a:solidFill>
                <a:schemeClr val="bg1"/>
              </a:solidFill>
              <a:latin typeface="Arial" panose="020B0604020202020204" pitchFamily="34" charset="0"/>
              <a:ea typeface="Open Sans"/>
              <a:cs typeface="Arial" panose="020B0604020202020204" pitchFamily="34" charset="0"/>
            </a:endParaRPr>
          </a:p>
          <a:p>
            <a:r>
              <a:rPr lang="fr-FR" sz="2400" dirty="0">
                <a:solidFill>
                  <a:schemeClr val="bg1"/>
                </a:solidFill>
                <a:latin typeface="Arial" panose="020B0604020202020204" pitchFamily="34" charset="0"/>
                <a:ea typeface="Open Sans"/>
                <a:cs typeface="Arial" panose="020B0604020202020204" pitchFamily="34" charset="0"/>
              </a:rPr>
              <a:t>13:30 – 13:50	</a:t>
            </a:r>
            <a:r>
              <a:rPr lang="fr-FR" sz="2400" dirty="0" err="1">
                <a:solidFill>
                  <a:schemeClr val="bg1"/>
                </a:solidFill>
                <a:latin typeface="Arial" panose="020B0604020202020204" pitchFamily="34" charset="0"/>
                <a:ea typeface="Open Sans"/>
                <a:cs typeface="Arial" panose="020B0604020202020204" pitchFamily="34" charset="0"/>
              </a:rPr>
              <a:t>Understanding</a:t>
            </a:r>
            <a:r>
              <a:rPr lang="fr-FR" sz="2400" dirty="0">
                <a:solidFill>
                  <a:schemeClr val="bg1"/>
                </a:solidFill>
                <a:latin typeface="Arial" panose="020B0604020202020204" pitchFamily="34" charset="0"/>
                <a:ea typeface="Open Sans"/>
                <a:cs typeface="Arial" panose="020B0604020202020204" pitchFamily="34" charset="0"/>
              </a:rPr>
              <a:t> </a:t>
            </a:r>
            <a:r>
              <a:rPr lang="fr-FR" sz="2400" dirty="0" err="1">
                <a:solidFill>
                  <a:schemeClr val="bg1"/>
                </a:solidFill>
                <a:latin typeface="Arial" panose="020B0604020202020204" pitchFamily="34" charset="0"/>
                <a:ea typeface="Open Sans"/>
                <a:cs typeface="Arial" panose="020B0604020202020204" pitchFamily="34" charset="0"/>
              </a:rPr>
              <a:t>gender-based</a:t>
            </a:r>
            <a:r>
              <a:rPr lang="fr-FR" sz="2400" dirty="0">
                <a:solidFill>
                  <a:schemeClr val="bg1"/>
                </a:solidFill>
                <a:latin typeface="Arial" panose="020B0604020202020204" pitchFamily="34" charset="0"/>
                <a:ea typeface="Open Sans"/>
                <a:cs typeface="Arial" panose="020B0604020202020204" pitchFamily="34" charset="0"/>
              </a:rPr>
              <a:t> violence </a:t>
            </a:r>
            <a:r>
              <a:rPr lang="fr-FR" sz="2400" dirty="0" err="1">
                <a:solidFill>
                  <a:schemeClr val="bg1"/>
                </a:solidFill>
                <a:latin typeface="Arial" panose="020B0604020202020204" pitchFamily="34" charset="0"/>
                <a:ea typeface="Open Sans"/>
                <a:cs typeface="Arial" panose="020B0604020202020204" pitchFamily="34" charset="0"/>
              </a:rPr>
              <a:t>against</a:t>
            </a:r>
            <a:r>
              <a:rPr lang="fr-FR" sz="2400" dirty="0">
                <a:solidFill>
                  <a:schemeClr val="bg1"/>
                </a:solidFill>
                <a:latin typeface="Arial" panose="020B0604020202020204" pitchFamily="34" charset="0"/>
                <a:ea typeface="Open Sans"/>
                <a:cs typeface="Arial" panose="020B0604020202020204" pitchFamily="34" charset="0"/>
              </a:rPr>
              <a:t> trans and 			non-</a:t>
            </a:r>
            <a:r>
              <a:rPr lang="fr-FR" sz="2400" dirty="0" err="1">
                <a:solidFill>
                  <a:schemeClr val="bg1"/>
                </a:solidFill>
                <a:latin typeface="Arial" panose="020B0604020202020204" pitchFamily="34" charset="0"/>
                <a:ea typeface="Open Sans"/>
                <a:cs typeface="Arial" panose="020B0604020202020204" pitchFamily="34" charset="0"/>
              </a:rPr>
              <a:t>binary</a:t>
            </a:r>
            <a:r>
              <a:rPr lang="fr-FR" sz="2400" dirty="0">
                <a:solidFill>
                  <a:schemeClr val="bg1"/>
                </a:solidFill>
                <a:latin typeface="Arial" panose="020B0604020202020204" pitchFamily="34" charset="0"/>
                <a:ea typeface="Open Sans"/>
                <a:cs typeface="Arial" panose="020B0604020202020204" pitchFamily="34" charset="0"/>
              </a:rPr>
              <a:t> people</a:t>
            </a:r>
          </a:p>
          <a:p>
            <a:endParaRPr lang="fr-FR" sz="2400" dirty="0">
              <a:solidFill>
                <a:schemeClr val="bg1"/>
              </a:solidFill>
              <a:latin typeface="Arial" panose="020B0604020202020204" pitchFamily="34" charset="0"/>
              <a:ea typeface="Open Sans"/>
              <a:cs typeface="Arial" panose="020B0604020202020204" pitchFamily="34" charset="0"/>
            </a:endParaRPr>
          </a:p>
          <a:p>
            <a:r>
              <a:rPr lang="fr-FR" sz="2400" dirty="0">
                <a:solidFill>
                  <a:schemeClr val="bg1"/>
                </a:solidFill>
                <a:latin typeface="Arial" panose="020B0604020202020204" pitchFamily="34" charset="0"/>
                <a:ea typeface="Open Sans"/>
                <a:cs typeface="Arial" panose="020B0604020202020204" pitchFamily="34" charset="0"/>
              </a:rPr>
              <a:t>13:50 – 14:05	Break</a:t>
            </a:r>
          </a:p>
          <a:p>
            <a:endParaRPr lang="fr-FR" sz="2400" dirty="0">
              <a:solidFill>
                <a:schemeClr val="bg1"/>
              </a:solidFill>
              <a:latin typeface="Arial" panose="020B0604020202020204" pitchFamily="34" charset="0"/>
              <a:ea typeface="Open Sans"/>
              <a:cs typeface="Arial" panose="020B0604020202020204" pitchFamily="34" charset="0"/>
            </a:endParaRPr>
          </a:p>
          <a:p>
            <a:r>
              <a:rPr lang="fr-FR" sz="2400" dirty="0">
                <a:solidFill>
                  <a:schemeClr val="bg1"/>
                </a:solidFill>
                <a:latin typeface="Arial" panose="020B0604020202020204" pitchFamily="34" charset="0"/>
                <a:ea typeface="Open Sans"/>
                <a:cs typeface="Arial" panose="020B0604020202020204" pitchFamily="34" charset="0"/>
              </a:rPr>
              <a:t>14:05 – 14:10	Introduction of group </a:t>
            </a:r>
            <a:r>
              <a:rPr lang="fr-FR" sz="2400" dirty="0" err="1">
                <a:solidFill>
                  <a:schemeClr val="bg1"/>
                </a:solidFill>
                <a:latin typeface="Arial" panose="020B0604020202020204" pitchFamily="34" charset="0"/>
                <a:ea typeface="Open Sans"/>
                <a:cs typeface="Arial" panose="020B0604020202020204" pitchFamily="34" charset="0"/>
              </a:rPr>
              <a:t>activity</a:t>
            </a:r>
            <a:endParaRPr lang="fr-FR" sz="2400" dirty="0">
              <a:solidFill>
                <a:schemeClr val="bg1"/>
              </a:solidFill>
              <a:latin typeface="Arial" panose="020B0604020202020204" pitchFamily="34" charset="0"/>
              <a:ea typeface="Open Sans"/>
              <a:cs typeface="Arial" panose="020B0604020202020204" pitchFamily="34" charset="0"/>
            </a:endParaRPr>
          </a:p>
          <a:p>
            <a:r>
              <a:rPr lang="fr-FR" sz="2400" dirty="0">
                <a:solidFill>
                  <a:schemeClr val="bg1"/>
                </a:solidFill>
                <a:latin typeface="Arial" panose="020B0604020202020204" pitchFamily="34" charset="0"/>
                <a:ea typeface="Open Sans"/>
                <a:cs typeface="Arial" panose="020B0604020202020204" pitchFamily="34" charset="0"/>
              </a:rPr>
              <a:t>14:10 – 14:55	Group </a:t>
            </a:r>
            <a:r>
              <a:rPr lang="fr-FR" sz="2400" dirty="0" err="1">
                <a:solidFill>
                  <a:schemeClr val="bg1"/>
                </a:solidFill>
                <a:latin typeface="Arial" panose="020B0604020202020204" pitchFamily="34" charset="0"/>
                <a:ea typeface="Open Sans"/>
                <a:cs typeface="Arial" panose="020B0604020202020204" pitchFamily="34" charset="0"/>
              </a:rPr>
              <a:t>exercise</a:t>
            </a:r>
            <a:r>
              <a:rPr lang="fr-FR" sz="2400" dirty="0">
                <a:solidFill>
                  <a:schemeClr val="bg1"/>
                </a:solidFill>
                <a:latin typeface="Arial" panose="020B0604020202020204" pitchFamily="34" charset="0"/>
                <a:ea typeface="Open Sans"/>
                <a:cs typeface="Arial" panose="020B0604020202020204" pitchFamily="34" charset="0"/>
              </a:rPr>
              <a:t> and discussion</a:t>
            </a:r>
          </a:p>
          <a:p>
            <a:r>
              <a:rPr lang="fr-FR" sz="2400" dirty="0">
                <a:solidFill>
                  <a:schemeClr val="bg1"/>
                </a:solidFill>
                <a:latin typeface="Arial" panose="020B0604020202020204" pitchFamily="34" charset="0"/>
                <a:ea typeface="Open Sans"/>
                <a:cs typeface="Arial" panose="020B0604020202020204" pitchFamily="34" charset="0"/>
              </a:rPr>
              <a:t>14:55 – 15:00	Conclusion</a:t>
            </a:r>
          </a:p>
          <a:p>
            <a:r>
              <a:rPr lang="fr-FR" sz="1600" dirty="0">
                <a:solidFill>
                  <a:schemeClr val="bg1"/>
                </a:solidFill>
                <a:latin typeface="Arial" panose="020B0604020202020204" pitchFamily="34" charset="0"/>
                <a:ea typeface="Open Sans"/>
                <a:cs typeface="Arial" panose="020B0604020202020204" pitchFamily="34" charset="0"/>
              </a:rPr>
              <a:t> </a:t>
            </a:r>
          </a:p>
          <a:p>
            <a:endParaRPr lang="fr-FR" sz="1600" dirty="0">
              <a:solidFill>
                <a:schemeClr val="bg1"/>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6007093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B1694-4FC7-0DE5-7DE4-7259C57598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FE7DAD-0220-99AA-71FD-A2EF4C2358AA}"/>
              </a:ext>
            </a:extLst>
          </p:cNvPr>
          <p:cNvSpPr>
            <a:spLocks noGrp="1"/>
          </p:cNvSpPr>
          <p:nvPr>
            <p:ph type="title"/>
          </p:nvPr>
        </p:nvSpPr>
        <p:spPr/>
        <p:txBody>
          <a:bodyPr/>
          <a:lstStyle/>
          <a:p>
            <a:r>
              <a:rPr lang="en-GB" b="1">
                <a:latin typeface="Arial"/>
                <a:cs typeface="Arial"/>
              </a:rPr>
              <a:t>Key Characteristics of Calling In</a:t>
            </a:r>
          </a:p>
        </p:txBody>
      </p:sp>
      <p:sp>
        <p:nvSpPr>
          <p:cNvPr id="3" name="Slide Number Placeholder 2">
            <a:extLst>
              <a:ext uri="{FF2B5EF4-FFF2-40B4-BE49-F238E27FC236}">
                <a16:creationId xmlns:a16="http://schemas.microsoft.com/office/drawing/2014/main" id="{5EA070D1-371B-A6B5-D9F0-4B4204B35E73}"/>
              </a:ext>
            </a:extLst>
          </p:cNvPr>
          <p:cNvSpPr>
            <a:spLocks noGrp="1"/>
          </p:cNvSpPr>
          <p:nvPr>
            <p:ph type="sldNum" sz="quarter" idx="4"/>
          </p:nvPr>
        </p:nvSpPr>
        <p:spPr/>
        <p:txBody>
          <a:bodyPr/>
          <a:lstStyle/>
          <a:p>
            <a:fld id="{783777ED-E0AE-DD49-A1E6-113717D9A99F}" type="slidenum">
              <a:rPr lang="fr-FR" smtClean="0"/>
              <a:pPr/>
              <a:t>40</a:t>
            </a:fld>
            <a:endParaRPr lang="fr-FR"/>
          </a:p>
        </p:txBody>
      </p:sp>
      <p:sp>
        <p:nvSpPr>
          <p:cNvPr id="6" name="TextBox 5">
            <a:extLst>
              <a:ext uri="{FF2B5EF4-FFF2-40B4-BE49-F238E27FC236}">
                <a16:creationId xmlns:a16="http://schemas.microsoft.com/office/drawing/2014/main" id="{BE83B5E7-1752-0736-3F86-341F0F05537F}"/>
              </a:ext>
            </a:extLst>
          </p:cNvPr>
          <p:cNvSpPr txBox="1"/>
          <p:nvPr/>
        </p:nvSpPr>
        <p:spPr>
          <a:xfrm>
            <a:off x="849630" y="1954897"/>
            <a:ext cx="2024593" cy="707886"/>
          </a:xfrm>
          <a:prstGeom prst="rect">
            <a:avLst/>
          </a:prstGeom>
          <a:noFill/>
        </p:spPr>
        <p:txBody>
          <a:bodyPr wrap="none" lIns="0" tIns="45720" rIns="0" bIns="45720" rtlCol="0" anchor="t">
            <a:spAutoFit/>
          </a:bodyPr>
          <a:lstStyle/>
          <a:p>
            <a:r>
              <a:rPr lang="en-US" sz="4000" b="1">
                <a:solidFill>
                  <a:srgbClr val="5792CE"/>
                </a:solidFill>
                <a:latin typeface="Arial" panose="020B0604020202020204" pitchFamily="34" charset="0"/>
                <a:cs typeface="Arial" panose="020B0604020202020204" pitchFamily="34" charset="0"/>
              </a:rPr>
              <a:t>Benefits</a:t>
            </a:r>
          </a:p>
        </p:txBody>
      </p:sp>
      <p:sp>
        <p:nvSpPr>
          <p:cNvPr id="7" name="TextBox 6">
            <a:extLst>
              <a:ext uri="{FF2B5EF4-FFF2-40B4-BE49-F238E27FC236}">
                <a16:creationId xmlns:a16="http://schemas.microsoft.com/office/drawing/2014/main" id="{11C2C4AE-9C2D-4ACA-6FB0-7B5A21F163D3}"/>
              </a:ext>
            </a:extLst>
          </p:cNvPr>
          <p:cNvSpPr txBox="1"/>
          <p:nvPr/>
        </p:nvSpPr>
        <p:spPr>
          <a:xfrm>
            <a:off x="4555100" y="1948083"/>
            <a:ext cx="2736327" cy="707886"/>
          </a:xfrm>
          <a:prstGeom prst="rect">
            <a:avLst/>
          </a:prstGeom>
          <a:noFill/>
        </p:spPr>
        <p:txBody>
          <a:bodyPr wrap="none" lIns="0" tIns="45720" rIns="0" bIns="45720" rtlCol="0" anchor="t">
            <a:spAutoFit/>
          </a:bodyPr>
          <a:lstStyle/>
          <a:p>
            <a:r>
              <a:rPr lang="en-US" sz="4000" b="1">
                <a:solidFill>
                  <a:srgbClr val="5792CE"/>
                </a:solidFill>
                <a:latin typeface="Arial" panose="020B0604020202020204" pitchFamily="34" charset="0"/>
                <a:cs typeface="Arial" panose="020B0604020202020204" pitchFamily="34" charset="0"/>
              </a:rPr>
              <a:t>Limitations</a:t>
            </a:r>
          </a:p>
        </p:txBody>
      </p:sp>
      <p:sp>
        <p:nvSpPr>
          <p:cNvPr id="10" name="TextBox 9">
            <a:extLst>
              <a:ext uri="{FF2B5EF4-FFF2-40B4-BE49-F238E27FC236}">
                <a16:creationId xmlns:a16="http://schemas.microsoft.com/office/drawing/2014/main" id="{1F0AA2C1-98F5-4D65-A67A-4C551EC9B880}"/>
              </a:ext>
            </a:extLst>
          </p:cNvPr>
          <p:cNvSpPr txBox="1"/>
          <p:nvPr/>
        </p:nvSpPr>
        <p:spPr>
          <a:xfrm>
            <a:off x="8543801" y="1987854"/>
            <a:ext cx="1368965" cy="707886"/>
          </a:xfrm>
          <a:prstGeom prst="rect">
            <a:avLst/>
          </a:prstGeom>
          <a:noFill/>
        </p:spPr>
        <p:txBody>
          <a:bodyPr wrap="none" lIns="0" tIns="45720" rIns="0" bIns="45720" rtlCol="0" anchor="t">
            <a:spAutoFit/>
          </a:bodyPr>
          <a:lstStyle/>
          <a:p>
            <a:r>
              <a:rPr lang="en-US" sz="4000" b="1">
                <a:solidFill>
                  <a:srgbClr val="5792CE"/>
                </a:solidFill>
                <a:latin typeface="Arial" panose="020B0604020202020204" pitchFamily="34" charset="0"/>
                <a:cs typeface="Arial" panose="020B0604020202020204" pitchFamily="34" charset="0"/>
              </a:rPr>
              <a:t>Risks</a:t>
            </a:r>
          </a:p>
        </p:txBody>
      </p:sp>
      <p:sp>
        <p:nvSpPr>
          <p:cNvPr id="11" name="TextBox 10">
            <a:extLst>
              <a:ext uri="{FF2B5EF4-FFF2-40B4-BE49-F238E27FC236}">
                <a16:creationId xmlns:a16="http://schemas.microsoft.com/office/drawing/2014/main" id="{D297319B-D10C-CDB1-3D0D-016C26AB3356}"/>
              </a:ext>
            </a:extLst>
          </p:cNvPr>
          <p:cNvSpPr txBox="1"/>
          <p:nvPr/>
        </p:nvSpPr>
        <p:spPr>
          <a:xfrm>
            <a:off x="776675" y="2826107"/>
            <a:ext cx="3357608" cy="2935612"/>
          </a:xfrm>
          <a:prstGeom prst="rect">
            <a:avLst/>
          </a:prstGeom>
          <a:noFill/>
        </p:spPr>
        <p:txBody>
          <a:bodyPr wrap="square" lIns="0" tIns="45720" rIns="0" bIns="45720" rtlCol="0" anchor="t">
            <a:spAutoFit/>
          </a:bodyPr>
          <a:lstStyle/>
          <a:p>
            <a:pPr marL="285750" indent="-285750">
              <a:lnSpc>
                <a:spcPct val="130000"/>
              </a:lnSpc>
              <a:buFont typeface="Arial" panose="020B0604020202020204" pitchFamily="34" charset="0"/>
              <a:buChar char="•"/>
            </a:pPr>
            <a:r>
              <a:rPr lang="en-GB" sz="1800">
                <a:solidFill>
                  <a:srgbClr val="000000"/>
                </a:solidFill>
                <a:latin typeface="Arial" panose="020B0604020202020204" pitchFamily="34" charset="0"/>
                <a:cs typeface="Arial" panose="020B0604020202020204" pitchFamily="34" charset="0"/>
              </a:rPr>
              <a:t>Fosters understanding through empathy</a:t>
            </a:r>
          </a:p>
          <a:p>
            <a:pPr marL="285750" indent="-285750">
              <a:lnSpc>
                <a:spcPct val="130000"/>
              </a:lnSpc>
              <a:buFont typeface="Arial" panose="020B0604020202020204" pitchFamily="34" charset="0"/>
              <a:buChar char="•"/>
            </a:pPr>
            <a:r>
              <a:rPr lang="en-GB" sz="1800">
                <a:solidFill>
                  <a:srgbClr val="000000"/>
                </a:solidFill>
                <a:latin typeface="Arial" panose="020B0604020202020204" pitchFamily="34" charset="0"/>
                <a:cs typeface="Arial" panose="020B0604020202020204" pitchFamily="34" charset="0"/>
              </a:rPr>
              <a:t>Encourage growth from mistakes</a:t>
            </a:r>
          </a:p>
          <a:p>
            <a:pPr marL="285750" indent="-285750">
              <a:lnSpc>
                <a:spcPct val="130000"/>
              </a:lnSpc>
              <a:buFont typeface="Arial" panose="020B0604020202020204" pitchFamily="34" charset="0"/>
              <a:buChar char="•"/>
            </a:pPr>
            <a:r>
              <a:rPr lang="en-GB" sz="1800">
                <a:solidFill>
                  <a:srgbClr val="000000"/>
                </a:solidFill>
                <a:latin typeface="Arial" panose="020B0604020202020204" pitchFamily="34" charset="0"/>
                <a:cs typeface="Arial" panose="020B0604020202020204" pitchFamily="34" charset="0"/>
              </a:rPr>
              <a:t>Reduce defensiveness</a:t>
            </a:r>
          </a:p>
          <a:p>
            <a:pPr marL="285750" indent="-285750">
              <a:lnSpc>
                <a:spcPct val="130000"/>
              </a:lnSpc>
              <a:buFont typeface="Arial" panose="020B0604020202020204" pitchFamily="34" charset="0"/>
              <a:buChar char="•"/>
            </a:pPr>
            <a:r>
              <a:rPr lang="en-GB" sz="1800">
                <a:solidFill>
                  <a:srgbClr val="000000"/>
                </a:solidFill>
                <a:latin typeface="Arial" panose="020B0604020202020204" pitchFamily="34" charset="0"/>
                <a:cs typeface="Arial" panose="020B0604020202020204" pitchFamily="34" charset="0"/>
              </a:rPr>
              <a:t>Constructive conversation helps enhancing trust and rapport</a:t>
            </a:r>
            <a:endParaRPr lang="en-US" sz="1800">
              <a:solidFill>
                <a:schemeClr val="tx1">
                  <a:alpha val="70000"/>
                </a:schemeClr>
              </a:solidFill>
              <a:latin typeface="Arial" panose="020B0604020202020204" pitchFamily="34" charset="0"/>
              <a:cs typeface="Arial" panose="020B0604020202020204" pitchFamily="34" charset="0"/>
            </a:endParaRPr>
          </a:p>
        </p:txBody>
      </p:sp>
      <p:sp>
        <p:nvSpPr>
          <p:cNvPr id="12" name="TextBox 4">
            <a:extLst>
              <a:ext uri="{FF2B5EF4-FFF2-40B4-BE49-F238E27FC236}">
                <a16:creationId xmlns:a16="http://schemas.microsoft.com/office/drawing/2014/main" id="{9CCB2743-7213-02BE-E452-43E37C5104BE}"/>
              </a:ext>
            </a:extLst>
          </p:cNvPr>
          <p:cNvSpPr txBox="1"/>
          <p:nvPr/>
        </p:nvSpPr>
        <p:spPr>
          <a:xfrm>
            <a:off x="4555100" y="2826107"/>
            <a:ext cx="3567883" cy="4015908"/>
          </a:xfrm>
          <a:prstGeom prst="rect">
            <a:avLst/>
          </a:prstGeom>
          <a:noFill/>
        </p:spPr>
        <p:txBody>
          <a:bodyPr wrap="square" lIns="0" tIns="45720" rIns="0" bIns="45720" rtlCol="0" anchor="t">
            <a:spAutoFit/>
          </a:bodyPr>
          <a:lstStyle/>
          <a:p>
            <a:pPr marL="285750" indent="-285750">
              <a:lnSpc>
                <a:spcPct val="130000"/>
              </a:lnSpc>
              <a:buFont typeface="Arial" panose="020B0604020202020204" pitchFamily="34" charset="0"/>
              <a:buChar char="•"/>
            </a:pPr>
            <a:r>
              <a:rPr lang="en-GB" sz="1800">
                <a:solidFill>
                  <a:srgbClr val="000000"/>
                </a:solidFill>
                <a:latin typeface="Arial" panose="020B0604020202020204" pitchFamily="34" charset="0"/>
                <a:cs typeface="Arial" panose="020B0604020202020204" pitchFamily="34" charset="0"/>
              </a:rPr>
              <a:t>Takes time and effort to engage someone in a dialogue</a:t>
            </a:r>
          </a:p>
          <a:p>
            <a:pPr marL="285750" indent="-285750">
              <a:lnSpc>
                <a:spcPct val="130000"/>
              </a:lnSpc>
              <a:buFont typeface="Arial" panose="020B0604020202020204" pitchFamily="34" charset="0"/>
              <a:buChar char="•"/>
            </a:pPr>
            <a:r>
              <a:rPr lang="en-US">
                <a:solidFill>
                  <a:schemeClr val="tx1">
                    <a:alpha val="70000"/>
                  </a:schemeClr>
                </a:solidFill>
                <a:latin typeface="Arial" panose="020B0604020202020204" pitchFamily="34" charset="0"/>
                <a:cs typeface="Arial" panose="020B0604020202020204" pitchFamily="34" charset="0"/>
              </a:rPr>
              <a:t>Not always effective: some people may not change their </a:t>
            </a:r>
            <a:r>
              <a:rPr lang="en-US" err="1">
                <a:solidFill>
                  <a:schemeClr val="tx1">
                    <a:alpha val="70000"/>
                  </a:schemeClr>
                </a:solidFill>
                <a:latin typeface="Arial" panose="020B0604020202020204" pitchFamily="34" charset="0"/>
                <a:cs typeface="Arial" panose="020B0604020202020204" pitchFamily="34" charset="0"/>
              </a:rPr>
              <a:t>harmuful</a:t>
            </a:r>
            <a:r>
              <a:rPr lang="en-US">
                <a:solidFill>
                  <a:schemeClr val="tx1">
                    <a:alpha val="70000"/>
                  </a:schemeClr>
                </a:solidFill>
                <a:latin typeface="Arial" panose="020B0604020202020204" pitchFamily="34" charset="0"/>
                <a:cs typeface="Arial" panose="020B0604020202020204" pitchFamily="34" charset="0"/>
              </a:rPr>
              <a:t> behavior, which lacks immediate accountability</a:t>
            </a:r>
          </a:p>
          <a:p>
            <a:pPr marL="285750" indent="-285750">
              <a:lnSpc>
                <a:spcPct val="130000"/>
              </a:lnSpc>
              <a:buFont typeface="Arial" panose="020B0604020202020204" pitchFamily="34" charset="0"/>
              <a:buChar char="•"/>
            </a:pPr>
            <a:r>
              <a:rPr lang="en-US">
                <a:solidFill>
                  <a:srgbClr val="000000"/>
                </a:solidFill>
                <a:latin typeface="Arial" panose="020B0604020202020204" pitchFamily="34" charset="0"/>
                <a:cs typeface="Arial" panose="020B0604020202020204" pitchFamily="34" charset="0"/>
              </a:rPr>
              <a:t>D</a:t>
            </a:r>
            <a:r>
              <a:rPr lang="en-US" sz="1800">
                <a:solidFill>
                  <a:srgbClr val="000000"/>
                </a:solidFill>
                <a:latin typeface="Arial" panose="020B0604020202020204" pitchFamily="34" charset="0"/>
                <a:cs typeface="Arial" panose="020B0604020202020204" pitchFamily="34" charset="0"/>
              </a:rPr>
              <a:t>iscourage the offender to reflect and learn from the situation</a:t>
            </a:r>
          </a:p>
          <a:p>
            <a:pPr marL="285750" indent="-285750">
              <a:lnSpc>
                <a:spcPct val="130000"/>
              </a:lnSpc>
              <a:buFont typeface="Arial" panose="020B0604020202020204" pitchFamily="34" charset="0"/>
              <a:buChar char="•"/>
            </a:pPr>
            <a:endParaRPr lang="en-US">
              <a:solidFill>
                <a:schemeClr val="tx1">
                  <a:alpha val="70000"/>
                </a:schemeClr>
              </a:solidFill>
              <a:latin typeface="Arial" panose="020B0604020202020204" pitchFamily="34" charset="0"/>
              <a:cs typeface="Arial" panose="020B0604020202020204" pitchFamily="34" charset="0"/>
            </a:endParaRPr>
          </a:p>
          <a:p>
            <a:pPr marL="285750" indent="-285750">
              <a:lnSpc>
                <a:spcPct val="130000"/>
              </a:lnSpc>
              <a:buFont typeface="Arial" panose="020B0604020202020204" pitchFamily="34" charset="0"/>
              <a:buChar char="•"/>
            </a:pPr>
            <a:endParaRPr lang="en-US">
              <a:solidFill>
                <a:schemeClr val="tx1">
                  <a:alpha val="70000"/>
                </a:schemeClr>
              </a:solidFill>
              <a:latin typeface="Arial" panose="020B0604020202020204" pitchFamily="34" charset="0"/>
              <a:cs typeface="Arial" panose="020B0604020202020204" pitchFamily="34" charset="0"/>
            </a:endParaRPr>
          </a:p>
        </p:txBody>
      </p:sp>
      <p:sp>
        <p:nvSpPr>
          <p:cNvPr id="13" name="TextBox 4">
            <a:extLst>
              <a:ext uri="{FF2B5EF4-FFF2-40B4-BE49-F238E27FC236}">
                <a16:creationId xmlns:a16="http://schemas.microsoft.com/office/drawing/2014/main" id="{3C689250-3035-035F-A1B4-138BFBDB6B56}"/>
              </a:ext>
            </a:extLst>
          </p:cNvPr>
          <p:cNvSpPr txBox="1"/>
          <p:nvPr/>
        </p:nvSpPr>
        <p:spPr>
          <a:xfrm>
            <a:off x="8543801" y="2695740"/>
            <a:ext cx="3357607" cy="3295710"/>
          </a:xfrm>
          <a:prstGeom prst="rect">
            <a:avLst/>
          </a:prstGeom>
          <a:noFill/>
        </p:spPr>
        <p:txBody>
          <a:bodyPr wrap="square" lIns="0" tIns="45720" rIns="0" bIns="45720" rtlCol="0" anchor="t">
            <a:spAutoFit/>
          </a:bodyPr>
          <a:lstStyle/>
          <a:p>
            <a:pPr marL="285750" indent="-285750">
              <a:lnSpc>
                <a:spcPct val="130000"/>
              </a:lnSpc>
              <a:buFont typeface="Arial" panose="020B0604020202020204" pitchFamily="34" charset="0"/>
              <a:buChar char="•"/>
            </a:pPr>
            <a:r>
              <a:rPr lang="en-US" sz="1800">
                <a:solidFill>
                  <a:srgbClr val="000000"/>
                </a:solidFill>
                <a:latin typeface="Arial" panose="020B0604020202020204" pitchFamily="34" charset="0"/>
                <a:cs typeface="Arial" panose="020B0604020202020204" pitchFamily="34" charset="0"/>
              </a:rPr>
              <a:t>Unintentionally </a:t>
            </a:r>
            <a:r>
              <a:rPr lang="en-US" sz="1800" err="1">
                <a:solidFill>
                  <a:srgbClr val="000000"/>
                </a:solidFill>
                <a:latin typeface="Arial" panose="020B0604020202020204" pitchFamily="34" charset="0"/>
                <a:cs typeface="Arial" panose="020B0604020202020204" pitchFamily="34" charset="0"/>
              </a:rPr>
              <a:t>trivialise</a:t>
            </a:r>
            <a:r>
              <a:rPr lang="en-US" sz="1800">
                <a:solidFill>
                  <a:srgbClr val="000000"/>
                </a:solidFill>
                <a:latin typeface="Arial" panose="020B0604020202020204" pitchFamily="34" charset="0"/>
                <a:cs typeface="Arial" panose="020B0604020202020204" pitchFamily="34" charset="0"/>
              </a:rPr>
              <a:t> the harm by focusing on conversati</a:t>
            </a:r>
            <a:r>
              <a:rPr lang="en-US">
                <a:solidFill>
                  <a:srgbClr val="000000"/>
                </a:solidFill>
                <a:latin typeface="Arial" panose="020B0604020202020204" pitchFamily="34" charset="0"/>
                <a:cs typeface="Arial" panose="020B0604020202020204" pitchFamily="34" charset="0"/>
              </a:rPr>
              <a:t>on</a:t>
            </a:r>
          </a:p>
          <a:p>
            <a:pPr marL="285750" indent="-285750">
              <a:lnSpc>
                <a:spcPct val="130000"/>
              </a:lnSpc>
              <a:buFont typeface="Arial" panose="020B0604020202020204" pitchFamily="34" charset="0"/>
              <a:buChar char="•"/>
            </a:pPr>
            <a:r>
              <a:rPr lang="en-US" sz="1800">
                <a:solidFill>
                  <a:srgbClr val="000000"/>
                </a:solidFill>
                <a:latin typeface="Arial" panose="020B0604020202020204" pitchFamily="34" charset="0"/>
                <a:cs typeface="Arial" panose="020B0604020202020204" pitchFamily="34" charset="0"/>
              </a:rPr>
              <a:t>The harm </a:t>
            </a:r>
            <a:r>
              <a:rPr lang="en-US">
                <a:solidFill>
                  <a:srgbClr val="000000"/>
                </a:solidFill>
                <a:latin typeface="Arial" panose="020B0604020202020204" pitchFamily="34" charset="0"/>
                <a:cs typeface="Arial" panose="020B0604020202020204" pitchFamily="34" charset="0"/>
              </a:rPr>
              <a:t>can be aggravated by conversation</a:t>
            </a:r>
            <a:endParaRPr lang="en-US" sz="1800">
              <a:solidFill>
                <a:srgbClr val="000000"/>
              </a:solidFill>
              <a:latin typeface="Arial" panose="020B0604020202020204" pitchFamily="34" charset="0"/>
              <a:cs typeface="Arial" panose="020B0604020202020204" pitchFamily="34" charset="0"/>
            </a:endParaRPr>
          </a:p>
          <a:p>
            <a:pPr marL="285750" indent="-285750">
              <a:lnSpc>
                <a:spcPct val="130000"/>
              </a:lnSpc>
              <a:buFont typeface="Arial" panose="020B0604020202020204" pitchFamily="34" charset="0"/>
              <a:buChar char="•"/>
            </a:pPr>
            <a:r>
              <a:rPr lang="en-US">
                <a:solidFill>
                  <a:srgbClr val="000000"/>
                </a:solidFill>
                <a:latin typeface="Arial" panose="020B0604020202020204" pitchFamily="34" charset="0"/>
                <a:cs typeface="Arial" panose="020B0604020202020204" pitchFamily="34" charset="0"/>
              </a:rPr>
              <a:t>The caller may be exhausted by the resistance, especially if they are the target of the offense</a:t>
            </a:r>
            <a:endParaRPr lang="en-US">
              <a:solidFill>
                <a:schemeClr val="tx1">
                  <a:lumMod val="95000"/>
                  <a:lumOff val="5000"/>
                  <a:alpha val="7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98525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D0DDF-7C2A-C4AE-B1A1-07C00AE6DB7A}"/>
              </a:ext>
            </a:extLst>
          </p:cNvPr>
          <p:cNvSpPr>
            <a:spLocks noGrp="1"/>
          </p:cNvSpPr>
          <p:nvPr>
            <p:ph type="title"/>
          </p:nvPr>
        </p:nvSpPr>
        <p:spPr/>
        <p:txBody>
          <a:bodyPr/>
          <a:lstStyle/>
          <a:p>
            <a:r>
              <a:rPr lang="en-US" b="1"/>
              <a:t>Useful links and resources</a:t>
            </a:r>
            <a:endParaRPr lang="en-GB" b="1"/>
          </a:p>
        </p:txBody>
      </p:sp>
      <p:sp>
        <p:nvSpPr>
          <p:cNvPr id="3" name="TextBox 8">
            <a:extLst>
              <a:ext uri="{FF2B5EF4-FFF2-40B4-BE49-F238E27FC236}">
                <a16:creationId xmlns:a16="http://schemas.microsoft.com/office/drawing/2014/main" id="{F85D2635-6130-BE8A-E1F8-93C1374E6A62}"/>
              </a:ext>
            </a:extLst>
          </p:cNvPr>
          <p:cNvSpPr txBox="1"/>
          <p:nvPr/>
        </p:nvSpPr>
        <p:spPr>
          <a:xfrm>
            <a:off x="635419" y="2430475"/>
            <a:ext cx="10498478" cy="326698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UniSAFE Toolkit</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UniSAFE Survey </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Developing a Protocol for addressing gender-based violence​ - UniSAFE guidelines</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Guide to awareness-raising campaigns on gender-based violence​</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Setting up a comprehensive policy framework addressing gender-based violence in academia: A step-by-step guide – UniSAFE</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Set of recommendations to 6 distinct stakeholder groups</a:t>
            </a:r>
          </a:p>
        </p:txBody>
      </p:sp>
    </p:spTree>
    <p:extLst>
      <p:ext uri="{BB962C8B-B14F-4D97-AF65-F5344CB8AC3E}">
        <p14:creationId xmlns:p14="http://schemas.microsoft.com/office/powerpoint/2010/main" val="31055959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F0618-C3CA-DF92-E2EB-9CB5FA894274}"/>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0DBA289-E7A6-5175-9EDC-765456D3BCDB}"/>
              </a:ext>
            </a:extLst>
          </p:cNvPr>
          <p:cNvSpPr txBox="1">
            <a:spLocks/>
          </p:cNvSpPr>
          <p:nvPr/>
        </p:nvSpPr>
        <p:spPr>
          <a:xfrm>
            <a:off x="2879136" y="2784774"/>
            <a:ext cx="6429455"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ctr"/>
            <a:r>
              <a:rPr lang="en-US" sz="6000">
                <a:solidFill>
                  <a:schemeClr val="bg1"/>
                </a:solidFill>
                <a:latin typeface="Arial"/>
                <a:cs typeface="Arial"/>
              </a:rPr>
              <a:t>Q&amp;A session</a:t>
            </a:r>
            <a:endParaRPr lang="en-US" sz="6000" dirty="0">
              <a:solidFill>
                <a:schemeClr val="bg1"/>
              </a:solidFill>
              <a:latin typeface="Arial"/>
              <a:cs typeface="Arial"/>
            </a:endParaRPr>
          </a:p>
          <a:p>
            <a:pPr algn="ctr"/>
            <a:endParaRPr lang="en-US" sz="6000" dirty="0">
              <a:solidFill>
                <a:schemeClr val="bg1"/>
              </a:solidFill>
              <a:latin typeface="Arial"/>
              <a:cs typeface="Arial"/>
            </a:endParaRPr>
          </a:p>
        </p:txBody>
      </p:sp>
    </p:spTree>
    <p:extLst>
      <p:ext uri="{BB962C8B-B14F-4D97-AF65-F5344CB8AC3E}">
        <p14:creationId xmlns:p14="http://schemas.microsoft.com/office/powerpoint/2010/main" val="13992099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D07DE8-FD7C-A869-6867-9BD9F6195A8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9771548C-1910-61FA-2579-D79DADCCF092}"/>
              </a:ext>
            </a:extLst>
          </p:cNvPr>
          <p:cNvSpPr>
            <a:spLocks noGrp="1"/>
          </p:cNvSpPr>
          <p:nvPr>
            <p:ph type="title"/>
          </p:nvPr>
        </p:nvSpPr>
        <p:spPr>
          <a:xfrm>
            <a:off x="1046922" y="1129932"/>
            <a:ext cx="10086975" cy="778381"/>
          </a:xfrm>
        </p:spPr>
        <p:txBody>
          <a:bodyPr/>
          <a:lstStyle/>
          <a:p>
            <a:r>
              <a:rPr lang="en-GB" b="1"/>
              <a:t>Exit questionnaire</a:t>
            </a:r>
          </a:p>
        </p:txBody>
      </p:sp>
      <p:sp>
        <p:nvSpPr>
          <p:cNvPr id="4" name="ZoneTexte 4">
            <a:extLst>
              <a:ext uri="{FF2B5EF4-FFF2-40B4-BE49-F238E27FC236}">
                <a16:creationId xmlns:a16="http://schemas.microsoft.com/office/drawing/2014/main" id="{66A51A0C-0B9C-8CEE-2272-8818320B0B2D}"/>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a:cs typeface="Arial"/>
            </a:endParaRPr>
          </a:p>
          <a:p>
            <a:endParaRPr lang="en-US" sz="1100">
              <a:latin typeface="Arial"/>
              <a:cs typeface="Arial"/>
            </a:endParaRPr>
          </a:p>
          <a:p>
            <a:endParaRPr lang="en-US" sz="1100">
              <a:latin typeface="Arial"/>
              <a:cs typeface="Arial"/>
            </a:endParaRPr>
          </a:p>
        </p:txBody>
      </p:sp>
      <p:sp>
        <p:nvSpPr>
          <p:cNvPr id="5" name="TextBox 4">
            <a:extLst>
              <a:ext uri="{FF2B5EF4-FFF2-40B4-BE49-F238E27FC236}">
                <a16:creationId xmlns:a16="http://schemas.microsoft.com/office/drawing/2014/main" id="{9D5BF71B-A916-03F4-E53F-25DF19CA4E31}"/>
              </a:ext>
            </a:extLst>
          </p:cNvPr>
          <p:cNvSpPr txBox="1"/>
          <p:nvPr/>
        </p:nvSpPr>
        <p:spPr>
          <a:xfrm>
            <a:off x="1048038" y="2346320"/>
            <a:ext cx="5630005" cy="1938992"/>
          </a:xfrm>
          <a:prstGeom prst="rect">
            <a:avLst/>
          </a:prstGeom>
          <a:noFill/>
        </p:spPr>
        <p:txBody>
          <a:bodyPr wrap="square" lIns="91440" tIns="45720" rIns="91440" bIns="45720" anchor="t">
            <a:spAutoFit/>
          </a:bodyPr>
          <a:lstStyle/>
          <a:p>
            <a:r>
              <a:rPr lang="en-GB" sz="2400" i="0" u="none" strike="noStrike">
                <a:solidFill>
                  <a:schemeClr val="bg1"/>
                </a:solidFill>
                <a:effectLst/>
                <a:latin typeface="Arial"/>
                <a:cs typeface="Arial"/>
              </a:rPr>
              <a:t>Your opinion is important to us!</a:t>
            </a:r>
            <a:r>
              <a:rPr lang="en-GB" sz="2400">
                <a:solidFill>
                  <a:schemeClr val="bg1"/>
                </a:solidFill>
                <a:latin typeface="Arial"/>
                <a:cs typeface="Arial"/>
              </a:rPr>
              <a:t> </a:t>
            </a:r>
            <a:endParaRPr lang="en-GB" sz="2400">
              <a:solidFill>
                <a:schemeClr val="bg1"/>
              </a:solidFill>
              <a:latin typeface="Arial"/>
              <a:ea typeface="Open Sans"/>
              <a:cs typeface="Arial"/>
            </a:endParaRPr>
          </a:p>
          <a:p>
            <a:br>
              <a:rPr lang="en-GB" sz="2400">
                <a:solidFill>
                  <a:schemeClr val="bg1"/>
                </a:solidFill>
                <a:latin typeface="Arial"/>
                <a:ea typeface="+mn-lt"/>
                <a:cs typeface="Arial"/>
              </a:rPr>
            </a:br>
            <a:r>
              <a:rPr lang="en-GB" sz="2400">
                <a:solidFill>
                  <a:schemeClr val="bg1"/>
                </a:solidFill>
                <a:latin typeface="Arial"/>
                <a:cs typeface="Arial"/>
              </a:rPr>
              <a:t>Please fill this survey before you go, it won’t take more than 2 minutes. </a:t>
            </a:r>
          </a:p>
          <a:p>
            <a:endParaRPr lang="en-GB" sz="2400" i="0" u="none" strike="noStrike">
              <a:solidFill>
                <a:srgbClr val="AED7BD"/>
              </a:solidFill>
              <a:effectLst/>
              <a:latin typeface="Arial"/>
              <a:cs typeface="Arial"/>
            </a:endParaRPr>
          </a:p>
        </p:txBody>
      </p:sp>
      <p:pic>
        <p:nvPicPr>
          <p:cNvPr id="7" name="Picture 6">
            <a:extLst>
              <a:ext uri="{FF2B5EF4-FFF2-40B4-BE49-F238E27FC236}">
                <a16:creationId xmlns:a16="http://schemas.microsoft.com/office/drawing/2014/main" id="{496655C8-A39B-9490-D7B2-36D27692209E}"/>
              </a:ext>
            </a:extLst>
          </p:cNvPr>
          <p:cNvPicPr>
            <a:picLocks noChangeAspect="1"/>
          </p:cNvPicPr>
          <p:nvPr/>
        </p:nvPicPr>
        <p:blipFill>
          <a:blip r:embed="rId3"/>
          <a:stretch>
            <a:fillRect/>
          </a:stretch>
        </p:blipFill>
        <p:spPr>
          <a:xfrm>
            <a:off x="7223855" y="2720037"/>
            <a:ext cx="3130550" cy="3130550"/>
          </a:xfrm>
          <a:prstGeom prst="rect">
            <a:avLst/>
          </a:prstGeom>
        </p:spPr>
      </p:pic>
      <p:sp>
        <p:nvSpPr>
          <p:cNvPr id="2" name="Rectangle 1">
            <a:extLst>
              <a:ext uri="{FF2B5EF4-FFF2-40B4-BE49-F238E27FC236}">
                <a16:creationId xmlns:a16="http://schemas.microsoft.com/office/drawing/2014/main" id="{69CA2CE0-0DD7-4FE1-0FB8-DB76F61D273B}"/>
              </a:ext>
            </a:extLst>
          </p:cNvPr>
          <p:cNvSpPr/>
          <p:nvPr/>
        </p:nvSpPr>
        <p:spPr>
          <a:xfrm>
            <a:off x="5808167" y="4164097"/>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14766546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a:t>
            </a:r>
            <a:r>
              <a:rPr lang="en-US" sz="1800">
                <a:latin typeface="Arial"/>
                <a:cs typeface="Arial"/>
              </a:rPr>
              <a:t>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ea typeface="+mn-lt"/>
                <a:cs typeface="Arial"/>
              </a:rPr>
              <a:t>How to cite this document? </a:t>
            </a:r>
            <a:endParaRPr lang="en-US" dirty="0">
              <a:solidFill>
                <a:srgbClr val="FFFFFF"/>
              </a:solidFill>
              <a:latin typeface="Arial"/>
              <a:ea typeface="+mn-lt"/>
              <a:cs typeface="Arial"/>
            </a:endParaRPr>
          </a:p>
          <a:p>
            <a:r>
              <a:rPr lang="en-US" sz="1600" dirty="0" err="1">
                <a:solidFill>
                  <a:schemeClr val="bg1"/>
                </a:solidFill>
                <a:latin typeface="Arial"/>
                <a:ea typeface="+mn-lt"/>
                <a:cs typeface="Arial"/>
              </a:rPr>
              <a:t>Namatsu</a:t>
            </a:r>
            <a:r>
              <a:rPr lang="en-US" sz="1600" dirty="0">
                <a:solidFill>
                  <a:schemeClr val="bg1"/>
                </a:solidFill>
                <a:latin typeface="Arial"/>
                <a:ea typeface="+mn-lt"/>
                <a:cs typeface="Arial"/>
              </a:rPr>
              <a:t>, C. and Humbert, A.L. (2026). </a:t>
            </a:r>
            <a:r>
              <a:rPr lang="en-US" sz="1600" i="1" dirty="0">
                <a:solidFill>
                  <a:schemeClr val="bg1"/>
                </a:solidFill>
                <a:latin typeface="Arial"/>
                <a:ea typeface="+mn-lt"/>
                <a:cs typeface="Arial"/>
              </a:rPr>
              <a:t>Addressing gender-based violence against trans and non-binary people in universities and academia</a:t>
            </a:r>
            <a:r>
              <a:rPr lang="en-US" sz="1600" dirty="0">
                <a:solidFill>
                  <a:schemeClr val="bg1"/>
                </a:solidFill>
                <a:latin typeface="Arial"/>
                <a:ea typeface="+mn-lt"/>
                <a:cs typeface="Arial"/>
              </a:rPr>
              <a:t> (Presentation), </a:t>
            </a:r>
            <a:r>
              <a:rPr lang="en-US" sz="1600" dirty="0" err="1">
                <a:solidFill>
                  <a:schemeClr val="bg1"/>
                </a:solidFill>
                <a:latin typeface="Arial"/>
                <a:ea typeface="+mn-lt"/>
                <a:cs typeface="Arial"/>
              </a:rPr>
              <a:t>GenderSAFE</a:t>
            </a:r>
            <a:r>
              <a:rPr lang="en-US" sz="1600" dirty="0">
                <a:solidFill>
                  <a:schemeClr val="bg1"/>
                </a:solidFill>
                <a:latin typeface="Arial"/>
                <a:ea typeface="+mn-lt"/>
                <a:cs typeface="Arial"/>
              </a:rPr>
              <a:t> project.  </a:t>
            </a:r>
            <a:endParaRPr lang="en-US" dirty="0">
              <a:solidFill>
                <a:schemeClr val="bg1"/>
              </a:solidFill>
              <a:latin typeface="Arial"/>
              <a:cs typeface="Arial"/>
            </a:endParaRPr>
          </a:p>
        </p:txBody>
      </p:sp>
    </p:spTree>
    <p:extLst>
      <p:ext uri="{BB962C8B-B14F-4D97-AF65-F5344CB8AC3E}">
        <p14:creationId xmlns:p14="http://schemas.microsoft.com/office/powerpoint/2010/main" val="1330816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A15A0-20A6-F3AA-E87E-EF84E999CBE7}"/>
            </a:ext>
          </a:extLst>
        </p:cNvPr>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6C4EC4B1-2493-B365-3C1A-4FDE5C73EB47}"/>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5</a:t>
            </a:fld>
            <a:endParaRPr lang="fr-FR"/>
          </a:p>
        </p:txBody>
      </p:sp>
      <p:sp>
        <p:nvSpPr>
          <p:cNvPr id="8" name="TextBox 11">
            <a:extLst>
              <a:ext uri="{FF2B5EF4-FFF2-40B4-BE49-F238E27FC236}">
                <a16:creationId xmlns:a16="http://schemas.microsoft.com/office/drawing/2014/main" id="{3061512C-1CD3-1BAE-C67C-51F5DA55D2F3}"/>
              </a:ext>
            </a:extLst>
          </p:cNvPr>
          <p:cNvSpPr txBox="1">
            <a:spLocks/>
          </p:cNvSpPr>
          <p:nvPr/>
        </p:nvSpPr>
        <p:spPr>
          <a:xfrm>
            <a:off x="1319971" y="2430786"/>
            <a:ext cx="9552058" cy="1457771"/>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3600" b="1">
                <a:solidFill>
                  <a:srgbClr val="964091"/>
                </a:solidFill>
                <a:latin typeface="Arial"/>
                <a:cs typeface="Arial"/>
              </a:rPr>
              <a:t>Understanding key concepts of </a:t>
            </a:r>
          </a:p>
          <a:p>
            <a:pPr algn="ctr">
              <a:lnSpc>
                <a:spcPct val="130000"/>
              </a:lnSpc>
            </a:pPr>
            <a:r>
              <a:rPr lang="en-US" sz="3600" b="1">
                <a:solidFill>
                  <a:srgbClr val="964091"/>
                </a:solidFill>
                <a:latin typeface="Arial"/>
                <a:cs typeface="Arial"/>
              </a:rPr>
              <a:t>trans and non-binary gender</a:t>
            </a:r>
          </a:p>
        </p:txBody>
      </p:sp>
    </p:spTree>
    <p:extLst>
      <p:ext uri="{BB962C8B-B14F-4D97-AF65-F5344CB8AC3E}">
        <p14:creationId xmlns:p14="http://schemas.microsoft.com/office/powerpoint/2010/main" val="1532946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02BC4-41E6-B5D1-0053-8D3694A0654A}"/>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7F9F9A60-7A19-2E9B-0120-D6656D89B695}"/>
              </a:ext>
            </a:extLst>
          </p:cNvPr>
          <p:cNvSpPr>
            <a:spLocks noGrp="1"/>
          </p:cNvSpPr>
          <p:nvPr>
            <p:ph type="title"/>
          </p:nvPr>
        </p:nvSpPr>
        <p:spPr>
          <a:xfrm>
            <a:off x="509847" y="881720"/>
            <a:ext cx="3758364" cy="1171272"/>
          </a:xfrm>
        </p:spPr>
        <p:txBody>
          <a:bodyPr/>
          <a:lstStyle/>
          <a:p>
            <a:r>
              <a:rPr lang="en-US"/>
              <a:t>Definitions and related key terms</a:t>
            </a:r>
          </a:p>
        </p:txBody>
      </p:sp>
      <p:sp>
        <p:nvSpPr>
          <p:cNvPr id="8" name="TextBox 7">
            <a:extLst>
              <a:ext uri="{FF2B5EF4-FFF2-40B4-BE49-F238E27FC236}">
                <a16:creationId xmlns:a16="http://schemas.microsoft.com/office/drawing/2014/main" id="{8141749C-B4CC-E5E8-20B6-570ECCAB4558}"/>
              </a:ext>
            </a:extLst>
          </p:cNvPr>
          <p:cNvSpPr txBox="1"/>
          <p:nvPr/>
        </p:nvSpPr>
        <p:spPr>
          <a:xfrm>
            <a:off x="5812962" y="1545160"/>
            <a:ext cx="5702443" cy="1015663"/>
          </a:xfrm>
          <a:prstGeom prst="rect">
            <a:avLst/>
          </a:prstGeom>
          <a:noFill/>
        </p:spPr>
        <p:txBody>
          <a:bodyPr wrap="square" lIns="0" tIns="45720" rIns="0" bIns="45720" rtlCol="0" anchor="t">
            <a:spAutoFit/>
          </a:bodyPr>
          <a:lstStyle/>
          <a:p>
            <a:r>
              <a:rPr lang="en-US" sz="2000" b="1">
                <a:solidFill>
                  <a:srgbClr val="000000"/>
                </a:solidFill>
                <a:latin typeface="Arial" panose="020B0604020202020204" pitchFamily="34" charset="0"/>
                <a:ea typeface="Open Sans"/>
                <a:cs typeface="Arial" panose="020B0604020202020204" pitchFamily="34" charset="0"/>
              </a:rPr>
              <a:t>Non-binary people are those whose gender identity does not fit neatly into the categories of women or men.</a:t>
            </a:r>
          </a:p>
        </p:txBody>
      </p:sp>
      <p:sp>
        <p:nvSpPr>
          <p:cNvPr id="9" name="TextBox 7">
            <a:extLst>
              <a:ext uri="{FF2B5EF4-FFF2-40B4-BE49-F238E27FC236}">
                <a16:creationId xmlns:a16="http://schemas.microsoft.com/office/drawing/2014/main" id="{6BD421B1-5FAC-F088-CABC-01187219DF1A}"/>
              </a:ext>
            </a:extLst>
          </p:cNvPr>
          <p:cNvSpPr txBox="1"/>
          <p:nvPr/>
        </p:nvSpPr>
        <p:spPr>
          <a:xfrm>
            <a:off x="322826" y="2153855"/>
            <a:ext cx="4717761" cy="1323439"/>
          </a:xfrm>
          <a:prstGeom prst="rect">
            <a:avLst/>
          </a:prstGeom>
          <a:noFill/>
        </p:spPr>
        <p:txBody>
          <a:bodyPr wrap="square" lIns="0" tIns="45720" rIns="0" bIns="45720" rtlCol="0" anchor="t">
            <a:spAutoFit/>
          </a:bodyPr>
          <a:lstStyle/>
          <a:p>
            <a:r>
              <a:rPr lang="en-US" sz="2000" b="1">
                <a:solidFill>
                  <a:schemeClr val="tx1">
                    <a:alpha val="70000"/>
                  </a:schemeClr>
                </a:solidFill>
                <a:latin typeface="Arial" panose="020B0604020202020204" pitchFamily="34" charset="0"/>
                <a:cs typeface="Arial" panose="020B0604020202020204" pitchFamily="34" charset="0"/>
              </a:rPr>
              <a:t>Gender identity </a:t>
            </a:r>
            <a:r>
              <a:rPr lang="en-US" sz="2000">
                <a:solidFill>
                  <a:schemeClr val="tx1">
                    <a:alpha val="70000"/>
                  </a:schemeClr>
                </a:solidFill>
                <a:latin typeface="Arial" panose="020B0604020202020204" pitchFamily="34" charset="0"/>
                <a:cs typeface="Arial" panose="020B0604020202020204" pitchFamily="34" charset="0"/>
              </a:rPr>
              <a:t>is how individuals perceive or make sense of their gendered experiences as a self. It may or may not match the sex assigned at birth. </a:t>
            </a:r>
          </a:p>
        </p:txBody>
      </p:sp>
      <p:sp>
        <p:nvSpPr>
          <p:cNvPr id="2" name="TextBox 7">
            <a:extLst>
              <a:ext uri="{FF2B5EF4-FFF2-40B4-BE49-F238E27FC236}">
                <a16:creationId xmlns:a16="http://schemas.microsoft.com/office/drawing/2014/main" id="{5826DD96-1FBC-51D9-9852-0D9260F50942}"/>
              </a:ext>
            </a:extLst>
          </p:cNvPr>
          <p:cNvSpPr txBox="1"/>
          <p:nvPr/>
        </p:nvSpPr>
        <p:spPr>
          <a:xfrm>
            <a:off x="322824" y="3578157"/>
            <a:ext cx="4717761" cy="1323439"/>
          </a:xfrm>
          <a:prstGeom prst="rect">
            <a:avLst/>
          </a:prstGeom>
          <a:noFill/>
        </p:spPr>
        <p:txBody>
          <a:bodyPr wrap="square" lIns="0" tIns="45720" rIns="0" bIns="45720" rtlCol="0" anchor="t">
            <a:spAutoFit/>
          </a:bodyPr>
          <a:lstStyle/>
          <a:p>
            <a:r>
              <a:rPr lang="en-US" sz="2000" b="1">
                <a:solidFill>
                  <a:schemeClr val="tx1">
                    <a:alpha val="70000"/>
                  </a:schemeClr>
                </a:solidFill>
                <a:latin typeface="Arial" panose="020B0604020202020204" pitchFamily="34" charset="0"/>
                <a:cs typeface="Arial" panose="020B0604020202020204" pitchFamily="34" charset="0"/>
              </a:rPr>
              <a:t>Trans (transgender) people are people whose gender identity does not correspond to the sex assigned at birth. </a:t>
            </a:r>
          </a:p>
        </p:txBody>
      </p:sp>
      <p:sp>
        <p:nvSpPr>
          <p:cNvPr id="3" name="TextBox 7">
            <a:extLst>
              <a:ext uri="{FF2B5EF4-FFF2-40B4-BE49-F238E27FC236}">
                <a16:creationId xmlns:a16="http://schemas.microsoft.com/office/drawing/2014/main" id="{F7F7433D-2B3A-4238-AD0B-883081D1D264}"/>
              </a:ext>
            </a:extLst>
          </p:cNvPr>
          <p:cNvSpPr txBox="1"/>
          <p:nvPr/>
        </p:nvSpPr>
        <p:spPr>
          <a:xfrm>
            <a:off x="322823" y="5002459"/>
            <a:ext cx="4717761" cy="1015663"/>
          </a:xfrm>
          <a:prstGeom prst="rect">
            <a:avLst/>
          </a:prstGeom>
          <a:noFill/>
        </p:spPr>
        <p:txBody>
          <a:bodyPr wrap="square" lIns="0" tIns="45720" rIns="0" bIns="45720" rtlCol="0" anchor="t">
            <a:spAutoFit/>
          </a:bodyPr>
          <a:lstStyle/>
          <a:p>
            <a:r>
              <a:rPr lang="en-US" sz="2000">
                <a:solidFill>
                  <a:schemeClr val="tx1">
                    <a:alpha val="70000"/>
                  </a:schemeClr>
                </a:solidFill>
                <a:latin typeface="Arial" panose="020B0604020202020204" pitchFamily="34" charset="0"/>
                <a:cs typeface="Arial" panose="020B0604020202020204" pitchFamily="34" charset="0"/>
              </a:rPr>
              <a:t>People who identify with the same gender as the sex assigned at birth are called </a:t>
            </a:r>
            <a:r>
              <a:rPr lang="en-US" sz="2000" b="1">
                <a:solidFill>
                  <a:schemeClr val="tx1">
                    <a:alpha val="70000"/>
                  </a:schemeClr>
                </a:solidFill>
                <a:latin typeface="Arial" panose="020B0604020202020204" pitchFamily="34" charset="0"/>
                <a:cs typeface="Arial" panose="020B0604020202020204" pitchFamily="34" charset="0"/>
              </a:rPr>
              <a:t>cisgender</a:t>
            </a:r>
            <a:r>
              <a:rPr lang="en-US" sz="2000">
                <a:solidFill>
                  <a:schemeClr val="tx1">
                    <a:alpha val="70000"/>
                  </a:schemeClr>
                </a:solidFill>
                <a:latin typeface="Arial" panose="020B0604020202020204" pitchFamily="34" charset="0"/>
                <a:cs typeface="Arial" panose="020B0604020202020204" pitchFamily="34" charset="0"/>
              </a:rPr>
              <a:t>.</a:t>
            </a:r>
          </a:p>
        </p:txBody>
      </p:sp>
      <p:sp>
        <p:nvSpPr>
          <p:cNvPr id="4" name="TextBox 3">
            <a:extLst>
              <a:ext uri="{FF2B5EF4-FFF2-40B4-BE49-F238E27FC236}">
                <a16:creationId xmlns:a16="http://schemas.microsoft.com/office/drawing/2014/main" id="{2C08AD8D-E13C-0623-ECA2-E2F2B92D7D7D}"/>
              </a:ext>
            </a:extLst>
          </p:cNvPr>
          <p:cNvSpPr txBox="1"/>
          <p:nvPr/>
        </p:nvSpPr>
        <p:spPr>
          <a:xfrm>
            <a:off x="5812962" y="2724077"/>
            <a:ext cx="5702443" cy="1708160"/>
          </a:xfrm>
          <a:prstGeom prst="rect">
            <a:avLst/>
          </a:prstGeom>
          <a:noFill/>
        </p:spPr>
        <p:txBody>
          <a:bodyPr wrap="square" lIns="0" tIns="45720" rIns="0" bIns="45720" rtlCol="0" anchor="t">
            <a:spAutoFit/>
          </a:bodyPr>
          <a:lstStyle/>
          <a:p>
            <a:r>
              <a:rPr lang="en-US" sz="2000">
                <a:solidFill>
                  <a:srgbClr val="000000"/>
                </a:solidFill>
                <a:latin typeface="Arial" panose="020B0604020202020204" pitchFamily="34" charset="0"/>
                <a:ea typeface="Open Sans"/>
                <a:cs typeface="Arial" panose="020B0604020202020204" pitchFamily="34" charset="0"/>
              </a:rPr>
              <a:t>The term </a:t>
            </a:r>
            <a:r>
              <a:rPr lang="en-US" sz="2000" b="1">
                <a:solidFill>
                  <a:srgbClr val="000000"/>
                </a:solidFill>
                <a:latin typeface="Arial" panose="020B0604020202020204" pitchFamily="34" charset="0"/>
                <a:ea typeface="Open Sans"/>
                <a:cs typeface="Arial" panose="020B0604020202020204" pitchFamily="34" charset="0"/>
              </a:rPr>
              <a:t>gender modality</a:t>
            </a:r>
            <a:r>
              <a:rPr lang="en-US" sz="2000">
                <a:solidFill>
                  <a:srgbClr val="000000"/>
                </a:solidFill>
                <a:latin typeface="Arial" panose="020B0604020202020204" pitchFamily="34" charset="0"/>
                <a:ea typeface="Open Sans"/>
                <a:cs typeface="Arial" panose="020B0604020202020204" pitchFamily="34" charset="0"/>
              </a:rPr>
              <a:t> refers to the relationship between an individual’s gender identity and the sex assigned at birth. It may also be other than cisgender or transgender.</a:t>
            </a:r>
          </a:p>
          <a:p>
            <a:r>
              <a:rPr lang="en-US" sz="1400" i="1">
                <a:solidFill>
                  <a:srgbClr val="000000"/>
                </a:solidFill>
                <a:latin typeface="Arial" panose="020B0604020202020204" pitchFamily="34" charset="0"/>
                <a:ea typeface="Open Sans"/>
                <a:cs typeface="Arial" panose="020B0604020202020204" pitchFamily="34" charset="0"/>
              </a:rPr>
              <a:t>Source: </a:t>
            </a:r>
            <a:r>
              <a:rPr lang="en-US" sz="1400" i="1">
                <a:solidFill>
                  <a:srgbClr val="000000"/>
                </a:solidFill>
                <a:latin typeface="Arial" panose="020B0604020202020204" pitchFamily="34" charset="0"/>
                <a:ea typeface="Open Sans"/>
                <a:cs typeface="Arial" panose="020B0604020202020204" pitchFamily="34" charset="0"/>
                <a:hlinkClick r:id="rId3"/>
              </a:rPr>
              <a:t>Ashley et al. 2024</a:t>
            </a:r>
            <a:endParaRPr lang="en-US" sz="2000">
              <a:solidFill>
                <a:srgbClr val="000000"/>
              </a:solidFill>
              <a:latin typeface="Arial" panose="020B0604020202020204" pitchFamily="34" charset="0"/>
              <a:ea typeface="Open Sans"/>
              <a:cs typeface="Arial" panose="020B0604020202020204" pitchFamily="34" charset="0"/>
            </a:endParaRPr>
          </a:p>
          <a:p>
            <a:endParaRPr lang="en-US" sz="1100" b="1">
              <a:solidFill>
                <a:srgbClr val="000000"/>
              </a:solidFill>
              <a:latin typeface="Arial" panose="020B0604020202020204" pitchFamily="34" charset="0"/>
              <a:ea typeface="Open Sans"/>
              <a:cs typeface="Arial" panose="020B0604020202020204" pitchFamily="34" charset="0"/>
            </a:endParaRPr>
          </a:p>
        </p:txBody>
      </p:sp>
      <p:sp>
        <p:nvSpPr>
          <p:cNvPr id="5" name="TextBox 4">
            <a:extLst>
              <a:ext uri="{FF2B5EF4-FFF2-40B4-BE49-F238E27FC236}">
                <a16:creationId xmlns:a16="http://schemas.microsoft.com/office/drawing/2014/main" id="{5B8C3627-DF06-5183-BA0F-AEF5399361B1}"/>
              </a:ext>
            </a:extLst>
          </p:cNvPr>
          <p:cNvSpPr txBox="1"/>
          <p:nvPr/>
        </p:nvSpPr>
        <p:spPr>
          <a:xfrm>
            <a:off x="5812962" y="4239876"/>
            <a:ext cx="5702443" cy="1184940"/>
          </a:xfrm>
          <a:prstGeom prst="rect">
            <a:avLst/>
          </a:prstGeom>
          <a:noFill/>
        </p:spPr>
        <p:txBody>
          <a:bodyPr wrap="square" lIns="0" tIns="45720" rIns="0" bIns="45720" rtlCol="0" anchor="t">
            <a:spAutoFit/>
          </a:bodyPr>
          <a:lstStyle/>
          <a:p>
            <a:endParaRPr lang="en-US" sz="1100" b="1">
              <a:solidFill>
                <a:srgbClr val="000000"/>
              </a:solidFill>
              <a:latin typeface="Arial" panose="020B0604020202020204" pitchFamily="34" charset="0"/>
              <a:ea typeface="Open Sans"/>
              <a:cs typeface="Arial" panose="020B0604020202020204" pitchFamily="34" charset="0"/>
            </a:endParaRPr>
          </a:p>
          <a:p>
            <a:r>
              <a:rPr lang="en-US" sz="2000" b="1">
                <a:solidFill>
                  <a:srgbClr val="000000"/>
                </a:solidFill>
                <a:latin typeface="Arial" panose="020B0604020202020204" pitchFamily="34" charset="0"/>
                <a:ea typeface="Open Sans"/>
                <a:cs typeface="Arial" panose="020B0604020202020204" pitchFamily="34" charset="0"/>
              </a:rPr>
              <a:t>Gender binary </a:t>
            </a:r>
            <a:r>
              <a:rPr lang="en-US" sz="2000">
                <a:solidFill>
                  <a:srgbClr val="000000"/>
                </a:solidFill>
                <a:latin typeface="Arial" panose="020B0604020202020204" pitchFamily="34" charset="0"/>
                <a:ea typeface="Open Sans"/>
                <a:cs typeface="Arial" panose="020B0604020202020204" pitchFamily="34" charset="0"/>
              </a:rPr>
              <a:t>is a cultural and societal system or process to classify individuals into two genders, woman and man, as opposite.</a:t>
            </a:r>
          </a:p>
        </p:txBody>
      </p:sp>
    </p:spTree>
    <p:extLst>
      <p:ext uri="{BB962C8B-B14F-4D97-AF65-F5344CB8AC3E}">
        <p14:creationId xmlns:p14="http://schemas.microsoft.com/office/powerpoint/2010/main" val="3773992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allAtOnce"/>
      <p:bldP spid="2"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64AE0-950E-7784-0C2E-D45F2916B1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BF1833-0C73-A2DF-2BE9-F823D27DAA48}"/>
              </a:ext>
            </a:extLst>
          </p:cNvPr>
          <p:cNvSpPr>
            <a:spLocks noGrp="1"/>
          </p:cNvSpPr>
          <p:nvPr>
            <p:ph type="title"/>
          </p:nvPr>
        </p:nvSpPr>
        <p:spPr/>
        <p:txBody>
          <a:bodyPr/>
          <a:lstStyle/>
          <a:p>
            <a:r>
              <a:rPr lang="en-US" b="1" dirty="0">
                <a:latin typeface="Arial"/>
                <a:cs typeface="Arial"/>
              </a:rPr>
              <a:t>Is sex really binary and evident?</a:t>
            </a:r>
            <a:endParaRPr lang="en-GB" b="1">
              <a:latin typeface="Arial"/>
              <a:cs typeface="Arial"/>
            </a:endParaRPr>
          </a:p>
        </p:txBody>
      </p:sp>
      <p:sp>
        <p:nvSpPr>
          <p:cNvPr id="3" name="Slide Number Placeholder 2">
            <a:extLst>
              <a:ext uri="{FF2B5EF4-FFF2-40B4-BE49-F238E27FC236}">
                <a16:creationId xmlns:a16="http://schemas.microsoft.com/office/drawing/2014/main" id="{42380E39-C18F-24D1-0AF4-D8D64E821D4B}"/>
              </a:ext>
            </a:extLst>
          </p:cNvPr>
          <p:cNvSpPr>
            <a:spLocks noGrp="1"/>
          </p:cNvSpPr>
          <p:nvPr>
            <p:ph type="sldNum" sz="quarter" idx="4"/>
          </p:nvPr>
        </p:nvSpPr>
        <p:spPr/>
        <p:txBody>
          <a:bodyPr/>
          <a:lstStyle/>
          <a:p>
            <a:fld id="{783777ED-E0AE-DD49-A1E6-113717D9A99F}" type="slidenum">
              <a:rPr lang="fr-FR" smtClean="0"/>
              <a:pPr/>
              <a:t>7</a:t>
            </a:fld>
            <a:endParaRPr lang="fr-FR"/>
          </a:p>
        </p:txBody>
      </p:sp>
      <p:sp>
        <p:nvSpPr>
          <p:cNvPr id="4" name="Text Placeholder 3">
            <a:extLst>
              <a:ext uri="{FF2B5EF4-FFF2-40B4-BE49-F238E27FC236}">
                <a16:creationId xmlns:a16="http://schemas.microsoft.com/office/drawing/2014/main" id="{F9D13D03-BAD7-FEC6-5BE9-859163E676BF}"/>
              </a:ext>
            </a:extLst>
          </p:cNvPr>
          <p:cNvSpPr>
            <a:spLocks noGrp="1"/>
          </p:cNvSpPr>
          <p:nvPr>
            <p:ph type="body" sz="quarter" idx="10"/>
          </p:nvPr>
        </p:nvSpPr>
        <p:spPr/>
        <p:txBody>
          <a:bodyPr>
            <a:normAutofit/>
          </a:bodyPr>
          <a:lstStyle/>
          <a:p>
            <a:pPr>
              <a:lnSpc>
                <a:spcPct val="100000"/>
              </a:lnSpc>
            </a:pPr>
            <a:r>
              <a:rPr lang="en-GB">
                <a:latin typeface="Arial" panose="020B0604020202020204" pitchFamily="34" charset="0"/>
                <a:cs typeface="Arial" panose="020B0604020202020204" pitchFamily="34" charset="0"/>
              </a:rPr>
              <a:t>Most people are assigned female or male at birth based on their external genitals. However, biologists have produced studies showing </a:t>
            </a:r>
            <a:r>
              <a:rPr lang="en-GB" b="1">
                <a:latin typeface="Arial" panose="020B0604020202020204" pitchFamily="34" charset="0"/>
                <a:cs typeface="Arial" panose="020B0604020202020204" pitchFamily="34" charset="0"/>
              </a:rPr>
              <a:t>biological sex as a spectrum, </a:t>
            </a:r>
            <a:r>
              <a:rPr lang="en-GB"/>
              <a:t>rather than a simple, exclusive binary model.</a:t>
            </a:r>
            <a:endParaRPr lang="en-GB">
              <a:latin typeface="Arial" panose="020B0604020202020204" pitchFamily="34" charset="0"/>
              <a:cs typeface="Arial" panose="020B0604020202020204" pitchFamily="34" charset="0"/>
            </a:endParaRPr>
          </a:p>
          <a:p>
            <a:pPr>
              <a:lnSpc>
                <a:spcPct val="100000"/>
              </a:lnSpc>
            </a:pPr>
            <a:endParaRPr lang="en-GB">
              <a:latin typeface="Arial" panose="020B0604020202020204" pitchFamily="34" charset="0"/>
              <a:cs typeface="Arial" panose="020B0604020202020204" pitchFamily="34" charset="0"/>
            </a:endParaRPr>
          </a:p>
          <a:p>
            <a:pPr>
              <a:lnSpc>
                <a:spcPct val="100000"/>
              </a:lnSpc>
            </a:pPr>
            <a:r>
              <a:rPr lang="en-GB">
                <a:latin typeface="Arial" panose="020B0604020202020204" pitchFamily="34" charset="0"/>
                <a:cs typeface="Arial" panose="020B0604020202020204" pitchFamily="34" charset="0"/>
              </a:rPr>
              <a:t>Sex is not only determined by external genitalia, but its development is influenced by a complex combination of factors, including genes, hormones, and secondary sex characteristics. It unfolds over time rather than following a fixed trajectory expected at birth.</a:t>
            </a:r>
          </a:p>
        </p:txBody>
      </p:sp>
    </p:spTree>
    <p:extLst>
      <p:ext uri="{BB962C8B-B14F-4D97-AF65-F5344CB8AC3E}">
        <p14:creationId xmlns:p14="http://schemas.microsoft.com/office/powerpoint/2010/main" val="109635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1D378-210E-AA13-9AB3-342B55DE588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B6D0E8B-D8E5-8F51-3DE0-0F0F60D576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194" y="0"/>
            <a:ext cx="10441173" cy="6865071"/>
          </a:xfrm>
          <a:prstGeom prst="rect">
            <a:avLst/>
          </a:prstGeom>
          <a:noFill/>
          <a:ln>
            <a:noFill/>
          </a:ln>
        </p:spPr>
      </p:pic>
      <p:sp>
        <p:nvSpPr>
          <p:cNvPr id="5" name="Espace réservé du numéro de diapositive 2" hidden="1">
            <a:extLst>
              <a:ext uri="{FF2B5EF4-FFF2-40B4-BE49-F238E27FC236}">
                <a16:creationId xmlns:a16="http://schemas.microsoft.com/office/drawing/2014/main" id="{A9E3D53C-1654-FEFA-6020-50D234C8E363}"/>
              </a:ext>
            </a:extLst>
          </p:cNvPr>
          <p:cNvSpPr>
            <a:spLocks noGrp="1"/>
          </p:cNvSpPr>
          <p:nvPr>
            <p:ph type="sldNum" sz="quarter" idx="4294967295"/>
          </p:nvPr>
        </p:nvSpPr>
        <p:spPr>
          <a:xfrm>
            <a:off x="8328910" y="6333377"/>
            <a:ext cx="2743200" cy="365125"/>
          </a:xfrm>
        </p:spPr>
        <p:txBody>
          <a:bodyPr/>
          <a:lstStyle/>
          <a:p>
            <a:pPr>
              <a:spcAft>
                <a:spcPts val="600"/>
              </a:spcAft>
            </a:pPr>
            <a:fld id="{783777ED-E0AE-DD49-A1E6-113717D9A99F}" type="slidenum">
              <a:rPr lang="fr-FR" smtClean="0"/>
              <a:pPr>
                <a:spcAft>
                  <a:spcPts val="600"/>
                </a:spcAft>
              </a:pPr>
              <a:t>8</a:t>
            </a:fld>
            <a:endParaRPr lang="fr-FR"/>
          </a:p>
        </p:txBody>
      </p:sp>
      <p:sp>
        <p:nvSpPr>
          <p:cNvPr id="2" name="TextBox 1">
            <a:extLst>
              <a:ext uri="{FF2B5EF4-FFF2-40B4-BE49-F238E27FC236}">
                <a16:creationId xmlns:a16="http://schemas.microsoft.com/office/drawing/2014/main" id="{95EF406F-277A-8462-A279-76E5E0761398}"/>
              </a:ext>
            </a:extLst>
          </p:cNvPr>
          <p:cNvSpPr txBox="1"/>
          <p:nvPr/>
        </p:nvSpPr>
        <p:spPr>
          <a:xfrm>
            <a:off x="7541887" y="6534388"/>
            <a:ext cx="3901133" cy="307777"/>
          </a:xfrm>
          <a:prstGeom prst="rect">
            <a:avLst/>
          </a:prstGeom>
          <a:noFill/>
        </p:spPr>
        <p:txBody>
          <a:bodyPr wrap="none" rtlCol="0">
            <a:spAutoFit/>
          </a:bodyPr>
          <a:lstStyle/>
          <a:p>
            <a:r>
              <a:rPr lang="en-GB" sz="1400" i="1">
                <a:solidFill>
                  <a:srgbClr val="FFFFFF"/>
                </a:solidFill>
                <a:latin typeface="Arial"/>
                <a:cs typeface="Arial"/>
              </a:rPr>
              <a:t>Credit: </a:t>
            </a:r>
            <a:r>
              <a:rPr lang="en-GB" sz="1400" i="1">
                <a:latin typeface="Arial"/>
                <a:cs typeface="Arial"/>
                <a:hlinkClick r:id="rId4"/>
              </a:rPr>
              <a:t>Pitch Interactive and Amanda Montañez</a:t>
            </a:r>
            <a:endParaRPr lang="en-GB" sz="1400" i="1">
              <a:latin typeface="Arial"/>
              <a:cs typeface="Arial"/>
            </a:endParaRPr>
          </a:p>
        </p:txBody>
      </p:sp>
    </p:spTree>
    <p:extLst>
      <p:ext uri="{BB962C8B-B14F-4D97-AF65-F5344CB8AC3E}">
        <p14:creationId xmlns:p14="http://schemas.microsoft.com/office/powerpoint/2010/main" val="1555239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2845E-C046-2007-4D9A-F8E682A4AE0E}"/>
              </a:ext>
            </a:extLst>
          </p:cNvPr>
          <p:cNvSpPr>
            <a:spLocks noGrp="1"/>
          </p:cNvSpPr>
          <p:nvPr>
            <p:ph type="title"/>
          </p:nvPr>
        </p:nvSpPr>
        <p:spPr/>
        <p:txBody>
          <a:bodyPr/>
          <a:lstStyle/>
          <a:p>
            <a:r>
              <a:rPr lang="en-GB" b="1">
                <a:latin typeface="Arial"/>
                <a:cs typeface="Arial"/>
              </a:rPr>
              <a:t>Sex as biological vs gender as social?</a:t>
            </a:r>
          </a:p>
        </p:txBody>
      </p:sp>
      <p:sp>
        <p:nvSpPr>
          <p:cNvPr id="3" name="Slide Number Placeholder 2">
            <a:extLst>
              <a:ext uri="{FF2B5EF4-FFF2-40B4-BE49-F238E27FC236}">
                <a16:creationId xmlns:a16="http://schemas.microsoft.com/office/drawing/2014/main" id="{080864FE-AD3A-AEE6-0D88-E27684B04B80}"/>
              </a:ext>
            </a:extLst>
          </p:cNvPr>
          <p:cNvSpPr>
            <a:spLocks noGrp="1"/>
          </p:cNvSpPr>
          <p:nvPr>
            <p:ph type="sldNum" sz="quarter" idx="4"/>
          </p:nvPr>
        </p:nvSpPr>
        <p:spPr/>
        <p:txBody>
          <a:bodyPr/>
          <a:lstStyle/>
          <a:p>
            <a:fld id="{783777ED-E0AE-DD49-A1E6-113717D9A99F}" type="slidenum">
              <a:rPr lang="fr-FR" smtClean="0"/>
              <a:pPr/>
              <a:t>9</a:t>
            </a:fld>
            <a:endParaRPr lang="fr-FR"/>
          </a:p>
        </p:txBody>
      </p:sp>
      <p:sp>
        <p:nvSpPr>
          <p:cNvPr id="4" name="Text Placeholder 3">
            <a:extLst>
              <a:ext uri="{FF2B5EF4-FFF2-40B4-BE49-F238E27FC236}">
                <a16:creationId xmlns:a16="http://schemas.microsoft.com/office/drawing/2014/main" id="{6051A705-8518-0135-F95D-4E3528643853}"/>
              </a:ext>
            </a:extLst>
          </p:cNvPr>
          <p:cNvSpPr>
            <a:spLocks noGrp="1"/>
          </p:cNvSpPr>
          <p:nvPr>
            <p:ph type="body" sz="quarter" idx="10"/>
          </p:nvPr>
        </p:nvSpPr>
        <p:spPr>
          <a:xfrm>
            <a:off x="1046162" y="2168525"/>
            <a:ext cx="10333037" cy="4164852"/>
          </a:xfrm>
        </p:spPr>
        <p:txBody>
          <a:bodyPr>
            <a:normAutofit/>
          </a:bodyPr>
          <a:lstStyle/>
          <a:p>
            <a:pPr>
              <a:lnSpc>
                <a:spcPct val="100000"/>
              </a:lnSpc>
            </a:pPr>
            <a:r>
              <a:rPr lang="en-US" sz="2000">
                <a:latin typeface="Arial" panose="020B0604020202020204" pitchFamily="34" charset="0"/>
                <a:ea typeface="Open Sans"/>
                <a:cs typeface="Arial" panose="020B0604020202020204" pitchFamily="34" charset="0"/>
              </a:rPr>
              <a:t>Gender is often considered a social construct, as opposed to sex as evident and determined purely based on biology.</a:t>
            </a:r>
          </a:p>
          <a:p>
            <a:pPr>
              <a:lnSpc>
                <a:spcPct val="100000"/>
              </a:lnSpc>
            </a:pPr>
            <a:endParaRPr lang="en-US" sz="2000">
              <a:ea typeface="Open Sans"/>
            </a:endParaRPr>
          </a:p>
          <a:p>
            <a:pPr>
              <a:lnSpc>
                <a:spcPct val="100000"/>
              </a:lnSpc>
            </a:pPr>
            <a:r>
              <a:rPr lang="en-US" sz="2000">
                <a:ea typeface="Open Sans"/>
              </a:rPr>
              <a:t>Critical </a:t>
            </a:r>
            <a:r>
              <a:rPr lang="en-US" sz="2000">
                <a:latin typeface="Arial" panose="020B0604020202020204" pitchFamily="34" charset="0"/>
                <a:ea typeface="Open Sans"/>
                <a:cs typeface="Arial" panose="020B0604020202020204" pitchFamily="34" charset="0"/>
              </a:rPr>
              <a:t>scholars from feminism and gender studies have challenged this view </a:t>
            </a:r>
            <a:r>
              <a:rPr lang="en-US" sz="2000">
                <a:ea typeface="Open Sans"/>
              </a:rPr>
              <a:t>as </a:t>
            </a:r>
            <a:r>
              <a:rPr lang="en-US" sz="2000" b="1">
                <a:latin typeface="Arial" panose="020B0604020202020204" pitchFamily="34" charset="0"/>
                <a:ea typeface="Open Sans"/>
                <a:cs typeface="Arial" panose="020B0604020202020204" pitchFamily="34" charset="0"/>
              </a:rPr>
              <a:t>sex is also socially constructed</a:t>
            </a:r>
            <a:r>
              <a:rPr lang="en-US" sz="2000">
                <a:latin typeface="Arial" panose="020B0604020202020204" pitchFamily="34" charset="0"/>
                <a:ea typeface="Open Sans"/>
                <a:cs typeface="Arial" panose="020B0604020202020204" pitchFamily="34" charset="0"/>
              </a:rPr>
              <a:t> (</a:t>
            </a:r>
            <a:r>
              <a:rPr lang="en-US" sz="2000">
                <a:ea typeface="Open Sans"/>
              </a:rPr>
              <a:t>e.g. </a:t>
            </a:r>
            <a:r>
              <a:rPr lang="en-US" sz="2000">
                <a:latin typeface="Arial" panose="020B0604020202020204" pitchFamily="34" charset="0"/>
                <a:ea typeface="Open Sans"/>
                <a:cs typeface="Arial" panose="020B0604020202020204" pitchFamily="34" charset="0"/>
              </a:rPr>
              <a:t>Butler, 1990). Although </a:t>
            </a:r>
            <a:r>
              <a:rPr lang="en-US" sz="2000">
                <a:ea typeface="Open Sans"/>
              </a:rPr>
              <a:t>not all scholars agree on that, the </a:t>
            </a:r>
            <a:r>
              <a:rPr lang="en-GB" sz="2000">
                <a:ea typeface="Open Sans"/>
              </a:rPr>
              <a:t>social practice of using the gender binary to legitimise the construction of two sexes (that in turn legitimise the gender binary...).</a:t>
            </a:r>
            <a:endParaRPr lang="en-US" sz="2000">
              <a:ea typeface="Open Sans"/>
            </a:endParaRPr>
          </a:p>
          <a:p>
            <a:pPr>
              <a:lnSpc>
                <a:spcPct val="100000"/>
              </a:lnSpc>
            </a:pPr>
            <a:endParaRPr lang="en-US" sz="2000">
              <a:latin typeface="Arial" panose="020B0604020202020204" pitchFamily="34" charset="0"/>
              <a:ea typeface="Open Sans"/>
              <a:cs typeface="Arial" panose="020B0604020202020204" pitchFamily="34" charset="0"/>
            </a:endParaRPr>
          </a:p>
          <a:p>
            <a:pPr>
              <a:lnSpc>
                <a:spcPct val="100000"/>
              </a:lnSpc>
            </a:pPr>
            <a:r>
              <a:rPr lang="en-US" sz="2000">
                <a:latin typeface="Arial" panose="020B0604020202020204" pitchFamily="34" charset="0"/>
                <a:ea typeface="Open Sans"/>
                <a:cs typeface="Arial" panose="020B0604020202020204" pitchFamily="34" charset="0"/>
              </a:rPr>
              <a:t>Viewing sex as a social construction does not mean that sex is not real or is insignificant. Biology does matter for trans, non-binary and intersex people as well as cisgender people.</a:t>
            </a:r>
            <a:endParaRPr lang="en-US" sz="2000">
              <a:solidFill>
                <a:srgbClr val="000000"/>
              </a:solidFill>
              <a:ea typeface="Open Sans"/>
            </a:endParaRPr>
          </a:p>
        </p:txBody>
      </p:sp>
    </p:spTree>
    <p:extLst>
      <p:ext uri="{BB962C8B-B14F-4D97-AF65-F5344CB8AC3E}">
        <p14:creationId xmlns:p14="http://schemas.microsoft.com/office/powerpoint/2010/main" val="2732172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Props1.xml><?xml version="1.0" encoding="utf-8"?>
<ds:datastoreItem xmlns:ds="http://schemas.openxmlformats.org/officeDocument/2006/customXml" ds:itemID="{4126397A-3F0F-4884-B575-E45C8EB483FB}">
  <ds:schemaRefs>
    <ds:schemaRef ds:uri="4d0a3ad0-32ee-4607-9ba4-0de2981250ca"/>
    <ds:schemaRef ds:uri="a6d887a2-cb76-48ca-8e7a-36f01d0891c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C073BCC-8C59-4DAF-955D-95509CA8483C}">
  <ds:schemaRefs>
    <ds:schemaRef ds:uri="http://schemas.microsoft.com/sharepoint/v3/contenttype/forms"/>
  </ds:schemaRefs>
</ds:datastoreItem>
</file>

<file path=customXml/itemProps3.xml><?xml version="1.0" encoding="utf-8"?>
<ds:datastoreItem xmlns:ds="http://schemas.openxmlformats.org/officeDocument/2006/customXml" ds:itemID="{856C5A1F-DEF5-4E70-984F-B2E45D81E087}">
  <ds:schemaRefs>
    <ds:schemaRef ds:uri="http://purl.org/dc/elements/1.1/"/>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4d0a3ad0-32ee-4607-9ba4-0de2981250ca"/>
    <ds:schemaRef ds:uri="a6d887a2-cb76-48ca-8e7a-36f01d0891c6"/>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TotalTime>
  <Words>2756</Words>
  <Application>Microsoft Macintosh PowerPoint</Application>
  <PresentationFormat>Widescreen</PresentationFormat>
  <Paragraphs>309</Paragraphs>
  <Slides>45</Slides>
  <Notes>40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Calibri</vt:lpstr>
      <vt:lpstr>D-DIN</vt:lpstr>
      <vt:lpstr>D-DIN Exp</vt:lpstr>
      <vt:lpstr>Open Sans</vt:lpstr>
      <vt:lpstr>Wingdings</vt:lpstr>
      <vt:lpstr>Mini Powerpoint Template</vt:lpstr>
      <vt:lpstr>PowerPoint Presentation</vt:lpstr>
      <vt:lpstr>PowerPoint Presentation</vt:lpstr>
      <vt:lpstr>Learning Objectives </vt:lpstr>
      <vt:lpstr>PowerPoint Presentation</vt:lpstr>
      <vt:lpstr>PowerPoint Presentation</vt:lpstr>
      <vt:lpstr>Definitions and related key terms</vt:lpstr>
      <vt:lpstr>Is sex really binary and evident?</vt:lpstr>
      <vt:lpstr>PowerPoint Presentation</vt:lpstr>
      <vt:lpstr>Sex as biological vs gender as social?</vt:lpstr>
      <vt:lpstr>How does the gender binary system work?</vt:lpstr>
      <vt:lpstr>What is cisnormativity?</vt:lpstr>
      <vt:lpstr>PowerPoint Presentation</vt:lpstr>
      <vt:lpstr>Definition of gender-based violence</vt:lpstr>
      <vt:lpstr>PowerPoint Presentation</vt:lpstr>
      <vt:lpstr>PowerPoint Presentation</vt:lpstr>
      <vt:lpstr>Why is it crucial to consider cisnormativity and the gender binary when addressing gender-based violence?</vt:lpstr>
      <vt:lpstr>Why intersectionality is significant to understand gender-based violence in RPOs?</vt:lpstr>
      <vt:lpstr>UniSAFE survey</vt:lpstr>
      <vt:lpstr>Prevalence of any form of gender-based violence and by form, total</vt:lpstr>
      <vt:lpstr>UniSAFE Survey - Facts and Figures</vt:lpstr>
      <vt:lpstr>Predicted probabilities of prevalence of any forms of gender-based violence</vt:lpstr>
      <vt:lpstr>UniSAFE Survey - Facts and Figures</vt:lpstr>
      <vt:lpstr>Predicted probabilities of prevalence of any forms of gender-based violence</vt:lpstr>
      <vt:lpstr>PowerPoint Presentation</vt:lpstr>
      <vt:lpstr>PowerPoint Presentation</vt:lpstr>
      <vt:lpstr>Root and cause factors</vt:lpstr>
      <vt:lpstr>7P model to address gender-based violence in research performing organisations</vt:lpstr>
      <vt:lpstr>UniSAFE 7P model</vt:lpstr>
      <vt:lpstr>PowerPoint Presentation</vt:lpstr>
      <vt:lpstr>UniSAFE Toolkit</vt:lpstr>
      <vt:lpstr>PowerPoint Presentation</vt:lpstr>
      <vt:lpstr>PowerPoint Presentation</vt:lpstr>
      <vt:lpstr>Group exercise: Identify and analyse gender-based violence against trans and non-binary people </vt:lpstr>
      <vt:lpstr>PowerPoint Presentation</vt:lpstr>
      <vt:lpstr>Recap</vt:lpstr>
      <vt:lpstr>Dealing with resistance and misconceptions</vt:lpstr>
      <vt:lpstr>Group activity: Role-play and discussion</vt:lpstr>
      <vt:lpstr>Discussion in plenary</vt:lpstr>
      <vt:lpstr>Key Characteristics of Calling Out</vt:lpstr>
      <vt:lpstr>Key Characteristics of Calling In</vt:lpstr>
      <vt:lpstr>Useful links and resources</vt:lpstr>
      <vt:lpstr>PowerPoint Presentation</vt:lpstr>
      <vt:lpstr>Exit questionnaire</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c:description/>
  <cp:lastModifiedBy>Anne-Laure Marie Françoise Humbert</cp:lastModifiedBy>
  <cp:revision>60</cp:revision>
  <cp:lastPrinted>2026-03-19T11:26:06Z</cp:lastPrinted>
  <dcterms:created xsi:type="dcterms:W3CDTF">2017-07-25T02:03:18Z</dcterms:created>
  <dcterms:modified xsi:type="dcterms:W3CDTF">2026-05-26T11:09:22Z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