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05" r:id="rId4"/>
  </p:sldMasterIdLst>
  <p:notesMasterIdLst>
    <p:notesMasterId r:id="rId65"/>
  </p:notesMasterIdLst>
  <p:handoutMasterIdLst>
    <p:handoutMasterId r:id="rId66"/>
  </p:handoutMasterIdLst>
  <p:sldIdLst>
    <p:sldId id="373" r:id="rId5"/>
    <p:sldId id="380" r:id="rId6"/>
    <p:sldId id="439" r:id="rId7"/>
    <p:sldId id="386" r:id="rId8"/>
    <p:sldId id="387" r:id="rId9"/>
    <p:sldId id="384" r:id="rId10"/>
    <p:sldId id="385" r:id="rId11"/>
    <p:sldId id="300" r:id="rId12"/>
    <p:sldId id="379" r:id="rId13"/>
    <p:sldId id="390" r:id="rId14"/>
    <p:sldId id="391" r:id="rId15"/>
    <p:sldId id="377" r:id="rId16"/>
    <p:sldId id="381" r:id="rId17"/>
    <p:sldId id="440" r:id="rId18"/>
    <p:sldId id="392" r:id="rId19"/>
    <p:sldId id="395" r:id="rId20"/>
    <p:sldId id="441" r:id="rId21"/>
    <p:sldId id="396" r:id="rId22"/>
    <p:sldId id="397" r:id="rId23"/>
    <p:sldId id="398" r:id="rId24"/>
    <p:sldId id="399" r:id="rId25"/>
    <p:sldId id="400" r:id="rId26"/>
    <p:sldId id="437" r:id="rId27"/>
    <p:sldId id="402" r:id="rId28"/>
    <p:sldId id="404" r:id="rId29"/>
    <p:sldId id="403" r:id="rId30"/>
    <p:sldId id="405" r:id="rId31"/>
    <p:sldId id="435" r:id="rId32"/>
    <p:sldId id="406" r:id="rId33"/>
    <p:sldId id="407" r:id="rId34"/>
    <p:sldId id="408" r:id="rId35"/>
    <p:sldId id="436" r:id="rId36"/>
    <p:sldId id="409" r:id="rId37"/>
    <p:sldId id="410" r:id="rId38"/>
    <p:sldId id="411" r:id="rId39"/>
    <p:sldId id="412" r:id="rId40"/>
    <p:sldId id="413" r:id="rId41"/>
    <p:sldId id="414" r:id="rId42"/>
    <p:sldId id="429" r:id="rId43"/>
    <p:sldId id="430" r:id="rId44"/>
    <p:sldId id="415" r:id="rId45"/>
    <p:sldId id="417" r:id="rId46"/>
    <p:sldId id="418" r:id="rId47"/>
    <p:sldId id="419" r:id="rId48"/>
    <p:sldId id="420" r:id="rId49"/>
    <p:sldId id="431" r:id="rId50"/>
    <p:sldId id="421" r:id="rId51"/>
    <p:sldId id="422" r:id="rId52"/>
    <p:sldId id="423" r:id="rId53"/>
    <p:sldId id="424" r:id="rId54"/>
    <p:sldId id="432" r:id="rId55"/>
    <p:sldId id="425" r:id="rId56"/>
    <p:sldId id="416" r:id="rId57"/>
    <p:sldId id="434" r:id="rId58"/>
    <p:sldId id="433" r:id="rId59"/>
    <p:sldId id="438" r:id="rId60"/>
    <p:sldId id="426" r:id="rId61"/>
    <p:sldId id="428" r:id="rId62"/>
    <p:sldId id="642" r:id="rId63"/>
    <p:sldId id="643" r:id="rId64"/>
  </p:sldIdLst>
  <p:sldSz cx="12192000" cy="6858000"/>
  <p:notesSz cx="6858000" cy="9144000"/>
  <p:defaultTex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3FEC88C-DA6F-BCB4-2E4A-42BFE149E4E3}" name="Eva Oliva" initials="EO" userId="S::eva.oliva_soc.cas.cz#ext#@europeansf.onmicrosoft.com::a9a6e89d-2cd1-4c05-8226-c28b6796a49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792CE"/>
    <a:srgbClr val="80ADDA"/>
    <a:srgbClr val="FFFFFF"/>
    <a:srgbClr val="000000"/>
    <a:srgbClr val="87C39C"/>
    <a:srgbClr val="AED7BD"/>
    <a:srgbClr val="964091"/>
    <a:srgbClr val="0F223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085EB8A-CA25-968D-FF34-21DCF1B1765F}" v="43" dt="2026-05-11T10:45:33.372"/>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352"/>
    <p:restoredTop sz="94679"/>
  </p:normalViewPr>
  <p:slideViewPr>
    <p:cSldViewPr snapToGrid="0">
      <p:cViewPr varScale="1">
        <p:scale>
          <a:sx n="96" d="100"/>
          <a:sy n="96" d="100"/>
        </p:scale>
        <p:origin x="1064" y="168"/>
      </p:cViewPr>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handoutMaster" Target="handoutMasters/handoutMaster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notesMaster" Target="notesMasters/notesMaster1.xml"/><Relationship Id="rId73"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71"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asia   Madesi" userId="S::vasia.madesi_yellowwindow.com#ext#@europeansf.onmicrosoft.com::16d47c5c-4b5a-452a-bc8a-bb2a63f077b9" providerId="AD" clId="Web-{E085EB8A-CA25-968D-FF34-21DCF1B1765F}"/>
    <pc:docChg chg="addSld delSld modSld">
      <pc:chgData name="Vasia   Madesi" userId="S::vasia.madesi_yellowwindow.com#ext#@europeansf.onmicrosoft.com::16d47c5c-4b5a-452a-bc8a-bb2a63f077b9" providerId="AD" clId="Web-{E085EB8A-CA25-968D-FF34-21DCF1B1765F}" dt="2026-05-11T10:45:32.700" v="32"/>
      <pc:docMkLst>
        <pc:docMk/>
      </pc:docMkLst>
      <pc:sldChg chg="del">
        <pc:chgData name="Vasia   Madesi" userId="S::vasia.madesi_yellowwindow.com#ext#@europeansf.onmicrosoft.com::16d47c5c-4b5a-452a-bc8a-bb2a63f077b9" providerId="AD" clId="Web-{E085EB8A-CA25-968D-FF34-21DCF1B1765F}" dt="2026-05-11T10:45:32.700" v="32"/>
        <pc:sldMkLst>
          <pc:docMk/>
          <pc:sldMk cId="1150822395" sldId="368"/>
        </pc:sldMkLst>
      </pc:sldChg>
      <pc:sldChg chg="modSp">
        <pc:chgData name="Vasia   Madesi" userId="S::vasia.madesi_yellowwindow.com#ext#@europeansf.onmicrosoft.com::16d47c5c-4b5a-452a-bc8a-bb2a63f077b9" providerId="AD" clId="Web-{E085EB8A-CA25-968D-FF34-21DCF1B1765F}" dt="2026-05-11T10:42:29.091" v="8" actId="20577"/>
        <pc:sldMkLst>
          <pc:docMk/>
          <pc:sldMk cId="1900219768" sldId="373"/>
        </pc:sldMkLst>
        <pc:spChg chg="mod">
          <ac:chgData name="Vasia   Madesi" userId="S::vasia.madesi_yellowwindow.com#ext#@europeansf.onmicrosoft.com::16d47c5c-4b5a-452a-bc8a-bb2a63f077b9" providerId="AD" clId="Web-{E085EB8A-CA25-968D-FF34-21DCF1B1765F}" dt="2026-05-11T10:42:29.091" v="8" actId="20577"/>
          <ac:spMkLst>
            <pc:docMk/>
            <pc:sldMk cId="1900219768" sldId="373"/>
            <ac:spMk id="6" creationId="{37C8842C-ED4A-EF05-F3C2-BB8C215930EA}"/>
          </ac:spMkLst>
        </pc:spChg>
      </pc:sldChg>
      <pc:sldChg chg="mod modShow">
        <pc:chgData name="Vasia   Madesi" userId="S::vasia.madesi_yellowwindow.com#ext#@europeansf.onmicrosoft.com::16d47c5c-4b5a-452a-bc8a-bb2a63f077b9" providerId="AD" clId="Web-{E085EB8A-CA25-968D-FF34-21DCF1B1765F}" dt="2026-05-11T10:42:35.622" v="9"/>
        <pc:sldMkLst>
          <pc:docMk/>
          <pc:sldMk cId="1745838413" sldId="380"/>
        </pc:sldMkLst>
      </pc:sldChg>
      <pc:sldChg chg="mod modShow modNotes">
        <pc:chgData name="Vasia   Madesi" userId="S::vasia.madesi_yellowwindow.com#ext#@europeansf.onmicrosoft.com::16d47c5c-4b5a-452a-bc8a-bb2a63f077b9" providerId="AD" clId="Web-{E085EB8A-CA25-968D-FF34-21DCF1B1765F}" dt="2026-05-11T10:43:14.544" v="14"/>
        <pc:sldMkLst>
          <pc:docMk/>
          <pc:sldMk cId="3572557497" sldId="384"/>
        </pc:sldMkLst>
      </pc:sldChg>
      <pc:sldChg chg="mod modShow modNotes">
        <pc:chgData name="Vasia   Madesi" userId="S::vasia.madesi_yellowwindow.com#ext#@europeansf.onmicrosoft.com::16d47c5c-4b5a-452a-bc8a-bb2a63f077b9" providerId="AD" clId="Web-{E085EB8A-CA25-968D-FF34-21DCF1B1765F}" dt="2026-05-11T10:43:22.106" v="15"/>
        <pc:sldMkLst>
          <pc:docMk/>
          <pc:sldMk cId="4125658076" sldId="385"/>
        </pc:sldMkLst>
      </pc:sldChg>
      <pc:sldChg chg="addSp modSp modNotes">
        <pc:chgData name="Vasia   Madesi" userId="S::vasia.madesi_yellowwindow.com#ext#@europeansf.onmicrosoft.com::16d47c5c-4b5a-452a-bc8a-bb2a63f077b9" providerId="AD" clId="Web-{E085EB8A-CA25-968D-FF34-21DCF1B1765F}" dt="2026-05-11T10:41:32.700" v="3" actId="1076"/>
        <pc:sldMkLst>
          <pc:docMk/>
          <pc:sldMk cId="266567861" sldId="428"/>
        </pc:sldMkLst>
        <pc:spChg chg="add mod">
          <ac:chgData name="Vasia   Madesi" userId="S::vasia.madesi_yellowwindow.com#ext#@europeansf.onmicrosoft.com::16d47c5c-4b5a-452a-bc8a-bb2a63f077b9" providerId="AD" clId="Web-{E085EB8A-CA25-968D-FF34-21DCF1B1765F}" dt="2026-05-11T10:41:32.700" v="3" actId="1076"/>
          <ac:spMkLst>
            <pc:docMk/>
            <pc:sldMk cId="266567861" sldId="428"/>
            <ac:spMk id="2" creationId="{69CA2CE0-0DD7-4FE1-0FB8-DB76F61D273B}"/>
          </ac:spMkLst>
        </pc:spChg>
        <pc:picChg chg="mod">
          <ac:chgData name="Vasia   Madesi" userId="S::vasia.madesi_yellowwindow.com#ext#@europeansf.onmicrosoft.com::16d47c5c-4b5a-452a-bc8a-bb2a63f077b9" providerId="AD" clId="Web-{E085EB8A-CA25-968D-FF34-21DCF1B1765F}" dt="2026-05-11T10:41:20.153" v="1" actId="1076"/>
          <ac:picMkLst>
            <pc:docMk/>
            <pc:sldMk cId="266567861" sldId="428"/>
            <ac:picMk id="6" creationId="{4CE5B868-768A-7A87-D528-FCAEBA62291D}"/>
          </ac:picMkLst>
        </pc:picChg>
      </pc:sldChg>
      <pc:sldChg chg="mod modShow modNotes">
        <pc:chgData name="Vasia   Madesi" userId="S::vasia.madesi_yellowwindow.com#ext#@europeansf.onmicrosoft.com::16d47c5c-4b5a-452a-bc8a-bb2a63f077b9" providerId="AD" clId="Web-{E085EB8A-CA25-968D-FF34-21DCF1B1765F}" dt="2026-05-11T10:44:03.700" v="17"/>
        <pc:sldMkLst>
          <pc:docMk/>
          <pc:sldMk cId="2967143186" sldId="441"/>
        </pc:sldMkLst>
      </pc:sldChg>
      <pc:sldChg chg="add">
        <pc:chgData name="Vasia   Madesi" userId="S::vasia.madesi_yellowwindow.com#ext#@europeansf.onmicrosoft.com::16d47c5c-4b5a-452a-bc8a-bb2a63f077b9" providerId="AD" clId="Web-{E085EB8A-CA25-968D-FF34-21DCF1B1765F}" dt="2026-05-11T10:41:40.653" v="4"/>
        <pc:sldMkLst>
          <pc:docMk/>
          <pc:sldMk cId="3469301786" sldId="642"/>
        </pc:sldMkLst>
      </pc:sldChg>
      <pc:sldChg chg="modSp add">
        <pc:chgData name="Vasia   Madesi" userId="S::vasia.madesi_yellowwindow.com#ext#@europeansf.onmicrosoft.com::16d47c5c-4b5a-452a-bc8a-bb2a63f077b9" providerId="AD" clId="Web-{E085EB8A-CA25-968D-FF34-21DCF1B1765F}" dt="2026-05-11T10:45:30.966" v="31" actId="20577"/>
        <pc:sldMkLst>
          <pc:docMk/>
          <pc:sldMk cId="1330816941" sldId="643"/>
        </pc:sldMkLst>
        <pc:spChg chg="mod">
          <ac:chgData name="Vasia   Madesi" userId="S::vasia.madesi_yellowwindow.com#ext#@europeansf.onmicrosoft.com::16d47c5c-4b5a-452a-bc8a-bb2a63f077b9" providerId="AD" clId="Web-{E085EB8A-CA25-968D-FF34-21DCF1B1765F}" dt="2026-05-11T10:45:24.341" v="30" actId="20577"/>
          <ac:spMkLst>
            <pc:docMk/>
            <pc:sldMk cId="1330816941" sldId="643"/>
            <ac:spMk id="5" creationId="{7DF1B334-A98B-3F0C-5EAF-1683FA3D8DC7}"/>
          </ac:spMkLst>
        </pc:spChg>
        <pc:spChg chg="mod">
          <ac:chgData name="Vasia   Madesi" userId="S::vasia.madesi_yellowwindow.com#ext#@europeansf.onmicrosoft.com::16d47c5c-4b5a-452a-bc8a-bb2a63f077b9" providerId="AD" clId="Web-{E085EB8A-CA25-968D-FF34-21DCF1B1765F}" dt="2026-05-11T10:45:30.966" v="31" actId="20577"/>
          <ac:spMkLst>
            <pc:docMk/>
            <pc:sldMk cId="1330816941" sldId="643"/>
            <ac:spMk id="16" creationId="{1FB3101D-55E5-CC48-9F09-7E4D551C030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D545DD6B-8B9E-6542-B9D8-9C1F4F618C3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CA3FEA30-BC4C-994F-B889-93D5D297B2D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E86BD2-5E6F-9C4A-99AC-16E36CEFF90D}" type="datetimeFigureOut">
              <a:rPr lang="fr-FR" smtClean="0"/>
              <a:t>11/05/2026</a:t>
            </a:fld>
            <a:endParaRPr lang="fr-FR"/>
          </a:p>
        </p:txBody>
      </p:sp>
      <p:sp>
        <p:nvSpPr>
          <p:cNvPr id="4" name="Espace réservé du pied de page 3">
            <a:extLst>
              <a:ext uri="{FF2B5EF4-FFF2-40B4-BE49-F238E27FC236}">
                <a16:creationId xmlns:a16="http://schemas.microsoft.com/office/drawing/2014/main" id="{30E81971-FA2E-5547-9042-F8E6C23D427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1508A43C-14BB-3748-8C76-B0D47DF8CB2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257744E-A28D-CC45-B59D-2AA8FD0E764C}" type="slidenum">
              <a:rPr lang="fr-FR" smtClean="0"/>
              <a:t>‹#›</a:t>
            </a:fld>
            <a:endParaRPr lang="fr-FR"/>
          </a:p>
        </p:txBody>
      </p:sp>
    </p:spTree>
    <p:extLst>
      <p:ext uri="{BB962C8B-B14F-4D97-AF65-F5344CB8AC3E}">
        <p14:creationId xmlns:p14="http://schemas.microsoft.com/office/powerpoint/2010/main" val="25493888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D-DIN" panose="020B0504030202030204" pitchFamily="34" charset="77"/>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D-DIN" panose="020B0504030202030204" pitchFamily="34" charset="77"/>
              </a:defRPr>
            </a:lvl1pPr>
          </a:lstStyle>
          <a:p>
            <a:fld id="{108FFD40-13C9-7B48-A0BE-E251E1E33FE5}" type="datetimeFigureOut">
              <a:rPr lang="en-US" smtClean="0"/>
              <a:pPr/>
              <a:t>5/11/2026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D-DIN" panose="020B0504030202030204" pitchFamily="34" charset="77"/>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D-DIN" panose="020B0504030202030204" pitchFamily="34" charset="77"/>
              </a:defRPr>
            </a:lvl1pPr>
          </a:lstStyle>
          <a:p>
            <a:fld id="{6F8E2375-F1B1-284C-A827-B0E603FDBDD8}" type="slidenum">
              <a:rPr lang="en-US" smtClean="0"/>
              <a:pPr/>
              <a:t>‹#›</a:t>
            </a:fld>
            <a:endParaRPr lang="en-US"/>
          </a:p>
        </p:txBody>
      </p:sp>
    </p:spTree>
    <p:extLst>
      <p:ext uri="{BB962C8B-B14F-4D97-AF65-F5344CB8AC3E}">
        <p14:creationId xmlns:p14="http://schemas.microsoft.com/office/powerpoint/2010/main" val="938444280"/>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D-DIN" panose="020B0504030202030204" pitchFamily="34" charset="77"/>
        <a:ea typeface="+mn-ea"/>
        <a:cs typeface="+mn-cs"/>
      </a:defRPr>
    </a:lvl1pPr>
    <a:lvl2pPr marL="457200" algn="l" defTabSz="914400" rtl="0" eaLnBrk="1" latinLnBrk="0" hangingPunct="1">
      <a:defRPr sz="1200" b="0" i="0" kern="1200">
        <a:solidFill>
          <a:schemeClr val="tx1"/>
        </a:solidFill>
        <a:latin typeface="D-DIN" panose="020B0504030202030204" pitchFamily="34" charset="77"/>
        <a:ea typeface="+mn-ea"/>
        <a:cs typeface="+mn-cs"/>
      </a:defRPr>
    </a:lvl2pPr>
    <a:lvl3pPr marL="914400" algn="l" defTabSz="914400" rtl="0" eaLnBrk="1" latinLnBrk="0" hangingPunct="1">
      <a:defRPr sz="1200" b="0" i="0" kern="1200">
        <a:solidFill>
          <a:schemeClr val="tx1"/>
        </a:solidFill>
        <a:latin typeface="D-DIN" panose="020B0504030202030204" pitchFamily="34" charset="77"/>
        <a:ea typeface="+mn-ea"/>
        <a:cs typeface="+mn-cs"/>
      </a:defRPr>
    </a:lvl3pPr>
    <a:lvl4pPr marL="1371600" algn="l" defTabSz="914400" rtl="0" eaLnBrk="1" latinLnBrk="0" hangingPunct="1">
      <a:defRPr sz="1200" b="0" i="0" kern="1200">
        <a:solidFill>
          <a:schemeClr val="tx1"/>
        </a:solidFill>
        <a:latin typeface="D-DIN" panose="020B0504030202030204" pitchFamily="34" charset="77"/>
        <a:ea typeface="+mn-ea"/>
        <a:cs typeface="+mn-cs"/>
      </a:defRPr>
    </a:lvl4pPr>
    <a:lvl5pPr marL="1828800" algn="l" defTabSz="914400" rtl="0" eaLnBrk="1" latinLnBrk="0" hangingPunct="1">
      <a:defRPr sz="1200" b="0" i="0" kern="1200">
        <a:solidFill>
          <a:schemeClr val="tx1"/>
        </a:solidFill>
        <a:latin typeface="D-DIN" panose="020B0504030202030204" pitchFamily="34" charset="77"/>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unisafe-toolkit.eu/"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s://reportandsupport.uws.ac.uk/support/i-think-someone-i-know-has-experienced-gender-based-violence" TargetMode="External"/><Relationship Id="rId2" Type="http://schemas.openxmlformats.org/officeDocument/2006/relationships/slide" Target="../slides/slide43.xml"/><Relationship Id="rId1" Type="http://schemas.openxmlformats.org/officeDocument/2006/relationships/notesMaster" Target="../notesMasters/notesMaster1.xml"/><Relationship Id="rId4" Type="http://schemas.openxmlformats.org/officeDocument/2006/relationships/hyperlink" Target="https://euc-powerpoint.officeapps.live.com/pods/ppt.aspx?wdPodsUrl=https%3A%2F%2Feuc-powerpoint.officeapps.live.com%2Fpods%2F&amp;wdPopsUrl=https%3A%2F%2Feuc-powerpoint.officeapps.live.com%2F&amp;fastBoot=true&amp;sw=491&amp;sh=548&amp;thPanel=601&amp;ro=false&amp;sftc=1&amp;NoAuth=1&amp;jsApi=1&amp;jsapiver=v1&amp;fileName=Presentation%20one-day-training.pptx&amp;wdoverrides=devicepixelratio:1.25,RenderGifSlideShow:true&amp;ui=en-GB&amp;rs=en-US&amp;mscc=1&amp;wdOrigin=BrowserReload&amp;postMessageToken=4560C6A0-604D-6000-D62E-A847A584E9F2&amp;wdEnableRoaming=1&amp;fs=6429395&amp;hid=4560C6A0-604D-6000-D62E-A847A584E9F2&amp;usid=5f376d19-c888-3773-d41e-fece99906c84&amp;fileGetUrlBool=true#_%EF%BF%BCTips_and_Hints" TargetMode="Externa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lgn="just">
              <a:lnSpc>
                <a:spcPct val="115000"/>
              </a:lnSpc>
              <a:spcAft>
                <a:spcPts val="800"/>
              </a:spcAft>
              <a:buFont typeface="Calibri"/>
              <a:buChar char="-"/>
            </a:pPr>
            <a:r>
              <a:rPr lang="en-GB" sz="1800" err="1">
                <a:latin typeface="Times New Roman"/>
                <a:ea typeface="Arial" panose="020B0604020202020204" pitchFamily="34" charset="0"/>
                <a:cs typeface="Times New Roman"/>
              </a:rPr>
              <a:t>Přivítání</a:t>
            </a:r>
            <a:endParaRPr lang="en-GB" sz="1800" err="1">
              <a:latin typeface="Calibri" panose="020F0502020204030204" pitchFamily="34" charset="0"/>
              <a:ea typeface="Arial" panose="020B0604020202020204" pitchFamily="34" charset="0"/>
              <a:cs typeface="Times New Roman" panose="02020603050405020304" pitchFamily="18" charset="0"/>
            </a:endParaRPr>
          </a:p>
          <a:p>
            <a:pPr marL="285750" indent="-285750" algn="just">
              <a:lnSpc>
                <a:spcPct val="114999"/>
              </a:lnSpc>
              <a:spcAft>
                <a:spcPts val="800"/>
              </a:spcAft>
              <a:buFont typeface="Calibri"/>
              <a:buChar char="-"/>
            </a:pPr>
            <a:r>
              <a:rPr lang="en-GB" sz="1800">
                <a:latin typeface="Times New Roman"/>
                <a:ea typeface="Arial" panose="020B0604020202020204" pitchFamily="34" charset="0"/>
                <a:cs typeface="Times New Roman"/>
              </a:rPr>
              <a:t>Na </a:t>
            </a:r>
            <a:r>
              <a:rPr lang="en-GB" sz="1800" err="1">
                <a:latin typeface="Times New Roman"/>
                <a:ea typeface="Arial" panose="020B0604020202020204" pitchFamily="34" charset="0"/>
                <a:cs typeface="Times New Roman"/>
              </a:rPr>
              <a:t>školení</a:t>
            </a:r>
            <a:r>
              <a:rPr lang="en-GB" sz="1800">
                <a:latin typeface="Times New Roman"/>
                <a:ea typeface="Arial" panose="020B0604020202020204" pitchFamily="34" charset="0"/>
                <a:cs typeface="Times New Roman"/>
              </a:rPr>
              <a:t>/</a:t>
            </a:r>
            <a:r>
              <a:rPr lang="en-GB" sz="1800" err="1">
                <a:latin typeface="Times New Roman"/>
                <a:ea typeface="Arial" panose="020B0604020202020204" pitchFamily="34" charset="0"/>
                <a:cs typeface="Times New Roman"/>
              </a:rPr>
              <a:t>webináři</a:t>
            </a:r>
            <a:r>
              <a:rPr lang="en-GB" sz="1800">
                <a:latin typeface="Times New Roman"/>
                <a:ea typeface="Arial" panose="020B0604020202020204" pitchFamily="34" charset="0"/>
                <a:cs typeface="Times New Roman"/>
              </a:rPr>
              <a:t> </a:t>
            </a:r>
            <a:r>
              <a:rPr lang="en-GB" sz="1800" err="1">
                <a:latin typeface="Times New Roman"/>
                <a:ea typeface="Arial" panose="020B0604020202020204" pitchFamily="34" charset="0"/>
                <a:cs typeface="Times New Roman"/>
              </a:rPr>
              <a:t>na</a:t>
            </a:r>
            <a:r>
              <a:rPr lang="en-GB" sz="1800">
                <a:latin typeface="Times New Roman"/>
                <a:ea typeface="Arial" panose="020B0604020202020204" pitchFamily="34" charset="0"/>
                <a:cs typeface="Times New Roman"/>
              </a:rPr>
              <a:t> </a:t>
            </a:r>
            <a:r>
              <a:rPr lang="en-GB" sz="1800" err="1">
                <a:latin typeface="Times New Roman"/>
                <a:ea typeface="Arial" panose="020B0604020202020204" pitchFamily="34" charset="0"/>
                <a:cs typeface="Times New Roman"/>
              </a:rPr>
              <a:t>téma</a:t>
            </a:r>
            <a:r>
              <a:rPr lang="en-GB" sz="1800">
                <a:latin typeface="Times New Roman"/>
                <a:ea typeface="Arial" panose="020B0604020202020204" pitchFamily="34" charset="0"/>
                <a:cs typeface="Times New Roman"/>
              </a:rPr>
              <a:t> XY</a:t>
            </a:r>
          </a:p>
          <a:p>
            <a:pPr marL="285750" indent="-285750" algn="just">
              <a:lnSpc>
                <a:spcPct val="114999"/>
              </a:lnSpc>
              <a:spcAft>
                <a:spcPts val="800"/>
              </a:spcAft>
              <a:buFont typeface="Calibri"/>
              <a:buChar char="-"/>
            </a:pPr>
            <a:r>
              <a:rPr lang="en-GB" sz="1800" err="1">
                <a:latin typeface="Times New Roman"/>
                <a:ea typeface="Arial" panose="020B0604020202020204" pitchFamily="34" charset="0"/>
                <a:cs typeface="Times New Roman"/>
              </a:rPr>
              <a:t>Školení</a:t>
            </a:r>
            <a:r>
              <a:rPr lang="en-GB" sz="1800">
                <a:latin typeface="Times New Roman"/>
                <a:ea typeface="Arial" panose="020B0604020202020204" pitchFamily="34" charset="0"/>
                <a:cs typeface="Times New Roman"/>
              </a:rPr>
              <a:t> </a:t>
            </a:r>
            <a:r>
              <a:rPr lang="en-GB" sz="1800" err="1">
                <a:latin typeface="Times New Roman"/>
                <a:ea typeface="Arial" panose="020B0604020202020204" pitchFamily="34" charset="0"/>
                <a:cs typeface="Times New Roman"/>
              </a:rPr>
              <a:t>projektu</a:t>
            </a:r>
            <a:r>
              <a:rPr lang="en-GB" sz="1800">
                <a:latin typeface="Times New Roman"/>
                <a:ea typeface="Arial" panose="020B0604020202020204" pitchFamily="34" charset="0"/>
                <a:cs typeface="Times New Roman"/>
              </a:rPr>
              <a:t> </a:t>
            </a:r>
            <a:r>
              <a:rPr lang="en-GB" sz="1800" err="1">
                <a:latin typeface="Times New Roman"/>
                <a:ea typeface="Arial" panose="020B0604020202020204" pitchFamily="34" charset="0"/>
                <a:cs typeface="Times New Roman"/>
              </a:rPr>
              <a:t>GenderSAFE</a:t>
            </a:r>
            <a:r>
              <a:rPr lang="en-GB" sz="1800">
                <a:latin typeface="Times New Roman"/>
                <a:ea typeface="Arial" panose="020B0604020202020204" pitchFamily="34" charset="0"/>
                <a:cs typeface="Times New Roman"/>
              </a:rPr>
              <a:t>, </a:t>
            </a:r>
            <a:r>
              <a:rPr lang="en-GB" sz="1800" err="1">
                <a:latin typeface="Times New Roman"/>
                <a:ea typeface="Arial" panose="020B0604020202020204" pitchFamily="34" charset="0"/>
                <a:cs typeface="Times New Roman"/>
              </a:rPr>
              <a:t>navazuje</a:t>
            </a:r>
            <a:r>
              <a:rPr lang="en-GB" sz="1800">
                <a:latin typeface="Times New Roman"/>
                <a:ea typeface="Arial" panose="020B0604020202020204" pitchFamily="34" charset="0"/>
                <a:cs typeface="Times New Roman"/>
              </a:rPr>
              <a:t> </a:t>
            </a:r>
            <a:r>
              <a:rPr lang="en-GB" sz="1800" err="1">
                <a:latin typeface="Times New Roman"/>
                <a:ea typeface="Arial" panose="020B0604020202020204" pitchFamily="34" charset="0"/>
                <a:cs typeface="Times New Roman"/>
              </a:rPr>
              <a:t>na</a:t>
            </a:r>
            <a:r>
              <a:rPr lang="en-GB" sz="1800">
                <a:latin typeface="Times New Roman"/>
                <a:ea typeface="Arial" panose="020B0604020202020204" pitchFamily="34" charset="0"/>
                <a:cs typeface="Times New Roman"/>
              </a:rPr>
              <a:t> </a:t>
            </a:r>
            <a:r>
              <a:rPr lang="en-GB" sz="1800" err="1">
                <a:latin typeface="Times New Roman"/>
                <a:ea typeface="Arial" panose="020B0604020202020204" pitchFamily="34" charset="0"/>
                <a:cs typeface="Times New Roman"/>
              </a:rPr>
              <a:t>UniSAFE</a:t>
            </a:r>
            <a:endParaRPr lang="en-GB" sz="1800">
              <a:latin typeface="Times New Roman"/>
              <a:ea typeface="Arial" panose="020B0604020202020204" pitchFamily="34" charset="0"/>
              <a:cs typeface="Times New Roman"/>
            </a:endParaRPr>
          </a:p>
          <a:p>
            <a:pPr marL="285750" indent="-285750" algn="just">
              <a:lnSpc>
                <a:spcPct val="114999"/>
              </a:lnSpc>
              <a:spcAft>
                <a:spcPts val="800"/>
              </a:spcAft>
              <a:buFont typeface="Calibri"/>
              <a:buChar char="-"/>
            </a:pPr>
            <a:r>
              <a:rPr lang="en-GB" sz="1800">
                <a:latin typeface="Times New Roman"/>
                <a:ea typeface="Arial" panose="020B0604020202020204" pitchFamily="34" charset="0"/>
                <a:cs typeface="Times New Roman"/>
              </a:rPr>
              <a:t>Moje </a:t>
            </a:r>
            <a:r>
              <a:rPr lang="en-GB" sz="1800" err="1">
                <a:latin typeface="Times New Roman"/>
                <a:ea typeface="Arial" panose="020B0604020202020204" pitchFamily="34" charset="0"/>
                <a:cs typeface="Times New Roman"/>
              </a:rPr>
              <a:t>představení</a:t>
            </a:r>
            <a:r>
              <a:rPr lang="en-GB" sz="1800">
                <a:latin typeface="Times New Roman"/>
                <a:ea typeface="Arial" panose="020B0604020202020204" pitchFamily="34" charset="0"/>
                <a:cs typeface="Times New Roman"/>
              </a:rPr>
              <a:t> + </a:t>
            </a:r>
            <a:r>
              <a:rPr lang="en-GB" sz="1800" err="1">
                <a:latin typeface="Times New Roman"/>
                <a:ea typeface="Arial" panose="020B0604020202020204" pitchFamily="34" charset="0"/>
                <a:cs typeface="Times New Roman"/>
              </a:rPr>
              <a:t>Gábi</a:t>
            </a:r>
            <a:r>
              <a:rPr lang="en-GB" sz="1800">
                <a:latin typeface="Times New Roman"/>
                <a:ea typeface="Arial" panose="020B0604020202020204" pitchFamily="34" charset="0"/>
                <a:cs typeface="Times New Roman"/>
              </a:rPr>
              <a:t> (</a:t>
            </a:r>
            <a:r>
              <a:rPr lang="en-GB" sz="1800" err="1">
                <a:latin typeface="Times New Roman"/>
                <a:ea typeface="Arial" panose="020B0604020202020204" pitchFamily="34" charset="0"/>
                <a:cs typeface="Times New Roman"/>
              </a:rPr>
              <a:t>pomůže</a:t>
            </a:r>
            <a:r>
              <a:rPr lang="en-GB" sz="1800">
                <a:latin typeface="Times New Roman"/>
                <a:ea typeface="Arial" panose="020B0604020202020204" pitchFamily="34" charset="0"/>
                <a:cs typeface="Times New Roman"/>
              </a:rPr>
              <a:t> </a:t>
            </a:r>
            <a:r>
              <a:rPr lang="en-GB" sz="1800" err="1">
                <a:latin typeface="Times New Roman"/>
                <a:ea typeface="Arial" panose="020B0604020202020204" pitchFamily="34" charset="0"/>
                <a:cs typeface="Times New Roman"/>
              </a:rPr>
              <a:t>technická</a:t>
            </a:r>
            <a:r>
              <a:rPr lang="en-GB" sz="1800">
                <a:latin typeface="Times New Roman"/>
                <a:ea typeface="Arial" panose="020B0604020202020204" pitchFamily="34" charset="0"/>
                <a:cs typeface="Times New Roman"/>
              </a:rPr>
              <a:t> a </a:t>
            </a:r>
            <a:r>
              <a:rPr lang="en-GB" sz="1800" err="1">
                <a:latin typeface="Times New Roman"/>
                <a:ea typeface="Arial" panose="020B0604020202020204" pitchFamily="34" charset="0"/>
                <a:cs typeface="Times New Roman"/>
              </a:rPr>
              <a:t>psyhická</a:t>
            </a:r>
            <a:r>
              <a:rPr lang="en-GB" sz="1800">
                <a:latin typeface="Times New Roman"/>
                <a:ea typeface="Arial" panose="020B0604020202020204" pitchFamily="34" charset="0"/>
                <a:cs typeface="Times New Roman"/>
              </a:rPr>
              <a:t> </a:t>
            </a:r>
            <a:r>
              <a:rPr lang="en-GB" sz="1800" err="1">
                <a:latin typeface="Times New Roman"/>
                <a:ea typeface="Arial" panose="020B0604020202020204" pitchFamily="34" charset="0"/>
                <a:cs typeface="Times New Roman"/>
              </a:rPr>
              <a:t>podpora</a:t>
            </a:r>
            <a:r>
              <a:rPr lang="en-GB" sz="1800">
                <a:latin typeface="Times New Roman"/>
                <a:ea typeface="Arial" panose="020B0604020202020204" pitchFamily="34" charset="0"/>
                <a:cs typeface="Times New Roman"/>
              </a:rPr>
              <a:t>, pro </a:t>
            </a:r>
            <a:r>
              <a:rPr lang="en-GB" sz="1800" err="1">
                <a:latin typeface="Times New Roman"/>
                <a:ea typeface="Arial" panose="020B0604020202020204" pitchFamily="34" charset="0"/>
                <a:cs typeface="Times New Roman"/>
              </a:rPr>
              <a:t>mě</a:t>
            </a:r>
            <a:r>
              <a:rPr lang="en-GB" sz="1800">
                <a:latin typeface="Times New Roman"/>
                <a:ea typeface="Arial" panose="020B0604020202020204" pitchFamily="34" charset="0"/>
                <a:cs typeface="Times New Roman"/>
              </a:rPr>
              <a:t> I pro </a:t>
            </a:r>
            <a:r>
              <a:rPr lang="en-GB" sz="1800" err="1">
                <a:latin typeface="Times New Roman"/>
                <a:ea typeface="Arial" panose="020B0604020202020204" pitchFamily="34" charset="0"/>
                <a:cs typeface="Times New Roman"/>
              </a:rPr>
              <a:t>vás</a:t>
            </a:r>
            <a:r>
              <a:rPr lang="en-GB" sz="1800">
                <a:latin typeface="Times New Roman"/>
                <a:ea typeface="Arial" panose="020B0604020202020204" pitchFamily="34" charset="0"/>
                <a:cs typeface="Times New Roman"/>
              </a:rPr>
              <a:t>) - </a:t>
            </a:r>
            <a:r>
              <a:rPr lang="en-GB" sz="1800" err="1">
                <a:latin typeface="Times New Roman"/>
                <a:ea typeface="Arial" panose="020B0604020202020204" pitchFamily="34" charset="0"/>
                <a:cs typeface="Times New Roman"/>
              </a:rPr>
              <a:t>pokud</a:t>
            </a:r>
            <a:r>
              <a:rPr lang="en-GB" sz="1800">
                <a:latin typeface="Times New Roman"/>
                <a:ea typeface="Arial" panose="020B0604020202020204" pitchFamily="34" charset="0"/>
                <a:cs typeface="Times New Roman"/>
              </a:rPr>
              <a:t> </a:t>
            </a:r>
            <a:r>
              <a:rPr lang="en-GB" sz="1800" err="1">
                <a:latin typeface="Times New Roman"/>
                <a:ea typeface="Arial" panose="020B0604020202020204" pitchFamily="34" charset="0"/>
                <a:cs typeface="Times New Roman"/>
              </a:rPr>
              <a:t>budete</a:t>
            </a:r>
            <a:r>
              <a:rPr lang="en-GB" sz="1800">
                <a:latin typeface="Times New Roman"/>
                <a:ea typeface="Arial" panose="020B0604020202020204" pitchFamily="34" charset="0"/>
                <a:cs typeface="Times New Roman"/>
              </a:rPr>
              <a:t> </a:t>
            </a:r>
            <a:r>
              <a:rPr lang="en-GB" sz="1800" err="1">
                <a:latin typeface="Times New Roman"/>
                <a:ea typeface="Arial" panose="020B0604020202020204" pitchFamily="34" charset="0"/>
                <a:cs typeface="Times New Roman"/>
              </a:rPr>
              <a:t>mít</a:t>
            </a:r>
            <a:r>
              <a:rPr lang="en-GB" sz="1800">
                <a:latin typeface="Times New Roman"/>
                <a:ea typeface="Arial" panose="020B0604020202020204" pitchFamily="34" charset="0"/>
                <a:cs typeface="Times New Roman"/>
              </a:rPr>
              <a:t> s </a:t>
            </a:r>
            <a:r>
              <a:rPr lang="en-GB" sz="1800" err="1">
                <a:latin typeface="Times New Roman"/>
                <a:ea typeface="Arial" panose="020B0604020202020204" pitchFamily="34" charset="0"/>
                <a:cs typeface="Times New Roman"/>
              </a:rPr>
              <a:t>něčím</a:t>
            </a:r>
            <a:r>
              <a:rPr lang="en-GB" sz="1800">
                <a:latin typeface="Times New Roman"/>
                <a:ea typeface="Arial" panose="020B0604020202020204" pitchFamily="34" charset="0"/>
                <a:cs typeface="Times New Roman"/>
              </a:rPr>
              <a:t> </a:t>
            </a:r>
            <a:r>
              <a:rPr lang="en-GB" sz="1800" err="1">
                <a:latin typeface="Times New Roman"/>
                <a:ea typeface="Arial" panose="020B0604020202020204" pitchFamily="34" charset="0"/>
                <a:cs typeface="Times New Roman"/>
              </a:rPr>
              <a:t>problém</a:t>
            </a:r>
            <a:r>
              <a:rPr lang="en-GB" sz="1800">
                <a:latin typeface="Times New Roman"/>
                <a:ea typeface="Arial" panose="020B0604020202020204" pitchFamily="34" charset="0"/>
                <a:cs typeface="Times New Roman"/>
              </a:rPr>
              <a:t> </a:t>
            </a:r>
            <a:r>
              <a:rPr lang="en-GB" sz="1800" err="1">
                <a:latin typeface="Times New Roman"/>
                <a:ea typeface="Arial" panose="020B0604020202020204" pitchFamily="34" charset="0"/>
                <a:cs typeface="Times New Roman"/>
              </a:rPr>
              <a:t>dotaz</a:t>
            </a:r>
            <a:r>
              <a:rPr lang="en-GB" sz="1800">
                <a:latin typeface="Times New Roman"/>
                <a:ea typeface="Arial" panose="020B0604020202020204" pitchFamily="34" charset="0"/>
                <a:cs typeface="Times New Roman"/>
              </a:rPr>
              <a:t>, </a:t>
            </a:r>
            <a:r>
              <a:rPr lang="en-GB" sz="1800" err="1">
                <a:latin typeface="Times New Roman"/>
                <a:ea typeface="Arial" panose="020B0604020202020204" pitchFamily="34" charset="0"/>
                <a:cs typeface="Times New Roman"/>
              </a:rPr>
              <a:t>klidně</a:t>
            </a:r>
            <a:r>
              <a:rPr lang="en-GB" sz="1800">
                <a:latin typeface="Times New Roman"/>
                <a:ea typeface="Arial" panose="020B0604020202020204" pitchFamily="34" charset="0"/>
                <a:cs typeface="Times New Roman"/>
              </a:rPr>
              <a:t> </a:t>
            </a:r>
            <a:r>
              <a:rPr lang="en-GB" sz="1800" err="1">
                <a:latin typeface="Times New Roman"/>
                <a:ea typeface="Arial" panose="020B0604020202020204" pitchFamily="34" charset="0"/>
                <a:cs typeface="Times New Roman"/>
              </a:rPr>
              <a:t>napište</a:t>
            </a:r>
            <a:r>
              <a:rPr lang="en-GB" sz="1800">
                <a:latin typeface="Times New Roman"/>
                <a:ea typeface="Arial" panose="020B0604020202020204" pitchFamily="34" charset="0"/>
                <a:cs typeface="Times New Roman"/>
              </a:rPr>
              <a:t> </a:t>
            </a:r>
            <a:r>
              <a:rPr lang="en-GB" sz="1800" err="1">
                <a:latin typeface="Times New Roman"/>
                <a:ea typeface="Arial" panose="020B0604020202020204" pitchFamily="34" charset="0"/>
                <a:cs typeface="Times New Roman"/>
              </a:rPr>
              <a:t>Gábině</a:t>
            </a:r>
            <a:r>
              <a:rPr lang="en-GB" sz="1800">
                <a:latin typeface="Times New Roman"/>
                <a:ea typeface="Arial" panose="020B0604020202020204" pitchFamily="34" charset="0"/>
                <a:cs typeface="Times New Roman"/>
              </a:rPr>
              <a:t> </a:t>
            </a:r>
            <a:r>
              <a:rPr lang="en-GB" sz="1800" err="1">
                <a:latin typeface="Times New Roman"/>
                <a:ea typeface="Arial" panose="020B0604020202020204" pitchFamily="34" charset="0"/>
                <a:cs typeface="Times New Roman"/>
              </a:rPr>
              <a:t>soukromou</a:t>
            </a:r>
            <a:r>
              <a:rPr lang="en-GB" sz="1800">
                <a:latin typeface="Times New Roman"/>
                <a:ea typeface="Arial" panose="020B0604020202020204" pitchFamily="34" charset="0"/>
                <a:cs typeface="Times New Roman"/>
              </a:rPr>
              <a:t> </a:t>
            </a:r>
            <a:r>
              <a:rPr lang="en-GB" sz="1800" err="1">
                <a:latin typeface="Times New Roman"/>
                <a:ea typeface="Arial" panose="020B0604020202020204" pitchFamily="34" charset="0"/>
                <a:cs typeface="Times New Roman"/>
              </a:rPr>
              <a:t>zprávu</a:t>
            </a:r>
            <a:r>
              <a:rPr lang="en-GB" sz="1800">
                <a:latin typeface="Times New Roman"/>
                <a:ea typeface="Arial" panose="020B0604020202020204" pitchFamily="34" charset="0"/>
                <a:cs typeface="Times New Roman"/>
              </a:rPr>
              <a:t> do chatu</a:t>
            </a:r>
          </a:p>
          <a:p>
            <a:pPr marL="285750" indent="-285750" algn="just">
              <a:lnSpc>
                <a:spcPct val="114999"/>
              </a:lnSpc>
              <a:spcAft>
                <a:spcPts val="800"/>
              </a:spcAft>
              <a:buFont typeface="Calibri"/>
              <a:buChar char="-"/>
            </a:pPr>
            <a:r>
              <a:rPr lang="en-GB" sz="1800" err="1">
                <a:latin typeface="Times New Roman"/>
                <a:ea typeface="Arial" panose="020B0604020202020204" pitchFamily="34" charset="0"/>
                <a:cs typeface="Times New Roman"/>
              </a:rPr>
              <a:t>dotazy</a:t>
            </a:r>
            <a:r>
              <a:rPr lang="en-GB" sz="1800">
                <a:latin typeface="Times New Roman"/>
                <a:ea typeface="Arial" panose="020B0604020202020204" pitchFamily="34" charset="0"/>
                <a:cs typeface="Times New Roman"/>
              </a:rPr>
              <a:t> </a:t>
            </a:r>
            <a:r>
              <a:rPr lang="en-GB" sz="1800" err="1">
                <a:latin typeface="Times New Roman"/>
                <a:ea typeface="Arial" panose="020B0604020202020204" pitchFamily="34" charset="0"/>
                <a:cs typeface="Times New Roman"/>
              </a:rPr>
              <a:t>můžete</a:t>
            </a:r>
            <a:r>
              <a:rPr lang="en-GB" sz="1800">
                <a:latin typeface="Times New Roman"/>
                <a:ea typeface="Arial" panose="020B0604020202020204" pitchFamily="34" charset="0"/>
                <a:cs typeface="Times New Roman"/>
              </a:rPr>
              <a:t> </a:t>
            </a:r>
            <a:r>
              <a:rPr lang="en-GB" sz="1800" err="1">
                <a:latin typeface="Times New Roman"/>
                <a:ea typeface="Arial" panose="020B0604020202020204" pitchFamily="34" charset="0"/>
                <a:cs typeface="Times New Roman"/>
              </a:rPr>
              <a:t>pokládat</a:t>
            </a:r>
            <a:r>
              <a:rPr lang="en-GB" sz="1800">
                <a:latin typeface="Times New Roman"/>
                <a:ea typeface="Arial" panose="020B0604020202020204" pitchFamily="34" charset="0"/>
                <a:cs typeface="Times New Roman"/>
              </a:rPr>
              <a:t> taky všem do chatu, samozřejmě</a:t>
            </a:r>
          </a:p>
          <a:p>
            <a:pPr marL="285750" indent="-285750" algn="just">
              <a:lnSpc>
                <a:spcPct val="114999"/>
              </a:lnSpc>
              <a:spcAft>
                <a:spcPts val="800"/>
              </a:spcAft>
              <a:buFont typeface="Calibri"/>
              <a:buChar char="-"/>
            </a:pPr>
            <a:r>
              <a:rPr lang="en-GB" sz="1800">
                <a:latin typeface="Times New Roman"/>
                <a:ea typeface="Arial" panose="020B0604020202020204" pitchFamily="34" charset="0"/>
                <a:cs typeface="Times New Roman"/>
              </a:rPr>
              <a:t>Budeme S Gábi spolu </a:t>
            </a:r>
            <a:r>
              <a:rPr lang="en-GB" sz="1800" err="1">
                <a:latin typeface="Times New Roman"/>
                <a:ea typeface="Arial" panose="020B0604020202020204" pitchFamily="34" charset="0"/>
                <a:cs typeface="Times New Roman"/>
              </a:rPr>
              <a:t>komunikovat</a:t>
            </a:r>
            <a:r>
              <a:rPr lang="en-GB" sz="1800">
                <a:latin typeface="Times New Roman"/>
                <a:ea typeface="Arial" panose="020B0604020202020204" pitchFamily="34" charset="0"/>
                <a:cs typeface="Times New Roman"/>
              </a:rPr>
              <a:t>, </a:t>
            </a:r>
            <a:r>
              <a:rPr lang="en-GB" sz="1800" err="1">
                <a:latin typeface="Times New Roman"/>
                <a:ea typeface="Arial" panose="020B0604020202020204" pitchFamily="34" charset="0"/>
                <a:cs typeface="Times New Roman"/>
              </a:rPr>
              <a:t>ještě</a:t>
            </a:r>
            <a:r>
              <a:rPr lang="en-GB" sz="1800">
                <a:latin typeface="Times New Roman"/>
                <a:ea typeface="Arial" panose="020B0604020202020204" pitchFamily="34" charset="0"/>
                <a:cs typeface="Times New Roman"/>
              </a:rPr>
              <a:t> </a:t>
            </a:r>
            <a:r>
              <a:rPr lang="en-GB" sz="1800" err="1">
                <a:latin typeface="Times New Roman"/>
                <a:ea typeface="Arial" panose="020B0604020202020204" pitchFamily="34" charset="0"/>
                <a:cs typeface="Times New Roman"/>
              </a:rPr>
              <a:t>jsme</a:t>
            </a:r>
            <a:r>
              <a:rPr lang="en-GB" sz="1800">
                <a:latin typeface="Times New Roman"/>
                <a:ea typeface="Arial" panose="020B0604020202020204" pitchFamily="34" charset="0"/>
                <a:cs typeface="Times New Roman"/>
              </a:rPr>
              <a:t> </a:t>
            </a:r>
            <a:r>
              <a:rPr lang="en-GB" sz="1800" err="1">
                <a:latin typeface="Times New Roman"/>
                <a:ea typeface="Arial" panose="020B0604020202020204" pitchFamily="34" charset="0"/>
                <a:cs typeface="Times New Roman"/>
              </a:rPr>
              <a:t>takhle</a:t>
            </a:r>
            <a:r>
              <a:rPr lang="en-GB" sz="1800">
                <a:latin typeface="Times New Roman"/>
                <a:ea typeface="Arial" panose="020B0604020202020204" pitchFamily="34" charset="0"/>
                <a:cs typeface="Times New Roman"/>
              </a:rPr>
              <a:t> </a:t>
            </a:r>
            <a:r>
              <a:rPr lang="en-GB" sz="1800" err="1">
                <a:latin typeface="Times New Roman"/>
                <a:ea typeface="Arial" panose="020B0604020202020204" pitchFamily="34" charset="0"/>
                <a:cs typeface="Times New Roman"/>
              </a:rPr>
              <a:t>dlouhé</a:t>
            </a:r>
            <a:r>
              <a:rPr lang="en-GB" sz="1800">
                <a:latin typeface="Times New Roman"/>
                <a:ea typeface="Arial" panose="020B0604020202020204" pitchFamily="34" charset="0"/>
                <a:cs typeface="Times New Roman"/>
              </a:rPr>
              <a:t> </a:t>
            </a:r>
            <a:r>
              <a:rPr lang="en-GB" sz="1800" err="1">
                <a:latin typeface="Times New Roman"/>
                <a:ea typeface="Arial" panose="020B0604020202020204" pitchFamily="34" charset="0"/>
                <a:cs typeface="Times New Roman"/>
              </a:rPr>
              <a:t>školení</a:t>
            </a:r>
            <a:r>
              <a:rPr lang="en-GB" sz="1800">
                <a:latin typeface="Times New Roman"/>
                <a:ea typeface="Arial" panose="020B0604020202020204" pitchFamily="34" charset="0"/>
                <a:cs typeface="Times New Roman"/>
              </a:rPr>
              <a:t> </a:t>
            </a:r>
            <a:r>
              <a:rPr lang="en-GB" sz="1800" err="1">
                <a:latin typeface="Times New Roman"/>
                <a:ea typeface="Arial" panose="020B0604020202020204" pitchFamily="34" charset="0"/>
                <a:cs typeface="Times New Roman"/>
              </a:rPr>
              <a:t>nedělaly</a:t>
            </a:r>
            <a:r>
              <a:rPr lang="en-GB" sz="1800">
                <a:latin typeface="Times New Roman"/>
                <a:ea typeface="Arial" panose="020B0604020202020204" pitchFamily="34" charset="0"/>
                <a:cs typeface="Times New Roman"/>
              </a:rPr>
              <a:t>, </a:t>
            </a:r>
            <a:r>
              <a:rPr lang="en-GB" sz="1800" err="1">
                <a:latin typeface="Times New Roman"/>
                <a:ea typeface="Arial" panose="020B0604020202020204" pitchFamily="34" charset="0"/>
                <a:cs typeface="Times New Roman"/>
              </a:rPr>
              <a:t>tak</a:t>
            </a:r>
            <a:r>
              <a:rPr lang="en-GB" sz="1800">
                <a:latin typeface="Times New Roman"/>
                <a:ea typeface="Arial" panose="020B0604020202020204" pitchFamily="34" charset="0"/>
                <a:cs typeface="Times New Roman"/>
              </a:rPr>
              <a:t> </a:t>
            </a:r>
            <a:r>
              <a:rPr lang="en-GB" sz="1800" err="1">
                <a:latin typeface="Times New Roman"/>
                <a:ea typeface="Arial" panose="020B0604020202020204" pitchFamily="34" charset="0"/>
                <a:cs typeface="Times New Roman"/>
              </a:rPr>
              <a:t>snad</a:t>
            </a:r>
            <a:r>
              <a:rPr lang="en-GB" sz="1800">
                <a:latin typeface="Times New Roman"/>
                <a:ea typeface="Arial" panose="020B0604020202020204" pitchFamily="34" charset="0"/>
                <a:cs typeface="Times New Roman"/>
              </a:rPr>
              <a:t> se </a:t>
            </a:r>
            <a:r>
              <a:rPr lang="en-GB" sz="1800" err="1">
                <a:latin typeface="Times New Roman"/>
                <a:ea typeface="Arial" panose="020B0604020202020204" pitchFamily="34" charset="0"/>
                <a:cs typeface="Times New Roman"/>
              </a:rPr>
              <a:t>nic</a:t>
            </a:r>
            <a:r>
              <a:rPr lang="en-GB" sz="1800">
                <a:latin typeface="Times New Roman"/>
                <a:ea typeface="Arial" panose="020B0604020202020204" pitchFamily="34" charset="0"/>
                <a:cs typeface="Times New Roman"/>
              </a:rPr>
              <a:t> </a:t>
            </a:r>
            <a:r>
              <a:rPr lang="en-GB" sz="1800" err="1">
                <a:latin typeface="Times New Roman"/>
                <a:ea typeface="Arial" panose="020B0604020202020204" pitchFamily="34" charset="0"/>
                <a:cs typeface="Times New Roman"/>
              </a:rPr>
              <a:t>nepokazí</a:t>
            </a:r>
            <a:endParaRPr lang="en-GB" sz="1800">
              <a:latin typeface="Times New Roman"/>
              <a:ea typeface="Arial" panose="020B0604020202020204" pitchFamily="34" charset="0"/>
              <a:cs typeface="Times New Roman"/>
            </a:endParaRPr>
          </a:p>
          <a:p>
            <a:pPr marL="285750" indent="-285750" algn="just">
              <a:lnSpc>
                <a:spcPct val="114999"/>
              </a:lnSpc>
              <a:spcAft>
                <a:spcPts val="800"/>
              </a:spcAft>
              <a:buFont typeface="Calibri"/>
              <a:buChar char="-"/>
            </a:pPr>
            <a:r>
              <a:rPr lang="en-GB" sz="1800" err="1">
                <a:latin typeface="Times New Roman"/>
                <a:ea typeface="Arial" panose="020B0604020202020204" pitchFamily="34" charset="0"/>
                <a:cs typeface="Times New Roman"/>
              </a:rPr>
              <a:t>Technické</a:t>
            </a:r>
            <a:r>
              <a:rPr lang="en-GB" sz="1800">
                <a:latin typeface="Times New Roman"/>
                <a:ea typeface="Arial" panose="020B0604020202020204" pitchFamily="34" charset="0"/>
                <a:cs typeface="Times New Roman"/>
              </a:rPr>
              <a:t> info</a:t>
            </a:r>
          </a:p>
          <a:p>
            <a:pPr lvl="1" indent="-285750" algn="just">
              <a:lnSpc>
                <a:spcPct val="114999"/>
              </a:lnSpc>
              <a:spcAft>
                <a:spcPts val="800"/>
              </a:spcAft>
              <a:buFont typeface="Courier New"/>
              <a:buChar char="o"/>
            </a:pPr>
            <a:r>
              <a:rPr lang="en-GB" sz="1800" err="1">
                <a:latin typeface="Times New Roman"/>
                <a:ea typeface="Arial" panose="020B0604020202020204" pitchFamily="34" charset="0"/>
                <a:cs typeface="Times New Roman"/>
              </a:rPr>
              <a:t>Nahrávání</a:t>
            </a:r>
            <a:r>
              <a:rPr lang="en-GB" sz="1800">
                <a:latin typeface="Times New Roman"/>
                <a:ea typeface="Arial" panose="020B0604020202020204" pitchFamily="34" charset="0"/>
                <a:cs typeface="Times New Roman"/>
              </a:rPr>
              <a:t> </a:t>
            </a:r>
            <a:r>
              <a:rPr lang="en-GB" sz="1800" err="1">
                <a:latin typeface="Times New Roman"/>
                <a:ea typeface="Arial" panose="020B0604020202020204" pitchFamily="34" charset="0"/>
                <a:cs typeface="Times New Roman"/>
              </a:rPr>
              <a:t>nebude</a:t>
            </a:r>
            <a:endParaRPr lang="en-GB" sz="1800">
              <a:latin typeface="Times New Roman"/>
              <a:ea typeface="Arial" panose="020B0604020202020204" pitchFamily="34" charset="0"/>
              <a:cs typeface="Times New Roman"/>
            </a:endParaRPr>
          </a:p>
          <a:p>
            <a:pPr lvl="1" indent="-285750" algn="just">
              <a:lnSpc>
                <a:spcPct val="114999"/>
              </a:lnSpc>
              <a:spcAft>
                <a:spcPts val="800"/>
              </a:spcAft>
              <a:buFont typeface="Courier New"/>
              <a:buChar char="o"/>
            </a:pPr>
            <a:r>
              <a:rPr lang="en-GB" sz="1800" err="1">
                <a:latin typeface="Times New Roman"/>
                <a:ea typeface="Arial" panose="020B0604020202020204" pitchFamily="34" charset="0"/>
                <a:cs typeface="Times New Roman"/>
              </a:rPr>
              <a:t>Materiály</a:t>
            </a:r>
            <a:r>
              <a:rPr lang="en-GB" sz="1800">
                <a:latin typeface="Times New Roman"/>
                <a:ea typeface="Arial" panose="020B0604020202020204" pitchFamily="34" charset="0"/>
                <a:cs typeface="Times New Roman"/>
              </a:rPr>
              <a:t> </a:t>
            </a:r>
            <a:r>
              <a:rPr lang="en-GB" sz="1800" err="1">
                <a:latin typeface="Times New Roman"/>
                <a:ea typeface="Arial" panose="020B0604020202020204" pitchFamily="34" charset="0"/>
                <a:cs typeface="Times New Roman"/>
              </a:rPr>
              <a:t>zašlu</a:t>
            </a:r>
            <a:r>
              <a:rPr lang="en-GB" sz="1800">
                <a:latin typeface="Times New Roman"/>
                <a:ea typeface="Arial" panose="020B0604020202020204" pitchFamily="34" charset="0"/>
                <a:cs typeface="Times New Roman"/>
              </a:rPr>
              <a:t> v </a:t>
            </a:r>
            <a:r>
              <a:rPr lang="en-GB" sz="1800" err="1">
                <a:latin typeface="Times New Roman"/>
                <a:ea typeface="Arial" panose="020B0604020202020204" pitchFamily="34" charset="0"/>
                <a:cs typeface="Times New Roman"/>
              </a:rPr>
              <a:t>návazném</a:t>
            </a:r>
            <a:r>
              <a:rPr lang="en-GB" sz="1800">
                <a:latin typeface="Times New Roman"/>
                <a:ea typeface="Arial" panose="020B0604020202020204" pitchFamily="34" charset="0"/>
                <a:cs typeface="Times New Roman"/>
              </a:rPr>
              <a:t> </a:t>
            </a:r>
            <a:r>
              <a:rPr lang="en-GB" sz="1800" err="1">
                <a:latin typeface="Times New Roman"/>
                <a:ea typeface="Arial" panose="020B0604020202020204" pitchFamily="34" charset="0"/>
                <a:cs typeface="Times New Roman"/>
              </a:rPr>
              <a:t>emailu</a:t>
            </a:r>
            <a:endParaRPr lang="en-GB" sz="1800">
              <a:latin typeface="Times New Roman"/>
              <a:ea typeface="Arial" panose="020B0604020202020204" pitchFamily="34" charset="0"/>
              <a:cs typeface="Times New Roman"/>
            </a:endParaRPr>
          </a:p>
          <a:p>
            <a:pPr lvl="1" indent="-285750" algn="just">
              <a:lnSpc>
                <a:spcPct val="114999"/>
              </a:lnSpc>
              <a:spcAft>
                <a:spcPts val="800"/>
              </a:spcAft>
              <a:buFont typeface="Courier New"/>
              <a:buChar char="o"/>
            </a:pPr>
            <a:r>
              <a:rPr lang="en-GB" sz="1800" err="1">
                <a:latin typeface="Times New Roman"/>
                <a:ea typeface="Arial" panose="020B0604020202020204" pitchFamily="34" charset="0"/>
                <a:cs typeface="Times New Roman"/>
              </a:rPr>
              <a:t>Ztlumte</a:t>
            </a:r>
            <a:r>
              <a:rPr lang="en-GB" sz="1800">
                <a:latin typeface="Times New Roman"/>
                <a:ea typeface="Arial" panose="020B0604020202020204" pitchFamily="34" charset="0"/>
                <a:cs typeface="Times New Roman"/>
              </a:rPr>
              <a:t> </a:t>
            </a:r>
            <a:r>
              <a:rPr lang="en-GB" sz="1800" err="1">
                <a:latin typeface="Times New Roman"/>
                <a:ea typeface="Arial" panose="020B0604020202020204" pitchFamily="34" charset="0"/>
                <a:cs typeface="Times New Roman"/>
              </a:rPr>
              <a:t>si</a:t>
            </a:r>
            <a:r>
              <a:rPr lang="en-GB" sz="1800">
                <a:latin typeface="Times New Roman"/>
                <a:ea typeface="Arial" panose="020B0604020202020204" pitchFamily="34" charset="0"/>
                <a:cs typeface="Times New Roman"/>
              </a:rPr>
              <a:t> </a:t>
            </a:r>
            <a:r>
              <a:rPr lang="en-GB" sz="1800" err="1">
                <a:latin typeface="Times New Roman"/>
                <a:ea typeface="Arial" panose="020B0604020202020204" pitchFamily="34" charset="0"/>
                <a:cs typeface="Times New Roman"/>
              </a:rPr>
              <a:t>mikrofony</a:t>
            </a:r>
            <a:endParaRPr lang="en-GB" sz="1800">
              <a:latin typeface="Times New Roman"/>
              <a:ea typeface="Arial" panose="020B0604020202020204" pitchFamily="34" charset="0"/>
              <a:cs typeface="Times New Roman"/>
            </a:endParaRPr>
          </a:p>
          <a:p>
            <a:pPr lvl="1" indent="-285750" algn="just">
              <a:lnSpc>
                <a:spcPct val="114999"/>
              </a:lnSpc>
              <a:spcAft>
                <a:spcPts val="800"/>
              </a:spcAft>
              <a:buFont typeface="Courier New"/>
              <a:buChar char="o"/>
            </a:pPr>
            <a:endParaRPr lang="en-GB" sz="1800">
              <a:latin typeface="Times New Roman"/>
              <a:ea typeface="Arial" panose="020B0604020202020204" pitchFamily="34" charset="0"/>
              <a:cs typeface="Times New Roman"/>
            </a:endParaRPr>
          </a:p>
          <a:p>
            <a:pPr lvl="1" indent="-285750" algn="just">
              <a:lnSpc>
                <a:spcPct val="114999"/>
              </a:lnSpc>
              <a:spcAft>
                <a:spcPts val="800"/>
              </a:spcAft>
              <a:buFont typeface="Courier New"/>
              <a:buChar char="o"/>
            </a:pPr>
            <a:endParaRPr lang="en-GB" sz="1800">
              <a:latin typeface="Times New Roman"/>
              <a:ea typeface="Arial" panose="020B0604020202020204" pitchFamily="34" charset="0"/>
              <a:cs typeface="Times New Roman"/>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1</a:t>
            </a:fld>
            <a:endParaRPr lang="en-US"/>
          </a:p>
        </p:txBody>
      </p:sp>
    </p:spTree>
    <p:extLst>
      <p:ext uri="{BB962C8B-B14F-4D97-AF65-F5344CB8AC3E}">
        <p14:creationId xmlns:p14="http://schemas.microsoft.com/office/powerpoint/2010/main" val="41149880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b="1" err="1">
                <a:latin typeface="D-DIN"/>
              </a:rPr>
              <a:t>Kontinuum</a:t>
            </a:r>
            <a:endParaRPr lang="en-GB" b="1">
              <a:latin typeface="D-DIN"/>
            </a:endParaRPr>
          </a:p>
          <a:p>
            <a:pPr>
              <a:defRPr/>
            </a:pPr>
            <a:r>
              <a:rPr lang="en-GB">
                <a:latin typeface="D-DIN"/>
              </a:rPr>
              <a:t>- </a:t>
            </a:r>
            <a:r>
              <a:rPr lang="en-GB" err="1">
                <a:latin typeface="D-DIN"/>
              </a:rPr>
              <a:t>než</a:t>
            </a:r>
            <a:r>
              <a:rPr lang="en-GB">
                <a:latin typeface="D-DIN"/>
              </a:rPr>
              <a:t> se </a:t>
            </a:r>
            <a:r>
              <a:rPr lang="en-GB" err="1">
                <a:latin typeface="D-DIN"/>
              </a:rPr>
              <a:t>podíváme</a:t>
            </a:r>
            <a:r>
              <a:rPr lang="en-GB">
                <a:latin typeface="D-DIN"/>
              </a:rPr>
              <a:t> </a:t>
            </a:r>
            <a:r>
              <a:rPr lang="en-GB" err="1">
                <a:latin typeface="D-DIN"/>
              </a:rPr>
              <a:t>blíže</a:t>
            </a:r>
            <a:r>
              <a:rPr lang="en-GB">
                <a:latin typeface="D-DIN"/>
              </a:rPr>
              <a:t> </a:t>
            </a:r>
            <a:r>
              <a:rPr lang="en-GB" err="1">
                <a:latin typeface="D-DIN"/>
              </a:rPr>
              <a:t>na</a:t>
            </a:r>
            <a:r>
              <a:rPr lang="en-GB">
                <a:latin typeface="D-DIN"/>
              </a:rPr>
              <a:t> to </a:t>
            </a:r>
            <a:r>
              <a:rPr lang="en-GB" err="1">
                <a:latin typeface="D-DIN"/>
              </a:rPr>
              <a:t>proč</a:t>
            </a:r>
            <a:r>
              <a:rPr lang="en-GB">
                <a:latin typeface="D-DIN"/>
              </a:rPr>
              <a:t> a z </a:t>
            </a:r>
            <a:r>
              <a:rPr lang="en-GB" err="1">
                <a:latin typeface="D-DIN"/>
              </a:rPr>
              <a:t>jakých</a:t>
            </a:r>
            <a:r>
              <a:rPr lang="en-GB">
                <a:latin typeface="D-DIN"/>
              </a:rPr>
              <a:t> </a:t>
            </a:r>
            <a:r>
              <a:rPr lang="en-GB" err="1">
                <a:latin typeface="D-DIN"/>
              </a:rPr>
              <a:t>důvodů</a:t>
            </a:r>
            <a:r>
              <a:rPr lang="en-GB">
                <a:latin typeface="D-DIN"/>
              </a:rPr>
              <a:t> k GPN v AP </a:t>
            </a:r>
            <a:r>
              <a:rPr lang="en-GB" err="1">
                <a:latin typeface="D-DIN"/>
              </a:rPr>
              <a:t>dochází</a:t>
            </a:r>
            <a:endParaRPr lang="cs-CZ">
              <a:latin typeface="D-DIN"/>
            </a:endParaRPr>
          </a:p>
          <a:p>
            <a:pPr>
              <a:defRPr/>
            </a:pPr>
            <a:r>
              <a:rPr lang="en-GB">
                <a:latin typeface="D-DIN"/>
              </a:rPr>
              <a:t>- </a:t>
            </a:r>
            <a:r>
              <a:rPr lang="en-GB" err="1">
                <a:latin typeface="D-DIN"/>
              </a:rPr>
              <a:t>neděje</a:t>
            </a:r>
            <a:r>
              <a:rPr lang="en-GB">
                <a:latin typeface="D-DIN"/>
              </a:rPr>
              <a:t> se </a:t>
            </a:r>
            <a:r>
              <a:rPr lang="en-GB" err="1">
                <a:latin typeface="D-DIN"/>
              </a:rPr>
              <a:t>izolovaně</a:t>
            </a:r>
            <a:r>
              <a:rPr lang="en-GB">
                <a:latin typeface="D-DIN"/>
              </a:rPr>
              <a:t>, </a:t>
            </a:r>
            <a:r>
              <a:rPr lang="en-GB" err="1">
                <a:latin typeface="D-DIN"/>
              </a:rPr>
              <a:t>ve</a:t>
            </a:r>
            <a:r>
              <a:rPr lang="en-GB">
                <a:latin typeface="D-DIN"/>
              </a:rPr>
              <a:t> </a:t>
            </a:r>
            <a:r>
              <a:rPr lang="en-GB" err="1">
                <a:latin typeface="D-DIN"/>
              </a:rPr>
              <a:t>vzduchoprázdnu</a:t>
            </a:r>
            <a:endParaRPr lang="en-GB">
              <a:latin typeface="D-DIN"/>
            </a:endParaRPr>
          </a:p>
          <a:p>
            <a:pPr>
              <a:defRPr/>
            </a:pPr>
            <a:r>
              <a:rPr lang="en-GB">
                <a:latin typeface="D-DIN"/>
              </a:rPr>
              <a:t>- </a:t>
            </a:r>
            <a:r>
              <a:rPr lang="en-GB" err="1">
                <a:latin typeface="D-DIN"/>
              </a:rPr>
              <a:t>odehrává</a:t>
            </a:r>
            <a:r>
              <a:rPr lang="en-GB">
                <a:latin typeface="D-DIN"/>
              </a:rPr>
              <a:t> se v </a:t>
            </a:r>
            <a:r>
              <a:rPr lang="en-GB" err="1">
                <a:latin typeface="D-DIN"/>
              </a:rPr>
              <a:t>kontextu</a:t>
            </a:r>
            <a:r>
              <a:rPr lang="en-GB">
                <a:latin typeface="D-DIN"/>
              </a:rPr>
              <a:t> </a:t>
            </a:r>
            <a:r>
              <a:rPr lang="en-GB" err="1">
                <a:latin typeface="D-DIN"/>
              </a:rPr>
              <a:t>společenské</a:t>
            </a:r>
            <a:r>
              <a:rPr lang="en-GB">
                <a:latin typeface="D-DIN"/>
              </a:rPr>
              <a:t> a </a:t>
            </a:r>
            <a:r>
              <a:rPr lang="en-GB" err="1">
                <a:latin typeface="D-DIN"/>
              </a:rPr>
              <a:t>institucionální</a:t>
            </a:r>
            <a:r>
              <a:rPr lang="en-GB">
                <a:latin typeface="D-DIN"/>
              </a:rPr>
              <a:t> </a:t>
            </a:r>
            <a:r>
              <a:rPr lang="en-GB" err="1">
                <a:latin typeface="D-DIN"/>
              </a:rPr>
              <a:t>kultury</a:t>
            </a:r>
            <a:endParaRPr lang="en-GB">
              <a:latin typeface="D-DIN"/>
            </a:endParaRPr>
          </a:p>
          <a:p>
            <a:pPr>
              <a:defRPr/>
            </a:pPr>
            <a:r>
              <a:rPr lang="en-GB">
                <a:latin typeface="D-DIN"/>
              </a:rPr>
              <a:t>- GPN </a:t>
            </a:r>
            <a:r>
              <a:rPr lang="en-GB" err="1">
                <a:latin typeface="D-DIN"/>
              </a:rPr>
              <a:t>jako</a:t>
            </a:r>
            <a:r>
              <a:rPr lang="en-GB">
                <a:latin typeface="D-DIN"/>
              </a:rPr>
              <a:t> </a:t>
            </a:r>
            <a:r>
              <a:rPr lang="en-GB" err="1">
                <a:latin typeface="D-DIN"/>
              </a:rPr>
              <a:t>škála</a:t>
            </a:r>
            <a:r>
              <a:rPr lang="en-GB">
                <a:latin typeface="D-DIN"/>
              </a:rPr>
              <a:t> - </a:t>
            </a:r>
            <a:r>
              <a:rPr lang="en-GB" err="1">
                <a:latin typeface="D-DIN"/>
              </a:rPr>
              <a:t>kontinuum</a:t>
            </a:r>
            <a:r>
              <a:rPr lang="en-GB">
                <a:latin typeface="D-DIN"/>
              </a:rPr>
              <a:t> </a:t>
            </a:r>
            <a:r>
              <a:rPr lang="en-GB" err="1">
                <a:latin typeface="D-DIN"/>
              </a:rPr>
              <a:t>násilí</a:t>
            </a:r>
            <a:endParaRPr lang="en-GB">
              <a:latin typeface="D-DIN"/>
            </a:endParaRPr>
          </a:p>
          <a:p>
            <a:pPr>
              <a:defRPr/>
            </a:pPr>
            <a:r>
              <a:rPr lang="en-GB">
                <a:latin typeface="D-DIN"/>
              </a:rPr>
              <a:t>- od ,,</a:t>
            </a:r>
            <a:r>
              <a:rPr lang="en-GB" err="1">
                <a:latin typeface="D-DIN"/>
              </a:rPr>
              <a:t>méně</a:t>
            </a:r>
            <a:r>
              <a:rPr lang="en-GB">
                <a:latin typeface="D-DIN"/>
              </a:rPr>
              <a:t> </a:t>
            </a:r>
            <a:r>
              <a:rPr lang="en-GB" err="1">
                <a:latin typeface="D-DIN"/>
              </a:rPr>
              <a:t>závažných</a:t>
            </a:r>
            <a:r>
              <a:rPr lang="en-GB">
                <a:latin typeface="D-DIN"/>
              </a:rPr>
              <a:t>" </a:t>
            </a:r>
            <a:r>
              <a:rPr lang="en-GB" err="1">
                <a:latin typeface="D-DIN"/>
              </a:rPr>
              <a:t>forem</a:t>
            </a:r>
            <a:r>
              <a:rPr lang="en-GB">
                <a:latin typeface="D-DIN"/>
              </a:rPr>
              <a:t> </a:t>
            </a:r>
            <a:r>
              <a:rPr lang="en-GB" err="1">
                <a:latin typeface="D-DIN"/>
              </a:rPr>
              <a:t>jako</a:t>
            </a:r>
            <a:r>
              <a:rPr lang="en-GB">
                <a:latin typeface="D-DIN"/>
              </a:rPr>
              <a:t> </a:t>
            </a:r>
            <a:r>
              <a:rPr lang="en-GB" err="1">
                <a:latin typeface="D-DIN"/>
              </a:rPr>
              <a:t>poznámky</a:t>
            </a:r>
            <a:r>
              <a:rPr lang="en-GB">
                <a:latin typeface="D-DIN"/>
              </a:rPr>
              <a:t>, </a:t>
            </a:r>
            <a:r>
              <a:rPr lang="en-GB" err="1">
                <a:latin typeface="D-DIN"/>
              </a:rPr>
              <a:t>komentáře</a:t>
            </a:r>
            <a:r>
              <a:rPr lang="en-GB">
                <a:latin typeface="D-DIN"/>
              </a:rPr>
              <a:t>, </a:t>
            </a:r>
            <a:r>
              <a:rPr lang="en-GB" err="1">
                <a:latin typeface="D-DIN"/>
              </a:rPr>
              <a:t>vtípky</a:t>
            </a:r>
            <a:endParaRPr lang="en-GB">
              <a:latin typeface="D-DIN"/>
            </a:endParaRPr>
          </a:p>
          <a:p>
            <a:pPr>
              <a:defRPr/>
            </a:pPr>
            <a:r>
              <a:rPr lang="en-GB">
                <a:latin typeface="D-DIN"/>
              </a:rPr>
              <a:t>- po </a:t>
            </a:r>
            <a:r>
              <a:rPr lang="en-GB" err="1">
                <a:latin typeface="D-DIN"/>
              </a:rPr>
              <a:t>sexuální</a:t>
            </a:r>
            <a:r>
              <a:rPr lang="en-GB">
                <a:latin typeface="D-DIN"/>
              </a:rPr>
              <a:t> a </a:t>
            </a:r>
            <a:r>
              <a:rPr lang="en-GB" err="1">
                <a:latin typeface="D-DIN"/>
              </a:rPr>
              <a:t>fyzické</a:t>
            </a:r>
            <a:r>
              <a:rPr lang="en-GB">
                <a:latin typeface="D-DIN"/>
              </a:rPr>
              <a:t> </a:t>
            </a:r>
            <a:r>
              <a:rPr lang="en-GB" err="1">
                <a:latin typeface="D-DIN"/>
              </a:rPr>
              <a:t>násilí</a:t>
            </a:r>
            <a:endParaRPr lang="en-GB">
              <a:latin typeface="D-DIN"/>
            </a:endParaRPr>
          </a:p>
          <a:p>
            <a:pPr>
              <a:defRPr/>
            </a:pPr>
            <a:r>
              <a:rPr lang="en-GB">
                <a:latin typeface="D-DIN"/>
              </a:rPr>
              <a:t>- </a:t>
            </a:r>
            <a:r>
              <a:rPr lang="en-GB" err="1">
                <a:latin typeface="D-DIN"/>
              </a:rPr>
              <a:t>ledovec</a:t>
            </a:r>
            <a:r>
              <a:rPr lang="en-GB">
                <a:latin typeface="D-DIN"/>
              </a:rPr>
              <a:t> - </a:t>
            </a:r>
            <a:r>
              <a:rPr lang="en-GB" err="1">
                <a:latin typeface="D-DIN"/>
              </a:rPr>
              <a:t>na</a:t>
            </a:r>
            <a:r>
              <a:rPr lang="en-GB">
                <a:latin typeface="D-DIN"/>
              </a:rPr>
              <a:t> </a:t>
            </a:r>
            <a:r>
              <a:rPr lang="en-GB" err="1">
                <a:latin typeface="D-DIN"/>
              </a:rPr>
              <a:t>viditelném</a:t>
            </a:r>
            <a:r>
              <a:rPr lang="en-GB">
                <a:latin typeface="D-DIN"/>
              </a:rPr>
              <a:t> </a:t>
            </a:r>
            <a:r>
              <a:rPr lang="en-GB" err="1">
                <a:latin typeface="D-DIN"/>
              </a:rPr>
              <a:t>vrcholu</a:t>
            </a:r>
            <a:r>
              <a:rPr lang="en-GB">
                <a:latin typeface="D-DIN"/>
              </a:rPr>
              <a:t> </a:t>
            </a:r>
            <a:r>
              <a:rPr lang="en-GB" err="1">
                <a:latin typeface="D-DIN"/>
              </a:rPr>
              <a:t>obtěžování</a:t>
            </a:r>
            <a:r>
              <a:rPr lang="en-GB">
                <a:latin typeface="D-DIN"/>
              </a:rPr>
              <a:t>, </a:t>
            </a:r>
            <a:r>
              <a:rPr lang="en-GB" err="1">
                <a:latin typeface="D-DIN"/>
              </a:rPr>
              <a:t>kontrola</a:t>
            </a:r>
            <a:r>
              <a:rPr lang="en-GB">
                <a:latin typeface="D-DIN"/>
              </a:rPr>
              <a:t>, stalking, </a:t>
            </a:r>
            <a:r>
              <a:rPr lang="en-GB" err="1">
                <a:latin typeface="D-DIN"/>
              </a:rPr>
              <a:t>znásilnění</a:t>
            </a:r>
            <a:r>
              <a:rPr lang="en-GB">
                <a:latin typeface="D-DIN"/>
              </a:rPr>
              <a:t> a </a:t>
            </a:r>
            <a:r>
              <a:rPr lang="en-GB" err="1">
                <a:latin typeface="D-DIN"/>
              </a:rPr>
              <a:t>vražda</a:t>
            </a:r>
            <a:endParaRPr lang="en-GB">
              <a:latin typeface="D-DIN"/>
            </a:endParaRPr>
          </a:p>
          <a:p>
            <a:pPr>
              <a:defRPr/>
            </a:pPr>
            <a:r>
              <a:rPr lang="en-GB">
                <a:latin typeface="D-DIN"/>
              </a:rPr>
              <a:t>- pod </a:t>
            </a:r>
            <a:r>
              <a:rPr lang="en-GB" err="1">
                <a:latin typeface="D-DIN"/>
              </a:rPr>
              <a:t>povrchem</a:t>
            </a:r>
            <a:r>
              <a:rPr lang="en-GB">
                <a:latin typeface="D-DIN"/>
              </a:rPr>
              <a:t> </a:t>
            </a:r>
            <a:r>
              <a:rPr lang="en-GB" err="1">
                <a:latin typeface="D-DIN"/>
              </a:rPr>
              <a:t>ponižování</a:t>
            </a:r>
            <a:r>
              <a:rPr lang="en-GB">
                <a:latin typeface="D-DIN"/>
              </a:rPr>
              <a:t>, </a:t>
            </a:r>
            <a:r>
              <a:rPr lang="en-GB" err="1">
                <a:latin typeface="D-DIN"/>
              </a:rPr>
              <a:t>urážky</a:t>
            </a:r>
            <a:r>
              <a:rPr lang="en-GB">
                <a:latin typeface="D-DIN"/>
              </a:rPr>
              <a:t>, </a:t>
            </a:r>
            <a:r>
              <a:rPr lang="en-GB" err="1">
                <a:latin typeface="D-DIN"/>
              </a:rPr>
              <a:t>komentáře</a:t>
            </a:r>
            <a:r>
              <a:rPr lang="en-GB">
                <a:latin typeface="D-DIN"/>
              </a:rPr>
              <a:t>, </a:t>
            </a:r>
            <a:r>
              <a:rPr lang="en-GB" err="1">
                <a:latin typeface="D-DIN"/>
              </a:rPr>
              <a:t>vtipy</a:t>
            </a:r>
            <a:r>
              <a:rPr lang="en-GB">
                <a:latin typeface="D-DIN"/>
              </a:rPr>
              <a:t>, </a:t>
            </a:r>
            <a:r>
              <a:rPr lang="en-GB" err="1">
                <a:latin typeface="D-DIN"/>
              </a:rPr>
              <a:t>ostrakizace</a:t>
            </a:r>
            <a:r>
              <a:rPr lang="en-GB">
                <a:latin typeface="D-DIN"/>
              </a:rPr>
              <a:t> a </a:t>
            </a:r>
            <a:r>
              <a:rPr lang="en-GB" err="1">
                <a:latin typeface="D-DIN"/>
              </a:rPr>
              <a:t>podobně</a:t>
            </a:r>
            <a:endParaRPr lang="en-GB">
              <a:latin typeface="D-DIN"/>
            </a:endParaRPr>
          </a:p>
          <a:p>
            <a:pPr>
              <a:defRPr/>
            </a:pPr>
            <a:r>
              <a:rPr lang="en-GB">
                <a:latin typeface="D-DIN"/>
              </a:rPr>
              <a:t>- to co je </a:t>
            </a:r>
            <a:r>
              <a:rPr lang="en-GB" err="1">
                <a:latin typeface="D-DIN"/>
              </a:rPr>
              <a:t>tolerováno</a:t>
            </a:r>
            <a:r>
              <a:rPr lang="en-GB">
                <a:latin typeface="D-DIN"/>
              </a:rPr>
              <a:t> </a:t>
            </a:r>
            <a:r>
              <a:rPr lang="en-GB" err="1">
                <a:latin typeface="D-DIN"/>
              </a:rPr>
              <a:t>pak</a:t>
            </a:r>
            <a:r>
              <a:rPr lang="en-GB">
                <a:latin typeface="D-DIN"/>
              </a:rPr>
              <a:t> </a:t>
            </a:r>
            <a:r>
              <a:rPr lang="en-GB" err="1">
                <a:latin typeface="D-DIN"/>
              </a:rPr>
              <a:t>utváří</a:t>
            </a:r>
            <a:r>
              <a:rPr lang="en-GB">
                <a:latin typeface="D-DIN"/>
              </a:rPr>
              <a:t> </a:t>
            </a:r>
            <a:r>
              <a:rPr lang="en-GB" err="1">
                <a:latin typeface="D-DIN"/>
              </a:rPr>
              <a:t>atmosféru</a:t>
            </a:r>
            <a:r>
              <a:rPr lang="en-GB">
                <a:latin typeface="D-DIN"/>
              </a:rPr>
              <a:t> a </a:t>
            </a:r>
            <a:r>
              <a:rPr lang="en-GB" err="1">
                <a:latin typeface="D-DIN"/>
              </a:rPr>
              <a:t>kulturu</a:t>
            </a:r>
            <a:r>
              <a:rPr lang="en-GB">
                <a:latin typeface="D-DIN"/>
              </a:rPr>
              <a:t> </a:t>
            </a:r>
            <a:r>
              <a:rPr lang="en-GB" err="1">
                <a:latin typeface="D-DIN"/>
              </a:rPr>
              <a:t>té</a:t>
            </a:r>
            <a:r>
              <a:rPr lang="en-GB">
                <a:latin typeface="D-DIN"/>
              </a:rPr>
              <a:t> </a:t>
            </a:r>
            <a:r>
              <a:rPr lang="en-GB" err="1">
                <a:latin typeface="D-DIN"/>
              </a:rPr>
              <a:t>instituce</a:t>
            </a:r>
            <a:endParaRPr lang="en-GB">
              <a:latin typeface="D-DIN"/>
            </a:endParaRPr>
          </a:p>
          <a:p>
            <a:pPr>
              <a:defRPr/>
            </a:pPr>
            <a:r>
              <a:rPr lang="en-GB">
                <a:latin typeface="D-DIN"/>
              </a:rPr>
              <a:t>- </a:t>
            </a:r>
            <a:r>
              <a:rPr lang="en-GB" err="1">
                <a:latin typeface="D-DIN"/>
              </a:rPr>
              <a:t>často</a:t>
            </a:r>
            <a:r>
              <a:rPr lang="en-GB">
                <a:latin typeface="D-DIN"/>
              </a:rPr>
              <a:t> se </a:t>
            </a:r>
            <a:r>
              <a:rPr lang="en-GB" err="1">
                <a:latin typeface="D-DIN"/>
              </a:rPr>
              <a:t>takové</a:t>
            </a:r>
            <a:r>
              <a:rPr lang="en-GB">
                <a:latin typeface="D-DIN"/>
              </a:rPr>
              <a:t> </a:t>
            </a:r>
            <a:r>
              <a:rPr lang="en-GB" err="1">
                <a:latin typeface="D-DIN"/>
              </a:rPr>
              <a:t>chování</a:t>
            </a:r>
            <a:r>
              <a:rPr lang="en-GB">
                <a:latin typeface="D-DIN"/>
              </a:rPr>
              <a:t> </a:t>
            </a:r>
            <a:r>
              <a:rPr lang="en-GB" err="1">
                <a:latin typeface="D-DIN"/>
              </a:rPr>
              <a:t>děje</a:t>
            </a:r>
            <a:r>
              <a:rPr lang="en-GB">
                <a:latin typeface="D-DIN"/>
              </a:rPr>
              <a:t> za </a:t>
            </a:r>
            <a:r>
              <a:rPr lang="en-GB" err="1">
                <a:latin typeface="D-DIN"/>
              </a:rPr>
              <a:t>doprovodu</a:t>
            </a:r>
            <a:endParaRPr lang="en-GB">
              <a:latin typeface="D-DIN"/>
            </a:endParaRPr>
          </a:p>
          <a:p>
            <a:pPr>
              <a:defRPr/>
            </a:pPr>
            <a:r>
              <a:rPr lang="en-GB">
                <a:latin typeface="D-DIN"/>
              </a:rPr>
              <a:t>   - gender </a:t>
            </a:r>
            <a:r>
              <a:rPr lang="en-GB" err="1">
                <a:latin typeface="D-DIN"/>
              </a:rPr>
              <a:t>stereotypů</a:t>
            </a:r>
            <a:endParaRPr lang="en-GB">
              <a:latin typeface="D-DIN"/>
            </a:endParaRPr>
          </a:p>
          <a:p>
            <a:pPr>
              <a:defRPr/>
            </a:pPr>
            <a:r>
              <a:rPr lang="en-GB">
                <a:latin typeface="D-DIN"/>
              </a:rPr>
              <a:t>   - </a:t>
            </a:r>
            <a:r>
              <a:rPr lang="en-GB" err="1">
                <a:latin typeface="D-DIN"/>
              </a:rPr>
              <a:t>nerovností</a:t>
            </a:r>
            <a:r>
              <a:rPr lang="en-GB">
                <a:latin typeface="D-DIN"/>
              </a:rPr>
              <a:t> </a:t>
            </a:r>
            <a:r>
              <a:rPr lang="en-GB" err="1">
                <a:latin typeface="D-DIN"/>
              </a:rPr>
              <a:t>obecně</a:t>
            </a:r>
            <a:r>
              <a:rPr lang="en-GB">
                <a:latin typeface="D-DIN"/>
              </a:rPr>
              <a:t> - </a:t>
            </a:r>
            <a:r>
              <a:rPr lang="en-GB" err="1">
                <a:latin typeface="D-DIN"/>
              </a:rPr>
              <a:t>věk</a:t>
            </a:r>
            <a:endParaRPr lang="en-GB">
              <a:latin typeface="D-DIN"/>
            </a:endParaRPr>
          </a:p>
          <a:p>
            <a:pPr>
              <a:defRPr/>
            </a:pPr>
            <a:r>
              <a:rPr lang="en-GB">
                <a:latin typeface="D-DIN"/>
              </a:rPr>
              <a:t>   - </a:t>
            </a:r>
            <a:r>
              <a:rPr lang="en-GB" err="1">
                <a:latin typeface="D-DIN"/>
              </a:rPr>
              <a:t>skrze</a:t>
            </a:r>
            <a:r>
              <a:rPr lang="en-GB">
                <a:latin typeface="D-DIN"/>
              </a:rPr>
              <a:t> </a:t>
            </a:r>
            <a:r>
              <a:rPr lang="en-GB" err="1">
                <a:latin typeface="D-DIN"/>
              </a:rPr>
              <a:t>mocenskou</a:t>
            </a:r>
            <a:r>
              <a:rPr lang="en-GB">
                <a:latin typeface="D-DIN"/>
              </a:rPr>
              <a:t> </a:t>
            </a:r>
            <a:r>
              <a:rPr lang="en-GB" err="1">
                <a:latin typeface="D-DIN"/>
              </a:rPr>
              <a:t>asymetrii</a:t>
            </a:r>
            <a:endParaRPr lang="en-GB">
              <a:latin typeface="D-DIN"/>
            </a:endParaRPr>
          </a:p>
          <a:p>
            <a:pPr>
              <a:defRPr/>
            </a:pPr>
            <a:r>
              <a:rPr lang="en-GB"/>
              <a:t>   - </a:t>
            </a:r>
            <a:r>
              <a:rPr lang="en-GB" err="1"/>
              <a:t>nejrůznější</a:t>
            </a:r>
            <a:r>
              <a:rPr lang="en-GB"/>
              <a:t> </a:t>
            </a:r>
            <a:r>
              <a:rPr lang="en-GB" err="1"/>
              <a:t>podoby</a:t>
            </a:r>
            <a:endParaRPr lang="en-GB"/>
          </a:p>
          <a:p>
            <a:pPr>
              <a:defRPr/>
            </a:pPr>
            <a:endParaRPr lang="en-GB"/>
          </a:p>
          <a:p>
            <a:pPr>
              <a:defRPr/>
            </a:pPr>
            <a:r>
              <a:rPr lang="en-GB">
                <a:latin typeface="D-DIN"/>
              </a:rPr>
              <a:t>Jak </a:t>
            </a:r>
            <a:r>
              <a:rPr lang="en-GB" err="1">
                <a:latin typeface="D-DIN"/>
              </a:rPr>
              <a:t>ilustruje</a:t>
            </a:r>
            <a:r>
              <a:rPr lang="en-GB">
                <a:latin typeface="D-DIN"/>
              </a:rPr>
              <a:t> </a:t>
            </a:r>
            <a:r>
              <a:rPr lang="en-GB" err="1">
                <a:latin typeface="D-DIN"/>
              </a:rPr>
              <a:t>tento</a:t>
            </a:r>
            <a:r>
              <a:rPr lang="en-GB">
                <a:latin typeface="D-DIN"/>
              </a:rPr>
              <a:t> "</a:t>
            </a:r>
            <a:r>
              <a:rPr lang="en-GB" err="1">
                <a:latin typeface="D-DIN"/>
              </a:rPr>
              <a:t>ledovec</a:t>
            </a:r>
            <a:r>
              <a:rPr lang="en-GB">
                <a:latin typeface="D-DIN"/>
              </a:rPr>
              <a:t>", je </a:t>
            </a:r>
            <a:r>
              <a:rPr lang="en-GB" err="1">
                <a:latin typeface="D-DIN"/>
              </a:rPr>
              <a:t>tato</a:t>
            </a:r>
            <a:r>
              <a:rPr lang="en-GB">
                <a:latin typeface="D-DIN"/>
              </a:rPr>
              <a:t> </a:t>
            </a:r>
            <a:r>
              <a:rPr lang="en-GB" err="1">
                <a:latin typeface="D-DIN"/>
              </a:rPr>
              <a:t>postava</a:t>
            </a:r>
            <a:r>
              <a:rPr lang="en-GB">
                <a:latin typeface="D-DIN"/>
              </a:rPr>
              <a:t> </a:t>
            </a:r>
            <a:r>
              <a:rPr lang="en-GB" err="1">
                <a:latin typeface="D-DIN"/>
              </a:rPr>
              <a:t>metaforickým</a:t>
            </a:r>
            <a:r>
              <a:rPr lang="en-GB">
                <a:latin typeface="D-DIN"/>
              </a:rPr>
              <a:t> </a:t>
            </a:r>
            <a:r>
              <a:rPr lang="en-GB" err="1">
                <a:latin typeface="D-DIN"/>
              </a:rPr>
              <a:t>znázorněním</a:t>
            </a:r>
            <a:r>
              <a:rPr lang="en-GB">
                <a:latin typeface="D-DIN"/>
              </a:rPr>
              <a:t> </a:t>
            </a:r>
            <a:r>
              <a:rPr lang="en-GB" err="1">
                <a:latin typeface="D-DIN"/>
              </a:rPr>
              <a:t>různých</a:t>
            </a:r>
            <a:r>
              <a:rPr lang="en-GB">
                <a:latin typeface="D-DIN"/>
              </a:rPr>
              <a:t> </a:t>
            </a:r>
            <a:r>
              <a:rPr lang="en-GB" err="1">
                <a:latin typeface="D-DIN"/>
              </a:rPr>
              <a:t>úrovní</a:t>
            </a:r>
            <a:r>
              <a:rPr lang="en-GB">
                <a:latin typeface="D-DIN"/>
              </a:rPr>
              <a:t> </a:t>
            </a:r>
            <a:r>
              <a:rPr lang="en-GB" err="1">
                <a:latin typeface="D-DIN"/>
              </a:rPr>
              <a:t>násilí</a:t>
            </a:r>
            <a:r>
              <a:rPr lang="en-GB">
                <a:latin typeface="D-DIN"/>
              </a:rPr>
              <a:t>, </a:t>
            </a:r>
            <a:r>
              <a:rPr lang="en-GB" err="1">
                <a:latin typeface="D-DIN"/>
              </a:rPr>
              <a:t>které</a:t>
            </a:r>
            <a:r>
              <a:rPr lang="en-GB">
                <a:latin typeface="D-DIN"/>
              </a:rPr>
              <a:t> </a:t>
            </a:r>
            <a:r>
              <a:rPr lang="en-GB" err="1">
                <a:latin typeface="D-DIN"/>
              </a:rPr>
              <a:t>ve</a:t>
            </a:r>
            <a:r>
              <a:rPr lang="en-GB">
                <a:latin typeface="D-DIN"/>
              </a:rPr>
              <a:t> </a:t>
            </a:r>
            <a:r>
              <a:rPr lang="en-GB" err="1">
                <a:latin typeface="D-DIN"/>
              </a:rPr>
              <a:t>společnosti</a:t>
            </a:r>
            <a:r>
              <a:rPr lang="en-GB">
                <a:latin typeface="D-DIN"/>
              </a:rPr>
              <a:t> </a:t>
            </a:r>
            <a:r>
              <a:rPr lang="en-GB" err="1">
                <a:latin typeface="D-DIN"/>
              </a:rPr>
              <a:t>existují</a:t>
            </a:r>
            <a:r>
              <a:rPr lang="en-GB">
                <a:latin typeface="D-DIN"/>
              </a:rPr>
              <a:t>. </a:t>
            </a:r>
            <a:r>
              <a:rPr lang="en-GB" err="1">
                <a:latin typeface="D-DIN"/>
              </a:rPr>
              <a:t>Ledovec</a:t>
            </a:r>
            <a:r>
              <a:rPr lang="en-GB">
                <a:latin typeface="D-DIN"/>
              </a:rPr>
              <a:t> </a:t>
            </a:r>
            <a:r>
              <a:rPr lang="en-GB" err="1">
                <a:latin typeface="D-DIN"/>
              </a:rPr>
              <a:t>představuje</a:t>
            </a:r>
            <a:r>
              <a:rPr lang="en-GB">
                <a:latin typeface="D-DIN"/>
              </a:rPr>
              <a:t> </a:t>
            </a:r>
            <a:r>
              <a:rPr lang="en-GB" err="1">
                <a:latin typeface="D-DIN"/>
              </a:rPr>
              <a:t>viditelné</a:t>
            </a:r>
            <a:r>
              <a:rPr lang="en-GB">
                <a:latin typeface="D-DIN"/>
              </a:rPr>
              <a:t> </a:t>
            </a:r>
            <a:r>
              <a:rPr lang="en-GB">
                <a:effectLst/>
                <a:latin typeface="D-DIN"/>
              </a:rPr>
              <a:t>a </a:t>
            </a:r>
            <a:r>
              <a:rPr lang="en-GB" err="1">
                <a:latin typeface="D-DIN"/>
              </a:rPr>
              <a:t>neviditelné</a:t>
            </a:r>
            <a:r>
              <a:rPr lang="en-GB">
                <a:latin typeface="D-DIN"/>
              </a:rPr>
              <a:t> </a:t>
            </a:r>
            <a:r>
              <a:rPr lang="en-GB" err="1">
                <a:latin typeface="D-DIN"/>
              </a:rPr>
              <a:t>aspekty</a:t>
            </a:r>
            <a:r>
              <a:rPr lang="en-GB">
                <a:latin typeface="D-DIN"/>
              </a:rPr>
              <a:t> </a:t>
            </a:r>
            <a:r>
              <a:rPr lang="en-GB" err="1">
                <a:latin typeface="D-DIN"/>
              </a:rPr>
              <a:t>násilí</a:t>
            </a:r>
            <a:r>
              <a:rPr lang="en-GB">
                <a:effectLst/>
                <a:latin typeface="D-DIN"/>
              </a:rPr>
              <a:t>. </a:t>
            </a:r>
            <a:r>
              <a:rPr lang="en-GB">
                <a:latin typeface="D-DIN"/>
              </a:rPr>
              <a:t>Pod </a:t>
            </a:r>
            <a:r>
              <a:rPr lang="en-GB" err="1">
                <a:latin typeface="D-DIN"/>
              </a:rPr>
              <a:t>povrchem</a:t>
            </a:r>
            <a:r>
              <a:rPr lang="en-GB">
                <a:latin typeface="D-DIN"/>
              </a:rPr>
              <a:t> se </a:t>
            </a:r>
            <a:r>
              <a:rPr lang="en-GB" err="1">
                <a:latin typeface="D-DIN"/>
              </a:rPr>
              <a:t>nachází</a:t>
            </a:r>
            <a:r>
              <a:rPr lang="en-GB">
                <a:latin typeface="D-DIN"/>
              </a:rPr>
              <a:t> </a:t>
            </a:r>
            <a:r>
              <a:rPr lang="en-GB" err="1">
                <a:latin typeface="D-DIN"/>
              </a:rPr>
              <a:t>mnoho</a:t>
            </a:r>
            <a:r>
              <a:rPr lang="en-GB">
                <a:latin typeface="D-DIN"/>
              </a:rPr>
              <a:t> </a:t>
            </a:r>
            <a:r>
              <a:rPr lang="en-GB" err="1">
                <a:latin typeface="D-DIN"/>
              </a:rPr>
              <a:t>dalších</a:t>
            </a:r>
            <a:r>
              <a:rPr lang="en-GB">
                <a:latin typeface="D-DIN"/>
              </a:rPr>
              <a:t> </a:t>
            </a:r>
            <a:r>
              <a:rPr lang="en-GB" err="1">
                <a:latin typeface="D-DIN"/>
              </a:rPr>
              <a:t>forem</a:t>
            </a:r>
            <a:r>
              <a:rPr lang="en-GB">
                <a:latin typeface="D-DIN"/>
              </a:rPr>
              <a:t> </a:t>
            </a:r>
            <a:r>
              <a:rPr lang="en-GB" err="1">
                <a:latin typeface="D-DIN"/>
              </a:rPr>
              <a:t>násilí</a:t>
            </a:r>
            <a:r>
              <a:rPr lang="en-GB">
                <a:effectLst/>
                <a:latin typeface="D-DIN"/>
              </a:rPr>
              <a:t>, </a:t>
            </a:r>
            <a:r>
              <a:rPr lang="en-GB" err="1">
                <a:latin typeface="D-DIN"/>
              </a:rPr>
              <a:t>které</a:t>
            </a:r>
            <a:r>
              <a:rPr lang="en-GB">
                <a:latin typeface="D-DIN"/>
              </a:rPr>
              <a:t> </a:t>
            </a:r>
            <a:r>
              <a:rPr lang="en-GB" err="1">
                <a:latin typeface="D-DIN"/>
              </a:rPr>
              <a:t>jsou</a:t>
            </a:r>
            <a:r>
              <a:rPr lang="en-GB">
                <a:latin typeface="D-DIN"/>
              </a:rPr>
              <a:t> </a:t>
            </a:r>
            <a:r>
              <a:rPr lang="en-GB" err="1">
                <a:latin typeface="D-DIN"/>
              </a:rPr>
              <a:t>méně</a:t>
            </a:r>
            <a:r>
              <a:rPr lang="en-GB">
                <a:latin typeface="D-DIN"/>
              </a:rPr>
              <a:t> </a:t>
            </a:r>
            <a:r>
              <a:rPr lang="en-GB" err="1">
                <a:latin typeface="D-DIN"/>
              </a:rPr>
              <a:t>viditelné</a:t>
            </a:r>
            <a:r>
              <a:rPr lang="en-GB">
                <a:effectLst/>
                <a:latin typeface="D-DIN"/>
              </a:rPr>
              <a:t>, </a:t>
            </a:r>
            <a:r>
              <a:rPr lang="en-GB">
                <a:latin typeface="D-DIN"/>
              </a:rPr>
              <a:t>ale </a:t>
            </a:r>
            <a:r>
              <a:rPr lang="en-GB" err="1">
                <a:latin typeface="D-DIN"/>
              </a:rPr>
              <a:t>mohou</a:t>
            </a:r>
            <a:r>
              <a:rPr lang="en-GB">
                <a:latin typeface="D-DIN"/>
              </a:rPr>
              <a:t> </a:t>
            </a:r>
            <a:r>
              <a:rPr lang="en-GB" err="1">
                <a:latin typeface="D-DIN"/>
              </a:rPr>
              <a:t>být</a:t>
            </a:r>
            <a:r>
              <a:rPr lang="en-GB">
                <a:latin typeface="D-DIN"/>
              </a:rPr>
              <a:t> </a:t>
            </a:r>
            <a:r>
              <a:rPr lang="en-GB" err="1">
                <a:latin typeface="D-DIN"/>
              </a:rPr>
              <a:t>stejně</a:t>
            </a:r>
            <a:r>
              <a:rPr lang="en-GB">
                <a:latin typeface="D-DIN"/>
              </a:rPr>
              <a:t> </a:t>
            </a:r>
            <a:r>
              <a:rPr lang="en-GB" err="1">
                <a:latin typeface="D-DIN"/>
              </a:rPr>
              <a:t>škodlivé</a:t>
            </a:r>
            <a:r>
              <a:rPr lang="en-GB">
                <a:latin typeface="D-DIN"/>
              </a:rPr>
              <a:t>. </a:t>
            </a:r>
            <a:endParaRPr lang="cs-CZ"/>
          </a:p>
          <a:p>
            <a:pPr>
              <a:defRPr/>
            </a:pPr>
            <a:r>
              <a:rPr lang="en-GB">
                <a:latin typeface="D-DIN"/>
              </a:rPr>
              <a:t> </a:t>
            </a:r>
          </a:p>
          <a:p>
            <a:pPr>
              <a:defRPr/>
            </a:pPr>
            <a:r>
              <a:rPr lang="en-GB" err="1">
                <a:latin typeface="D-DIN"/>
              </a:rPr>
              <a:t>Patří</a:t>
            </a:r>
            <a:r>
              <a:rPr lang="en-GB">
                <a:latin typeface="D-DIN"/>
              </a:rPr>
              <a:t> </a:t>
            </a:r>
            <a:r>
              <a:rPr lang="en-GB" err="1">
                <a:latin typeface="D-DIN"/>
              </a:rPr>
              <a:t>mezi</a:t>
            </a:r>
            <a:r>
              <a:rPr lang="en-GB">
                <a:latin typeface="D-DIN"/>
              </a:rPr>
              <a:t> </a:t>
            </a:r>
            <a:r>
              <a:rPr lang="en-GB" err="1">
                <a:latin typeface="D-DIN"/>
              </a:rPr>
              <a:t>ně</a:t>
            </a:r>
            <a:r>
              <a:rPr lang="en-GB">
                <a:latin typeface="D-DIN"/>
              </a:rPr>
              <a:t> </a:t>
            </a:r>
            <a:r>
              <a:rPr lang="en-GB" err="1">
                <a:latin typeface="D-DIN"/>
              </a:rPr>
              <a:t>psychické</a:t>
            </a:r>
            <a:r>
              <a:rPr lang="en-GB">
                <a:latin typeface="D-DIN"/>
              </a:rPr>
              <a:t> </a:t>
            </a:r>
            <a:r>
              <a:rPr lang="en-GB" err="1">
                <a:latin typeface="D-DIN"/>
              </a:rPr>
              <a:t>násilí</a:t>
            </a:r>
            <a:r>
              <a:rPr lang="en-GB">
                <a:effectLst/>
                <a:latin typeface="D-DIN"/>
              </a:rPr>
              <a:t>, </a:t>
            </a:r>
            <a:r>
              <a:rPr lang="en-GB" err="1">
                <a:latin typeface="D-DIN"/>
              </a:rPr>
              <a:t>jako</a:t>
            </a:r>
            <a:r>
              <a:rPr lang="en-GB">
                <a:latin typeface="D-DIN"/>
              </a:rPr>
              <a:t> je </a:t>
            </a:r>
            <a:r>
              <a:rPr lang="en-GB" err="1">
                <a:latin typeface="D-DIN"/>
              </a:rPr>
              <a:t>vyhrožování</a:t>
            </a:r>
            <a:r>
              <a:rPr lang="en-GB">
                <a:effectLst/>
                <a:latin typeface="D-DIN"/>
              </a:rPr>
              <a:t>, </a:t>
            </a:r>
            <a:r>
              <a:rPr lang="en-GB" err="1">
                <a:latin typeface="D-DIN"/>
              </a:rPr>
              <a:t>zastrašování</a:t>
            </a:r>
            <a:r>
              <a:rPr lang="en-GB">
                <a:latin typeface="D-DIN"/>
              </a:rPr>
              <a:t> a </a:t>
            </a:r>
            <a:r>
              <a:rPr lang="en-GB" err="1">
                <a:latin typeface="D-DIN"/>
              </a:rPr>
              <a:t>citové</a:t>
            </a:r>
            <a:r>
              <a:rPr lang="en-GB">
                <a:latin typeface="D-DIN"/>
              </a:rPr>
              <a:t> </a:t>
            </a:r>
            <a:r>
              <a:rPr lang="en-GB" err="1">
                <a:latin typeface="D-DIN"/>
              </a:rPr>
              <a:t>zneužívání</a:t>
            </a:r>
            <a:r>
              <a:rPr lang="en-GB">
                <a:effectLst/>
                <a:latin typeface="D-DIN"/>
              </a:rPr>
              <a:t>, </a:t>
            </a:r>
            <a:r>
              <a:rPr lang="en-GB">
                <a:latin typeface="D-DIN"/>
              </a:rPr>
              <a:t>a </a:t>
            </a:r>
            <a:r>
              <a:rPr lang="en-GB" err="1">
                <a:latin typeface="D-DIN"/>
              </a:rPr>
              <a:t>také</a:t>
            </a:r>
            <a:r>
              <a:rPr lang="en-GB">
                <a:latin typeface="D-DIN"/>
              </a:rPr>
              <a:t> </a:t>
            </a:r>
            <a:r>
              <a:rPr lang="en-GB" err="1">
                <a:latin typeface="D-DIN"/>
              </a:rPr>
              <a:t>systémové</a:t>
            </a:r>
            <a:r>
              <a:rPr lang="en-GB">
                <a:latin typeface="D-DIN"/>
              </a:rPr>
              <a:t> </a:t>
            </a:r>
            <a:r>
              <a:rPr lang="en-GB" err="1">
                <a:latin typeface="D-DIN"/>
              </a:rPr>
              <a:t>násilí</a:t>
            </a:r>
            <a:r>
              <a:rPr lang="en-GB">
                <a:effectLst/>
                <a:latin typeface="D-DIN"/>
              </a:rPr>
              <a:t>, </a:t>
            </a:r>
            <a:r>
              <a:rPr lang="en-GB" err="1">
                <a:latin typeface="D-DIN"/>
              </a:rPr>
              <a:t>jako</a:t>
            </a:r>
            <a:r>
              <a:rPr lang="en-GB">
                <a:latin typeface="D-DIN"/>
              </a:rPr>
              <a:t> je </a:t>
            </a:r>
            <a:r>
              <a:rPr lang="en-GB" err="1">
                <a:latin typeface="D-DIN"/>
              </a:rPr>
              <a:t>diskriminace</a:t>
            </a:r>
            <a:r>
              <a:rPr lang="en-GB">
                <a:latin typeface="D-DIN"/>
              </a:rPr>
              <a:t> a </a:t>
            </a:r>
            <a:r>
              <a:rPr lang="en-GB" err="1">
                <a:latin typeface="D-DIN"/>
              </a:rPr>
              <a:t>vyloučení</a:t>
            </a:r>
            <a:r>
              <a:rPr lang="en-GB">
                <a:effectLst/>
                <a:latin typeface="D-DIN"/>
              </a:rPr>
              <a:t>, </a:t>
            </a:r>
            <a:r>
              <a:rPr lang="en-GB" err="1">
                <a:latin typeface="D-DIN"/>
              </a:rPr>
              <a:t>používání</a:t>
            </a:r>
            <a:r>
              <a:rPr lang="en-GB">
                <a:latin typeface="D-DIN"/>
              </a:rPr>
              <a:t> </a:t>
            </a:r>
            <a:r>
              <a:rPr lang="en-GB" err="1">
                <a:latin typeface="D-DIN"/>
              </a:rPr>
              <a:t>sexistického</a:t>
            </a:r>
            <a:r>
              <a:rPr lang="en-GB">
                <a:latin typeface="D-DIN"/>
              </a:rPr>
              <a:t> </a:t>
            </a:r>
            <a:r>
              <a:rPr lang="en-GB" err="1">
                <a:latin typeface="D-DIN"/>
              </a:rPr>
              <a:t>jazyka</a:t>
            </a:r>
            <a:r>
              <a:rPr lang="en-GB">
                <a:latin typeface="D-DIN"/>
              </a:rPr>
              <a:t> a </a:t>
            </a:r>
            <a:r>
              <a:rPr lang="en-GB" err="1">
                <a:latin typeface="D-DIN"/>
              </a:rPr>
              <a:t>další</a:t>
            </a:r>
            <a:r>
              <a:rPr lang="en-GB">
                <a:effectLst/>
                <a:latin typeface="D-DIN"/>
              </a:rPr>
              <a:t>. </a:t>
            </a:r>
            <a:r>
              <a:rPr lang="en-GB">
                <a:latin typeface="D-DIN"/>
              </a:rPr>
              <a:t>Tyto </a:t>
            </a:r>
            <a:r>
              <a:rPr lang="en-GB" err="1">
                <a:latin typeface="D-DIN"/>
              </a:rPr>
              <a:t>formy</a:t>
            </a:r>
            <a:r>
              <a:rPr lang="en-GB">
                <a:latin typeface="D-DIN"/>
              </a:rPr>
              <a:t> </a:t>
            </a:r>
            <a:r>
              <a:rPr lang="en-GB" err="1">
                <a:latin typeface="D-DIN"/>
              </a:rPr>
              <a:t>násilí</a:t>
            </a:r>
            <a:r>
              <a:rPr lang="en-GB">
                <a:latin typeface="D-DIN"/>
              </a:rPr>
              <a:t> </a:t>
            </a:r>
            <a:r>
              <a:rPr lang="en-GB" err="1">
                <a:latin typeface="D-DIN"/>
              </a:rPr>
              <a:t>jsou</a:t>
            </a:r>
            <a:r>
              <a:rPr lang="en-GB">
                <a:latin typeface="D-DIN"/>
              </a:rPr>
              <a:t> </a:t>
            </a:r>
            <a:r>
              <a:rPr lang="en-GB" err="1">
                <a:latin typeface="D-DIN"/>
              </a:rPr>
              <a:t>často</a:t>
            </a:r>
            <a:r>
              <a:rPr lang="en-GB">
                <a:latin typeface="D-DIN"/>
              </a:rPr>
              <a:t> </a:t>
            </a:r>
            <a:r>
              <a:rPr lang="en-GB" err="1">
                <a:latin typeface="D-DIN"/>
              </a:rPr>
              <a:t>přehlíženy</a:t>
            </a:r>
            <a:r>
              <a:rPr lang="en-GB">
                <a:latin typeface="D-DIN"/>
              </a:rPr>
              <a:t> </a:t>
            </a:r>
            <a:r>
              <a:rPr lang="en-GB" err="1">
                <a:latin typeface="D-DIN"/>
              </a:rPr>
              <a:t>nebo</a:t>
            </a:r>
            <a:r>
              <a:rPr lang="en-GB">
                <a:latin typeface="D-DIN"/>
              </a:rPr>
              <a:t> </a:t>
            </a:r>
            <a:r>
              <a:rPr lang="en-GB" err="1">
                <a:latin typeface="D-DIN"/>
              </a:rPr>
              <a:t>odmítány</a:t>
            </a:r>
            <a:r>
              <a:rPr lang="en-GB">
                <a:effectLst/>
                <a:latin typeface="D-DIN"/>
              </a:rPr>
              <a:t>, </a:t>
            </a:r>
            <a:r>
              <a:rPr lang="en-GB">
                <a:latin typeface="D-DIN"/>
              </a:rPr>
              <a:t>ale </a:t>
            </a:r>
            <a:r>
              <a:rPr lang="en-GB" err="1">
                <a:latin typeface="D-DIN"/>
              </a:rPr>
              <a:t>mohou</a:t>
            </a:r>
            <a:r>
              <a:rPr lang="en-GB">
                <a:latin typeface="D-DIN"/>
              </a:rPr>
              <a:t> </a:t>
            </a:r>
            <a:r>
              <a:rPr lang="en-GB" err="1">
                <a:latin typeface="D-DIN"/>
              </a:rPr>
              <a:t>mít</a:t>
            </a:r>
            <a:r>
              <a:rPr lang="en-GB">
                <a:latin typeface="D-DIN"/>
              </a:rPr>
              <a:t> </a:t>
            </a:r>
            <a:r>
              <a:rPr lang="en-GB" err="1">
                <a:latin typeface="D-DIN"/>
              </a:rPr>
              <a:t>hluboký</a:t>
            </a:r>
            <a:r>
              <a:rPr lang="en-GB">
                <a:latin typeface="D-DIN"/>
              </a:rPr>
              <a:t> </a:t>
            </a:r>
            <a:r>
              <a:rPr lang="en-GB" err="1">
                <a:latin typeface="D-DIN"/>
              </a:rPr>
              <a:t>dopad</a:t>
            </a:r>
            <a:r>
              <a:rPr lang="en-GB">
                <a:latin typeface="D-DIN"/>
              </a:rPr>
              <a:t> </a:t>
            </a:r>
            <a:r>
              <a:rPr lang="en-GB" err="1">
                <a:latin typeface="D-DIN"/>
              </a:rPr>
              <a:t>na</a:t>
            </a:r>
            <a:r>
              <a:rPr lang="en-GB">
                <a:latin typeface="D-DIN"/>
              </a:rPr>
              <a:t> </a:t>
            </a:r>
            <a:r>
              <a:rPr lang="en-GB" err="1">
                <a:latin typeface="D-DIN"/>
              </a:rPr>
              <a:t>jednotlivce</a:t>
            </a:r>
            <a:r>
              <a:rPr lang="en-GB">
                <a:latin typeface="D-DIN"/>
              </a:rPr>
              <a:t> </a:t>
            </a:r>
            <a:r>
              <a:rPr lang="en-GB" err="1">
                <a:latin typeface="D-DIN"/>
              </a:rPr>
              <a:t>i</a:t>
            </a:r>
            <a:r>
              <a:rPr lang="en-GB">
                <a:latin typeface="D-DIN"/>
              </a:rPr>
              <a:t> </a:t>
            </a:r>
            <a:r>
              <a:rPr lang="en-GB" err="1">
                <a:latin typeface="D-DIN"/>
              </a:rPr>
              <a:t>celou</a:t>
            </a:r>
            <a:r>
              <a:rPr lang="en-GB">
                <a:latin typeface="D-DIN"/>
              </a:rPr>
              <a:t> </a:t>
            </a:r>
            <a:r>
              <a:rPr lang="en-GB" err="1">
                <a:latin typeface="D-DIN"/>
              </a:rPr>
              <a:t>společnost</a:t>
            </a:r>
            <a:r>
              <a:rPr lang="en-GB">
                <a:effectLst/>
                <a:latin typeface="D-DIN"/>
              </a:rPr>
              <a:t>.</a:t>
            </a:r>
            <a:r>
              <a:rPr lang="en-GB">
                <a:latin typeface="D-DIN"/>
              </a:rPr>
              <a:t> </a:t>
            </a:r>
            <a:endParaRPr lang="en-GB"/>
          </a:p>
          <a:p>
            <a:endParaRPr lang="en-GB" sz="1800">
              <a:latin typeface="Times New Roman"/>
              <a:cs typeface="Times New Roman"/>
            </a:endParaRPr>
          </a:p>
          <a:p>
            <a:endParaRPr lang="en-GB" sz="1800">
              <a:latin typeface="Times New Roman"/>
              <a:cs typeface="Times New Roman"/>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10</a:t>
            </a:fld>
            <a:endParaRPr lang="en-US"/>
          </a:p>
        </p:txBody>
      </p:sp>
    </p:spTree>
    <p:extLst>
      <p:ext uri="{BB962C8B-B14F-4D97-AF65-F5344CB8AC3E}">
        <p14:creationId xmlns:p14="http://schemas.microsoft.com/office/powerpoint/2010/main" val="41457102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Calibri"/>
              <a:buChar char="-"/>
              <a:defRPr/>
            </a:pPr>
            <a:r>
              <a:rPr lang="en-GB">
                <a:latin typeface="D-DIN"/>
              </a:rPr>
              <a:t>Data o </a:t>
            </a:r>
            <a:r>
              <a:rPr lang="en-GB" err="1">
                <a:latin typeface="D-DIN"/>
              </a:rPr>
              <a:t>výskytu</a:t>
            </a:r>
          </a:p>
          <a:p>
            <a:pPr marL="171450" indent="-171450">
              <a:buFont typeface="Calibri"/>
              <a:buChar char="-"/>
              <a:defRPr/>
            </a:pPr>
            <a:r>
              <a:rPr lang="en-GB" err="1">
                <a:effectLst/>
                <a:latin typeface="D-DIN"/>
              </a:rPr>
              <a:t>UniSAFE</a:t>
            </a:r>
            <a:r>
              <a:rPr lang="en-GB">
                <a:effectLst/>
                <a:latin typeface="D-DIN"/>
              </a:rPr>
              <a:t> </a:t>
            </a:r>
            <a:r>
              <a:rPr lang="en-GB" err="1">
                <a:latin typeface="D-DIN"/>
              </a:rPr>
              <a:t>provedla</a:t>
            </a:r>
            <a:r>
              <a:rPr lang="en-GB">
                <a:latin typeface="D-DIN"/>
              </a:rPr>
              <a:t> </a:t>
            </a:r>
            <a:r>
              <a:rPr lang="en-GB" err="1">
                <a:latin typeface="D-DIN"/>
              </a:rPr>
              <a:t>největší</a:t>
            </a:r>
            <a:r>
              <a:rPr lang="en-GB">
                <a:latin typeface="D-DIN"/>
              </a:rPr>
              <a:t> </a:t>
            </a:r>
            <a:r>
              <a:rPr lang="en-GB" err="1">
                <a:latin typeface="D-DIN"/>
              </a:rPr>
              <a:t>mezikulturní</a:t>
            </a:r>
            <a:r>
              <a:rPr lang="en-GB">
                <a:latin typeface="D-DIN"/>
              </a:rPr>
              <a:t> </a:t>
            </a:r>
            <a:r>
              <a:rPr lang="en-GB" err="1">
                <a:latin typeface="D-DIN"/>
              </a:rPr>
              <a:t>průzkum</a:t>
            </a:r>
            <a:r>
              <a:rPr lang="en-GB">
                <a:latin typeface="D-DIN"/>
              </a:rPr>
              <a:t> v </a:t>
            </a:r>
            <a:r>
              <a:rPr lang="en-GB" err="1">
                <a:latin typeface="D-DIN"/>
              </a:rPr>
              <a:t>Evropě</a:t>
            </a:r>
            <a:r>
              <a:rPr lang="en-GB">
                <a:latin typeface="D-DIN"/>
              </a:rPr>
              <a:t> v </a:t>
            </a:r>
            <a:r>
              <a:rPr lang="en-GB" err="1">
                <a:latin typeface="D-DIN"/>
              </a:rPr>
              <a:t>oblasti</a:t>
            </a:r>
            <a:r>
              <a:rPr lang="en-GB">
                <a:latin typeface="D-DIN"/>
              </a:rPr>
              <a:t> </a:t>
            </a:r>
            <a:r>
              <a:rPr lang="en-GB" err="1">
                <a:latin typeface="D-DIN"/>
              </a:rPr>
              <a:t>výzkumu</a:t>
            </a:r>
            <a:r>
              <a:rPr lang="en-GB">
                <a:latin typeface="D-DIN"/>
              </a:rPr>
              <a:t> </a:t>
            </a:r>
            <a:r>
              <a:rPr lang="en-GB" err="1">
                <a:latin typeface="D-DIN"/>
              </a:rPr>
              <a:t>násilí</a:t>
            </a:r>
            <a:r>
              <a:rPr lang="en-GB">
                <a:latin typeface="D-DIN"/>
              </a:rPr>
              <a:t> </a:t>
            </a:r>
            <a:r>
              <a:rPr lang="en-GB" err="1">
                <a:latin typeface="D-DIN"/>
              </a:rPr>
              <a:t>na</a:t>
            </a:r>
            <a:r>
              <a:rPr lang="en-GB">
                <a:latin typeface="D-DIN"/>
              </a:rPr>
              <a:t> </a:t>
            </a:r>
            <a:r>
              <a:rPr lang="en-GB" err="1">
                <a:latin typeface="D-DIN"/>
              </a:rPr>
              <a:t>základě</a:t>
            </a:r>
            <a:r>
              <a:rPr lang="en-GB">
                <a:latin typeface="D-DIN"/>
              </a:rPr>
              <a:t> </a:t>
            </a:r>
            <a:r>
              <a:rPr lang="en-GB" err="1">
                <a:latin typeface="D-DIN"/>
              </a:rPr>
              <a:t>pohlaví</a:t>
            </a:r>
            <a:r>
              <a:rPr lang="en-GB">
                <a:effectLst/>
                <a:latin typeface="D-DIN"/>
              </a:rPr>
              <a:t>. </a:t>
            </a:r>
            <a:r>
              <a:rPr lang="en-GB" err="1">
                <a:latin typeface="D-DIN"/>
              </a:rPr>
              <a:t>Shromáždili</a:t>
            </a:r>
            <a:r>
              <a:rPr lang="en-GB">
                <a:latin typeface="D-DIN"/>
              </a:rPr>
              <a:t> </a:t>
            </a:r>
            <a:r>
              <a:rPr lang="en-GB" err="1">
                <a:latin typeface="D-DIN"/>
              </a:rPr>
              <a:t>jsme</a:t>
            </a:r>
            <a:r>
              <a:rPr lang="en-GB">
                <a:latin typeface="D-DIN"/>
              </a:rPr>
              <a:t> </a:t>
            </a:r>
            <a:r>
              <a:rPr lang="en-GB" err="1">
                <a:latin typeface="D-DIN"/>
              </a:rPr>
              <a:t>více</a:t>
            </a:r>
            <a:r>
              <a:rPr lang="en-GB">
                <a:latin typeface="D-DIN"/>
              </a:rPr>
              <a:t> </a:t>
            </a:r>
            <a:r>
              <a:rPr lang="en-GB" err="1">
                <a:latin typeface="D-DIN"/>
              </a:rPr>
              <a:t>než</a:t>
            </a:r>
            <a:r>
              <a:rPr lang="en-GB">
                <a:latin typeface="D-DIN"/>
              </a:rPr>
              <a:t> 42 000 </a:t>
            </a:r>
            <a:r>
              <a:rPr lang="en-GB" err="1">
                <a:latin typeface="D-DIN"/>
              </a:rPr>
              <a:t>odpovědí</a:t>
            </a:r>
            <a:r>
              <a:rPr lang="en-GB">
                <a:latin typeface="D-DIN"/>
              </a:rPr>
              <a:t> od </a:t>
            </a:r>
            <a:r>
              <a:rPr lang="en-GB" err="1">
                <a:latin typeface="D-DIN"/>
              </a:rPr>
              <a:t>zaměstnanců</a:t>
            </a:r>
            <a:r>
              <a:rPr lang="en-GB">
                <a:latin typeface="D-DIN"/>
              </a:rPr>
              <a:t> a </a:t>
            </a:r>
            <a:r>
              <a:rPr lang="en-GB" err="1">
                <a:latin typeface="D-DIN"/>
              </a:rPr>
              <a:t>studentů</a:t>
            </a:r>
            <a:r>
              <a:rPr lang="en-GB">
                <a:latin typeface="D-DIN"/>
              </a:rPr>
              <a:t> ze </a:t>
            </a:r>
            <a:r>
              <a:rPr lang="en-GB">
                <a:effectLst/>
                <a:latin typeface="D-DIN"/>
              </a:rPr>
              <a:t>46 </a:t>
            </a:r>
            <a:r>
              <a:rPr lang="en-GB" err="1">
                <a:latin typeface="D-DIN"/>
              </a:rPr>
              <a:t>výzkumných</a:t>
            </a:r>
            <a:r>
              <a:rPr lang="en-GB">
                <a:latin typeface="D-DIN"/>
              </a:rPr>
              <a:t> </a:t>
            </a:r>
            <a:r>
              <a:rPr lang="en-GB" err="1">
                <a:latin typeface="D-DIN"/>
              </a:rPr>
              <a:t>organizací</a:t>
            </a:r>
            <a:r>
              <a:rPr lang="en-GB">
                <a:latin typeface="D-DIN"/>
              </a:rPr>
              <a:t> v </a:t>
            </a:r>
            <a:r>
              <a:rPr lang="en-GB">
                <a:effectLst/>
                <a:latin typeface="D-DIN"/>
              </a:rPr>
              <a:t>15 </a:t>
            </a:r>
            <a:r>
              <a:rPr lang="en-GB" err="1">
                <a:latin typeface="D-DIN"/>
              </a:rPr>
              <a:t>zemích</a:t>
            </a:r>
            <a:r>
              <a:rPr lang="en-GB">
                <a:effectLst/>
                <a:latin typeface="D-DIN"/>
              </a:rPr>
              <a:t>. </a:t>
            </a:r>
            <a:r>
              <a:rPr lang="en-GB" err="1">
                <a:latin typeface="D-DIN"/>
              </a:rPr>
              <a:t>Průzkum</a:t>
            </a:r>
            <a:r>
              <a:rPr lang="en-GB">
                <a:latin typeface="D-DIN"/>
              </a:rPr>
              <a:t> </a:t>
            </a:r>
            <a:r>
              <a:rPr lang="en-GB" err="1">
                <a:latin typeface="D-DIN"/>
              </a:rPr>
              <a:t>byl</a:t>
            </a:r>
            <a:r>
              <a:rPr lang="en-GB">
                <a:latin typeface="D-DIN"/>
              </a:rPr>
              <a:t> </a:t>
            </a:r>
            <a:r>
              <a:rPr lang="en-GB" err="1">
                <a:latin typeface="D-DIN"/>
              </a:rPr>
              <a:t>přeložen</a:t>
            </a:r>
            <a:r>
              <a:rPr lang="en-GB">
                <a:latin typeface="D-DIN"/>
              </a:rPr>
              <a:t> do </a:t>
            </a:r>
            <a:r>
              <a:rPr lang="en-GB">
                <a:effectLst/>
                <a:latin typeface="D-DIN"/>
              </a:rPr>
              <a:t>14 </a:t>
            </a:r>
            <a:r>
              <a:rPr lang="en-GB" err="1">
                <a:latin typeface="D-DIN"/>
              </a:rPr>
              <a:t>jazyků</a:t>
            </a:r>
            <a:r>
              <a:rPr lang="en-GB">
                <a:effectLst/>
                <a:latin typeface="D-DIN"/>
              </a:rPr>
              <a:t>.</a:t>
            </a:r>
            <a:endParaRPr lang="cs-CZ"/>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11</a:t>
            </a:fld>
            <a:endParaRPr lang="en-US"/>
          </a:p>
        </p:txBody>
      </p:sp>
    </p:spTree>
    <p:extLst>
      <p:ext uri="{BB962C8B-B14F-4D97-AF65-F5344CB8AC3E}">
        <p14:creationId xmlns:p14="http://schemas.microsoft.com/office/powerpoint/2010/main" val="21696834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err="1">
                <a:latin typeface="D-DIN"/>
              </a:rPr>
              <a:t>Výsledky</a:t>
            </a:r>
            <a:r>
              <a:rPr lang="en-GB">
                <a:latin typeface="D-DIN"/>
              </a:rPr>
              <a:t> </a:t>
            </a:r>
            <a:r>
              <a:rPr lang="en-GB" err="1">
                <a:latin typeface="D-DIN"/>
              </a:rPr>
              <a:t>průzkumu</a:t>
            </a:r>
            <a:r>
              <a:rPr lang="en-GB">
                <a:latin typeface="D-DIN"/>
              </a:rPr>
              <a:t> </a:t>
            </a:r>
            <a:r>
              <a:rPr lang="en-GB" err="1">
                <a:latin typeface="D-DIN"/>
              </a:rPr>
              <a:t>ukazují</a:t>
            </a:r>
            <a:r>
              <a:rPr lang="en-GB">
                <a:latin typeface="D-DIN"/>
              </a:rPr>
              <a:t>, že téměř dva ze tří respondentů zažili od doby, kdy začali pracovat nebo studovat na své instituci, alespoň jednu formu genderově podmíněného násilí</a:t>
            </a:r>
            <a:r>
              <a:rPr lang="en-GB">
                <a:effectLst/>
                <a:latin typeface="D-DIN"/>
              </a:rPr>
              <a:t>. </a:t>
            </a:r>
            <a:r>
              <a:rPr lang="en-GB">
                <a:latin typeface="D-DIN"/>
              </a:rPr>
              <a:t>Přesněji </a:t>
            </a:r>
            <a:r>
              <a:rPr lang="en-GB">
                <a:effectLst/>
                <a:latin typeface="D-DIN"/>
              </a:rPr>
              <a:t>to </a:t>
            </a:r>
            <a:r>
              <a:rPr lang="en-GB">
                <a:latin typeface="D-DIN"/>
              </a:rPr>
              <a:t>bylo 62 %. </a:t>
            </a:r>
            <a:endParaRPr lang="cs-CZ"/>
          </a:p>
          <a:p>
            <a:pPr algn="just"/>
            <a:r>
              <a:rPr lang="en-GB">
                <a:latin typeface="D-DIN"/>
              </a:rPr>
              <a:t> </a:t>
            </a:r>
          </a:p>
          <a:p>
            <a:pPr algn="just"/>
            <a:r>
              <a:rPr lang="en-GB">
                <a:latin typeface="D-DIN"/>
              </a:rPr>
              <a:t>Z toho </a:t>
            </a:r>
            <a:r>
              <a:rPr lang="en-GB" err="1">
                <a:latin typeface="D-DIN"/>
              </a:rPr>
              <a:t>respondenti</a:t>
            </a:r>
            <a:r>
              <a:rPr lang="en-GB">
                <a:effectLst/>
                <a:latin typeface="D-DIN"/>
              </a:rPr>
              <a:t>, </a:t>
            </a:r>
            <a:r>
              <a:rPr lang="en-GB">
                <a:latin typeface="D-DIN"/>
              </a:rPr>
              <a:t>kteří se identifikují jako </a:t>
            </a:r>
            <a:r>
              <a:rPr lang="en-GB">
                <a:effectLst/>
                <a:latin typeface="D-DIN"/>
              </a:rPr>
              <a:t>LGBQ+ (68</a:t>
            </a:r>
            <a:r>
              <a:rPr lang="en-GB">
                <a:latin typeface="D-DIN"/>
              </a:rPr>
              <a:t> </a:t>
            </a:r>
            <a:r>
              <a:rPr lang="en-GB">
                <a:effectLst/>
                <a:latin typeface="D-DIN"/>
              </a:rPr>
              <a:t>%), </a:t>
            </a:r>
            <a:r>
              <a:rPr lang="en-GB">
                <a:latin typeface="D-DIN"/>
              </a:rPr>
              <a:t>ti, kteří uvedli zdravotní postižení nebo chronické onemocnění </a:t>
            </a:r>
            <a:r>
              <a:rPr lang="en-GB">
                <a:effectLst/>
                <a:latin typeface="D-DIN"/>
              </a:rPr>
              <a:t>(72</a:t>
            </a:r>
            <a:r>
              <a:rPr lang="en-GB">
                <a:latin typeface="D-DIN"/>
              </a:rPr>
              <a:t> </a:t>
            </a:r>
            <a:r>
              <a:rPr lang="en-GB">
                <a:effectLst/>
                <a:latin typeface="D-DIN"/>
              </a:rPr>
              <a:t>%), </a:t>
            </a:r>
            <a:r>
              <a:rPr lang="en-GB">
                <a:latin typeface="D-DIN"/>
              </a:rPr>
              <a:t>a ti, kteří patří k etnické menšině </a:t>
            </a:r>
            <a:r>
              <a:rPr lang="en-GB">
                <a:effectLst/>
                <a:latin typeface="D-DIN"/>
              </a:rPr>
              <a:t>(69</a:t>
            </a:r>
            <a:r>
              <a:rPr lang="en-GB">
                <a:latin typeface="D-DIN"/>
              </a:rPr>
              <a:t> %), měli větší pravděpodobnost, že zažili alespoň jeden případ genderově podmíněného násilí, než ti</a:t>
            </a:r>
            <a:r>
              <a:rPr lang="en-GB">
                <a:effectLst/>
                <a:latin typeface="D-DIN"/>
              </a:rPr>
              <a:t>, </a:t>
            </a:r>
            <a:r>
              <a:rPr lang="en-GB">
                <a:latin typeface="D-DIN"/>
              </a:rPr>
              <a:t>kteří se s těmito charakteristikami neidentifikují</a:t>
            </a:r>
            <a:r>
              <a:rPr lang="en-GB">
                <a:effectLst/>
                <a:latin typeface="D-DIN"/>
              </a:rPr>
              <a:t>.</a:t>
            </a:r>
            <a:endParaRPr lang="en-GB">
              <a:latin typeface="D-DIN"/>
            </a:endParaRPr>
          </a:p>
          <a:p>
            <a:pPr algn="just"/>
            <a:r>
              <a:rPr lang="en-GB">
                <a:latin typeface="D-DIN"/>
              </a:rPr>
              <a:t> </a:t>
            </a:r>
          </a:p>
          <a:p>
            <a:pPr algn="just">
              <a:lnSpc>
                <a:spcPct val="114999"/>
              </a:lnSpc>
              <a:spcAft>
                <a:spcPts val="800"/>
              </a:spcAft>
            </a:pPr>
            <a:r>
              <a:rPr lang="en-GB" err="1">
                <a:latin typeface="D-DIN"/>
              </a:rPr>
              <a:t>Téměř</a:t>
            </a:r>
            <a:r>
              <a:rPr lang="en-GB">
                <a:latin typeface="D-DIN"/>
              </a:rPr>
              <a:t> </a:t>
            </a:r>
            <a:r>
              <a:rPr lang="en-GB" err="1">
                <a:latin typeface="D-DIN"/>
              </a:rPr>
              <a:t>každý</a:t>
            </a:r>
            <a:r>
              <a:rPr lang="en-GB">
                <a:latin typeface="D-DIN"/>
              </a:rPr>
              <a:t> </a:t>
            </a:r>
            <a:r>
              <a:rPr lang="en-GB" err="1">
                <a:latin typeface="D-DIN"/>
              </a:rPr>
              <a:t>třetí</a:t>
            </a:r>
            <a:r>
              <a:rPr lang="en-GB">
                <a:latin typeface="D-DIN"/>
              </a:rPr>
              <a:t> student a </a:t>
            </a:r>
            <a:r>
              <a:rPr lang="en-GB" err="1">
                <a:latin typeface="D-DIN"/>
              </a:rPr>
              <a:t>zaměstnanec</a:t>
            </a:r>
            <a:r>
              <a:rPr lang="en-GB">
                <a:latin typeface="D-DIN"/>
              </a:rPr>
              <a:t> </a:t>
            </a:r>
            <a:r>
              <a:rPr lang="en-GB" err="1">
                <a:latin typeface="D-DIN"/>
              </a:rPr>
              <a:t>uvedl</a:t>
            </a:r>
            <a:r>
              <a:rPr lang="en-GB">
                <a:latin typeface="D-DIN"/>
              </a:rPr>
              <a:t>, </a:t>
            </a:r>
            <a:r>
              <a:rPr lang="en-GB" err="1">
                <a:latin typeface="D-DIN"/>
              </a:rPr>
              <a:t>že</a:t>
            </a:r>
            <a:r>
              <a:rPr lang="en-GB">
                <a:latin typeface="D-DIN"/>
              </a:rPr>
              <a:t> se v </a:t>
            </a:r>
            <a:r>
              <a:rPr lang="en-GB" err="1">
                <a:latin typeface="D-DIN"/>
              </a:rPr>
              <a:t>rámci</a:t>
            </a:r>
            <a:r>
              <a:rPr lang="en-GB">
                <a:latin typeface="D-DIN"/>
              </a:rPr>
              <a:t> </a:t>
            </a:r>
            <a:r>
              <a:rPr lang="en-GB" err="1">
                <a:latin typeface="D-DIN"/>
              </a:rPr>
              <a:t>své</a:t>
            </a:r>
            <a:r>
              <a:rPr lang="en-GB">
                <a:latin typeface="D-DIN"/>
              </a:rPr>
              <a:t> </a:t>
            </a:r>
            <a:r>
              <a:rPr lang="en-GB" err="1">
                <a:latin typeface="D-DIN"/>
              </a:rPr>
              <a:t>instituce</a:t>
            </a:r>
            <a:r>
              <a:rPr lang="en-GB">
                <a:latin typeface="D-DIN"/>
              </a:rPr>
              <a:t> </a:t>
            </a:r>
            <a:r>
              <a:rPr lang="en-GB" err="1">
                <a:latin typeface="D-DIN"/>
              </a:rPr>
              <a:t>setkal</a:t>
            </a:r>
            <a:r>
              <a:rPr lang="en-GB">
                <a:latin typeface="D-DIN"/>
              </a:rPr>
              <a:t> se </a:t>
            </a:r>
            <a:r>
              <a:rPr lang="en-GB" err="1">
                <a:latin typeface="D-DIN"/>
              </a:rPr>
              <a:t>sexuálním</a:t>
            </a:r>
            <a:r>
              <a:rPr lang="en-GB">
                <a:latin typeface="D-DIN"/>
              </a:rPr>
              <a:t> </a:t>
            </a:r>
            <a:r>
              <a:rPr lang="en-GB" err="1">
                <a:latin typeface="D-DIN"/>
              </a:rPr>
              <a:t>obtěžováním</a:t>
            </a:r>
            <a:r>
              <a:rPr lang="en-GB">
                <a:latin typeface="D-DIN"/>
              </a:rPr>
              <a:t> </a:t>
            </a:r>
            <a:r>
              <a:rPr lang="en-GB">
                <a:effectLst/>
                <a:latin typeface="D-DIN"/>
              </a:rPr>
              <a:t>(31</a:t>
            </a:r>
            <a:r>
              <a:rPr lang="en-GB">
                <a:latin typeface="D-DIN"/>
              </a:rPr>
              <a:t> %).</a:t>
            </a: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12</a:t>
            </a:fld>
            <a:endParaRPr lang="en-US"/>
          </a:p>
        </p:txBody>
      </p:sp>
    </p:spTree>
    <p:extLst>
      <p:ext uri="{BB962C8B-B14F-4D97-AF65-F5344CB8AC3E}">
        <p14:creationId xmlns:p14="http://schemas.microsoft.com/office/powerpoint/2010/main" val="39277821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lgn="just">
              <a:lnSpc>
                <a:spcPct val="114999"/>
              </a:lnSpc>
              <a:spcAft>
                <a:spcPts val="800"/>
              </a:spcAft>
              <a:buFont typeface="Calibri"/>
              <a:buChar char="-"/>
            </a:pPr>
            <a:r>
              <a:rPr lang="en-GB" err="1">
                <a:latin typeface="D-DIN"/>
              </a:rPr>
              <a:t>Ještě</a:t>
            </a:r>
            <a:r>
              <a:rPr lang="en-GB">
                <a:latin typeface="D-DIN"/>
              </a:rPr>
              <a:t> </a:t>
            </a:r>
            <a:r>
              <a:rPr lang="en-GB" err="1">
                <a:latin typeface="D-DIN"/>
              </a:rPr>
              <a:t>více</a:t>
            </a:r>
            <a:r>
              <a:rPr lang="en-GB">
                <a:latin typeface="D-DIN"/>
              </a:rPr>
              <a:t> </a:t>
            </a:r>
            <a:r>
              <a:rPr lang="en-GB" err="1">
                <a:latin typeface="D-DIN"/>
              </a:rPr>
              <a:t>znepokojující</a:t>
            </a:r>
            <a:r>
              <a:rPr lang="en-GB">
                <a:latin typeface="D-DIN"/>
              </a:rPr>
              <a:t> je, </a:t>
            </a:r>
            <a:r>
              <a:rPr lang="en-GB" err="1">
                <a:latin typeface="D-DIN"/>
              </a:rPr>
              <a:t>že</a:t>
            </a:r>
            <a:r>
              <a:rPr lang="en-GB">
                <a:latin typeface="D-DIN"/>
              </a:rPr>
              <a:t> </a:t>
            </a:r>
            <a:r>
              <a:rPr lang="en-GB" err="1">
                <a:latin typeface="D-DIN"/>
              </a:rPr>
              <a:t>mezi</a:t>
            </a:r>
            <a:r>
              <a:rPr lang="en-GB">
                <a:latin typeface="D-DIN"/>
              </a:rPr>
              <a:t> </a:t>
            </a:r>
            <a:r>
              <a:rPr lang="en-GB" err="1">
                <a:latin typeface="D-DIN"/>
              </a:rPr>
              <a:t>respondenty</a:t>
            </a:r>
            <a:r>
              <a:rPr lang="en-GB">
                <a:latin typeface="D-DIN"/>
              </a:rPr>
              <a:t>, </a:t>
            </a:r>
            <a:r>
              <a:rPr lang="en-GB" err="1">
                <a:latin typeface="D-DIN"/>
              </a:rPr>
              <a:t>kteří</a:t>
            </a:r>
            <a:r>
              <a:rPr lang="en-GB">
                <a:latin typeface="D-DIN"/>
              </a:rPr>
              <a:t> </a:t>
            </a:r>
            <a:r>
              <a:rPr lang="en-GB" err="1">
                <a:latin typeface="D-DIN"/>
              </a:rPr>
              <a:t>zažili</a:t>
            </a:r>
            <a:r>
              <a:rPr lang="en-GB">
                <a:latin typeface="D-DIN"/>
              </a:rPr>
              <a:t> </a:t>
            </a:r>
            <a:r>
              <a:rPr lang="en-GB" err="1">
                <a:latin typeface="D-DIN"/>
              </a:rPr>
              <a:t>genderově</a:t>
            </a:r>
            <a:r>
              <a:rPr lang="en-GB">
                <a:latin typeface="D-DIN"/>
              </a:rPr>
              <a:t> </a:t>
            </a:r>
            <a:r>
              <a:rPr lang="en-GB" err="1">
                <a:latin typeface="D-DIN"/>
              </a:rPr>
              <a:t>podmíněné</a:t>
            </a:r>
            <a:r>
              <a:rPr lang="en-GB">
                <a:latin typeface="D-DIN"/>
              </a:rPr>
              <a:t> </a:t>
            </a:r>
            <a:r>
              <a:rPr lang="en-GB" err="1">
                <a:latin typeface="D-DIN"/>
              </a:rPr>
              <a:t>násilí</a:t>
            </a:r>
            <a:r>
              <a:rPr lang="en-GB">
                <a:effectLst/>
                <a:latin typeface="D-DIN"/>
              </a:rPr>
              <a:t>, </a:t>
            </a:r>
            <a:r>
              <a:rPr lang="en-GB" err="1">
                <a:latin typeface="D-DIN"/>
              </a:rPr>
              <a:t>ho</a:t>
            </a:r>
            <a:r>
              <a:rPr lang="en-GB">
                <a:latin typeface="D-DIN"/>
              </a:rPr>
              <a:t> </a:t>
            </a:r>
            <a:r>
              <a:rPr lang="en-GB" err="1">
                <a:latin typeface="D-DIN"/>
              </a:rPr>
              <a:t>nahlásilo</a:t>
            </a:r>
            <a:r>
              <a:rPr lang="en-GB">
                <a:latin typeface="D-DIN"/>
              </a:rPr>
              <a:t> </a:t>
            </a:r>
            <a:r>
              <a:rPr lang="en-GB" err="1">
                <a:latin typeface="D-DIN"/>
              </a:rPr>
              <a:t>pouze</a:t>
            </a:r>
            <a:r>
              <a:rPr lang="en-GB">
                <a:latin typeface="D-DIN"/>
              </a:rPr>
              <a:t> </a:t>
            </a:r>
            <a:r>
              <a:rPr lang="en-GB">
                <a:effectLst/>
                <a:latin typeface="D-DIN"/>
              </a:rPr>
              <a:t>13</a:t>
            </a:r>
            <a:r>
              <a:rPr lang="en-GB">
                <a:latin typeface="D-DIN"/>
              </a:rPr>
              <a:t> %.  A </a:t>
            </a:r>
            <a:r>
              <a:rPr lang="en-GB" err="1">
                <a:latin typeface="D-DIN"/>
              </a:rPr>
              <a:t>tady</a:t>
            </a:r>
            <a:r>
              <a:rPr lang="en-GB">
                <a:latin typeface="D-DIN"/>
              </a:rPr>
              <a:t> </a:t>
            </a:r>
            <a:r>
              <a:rPr lang="en-GB" err="1">
                <a:latin typeface="D-DIN"/>
              </a:rPr>
              <a:t>přichází</a:t>
            </a:r>
            <a:r>
              <a:rPr lang="en-GB">
                <a:latin typeface="D-DIN"/>
              </a:rPr>
              <a:t> </a:t>
            </a:r>
            <a:r>
              <a:rPr lang="en-GB" err="1">
                <a:latin typeface="D-DIN"/>
              </a:rPr>
              <a:t>otázka</a:t>
            </a:r>
            <a:r>
              <a:rPr lang="en-GB">
                <a:effectLst/>
                <a:latin typeface="D-DIN"/>
              </a:rPr>
              <a:t>, </a:t>
            </a:r>
            <a:r>
              <a:rPr lang="en-GB" err="1">
                <a:latin typeface="D-DIN"/>
              </a:rPr>
              <a:t>proč</a:t>
            </a:r>
            <a:r>
              <a:rPr lang="en-GB">
                <a:effectLst/>
                <a:latin typeface="D-DIN"/>
              </a:rPr>
              <a:t>? </a:t>
            </a:r>
            <a:r>
              <a:rPr lang="en-GB" err="1">
                <a:latin typeface="D-DIN"/>
              </a:rPr>
              <a:t>Proč</a:t>
            </a:r>
            <a:r>
              <a:rPr lang="en-GB">
                <a:latin typeface="D-DIN"/>
              </a:rPr>
              <a:t> </a:t>
            </a:r>
            <a:r>
              <a:rPr lang="en-GB" err="1">
                <a:latin typeface="D-DIN"/>
              </a:rPr>
              <a:t>tak</a:t>
            </a:r>
            <a:r>
              <a:rPr lang="en-GB">
                <a:latin typeface="D-DIN"/>
              </a:rPr>
              <a:t> </a:t>
            </a:r>
            <a:r>
              <a:rPr lang="en-GB" err="1">
                <a:latin typeface="D-DIN"/>
              </a:rPr>
              <a:t>nízká</a:t>
            </a:r>
            <a:r>
              <a:rPr lang="en-GB">
                <a:latin typeface="D-DIN"/>
              </a:rPr>
              <a:t> </a:t>
            </a:r>
            <a:r>
              <a:rPr lang="en-GB" err="1">
                <a:latin typeface="D-DIN"/>
              </a:rPr>
              <a:t>míra</a:t>
            </a:r>
            <a:r>
              <a:rPr lang="en-GB">
                <a:latin typeface="D-DIN"/>
              </a:rPr>
              <a:t> </a:t>
            </a:r>
            <a:r>
              <a:rPr lang="en-GB" err="1">
                <a:latin typeface="D-DIN"/>
              </a:rPr>
              <a:t>hlášení</a:t>
            </a:r>
            <a:r>
              <a:rPr lang="en-GB">
                <a:effectLst/>
                <a:latin typeface="D-DIN"/>
              </a:rPr>
              <a:t>?</a:t>
            </a:r>
            <a:r>
              <a:rPr lang="en-GB">
                <a:latin typeface="D-DIN"/>
              </a:rPr>
              <a:t> </a:t>
            </a:r>
            <a:endParaRPr lang="en-GB" sz="1800">
              <a:latin typeface="Times New Roman"/>
              <a:cs typeface="Times New Roman"/>
            </a:endParaRPr>
          </a:p>
          <a:p>
            <a:pPr marL="285750" indent="-285750" algn="just">
              <a:lnSpc>
                <a:spcPct val="114999"/>
              </a:lnSpc>
              <a:spcAft>
                <a:spcPts val="800"/>
              </a:spcAft>
              <a:buFont typeface="Calibri"/>
              <a:buChar char="-"/>
            </a:pPr>
            <a:r>
              <a:rPr lang="en-GB" sz="1800">
                <a:effectLst/>
                <a:latin typeface="Times New Roman"/>
                <a:ea typeface="Arial" panose="020B0604020202020204" pitchFamily="34" charset="0"/>
                <a:cs typeface="Times New Roman"/>
              </a:rPr>
              <a:t>Among the reasons for not reporting events of gender-based violence, according to the </a:t>
            </a:r>
            <a:r>
              <a:rPr lang="en-GB" sz="1800" err="1">
                <a:effectLst/>
                <a:latin typeface="Times New Roman"/>
                <a:ea typeface="Arial" panose="020B0604020202020204" pitchFamily="34" charset="0"/>
                <a:cs typeface="Times New Roman"/>
              </a:rPr>
              <a:t>UniSAFE</a:t>
            </a:r>
            <a:r>
              <a:rPr lang="en-GB" sz="1800">
                <a:effectLst/>
                <a:latin typeface="Times New Roman"/>
                <a:ea typeface="Arial" panose="020B0604020202020204" pitchFamily="34" charset="0"/>
                <a:cs typeface="Times New Roman"/>
              </a:rPr>
              <a:t> research, almost half of the victims (46%) said they felt uncertain whether the behaviour was serious enough to report it. Another frequent reason for not reporting was that victims do not always recognise the behaviour as violence at the time of the incident, indicated by 31% of the victims.</a:t>
            </a:r>
            <a:endParaRPr lang="en-GB" sz="1800">
              <a:effectLst/>
              <a:latin typeface="Times New Roman"/>
              <a:ea typeface="Calibri" panose="020F0502020204030204" pitchFamily="34" charset="0"/>
              <a:cs typeface="Times New Roman"/>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13</a:t>
            </a:fld>
            <a:endParaRPr lang="en-US"/>
          </a:p>
        </p:txBody>
      </p:sp>
    </p:spTree>
    <p:extLst>
      <p:ext uri="{BB962C8B-B14F-4D97-AF65-F5344CB8AC3E}">
        <p14:creationId xmlns:p14="http://schemas.microsoft.com/office/powerpoint/2010/main" val="8635898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pPr>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14</a:t>
            </a:fld>
            <a:endParaRPr lang="en-US"/>
          </a:p>
        </p:txBody>
      </p:sp>
    </p:spTree>
    <p:extLst>
      <p:ext uri="{BB962C8B-B14F-4D97-AF65-F5344CB8AC3E}">
        <p14:creationId xmlns:p14="http://schemas.microsoft.com/office/powerpoint/2010/main" val="20632042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lgn="just">
              <a:buFont typeface="Arial"/>
              <a:buChar char="•"/>
            </a:pPr>
            <a:r>
              <a:rPr lang="en-GB" err="1">
                <a:latin typeface="D-DIN"/>
              </a:rPr>
              <a:t>Akademické</a:t>
            </a:r>
            <a:r>
              <a:rPr lang="en-GB">
                <a:latin typeface="D-DIN"/>
              </a:rPr>
              <a:t> </a:t>
            </a:r>
            <a:r>
              <a:rPr lang="en-GB" err="1">
                <a:latin typeface="D-DIN"/>
              </a:rPr>
              <a:t>prostředí</a:t>
            </a:r>
            <a:r>
              <a:rPr lang="en-GB">
                <a:latin typeface="D-DIN"/>
              </a:rPr>
              <a:t> je ze své podstaty hierarchické a dochází v něm k nerovnému postavení jednotlivých osob</a:t>
            </a:r>
            <a:endParaRPr lang="cs-CZ"/>
          </a:p>
          <a:p>
            <a:pPr marL="285750" indent="-285750" algn="just">
              <a:buFont typeface="Arial"/>
              <a:buChar char="•"/>
            </a:pPr>
            <a:r>
              <a:rPr lang="en-GB" err="1">
                <a:latin typeface="D-DIN"/>
              </a:rPr>
              <a:t>odpovědnost</a:t>
            </a:r>
            <a:r>
              <a:rPr lang="en-GB">
                <a:latin typeface="D-DIN"/>
              </a:rPr>
              <a:t> za </a:t>
            </a:r>
            <a:r>
              <a:rPr lang="en-GB" err="1">
                <a:latin typeface="D-DIN"/>
              </a:rPr>
              <a:t>hranice</a:t>
            </a:r>
            <a:r>
              <a:rPr lang="en-GB">
                <a:latin typeface="D-DIN"/>
              </a:rPr>
              <a:t> vztahu má ten/ta, kdo je v mocensky silnějsím postavení</a:t>
            </a:r>
          </a:p>
          <a:p>
            <a:pPr marL="285750" indent="-285750" algn="just">
              <a:buFont typeface="Arial"/>
              <a:buChar char="•"/>
            </a:pPr>
            <a:r>
              <a:rPr lang="en-GB" err="1">
                <a:latin typeface="D-DIN"/>
              </a:rPr>
              <a:t>osoby</a:t>
            </a:r>
            <a:r>
              <a:rPr lang="en-GB">
                <a:latin typeface="D-DIN"/>
              </a:rPr>
              <a:t> v </a:t>
            </a:r>
            <a:r>
              <a:rPr lang="en-GB" err="1">
                <a:latin typeface="D-DIN"/>
              </a:rPr>
              <a:t>podřízeném</a:t>
            </a:r>
            <a:r>
              <a:rPr lang="en-GB">
                <a:latin typeface="D-DIN"/>
              </a:rPr>
              <a:t> pracovním vztahu jsou v tomto ohledu vždy ve slabší pozici</a:t>
            </a:r>
          </a:p>
          <a:p>
            <a:pPr algn="just">
              <a:lnSpc>
                <a:spcPct val="114999"/>
              </a:lnSpc>
              <a:spcAft>
                <a:spcPts val="800"/>
              </a:spcAft>
            </a:pPr>
            <a:endParaRPr lang="en-GB" sz="1800">
              <a:latin typeface="Times New Roman"/>
              <a:ea typeface="Arial" panose="020B0604020202020204" pitchFamily="34" charset="0"/>
              <a:cs typeface="Times New Roman"/>
            </a:endParaRPr>
          </a:p>
          <a:p>
            <a:pPr algn="just">
              <a:lnSpc>
                <a:spcPct val="114999"/>
              </a:lnSpc>
              <a:spcAft>
                <a:spcPts val="800"/>
              </a:spcAft>
            </a:pPr>
            <a:endParaRPr lang="en-GB" sz="1800">
              <a:latin typeface="Times New Roman"/>
              <a:ea typeface="Arial" panose="020B0604020202020204" pitchFamily="34" charset="0"/>
              <a:cs typeface="Times New Roman"/>
            </a:endParaRPr>
          </a:p>
          <a:p>
            <a:pPr algn="just"/>
            <a:r>
              <a:rPr lang="en-GB" err="1"/>
              <a:t>Důležité</a:t>
            </a:r>
            <a:r>
              <a:rPr lang="en-GB"/>
              <a:t> je </a:t>
            </a:r>
            <a:r>
              <a:rPr lang="en-GB" err="1"/>
              <a:t>také</a:t>
            </a:r>
            <a:r>
              <a:rPr lang="en-GB"/>
              <a:t> pochopit kořeny a příčiny </a:t>
            </a:r>
            <a:r>
              <a:rPr lang="en-GB">
                <a:effectLst/>
              </a:rPr>
              <a:t>gbv. </a:t>
            </a:r>
            <a:r>
              <a:rPr lang="en-GB"/>
              <a:t>Jak již bylo zmíněno</a:t>
            </a:r>
            <a:r>
              <a:rPr lang="en-GB">
                <a:effectLst/>
              </a:rPr>
              <a:t>, GBV </a:t>
            </a:r>
            <a:r>
              <a:rPr lang="en-GB"/>
              <a:t>je hluboce zakořeněno v sociálních a kulturních strukturách, normách a hodnotách</a:t>
            </a:r>
            <a:r>
              <a:rPr lang="en-GB">
                <a:effectLst/>
              </a:rPr>
              <a:t>, </a:t>
            </a:r>
            <a:r>
              <a:rPr lang="en-GB"/>
              <a:t>kterými se řídí vysokoškolské vzdělávání a společnost obecně</a:t>
            </a:r>
            <a:r>
              <a:rPr lang="en-GB">
                <a:effectLst/>
              </a:rPr>
              <a:t>, a </a:t>
            </a:r>
            <a:r>
              <a:rPr lang="en-GB"/>
              <a:t>často je udržováno kulturou popírání a mlčení</a:t>
            </a:r>
            <a:r>
              <a:rPr lang="en-GB">
                <a:effectLst/>
              </a:rPr>
              <a:t>. </a:t>
            </a:r>
            <a:r>
              <a:rPr lang="en-GB"/>
              <a:t>Genderově podmíněné násilí je založeno na nerovnováze moci a je prováděno se záměrem ponížit osobu nebo skupinu osob </a:t>
            </a:r>
            <a:r>
              <a:rPr lang="en-GB">
                <a:effectLst/>
              </a:rPr>
              <a:t>a </a:t>
            </a:r>
            <a:r>
              <a:rPr lang="en-GB"/>
              <a:t>vyvolat v nich pocit méněcennosti</a:t>
            </a:r>
          </a:p>
          <a:p>
            <a:pPr algn="just"/>
            <a:r>
              <a:rPr lang="en-GB"/>
              <a:t> </a:t>
            </a:r>
          </a:p>
          <a:p>
            <a:pPr algn="just">
              <a:lnSpc>
                <a:spcPct val="114999"/>
              </a:lnSpc>
              <a:spcAft>
                <a:spcPts val="800"/>
              </a:spcAft>
            </a:pPr>
            <a:r>
              <a:rPr lang="en-GB" err="1"/>
              <a:t>Důležité</a:t>
            </a:r>
            <a:r>
              <a:rPr lang="en-GB"/>
              <a:t> je</a:t>
            </a:r>
            <a:r>
              <a:rPr lang="en-GB">
                <a:effectLst/>
              </a:rPr>
              <a:t>, </a:t>
            </a:r>
            <a:r>
              <a:rPr lang="en-GB" err="1"/>
              <a:t>že</a:t>
            </a:r>
            <a:r>
              <a:rPr lang="en-GB"/>
              <a:t> nerovnováha moci je hlavní příčinou násilí. Násilí na lidech se také běžně prolíná s dalšími důvody útlaku</a:t>
            </a:r>
            <a:r>
              <a:rPr lang="en-GB">
                <a:effectLst/>
              </a:rPr>
              <a:t>. </a:t>
            </a:r>
            <a:r>
              <a:rPr lang="en-GB"/>
              <a:t>Proto mohou být </a:t>
            </a:r>
            <a:r>
              <a:rPr lang="en-GB">
                <a:effectLst/>
              </a:rPr>
              <a:t>GBV </a:t>
            </a:r>
            <a:r>
              <a:rPr lang="en-GB"/>
              <a:t>a například rasově motivované násilí úzce propojeny. Různé důvody útlaku a nerovnosti vystavují lidi nepřiměřeně velkému násilí</a:t>
            </a:r>
            <a:r>
              <a:rPr lang="en-GB">
                <a:effectLst/>
              </a:rPr>
              <a:t>. </a:t>
            </a:r>
            <a:r>
              <a:rPr lang="en-GB"/>
              <a:t>Je proto nanejvýš důležité vzít v úvahu specifičnost akademického prostředí</a:t>
            </a:r>
            <a:r>
              <a:rPr lang="en-GB">
                <a:effectLst/>
              </a:rPr>
              <a:t>, </a:t>
            </a:r>
            <a:r>
              <a:rPr lang="en-GB"/>
              <a:t>které se vyznačuje hierarchickými strukturami</a:t>
            </a:r>
            <a:r>
              <a:rPr lang="en-GB">
                <a:effectLst/>
              </a:rPr>
              <a:t>, </a:t>
            </a:r>
            <a:r>
              <a:rPr lang="en-GB"/>
              <a:t>jež staví lidi na výrazně odlišné úrovně moci a autority</a:t>
            </a:r>
            <a:r>
              <a:rPr lang="en-GB">
                <a:effectLst/>
              </a:rPr>
              <a:t>, </a:t>
            </a:r>
            <a:r>
              <a:rPr lang="en-GB"/>
              <a:t>přičemž někteří požívají silné zákonné ochrany</a:t>
            </a:r>
            <a:r>
              <a:rPr lang="en-GB">
                <a:effectLst/>
              </a:rPr>
              <a:t>, </a:t>
            </a:r>
            <a:r>
              <a:rPr lang="en-GB"/>
              <a:t>zatímco jiní pracují na základě nejistých smluv a další </a:t>
            </a:r>
            <a:r>
              <a:rPr lang="en-GB" err="1"/>
              <a:t>jsou</a:t>
            </a:r>
            <a:r>
              <a:rPr lang="en-GB"/>
              <a:t> "</a:t>
            </a:r>
            <a:r>
              <a:rPr lang="en-GB" err="1"/>
              <a:t>jen</a:t>
            </a:r>
            <a:r>
              <a:rPr lang="en-GB"/>
              <a:t>" studenty</a:t>
            </a:r>
            <a:r>
              <a:rPr lang="en-GB">
                <a:effectLst/>
              </a:rPr>
              <a:t>.</a:t>
            </a:r>
            <a:endParaRPr lang="en-GB"/>
          </a:p>
          <a:p>
            <a:endParaRPr lang="en-GB"/>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15</a:t>
            </a:fld>
            <a:endParaRPr lang="en-US"/>
          </a:p>
        </p:txBody>
      </p:sp>
    </p:spTree>
    <p:extLst>
      <p:ext uri="{BB962C8B-B14F-4D97-AF65-F5344CB8AC3E}">
        <p14:creationId xmlns:p14="http://schemas.microsoft.com/office/powerpoint/2010/main" val="41954541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lgn="just">
              <a:buFont typeface="Arial"/>
              <a:buChar char="•"/>
            </a:pPr>
            <a:r>
              <a:rPr lang="en-GB" err="1">
                <a:latin typeface="D-DIN"/>
              </a:rPr>
              <a:t>analytický</a:t>
            </a:r>
            <a:r>
              <a:rPr lang="en-GB">
                <a:latin typeface="D-DIN"/>
              </a:rPr>
              <a:t> </a:t>
            </a:r>
            <a:r>
              <a:rPr lang="en-GB" err="1">
                <a:latin typeface="D-DIN"/>
              </a:rPr>
              <a:t>rámec</a:t>
            </a:r>
            <a:r>
              <a:rPr lang="en-GB">
                <a:latin typeface="D-DIN"/>
              </a:rPr>
              <a:t> pro pochopení toho, jak se aspekty sociální a politické identity člověka kombinují a mohou tak vytvářet zvýhodněné nebo znevýhodněné pozice</a:t>
            </a:r>
            <a:endParaRPr lang="cs-CZ"/>
          </a:p>
          <a:p>
            <a:pPr marL="285750" indent="-285750" algn="just">
              <a:buFont typeface="Arial"/>
              <a:buChar char="•"/>
            </a:pPr>
            <a:r>
              <a:rPr lang="en-GB" dirty="0" err="1">
                <a:latin typeface="D-DIN"/>
              </a:rPr>
              <a:t>kombinace</a:t>
            </a:r>
            <a:r>
              <a:rPr lang="en-GB" dirty="0">
                <a:latin typeface="D-DIN"/>
              </a:rPr>
              <a:t> </a:t>
            </a:r>
            <a:r>
              <a:rPr lang="en-GB" dirty="0" err="1">
                <a:latin typeface="D-DIN"/>
              </a:rPr>
              <a:t>vlivu</a:t>
            </a:r>
            <a:r>
              <a:rPr lang="en-GB" dirty="0">
                <a:latin typeface="D-DIN"/>
              </a:rPr>
              <a:t> </a:t>
            </a:r>
            <a:r>
              <a:rPr lang="en-GB" dirty="0" err="1">
                <a:latin typeface="D-DIN"/>
              </a:rPr>
              <a:t>genderu</a:t>
            </a:r>
            <a:r>
              <a:rPr lang="en-GB" dirty="0">
                <a:latin typeface="D-DIN"/>
              </a:rPr>
              <a:t>, </a:t>
            </a:r>
            <a:r>
              <a:rPr lang="en-GB" dirty="0" err="1">
                <a:latin typeface="D-DIN"/>
              </a:rPr>
              <a:t>pohlaví</a:t>
            </a:r>
            <a:r>
              <a:rPr lang="en-GB" dirty="0">
                <a:latin typeface="D-DIN"/>
              </a:rPr>
              <a:t> a </a:t>
            </a:r>
            <a:r>
              <a:rPr lang="en-GB" dirty="0" err="1">
                <a:latin typeface="D-DIN"/>
              </a:rPr>
              <a:t>dalších</a:t>
            </a:r>
            <a:r>
              <a:rPr lang="en-GB" dirty="0">
                <a:latin typeface="D-DIN"/>
              </a:rPr>
              <a:t> </a:t>
            </a:r>
            <a:r>
              <a:rPr lang="en-GB" dirty="0" err="1">
                <a:latin typeface="D-DIN"/>
              </a:rPr>
              <a:t>faktorů</a:t>
            </a:r>
          </a:p>
          <a:p>
            <a:pPr marL="285750" indent="-285750" algn="just">
              <a:buFont typeface="Arial"/>
              <a:buChar char="•"/>
            </a:pPr>
            <a:r>
              <a:rPr lang="en-GB" dirty="0" err="1">
                <a:latin typeface="D-DIN"/>
              </a:rPr>
              <a:t>brát</a:t>
            </a:r>
            <a:r>
              <a:rPr lang="en-GB" dirty="0">
                <a:latin typeface="D-DIN"/>
              </a:rPr>
              <a:t> </a:t>
            </a:r>
            <a:r>
              <a:rPr lang="en-GB" dirty="0" err="1">
                <a:latin typeface="D-DIN"/>
              </a:rPr>
              <a:t>ohled</a:t>
            </a:r>
            <a:r>
              <a:rPr lang="en-GB" dirty="0">
                <a:latin typeface="D-DIN"/>
              </a:rPr>
              <a:t> </a:t>
            </a:r>
            <a:r>
              <a:rPr lang="en-GB" dirty="0" err="1">
                <a:latin typeface="D-DIN"/>
              </a:rPr>
              <a:t>na</a:t>
            </a:r>
            <a:r>
              <a:rPr lang="en-GB" dirty="0">
                <a:latin typeface="D-DIN"/>
              </a:rPr>
              <a:t> </a:t>
            </a:r>
            <a:r>
              <a:rPr lang="en-GB" dirty="0" err="1">
                <a:latin typeface="D-DIN"/>
              </a:rPr>
              <a:t>další</a:t>
            </a:r>
            <a:r>
              <a:rPr lang="en-GB" dirty="0">
                <a:latin typeface="D-DIN"/>
              </a:rPr>
              <a:t> </a:t>
            </a:r>
            <a:r>
              <a:rPr lang="en-GB" dirty="0" err="1">
                <a:latin typeface="D-DIN"/>
              </a:rPr>
              <a:t>potenciální</a:t>
            </a:r>
            <a:r>
              <a:rPr lang="en-GB" dirty="0">
                <a:latin typeface="D-DIN"/>
              </a:rPr>
              <a:t> </a:t>
            </a:r>
            <a:r>
              <a:rPr lang="en-GB" dirty="0" err="1">
                <a:latin typeface="D-DIN"/>
              </a:rPr>
              <a:t>druhy</a:t>
            </a:r>
            <a:r>
              <a:rPr lang="en-GB" dirty="0">
                <a:latin typeface="D-DIN"/>
              </a:rPr>
              <a:t> </a:t>
            </a:r>
            <a:r>
              <a:rPr lang="en-GB" dirty="0" err="1">
                <a:latin typeface="D-DIN"/>
              </a:rPr>
              <a:t>diskriminace</a:t>
            </a:r>
            <a:r>
              <a:rPr lang="en-GB" dirty="0">
                <a:latin typeface="D-DIN"/>
              </a:rPr>
              <a:t> </a:t>
            </a:r>
            <a:r>
              <a:rPr lang="en-GB" dirty="0" err="1">
                <a:latin typeface="D-DIN"/>
              </a:rPr>
              <a:t>jako</a:t>
            </a:r>
            <a:r>
              <a:rPr lang="en-GB" dirty="0">
                <a:latin typeface="D-DIN"/>
              </a:rPr>
              <a:t> je </a:t>
            </a:r>
            <a:r>
              <a:rPr lang="en-GB" dirty="0" err="1">
                <a:latin typeface="D-DIN"/>
              </a:rPr>
              <a:t>například</a:t>
            </a:r>
            <a:r>
              <a:rPr lang="en-GB" dirty="0">
                <a:latin typeface="D-DIN"/>
              </a:rPr>
              <a:t>:</a:t>
            </a:r>
          </a:p>
          <a:p>
            <a:pPr marL="742950" lvl="1" indent="-285750" algn="just">
              <a:buFont typeface="Arial"/>
              <a:buChar char="•"/>
            </a:pPr>
            <a:r>
              <a:rPr lang="en-GB" dirty="0" err="1">
                <a:latin typeface="D-DIN"/>
              </a:rPr>
              <a:t>věk</a:t>
            </a:r>
          </a:p>
          <a:p>
            <a:pPr marL="742950" lvl="1" indent="-285750" algn="just">
              <a:buFont typeface="Arial"/>
              <a:buChar char="•"/>
            </a:pPr>
            <a:r>
              <a:rPr lang="en-GB" dirty="0" err="1">
                <a:latin typeface="D-DIN"/>
              </a:rPr>
              <a:t>etnicita</a:t>
            </a:r>
          </a:p>
          <a:p>
            <a:pPr marL="742950" lvl="1" indent="-285750" algn="just">
              <a:buFont typeface="Arial"/>
              <a:buChar char="•"/>
            </a:pPr>
            <a:r>
              <a:rPr lang="en-GB" dirty="0" err="1">
                <a:latin typeface="D-DIN"/>
              </a:rPr>
              <a:t>národnost</a:t>
            </a:r>
          </a:p>
          <a:p>
            <a:pPr marL="742950" lvl="1" indent="-285750" algn="just">
              <a:buFont typeface="Arial"/>
              <a:buChar char="•"/>
            </a:pPr>
            <a:r>
              <a:rPr lang="en-GB" dirty="0" err="1">
                <a:latin typeface="D-DIN"/>
              </a:rPr>
              <a:t>jazyk</a:t>
            </a:r>
          </a:p>
          <a:p>
            <a:pPr marL="742950" lvl="1" indent="-285750" algn="just">
              <a:buFont typeface="Arial"/>
              <a:buChar char="•"/>
            </a:pPr>
            <a:r>
              <a:rPr lang="en-GB" dirty="0" err="1">
                <a:latin typeface="D-DIN"/>
              </a:rPr>
              <a:t>socioekonomický</a:t>
            </a:r>
            <a:r>
              <a:rPr lang="en-GB" dirty="0">
                <a:latin typeface="D-DIN"/>
              </a:rPr>
              <a:t> status</a:t>
            </a:r>
          </a:p>
          <a:p>
            <a:pPr marL="742950" lvl="1" indent="-285750" algn="just">
              <a:buFont typeface="Arial"/>
              <a:buChar char="•"/>
            </a:pPr>
            <a:r>
              <a:rPr lang="en-GB" dirty="0" err="1">
                <a:latin typeface="D-DIN"/>
              </a:rPr>
              <a:t>zdravotní</a:t>
            </a:r>
            <a:r>
              <a:rPr lang="en-GB" dirty="0">
                <a:latin typeface="D-DIN"/>
              </a:rPr>
              <a:t> </a:t>
            </a:r>
            <a:r>
              <a:rPr lang="en-GB" dirty="0" err="1">
                <a:latin typeface="D-DIN"/>
              </a:rPr>
              <a:t>způsobilost</a:t>
            </a:r>
            <a:r>
              <a:rPr lang="en-GB" dirty="0">
                <a:latin typeface="D-DIN"/>
              </a:rPr>
              <a:t>/</a:t>
            </a:r>
            <a:r>
              <a:rPr lang="en-GB" dirty="0" err="1">
                <a:latin typeface="D-DIN"/>
              </a:rPr>
              <a:t>stav</a:t>
            </a:r>
          </a:p>
          <a:p>
            <a:pPr marL="285750" indent="-285750" algn="just">
              <a:buFont typeface="Arial"/>
              <a:buChar char="•"/>
            </a:pPr>
            <a:r>
              <a:rPr lang="en-GB" dirty="0" err="1">
                <a:latin typeface="D-DIN"/>
              </a:rPr>
              <a:t>pamatovat</a:t>
            </a:r>
            <a:r>
              <a:rPr lang="en-GB" dirty="0">
                <a:latin typeface="D-DIN"/>
              </a:rPr>
              <a:t> </a:t>
            </a:r>
            <a:r>
              <a:rPr lang="en-GB" dirty="0" err="1">
                <a:latin typeface="D-DIN"/>
              </a:rPr>
              <a:t>na</a:t>
            </a:r>
            <a:r>
              <a:rPr lang="en-GB" dirty="0">
                <a:latin typeface="D-DIN"/>
              </a:rPr>
              <a:t> to, </a:t>
            </a:r>
            <a:r>
              <a:rPr lang="en-GB" dirty="0" err="1">
                <a:latin typeface="D-DIN"/>
              </a:rPr>
              <a:t>že</a:t>
            </a:r>
            <a:r>
              <a:rPr lang="en-GB" dirty="0">
                <a:latin typeface="D-DIN"/>
              </a:rPr>
              <a:t> </a:t>
            </a:r>
            <a:r>
              <a:rPr lang="en-GB" dirty="0" err="1">
                <a:latin typeface="D-DIN"/>
              </a:rPr>
              <a:t>neexistuje</a:t>
            </a:r>
            <a:r>
              <a:rPr lang="en-GB" dirty="0">
                <a:latin typeface="D-DIN"/>
              </a:rPr>
              <a:t> </a:t>
            </a:r>
            <a:r>
              <a:rPr lang="en-GB" dirty="0" err="1">
                <a:latin typeface="D-DIN"/>
              </a:rPr>
              <a:t>žádná</a:t>
            </a:r>
            <a:r>
              <a:rPr lang="en-GB" dirty="0">
                <a:latin typeface="D-DIN"/>
              </a:rPr>
              <a:t> </a:t>
            </a:r>
            <a:r>
              <a:rPr lang="en-GB" dirty="0" err="1">
                <a:latin typeface="D-DIN"/>
              </a:rPr>
              <a:t>homogenní</a:t>
            </a:r>
            <a:r>
              <a:rPr lang="en-GB" dirty="0">
                <a:latin typeface="D-DIN"/>
              </a:rPr>
              <a:t> </a:t>
            </a:r>
            <a:r>
              <a:rPr lang="en-GB" dirty="0" err="1">
                <a:latin typeface="D-DIN"/>
              </a:rPr>
              <a:t>skupina</a:t>
            </a:r>
          </a:p>
          <a:p>
            <a:pPr marL="285750" indent="-285750" algn="just">
              <a:buFont typeface="Arial"/>
              <a:buChar char="•"/>
            </a:pPr>
            <a:r>
              <a:rPr lang="en-GB" dirty="0">
                <a:latin typeface="D-DIN"/>
              </a:rPr>
              <a:t>v </a:t>
            </a:r>
            <a:r>
              <a:rPr lang="en-GB" dirty="0" err="1">
                <a:latin typeface="D-DIN"/>
              </a:rPr>
              <a:t>případě</a:t>
            </a:r>
            <a:r>
              <a:rPr lang="en-GB" dirty="0">
                <a:latin typeface="D-DIN"/>
              </a:rPr>
              <a:t> GPN </a:t>
            </a:r>
            <a:r>
              <a:rPr lang="en-GB" dirty="0" err="1">
                <a:latin typeface="D-DIN"/>
              </a:rPr>
              <a:t>zohlednit</a:t>
            </a:r>
            <a:r>
              <a:rPr lang="en-GB" dirty="0">
                <a:latin typeface="D-DIN"/>
              </a:rPr>
              <a:t> </a:t>
            </a:r>
            <a:r>
              <a:rPr lang="en-GB" dirty="0" err="1">
                <a:latin typeface="D-DIN"/>
              </a:rPr>
              <a:t>případnou</a:t>
            </a:r>
            <a:r>
              <a:rPr lang="en-GB" dirty="0">
                <a:latin typeface="D-DIN"/>
              </a:rPr>
              <a:t> </a:t>
            </a:r>
            <a:r>
              <a:rPr lang="en-GB" dirty="0" err="1">
                <a:latin typeface="D-DIN"/>
              </a:rPr>
              <a:t>zkušenost</a:t>
            </a:r>
            <a:r>
              <a:rPr lang="en-GB" dirty="0">
                <a:latin typeface="D-DIN"/>
              </a:rPr>
              <a:t> s </a:t>
            </a:r>
            <a:r>
              <a:rPr lang="en-GB" dirty="0" err="1">
                <a:latin typeface="D-DIN"/>
              </a:rPr>
              <a:t>násilím</a:t>
            </a:r>
          </a:p>
          <a:p>
            <a:pPr marL="285750" indent="-285750" algn="just">
              <a:buFont typeface="Arial"/>
              <a:buChar char="•"/>
            </a:pPr>
            <a:r>
              <a:rPr lang="en-GB" dirty="0">
                <a:latin typeface="D-DIN"/>
              </a:rPr>
              <a:t>u </a:t>
            </a:r>
            <a:r>
              <a:rPr lang="en-GB" dirty="0" err="1">
                <a:latin typeface="D-DIN"/>
              </a:rPr>
              <a:t>marginalizovaných</a:t>
            </a:r>
            <a:r>
              <a:rPr lang="en-GB" dirty="0">
                <a:latin typeface="D-DIN"/>
              </a:rPr>
              <a:t> </a:t>
            </a:r>
            <a:r>
              <a:rPr lang="en-GB" dirty="0" err="1">
                <a:latin typeface="D-DIN"/>
              </a:rPr>
              <a:t>skupin</a:t>
            </a:r>
            <a:r>
              <a:rPr lang="en-GB" dirty="0">
                <a:latin typeface="D-DIN"/>
              </a:rPr>
              <a:t> </a:t>
            </a:r>
            <a:r>
              <a:rPr lang="en-GB" dirty="0" err="1">
                <a:latin typeface="D-DIN"/>
              </a:rPr>
              <a:t>osob</a:t>
            </a:r>
            <a:r>
              <a:rPr lang="en-GB" dirty="0">
                <a:latin typeface="D-DIN"/>
              </a:rPr>
              <a:t> (</a:t>
            </a:r>
            <a:r>
              <a:rPr lang="en-GB" dirty="0" err="1">
                <a:latin typeface="D-DIN"/>
              </a:rPr>
              <a:t>např</a:t>
            </a:r>
            <a:r>
              <a:rPr lang="en-GB" dirty="0">
                <a:latin typeface="D-DIN"/>
              </a:rPr>
              <a:t>. LGBTQ) je </a:t>
            </a:r>
            <a:r>
              <a:rPr lang="en-GB" dirty="0" err="1">
                <a:latin typeface="D-DIN"/>
              </a:rPr>
              <a:t>vyšší</a:t>
            </a:r>
            <a:r>
              <a:rPr lang="en-GB" dirty="0">
                <a:latin typeface="D-DIN"/>
              </a:rPr>
              <a:t> prevalence GPN</a:t>
            </a:r>
          </a:p>
          <a:p>
            <a:pPr marL="0" marR="0" algn="just">
              <a:lnSpc>
                <a:spcPct val="114999"/>
              </a:lnSpc>
              <a:spcBef>
                <a:spcPts val="0"/>
              </a:spcBef>
              <a:spcAft>
                <a:spcPts val="800"/>
              </a:spcAft>
            </a:pPr>
            <a:endParaRPr lang="en-GB" sz="1800" dirty="0">
              <a:latin typeface="Times New Roman"/>
              <a:cs typeface="Times New Roman"/>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16</a:t>
            </a:fld>
            <a:endParaRPr lang="en-US"/>
          </a:p>
        </p:txBody>
      </p:sp>
    </p:spTree>
    <p:extLst>
      <p:ext uri="{BB962C8B-B14F-4D97-AF65-F5344CB8AC3E}">
        <p14:creationId xmlns:p14="http://schemas.microsoft.com/office/powerpoint/2010/main" val="22145357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endParaRPr lang="en-GB" sz="1800" dirty="0">
              <a:latin typeface="Times New Roman"/>
              <a:cs typeface="Times New Roman"/>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17</a:t>
            </a:fld>
            <a:endParaRPr lang="en-US"/>
          </a:p>
        </p:txBody>
      </p:sp>
    </p:spTree>
    <p:extLst>
      <p:ext uri="{BB962C8B-B14F-4D97-AF65-F5344CB8AC3E}">
        <p14:creationId xmlns:p14="http://schemas.microsoft.com/office/powerpoint/2010/main" val="15794226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dirty="0" err="1">
                <a:effectLst/>
                <a:latin typeface="D-DIN"/>
              </a:rPr>
              <a:t>UniSAFE</a:t>
            </a:r>
            <a:r>
              <a:rPr lang="en-GB" dirty="0">
                <a:effectLst/>
                <a:latin typeface="D-DIN"/>
              </a:rPr>
              <a:t> </a:t>
            </a:r>
            <a:r>
              <a:rPr lang="en-GB" dirty="0" err="1">
                <a:latin typeface="D-DIN"/>
              </a:rPr>
              <a:t>používá</a:t>
            </a:r>
            <a:r>
              <a:rPr lang="en-GB" dirty="0">
                <a:latin typeface="D-DIN"/>
              </a:rPr>
              <a:t> </a:t>
            </a:r>
            <a:r>
              <a:rPr lang="en-GB" dirty="0" err="1">
                <a:latin typeface="D-DIN"/>
              </a:rPr>
              <a:t>holistický</a:t>
            </a:r>
            <a:r>
              <a:rPr lang="en-GB" dirty="0">
                <a:latin typeface="D-DIN"/>
              </a:rPr>
              <a:t> </a:t>
            </a:r>
            <a:r>
              <a:rPr lang="en-GB" dirty="0" err="1">
                <a:latin typeface="D-DIN"/>
              </a:rPr>
              <a:t>rámec</a:t>
            </a:r>
            <a:r>
              <a:rPr lang="en-GB" dirty="0">
                <a:latin typeface="D-DIN"/>
              </a:rPr>
              <a:t> pro </a:t>
            </a:r>
            <a:r>
              <a:rPr lang="en-GB" dirty="0" err="1">
                <a:latin typeface="D-DIN"/>
              </a:rPr>
              <a:t>analýzu</a:t>
            </a:r>
            <a:r>
              <a:rPr lang="en-GB" dirty="0">
                <a:latin typeface="D-DIN"/>
              </a:rPr>
              <a:t>, </a:t>
            </a:r>
            <a:r>
              <a:rPr lang="en-GB" dirty="0" err="1">
                <a:latin typeface="D-DIN"/>
              </a:rPr>
              <a:t>hodnocení</a:t>
            </a:r>
            <a:r>
              <a:rPr lang="en-GB" dirty="0">
                <a:latin typeface="D-DIN"/>
              </a:rPr>
              <a:t> a </a:t>
            </a:r>
            <a:r>
              <a:rPr lang="en-GB" dirty="0" err="1">
                <a:latin typeface="D-DIN"/>
              </a:rPr>
              <a:t>rozvoj</a:t>
            </a:r>
            <a:r>
              <a:rPr lang="en-GB" dirty="0">
                <a:latin typeface="D-DIN"/>
              </a:rPr>
              <a:t> </a:t>
            </a:r>
            <a:r>
              <a:rPr lang="en-GB" dirty="0" err="1">
                <a:latin typeface="D-DIN"/>
              </a:rPr>
              <a:t>komplexních</a:t>
            </a:r>
            <a:r>
              <a:rPr lang="en-GB" dirty="0">
                <a:latin typeface="D-DIN"/>
              </a:rPr>
              <a:t> </a:t>
            </a:r>
            <a:r>
              <a:rPr lang="en-GB" dirty="0" err="1">
                <a:latin typeface="D-DIN"/>
              </a:rPr>
              <a:t>politik</a:t>
            </a:r>
            <a:r>
              <a:rPr lang="en-GB" dirty="0">
                <a:latin typeface="D-DIN"/>
              </a:rPr>
              <a:t> </a:t>
            </a:r>
            <a:r>
              <a:rPr lang="en-GB" dirty="0" err="1">
                <a:latin typeface="D-DIN"/>
              </a:rPr>
              <a:t>zaměřených</a:t>
            </a:r>
            <a:r>
              <a:rPr lang="en-GB" dirty="0">
                <a:latin typeface="D-DIN"/>
              </a:rPr>
              <a:t> </a:t>
            </a:r>
            <a:r>
              <a:rPr lang="en-GB" dirty="0" err="1">
                <a:latin typeface="D-DIN"/>
              </a:rPr>
              <a:t>na</a:t>
            </a:r>
            <a:r>
              <a:rPr lang="en-GB" dirty="0">
                <a:latin typeface="D-DIN"/>
              </a:rPr>
              <a:t> </a:t>
            </a:r>
            <a:r>
              <a:rPr lang="en-GB" dirty="0" err="1">
                <a:latin typeface="D-DIN"/>
              </a:rPr>
              <a:t>ukončení</a:t>
            </a:r>
            <a:r>
              <a:rPr lang="en-GB" dirty="0">
                <a:latin typeface="D-DIN"/>
              </a:rPr>
              <a:t> </a:t>
            </a:r>
            <a:r>
              <a:rPr lang="en-GB" dirty="0">
                <a:effectLst/>
                <a:latin typeface="D-DIN"/>
              </a:rPr>
              <a:t>a </a:t>
            </a:r>
            <a:r>
              <a:rPr lang="en-GB" dirty="0" err="1">
                <a:latin typeface="D-DIN"/>
              </a:rPr>
              <a:t>řešení</a:t>
            </a:r>
            <a:r>
              <a:rPr lang="en-GB" dirty="0">
                <a:latin typeface="D-DIN"/>
              </a:rPr>
              <a:t> </a:t>
            </a:r>
            <a:r>
              <a:rPr lang="en-GB" dirty="0" err="1">
                <a:latin typeface="D-DIN"/>
              </a:rPr>
              <a:t>genderově</a:t>
            </a:r>
            <a:r>
              <a:rPr lang="en-GB" dirty="0">
                <a:latin typeface="D-DIN"/>
              </a:rPr>
              <a:t> </a:t>
            </a:r>
            <a:r>
              <a:rPr lang="en-GB" dirty="0" err="1">
                <a:latin typeface="D-DIN"/>
              </a:rPr>
              <a:t>podmíněného</a:t>
            </a:r>
            <a:r>
              <a:rPr lang="en-GB" dirty="0">
                <a:latin typeface="D-DIN"/>
              </a:rPr>
              <a:t> </a:t>
            </a:r>
            <a:r>
              <a:rPr lang="en-GB" dirty="0" err="1">
                <a:latin typeface="D-DIN"/>
              </a:rPr>
              <a:t>násilí</a:t>
            </a:r>
            <a:r>
              <a:rPr lang="en-GB" dirty="0">
                <a:effectLst/>
                <a:latin typeface="D-DIN"/>
              </a:rPr>
              <a:t>, </a:t>
            </a:r>
            <a:r>
              <a:rPr lang="en-GB" dirty="0" err="1">
                <a:latin typeface="D-DIN"/>
              </a:rPr>
              <a:t>tzv</a:t>
            </a:r>
            <a:r>
              <a:rPr lang="en-GB" dirty="0">
                <a:latin typeface="D-DIN"/>
              </a:rPr>
              <a:t>. </a:t>
            </a:r>
            <a:r>
              <a:rPr lang="en-GB" dirty="0">
                <a:effectLst/>
                <a:latin typeface="D-DIN"/>
              </a:rPr>
              <a:t>model</a:t>
            </a:r>
            <a:r>
              <a:rPr lang="en-GB" dirty="0">
                <a:latin typeface="D-DIN"/>
              </a:rPr>
              <a:t> 7P</a:t>
            </a:r>
            <a:r>
              <a:rPr lang="en-GB" dirty="0">
                <a:effectLst/>
                <a:latin typeface="D-DIN"/>
              </a:rPr>
              <a:t>. </a:t>
            </a:r>
            <a:r>
              <a:rPr lang="en-GB" dirty="0" err="1">
                <a:latin typeface="D-DIN"/>
              </a:rPr>
              <a:t>Těchto</a:t>
            </a:r>
            <a:r>
              <a:rPr lang="en-GB" dirty="0">
                <a:latin typeface="D-DIN"/>
              </a:rPr>
              <a:t> </a:t>
            </a:r>
            <a:r>
              <a:rPr lang="en-GB" dirty="0" err="1">
                <a:latin typeface="D-DIN"/>
              </a:rPr>
              <a:t>sedm</a:t>
            </a:r>
            <a:r>
              <a:rPr lang="en-GB" dirty="0">
                <a:latin typeface="D-DIN"/>
              </a:rPr>
              <a:t> P se </a:t>
            </a:r>
            <a:r>
              <a:rPr lang="en-GB" dirty="0" err="1">
                <a:latin typeface="D-DIN"/>
              </a:rPr>
              <a:t>týká</a:t>
            </a:r>
            <a:r>
              <a:rPr lang="en-GB" dirty="0">
                <a:latin typeface="D-DIN"/>
              </a:rPr>
              <a:t> </a:t>
            </a:r>
            <a:r>
              <a:rPr lang="en-GB" dirty="0" err="1">
                <a:latin typeface="D-DIN"/>
              </a:rPr>
              <a:t>politiky</a:t>
            </a:r>
            <a:r>
              <a:rPr lang="en-GB" dirty="0">
                <a:effectLst/>
                <a:latin typeface="D-DIN"/>
              </a:rPr>
              <a:t>, </a:t>
            </a:r>
            <a:r>
              <a:rPr lang="en-GB" dirty="0">
                <a:latin typeface="D-DIN"/>
              </a:rPr>
              <a:t>prevalence</a:t>
            </a:r>
            <a:r>
              <a:rPr lang="en-GB" dirty="0">
                <a:effectLst/>
                <a:latin typeface="D-DIN"/>
              </a:rPr>
              <a:t>, </a:t>
            </a:r>
            <a:r>
              <a:rPr lang="en-GB" dirty="0" err="1">
                <a:latin typeface="D-DIN"/>
              </a:rPr>
              <a:t>prevence</a:t>
            </a:r>
            <a:r>
              <a:rPr lang="en-GB" dirty="0">
                <a:effectLst/>
                <a:latin typeface="D-DIN"/>
              </a:rPr>
              <a:t>, </a:t>
            </a:r>
            <a:r>
              <a:rPr lang="en-GB" dirty="0" err="1">
                <a:latin typeface="D-DIN"/>
              </a:rPr>
              <a:t>ochrany</a:t>
            </a:r>
            <a:r>
              <a:rPr lang="en-GB" dirty="0">
                <a:effectLst/>
                <a:latin typeface="D-DIN"/>
              </a:rPr>
              <a:t>, </a:t>
            </a:r>
            <a:r>
              <a:rPr lang="en-GB" dirty="0" err="1">
                <a:latin typeface="D-DIN"/>
              </a:rPr>
              <a:t>trestního</a:t>
            </a:r>
            <a:r>
              <a:rPr lang="en-GB" dirty="0">
                <a:latin typeface="D-DIN"/>
              </a:rPr>
              <a:t> </a:t>
            </a:r>
            <a:r>
              <a:rPr lang="en-GB" dirty="0" err="1">
                <a:latin typeface="D-DIN"/>
              </a:rPr>
              <a:t>stíhání</a:t>
            </a:r>
            <a:r>
              <a:rPr lang="en-GB" dirty="0">
                <a:latin typeface="D-DIN"/>
              </a:rPr>
              <a:t> a </a:t>
            </a:r>
            <a:r>
              <a:rPr lang="en-GB" dirty="0" err="1">
                <a:latin typeface="D-DIN"/>
              </a:rPr>
              <a:t>interních</a:t>
            </a:r>
            <a:r>
              <a:rPr lang="en-GB" dirty="0">
                <a:latin typeface="D-DIN"/>
              </a:rPr>
              <a:t> </a:t>
            </a:r>
            <a:r>
              <a:rPr lang="en-GB" dirty="0" err="1">
                <a:latin typeface="D-DIN"/>
              </a:rPr>
              <a:t>disciplinárních</a:t>
            </a:r>
            <a:r>
              <a:rPr lang="en-GB" dirty="0">
                <a:latin typeface="D-DIN"/>
              </a:rPr>
              <a:t> </a:t>
            </a:r>
            <a:r>
              <a:rPr lang="en-GB" dirty="0" err="1">
                <a:latin typeface="D-DIN"/>
              </a:rPr>
              <a:t>opatření</a:t>
            </a:r>
            <a:r>
              <a:rPr lang="en-GB" dirty="0">
                <a:effectLst/>
                <a:latin typeface="D-DIN"/>
              </a:rPr>
              <a:t>, </a:t>
            </a:r>
            <a:r>
              <a:rPr lang="en-GB" dirty="0" err="1">
                <a:latin typeface="D-DIN"/>
              </a:rPr>
              <a:t>poskytování</a:t>
            </a:r>
            <a:r>
              <a:rPr lang="en-GB" dirty="0">
                <a:latin typeface="D-DIN"/>
              </a:rPr>
              <a:t> </a:t>
            </a:r>
            <a:r>
              <a:rPr lang="en-GB" dirty="0" err="1">
                <a:latin typeface="D-DIN"/>
              </a:rPr>
              <a:t>služeb</a:t>
            </a:r>
            <a:r>
              <a:rPr lang="en-GB" dirty="0">
                <a:latin typeface="D-DIN"/>
              </a:rPr>
              <a:t> a </a:t>
            </a:r>
            <a:r>
              <a:rPr lang="en-GB" dirty="0" err="1">
                <a:latin typeface="D-DIN"/>
              </a:rPr>
              <a:t>partnerství</a:t>
            </a:r>
            <a:r>
              <a:rPr lang="en-GB" dirty="0">
                <a:effectLst/>
                <a:latin typeface="D-DIN"/>
              </a:rPr>
              <a:t>. </a:t>
            </a:r>
            <a:r>
              <a:rPr lang="en-GB" dirty="0" err="1">
                <a:latin typeface="D-DIN"/>
              </a:rPr>
              <a:t>Tento</a:t>
            </a:r>
            <a:r>
              <a:rPr lang="en-GB" dirty="0">
                <a:latin typeface="D-DIN"/>
              </a:rPr>
              <a:t> </a:t>
            </a:r>
            <a:r>
              <a:rPr lang="en-GB" dirty="0">
                <a:effectLst/>
                <a:latin typeface="D-DIN"/>
              </a:rPr>
              <a:t>model </a:t>
            </a:r>
            <a:r>
              <a:rPr lang="en-GB" dirty="0" err="1">
                <a:latin typeface="D-DIN"/>
              </a:rPr>
              <a:t>tak</a:t>
            </a:r>
            <a:r>
              <a:rPr lang="en-GB" dirty="0">
                <a:latin typeface="D-DIN"/>
              </a:rPr>
              <a:t> </a:t>
            </a:r>
            <a:r>
              <a:rPr lang="en-GB" dirty="0" err="1">
                <a:latin typeface="D-DIN"/>
              </a:rPr>
              <a:t>rozšiřuje</a:t>
            </a:r>
            <a:r>
              <a:rPr lang="en-GB" dirty="0">
                <a:latin typeface="D-DIN"/>
              </a:rPr>
              <a:t> </a:t>
            </a:r>
            <a:r>
              <a:rPr lang="en-GB" dirty="0" err="1">
                <a:latin typeface="D-DIN"/>
              </a:rPr>
              <a:t>přístup</a:t>
            </a:r>
            <a:r>
              <a:rPr lang="en-GB" dirty="0">
                <a:latin typeface="D-DIN"/>
              </a:rPr>
              <a:t> </a:t>
            </a:r>
            <a:r>
              <a:rPr lang="en-GB" dirty="0">
                <a:effectLst/>
                <a:latin typeface="D-DIN"/>
              </a:rPr>
              <a:t>3P (</a:t>
            </a:r>
            <a:r>
              <a:rPr lang="en-GB" dirty="0" err="1">
                <a:latin typeface="D-DIN"/>
              </a:rPr>
              <a:t>prevence</a:t>
            </a:r>
            <a:r>
              <a:rPr lang="en-GB" dirty="0">
                <a:effectLst/>
                <a:latin typeface="D-DIN"/>
              </a:rPr>
              <a:t>, </a:t>
            </a:r>
            <a:r>
              <a:rPr lang="en-GB" dirty="0" err="1">
                <a:latin typeface="D-DIN"/>
              </a:rPr>
              <a:t>pomoci</a:t>
            </a:r>
            <a:r>
              <a:rPr lang="en-GB" dirty="0">
                <a:effectLst/>
                <a:latin typeface="D-DIN"/>
              </a:rPr>
              <a:t>, </a:t>
            </a:r>
            <a:r>
              <a:rPr lang="en-GB" dirty="0" err="1">
                <a:latin typeface="D-DIN"/>
              </a:rPr>
              <a:t>postihu</a:t>
            </a:r>
            <a:r>
              <a:rPr lang="en-GB" dirty="0">
                <a:effectLst/>
                <a:latin typeface="D-DIN"/>
              </a:rPr>
              <a:t>) </a:t>
            </a:r>
            <a:r>
              <a:rPr lang="en-GB" dirty="0">
                <a:latin typeface="D-DIN"/>
              </a:rPr>
              <a:t>OSN a EU </a:t>
            </a:r>
            <a:r>
              <a:rPr lang="en-GB" dirty="0">
                <a:effectLst/>
                <a:latin typeface="D-DIN"/>
              </a:rPr>
              <a:t>(</a:t>
            </a:r>
            <a:r>
              <a:rPr lang="en-GB" dirty="0">
                <a:latin typeface="D-DIN"/>
              </a:rPr>
              <a:t>OSN </a:t>
            </a:r>
            <a:r>
              <a:rPr lang="en-GB" dirty="0">
                <a:effectLst/>
                <a:latin typeface="D-DIN"/>
              </a:rPr>
              <a:t>2017; EU 2019, 2020), </a:t>
            </a:r>
            <a:r>
              <a:rPr lang="en-GB" dirty="0" err="1">
                <a:latin typeface="D-DIN"/>
              </a:rPr>
              <a:t>stejně</a:t>
            </a:r>
            <a:r>
              <a:rPr lang="en-GB" dirty="0">
                <a:latin typeface="D-DIN"/>
              </a:rPr>
              <a:t> </a:t>
            </a:r>
            <a:r>
              <a:rPr lang="en-GB" dirty="0" err="1">
                <a:latin typeface="D-DIN"/>
              </a:rPr>
              <a:t>jako</a:t>
            </a:r>
            <a:r>
              <a:rPr lang="en-GB" dirty="0">
                <a:latin typeface="D-DIN"/>
              </a:rPr>
              <a:t> </a:t>
            </a:r>
            <a:r>
              <a:rPr lang="en-GB" dirty="0" err="1">
                <a:latin typeface="D-DIN"/>
              </a:rPr>
              <a:t>přístup</a:t>
            </a:r>
            <a:r>
              <a:rPr lang="en-GB" dirty="0">
                <a:latin typeface="D-DIN"/>
              </a:rPr>
              <a:t> </a:t>
            </a:r>
            <a:r>
              <a:rPr lang="en-GB" dirty="0">
                <a:effectLst/>
                <a:latin typeface="D-DIN"/>
              </a:rPr>
              <a:t>4P (</a:t>
            </a:r>
            <a:r>
              <a:rPr lang="en-GB" dirty="0" err="1">
                <a:latin typeface="D-DIN"/>
              </a:rPr>
              <a:t>prevence</a:t>
            </a:r>
            <a:r>
              <a:rPr lang="en-GB" dirty="0">
                <a:effectLst/>
                <a:latin typeface="D-DIN"/>
              </a:rPr>
              <a:t>, </a:t>
            </a:r>
            <a:r>
              <a:rPr lang="en-GB" dirty="0" err="1">
                <a:latin typeface="D-DIN"/>
              </a:rPr>
              <a:t>pomoci</a:t>
            </a:r>
            <a:r>
              <a:rPr lang="en-GB" dirty="0">
                <a:effectLst/>
                <a:latin typeface="D-DIN"/>
              </a:rPr>
              <a:t>, </a:t>
            </a:r>
            <a:r>
              <a:rPr lang="en-GB" dirty="0" err="1">
                <a:latin typeface="D-DIN"/>
              </a:rPr>
              <a:t>posithu</a:t>
            </a:r>
            <a:r>
              <a:rPr lang="en-GB" dirty="0">
                <a:effectLst/>
                <a:latin typeface="D-DIN"/>
              </a:rPr>
              <a:t>, </a:t>
            </a:r>
            <a:r>
              <a:rPr lang="en-GB" dirty="0" err="1">
                <a:latin typeface="D-DIN"/>
              </a:rPr>
              <a:t>politiky</a:t>
            </a:r>
            <a:r>
              <a:rPr lang="en-GB" dirty="0">
                <a:latin typeface="D-DIN"/>
              </a:rPr>
              <a:t>) Rady </a:t>
            </a:r>
            <a:r>
              <a:rPr lang="en-GB" dirty="0" err="1">
                <a:latin typeface="D-DIN"/>
              </a:rPr>
              <a:t>Evropy</a:t>
            </a:r>
            <a:r>
              <a:rPr lang="en-GB" dirty="0">
                <a:latin typeface="D-DIN"/>
              </a:rPr>
              <a:t> (2011) v </a:t>
            </a:r>
            <a:r>
              <a:rPr lang="en-GB" dirty="0" err="1">
                <a:latin typeface="D-DIN"/>
              </a:rPr>
              <a:t>rámci</a:t>
            </a:r>
            <a:r>
              <a:rPr lang="en-GB" dirty="0">
                <a:latin typeface="D-DIN"/>
              </a:rPr>
              <a:t> </a:t>
            </a:r>
            <a:r>
              <a:rPr lang="en-GB" dirty="0" err="1">
                <a:latin typeface="D-DIN"/>
              </a:rPr>
              <a:t>Istanbulské</a:t>
            </a:r>
            <a:r>
              <a:rPr lang="en-GB" dirty="0">
                <a:latin typeface="D-DIN"/>
              </a:rPr>
              <a:t> </a:t>
            </a:r>
            <a:r>
              <a:rPr lang="en-GB" dirty="0" err="1">
                <a:latin typeface="D-DIN"/>
              </a:rPr>
              <a:t>úmluvy</a:t>
            </a:r>
            <a:r>
              <a:rPr lang="en-GB" dirty="0">
                <a:latin typeface="D-DIN"/>
              </a:rPr>
              <a:t>.</a:t>
            </a:r>
            <a:endParaRPr lang="cs-CZ" dirty="0"/>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18</a:t>
            </a:fld>
            <a:endParaRPr lang="en-US"/>
          </a:p>
        </p:txBody>
      </p:sp>
    </p:spTree>
    <p:extLst>
      <p:ext uri="{BB962C8B-B14F-4D97-AF65-F5344CB8AC3E}">
        <p14:creationId xmlns:p14="http://schemas.microsoft.com/office/powerpoint/2010/main" val="10984317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err="1">
                <a:latin typeface="D-DIN"/>
              </a:rPr>
              <a:t>Stručná</a:t>
            </a:r>
            <a:r>
              <a:rPr lang="en-GB">
                <a:latin typeface="D-DIN"/>
              </a:rPr>
              <a:t> </a:t>
            </a:r>
            <a:r>
              <a:rPr lang="en-GB" err="1">
                <a:latin typeface="D-DIN"/>
              </a:rPr>
              <a:t>definice</a:t>
            </a:r>
            <a:r>
              <a:rPr lang="en-GB">
                <a:latin typeface="D-DIN"/>
              </a:rPr>
              <a:t> 7P / každé P bude rozvedeno v následující části s tipy a radami pro jejich realizaci.</a:t>
            </a:r>
            <a:endParaRPr lang="cs-CZ">
              <a:latin typeface="D-DIN"/>
            </a:endParaRPr>
          </a:p>
          <a:p>
            <a:pPr algn="just"/>
            <a:r>
              <a:rPr lang="en-GB">
                <a:latin typeface="D-DIN"/>
              </a:rPr>
              <a:t> </a:t>
            </a:r>
          </a:p>
          <a:p>
            <a:pPr algn="just"/>
            <a:r>
              <a:rPr lang="en-GB">
                <a:latin typeface="D-DIN"/>
              </a:rPr>
              <a:t>Prevalence se </a:t>
            </a:r>
            <a:r>
              <a:rPr lang="en-GB" err="1">
                <a:latin typeface="D-DIN"/>
              </a:rPr>
              <a:t>týká</a:t>
            </a:r>
            <a:r>
              <a:rPr lang="en-GB">
                <a:latin typeface="D-DIN"/>
              </a:rPr>
              <a:t> údajů a sběru dat, které odhadují rozsah genderově podmíněného násilí u různých skupin osob a v ideálním případě poskytují informace o různých formách genderově podmíněného násilí. </a:t>
            </a:r>
          </a:p>
          <a:p>
            <a:pPr algn="just"/>
            <a:r>
              <a:rPr lang="en-GB">
                <a:latin typeface="D-DIN"/>
              </a:rPr>
              <a:t> </a:t>
            </a:r>
            <a:endParaRPr lang="en-GB"/>
          </a:p>
          <a:p>
            <a:pPr algn="just"/>
            <a:r>
              <a:rPr lang="en-GB" err="1">
                <a:latin typeface="D-DIN"/>
              </a:rPr>
              <a:t>Prevence</a:t>
            </a:r>
            <a:r>
              <a:rPr lang="en-GB">
                <a:latin typeface="D-DIN"/>
              </a:rPr>
              <a:t> se </a:t>
            </a:r>
            <a:r>
              <a:rPr lang="en-GB" err="1">
                <a:latin typeface="D-DIN"/>
              </a:rPr>
              <a:t>týká</a:t>
            </a:r>
            <a:r>
              <a:rPr lang="en-GB">
                <a:latin typeface="D-DIN"/>
              </a:rPr>
              <a:t> opatření na podporu změn v sociálních a kulturních vzorcích chování a postojů všech členů institucionální komunity. Zabývá se kulturou a hodnotami organizace a tím, co představuje. </a:t>
            </a:r>
            <a:endParaRPr lang="en-GB"/>
          </a:p>
          <a:p>
            <a:pPr algn="just"/>
            <a:r>
              <a:rPr lang="en-GB">
                <a:latin typeface="D-DIN"/>
              </a:rPr>
              <a:t> </a:t>
            </a:r>
          </a:p>
          <a:p>
            <a:pPr algn="just">
              <a:lnSpc>
                <a:spcPct val="114999"/>
              </a:lnSpc>
              <a:spcAft>
                <a:spcPts val="800"/>
              </a:spcAft>
            </a:pPr>
            <a:r>
              <a:rPr lang="en-GB" err="1">
                <a:latin typeface="D-DIN"/>
              </a:rPr>
              <a:t>Ochrana</a:t>
            </a:r>
            <a:r>
              <a:rPr lang="en-GB">
                <a:latin typeface="D-DIN"/>
              </a:rPr>
              <a:t> se </a:t>
            </a:r>
            <a:r>
              <a:rPr lang="en-GB" err="1">
                <a:latin typeface="D-DIN"/>
              </a:rPr>
              <a:t>zaměřuje</a:t>
            </a:r>
            <a:r>
              <a:rPr lang="en-GB">
                <a:latin typeface="D-DIN"/>
              </a:rPr>
              <a:t> </a:t>
            </a:r>
            <a:r>
              <a:rPr lang="en-GB" err="1">
                <a:latin typeface="D-DIN"/>
              </a:rPr>
              <a:t>na</a:t>
            </a:r>
            <a:r>
              <a:rPr lang="en-GB">
                <a:latin typeface="D-DIN"/>
              </a:rPr>
              <a:t> </a:t>
            </a:r>
            <a:r>
              <a:rPr lang="en-GB" err="1">
                <a:latin typeface="D-DIN"/>
              </a:rPr>
              <a:t>zajištění</a:t>
            </a:r>
            <a:r>
              <a:rPr lang="en-GB">
                <a:latin typeface="D-DIN"/>
              </a:rPr>
              <a:t> </a:t>
            </a:r>
            <a:r>
              <a:rPr lang="en-GB" err="1">
                <a:latin typeface="D-DIN"/>
              </a:rPr>
              <a:t>bezpečnosti</a:t>
            </a:r>
            <a:r>
              <a:rPr lang="en-GB">
                <a:latin typeface="D-DIN"/>
              </a:rPr>
              <a:t> a </a:t>
            </a:r>
            <a:r>
              <a:rPr lang="en-GB" err="1">
                <a:latin typeface="D-DIN"/>
              </a:rPr>
              <a:t>uspokojení</a:t>
            </a:r>
            <a:r>
              <a:rPr lang="en-GB">
                <a:latin typeface="D-DIN"/>
              </a:rPr>
              <a:t> </a:t>
            </a:r>
            <a:r>
              <a:rPr lang="en-GB" err="1">
                <a:latin typeface="D-DIN"/>
              </a:rPr>
              <a:t>potřeb</a:t>
            </a:r>
            <a:r>
              <a:rPr lang="en-GB">
                <a:latin typeface="D-DIN"/>
              </a:rPr>
              <a:t> (</a:t>
            </a:r>
            <a:r>
              <a:rPr lang="en-GB" err="1">
                <a:latin typeface="D-DIN"/>
              </a:rPr>
              <a:t>potenciálních</a:t>
            </a:r>
            <a:r>
              <a:rPr lang="en-GB">
                <a:latin typeface="D-DIN"/>
              </a:rPr>
              <a:t>) </a:t>
            </a:r>
            <a:r>
              <a:rPr lang="en-GB" err="1">
                <a:latin typeface="D-DIN"/>
              </a:rPr>
              <a:t>obětí</a:t>
            </a:r>
            <a:r>
              <a:rPr lang="en-GB">
                <a:latin typeface="D-DIN"/>
              </a:rPr>
              <a:t>. To </a:t>
            </a:r>
            <a:r>
              <a:rPr lang="en-GB" err="1">
                <a:latin typeface="D-DIN"/>
              </a:rPr>
              <a:t>zahrnuje</a:t>
            </a:r>
            <a:r>
              <a:rPr lang="en-GB">
                <a:latin typeface="D-DIN"/>
              </a:rPr>
              <a:t> </a:t>
            </a:r>
            <a:r>
              <a:rPr lang="en-GB" err="1">
                <a:latin typeface="D-DIN"/>
              </a:rPr>
              <a:t>jasné</a:t>
            </a:r>
            <a:r>
              <a:rPr lang="en-GB">
                <a:latin typeface="D-DIN"/>
              </a:rPr>
              <a:t> </a:t>
            </a:r>
            <a:r>
              <a:rPr lang="en-GB" err="1">
                <a:latin typeface="D-DIN"/>
              </a:rPr>
              <a:t>postupy</a:t>
            </a:r>
            <a:r>
              <a:rPr lang="en-GB">
                <a:latin typeface="D-DIN"/>
              </a:rPr>
              <a:t> a </a:t>
            </a:r>
            <a:r>
              <a:rPr lang="en-GB" err="1">
                <a:latin typeface="D-DIN"/>
              </a:rPr>
              <a:t>infrastrukturu</a:t>
            </a:r>
            <a:r>
              <a:rPr lang="en-GB">
                <a:latin typeface="D-DIN"/>
              </a:rPr>
              <a:t> v </a:t>
            </a:r>
            <a:r>
              <a:rPr lang="en-GB" err="1">
                <a:latin typeface="D-DIN"/>
              </a:rPr>
              <a:t>rámci</a:t>
            </a:r>
            <a:r>
              <a:rPr lang="en-GB">
                <a:latin typeface="D-DIN"/>
              </a:rPr>
              <a:t> </a:t>
            </a:r>
            <a:r>
              <a:rPr lang="en-GB" err="1">
                <a:latin typeface="D-DIN"/>
              </a:rPr>
              <a:t>každé</a:t>
            </a:r>
            <a:r>
              <a:rPr lang="en-GB">
                <a:latin typeface="D-DIN"/>
              </a:rPr>
              <a:t> </a:t>
            </a:r>
            <a:r>
              <a:rPr lang="en-GB" err="1">
                <a:latin typeface="D-DIN"/>
              </a:rPr>
              <a:t>instituce</a:t>
            </a:r>
            <a:r>
              <a:rPr lang="en-GB">
                <a:latin typeface="D-DIN"/>
              </a:rPr>
              <a:t> pro </a:t>
            </a:r>
            <a:r>
              <a:rPr lang="en-GB" err="1">
                <a:latin typeface="D-DIN"/>
              </a:rPr>
              <a:t>ohlašování</a:t>
            </a:r>
            <a:r>
              <a:rPr lang="en-GB">
                <a:latin typeface="D-DIN"/>
              </a:rPr>
              <a:t> a </a:t>
            </a:r>
            <a:r>
              <a:rPr lang="en-GB" err="1">
                <a:latin typeface="D-DIN"/>
              </a:rPr>
              <a:t>podporu</a:t>
            </a:r>
            <a:r>
              <a:rPr lang="en-GB">
                <a:latin typeface="D-DIN"/>
              </a:rPr>
              <a:t> </a:t>
            </a:r>
            <a:r>
              <a:rPr lang="en-GB" err="1">
                <a:latin typeface="D-DIN"/>
              </a:rPr>
              <a:t>osob</a:t>
            </a:r>
            <a:r>
              <a:rPr lang="en-GB">
                <a:latin typeface="D-DIN"/>
              </a:rPr>
              <a:t>, </a:t>
            </a:r>
            <a:r>
              <a:rPr lang="en-GB" err="1">
                <a:latin typeface="D-DIN"/>
              </a:rPr>
              <a:t>které</a:t>
            </a:r>
            <a:r>
              <a:rPr lang="en-GB">
                <a:latin typeface="D-DIN"/>
              </a:rPr>
              <a:t> </a:t>
            </a:r>
            <a:r>
              <a:rPr lang="en-GB" err="1">
                <a:latin typeface="D-DIN"/>
              </a:rPr>
              <a:t>ohlašují</a:t>
            </a:r>
            <a:r>
              <a:rPr lang="en-GB">
                <a:latin typeface="D-DIN"/>
              </a:rPr>
              <a:t> </a:t>
            </a:r>
            <a:r>
              <a:rPr lang="en-GB" err="1">
                <a:latin typeface="D-DIN"/>
              </a:rPr>
              <a:t>násilí</a:t>
            </a:r>
            <a:r>
              <a:rPr lang="en-GB">
                <a:latin typeface="D-DIN"/>
              </a:rPr>
              <a:t> </a:t>
            </a:r>
            <a:r>
              <a:rPr lang="en-GB" err="1">
                <a:latin typeface="D-DIN"/>
              </a:rPr>
              <a:t>na</a:t>
            </a:r>
            <a:r>
              <a:rPr lang="en-GB">
                <a:latin typeface="D-DIN"/>
              </a:rPr>
              <a:t> </a:t>
            </a:r>
            <a:r>
              <a:rPr lang="en-GB" err="1">
                <a:latin typeface="D-DIN"/>
              </a:rPr>
              <a:t>základě</a:t>
            </a:r>
            <a:r>
              <a:rPr lang="en-GB">
                <a:latin typeface="D-DIN"/>
              </a:rPr>
              <a:t> </a:t>
            </a:r>
            <a:r>
              <a:rPr lang="en-GB" err="1">
                <a:latin typeface="D-DIN"/>
              </a:rPr>
              <a:t>pohlaví</a:t>
            </a:r>
            <a:r>
              <a:rPr lang="en-GB">
                <a:latin typeface="D-DIN"/>
              </a:rPr>
              <a:t>, </a:t>
            </a:r>
            <a:r>
              <a:rPr lang="en-GB" err="1">
                <a:latin typeface="D-DIN"/>
              </a:rPr>
              <a:t>včetně</a:t>
            </a:r>
            <a:r>
              <a:rPr lang="en-GB">
                <a:latin typeface="D-DIN"/>
              </a:rPr>
              <a:t> </a:t>
            </a:r>
            <a:r>
              <a:rPr lang="en-GB" err="1">
                <a:latin typeface="D-DIN"/>
              </a:rPr>
              <a:t>obětí</a:t>
            </a:r>
            <a:r>
              <a:rPr lang="en-GB">
                <a:latin typeface="D-DIN"/>
              </a:rPr>
              <a:t>, </a:t>
            </a:r>
            <a:r>
              <a:rPr lang="en-GB" err="1">
                <a:latin typeface="D-DIN"/>
              </a:rPr>
              <a:t>pozůstalých</a:t>
            </a:r>
            <a:r>
              <a:rPr lang="en-GB">
                <a:latin typeface="D-DIN"/>
              </a:rPr>
              <a:t>, </a:t>
            </a:r>
            <a:r>
              <a:rPr lang="en-GB" err="1">
                <a:latin typeface="D-DIN"/>
              </a:rPr>
              <a:t>přihlížejících</a:t>
            </a:r>
            <a:r>
              <a:rPr lang="en-GB">
                <a:latin typeface="D-DIN"/>
              </a:rPr>
              <a:t>, </a:t>
            </a:r>
            <a:r>
              <a:rPr lang="en-GB" err="1">
                <a:latin typeface="D-DIN"/>
              </a:rPr>
              <a:t>oznamovatelů</a:t>
            </a:r>
            <a:r>
              <a:rPr lang="en-GB">
                <a:latin typeface="D-DIN"/>
              </a:rPr>
              <a:t>, </a:t>
            </a:r>
            <a:r>
              <a:rPr lang="en-GB" err="1">
                <a:latin typeface="D-DIN"/>
              </a:rPr>
              <a:t>zprostředkovatelů</a:t>
            </a:r>
            <a:r>
              <a:rPr lang="en-GB">
                <a:latin typeface="D-DIN"/>
              </a:rPr>
              <a:t> </a:t>
            </a:r>
            <a:r>
              <a:rPr lang="en-GB" err="1">
                <a:latin typeface="D-DIN"/>
              </a:rPr>
              <a:t>atd</a:t>
            </a:r>
            <a:r>
              <a:rPr lang="en-GB">
                <a:latin typeface="D-DIN"/>
              </a:rPr>
              <a:t>.   </a:t>
            </a:r>
            <a:endParaRPr lang="en-GB"/>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19</a:t>
            </a:fld>
            <a:endParaRPr lang="en-US"/>
          </a:p>
        </p:txBody>
      </p:sp>
    </p:spTree>
    <p:extLst>
      <p:ext uri="{BB962C8B-B14F-4D97-AF65-F5344CB8AC3E}">
        <p14:creationId xmlns:p14="http://schemas.microsoft.com/office/powerpoint/2010/main" val="10074490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lgn="just">
              <a:lnSpc>
                <a:spcPct val="115000"/>
              </a:lnSpc>
              <a:spcAft>
                <a:spcPts val="800"/>
              </a:spcAft>
              <a:buFont typeface="Calibri"/>
              <a:buChar char="-"/>
            </a:pPr>
            <a:r>
              <a:rPr lang="en-GB" sz="1800" err="1">
                <a:latin typeface="Times New Roman"/>
                <a:ea typeface="Calibri" panose="020F0502020204030204" pitchFamily="34" charset="0"/>
                <a:cs typeface="Times New Roman"/>
              </a:rPr>
              <a:t>Základní</a:t>
            </a:r>
            <a:r>
              <a:rPr lang="en-GB" sz="1800">
                <a:latin typeface="Times New Roman"/>
                <a:ea typeface="Calibri" panose="020F0502020204030204" pitchFamily="34" charset="0"/>
                <a:cs typeface="Times New Roman"/>
              </a:rPr>
              <a:t> </a:t>
            </a:r>
            <a:r>
              <a:rPr lang="en-GB" sz="1800" err="1">
                <a:latin typeface="Times New Roman"/>
                <a:ea typeface="Calibri" panose="020F0502020204030204" pitchFamily="34" charset="0"/>
                <a:cs typeface="Times New Roman"/>
              </a:rPr>
              <a:t>pravidla</a:t>
            </a:r>
            <a:endParaRPr lang="en-GB" sz="1800" err="1">
              <a:effectLst/>
              <a:latin typeface="Times New Roman"/>
              <a:ea typeface="Calibri" panose="020F0502020204030204" pitchFamily="34" charset="0"/>
              <a:cs typeface="Times New Roman" panose="02020603050405020304" pitchFamily="18" charset="0"/>
            </a:endParaRPr>
          </a:p>
          <a:p>
            <a:pPr marL="742950" lvl="1" indent="-285750" algn="just">
              <a:lnSpc>
                <a:spcPct val="114999"/>
              </a:lnSpc>
              <a:spcAft>
                <a:spcPts val="800"/>
              </a:spcAft>
              <a:buFont typeface="Courier New"/>
              <a:buChar char="o"/>
            </a:pPr>
            <a:r>
              <a:rPr lang="en-GB" sz="1800" err="1">
                <a:latin typeface="Times New Roman"/>
                <a:cs typeface="Times New Roman"/>
              </a:rPr>
              <a:t>Otázky</a:t>
            </a:r>
            <a:r>
              <a:rPr lang="en-GB" sz="1800">
                <a:latin typeface="Times New Roman"/>
                <a:cs typeface="Times New Roman"/>
              </a:rPr>
              <a:t> - </a:t>
            </a:r>
            <a:r>
              <a:rPr lang="en-GB" sz="1800" err="1">
                <a:latin typeface="Times New Roman"/>
                <a:cs typeface="Times New Roman"/>
              </a:rPr>
              <a:t>až</a:t>
            </a:r>
            <a:r>
              <a:rPr lang="en-GB" sz="1800">
                <a:latin typeface="Times New Roman"/>
                <a:cs typeface="Times New Roman"/>
              </a:rPr>
              <a:t> </a:t>
            </a:r>
            <a:r>
              <a:rPr lang="en-GB" sz="1800" err="1">
                <a:latin typeface="Times New Roman"/>
                <a:cs typeface="Times New Roman"/>
              </a:rPr>
              <a:t>dám</a:t>
            </a:r>
            <a:r>
              <a:rPr lang="en-GB" sz="1800">
                <a:latin typeface="Times New Roman"/>
                <a:cs typeface="Times New Roman"/>
              </a:rPr>
              <a:t> </a:t>
            </a:r>
            <a:r>
              <a:rPr lang="en-GB" sz="1800" err="1">
                <a:latin typeface="Times New Roman"/>
                <a:cs typeface="Times New Roman"/>
              </a:rPr>
              <a:t>prostor</a:t>
            </a:r>
            <a:endParaRPr lang="en-GB" sz="1800">
              <a:latin typeface="Times New Roman"/>
              <a:cs typeface="Times New Roman"/>
            </a:endParaRPr>
          </a:p>
          <a:p>
            <a:pPr marL="742950" lvl="1" indent="-285750" algn="just">
              <a:lnSpc>
                <a:spcPct val="114999"/>
              </a:lnSpc>
              <a:spcAft>
                <a:spcPts val="800"/>
              </a:spcAft>
              <a:buFont typeface="Courier New"/>
              <a:buChar char="o"/>
            </a:pPr>
            <a:r>
              <a:rPr lang="en-GB" sz="1800" err="1">
                <a:latin typeface="Times New Roman"/>
                <a:cs typeface="Times New Roman"/>
              </a:rPr>
              <a:t>Prosím</a:t>
            </a:r>
            <a:r>
              <a:rPr lang="en-GB" sz="1800">
                <a:latin typeface="Times New Roman"/>
                <a:cs typeface="Times New Roman"/>
              </a:rPr>
              <a:t> </a:t>
            </a:r>
            <a:r>
              <a:rPr lang="en-GB" sz="1800" err="1">
                <a:latin typeface="Times New Roman"/>
                <a:cs typeface="Times New Roman"/>
              </a:rPr>
              <a:t>hlaste</a:t>
            </a:r>
            <a:r>
              <a:rPr lang="en-GB" sz="1800">
                <a:latin typeface="Times New Roman"/>
                <a:cs typeface="Times New Roman"/>
              </a:rPr>
              <a:t> se</a:t>
            </a:r>
          </a:p>
          <a:p>
            <a:pPr marL="742950" lvl="1" indent="-285750" algn="just">
              <a:lnSpc>
                <a:spcPct val="114999"/>
              </a:lnSpc>
              <a:spcAft>
                <a:spcPts val="800"/>
              </a:spcAft>
              <a:buFont typeface="Courier New"/>
              <a:buChar char="o"/>
            </a:pPr>
            <a:r>
              <a:rPr lang="en-GB" sz="1800" err="1">
                <a:latin typeface="Times New Roman"/>
                <a:cs typeface="Times New Roman"/>
              </a:rPr>
              <a:t>Vytváříme</a:t>
            </a:r>
            <a:r>
              <a:rPr lang="en-GB" sz="1800">
                <a:latin typeface="Times New Roman"/>
                <a:cs typeface="Times New Roman"/>
              </a:rPr>
              <a:t> </a:t>
            </a:r>
            <a:r>
              <a:rPr lang="en-GB" sz="1800" err="1">
                <a:latin typeface="Times New Roman"/>
                <a:cs typeface="Times New Roman"/>
              </a:rPr>
              <a:t>bezpečné</a:t>
            </a:r>
            <a:r>
              <a:rPr lang="en-GB" sz="1800">
                <a:latin typeface="Times New Roman"/>
                <a:cs typeface="Times New Roman"/>
              </a:rPr>
              <a:t> </a:t>
            </a:r>
            <a:r>
              <a:rPr lang="en-GB" sz="1800" err="1">
                <a:latin typeface="Times New Roman"/>
                <a:cs typeface="Times New Roman"/>
              </a:rPr>
              <a:t>prostředí</a:t>
            </a:r>
          </a:p>
          <a:p>
            <a:pPr marL="742950" lvl="1" indent="-285750" algn="just">
              <a:lnSpc>
                <a:spcPct val="114999"/>
              </a:lnSpc>
              <a:spcAft>
                <a:spcPts val="800"/>
              </a:spcAft>
              <a:buFont typeface="Courier New"/>
              <a:buChar char="o"/>
            </a:pPr>
            <a:r>
              <a:rPr lang="en-GB" sz="1800" err="1">
                <a:latin typeface="Times New Roman"/>
                <a:cs typeface="Times New Roman"/>
              </a:rPr>
              <a:t>Budeme</a:t>
            </a:r>
            <a:r>
              <a:rPr lang="en-GB" sz="1800">
                <a:latin typeface="Times New Roman"/>
                <a:cs typeface="Times New Roman"/>
              </a:rPr>
              <a:t> </a:t>
            </a:r>
            <a:r>
              <a:rPr lang="en-GB" sz="1800" err="1">
                <a:latin typeface="Times New Roman"/>
                <a:cs typeface="Times New Roman"/>
              </a:rPr>
              <a:t>spolu</a:t>
            </a:r>
            <a:r>
              <a:rPr lang="en-GB" sz="1800">
                <a:latin typeface="Times New Roman"/>
                <a:cs typeface="Times New Roman"/>
              </a:rPr>
              <a:t> </a:t>
            </a:r>
            <a:r>
              <a:rPr lang="en-GB" sz="1800" err="1">
                <a:latin typeface="Times New Roman"/>
                <a:cs typeface="Times New Roman"/>
              </a:rPr>
              <a:t>nějaký</a:t>
            </a:r>
            <a:r>
              <a:rPr lang="en-GB" sz="1800">
                <a:latin typeface="Times New Roman"/>
                <a:cs typeface="Times New Roman"/>
              </a:rPr>
              <a:t> </a:t>
            </a:r>
            <a:r>
              <a:rPr lang="en-GB" sz="1800" err="1">
                <a:latin typeface="Times New Roman"/>
                <a:cs typeface="Times New Roman"/>
              </a:rPr>
              <a:t>čas</a:t>
            </a:r>
            <a:r>
              <a:rPr lang="en-GB" sz="1800">
                <a:latin typeface="Times New Roman"/>
                <a:cs typeface="Times New Roman"/>
              </a:rPr>
              <a:t>, </a:t>
            </a:r>
            <a:r>
              <a:rPr lang="en-GB" sz="1800" err="1">
                <a:latin typeface="Times New Roman"/>
                <a:cs typeface="Times New Roman"/>
              </a:rPr>
              <a:t>hutné</a:t>
            </a:r>
            <a:r>
              <a:rPr lang="en-GB" sz="1800">
                <a:latin typeface="Times New Roman"/>
                <a:cs typeface="Times New Roman"/>
              </a:rPr>
              <a:t> </a:t>
            </a:r>
            <a:r>
              <a:rPr lang="en-GB" sz="1800" err="1">
                <a:latin typeface="Times New Roman"/>
                <a:cs typeface="Times New Roman"/>
              </a:rPr>
              <a:t>informace</a:t>
            </a:r>
            <a:r>
              <a:rPr lang="en-GB" sz="1800">
                <a:latin typeface="Times New Roman"/>
                <a:cs typeface="Times New Roman"/>
              </a:rPr>
              <a:t> - </a:t>
            </a:r>
            <a:r>
              <a:rPr lang="en-GB" sz="1800" err="1">
                <a:latin typeface="Times New Roman"/>
                <a:cs typeface="Times New Roman"/>
              </a:rPr>
              <a:t>voda</a:t>
            </a:r>
            <a:r>
              <a:rPr lang="en-GB" sz="1800">
                <a:latin typeface="Times New Roman"/>
                <a:cs typeface="Times New Roman"/>
              </a:rPr>
              <a:t> a </a:t>
            </a:r>
            <a:r>
              <a:rPr lang="en-GB" sz="1800" err="1">
                <a:latin typeface="Times New Roman"/>
                <a:cs typeface="Times New Roman"/>
              </a:rPr>
              <a:t>pohodlí</a:t>
            </a:r>
            <a:endParaRPr lang="en-GB" sz="1800">
              <a:latin typeface="Times New Roman"/>
              <a:cs typeface="Times New Roman"/>
            </a:endParaRPr>
          </a:p>
          <a:p>
            <a:pPr marL="742950" lvl="1" indent="-285750" algn="just">
              <a:lnSpc>
                <a:spcPct val="114999"/>
              </a:lnSpc>
              <a:spcAft>
                <a:spcPts val="800"/>
              </a:spcAft>
              <a:buFont typeface="Courier New"/>
              <a:buChar char="o"/>
            </a:pPr>
            <a:r>
              <a:rPr lang="en-GB" sz="1800" err="1">
                <a:latin typeface="Times New Roman"/>
                <a:cs typeface="Times New Roman"/>
              </a:rPr>
              <a:t>Možná</a:t>
            </a:r>
            <a:r>
              <a:rPr lang="en-GB" sz="1800">
                <a:latin typeface="Times New Roman"/>
                <a:cs typeface="Times New Roman"/>
              </a:rPr>
              <a:t> </a:t>
            </a:r>
            <a:r>
              <a:rPr lang="en-GB" sz="1800" err="1">
                <a:latin typeface="Times New Roman"/>
                <a:cs typeface="Times New Roman"/>
              </a:rPr>
              <a:t>budu</a:t>
            </a:r>
            <a:r>
              <a:rPr lang="en-GB" sz="1800">
                <a:latin typeface="Times New Roman"/>
                <a:cs typeface="Times New Roman"/>
              </a:rPr>
              <a:t> </a:t>
            </a:r>
            <a:r>
              <a:rPr lang="en-GB" sz="1800" err="1">
                <a:latin typeface="Times New Roman"/>
                <a:cs typeface="Times New Roman"/>
              </a:rPr>
              <a:t>říkat</a:t>
            </a:r>
            <a:r>
              <a:rPr lang="en-GB" sz="1800">
                <a:latin typeface="Times New Roman"/>
                <a:cs typeface="Times New Roman"/>
              </a:rPr>
              <a:t> </a:t>
            </a:r>
            <a:r>
              <a:rPr lang="en-GB" sz="1800" err="1">
                <a:latin typeface="Times New Roman"/>
                <a:cs typeface="Times New Roman"/>
              </a:rPr>
              <a:t>věci</a:t>
            </a:r>
            <a:r>
              <a:rPr lang="en-GB" sz="1800">
                <a:latin typeface="Times New Roman"/>
                <a:cs typeface="Times New Roman"/>
              </a:rPr>
              <a:t>, </a:t>
            </a:r>
            <a:r>
              <a:rPr lang="en-GB" sz="1800" err="1">
                <a:latin typeface="Times New Roman"/>
                <a:cs typeface="Times New Roman"/>
              </a:rPr>
              <a:t>které</a:t>
            </a:r>
            <a:r>
              <a:rPr lang="en-GB" sz="1800">
                <a:latin typeface="Times New Roman"/>
                <a:cs typeface="Times New Roman"/>
              </a:rPr>
              <a:t> </a:t>
            </a:r>
            <a:r>
              <a:rPr lang="en-GB" sz="1800" err="1">
                <a:latin typeface="Times New Roman"/>
                <a:cs typeface="Times New Roman"/>
              </a:rPr>
              <a:t>jsou</a:t>
            </a:r>
            <a:r>
              <a:rPr lang="en-GB" sz="1800">
                <a:latin typeface="Times New Roman"/>
                <a:cs typeface="Times New Roman"/>
              </a:rPr>
              <a:t> pro </a:t>
            </a:r>
            <a:r>
              <a:rPr lang="en-GB" sz="1800" err="1">
                <a:latin typeface="Times New Roman"/>
                <a:cs typeface="Times New Roman"/>
              </a:rPr>
              <a:t>někoho</a:t>
            </a:r>
            <a:r>
              <a:rPr lang="en-GB" sz="1800">
                <a:latin typeface="Times New Roman"/>
                <a:cs typeface="Times New Roman"/>
              </a:rPr>
              <a:t> </a:t>
            </a:r>
            <a:r>
              <a:rPr lang="en-GB" sz="1800" err="1">
                <a:latin typeface="Times New Roman"/>
                <a:cs typeface="Times New Roman"/>
              </a:rPr>
              <a:t>známé</a:t>
            </a:r>
            <a:r>
              <a:rPr lang="en-GB" sz="1800">
                <a:latin typeface="Times New Roman"/>
                <a:cs typeface="Times New Roman"/>
              </a:rPr>
              <a:t>, </a:t>
            </a:r>
            <a:r>
              <a:rPr lang="en-GB" sz="1800" err="1">
                <a:latin typeface="Times New Roman"/>
                <a:cs typeface="Times New Roman"/>
              </a:rPr>
              <a:t>možná</a:t>
            </a:r>
            <a:r>
              <a:rPr lang="en-GB" sz="1800">
                <a:latin typeface="Times New Roman"/>
                <a:cs typeface="Times New Roman"/>
              </a:rPr>
              <a:t> </a:t>
            </a:r>
            <a:r>
              <a:rPr lang="en-GB" sz="1800" err="1">
                <a:latin typeface="Times New Roman"/>
                <a:cs typeface="Times New Roman"/>
              </a:rPr>
              <a:t>které</a:t>
            </a:r>
            <a:r>
              <a:rPr lang="en-GB" sz="1800">
                <a:latin typeface="Times New Roman"/>
                <a:cs typeface="Times New Roman"/>
              </a:rPr>
              <a:t> </a:t>
            </a:r>
            <a:r>
              <a:rPr lang="en-GB" sz="1800" err="1">
                <a:latin typeface="Times New Roman"/>
                <a:cs typeface="Times New Roman"/>
              </a:rPr>
              <a:t>jsou</a:t>
            </a:r>
            <a:r>
              <a:rPr lang="en-GB" sz="1800">
                <a:latin typeface="Times New Roman"/>
                <a:cs typeface="Times New Roman"/>
              </a:rPr>
              <a:t> </a:t>
            </a:r>
            <a:r>
              <a:rPr lang="en-GB" sz="1800" err="1">
                <a:latin typeface="Times New Roman"/>
                <a:cs typeface="Times New Roman"/>
              </a:rPr>
              <a:t>úplně</a:t>
            </a:r>
            <a:r>
              <a:rPr lang="en-GB" sz="1800">
                <a:latin typeface="Times New Roman"/>
                <a:cs typeface="Times New Roman"/>
              </a:rPr>
              <a:t> </a:t>
            </a:r>
            <a:r>
              <a:rPr lang="en-GB" sz="1800" err="1">
                <a:latin typeface="Times New Roman"/>
                <a:cs typeface="Times New Roman"/>
              </a:rPr>
              <a:t>nové</a:t>
            </a:r>
            <a:endParaRPr lang="en-GB" sz="1800">
              <a:latin typeface="Times New Roman"/>
              <a:cs typeface="Times New Roman"/>
            </a:endParaRPr>
          </a:p>
          <a:p>
            <a:pPr marL="742950" lvl="1" indent="-285750" algn="just">
              <a:lnSpc>
                <a:spcPct val="114999"/>
              </a:lnSpc>
              <a:spcAft>
                <a:spcPts val="800"/>
              </a:spcAft>
              <a:buFont typeface="Courier New"/>
              <a:buChar char="o"/>
            </a:pPr>
            <a:endParaRPr lang="en-GB" sz="1800">
              <a:latin typeface="Times New Roman"/>
              <a:cs typeface="Times New Roman"/>
            </a:endParaRPr>
          </a:p>
          <a:p>
            <a:pPr marL="742950" lvl="1" indent="-285750" algn="just">
              <a:lnSpc>
                <a:spcPct val="114999"/>
              </a:lnSpc>
              <a:spcAft>
                <a:spcPts val="800"/>
              </a:spcAft>
              <a:buFont typeface="Courier New"/>
              <a:buChar char="o"/>
            </a:pPr>
            <a:endParaRPr lang="en-GB" sz="1800">
              <a:latin typeface="Times New Roman"/>
              <a:cs typeface="Times New Roman"/>
            </a:endParaRPr>
          </a:p>
          <a:p>
            <a:pPr marL="285750" indent="-285750" algn="just">
              <a:lnSpc>
                <a:spcPct val="114999"/>
              </a:lnSpc>
              <a:spcAft>
                <a:spcPts val="800"/>
              </a:spcAft>
              <a:buFont typeface="Calibri"/>
              <a:buChar char="-"/>
            </a:pPr>
            <a:endParaRPr lang="en-GB" sz="1800">
              <a:latin typeface="Times New Roman"/>
              <a:cs typeface="Times New Roman"/>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2</a:t>
            </a:fld>
            <a:endParaRPr lang="en-US"/>
          </a:p>
        </p:txBody>
      </p:sp>
    </p:spTree>
    <p:extLst>
      <p:ext uri="{BB962C8B-B14F-4D97-AF65-F5344CB8AC3E}">
        <p14:creationId xmlns:p14="http://schemas.microsoft.com/office/powerpoint/2010/main" val="15086004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err="1">
                <a:latin typeface="D-DIN"/>
              </a:rPr>
              <a:t>Trestní</a:t>
            </a:r>
            <a:r>
              <a:rPr lang="en-GB">
                <a:latin typeface="D-DIN"/>
              </a:rPr>
              <a:t> </a:t>
            </a:r>
            <a:r>
              <a:rPr lang="en-GB" err="1">
                <a:latin typeface="D-DIN"/>
              </a:rPr>
              <a:t>stíhání</a:t>
            </a:r>
            <a:r>
              <a:rPr lang="en-GB">
                <a:latin typeface="D-DIN"/>
              </a:rPr>
              <a:t> a disciplinární opatření zahrnují soudní řízení proti podezřelým pachatelům a související vyšetřovací opatření a soudní řízení</a:t>
            </a:r>
            <a:r>
              <a:rPr lang="en-GB">
                <a:effectLst/>
                <a:latin typeface="D-DIN"/>
              </a:rPr>
              <a:t>, </a:t>
            </a:r>
            <a:r>
              <a:rPr lang="en-GB">
                <a:latin typeface="D-DIN"/>
              </a:rPr>
              <a:t>včetně soudních případů</a:t>
            </a:r>
            <a:r>
              <a:rPr lang="en-GB">
                <a:effectLst/>
                <a:latin typeface="D-DIN"/>
              </a:rPr>
              <a:t>, </a:t>
            </a:r>
            <a:r>
              <a:rPr lang="en-GB">
                <a:latin typeface="D-DIN"/>
              </a:rPr>
              <a:t>včetně trestních a občanskoprávních deliktů</a:t>
            </a:r>
            <a:r>
              <a:rPr lang="en-GB">
                <a:effectLst/>
                <a:latin typeface="D-DIN"/>
              </a:rPr>
              <a:t>, </a:t>
            </a:r>
            <a:r>
              <a:rPr lang="en-GB">
                <a:latin typeface="D-DIN"/>
              </a:rPr>
              <a:t>jakož i interní disciplinární řízení o stížnostech</a:t>
            </a:r>
            <a:r>
              <a:rPr lang="en-GB">
                <a:effectLst/>
                <a:latin typeface="D-DIN"/>
              </a:rPr>
              <a:t>.</a:t>
            </a:r>
            <a:endParaRPr lang="cs-CZ"/>
          </a:p>
          <a:p>
            <a:pPr algn="just"/>
            <a:r>
              <a:rPr lang="en-GB">
                <a:latin typeface="D-DIN"/>
              </a:rPr>
              <a:t> </a:t>
            </a:r>
          </a:p>
          <a:p>
            <a:pPr algn="just">
              <a:lnSpc>
                <a:spcPct val="114999"/>
              </a:lnSpc>
              <a:spcAft>
                <a:spcPts val="800"/>
              </a:spcAft>
            </a:pPr>
            <a:r>
              <a:rPr lang="en-GB" err="1">
                <a:latin typeface="D-DIN"/>
              </a:rPr>
              <a:t>Poskytování</a:t>
            </a:r>
            <a:r>
              <a:rPr lang="en-GB">
                <a:latin typeface="D-DIN"/>
              </a:rPr>
              <a:t> </a:t>
            </a:r>
            <a:r>
              <a:rPr lang="en-GB" err="1">
                <a:latin typeface="D-DIN"/>
              </a:rPr>
              <a:t>služeb</a:t>
            </a:r>
            <a:r>
              <a:rPr lang="en-GB">
                <a:latin typeface="D-DIN"/>
              </a:rPr>
              <a:t> se </a:t>
            </a:r>
            <a:r>
              <a:rPr lang="en-GB" err="1">
                <a:latin typeface="D-DIN"/>
              </a:rPr>
              <a:t>vztahuje</a:t>
            </a:r>
            <a:r>
              <a:rPr lang="en-GB">
                <a:latin typeface="D-DIN"/>
              </a:rPr>
              <a:t> </a:t>
            </a:r>
            <a:r>
              <a:rPr lang="en-GB" err="1">
                <a:latin typeface="D-DIN"/>
              </a:rPr>
              <a:t>na</a:t>
            </a:r>
            <a:r>
              <a:rPr lang="en-GB">
                <a:latin typeface="D-DIN"/>
              </a:rPr>
              <a:t> </a:t>
            </a:r>
            <a:r>
              <a:rPr lang="en-GB" err="1">
                <a:latin typeface="D-DIN"/>
              </a:rPr>
              <a:t>služby</a:t>
            </a:r>
            <a:r>
              <a:rPr lang="en-GB">
                <a:latin typeface="D-DIN"/>
              </a:rPr>
              <a:t> </a:t>
            </a:r>
            <a:r>
              <a:rPr lang="en-GB" err="1">
                <a:latin typeface="D-DIN"/>
              </a:rPr>
              <a:t>nabízené</a:t>
            </a:r>
            <a:r>
              <a:rPr lang="en-GB">
                <a:latin typeface="D-DIN"/>
              </a:rPr>
              <a:t> </a:t>
            </a:r>
            <a:r>
              <a:rPr lang="en-GB" err="1">
                <a:latin typeface="D-DIN"/>
              </a:rPr>
              <a:t>na</a:t>
            </a:r>
            <a:r>
              <a:rPr lang="en-GB">
                <a:latin typeface="D-DIN"/>
              </a:rPr>
              <a:t> </a:t>
            </a:r>
            <a:r>
              <a:rPr lang="en-GB" err="1">
                <a:latin typeface="D-DIN"/>
              </a:rPr>
              <a:t>podporu</a:t>
            </a:r>
            <a:r>
              <a:rPr lang="en-GB">
                <a:latin typeface="D-DIN"/>
              </a:rPr>
              <a:t> </a:t>
            </a:r>
            <a:r>
              <a:rPr lang="en-GB" err="1">
                <a:latin typeface="D-DIN"/>
              </a:rPr>
              <a:t>obětí</a:t>
            </a:r>
            <a:r>
              <a:rPr lang="en-GB">
                <a:latin typeface="D-DIN"/>
              </a:rPr>
              <a:t> a </a:t>
            </a:r>
            <a:r>
              <a:rPr lang="en-GB" err="1">
                <a:latin typeface="D-DIN"/>
              </a:rPr>
              <a:t>jejich</a:t>
            </a:r>
            <a:r>
              <a:rPr lang="en-GB">
                <a:latin typeface="D-DIN"/>
              </a:rPr>
              <a:t> </a:t>
            </a:r>
            <a:r>
              <a:rPr lang="en-GB" err="1">
                <a:latin typeface="D-DIN"/>
              </a:rPr>
              <a:t>rodin</a:t>
            </a:r>
            <a:r>
              <a:rPr lang="en-GB">
                <a:latin typeface="D-DIN"/>
              </a:rPr>
              <a:t>, </a:t>
            </a:r>
            <a:r>
              <a:rPr lang="en-GB" err="1">
                <a:latin typeface="D-DIN"/>
              </a:rPr>
              <a:t>pachatelů</a:t>
            </a:r>
            <a:r>
              <a:rPr lang="en-GB">
                <a:effectLst/>
                <a:latin typeface="D-DIN"/>
              </a:rPr>
              <a:t>, </a:t>
            </a:r>
            <a:r>
              <a:rPr lang="en-GB" err="1">
                <a:latin typeface="D-DIN"/>
              </a:rPr>
              <a:t>přihlížejících</a:t>
            </a:r>
            <a:r>
              <a:rPr lang="en-GB">
                <a:latin typeface="D-DIN"/>
              </a:rPr>
              <a:t> </a:t>
            </a:r>
            <a:r>
              <a:rPr lang="en-GB" err="1">
                <a:latin typeface="D-DIN"/>
              </a:rPr>
              <a:t>násilí</a:t>
            </a:r>
            <a:r>
              <a:rPr lang="en-GB">
                <a:latin typeface="D-DIN"/>
              </a:rPr>
              <a:t> </a:t>
            </a:r>
            <a:r>
              <a:rPr lang="en-GB" err="1">
                <a:latin typeface="D-DIN"/>
              </a:rPr>
              <a:t>na</a:t>
            </a:r>
            <a:r>
              <a:rPr lang="en-GB">
                <a:latin typeface="D-DIN"/>
              </a:rPr>
              <a:t> </a:t>
            </a:r>
            <a:r>
              <a:rPr lang="en-GB" err="1">
                <a:latin typeface="D-DIN"/>
              </a:rPr>
              <a:t>základě</a:t>
            </a:r>
            <a:r>
              <a:rPr lang="en-GB">
                <a:latin typeface="D-DIN"/>
              </a:rPr>
              <a:t> </a:t>
            </a:r>
            <a:r>
              <a:rPr lang="en-GB" err="1">
                <a:latin typeface="D-DIN"/>
              </a:rPr>
              <a:t>pohlaví</a:t>
            </a:r>
            <a:r>
              <a:rPr lang="en-GB">
                <a:latin typeface="D-DIN"/>
              </a:rPr>
              <a:t> a </a:t>
            </a:r>
            <a:r>
              <a:rPr lang="en-GB" err="1">
                <a:latin typeface="D-DIN"/>
              </a:rPr>
              <a:t>dalších</a:t>
            </a:r>
            <a:r>
              <a:rPr lang="en-GB">
                <a:latin typeface="D-DIN"/>
              </a:rPr>
              <a:t> </a:t>
            </a:r>
            <a:r>
              <a:rPr lang="en-GB" err="1">
                <a:latin typeface="D-DIN"/>
              </a:rPr>
              <a:t>členů</a:t>
            </a:r>
            <a:r>
              <a:rPr lang="en-GB">
                <a:latin typeface="D-DIN"/>
              </a:rPr>
              <a:t> </a:t>
            </a:r>
            <a:r>
              <a:rPr lang="en-GB" err="1">
                <a:latin typeface="D-DIN"/>
              </a:rPr>
              <a:t>institucionální</a:t>
            </a:r>
            <a:r>
              <a:rPr lang="en-GB">
                <a:latin typeface="D-DIN"/>
              </a:rPr>
              <a:t> </a:t>
            </a:r>
            <a:r>
              <a:rPr lang="en-GB" err="1">
                <a:latin typeface="D-DIN"/>
              </a:rPr>
              <a:t>komunity</a:t>
            </a:r>
            <a:r>
              <a:rPr lang="en-GB">
                <a:effectLst/>
                <a:latin typeface="D-DIN"/>
              </a:rPr>
              <a:t>, </a:t>
            </a:r>
            <a:r>
              <a:rPr lang="en-GB" err="1">
                <a:latin typeface="D-DIN"/>
              </a:rPr>
              <a:t>kteří</a:t>
            </a:r>
            <a:r>
              <a:rPr lang="en-GB">
                <a:latin typeface="D-DIN"/>
              </a:rPr>
              <a:t> </a:t>
            </a:r>
            <a:r>
              <a:rPr lang="en-GB" err="1">
                <a:latin typeface="D-DIN"/>
              </a:rPr>
              <a:t>jsou</a:t>
            </a:r>
            <a:r>
              <a:rPr lang="en-GB">
                <a:latin typeface="D-DIN"/>
              </a:rPr>
              <a:t> </a:t>
            </a:r>
            <a:r>
              <a:rPr lang="en-GB" err="1">
                <a:latin typeface="D-DIN"/>
              </a:rPr>
              <a:t>jím</a:t>
            </a:r>
            <a:r>
              <a:rPr lang="en-GB">
                <a:latin typeface="D-DIN"/>
              </a:rPr>
              <a:t> </a:t>
            </a:r>
            <a:r>
              <a:rPr lang="en-GB" err="1">
                <a:latin typeface="D-DIN"/>
              </a:rPr>
              <a:t>zasaženi</a:t>
            </a:r>
            <a:r>
              <a:rPr lang="en-GB">
                <a:effectLst/>
                <a:latin typeface="D-DIN"/>
              </a:rPr>
              <a:t>.</a:t>
            </a:r>
            <a:r>
              <a:rPr lang="en-GB">
                <a:latin typeface="D-DIN"/>
              </a:rPr>
              <a:t> </a:t>
            </a:r>
            <a:endParaRPr lang="en-GB"/>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20</a:t>
            </a:fld>
            <a:endParaRPr lang="en-US"/>
          </a:p>
        </p:txBody>
      </p:sp>
    </p:spTree>
    <p:extLst>
      <p:ext uri="{BB962C8B-B14F-4D97-AF65-F5344CB8AC3E}">
        <p14:creationId xmlns:p14="http://schemas.microsoft.com/office/powerpoint/2010/main" val="37440538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dirty="0" err="1">
                <a:latin typeface="D-DIN"/>
              </a:rPr>
              <a:t>Partnerství</a:t>
            </a:r>
            <a:r>
              <a:rPr lang="en-GB" dirty="0">
                <a:latin typeface="D-DIN"/>
              </a:rPr>
              <a:t> se </a:t>
            </a:r>
            <a:r>
              <a:rPr lang="en-GB" dirty="0" err="1">
                <a:latin typeface="D-DIN"/>
              </a:rPr>
              <a:t>týká</a:t>
            </a:r>
            <a:r>
              <a:rPr lang="en-GB" dirty="0">
                <a:latin typeface="D-DIN"/>
              </a:rPr>
              <a:t> </a:t>
            </a:r>
            <a:r>
              <a:rPr lang="en-GB" dirty="0" err="1">
                <a:latin typeface="D-DIN"/>
              </a:rPr>
              <a:t>zapojení</a:t>
            </a:r>
            <a:r>
              <a:rPr lang="en-GB" dirty="0">
                <a:latin typeface="D-DIN"/>
              </a:rPr>
              <a:t> </a:t>
            </a:r>
            <a:r>
              <a:rPr lang="en-GB" dirty="0" err="1">
                <a:latin typeface="D-DIN"/>
              </a:rPr>
              <a:t>příslušných</a:t>
            </a:r>
            <a:r>
              <a:rPr lang="en-GB" dirty="0">
                <a:latin typeface="D-DIN"/>
              </a:rPr>
              <a:t> </a:t>
            </a:r>
            <a:r>
              <a:rPr lang="en-GB" dirty="0" err="1">
                <a:latin typeface="D-DIN"/>
              </a:rPr>
              <a:t>subjektů</a:t>
            </a:r>
            <a:r>
              <a:rPr lang="en-GB" dirty="0">
                <a:latin typeface="D-DIN"/>
              </a:rPr>
              <a:t> </a:t>
            </a:r>
            <a:r>
              <a:rPr lang="en-GB" dirty="0" err="1">
                <a:latin typeface="D-DIN"/>
              </a:rPr>
              <a:t>na</a:t>
            </a:r>
            <a:r>
              <a:rPr lang="en-GB" dirty="0">
                <a:latin typeface="D-DIN"/>
              </a:rPr>
              <a:t> </a:t>
            </a:r>
            <a:r>
              <a:rPr lang="en-GB" dirty="0" err="1">
                <a:latin typeface="D-DIN"/>
              </a:rPr>
              <a:t>všech</a:t>
            </a:r>
            <a:r>
              <a:rPr lang="en-GB" dirty="0">
                <a:latin typeface="D-DIN"/>
              </a:rPr>
              <a:t> </a:t>
            </a:r>
            <a:r>
              <a:rPr lang="en-GB" dirty="0" err="1">
                <a:latin typeface="D-DIN"/>
              </a:rPr>
              <a:t>úrovních</a:t>
            </a:r>
            <a:r>
              <a:rPr lang="en-GB" dirty="0">
                <a:latin typeface="D-DIN"/>
              </a:rPr>
              <a:t>, </a:t>
            </a:r>
            <a:r>
              <a:rPr lang="en-GB" dirty="0" err="1">
                <a:latin typeface="D-DIN"/>
              </a:rPr>
              <a:t>jako</a:t>
            </a:r>
            <a:r>
              <a:rPr lang="en-GB" dirty="0">
                <a:latin typeface="D-DIN"/>
              </a:rPr>
              <a:t> </a:t>
            </a:r>
            <a:r>
              <a:rPr lang="en-GB" dirty="0" err="1">
                <a:latin typeface="D-DIN"/>
              </a:rPr>
              <a:t>jsou</a:t>
            </a:r>
            <a:r>
              <a:rPr lang="en-GB" dirty="0">
                <a:latin typeface="D-DIN"/>
              </a:rPr>
              <a:t> </a:t>
            </a:r>
            <a:r>
              <a:rPr lang="en-GB" dirty="0" err="1">
                <a:latin typeface="D-DIN"/>
              </a:rPr>
              <a:t>vládní</a:t>
            </a:r>
            <a:r>
              <a:rPr lang="en-GB" dirty="0">
                <a:latin typeface="D-DIN"/>
              </a:rPr>
              <a:t> </a:t>
            </a:r>
            <a:r>
              <a:rPr lang="en-GB" dirty="0" err="1">
                <a:latin typeface="D-DIN"/>
              </a:rPr>
              <a:t>agentury</a:t>
            </a:r>
            <a:r>
              <a:rPr lang="en-GB" dirty="0">
                <a:latin typeface="D-DIN"/>
              </a:rPr>
              <a:t>, </a:t>
            </a:r>
            <a:r>
              <a:rPr lang="en-GB" dirty="0" err="1">
                <a:latin typeface="D-DIN"/>
              </a:rPr>
              <a:t>organizace</a:t>
            </a:r>
            <a:r>
              <a:rPr lang="en-GB" dirty="0">
                <a:latin typeface="D-DIN"/>
              </a:rPr>
              <a:t> </a:t>
            </a:r>
            <a:r>
              <a:rPr lang="en-GB" dirty="0" err="1">
                <a:latin typeface="D-DIN"/>
              </a:rPr>
              <a:t>občanské</a:t>
            </a:r>
            <a:r>
              <a:rPr lang="en-GB" dirty="0">
                <a:latin typeface="D-DIN"/>
              </a:rPr>
              <a:t> </a:t>
            </a:r>
            <a:r>
              <a:rPr lang="en-GB" dirty="0" err="1">
                <a:latin typeface="D-DIN"/>
              </a:rPr>
              <a:t>společnosti</a:t>
            </a:r>
            <a:r>
              <a:rPr lang="en-GB" dirty="0">
                <a:latin typeface="D-DIN"/>
              </a:rPr>
              <a:t>, </a:t>
            </a:r>
            <a:r>
              <a:rPr lang="en-GB" dirty="0" err="1">
                <a:latin typeface="D-DIN"/>
              </a:rPr>
              <a:t>poskytovatelé</a:t>
            </a:r>
            <a:r>
              <a:rPr lang="en-GB" dirty="0">
                <a:latin typeface="D-DIN"/>
              </a:rPr>
              <a:t> </a:t>
            </a:r>
            <a:r>
              <a:rPr lang="en-GB" dirty="0" err="1">
                <a:latin typeface="D-DIN"/>
              </a:rPr>
              <a:t>služeb</a:t>
            </a:r>
            <a:r>
              <a:rPr lang="en-GB" dirty="0">
                <a:latin typeface="D-DIN"/>
              </a:rPr>
              <a:t>, </a:t>
            </a:r>
            <a:r>
              <a:rPr lang="en-GB" dirty="0" err="1">
                <a:latin typeface="D-DIN"/>
              </a:rPr>
              <a:t>odbory</a:t>
            </a:r>
            <a:r>
              <a:rPr lang="en-GB" dirty="0">
                <a:latin typeface="D-DIN"/>
              </a:rPr>
              <a:t> </a:t>
            </a:r>
            <a:r>
              <a:rPr lang="en-GB" dirty="0" err="1">
                <a:latin typeface="D-DIN"/>
              </a:rPr>
              <a:t>nebo</a:t>
            </a:r>
            <a:r>
              <a:rPr lang="en-GB" dirty="0">
                <a:latin typeface="D-DIN"/>
              </a:rPr>
              <a:t> </a:t>
            </a:r>
            <a:r>
              <a:rPr lang="en-GB" dirty="0" err="1">
                <a:latin typeface="D-DIN"/>
              </a:rPr>
              <a:t>sdružení</a:t>
            </a:r>
            <a:r>
              <a:rPr lang="en-GB" dirty="0">
                <a:latin typeface="D-DIN"/>
              </a:rPr>
              <a:t> </a:t>
            </a:r>
            <a:r>
              <a:rPr lang="en-GB" dirty="0" err="1">
                <a:latin typeface="D-DIN"/>
              </a:rPr>
              <a:t>zaměstnanců</a:t>
            </a:r>
            <a:r>
              <a:rPr lang="en-GB" dirty="0">
                <a:latin typeface="D-DIN"/>
              </a:rPr>
              <a:t> a </a:t>
            </a:r>
            <a:r>
              <a:rPr lang="en-GB" dirty="0" err="1">
                <a:latin typeface="D-DIN"/>
              </a:rPr>
              <a:t>studentů</a:t>
            </a:r>
            <a:r>
              <a:rPr lang="en-GB" dirty="0">
                <a:latin typeface="D-DIN"/>
              </a:rPr>
              <a:t>. </a:t>
            </a:r>
            <a:r>
              <a:rPr lang="en-GB" dirty="0" err="1">
                <a:latin typeface="D-DIN"/>
              </a:rPr>
              <a:t>Externí</a:t>
            </a:r>
            <a:r>
              <a:rPr lang="en-GB" dirty="0">
                <a:latin typeface="D-DIN"/>
              </a:rPr>
              <a:t> </a:t>
            </a:r>
            <a:r>
              <a:rPr lang="en-GB" dirty="0" err="1">
                <a:latin typeface="D-DIN"/>
              </a:rPr>
              <a:t>partnerství</a:t>
            </a:r>
            <a:r>
              <a:rPr lang="en-GB" dirty="0">
                <a:latin typeface="D-DIN"/>
              </a:rPr>
              <a:t> </a:t>
            </a:r>
            <a:r>
              <a:rPr lang="en-GB" dirty="0" err="1">
                <a:latin typeface="D-DIN"/>
              </a:rPr>
              <a:t>doplňují</a:t>
            </a:r>
            <a:r>
              <a:rPr lang="en-GB" dirty="0">
                <a:latin typeface="D-DIN"/>
              </a:rPr>
              <a:t> </a:t>
            </a:r>
            <a:r>
              <a:rPr lang="en-GB" dirty="0" err="1">
                <a:latin typeface="D-DIN"/>
              </a:rPr>
              <a:t>dostupné</a:t>
            </a:r>
            <a:r>
              <a:rPr lang="en-GB" dirty="0">
                <a:latin typeface="D-DIN"/>
              </a:rPr>
              <a:t> </a:t>
            </a:r>
            <a:r>
              <a:rPr lang="en-GB" dirty="0" err="1">
                <a:latin typeface="D-DIN"/>
              </a:rPr>
              <a:t>dovednosti</a:t>
            </a:r>
            <a:r>
              <a:rPr lang="en-GB" dirty="0">
                <a:latin typeface="D-DIN"/>
              </a:rPr>
              <a:t>, </a:t>
            </a:r>
            <a:r>
              <a:rPr lang="en-GB" dirty="0" err="1">
                <a:latin typeface="D-DIN"/>
              </a:rPr>
              <a:t>kompetence</a:t>
            </a:r>
            <a:r>
              <a:rPr lang="en-GB" dirty="0">
                <a:latin typeface="D-DIN"/>
              </a:rPr>
              <a:t> a </a:t>
            </a:r>
            <a:r>
              <a:rPr lang="en-GB" dirty="0" err="1">
                <a:latin typeface="D-DIN"/>
              </a:rPr>
              <a:t>odborné</a:t>
            </a:r>
            <a:r>
              <a:rPr lang="en-GB" dirty="0">
                <a:latin typeface="D-DIN"/>
              </a:rPr>
              <a:t> </a:t>
            </a:r>
            <a:r>
              <a:rPr lang="en-GB" dirty="0" err="1">
                <a:latin typeface="D-DIN"/>
              </a:rPr>
              <a:t>znalosti</a:t>
            </a:r>
            <a:r>
              <a:rPr lang="en-GB" dirty="0">
                <a:latin typeface="D-DIN"/>
              </a:rPr>
              <a:t> </a:t>
            </a:r>
            <a:r>
              <a:rPr lang="en-GB" dirty="0" err="1">
                <a:latin typeface="D-DIN"/>
              </a:rPr>
              <a:t>dostupné</a:t>
            </a:r>
            <a:r>
              <a:rPr lang="en-GB" dirty="0">
                <a:latin typeface="D-DIN"/>
              </a:rPr>
              <a:t> v </a:t>
            </a:r>
            <a:r>
              <a:rPr lang="en-GB" dirty="0" err="1">
                <a:latin typeface="D-DIN"/>
              </a:rPr>
              <a:t>rámci</a:t>
            </a:r>
            <a:r>
              <a:rPr lang="en-GB" dirty="0">
                <a:latin typeface="D-DIN"/>
              </a:rPr>
              <a:t> </a:t>
            </a:r>
            <a:r>
              <a:rPr lang="en-GB" dirty="0" err="1">
                <a:latin typeface="D-DIN"/>
              </a:rPr>
              <a:t>instituce</a:t>
            </a:r>
            <a:r>
              <a:rPr lang="en-GB" dirty="0">
                <a:latin typeface="D-DIN"/>
              </a:rPr>
              <a:t>.</a:t>
            </a:r>
            <a:endParaRPr lang="cs-CZ"/>
          </a:p>
          <a:p>
            <a:pPr algn="just"/>
            <a:r>
              <a:rPr lang="en-GB" dirty="0">
                <a:latin typeface="D-DIN"/>
              </a:rPr>
              <a:t> </a:t>
            </a:r>
          </a:p>
          <a:p>
            <a:pPr algn="just">
              <a:lnSpc>
                <a:spcPct val="114999"/>
              </a:lnSpc>
              <a:spcAft>
                <a:spcPts val="800"/>
              </a:spcAft>
            </a:pPr>
            <a:r>
              <a:rPr lang="en-GB" dirty="0" err="1">
                <a:latin typeface="D-DIN"/>
              </a:rPr>
              <a:t>Politiky</a:t>
            </a:r>
            <a:r>
              <a:rPr lang="en-GB" dirty="0">
                <a:latin typeface="D-DIN"/>
              </a:rPr>
              <a:t> se </a:t>
            </a:r>
            <a:r>
              <a:rPr lang="en-GB" dirty="0" err="1">
                <a:latin typeface="D-DIN"/>
              </a:rPr>
              <a:t>vztahují</a:t>
            </a:r>
            <a:r>
              <a:rPr lang="en-GB" dirty="0">
                <a:latin typeface="D-DIN"/>
              </a:rPr>
              <a:t> k </a:t>
            </a:r>
            <a:r>
              <a:rPr lang="en-GB" dirty="0" err="1">
                <a:latin typeface="D-DIN"/>
              </a:rPr>
              <a:t>politickým</a:t>
            </a:r>
            <a:r>
              <a:rPr lang="en-GB" dirty="0">
                <a:latin typeface="D-DIN"/>
              </a:rPr>
              <a:t> </a:t>
            </a:r>
            <a:r>
              <a:rPr lang="en-GB" dirty="0" err="1">
                <a:latin typeface="D-DIN"/>
              </a:rPr>
              <a:t>rámcům</a:t>
            </a:r>
            <a:r>
              <a:rPr lang="en-GB" dirty="0">
                <a:latin typeface="D-DIN"/>
              </a:rPr>
              <a:t>, </a:t>
            </a:r>
            <a:r>
              <a:rPr lang="en-GB" dirty="0" err="1">
                <a:latin typeface="D-DIN"/>
              </a:rPr>
              <a:t>které</a:t>
            </a:r>
            <a:r>
              <a:rPr lang="en-GB" dirty="0">
                <a:latin typeface="D-DIN"/>
              </a:rPr>
              <a:t> </a:t>
            </a:r>
            <a:r>
              <a:rPr lang="en-GB" dirty="0" err="1">
                <a:latin typeface="D-DIN"/>
              </a:rPr>
              <a:t>představují</a:t>
            </a:r>
            <a:r>
              <a:rPr lang="en-GB" dirty="0">
                <a:latin typeface="D-DIN"/>
              </a:rPr>
              <a:t> </a:t>
            </a:r>
            <a:r>
              <a:rPr lang="en-GB" dirty="0" err="1">
                <a:latin typeface="D-DIN"/>
              </a:rPr>
              <a:t>existenci</a:t>
            </a:r>
            <a:r>
              <a:rPr lang="en-GB" dirty="0">
                <a:latin typeface="D-DIN"/>
              </a:rPr>
              <a:t> </a:t>
            </a:r>
            <a:r>
              <a:rPr lang="en-GB" dirty="0" err="1">
                <a:latin typeface="D-DIN"/>
              </a:rPr>
              <a:t>uceleného</a:t>
            </a:r>
            <a:r>
              <a:rPr lang="en-GB" dirty="0">
                <a:latin typeface="D-DIN"/>
              </a:rPr>
              <a:t> </a:t>
            </a:r>
            <a:r>
              <a:rPr lang="en-GB" dirty="0" err="1">
                <a:latin typeface="D-DIN"/>
              </a:rPr>
              <a:t>souboru</a:t>
            </a:r>
            <a:r>
              <a:rPr lang="en-GB" dirty="0">
                <a:latin typeface="D-DIN"/>
              </a:rPr>
              <a:t> </a:t>
            </a:r>
            <a:r>
              <a:rPr lang="en-GB" dirty="0" err="1">
                <a:latin typeface="D-DIN"/>
              </a:rPr>
              <a:t>opatření</a:t>
            </a:r>
            <a:r>
              <a:rPr lang="en-GB" dirty="0">
                <a:latin typeface="D-DIN"/>
              </a:rPr>
              <a:t> s </a:t>
            </a:r>
            <a:r>
              <a:rPr lang="en-GB" dirty="0" err="1">
                <a:latin typeface="D-DIN"/>
              </a:rPr>
              <a:t>jasnou</a:t>
            </a:r>
            <a:r>
              <a:rPr lang="en-GB" dirty="0">
                <a:latin typeface="D-DIN"/>
              </a:rPr>
              <a:t> </a:t>
            </a:r>
            <a:r>
              <a:rPr lang="en-GB" dirty="0" err="1">
                <a:latin typeface="D-DIN"/>
              </a:rPr>
              <a:t>vizí</a:t>
            </a:r>
            <a:r>
              <a:rPr lang="en-GB" dirty="0">
                <a:latin typeface="D-DIN"/>
              </a:rPr>
              <a:t> a </a:t>
            </a:r>
            <a:r>
              <a:rPr lang="en-GB" dirty="0" err="1">
                <a:latin typeface="D-DIN"/>
              </a:rPr>
              <a:t>komplexní</a:t>
            </a:r>
            <a:r>
              <a:rPr lang="en-GB" dirty="0">
                <a:latin typeface="D-DIN"/>
              </a:rPr>
              <a:t> </a:t>
            </a:r>
            <a:r>
              <a:rPr lang="en-GB" dirty="0" err="1">
                <a:latin typeface="D-DIN"/>
              </a:rPr>
              <a:t>strategií</a:t>
            </a:r>
            <a:r>
              <a:rPr lang="en-GB" dirty="0">
                <a:latin typeface="D-DIN"/>
              </a:rPr>
              <a:t>, </a:t>
            </a:r>
            <a:r>
              <a:rPr lang="en-GB" dirty="0" err="1">
                <a:latin typeface="D-DIN"/>
              </a:rPr>
              <a:t>jež</a:t>
            </a:r>
            <a:r>
              <a:rPr lang="en-GB" dirty="0">
                <a:latin typeface="D-DIN"/>
              </a:rPr>
              <a:t> </a:t>
            </a:r>
            <a:r>
              <a:rPr lang="en-GB" dirty="0" err="1">
                <a:latin typeface="D-DIN"/>
              </a:rPr>
              <a:t>reagují</a:t>
            </a:r>
            <a:r>
              <a:rPr lang="en-GB" dirty="0">
                <a:latin typeface="D-DIN"/>
              </a:rPr>
              <a:t> </a:t>
            </a:r>
            <a:r>
              <a:rPr lang="en-GB" dirty="0" err="1">
                <a:latin typeface="D-DIN"/>
              </a:rPr>
              <a:t>na</a:t>
            </a:r>
            <a:r>
              <a:rPr lang="en-GB" dirty="0">
                <a:latin typeface="D-DIN"/>
              </a:rPr>
              <a:t> </a:t>
            </a:r>
            <a:r>
              <a:rPr lang="en-GB" dirty="0" err="1">
                <a:latin typeface="D-DIN"/>
              </a:rPr>
              <a:t>problémy</a:t>
            </a:r>
            <a:r>
              <a:rPr lang="en-GB" dirty="0">
                <a:latin typeface="D-DIN"/>
              </a:rPr>
              <a:t> </a:t>
            </a:r>
            <a:r>
              <a:rPr lang="en-GB" dirty="0" err="1">
                <a:latin typeface="D-DIN"/>
              </a:rPr>
              <a:t>genderově</a:t>
            </a:r>
            <a:r>
              <a:rPr lang="en-GB" dirty="0">
                <a:latin typeface="D-DIN"/>
              </a:rPr>
              <a:t> </a:t>
            </a:r>
            <a:r>
              <a:rPr lang="en-GB" dirty="0" err="1">
                <a:latin typeface="D-DIN"/>
              </a:rPr>
              <a:t>podmíněného</a:t>
            </a:r>
            <a:r>
              <a:rPr lang="en-GB" dirty="0">
                <a:latin typeface="D-DIN"/>
              </a:rPr>
              <a:t> </a:t>
            </a:r>
            <a:r>
              <a:rPr lang="en-GB" dirty="0" err="1">
                <a:latin typeface="D-DIN"/>
              </a:rPr>
              <a:t>násilí</a:t>
            </a:r>
            <a:r>
              <a:rPr lang="en-GB" dirty="0">
                <a:latin typeface="D-DIN"/>
              </a:rPr>
              <a:t> </a:t>
            </a:r>
            <a:r>
              <a:rPr lang="en-GB" dirty="0" err="1">
                <a:latin typeface="D-DIN"/>
              </a:rPr>
              <a:t>integrálním</a:t>
            </a:r>
            <a:r>
              <a:rPr lang="en-GB" dirty="0">
                <a:latin typeface="D-DIN"/>
              </a:rPr>
              <a:t> a </a:t>
            </a:r>
            <a:r>
              <a:rPr lang="en-GB" dirty="0" err="1">
                <a:latin typeface="D-DIN"/>
              </a:rPr>
              <a:t>strukturálním</a:t>
            </a:r>
            <a:r>
              <a:rPr lang="en-GB" dirty="0">
                <a:latin typeface="D-DIN"/>
              </a:rPr>
              <a:t> </a:t>
            </a:r>
            <a:r>
              <a:rPr lang="en-GB" dirty="0" err="1">
                <a:latin typeface="D-DIN"/>
              </a:rPr>
              <a:t>způsobem</a:t>
            </a:r>
            <a:r>
              <a:rPr lang="en-GB" dirty="0">
                <a:latin typeface="D-DIN"/>
              </a:rPr>
              <a:t>. </a:t>
            </a:r>
            <a:r>
              <a:rPr lang="en-GB" dirty="0" err="1">
                <a:latin typeface="D-DIN"/>
              </a:rPr>
              <a:t>Politiky</a:t>
            </a:r>
            <a:r>
              <a:rPr lang="en-GB" dirty="0">
                <a:latin typeface="D-DIN"/>
              </a:rPr>
              <a:t> se </a:t>
            </a:r>
            <a:r>
              <a:rPr lang="en-GB" dirty="0" err="1">
                <a:latin typeface="D-DIN"/>
              </a:rPr>
              <a:t>rovněž</a:t>
            </a:r>
            <a:r>
              <a:rPr lang="en-GB" dirty="0">
                <a:latin typeface="D-DIN"/>
              </a:rPr>
              <a:t> </a:t>
            </a:r>
            <a:r>
              <a:rPr lang="en-GB" dirty="0" err="1">
                <a:latin typeface="D-DIN"/>
              </a:rPr>
              <a:t>vztahují</a:t>
            </a:r>
            <a:r>
              <a:rPr lang="en-GB" dirty="0">
                <a:latin typeface="D-DIN"/>
              </a:rPr>
              <a:t> k </a:t>
            </a:r>
            <a:r>
              <a:rPr lang="en-GB" dirty="0" err="1">
                <a:latin typeface="D-DIN"/>
              </a:rPr>
              <a:t>politickým</a:t>
            </a:r>
            <a:r>
              <a:rPr lang="en-GB" dirty="0">
                <a:latin typeface="D-DIN"/>
              </a:rPr>
              <a:t> </a:t>
            </a:r>
            <a:r>
              <a:rPr lang="en-GB" dirty="0" err="1">
                <a:latin typeface="D-DIN"/>
              </a:rPr>
              <a:t>dokumentům</a:t>
            </a:r>
            <a:r>
              <a:rPr lang="en-GB" dirty="0">
                <a:latin typeface="D-DIN"/>
              </a:rPr>
              <a:t>, </a:t>
            </a:r>
            <a:r>
              <a:rPr lang="en-GB" dirty="0" err="1">
                <a:latin typeface="D-DIN"/>
              </a:rPr>
              <a:t>které</a:t>
            </a:r>
            <a:r>
              <a:rPr lang="en-GB" dirty="0">
                <a:latin typeface="D-DIN"/>
              </a:rPr>
              <a:t> </a:t>
            </a:r>
            <a:r>
              <a:rPr lang="en-GB" dirty="0" err="1">
                <a:latin typeface="D-DIN"/>
              </a:rPr>
              <a:t>výslovně</a:t>
            </a:r>
            <a:r>
              <a:rPr lang="en-GB" dirty="0">
                <a:latin typeface="D-DIN"/>
              </a:rPr>
              <a:t> a </a:t>
            </a:r>
            <a:r>
              <a:rPr lang="en-GB" dirty="0" err="1">
                <a:latin typeface="D-DIN"/>
              </a:rPr>
              <a:t>konkrétně</a:t>
            </a:r>
            <a:r>
              <a:rPr lang="en-GB" dirty="0">
                <a:latin typeface="D-DIN"/>
              </a:rPr>
              <a:t> </a:t>
            </a:r>
            <a:r>
              <a:rPr lang="en-GB" dirty="0" err="1">
                <a:latin typeface="D-DIN"/>
              </a:rPr>
              <a:t>formalizují</a:t>
            </a:r>
            <a:r>
              <a:rPr lang="en-GB" dirty="0">
                <a:latin typeface="D-DIN"/>
              </a:rPr>
              <a:t> </a:t>
            </a:r>
            <a:r>
              <a:rPr lang="en-GB" dirty="0" err="1">
                <a:latin typeface="D-DIN"/>
              </a:rPr>
              <a:t>závazek</a:t>
            </a:r>
            <a:r>
              <a:rPr lang="en-GB" dirty="0">
                <a:latin typeface="D-DIN"/>
              </a:rPr>
              <a:t> </a:t>
            </a:r>
            <a:r>
              <a:rPr lang="en-GB" dirty="0" err="1">
                <a:latin typeface="D-DIN"/>
              </a:rPr>
              <a:t>organizace</a:t>
            </a:r>
            <a:r>
              <a:rPr lang="en-GB" dirty="0">
                <a:latin typeface="D-DIN"/>
              </a:rPr>
              <a:t> </a:t>
            </a:r>
            <a:r>
              <a:rPr lang="en-GB" dirty="0" err="1">
                <a:latin typeface="D-DIN"/>
              </a:rPr>
              <a:t>bojovat</a:t>
            </a:r>
            <a:r>
              <a:rPr lang="en-GB" dirty="0">
                <a:latin typeface="D-DIN"/>
              </a:rPr>
              <a:t> </a:t>
            </a:r>
            <a:r>
              <a:rPr lang="en-GB" dirty="0" err="1">
                <a:latin typeface="D-DIN"/>
              </a:rPr>
              <a:t>proti</a:t>
            </a:r>
            <a:r>
              <a:rPr lang="en-GB" dirty="0">
                <a:latin typeface="D-DIN"/>
              </a:rPr>
              <a:t> </a:t>
            </a:r>
            <a:r>
              <a:rPr lang="en-GB" dirty="0" err="1">
                <a:latin typeface="D-DIN"/>
              </a:rPr>
              <a:t>genderově</a:t>
            </a:r>
            <a:r>
              <a:rPr lang="en-GB" dirty="0">
                <a:latin typeface="D-DIN"/>
              </a:rPr>
              <a:t> </a:t>
            </a:r>
            <a:r>
              <a:rPr lang="en-GB" dirty="0" err="1">
                <a:latin typeface="D-DIN"/>
              </a:rPr>
              <a:t>podmíněnému</a:t>
            </a:r>
            <a:r>
              <a:rPr lang="en-GB" dirty="0">
                <a:latin typeface="D-DIN"/>
              </a:rPr>
              <a:t> </a:t>
            </a:r>
            <a:r>
              <a:rPr lang="en-GB" dirty="0" err="1">
                <a:latin typeface="D-DIN"/>
              </a:rPr>
              <a:t>násilí</a:t>
            </a:r>
            <a:r>
              <a:rPr lang="en-GB" dirty="0">
                <a:latin typeface="D-DIN"/>
              </a:rPr>
              <a:t>.</a:t>
            </a:r>
          </a:p>
          <a:p>
            <a:pPr algn="just">
              <a:lnSpc>
                <a:spcPct val="114999"/>
              </a:lnSpc>
              <a:spcAft>
                <a:spcPts val="800"/>
              </a:spcAft>
            </a:pPr>
            <a:endParaRPr lang="en-GB" dirty="0">
              <a:latin typeface="D-DIN"/>
            </a:endParaRPr>
          </a:p>
          <a:p>
            <a:pPr algn="just">
              <a:lnSpc>
                <a:spcPct val="114999"/>
              </a:lnSpc>
              <a:spcAft>
                <a:spcPts val="800"/>
              </a:spcAft>
            </a:pPr>
            <a:r>
              <a:rPr lang="en-GB" dirty="0">
                <a:latin typeface="D-DIN"/>
              </a:rPr>
              <a:t>PAUZA</a:t>
            </a:r>
          </a:p>
        </p:txBody>
      </p:sp>
      <p:sp>
        <p:nvSpPr>
          <p:cNvPr id="4" name="Slide Number Placeholder 3"/>
          <p:cNvSpPr>
            <a:spLocks noGrp="1"/>
          </p:cNvSpPr>
          <p:nvPr>
            <p:ph type="sldNum" sz="quarter" idx="5"/>
          </p:nvPr>
        </p:nvSpPr>
        <p:spPr/>
        <p:txBody>
          <a:bodyPr/>
          <a:lstStyle/>
          <a:p>
            <a:fld id="{6F8E2375-F1B1-284C-A827-B0E603FDBDD8}" type="slidenum">
              <a:rPr lang="en-US" smtClean="0"/>
              <a:pPr/>
              <a:t>21</a:t>
            </a:fld>
            <a:endParaRPr lang="en-US"/>
          </a:p>
        </p:txBody>
      </p:sp>
    </p:spTree>
    <p:extLst>
      <p:ext uri="{BB962C8B-B14F-4D97-AF65-F5344CB8AC3E}">
        <p14:creationId xmlns:p14="http://schemas.microsoft.com/office/powerpoint/2010/main" val="24336424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b="1">
                <a:effectLst/>
                <a:latin typeface="Times New Roman" panose="02020603050405020304" pitchFamily="18" charset="0"/>
                <a:ea typeface="Arial" panose="020B0604020202020204" pitchFamily="34" charset="0"/>
                <a:cs typeface="Times New Roman" panose="02020603050405020304" pitchFamily="18" charset="0"/>
              </a:rPr>
              <a:t>UniSAFE Toolkit link: </a:t>
            </a:r>
            <a:r>
              <a:rPr lang="en-US" sz="1800" b="1" u="sng">
                <a:solidFill>
                  <a:srgbClr val="0563C1"/>
                </a:solidFill>
                <a:effectLst/>
                <a:latin typeface="Times New Roman" panose="02020603050405020304" pitchFamily="18" charset="0"/>
                <a:ea typeface="Arial" panose="020B0604020202020204" pitchFamily="34" charset="0"/>
                <a:cs typeface="Times New Roman" panose="02020603050405020304" pitchFamily="18" charset="0"/>
                <a:hlinkClick r:id="rId3"/>
              </a:rPr>
              <a:t>www.unisafe-toolkit.eu</a:t>
            </a:r>
            <a:r>
              <a:rPr lang="en-US" sz="1800" b="1" u="sng">
                <a:solidFill>
                  <a:srgbClr val="0563C1"/>
                </a:solidFill>
                <a:effectLst/>
                <a:latin typeface="Times New Roman" panose="02020603050405020304" pitchFamily="18" charset="0"/>
                <a:ea typeface="Arial" panose="020B0604020202020204" pitchFamily="34" charset="0"/>
                <a:cs typeface="Times New Roman" panose="02020603050405020304" pitchFamily="18" charset="0"/>
              </a:rPr>
              <a:t> – the trainer here shares their screen showing the toolkit website. </a:t>
            </a:r>
          </a:p>
          <a:p>
            <a:pPr marL="0" marR="0" algn="just">
              <a:lnSpc>
                <a:spcPct val="115000"/>
              </a:lnSpc>
              <a:spcBef>
                <a:spcPts val="0"/>
              </a:spcBef>
              <a:spcAft>
                <a:spcPts val="800"/>
              </a:spcAft>
            </a:pP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Now I would like to briefly present to you the UniSAFE Toolkit which has been developed to support higher education institutions and research organisations in addressing gender-based violence. The UniSAFE toolkit is based on materials collected and analysed with the specific aim to develop guidance and tools for supporting institutional policy development and practice, along the 7P model.</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On the home page you will find the 9 main tiles with the main sections of this toolkit.</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If you scroll down you will find a dedicate page and a video that will help you guide trough the toolkit using convenient shortcuts as you see now (Show navigation page)</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If you scroll further down, you will find the emergency contacts and support services list including counselling and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helpines</a:t>
            </a:r>
            <a:r>
              <a:rPr lang="en-GB" sz="1800">
                <a:effectLst/>
                <a:latin typeface="Times New Roman" panose="02020603050405020304" pitchFamily="18" charset="0"/>
                <a:ea typeface="Arial" panose="020B0604020202020204" pitchFamily="34" charset="0"/>
                <a:cs typeface="Times New Roman" panose="02020603050405020304" pitchFamily="18" charset="0"/>
              </a:rPr>
              <a:t> listed by country, as developed by UniSAFE.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Going back on top to view the main tiles. The first refer to the Glossary available which offers a comprehensive list of definitions to help readers to understand the meanings of key terms used throughout the toolkit. While this toolkit offers valuable insights and strategies, it recognises that legal and policy frameworks may vary from one nation to another, and variation may be found in the language used in legal and policy documents across different national contexts.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[explain glossary page]</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The second tile from the home page refers to facts and figures which present the UniSAFE survey results.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The third tile refers to legal and policy framework in Europe, accompanied by the interactive map of laws and policies addressing gender-based violence which includes national reports, as well as an inventory of institutional policies for inspiration.</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Then, th 7P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frmaeowrk</a:t>
            </a:r>
            <a:r>
              <a:rPr lang="en-GB" sz="1800">
                <a:effectLst/>
                <a:latin typeface="Times New Roman" panose="02020603050405020304" pitchFamily="18" charset="0"/>
                <a:ea typeface="Arial" panose="020B0604020202020204" pitchFamily="34" charset="0"/>
                <a:cs typeface="Times New Roman" panose="02020603050405020304" pitchFamily="18" charset="0"/>
              </a:rPr>
              <a:t> which you can also access from the main bar on the top, under theory, which provides detail explanation of the theoretical framework behind the 7P model referring to the article published and also provide a definition of the 7ps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Under 7P practice, you will see this page that aims to lead you to the practical side of the 7Ps, where for each of the 7Ps there is dedicated page providing insights on how to approach each P, for example you see here Prevalence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Inspiring practice..</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The page of Resources and capacity building materials is a very reach page with materials what can be used for your capacity building efforts. Resources (guides,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Series of training scripts and materials for use by trainers and change agents at higher education institutions and research organisations. These scripts are designed to assist them in providing capacity-building activities to the academic and research community. The training materials provided aim to help trainers and change agents understand the specific context of each training session, including information on the training approach, format, preparation guidance, supporting materials, scripts, templates, and more.</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External resources &amp; literature review &amp; external capacity building materials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About this toolkit – download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22</a:t>
            </a:fld>
            <a:endParaRPr lang="en-US"/>
          </a:p>
        </p:txBody>
      </p:sp>
    </p:spTree>
    <p:extLst>
      <p:ext uri="{BB962C8B-B14F-4D97-AF65-F5344CB8AC3E}">
        <p14:creationId xmlns:p14="http://schemas.microsoft.com/office/powerpoint/2010/main" val="35567217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err="1">
                <a:latin typeface="D-DIN"/>
              </a:rPr>
              <a:t>Cílem</a:t>
            </a:r>
            <a:r>
              <a:rPr lang="en-GB">
                <a:latin typeface="D-DIN"/>
              </a:rPr>
              <a:t> </a:t>
            </a:r>
            <a:r>
              <a:rPr lang="en-GB" err="1">
                <a:latin typeface="D-DIN"/>
              </a:rPr>
              <a:t>této</a:t>
            </a:r>
            <a:r>
              <a:rPr lang="en-GB">
                <a:latin typeface="D-DIN"/>
              </a:rPr>
              <a:t> </a:t>
            </a:r>
            <a:r>
              <a:rPr lang="en-GB" err="1">
                <a:latin typeface="D-DIN"/>
              </a:rPr>
              <a:t>části</a:t>
            </a:r>
            <a:r>
              <a:rPr lang="en-GB">
                <a:latin typeface="D-DIN"/>
              </a:rPr>
              <a:t> je </a:t>
            </a:r>
            <a:r>
              <a:rPr lang="en-GB" err="1">
                <a:latin typeface="D-DIN"/>
              </a:rPr>
              <a:t>poskytnout</a:t>
            </a:r>
            <a:r>
              <a:rPr lang="en-GB">
                <a:latin typeface="D-DIN"/>
              </a:rPr>
              <a:t> </a:t>
            </a:r>
            <a:r>
              <a:rPr lang="en-GB" err="1">
                <a:latin typeface="D-DIN"/>
              </a:rPr>
              <a:t>více</a:t>
            </a:r>
            <a:r>
              <a:rPr lang="en-GB">
                <a:latin typeface="D-DIN"/>
              </a:rPr>
              <a:t> </a:t>
            </a:r>
            <a:r>
              <a:rPr lang="en-GB" err="1">
                <a:latin typeface="D-DIN"/>
              </a:rPr>
              <a:t>praktických</a:t>
            </a:r>
            <a:r>
              <a:rPr lang="en-GB">
                <a:latin typeface="D-DIN"/>
              </a:rPr>
              <a:t> </a:t>
            </a:r>
            <a:r>
              <a:rPr lang="en-GB" err="1">
                <a:latin typeface="D-DIN"/>
              </a:rPr>
              <a:t>tipů</a:t>
            </a:r>
            <a:r>
              <a:rPr lang="en-GB">
                <a:latin typeface="D-DIN"/>
              </a:rPr>
              <a:t> a rad pro </a:t>
            </a:r>
            <a:r>
              <a:rPr lang="en-GB" err="1">
                <a:latin typeface="D-DIN"/>
              </a:rPr>
              <a:t>každý</a:t>
            </a:r>
            <a:r>
              <a:rPr lang="en-GB">
                <a:latin typeface="D-DIN"/>
              </a:rPr>
              <a:t> ze 7P.</a:t>
            </a:r>
            <a:endParaRPr lang="cs-CZ"/>
          </a:p>
          <a:p>
            <a:pPr algn="just"/>
            <a:r>
              <a:rPr lang="en-GB">
                <a:latin typeface="D-DIN"/>
              </a:rPr>
              <a:t> </a:t>
            </a:r>
          </a:p>
          <a:p>
            <a:pPr algn="just"/>
            <a:r>
              <a:rPr lang="en-GB" err="1">
                <a:latin typeface="D-DIN"/>
              </a:rPr>
              <a:t>Začněme</a:t>
            </a:r>
            <a:r>
              <a:rPr lang="en-GB">
                <a:latin typeface="D-DIN"/>
              </a:rPr>
              <a:t> </a:t>
            </a:r>
            <a:r>
              <a:rPr lang="en-GB" err="1">
                <a:latin typeface="D-DIN"/>
              </a:rPr>
              <a:t>tím</a:t>
            </a:r>
            <a:r>
              <a:rPr lang="en-GB">
                <a:effectLst/>
                <a:latin typeface="D-DIN"/>
              </a:rPr>
              <a:t>, </a:t>
            </a:r>
            <a:r>
              <a:rPr lang="en-GB" err="1">
                <a:latin typeface="D-DIN"/>
              </a:rPr>
              <a:t>že</a:t>
            </a:r>
            <a:r>
              <a:rPr lang="en-GB">
                <a:latin typeface="D-DIN"/>
              </a:rPr>
              <a:t> prevalence </a:t>
            </a:r>
            <a:r>
              <a:rPr lang="en-GB" err="1">
                <a:latin typeface="D-DIN"/>
              </a:rPr>
              <a:t>označuje</a:t>
            </a:r>
            <a:r>
              <a:rPr lang="en-GB">
                <a:latin typeface="D-DIN"/>
              </a:rPr>
              <a:t> </a:t>
            </a:r>
            <a:r>
              <a:rPr lang="en-GB" err="1">
                <a:latin typeface="D-DIN"/>
              </a:rPr>
              <a:t>celkový</a:t>
            </a:r>
            <a:r>
              <a:rPr lang="en-GB">
                <a:latin typeface="D-DIN"/>
              </a:rPr>
              <a:t> </a:t>
            </a:r>
            <a:r>
              <a:rPr lang="en-GB" err="1">
                <a:latin typeface="D-DIN"/>
              </a:rPr>
              <a:t>počet</a:t>
            </a:r>
            <a:r>
              <a:rPr lang="en-GB">
                <a:latin typeface="D-DIN"/>
              </a:rPr>
              <a:t> </a:t>
            </a:r>
            <a:r>
              <a:rPr lang="en-GB" err="1">
                <a:latin typeface="D-DIN"/>
              </a:rPr>
              <a:t>osob</a:t>
            </a:r>
            <a:r>
              <a:rPr lang="en-GB">
                <a:effectLst/>
                <a:latin typeface="D-DIN"/>
              </a:rPr>
              <a:t>, </a:t>
            </a:r>
            <a:r>
              <a:rPr lang="en-GB" err="1">
                <a:latin typeface="D-DIN"/>
              </a:rPr>
              <a:t>které</a:t>
            </a:r>
            <a:r>
              <a:rPr lang="en-GB">
                <a:latin typeface="D-DIN"/>
              </a:rPr>
              <a:t> </a:t>
            </a:r>
            <a:r>
              <a:rPr lang="en-GB" err="1">
                <a:latin typeface="D-DIN"/>
              </a:rPr>
              <a:t>zažily</a:t>
            </a:r>
            <a:r>
              <a:rPr lang="en-GB">
                <a:latin typeface="D-DIN"/>
              </a:rPr>
              <a:t> </a:t>
            </a:r>
            <a:r>
              <a:rPr lang="en-GB" err="1">
                <a:latin typeface="D-DIN"/>
              </a:rPr>
              <a:t>genderově</a:t>
            </a:r>
            <a:r>
              <a:rPr lang="en-GB">
                <a:latin typeface="D-DIN"/>
              </a:rPr>
              <a:t> </a:t>
            </a:r>
            <a:r>
              <a:rPr lang="en-GB" err="1">
                <a:latin typeface="D-DIN"/>
              </a:rPr>
              <a:t>podmíněné</a:t>
            </a:r>
            <a:r>
              <a:rPr lang="en-GB">
                <a:latin typeface="D-DIN"/>
              </a:rPr>
              <a:t> </a:t>
            </a:r>
            <a:r>
              <a:rPr lang="en-GB" err="1">
                <a:latin typeface="D-DIN"/>
              </a:rPr>
              <a:t>násilí</a:t>
            </a:r>
            <a:r>
              <a:rPr lang="en-GB">
                <a:latin typeface="D-DIN"/>
              </a:rPr>
              <a:t> v </a:t>
            </a:r>
            <a:r>
              <a:rPr lang="en-GB" err="1">
                <a:latin typeface="D-DIN"/>
              </a:rPr>
              <a:t>určitém</a:t>
            </a:r>
            <a:r>
              <a:rPr lang="en-GB">
                <a:latin typeface="D-DIN"/>
              </a:rPr>
              <a:t> </a:t>
            </a:r>
            <a:r>
              <a:rPr lang="en-GB" err="1">
                <a:latin typeface="D-DIN"/>
              </a:rPr>
              <a:t>časovém</a:t>
            </a:r>
            <a:r>
              <a:rPr lang="en-GB">
                <a:latin typeface="D-DIN"/>
              </a:rPr>
              <a:t> </a:t>
            </a:r>
            <a:r>
              <a:rPr lang="en-GB" err="1">
                <a:latin typeface="D-DIN"/>
              </a:rPr>
              <a:t>okamžiku</a:t>
            </a:r>
            <a:r>
              <a:rPr lang="en-GB">
                <a:latin typeface="D-DIN"/>
              </a:rPr>
              <a:t> </a:t>
            </a:r>
            <a:r>
              <a:rPr lang="en-GB" err="1">
                <a:latin typeface="D-DIN"/>
              </a:rPr>
              <a:t>nebo</a:t>
            </a:r>
            <a:r>
              <a:rPr lang="en-GB">
                <a:latin typeface="D-DIN"/>
              </a:rPr>
              <a:t> v </a:t>
            </a:r>
            <a:r>
              <a:rPr lang="en-GB" err="1">
                <a:latin typeface="D-DIN"/>
              </a:rPr>
              <a:t>určitém</a:t>
            </a:r>
            <a:r>
              <a:rPr lang="en-GB">
                <a:latin typeface="D-DIN"/>
              </a:rPr>
              <a:t> </a:t>
            </a:r>
            <a:r>
              <a:rPr lang="en-GB" err="1">
                <a:latin typeface="D-DIN"/>
              </a:rPr>
              <a:t>období</a:t>
            </a:r>
            <a:r>
              <a:rPr lang="en-GB">
                <a:effectLst/>
                <a:latin typeface="D-DIN"/>
              </a:rPr>
              <a:t>, </a:t>
            </a:r>
            <a:r>
              <a:rPr lang="en-GB" err="1">
                <a:latin typeface="D-DIN"/>
              </a:rPr>
              <a:t>vyjádřený</a:t>
            </a:r>
            <a:r>
              <a:rPr lang="en-GB">
                <a:latin typeface="D-DIN"/>
              </a:rPr>
              <a:t> </a:t>
            </a:r>
            <a:r>
              <a:rPr lang="en-GB" err="1">
                <a:latin typeface="D-DIN"/>
              </a:rPr>
              <a:t>jako</a:t>
            </a:r>
            <a:r>
              <a:rPr lang="en-GB">
                <a:latin typeface="D-DIN"/>
              </a:rPr>
              <a:t> </a:t>
            </a:r>
            <a:r>
              <a:rPr lang="en-GB" err="1">
                <a:latin typeface="D-DIN"/>
              </a:rPr>
              <a:t>podíl</a:t>
            </a:r>
            <a:r>
              <a:rPr lang="en-GB">
                <a:latin typeface="D-DIN"/>
              </a:rPr>
              <a:t> populace</a:t>
            </a:r>
            <a:r>
              <a:rPr lang="en-GB">
                <a:effectLst/>
                <a:latin typeface="D-DIN"/>
              </a:rPr>
              <a:t>.</a:t>
            </a:r>
            <a:r>
              <a:rPr lang="en-GB">
                <a:latin typeface="D-DIN"/>
              </a:rPr>
              <a:t> </a:t>
            </a:r>
          </a:p>
          <a:p>
            <a:pPr algn="just"/>
            <a:r>
              <a:rPr lang="en-GB">
                <a:latin typeface="D-DIN"/>
              </a:rPr>
              <a:t> </a:t>
            </a:r>
            <a:endParaRPr lang="en-GB"/>
          </a:p>
          <a:p>
            <a:pPr algn="just"/>
            <a:r>
              <a:rPr lang="en-GB" err="1">
                <a:latin typeface="D-DIN"/>
              </a:rPr>
              <a:t>Zahrnuje</a:t>
            </a:r>
            <a:r>
              <a:rPr lang="en-GB">
                <a:latin typeface="D-DIN"/>
              </a:rPr>
              <a:t> </a:t>
            </a:r>
            <a:r>
              <a:rPr lang="en-GB" err="1">
                <a:latin typeface="D-DIN"/>
              </a:rPr>
              <a:t>všechny</a:t>
            </a:r>
            <a:r>
              <a:rPr lang="en-GB">
                <a:latin typeface="D-DIN"/>
              </a:rPr>
              <a:t> </a:t>
            </a:r>
            <a:r>
              <a:rPr lang="en-GB" err="1">
                <a:latin typeface="D-DIN"/>
              </a:rPr>
              <a:t>existující</a:t>
            </a:r>
            <a:r>
              <a:rPr lang="en-GB">
                <a:latin typeface="D-DIN"/>
              </a:rPr>
              <a:t> </a:t>
            </a:r>
            <a:r>
              <a:rPr lang="en-GB" err="1">
                <a:latin typeface="D-DIN"/>
              </a:rPr>
              <a:t>případy</a:t>
            </a:r>
            <a:r>
              <a:rPr lang="en-GB">
                <a:latin typeface="D-DIN"/>
              </a:rPr>
              <a:t>, jak </a:t>
            </a:r>
            <a:r>
              <a:rPr lang="en-GB" err="1">
                <a:latin typeface="D-DIN"/>
              </a:rPr>
              <a:t>nové</a:t>
            </a:r>
            <a:r>
              <a:rPr lang="en-GB">
                <a:effectLst/>
                <a:latin typeface="D-DIN"/>
              </a:rPr>
              <a:t>, </a:t>
            </a:r>
            <a:r>
              <a:rPr lang="en-GB" err="1">
                <a:latin typeface="D-DIN"/>
              </a:rPr>
              <a:t>tak</a:t>
            </a:r>
            <a:r>
              <a:rPr lang="en-GB">
                <a:latin typeface="D-DIN"/>
              </a:rPr>
              <a:t> </a:t>
            </a:r>
            <a:r>
              <a:rPr lang="en-GB" err="1">
                <a:latin typeface="D-DIN"/>
              </a:rPr>
              <a:t>dříve</a:t>
            </a:r>
            <a:r>
              <a:rPr lang="en-GB">
                <a:latin typeface="D-DIN"/>
              </a:rPr>
              <a:t> </a:t>
            </a:r>
            <a:r>
              <a:rPr lang="en-GB" err="1">
                <a:latin typeface="D-DIN"/>
              </a:rPr>
              <a:t>existující</a:t>
            </a:r>
            <a:r>
              <a:rPr lang="en-GB">
                <a:effectLst/>
                <a:latin typeface="D-DIN"/>
              </a:rPr>
              <a:t>, </a:t>
            </a:r>
            <a:r>
              <a:rPr lang="en-GB" err="1">
                <a:latin typeface="D-DIN"/>
              </a:rPr>
              <a:t>během</a:t>
            </a:r>
            <a:r>
              <a:rPr lang="en-GB">
                <a:latin typeface="D-DIN"/>
              </a:rPr>
              <a:t> </a:t>
            </a:r>
            <a:r>
              <a:rPr lang="en-GB" err="1">
                <a:latin typeface="D-DIN"/>
              </a:rPr>
              <a:t>období</a:t>
            </a:r>
            <a:r>
              <a:rPr lang="en-GB">
                <a:latin typeface="D-DIN"/>
              </a:rPr>
              <a:t> </a:t>
            </a:r>
            <a:r>
              <a:rPr lang="en-GB" err="1">
                <a:latin typeface="D-DIN"/>
              </a:rPr>
              <a:t>měření</a:t>
            </a:r>
            <a:r>
              <a:rPr lang="en-GB">
                <a:effectLst/>
                <a:latin typeface="D-DIN"/>
              </a:rPr>
              <a:t>. </a:t>
            </a:r>
            <a:r>
              <a:rPr lang="en-GB" err="1">
                <a:latin typeface="D-DIN"/>
              </a:rPr>
              <a:t>Pokud</a:t>
            </a:r>
            <a:r>
              <a:rPr lang="en-GB">
                <a:latin typeface="D-DIN"/>
              </a:rPr>
              <a:t> </a:t>
            </a:r>
            <a:r>
              <a:rPr lang="en-GB" err="1">
                <a:latin typeface="D-DIN"/>
              </a:rPr>
              <a:t>například</a:t>
            </a:r>
            <a:r>
              <a:rPr lang="en-GB">
                <a:latin typeface="D-DIN"/>
              </a:rPr>
              <a:t> </a:t>
            </a:r>
            <a:r>
              <a:rPr lang="en-GB" err="1">
                <a:latin typeface="D-DIN"/>
              </a:rPr>
              <a:t>průzkum</a:t>
            </a:r>
            <a:r>
              <a:rPr lang="en-GB">
                <a:latin typeface="D-DIN"/>
              </a:rPr>
              <a:t> </a:t>
            </a:r>
            <a:r>
              <a:rPr lang="en-GB" err="1">
                <a:latin typeface="D-DIN"/>
              </a:rPr>
              <a:t>na</a:t>
            </a:r>
            <a:r>
              <a:rPr lang="en-GB">
                <a:latin typeface="D-DIN"/>
              </a:rPr>
              <a:t> </a:t>
            </a:r>
            <a:r>
              <a:rPr lang="en-GB" err="1">
                <a:latin typeface="D-DIN"/>
              </a:rPr>
              <a:t>univerzitě</a:t>
            </a:r>
            <a:r>
              <a:rPr lang="en-GB">
                <a:latin typeface="D-DIN"/>
              </a:rPr>
              <a:t> </a:t>
            </a:r>
            <a:r>
              <a:rPr lang="en-GB" err="1">
                <a:latin typeface="D-DIN"/>
              </a:rPr>
              <a:t>zjistí</a:t>
            </a:r>
            <a:r>
              <a:rPr lang="en-GB">
                <a:effectLst/>
                <a:latin typeface="D-DIN"/>
              </a:rPr>
              <a:t>, </a:t>
            </a:r>
            <a:r>
              <a:rPr lang="en-GB" err="1">
                <a:latin typeface="D-DIN"/>
              </a:rPr>
              <a:t>že</a:t>
            </a:r>
            <a:r>
              <a:rPr lang="en-GB">
                <a:latin typeface="D-DIN"/>
              </a:rPr>
              <a:t> </a:t>
            </a:r>
            <a:r>
              <a:rPr lang="en-GB">
                <a:effectLst/>
                <a:latin typeface="D-DIN"/>
              </a:rPr>
              <a:t>30</a:t>
            </a:r>
            <a:r>
              <a:rPr lang="en-GB">
                <a:latin typeface="D-DIN"/>
              </a:rPr>
              <a:t> </a:t>
            </a:r>
            <a:r>
              <a:rPr lang="en-GB">
                <a:effectLst/>
                <a:latin typeface="D-DIN"/>
              </a:rPr>
              <a:t>% </a:t>
            </a:r>
            <a:r>
              <a:rPr lang="en-GB" err="1">
                <a:latin typeface="D-DIN"/>
              </a:rPr>
              <a:t>respondentů</a:t>
            </a:r>
            <a:r>
              <a:rPr lang="en-GB">
                <a:latin typeface="D-DIN"/>
              </a:rPr>
              <a:t> </a:t>
            </a:r>
            <a:r>
              <a:rPr lang="en-GB" err="1">
                <a:latin typeface="D-DIN"/>
              </a:rPr>
              <a:t>zažilo</a:t>
            </a:r>
            <a:r>
              <a:rPr lang="en-GB">
                <a:latin typeface="D-DIN"/>
              </a:rPr>
              <a:t> </a:t>
            </a:r>
            <a:r>
              <a:rPr lang="en-GB" err="1">
                <a:latin typeface="D-DIN"/>
              </a:rPr>
              <a:t>během</a:t>
            </a:r>
            <a:r>
              <a:rPr lang="en-GB">
                <a:latin typeface="D-DIN"/>
              </a:rPr>
              <a:t> </a:t>
            </a:r>
            <a:r>
              <a:rPr lang="en-GB" err="1">
                <a:latin typeface="D-DIN"/>
              </a:rPr>
              <a:t>svého</a:t>
            </a:r>
            <a:r>
              <a:rPr lang="en-GB">
                <a:latin typeface="D-DIN"/>
              </a:rPr>
              <a:t> </a:t>
            </a:r>
            <a:r>
              <a:rPr lang="en-GB" err="1">
                <a:latin typeface="D-DIN"/>
              </a:rPr>
              <a:t>působení</a:t>
            </a:r>
            <a:r>
              <a:rPr lang="en-GB">
                <a:latin typeface="D-DIN"/>
              </a:rPr>
              <a:t> </a:t>
            </a:r>
            <a:r>
              <a:rPr lang="en-GB" err="1">
                <a:latin typeface="D-DIN"/>
              </a:rPr>
              <a:t>na</a:t>
            </a:r>
            <a:r>
              <a:rPr lang="en-GB">
                <a:latin typeface="D-DIN"/>
              </a:rPr>
              <a:t> </a:t>
            </a:r>
            <a:r>
              <a:rPr lang="en-GB" err="1">
                <a:latin typeface="D-DIN"/>
              </a:rPr>
              <a:t>této</a:t>
            </a:r>
            <a:r>
              <a:rPr lang="en-GB">
                <a:latin typeface="D-DIN"/>
              </a:rPr>
              <a:t> </a:t>
            </a:r>
            <a:r>
              <a:rPr lang="en-GB" err="1">
                <a:latin typeface="D-DIN"/>
              </a:rPr>
              <a:t>instituci</a:t>
            </a:r>
            <a:r>
              <a:rPr lang="en-GB">
                <a:latin typeface="D-DIN"/>
              </a:rPr>
              <a:t> </a:t>
            </a:r>
            <a:r>
              <a:rPr lang="en-GB" err="1">
                <a:latin typeface="D-DIN"/>
              </a:rPr>
              <a:t>nějakou</a:t>
            </a:r>
            <a:r>
              <a:rPr lang="en-GB">
                <a:latin typeface="D-DIN"/>
              </a:rPr>
              <a:t> </a:t>
            </a:r>
            <a:r>
              <a:rPr lang="en-GB" err="1">
                <a:latin typeface="D-DIN"/>
              </a:rPr>
              <a:t>formu</a:t>
            </a:r>
            <a:r>
              <a:rPr lang="en-GB">
                <a:latin typeface="D-DIN"/>
              </a:rPr>
              <a:t> </a:t>
            </a:r>
            <a:r>
              <a:rPr lang="en-GB" err="1">
                <a:latin typeface="D-DIN"/>
              </a:rPr>
              <a:t>genderového</a:t>
            </a:r>
            <a:r>
              <a:rPr lang="en-GB">
                <a:latin typeface="D-DIN"/>
              </a:rPr>
              <a:t> </a:t>
            </a:r>
            <a:r>
              <a:rPr lang="en-GB" err="1">
                <a:latin typeface="D-DIN"/>
              </a:rPr>
              <a:t>násilí</a:t>
            </a:r>
            <a:r>
              <a:rPr lang="en-GB">
                <a:effectLst/>
                <a:latin typeface="D-DIN"/>
              </a:rPr>
              <a:t>, </a:t>
            </a:r>
            <a:r>
              <a:rPr lang="en-GB" err="1">
                <a:latin typeface="D-DIN"/>
              </a:rPr>
              <a:t>představuje</a:t>
            </a:r>
            <a:r>
              <a:rPr lang="en-GB">
                <a:latin typeface="D-DIN"/>
              </a:rPr>
              <a:t> </a:t>
            </a:r>
            <a:r>
              <a:rPr lang="en-GB" err="1">
                <a:latin typeface="D-DIN"/>
              </a:rPr>
              <a:t>tento</a:t>
            </a:r>
            <a:r>
              <a:rPr lang="en-GB">
                <a:latin typeface="D-DIN"/>
              </a:rPr>
              <a:t> </a:t>
            </a:r>
            <a:r>
              <a:rPr lang="en-GB" err="1">
                <a:latin typeface="D-DIN"/>
              </a:rPr>
              <a:t>údaj</a:t>
            </a:r>
            <a:r>
              <a:rPr lang="en-GB">
                <a:latin typeface="D-DIN"/>
              </a:rPr>
              <a:t> </a:t>
            </a:r>
            <a:r>
              <a:rPr lang="en-GB" err="1">
                <a:latin typeface="D-DIN"/>
              </a:rPr>
              <a:t>prevalenci</a:t>
            </a:r>
            <a:r>
              <a:rPr lang="en-GB">
                <a:latin typeface="D-DIN"/>
              </a:rPr>
              <a:t> </a:t>
            </a:r>
            <a:r>
              <a:rPr lang="en-GB" err="1">
                <a:latin typeface="D-DIN"/>
              </a:rPr>
              <a:t>genderového</a:t>
            </a:r>
            <a:r>
              <a:rPr lang="en-GB">
                <a:latin typeface="D-DIN"/>
              </a:rPr>
              <a:t> </a:t>
            </a:r>
            <a:r>
              <a:rPr lang="en-GB" err="1">
                <a:latin typeface="D-DIN"/>
              </a:rPr>
              <a:t>násilí</a:t>
            </a:r>
            <a:r>
              <a:rPr lang="en-GB">
                <a:latin typeface="D-DIN"/>
              </a:rPr>
              <a:t> </a:t>
            </a:r>
            <a:r>
              <a:rPr lang="en-GB" err="1">
                <a:latin typeface="D-DIN"/>
              </a:rPr>
              <a:t>na</a:t>
            </a:r>
            <a:r>
              <a:rPr lang="en-GB">
                <a:latin typeface="D-DIN"/>
              </a:rPr>
              <a:t> </a:t>
            </a:r>
            <a:r>
              <a:rPr lang="en-GB" err="1">
                <a:latin typeface="D-DIN"/>
              </a:rPr>
              <a:t>této</a:t>
            </a:r>
            <a:r>
              <a:rPr lang="en-GB">
                <a:latin typeface="D-DIN"/>
              </a:rPr>
              <a:t> </a:t>
            </a:r>
            <a:r>
              <a:rPr lang="en-GB" err="1">
                <a:latin typeface="D-DIN"/>
              </a:rPr>
              <a:t>univerzitě</a:t>
            </a:r>
            <a:r>
              <a:rPr lang="en-GB">
                <a:effectLst/>
                <a:latin typeface="D-DIN"/>
              </a:rPr>
              <a:t>.</a:t>
            </a:r>
            <a:r>
              <a:rPr lang="en-GB">
                <a:latin typeface="D-DIN"/>
              </a:rPr>
              <a:t> </a:t>
            </a:r>
            <a:endParaRPr lang="en-GB"/>
          </a:p>
          <a:p>
            <a:pPr algn="just"/>
            <a:r>
              <a:rPr lang="en-GB">
                <a:latin typeface="D-DIN"/>
              </a:rPr>
              <a:t> </a:t>
            </a:r>
          </a:p>
          <a:p>
            <a:pPr algn="just"/>
            <a:r>
              <a:rPr lang="en-GB">
                <a:latin typeface="D-DIN"/>
              </a:rPr>
              <a:t>(</a:t>
            </a:r>
            <a:r>
              <a:rPr lang="en-GB">
                <a:effectLst/>
                <a:latin typeface="D-DIN"/>
              </a:rPr>
              <a:t>Incidence </a:t>
            </a:r>
            <a:r>
              <a:rPr lang="en-GB">
                <a:latin typeface="D-DIN"/>
              </a:rPr>
              <a:t>se </a:t>
            </a:r>
            <a:r>
              <a:rPr lang="en-GB" err="1">
                <a:latin typeface="D-DIN"/>
              </a:rPr>
              <a:t>vztahuje</a:t>
            </a:r>
            <a:r>
              <a:rPr lang="en-GB">
                <a:latin typeface="D-DIN"/>
              </a:rPr>
              <a:t> k </a:t>
            </a:r>
            <a:r>
              <a:rPr lang="en-GB" err="1">
                <a:latin typeface="D-DIN"/>
              </a:rPr>
              <a:t>počtu</a:t>
            </a:r>
            <a:r>
              <a:rPr lang="en-GB">
                <a:latin typeface="D-DIN"/>
              </a:rPr>
              <a:t> </a:t>
            </a:r>
            <a:r>
              <a:rPr lang="en-GB" err="1">
                <a:latin typeface="D-DIN"/>
              </a:rPr>
              <a:t>nových</a:t>
            </a:r>
            <a:r>
              <a:rPr lang="en-GB">
                <a:latin typeface="D-DIN"/>
              </a:rPr>
              <a:t> </a:t>
            </a:r>
            <a:r>
              <a:rPr lang="en-GB" err="1">
                <a:latin typeface="D-DIN"/>
              </a:rPr>
              <a:t>případů</a:t>
            </a:r>
            <a:r>
              <a:rPr lang="en-GB">
                <a:latin typeface="D-DIN"/>
              </a:rPr>
              <a:t> </a:t>
            </a:r>
            <a:r>
              <a:rPr lang="en-GB" err="1">
                <a:latin typeface="D-DIN"/>
              </a:rPr>
              <a:t>genderově</a:t>
            </a:r>
            <a:r>
              <a:rPr lang="en-GB">
                <a:latin typeface="D-DIN"/>
              </a:rPr>
              <a:t> </a:t>
            </a:r>
            <a:r>
              <a:rPr lang="en-GB" err="1">
                <a:latin typeface="D-DIN"/>
              </a:rPr>
              <a:t>podmíněného</a:t>
            </a:r>
            <a:r>
              <a:rPr lang="en-GB">
                <a:latin typeface="D-DIN"/>
              </a:rPr>
              <a:t> </a:t>
            </a:r>
            <a:r>
              <a:rPr lang="en-GB" err="1">
                <a:latin typeface="D-DIN"/>
              </a:rPr>
              <a:t>násilí</a:t>
            </a:r>
            <a:r>
              <a:rPr lang="en-GB">
                <a:latin typeface="D-DIN"/>
              </a:rPr>
              <a:t> </a:t>
            </a:r>
            <a:r>
              <a:rPr lang="en-GB" err="1">
                <a:latin typeface="D-DIN"/>
              </a:rPr>
              <a:t>během</a:t>
            </a:r>
            <a:r>
              <a:rPr lang="en-GB">
                <a:latin typeface="D-DIN"/>
              </a:rPr>
              <a:t> </a:t>
            </a:r>
            <a:r>
              <a:rPr lang="en-GB" err="1">
                <a:latin typeface="D-DIN"/>
              </a:rPr>
              <a:t>určitého</a:t>
            </a:r>
            <a:r>
              <a:rPr lang="en-GB">
                <a:latin typeface="D-DIN"/>
              </a:rPr>
              <a:t> </a:t>
            </a:r>
            <a:r>
              <a:rPr lang="en-GB" err="1">
                <a:latin typeface="D-DIN"/>
              </a:rPr>
              <a:t>časového</a:t>
            </a:r>
            <a:r>
              <a:rPr lang="en-GB">
                <a:latin typeface="D-DIN"/>
              </a:rPr>
              <a:t> </a:t>
            </a:r>
            <a:r>
              <a:rPr lang="en-GB" err="1">
                <a:latin typeface="D-DIN"/>
              </a:rPr>
              <a:t>období</a:t>
            </a:r>
            <a:r>
              <a:rPr lang="en-GB">
                <a:latin typeface="D-DIN"/>
              </a:rPr>
              <a:t> v </a:t>
            </a:r>
            <a:r>
              <a:rPr lang="en-GB" err="1">
                <a:latin typeface="D-DIN"/>
              </a:rPr>
              <a:t>populaci</a:t>
            </a:r>
            <a:r>
              <a:rPr lang="en-GB">
                <a:latin typeface="D-DIN"/>
              </a:rPr>
              <a:t>.) </a:t>
            </a:r>
            <a:endParaRPr lang="en-GB"/>
          </a:p>
          <a:p>
            <a:pPr algn="just"/>
            <a:r>
              <a:rPr lang="en-GB">
                <a:latin typeface="D-DIN"/>
              </a:rPr>
              <a:t> </a:t>
            </a:r>
          </a:p>
          <a:p>
            <a:pPr algn="just"/>
            <a:r>
              <a:rPr lang="en-GB">
                <a:effectLst/>
                <a:latin typeface="D-DIN"/>
              </a:rPr>
              <a:t>Prevalence </a:t>
            </a:r>
            <a:r>
              <a:rPr lang="en-GB">
                <a:latin typeface="D-DIN"/>
              </a:rPr>
              <a:t>se </a:t>
            </a:r>
            <a:r>
              <a:rPr lang="en-GB" err="1">
                <a:latin typeface="D-DIN"/>
              </a:rPr>
              <a:t>kromě</a:t>
            </a:r>
            <a:r>
              <a:rPr lang="en-GB">
                <a:latin typeface="D-DIN"/>
              </a:rPr>
              <a:t> </a:t>
            </a:r>
            <a:r>
              <a:rPr lang="en-GB" err="1">
                <a:latin typeface="D-DIN"/>
              </a:rPr>
              <a:t>doporučení</a:t>
            </a:r>
            <a:r>
              <a:rPr lang="en-GB">
                <a:latin typeface="D-DIN"/>
              </a:rPr>
              <a:t>, jak </a:t>
            </a:r>
            <a:r>
              <a:rPr lang="en-GB" err="1">
                <a:latin typeface="D-DIN"/>
              </a:rPr>
              <a:t>shromažďovat</a:t>
            </a:r>
            <a:r>
              <a:rPr lang="en-GB">
                <a:latin typeface="D-DIN"/>
              </a:rPr>
              <a:t> </a:t>
            </a:r>
            <a:r>
              <a:rPr lang="en-GB" err="1">
                <a:latin typeface="D-DIN"/>
              </a:rPr>
              <a:t>administrativní</a:t>
            </a:r>
            <a:r>
              <a:rPr lang="en-GB">
                <a:latin typeface="D-DIN"/>
              </a:rPr>
              <a:t> </a:t>
            </a:r>
            <a:r>
              <a:rPr lang="en-GB" err="1">
                <a:latin typeface="D-DIN"/>
              </a:rPr>
              <a:t>údaje</a:t>
            </a:r>
            <a:r>
              <a:rPr lang="en-GB">
                <a:latin typeface="D-DIN"/>
              </a:rPr>
              <a:t>, </a:t>
            </a:r>
            <a:r>
              <a:rPr lang="en-GB" err="1">
                <a:latin typeface="D-DIN"/>
              </a:rPr>
              <a:t>zaměřuje</a:t>
            </a:r>
            <a:r>
              <a:rPr lang="en-GB">
                <a:latin typeface="D-DIN"/>
              </a:rPr>
              <a:t> </a:t>
            </a:r>
            <a:r>
              <a:rPr lang="en-GB" err="1">
                <a:latin typeface="D-DIN"/>
              </a:rPr>
              <a:t>na</a:t>
            </a:r>
            <a:r>
              <a:rPr lang="en-GB">
                <a:latin typeface="D-DIN"/>
              </a:rPr>
              <a:t> </a:t>
            </a:r>
            <a:r>
              <a:rPr lang="en-GB" err="1">
                <a:latin typeface="D-DIN"/>
              </a:rPr>
              <a:t>sběr</a:t>
            </a:r>
            <a:r>
              <a:rPr lang="en-GB">
                <a:latin typeface="D-DIN"/>
              </a:rPr>
              <a:t> </a:t>
            </a:r>
            <a:r>
              <a:rPr lang="en-GB" err="1">
                <a:latin typeface="D-DIN"/>
              </a:rPr>
              <a:t>dat</a:t>
            </a:r>
            <a:r>
              <a:rPr lang="en-GB">
                <a:latin typeface="D-DIN"/>
              </a:rPr>
              <a:t> </a:t>
            </a:r>
            <a:r>
              <a:rPr lang="en-GB" err="1">
                <a:latin typeface="D-DIN"/>
              </a:rPr>
              <a:t>prostřednictvím</a:t>
            </a:r>
            <a:r>
              <a:rPr lang="en-GB">
                <a:latin typeface="D-DIN"/>
              </a:rPr>
              <a:t> </a:t>
            </a:r>
            <a:r>
              <a:rPr lang="en-GB" err="1">
                <a:latin typeface="D-DIN"/>
              </a:rPr>
              <a:t>specifických</a:t>
            </a:r>
            <a:r>
              <a:rPr lang="en-GB">
                <a:latin typeface="D-DIN"/>
              </a:rPr>
              <a:t> </a:t>
            </a:r>
            <a:r>
              <a:rPr lang="en-GB" err="1">
                <a:latin typeface="D-DIN"/>
              </a:rPr>
              <a:t>průzkumů</a:t>
            </a:r>
            <a:r>
              <a:rPr lang="en-GB">
                <a:latin typeface="D-DIN"/>
              </a:rPr>
              <a:t> </a:t>
            </a:r>
            <a:r>
              <a:rPr lang="en-GB" err="1">
                <a:latin typeface="D-DIN"/>
              </a:rPr>
              <a:t>týkajících</a:t>
            </a:r>
            <a:r>
              <a:rPr lang="en-GB">
                <a:latin typeface="D-DIN"/>
              </a:rPr>
              <a:t> se </a:t>
            </a:r>
            <a:r>
              <a:rPr lang="en-GB" err="1">
                <a:latin typeface="D-DIN"/>
              </a:rPr>
              <a:t>genderově</a:t>
            </a:r>
            <a:r>
              <a:rPr lang="en-GB">
                <a:latin typeface="D-DIN"/>
              </a:rPr>
              <a:t> </a:t>
            </a:r>
            <a:r>
              <a:rPr lang="en-GB" err="1">
                <a:latin typeface="D-DIN"/>
              </a:rPr>
              <a:t>podmíněného</a:t>
            </a:r>
            <a:r>
              <a:rPr lang="en-GB">
                <a:latin typeface="D-DIN"/>
              </a:rPr>
              <a:t> </a:t>
            </a:r>
            <a:r>
              <a:rPr lang="en-GB" err="1">
                <a:latin typeface="D-DIN"/>
              </a:rPr>
              <a:t>násilí</a:t>
            </a:r>
            <a:r>
              <a:rPr lang="en-GB">
                <a:latin typeface="D-DIN"/>
              </a:rPr>
              <a:t> </a:t>
            </a:r>
            <a:r>
              <a:rPr lang="en-GB" err="1">
                <a:latin typeface="D-DIN"/>
              </a:rPr>
              <a:t>nebo</a:t>
            </a:r>
            <a:r>
              <a:rPr lang="en-GB">
                <a:latin typeface="D-DIN"/>
              </a:rPr>
              <a:t> </a:t>
            </a:r>
            <a:r>
              <a:rPr lang="en-GB" err="1">
                <a:latin typeface="D-DIN"/>
              </a:rPr>
              <a:t>přidáním</a:t>
            </a:r>
            <a:r>
              <a:rPr lang="en-GB">
                <a:latin typeface="D-DIN"/>
              </a:rPr>
              <a:t> </a:t>
            </a:r>
            <a:r>
              <a:rPr lang="en-GB" err="1">
                <a:latin typeface="D-DIN"/>
              </a:rPr>
              <a:t>otázek</a:t>
            </a:r>
            <a:r>
              <a:rPr lang="en-GB">
                <a:latin typeface="D-DIN"/>
              </a:rPr>
              <a:t> do </a:t>
            </a:r>
            <a:r>
              <a:rPr lang="en-GB" err="1">
                <a:latin typeface="D-DIN"/>
              </a:rPr>
              <a:t>stávajících</a:t>
            </a:r>
            <a:r>
              <a:rPr lang="en-GB">
                <a:latin typeface="D-DIN"/>
              </a:rPr>
              <a:t> </a:t>
            </a:r>
            <a:r>
              <a:rPr lang="en-GB" err="1">
                <a:latin typeface="D-DIN"/>
              </a:rPr>
              <a:t>institucionálních</a:t>
            </a:r>
            <a:r>
              <a:rPr lang="en-GB">
                <a:latin typeface="D-DIN"/>
              </a:rPr>
              <a:t> </a:t>
            </a:r>
            <a:r>
              <a:rPr lang="en-GB" err="1">
                <a:latin typeface="D-DIN"/>
              </a:rPr>
              <a:t>průzkumů</a:t>
            </a:r>
            <a:r>
              <a:rPr lang="en-GB">
                <a:effectLst/>
                <a:latin typeface="D-DIN"/>
              </a:rPr>
              <a:t>, </a:t>
            </a:r>
            <a:r>
              <a:rPr lang="en-GB" err="1">
                <a:latin typeface="D-DIN"/>
              </a:rPr>
              <a:t>které</a:t>
            </a:r>
            <a:r>
              <a:rPr lang="en-GB">
                <a:latin typeface="D-DIN"/>
              </a:rPr>
              <a:t> </a:t>
            </a:r>
            <a:r>
              <a:rPr lang="en-GB" err="1">
                <a:latin typeface="D-DIN"/>
              </a:rPr>
              <a:t>jsou</a:t>
            </a:r>
            <a:r>
              <a:rPr lang="en-GB">
                <a:latin typeface="D-DIN"/>
              </a:rPr>
              <a:t> </a:t>
            </a:r>
            <a:r>
              <a:rPr lang="en-GB" err="1">
                <a:latin typeface="D-DIN"/>
              </a:rPr>
              <a:t>prováděny</a:t>
            </a:r>
            <a:r>
              <a:rPr lang="en-GB">
                <a:latin typeface="D-DIN"/>
              </a:rPr>
              <a:t> </a:t>
            </a:r>
            <a:r>
              <a:rPr lang="en-GB" err="1">
                <a:latin typeface="D-DIN"/>
              </a:rPr>
              <a:t>pravidelně</a:t>
            </a:r>
            <a:r>
              <a:rPr lang="en-GB">
                <a:effectLst/>
                <a:latin typeface="D-DIN"/>
              </a:rPr>
              <a:t>.</a:t>
            </a:r>
            <a:r>
              <a:rPr lang="en-GB">
                <a:latin typeface="D-DIN"/>
              </a:rPr>
              <a:t> </a:t>
            </a:r>
            <a:endParaRPr lang="en-GB"/>
          </a:p>
          <a:p>
            <a:pPr algn="just"/>
            <a:r>
              <a:rPr lang="en-GB">
                <a:latin typeface="D-DIN"/>
              </a:rPr>
              <a:t> </a:t>
            </a:r>
          </a:p>
          <a:p>
            <a:pPr algn="just">
              <a:lnSpc>
                <a:spcPct val="114999"/>
              </a:lnSpc>
              <a:spcAft>
                <a:spcPts val="800"/>
              </a:spcAft>
            </a:pPr>
            <a:r>
              <a:rPr lang="en-GB" err="1">
                <a:latin typeface="D-DIN"/>
              </a:rPr>
              <a:t>Dotazník</a:t>
            </a:r>
            <a:r>
              <a:rPr lang="en-GB">
                <a:latin typeface="D-DIN"/>
              </a:rPr>
              <a:t> by </a:t>
            </a:r>
            <a:r>
              <a:rPr lang="en-GB" err="1">
                <a:latin typeface="D-DIN"/>
              </a:rPr>
              <a:t>mohl</a:t>
            </a:r>
            <a:r>
              <a:rPr lang="en-GB">
                <a:latin typeface="D-DIN"/>
              </a:rPr>
              <a:t> </a:t>
            </a:r>
            <a:r>
              <a:rPr lang="en-GB" err="1">
                <a:latin typeface="D-DIN"/>
              </a:rPr>
              <a:t>obsahovat</a:t>
            </a:r>
            <a:r>
              <a:rPr lang="en-GB">
                <a:latin typeface="D-DIN"/>
              </a:rPr>
              <a:t> </a:t>
            </a:r>
            <a:r>
              <a:rPr lang="en-GB" err="1">
                <a:latin typeface="D-DIN"/>
              </a:rPr>
              <a:t>otázky</a:t>
            </a:r>
            <a:r>
              <a:rPr lang="en-GB">
                <a:latin typeface="D-DIN"/>
              </a:rPr>
              <a:t> </a:t>
            </a:r>
            <a:r>
              <a:rPr lang="en-GB" err="1">
                <a:latin typeface="D-DIN"/>
              </a:rPr>
              <a:t>týkající</a:t>
            </a:r>
            <a:r>
              <a:rPr lang="en-GB">
                <a:latin typeface="D-DIN"/>
              </a:rPr>
              <a:t> se </a:t>
            </a:r>
            <a:r>
              <a:rPr lang="en-GB" err="1">
                <a:latin typeface="D-DIN"/>
              </a:rPr>
              <a:t>zkušeností</a:t>
            </a:r>
            <a:r>
              <a:rPr lang="en-GB">
                <a:latin typeface="D-DIN"/>
              </a:rPr>
              <a:t> s </a:t>
            </a:r>
            <a:r>
              <a:rPr lang="en-GB" err="1">
                <a:latin typeface="D-DIN"/>
              </a:rPr>
              <a:t>různými</a:t>
            </a:r>
            <a:r>
              <a:rPr lang="en-GB">
                <a:latin typeface="D-DIN"/>
              </a:rPr>
              <a:t> </a:t>
            </a:r>
            <a:r>
              <a:rPr lang="en-GB" err="1">
                <a:latin typeface="D-DIN"/>
              </a:rPr>
              <a:t>formami</a:t>
            </a:r>
            <a:r>
              <a:rPr lang="en-GB">
                <a:latin typeface="D-DIN"/>
              </a:rPr>
              <a:t> </a:t>
            </a:r>
            <a:r>
              <a:rPr lang="en-GB" err="1">
                <a:latin typeface="D-DIN"/>
              </a:rPr>
              <a:t>genderově</a:t>
            </a:r>
            <a:r>
              <a:rPr lang="en-GB">
                <a:latin typeface="D-DIN"/>
              </a:rPr>
              <a:t> </a:t>
            </a:r>
            <a:r>
              <a:rPr lang="en-GB" err="1">
                <a:latin typeface="D-DIN"/>
              </a:rPr>
              <a:t>podmíněného</a:t>
            </a:r>
            <a:r>
              <a:rPr lang="en-GB">
                <a:latin typeface="D-DIN"/>
              </a:rPr>
              <a:t> </a:t>
            </a:r>
            <a:r>
              <a:rPr lang="en-GB" err="1">
                <a:latin typeface="D-DIN"/>
              </a:rPr>
              <a:t>násilí</a:t>
            </a:r>
            <a:r>
              <a:rPr lang="en-GB">
                <a:latin typeface="D-DIN"/>
              </a:rPr>
              <a:t> v </a:t>
            </a:r>
            <a:r>
              <a:rPr lang="en-GB" err="1">
                <a:latin typeface="D-DIN"/>
              </a:rPr>
              <a:t>roli</a:t>
            </a:r>
            <a:r>
              <a:rPr lang="en-GB">
                <a:latin typeface="D-DIN"/>
              </a:rPr>
              <a:t> </a:t>
            </a:r>
            <a:r>
              <a:rPr lang="en-GB" err="1">
                <a:latin typeface="D-DIN"/>
              </a:rPr>
              <a:t>oběti</a:t>
            </a:r>
            <a:r>
              <a:rPr lang="en-GB">
                <a:effectLst/>
                <a:latin typeface="D-DIN"/>
              </a:rPr>
              <a:t>, </a:t>
            </a:r>
            <a:r>
              <a:rPr lang="en-GB" err="1">
                <a:latin typeface="D-DIN"/>
              </a:rPr>
              <a:t>přihlížejícího</a:t>
            </a:r>
            <a:r>
              <a:rPr lang="en-GB">
                <a:latin typeface="D-DIN"/>
              </a:rPr>
              <a:t> </a:t>
            </a:r>
            <a:r>
              <a:rPr lang="en-GB" err="1">
                <a:latin typeface="D-DIN"/>
              </a:rPr>
              <a:t>nebo</a:t>
            </a:r>
            <a:r>
              <a:rPr lang="en-GB">
                <a:latin typeface="D-DIN"/>
              </a:rPr>
              <a:t> </a:t>
            </a:r>
            <a:r>
              <a:rPr lang="en-GB" err="1">
                <a:latin typeface="D-DIN"/>
              </a:rPr>
              <a:t>pachatele</a:t>
            </a:r>
            <a:r>
              <a:rPr lang="en-GB">
                <a:effectLst/>
                <a:latin typeface="D-DIN"/>
              </a:rPr>
              <a:t>, </a:t>
            </a:r>
            <a:r>
              <a:rPr lang="en-GB" err="1">
                <a:latin typeface="D-DIN"/>
              </a:rPr>
              <a:t>jakož</a:t>
            </a:r>
            <a:r>
              <a:rPr lang="en-GB">
                <a:latin typeface="D-DIN"/>
              </a:rPr>
              <a:t> </a:t>
            </a:r>
            <a:r>
              <a:rPr lang="en-GB" err="1">
                <a:latin typeface="D-DIN"/>
              </a:rPr>
              <a:t>i</a:t>
            </a:r>
            <a:r>
              <a:rPr lang="en-GB">
                <a:latin typeface="D-DIN"/>
              </a:rPr>
              <a:t> </a:t>
            </a:r>
            <a:r>
              <a:rPr lang="en-GB" err="1">
                <a:latin typeface="D-DIN"/>
              </a:rPr>
              <a:t>důsledků</a:t>
            </a:r>
            <a:r>
              <a:rPr lang="en-GB">
                <a:latin typeface="D-DIN"/>
              </a:rPr>
              <a:t> </a:t>
            </a:r>
            <a:r>
              <a:rPr lang="en-GB" err="1">
                <a:latin typeface="D-DIN"/>
              </a:rPr>
              <a:t>genderově</a:t>
            </a:r>
            <a:r>
              <a:rPr lang="en-GB">
                <a:latin typeface="D-DIN"/>
              </a:rPr>
              <a:t> </a:t>
            </a:r>
            <a:r>
              <a:rPr lang="en-GB" err="1">
                <a:latin typeface="D-DIN"/>
              </a:rPr>
              <a:t>podmíněného</a:t>
            </a:r>
            <a:r>
              <a:rPr lang="en-GB">
                <a:latin typeface="D-DIN"/>
              </a:rPr>
              <a:t> </a:t>
            </a:r>
            <a:r>
              <a:rPr lang="en-GB" err="1">
                <a:latin typeface="D-DIN"/>
              </a:rPr>
              <a:t>násilí</a:t>
            </a:r>
            <a:r>
              <a:rPr lang="en-GB">
                <a:latin typeface="D-DIN"/>
              </a:rPr>
              <a:t> </a:t>
            </a:r>
            <a:r>
              <a:rPr lang="en-GB" err="1">
                <a:latin typeface="D-DIN"/>
              </a:rPr>
              <a:t>týkajících</a:t>
            </a:r>
            <a:r>
              <a:rPr lang="en-GB">
                <a:latin typeface="D-DIN"/>
              </a:rPr>
              <a:t> se </a:t>
            </a:r>
            <a:r>
              <a:rPr lang="en-GB" err="1">
                <a:latin typeface="D-DIN"/>
              </a:rPr>
              <a:t>osobní</a:t>
            </a:r>
            <a:r>
              <a:rPr lang="en-GB">
                <a:latin typeface="D-DIN"/>
              </a:rPr>
              <a:t> </a:t>
            </a:r>
            <a:r>
              <a:rPr lang="en-GB" err="1">
                <a:latin typeface="D-DIN"/>
              </a:rPr>
              <a:t>pohody</a:t>
            </a:r>
            <a:r>
              <a:rPr lang="en-GB">
                <a:effectLst/>
                <a:latin typeface="D-DIN"/>
              </a:rPr>
              <a:t>, </a:t>
            </a:r>
            <a:r>
              <a:rPr lang="en-GB" err="1">
                <a:latin typeface="D-DIN"/>
              </a:rPr>
              <a:t>zdraví</a:t>
            </a:r>
            <a:r>
              <a:rPr lang="en-GB">
                <a:effectLst/>
                <a:latin typeface="D-DIN"/>
              </a:rPr>
              <a:t>, </a:t>
            </a:r>
            <a:r>
              <a:rPr lang="en-GB" err="1">
                <a:latin typeface="D-DIN"/>
              </a:rPr>
              <a:t>práce</a:t>
            </a:r>
            <a:r>
              <a:rPr lang="en-GB">
                <a:latin typeface="D-DIN"/>
              </a:rPr>
              <a:t> a </a:t>
            </a:r>
            <a:r>
              <a:rPr lang="en-GB" err="1">
                <a:latin typeface="D-DIN"/>
              </a:rPr>
              <a:t>studia</a:t>
            </a:r>
            <a:r>
              <a:rPr lang="en-GB">
                <a:effectLst/>
                <a:latin typeface="D-DIN"/>
              </a:rPr>
              <a:t>. </a:t>
            </a:r>
            <a:r>
              <a:rPr lang="en-GB" err="1">
                <a:latin typeface="D-DIN"/>
              </a:rPr>
              <a:t>Otázky</a:t>
            </a:r>
            <a:r>
              <a:rPr lang="en-GB">
                <a:latin typeface="D-DIN"/>
              </a:rPr>
              <a:t> se </a:t>
            </a:r>
            <a:r>
              <a:rPr lang="en-GB" err="1">
                <a:latin typeface="D-DIN"/>
              </a:rPr>
              <a:t>mohou</a:t>
            </a:r>
            <a:r>
              <a:rPr lang="en-GB">
                <a:latin typeface="D-DIN"/>
              </a:rPr>
              <a:t> </a:t>
            </a:r>
            <a:r>
              <a:rPr lang="en-GB" err="1">
                <a:latin typeface="D-DIN"/>
              </a:rPr>
              <a:t>týkat</a:t>
            </a:r>
            <a:r>
              <a:rPr lang="en-GB">
                <a:latin typeface="D-DIN"/>
              </a:rPr>
              <a:t> </a:t>
            </a:r>
            <a:r>
              <a:rPr lang="en-GB" err="1">
                <a:latin typeface="D-DIN"/>
              </a:rPr>
              <a:t>také</a:t>
            </a:r>
            <a:r>
              <a:rPr lang="en-GB">
                <a:latin typeface="D-DIN"/>
              </a:rPr>
              <a:t> </a:t>
            </a:r>
            <a:r>
              <a:rPr lang="en-GB" err="1">
                <a:latin typeface="D-DIN"/>
              </a:rPr>
              <a:t>vnímání</a:t>
            </a:r>
            <a:r>
              <a:rPr lang="en-GB">
                <a:latin typeface="D-DIN"/>
              </a:rPr>
              <a:t> a </a:t>
            </a:r>
            <a:r>
              <a:rPr lang="en-GB" err="1">
                <a:latin typeface="D-DIN"/>
              </a:rPr>
              <a:t>informovanosti</a:t>
            </a:r>
            <a:r>
              <a:rPr lang="en-GB">
                <a:latin typeface="D-DIN"/>
              </a:rPr>
              <a:t> o </a:t>
            </a:r>
            <a:r>
              <a:rPr lang="en-GB" err="1">
                <a:latin typeface="D-DIN"/>
              </a:rPr>
              <a:t>institucionálních</a:t>
            </a:r>
            <a:r>
              <a:rPr lang="en-GB">
                <a:latin typeface="D-DIN"/>
              </a:rPr>
              <a:t> </a:t>
            </a:r>
            <a:r>
              <a:rPr lang="en-GB" err="1">
                <a:latin typeface="D-DIN"/>
              </a:rPr>
              <a:t>politikách</a:t>
            </a:r>
            <a:r>
              <a:rPr lang="en-GB">
                <a:latin typeface="D-DIN"/>
              </a:rPr>
              <a:t> </a:t>
            </a:r>
            <a:r>
              <a:rPr lang="en-GB" err="1">
                <a:latin typeface="D-DIN"/>
              </a:rPr>
              <a:t>nebo</a:t>
            </a:r>
            <a:r>
              <a:rPr lang="en-GB">
                <a:latin typeface="D-DIN"/>
              </a:rPr>
              <a:t> </a:t>
            </a:r>
            <a:r>
              <a:rPr lang="en-GB" err="1">
                <a:latin typeface="D-DIN"/>
              </a:rPr>
              <a:t>dostupných</a:t>
            </a:r>
            <a:r>
              <a:rPr lang="en-GB">
                <a:latin typeface="D-DIN"/>
              </a:rPr>
              <a:t> </a:t>
            </a:r>
            <a:r>
              <a:rPr lang="en-GB" err="1">
                <a:latin typeface="D-DIN"/>
              </a:rPr>
              <a:t>zdrojích</a:t>
            </a:r>
            <a:r>
              <a:rPr lang="en-GB">
                <a:latin typeface="D-DIN"/>
              </a:rPr>
              <a:t> a </a:t>
            </a:r>
            <a:r>
              <a:rPr lang="en-GB" err="1">
                <a:latin typeface="D-DIN"/>
              </a:rPr>
              <a:t>preventivních</a:t>
            </a:r>
            <a:r>
              <a:rPr lang="en-GB">
                <a:latin typeface="D-DIN"/>
              </a:rPr>
              <a:t> </a:t>
            </a:r>
            <a:r>
              <a:rPr lang="en-GB" err="1">
                <a:latin typeface="D-DIN"/>
              </a:rPr>
              <a:t>opatřeních</a:t>
            </a:r>
            <a:r>
              <a:rPr lang="en-GB">
                <a:latin typeface="D-DIN"/>
              </a:rPr>
              <a:t> </a:t>
            </a:r>
            <a:r>
              <a:rPr lang="en-GB" err="1">
                <a:latin typeface="D-DIN"/>
              </a:rPr>
              <a:t>proti</a:t>
            </a:r>
            <a:r>
              <a:rPr lang="en-GB">
                <a:latin typeface="D-DIN"/>
              </a:rPr>
              <a:t> </a:t>
            </a:r>
            <a:r>
              <a:rPr lang="en-GB" err="1">
                <a:latin typeface="D-DIN"/>
              </a:rPr>
              <a:t>genderově</a:t>
            </a:r>
            <a:r>
              <a:rPr lang="en-GB">
                <a:latin typeface="D-DIN"/>
              </a:rPr>
              <a:t> </a:t>
            </a:r>
            <a:r>
              <a:rPr lang="en-GB" err="1">
                <a:latin typeface="D-DIN"/>
              </a:rPr>
              <a:t>podmíněnému</a:t>
            </a:r>
            <a:r>
              <a:rPr lang="en-GB">
                <a:latin typeface="D-DIN"/>
              </a:rPr>
              <a:t> </a:t>
            </a:r>
            <a:r>
              <a:rPr lang="en-GB" err="1">
                <a:latin typeface="D-DIN"/>
              </a:rPr>
              <a:t>násilí</a:t>
            </a:r>
            <a:r>
              <a:rPr lang="en-GB">
                <a:effectLst/>
                <a:latin typeface="D-DIN"/>
              </a:rPr>
              <a:t>.</a:t>
            </a:r>
            <a:endParaRPr lang="en-GB">
              <a:latin typeface="D-DIN"/>
            </a:endParaRPr>
          </a:p>
          <a:p>
            <a:pPr algn="just">
              <a:lnSpc>
                <a:spcPct val="114999"/>
              </a:lnSpc>
              <a:spcAft>
                <a:spcPts val="800"/>
              </a:spcAft>
            </a:pPr>
            <a:endParaRPr lang="en-GB">
              <a:latin typeface="D-DIN"/>
              <a:ea typeface="Arial" panose="020B0604020202020204" pitchFamily="34" charset="0"/>
              <a:cs typeface="Times New Roman" panose="02020603050405020304" pitchFamily="18" charset="0"/>
            </a:endParaRPr>
          </a:p>
          <a:p>
            <a:pPr algn="just">
              <a:lnSpc>
                <a:spcPct val="114999"/>
              </a:lnSpc>
              <a:spcAft>
                <a:spcPts val="800"/>
              </a:spcAft>
            </a:pPr>
            <a:r>
              <a:rPr lang="en-GB" err="1">
                <a:latin typeface="D-DIN"/>
              </a:rPr>
              <a:t>Praktické</a:t>
            </a:r>
            <a:r>
              <a:rPr lang="en-GB">
                <a:latin typeface="D-DIN"/>
              </a:rPr>
              <a:t> </a:t>
            </a:r>
            <a:r>
              <a:rPr lang="en-GB" err="1">
                <a:latin typeface="D-DIN"/>
              </a:rPr>
              <a:t>tipy</a:t>
            </a:r>
            <a:r>
              <a:rPr lang="en-GB">
                <a:latin typeface="D-DIN"/>
              </a:rPr>
              <a:t> </a:t>
            </a:r>
            <a:r>
              <a:rPr lang="en-GB" err="1">
                <a:latin typeface="D-DIN"/>
              </a:rPr>
              <a:t>týkající</a:t>
            </a:r>
            <a:r>
              <a:rPr lang="en-GB">
                <a:latin typeface="D-DIN"/>
              </a:rPr>
              <a:t> se </a:t>
            </a:r>
            <a:r>
              <a:rPr lang="en-GB" err="1">
                <a:latin typeface="D-DIN"/>
              </a:rPr>
              <a:t>fáze</a:t>
            </a:r>
            <a:r>
              <a:rPr lang="en-GB">
                <a:latin typeface="D-DIN"/>
              </a:rPr>
              <a:t> </a:t>
            </a:r>
            <a:r>
              <a:rPr lang="en-GB" err="1">
                <a:latin typeface="D-DIN"/>
              </a:rPr>
              <a:t>návrhu</a:t>
            </a:r>
            <a:r>
              <a:rPr lang="en-GB">
                <a:latin typeface="D-DIN"/>
              </a:rPr>
              <a:t> </a:t>
            </a:r>
            <a:r>
              <a:rPr lang="en-GB" err="1">
                <a:latin typeface="D-DIN"/>
              </a:rPr>
              <a:t>průzkumu</a:t>
            </a:r>
            <a:r>
              <a:rPr lang="en-GB">
                <a:effectLst/>
                <a:latin typeface="D-DIN"/>
              </a:rPr>
              <a:t>:</a:t>
            </a:r>
            <a:r>
              <a:rPr lang="en-GB">
                <a:latin typeface="D-DIN"/>
              </a:rPr>
              <a:t> </a:t>
            </a:r>
            <a:endParaRPr lang="en-GB"/>
          </a:p>
          <a:p>
            <a:pPr marL="342900" indent="-342900" algn="just">
              <a:lnSpc>
                <a:spcPct val="114999"/>
              </a:lnSpc>
              <a:buSzPts val="1000"/>
              <a:buFont typeface="Symbol" panose="05050102010706020507" pitchFamily="18" charset="2"/>
              <a:buChar char=""/>
              <a:tabLst>
                <a:tab pos="457200" algn="l"/>
              </a:tabLst>
            </a:pPr>
            <a:r>
              <a:rPr lang="en-GB">
                <a:latin typeface="D-DIN"/>
              </a:rPr>
              <a:t>V </a:t>
            </a:r>
            <a:r>
              <a:rPr lang="en-GB" err="1">
                <a:latin typeface="D-DIN"/>
              </a:rPr>
              <a:t>případě</a:t>
            </a:r>
            <a:r>
              <a:rPr lang="en-GB">
                <a:latin typeface="D-DIN"/>
              </a:rPr>
              <a:t>, </a:t>
            </a:r>
            <a:r>
              <a:rPr lang="en-GB" err="1">
                <a:latin typeface="D-DIN"/>
              </a:rPr>
              <a:t>že</a:t>
            </a:r>
            <a:r>
              <a:rPr lang="en-GB">
                <a:latin typeface="D-DIN"/>
              </a:rPr>
              <a:t> </a:t>
            </a:r>
            <a:r>
              <a:rPr lang="en-GB" err="1">
                <a:latin typeface="D-DIN"/>
              </a:rPr>
              <a:t>navrhujete</a:t>
            </a:r>
            <a:r>
              <a:rPr lang="en-GB">
                <a:latin typeface="D-DIN"/>
              </a:rPr>
              <a:t> </a:t>
            </a:r>
            <a:r>
              <a:rPr lang="en-GB" err="1">
                <a:latin typeface="D-DIN"/>
              </a:rPr>
              <a:t>průzkum</a:t>
            </a:r>
            <a:r>
              <a:rPr lang="en-GB">
                <a:latin typeface="D-DIN"/>
              </a:rPr>
              <a:t> </a:t>
            </a:r>
            <a:r>
              <a:rPr lang="en-GB" err="1">
                <a:latin typeface="D-DIN"/>
              </a:rPr>
              <a:t>týkající</a:t>
            </a:r>
            <a:r>
              <a:rPr lang="en-GB">
                <a:latin typeface="D-DIN"/>
              </a:rPr>
              <a:t> se </a:t>
            </a:r>
            <a:r>
              <a:rPr lang="en-GB" err="1">
                <a:latin typeface="D-DIN"/>
              </a:rPr>
              <a:t>genderově</a:t>
            </a:r>
            <a:r>
              <a:rPr lang="en-GB">
                <a:latin typeface="D-DIN"/>
              </a:rPr>
              <a:t> </a:t>
            </a:r>
            <a:r>
              <a:rPr lang="en-GB" err="1">
                <a:latin typeface="D-DIN"/>
              </a:rPr>
              <a:t>podmíněného</a:t>
            </a:r>
            <a:r>
              <a:rPr lang="en-GB">
                <a:latin typeface="D-DIN"/>
              </a:rPr>
              <a:t> </a:t>
            </a:r>
            <a:r>
              <a:rPr lang="en-GB" err="1">
                <a:latin typeface="D-DIN"/>
              </a:rPr>
              <a:t>násilí</a:t>
            </a:r>
            <a:r>
              <a:rPr lang="en-GB">
                <a:latin typeface="D-DIN"/>
              </a:rPr>
              <a:t>, </a:t>
            </a:r>
            <a:r>
              <a:rPr lang="en-GB" err="1">
                <a:latin typeface="D-DIN"/>
              </a:rPr>
              <a:t>vždy</a:t>
            </a:r>
            <a:r>
              <a:rPr lang="en-GB">
                <a:latin typeface="D-DIN"/>
              </a:rPr>
              <a:t> </a:t>
            </a:r>
            <a:r>
              <a:rPr lang="en-GB" err="1">
                <a:latin typeface="D-DIN"/>
              </a:rPr>
              <a:t>zvažte</a:t>
            </a:r>
            <a:r>
              <a:rPr lang="en-GB">
                <a:latin typeface="D-DIN"/>
              </a:rPr>
              <a:t> </a:t>
            </a:r>
            <a:r>
              <a:rPr lang="en-GB" err="1">
                <a:latin typeface="D-DIN"/>
              </a:rPr>
              <a:t>použití</a:t>
            </a:r>
            <a:r>
              <a:rPr lang="en-GB">
                <a:latin typeface="D-DIN"/>
              </a:rPr>
              <a:t> </a:t>
            </a:r>
            <a:r>
              <a:rPr lang="en-GB" err="1">
                <a:latin typeface="D-DIN"/>
              </a:rPr>
              <a:t>existujících</a:t>
            </a:r>
            <a:r>
              <a:rPr lang="en-GB">
                <a:latin typeface="D-DIN"/>
              </a:rPr>
              <a:t> a </a:t>
            </a:r>
            <a:r>
              <a:rPr lang="en-GB" err="1">
                <a:latin typeface="D-DIN"/>
              </a:rPr>
              <a:t>ověřených</a:t>
            </a:r>
            <a:r>
              <a:rPr lang="en-GB">
                <a:latin typeface="D-DIN"/>
              </a:rPr>
              <a:t> </a:t>
            </a:r>
            <a:r>
              <a:rPr lang="en-GB" err="1">
                <a:latin typeface="D-DIN"/>
              </a:rPr>
              <a:t>nástrojů</a:t>
            </a:r>
            <a:r>
              <a:rPr lang="en-GB">
                <a:latin typeface="D-DIN"/>
              </a:rPr>
              <a:t> </a:t>
            </a:r>
            <a:r>
              <a:rPr lang="en-GB" err="1">
                <a:latin typeface="D-DIN"/>
              </a:rPr>
              <a:t>průzkumu</a:t>
            </a:r>
            <a:r>
              <a:rPr lang="en-GB">
                <a:effectLst/>
                <a:latin typeface="D-DIN"/>
              </a:rPr>
              <a:t>. </a:t>
            </a:r>
            <a:r>
              <a:rPr lang="en-GB">
                <a:latin typeface="D-DIN"/>
              </a:rPr>
              <a:t>Sada </a:t>
            </a:r>
            <a:r>
              <a:rPr lang="en-GB" err="1">
                <a:latin typeface="D-DIN"/>
              </a:rPr>
              <a:t>nástrojů</a:t>
            </a:r>
            <a:r>
              <a:rPr lang="en-GB">
                <a:latin typeface="D-DIN"/>
              </a:rPr>
              <a:t> </a:t>
            </a:r>
            <a:r>
              <a:rPr lang="en-GB" err="1">
                <a:effectLst/>
                <a:latin typeface="D-DIN"/>
              </a:rPr>
              <a:t>UniSAFE</a:t>
            </a:r>
            <a:r>
              <a:rPr lang="en-GB">
                <a:effectLst/>
                <a:latin typeface="D-DIN"/>
              </a:rPr>
              <a:t> </a:t>
            </a:r>
            <a:r>
              <a:rPr lang="en-GB" err="1">
                <a:latin typeface="D-DIN"/>
              </a:rPr>
              <a:t>poskytuje</a:t>
            </a:r>
            <a:r>
              <a:rPr lang="en-GB">
                <a:latin typeface="D-DIN"/>
              </a:rPr>
              <a:t> </a:t>
            </a:r>
            <a:r>
              <a:rPr lang="en-GB" err="1">
                <a:latin typeface="D-DIN"/>
              </a:rPr>
              <a:t>podrobnější</a:t>
            </a:r>
            <a:r>
              <a:rPr lang="en-GB">
                <a:latin typeface="D-DIN"/>
              </a:rPr>
              <a:t> </a:t>
            </a:r>
            <a:r>
              <a:rPr lang="en-GB" err="1">
                <a:latin typeface="D-DIN"/>
              </a:rPr>
              <a:t>informace</a:t>
            </a:r>
            <a:r>
              <a:rPr lang="en-GB">
                <a:latin typeface="D-DIN"/>
              </a:rPr>
              <a:t> o tom, jak </a:t>
            </a:r>
            <a:r>
              <a:rPr lang="en-GB" err="1">
                <a:latin typeface="D-DIN"/>
              </a:rPr>
              <a:t>takový</a:t>
            </a:r>
            <a:r>
              <a:rPr lang="en-GB">
                <a:latin typeface="D-DIN"/>
              </a:rPr>
              <a:t> </a:t>
            </a:r>
            <a:r>
              <a:rPr lang="en-GB" err="1">
                <a:latin typeface="D-DIN"/>
              </a:rPr>
              <a:t>průzkum</a:t>
            </a:r>
            <a:r>
              <a:rPr lang="en-GB">
                <a:latin typeface="D-DIN"/>
              </a:rPr>
              <a:t> </a:t>
            </a:r>
            <a:r>
              <a:rPr lang="en-GB" err="1">
                <a:latin typeface="D-DIN"/>
              </a:rPr>
              <a:t>navrhnout</a:t>
            </a:r>
            <a:r>
              <a:rPr lang="en-GB">
                <a:latin typeface="D-DIN"/>
              </a:rPr>
              <a:t>, a </a:t>
            </a:r>
            <a:r>
              <a:rPr lang="en-GB" err="1">
                <a:latin typeface="D-DIN"/>
              </a:rPr>
              <a:t>nabízí</a:t>
            </a:r>
            <a:r>
              <a:rPr lang="en-GB">
                <a:latin typeface="D-DIN"/>
              </a:rPr>
              <a:t> </a:t>
            </a:r>
            <a:r>
              <a:rPr lang="en-GB" err="1">
                <a:latin typeface="D-DIN"/>
              </a:rPr>
              <a:t>příklady</a:t>
            </a:r>
            <a:r>
              <a:rPr lang="en-GB">
                <a:latin typeface="D-DIN"/>
              </a:rPr>
              <a:t> </a:t>
            </a:r>
            <a:r>
              <a:rPr lang="en-GB" err="1">
                <a:latin typeface="D-DIN"/>
              </a:rPr>
              <a:t>otevřených</a:t>
            </a:r>
            <a:r>
              <a:rPr lang="en-GB">
                <a:latin typeface="D-DIN"/>
              </a:rPr>
              <a:t> </a:t>
            </a:r>
            <a:r>
              <a:rPr lang="en-GB" err="1">
                <a:latin typeface="D-DIN"/>
              </a:rPr>
              <a:t>zdrojů</a:t>
            </a:r>
            <a:r>
              <a:rPr lang="en-GB">
                <a:effectLst/>
                <a:latin typeface="D-DIN"/>
              </a:rPr>
              <a:t>, </a:t>
            </a:r>
            <a:r>
              <a:rPr lang="en-GB" err="1">
                <a:latin typeface="D-DIN"/>
              </a:rPr>
              <a:t>jako</a:t>
            </a:r>
            <a:r>
              <a:rPr lang="en-GB">
                <a:latin typeface="D-DIN"/>
              </a:rPr>
              <a:t> je </a:t>
            </a:r>
            <a:r>
              <a:rPr lang="en-GB" err="1">
                <a:latin typeface="D-DIN"/>
              </a:rPr>
              <a:t>průzkum</a:t>
            </a:r>
            <a:r>
              <a:rPr lang="en-GB">
                <a:latin typeface="D-DIN"/>
              </a:rPr>
              <a:t> </a:t>
            </a:r>
            <a:r>
              <a:rPr lang="en-GB" err="1">
                <a:effectLst/>
                <a:latin typeface="D-DIN"/>
              </a:rPr>
              <a:t>UniSAFE</a:t>
            </a:r>
            <a:r>
              <a:rPr lang="en-GB">
                <a:latin typeface="D-DIN"/>
              </a:rPr>
              <a:t>, a </a:t>
            </a:r>
            <a:r>
              <a:rPr lang="en-GB" err="1">
                <a:latin typeface="D-DIN"/>
              </a:rPr>
              <a:t>otázky</a:t>
            </a:r>
            <a:r>
              <a:rPr lang="en-GB">
                <a:latin typeface="D-DIN"/>
              </a:rPr>
              <a:t>, </a:t>
            </a:r>
            <a:r>
              <a:rPr lang="en-GB" err="1">
                <a:latin typeface="D-DIN"/>
              </a:rPr>
              <a:t>které</a:t>
            </a:r>
            <a:r>
              <a:rPr lang="en-GB">
                <a:latin typeface="D-DIN"/>
              </a:rPr>
              <a:t> </a:t>
            </a:r>
            <a:r>
              <a:rPr lang="en-GB" err="1">
                <a:latin typeface="D-DIN"/>
              </a:rPr>
              <a:t>můžete</a:t>
            </a:r>
            <a:r>
              <a:rPr lang="en-GB">
                <a:latin typeface="D-DIN"/>
              </a:rPr>
              <a:t> </a:t>
            </a:r>
            <a:r>
              <a:rPr lang="en-GB" err="1">
                <a:latin typeface="D-DIN"/>
              </a:rPr>
              <a:t>přidat</a:t>
            </a:r>
            <a:r>
              <a:rPr lang="en-GB">
                <a:latin typeface="D-DIN"/>
              </a:rPr>
              <a:t> do </a:t>
            </a:r>
            <a:r>
              <a:rPr lang="en-GB" err="1">
                <a:latin typeface="D-DIN"/>
              </a:rPr>
              <a:t>již</a:t>
            </a:r>
            <a:r>
              <a:rPr lang="en-GB">
                <a:latin typeface="D-DIN"/>
              </a:rPr>
              <a:t> </a:t>
            </a:r>
            <a:r>
              <a:rPr lang="en-GB" err="1">
                <a:latin typeface="D-DIN"/>
              </a:rPr>
              <a:t>existujících</a:t>
            </a:r>
            <a:r>
              <a:rPr lang="en-GB">
                <a:latin typeface="D-DIN"/>
              </a:rPr>
              <a:t> </a:t>
            </a:r>
            <a:r>
              <a:rPr lang="en-GB" err="1">
                <a:latin typeface="D-DIN"/>
              </a:rPr>
              <a:t>dotazníků</a:t>
            </a:r>
            <a:r>
              <a:rPr lang="en-GB">
                <a:latin typeface="D-DIN"/>
              </a:rPr>
              <a:t> </a:t>
            </a:r>
            <a:endParaRPr lang="en-GB"/>
          </a:p>
          <a:p>
            <a:pPr marL="342900" indent="-342900" algn="just">
              <a:lnSpc>
                <a:spcPct val="114999"/>
              </a:lnSpc>
              <a:buSzPts val="1000"/>
              <a:buFont typeface="Symbol" panose="05050102010706020507" pitchFamily="18" charset="2"/>
              <a:buChar char=""/>
              <a:tabLst>
                <a:tab pos="457200" algn="l"/>
              </a:tabLst>
            </a:pPr>
            <a:r>
              <a:rPr lang="en-GB" err="1">
                <a:latin typeface="D-DIN"/>
              </a:rPr>
              <a:t>Udržujte</a:t>
            </a:r>
            <a:r>
              <a:rPr lang="en-GB">
                <a:latin typeface="D-DIN"/>
              </a:rPr>
              <a:t> </a:t>
            </a:r>
            <a:r>
              <a:rPr lang="en-GB" err="1">
                <a:latin typeface="D-DIN"/>
              </a:rPr>
              <a:t>délku</a:t>
            </a:r>
            <a:r>
              <a:rPr lang="en-GB">
                <a:latin typeface="D-DIN"/>
              </a:rPr>
              <a:t> </a:t>
            </a:r>
            <a:r>
              <a:rPr lang="en-GB" err="1">
                <a:latin typeface="D-DIN"/>
              </a:rPr>
              <a:t>průzkumu</a:t>
            </a:r>
            <a:r>
              <a:rPr lang="en-GB">
                <a:latin typeface="D-DIN"/>
              </a:rPr>
              <a:t> </a:t>
            </a:r>
            <a:r>
              <a:rPr lang="en-GB" err="1">
                <a:latin typeface="D-DIN"/>
              </a:rPr>
              <a:t>na</a:t>
            </a:r>
            <a:r>
              <a:rPr lang="en-GB">
                <a:latin typeface="D-DIN"/>
              </a:rPr>
              <a:t> </a:t>
            </a:r>
            <a:r>
              <a:rPr lang="en-GB" err="1">
                <a:latin typeface="D-DIN"/>
              </a:rPr>
              <a:t>přijatelné</a:t>
            </a:r>
            <a:r>
              <a:rPr lang="en-GB">
                <a:latin typeface="D-DIN"/>
              </a:rPr>
              <a:t> </a:t>
            </a:r>
            <a:r>
              <a:rPr lang="en-GB" err="1">
                <a:latin typeface="D-DIN"/>
              </a:rPr>
              <a:t>úrovni</a:t>
            </a:r>
            <a:r>
              <a:rPr lang="en-GB">
                <a:latin typeface="D-DIN"/>
              </a:rPr>
              <a:t>, </a:t>
            </a:r>
            <a:r>
              <a:rPr lang="en-GB" err="1">
                <a:latin typeface="D-DIN"/>
              </a:rPr>
              <a:t>abyste</a:t>
            </a:r>
            <a:r>
              <a:rPr lang="en-GB">
                <a:latin typeface="D-DIN"/>
              </a:rPr>
              <a:t> </a:t>
            </a:r>
            <a:r>
              <a:rPr lang="en-GB" err="1">
                <a:latin typeface="D-DIN"/>
              </a:rPr>
              <a:t>podpořili</a:t>
            </a:r>
            <a:r>
              <a:rPr lang="en-GB">
                <a:latin typeface="D-DIN"/>
              </a:rPr>
              <a:t> </a:t>
            </a:r>
            <a:r>
              <a:rPr lang="en-GB" err="1">
                <a:latin typeface="D-DIN"/>
              </a:rPr>
              <a:t>jeho</a:t>
            </a:r>
            <a:r>
              <a:rPr lang="en-GB">
                <a:latin typeface="D-DIN"/>
              </a:rPr>
              <a:t> </a:t>
            </a:r>
            <a:r>
              <a:rPr lang="en-GB" err="1">
                <a:latin typeface="D-DIN"/>
              </a:rPr>
              <a:t>vyplnění</a:t>
            </a:r>
            <a:r>
              <a:rPr lang="en-GB">
                <a:latin typeface="D-DIN"/>
              </a:rPr>
              <a:t> </a:t>
            </a:r>
            <a:r>
              <a:rPr lang="en-GB">
                <a:effectLst/>
                <a:latin typeface="D-DIN"/>
              </a:rPr>
              <a:t>a </a:t>
            </a:r>
            <a:r>
              <a:rPr lang="en-GB" err="1">
                <a:latin typeface="D-DIN"/>
              </a:rPr>
              <a:t>vysokou</a:t>
            </a:r>
            <a:r>
              <a:rPr lang="en-GB">
                <a:latin typeface="D-DIN"/>
              </a:rPr>
              <a:t> </a:t>
            </a:r>
            <a:r>
              <a:rPr lang="en-GB" err="1">
                <a:latin typeface="D-DIN"/>
              </a:rPr>
              <a:t>míru</a:t>
            </a:r>
            <a:r>
              <a:rPr lang="en-GB">
                <a:latin typeface="D-DIN"/>
              </a:rPr>
              <a:t> </a:t>
            </a:r>
            <a:r>
              <a:rPr lang="en-GB" err="1">
                <a:latin typeface="D-DIN"/>
              </a:rPr>
              <a:t>odpovědí</a:t>
            </a:r>
            <a:r>
              <a:rPr lang="en-GB">
                <a:effectLst/>
                <a:latin typeface="D-DIN"/>
              </a:rPr>
              <a:t>.</a:t>
            </a:r>
            <a:r>
              <a:rPr lang="en-GB">
                <a:latin typeface="D-DIN"/>
              </a:rPr>
              <a:t> </a:t>
            </a:r>
            <a:endParaRPr lang="en-GB"/>
          </a:p>
          <a:p>
            <a:pPr marL="342900" indent="-342900" algn="just">
              <a:lnSpc>
                <a:spcPct val="114999"/>
              </a:lnSpc>
              <a:buSzPts val="1000"/>
              <a:buFont typeface="Arial" panose="05050102010706020507" pitchFamily="18" charset="2"/>
              <a:buChar char="•"/>
              <a:tabLst>
                <a:tab pos="457200" algn="l"/>
              </a:tabLst>
            </a:pPr>
            <a:r>
              <a:rPr lang="en-GB" err="1">
                <a:latin typeface="D-DIN"/>
              </a:rPr>
              <a:t>Shromažďujte</a:t>
            </a:r>
            <a:r>
              <a:rPr lang="en-GB">
                <a:latin typeface="D-DIN"/>
              </a:rPr>
              <a:t> </a:t>
            </a:r>
            <a:r>
              <a:rPr lang="en-GB" err="1">
                <a:latin typeface="D-DIN"/>
              </a:rPr>
              <a:t>pouze</a:t>
            </a:r>
            <a:r>
              <a:rPr lang="en-GB">
                <a:latin typeface="D-DIN"/>
              </a:rPr>
              <a:t> </a:t>
            </a:r>
            <a:r>
              <a:rPr lang="en-GB" err="1">
                <a:latin typeface="D-DIN"/>
              </a:rPr>
              <a:t>údaje</a:t>
            </a:r>
            <a:r>
              <a:rPr lang="en-GB">
                <a:latin typeface="D-DIN"/>
              </a:rPr>
              <a:t>, </a:t>
            </a:r>
            <a:r>
              <a:rPr lang="en-GB" err="1">
                <a:latin typeface="D-DIN"/>
              </a:rPr>
              <a:t>které</a:t>
            </a:r>
            <a:r>
              <a:rPr lang="en-GB">
                <a:latin typeface="D-DIN"/>
              </a:rPr>
              <a:t> </a:t>
            </a:r>
            <a:r>
              <a:rPr lang="en-GB" err="1">
                <a:latin typeface="D-DIN"/>
              </a:rPr>
              <a:t>hodláte</a:t>
            </a:r>
            <a:r>
              <a:rPr lang="en-GB">
                <a:latin typeface="D-DIN"/>
              </a:rPr>
              <a:t> </a:t>
            </a:r>
            <a:r>
              <a:rPr lang="en-GB" err="1">
                <a:latin typeface="D-DIN"/>
              </a:rPr>
              <a:t>analyzovat</a:t>
            </a:r>
            <a:r>
              <a:rPr lang="en-GB">
                <a:latin typeface="D-DIN"/>
              </a:rPr>
              <a:t>, proto </a:t>
            </a:r>
            <a:r>
              <a:rPr lang="en-GB" err="1">
                <a:latin typeface="D-DIN"/>
              </a:rPr>
              <a:t>buďte</a:t>
            </a:r>
            <a:r>
              <a:rPr lang="en-GB">
                <a:latin typeface="D-DIN"/>
              </a:rPr>
              <a:t> </a:t>
            </a:r>
            <a:r>
              <a:rPr lang="en-GB" err="1">
                <a:latin typeface="D-DIN"/>
              </a:rPr>
              <a:t>kritičtí</a:t>
            </a:r>
            <a:r>
              <a:rPr lang="en-GB">
                <a:latin typeface="D-DIN"/>
              </a:rPr>
              <a:t> </a:t>
            </a:r>
            <a:r>
              <a:rPr lang="en-GB" err="1">
                <a:latin typeface="D-DIN"/>
              </a:rPr>
              <a:t>při</a:t>
            </a:r>
            <a:r>
              <a:rPr lang="en-GB">
                <a:latin typeface="D-DIN"/>
              </a:rPr>
              <a:t> </a:t>
            </a:r>
            <a:r>
              <a:rPr lang="en-GB" err="1">
                <a:latin typeface="D-DIN"/>
              </a:rPr>
              <a:t>výběru</a:t>
            </a:r>
            <a:r>
              <a:rPr lang="en-GB">
                <a:latin typeface="D-DIN"/>
              </a:rPr>
              <a:t> </a:t>
            </a:r>
            <a:r>
              <a:rPr lang="en-GB" err="1">
                <a:latin typeface="D-DIN"/>
              </a:rPr>
              <a:t>otázek</a:t>
            </a:r>
            <a:r>
              <a:rPr lang="en-GB">
                <a:latin typeface="D-DIN"/>
              </a:rPr>
              <a:t> s </a:t>
            </a:r>
            <a:r>
              <a:rPr lang="en-GB" err="1">
                <a:latin typeface="D-DIN"/>
              </a:rPr>
              <a:t>otevřenými</a:t>
            </a:r>
            <a:r>
              <a:rPr lang="en-GB">
                <a:latin typeface="D-DIN"/>
              </a:rPr>
              <a:t> </a:t>
            </a:r>
            <a:r>
              <a:rPr lang="en-GB" err="1">
                <a:latin typeface="D-DIN"/>
              </a:rPr>
              <a:t>odpověďmi</a:t>
            </a:r>
            <a:r>
              <a:rPr lang="en-GB">
                <a:effectLst/>
                <a:latin typeface="D-DIN"/>
              </a:rPr>
              <a:t>!</a:t>
            </a:r>
            <a:r>
              <a:rPr lang="en-GB">
                <a:latin typeface="D-DIN"/>
              </a:rPr>
              <a:t> </a:t>
            </a:r>
            <a:endParaRPr lang="en-GB">
              <a:latin typeface="D-DIN"/>
              <a:cs typeface="Times New Roman"/>
            </a:endParaRPr>
          </a:p>
          <a:p>
            <a:pPr marL="342900" indent="-342900" algn="just">
              <a:lnSpc>
                <a:spcPct val="114999"/>
              </a:lnSpc>
              <a:buSzPts val="1000"/>
              <a:buFont typeface="Symbol" panose="05050102010706020507" pitchFamily="18" charset="2"/>
              <a:buChar char=""/>
              <a:tabLst>
                <a:tab pos="457200" algn="l"/>
              </a:tabLst>
            </a:pPr>
            <a:r>
              <a:rPr lang="en-GB" err="1">
                <a:latin typeface="D-DIN"/>
              </a:rPr>
              <a:t>Nezapomeňte</a:t>
            </a:r>
            <a:r>
              <a:rPr lang="en-GB">
                <a:latin typeface="D-DIN"/>
              </a:rPr>
              <a:t> </a:t>
            </a:r>
            <a:r>
              <a:rPr lang="en-GB" err="1">
                <a:latin typeface="D-DIN"/>
              </a:rPr>
              <a:t>používat</a:t>
            </a:r>
            <a:r>
              <a:rPr lang="en-GB">
                <a:latin typeface="D-DIN"/>
              </a:rPr>
              <a:t> </a:t>
            </a:r>
            <a:r>
              <a:rPr lang="en-GB" err="1">
                <a:latin typeface="D-DIN"/>
              </a:rPr>
              <a:t>jasné</a:t>
            </a:r>
            <a:r>
              <a:rPr lang="en-GB">
                <a:latin typeface="D-DIN"/>
              </a:rPr>
              <a:t> </a:t>
            </a:r>
            <a:r>
              <a:rPr lang="en-GB" err="1">
                <a:latin typeface="D-DIN"/>
              </a:rPr>
              <a:t>definice</a:t>
            </a:r>
            <a:r>
              <a:rPr lang="en-GB">
                <a:latin typeface="D-DIN"/>
              </a:rPr>
              <a:t> </a:t>
            </a:r>
            <a:r>
              <a:rPr lang="en-GB" err="1">
                <a:latin typeface="D-DIN"/>
              </a:rPr>
              <a:t>používaných</a:t>
            </a:r>
            <a:r>
              <a:rPr lang="en-GB">
                <a:latin typeface="D-DIN"/>
              </a:rPr>
              <a:t> </a:t>
            </a:r>
            <a:r>
              <a:rPr lang="en-GB" err="1">
                <a:latin typeface="D-DIN"/>
              </a:rPr>
              <a:t>pojmů</a:t>
            </a:r>
            <a:r>
              <a:rPr lang="en-GB">
                <a:effectLst/>
                <a:latin typeface="D-DIN"/>
              </a:rPr>
              <a:t>, </a:t>
            </a:r>
            <a:r>
              <a:rPr lang="en-GB" err="1">
                <a:latin typeface="D-DIN"/>
              </a:rPr>
              <a:t>například</a:t>
            </a:r>
            <a:r>
              <a:rPr lang="en-GB">
                <a:latin typeface="D-DIN"/>
              </a:rPr>
              <a:t> </a:t>
            </a:r>
            <a:r>
              <a:rPr lang="en-GB" err="1">
                <a:latin typeface="D-DIN"/>
              </a:rPr>
              <a:t>když</a:t>
            </a:r>
            <a:r>
              <a:rPr lang="en-GB">
                <a:latin typeface="D-DIN"/>
              </a:rPr>
              <a:t> </a:t>
            </a:r>
            <a:r>
              <a:rPr lang="en-GB" err="1">
                <a:latin typeface="D-DIN"/>
              </a:rPr>
              <a:t>používáte</a:t>
            </a:r>
            <a:r>
              <a:rPr lang="en-GB">
                <a:latin typeface="D-DIN"/>
              </a:rPr>
              <a:t> </a:t>
            </a:r>
            <a:r>
              <a:rPr lang="en-GB" err="1">
                <a:latin typeface="D-DIN"/>
              </a:rPr>
              <a:t>slovní</a:t>
            </a:r>
            <a:r>
              <a:rPr lang="en-GB">
                <a:latin typeface="D-DIN"/>
              </a:rPr>
              <a:t> </a:t>
            </a:r>
            <a:r>
              <a:rPr lang="en-GB" err="1">
                <a:latin typeface="D-DIN"/>
              </a:rPr>
              <a:t>spojení</a:t>
            </a:r>
            <a:r>
              <a:rPr lang="en-GB">
                <a:latin typeface="D-DIN"/>
              </a:rPr>
              <a:t> "</a:t>
            </a:r>
            <a:r>
              <a:rPr lang="en-GB" err="1">
                <a:latin typeface="D-DIN"/>
              </a:rPr>
              <a:t>mimo</a:t>
            </a:r>
            <a:r>
              <a:rPr lang="en-GB">
                <a:latin typeface="D-DIN"/>
              </a:rPr>
              <a:t> </a:t>
            </a:r>
            <a:r>
              <a:rPr lang="en-GB" err="1">
                <a:latin typeface="D-DIN"/>
              </a:rPr>
              <a:t>areál</a:t>
            </a:r>
            <a:r>
              <a:rPr lang="en-GB">
                <a:latin typeface="D-DIN"/>
              </a:rPr>
              <a:t> </a:t>
            </a:r>
            <a:r>
              <a:rPr lang="en-GB" err="1">
                <a:latin typeface="D-DIN"/>
              </a:rPr>
              <a:t>školy</a:t>
            </a:r>
            <a:r>
              <a:rPr lang="en-GB">
                <a:latin typeface="D-DIN"/>
              </a:rPr>
              <a:t> a v </a:t>
            </a:r>
            <a:r>
              <a:rPr lang="en-GB" err="1">
                <a:latin typeface="D-DIN"/>
              </a:rPr>
              <a:t>areálu</a:t>
            </a:r>
            <a:r>
              <a:rPr lang="en-GB">
                <a:latin typeface="D-DIN"/>
              </a:rPr>
              <a:t> </a:t>
            </a:r>
            <a:r>
              <a:rPr lang="en-GB" err="1">
                <a:latin typeface="D-DIN"/>
              </a:rPr>
              <a:t>školy</a:t>
            </a:r>
            <a:r>
              <a:rPr lang="en-GB">
                <a:latin typeface="D-DIN"/>
              </a:rPr>
              <a:t>", </a:t>
            </a:r>
            <a:r>
              <a:rPr lang="en-GB" err="1">
                <a:latin typeface="D-DIN"/>
              </a:rPr>
              <a:t>ujistěte</a:t>
            </a:r>
            <a:r>
              <a:rPr lang="en-GB">
                <a:latin typeface="D-DIN"/>
              </a:rPr>
              <a:t> se</a:t>
            </a:r>
            <a:r>
              <a:rPr lang="en-GB">
                <a:effectLst/>
                <a:latin typeface="D-DIN"/>
              </a:rPr>
              <a:t>, </a:t>
            </a:r>
            <a:r>
              <a:rPr lang="en-GB" err="1">
                <a:latin typeface="D-DIN"/>
              </a:rPr>
              <a:t>že</a:t>
            </a:r>
            <a:r>
              <a:rPr lang="en-GB">
                <a:latin typeface="D-DIN"/>
              </a:rPr>
              <a:t> </a:t>
            </a:r>
            <a:r>
              <a:rPr lang="en-GB" err="1">
                <a:latin typeface="D-DIN"/>
              </a:rPr>
              <a:t>uvádíte</a:t>
            </a:r>
            <a:r>
              <a:rPr lang="en-GB">
                <a:latin typeface="D-DIN"/>
              </a:rPr>
              <a:t> </a:t>
            </a:r>
            <a:r>
              <a:rPr lang="en-GB" err="1">
                <a:latin typeface="D-DIN"/>
              </a:rPr>
              <a:t>jasné</a:t>
            </a:r>
            <a:r>
              <a:rPr lang="en-GB">
                <a:latin typeface="D-DIN"/>
              </a:rPr>
              <a:t> </a:t>
            </a:r>
            <a:r>
              <a:rPr lang="en-GB" err="1">
                <a:latin typeface="D-DIN"/>
              </a:rPr>
              <a:t>definice</a:t>
            </a:r>
            <a:r>
              <a:rPr lang="en-GB">
                <a:latin typeface="D-DIN"/>
              </a:rPr>
              <a:t> </a:t>
            </a:r>
            <a:r>
              <a:rPr lang="en-GB" err="1">
                <a:latin typeface="D-DIN"/>
              </a:rPr>
              <a:t>této</a:t>
            </a:r>
            <a:r>
              <a:rPr lang="en-GB">
                <a:latin typeface="D-DIN"/>
              </a:rPr>
              <a:t> </a:t>
            </a:r>
            <a:r>
              <a:rPr lang="en-GB" err="1">
                <a:latin typeface="D-DIN"/>
              </a:rPr>
              <a:t>terminologie</a:t>
            </a:r>
            <a:r>
              <a:rPr lang="en-GB">
                <a:effectLst/>
                <a:latin typeface="D-DIN"/>
              </a:rPr>
              <a:t>. </a:t>
            </a:r>
            <a:r>
              <a:rPr lang="en-GB" err="1">
                <a:latin typeface="D-DIN"/>
              </a:rPr>
              <a:t>Důležité</a:t>
            </a:r>
            <a:r>
              <a:rPr lang="en-GB">
                <a:latin typeface="D-DIN"/>
              </a:rPr>
              <a:t> je</a:t>
            </a:r>
            <a:r>
              <a:rPr lang="en-GB">
                <a:effectLst/>
                <a:latin typeface="D-DIN"/>
              </a:rPr>
              <a:t>, </a:t>
            </a:r>
            <a:r>
              <a:rPr lang="en-GB" err="1">
                <a:latin typeface="D-DIN"/>
              </a:rPr>
              <a:t>abyste</a:t>
            </a:r>
            <a:r>
              <a:rPr lang="en-GB">
                <a:latin typeface="D-DIN"/>
              </a:rPr>
              <a:t> </a:t>
            </a:r>
            <a:r>
              <a:rPr lang="en-GB" err="1">
                <a:latin typeface="D-DIN"/>
              </a:rPr>
              <a:t>při</a:t>
            </a:r>
            <a:r>
              <a:rPr lang="en-GB">
                <a:latin typeface="D-DIN"/>
              </a:rPr>
              <a:t> </a:t>
            </a:r>
            <a:r>
              <a:rPr lang="en-GB" err="1">
                <a:latin typeface="D-DIN"/>
              </a:rPr>
              <a:t>popisu</a:t>
            </a:r>
            <a:r>
              <a:rPr lang="en-GB">
                <a:latin typeface="D-DIN"/>
              </a:rPr>
              <a:t> </a:t>
            </a:r>
            <a:r>
              <a:rPr lang="en-GB" err="1">
                <a:latin typeface="D-DIN"/>
              </a:rPr>
              <a:t>různých</a:t>
            </a:r>
            <a:r>
              <a:rPr lang="en-GB">
                <a:latin typeface="D-DIN"/>
              </a:rPr>
              <a:t> </a:t>
            </a:r>
            <a:r>
              <a:rPr lang="en-GB" err="1">
                <a:latin typeface="D-DIN"/>
              </a:rPr>
              <a:t>forem</a:t>
            </a:r>
            <a:r>
              <a:rPr lang="en-GB">
                <a:latin typeface="D-DIN"/>
              </a:rPr>
              <a:t> </a:t>
            </a:r>
            <a:r>
              <a:rPr lang="en-GB" err="1">
                <a:latin typeface="D-DIN"/>
              </a:rPr>
              <a:t>genderově</a:t>
            </a:r>
            <a:r>
              <a:rPr lang="en-GB">
                <a:latin typeface="D-DIN"/>
              </a:rPr>
              <a:t> </a:t>
            </a:r>
            <a:r>
              <a:rPr lang="en-GB" err="1">
                <a:latin typeface="D-DIN"/>
              </a:rPr>
              <a:t>podmíněného</a:t>
            </a:r>
            <a:r>
              <a:rPr lang="en-GB">
                <a:latin typeface="D-DIN"/>
              </a:rPr>
              <a:t> </a:t>
            </a:r>
            <a:r>
              <a:rPr lang="en-GB" err="1">
                <a:latin typeface="D-DIN"/>
              </a:rPr>
              <a:t>násilí</a:t>
            </a:r>
            <a:r>
              <a:rPr lang="en-GB">
                <a:latin typeface="D-DIN"/>
              </a:rPr>
              <a:t> </a:t>
            </a:r>
            <a:r>
              <a:rPr lang="en-GB" err="1">
                <a:latin typeface="D-DIN"/>
              </a:rPr>
              <a:t>popisovali</a:t>
            </a:r>
            <a:r>
              <a:rPr lang="en-GB">
                <a:latin typeface="D-DIN"/>
              </a:rPr>
              <a:t> </a:t>
            </a:r>
            <a:r>
              <a:rPr lang="en-GB" err="1">
                <a:latin typeface="D-DIN"/>
              </a:rPr>
              <a:t>konkrétní</a:t>
            </a:r>
            <a:r>
              <a:rPr lang="en-GB">
                <a:latin typeface="D-DIN"/>
              </a:rPr>
              <a:t> </a:t>
            </a:r>
            <a:r>
              <a:rPr lang="en-GB" err="1">
                <a:latin typeface="D-DIN"/>
              </a:rPr>
              <a:t>situace</a:t>
            </a:r>
            <a:r>
              <a:rPr lang="en-GB">
                <a:latin typeface="D-DIN"/>
              </a:rPr>
              <a:t> </a:t>
            </a:r>
            <a:r>
              <a:rPr lang="en-GB" err="1">
                <a:latin typeface="D-DIN"/>
              </a:rPr>
              <a:t>namísto</a:t>
            </a:r>
            <a:r>
              <a:rPr lang="en-GB">
                <a:latin typeface="D-DIN"/>
              </a:rPr>
              <a:t> </a:t>
            </a:r>
            <a:r>
              <a:rPr lang="en-GB" err="1">
                <a:latin typeface="D-DIN"/>
              </a:rPr>
              <a:t>používání</a:t>
            </a:r>
            <a:r>
              <a:rPr lang="en-GB">
                <a:latin typeface="D-DIN"/>
              </a:rPr>
              <a:t> </a:t>
            </a:r>
            <a:r>
              <a:rPr lang="en-GB" err="1">
                <a:latin typeface="D-DIN"/>
              </a:rPr>
              <a:t>konkrétních</a:t>
            </a:r>
            <a:r>
              <a:rPr lang="en-GB">
                <a:latin typeface="D-DIN"/>
              </a:rPr>
              <a:t> </a:t>
            </a:r>
            <a:r>
              <a:rPr lang="en-GB" err="1">
                <a:latin typeface="D-DIN"/>
              </a:rPr>
              <a:t>termínů</a:t>
            </a:r>
            <a:r>
              <a:rPr lang="en-GB">
                <a:effectLst/>
                <a:latin typeface="D-DIN"/>
              </a:rPr>
              <a:t>, </a:t>
            </a:r>
            <a:r>
              <a:rPr lang="en-GB" err="1">
                <a:latin typeface="D-DIN"/>
              </a:rPr>
              <a:t>jako</a:t>
            </a:r>
            <a:r>
              <a:rPr lang="en-GB">
                <a:latin typeface="D-DIN"/>
              </a:rPr>
              <a:t> je </a:t>
            </a:r>
            <a:r>
              <a:rPr lang="en-GB" err="1">
                <a:latin typeface="D-DIN"/>
              </a:rPr>
              <a:t>znásilnění</a:t>
            </a:r>
            <a:r>
              <a:rPr lang="en-GB">
                <a:latin typeface="D-DIN"/>
              </a:rPr>
              <a:t> </a:t>
            </a:r>
            <a:r>
              <a:rPr lang="en-GB" err="1">
                <a:latin typeface="D-DIN"/>
              </a:rPr>
              <a:t>nebo</a:t>
            </a:r>
            <a:r>
              <a:rPr lang="en-GB">
                <a:latin typeface="D-DIN"/>
              </a:rPr>
              <a:t> </a:t>
            </a:r>
            <a:r>
              <a:rPr lang="en-GB" err="1">
                <a:latin typeface="D-DIN"/>
              </a:rPr>
              <a:t>sexuální</a:t>
            </a:r>
            <a:r>
              <a:rPr lang="en-GB">
                <a:latin typeface="D-DIN"/>
              </a:rPr>
              <a:t> </a:t>
            </a:r>
            <a:r>
              <a:rPr lang="en-GB" err="1">
                <a:latin typeface="D-DIN"/>
              </a:rPr>
              <a:t>obtěžování</a:t>
            </a:r>
            <a:r>
              <a:rPr lang="en-GB">
                <a:effectLst/>
                <a:latin typeface="D-DIN"/>
              </a:rPr>
              <a:t>. </a:t>
            </a:r>
            <a:r>
              <a:rPr lang="en-GB" err="1">
                <a:latin typeface="D-DIN"/>
              </a:rPr>
              <a:t>Mnoho</a:t>
            </a:r>
            <a:r>
              <a:rPr lang="en-GB">
                <a:latin typeface="D-DIN"/>
              </a:rPr>
              <a:t> </a:t>
            </a:r>
            <a:r>
              <a:rPr lang="en-GB" err="1">
                <a:latin typeface="D-DIN"/>
              </a:rPr>
              <a:t>lidí</a:t>
            </a:r>
            <a:r>
              <a:rPr lang="en-GB">
                <a:latin typeface="D-DIN"/>
              </a:rPr>
              <a:t>, </a:t>
            </a:r>
            <a:r>
              <a:rPr lang="en-GB" err="1">
                <a:latin typeface="D-DIN"/>
              </a:rPr>
              <a:t>kteří</a:t>
            </a:r>
            <a:r>
              <a:rPr lang="en-GB">
                <a:latin typeface="D-DIN"/>
              </a:rPr>
              <a:t> </a:t>
            </a:r>
            <a:r>
              <a:rPr lang="en-GB" err="1">
                <a:latin typeface="D-DIN"/>
              </a:rPr>
              <a:t>zažili</a:t>
            </a:r>
            <a:r>
              <a:rPr lang="en-GB">
                <a:latin typeface="D-DIN"/>
              </a:rPr>
              <a:t> </a:t>
            </a:r>
            <a:r>
              <a:rPr lang="en-GB" err="1">
                <a:latin typeface="D-DIN"/>
              </a:rPr>
              <a:t>znásilnění</a:t>
            </a:r>
            <a:r>
              <a:rPr lang="en-GB">
                <a:latin typeface="D-DIN"/>
              </a:rPr>
              <a:t> </a:t>
            </a:r>
            <a:r>
              <a:rPr lang="en-GB" err="1">
                <a:latin typeface="D-DIN"/>
              </a:rPr>
              <a:t>nebo</a:t>
            </a:r>
            <a:r>
              <a:rPr lang="en-GB">
                <a:latin typeface="D-DIN"/>
              </a:rPr>
              <a:t> </a:t>
            </a:r>
            <a:r>
              <a:rPr lang="en-GB" err="1">
                <a:latin typeface="D-DIN"/>
              </a:rPr>
              <a:t>sexuální</a:t>
            </a:r>
            <a:r>
              <a:rPr lang="en-GB">
                <a:latin typeface="D-DIN"/>
              </a:rPr>
              <a:t> </a:t>
            </a:r>
            <a:r>
              <a:rPr lang="en-GB" err="1">
                <a:latin typeface="D-DIN"/>
              </a:rPr>
              <a:t>obtěžování</a:t>
            </a:r>
            <a:r>
              <a:rPr lang="en-GB">
                <a:latin typeface="D-DIN"/>
              </a:rPr>
              <a:t>, </a:t>
            </a:r>
            <a:r>
              <a:rPr lang="en-GB" err="1">
                <a:latin typeface="D-DIN"/>
              </a:rPr>
              <a:t>své</a:t>
            </a:r>
            <a:r>
              <a:rPr lang="en-GB">
                <a:latin typeface="D-DIN"/>
              </a:rPr>
              <a:t> </a:t>
            </a:r>
            <a:r>
              <a:rPr lang="en-GB" err="1">
                <a:latin typeface="D-DIN"/>
              </a:rPr>
              <a:t>zkušenosti</a:t>
            </a:r>
            <a:r>
              <a:rPr lang="en-GB">
                <a:latin typeface="D-DIN"/>
              </a:rPr>
              <a:t> s </a:t>
            </a:r>
            <a:r>
              <a:rPr lang="en-GB" err="1">
                <a:latin typeface="D-DIN"/>
              </a:rPr>
              <a:t>tímto</a:t>
            </a:r>
            <a:r>
              <a:rPr lang="en-GB">
                <a:latin typeface="D-DIN"/>
              </a:rPr>
              <a:t> </a:t>
            </a:r>
            <a:r>
              <a:rPr lang="en-GB" err="1">
                <a:latin typeface="D-DIN"/>
              </a:rPr>
              <a:t>termínem</a:t>
            </a:r>
            <a:r>
              <a:rPr lang="en-GB">
                <a:latin typeface="D-DIN"/>
              </a:rPr>
              <a:t> </a:t>
            </a:r>
            <a:r>
              <a:rPr lang="en-GB" err="1">
                <a:latin typeface="D-DIN"/>
              </a:rPr>
              <a:t>neidentifikuje</a:t>
            </a:r>
            <a:r>
              <a:rPr lang="en-GB">
                <a:effectLst/>
                <a:latin typeface="D-DIN"/>
              </a:rPr>
              <a:t>.</a:t>
            </a:r>
            <a:endParaRPr lang="en-GB">
              <a:latin typeface="D-DIN"/>
            </a:endParaRPr>
          </a:p>
          <a:p>
            <a:pPr marL="342900" indent="-342900" algn="just">
              <a:lnSpc>
                <a:spcPct val="114999"/>
              </a:lnSpc>
              <a:spcAft>
                <a:spcPts val="800"/>
              </a:spcAft>
              <a:buSzPts val="1000"/>
              <a:buFont typeface="Symbol" panose="05050102010706020507" pitchFamily="18" charset="2"/>
              <a:buChar char=""/>
              <a:tabLst>
                <a:tab pos="457200" algn="l"/>
              </a:tabLst>
            </a:pPr>
            <a:r>
              <a:rPr lang="en-GB">
                <a:latin typeface="D-DIN"/>
              </a:rPr>
              <a:t>A </a:t>
            </a:r>
            <a:r>
              <a:rPr lang="en-GB" err="1">
                <a:latin typeface="D-DIN"/>
              </a:rPr>
              <a:t>konečně</a:t>
            </a:r>
            <a:r>
              <a:rPr lang="en-GB">
                <a:latin typeface="D-DIN"/>
              </a:rPr>
              <a:t>, </a:t>
            </a:r>
            <a:r>
              <a:rPr lang="en-GB" err="1">
                <a:latin typeface="D-DIN"/>
              </a:rPr>
              <a:t>používejte</a:t>
            </a:r>
            <a:r>
              <a:rPr lang="en-GB">
                <a:latin typeface="D-DIN"/>
              </a:rPr>
              <a:t> </a:t>
            </a:r>
            <a:r>
              <a:rPr lang="en-GB" err="1">
                <a:latin typeface="D-DIN"/>
              </a:rPr>
              <a:t>genderově</a:t>
            </a:r>
            <a:r>
              <a:rPr lang="en-GB">
                <a:latin typeface="D-DIN"/>
              </a:rPr>
              <a:t> </a:t>
            </a:r>
            <a:r>
              <a:rPr lang="en-GB" err="1">
                <a:latin typeface="D-DIN"/>
              </a:rPr>
              <a:t>inkluzivní</a:t>
            </a:r>
            <a:r>
              <a:rPr lang="en-GB">
                <a:latin typeface="D-DIN"/>
              </a:rPr>
              <a:t> </a:t>
            </a:r>
            <a:r>
              <a:rPr lang="en-GB" err="1">
                <a:latin typeface="D-DIN"/>
              </a:rPr>
              <a:t>jazyk</a:t>
            </a:r>
            <a:r>
              <a:rPr lang="en-GB">
                <a:latin typeface="D-DIN"/>
              </a:rPr>
              <a:t> a </a:t>
            </a:r>
            <a:r>
              <a:rPr lang="en-GB" err="1">
                <a:latin typeface="D-DIN"/>
              </a:rPr>
              <a:t>nepředpokládejte</a:t>
            </a:r>
            <a:r>
              <a:rPr lang="en-GB">
                <a:effectLst/>
                <a:latin typeface="D-DIN"/>
              </a:rPr>
              <a:t>, </a:t>
            </a:r>
            <a:r>
              <a:rPr lang="en-GB" err="1">
                <a:latin typeface="D-DIN"/>
              </a:rPr>
              <a:t>že</a:t>
            </a:r>
            <a:r>
              <a:rPr lang="en-GB">
                <a:latin typeface="D-DIN"/>
              </a:rPr>
              <a:t> </a:t>
            </a:r>
            <a:r>
              <a:rPr lang="en-GB" err="1">
                <a:latin typeface="D-DIN"/>
              </a:rPr>
              <a:t>všechny</a:t>
            </a:r>
            <a:r>
              <a:rPr lang="en-GB">
                <a:latin typeface="D-DIN"/>
              </a:rPr>
              <a:t> </a:t>
            </a:r>
            <a:r>
              <a:rPr lang="en-GB" err="1">
                <a:latin typeface="D-DIN"/>
              </a:rPr>
              <a:t>oběti</a:t>
            </a:r>
            <a:r>
              <a:rPr lang="en-GB">
                <a:latin typeface="D-DIN"/>
              </a:rPr>
              <a:t> se </a:t>
            </a:r>
            <a:r>
              <a:rPr lang="en-GB" err="1">
                <a:latin typeface="D-DIN"/>
              </a:rPr>
              <a:t>identifikují</a:t>
            </a:r>
            <a:r>
              <a:rPr lang="en-GB">
                <a:latin typeface="D-DIN"/>
              </a:rPr>
              <a:t> </a:t>
            </a:r>
            <a:r>
              <a:rPr lang="en-GB" err="1">
                <a:latin typeface="D-DIN"/>
              </a:rPr>
              <a:t>jako</a:t>
            </a:r>
            <a:r>
              <a:rPr lang="en-GB">
                <a:latin typeface="D-DIN"/>
              </a:rPr>
              <a:t> "</a:t>
            </a:r>
            <a:r>
              <a:rPr lang="en-GB" err="1">
                <a:latin typeface="D-DIN"/>
              </a:rPr>
              <a:t>žena</a:t>
            </a:r>
            <a:r>
              <a:rPr lang="en-GB">
                <a:latin typeface="D-DIN"/>
              </a:rPr>
              <a:t>". </a:t>
            </a:r>
            <a:r>
              <a:rPr lang="en-GB" err="1">
                <a:latin typeface="D-DIN"/>
              </a:rPr>
              <a:t>Zvolte</a:t>
            </a:r>
            <a:r>
              <a:rPr lang="en-GB">
                <a:latin typeface="D-DIN"/>
              </a:rPr>
              <a:t> </a:t>
            </a:r>
            <a:r>
              <a:rPr lang="en-GB" err="1">
                <a:latin typeface="D-DIN"/>
              </a:rPr>
              <a:t>raději</a:t>
            </a:r>
            <a:r>
              <a:rPr lang="en-GB">
                <a:latin typeface="D-DIN"/>
              </a:rPr>
              <a:t> "</a:t>
            </a:r>
            <a:r>
              <a:rPr lang="en-GB" err="1">
                <a:latin typeface="D-DIN"/>
              </a:rPr>
              <a:t>osoba</a:t>
            </a:r>
            <a:r>
              <a:rPr lang="en-GB">
                <a:latin typeface="D-DIN"/>
              </a:rPr>
              <a:t>". </a:t>
            </a:r>
            <a:endParaRPr lang="en-GB" sz="1800">
              <a:latin typeface="Calibri"/>
              <a:cs typeface="Calibri"/>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23</a:t>
            </a:fld>
            <a:endParaRPr lang="en-US"/>
          </a:p>
        </p:txBody>
      </p:sp>
    </p:spTree>
    <p:extLst>
      <p:ext uri="{BB962C8B-B14F-4D97-AF65-F5344CB8AC3E}">
        <p14:creationId xmlns:p14="http://schemas.microsoft.com/office/powerpoint/2010/main" val="18508668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More tips and hints regarding the survey implementation stage,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a:effectLst/>
                <a:latin typeface="Times New Roman" panose="02020603050405020304" pitchFamily="18" charset="0"/>
                <a:ea typeface="Arial" panose="020B0604020202020204" pitchFamily="34" charset="0"/>
                <a:cs typeface="Times New Roman" panose="02020603050405020304" pitchFamily="18" charset="0"/>
              </a:rPr>
              <a:t>When you share the survey, for data protection use internal channels to control access in case it is an anonymous survey and to ensure that respondents belong to your institution. Avoid sharing the survey link via social media platforms as you cannot know for sure whether the person is a member of your institution or not, if no institutional login is required.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a:effectLst/>
                <a:latin typeface="Times New Roman" panose="02020603050405020304" pitchFamily="18" charset="0"/>
                <a:ea typeface="Arial" panose="020B0604020202020204" pitchFamily="34" charset="0"/>
                <a:cs typeface="Times New Roman" panose="02020603050405020304" pitchFamily="18" charset="0"/>
              </a:rPr>
              <a:t>In order to ensure high response rate, send weekly reminders and keep the survey access open to responds for 4 weeks or longer. Victims of violence may decide to respond at a later phase, not necessarily once the survey is disseminated.</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a:effectLst/>
                <a:latin typeface="Times New Roman" panose="02020603050405020304" pitchFamily="18" charset="0"/>
                <a:ea typeface="Arial" panose="020B0604020202020204" pitchFamily="34" charset="0"/>
                <a:cs typeface="Times New Roman" panose="02020603050405020304" pitchFamily="18" charset="0"/>
              </a:rPr>
              <a:t>The dissemination of the results to the decision-making bodies is very important. By sharing the results with these groups, they can better understand the scope and severity of gender-based violence in academic contexts, and use this information to develop interventions and policies to prevent and respond to such cases.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b="1">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Prevalence has additional elements in its dedicated page on the toolkit that refer to research ethics:</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Ensure anonymous participation, and do not collect personal information parameters nor any other parameter to identify the specific unit, status of a person.</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Such surveys should take a survivor or victim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center</a:t>
            </a:r>
            <a:r>
              <a:rPr lang="en-GB" sz="1800">
                <a:effectLst/>
                <a:latin typeface="Times New Roman" panose="02020603050405020304" pitchFamily="18" charset="0"/>
                <a:ea typeface="Arial" panose="020B0604020202020204" pitchFamily="34" charset="0"/>
                <a:cs typeface="Times New Roman" panose="02020603050405020304" pitchFamily="18" charset="0"/>
              </a:rPr>
              <a:t> approached, and protect respondents by re-traumatisation, thus make sure you include trigger warnings in the informed consent form at the beginning , and provide information on available national/regional/organisational helplines throughout the survey, for example, see the UniSAFE collection of national support resources for counselling and helplines.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Under Prevalence page you can find additional communication material and guidance on how you can promote such survey, or present its results. UniSAFE is providing free templates and text all part of the UniSAFE survey open source survey</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25</a:t>
            </a:fld>
            <a:endParaRPr lang="en-US"/>
          </a:p>
        </p:txBody>
      </p:sp>
    </p:spTree>
    <p:extLst>
      <p:ext uri="{BB962C8B-B14F-4D97-AF65-F5344CB8AC3E}">
        <p14:creationId xmlns:p14="http://schemas.microsoft.com/office/powerpoint/2010/main" val="35027369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Prevention refers to measures to promote changes in the social and cultural patterns of behaviour and attitudes of all members of the institutional community. Examples: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a:effectLst/>
                <a:latin typeface="Times New Roman" panose="02020603050405020304" pitchFamily="18" charset="0"/>
                <a:ea typeface="Arial" panose="020B0604020202020204" pitchFamily="34" charset="0"/>
                <a:cs typeface="Times New Roman" panose="02020603050405020304" pitchFamily="18" charset="0"/>
              </a:rPr>
              <a:t>A clear </a:t>
            </a:r>
            <a:r>
              <a:rPr lang="en-GB" sz="1800" b="1">
                <a:effectLst/>
                <a:latin typeface="Times New Roman" panose="02020603050405020304" pitchFamily="18" charset="0"/>
                <a:ea typeface="Arial" panose="020B0604020202020204" pitchFamily="34" charset="0"/>
                <a:cs typeface="Times New Roman" panose="02020603050405020304" pitchFamily="18" charset="0"/>
              </a:rPr>
              <a:t>code of conduct</a:t>
            </a:r>
            <a:r>
              <a:rPr lang="en-GB" sz="1800">
                <a:effectLst/>
                <a:latin typeface="Times New Roman" panose="02020603050405020304" pitchFamily="18" charset="0"/>
                <a:ea typeface="Arial" panose="020B0604020202020204" pitchFamily="34" charset="0"/>
                <a:cs typeface="Times New Roman" panose="02020603050405020304" pitchFamily="18" charset="0"/>
              </a:rPr>
              <a:t>, laying out expected and unwanted behaviour, with a related </a:t>
            </a:r>
            <a:r>
              <a:rPr lang="en-GB" sz="1800" b="1">
                <a:effectLst/>
                <a:latin typeface="Times New Roman" panose="02020603050405020304" pitchFamily="18" charset="0"/>
                <a:ea typeface="Arial" panose="020B0604020202020204" pitchFamily="34" charset="0"/>
                <a:cs typeface="Times New Roman" panose="02020603050405020304" pitchFamily="18" charset="0"/>
              </a:rPr>
              <a:t>protocol</a:t>
            </a:r>
            <a:r>
              <a:rPr lang="en-GB" sz="1800">
                <a:effectLst/>
                <a:latin typeface="Times New Roman" panose="02020603050405020304" pitchFamily="18" charset="0"/>
                <a:ea typeface="Arial" panose="020B0604020202020204" pitchFamily="34" charset="0"/>
                <a:cs typeface="Times New Roman" panose="02020603050405020304" pitchFamily="18" charset="0"/>
              </a:rPr>
              <a:t> detailing procedures in case of violation of the code of conduct</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a:effectLst/>
                <a:latin typeface="Times New Roman" panose="02020603050405020304" pitchFamily="18" charset="0"/>
                <a:ea typeface="Arial" panose="020B0604020202020204" pitchFamily="34" charset="0"/>
                <a:cs typeface="Times New Roman" panose="02020603050405020304" pitchFamily="18" charset="0"/>
              </a:rPr>
              <a:t>Communication and materials for both existing and new staff and students about gender-based violence, its forms and institutional policies in place</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a:effectLst/>
                <a:latin typeface="Times New Roman" panose="02020603050405020304" pitchFamily="18" charset="0"/>
                <a:ea typeface="Arial" panose="020B0604020202020204" pitchFamily="34" charset="0"/>
                <a:cs typeface="Times New Roman" panose="02020603050405020304" pitchFamily="18" charset="0"/>
              </a:rPr>
              <a:t>Ongoing awareness-raising campaigns (among others on unwanted behaviour and the notion of consent) and training programmes</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a:effectLst/>
                <a:latin typeface="Times New Roman" panose="02020603050405020304" pitchFamily="18" charset="0"/>
                <a:ea typeface="Arial" panose="020B0604020202020204" pitchFamily="34" charset="0"/>
                <a:cs typeface="Times New Roman" panose="02020603050405020304" pitchFamily="18" charset="0"/>
              </a:rPr>
              <a:t>Improving features and knowledge (e.g. a button to report gender-based violence on online platforms, teachers’ evaluation surveys, lighting on campuses etc.)</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a:effectLst/>
                <a:latin typeface="Times New Roman" panose="02020603050405020304" pitchFamily="18" charset="0"/>
                <a:ea typeface="Arial" panose="020B0604020202020204" pitchFamily="34" charset="0"/>
                <a:cs typeface="Times New Roman" panose="02020603050405020304" pitchFamily="18" charset="0"/>
              </a:rPr>
              <a:t>Training and empowerment of bystanders</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a:effectLst/>
                <a:latin typeface="Times New Roman" panose="02020603050405020304" pitchFamily="18" charset="0"/>
                <a:ea typeface="Arial" panose="020B0604020202020204" pitchFamily="34" charset="0"/>
                <a:cs typeface="Times New Roman" panose="02020603050405020304" pitchFamily="18" charset="0"/>
              </a:rPr>
              <a:t>Integration of issues related to gender-based violence in teaching and research (both content and process)</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27</a:t>
            </a:fld>
            <a:endParaRPr lang="en-US"/>
          </a:p>
        </p:txBody>
      </p:sp>
    </p:spTree>
    <p:extLst>
      <p:ext uri="{BB962C8B-B14F-4D97-AF65-F5344CB8AC3E}">
        <p14:creationId xmlns:p14="http://schemas.microsoft.com/office/powerpoint/2010/main" val="10852252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Some tips and hints on this..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a:effectLst/>
                <a:latin typeface="Times New Roman" panose="02020603050405020304" pitchFamily="18" charset="0"/>
                <a:ea typeface="Arial" panose="020B0604020202020204" pitchFamily="34" charset="0"/>
                <a:cs typeface="Times New Roman" panose="02020603050405020304" pitchFamily="18" charset="0"/>
              </a:rPr>
              <a:t>In order to ensure the communication of all these, it is very important to engage the communication departments for the implementation of a prevention strategy. Such strategy can be embedded to the institutional communication strategy that will support the institutionalisation of prevention measures. Make sure you engage the communication department in the design and implementation process.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indent="3810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a:effectLst/>
                <a:latin typeface="Times New Roman" panose="02020603050405020304" pitchFamily="18" charset="0"/>
                <a:ea typeface="Arial" panose="020B0604020202020204" pitchFamily="34" charset="0"/>
                <a:cs typeface="Times New Roman" panose="02020603050405020304" pitchFamily="18" charset="0"/>
              </a:rPr>
              <a:t>Reach the broadest possible audience by sharing information on activities and training opportunities through multiple channels. The institution's main channels (website, social media pages etc.) are important to be utilised.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indent="3810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a:effectLst/>
                <a:latin typeface="Times New Roman" panose="02020603050405020304" pitchFamily="18" charset="0"/>
                <a:ea typeface="Arial" panose="020B0604020202020204" pitchFamily="34" charset="0"/>
                <a:cs typeface="Times New Roman" panose="02020603050405020304" pitchFamily="18" charset="0"/>
              </a:rPr>
              <a:t>In order to hold perpetrators accountable, ensure that faculty, staff, students, and institutional enforcement services are aware of the gender-based violence policies, codes of conduct, procedures and possible sanctions, as previously mentioned.</a:t>
            </a:r>
          </a:p>
          <a:p>
            <a:pPr marL="0" marR="0" lvl="0" indent="0" algn="just">
              <a:lnSpc>
                <a:spcPct val="115000"/>
              </a:lnSpc>
              <a:spcBef>
                <a:spcPts val="0"/>
              </a:spcBef>
              <a:spcAft>
                <a:spcPts val="0"/>
              </a:spcAft>
              <a:buSzPts val="1000"/>
              <a:buFont typeface="Symbol" panose="05050102010706020507" pitchFamily="18" charset="2"/>
              <a:buNone/>
              <a:tabLst>
                <a:tab pos="457200" algn="l"/>
              </a:tabLst>
            </a:pPr>
            <a:br>
              <a:rPr lang="en-GB" sz="1800">
                <a:effectLst/>
                <a:latin typeface="Times New Roman" panose="02020603050405020304" pitchFamily="18" charset="0"/>
                <a:ea typeface="Calibri" panose="020F0502020204030204" pitchFamily="34" charset="0"/>
                <a:cs typeface="Times New Roman" panose="02020603050405020304" pitchFamily="18" charset="0"/>
              </a:rPr>
            </a:b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a:effectLst/>
                <a:latin typeface="Times New Roman" panose="02020603050405020304" pitchFamily="18" charset="0"/>
                <a:ea typeface="Arial" panose="020B0604020202020204" pitchFamily="34" charset="0"/>
                <a:cs typeface="Times New Roman" panose="02020603050405020304" pitchFamily="18" charset="0"/>
              </a:rPr>
              <a:t>When providing information, including helplines, support services and reporting procedures on the website, make it easily accessible for the user. Avoid adding information under sub-categories or hidden under specific pages of departments or offices.</a:t>
            </a: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a:effectLst/>
                <a:latin typeface="Times New Roman" panose="02020603050405020304" pitchFamily="18" charset="0"/>
                <a:ea typeface="Arial" panose="020B0604020202020204" pitchFamily="34" charset="0"/>
                <a:cs typeface="Times New Roman" panose="02020603050405020304" pitchFamily="18" charset="0"/>
              </a:rPr>
              <a:t>  </a:t>
            </a:r>
            <a:br>
              <a:rPr lang="en-GB" sz="1800">
                <a:effectLst/>
                <a:latin typeface="Times New Roman" panose="02020603050405020304" pitchFamily="18" charset="0"/>
                <a:ea typeface="Calibri" panose="020F0502020204030204" pitchFamily="34" charset="0"/>
                <a:cs typeface="Times New Roman" panose="02020603050405020304" pitchFamily="18" charset="0"/>
              </a:rPr>
            </a:br>
            <a:br>
              <a:rPr lang="en-GB" sz="1800">
                <a:effectLst/>
                <a:latin typeface="Times New Roman" panose="02020603050405020304" pitchFamily="18" charset="0"/>
                <a:ea typeface="Calibri" panose="020F0502020204030204" pitchFamily="34" charset="0"/>
                <a:cs typeface="Times New Roman" panose="02020603050405020304" pitchFamily="18" charset="0"/>
              </a:rPr>
            </a:br>
            <a:r>
              <a:rPr lang="en-GB" sz="1800">
                <a:effectLst/>
                <a:latin typeface="Times New Roman" panose="02020603050405020304" pitchFamily="18" charset="0"/>
                <a:ea typeface="Arial" panose="020B0604020202020204" pitchFamily="34" charset="0"/>
                <a:cs typeface="Times New Roman" panose="02020603050405020304" pitchFamily="18" charset="0"/>
              </a:rPr>
              <a:t>Newcomers, staff and students are an important target group to design specific materials related to the forms of gender-based violence, therefore make sure you design actions tailor made for them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457200" marR="0" algn="just">
              <a:lnSpc>
                <a:spcPct val="115000"/>
              </a:lnSpc>
              <a:spcBef>
                <a:spcPts val="0"/>
              </a:spcBef>
              <a:spcAft>
                <a:spcPts val="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800"/>
              </a:spcAft>
              <a:buSzPts val="1000"/>
              <a:buFont typeface="Symbol" panose="05050102010706020507" pitchFamily="18" charset="2"/>
              <a:buChar char=""/>
              <a:tabLst>
                <a:tab pos="457200" algn="l"/>
              </a:tabLst>
            </a:pPr>
            <a:r>
              <a:rPr lang="en-GB" sz="1800">
                <a:effectLst/>
                <a:latin typeface="Times New Roman" panose="02020603050405020304" pitchFamily="18" charset="0"/>
                <a:ea typeface="Arial" panose="020B0604020202020204" pitchFamily="34" charset="0"/>
                <a:cs typeface="Times New Roman" panose="02020603050405020304" pitchFamily="18" charset="0"/>
              </a:rPr>
              <a:t>A good practice is to build allies, by identifying individuals (staff and students) who are committed to preventing gender-based violence and who are willing to be part of a prevention working group, responsible for the design and implementation of practices and activities.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28</a:t>
            </a:fld>
            <a:endParaRPr lang="en-US"/>
          </a:p>
        </p:txBody>
      </p:sp>
    </p:spTree>
    <p:extLst>
      <p:ext uri="{BB962C8B-B14F-4D97-AF65-F5344CB8AC3E}">
        <p14:creationId xmlns:p14="http://schemas.microsoft.com/office/powerpoint/2010/main" val="1458385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a:effectLst/>
                <a:latin typeface="Times New Roman" panose="02020603050405020304" pitchFamily="18" charset="0"/>
                <a:ea typeface="Arial" panose="020B0604020202020204" pitchFamily="34" charset="0"/>
                <a:cs typeface="Times New Roman" panose="02020603050405020304" pitchFamily="18" charset="0"/>
              </a:rPr>
              <a:t>Consider mandatory sessions on gender-based violence during onboarding training for staff and students, and design (mandatory) training for staff targeting top management and staff members who are promoted, as part of a general training for leadership.</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indent="3810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a:effectLst/>
                <a:latin typeface="Times New Roman" panose="02020603050405020304" pitchFamily="18" charset="0"/>
                <a:ea typeface="Arial" panose="020B0604020202020204" pitchFamily="34" charset="0"/>
                <a:cs typeface="Times New Roman" panose="02020603050405020304" pitchFamily="18" charset="0"/>
              </a:rPr>
              <a:t>Another good example, is to offer training to students and make it a precondition to participate in other mandatory courses. The certification provided for this training could serve as a prerequisite for enrolment in subsequent courses. In order to make the training engaging and interactive, incorporating elements of gaming can be a useful approach. Additionally, students who attend the training could be awarded ECTS credits to recognise their efforts and incentivise their participation.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457200" marR="0">
              <a:lnSpc>
                <a:spcPct val="107000"/>
              </a:lnSpc>
              <a:spcBef>
                <a:spcPts val="0"/>
              </a:spcBef>
              <a:spcAft>
                <a:spcPts val="0"/>
              </a:spcAft>
            </a:pPr>
            <a:r>
              <a:rPr lang="en-GB" sz="18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a:effectLst/>
                <a:latin typeface="Times New Roman" panose="02020603050405020304" pitchFamily="18" charset="0"/>
                <a:ea typeface="Arial" panose="020B0604020202020204" pitchFamily="34" charset="0"/>
                <a:cs typeface="Times New Roman" panose="02020603050405020304" pitchFamily="18" charset="0"/>
              </a:rPr>
              <a:t>Allocate sufficient budget for awareness-raising campaigns and training programmes.</a:t>
            </a:r>
            <a:br>
              <a:rPr lang="en-GB" sz="1800">
                <a:effectLst/>
                <a:latin typeface="Times New Roman" panose="02020603050405020304" pitchFamily="18" charset="0"/>
                <a:ea typeface="Calibri" panose="020F0502020204030204" pitchFamily="34" charset="0"/>
                <a:cs typeface="Times New Roman" panose="02020603050405020304" pitchFamily="18" charset="0"/>
              </a:rPr>
            </a:b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800"/>
              </a:spcAft>
              <a:buSzPts val="1000"/>
              <a:buFont typeface="Symbol" panose="05050102010706020507" pitchFamily="18" charset="2"/>
              <a:buChar char=""/>
              <a:tabLst>
                <a:tab pos="457200" algn="l"/>
              </a:tabLst>
            </a:pPr>
            <a:r>
              <a:rPr lang="en-GB" sz="1800">
                <a:effectLst/>
                <a:latin typeface="Times New Roman" panose="02020603050405020304" pitchFamily="18" charset="0"/>
                <a:ea typeface="Arial" panose="020B0604020202020204" pitchFamily="34" charset="0"/>
                <a:cs typeface="Times New Roman" panose="02020603050405020304" pitchFamily="18" charset="0"/>
              </a:rPr>
              <a:t>Regularly assess and update all the components of the prevention programme to ensure that it remains relevant and effective in preventing gender-based violence in the workplace.</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29</a:t>
            </a:fld>
            <a:endParaRPr lang="en-US"/>
          </a:p>
        </p:txBody>
      </p:sp>
    </p:spTree>
    <p:extLst>
      <p:ext uri="{BB962C8B-B14F-4D97-AF65-F5344CB8AC3E}">
        <p14:creationId xmlns:p14="http://schemas.microsoft.com/office/powerpoint/2010/main" val="26708778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a:effectLst/>
                <a:latin typeface="Times New Roman" panose="02020603050405020304" pitchFamily="18" charset="0"/>
                <a:ea typeface="Arial" panose="020B0604020202020204" pitchFamily="34" charset="0"/>
                <a:cs typeface="Times New Roman" panose="02020603050405020304" pitchFamily="18" charset="0"/>
              </a:rPr>
              <a:t>An inspiring practice presented here is coming from the University of Cambridge which offers a set of training materials, services, and tools to students and staff addressing harassment and sexual misconduct.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30</a:t>
            </a:fld>
            <a:endParaRPr lang="en-US"/>
          </a:p>
        </p:txBody>
      </p:sp>
    </p:spTree>
    <p:extLst>
      <p:ext uri="{BB962C8B-B14F-4D97-AF65-F5344CB8AC3E}">
        <p14:creationId xmlns:p14="http://schemas.microsoft.com/office/powerpoint/2010/main" val="27332526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a:effectLst/>
                <a:latin typeface="Times New Roman" panose="02020603050405020304" pitchFamily="18" charset="0"/>
                <a:ea typeface="Arial" panose="020B0604020202020204" pitchFamily="34" charset="0"/>
                <a:cs typeface="Times New Roman" panose="02020603050405020304" pitchFamily="18" charset="0"/>
              </a:rPr>
              <a:t>Moving on, University of Geneva designed a guide on sexual harassment that provides material for awareness raising campaigns, description of forms of GBV, survival, and information on the support services offered by the university.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31</a:t>
            </a:fld>
            <a:endParaRPr lang="en-US"/>
          </a:p>
        </p:txBody>
      </p:sp>
    </p:spTree>
    <p:extLst>
      <p:ext uri="{BB962C8B-B14F-4D97-AF65-F5344CB8AC3E}">
        <p14:creationId xmlns:p14="http://schemas.microsoft.com/office/powerpoint/2010/main" val="19272253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lgn="just">
              <a:lnSpc>
                <a:spcPct val="115000"/>
              </a:lnSpc>
              <a:spcAft>
                <a:spcPts val="800"/>
              </a:spcAft>
              <a:buFont typeface="Calibri"/>
              <a:buChar char="-"/>
            </a:pPr>
            <a:r>
              <a:rPr lang="en-GB" sz="1800" err="1">
                <a:latin typeface="Calibri"/>
                <a:ea typeface="Calibri" panose="020F0502020204030204" pitchFamily="34" charset="0"/>
                <a:cs typeface="Calibri"/>
              </a:rPr>
              <a:t>Upozornění</a:t>
            </a:r>
            <a:r>
              <a:rPr lang="en-GB" sz="1800">
                <a:latin typeface="Calibri"/>
                <a:ea typeface="Calibri" panose="020F0502020204030204" pitchFamily="34" charset="0"/>
                <a:cs typeface="Calibri"/>
              </a:rPr>
              <a:t> </a:t>
            </a:r>
            <a:r>
              <a:rPr lang="en-GB" sz="1800" err="1">
                <a:latin typeface="Calibri"/>
                <a:ea typeface="Calibri" panose="020F0502020204030204" pitchFamily="34" charset="0"/>
                <a:cs typeface="Calibri"/>
              </a:rPr>
              <a:t>na</a:t>
            </a:r>
            <a:r>
              <a:rPr lang="en-GB" sz="1800">
                <a:latin typeface="Calibri"/>
                <a:ea typeface="Calibri" panose="020F0502020204030204" pitchFamily="34" charset="0"/>
                <a:cs typeface="Calibri"/>
              </a:rPr>
              <a:t> </a:t>
            </a:r>
            <a:r>
              <a:rPr lang="en-GB" sz="1800" err="1">
                <a:latin typeface="Calibri"/>
                <a:ea typeface="Calibri" panose="020F0502020204030204" pitchFamily="34" charset="0"/>
                <a:cs typeface="Calibri"/>
              </a:rPr>
              <a:t>citlivý</a:t>
            </a:r>
            <a:r>
              <a:rPr lang="en-GB" sz="1800">
                <a:latin typeface="Calibri"/>
                <a:ea typeface="Calibri" panose="020F0502020204030204" pitchFamily="34" charset="0"/>
                <a:cs typeface="Calibri"/>
              </a:rPr>
              <a:t> </a:t>
            </a:r>
            <a:r>
              <a:rPr lang="en-GB" sz="1800" err="1">
                <a:latin typeface="Calibri"/>
                <a:ea typeface="Calibri" panose="020F0502020204030204" pitchFamily="34" charset="0"/>
                <a:cs typeface="Calibri"/>
              </a:rPr>
              <a:t>obsah</a:t>
            </a:r>
            <a:endParaRPr lang="en-GB" sz="1800" err="1">
              <a:effectLst/>
              <a:latin typeface="Calibri"/>
              <a:ea typeface="Calibri" panose="020F0502020204030204" pitchFamily="34" charset="0"/>
              <a:cs typeface="Calibri"/>
            </a:endParaRPr>
          </a:p>
          <a:p>
            <a:pPr marL="0" marR="0" algn="just">
              <a:lnSpc>
                <a:spcPct val="115000"/>
              </a:lnSpc>
              <a:spcBef>
                <a:spcPts val="0"/>
              </a:spcBef>
              <a:spcAft>
                <a:spcPts val="800"/>
              </a:spcAft>
            </a:pPr>
            <a:r>
              <a:rPr lang="en-GB" sz="1800">
                <a:effectLst/>
                <a:latin typeface="Times New Roman"/>
                <a:ea typeface="Arial" panose="020B0604020202020204" pitchFamily="34" charset="0"/>
                <a:cs typeface="Times New Roman"/>
              </a:rPr>
              <a:t>Considering the sensitivity of this topic, it is possible that certain incidents may trigger some participants, therefore we need to have in mind that some of us might be victims, survivors or bystanders of experiences of gender-based violence. It is crucial to have this in mind, therefore in case you wish to leave this session. </a:t>
            </a:r>
            <a:r>
              <a:rPr lang="en-GB" sz="1800" i="1">
                <a:effectLst/>
                <a:latin typeface="Calibri"/>
                <a:ea typeface="Calibri" panose="020F0502020204030204" pitchFamily="34" charset="0"/>
                <a:cs typeface="Calibri"/>
              </a:rPr>
              <a:t>If</a:t>
            </a:r>
            <a:r>
              <a:rPr lang="en-GB" sz="1800" i="1" spc="-45">
                <a:effectLst/>
                <a:latin typeface="Calibri"/>
                <a:ea typeface="Calibri" panose="020F0502020204030204" pitchFamily="34" charset="0"/>
                <a:cs typeface="Calibri"/>
              </a:rPr>
              <a:t> </a:t>
            </a:r>
            <a:r>
              <a:rPr lang="en-GB" sz="1800" i="1">
                <a:effectLst/>
                <a:latin typeface="Calibri"/>
                <a:ea typeface="Calibri" panose="020F0502020204030204" pitchFamily="34" charset="0"/>
                <a:cs typeface="Calibri"/>
              </a:rPr>
              <a:t>you</a:t>
            </a:r>
            <a:r>
              <a:rPr lang="en-GB" sz="1800" i="1" spc="-45">
                <a:effectLst/>
                <a:latin typeface="Calibri"/>
                <a:ea typeface="Calibri" panose="020F0502020204030204" pitchFamily="34" charset="0"/>
                <a:cs typeface="Calibri"/>
              </a:rPr>
              <a:t> </a:t>
            </a:r>
            <a:r>
              <a:rPr lang="en-GB" sz="1800" i="1">
                <a:effectLst/>
                <a:latin typeface="Calibri"/>
                <a:ea typeface="Calibri" panose="020F0502020204030204" pitchFamily="34" charset="0"/>
                <a:cs typeface="Calibri"/>
              </a:rPr>
              <a:t>feel</a:t>
            </a:r>
            <a:r>
              <a:rPr lang="en-GB" sz="1800" i="1" spc="-40">
                <a:effectLst/>
                <a:latin typeface="Calibri"/>
                <a:ea typeface="Calibri" panose="020F0502020204030204" pitchFamily="34" charset="0"/>
                <a:cs typeface="Calibri"/>
              </a:rPr>
              <a:t> </a:t>
            </a:r>
            <a:r>
              <a:rPr lang="en-GB" sz="1800" i="1">
                <a:effectLst/>
                <a:latin typeface="Calibri"/>
                <a:ea typeface="Calibri" panose="020F0502020204030204" pitchFamily="34" charset="0"/>
                <a:cs typeface="Calibri"/>
              </a:rPr>
              <a:t>uncomfortable</a:t>
            </a:r>
            <a:r>
              <a:rPr lang="en-GB" sz="1800" i="1" spc="-40">
                <a:effectLst/>
                <a:latin typeface="Calibri"/>
                <a:ea typeface="Calibri" panose="020F0502020204030204" pitchFamily="34" charset="0"/>
                <a:cs typeface="Calibri"/>
              </a:rPr>
              <a:t> </a:t>
            </a:r>
            <a:r>
              <a:rPr lang="en-GB" sz="1800" i="1">
                <a:effectLst/>
                <a:latin typeface="Calibri"/>
                <a:ea typeface="Calibri" panose="020F0502020204030204" pitchFamily="34" charset="0"/>
                <a:cs typeface="Calibri"/>
              </a:rPr>
              <a:t>during</a:t>
            </a:r>
            <a:r>
              <a:rPr lang="en-GB" sz="1800" i="1" spc="-45">
                <a:effectLst/>
                <a:latin typeface="Calibri"/>
                <a:ea typeface="Calibri" panose="020F0502020204030204" pitchFamily="34" charset="0"/>
                <a:cs typeface="Calibri"/>
              </a:rPr>
              <a:t> </a:t>
            </a:r>
            <a:r>
              <a:rPr lang="en-GB" sz="1800" i="1">
                <a:effectLst/>
                <a:latin typeface="Calibri"/>
                <a:ea typeface="Calibri" panose="020F0502020204030204" pitchFamily="34" charset="0"/>
                <a:cs typeface="Calibri"/>
              </a:rPr>
              <a:t>the</a:t>
            </a:r>
            <a:r>
              <a:rPr lang="en-GB" sz="1800" i="1" spc="-40">
                <a:effectLst/>
                <a:latin typeface="Calibri"/>
                <a:ea typeface="Calibri" panose="020F0502020204030204" pitchFamily="34" charset="0"/>
                <a:cs typeface="Calibri"/>
              </a:rPr>
              <a:t> </a:t>
            </a:r>
            <a:r>
              <a:rPr lang="en-GB" sz="1800" i="1">
                <a:effectLst/>
                <a:latin typeface="Calibri"/>
                <a:ea typeface="Calibri" panose="020F0502020204030204" pitchFamily="34" charset="0"/>
                <a:cs typeface="Calibri"/>
              </a:rPr>
              <a:t>training,</a:t>
            </a:r>
            <a:r>
              <a:rPr lang="en-GB" sz="1800" i="1" spc="-40">
                <a:effectLst/>
                <a:latin typeface="Calibri"/>
                <a:ea typeface="Calibri" panose="020F0502020204030204" pitchFamily="34" charset="0"/>
                <a:cs typeface="Calibri"/>
              </a:rPr>
              <a:t> </a:t>
            </a:r>
            <a:r>
              <a:rPr lang="en-GB" sz="1800" i="1">
                <a:effectLst/>
                <a:latin typeface="Calibri"/>
                <a:ea typeface="Calibri" panose="020F0502020204030204" pitchFamily="34" charset="0"/>
                <a:cs typeface="Calibri"/>
              </a:rPr>
              <a:t>you</a:t>
            </a:r>
            <a:r>
              <a:rPr lang="en-GB" sz="1800" i="1" spc="-45">
                <a:effectLst/>
                <a:latin typeface="Calibri"/>
                <a:ea typeface="Calibri" panose="020F0502020204030204" pitchFamily="34" charset="0"/>
                <a:cs typeface="Calibri"/>
              </a:rPr>
              <a:t> </a:t>
            </a:r>
            <a:r>
              <a:rPr lang="en-GB" sz="1800" i="1">
                <a:effectLst/>
                <a:latin typeface="Calibri"/>
                <a:ea typeface="Calibri" panose="020F0502020204030204" pitchFamily="34" charset="0"/>
                <a:cs typeface="Calibri"/>
              </a:rPr>
              <a:t>may</a:t>
            </a:r>
            <a:r>
              <a:rPr lang="en-GB" sz="1800" i="1" spc="-55">
                <a:effectLst/>
                <a:latin typeface="Calibri"/>
                <a:ea typeface="Calibri" panose="020F0502020204030204" pitchFamily="34" charset="0"/>
                <a:cs typeface="Calibri"/>
              </a:rPr>
              <a:t> </a:t>
            </a:r>
            <a:r>
              <a:rPr lang="en-GB" sz="1800" i="1">
                <a:effectLst/>
                <a:latin typeface="Calibri"/>
                <a:ea typeface="Calibri" panose="020F0502020204030204" pitchFamily="34" charset="0"/>
                <a:cs typeface="Calibri"/>
              </a:rPr>
              <a:t>need</a:t>
            </a:r>
            <a:r>
              <a:rPr lang="en-GB" sz="1800" i="1" spc="-45">
                <a:effectLst/>
                <a:latin typeface="Calibri"/>
                <a:ea typeface="Calibri" panose="020F0502020204030204" pitchFamily="34" charset="0"/>
                <a:cs typeface="Calibri"/>
              </a:rPr>
              <a:t> </a:t>
            </a:r>
            <a:r>
              <a:rPr lang="en-GB" sz="1800" i="1">
                <a:effectLst/>
                <a:latin typeface="Calibri"/>
                <a:ea typeface="Calibri" panose="020F0502020204030204" pitchFamily="34" charset="0"/>
                <a:cs typeface="Calibri"/>
              </a:rPr>
              <a:t>to</a:t>
            </a:r>
            <a:r>
              <a:rPr lang="en-GB" sz="1800" i="1" spc="-40">
                <a:effectLst/>
                <a:latin typeface="Calibri"/>
                <a:ea typeface="Calibri" panose="020F0502020204030204" pitchFamily="34" charset="0"/>
                <a:cs typeface="Calibri"/>
              </a:rPr>
              <a:t> </a:t>
            </a:r>
            <a:r>
              <a:rPr lang="en-GB" sz="1800" i="1">
                <a:effectLst/>
                <a:latin typeface="Calibri"/>
                <a:ea typeface="Calibri" panose="020F0502020204030204" pitchFamily="34" charset="0"/>
                <a:cs typeface="Calibri"/>
              </a:rPr>
              <a:t>step</a:t>
            </a:r>
            <a:r>
              <a:rPr lang="en-GB" sz="1800" i="1" spc="-45">
                <a:effectLst/>
                <a:latin typeface="Calibri"/>
                <a:ea typeface="Calibri" panose="020F0502020204030204" pitchFamily="34" charset="0"/>
                <a:cs typeface="Calibri"/>
              </a:rPr>
              <a:t> </a:t>
            </a:r>
            <a:r>
              <a:rPr lang="en-GB" sz="1800" i="1">
                <a:effectLst/>
                <a:latin typeface="Calibri"/>
                <a:ea typeface="Calibri" panose="020F0502020204030204" pitchFamily="34" charset="0"/>
                <a:cs typeface="Calibri"/>
              </a:rPr>
              <a:t>outside</a:t>
            </a:r>
            <a:r>
              <a:rPr lang="en-GB" sz="1800" i="1" spc="-40">
                <a:effectLst/>
                <a:latin typeface="Calibri"/>
                <a:ea typeface="Calibri" panose="020F0502020204030204" pitchFamily="34" charset="0"/>
                <a:cs typeface="Calibri"/>
              </a:rPr>
              <a:t> </a:t>
            </a:r>
            <a:r>
              <a:rPr lang="en-GB" sz="1800" i="1">
                <a:effectLst/>
                <a:latin typeface="Calibri"/>
                <a:ea typeface="Calibri" panose="020F0502020204030204" pitchFamily="34" charset="0"/>
                <a:cs typeface="Calibri"/>
              </a:rPr>
              <a:t>for</a:t>
            </a:r>
            <a:r>
              <a:rPr lang="en-GB" sz="1800" i="1" spc="-35">
                <a:effectLst/>
                <a:latin typeface="Calibri"/>
                <a:ea typeface="Calibri" panose="020F0502020204030204" pitchFamily="34" charset="0"/>
                <a:cs typeface="Calibri"/>
              </a:rPr>
              <a:t> </a:t>
            </a:r>
            <a:r>
              <a:rPr lang="en-GB" sz="1800" i="1">
                <a:effectLst/>
                <a:latin typeface="Calibri"/>
                <a:ea typeface="Calibri" panose="020F0502020204030204" pitchFamily="34" charset="0"/>
                <a:cs typeface="Calibri"/>
              </a:rPr>
              <a:t>a</a:t>
            </a:r>
            <a:r>
              <a:rPr lang="en-GB" sz="1800" i="1" spc="-55">
                <a:effectLst/>
                <a:latin typeface="Calibri"/>
                <a:ea typeface="Calibri" panose="020F0502020204030204" pitchFamily="34" charset="0"/>
                <a:cs typeface="Calibri"/>
              </a:rPr>
              <a:t> </a:t>
            </a:r>
            <a:r>
              <a:rPr lang="en-GB" sz="1800" i="1">
                <a:effectLst/>
                <a:latin typeface="Calibri"/>
                <a:ea typeface="Calibri" panose="020F0502020204030204" pitchFamily="34" charset="0"/>
                <a:cs typeface="Calibri"/>
              </a:rPr>
              <a:t>moment</a:t>
            </a:r>
            <a:r>
              <a:rPr lang="en-GB" sz="1800" i="1" spc="-30">
                <a:effectLst/>
                <a:latin typeface="Calibri"/>
                <a:ea typeface="Calibri" panose="020F0502020204030204" pitchFamily="34" charset="0"/>
                <a:cs typeface="Calibri"/>
              </a:rPr>
              <a:t> </a:t>
            </a:r>
            <a:r>
              <a:rPr lang="en-GB" sz="1800" i="1">
                <a:effectLst/>
                <a:latin typeface="Calibri"/>
                <a:ea typeface="Calibri" panose="020F0502020204030204" pitchFamily="34" charset="0"/>
                <a:cs typeface="Calibri"/>
              </a:rPr>
              <a:t>–</a:t>
            </a:r>
            <a:r>
              <a:rPr lang="en-GB" sz="1800" i="1" spc="-50">
                <a:effectLst/>
                <a:latin typeface="Calibri"/>
                <a:ea typeface="Calibri" panose="020F0502020204030204" pitchFamily="34" charset="0"/>
                <a:cs typeface="Calibri"/>
              </a:rPr>
              <a:t> </a:t>
            </a:r>
            <a:r>
              <a:rPr lang="en-GB" sz="1800" i="1">
                <a:effectLst/>
                <a:latin typeface="Calibri"/>
                <a:ea typeface="Calibri" panose="020F0502020204030204" pitchFamily="34" charset="0"/>
                <a:cs typeface="Calibri"/>
              </a:rPr>
              <a:t>that</a:t>
            </a:r>
            <a:r>
              <a:rPr lang="en-GB" sz="1800" i="1" spc="-35">
                <a:effectLst/>
                <a:latin typeface="Calibri"/>
                <a:ea typeface="Calibri" panose="020F0502020204030204" pitchFamily="34" charset="0"/>
                <a:cs typeface="Calibri"/>
              </a:rPr>
              <a:t> </a:t>
            </a:r>
            <a:r>
              <a:rPr lang="en-GB" sz="1800" i="1">
                <a:effectLst/>
                <a:latin typeface="Calibri"/>
                <a:ea typeface="Calibri" panose="020F0502020204030204" pitchFamily="34" charset="0"/>
                <a:cs typeface="Calibri"/>
              </a:rPr>
              <a:t>is</a:t>
            </a:r>
            <a:r>
              <a:rPr lang="en-GB" sz="1800" i="1" spc="-50">
                <a:effectLst/>
                <a:latin typeface="Calibri"/>
                <a:ea typeface="Calibri" panose="020F0502020204030204" pitchFamily="34" charset="0"/>
                <a:cs typeface="Calibri"/>
              </a:rPr>
              <a:t> </a:t>
            </a:r>
            <a:r>
              <a:rPr lang="en-GB" sz="1800" i="1">
                <a:effectLst/>
                <a:latin typeface="Calibri"/>
                <a:ea typeface="Calibri" panose="020F0502020204030204" pitchFamily="34" charset="0"/>
                <a:cs typeface="Calibri"/>
              </a:rPr>
              <a:t>fine. You can also to inform me with a short private message, if you find things are becoming uncomfortable</a:t>
            </a:r>
            <a:r>
              <a:rPr lang="en-GB" sz="1800" i="1" spc="-10">
                <a:effectLst/>
                <a:latin typeface="Calibri"/>
                <a:ea typeface="Calibri" panose="020F0502020204030204" pitchFamily="34" charset="0"/>
                <a:cs typeface="Calibri"/>
              </a:rPr>
              <a:t> </a:t>
            </a:r>
            <a:r>
              <a:rPr lang="en-GB" sz="1800" i="1">
                <a:effectLst/>
                <a:latin typeface="Calibri"/>
                <a:ea typeface="Calibri" panose="020F0502020204030204" pitchFamily="34" charset="0"/>
                <a:cs typeface="Calibri"/>
              </a:rPr>
              <a:t>for</a:t>
            </a:r>
            <a:r>
              <a:rPr lang="en-GB" sz="1800" i="1" spc="-20">
                <a:effectLst/>
                <a:latin typeface="Calibri"/>
                <a:ea typeface="Calibri" panose="020F0502020204030204" pitchFamily="34" charset="0"/>
                <a:cs typeface="Calibri"/>
              </a:rPr>
              <a:t> </a:t>
            </a:r>
            <a:r>
              <a:rPr lang="en-GB" sz="1800" i="1">
                <a:effectLst/>
                <a:latin typeface="Calibri"/>
                <a:ea typeface="Calibri" panose="020F0502020204030204" pitchFamily="34" charset="0"/>
                <a:cs typeface="Calibri"/>
              </a:rPr>
              <a:t>you.</a:t>
            </a:r>
            <a:endParaRPr lang="en-GB" sz="1800">
              <a:effectLst/>
              <a:latin typeface="Calibri"/>
              <a:ea typeface="Calibri" panose="020F0502020204030204" pitchFamily="34" charset="0"/>
              <a:cs typeface="Calibri"/>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3</a:t>
            </a:fld>
            <a:endParaRPr lang="en-US"/>
          </a:p>
        </p:txBody>
      </p:sp>
    </p:spTree>
    <p:extLst>
      <p:ext uri="{BB962C8B-B14F-4D97-AF65-F5344CB8AC3E}">
        <p14:creationId xmlns:p14="http://schemas.microsoft.com/office/powerpoint/2010/main" val="201023374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a:effectLst/>
                <a:latin typeface="Times New Roman" panose="02020603050405020304" pitchFamily="18" charset="0"/>
                <a:ea typeface="Arial" panose="020B0604020202020204" pitchFamily="34" charset="0"/>
                <a:cs typeface="Times New Roman" panose="02020603050405020304" pitchFamily="18" charset="0"/>
              </a:rPr>
              <a:t>In addition, UniSAFE has designed a guide, a practical tool for the design of awareness raising campaigns on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gbv</a:t>
            </a:r>
            <a:r>
              <a:rPr lang="en-GB" sz="1800">
                <a:effectLst/>
                <a:latin typeface="Times New Roman" panose="02020603050405020304" pitchFamily="18" charset="0"/>
                <a:ea typeface="Arial" panose="020B0604020202020204" pitchFamily="34" charset="0"/>
                <a:cs typeface="Times New Roman" panose="02020603050405020304" pitchFamily="18" charset="0"/>
              </a:rPr>
              <a:t>, and it also provide some inspiring practice that can be replicated at your institution.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32</a:t>
            </a:fld>
            <a:endParaRPr lang="en-US"/>
          </a:p>
        </p:txBody>
      </p:sp>
    </p:spTree>
    <p:extLst>
      <p:ext uri="{BB962C8B-B14F-4D97-AF65-F5344CB8AC3E}">
        <p14:creationId xmlns:p14="http://schemas.microsoft.com/office/powerpoint/2010/main" val="38371742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Moving on to protection, protection aims to ensure the safety and meet the needs of (potential) victims. This includes clear procedures and infrastructure within each institution for reporting, and supporting people who report gender-based violence, including victims, survivors, bystanders, whistle-blowers, intermediaries etc.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Protective measures should be designed to avoid (potential) victims and survivors suffer (further) harm, including in the form of retaliation, social exclusion or otherwise.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Protection measures should be activated: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a:effectLst/>
                <a:latin typeface="Times New Roman" panose="02020603050405020304" pitchFamily="18" charset="0"/>
                <a:ea typeface="Arial" panose="020B0604020202020204" pitchFamily="34" charset="0"/>
                <a:cs typeface="Times New Roman" panose="02020603050405020304" pitchFamily="18" charset="0"/>
              </a:rPr>
              <a:t>for all types of harmful behaviours,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a:effectLst/>
                <a:latin typeface="Times New Roman" panose="02020603050405020304" pitchFamily="18" charset="0"/>
                <a:ea typeface="Arial" panose="020B0604020202020204" pitchFamily="34" charset="0"/>
                <a:cs typeface="Times New Roman" panose="02020603050405020304" pitchFamily="18" charset="0"/>
              </a:rPr>
              <a:t>as soon as the institution is aware of a (potentially) harmful situation,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800"/>
              </a:spcAft>
              <a:buSzPts val="1000"/>
              <a:buFont typeface="Symbol" panose="05050102010706020507" pitchFamily="18" charset="2"/>
              <a:buChar char=""/>
              <a:tabLst>
                <a:tab pos="457200" algn="l"/>
              </a:tabLst>
            </a:pPr>
            <a:r>
              <a:rPr lang="en-GB" sz="1800">
                <a:effectLst/>
                <a:latin typeface="Times New Roman" panose="02020603050405020304" pitchFamily="18" charset="0"/>
                <a:ea typeface="Arial" panose="020B0604020202020204" pitchFamily="34" charset="0"/>
                <a:cs typeface="Times New Roman" panose="02020603050405020304" pitchFamily="18" charset="0"/>
              </a:rPr>
              <a:t>even if no formal complaint has been made, or in case of anonymous reporting.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22860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Adequate protection should be considered and offered with any incident that occurs during activities or on premises that link the university with the victims/survivors, including: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a:effectLst/>
                <a:latin typeface="Times New Roman" panose="02020603050405020304" pitchFamily="18" charset="0"/>
                <a:ea typeface="Arial" panose="020B0604020202020204" pitchFamily="34" charset="0"/>
                <a:cs typeface="Times New Roman" panose="02020603050405020304" pitchFamily="18" charset="0"/>
              </a:rPr>
              <a:t>on the organisation’s campus/premises (library, classrooms, car parks, walkways, sports facilities, etc.)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a:effectLst/>
                <a:latin typeface="Times New Roman" panose="02020603050405020304" pitchFamily="18" charset="0"/>
                <a:ea typeface="Arial" panose="020B0604020202020204" pitchFamily="34" charset="0"/>
                <a:cs typeface="Times New Roman" panose="02020603050405020304" pitchFamily="18" charset="0"/>
              </a:rPr>
              <a:t>in online environments (e-mail, online working groups or meetings, social networks, learning platforms, etc.)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a:effectLst/>
                <a:latin typeface="Times New Roman" panose="02020603050405020304" pitchFamily="18" charset="0"/>
                <a:ea typeface="Arial" panose="020B0604020202020204" pitchFamily="34" charset="0"/>
                <a:cs typeface="Times New Roman" panose="02020603050405020304" pitchFamily="18" charset="0"/>
              </a:rPr>
              <a:t>during a student event (e.g., in a student club bar or during a leisure trip organised by a student association)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800"/>
              </a:spcAft>
              <a:buSzPts val="1000"/>
              <a:buFont typeface="Symbol" panose="05050102010706020507" pitchFamily="18" charset="2"/>
              <a:buChar char=""/>
              <a:tabLst>
                <a:tab pos="457200" algn="l"/>
              </a:tabLst>
            </a:pPr>
            <a:r>
              <a:rPr lang="en-GB" sz="1800">
                <a:effectLst/>
                <a:latin typeface="Times New Roman" panose="02020603050405020304" pitchFamily="18" charset="0"/>
                <a:ea typeface="Arial" panose="020B0604020202020204" pitchFamily="34" charset="0"/>
                <a:cs typeface="Times New Roman" panose="02020603050405020304" pitchFamily="18" charset="0"/>
              </a:rPr>
              <a:t>away from campus, such as during conferences (for example, abroad while attending an international conference) and field research activities (such as for PhD students, mobile researchers).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To this end, a victim-centred approach should be taken to all protective measures.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Remember: Ideally, and whenever possible, the protective measures taken involve the relocation of the (alleged) perpetrator rather than the victim/survivor.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33</a:t>
            </a:fld>
            <a:endParaRPr lang="en-US"/>
          </a:p>
        </p:txBody>
      </p:sp>
    </p:spTree>
    <p:extLst>
      <p:ext uri="{BB962C8B-B14F-4D97-AF65-F5344CB8AC3E}">
        <p14:creationId xmlns:p14="http://schemas.microsoft.com/office/powerpoint/2010/main" val="4119515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Remember: Protection measures are determined on a case-by-case basis, taking into account the unique requirements of each situation and providing a range of potential solutions.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It is good practice to ask the person in question what they need and expect from the institution. Any action taken to protect the person should be based on their needs. A few examples of (precautionary) measures to protect students are to offer the option of transfer to another class, attendance at online classes or changing supervisor.</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Effective reporting provisions must be in place, so that the institution can offer protection when needed. Reporting should be possible through different options: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a:effectLst/>
                <a:latin typeface="Times New Roman" panose="02020603050405020304" pitchFamily="18" charset="0"/>
                <a:ea typeface="Arial" panose="020B0604020202020204" pitchFamily="34" charset="0"/>
                <a:cs typeface="Times New Roman" panose="02020603050405020304" pitchFamily="18" charset="0"/>
              </a:rPr>
              <a:t>In person and online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a:effectLst/>
                <a:latin typeface="Times New Roman" panose="02020603050405020304" pitchFamily="18" charset="0"/>
                <a:ea typeface="Arial" panose="020B0604020202020204" pitchFamily="34" charset="0"/>
                <a:cs typeface="Times New Roman" panose="02020603050405020304" pitchFamily="18" charset="0"/>
              </a:rPr>
              <a:t>Anonymous or not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a:effectLst/>
                <a:latin typeface="Times New Roman" panose="02020603050405020304" pitchFamily="18" charset="0"/>
                <a:ea typeface="Arial" panose="020B0604020202020204" pitchFamily="34" charset="0"/>
                <a:cs typeface="Times New Roman" panose="02020603050405020304" pitchFamily="18" charset="0"/>
              </a:rPr>
              <a:t>Formal or informal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a:effectLst/>
                <a:latin typeface="Times New Roman" panose="02020603050405020304" pitchFamily="18" charset="0"/>
                <a:ea typeface="Arial" panose="020B0604020202020204" pitchFamily="34" charset="0"/>
                <a:cs typeface="Times New Roman" panose="02020603050405020304" pitchFamily="18" charset="0"/>
              </a:rPr>
              <a:t>In different languages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a:effectLst/>
                <a:latin typeface="Times New Roman" panose="02020603050405020304" pitchFamily="18" charset="0"/>
                <a:ea typeface="Arial" panose="020B0604020202020204" pitchFamily="34" charset="0"/>
                <a:cs typeface="Times New Roman" panose="02020603050405020304" pitchFamily="18" charset="0"/>
              </a:rPr>
              <a:t>Accessible 24 hours a day and 7 days a week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800"/>
              </a:spcAft>
              <a:buSzPts val="1000"/>
              <a:buFont typeface="Symbol" panose="05050102010706020507" pitchFamily="18" charset="2"/>
              <a:buChar char=""/>
              <a:tabLst>
                <a:tab pos="457200" algn="l"/>
              </a:tabLst>
            </a:pPr>
            <a:r>
              <a:rPr lang="en-GB" sz="1800">
                <a:effectLst/>
                <a:latin typeface="Times New Roman" panose="02020603050405020304" pitchFamily="18" charset="0"/>
                <a:ea typeface="Arial" panose="020B0604020202020204" pitchFamily="34" charset="0"/>
                <a:cs typeface="Times New Roman" panose="02020603050405020304" pitchFamily="18" charset="0"/>
              </a:rPr>
              <a:t>Possibility to report to the institution of origin for mobile researchers.</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Protection can be decided upon and provided by:</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Font typeface="Symbol" panose="05050102010706020507" pitchFamily="18" charset="2"/>
              <a:buChar char=""/>
            </a:pPr>
            <a:r>
              <a:rPr lang="en-GB" sz="1800">
                <a:effectLst/>
                <a:latin typeface="Times New Roman" panose="02020603050405020304" pitchFamily="18" charset="0"/>
                <a:ea typeface="Arial" panose="020B0604020202020204" pitchFamily="34" charset="0"/>
                <a:cs typeface="Times New Roman" panose="02020603050405020304" pitchFamily="18" charset="0"/>
              </a:rPr>
              <a:t>A specific contact point/person (for example, a designated person in each faculty for students).</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Font typeface="Symbol" panose="05050102010706020507" pitchFamily="18" charset="2"/>
              <a:buChar char=""/>
            </a:pPr>
            <a:r>
              <a:rPr lang="en-GB" sz="1800">
                <a:effectLst/>
                <a:latin typeface="Times New Roman" panose="02020603050405020304" pitchFamily="18" charset="0"/>
                <a:ea typeface="Arial" panose="020B0604020202020204" pitchFamily="34" charset="0"/>
                <a:cs typeface="Times New Roman" panose="02020603050405020304" pitchFamily="18" charset="0"/>
              </a:rPr>
              <a:t>A dedicated service, such as a human resources officer for staff.</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800"/>
              </a:spcAft>
              <a:buFont typeface="Symbol" panose="05050102010706020507" pitchFamily="18" charset="2"/>
              <a:buChar char=""/>
            </a:pPr>
            <a:r>
              <a:rPr lang="en-GB" sz="1800">
                <a:effectLst/>
                <a:latin typeface="Times New Roman" panose="02020603050405020304" pitchFamily="18" charset="0"/>
                <a:ea typeface="Arial" panose="020B0604020202020204" pitchFamily="34" charset="0"/>
                <a:cs typeface="Times New Roman" panose="02020603050405020304" pitchFamily="18" charset="0"/>
              </a:rPr>
              <a:t>An emergency warden or security officer providing immediate protection as first responder (for example, offering a safe space during a student event or another dormitory for the victim to be out of reach of the perpetrator).</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In order to build a safe procedure Institutions should actively and clearly publicise these channels to ensure that they are known by the whole community, as previously mentioned in Prevention.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At this point I believe it is important to refer to the distinction of formal and informal methodologies / anonymous report etc.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Font typeface="Symbol" panose="05050102010706020507" pitchFamily="18" charset="2"/>
              <a:buChar char=""/>
            </a:pPr>
            <a:r>
              <a:rPr lang="en-GB" sz="1800" b="1">
                <a:effectLst/>
                <a:latin typeface="Times New Roman" panose="02020603050405020304" pitchFamily="18" charset="0"/>
                <a:ea typeface="Arial" panose="020B0604020202020204" pitchFamily="34" charset="0"/>
                <a:cs typeface="Times New Roman" panose="02020603050405020304" pitchFamily="18" charset="0"/>
              </a:rPr>
              <a:t>Formal reporting</a:t>
            </a:r>
            <a:r>
              <a:rPr lang="en-GB" sz="1800">
                <a:effectLst/>
                <a:latin typeface="Times New Roman" panose="02020603050405020304" pitchFamily="18" charset="0"/>
                <a:ea typeface="Arial" panose="020B0604020202020204" pitchFamily="34" charset="0"/>
                <a:cs typeface="Times New Roman" panose="02020603050405020304" pitchFamily="18" charset="0"/>
              </a:rPr>
              <a:t> refers to the </a:t>
            </a:r>
            <a:r>
              <a:rPr lang="en-GB" sz="1800" b="1">
                <a:effectLst/>
                <a:latin typeface="Times New Roman" panose="02020603050405020304" pitchFamily="18" charset="0"/>
                <a:ea typeface="Arial" panose="020B0604020202020204" pitchFamily="34" charset="0"/>
                <a:cs typeface="Times New Roman" panose="02020603050405020304" pitchFamily="18" charset="0"/>
              </a:rPr>
              <a:t>structured process of lodging an official complaint</a:t>
            </a:r>
            <a:r>
              <a:rPr lang="en-GB" sz="1800">
                <a:effectLst/>
                <a:latin typeface="Times New Roman" panose="02020603050405020304" pitchFamily="18" charset="0"/>
                <a:ea typeface="Arial" panose="020B0604020202020204" pitchFamily="34" charset="0"/>
                <a:cs typeface="Times New Roman" panose="02020603050405020304" pitchFamily="18" charset="0"/>
              </a:rPr>
              <a:t> with </a:t>
            </a:r>
            <a:r>
              <a:rPr lang="en-GB" sz="1800" b="1">
                <a:effectLst/>
                <a:latin typeface="Times New Roman" panose="02020603050405020304" pitchFamily="18" charset="0"/>
                <a:ea typeface="Arial" panose="020B0604020202020204" pitchFamily="34" charset="0"/>
                <a:cs typeface="Times New Roman" panose="02020603050405020304" pitchFamily="18" charset="0"/>
              </a:rPr>
              <a:t>designated services/authorities</a:t>
            </a:r>
            <a:r>
              <a:rPr lang="en-GB" sz="1800">
                <a:effectLst/>
                <a:latin typeface="Times New Roman" panose="02020603050405020304" pitchFamily="18" charset="0"/>
                <a:ea typeface="Arial" panose="020B0604020202020204" pitchFamily="34" charset="0"/>
                <a:cs typeface="Times New Roman" panose="02020603050405020304" pitchFamily="18" charset="0"/>
              </a:rPr>
              <a:t>. Any member of the university community can file a formal, official report with a designated service.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Font typeface="Symbol" panose="05050102010706020507" pitchFamily="18" charset="2"/>
              <a:buChar char=""/>
            </a:pPr>
            <a:r>
              <a:rPr lang="en-GB" sz="1800">
                <a:effectLst/>
                <a:latin typeface="Times New Roman" panose="02020603050405020304" pitchFamily="18" charset="0"/>
                <a:ea typeface="Arial" panose="020B0604020202020204" pitchFamily="34" charset="0"/>
                <a:cs typeface="Times New Roman" panose="02020603050405020304" pitchFamily="18" charset="0"/>
              </a:rPr>
              <a:t>This can be done either in person or, if available, online via an online reporting system. Once the admissibility of the formal complaint has been confirmed, it results in the initiation of a formal investigation and disciplinary process based on institutional policies.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Font typeface="Symbol" panose="05050102010706020507" pitchFamily="18" charset="2"/>
              <a:buChar char=""/>
            </a:pPr>
            <a:r>
              <a:rPr lang="en-GB" sz="1800">
                <a:effectLst/>
                <a:latin typeface="Times New Roman" panose="02020603050405020304" pitchFamily="18" charset="0"/>
                <a:ea typeface="Arial" panose="020B0604020202020204" pitchFamily="34" charset="0"/>
                <a:cs typeface="Times New Roman" panose="02020603050405020304" pitchFamily="18" charset="0"/>
              </a:rPr>
              <a:t>There may be a different procedure for formal reporting for the students and staff of the institution.</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Font typeface="Symbol" panose="05050102010706020507" pitchFamily="18" charset="2"/>
              <a:buChar char=""/>
            </a:pPr>
            <a:r>
              <a:rPr lang="en-GB" sz="1800">
                <a:effectLst/>
                <a:latin typeface="Times New Roman" panose="02020603050405020304" pitchFamily="18" charset="0"/>
                <a:ea typeface="Arial" panose="020B0604020202020204" pitchFamily="34" charset="0"/>
                <a:cs typeface="Times New Roman" panose="02020603050405020304" pitchFamily="18" charset="0"/>
              </a:rPr>
              <a:t>A formal complaint can also be filed with the </a:t>
            </a:r>
            <a:r>
              <a:rPr lang="en-GB" sz="1800" b="1">
                <a:effectLst/>
                <a:latin typeface="Times New Roman" panose="02020603050405020304" pitchFamily="18" charset="0"/>
                <a:ea typeface="Arial" panose="020B0604020202020204" pitchFamily="34" charset="0"/>
                <a:cs typeface="Times New Roman" panose="02020603050405020304" pitchFamily="18" charset="0"/>
              </a:rPr>
              <a:t>law enforcement authorities</a:t>
            </a:r>
            <a:r>
              <a:rPr lang="en-GB" sz="1800">
                <a:effectLst/>
                <a:latin typeface="Times New Roman" panose="02020603050405020304" pitchFamily="18" charset="0"/>
                <a:ea typeface="Arial" panose="020B0604020202020204" pitchFamily="34" charset="0"/>
                <a:cs typeface="Times New Roman" panose="02020603050405020304" pitchFamily="18" charset="0"/>
              </a:rPr>
              <a:t>. This can be offered as an option to a victim/survivor or bystander, </a:t>
            </a:r>
            <a:r>
              <a:rPr lang="en-GB" sz="1800" b="1">
                <a:effectLst/>
                <a:latin typeface="Times New Roman" panose="02020603050405020304" pitchFamily="18" charset="0"/>
                <a:ea typeface="Arial" panose="020B0604020202020204" pitchFamily="34" charset="0"/>
                <a:cs typeface="Times New Roman" panose="02020603050405020304" pitchFamily="18" charset="0"/>
              </a:rPr>
              <a:t>but it must not be imposed as a way of discouraging formal reporting to the institutional services</a:t>
            </a:r>
            <a:r>
              <a:rPr lang="en-GB" sz="1800">
                <a:effectLst/>
                <a:latin typeface="Times New Roman" panose="02020603050405020304" pitchFamily="18" charset="0"/>
                <a:ea typeface="Arial" panose="020B0604020202020204" pitchFamily="34" charset="0"/>
                <a:cs typeface="Times New Roman" panose="02020603050405020304" pitchFamily="18" charset="0"/>
              </a:rPr>
              <a:t>. </a:t>
            </a:r>
            <a:r>
              <a:rPr lang="en-GB" sz="180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If the law requires the reporting of (potential) crimes by people who become aware of such a situation, the victim/survivor should be informed of this.</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indent="3810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Font typeface="Symbol" panose="05050102010706020507" pitchFamily="18" charset="2"/>
              <a:buChar char=""/>
            </a:pPr>
            <a:r>
              <a:rPr lang="en-GB" sz="1800" b="1">
                <a:effectLst/>
                <a:latin typeface="Times New Roman" panose="02020603050405020304" pitchFamily="18" charset="0"/>
                <a:ea typeface="Arial" panose="020B0604020202020204" pitchFamily="34" charset="0"/>
                <a:cs typeface="Times New Roman" panose="02020603050405020304" pitchFamily="18" charset="0"/>
              </a:rPr>
              <a:t>Informal reporting</a:t>
            </a:r>
            <a:r>
              <a:rPr lang="en-GB" sz="1800">
                <a:effectLst/>
                <a:latin typeface="Times New Roman" panose="02020603050405020304" pitchFamily="18" charset="0"/>
                <a:ea typeface="Arial" panose="020B0604020202020204" pitchFamily="34" charset="0"/>
                <a:cs typeface="Times New Roman" panose="02020603050405020304" pitchFamily="18" charset="0"/>
              </a:rPr>
              <a:t> provisions offer persons the opportunity to share their experiences in a less structured way, outside a strictly prescribed protocol and without triggering investigation.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Font typeface="Symbol" panose="05050102010706020507" pitchFamily="18" charset="2"/>
              <a:buChar char=""/>
            </a:pPr>
            <a:r>
              <a:rPr lang="en-GB" sz="1800">
                <a:effectLst/>
                <a:latin typeface="Times New Roman" panose="02020603050405020304" pitchFamily="18" charset="0"/>
                <a:ea typeface="Arial" panose="020B0604020202020204" pitchFamily="34" charset="0"/>
                <a:cs typeface="Times New Roman" panose="02020603050405020304" pitchFamily="18" charset="0"/>
              </a:rPr>
              <a:t>Informal reporting can involve speaking to a trusted advisor, counsellor, or someone in a supportive role within the institution, without necessarily disclosing the details to higher authorities.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Font typeface="Symbol" panose="05050102010706020507" pitchFamily="18" charset="2"/>
              <a:buChar char=""/>
            </a:pPr>
            <a:r>
              <a:rPr lang="en-GB" sz="1800">
                <a:effectLst/>
                <a:latin typeface="Times New Roman" panose="02020603050405020304" pitchFamily="18" charset="0"/>
                <a:ea typeface="Arial" panose="020B0604020202020204" pitchFamily="34" charset="0"/>
                <a:cs typeface="Times New Roman" panose="02020603050405020304" pitchFamily="18" charset="0"/>
              </a:rPr>
              <a:t>It offers a safe space to seek guidance, explore options, and access support services without the immediate pressure of formal action.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Font typeface="Symbol" panose="05050102010706020507" pitchFamily="18" charset="2"/>
              <a:buChar char=""/>
            </a:pPr>
            <a:r>
              <a:rPr lang="en-GB" sz="1800">
                <a:effectLst/>
                <a:latin typeface="Times New Roman" panose="02020603050405020304" pitchFamily="18" charset="0"/>
                <a:ea typeface="Arial" panose="020B0604020202020204" pitchFamily="34" charset="0"/>
                <a:cs typeface="Times New Roman" panose="02020603050405020304" pitchFamily="18" charset="0"/>
              </a:rPr>
              <a:t>Making an informal report does not prevent a person from making a formal complaint later.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800"/>
              </a:spcAft>
              <a:buFont typeface="Symbol" panose="05050102010706020507" pitchFamily="18" charset="2"/>
              <a:buChar char=""/>
            </a:pPr>
            <a:r>
              <a:rPr lang="en-GB" sz="1800">
                <a:effectLst/>
                <a:latin typeface="Times New Roman" panose="02020603050405020304" pitchFamily="18" charset="0"/>
                <a:ea typeface="Arial" panose="020B0604020202020204" pitchFamily="34" charset="0"/>
                <a:cs typeface="Times New Roman" panose="02020603050405020304" pitchFamily="18" charset="0"/>
              </a:rPr>
              <a:t>An informal reporting system recognises that not all situations require formal action or disciplinary measures. Some cases, however, cannot be solved informally due to the severity of the misconduct or because the difference in hierarchical position between the complainant and the accused is too great… </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bt</a:t>
            </a:r>
            <a:r>
              <a:rPr lang="en-GB" sz="1800">
                <a:effectLst/>
                <a:latin typeface="Times New Roman" panose="02020603050405020304" pitchFamily="18" charset="0"/>
                <a:ea typeface="Arial" panose="020B0604020202020204" pitchFamily="34" charset="0"/>
                <a:cs typeface="Times New Roman" panose="02020603050405020304" pitchFamily="18" charset="0"/>
              </a:rPr>
              <a:t> we need to make sure that we communicate that to the reporting party.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solidFill>
                  <a:srgbClr val="2F5496"/>
                </a:solidFill>
                <a:effectLst/>
                <a:latin typeface="Times New Roman" panose="02020603050405020304" pitchFamily="18" charset="0"/>
                <a:ea typeface="Arial" panose="020B0604020202020204" pitchFamily="34" charset="0"/>
                <a:cs typeface="Times New Roman" panose="02020603050405020304" pitchFamily="18" charset="0"/>
              </a:rPr>
              <a:t>Importantly, the institution should ensure the option for both formal and informal complaints to be filed confidentially. Confidential reporting makes it possible to protect the individual’s identity, whereby only the service(s) handling the case know the complainant’s identity. This limits what investigative and other steps the institution can take, but a formal, confidential complaint may still serve as evidence in a future case.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solidFill>
                  <a:srgbClr val="2F5496"/>
                </a:solidFill>
                <a:effectLst/>
                <a:latin typeface="Times New Roman" panose="02020603050405020304" pitchFamily="18" charset="0"/>
                <a:ea typeface="Arial" panose="020B0604020202020204" pitchFamily="34" charset="0"/>
                <a:cs typeface="Times New Roman" panose="02020603050405020304" pitchFamily="18" charset="0"/>
              </a:rPr>
              <a:t>It is important that the complainant is aware of what can and cannot be done with confidential reports. Provide clear guidelines, so that both those who report and the professionals who receive the reports know how to act in compliance with the procedures, ensuring confidentiality for the individual reporting (victim/survivor or bystander), as desired.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solidFill>
                  <a:srgbClr val="2F5496"/>
                </a:solidFill>
                <a:effectLst/>
                <a:latin typeface="Times New Roman" panose="02020603050405020304" pitchFamily="18" charset="0"/>
                <a:ea typeface="Arial" panose="020B0604020202020204" pitchFamily="34" charset="0"/>
                <a:cs typeface="Times New Roman" panose="02020603050405020304" pitchFamily="18" charset="0"/>
              </a:rPr>
              <a:t>Offering also anonymous reporting channels, whereby the identity of the complainant is not known to anyone but the complainant, helps to lower barriers to reporting which are, among others, related to fear of retaliation. This encourages both victims and bystanders to come forward, effectively addressing the issue of underreporting. It is essential to clarify that anonymous reporting is an informal reporting mechanism.</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a:solidFill>
                  <a:srgbClr val="2F5496"/>
                </a:solidFill>
                <a:effectLst/>
                <a:latin typeface="Times New Roman" panose="02020603050405020304" pitchFamily="18" charset="0"/>
                <a:ea typeface="Arial" panose="020B0604020202020204" pitchFamily="34" charset="0"/>
                <a:cs typeface="Times New Roman" panose="02020603050405020304" pitchFamily="18" charset="0"/>
              </a:rPr>
              <a:t>It should be made clear that follow-up on individual anonymous reports is not possible, but the information gathered is still valuable for the institution to gain a better understanding of the prevalence of different types of gender-based violence and which groups are most affected. By analysing patterns that emerge from the data, the institution can become more aware of potential issues and take steps to address them.</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34</a:t>
            </a:fld>
            <a:endParaRPr lang="en-US"/>
          </a:p>
        </p:txBody>
      </p:sp>
    </p:spTree>
    <p:extLst>
      <p:ext uri="{BB962C8B-B14F-4D97-AF65-F5344CB8AC3E}">
        <p14:creationId xmlns:p14="http://schemas.microsoft.com/office/powerpoint/2010/main" val="20127672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GB" sz="180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Some tips and hints for protection... </a:t>
            </a:r>
            <a:r>
              <a:rPr lang="en-GB" sz="1800">
                <a:solidFill>
                  <a:srgbClr val="808080"/>
                </a:solidFill>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a:effectLst/>
                <a:latin typeface="Times New Roman" panose="02020603050405020304" pitchFamily="18" charset="0"/>
                <a:ea typeface="Arial" panose="020B0604020202020204" pitchFamily="34" charset="0"/>
                <a:cs typeface="Times New Roman" panose="02020603050405020304" pitchFamily="18" charset="0"/>
              </a:rPr>
              <a:t>In order to give victims a sense of safety and protection, which reduced their fear of reprisal, have settings and procedures that allow for a quick response. Act before escalation of inadequate behaviours. And...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indent="3810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a:effectLst/>
                <a:latin typeface="Times New Roman" panose="02020603050405020304" pitchFamily="18" charset="0"/>
                <a:ea typeface="Arial" panose="020B0604020202020204" pitchFamily="34" charset="0"/>
                <a:cs typeface="Times New Roman" panose="02020603050405020304" pitchFamily="18" charset="0"/>
              </a:rPr>
              <a:t>Avoid procedures that require the manager or supervisor to be contacted first as this can make it difficult for a victim to report or seek support.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indent="3810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US" sz="1800">
                <a:effectLst/>
                <a:latin typeface="Times New Roman" panose="02020603050405020304" pitchFamily="18" charset="0"/>
                <a:ea typeface="Arial" panose="020B0604020202020204" pitchFamily="34" charset="0"/>
                <a:cs typeface="Times New Roman" panose="02020603050405020304" pitchFamily="18" charset="0"/>
              </a:rPr>
              <a:t>Avoid “warnings” in spaces for reporting incidents, that false allegations are punishable under criminal law as the effect of such explicit mention may be dissuasive and make victims fearful of reporting.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indent="3810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a:effectLst/>
                <a:latin typeface="Times New Roman" panose="02020603050405020304" pitchFamily="18" charset="0"/>
                <a:ea typeface="Arial" panose="020B0604020202020204" pitchFamily="34" charset="0"/>
                <a:cs typeface="Times New Roman" panose="02020603050405020304" pitchFamily="18" charset="0"/>
              </a:rPr>
              <a:t>Encourage reporting by providing complete information on possible sanctions against perpetrators to give a clear signal of the importance and value of reporting all incidents.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indent="3810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a:effectLst/>
                <a:latin typeface="Times New Roman" panose="02020603050405020304" pitchFamily="18" charset="0"/>
                <a:ea typeface="Arial" panose="020B0604020202020204" pitchFamily="34" charset="0"/>
                <a:cs typeface="Times New Roman" panose="02020603050405020304" pitchFamily="18" charset="0"/>
              </a:rPr>
              <a:t>For online violence (social networks, online teaching, e-mail, etc), systems should be in place to flag incidents and get support.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indent="38100" algn="just">
              <a:lnSpc>
                <a:spcPct val="115000"/>
              </a:lnSpc>
              <a:spcBef>
                <a:spcPts val="0"/>
              </a:spcBef>
              <a:spcAft>
                <a:spcPts val="800"/>
              </a:spcAft>
            </a:pPr>
            <a:r>
              <a:rPr lang="en-GB" sz="1800">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r>
              <a:rPr lang="en-GB" sz="1800">
                <a:effectLst/>
                <a:latin typeface="Times New Roman" panose="02020603050405020304" pitchFamily="18" charset="0"/>
                <a:ea typeface="Arial" panose="020B0604020202020204" pitchFamily="34" charset="0"/>
                <a:cs typeface="Times New Roman" panose="02020603050405020304" pitchFamily="18" charset="0"/>
              </a:rPr>
              <a:t>It is good practice to foresee emergency funding to allow traveling expenses, in incidents that occur during field trips and conferences.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US" sz="1800">
                <a:solidFill>
                  <a:srgbClr val="808080"/>
                </a:solidFill>
                <a:effectLst/>
                <a:latin typeface="Times New Roman" panose="02020603050405020304" pitchFamily="18" charset="0"/>
                <a:ea typeface="Arial" panose="020B0604020202020204" pitchFamily="34" charset="0"/>
                <a:cs typeface="Times New Roman" panose="02020603050405020304" pitchFamily="18" charset="0"/>
              </a:rPr>
              <a: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35</a:t>
            </a:fld>
            <a:endParaRPr lang="en-US"/>
          </a:p>
        </p:txBody>
      </p:sp>
    </p:spTree>
    <p:extLst>
      <p:ext uri="{BB962C8B-B14F-4D97-AF65-F5344CB8AC3E}">
        <p14:creationId xmlns:p14="http://schemas.microsoft.com/office/powerpoint/2010/main" val="5008579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a:solidFill>
                  <a:srgbClr val="000000"/>
                </a:solidFill>
                <a:effectLst/>
                <a:latin typeface="D-DIN"/>
              </a:rPr>
              <a:t>CHAT </a:t>
            </a:r>
            <a:r>
              <a:rPr lang="en-GB">
                <a:solidFill>
                  <a:srgbClr val="000000"/>
                </a:solidFill>
                <a:latin typeface="D-DIN"/>
              </a:rPr>
              <a:t>je online </a:t>
            </a:r>
            <a:r>
              <a:rPr lang="en-GB" err="1">
                <a:solidFill>
                  <a:srgbClr val="000000"/>
                </a:solidFill>
                <a:latin typeface="D-DIN"/>
              </a:rPr>
              <a:t>screeningový</a:t>
            </a:r>
            <a:r>
              <a:rPr lang="en-GB">
                <a:solidFill>
                  <a:srgbClr val="000000"/>
                </a:solidFill>
                <a:latin typeface="D-DIN"/>
              </a:rPr>
              <a:t> </a:t>
            </a:r>
            <a:r>
              <a:rPr lang="en-GB" err="1">
                <a:solidFill>
                  <a:srgbClr val="000000"/>
                </a:solidFill>
                <a:latin typeface="D-DIN"/>
              </a:rPr>
              <a:t>nástroj</a:t>
            </a:r>
            <a:r>
              <a:rPr lang="en-GB">
                <a:solidFill>
                  <a:srgbClr val="000000"/>
                </a:solidFill>
                <a:latin typeface="D-DIN"/>
              </a:rPr>
              <a:t> pro </a:t>
            </a:r>
            <a:r>
              <a:rPr lang="en-GB" err="1">
                <a:solidFill>
                  <a:srgbClr val="000000"/>
                </a:solidFill>
                <a:latin typeface="D-DIN"/>
              </a:rPr>
              <a:t>hodnocení</a:t>
            </a:r>
            <a:r>
              <a:rPr lang="en-GB">
                <a:solidFill>
                  <a:srgbClr val="000000"/>
                </a:solidFill>
                <a:latin typeface="D-DIN"/>
              </a:rPr>
              <a:t> a </a:t>
            </a:r>
            <a:r>
              <a:rPr lang="en-GB" err="1">
                <a:solidFill>
                  <a:srgbClr val="000000"/>
                </a:solidFill>
                <a:latin typeface="D-DIN"/>
              </a:rPr>
              <a:t>sledování</a:t>
            </a:r>
            <a:r>
              <a:rPr lang="en-GB">
                <a:solidFill>
                  <a:srgbClr val="000000"/>
                </a:solidFill>
                <a:latin typeface="D-DIN"/>
              </a:rPr>
              <a:t> </a:t>
            </a:r>
            <a:r>
              <a:rPr lang="en-GB" err="1">
                <a:solidFill>
                  <a:srgbClr val="000000"/>
                </a:solidFill>
                <a:latin typeface="D-DIN"/>
              </a:rPr>
              <a:t>rizik</a:t>
            </a:r>
            <a:r>
              <a:rPr lang="en-GB">
                <a:solidFill>
                  <a:srgbClr val="000000"/>
                </a:solidFill>
                <a:latin typeface="D-DIN"/>
              </a:rPr>
              <a:t>. </a:t>
            </a:r>
            <a:r>
              <a:rPr lang="en-GB" err="1">
                <a:solidFill>
                  <a:srgbClr val="000000"/>
                </a:solidFill>
                <a:latin typeface="D-DIN"/>
              </a:rPr>
              <a:t>Prostřednictvím</a:t>
            </a:r>
            <a:r>
              <a:rPr lang="en-GB">
                <a:solidFill>
                  <a:srgbClr val="000000"/>
                </a:solidFill>
                <a:latin typeface="D-DIN"/>
              </a:rPr>
              <a:t> </a:t>
            </a:r>
            <a:r>
              <a:rPr lang="en-GB" err="1">
                <a:solidFill>
                  <a:srgbClr val="000000"/>
                </a:solidFill>
                <a:latin typeface="D-DIN"/>
              </a:rPr>
              <a:t>uživatelského</a:t>
            </a:r>
            <a:r>
              <a:rPr lang="en-GB">
                <a:solidFill>
                  <a:srgbClr val="000000"/>
                </a:solidFill>
                <a:latin typeface="D-DIN"/>
              </a:rPr>
              <a:t> </a:t>
            </a:r>
            <a:r>
              <a:rPr lang="en-GB" err="1">
                <a:solidFill>
                  <a:srgbClr val="000000"/>
                </a:solidFill>
                <a:latin typeface="D-DIN"/>
              </a:rPr>
              <a:t>portálu</a:t>
            </a:r>
            <a:r>
              <a:rPr lang="en-GB">
                <a:solidFill>
                  <a:srgbClr val="000000"/>
                </a:solidFill>
                <a:latin typeface="D-DIN"/>
              </a:rPr>
              <a:t> </a:t>
            </a:r>
            <a:r>
              <a:rPr lang="en-GB" err="1">
                <a:solidFill>
                  <a:srgbClr val="000000"/>
                </a:solidFill>
                <a:latin typeface="D-DIN"/>
              </a:rPr>
              <a:t>může</a:t>
            </a:r>
            <a:r>
              <a:rPr lang="en-GB">
                <a:solidFill>
                  <a:srgbClr val="000000"/>
                </a:solidFill>
                <a:latin typeface="D-DIN"/>
              </a:rPr>
              <a:t> </a:t>
            </a:r>
            <a:r>
              <a:rPr lang="en-GB" err="1">
                <a:solidFill>
                  <a:srgbClr val="000000"/>
                </a:solidFill>
                <a:latin typeface="D-DIN"/>
              </a:rPr>
              <a:t>organizace</a:t>
            </a:r>
            <a:r>
              <a:rPr lang="en-GB">
                <a:solidFill>
                  <a:srgbClr val="000000"/>
                </a:solidFill>
                <a:latin typeface="D-DIN"/>
              </a:rPr>
              <a:t> </a:t>
            </a:r>
            <a:r>
              <a:rPr lang="en-GB" err="1">
                <a:solidFill>
                  <a:srgbClr val="000000"/>
                </a:solidFill>
                <a:latin typeface="D-DIN"/>
              </a:rPr>
              <a:t>sdílet</a:t>
            </a:r>
            <a:r>
              <a:rPr lang="en-GB">
                <a:solidFill>
                  <a:srgbClr val="000000"/>
                </a:solidFill>
                <a:latin typeface="D-DIN"/>
              </a:rPr>
              <a:t> </a:t>
            </a:r>
            <a:r>
              <a:rPr lang="en-GB" err="1">
                <a:solidFill>
                  <a:srgbClr val="000000"/>
                </a:solidFill>
                <a:latin typeface="D-DIN"/>
              </a:rPr>
              <a:t>stručný</a:t>
            </a:r>
            <a:r>
              <a:rPr lang="en-GB">
                <a:solidFill>
                  <a:srgbClr val="000000"/>
                </a:solidFill>
                <a:latin typeface="D-DIN"/>
              </a:rPr>
              <a:t> </a:t>
            </a:r>
            <a:r>
              <a:rPr lang="en-GB" err="1">
                <a:solidFill>
                  <a:srgbClr val="000000"/>
                </a:solidFill>
                <a:latin typeface="D-DIN"/>
              </a:rPr>
              <a:t>dotazník</a:t>
            </a:r>
            <a:r>
              <a:rPr lang="en-GB">
                <a:solidFill>
                  <a:srgbClr val="000000"/>
                </a:solidFill>
                <a:latin typeface="D-DIN"/>
              </a:rPr>
              <a:t> se (</a:t>
            </a:r>
            <a:r>
              <a:rPr lang="en-GB" err="1">
                <a:solidFill>
                  <a:srgbClr val="000000"/>
                </a:solidFill>
                <a:latin typeface="D-DIN"/>
              </a:rPr>
              <a:t>skupinou</a:t>
            </a:r>
            <a:r>
              <a:rPr lang="en-GB">
                <a:solidFill>
                  <a:srgbClr val="000000"/>
                </a:solidFill>
                <a:latin typeface="D-DIN"/>
              </a:rPr>
              <a:t>) </a:t>
            </a:r>
            <a:r>
              <a:rPr lang="en-GB" err="1">
                <a:solidFill>
                  <a:srgbClr val="000000"/>
                </a:solidFill>
                <a:latin typeface="D-DIN"/>
              </a:rPr>
              <a:t>zaměstnanců</a:t>
            </a:r>
            <a:r>
              <a:rPr lang="en-GB">
                <a:solidFill>
                  <a:srgbClr val="000000"/>
                </a:solidFill>
                <a:latin typeface="D-DIN"/>
              </a:rPr>
              <a:t>. Ti </a:t>
            </a:r>
            <a:r>
              <a:rPr lang="en-GB" err="1">
                <a:solidFill>
                  <a:srgbClr val="000000"/>
                </a:solidFill>
                <a:latin typeface="D-DIN"/>
              </a:rPr>
              <a:t>jej</a:t>
            </a:r>
            <a:r>
              <a:rPr lang="en-GB">
                <a:solidFill>
                  <a:srgbClr val="000000"/>
                </a:solidFill>
                <a:latin typeface="D-DIN"/>
              </a:rPr>
              <a:t> </a:t>
            </a:r>
            <a:r>
              <a:rPr lang="en-GB" err="1">
                <a:solidFill>
                  <a:srgbClr val="000000"/>
                </a:solidFill>
                <a:latin typeface="D-DIN"/>
              </a:rPr>
              <a:t>vyplní</a:t>
            </a:r>
            <a:r>
              <a:rPr lang="en-GB">
                <a:solidFill>
                  <a:srgbClr val="000000"/>
                </a:solidFill>
                <a:latin typeface="D-DIN"/>
              </a:rPr>
              <a:t> </a:t>
            </a:r>
            <a:r>
              <a:rPr lang="en-GB" err="1">
                <a:solidFill>
                  <a:srgbClr val="000000"/>
                </a:solidFill>
                <a:latin typeface="D-DIN"/>
              </a:rPr>
              <a:t>anonymně</a:t>
            </a:r>
            <a:r>
              <a:rPr lang="en-GB">
                <a:solidFill>
                  <a:srgbClr val="000000"/>
                </a:solidFill>
                <a:latin typeface="D-DIN"/>
              </a:rPr>
              <a:t>. </a:t>
            </a:r>
            <a:r>
              <a:rPr lang="en-GB" err="1">
                <a:solidFill>
                  <a:srgbClr val="000000"/>
                </a:solidFill>
                <a:latin typeface="D-DIN"/>
              </a:rPr>
              <a:t>Zpráva</a:t>
            </a:r>
            <a:r>
              <a:rPr lang="en-GB">
                <a:solidFill>
                  <a:srgbClr val="000000"/>
                </a:solidFill>
                <a:latin typeface="D-DIN"/>
              </a:rPr>
              <a:t> </a:t>
            </a:r>
            <a:r>
              <a:rPr lang="en-GB" err="1">
                <a:solidFill>
                  <a:srgbClr val="000000"/>
                </a:solidFill>
                <a:latin typeface="D-DIN"/>
              </a:rPr>
              <a:t>pak</a:t>
            </a:r>
            <a:r>
              <a:rPr lang="en-GB">
                <a:solidFill>
                  <a:srgbClr val="000000"/>
                </a:solidFill>
                <a:latin typeface="D-DIN"/>
              </a:rPr>
              <a:t> </a:t>
            </a:r>
            <a:r>
              <a:rPr lang="en-GB" err="1">
                <a:solidFill>
                  <a:srgbClr val="000000"/>
                </a:solidFill>
                <a:latin typeface="D-DIN"/>
              </a:rPr>
              <a:t>poskytuje</a:t>
            </a:r>
            <a:r>
              <a:rPr lang="en-GB">
                <a:solidFill>
                  <a:srgbClr val="000000"/>
                </a:solidFill>
                <a:latin typeface="D-DIN"/>
              </a:rPr>
              <a:t> </a:t>
            </a:r>
            <a:r>
              <a:rPr lang="en-GB" err="1">
                <a:solidFill>
                  <a:srgbClr val="000000"/>
                </a:solidFill>
                <a:latin typeface="D-DIN"/>
              </a:rPr>
              <a:t>přehled</a:t>
            </a:r>
            <a:r>
              <a:rPr lang="en-GB">
                <a:solidFill>
                  <a:srgbClr val="000000"/>
                </a:solidFill>
                <a:latin typeface="D-DIN"/>
              </a:rPr>
              <a:t> o </a:t>
            </a:r>
            <a:r>
              <a:rPr lang="en-GB" err="1">
                <a:solidFill>
                  <a:srgbClr val="000000"/>
                </a:solidFill>
                <a:latin typeface="D-DIN"/>
              </a:rPr>
              <a:t>úzkých</a:t>
            </a:r>
            <a:r>
              <a:rPr lang="en-GB">
                <a:solidFill>
                  <a:srgbClr val="000000"/>
                </a:solidFill>
                <a:latin typeface="D-DIN"/>
              </a:rPr>
              <a:t> </a:t>
            </a:r>
            <a:r>
              <a:rPr lang="en-GB" err="1">
                <a:solidFill>
                  <a:srgbClr val="000000"/>
                </a:solidFill>
                <a:latin typeface="D-DIN"/>
              </a:rPr>
              <a:t>místech</a:t>
            </a:r>
            <a:r>
              <a:rPr lang="en-GB">
                <a:solidFill>
                  <a:srgbClr val="000000"/>
                </a:solidFill>
                <a:latin typeface="D-DIN"/>
              </a:rPr>
              <a:t> a </a:t>
            </a:r>
            <a:r>
              <a:rPr lang="en-GB" err="1">
                <a:solidFill>
                  <a:srgbClr val="000000"/>
                </a:solidFill>
                <a:latin typeface="D-DIN"/>
              </a:rPr>
              <a:t>pomáhá</a:t>
            </a:r>
            <a:r>
              <a:rPr lang="en-GB">
                <a:solidFill>
                  <a:srgbClr val="000000"/>
                </a:solidFill>
                <a:latin typeface="D-DIN"/>
              </a:rPr>
              <a:t> </a:t>
            </a:r>
            <a:r>
              <a:rPr lang="en-GB" err="1">
                <a:solidFill>
                  <a:srgbClr val="000000"/>
                </a:solidFill>
                <a:latin typeface="D-DIN"/>
              </a:rPr>
              <a:t>organizaci</a:t>
            </a:r>
            <a:r>
              <a:rPr lang="en-GB">
                <a:solidFill>
                  <a:srgbClr val="000000"/>
                </a:solidFill>
                <a:latin typeface="D-DIN"/>
              </a:rPr>
              <a:t> </a:t>
            </a:r>
            <a:r>
              <a:rPr lang="en-GB" err="1">
                <a:solidFill>
                  <a:srgbClr val="000000"/>
                </a:solidFill>
                <a:latin typeface="D-DIN"/>
              </a:rPr>
              <a:t>zmapovat</a:t>
            </a:r>
            <a:r>
              <a:rPr lang="en-GB">
                <a:solidFill>
                  <a:srgbClr val="000000"/>
                </a:solidFill>
                <a:latin typeface="D-DIN"/>
              </a:rPr>
              <a:t> </a:t>
            </a:r>
            <a:r>
              <a:rPr lang="en-GB" err="1">
                <a:solidFill>
                  <a:srgbClr val="000000"/>
                </a:solidFill>
                <a:latin typeface="D-DIN"/>
              </a:rPr>
              <a:t>její</a:t>
            </a:r>
            <a:r>
              <a:rPr lang="en-GB">
                <a:solidFill>
                  <a:srgbClr val="000000"/>
                </a:solidFill>
                <a:latin typeface="D-DIN"/>
              </a:rPr>
              <a:t> </a:t>
            </a:r>
            <a:r>
              <a:rPr lang="en-GB" err="1">
                <a:solidFill>
                  <a:srgbClr val="000000"/>
                </a:solidFill>
                <a:latin typeface="D-DIN"/>
              </a:rPr>
              <a:t>sociální</a:t>
            </a:r>
            <a:r>
              <a:rPr lang="en-GB">
                <a:solidFill>
                  <a:srgbClr val="000000"/>
                </a:solidFill>
                <a:latin typeface="D-DIN"/>
              </a:rPr>
              <a:t> </a:t>
            </a:r>
            <a:r>
              <a:rPr lang="en-GB" err="1">
                <a:solidFill>
                  <a:srgbClr val="000000"/>
                </a:solidFill>
                <a:latin typeface="D-DIN"/>
              </a:rPr>
              <a:t>klima</a:t>
            </a:r>
            <a:r>
              <a:rPr lang="en-GB">
                <a:solidFill>
                  <a:srgbClr val="000000"/>
                </a:solidFill>
                <a:latin typeface="D-DIN"/>
              </a:rPr>
              <a:t>, </a:t>
            </a:r>
            <a:r>
              <a:rPr lang="en-GB" err="1">
                <a:solidFill>
                  <a:srgbClr val="000000"/>
                </a:solidFill>
                <a:latin typeface="D-DIN"/>
              </a:rPr>
              <a:t>posoudit</a:t>
            </a:r>
            <a:r>
              <a:rPr lang="en-GB">
                <a:solidFill>
                  <a:srgbClr val="000000"/>
                </a:solidFill>
                <a:latin typeface="D-DIN"/>
              </a:rPr>
              <a:t> a </a:t>
            </a:r>
            <a:r>
              <a:rPr lang="en-GB" err="1">
                <a:solidFill>
                  <a:srgbClr val="000000"/>
                </a:solidFill>
                <a:latin typeface="D-DIN"/>
              </a:rPr>
              <a:t>řešit</a:t>
            </a:r>
            <a:r>
              <a:rPr lang="en-GB">
                <a:solidFill>
                  <a:srgbClr val="000000"/>
                </a:solidFill>
                <a:latin typeface="D-DIN"/>
              </a:rPr>
              <a:t> </a:t>
            </a:r>
            <a:r>
              <a:rPr lang="en-GB" err="1">
                <a:solidFill>
                  <a:srgbClr val="000000"/>
                </a:solidFill>
                <a:latin typeface="D-DIN"/>
              </a:rPr>
              <a:t>rizika</a:t>
            </a:r>
            <a:r>
              <a:rPr lang="en-GB">
                <a:solidFill>
                  <a:srgbClr val="000000"/>
                </a:solidFill>
                <a:latin typeface="D-DIN"/>
              </a:rPr>
              <a:t>. CHAT </a:t>
            </a:r>
            <a:r>
              <a:rPr lang="en-GB" err="1">
                <a:solidFill>
                  <a:srgbClr val="000000"/>
                </a:solidFill>
                <a:latin typeface="D-DIN"/>
              </a:rPr>
              <a:t>tak</a:t>
            </a:r>
            <a:r>
              <a:rPr lang="en-GB">
                <a:solidFill>
                  <a:srgbClr val="000000"/>
                </a:solidFill>
                <a:latin typeface="D-DIN"/>
              </a:rPr>
              <a:t> </a:t>
            </a:r>
            <a:r>
              <a:rPr lang="en-GB" err="1">
                <a:solidFill>
                  <a:srgbClr val="000000"/>
                </a:solidFill>
                <a:latin typeface="D-DIN"/>
              </a:rPr>
              <a:t>tvoří</a:t>
            </a:r>
            <a:r>
              <a:rPr lang="en-GB">
                <a:solidFill>
                  <a:srgbClr val="000000"/>
                </a:solidFill>
                <a:latin typeface="D-DIN"/>
              </a:rPr>
              <a:t> </a:t>
            </a:r>
            <a:r>
              <a:rPr lang="en-GB" err="1">
                <a:solidFill>
                  <a:srgbClr val="000000"/>
                </a:solidFill>
                <a:latin typeface="D-DIN"/>
              </a:rPr>
              <a:t>základ</a:t>
            </a:r>
            <a:r>
              <a:rPr lang="en-GB">
                <a:solidFill>
                  <a:srgbClr val="000000"/>
                </a:solidFill>
                <a:latin typeface="D-DIN"/>
              </a:rPr>
              <a:t> pro dialog ("chat") o </a:t>
            </a:r>
            <a:r>
              <a:rPr lang="en-GB" err="1">
                <a:solidFill>
                  <a:srgbClr val="000000"/>
                </a:solidFill>
                <a:latin typeface="D-DIN"/>
              </a:rPr>
              <a:t>přeshraničním</a:t>
            </a:r>
            <a:r>
              <a:rPr lang="en-GB">
                <a:solidFill>
                  <a:srgbClr val="000000"/>
                </a:solidFill>
                <a:latin typeface="D-DIN"/>
              </a:rPr>
              <a:t> </a:t>
            </a:r>
            <a:r>
              <a:rPr lang="en-GB" err="1">
                <a:solidFill>
                  <a:srgbClr val="000000"/>
                </a:solidFill>
                <a:latin typeface="D-DIN"/>
              </a:rPr>
              <a:t>chování</a:t>
            </a:r>
            <a:r>
              <a:rPr lang="en-GB">
                <a:solidFill>
                  <a:srgbClr val="000000"/>
                </a:solidFill>
                <a:latin typeface="D-DIN"/>
              </a:rPr>
              <a:t> </a:t>
            </a:r>
            <a:r>
              <a:rPr lang="en-GB" err="1">
                <a:solidFill>
                  <a:srgbClr val="000000"/>
                </a:solidFill>
                <a:latin typeface="D-DIN"/>
              </a:rPr>
              <a:t>jako</a:t>
            </a:r>
            <a:r>
              <a:rPr lang="en-GB">
                <a:solidFill>
                  <a:srgbClr val="000000"/>
                </a:solidFill>
                <a:latin typeface="D-DIN"/>
              </a:rPr>
              <a:t> </a:t>
            </a:r>
            <a:r>
              <a:rPr lang="en-GB" err="1">
                <a:solidFill>
                  <a:srgbClr val="000000"/>
                </a:solidFill>
                <a:latin typeface="D-DIN"/>
              </a:rPr>
              <a:t>krok</a:t>
            </a:r>
            <a:r>
              <a:rPr lang="en-GB">
                <a:solidFill>
                  <a:srgbClr val="000000"/>
                </a:solidFill>
                <a:latin typeface="D-DIN"/>
              </a:rPr>
              <a:t> k </a:t>
            </a:r>
            <a:r>
              <a:rPr lang="en-GB" err="1">
                <a:solidFill>
                  <a:srgbClr val="000000"/>
                </a:solidFill>
                <a:latin typeface="D-DIN"/>
              </a:rPr>
              <a:t>akčnímu</a:t>
            </a:r>
            <a:r>
              <a:rPr lang="en-GB">
                <a:solidFill>
                  <a:srgbClr val="000000"/>
                </a:solidFill>
                <a:latin typeface="D-DIN"/>
              </a:rPr>
              <a:t> </a:t>
            </a:r>
            <a:r>
              <a:rPr lang="en-GB" err="1">
                <a:solidFill>
                  <a:srgbClr val="000000"/>
                </a:solidFill>
                <a:latin typeface="D-DIN"/>
              </a:rPr>
              <a:t>plánu</a:t>
            </a:r>
            <a:r>
              <a:rPr lang="en-GB" sz="1800">
                <a:solidFill>
                  <a:srgbClr val="000000"/>
                </a:solidFill>
                <a:latin typeface="Times New Roman"/>
                <a:cs typeface="Times New Roman"/>
              </a:rPr>
              <a:t>.  </a:t>
            </a:r>
            <a:r>
              <a:rPr lang="en-GB" sz="1800">
                <a:solidFill>
                  <a:srgbClr val="808080"/>
                </a:solidFill>
                <a:latin typeface="Times New Roman"/>
                <a:ea typeface="Arial" panose="020B0604020202020204" pitchFamily="34" charset="0"/>
                <a:cs typeface="Times New Roman"/>
              </a:rPr>
              <a:t> </a:t>
            </a:r>
            <a:endParaRPr lang="en-GB" sz="1800">
              <a:effectLst/>
              <a:latin typeface="Arial"/>
              <a:ea typeface="Calibri" panose="020F0502020204030204" pitchFamily="34" charset="0"/>
              <a:cs typeface="Calibri"/>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36</a:t>
            </a:fld>
            <a:endParaRPr lang="en-US"/>
          </a:p>
        </p:txBody>
      </p:sp>
    </p:spTree>
    <p:extLst>
      <p:ext uri="{BB962C8B-B14F-4D97-AF65-F5344CB8AC3E}">
        <p14:creationId xmlns:p14="http://schemas.microsoft.com/office/powerpoint/2010/main" val="195851461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err="1">
                <a:solidFill>
                  <a:srgbClr val="000000"/>
                </a:solidFill>
                <a:effectLst/>
                <a:latin typeface="D-DIN"/>
              </a:rPr>
              <a:t>Speakout</a:t>
            </a:r>
            <a:r>
              <a:rPr lang="en-GB">
                <a:solidFill>
                  <a:srgbClr val="000000"/>
                </a:solidFill>
                <a:latin typeface="D-DIN"/>
              </a:rPr>
              <a:t> je online </a:t>
            </a:r>
            <a:r>
              <a:rPr lang="en-GB" err="1">
                <a:solidFill>
                  <a:srgbClr val="000000"/>
                </a:solidFill>
                <a:latin typeface="D-DIN"/>
              </a:rPr>
              <a:t>anonymní</a:t>
            </a:r>
            <a:r>
              <a:rPr lang="en-GB">
                <a:solidFill>
                  <a:srgbClr val="000000"/>
                </a:solidFill>
                <a:latin typeface="D-DIN"/>
              </a:rPr>
              <a:t> </a:t>
            </a:r>
            <a:r>
              <a:rPr lang="en-GB" err="1">
                <a:solidFill>
                  <a:srgbClr val="000000"/>
                </a:solidFill>
                <a:latin typeface="D-DIN"/>
              </a:rPr>
              <a:t>nástroj</a:t>
            </a:r>
            <a:r>
              <a:rPr lang="en-GB">
                <a:solidFill>
                  <a:srgbClr val="000000"/>
                </a:solidFill>
                <a:latin typeface="D-DIN"/>
              </a:rPr>
              <a:t> pro </a:t>
            </a:r>
            <a:r>
              <a:rPr lang="en-GB" err="1">
                <a:solidFill>
                  <a:srgbClr val="000000"/>
                </a:solidFill>
                <a:latin typeface="D-DIN"/>
              </a:rPr>
              <a:t>oznamování</a:t>
            </a:r>
            <a:r>
              <a:rPr lang="en-GB">
                <a:solidFill>
                  <a:srgbClr val="000000"/>
                </a:solidFill>
                <a:latin typeface="D-DIN"/>
              </a:rPr>
              <a:t> </a:t>
            </a:r>
            <a:r>
              <a:rPr lang="en-GB" err="1">
                <a:solidFill>
                  <a:srgbClr val="000000"/>
                </a:solidFill>
                <a:latin typeface="D-DIN"/>
              </a:rPr>
              <a:t>případů</a:t>
            </a:r>
            <a:r>
              <a:rPr lang="en-GB">
                <a:solidFill>
                  <a:srgbClr val="000000"/>
                </a:solidFill>
                <a:latin typeface="D-DIN"/>
              </a:rPr>
              <a:t> </a:t>
            </a:r>
            <a:r>
              <a:rPr lang="en-GB" err="1">
                <a:solidFill>
                  <a:srgbClr val="000000"/>
                </a:solidFill>
                <a:latin typeface="D-DIN"/>
              </a:rPr>
              <a:t>šikany</a:t>
            </a:r>
            <a:r>
              <a:rPr lang="en-GB">
                <a:solidFill>
                  <a:srgbClr val="000000"/>
                </a:solidFill>
                <a:latin typeface="D-DIN"/>
              </a:rPr>
              <a:t>, </a:t>
            </a:r>
            <a:r>
              <a:rPr lang="en-GB" err="1">
                <a:solidFill>
                  <a:srgbClr val="000000"/>
                </a:solidFill>
                <a:latin typeface="D-DIN"/>
              </a:rPr>
              <a:t>kyberšikany</a:t>
            </a:r>
            <a:r>
              <a:rPr lang="en-GB">
                <a:solidFill>
                  <a:srgbClr val="000000"/>
                </a:solidFill>
                <a:latin typeface="D-DIN"/>
              </a:rPr>
              <a:t>, </a:t>
            </a:r>
            <a:r>
              <a:rPr lang="en-GB" err="1">
                <a:solidFill>
                  <a:srgbClr val="000000"/>
                </a:solidFill>
                <a:latin typeface="D-DIN"/>
              </a:rPr>
              <a:t>obtěžování</a:t>
            </a:r>
            <a:r>
              <a:rPr lang="en-GB">
                <a:solidFill>
                  <a:srgbClr val="000000"/>
                </a:solidFill>
                <a:latin typeface="D-DIN"/>
              </a:rPr>
              <a:t>, </a:t>
            </a:r>
            <a:r>
              <a:rPr lang="en-GB" err="1">
                <a:solidFill>
                  <a:srgbClr val="000000"/>
                </a:solidFill>
                <a:latin typeface="D-DIN"/>
              </a:rPr>
              <a:t>diskriminace</a:t>
            </a:r>
            <a:r>
              <a:rPr lang="en-GB">
                <a:solidFill>
                  <a:srgbClr val="000000"/>
                </a:solidFill>
                <a:latin typeface="D-DIN"/>
              </a:rPr>
              <a:t>, </a:t>
            </a:r>
            <a:r>
              <a:rPr lang="en-GB" err="1">
                <a:solidFill>
                  <a:srgbClr val="000000"/>
                </a:solidFill>
                <a:latin typeface="D-DIN"/>
              </a:rPr>
              <a:t>trestných</a:t>
            </a:r>
            <a:r>
              <a:rPr lang="en-GB">
                <a:solidFill>
                  <a:srgbClr val="000000"/>
                </a:solidFill>
                <a:latin typeface="D-DIN"/>
              </a:rPr>
              <a:t> </a:t>
            </a:r>
            <a:r>
              <a:rPr lang="en-GB" err="1">
                <a:solidFill>
                  <a:srgbClr val="000000"/>
                </a:solidFill>
                <a:latin typeface="D-DIN"/>
              </a:rPr>
              <a:t>činů</a:t>
            </a:r>
            <a:r>
              <a:rPr lang="en-GB">
                <a:solidFill>
                  <a:srgbClr val="000000"/>
                </a:solidFill>
                <a:latin typeface="D-DIN"/>
              </a:rPr>
              <a:t> z </a:t>
            </a:r>
            <a:r>
              <a:rPr lang="en-GB" err="1">
                <a:solidFill>
                  <a:srgbClr val="000000"/>
                </a:solidFill>
                <a:latin typeface="D-DIN"/>
              </a:rPr>
              <a:t>nenávisti</a:t>
            </a:r>
            <a:r>
              <a:rPr lang="en-GB">
                <a:solidFill>
                  <a:srgbClr val="000000"/>
                </a:solidFill>
                <a:latin typeface="D-DIN"/>
              </a:rPr>
              <a:t>, </a:t>
            </a:r>
            <a:r>
              <a:rPr lang="en-GB" err="1">
                <a:solidFill>
                  <a:srgbClr val="000000"/>
                </a:solidFill>
                <a:latin typeface="D-DIN"/>
              </a:rPr>
              <a:t>nátlakového</a:t>
            </a:r>
            <a:r>
              <a:rPr lang="en-GB">
                <a:solidFill>
                  <a:srgbClr val="000000"/>
                </a:solidFill>
                <a:latin typeface="D-DIN"/>
              </a:rPr>
              <a:t> </a:t>
            </a:r>
            <a:r>
              <a:rPr lang="en-GB" err="1">
                <a:solidFill>
                  <a:srgbClr val="000000"/>
                </a:solidFill>
                <a:latin typeface="D-DIN"/>
              </a:rPr>
              <a:t>chování</a:t>
            </a:r>
            <a:r>
              <a:rPr lang="en-GB">
                <a:solidFill>
                  <a:srgbClr val="000000"/>
                </a:solidFill>
                <a:latin typeface="D-DIN"/>
              </a:rPr>
              <a:t>/</a:t>
            </a:r>
            <a:r>
              <a:rPr lang="en-GB" err="1">
                <a:solidFill>
                  <a:srgbClr val="000000"/>
                </a:solidFill>
                <a:latin typeface="D-DIN"/>
              </a:rPr>
              <a:t>kontroly</a:t>
            </a:r>
            <a:r>
              <a:rPr lang="en-GB">
                <a:solidFill>
                  <a:srgbClr val="000000"/>
                </a:solidFill>
                <a:latin typeface="D-DIN"/>
              </a:rPr>
              <a:t>, </a:t>
            </a:r>
            <a:r>
              <a:rPr lang="en-GB" err="1">
                <a:solidFill>
                  <a:srgbClr val="000000"/>
                </a:solidFill>
                <a:latin typeface="D-DIN"/>
              </a:rPr>
              <a:t>pronásledování</a:t>
            </a:r>
            <a:r>
              <a:rPr lang="en-GB">
                <a:solidFill>
                  <a:srgbClr val="000000"/>
                </a:solidFill>
                <a:latin typeface="D-DIN"/>
              </a:rPr>
              <a:t>, </a:t>
            </a:r>
            <a:r>
              <a:rPr lang="en-GB" err="1">
                <a:solidFill>
                  <a:srgbClr val="000000"/>
                </a:solidFill>
                <a:latin typeface="D-DIN"/>
              </a:rPr>
              <a:t>napadení</a:t>
            </a:r>
            <a:r>
              <a:rPr lang="en-GB">
                <a:solidFill>
                  <a:srgbClr val="000000"/>
                </a:solidFill>
                <a:latin typeface="D-DIN"/>
              </a:rPr>
              <a:t>, </a:t>
            </a:r>
            <a:r>
              <a:rPr lang="en-GB" err="1">
                <a:solidFill>
                  <a:srgbClr val="000000"/>
                </a:solidFill>
                <a:latin typeface="D-DIN"/>
              </a:rPr>
              <a:t>sexuálního</a:t>
            </a:r>
            <a:r>
              <a:rPr lang="en-GB">
                <a:solidFill>
                  <a:srgbClr val="000000"/>
                </a:solidFill>
                <a:latin typeface="D-DIN"/>
              </a:rPr>
              <a:t> </a:t>
            </a:r>
            <a:r>
              <a:rPr lang="en-GB" err="1">
                <a:solidFill>
                  <a:srgbClr val="000000"/>
                </a:solidFill>
                <a:latin typeface="D-DIN"/>
              </a:rPr>
              <a:t>obtěžování</a:t>
            </a:r>
            <a:r>
              <a:rPr lang="en-GB">
                <a:solidFill>
                  <a:srgbClr val="000000"/>
                </a:solidFill>
                <a:latin typeface="D-DIN"/>
              </a:rPr>
              <a:t>, </a:t>
            </a:r>
            <a:r>
              <a:rPr lang="en-GB" err="1">
                <a:solidFill>
                  <a:srgbClr val="000000"/>
                </a:solidFill>
                <a:latin typeface="D-DIN"/>
              </a:rPr>
              <a:t>sexuálního</a:t>
            </a:r>
            <a:r>
              <a:rPr lang="en-GB">
                <a:solidFill>
                  <a:srgbClr val="000000"/>
                </a:solidFill>
                <a:latin typeface="D-DIN"/>
              </a:rPr>
              <a:t> </a:t>
            </a:r>
            <a:r>
              <a:rPr lang="en-GB" err="1">
                <a:solidFill>
                  <a:srgbClr val="000000"/>
                </a:solidFill>
                <a:latin typeface="D-DIN"/>
              </a:rPr>
              <a:t>útoku</a:t>
            </a:r>
            <a:r>
              <a:rPr lang="en-GB">
                <a:solidFill>
                  <a:srgbClr val="000000"/>
                </a:solidFill>
                <a:latin typeface="D-DIN"/>
              </a:rPr>
              <a:t> a </a:t>
            </a:r>
            <a:r>
              <a:rPr lang="en-GB" err="1">
                <a:solidFill>
                  <a:srgbClr val="000000"/>
                </a:solidFill>
                <a:latin typeface="D-DIN"/>
              </a:rPr>
              <a:t>znásilnění</a:t>
            </a:r>
            <a:r>
              <a:rPr lang="en-GB">
                <a:solidFill>
                  <a:srgbClr val="000000"/>
                </a:solidFill>
                <a:latin typeface="D-DIN"/>
              </a:rPr>
              <a:t>. </a:t>
            </a:r>
            <a:r>
              <a:rPr lang="en-GB" err="1">
                <a:solidFill>
                  <a:srgbClr val="000000"/>
                </a:solidFill>
                <a:latin typeface="D-DIN"/>
              </a:rPr>
              <a:t>Tento</a:t>
            </a:r>
            <a:r>
              <a:rPr lang="en-GB">
                <a:solidFill>
                  <a:srgbClr val="000000"/>
                </a:solidFill>
                <a:latin typeface="D-DIN"/>
              </a:rPr>
              <a:t> </a:t>
            </a:r>
            <a:r>
              <a:rPr lang="en-GB" err="1">
                <a:solidFill>
                  <a:srgbClr val="000000"/>
                </a:solidFill>
                <a:latin typeface="D-DIN"/>
              </a:rPr>
              <a:t>nástroj</a:t>
            </a:r>
            <a:r>
              <a:rPr lang="en-GB">
                <a:solidFill>
                  <a:srgbClr val="000000"/>
                </a:solidFill>
                <a:latin typeface="D-DIN"/>
              </a:rPr>
              <a:t> </a:t>
            </a:r>
            <a:r>
              <a:rPr lang="en-GB" err="1">
                <a:solidFill>
                  <a:srgbClr val="000000"/>
                </a:solidFill>
                <a:latin typeface="D-DIN"/>
              </a:rPr>
              <a:t>Duplinské</a:t>
            </a:r>
            <a:r>
              <a:rPr lang="en-GB">
                <a:solidFill>
                  <a:srgbClr val="000000"/>
                </a:solidFill>
                <a:latin typeface="D-DIN"/>
              </a:rPr>
              <a:t> </a:t>
            </a:r>
            <a:r>
              <a:rPr lang="en-GB" err="1">
                <a:solidFill>
                  <a:srgbClr val="000000"/>
                </a:solidFill>
                <a:latin typeface="D-DIN"/>
              </a:rPr>
              <a:t>univerzity</a:t>
            </a:r>
            <a:r>
              <a:rPr lang="en-GB">
                <a:solidFill>
                  <a:srgbClr val="000000"/>
                </a:solidFill>
                <a:latin typeface="D-DIN"/>
              </a:rPr>
              <a:t>, </a:t>
            </a:r>
            <a:r>
              <a:rPr lang="en-GB" err="1">
                <a:solidFill>
                  <a:srgbClr val="000000"/>
                </a:solidFill>
                <a:latin typeface="D-DIN"/>
              </a:rPr>
              <a:t>pomáhá</a:t>
            </a:r>
            <a:r>
              <a:rPr lang="en-GB">
                <a:solidFill>
                  <a:srgbClr val="000000"/>
                </a:solidFill>
                <a:latin typeface="D-DIN"/>
              </a:rPr>
              <a:t> </a:t>
            </a:r>
            <a:r>
              <a:rPr lang="en-GB" err="1">
                <a:solidFill>
                  <a:srgbClr val="000000"/>
                </a:solidFill>
                <a:latin typeface="D-DIN"/>
              </a:rPr>
              <a:t>najít</a:t>
            </a:r>
            <a:r>
              <a:rPr lang="en-GB">
                <a:solidFill>
                  <a:srgbClr val="000000"/>
                </a:solidFill>
                <a:latin typeface="D-DIN"/>
              </a:rPr>
              <a:t> </a:t>
            </a:r>
            <a:r>
              <a:rPr lang="en-GB" err="1">
                <a:solidFill>
                  <a:srgbClr val="000000"/>
                </a:solidFill>
                <a:latin typeface="D-DIN"/>
              </a:rPr>
              <a:t>příslušnou</a:t>
            </a:r>
            <a:r>
              <a:rPr lang="en-GB">
                <a:solidFill>
                  <a:srgbClr val="000000"/>
                </a:solidFill>
                <a:latin typeface="D-DIN"/>
              </a:rPr>
              <a:t> </a:t>
            </a:r>
            <a:r>
              <a:rPr lang="en-GB" err="1">
                <a:solidFill>
                  <a:srgbClr val="000000"/>
                </a:solidFill>
                <a:latin typeface="D-DIN"/>
              </a:rPr>
              <a:t>podporu</a:t>
            </a:r>
            <a:r>
              <a:rPr lang="en-GB">
                <a:solidFill>
                  <a:srgbClr val="000000"/>
                </a:solidFill>
                <a:latin typeface="D-DIN"/>
              </a:rPr>
              <a:t> a </a:t>
            </a:r>
            <a:r>
              <a:rPr lang="en-GB" err="1">
                <a:solidFill>
                  <a:srgbClr val="000000"/>
                </a:solidFill>
                <a:latin typeface="D-DIN"/>
              </a:rPr>
              <a:t>upozorňuje</a:t>
            </a:r>
            <a:r>
              <a:rPr lang="en-GB">
                <a:solidFill>
                  <a:srgbClr val="000000"/>
                </a:solidFill>
                <a:latin typeface="D-DIN"/>
              </a:rPr>
              <a:t> </a:t>
            </a:r>
            <a:r>
              <a:rPr lang="en-GB" err="1">
                <a:solidFill>
                  <a:srgbClr val="000000"/>
                </a:solidFill>
                <a:latin typeface="D-DIN"/>
              </a:rPr>
              <a:t>na</a:t>
            </a:r>
            <a:r>
              <a:rPr lang="en-GB">
                <a:solidFill>
                  <a:srgbClr val="000000"/>
                </a:solidFill>
                <a:latin typeface="D-DIN"/>
              </a:rPr>
              <a:t> </a:t>
            </a:r>
            <a:r>
              <a:rPr lang="en-GB" err="1">
                <a:solidFill>
                  <a:srgbClr val="000000"/>
                </a:solidFill>
                <a:latin typeface="D-DIN"/>
              </a:rPr>
              <a:t>možnosti</a:t>
            </a:r>
            <a:r>
              <a:rPr lang="en-GB">
                <a:solidFill>
                  <a:srgbClr val="000000"/>
                </a:solidFill>
                <a:latin typeface="D-DIN"/>
              </a:rPr>
              <a:t> </a:t>
            </a:r>
            <a:r>
              <a:rPr lang="en-GB" err="1">
                <a:solidFill>
                  <a:srgbClr val="000000"/>
                </a:solidFill>
                <a:latin typeface="D-DIN"/>
              </a:rPr>
              <a:t>formálního</a:t>
            </a:r>
            <a:r>
              <a:rPr lang="en-GB">
                <a:solidFill>
                  <a:srgbClr val="000000"/>
                </a:solidFill>
                <a:latin typeface="D-DIN"/>
              </a:rPr>
              <a:t> </a:t>
            </a:r>
            <a:r>
              <a:rPr lang="en-GB" err="1">
                <a:solidFill>
                  <a:srgbClr val="000000"/>
                </a:solidFill>
                <a:latin typeface="D-DIN"/>
              </a:rPr>
              <a:t>ohlášení</a:t>
            </a:r>
            <a:r>
              <a:rPr lang="en-GB">
                <a:solidFill>
                  <a:srgbClr val="000000"/>
                </a:solidFill>
                <a:latin typeface="D-DIN"/>
              </a:rPr>
              <a:t>, a to jak v </a:t>
            </a:r>
            <a:r>
              <a:rPr lang="en-GB" err="1">
                <a:solidFill>
                  <a:srgbClr val="000000"/>
                </a:solidFill>
                <a:latin typeface="D-DIN"/>
              </a:rPr>
              <a:t>rámci</a:t>
            </a:r>
            <a:r>
              <a:rPr lang="en-GB">
                <a:solidFill>
                  <a:srgbClr val="000000"/>
                </a:solidFill>
                <a:latin typeface="D-DIN"/>
              </a:rPr>
              <a:t> </a:t>
            </a:r>
            <a:r>
              <a:rPr lang="en-GB" err="1">
                <a:solidFill>
                  <a:srgbClr val="000000"/>
                </a:solidFill>
                <a:latin typeface="D-DIN"/>
              </a:rPr>
              <a:t>univerzity</a:t>
            </a:r>
            <a:r>
              <a:rPr lang="en-GB">
                <a:solidFill>
                  <a:srgbClr val="000000"/>
                </a:solidFill>
                <a:latin typeface="D-DIN"/>
              </a:rPr>
              <a:t>, </a:t>
            </a:r>
            <a:r>
              <a:rPr lang="en-GB" err="1">
                <a:solidFill>
                  <a:srgbClr val="000000"/>
                </a:solidFill>
                <a:latin typeface="D-DIN"/>
              </a:rPr>
              <a:t>tak</a:t>
            </a:r>
            <a:r>
              <a:rPr lang="en-GB">
                <a:solidFill>
                  <a:srgbClr val="000000"/>
                </a:solidFill>
                <a:latin typeface="D-DIN"/>
              </a:rPr>
              <a:t> u </a:t>
            </a:r>
            <a:r>
              <a:rPr lang="en-GB" err="1">
                <a:solidFill>
                  <a:srgbClr val="000000"/>
                </a:solidFill>
                <a:latin typeface="D-DIN"/>
              </a:rPr>
              <a:t>externích</a:t>
            </a:r>
            <a:r>
              <a:rPr lang="en-GB">
                <a:solidFill>
                  <a:srgbClr val="000000"/>
                </a:solidFill>
                <a:latin typeface="D-DIN"/>
              </a:rPr>
              <a:t> </a:t>
            </a:r>
            <a:r>
              <a:rPr lang="en-GB" err="1">
                <a:solidFill>
                  <a:srgbClr val="000000"/>
                </a:solidFill>
                <a:latin typeface="D-DIN"/>
              </a:rPr>
              <a:t>agentur</a:t>
            </a:r>
            <a:r>
              <a:rPr lang="en-GB">
                <a:solidFill>
                  <a:srgbClr val="000000"/>
                </a:solidFill>
                <a:latin typeface="D-DIN"/>
              </a:rPr>
              <a:t>.</a:t>
            </a:r>
            <a:endParaRPr lang="en-GB" sz="1800">
              <a:solidFill>
                <a:srgbClr val="808080"/>
              </a:solidFill>
              <a:latin typeface="D-DIN"/>
              <a:cs typeface="Times New Roman"/>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37</a:t>
            </a:fld>
            <a:endParaRPr lang="en-US"/>
          </a:p>
        </p:txBody>
      </p:sp>
    </p:spTree>
    <p:extLst>
      <p:ext uri="{BB962C8B-B14F-4D97-AF65-F5344CB8AC3E}">
        <p14:creationId xmlns:p14="http://schemas.microsoft.com/office/powerpoint/2010/main" val="124334215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err="1">
                <a:solidFill>
                  <a:srgbClr val="000000"/>
                </a:solidFill>
                <a:latin typeface="D-DIN"/>
              </a:rPr>
              <a:t>Postih</a:t>
            </a:r>
            <a:r>
              <a:rPr lang="en-US">
                <a:solidFill>
                  <a:srgbClr val="000000"/>
                </a:solidFill>
                <a:latin typeface="D-DIN"/>
              </a:rPr>
              <a:t> se </a:t>
            </a:r>
            <a:r>
              <a:rPr lang="en-US" err="1">
                <a:solidFill>
                  <a:srgbClr val="000000"/>
                </a:solidFill>
                <a:latin typeface="D-DIN"/>
              </a:rPr>
              <a:t>týká</a:t>
            </a:r>
            <a:r>
              <a:rPr lang="en-US">
                <a:solidFill>
                  <a:srgbClr val="000000"/>
                </a:solidFill>
                <a:latin typeface="D-DIN"/>
              </a:rPr>
              <a:t> </a:t>
            </a:r>
            <a:r>
              <a:rPr lang="en-US" err="1">
                <a:solidFill>
                  <a:srgbClr val="000000"/>
                </a:solidFill>
                <a:latin typeface="D-DIN"/>
              </a:rPr>
              <a:t>řešení</a:t>
            </a:r>
            <a:r>
              <a:rPr lang="en-US">
                <a:solidFill>
                  <a:srgbClr val="000000"/>
                </a:solidFill>
                <a:latin typeface="D-DIN"/>
              </a:rPr>
              <a:t> </a:t>
            </a:r>
            <a:r>
              <a:rPr lang="en-US" err="1">
                <a:solidFill>
                  <a:srgbClr val="000000"/>
                </a:solidFill>
                <a:latin typeface="D-DIN"/>
              </a:rPr>
              <a:t>případů</a:t>
            </a:r>
            <a:r>
              <a:rPr lang="en-US">
                <a:solidFill>
                  <a:srgbClr val="000000"/>
                </a:solidFill>
                <a:latin typeface="D-DIN"/>
              </a:rPr>
              <a:t> </a:t>
            </a:r>
            <a:r>
              <a:rPr lang="en-US" err="1">
                <a:solidFill>
                  <a:srgbClr val="000000"/>
                </a:solidFill>
                <a:latin typeface="D-DIN"/>
              </a:rPr>
              <a:t>genderově</a:t>
            </a:r>
            <a:r>
              <a:rPr lang="en-US">
                <a:solidFill>
                  <a:srgbClr val="000000"/>
                </a:solidFill>
                <a:latin typeface="D-DIN"/>
              </a:rPr>
              <a:t> </a:t>
            </a:r>
            <a:r>
              <a:rPr lang="en-US" err="1">
                <a:solidFill>
                  <a:srgbClr val="000000"/>
                </a:solidFill>
                <a:latin typeface="D-DIN"/>
              </a:rPr>
              <a:t>podmíněného</a:t>
            </a:r>
            <a:r>
              <a:rPr lang="en-US">
                <a:solidFill>
                  <a:srgbClr val="000000"/>
                </a:solidFill>
                <a:latin typeface="D-DIN"/>
              </a:rPr>
              <a:t> </a:t>
            </a:r>
            <a:r>
              <a:rPr lang="en-US" err="1">
                <a:solidFill>
                  <a:srgbClr val="000000"/>
                </a:solidFill>
                <a:latin typeface="D-DIN"/>
              </a:rPr>
              <a:t>násilí</a:t>
            </a:r>
            <a:r>
              <a:rPr lang="en-US">
                <a:solidFill>
                  <a:srgbClr val="000000"/>
                </a:solidFill>
                <a:latin typeface="D-DIN"/>
              </a:rPr>
              <a:t> ze </a:t>
            </a:r>
            <a:r>
              <a:rPr lang="en-US" err="1">
                <a:solidFill>
                  <a:srgbClr val="000000"/>
                </a:solidFill>
                <a:latin typeface="D-DIN"/>
              </a:rPr>
              <a:t>strany</a:t>
            </a:r>
            <a:r>
              <a:rPr lang="en-US">
                <a:solidFill>
                  <a:srgbClr val="000000"/>
                </a:solidFill>
                <a:latin typeface="D-DIN"/>
              </a:rPr>
              <a:t> </a:t>
            </a:r>
            <a:r>
              <a:rPr lang="en-US" err="1">
                <a:solidFill>
                  <a:srgbClr val="000000"/>
                </a:solidFill>
                <a:latin typeface="D-DIN"/>
              </a:rPr>
              <a:t>instituce</a:t>
            </a:r>
            <a:r>
              <a:rPr lang="en-US">
                <a:solidFill>
                  <a:srgbClr val="000000"/>
                </a:solidFill>
                <a:effectLst/>
                <a:latin typeface="D-DIN"/>
              </a:rPr>
              <a:t>, </a:t>
            </a:r>
            <a:r>
              <a:rPr lang="en-US" b="1" err="1">
                <a:solidFill>
                  <a:srgbClr val="000000"/>
                </a:solidFill>
                <a:latin typeface="D-DIN"/>
              </a:rPr>
              <a:t>vyšetřovacích</a:t>
            </a:r>
            <a:r>
              <a:rPr lang="en-US" b="1">
                <a:solidFill>
                  <a:srgbClr val="000000"/>
                </a:solidFill>
                <a:latin typeface="D-DIN"/>
              </a:rPr>
              <a:t> </a:t>
            </a:r>
            <a:r>
              <a:rPr lang="en-US" b="1" err="1">
                <a:solidFill>
                  <a:srgbClr val="000000"/>
                </a:solidFill>
                <a:latin typeface="D-DIN"/>
              </a:rPr>
              <a:t>úkonů</a:t>
            </a:r>
            <a:r>
              <a:rPr lang="en-US" b="1">
                <a:solidFill>
                  <a:srgbClr val="000000"/>
                </a:solidFill>
                <a:effectLst/>
                <a:latin typeface="D-DIN"/>
              </a:rPr>
              <a:t>, </a:t>
            </a:r>
            <a:r>
              <a:rPr lang="en-US" b="1" err="1">
                <a:solidFill>
                  <a:srgbClr val="000000"/>
                </a:solidFill>
                <a:latin typeface="D-DIN"/>
              </a:rPr>
              <a:t>disciplinárních</a:t>
            </a:r>
            <a:r>
              <a:rPr lang="en-US" b="1">
                <a:solidFill>
                  <a:srgbClr val="000000"/>
                </a:solidFill>
                <a:latin typeface="D-DIN"/>
              </a:rPr>
              <a:t> </a:t>
            </a:r>
            <a:r>
              <a:rPr lang="en-US" b="1" err="1">
                <a:solidFill>
                  <a:srgbClr val="000000"/>
                </a:solidFill>
                <a:latin typeface="D-DIN"/>
              </a:rPr>
              <a:t>postupů</a:t>
            </a:r>
            <a:r>
              <a:rPr lang="en-US">
                <a:solidFill>
                  <a:srgbClr val="000000"/>
                </a:solidFill>
                <a:latin typeface="D-DIN"/>
              </a:rPr>
              <a:t> a </a:t>
            </a:r>
            <a:r>
              <a:rPr lang="en-US" err="1">
                <a:solidFill>
                  <a:srgbClr val="000000"/>
                </a:solidFill>
                <a:latin typeface="D-DIN"/>
              </a:rPr>
              <a:t>případně</a:t>
            </a:r>
            <a:r>
              <a:rPr lang="en-US">
                <a:solidFill>
                  <a:srgbClr val="000000"/>
                </a:solidFill>
                <a:latin typeface="D-DIN"/>
              </a:rPr>
              <a:t> </a:t>
            </a:r>
            <a:r>
              <a:rPr lang="en-US" b="1" err="1">
                <a:solidFill>
                  <a:srgbClr val="000000"/>
                </a:solidFill>
                <a:latin typeface="D-DIN"/>
              </a:rPr>
              <a:t>sankcí</a:t>
            </a:r>
            <a:r>
              <a:rPr lang="en-US" b="1">
                <a:solidFill>
                  <a:srgbClr val="000000"/>
                </a:solidFill>
                <a:latin typeface="D-DIN"/>
              </a:rPr>
              <a:t> pro </a:t>
            </a:r>
            <a:r>
              <a:rPr lang="en-US" b="1" err="1">
                <a:solidFill>
                  <a:srgbClr val="000000"/>
                </a:solidFill>
                <a:latin typeface="D-DIN"/>
              </a:rPr>
              <a:t>pachatele</a:t>
            </a:r>
            <a:r>
              <a:rPr lang="en-US" b="1">
                <a:solidFill>
                  <a:srgbClr val="000000"/>
                </a:solidFill>
                <a:latin typeface="D-DIN"/>
              </a:rPr>
              <a:t>*</a:t>
            </a:r>
            <a:r>
              <a:rPr lang="en-US" b="1" err="1">
                <a:solidFill>
                  <a:srgbClr val="000000"/>
                </a:solidFill>
                <a:latin typeface="D-DIN"/>
              </a:rPr>
              <a:t>ky</a:t>
            </a:r>
            <a:r>
              <a:rPr lang="en-US" err="1">
                <a:solidFill>
                  <a:srgbClr val="000000"/>
                </a:solidFill>
                <a:effectLst/>
                <a:latin typeface="D-DIN"/>
              </a:rPr>
              <a:t>.</a:t>
            </a:r>
            <a:r>
              <a:rPr lang="en-US">
                <a:solidFill>
                  <a:srgbClr val="000000"/>
                </a:solidFill>
                <a:effectLst/>
                <a:latin typeface="D-DIN"/>
              </a:rPr>
              <a:t> </a:t>
            </a:r>
            <a:r>
              <a:rPr lang="en-US">
                <a:solidFill>
                  <a:srgbClr val="000000"/>
                </a:solidFill>
                <a:latin typeface="D-DIN"/>
              </a:rPr>
              <a:t>V </a:t>
            </a:r>
            <a:r>
              <a:rPr lang="en-US" err="1">
                <a:solidFill>
                  <a:srgbClr val="000000"/>
                </a:solidFill>
                <a:latin typeface="D-DIN"/>
              </a:rPr>
              <a:t>některých</a:t>
            </a:r>
            <a:r>
              <a:rPr lang="en-US">
                <a:solidFill>
                  <a:srgbClr val="000000"/>
                </a:solidFill>
                <a:latin typeface="D-DIN"/>
              </a:rPr>
              <a:t> </a:t>
            </a:r>
            <a:r>
              <a:rPr lang="en-US" err="1">
                <a:solidFill>
                  <a:srgbClr val="000000"/>
                </a:solidFill>
                <a:latin typeface="D-DIN"/>
              </a:rPr>
              <a:t>případech</a:t>
            </a:r>
            <a:r>
              <a:rPr lang="en-US">
                <a:solidFill>
                  <a:srgbClr val="000000"/>
                </a:solidFill>
                <a:latin typeface="D-DIN"/>
              </a:rPr>
              <a:t> </a:t>
            </a:r>
            <a:r>
              <a:rPr lang="en-US" err="1">
                <a:solidFill>
                  <a:srgbClr val="000000"/>
                </a:solidFill>
                <a:latin typeface="D-DIN"/>
              </a:rPr>
              <a:t>může</a:t>
            </a:r>
            <a:r>
              <a:rPr lang="en-US">
                <a:solidFill>
                  <a:srgbClr val="000000"/>
                </a:solidFill>
                <a:latin typeface="D-DIN"/>
              </a:rPr>
              <a:t> </a:t>
            </a:r>
            <a:r>
              <a:rPr lang="en-US" err="1">
                <a:solidFill>
                  <a:srgbClr val="000000"/>
                </a:solidFill>
                <a:latin typeface="D-DIN"/>
              </a:rPr>
              <a:t>zahrnovat</a:t>
            </a:r>
            <a:r>
              <a:rPr lang="en-US">
                <a:solidFill>
                  <a:srgbClr val="000000"/>
                </a:solidFill>
                <a:latin typeface="D-DIN"/>
              </a:rPr>
              <a:t> </a:t>
            </a:r>
            <a:r>
              <a:rPr lang="en-US" err="1">
                <a:solidFill>
                  <a:srgbClr val="000000"/>
                </a:solidFill>
                <a:latin typeface="D-DIN"/>
              </a:rPr>
              <a:t>také</a:t>
            </a:r>
            <a:r>
              <a:rPr lang="en-US">
                <a:solidFill>
                  <a:srgbClr val="000000"/>
                </a:solidFill>
                <a:latin typeface="D-DIN"/>
              </a:rPr>
              <a:t> </a:t>
            </a:r>
            <a:r>
              <a:rPr lang="en-US" b="1" err="1">
                <a:solidFill>
                  <a:srgbClr val="000000"/>
                </a:solidFill>
                <a:latin typeface="D-DIN"/>
              </a:rPr>
              <a:t>soudní</a:t>
            </a:r>
            <a:r>
              <a:rPr lang="en-US" b="1">
                <a:solidFill>
                  <a:srgbClr val="000000"/>
                </a:solidFill>
                <a:latin typeface="D-DIN"/>
              </a:rPr>
              <a:t> </a:t>
            </a:r>
            <a:r>
              <a:rPr lang="en-US" b="1" err="1">
                <a:solidFill>
                  <a:srgbClr val="000000"/>
                </a:solidFill>
                <a:latin typeface="D-DIN"/>
              </a:rPr>
              <a:t>řízení</a:t>
            </a:r>
            <a:r>
              <a:rPr lang="en-US" b="1">
                <a:solidFill>
                  <a:srgbClr val="000000"/>
                </a:solidFill>
                <a:effectLst/>
                <a:latin typeface="D-DIN"/>
              </a:rPr>
              <a:t>,</a:t>
            </a:r>
            <a:r>
              <a:rPr lang="en-US">
                <a:solidFill>
                  <a:srgbClr val="000000"/>
                </a:solidFill>
                <a:effectLst/>
                <a:latin typeface="D-DIN"/>
              </a:rPr>
              <a:t> </a:t>
            </a:r>
            <a:r>
              <a:rPr lang="en-US" err="1">
                <a:solidFill>
                  <a:srgbClr val="000000"/>
                </a:solidFill>
                <a:latin typeface="D-DIN"/>
              </a:rPr>
              <a:t>včetně</a:t>
            </a:r>
            <a:r>
              <a:rPr lang="en-US">
                <a:solidFill>
                  <a:srgbClr val="000000"/>
                </a:solidFill>
                <a:latin typeface="D-DIN"/>
              </a:rPr>
              <a:t> </a:t>
            </a:r>
            <a:r>
              <a:rPr lang="en-US" err="1">
                <a:solidFill>
                  <a:srgbClr val="000000"/>
                </a:solidFill>
                <a:latin typeface="D-DIN"/>
              </a:rPr>
              <a:t>soudních</a:t>
            </a:r>
            <a:r>
              <a:rPr lang="en-US">
                <a:solidFill>
                  <a:srgbClr val="000000"/>
                </a:solidFill>
                <a:latin typeface="D-DIN"/>
              </a:rPr>
              <a:t> </a:t>
            </a:r>
            <a:r>
              <a:rPr lang="en-US" err="1">
                <a:solidFill>
                  <a:srgbClr val="000000"/>
                </a:solidFill>
                <a:latin typeface="D-DIN"/>
              </a:rPr>
              <a:t>případů</a:t>
            </a:r>
            <a:r>
              <a:rPr lang="en-US">
                <a:solidFill>
                  <a:srgbClr val="000000"/>
                </a:solidFill>
                <a:effectLst/>
                <a:latin typeface="D-DIN"/>
              </a:rPr>
              <a:t>, </a:t>
            </a:r>
            <a:r>
              <a:rPr lang="en-US">
                <a:solidFill>
                  <a:srgbClr val="000000"/>
                </a:solidFill>
                <a:latin typeface="D-DIN"/>
              </a:rPr>
              <a:t>pro </a:t>
            </a:r>
            <a:r>
              <a:rPr lang="en-US" err="1">
                <a:solidFill>
                  <a:srgbClr val="000000"/>
                </a:solidFill>
                <a:latin typeface="D-DIN"/>
              </a:rPr>
              <a:t>trestné</a:t>
            </a:r>
            <a:r>
              <a:rPr lang="en-US">
                <a:solidFill>
                  <a:srgbClr val="000000"/>
                </a:solidFill>
                <a:latin typeface="D-DIN"/>
              </a:rPr>
              <a:t> </a:t>
            </a:r>
            <a:r>
              <a:rPr lang="en-US" err="1">
                <a:solidFill>
                  <a:srgbClr val="000000"/>
                </a:solidFill>
                <a:latin typeface="D-DIN"/>
              </a:rPr>
              <a:t>činy</a:t>
            </a:r>
            <a:r>
              <a:rPr lang="en-US">
                <a:solidFill>
                  <a:srgbClr val="000000"/>
                </a:solidFill>
                <a:latin typeface="D-DIN"/>
              </a:rPr>
              <a:t> a </a:t>
            </a:r>
            <a:r>
              <a:rPr lang="en-US" err="1">
                <a:solidFill>
                  <a:srgbClr val="000000"/>
                </a:solidFill>
                <a:latin typeface="D-DIN"/>
              </a:rPr>
              <a:t>občanskoprávní</a:t>
            </a:r>
            <a:r>
              <a:rPr lang="en-US">
                <a:solidFill>
                  <a:srgbClr val="000000"/>
                </a:solidFill>
                <a:latin typeface="D-DIN"/>
              </a:rPr>
              <a:t> </a:t>
            </a:r>
            <a:r>
              <a:rPr lang="en-US" err="1">
                <a:solidFill>
                  <a:srgbClr val="000000"/>
                </a:solidFill>
                <a:latin typeface="D-DIN"/>
              </a:rPr>
              <a:t>delikty</a:t>
            </a:r>
            <a:r>
              <a:rPr lang="en-US">
                <a:solidFill>
                  <a:srgbClr val="000000"/>
                </a:solidFill>
                <a:effectLst/>
                <a:latin typeface="D-DIN"/>
              </a:rPr>
              <a:t>.</a:t>
            </a:r>
            <a:r>
              <a:rPr lang="en-US">
                <a:solidFill>
                  <a:srgbClr val="000000"/>
                </a:solidFill>
                <a:latin typeface="D-DIN"/>
              </a:rPr>
              <a:t> </a:t>
            </a:r>
            <a:endParaRPr lang="cs-CZ"/>
          </a:p>
          <a:p>
            <a:pPr marL="0" marR="0" algn="just" fontAlgn="base">
              <a:spcBef>
                <a:spcPts val="0"/>
              </a:spcBef>
              <a:spcAft>
                <a:spcPts val="0"/>
              </a:spcAft>
            </a:pPr>
            <a:r>
              <a:rPr lang="en-US" sz="1800">
                <a:effectLst/>
                <a:latin typeface="Times New Roman"/>
                <a:ea typeface="Times New Roman" panose="02020603050405020304" pitchFamily="18" charset="0"/>
                <a:cs typeface="Times New Roman"/>
              </a:rPr>
              <a:t> </a:t>
            </a:r>
            <a:endParaRPr lang="en-GB" sz="1800">
              <a:effectLst/>
              <a:latin typeface="Times New Roman"/>
              <a:ea typeface="Times New Roman" panose="02020603050405020304" pitchFamily="18" charset="0"/>
              <a:cs typeface="Times New Roman"/>
            </a:endParaRPr>
          </a:p>
          <a:p>
            <a:pPr marL="0" marR="0" algn="just" fontAlgn="base">
              <a:spcBef>
                <a:spcPts val="0"/>
              </a:spcBef>
              <a:spcAft>
                <a:spcPts val="0"/>
              </a:spcAft>
            </a:pPr>
            <a:r>
              <a:rPr lang="en-GB" sz="1800">
                <a:solidFill>
                  <a:srgbClr val="000000"/>
                </a:solidFill>
                <a:effectLst/>
                <a:latin typeface="Times New Roman"/>
                <a:ea typeface="Times New Roman" panose="02020603050405020304" pitchFamily="18" charset="0"/>
                <a:cs typeface="Times New Roman"/>
              </a:rPr>
              <a:t>There are some elements that should be considered: </a:t>
            </a:r>
            <a:r>
              <a:rPr lang="en-US" sz="1800">
                <a:effectLst/>
                <a:latin typeface="Times New Roman"/>
                <a:ea typeface="Times New Roman" panose="02020603050405020304" pitchFamily="18" charset="0"/>
                <a:cs typeface="Times New Roman"/>
              </a:rPr>
              <a:t>​</a:t>
            </a:r>
            <a:endParaRPr lang="en-GB" sz="1800">
              <a:effectLst/>
              <a:latin typeface="Times New Roman"/>
              <a:ea typeface="Times New Roman" panose="02020603050405020304" pitchFamily="18" charset="0"/>
              <a:cs typeface="Times New Roman"/>
            </a:endParaRPr>
          </a:p>
          <a:p>
            <a:pPr marL="0" marR="0" algn="just" fontAlgn="base">
              <a:spcBef>
                <a:spcPts val="0"/>
              </a:spcBef>
              <a:spcAft>
                <a:spcPts val="0"/>
              </a:spcAft>
            </a:pPr>
            <a:r>
              <a:rPr lang="en-GB" sz="1800">
                <a:effectLst/>
                <a:latin typeface="Times New Roman"/>
                <a:ea typeface="Times New Roman" panose="02020603050405020304" pitchFamily="18" charset="0"/>
                <a:cs typeface="Times New Roman"/>
              </a:rPr>
              <a:t>​</a:t>
            </a:r>
          </a:p>
          <a:p>
            <a:pPr marL="342900" marR="0" lvl="0" indent="-342900" algn="just" fontAlgn="base">
              <a:spcBef>
                <a:spcPts val="0"/>
              </a:spcBef>
              <a:spcAft>
                <a:spcPts val="0"/>
              </a:spcAft>
              <a:buSzPts val="1000"/>
              <a:buFont typeface="Symbol" panose="05050102010706020507" pitchFamily="18" charset="2"/>
              <a:buChar char=""/>
              <a:tabLst>
                <a:tab pos="457200" algn="l"/>
                <a:tab pos="628650" algn="l"/>
              </a:tabLst>
            </a:pPr>
            <a:r>
              <a:rPr lang="en-GB" sz="1800">
                <a:solidFill>
                  <a:srgbClr val="000000"/>
                </a:solidFill>
                <a:effectLst/>
                <a:latin typeface="Times New Roman"/>
                <a:ea typeface="Times New Roman" panose="02020603050405020304" pitchFamily="18" charset="0"/>
                <a:cs typeface="Times New Roman"/>
              </a:rPr>
              <a:t>It is important to implement clear, accessible and transparent procedures for handling incidents and complaints and </a:t>
            </a:r>
            <a:r>
              <a:rPr lang="en-GB" sz="1800" i="1">
                <a:solidFill>
                  <a:srgbClr val="000000"/>
                </a:solidFill>
                <a:effectLst/>
                <a:latin typeface="Times New Roman"/>
                <a:ea typeface="Times New Roman" panose="02020603050405020304" pitchFamily="18" charset="0"/>
                <a:cs typeface="Times New Roman"/>
              </a:rPr>
              <a:t>that</a:t>
            </a:r>
            <a:r>
              <a:rPr lang="en-GB" sz="1800">
                <a:solidFill>
                  <a:srgbClr val="000000"/>
                </a:solidFill>
                <a:effectLst/>
                <a:latin typeface="Times New Roman"/>
                <a:ea typeface="Times New Roman" panose="02020603050405020304" pitchFamily="18" charset="0"/>
                <a:cs typeface="Times New Roman"/>
              </a:rPr>
              <a:t> requires..</a:t>
            </a:r>
            <a:endParaRPr lang="en-GB" sz="1800">
              <a:effectLst/>
              <a:latin typeface="Times New Roman"/>
              <a:ea typeface="Times New Roman" panose="02020603050405020304" pitchFamily="18" charset="0"/>
              <a:cs typeface="Times New Roman"/>
            </a:endParaRPr>
          </a:p>
          <a:p>
            <a:pPr marL="342900" marR="0" lvl="0" indent="-342900" algn="just" fontAlgn="base">
              <a:spcBef>
                <a:spcPts val="0"/>
              </a:spcBef>
              <a:spcAft>
                <a:spcPts val="0"/>
              </a:spcAft>
              <a:buSzPts val="1000"/>
              <a:buFont typeface="Symbol" panose="05050102010706020507" pitchFamily="18" charset="2"/>
              <a:buChar char=""/>
              <a:tabLst>
                <a:tab pos="457200" algn="l"/>
                <a:tab pos="628650" algn="l"/>
              </a:tabLst>
            </a:pPr>
            <a:r>
              <a:rPr lang="en-GB" sz="1800">
                <a:solidFill>
                  <a:srgbClr val="000000"/>
                </a:solidFill>
                <a:effectLst/>
                <a:latin typeface="Times New Roman"/>
                <a:ea typeface="Times New Roman" panose="02020603050405020304" pitchFamily="18" charset="0"/>
                <a:cs typeface="Times New Roman"/>
              </a:rPr>
              <a:t>…reasonable timelines between complaint, investigation and decision/sanction. </a:t>
            </a:r>
            <a:r>
              <a:rPr lang="en-US" sz="1800">
                <a:effectLst/>
                <a:latin typeface="Times New Roman"/>
                <a:ea typeface="Times New Roman" panose="02020603050405020304" pitchFamily="18" charset="0"/>
                <a:cs typeface="Times New Roman"/>
              </a:rPr>
              <a:t>​</a:t>
            </a:r>
            <a:endParaRPr lang="en-GB" sz="1800">
              <a:effectLst/>
              <a:latin typeface="Times New Roman"/>
              <a:ea typeface="Times New Roman" panose="02020603050405020304" pitchFamily="18" charset="0"/>
              <a:cs typeface="Times New Roman"/>
            </a:endParaRPr>
          </a:p>
          <a:p>
            <a:pPr marL="342900" marR="0" lvl="0" indent="-342900" algn="just" fontAlgn="base">
              <a:spcBef>
                <a:spcPts val="0"/>
              </a:spcBef>
              <a:spcAft>
                <a:spcPts val="0"/>
              </a:spcAft>
              <a:buSzPts val="1000"/>
              <a:buFont typeface="Symbol" panose="05050102010706020507" pitchFamily="18" charset="2"/>
              <a:buChar char=""/>
              <a:tabLst>
                <a:tab pos="457200" algn="l"/>
                <a:tab pos="628650" algn="l"/>
              </a:tabLst>
            </a:pPr>
            <a:r>
              <a:rPr lang="en-GB" sz="1800">
                <a:solidFill>
                  <a:srgbClr val="000000"/>
                </a:solidFill>
                <a:effectLst/>
                <a:latin typeface="Times New Roman"/>
                <a:ea typeface="Times New Roman" panose="02020603050405020304" pitchFamily="18" charset="0"/>
                <a:cs typeface="Times New Roman"/>
              </a:rPr>
              <a:t>Mainstreaming a victim-centred, trauma-informed and gender-responsive approach to prosecution procedures, and hence provision of specific training on such approach for those involved in the procedures. </a:t>
            </a:r>
            <a:r>
              <a:rPr lang="en-US" sz="1800">
                <a:effectLst/>
                <a:latin typeface="Times New Roman"/>
                <a:ea typeface="Times New Roman" panose="02020603050405020304" pitchFamily="18" charset="0"/>
                <a:cs typeface="Times New Roman"/>
              </a:rPr>
              <a:t>​</a:t>
            </a:r>
            <a:endParaRPr lang="en-GB" sz="1800">
              <a:effectLst/>
              <a:latin typeface="Times New Roman"/>
              <a:ea typeface="Times New Roman" panose="02020603050405020304" pitchFamily="18" charset="0"/>
              <a:cs typeface="Times New Roman"/>
            </a:endParaRPr>
          </a:p>
          <a:p>
            <a:pPr marL="342900" marR="0" lvl="0" indent="-342900" algn="just" fontAlgn="base">
              <a:spcBef>
                <a:spcPts val="0"/>
              </a:spcBef>
              <a:spcAft>
                <a:spcPts val="0"/>
              </a:spcAft>
              <a:buSzPts val="1000"/>
              <a:buFont typeface="Symbol" panose="05050102010706020507" pitchFamily="18" charset="2"/>
              <a:buChar char=""/>
              <a:tabLst>
                <a:tab pos="457200" algn="l"/>
                <a:tab pos="628650" algn="l"/>
              </a:tabLst>
            </a:pPr>
            <a:r>
              <a:rPr lang="en-GB" sz="1800">
                <a:solidFill>
                  <a:srgbClr val="000000"/>
                </a:solidFill>
                <a:effectLst/>
                <a:latin typeface="Times New Roman"/>
                <a:ea typeface="Times New Roman" panose="02020603050405020304" pitchFamily="18" charset="0"/>
                <a:cs typeface="Times New Roman"/>
              </a:rPr>
              <a:t>Ensuring effective communication with the victim/survivor, perpetrator and bystanders throughout each step of the process.  </a:t>
            </a:r>
            <a:r>
              <a:rPr lang="en-US" sz="1800">
                <a:effectLst/>
                <a:latin typeface="Times New Roman"/>
                <a:ea typeface="Times New Roman" panose="02020603050405020304" pitchFamily="18" charset="0"/>
                <a:cs typeface="Times New Roman"/>
              </a:rPr>
              <a:t>​</a:t>
            </a:r>
            <a:endParaRPr lang="en-GB" sz="1800">
              <a:effectLst/>
              <a:latin typeface="Times New Roman"/>
              <a:ea typeface="Times New Roman" panose="02020603050405020304" pitchFamily="18" charset="0"/>
              <a:cs typeface="Times New Roman"/>
            </a:endParaRPr>
          </a:p>
          <a:p>
            <a:pPr marL="342900" marR="0" lvl="0" indent="-342900" algn="just" fontAlgn="base">
              <a:spcBef>
                <a:spcPts val="0"/>
              </a:spcBef>
              <a:spcAft>
                <a:spcPts val="0"/>
              </a:spcAft>
              <a:buSzPts val="1000"/>
              <a:buFont typeface="Symbol" panose="05050102010706020507" pitchFamily="18" charset="2"/>
              <a:buChar char=""/>
              <a:tabLst>
                <a:tab pos="457200" algn="l"/>
                <a:tab pos="628650" algn="l"/>
              </a:tabLst>
            </a:pPr>
            <a:r>
              <a:rPr lang="en-US" sz="1800">
                <a:solidFill>
                  <a:srgbClr val="000000"/>
                </a:solidFill>
                <a:effectLst/>
                <a:latin typeface="Times New Roman"/>
                <a:ea typeface="Times New Roman" panose="02020603050405020304" pitchFamily="18" charset="0"/>
                <a:cs typeface="Times New Roman"/>
              </a:rPr>
              <a:t>But we also need to consider e</a:t>
            </a:r>
            <a:r>
              <a:rPr lang="en-GB" sz="1800">
                <a:solidFill>
                  <a:srgbClr val="000000"/>
                </a:solidFill>
                <a:effectLst/>
                <a:latin typeface="Times New Roman"/>
                <a:ea typeface="Times New Roman" panose="02020603050405020304" pitchFamily="18" charset="0"/>
                <a:cs typeface="Times New Roman"/>
              </a:rPr>
              <a:t>stablishing distinct disciplinary procedures for both staff and students. </a:t>
            </a:r>
            <a:r>
              <a:rPr lang="en-US" sz="1800">
                <a:effectLst/>
                <a:latin typeface="Times New Roman"/>
                <a:ea typeface="Times New Roman" panose="02020603050405020304" pitchFamily="18" charset="0"/>
                <a:cs typeface="Times New Roman"/>
              </a:rPr>
              <a:t>​</a:t>
            </a:r>
            <a:endParaRPr lang="en-GB" sz="1800">
              <a:effectLst/>
              <a:latin typeface="Times New Roman"/>
              <a:ea typeface="Times New Roman" panose="02020603050405020304" pitchFamily="18" charset="0"/>
              <a:cs typeface="Times New Roman"/>
            </a:endParaRPr>
          </a:p>
          <a:p>
            <a:pPr marL="342900" marR="0" lvl="0" indent="-342900" algn="just" fontAlgn="base">
              <a:spcBef>
                <a:spcPts val="0"/>
              </a:spcBef>
              <a:spcAft>
                <a:spcPts val="0"/>
              </a:spcAft>
              <a:buSzPts val="1000"/>
              <a:buFont typeface="Symbol" panose="05050102010706020507" pitchFamily="18" charset="2"/>
              <a:buChar char=""/>
              <a:tabLst>
                <a:tab pos="457200" algn="l"/>
                <a:tab pos="628650" algn="l"/>
              </a:tabLst>
            </a:pPr>
            <a:r>
              <a:rPr lang="en-GB" sz="1800">
                <a:solidFill>
                  <a:srgbClr val="000000"/>
                </a:solidFill>
                <a:effectLst/>
                <a:latin typeface="Times New Roman"/>
                <a:ea typeface="Times New Roman" panose="02020603050405020304" pitchFamily="18" charset="0"/>
                <a:cs typeface="Times New Roman"/>
              </a:rPr>
              <a:t>An important element refers to the defining criteria for the composition of the investigation and disciplinary committees. </a:t>
            </a:r>
            <a:r>
              <a:rPr lang="en-US" sz="1800">
                <a:effectLst/>
                <a:latin typeface="Times New Roman"/>
                <a:ea typeface="Times New Roman" panose="02020603050405020304" pitchFamily="18" charset="0"/>
                <a:cs typeface="Times New Roman"/>
              </a:rPr>
              <a:t>​</a:t>
            </a:r>
            <a:endParaRPr lang="en-GB" sz="1800">
              <a:effectLst/>
              <a:latin typeface="Times New Roman"/>
              <a:ea typeface="Times New Roman" panose="02020603050405020304" pitchFamily="18" charset="0"/>
              <a:cs typeface="Times New Roman"/>
            </a:endParaRPr>
          </a:p>
          <a:p>
            <a:pPr marL="342900" marR="0" lvl="0" indent="-342900" algn="just" fontAlgn="base">
              <a:spcBef>
                <a:spcPts val="0"/>
              </a:spcBef>
              <a:spcAft>
                <a:spcPts val="0"/>
              </a:spcAft>
              <a:buSzPts val="1000"/>
              <a:buFont typeface="Symbol" panose="05050102010706020507" pitchFamily="18" charset="2"/>
              <a:buChar char=""/>
              <a:tabLst>
                <a:tab pos="457200" algn="l"/>
                <a:tab pos="628650" algn="l"/>
              </a:tabLst>
            </a:pPr>
            <a:r>
              <a:rPr lang="en-GB" sz="1800">
                <a:solidFill>
                  <a:srgbClr val="000000"/>
                </a:solidFill>
                <a:effectLst/>
                <a:latin typeface="Times New Roman"/>
                <a:ea typeface="Times New Roman" panose="02020603050405020304" pitchFamily="18" charset="0"/>
                <a:cs typeface="Times New Roman"/>
              </a:rPr>
              <a:t>Imposing proportionate, appropriate and equitable sanctions as the result of the investigation and disciplinary process. </a:t>
            </a:r>
            <a:r>
              <a:rPr lang="en-US" sz="1800">
                <a:effectLst/>
                <a:latin typeface="Times New Roman"/>
                <a:ea typeface="Times New Roman" panose="02020603050405020304" pitchFamily="18" charset="0"/>
                <a:cs typeface="Times New Roman"/>
              </a:rPr>
              <a:t>​</a:t>
            </a:r>
            <a:endParaRPr lang="en-GB" sz="1800">
              <a:effectLst/>
              <a:latin typeface="Times New Roman"/>
              <a:ea typeface="Times New Roman" panose="02020603050405020304" pitchFamily="18" charset="0"/>
              <a:cs typeface="Times New Roman"/>
            </a:endParaRPr>
          </a:p>
          <a:p>
            <a:pPr marL="0" marR="0" algn="just" fontAlgn="base">
              <a:spcBef>
                <a:spcPts val="0"/>
              </a:spcBef>
              <a:spcAft>
                <a:spcPts val="0"/>
              </a:spcAft>
              <a:tabLst>
                <a:tab pos="628650" algn="l"/>
              </a:tabLst>
            </a:pPr>
            <a:r>
              <a:rPr lang="en-US" sz="1800">
                <a:effectLst/>
                <a:latin typeface="Times New Roman"/>
                <a:ea typeface="Times New Roman" panose="02020603050405020304" pitchFamily="18" charset="0"/>
                <a:cs typeface="Times New Roman"/>
              </a:rPr>
              <a:t> </a:t>
            </a:r>
            <a:endParaRPr lang="en-GB" sz="1800">
              <a:effectLst/>
              <a:latin typeface="Times New Roman"/>
              <a:ea typeface="Times New Roman" panose="02020603050405020304" pitchFamily="18" charset="0"/>
              <a:cs typeface="Times New Roman"/>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39</a:t>
            </a:fld>
            <a:endParaRPr lang="en-US"/>
          </a:p>
        </p:txBody>
      </p:sp>
    </p:spTree>
    <p:extLst>
      <p:ext uri="{BB962C8B-B14F-4D97-AF65-F5344CB8AC3E}">
        <p14:creationId xmlns:p14="http://schemas.microsoft.com/office/powerpoint/2010/main" val="37798449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fontAlgn="base">
              <a:spcBef>
                <a:spcPts val="0"/>
              </a:spcBef>
              <a:spcAft>
                <a:spcPts val="0"/>
              </a:spcAft>
              <a:tabLst>
                <a:tab pos="628650" algn="l"/>
              </a:tabLst>
            </a:pPr>
            <a:r>
              <a:rPr lang="en-US" sz="1800" b="1">
                <a:effectLst/>
                <a:latin typeface="Times New Roman" panose="02020603050405020304" pitchFamily="18" charset="0"/>
                <a:ea typeface="Times New Roman" panose="02020603050405020304" pitchFamily="18" charset="0"/>
              </a:rPr>
              <a:t>NOTES: This slide has animations included!</a:t>
            </a:r>
          </a:p>
          <a:p>
            <a:pPr marL="0" marR="0" algn="just" fontAlgn="base">
              <a:spcBef>
                <a:spcPts val="0"/>
              </a:spcBef>
              <a:spcAft>
                <a:spcPts val="0"/>
              </a:spcAft>
              <a:tabLst>
                <a:tab pos="628650" algn="l"/>
              </a:tabLst>
            </a:pPr>
            <a:br>
              <a:rPr lang="en-US" sz="1800">
                <a:effectLst/>
                <a:latin typeface="Times New Roman" panose="02020603050405020304" pitchFamily="18" charset="0"/>
                <a:ea typeface="Times New Roman" panose="02020603050405020304" pitchFamily="18" charset="0"/>
              </a:rPr>
            </a:br>
            <a:r>
              <a:rPr lang="en-US" sz="1800">
                <a:effectLst/>
                <a:latin typeface="Times New Roman" panose="02020603050405020304" pitchFamily="18" charset="0"/>
                <a:ea typeface="Times New Roman" panose="02020603050405020304" pitchFamily="18" charset="0"/>
              </a:rPr>
              <a:t>A few points on good practice standards related to prosecution procedures is first to ensure…</a:t>
            </a:r>
            <a:endParaRPr lang="en-GB" sz="1800">
              <a:effectLst/>
              <a:latin typeface="Times New Roman" panose="02020603050405020304" pitchFamily="18" charset="0"/>
              <a:ea typeface="Times New Roman" panose="02020603050405020304" pitchFamily="18" charset="0"/>
            </a:endParaRPr>
          </a:p>
          <a:p>
            <a:pPr marL="0" marR="0" algn="just" fontAlgn="base">
              <a:spcBef>
                <a:spcPts val="0"/>
              </a:spcBef>
              <a:spcAft>
                <a:spcPts val="0"/>
              </a:spcAft>
              <a:tabLst>
                <a:tab pos="628650" algn="l"/>
              </a:tabLst>
            </a:pPr>
            <a:r>
              <a:rPr lang="en-US" sz="1800">
                <a:effectLst/>
                <a:latin typeface="Times New Roman" panose="02020603050405020304" pitchFamily="18" charset="0"/>
                <a:ea typeface="Times New Roman" panose="02020603050405020304" pitchFamily="18" charset="0"/>
              </a:rPr>
              <a:t> </a:t>
            </a:r>
            <a:endParaRPr lang="en-GB" sz="180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 pos="628650" algn="l"/>
              </a:tabLst>
            </a:pPr>
            <a:r>
              <a:rPr lang="en-GB" sz="1800">
                <a:effectLst/>
                <a:latin typeface="Times New Roman" panose="02020603050405020304" pitchFamily="18" charset="0"/>
                <a:ea typeface="Times New Roman" panose="02020603050405020304" pitchFamily="18" charset="0"/>
              </a:rPr>
              <a:t>Internal procedures address gender-based violence separately from general disciplinary rules and procedures. Gender-based violence is not to be treated in the same way as, for example, plagiarism;</a:t>
            </a:r>
          </a:p>
          <a:p>
            <a:pPr marL="342900" marR="0" lvl="0" indent="-342900" algn="just" fontAlgn="base">
              <a:spcBef>
                <a:spcPts val="0"/>
              </a:spcBef>
              <a:spcAft>
                <a:spcPts val="0"/>
              </a:spcAft>
              <a:buSzPts val="1000"/>
              <a:buFont typeface="Symbol" panose="05050102010706020507" pitchFamily="18" charset="2"/>
              <a:buChar char=""/>
              <a:tabLst>
                <a:tab pos="457200" algn="l"/>
                <a:tab pos="628650" algn="l"/>
              </a:tabLst>
            </a:pPr>
            <a:r>
              <a:rPr lang="en-GB" sz="1800">
                <a:effectLst/>
                <a:latin typeface="Times New Roman" panose="02020603050405020304" pitchFamily="18" charset="0"/>
                <a:ea typeface="Times New Roman" panose="02020603050405020304" pitchFamily="18" charset="0"/>
              </a:rPr>
              <a:t>Informal and formal disciplinary procedures are clearly set out, including information on the types of disciplinary action or sanctions (such as verbal or written warning, suspension, dismissal, perpetrator treatment/counselling or ongoing supervision);</a:t>
            </a:r>
          </a:p>
          <a:p>
            <a:pPr marL="342900" marR="0" lvl="0" indent="-342900" algn="just" fontAlgn="base">
              <a:spcBef>
                <a:spcPts val="0"/>
              </a:spcBef>
              <a:spcAft>
                <a:spcPts val="0"/>
              </a:spcAft>
              <a:buSzPts val="1000"/>
              <a:buFont typeface="Symbol" panose="05050102010706020507" pitchFamily="18" charset="2"/>
              <a:buChar char=""/>
              <a:tabLst>
                <a:tab pos="457200" algn="l"/>
                <a:tab pos="628650" algn="l"/>
              </a:tabLst>
            </a:pPr>
            <a:r>
              <a:rPr lang="en-GB" sz="1800">
                <a:effectLst/>
                <a:latin typeface="Times New Roman" panose="02020603050405020304" pitchFamily="18" charset="0"/>
                <a:ea typeface="Times New Roman" panose="02020603050405020304" pitchFamily="18" charset="0"/>
              </a:rPr>
              <a:t>Clear information is provided on what can serve as evidence considering different forms of gender-based violence. Ensure a low threshold to start a formal investigation;</a:t>
            </a:r>
          </a:p>
          <a:p>
            <a:r>
              <a:rPr lang="en-GB" sz="1800">
                <a:effectLst/>
                <a:latin typeface="Times New Roman" panose="02020603050405020304" pitchFamily="18" charset="0"/>
                <a:ea typeface="Times New Roman" panose="02020603050405020304" pitchFamily="18" charset="0"/>
              </a:rPr>
              <a:t>The organisation does not advocate joint meetings with the parties “to clarify the situation”, external mediation or “conciliation” procedures. </a:t>
            </a:r>
          </a:p>
          <a:p>
            <a:endParaRPr lang="en-GB" sz="1800">
              <a:effectLst/>
              <a:latin typeface="Times New Roman" panose="02020603050405020304" pitchFamily="18" charset="0"/>
            </a:endParaRPr>
          </a:p>
          <a:p>
            <a:pPr marL="0" marR="0">
              <a:lnSpc>
                <a:spcPct val="107000"/>
              </a:lnSpc>
              <a:spcBef>
                <a:spcPts val="0"/>
              </a:spcBef>
              <a:spcAft>
                <a:spcPts val="800"/>
              </a:spcAft>
            </a:pPr>
            <a:r>
              <a:rPr lang="en-GB" sz="1800">
                <a:effectLst/>
                <a:latin typeface="Times New Roman" panose="02020603050405020304" pitchFamily="18" charset="0"/>
                <a:ea typeface="Times New Roman" panose="02020603050405020304" pitchFamily="18" charset="0"/>
                <a:cs typeface="Times New Roman" panose="02020603050405020304" pitchFamily="18" charset="0"/>
              </a:rPr>
              <a:t>Now related to investigation measures, some important standards are related to: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GB" sz="1800">
                <a:effectLst/>
                <a:latin typeface="Times New Roman" panose="02020603050405020304" pitchFamily="18" charset="0"/>
                <a:ea typeface="Times New Roman" panose="02020603050405020304" pitchFamily="18" charset="0"/>
                <a:cs typeface="Times New Roman" panose="02020603050405020304" pitchFamily="18" charset="0"/>
              </a:rPr>
              <a:t>Investigation is initiated upon a formal complaint or when there are consistent indications of serious suspicions. Consider informal or anonymous reports to evaluate circumstances, context, and conduct of the (alleged) perpetrator to determine the need for further investigation, protective and preventive actions.</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US" sz="1800">
                <a:effectLst/>
                <a:latin typeface="Times New Roman" panose="02020603050405020304" pitchFamily="18" charset="0"/>
                <a:ea typeface="Times New Roman" panose="02020603050405020304" pitchFamily="18" charset="0"/>
                <a:cs typeface="Times New Roman" panose="02020603050405020304" pitchFamily="18" charset="0"/>
              </a:rPr>
              <a:t>Investigations and procedures are pursued even if the victim/survivor or alleged perpetrator has left the </a:t>
            </a:r>
            <a:r>
              <a:rPr lang="en-US" sz="1800" err="1">
                <a:effectLst/>
                <a:latin typeface="Times New Roman" panose="02020603050405020304" pitchFamily="18" charset="0"/>
                <a:ea typeface="Times New Roman" panose="02020603050405020304" pitchFamily="18" charset="0"/>
                <a:cs typeface="Times New Roman" panose="02020603050405020304" pitchFamily="18" charset="0"/>
              </a:rPr>
              <a:t>organisation</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GB" sz="1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a:effectLst/>
                <a:latin typeface="Times New Roman" panose="02020603050405020304" pitchFamily="18" charset="0"/>
                <a:ea typeface="Times New Roman" panose="02020603050405020304" pitchFamily="18" charset="0"/>
                <a:cs typeface="Times New Roman" panose="02020603050405020304" pitchFamily="18" charset="0"/>
              </a:rPr>
              <a:t>Good practice standards related to internal disciplinary procedures and sanctions:</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SzPts val="1000"/>
              <a:buFont typeface="Symbol" panose="05050102010706020507" pitchFamily="18" charset="2"/>
              <a:buChar char=""/>
              <a:tabLst>
                <a:tab pos="457200" algn="l"/>
              </a:tabLst>
            </a:pPr>
            <a:r>
              <a:rPr lang="en-GB" sz="1800">
                <a:effectLst/>
                <a:latin typeface="Times New Roman" panose="02020603050405020304" pitchFamily="18" charset="0"/>
                <a:ea typeface="Times New Roman" panose="02020603050405020304" pitchFamily="18" charset="0"/>
                <a:cs typeface="Times New Roman" panose="02020603050405020304" pitchFamily="18" charset="0"/>
              </a:rPr>
              <a:t>The main idea behind disciplinary action is to correct behaviour, which does not necessarily involve sanctions. However, the ability to impose sanctions on perpetrators regardless of their status is essential;</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GB" sz="1800">
                <a:effectLst/>
                <a:latin typeface="Times New Roman" panose="02020603050405020304" pitchFamily="18" charset="0"/>
                <a:ea typeface="Times New Roman" panose="02020603050405020304" pitchFamily="18" charset="0"/>
                <a:cs typeface="Times New Roman" panose="02020603050405020304" pitchFamily="18" charset="0"/>
              </a:rPr>
              <a:t>Internal disciplinary measures should be independent of the victim/survivor’s decision to report the incident to the police or judicial authorities. If the law obliges the reporting of (impending) crimes by professionals who become aware of such a situation, the victim/survivor must be informed about it.</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fontAlgn="base">
              <a:spcBef>
                <a:spcPts val="0"/>
              </a:spcBef>
              <a:spcAft>
                <a:spcPts val="0"/>
              </a:spcAft>
              <a:tabLst>
                <a:tab pos="628650" algn="l"/>
              </a:tabLst>
            </a:pPr>
            <a:r>
              <a:rPr lang="en-US" sz="1800">
                <a:effectLst/>
                <a:latin typeface="Times New Roman" panose="02020603050405020304" pitchFamily="18" charset="0"/>
                <a:ea typeface="Times New Roman" panose="02020603050405020304" pitchFamily="18" charset="0"/>
              </a:rPr>
              <a:t>Additional points related to good practice standards are included under the dedicated page on Prosecution on the UniSAFE toolkit. </a:t>
            </a:r>
            <a:endParaRPr lang="en-GB" sz="1800">
              <a:effectLst/>
              <a:latin typeface="Times New Roman" panose="02020603050405020304" pitchFamily="18" charset="0"/>
              <a:ea typeface="Times New Roman" panose="02020603050405020304" pitchFamily="18" charset="0"/>
            </a:endParaRPr>
          </a:p>
          <a:p>
            <a:pPr marL="0" marR="0" algn="just" fontAlgn="base">
              <a:spcBef>
                <a:spcPts val="0"/>
              </a:spcBef>
              <a:spcAft>
                <a:spcPts val="0"/>
              </a:spcAft>
              <a:tabLst>
                <a:tab pos="628650" algn="l"/>
              </a:tabLst>
            </a:pPr>
            <a:r>
              <a:rPr lang="en-US" sz="1800">
                <a:effectLst/>
                <a:latin typeface="Times New Roman" panose="02020603050405020304" pitchFamily="18" charset="0"/>
                <a:ea typeface="Times New Roman" panose="02020603050405020304" pitchFamily="18" charset="0"/>
              </a:rPr>
              <a:t> </a:t>
            </a:r>
            <a:endParaRPr lang="en-GB" sz="1800">
              <a:effectLst/>
              <a:latin typeface="Times New Roman" panose="02020603050405020304" pitchFamily="18" charset="0"/>
              <a:ea typeface="Times New Roman" panose="02020603050405020304" pitchFamily="18" charset="0"/>
            </a:endParaRPr>
          </a:p>
          <a:p>
            <a:pPr marL="0" marR="0" algn="just" fontAlgn="base">
              <a:spcBef>
                <a:spcPts val="0"/>
              </a:spcBef>
              <a:spcAft>
                <a:spcPts val="0"/>
              </a:spcAft>
              <a:tabLst>
                <a:tab pos="628650" algn="l"/>
              </a:tabLst>
            </a:pPr>
            <a:r>
              <a:rPr lang="en-US" sz="1800">
                <a:effectLst/>
                <a:latin typeface="Times New Roman" panose="02020603050405020304" pitchFamily="18" charset="0"/>
                <a:ea typeface="Times New Roman" panose="02020603050405020304" pitchFamily="18" charset="0"/>
              </a:rPr>
              <a:t>We also encourage you to read the protocol guidelines developed by </a:t>
            </a:r>
            <a:r>
              <a:rPr lang="en-US" sz="1800" err="1">
                <a:effectLst/>
                <a:latin typeface="Times New Roman" panose="02020603050405020304" pitchFamily="18" charset="0"/>
                <a:ea typeface="Times New Roman" panose="02020603050405020304" pitchFamily="18" charset="0"/>
              </a:rPr>
              <a:t>UniSAFe</a:t>
            </a:r>
            <a:r>
              <a:rPr lang="en-US" sz="1800">
                <a:effectLst/>
                <a:latin typeface="Times New Roman" panose="02020603050405020304" pitchFamily="18" charset="0"/>
                <a:ea typeface="Times New Roman" panose="02020603050405020304" pitchFamily="18" charset="0"/>
              </a:rPr>
              <a:t>, in case you are interested in learning more about prosecution, investigation, disciplinary procedures and sanctions.</a:t>
            </a:r>
            <a:endParaRPr lang="en-GB" sz="1800">
              <a:effectLst/>
              <a:latin typeface="Times New Roman" panose="02020603050405020304" pitchFamily="18" charset="0"/>
              <a:ea typeface="Times New Roman" panose="02020603050405020304" pitchFamily="18" charset="0"/>
            </a:endParaRPr>
          </a:p>
          <a:p>
            <a:pPr marL="0" marR="0" algn="just" fontAlgn="base">
              <a:spcBef>
                <a:spcPts val="0"/>
              </a:spcBef>
              <a:spcAft>
                <a:spcPts val="0"/>
              </a:spcAft>
              <a:tabLst>
                <a:tab pos="628650" algn="l"/>
              </a:tabLst>
            </a:pPr>
            <a:r>
              <a:rPr lang="en-US" sz="1800">
                <a:effectLst/>
                <a:latin typeface="Times New Roman" panose="02020603050405020304" pitchFamily="18" charset="0"/>
                <a:ea typeface="Times New Roman" panose="02020603050405020304" pitchFamily="18" charset="0"/>
              </a:rPr>
              <a:t> </a:t>
            </a:r>
            <a:endParaRPr lang="en-GB" sz="1800">
              <a:effectLst/>
              <a:latin typeface="Times New Roman" panose="02020603050405020304" pitchFamily="18" charset="0"/>
              <a:ea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40</a:t>
            </a:fld>
            <a:endParaRPr lang="en-US"/>
          </a:p>
        </p:txBody>
      </p:sp>
    </p:spTree>
    <p:extLst>
      <p:ext uri="{BB962C8B-B14F-4D97-AF65-F5344CB8AC3E}">
        <p14:creationId xmlns:p14="http://schemas.microsoft.com/office/powerpoint/2010/main" val="7108187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fontAlgn="base">
              <a:spcBef>
                <a:spcPts val="0"/>
              </a:spcBef>
              <a:spcAft>
                <a:spcPts val="0"/>
              </a:spcAft>
            </a:pPr>
            <a:r>
              <a:rPr lang="en-GB" sz="1800">
                <a:solidFill>
                  <a:srgbClr val="000000"/>
                </a:solidFill>
                <a:effectLst/>
                <a:latin typeface="Times New Roman" panose="02020603050405020304" pitchFamily="18" charset="0"/>
                <a:ea typeface="Times New Roman" panose="02020603050405020304" pitchFamily="18" charset="0"/>
              </a:rPr>
              <a:t>When it comes to investigation measures some tips and hints, </a:t>
            </a:r>
            <a:r>
              <a:rPr lang="en-US" sz="1800">
                <a:effectLst/>
                <a:latin typeface="Times New Roman" panose="02020603050405020304" pitchFamily="18" charset="0"/>
                <a:ea typeface="Times New Roman" panose="02020603050405020304" pitchFamily="18" charset="0"/>
              </a:rPr>
              <a:t>​</a:t>
            </a:r>
            <a:endParaRPr lang="en-GB" sz="180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a:solidFill>
                  <a:srgbClr val="000000"/>
                </a:solidFill>
                <a:effectLst/>
                <a:latin typeface="Times New Roman" panose="02020603050405020304" pitchFamily="18" charset="0"/>
                <a:ea typeface="Times New Roman" panose="02020603050405020304" pitchFamily="18" charset="0"/>
              </a:rPr>
              <a:t>Explore the establishment of a specific external body for investigating incidents, potentially shared with other similar institutions in the region or country. </a:t>
            </a:r>
            <a:r>
              <a:rPr lang="en-US" sz="1800">
                <a:effectLst/>
                <a:latin typeface="Times New Roman" panose="02020603050405020304" pitchFamily="18" charset="0"/>
                <a:ea typeface="Times New Roman" panose="02020603050405020304" pitchFamily="18" charset="0"/>
              </a:rPr>
              <a:t>​</a:t>
            </a:r>
            <a:endParaRPr lang="en-GB" sz="180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a:solidFill>
                  <a:srgbClr val="000000"/>
                </a:solidFill>
                <a:effectLst/>
                <a:latin typeface="Times New Roman" panose="02020603050405020304" pitchFamily="18" charset="0"/>
                <a:ea typeface="Times New Roman" panose="02020603050405020304" pitchFamily="18" charset="0"/>
              </a:rPr>
              <a:t>Consider modifying and adapting the duties of the accused person (if staff) or their access to some certain parts of the campus (if a student), such as offering online courses for the duration of the investigation. </a:t>
            </a:r>
            <a:r>
              <a:rPr lang="en-US" sz="1800">
                <a:effectLst/>
                <a:latin typeface="Times New Roman" panose="02020603050405020304" pitchFamily="18" charset="0"/>
                <a:ea typeface="Times New Roman" panose="02020603050405020304" pitchFamily="18" charset="0"/>
              </a:rPr>
              <a:t>​</a:t>
            </a:r>
            <a:endParaRPr lang="en-GB" sz="180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a:solidFill>
                  <a:srgbClr val="000000"/>
                </a:solidFill>
                <a:effectLst/>
                <a:latin typeface="Times New Roman" panose="02020603050405020304" pitchFamily="18" charset="0"/>
                <a:ea typeface="Times New Roman" panose="02020603050405020304" pitchFamily="18" charset="0"/>
              </a:rPr>
              <a:t>Ensure that a psychologist is involved in the interpretation of facts reported by the victim/survivor and the perpetrator.</a:t>
            </a:r>
            <a:endParaRPr lang="en-GB" sz="1800">
              <a:effectLst/>
              <a:latin typeface="Times New Roman" panose="02020603050405020304" pitchFamily="18" charset="0"/>
              <a:ea typeface="Times New Roman" panose="02020603050405020304" pitchFamily="18" charset="0"/>
            </a:endParaRPr>
          </a:p>
          <a:p>
            <a:pPr marL="0" marR="0" algn="just" fontAlgn="base">
              <a:spcBef>
                <a:spcPts val="0"/>
              </a:spcBef>
              <a:spcAft>
                <a:spcPts val="0"/>
              </a:spcAft>
            </a:pPr>
            <a:r>
              <a:rPr lang="en-GB" sz="1800">
                <a:effectLst/>
                <a:latin typeface="Times New Roman" panose="02020603050405020304" pitchFamily="18" charset="0"/>
                <a:ea typeface="Times New Roman" panose="02020603050405020304" pitchFamily="18" charset="0"/>
              </a:rPr>
              <a:t>​</a:t>
            </a:r>
          </a:p>
          <a:p>
            <a:pPr marL="0" marR="0" algn="just" fontAlgn="base">
              <a:spcBef>
                <a:spcPts val="0"/>
              </a:spcBef>
              <a:spcAft>
                <a:spcPts val="0"/>
              </a:spcAft>
            </a:pPr>
            <a:r>
              <a:rPr lang="en-GB" sz="1800">
                <a:solidFill>
                  <a:srgbClr val="000000"/>
                </a:solidFill>
                <a:effectLst/>
                <a:latin typeface="Times New Roman" panose="02020603050405020304" pitchFamily="18" charset="0"/>
                <a:ea typeface="Times New Roman" panose="02020603050405020304" pitchFamily="18" charset="0"/>
              </a:rPr>
              <a:t>Regarding internal disciplinary procedures and sanctions, some tips and hints are to: </a:t>
            </a:r>
            <a:r>
              <a:rPr lang="en-US" sz="1800">
                <a:effectLst/>
                <a:latin typeface="Times New Roman" panose="02020603050405020304" pitchFamily="18" charset="0"/>
                <a:ea typeface="Times New Roman" panose="02020603050405020304" pitchFamily="18" charset="0"/>
              </a:rPr>
              <a:t>​</a:t>
            </a:r>
            <a:endParaRPr lang="en-GB" sz="180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a:effectLst/>
                <a:latin typeface="Times New Roman" panose="02020603050405020304" pitchFamily="18" charset="0"/>
                <a:ea typeface="Times New Roman" panose="02020603050405020304" pitchFamily="18" charset="0"/>
              </a:rPr>
              <a:t>Implement monitoring mechanisms for investigations and sanctions to demonstrate a consistent approach in holding perpetrators accountable, ensuring that “high value” scholars or senior managers are not protected or given special treatment.  </a:t>
            </a:r>
            <a:r>
              <a:rPr lang="en-US" sz="1800">
                <a:effectLst/>
                <a:latin typeface="Times New Roman" panose="02020603050405020304" pitchFamily="18" charset="0"/>
                <a:ea typeface="Times New Roman" panose="02020603050405020304" pitchFamily="18" charset="0"/>
              </a:rPr>
              <a:t>​</a:t>
            </a:r>
            <a:endParaRPr lang="en-GB" sz="180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a:effectLst/>
                <a:latin typeface="Times New Roman" panose="02020603050405020304" pitchFamily="18" charset="0"/>
                <a:ea typeface="Times New Roman" panose="02020603050405020304" pitchFamily="18" charset="0"/>
              </a:rPr>
              <a:t>To help avoid that a perpetrator re-offends elsewhere, consider recording severe forms of transgressive behaviours such as power abuse and scientific and ethical misconduct. Penalties for such misconduct may include publishing the outcomes of disciplinary procedures, so that other or future employers can be made aware.  </a:t>
            </a:r>
            <a:r>
              <a:rPr lang="en-US" sz="1800">
                <a:effectLst/>
                <a:latin typeface="Times New Roman" panose="02020603050405020304" pitchFamily="18" charset="0"/>
                <a:ea typeface="Times New Roman" panose="02020603050405020304" pitchFamily="18" charset="0"/>
              </a:rPr>
              <a:t>​</a:t>
            </a:r>
            <a:endParaRPr lang="en-GB" sz="180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a:solidFill>
                  <a:srgbClr val="000000"/>
                </a:solidFill>
                <a:effectLst/>
                <a:latin typeface="Times New Roman" panose="02020603050405020304" pitchFamily="18" charset="0"/>
                <a:ea typeface="Times New Roman" panose="02020603050405020304" pitchFamily="18" charset="0"/>
              </a:rPr>
              <a:t>Do not make parties sign a non-disclosure agreement as part of resolving a complaint. Non-disclosure agreements (NDAs) can prevent victim/survivors from speaking openly about their experiences and hindering the disclosure of important information. NDAs can contribute to a culture of secrecy which creates an environment where misconduct can go unnoticed or is even condoned. </a:t>
            </a:r>
            <a:r>
              <a:rPr lang="en-US" sz="1800">
                <a:effectLst/>
                <a:latin typeface="Times New Roman" panose="02020603050405020304" pitchFamily="18" charset="0"/>
                <a:ea typeface="Times New Roman" panose="02020603050405020304" pitchFamily="18" charset="0"/>
              </a:rPr>
              <a:t>​</a:t>
            </a:r>
            <a:endParaRPr lang="en-GB" sz="1800">
              <a:effectLst/>
              <a:latin typeface="Times New Roman" panose="02020603050405020304" pitchFamily="18" charset="0"/>
              <a:ea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41</a:t>
            </a:fld>
            <a:endParaRPr lang="en-US"/>
          </a:p>
        </p:txBody>
      </p:sp>
    </p:spTree>
    <p:extLst>
      <p:ext uri="{BB962C8B-B14F-4D97-AF65-F5344CB8AC3E}">
        <p14:creationId xmlns:p14="http://schemas.microsoft.com/office/powerpoint/2010/main" val="73854403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fontAlgn="base">
              <a:spcBef>
                <a:spcPts val="0"/>
              </a:spcBef>
              <a:spcAft>
                <a:spcPts val="0"/>
              </a:spcAft>
            </a:pPr>
            <a:r>
              <a:rPr lang="en-GB" sz="1800">
                <a:solidFill>
                  <a:srgbClr val="000000"/>
                </a:solidFill>
                <a:effectLst/>
                <a:latin typeface="Times New Roman" panose="02020603050405020304" pitchFamily="18" charset="0"/>
                <a:ea typeface="Times New Roman" panose="02020603050405020304" pitchFamily="18" charset="0"/>
              </a:rPr>
              <a:t>Provision of Services refers to the services offered to support victims/survivors, families, perpetrators, bystanders of gender-based violence and community members affected by it. Provision of Services refers to the professionals who provide the services (e.g., those involved in specialised training) and the existing tools (e.g., guidelines, learning materials) to assist in better addressing the needs of the target groups. Provision of services overlaps with other Ps, notably Protection, Prosecution and Partnerships..</a:t>
            </a:r>
            <a:r>
              <a:rPr lang="en-US" sz="1800">
                <a:effectLst/>
                <a:latin typeface="Times New Roman" panose="02020603050405020304" pitchFamily="18" charset="0"/>
                <a:ea typeface="Times New Roman" panose="02020603050405020304" pitchFamily="18" charset="0"/>
              </a:rPr>
              <a:t>​</a:t>
            </a:r>
            <a:endParaRPr lang="en-GB" sz="1800">
              <a:effectLst/>
              <a:latin typeface="Times New Roman" panose="02020603050405020304" pitchFamily="18" charset="0"/>
              <a:ea typeface="Times New Roman" panose="02020603050405020304" pitchFamily="18" charset="0"/>
            </a:endParaRPr>
          </a:p>
          <a:p>
            <a:pPr marL="0" marR="0" algn="just" fontAlgn="base">
              <a:spcBef>
                <a:spcPts val="0"/>
              </a:spcBef>
              <a:spcAft>
                <a:spcPts val="0"/>
              </a:spcAft>
            </a:pPr>
            <a:r>
              <a:rPr lang="en-GB" sz="1800">
                <a:effectLst/>
                <a:latin typeface="Times New Roman" panose="02020603050405020304" pitchFamily="18" charset="0"/>
                <a:ea typeface="Times New Roman" panose="02020603050405020304" pitchFamily="18" charset="0"/>
              </a:rPr>
              <a:t>​</a:t>
            </a:r>
          </a:p>
          <a:p>
            <a:pPr marL="0" marR="0" algn="just" fontAlgn="base">
              <a:spcBef>
                <a:spcPts val="0"/>
              </a:spcBef>
              <a:spcAft>
                <a:spcPts val="0"/>
              </a:spcAft>
            </a:pPr>
            <a:r>
              <a:rPr lang="en-GB" sz="1800">
                <a:solidFill>
                  <a:srgbClr val="000000"/>
                </a:solidFill>
                <a:effectLst/>
                <a:latin typeface="Times New Roman" panose="02020603050405020304" pitchFamily="18" charset="0"/>
                <a:ea typeface="Times New Roman" panose="02020603050405020304" pitchFamily="18" charset="0"/>
              </a:rPr>
              <a:t>Some tips and hints for the Provision of services:</a:t>
            </a:r>
            <a:r>
              <a:rPr lang="en-US" sz="1800">
                <a:effectLst/>
                <a:latin typeface="Times New Roman" panose="02020603050405020304" pitchFamily="18" charset="0"/>
                <a:ea typeface="Times New Roman" panose="02020603050405020304" pitchFamily="18" charset="0"/>
              </a:rPr>
              <a:t>​</a:t>
            </a:r>
            <a:endParaRPr lang="en-GB" sz="180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a:solidFill>
                  <a:srgbClr val="000000"/>
                </a:solidFill>
                <a:effectLst/>
                <a:latin typeface="Times New Roman" panose="02020603050405020304" pitchFamily="18" charset="0"/>
                <a:ea typeface="Times New Roman" panose="02020603050405020304" pitchFamily="18" charset="0"/>
              </a:rPr>
              <a:t>For the effective provision of services and immediate support, a centralised unit within the institution  is responsible for overseeing the services offered. Such unit can serve as ‘hub’ or ‘dispatching unit’.</a:t>
            </a:r>
            <a:r>
              <a:rPr lang="en-US" sz="1800">
                <a:effectLst/>
                <a:latin typeface="Times New Roman" panose="02020603050405020304" pitchFamily="18" charset="0"/>
                <a:ea typeface="Times New Roman" panose="02020603050405020304" pitchFamily="18" charset="0"/>
              </a:rPr>
              <a:t>​</a:t>
            </a:r>
            <a:endParaRPr lang="en-GB" sz="180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a:solidFill>
                  <a:srgbClr val="000000"/>
                </a:solidFill>
                <a:effectLst/>
                <a:latin typeface="Times New Roman" panose="02020603050405020304" pitchFamily="18" charset="0"/>
                <a:ea typeface="Times New Roman" panose="02020603050405020304" pitchFamily="18" charset="0"/>
              </a:rPr>
              <a:t>If the institution has more than one main campus, ensure that at least one first responder is available in all sites.</a:t>
            </a:r>
            <a:r>
              <a:rPr lang="en-US" sz="1800">
                <a:effectLst/>
                <a:latin typeface="Times New Roman" panose="02020603050405020304" pitchFamily="18" charset="0"/>
                <a:ea typeface="Times New Roman" panose="02020603050405020304" pitchFamily="18" charset="0"/>
              </a:rPr>
              <a:t>​</a:t>
            </a:r>
            <a:endParaRPr lang="en-GB" sz="180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a:solidFill>
                  <a:srgbClr val="000000"/>
                </a:solidFill>
                <a:effectLst/>
                <a:latin typeface="Times New Roman" panose="02020603050405020304" pitchFamily="18" charset="0"/>
                <a:ea typeface="Times New Roman" panose="02020603050405020304" pitchFamily="18" charset="0"/>
              </a:rPr>
              <a:t>Services should be equipped and capable to address all forms of gender-based violence.</a:t>
            </a:r>
            <a:r>
              <a:rPr lang="en-US" sz="1800">
                <a:effectLst/>
                <a:latin typeface="Times New Roman" panose="02020603050405020304" pitchFamily="18" charset="0"/>
                <a:ea typeface="Times New Roman" panose="02020603050405020304" pitchFamily="18" charset="0"/>
              </a:rPr>
              <a:t>​</a:t>
            </a:r>
            <a:endParaRPr lang="en-GB" sz="180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a:solidFill>
                  <a:srgbClr val="000000"/>
                </a:solidFill>
                <a:effectLst/>
                <a:latin typeface="Times New Roman" panose="02020603050405020304" pitchFamily="18" charset="0"/>
                <a:ea typeface="Times New Roman" panose="02020603050405020304" pitchFamily="18" charset="0"/>
              </a:rPr>
              <a:t>Offer an easily accessible booking system for appointments with the service staff, for in-person or virtual meetings, and </a:t>
            </a:r>
            <a:r>
              <a:rPr lang="en-US" sz="1800">
                <a:effectLst/>
                <a:latin typeface="Times New Roman" panose="02020603050405020304" pitchFamily="18" charset="0"/>
                <a:ea typeface="Times New Roman" panose="02020603050405020304" pitchFamily="18" charset="0"/>
              </a:rPr>
              <a:t>​</a:t>
            </a:r>
            <a:endParaRPr lang="en-GB" sz="180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a:solidFill>
                  <a:srgbClr val="000000"/>
                </a:solidFill>
                <a:effectLst/>
                <a:latin typeface="Times New Roman" panose="02020603050405020304" pitchFamily="18" charset="0"/>
                <a:ea typeface="Times New Roman" panose="02020603050405020304" pitchFamily="18" charset="0"/>
              </a:rPr>
              <a:t>When incidents are reported anonymously, remember to provide information for all the services available.</a:t>
            </a:r>
            <a:r>
              <a:rPr lang="en-US" sz="1800">
                <a:effectLst/>
                <a:latin typeface="Times New Roman" panose="02020603050405020304" pitchFamily="18" charset="0"/>
                <a:ea typeface="Times New Roman" panose="02020603050405020304" pitchFamily="18" charset="0"/>
              </a:rPr>
              <a:t>​</a:t>
            </a:r>
            <a:endParaRPr lang="en-GB" sz="180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a:solidFill>
                  <a:srgbClr val="000000"/>
                </a:solidFill>
                <a:effectLst/>
                <a:latin typeface="Times New Roman" panose="02020603050405020304" pitchFamily="18" charset="0"/>
                <a:ea typeface="Times New Roman" panose="02020603050405020304" pitchFamily="18" charset="0"/>
              </a:rPr>
              <a:t>The provision of any type of service should be available regardless of the timeframe of the incident (for example, in case of reporting incidents months after they happened).</a:t>
            </a:r>
            <a:r>
              <a:rPr lang="en-US" sz="1800">
                <a:effectLst/>
                <a:latin typeface="Times New Roman" panose="02020603050405020304" pitchFamily="18" charset="0"/>
                <a:ea typeface="Times New Roman" panose="02020603050405020304" pitchFamily="18" charset="0"/>
              </a:rPr>
              <a:t>​</a:t>
            </a:r>
            <a:endParaRPr lang="en-GB" sz="1800">
              <a:effectLst/>
              <a:latin typeface="Times New Roman" panose="02020603050405020304" pitchFamily="18" charset="0"/>
              <a:ea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42</a:t>
            </a:fld>
            <a:endParaRPr lang="en-US"/>
          </a:p>
        </p:txBody>
      </p:sp>
    </p:spTree>
    <p:extLst>
      <p:ext uri="{BB962C8B-B14F-4D97-AF65-F5344CB8AC3E}">
        <p14:creationId xmlns:p14="http://schemas.microsoft.com/office/powerpoint/2010/main" val="6875023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endParaRPr lang="en-GB" sz="1800" dirty="0">
              <a:latin typeface="Times New Roman"/>
              <a:cs typeface="Times New Roman"/>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4</a:t>
            </a:fld>
            <a:endParaRPr lang="en-US"/>
          </a:p>
        </p:txBody>
      </p:sp>
    </p:spTree>
    <p:extLst>
      <p:ext uri="{BB962C8B-B14F-4D97-AF65-F5344CB8AC3E}">
        <p14:creationId xmlns:p14="http://schemas.microsoft.com/office/powerpoint/2010/main" val="31177623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a:solidFill>
                  <a:srgbClr val="000000"/>
                </a:solidFill>
                <a:effectLst/>
                <a:latin typeface="Times New Roman" panose="02020603050405020304" pitchFamily="18" charset="0"/>
                <a:ea typeface="Times New Roman" panose="02020603050405020304" pitchFamily="18" charset="0"/>
              </a:rPr>
              <a:t>Offer psychological support to contact persons, whistle blowers and bystanders, acknowledging the importance of addressing secondary trauma and caring for their mental health.</a:t>
            </a:r>
            <a:r>
              <a:rPr lang="en-US" sz="1800">
                <a:effectLst/>
                <a:latin typeface="Times New Roman" panose="02020603050405020304" pitchFamily="18" charset="0"/>
                <a:ea typeface="Times New Roman" panose="02020603050405020304" pitchFamily="18" charset="0"/>
              </a:rPr>
              <a:t>​</a:t>
            </a:r>
            <a:endParaRPr lang="en-GB" sz="180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a:solidFill>
                  <a:srgbClr val="000000"/>
                </a:solidFill>
                <a:effectLst/>
                <a:latin typeface="Times New Roman" panose="02020603050405020304" pitchFamily="18" charset="0"/>
                <a:ea typeface="Times New Roman" panose="02020603050405020304" pitchFamily="18" charset="0"/>
              </a:rPr>
              <a:t>Provide first aid guidance on the unit’s and institutional website in case of an incident happening outside working hours. </a:t>
            </a:r>
            <a:r>
              <a:rPr lang="en-US" sz="1800">
                <a:effectLst/>
                <a:latin typeface="Times New Roman" panose="02020603050405020304" pitchFamily="18" charset="0"/>
                <a:ea typeface="Times New Roman" panose="02020603050405020304" pitchFamily="18" charset="0"/>
              </a:rPr>
              <a:t>​</a:t>
            </a:r>
            <a:endParaRPr lang="en-GB" sz="180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a:solidFill>
                  <a:srgbClr val="000000"/>
                </a:solidFill>
                <a:effectLst/>
                <a:latin typeface="Times New Roman" panose="02020603050405020304" pitchFamily="18" charset="0"/>
                <a:ea typeface="Times New Roman" panose="02020603050405020304" pitchFamily="18" charset="0"/>
              </a:rPr>
              <a:t>In addition to information for bystander intervention practices, provide a short guide for friends of victims/survivors on how they can act as supporters. Find a good example </a:t>
            </a:r>
            <a:r>
              <a:rPr lang="en-GB" sz="1800">
                <a:solidFill>
                  <a:srgbClr val="5352F5"/>
                </a:solidFill>
                <a:effectLst/>
                <a:latin typeface="Times New Roman" panose="02020603050405020304" pitchFamily="18" charset="0"/>
                <a:ea typeface="Times New Roman" panose="02020603050405020304" pitchFamily="18" charset="0"/>
                <a:hlinkClick r:id="rId3"/>
              </a:rPr>
              <a:t>here</a:t>
            </a:r>
            <a:r>
              <a:rPr lang="en-GB" sz="1800">
                <a:solidFill>
                  <a:srgbClr val="000000"/>
                </a:solidFill>
                <a:effectLst/>
                <a:latin typeface="Times New Roman" panose="02020603050405020304" pitchFamily="18" charset="0"/>
                <a:ea typeface="Times New Roman" panose="02020603050405020304" pitchFamily="18" charset="0"/>
              </a:rPr>
              <a:t>, offered by the University of the West of Scotland.</a:t>
            </a:r>
            <a:r>
              <a:rPr lang="en-US" sz="1800">
                <a:effectLst/>
                <a:latin typeface="Times New Roman" panose="02020603050405020304" pitchFamily="18" charset="0"/>
                <a:ea typeface="Times New Roman" panose="02020603050405020304" pitchFamily="18" charset="0"/>
              </a:rPr>
              <a:t>​</a:t>
            </a:r>
            <a:endParaRPr lang="en-GB" sz="180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a:solidFill>
                  <a:srgbClr val="000000"/>
                </a:solidFill>
                <a:effectLst/>
                <a:latin typeface="Times New Roman" panose="02020603050405020304" pitchFamily="18" charset="0"/>
                <a:ea typeface="Times New Roman" panose="02020603050405020304" pitchFamily="18" charset="0"/>
              </a:rPr>
              <a:t>The provision of mediation services is controversial, as it can be retraumatising for victims/survivors to be confronted with their perpetrator. Mediation should never be mandatory but can be offered as an option. In any case, the needs and expectations of the victim/complainant should prevail, no pressure should be exercised to steer the victim towards mediation and both parties should be on an equal footing (see </a:t>
            </a:r>
            <a:r>
              <a:rPr lang="en-GB" sz="1800">
                <a:solidFill>
                  <a:srgbClr val="5352F5"/>
                </a:solidFill>
                <a:effectLst/>
                <a:latin typeface="Times New Roman" panose="02020603050405020304" pitchFamily="18" charset="0"/>
                <a:ea typeface="Times New Roman" panose="02020603050405020304" pitchFamily="18" charset="0"/>
                <a:hlinkClick r:id="rId4"/>
              </a:rPr>
              <a:t>Protection Tips and Hints</a:t>
            </a:r>
            <a:r>
              <a:rPr lang="en-GB" sz="1800">
                <a:solidFill>
                  <a:srgbClr val="000000"/>
                </a:solidFill>
                <a:effectLst/>
                <a:latin typeface="Times New Roman" panose="02020603050405020304" pitchFamily="18" charset="0"/>
                <a:ea typeface="Times New Roman" panose="02020603050405020304" pitchFamily="18" charset="0"/>
              </a:rPr>
              <a:t>). An option may be to have each party be assisted by a distinct counsellor and that these counsellors bilaterally exchange towards a mediated solution.  </a:t>
            </a:r>
            <a:r>
              <a:rPr lang="en-US" sz="1800">
                <a:effectLst/>
                <a:latin typeface="Times New Roman" panose="02020603050405020304" pitchFamily="18" charset="0"/>
                <a:ea typeface="Times New Roman" panose="02020603050405020304" pitchFamily="18" charset="0"/>
              </a:rPr>
              <a:t>​</a:t>
            </a:r>
            <a:endParaRPr lang="en-GB" sz="1800">
              <a:effectLst/>
              <a:latin typeface="Times New Roman" panose="02020603050405020304" pitchFamily="18" charset="0"/>
              <a:ea typeface="Times New Roman" panose="02020603050405020304" pitchFamily="18" charset="0"/>
            </a:endParaRPr>
          </a:p>
          <a:p>
            <a:br>
              <a:rPr lang="en-GB" sz="1800">
                <a:effectLst/>
                <a:latin typeface="Calibri" panose="020F0502020204030204" pitchFamily="34" charset="0"/>
                <a:ea typeface="Calibri" panose="020F0502020204030204" pitchFamily="34" charset="0"/>
                <a:cs typeface="Times New Roman" panose="02020603050405020304" pitchFamily="18" charset="0"/>
              </a:rPr>
            </a:br>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43</a:t>
            </a:fld>
            <a:endParaRPr lang="en-US"/>
          </a:p>
        </p:txBody>
      </p:sp>
    </p:spTree>
    <p:extLst>
      <p:ext uri="{BB962C8B-B14F-4D97-AF65-F5344CB8AC3E}">
        <p14:creationId xmlns:p14="http://schemas.microsoft.com/office/powerpoint/2010/main" val="5910952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a:solidFill>
                  <a:srgbClr val="000000"/>
                </a:solidFill>
                <a:effectLst/>
                <a:latin typeface="Times New Roman" panose="02020603050405020304" pitchFamily="18" charset="0"/>
                <a:ea typeface="Times New Roman" panose="02020603050405020304" pitchFamily="18" charset="0"/>
              </a:rPr>
              <a:t>The support centre run by the University of Dundee offers various services including the Chaplaincy Centre and Nightline. The Chaplaincy Centre is a safe space open to any student and staff member from any religion, offering a library, quiet rooms and meeting areas, free of charge. Nightline is a confidential listening and information service run by students for students. The line is run by trained volunteer students and the users can get in touch with them for listening support.</a:t>
            </a:r>
            <a:r>
              <a:rPr lang="en-US" sz="1800">
                <a:effectLst/>
                <a:latin typeface="Times New Roman" panose="02020603050405020304" pitchFamily="18" charset="0"/>
                <a:ea typeface="Times New Roman" panose="02020603050405020304" pitchFamily="18" charset="0"/>
              </a:rPr>
              <a:t>​</a:t>
            </a:r>
            <a:endParaRPr lang="en-GB" sz="1800">
              <a:effectLst/>
              <a:latin typeface="Times New Roman" panose="02020603050405020304" pitchFamily="18" charset="0"/>
              <a:ea typeface="Times New Roman" panose="02020603050405020304" pitchFamily="18" charset="0"/>
            </a:endParaRPr>
          </a:p>
          <a:p>
            <a:pPr marL="457200" marR="0" algn="just" fontAlgn="base">
              <a:spcBef>
                <a:spcPts val="0"/>
              </a:spcBef>
              <a:spcAft>
                <a:spcPts val="0"/>
              </a:spcAft>
            </a:pPr>
            <a:r>
              <a:rPr lang="en-GB" sz="1800">
                <a:effectLst/>
                <a:latin typeface="Times New Roman" panose="02020603050405020304" pitchFamily="18" charset="0"/>
                <a:ea typeface="Times New Roman" panose="02020603050405020304" pitchFamily="18" charset="0"/>
              </a:rPr>
              <a:t> </a:t>
            </a: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44</a:t>
            </a:fld>
            <a:endParaRPr lang="en-US"/>
          </a:p>
        </p:txBody>
      </p:sp>
    </p:spTree>
    <p:extLst>
      <p:ext uri="{BB962C8B-B14F-4D97-AF65-F5344CB8AC3E}">
        <p14:creationId xmlns:p14="http://schemas.microsoft.com/office/powerpoint/2010/main" val="78486450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fontAlgn="base">
              <a:spcBef>
                <a:spcPts val="0"/>
              </a:spcBef>
              <a:spcAft>
                <a:spcPts val="0"/>
              </a:spcAft>
              <a:buSzPts val="1000"/>
              <a:buFont typeface="Symbol" panose="05050102010706020507" pitchFamily="18" charset="2"/>
              <a:buNone/>
              <a:tabLst>
                <a:tab pos="457200" algn="l"/>
              </a:tabLst>
            </a:pPr>
            <a:r>
              <a:rPr lang="en-GB" sz="1800">
                <a:solidFill>
                  <a:srgbClr val="000000"/>
                </a:solidFill>
                <a:effectLst/>
                <a:latin typeface="Times New Roman" panose="02020603050405020304" pitchFamily="18" charset="0"/>
                <a:ea typeface="Times New Roman" panose="02020603050405020304" pitchFamily="18" charset="0"/>
              </a:rPr>
              <a:t>A inspiring practice for Provision of services...</a:t>
            </a:r>
            <a:r>
              <a:rPr lang="en-US" sz="1800">
                <a:effectLst/>
                <a:latin typeface="Times New Roman" panose="02020603050405020304" pitchFamily="18" charset="0"/>
                <a:ea typeface="Times New Roman" panose="02020603050405020304" pitchFamily="18" charset="0"/>
              </a:rPr>
              <a:t>​</a:t>
            </a:r>
            <a:endParaRPr lang="en-GB" sz="1800">
              <a:effectLst/>
              <a:latin typeface="Times New Roman" panose="02020603050405020304" pitchFamily="18" charset="0"/>
              <a:ea typeface="Times New Roman" panose="02020603050405020304" pitchFamily="18" charset="0"/>
            </a:endParaRPr>
          </a:p>
          <a:p>
            <a:pPr marL="0" marR="0" lvl="0" indent="0" algn="just" fontAlgn="base">
              <a:spcBef>
                <a:spcPts val="0"/>
              </a:spcBef>
              <a:spcAft>
                <a:spcPts val="0"/>
              </a:spcAft>
              <a:buSzPts val="1000"/>
              <a:buFont typeface="Symbol" panose="05050102010706020507" pitchFamily="18" charset="2"/>
              <a:buNone/>
              <a:tabLst>
                <a:tab pos="457200" algn="l"/>
              </a:tabLst>
            </a:pPr>
            <a:br>
              <a:rPr lang="en-US" sz="1800">
                <a:effectLst/>
                <a:latin typeface="Times New Roman" panose="02020603050405020304" pitchFamily="18" charset="0"/>
                <a:ea typeface="Times New Roman" panose="02020603050405020304" pitchFamily="18" charset="0"/>
              </a:rPr>
            </a:br>
            <a:r>
              <a:rPr lang="en-GB" sz="1800">
                <a:solidFill>
                  <a:srgbClr val="000000"/>
                </a:solidFill>
                <a:effectLst/>
                <a:latin typeface="Times New Roman" panose="02020603050405020304" pitchFamily="18" charset="0"/>
                <a:ea typeface="Times New Roman" panose="02020603050405020304" pitchFamily="18" charset="0"/>
              </a:rPr>
              <a:t>The University of Bologna offers services to a wide range of university stakeholders, The services include: online support programmes; initial orientation and basic information on the legal aspects and on the most appropriate ways to contact the competent authorities; liaison with the network of services and specialised local associations for handling more complex situations that require a multidisciplinary intervention and different professional figures. The help-desk is coordinated by the Equity, Diversity and Inclusion office which offers an intersectional range of services and support.  </a:t>
            </a:r>
            <a:r>
              <a:rPr lang="en-US" sz="1800">
                <a:effectLst/>
                <a:latin typeface="Times New Roman" panose="02020603050405020304" pitchFamily="18" charset="0"/>
                <a:ea typeface="Times New Roman" panose="02020603050405020304" pitchFamily="18" charset="0"/>
              </a:rPr>
              <a:t>​</a:t>
            </a:r>
            <a:endParaRPr lang="en-GB" sz="1800">
              <a:effectLst/>
              <a:latin typeface="Times New Roman" panose="02020603050405020304" pitchFamily="18" charset="0"/>
              <a:ea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45</a:t>
            </a:fld>
            <a:endParaRPr lang="en-US"/>
          </a:p>
        </p:txBody>
      </p:sp>
    </p:spTree>
    <p:extLst>
      <p:ext uri="{BB962C8B-B14F-4D97-AF65-F5344CB8AC3E}">
        <p14:creationId xmlns:p14="http://schemas.microsoft.com/office/powerpoint/2010/main" val="278571998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fontAlgn="base">
              <a:spcBef>
                <a:spcPts val="0"/>
              </a:spcBef>
              <a:spcAft>
                <a:spcPts val="0"/>
              </a:spcAft>
            </a:pPr>
            <a:r>
              <a:rPr lang="en-GB" sz="1800">
                <a:solidFill>
                  <a:srgbClr val="000000"/>
                </a:solidFill>
                <a:effectLst/>
                <a:latin typeface="Times New Roman" panose="02020603050405020304" pitchFamily="18" charset="0"/>
                <a:ea typeface="Times New Roman" panose="02020603050405020304" pitchFamily="18" charset="0"/>
              </a:rPr>
              <a:t>Partnerships relate to the involvement of relevant actors at all levels, such as governmental agencies, civil society organisations, service providers, trade unions, or staff and student associations. External partnerships complement the available skills, competencies and expertise available within the institution. </a:t>
            </a:r>
            <a:endParaRPr lang="en-GB" sz="1800">
              <a:effectLst/>
              <a:latin typeface="Times New Roman" panose="02020603050405020304" pitchFamily="18" charset="0"/>
              <a:ea typeface="Times New Roman" panose="02020603050405020304" pitchFamily="18" charset="0"/>
            </a:endParaRPr>
          </a:p>
          <a:p>
            <a:pPr marL="0" marR="0" algn="just" fontAlgn="base"/>
            <a:r>
              <a:rPr lang="en-GB" sz="1800">
                <a:solidFill>
                  <a:srgbClr val="000000"/>
                </a:solidFill>
                <a:effectLst/>
                <a:latin typeface="Times New Roman" panose="02020603050405020304" pitchFamily="18" charset="0"/>
                <a:ea typeface="Times New Roman" panose="02020603050405020304" pitchFamily="18" charset="0"/>
              </a:rPr>
              <a:t>In the context of research-performing organisations, examples of external partnerships can consist of:</a:t>
            </a:r>
            <a:endParaRPr lang="en-GB" sz="1800">
              <a:effectLst/>
              <a:latin typeface="Times New Roman" panose="02020603050405020304" pitchFamily="18" charset="0"/>
              <a:ea typeface="Times New Roman" panose="02020603050405020304" pitchFamily="18" charset="0"/>
            </a:endParaRPr>
          </a:p>
          <a:p>
            <a:pPr marL="342900" marR="0" lvl="0" indent="-342900" algn="just" fontAlgn="base">
              <a:buSzPts val="1000"/>
              <a:buFont typeface="Symbol" panose="05050102010706020507" pitchFamily="18" charset="2"/>
              <a:buChar char=""/>
              <a:tabLst>
                <a:tab pos="457200" algn="l"/>
              </a:tabLst>
            </a:pPr>
            <a:r>
              <a:rPr lang="en-GB" sz="1800">
                <a:solidFill>
                  <a:srgbClr val="000000"/>
                </a:solidFill>
                <a:effectLst/>
                <a:latin typeface="Times New Roman" panose="02020603050405020304" pitchFamily="18" charset="0"/>
                <a:ea typeface="Times New Roman" panose="02020603050405020304" pitchFamily="18" charset="0"/>
              </a:rPr>
              <a:t>Partnerships with local and national governmental agencies, including legal, police and criminal justice organisations. These partnerships can, among other things, improve the provision of counselling and legal assistance;</a:t>
            </a:r>
            <a:endParaRPr lang="en-GB" sz="1800">
              <a:effectLst/>
              <a:latin typeface="Times New Roman" panose="02020603050405020304" pitchFamily="18" charset="0"/>
              <a:ea typeface="Times New Roman" panose="02020603050405020304" pitchFamily="18" charset="0"/>
            </a:endParaRPr>
          </a:p>
          <a:p>
            <a:pPr marL="342900" marR="0" lvl="0" indent="-342900" algn="just" fontAlgn="base">
              <a:buSzPts val="1000"/>
              <a:buFont typeface="Symbol" panose="05050102010706020507" pitchFamily="18" charset="2"/>
              <a:buChar char=""/>
              <a:tabLst>
                <a:tab pos="457200" algn="l"/>
              </a:tabLst>
            </a:pPr>
            <a:r>
              <a:rPr lang="en-GB" sz="1800">
                <a:solidFill>
                  <a:srgbClr val="000000"/>
                </a:solidFill>
                <a:effectLst/>
                <a:latin typeface="Times New Roman" panose="02020603050405020304" pitchFamily="18" charset="0"/>
                <a:ea typeface="Times New Roman" panose="02020603050405020304" pitchFamily="18" charset="0"/>
              </a:rPr>
              <a:t>Partnerships with civil society organisations and From the design of policies to the implementation of specific measures, these partnerships could help in organising joint initiatives, events, awareness-raising campaigns, training programmes on gender-based violence etc.;</a:t>
            </a:r>
            <a:endParaRPr lang="en-GB" sz="1800">
              <a:effectLst/>
              <a:latin typeface="Times New Roman" panose="02020603050405020304" pitchFamily="18" charset="0"/>
              <a:ea typeface="Times New Roman" panose="02020603050405020304" pitchFamily="18" charset="0"/>
            </a:endParaRPr>
          </a:p>
          <a:p>
            <a:pPr marL="342900" marR="0" lvl="0" indent="-342900" algn="just" fontAlgn="base">
              <a:buSzPts val="1000"/>
              <a:buFont typeface="Symbol" panose="05050102010706020507" pitchFamily="18" charset="2"/>
              <a:buChar char=""/>
              <a:tabLst>
                <a:tab pos="457200" algn="l"/>
              </a:tabLst>
            </a:pPr>
            <a:r>
              <a:rPr lang="en-GB" sz="1800">
                <a:solidFill>
                  <a:srgbClr val="000000"/>
                </a:solidFill>
                <a:effectLst/>
                <a:latin typeface="Times New Roman" panose="02020603050405020304" pitchFamily="18" charset="0"/>
                <a:ea typeface="Times New Roman" panose="02020603050405020304" pitchFamily="18" charset="0"/>
              </a:rPr>
              <a:t>Partnerships with student groups and associations to engage students from several higher education institutions and research organisations in prevention efforts and create a supportive environment for those who experience gender-based violence;</a:t>
            </a:r>
            <a:endParaRPr lang="en-GB" sz="1800">
              <a:effectLst/>
              <a:latin typeface="Times New Roman" panose="02020603050405020304" pitchFamily="18" charset="0"/>
              <a:ea typeface="Times New Roman" panose="02020603050405020304" pitchFamily="18" charset="0"/>
            </a:endParaRPr>
          </a:p>
          <a:p>
            <a:pPr marL="342900" marR="0" lvl="0" indent="-342900" algn="just" fontAlgn="base">
              <a:buSzPts val="1000"/>
              <a:buFont typeface="Symbol" panose="05050102010706020507" pitchFamily="18" charset="2"/>
              <a:buChar char=""/>
              <a:tabLst>
                <a:tab pos="457200" algn="l"/>
              </a:tabLst>
            </a:pPr>
            <a:r>
              <a:rPr lang="en-GB" sz="1800">
                <a:solidFill>
                  <a:srgbClr val="000000"/>
                </a:solidFill>
                <a:effectLst/>
                <a:latin typeface="Times New Roman" panose="02020603050405020304" pitchFamily="18" charset="0"/>
                <a:ea typeface="Times New Roman" panose="02020603050405020304" pitchFamily="18" charset="0"/>
              </a:rPr>
              <a:t>Partnerships with local community and healthcare organisations to coordinate services and provide support to people who experience gender-based violence, such as shelters, healthcare clinics and advocacy groups;</a:t>
            </a:r>
            <a:endParaRPr lang="en-GB" sz="1800">
              <a:effectLst/>
              <a:latin typeface="Times New Roman" panose="02020603050405020304" pitchFamily="18" charset="0"/>
              <a:ea typeface="Times New Roman" panose="02020603050405020304" pitchFamily="18" charset="0"/>
            </a:endParaRPr>
          </a:p>
          <a:p>
            <a:pPr marL="342900" marR="0" lvl="0" indent="-342900" algn="just" fontAlgn="base">
              <a:buSzPts val="1000"/>
              <a:buFont typeface="Symbol" panose="05050102010706020507" pitchFamily="18" charset="2"/>
              <a:buChar char=""/>
              <a:tabLst>
                <a:tab pos="457200" algn="l"/>
              </a:tabLst>
            </a:pPr>
            <a:r>
              <a:rPr lang="en-GB" sz="1800">
                <a:solidFill>
                  <a:srgbClr val="000000"/>
                </a:solidFill>
                <a:effectLst/>
                <a:latin typeface="Times New Roman" panose="02020603050405020304" pitchFamily="18" charset="0"/>
                <a:ea typeface="Times New Roman" panose="02020603050405020304" pitchFamily="18" charset="0"/>
              </a:rPr>
              <a:t>Collaboration with the private sector for the provision of specific expertise, such as training or for the creation of specific tools and resources to prevent gender-based violence (e.g. development of digital tools to connect students with support services, panic buttons, etc.);</a:t>
            </a:r>
            <a:endParaRPr lang="en-GB" sz="180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a:solidFill>
                  <a:srgbClr val="000000"/>
                </a:solidFill>
                <a:effectLst/>
                <a:latin typeface="Times New Roman" panose="02020603050405020304" pitchFamily="18" charset="0"/>
                <a:ea typeface="Times New Roman" panose="02020603050405020304" pitchFamily="18" charset="0"/>
              </a:rPr>
              <a:t>Partnerships with other higher education institutions and research organisations for mutual learning and the exchange of good practices and resources.</a:t>
            </a:r>
            <a:endParaRPr lang="en-GB" sz="1800">
              <a:effectLst/>
              <a:latin typeface="Times New Roman" panose="02020603050405020304" pitchFamily="18" charset="0"/>
              <a:ea typeface="Times New Roman" panose="02020603050405020304" pitchFamily="18" charset="0"/>
            </a:endParaRPr>
          </a:p>
          <a:p>
            <a:pPr marL="0" marR="0" algn="just" fontAlgn="base">
              <a:spcBef>
                <a:spcPts val="0"/>
              </a:spcBef>
              <a:spcAft>
                <a:spcPts val="0"/>
              </a:spcAft>
            </a:pPr>
            <a:r>
              <a:rPr lang="en-GB" sz="1800">
                <a:solidFill>
                  <a:srgbClr val="000000"/>
                </a:solidFill>
                <a:effectLst/>
                <a:latin typeface="Times New Roman" panose="02020603050405020304" pitchFamily="18" charset="0"/>
                <a:ea typeface="Times New Roman" panose="02020603050405020304" pitchFamily="18" charset="0"/>
              </a:rPr>
              <a:t> </a:t>
            </a:r>
            <a:endParaRPr lang="en-GB" sz="1800">
              <a:effectLst/>
              <a:latin typeface="Times New Roman" panose="02020603050405020304" pitchFamily="18" charset="0"/>
              <a:ea typeface="Times New Roman" panose="02020603050405020304" pitchFamily="18" charset="0"/>
            </a:endParaRPr>
          </a:p>
          <a:p>
            <a:pPr marL="0" marR="0" algn="just" fontAlgn="base">
              <a:spcBef>
                <a:spcPts val="0"/>
              </a:spcBef>
              <a:spcAft>
                <a:spcPts val="0"/>
              </a:spcAft>
            </a:pPr>
            <a:r>
              <a:rPr lang="en-GB" sz="1800">
                <a:solidFill>
                  <a:srgbClr val="000000"/>
                </a:solidFill>
                <a:effectLst/>
                <a:latin typeface="Times New Roman" panose="02020603050405020304" pitchFamily="18" charset="0"/>
                <a:ea typeface="Times New Roman" panose="02020603050405020304" pitchFamily="18" charset="0"/>
              </a:rPr>
              <a:t>Partnerships are a way to strengthen and complement initiatives and expertise available within the organisation and can contribute to any of the Ps in the 7P framework.</a:t>
            </a:r>
            <a:endParaRPr lang="en-GB" sz="1800">
              <a:effectLst/>
              <a:latin typeface="Times New Roman" panose="02020603050405020304" pitchFamily="18" charset="0"/>
              <a:ea typeface="Times New Roman" panose="02020603050405020304" pitchFamily="18" charset="0"/>
            </a:endParaRPr>
          </a:p>
          <a:p>
            <a:pPr marL="0" marR="0" algn="just" fontAlgn="base">
              <a:spcBef>
                <a:spcPts val="0"/>
              </a:spcBef>
              <a:spcAft>
                <a:spcPts val="0"/>
              </a:spcAft>
            </a:pPr>
            <a:r>
              <a:rPr lang="en-GB" sz="1800">
                <a:solidFill>
                  <a:srgbClr val="000000"/>
                </a:solidFill>
                <a:effectLst/>
                <a:latin typeface="Times New Roman" panose="02020603050405020304" pitchFamily="18" charset="0"/>
                <a:ea typeface="Times New Roman" panose="02020603050405020304" pitchFamily="18" charset="0"/>
              </a:rPr>
              <a:t> </a:t>
            </a:r>
            <a:endParaRPr lang="en-GB" sz="1800">
              <a:effectLst/>
              <a:latin typeface="Times New Roman" panose="02020603050405020304" pitchFamily="18" charset="0"/>
              <a:ea typeface="Times New Roman" panose="02020603050405020304" pitchFamily="18" charset="0"/>
            </a:endParaRPr>
          </a:p>
          <a:p>
            <a:pPr marL="0" marR="0" algn="just" fontAlgn="base">
              <a:spcBef>
                <a:spcPts val="0"/>
              </a:spcBef>
              <a:spcAft>
                <a:spcPts val="0"/>
              </a:spcAft>
            </a:pPr>
            <a:r>
              <a:rPr lang="en-GB" sz="1800">
                <a:solidFill>
                  <a:srgbClr val="000000"/>
                </a:solidFill>
                <a:effectLst/>
                <a:latin typeface="Times New Roman" panose="02020603050405020304" pitchFamily="18" charset="0"/>
                <a:ea typeface="Times New Roman" panose="02020603050405020304" pitchFamily="18" charset="0"/>
              </a:rPr>
              <a:t>More information on how to approach provision of service can be found on the specific page on the toolkit but for now let’s review some of the tips and hints.</a:t>
            </a:r>
            <a:endParaRPr lang="en-GB" sz="1800">
              <a:effectLst/>
              <a:latin typeface="Times New Roman" panose="02020603050405020304" pitchFamily="18" charset="0"/>
              <a:ea typeface="Times New Roman" panose="02020603050405020304" pitchFamily="18" charset="0"/>
            </a:endParaRPr>
          </a:p>
          <a:p>
            <a:pPr marL="0" marR="0" algn="just" fontAlgn="base">
              <a:spcBef>
                <a:spcPts val="0"/>
              </a:spcBef>
              <a:spcAft>
                <a:spcPts val="0"/>
              </a:spcAft>
            </a:pPr>
            <a:r>
              <a:rPr lang="en-GB" sz="1800">
                <a:solidFill>
                  <a:srgbClr val="000000"/>
                </a:solidFill>
                <a:effectLst/>
                <a:latin typeface="Times New Roman" panose="02020603050405020304" pitchFamily="18" charset="0"/>
                <a:ea typeface="Times New Roman" panose="02020603050405020304" pitchFamily="18" charset="0"/>
              </a:rPr>
              <a:t> </a:t>
            </a:r>
            <a:endParaRPr lang="en-GB" sz="1800">
              <a:effectLst/>
              <a:latin typeface="Times New Roman" panose="02020603050405020304" pitchFamily="18" charset="0"/>
              <a:ea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46</a:t>
            </a:fld>
            <a:endParaRPr lang="en-US"/>
          </a:p>
        </p:txBody>
      </p:sp>
    </p:spTree>
    <p:extLst>
      <p:ext uri="{BB962C8B-B14F-4D97-AF65-F5344CB8AC3E}">
        <p14:creationId xmlns:p14="http://schemas.microsoft.com/office/powerpoint/2010/main" val="22253404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fontAlgn="base">
              <a:spcBef>
                <a:spcPts val="0"/>
              </a:spcBef>
              <a:spcAft>
                <a:spcPts val="0"/>
              </a:spcAft>
            </a:pPr>
            <a:r>
              <a:rPr lang="en-GB" sz="1800">
                <a:effectLst/>
                <a:latin typeface="Times New Roman" panose="02020603050405020304" pitchFamily="18" charset="0"/>
                <a:ea typeface="Times New Roman" panose="02020603050405020304" pitchFamily="18" charset="0"/>
              </a:rPr>
              <a:t>​</a:t>
            </a:r>
            <a:r>
              <a:rPr lang="en-GB" sz="1800">
                <a:solidFill>
                  <a:srgbClr val="000000"/>
                </a:solidFill>
                <a:effectLst/>
                <a:latin typeface="Times New Roman" panose="02020603050405020304" pitchFamily="18" charset="0"/>
                <a:ea typeface="Times New Roman" panose="02020603050405020304" pitchFamily="18" charset="0"/>
              </a:rPr>
              <a:t>Some tips and hints for partnership...</a:t>
            </a:r>
            <a:r>
              <a:rPr lang="en-US" sz="1800">
                <a:effectLst/>
                <a:latin typeface="Times New Roman" panose="02020603050405020304" pitchFamily="18" charset="0"/>
                <a:ea typeface="Times New Roman" panose="02020603050405020304" pitchFamily="18" charset="0"/>
              </a:rPr>
              <a:t>​</a:t>
            </a:r>
            <a:endParaRPr lang="en-GB" sz="180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a:solidFill>
                  <a:srgbClr val="000000"/>
                </a:solidFill>
                <a:effectLst/>
                <a:latin typeface="Times New Roman" panose="02020603050405020304" pitchFamily="18" charset="0"/>
                <a:ea typeface="Times New Roman" panose="02020603050405020304" pitchFamily="18" charset="0"/>
              </a:rPr>
              <a:t>Participation in EU/international projects such as UniSAFE or international events and activities. You may start by looking within your European projects and funding office at your university (e.g. EU project office) to identify any potential groups and partners for collaboration. </a:t>
            </a:r>
            <a:r>
              <a:rPr lang="en-US" sz="1800">
                <a:effectLst/>
                <a:latin typeface="Times New Roman" panose="02020603050405020304" pitchFamily="18" charset="0"/>
                <a:ea typeface="Times New Roman" panose="02020603050405020304" pitchFamily="18" charset="0"/>
              </a:rPr>
              <a:t>​</a:t>
            </a:r>
            <a:endParaRPr lang="en-GB" sz="180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a:solidFill>
                  <a:srgbClr val="000000"/>
                </a:solidFill>
                <a:effectLst/>
                <a:latin typeface="Times New Roman" panose="02020603050405020304" pitchFamily="18" charset="0"/>
                <a:ea typeface="Times New Roman" panose="02020603050405020304" pitchFamily="18" charset="0"/>
              </a:rPr>
              <a:t>Leverage any funding opportunities to support the partnerships. This can include grants, research funding, corporate sponsorships, and individual donations.</a:t>
            </a:r>
            <a:r>
              <a:rPr lang="en-US" sz="1800">
                <a:effectLst/>
                <a:latin typeface="Times New Roman" panose="02020603050405020304" pitchFamily="18" charset="0"/>
                <a:ea typeface="Times New Roman" panose="02020603050405020304" pitchFamily="18" charset="0"/>
              </a:rPr>
              <a:t>​</a:t>
            </a:r>
            <a:endParaRPr lang="en-GB" sz="180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a:solidFill>
                  <a:srgbClr val="000000"/>
                </a:solidFill>
                <a:effectLst/>
                <a:latin typeface="Times New Roman" panose="02020603050405020304" pitchFamily="18" charset="0"/>
                <a:ea typeface="Times New Roman" panose="02020603050405020304" pitchFamily="18" charset="0"/>
              </a:rPr>
              <a:t>Informal networks are an encouraging factor of partnerships, highlighting the importance of having good relations with key actors, and networks with professors and aware agents inside the organisation. </a:t>
            </a:r>
            <a:r>
              <a:rPr lang="en-US" sz="1800">
                <a:effectLst/>
                <a:latin typeface="Times New Roman" panose="02020603050405020304" pitchFamily="18" charset="0"/>
                <a:ea typeface="Times New Roman" panose="02020603050405020304" pitchFamily="18" charset="0"/>
              </a:rPr>
              <a:t>​</a:t>
            </a:r>
            <a:endParaRPr lang="en-GB" sz="180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a:solidFill>
                  <a:srgbClr val="000000"/>
                </a:solidFill>
                <a:effectLst/>
                <a:latin typeface="Times New Roman" panose="02020603050405020304" pitchFamily="18" charset="0"/>
                <a:ea typeface="Times New Roman" panose="02020603050405020304" pitchFamily="18" charset="0"/>
              </a:rPr>
              <a:t>Avoid as much as possible that the important work on gender-based violence is done by voluntary and unpaid individuals within your organisation. Rather, this work should be embedded in the task descriptions of relevant staff. If volunteers are involved, it is paramount to acknowledge their efforts.</a:t>
            </a:r>
            <a:r>
              <a:rPr lang="en-US" sz="1800">
                <a:effectLst/>
                <a:latin typeface="Times New Roman" panose="02020603050405020304" pitchFamily="18" charset="0"/>
                <a:ea typeface="Times New Roman" panose="02020603050405020304" pitchFamily="18" charset="0"/>
              </a:rPr>
              <a:t>​</a:t>
            </a:r>
            <a:endParaRPr lang="en-GB" sz="180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a:solidFill>
                  <a:srgbClr val="000000"/>
                </a:solidFill>
                <a:effectLst/>
                <a:latin typeface="Times New Roman" panose="02020603050405020304" pitchFamily="18" charset="0"/>
                <a:ea typeface="Times New Roman" panose="02020603050405020304" pitchFamily="18" charset="0"/>
              </a:rPr>
              <a:t>External partnerships can be mobilised to different degrees: either to allow for the provision of services on behalf of an under-resourced responsible unit, or as an important support.</a:t>
            </a:r>
            <a:r>
              <a:rPr lang="en-US" sz="1800">
                <a:effectLst/>
                <a:latin typeface="Times New Roman" panose="02020603050405020304" pitchFamily="18" charset="0"/>
                <a:ea typeface="Times New Roman" panose="02020603050405020304" pitchFamily="18" charset="0"/>
              </a:rPr>
              <a:t>​</a:t>
            </a:r>
            <a:endParaRPr lang="en-GB" sz="1800">
              <a:effectLst/>
              <a:latin typeface="Times New Roman" panose="02020603050405020304" pitchFamily="18" charset="0"/>
              <a:ea typeface="Times New Roman" panose="02020603050405020304" pitchFamily="18" charset="0"/>
            </a:endParaRPr>
          </a:p>
          <a:p>
            <a:pPr marL="0" marR="0" algn="just" fontAlgn="base">
              <a:spcBef>
                <a:spcPts val="0"/>
              </a:spcBef>
              <a:spcAft>
                <a:spcPts val="0"/>
              </a:spcAft>
            </a:pPr>
            <a:r>
              <a:rPr lang="en-GB" sz="1800">
                <a:effectLst/>
                <a:latin typeface="Times New Roman" panose="02020603050405020304" pitchFamily="18" charset="0"/>
                <a:ea typeface="Times New Roman" panose="02020603050405020304" pitchFamily="18" charset="0"/>
              </a:rPr>
              <a:t>​</a:t>
            </a: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47</a:t>
            </a:fld>
            <a:endParaRPr lang="en-US"/>
          </a:p>
        </p:txBody>
      </p:sp>
    </p:spTree>
    <p:extLst>
      <p:ext uri="{BB962C8B-B14F-4D97-AF65-F5344CB8AC3E}">
        <p14:creationId xmlns:p14="http://schemas.microsoft.com/office/powerpoint/2010/main" val="426081893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err="1">
                <a:solidFill>
                  <a:srgbClr val="000000"/>
                </a:solidFill>
                <a:highlight>
                  <a:srgbClr val="F5F5F5"/>
                </a:highlight>
                <a:latin typeface="D-DIN"/>
              </a:rPr>
              <a:t>Inspirativním</a:t>
            </a:r>
            <a:r>
              <a:rPr lang="en-GB">
                <a:solidFill>
                  <a:srgbClr val="000000"/>
                </a:solidFill>
                <a:highlight>
                  <a:srgbClr val="F5F5F5"/>
                </a:highlight>
                <a:latin typeface="D-DIN"/>
              </a:rPr>
              <a:t> </a:t>
            </a:r>
            <a:r>
              <a:rPr lang="en-GB" err="1">
                <a:solidFill>
                  <a:srgbClr val="000000"/>
                </a:solidFill>
                <a:highlight>
                  <a:srgbClr val="F5F5F5"/>
                </a:highlight>
                <a:latin typeface="D-DIN"/>
              </a:rPr>
              <a:t>příkladem</a:t>
            </a:r>
            <a:r>
              <a:rPr lang="en-GB">
                <a:solidFill>
                  <a:srgbClr val="000000"/>
                </a:solidFill>
                <a:highlight>
                  <a:srgbClr val="F5F5F5"/>
                </a:highlight>
                <a:latin typeface="D-DIN"/>
              </a:rPr>
              <a:t> </a:t>
            </a:r>
            <a:r>
              <a:rPr lang="en-GB" err="1">
                <a:solidFill>
                  <a:srgbClr val="000000"/>
                </a:solidFill>
                <a:highlight>
                  <a:srgbClr val="F5F5F5"/>
                </a:highlight>
                <a:latin typeface="D-DIN"/>
              </a:rPr>
              <a:t>partnerství</a:t>
            </a:r>
            <a:r>
              <a:rPr lang="en-GB">
                <a:solidFill>
                  <a:srgbClr val="000000"/>
                </a:solidFill>
                <a:highlight>
                  <a:srgbClr val="F5F5F5"/>
                </a:highlight>
                <a:latin typeface="D-DIN"/>
              </a:rPr>
              <a:t> je program "Ask for Angela", </a:t>
            </a:r>
            <a:r>
              <a:rPr lang="en-GB" err="1">
                <a:solidFill>
                  <a:srgbClr val="000000"/>
                </a:solidFill>
                <a:highlight>
                  <a:srgbClr val="F5F5F5"/>
                </a:highlight>
                <a:latin typeface="D-DIN"/>
              </a:rPr>
              <a:t>který</a:t>
            </a:r>
            <a:r>
              <a:rPr lang="en-GB">
                <a:solidFill>
                  <a:srgbClr val="000000"/>
                </a:solidFill>
                <a:highlight>
                  <a:srgbClr val="F5F5F5"/>
                </a:highlight>
                <a:latin typeface="D-DIN"/>
              </a:rPr>
              <a:t> </a:t>
            </a:r>
            <a:r>
              <a:rPr lang="en-GB" err="1">
                <a:solidFill>
                  <a:srgbClr val="000000"/>
                </a:solidFill>
                <a:highlight>
                  <a:srgbClr val="F5F5F5"/>
                </a:highlight>
                <a:latin typeface="D-DIN"/>
              </a:rPr>
              <a:t>byl</a:t>
            </a:r>
            <a:r>
              <a:rPr lang="en-GB">
                <a:solidFill>
                  <a:srgbClr val="000000"/>
                </a:solidFill>
                <a:highlight>
                  <a:srgbClr val="F5F5F5"/>
                </a:highlight>
                <a:latin typeface="D-DIN"/>
              </a:rPr>
              <a:t> </a:t>
            </a:r>
            <a:r>
              <a:rPr lang="en-GB" err="1">
                <a:solidFill>
                  <a:srgbClr val="000000"/>
                </a:solidFill>
                <a:highlight>
                  <a:srgbClr val="F5F5F5"/>
                </a:highlight>
                <a:latin typeface="D-DIN"/>
              </a:rPr>
              <a:t>realizován</a:t>
            </a:r>
            <a:r>
              <a:rPr lang="en-GB">
                <a:solidFill>
                  <a:srgbClr val="000000"/>
                </a:solidFill>
                <a:highlight>
                  <a:srgbClr val="F5F5F5"/>
                </a:highlight>
                <a:latin typeface="D-DIN"/>
              </a:rPr>
              <a:t> v </a:t>
            </a:r>
            <a:r>
              <a:rPr lang="en-GB" err="1">
                <a:solidFill>
                  <a:srgbClr val="000000"/>
                </a:solidFill>
                <a:highlight>
                  <a:srgbClr val="F5F5F5"/>
                </a:highlight>
                <a:latin typeface="D-DIN"/>
              </a:rPr>
              <a:t>několika</a:t>
            </a:r>
            <a:r>
              <a:rPr lang="en-GB">
                <a:solidFill>
                  <a:srgbClr val="000000"/>
                </a:solidFill>
                <a:highlight>
                  <a:srgbClr val="F5F5F5"/>
                </a:highlight>
                <a:latin typeface="D-DIN"/>
              </a:rPr>
              <a:t> </a:t>
            </a:r>
            <a:r>
              <a:rPr lang="en-GB" err="1">
                <a:solidFill>
                  <a:srgbClr val="000000"/>
                </a:solidFill>
                <a:highlight>
                  <a:srgbClr val="F5F5F5"/>
                </a:highlight>
                <a:latin typeface="D-DIN"/>
              </a:rPr>
              <a:t>univerzitních</a:t>
            </a:r>
            <a:r>
              <a:rPr lang="en-GB">
                <a:solidFill>
                  <a:srgbClr val="000000"/>
                </a:solidFill>
                <a:highlight>
                  <a:srgbClr val="F5F5F5"/>
                </a:highlight>
                <a:latin typeface="D-DIN"/>
              </a:rPr>
              <a:t> </a:t>
            </a:r>
            <a:r>
              <a:rPr lang="en-GB" err="1">
                <a:solidFill>
                  <a:srgbClr val="000000"/>
                </a:solidFill>
                <a:highlight>
                  <a:srgbClr val="F5F5F5"/>
                </a:highlight>
                <a:latin typeface="D-DIN"/>
              </a:rPr>
              <a:t>kampusech</a:t>
            </a:r>
            <a:r>
              <a:rPr lang="en-GB">
                <a:solidFill>
                  <a:srgbClr val="000000"/>
                </a:solidFill>
                <a:highlight>
                  <a:srgbClr val="F5F5F5"/>
                </a:highlight>
                <a:latin typeface="D-DIN"/>
              </a:rPr>
              <a:t> a </a:t>
            </a:r>
            <a:r>
              <a:rPr lang="en-GB" err="1">
                <a:solidFill>
                  <a:srgbClr val="000000"/>
                </a:solidFill>
                <a:highlight>
                  <a:srgbClr val="F5F5F5"/>
                </a:highlight>
                <a:latin typeface="D-DIN"/>
              </a:rPr>
              <a:t>dalších</a:t>
            </a:r>
            <a:r>
              <a:rPr lang="en-GB">
                <a:solidFill>
                  <a:srgbClr val="000000"/>
                </a:solidFill>
                <a:highlight>
                  <a:srgbClr val="F5F5F5"/>
                </a:highlight>
                <a:latin typeface="D-DIN"/>
              </a:rPr>
              <a:t> </a:t>
            </a:r>
            <a:r>
              <a:rPr lang="en-GB" err="1">
                <a:solidFill>
                  <a:srgbClr val="000000"/>
                </a:solidFill>
                <a:highlight>
                  <a:srgbClr val="F5F5F5"/>
                </a:highlight>
                <a:latin typeface="D-DIN"/>
              </a:rPr>
              <a:t>veřejných</a:t>
            </a:r>
            <a:r>
              <a:rPr lang="en-GB">
                <a:solidFill>
                  <a:srgbClr val="000000"/>
                </a:solidFill>
                <a:highlight>
                  <a:srgbClr val="F5F5F5"/>
                </a:highlight>
                <a:latin typeface="D-DIN"/>
              </a:rPr>
              <a:t> </a:t>
            </a:r>
            <a:r>
              <a:rPr lang="en-GB" err="1">
                <a:solidFill>
                  <a:srgbClr val="000000"/>
                </a:solidFill>
                <a:highlight>
                  <a:srgbClr val="F5F5F5"/>
                </a:highlight>
                <a:latin typeface="D-DIN"/>
              </a:rPr>
              <a:t>prostorách</a:t>
            </a:r>
            <a:r>
              <a:rPr lang="en-GB">
                <a:solidFill>
                  <a:srgbClr val="000000"/>
                </a:solidFill>
                <a:highlight>
                  <a:srgbClr val="F5F5F5"/>
                </a:highlight>
                <a:latin typeface="D-DIN"/>
              </a:rPr>
              <a:t> s </a:t>
            </a:r>
            <a:r>
              <a:rPr lang="en-GB" err="1">
                <a:solidFill>
                  <a:srgbClr val="000000"/>
                </a:solidFill>
                <a:highlight>
                  <a:srgbClr val="F5F5F5"/>
                </a:highlight>
                <a:latin typeface="D-DIN"/>
              </a:rPr>
              <a:t>cílem</a:t>
            </a:r>
            <a:r>
              <a:rPr lang="en-GB">
                <a:solidFill>
                  <a:srgbClr val="000000"/>
                </a:solidFill>
                <a:highlight>
                  <a:srgbClr val="F5F5F5"/>
                </a:highlight>
                <a:latin typeface="D-DIN"/>
              </a:rPr>
              <a:t> </a:t>
            </a:r>
            <a:r>
              <a:rPr lang="en-GB" err="1">
                <a:solidFill>
                  <a:srgbClr val="000000"/>
                </a:solidFill>
                <a:highlight>
                  <a:srgbClr val="F5F5F5"/>
                </a:highlight>
                <a:latin typeface="D-DIN"/>
              </a:rPr>
              <a:t>pomoci</a:t>
            </a:r>
            <a:r>
              <a:rPr lang="en-GB">
                <a:solidFill>
                  <a:srgbClr val="000000"/>
                </a:solidFill>
                <a:highlight>
                  <a:srgbClr val="F5F5F5"/>
                </a:highlight>
                <a:latin typeface="D-DIN"/>
              </a:rPr>
              <a:t> </a:t>
            </a:r>
            <a:r>
              <a:rPr lang="en-GB" err="1">
                <a:solidFill>
                  <a:srgbClr val="000000"/>
                </a:solidFill>
                <a:highlight>
                  <a:srgbClr val="F5F5F5"/>
                </a:highlight>
                <a:latin typeface="D-DIN"/>
              </a:rPr>
              <a:t>předcházet</a:t>
            </a:r>
            <a:r>
              <a:rPr lang="en-GB">
                <a:solidFill>
                  <a:srgbClr val="000000"/>
                </a:solidFill>
                <a:highlight>
                  <a:srgbClr val="F5F5F5"/>
                </a:highlight>
                <a:latin typeface="D-DIN"/>
              </a:rPr>
              <a:t> </a:t>
            </a:r>
            <a:r>
              <a:rPr lang="en-GB" err="1">
                <a:solidFill>
                  <a:srgbClr val="000000"/>
                </a:solidFill>
                <a:highlight>
                  <a:srgbClr val="F5F5F5"/>
                </a:highlight>
                <a:latin typeface="D-DIN"/>
              </a:rPr>
              <a:t>případům</a:t>
            </a:r>
            <a:r>
              <a:rPr lang="en-GB">
                <a:solidFill>
                  <a:srgbClr val="000000"/>
                </a:solidFill>
                <a:highlight>
                  <a:srgbClr val="F5F5F5"/>
                </a:highlight>
                <a:latin typeface="D-DIN"/>
              </a:rPr>
              <a:t> </a:t>
            </a:r>
            <a:r>
              <a:rPr lang="en-GB" err="1">
                <a:solidFill>
                  <a:srgbClr val="000000"/>
                </a:solidFill>
                <a:highlight>
                  <a:srgbClr val="F5F5F5"/>
                </a:highlight>
                <a:latin typeface="D-DIN"/>
              </a:rPr>
              <a:t>sexuálního</a:t>
            </a:r>
            <a:r>
              <a:rPr lang="en-GB">
                <a:solidFill>
                  <a:srgbClr val="000000"/>
                </a:solidFill>
                <a:highlight>
                  <a:srgbClr val="F5F5F5"/>
                </a:highlight>
                <a:latin typeface="D-DIN"/>
              </a:rPr>
              <a:t> </a:t>
            </a:r>
            <a:r>
              <a:rPr lang="en-GB" err="1">
                <a:solidFill>
                  <a:srgbClr val="000000"/>
                </a:solidFill>
                <a:highlight>
                  <a:srgbClr val="F5F5F5"/>
                </a:highlight>
                <a:latin typeface="D-DIN"/>
              </a:rPr>
              <a:t>obtěžování</a:t>
            </a:r>
            <a:r>
              <a:rPr lang="en-GB">
                <a:solidFill>
                  <a:srgbClr val="000000"/>
                </a:solidFill>
                <a:highlight>
                  <a:srgbClr val="F5F5F5"/>
                </a:highlight>
                <a:latin typeface="D-DIN"/>
              </a:rPr>
              <a:t> a </a:t>
            </a:r>
            <a:r>
              <a:rPr lang="en-GB" err="1">
                <a:solidFill>
                  <a:srgbClr val="000000"/>
                </a:solidFill>
                <a:highlight>
                  <a:srgbClr val="F5F5F5"/>
                </a:highlight>
                <a:latin typeface="D-DIN"/>
              </a:rPr>
              <a:t>genderově</a:t>
            </a:r>
            <a:r>
              <a:rPr lang="en-GB">
                <a:solidFill>
                  <a:srgbClr val="000000"/>
                </a:solidFill>
                <a:highlight>
                  <a:srgbClr val="F5F5F5"/>
                </a:highlight>
                <a:latin typeface="D-DIN"/>
              </a:rPr>
              <a:t> </a:t>
            </a:r>
            <a:r>
              <a:rPr lang="en-GB" err="1">
                <a:solidFill>
                  <a:srgbClr val="000000"/>
                </a:solidFill>
                <a:highlight>
                  <a:srgbClr val="F5F5F5"/>
                </a:highlight>
                <a:latin typeface="D-DIN"/>
              </a:rPr>
              <a:t>podmíněného</a:t>
            </a:r>
            <a:r>
              <a:rPr lang="en-GB">
                <a:solidFill>
                  <a:srgbClr val="000000"/>
                </a:solidFill>
                <a:highlight>
                  <a:srgbClr val="F5F5F5"/>
                </a:highlight>
                <a:latin typeface="D-DIN"/>
              </a:rPr>
              <a:t> </a:t>
            </a:r>
            <a:r>
              <a:rPr lang="en-GB" err="1">
                <a:solidFill>
                  <a:srgbClr val="000000"/>
                </a:solidFill>
                <a:highlight>
                  <a:srgbClr val="F5F5F5"/>
                </a:highlight>
                <a:latin typeface="D-DIN"/>
              </a:rPr>
              <a:t>násilí</a:t>
            </a:r>
            <a:r>
              <a:rPr lang="en-GB">
                <a:solidFill>
                  <a:srgbClr val="000000"/>
                </a:solidFill>
                <a:highlight>
                  <a:srgbClr val="F5F5F5"/>
                </a:highlight>
                <a:latin typeface="D-DIN"/>
              </a:rPr>
              <a:t> a </a:t>
            </a:r>
            <a:r>
              <a:rPr lang="en-GB" err="1">
                <a:solidFill>
                  <a:srgbClr val="000000"/>
                </a:solidFill>
                <a:highlight>
                  <a:srgbClr val="F5F5F5"/>
                </a:highlight>
                <a:latin typeface="D-DIN"/>
              </a:rPr>
              <a:t>reagovat</a:t>
            </a:r>
            <a:r>
              <a:rPr lang="en-GB">
                <a:solidFill>
                  <a:srgbClr val="000000"/>
                </a:solidFill>
                <a:highlight>
                  <a:srgbClr val="F5F5F5"/>
                </a:highlight>
                <a:latin typeface="D-DIN"/>
              </a:rPr>
              <a:t> </a:t>
            </a:r>
            <a:r>
              <a:rPr lang="en-GB" err="1">
                <a:solidFill>
                  <a:srgbClr val="000000"/>
                </a:solidFill>
                <a:highlight>
                  <a:srgbClr val="F5F5F5"/>
                </a:highlight>
                <a:latin typeface="D-DIN"/>
              </a:rPr>
              <a:t>na</a:t>
            </a:r>
            <a:r>
              <a:rPr lang="en-GB">
                <a:solidFill>
                  <a:srgbClr val="000000"/>
                </a:solidFill>
                <a:highlight>
                  <a:srgbClr val="F5F5F5"/>
                </a:highlight>
                <a:latin typeface="D-DIN"/>
              </a:rPr>
              <a:t> </a:t>
            </a:r>
            <a:r>
              <a:rPr lang="en-GB" err="1">
                <a:solidFill>
                  <a:srgbClr val="000000"/>
                </a:solidFill>
                <a:highlight>
                  <a:srgbClr val="F5F5F5"/>
                </a:highlight>
                <a:latin typeface="D-DIN"/>
              </a:rPr>
              <a:t>ně</a:t>
            </a:r>
            <a:r>
              <a:rPr lang="en-GB">
                <a:solidFill>
                  <a:srgbClr val="000000"/>
                </a:solidFill>
                <a:highlight>
                  <a:srgbClr val="F5F5F5"/>
                </a:highlight>
                <a:latin typeface="D-DIN"/>
              </a:rPr>
              <a:t>. Program </a:t>
            </a:r>
            <a:r>
              <a:rPr lang="en-GB" err="1">
                <a:solidFill>
                  <a:srgbClr val="000000"/>
                </a:solidFill>
                <a:highlight>
                  <a:srgbClr val="F5F5F5"/>
                </a:highlight>
                <a:latin typeface="D-DIN"/>
              </a:rPr>
              <a:t>poskytuje</a:t>
            </a:r>
            <a:r>
              <a:rPr lang="en-GB">
                <a:solidFill>
                  <a:srgbClr val="000000"/>
                </a:solidFill>
                <a:highlight>
                  <a:srgbClr val="F5F5F5"/>
                </a:highlight>
                <a:latin typeface="D-DIN"/>
              </a:rPr>
              <a:t> </a:t>
            </a:r>
            <a:r>
              <a:rPr lang="en-GB" err="1">
                <a:solidFill>
                  <a:srgbClr val="000000"/>
                </a:solidFill>
                <a:highlight>
                  <a:srgbClr val="F5F5F5"/>
                </a:highlight>
                <a:latin typeface="D-DIN"/>
              </a:rPr>
              <a:t>diskrétní</a:t>
            </a:r>
            <a:r>
              <a:rPr lang="en-GB">
                <a:solidFill>
                  <a:srgbClr val="000000"/>
                </a:solidFill>
                <a:highlight>
                  <a:srgbClr val="F5F5F5"/>
                </a:highlight>
                <a:latin typeface="D-DIN"/>
              </a:rPr>
              <a:t> </a:t>
            </a:r>
            <a:r>
              <a:rPr lang="en-GB" err="1">
                <a:solidFill>
                  <a:srgbClr val="000000"/>
                </a:solidFill>
                <a:highlight>
                  <a:srgbClr val="F5F5F5"/>
                </a:highlight>
                <a:latin typeface="D-DIN"/>
              </a:rPr>
              <a:t>způsob</a:t>
            </a:r>
            <a:r>
              <a:rPr lang="en-GB">
                <a:solidFill>
                  <a:srgbClr val="000000"/>
                </a:solidFill>
                <a:highlight>
                  <a:srgbClr val="F5F5F5"/>
                </a:highlight>
                <a:latin typeface="D-DIN"/>
              </a:rPr>
              <a:t>, jak </a:t>
            </a:r>
            <a:r>
              <a:rPr lang="en-GB" err="1">
                <a:solidFill>
                  <a:srgbClr val="000000"/>
                </a:solidFill>
                <a:highlight>
                  <a:srgbClr val="F5F5F5"/>
                </a:highlight>
                <a:latin typeface="D-DIN"/>
              </a:rPr>
              <a:t>mohou</a:t>
            </a:r>
            <a:r>
              <a:rPr lang="en-GB">
                <a:solidFill>
                  <a:srgbClr val="000000"/>
                </a:solidFill>
                <a:highlight>
                  <a:srgbClr val="F5F5F5"/>
                </a:highlight>
                <a:latin typeface="D-DIN"/>
              </a:rPr>
              <a:t> </a:t>
            </a:r>
            <a:r>
              <a:rPr lang="en-GB" err="1">
                <a:solidFill>
                  <a:srgbClr val="000000"/>
                </a:solidFill>
                <a:highlight>
                  <a:srgbClr val="F5F5F5"/>
                </a:highlight>
                <a:latin typeface="D-DIN"/>
              </a:rPr>
              <a:t>osoby</a:t>
            </a:r>
            <a:r>
              <a:rPr lang="en-GB">
                <a:solidFill>
                  <a:srgbClr val="000000"/>
                </a:solidFill>
                <a:highlight>
                  <a:srgbClr val="F5F5F5"/>
                </a:highlight>
                <a:latin typeface="D-DIN"/>
              </a:rPr>
              <a:t>, </a:t>
            </a:r>
            <a:r>
              <a:rPr lang="en-GB" err="1">
                <a:solidFill>
                  <a:srgbClr val="000000"/>
                </a:solidFill>
                <a:highlight>
                  <a:srgbClr val="F5F5F5"/>
                </a:highlight>
                <a:latin typeface="D-DIN"/>
              </a:rPr>
              <a:t>které</a:t>
            </a:r>
            <a:r>
              <a:rPr lang="en-GB">
                <a:solidFill>
                  <a:srgbClr val="000000"/>
                </a:solidFill>
                <a:highlight>
                  <a:srgbClr val="F5F5F5"/>
                </a:highlight>
                <a:latin typeface="D-DIN"/>
              </a:rPr>
              <a:t> se </a:t>
            </a:r>
            <a:r>
              <a:rPr lang="en-GB" err="1">
                <a:solidFill>
                  <a:srgbClr val="000000"/>
                </a:solidFill>
                <a:highlight>
                  <a:srgbClr val="F5F5F5"/>
                </a:highlight>
                <a:latin typeface="D-DIN"/>
              </a:rPr>
              <a:t>cítí</a:t>
            </a:r>
            <a:r>
              <a:rPr lang="en-GB">
                <a:solidFill>
                  <a:srgbClr val="000000"/>
                </a:solidFill>
                <a:highlight>
                  <a:srgbClr val="F5F5F5"/>
                </a:highlight>
                <a:latin typeface="D-DIN"/>
              </a:rPr>
              <a:t> </a:t>
            </a:r>
            <a:r>
              <a:rPr lang="en-GB" err="1">
                <a:solidFill>
                  <a:srgbClr val="000000"/>
                </a:solidFill>
                <a:highlight>
                  <a:srgbClr val="F5F5F5"/>
                </a:highlight>
                <a:latin typeface="D-DIN"/>
              </a:rPr>
              <a:t>nebezpečně</a:t>
            </a:r>
            <a:r>
              <a:rPr lang="en-GB">
                <a:solidFill>
                  <a:srgbClr val="000000"/>
                </a:solidFill>
                <a:highlight>
                  <a:srgbClr val="F5F5F5"/>
                </a:highlight>
                <a:latin typeface="D-DIN"/>
              </a:rPr>
              <a:t> </a:t>
            </a:r>
            <a:r>
              <a:rPr lang="en-GB" err="1">
                <a:solidFill>
                  <a:srgbClr val="000000"/>
                </a:solidFill>
                <a:highlight>
                  <a:srgbClr val="F5F5F5"/>
                </a:highlight>
                <a:latin typeface="D-DIN"/>
              </a:rPr>
              <a:t>nebo</a:t>
            </a:r>
            <a:r>
              <a:rPr lang="en-GB">
                <a:solidFill>
                  <a:srgbClr val="000000"/>
                </a:solidFill>
                <a:highlight>
                  <a:srgbClr val="F5F5F5"/>
                </a:highlight>
                <a:latin typeface="D-DIN"/>
              </a:rPr>
              <a:t> </a:t>
            </a:r>
            <a:r>
              <a:rPr lang="en-GB" err="1">
                <a:solidFill>
                  <a:srgbClr val="000000"/>
                </a:solidFill>
                <a:highlight>
                  <a:srgbClr val="F5F5F5"/>
                </a:highlight>
                <a:latin typeface="D-DIN"/>
              </a:rPr>
              <a:t>nepříjemně</a:t>
            </a:r>
            <a:r>
              <a:rPr lang="en-GB">
                <a:solidFill>
                  <a:srgbClr val="000000"/>
                </a:solidFill>
                <a:highlight>
                  <a:srgbClr val="F5F5F5"/>
                </a:highlight>
                <a:latin typeface="D-DIN"/>
              </a:rPr>
              <a:t>, </a:t>
            </a:r>
            <a:r>
              <a:rPr lang="en-GB" err="1">
                <a:solidFill>
                  <a:srgbClr val="000000"/>
                </a:solidFill>
                <a:highlight>
                  <a:srgbClr val="F5F5F5"/>
                </a:highlight>
                <a:latin typeface="D-DIN"/>
              </a:rPr>
              <a:t>požádat</a:t>
            </a:r>
            <a:r>
              <a:rPr lang="en-GB">
                <a:solidFill>
                  <a:srgbClr val="000000"/>
                </a:solidFill>
                <a:highlight>
                  <a:srgbClr val="F5F5F5"/>
                </a:highlight>
                <a:latin typeface="D-DIN"/>
              </a:rPr>
              <a:t> o </a:t>
            </a:r>
            <a:r>
              <a:rPr lang="en-GB" err="1">
                <a:solidFill>
                  <a:srgbClr val="000000"/>
                </a:solidFill>
                <a:highlight>
                  <a:srgbClr val="F5F5F5"/>
                </a:highlight>
                <a:latin typeface="D-DIN"/>
              </a:rPr>
              <a:t>pomoc</a:t>
            </a:r>
            <a:r>
              <a:rPr lang="en-GB">
                <a:solidFill>
                  <a:srgbClr val="000000"/>
                </a:solidFill>
                <a:highlight>
                  <a:srgbClr val="F5F5F5"/>
                </a:highlight>
                <a:latin typeface="D-DIN"/>
              </a:rPr>
              <a:t> </a:t>
            </a:r>
            <a:r>
              <a:rPr lang="en-GB" err="1">
                <a:solidFill>
                  <a:srgbClr val="000000"/>
                </a:solidFill>
                <a:highlight>
                  <a:srgbClr val="F5F5F5"/>
                </a:highlight>
                <a:latin typeface="D-DIN"/>
              </a:rPr>
              <a:t>zaměstnance</a:t>
            </a:r>
            <a:r>
              <a:rPr lang="en-GB">
                <a:solidFill>
                  <a:srgbClr val="000000"/>
                </a:solidFill>
                <a:highlight>
                  <a:srgbClr val="F5F5F5"/>
                </a:highlight>
                <a:latin typeface="D-DIN"/>
              </a:rPr>
              <a:t> </a:t>
            </a:r>
            <a:r>
              <a:rPr lang="en-GB" err="1">
                <a:solidFill>
                  <a:srgbClr val="000000"/>
                </a:solidFill>
                <a:highlight>
                  <a:srgbClr val="F5F5F5"/>
                </a:highlight>
                <a:latin typeface="D-DIN"/>
              </a:rPr>
              <a:t>pomocí</a:t>
            </a:r>
            <a:r>
              <a:rPr lang="en-GB">
                <a:solidFill>
                  <a:srgbClr val="000000"/>
                </a:solidFill>
                <a:highlight>
                  <a:srgbClr val="F5F5F5"/>
                </a:highlight>
                <a:latin typeface="D-DIN"/>
              </a:rPr>
              <a:t> </a:t>
            </a:r>
            <a:r>
              <a:rPr lang="en-GB" err="1">
                <a:solidFill>
                  <a:srgbClr val="000000"/>
                </a:solidFill>
                <a:highlight>
                  <a:srgbClr val="F5F5F5"/>
                </a:highlight>
                <a:latin typeface="D-DIN"/>
              </a:rPr>
              <a:t>kódového</a:t>
            </a:r>
            <a:r>
              <a:rPr lang="en-GB">
                <a:solidFill>
                  <a:srgbClr val="000000"/>
                </a:solidFill>
                <a:highlight>
                  <a:srgbClr val="F5F5F5"/>
                </a:highlight>
                <a:latin typeface="D-DIN"/>
              </a:rPr>
              <a:t> </a:t>
            </a:r>
            <a:r>
              <a:rPr lang="en-GB" err="1">
                <a:solidFill>
                  <a:srgbClr val="000000"/>
                </a:solidFill>
                <a:highlight>
                  <a:srgbClr val="F5F5F5"/>
                </a:highlight>
                <a:latin typeface="D-DIN"/>
              </a:rPr>
              <a:t>slova</a:t>
            </a:r>
            <a:r>
              <a:rPr lang="en-GB">
                <a:solidFill>
                  <a:srgbClr val="000000"/>
                </a:solidFill>
                <a:highlight>
                  <a:srgbClr val="F5F5F5"/>
                </a:highlight>
                <a:latin typeface="D-DIN"/>
              </a:rPr>
              <a:t>, </a:t>
            </a:r>
            <a:r>
              <a:rPr lang="en-GB" err="1">
                <a:solidFill>
                  <a:srgbClr val="000000"/>
                </a:solidFill>
                <a:highlight>
                  <a:srgbClr val="F5F5F5"/>
                </a:highlight>
                <a:latin typeface="D-DIN"/>
              </a:rPr>
              <a:t>aniž</a:t>
            </a:r>
            <a:r>
              <a:rPr lang="en-GB">
                <a:solidFill>
                  <a:srgbClr val="000000"/>
                </a:solidFill>
                <a:highlight>
                  <a:srgbClr val="F5F5F5"/>
                </a:highlight>
                <a:latin typeface="D-DIN"/>
              </a:rPr>
              <a:t> by </a:t>
            </a:r>
            <a:r>
              <a:rPr lang="en-GB" err="1">
                <a:solidFill>
                  <a:srgbClr val="000000"/>
                </a:solidFill>
                <a:highlight>
                  <a:srgbClr val="F5F5F5"/>
                </a:highlight>
                <a:latin typeface="D-DIN"/>
              </a:rPr>
              <a:t>na</a:t>
            </a:r>
            <a:r>
              <a:rPr lang="en-GB">
                <a:solidFill>
                  <a:srgbClr val="000000"/>
                </a:solidFill>
                <a:highlight>
                  <a:srgbClr val="F5F5F5"/>
                </a:highlight>
                <a:latin typeface="D-DIN"/>
              </a:rPr>
              <a:t> </a:t>
            </a:r>
            <a:r>
              <a:rPr lang="en-GB" err="1">
                <a:solidFill>
                  <a:srgbClr val="000000"/>
                </a:solidFill>
                <a:highlight>
                  <a:srgbClr val="F5F5F5"/>
                </a:highlight>
                <a:latin typeface="D-DIN"/>
              </a:rPr>
              <a:t>sebe</a:t>
            </a:r>
            <a:r>
              <a:rPr lang="en-GB">
                <a:solidFill>
                  <a:srgbClr val="000000"/>
                </a:solidFill>
                <a:highlight>
                  <a:srgbClr val="F5F5F5"/>
                </a:highlight>
                <a:latin typeface="D-DIN"/>
              </a:rPr>
              <a:t> </a:t>
            </a:r>
            <a:r>
              <a:rPr lang="en-GB" err="1">
                <a:solidFill>
                  <a:srgbClr val="000000"/>
                </a:solidFill>
                <a:highlight>
                  <a:srgbClr val="F5F5F5"/>
                </a:highlight>
                <a:latin typeface="D-DIN"/>
              </a:rPr>
              <a:t>upozornily</a:t>
            </a:r>
            <a:r>
              <a:rPr lang="en-GB">
                <a:solidFill>
                  <a:srgbClr val="000000"/>
                </a:solidFill>
                <a:highlight>
                  <a:srgbClr val="F5F5F5"/>
                </a:highlight>
                <a:latin typeface="D-DIN"/>
              </a:rPr>
              <a:t> </a:t>
            </a:r>
            <a:r>
              <a:rPr lang="en-GB" err="1">
                <a:solidFill>
                  <a:srgbClr val="000000"/>
                </a:solidFill>
                <a:highlight>
                  <a:srgbClr val="F5F5F5"/>
                </a:highlight>
                <a:latin typeface="D-DIN"/>
              </a:rPr>
              <a:t>nebo</a:t>
            </a:r>
            <a:r>
              <a:rPr lang="en-GB">
                <a:solidFill>
                  <a:srgbClr val="000000"/>
                </a:solidFill>
                <a:highlight>
                  <a:srgbClr val="F5F5F5"/>
                </a:highlight>
                <a:latin typeface="D-DIN"/>
              </a:rPr>
              <a:t> </a:t>
            </a:r>
            <a:r>
              <a:rPr lang="en-GB" err="1">
                <a:solidFill>
                  <a:srgbClr val="000000"/>
                </a:solidFill>
                <a:highlight>
                  <a:srgbClr val="F5F5F5"/>
                </a:highlight>
                <a:latin typeface="D-DIN"/>
              </a:rPr>
              <a:t>situaci</a:t>
            </a:r>
            <a:r>
              <a:rPr lang="en-GB">
                <a:solidFill>
                  <a:srgbClr val="000000"/>
                </a:solidFill>
                <a:highlight>
                  <a:srgbClr val="F5F5F5"/>
                </a:highlight>
                <a:latin typeface="D-DIN"/>
              </a:rPr>
              <a:t> </a:t>
            </a:r>
            <a:r>
              <a:rPr lang="en-GB" err="1">
                <a:solidFill>
                  <a:srgbClr val="000000"/>
                </a:solidFill>
                <a:highlight>
                  <a:srgbClr val="F5F5F5"/>
                </a:highlight>
                <a:latin typeface="D-DIN"/>
              </a:rPr>
              <a:t>eskalovaly</a:t>
            </a:r>
            <a:r>
              <a:rPr lang="en-GB">
                <a:solidFill>
                  <a:srgbClr val="000000"/>
                </a:solidFill>
                <a:highlight>
                  <a:srgbClr val="F5F5F5"/>
                </a:highlight>
                <a:latin typeface="D-DIN"/>
              </a:rPr>
              <a:t>. </a:t>
            </a:r>
            <a:endParaRPr lang="en-GB" sz="1800">
              <a:effectLst/>
              <a:highlight>
                <a:srgbClr val="F5F5F5"/>
              </a:highlight>
              <a:latin typeface="D-DIN"/>
              <a:ea typeface="Calibri" panose="020F0502020204030204" pitchFamily="34" charset="0"/>
              <a:cs typeface="Times New Roman"/>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48</a:t>
            </a:fld>
            <a:endParaRPr lang="en-US"/>
          </a:p>
        </p:txBody>
      </p:sp>
    </p:spTree>
    <p:extLst>
      <p:ext uri="{BB962C8B-B14F-4D97-AF65-F5344CB8AC3E}">
        <p14:creationId xmlns:p14="http://schemas.microsoft.com/office/powerpoint/2010/main" val="70140720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a:solidFill>
                  <a:srgbClr val="000000"/>
                </a:solidFill>
                <a:highlight>
                  <a:srgbClr val="F5F5F5"/>
                </a:highlight>
                <a:latin typeface="D-DIN"/>
              </a:rPr>
              <a:t>"</a:t>
            </a:r>
            <a:r>
              <a:rPr lang="en-GB" err="1">
                <a:solidFill>
                  <a:srgbClr val="000000"/>
                </a:solidFill>
                <a:highlight>
                  <a:srgbClr val="F5F5F5"/>
                </a:highlight>
                <a:latin typeface="D-DIN"/>
              </a:rPr>
              <a:t>Proč</a:t>
            </a:r>
            <a:r>
              <a:rPr lang="en-GB">
                <a:solidFill>
                  <a:srgbClr val="000000"/>
                </a:solidFill>
                <a:highlight>
                  <a:srgbClr val="F5F5F5"/>
                </a:highlight>
                <a:latin typeface="D-DIN"/>
              </a:rPr>
              <a:t> </a:t>
            </a:r>
            <a:r>
              <a:rPr lang="en-GB" err="1">
                <a:solidFill>
                  <a:srgbClr val="000000"/>
                </a:solidFill>
                <a:highlight>
                  <a:srgbClr val="F5F5F5"/>
                </a:highlight>
                <a:latin typeface="D-DIN"/>
              </a:rPr>
              <a:t>jsme</a:t>
            </a:r>
            <a:r>
              <a:rPr lang="en-GB">
                <a:solidFill>
                  <a:srgbClr val="000000"/>
                </a:solidFill>
                <a:highlight>
                  <a:srgbClr val="F5F5F5"/>
                </a:highlight>
                <a:latin typeface="D-DIN"/>
              </a:rPr>
              <a:t> to </a:t>
            </a:r>
            <a:r>
              <a:rPr lang="en-GB" err="1">
                <a:solidFill>
                  <a:srgbClr val="000000"/>
                </a:solidFill>
                <a:highlight>
                  <a:srgbClr val="F5F5F5"/>
                </a:highlight>
                <a:latin typeface="D-DIN"/>
              </a:rPr>
              <a:t>nenahlásili</a:t>
            </a:r>
            <a:r>
              <a:rPr lang="en-GB">
                <a:solidFill>
                  <a:srgbClr val="000000"/>
                </a:solidFill>
                <a:highlight>
                  <a:srgbClr val="F5F5F5"/>
                </a:highlight>
                <a:latin typeface="D-DIN"/>
              </a:rPr>
              <a:t>" </a:t>
            </a:r>
            <a:r>
              <a:rPr lang="en-GB" err="1">
                <a:solidFill>
                  <a:srgbClr val="000000"/>
                </a:solidFill>
                <a:highlight>
                  <a:srgbClr val="F5F5F5"/>
                </a:highlight>
                <a:latin typeface="D-DIN"/>
              </a:rPr>
              <a:t>původně</a:t>
            </a:r>
            <a:r>
              <a:rPr lang="en-GB">
                <a:solidFill>
                  <a:srgbClr val="000000"/>
                </a:solidFill>
                <a:highlight>
                  <a:srgbClr val="F5F5F5"/>
                </a:highlight>
                <a:latin typeface="D-DIN"/>
              </a:rPr>
              <a:t> </a:t>
            </a:r>
            <a:r>
              <a:rPr lang="en-GB" err="1">
                <a:solidFill>
                  <a:srgbClr val="000000"/>
                </a:solidFill>
                <a:highlight>
                  <a:srgbClr val="F5F5F5"/>
                </a:highlight>
                <a:latin typeface="D-DIN"/>
              </a:rPr>
              <a:t>vznikla</a:t>
            </a:r>
            <a:r>
              <a:rPr lang="en-GB">
                <a:solidFill>
                  <a:srgbClr val="000000"/>
                </a:solidFill>
                <a:highlight>
                  <a:srgbClr val="F5F5F5"/>
                </a:highlight>
                <a:latin typeface="D-DIN"/>
              </a:rPr>
              <a:t> </a:t>
            </a:r>
            <a:r>
              <a:rPr lang="en-GB" err="1">
                <a:solidFill>
                  <a:srgbClr val="000000"/>
                </a:solidFill>
                <a:highlight>
                  <a:srgbClr val="F5F5F5"/>
                </a:highlight>
                <a:latin typeface="D-DIN"/>
              </a:rPr>
              <a:t>jako</a:t>
            </a:r>
            <a:r>
              <a:rPr lang="en-GB">
                <a:solidFill>
                  <a:srgbClr val="000000"/>
                </a:solidFill>
                <a:highlight>
                  <a:srgbClr val="F5F5F5"/>
                </a:highlight>
                <a:latin typeface="D-DIN"/>
              </a:rPr>
              <a:t> </a:t>
            </a:r>
            <a:r>
              <a:rPr lang="en-GB" err="1">
                <a:solidFill>
                  <a:srgbClr val="000000"/>
                </a:solidFill>
                <a:highlight>
                  <a:srgbClr val="F5F5F5"/>
                </a:highlight>
                <a:latin typeface="D-DIN"/>
              </a:rPr>
              <a:t>studentská</a:t>
            </a:r>
            <a:r>
              <a:rPr lang="en-GB">
                <a:solidFill>
                  <a:srgbClr val="000000"/>
                </a:solidFill>
                <a:highlight>
                  <a:srgbClr val="F5F5F5"/>
                </a:highlight>
                <a:latin typeface="D-DIN"/>
              </a:rPr>
              <a:t> </a:t>
            </a:r>
            <a:r>
              <a:rPr lang="en-GB" err="1">
                <a:solidFill>
                  <a:srgbClr val="000000"/>
                </a:solidFill>
                <a:highlight>
                  <a:srgbClr val="F5F5F5"/>
                </a:highlight>
                <a:latin typeface="D-DIN"/>
              </a:rPr>
              <a:t>iniciativa</a:t>
            </a:r>
            <a:r>
              <a:rPr lang="en-GB">
                <a:solidFill>
                  <a:srgbClr val="000000"/>
                </a:solidFill>
                <a:highlight>
                  <a:srgbClr val="F5F5F5"/>
                </a:highlight>
                <a:latin typeface="D-DIN"/>
              </a:rPr>
              <a:t> </a:t>
            </a:r>
            <a:r>
              <a:rPr lang="en-GB" err="1">
                <a:solidFill>
                  <a:srgbClr val="000000"/>
                </a:solidFill>
                <a:highlight>
                  <a:srgbClr val="F5F5F5"/>
                </a:highlight>
                <a:latin typeface="D-DIN"/>
              </a:rPr>
              <a:t>na</a:t>
            </a:r>
            <a:r>
              <a:rPr lang="en-GB">
                <a:solidFill>
                  <a:srgbClr val="000000"/>
                </a:solidFill>
                <a:highlight>
                  <a:srgbClr val="F5F5F5"/>
                </a:highlight>
                <a:latin typeface="D-DIN"/>
              </a:rPr>
              <a:t> </a:t>
            </a:r>
            <a:r>
              <a:rPr lang="en-GB" err="1">
                <a:solidFill>
                  <a:srgbClr val="000000"/>
                </a:solidFill>
                <a:highlight>
                  <a:srgbClr val="F5F5F5"/>
                </a:highlight>
                <a:latin typeface="D-DIN"/>
              </a:rPr>
              <a:t>Univerzitě</a:t>
            </a:r>
            <a:r>
              <a:rPr lang="en-GB">
                <a:solidFill>
                  <a:srgbClr val="000000"/>
                </a:solidFill>
                <a:highlight>
                  <a:srgbClr val="F5F5F5"/>
                </a:highlight>
                <a:latin typeface="D-DIN"/>
              </a:rPr>
              <a:t> </a:t>
            </a:r>
            <a:r>
              <a:rPr lang="en-GB" err="1">
                <a:solidFill>
                  <a:srgbClr val="000000"/>
                </a:solidFill>
                <a:highlight>
                  <a:srgbClr val="F5F5F5"/>
                </a:highlight>
                <a:latin typeface="D-DIN"/>
              </a:rPr>
              <a:t>Karlově</a:t>
            </a:r>
            <a:r>
              <a:rPr lang="en-GB">
                <a:solidFill>
                  <a:srgbClr val="000000"/>
                </a:solidFill>
                <a:highlight>
                  <a:srgbClr val="F5F5F5"/>
                </a:highlight>
                <a:latin typeface="D-DIN"/>
              </a:rPr>
              <a:t> v </a:t>
            </a:r>
            <a:r>
              <a:rPr lang="en-GB" err="1">
                <a:solidFill>
                  <a:srgbClr val="000000"/>
                </a:solidFill>
                <a:highlight>
                  <a:srgbClr val="F5F5F5"/>
                </a:highlight>
                <a:latin typeface="D-DIN"/>
              </a:rPr>
              <a:t>Praze</a:t>
            </a:r>
            <a:r>
              <a:rPr lang="en-GB">
                <a:solidFill>
                  <a:srgbClr val="000000"/>
                </a:solidFill>
                <a:highlight>
                  <a:srgbClr val="F5F5F5"/>
                </a:highlight>
                <a:latin typeface="D-DIN"/>
              </a:rPr>
              <a:t> s online </a:t>
            </a:r>
            <a:r>
              <a:rPr lang="en-GB">
                <a:solidFill>
                  <a:srgbClr val="000000"/>
                </a:solidFill>
                <a:effectLst/>
                <a:highlight>
                  <a:srgbClr val="F5F5F5"/>
                </a:highlight>
                <a:latin typeface="D-DIN"/>
              </a:rPr>
              <a:t>a offline </a:t>
            </a:r>
            <a:r>
              <a:rPr lang="en-GB" err="1">
                <a:solidFill>
                  <a:srgbClr val="000000"/>
                </a:solidFill>
                <a:highlight>
                  <a:srgbClr val="F5F5F5"/>
                </a:highlight>
                <a:latin typeface="D-DIN"/>
              </a:rPr>
              <a:t>plakáty</a:t>
            </a:r>
            <a:r>
              <a:rPr lang="en-GB">
                <a:solidFill>
                  <a:srgbClr val="000000"/>
                </a:solidFill>
                <a:highlight>
                  <a:srgbClr val="F5F5F5"/>
                </a:highlight>
                <a:latin typeface="D-DIN"/>
              </a:rPr>
              <a:t> s </a:t>
            </a:r>
            <a:r>
              <a:rPr lang="en-GB" err="1">
                <a:solidFill>
                  <a:srgbClr val="000000"/>
                </a:solidFill>
                <a:highlight>
                  <a:srgbClr val="F5F5F5"/>
                </a:highlight>
                <a:latin typeface="D-DIN"/>
              </a:rPr>
              <a:t>anonymizovanými</a:t>
            </a:r>
            <a:r>
              <a:rPr lang="en-GB">
                <a:solidFill>
                  <a:srgbClr val="000000"/>
                </a:solidFill>
                <a:highlight>
                  <a:srgbClr val="F5F5F5"/>
                </a:highlight>
                <a:latin typeface="D-DIN"/>
              </a:rPr>
              <a:t> </a:t>
            </a:r>
            <a:r>
              <a:rPr lang="en-GB" err="1">
                <a:solidFill>
                  <a:srgbClr val="000000"/>
                </a:solidFill>
                <a:highlight>
                  <a:srgbClr val="F5F5F5"/>
                </a:highlight>
                <a:latin typeface="D-DIN"/>
              </a:rPr>
              <a:t>případy</a:t>
            </a:r>
            <a:r>
              <a:rPr lang="en-GB">
                <a:solidFill>
                  <a:srgbClr val="000000"/>
                </a:solidFill>
                <a:highlight>
                  <a:srgbClr val="F5F5F5"/>
                </a:highlight>
                <a:latin typeface="D-DIN"/>
              </a:rPr>
              <a:t> </a:t>
            </a:r>
            <a:r>
              <a:rPr lang="en-GB">
                <a:solidFill>
                  <a:srgbClr val="000000"/>
                </a:solidFill>
                <a:effectLst/>
                <a:highlight>
                  <a:srgbClr val="F5F5F5"/>
                </a:highlight>
                <a:latin typeface="D-DIN"/>
              </a:rPr>
              <a:t>- </a:t>
            </a:r>
            <a:r>
              <a:rPr lang="en-GB" err="1">
                <a:solidFill>
                  <a:srgbClr val="000000"/>
                </a:solidFill>
                <a:highlight>
                  <a:srgbClr val="F5F5F5"/>
                </a:highlight>
                <a:latin typeface="D-DIN"/>
              </a:rPr>
              <a:t>prezentovanými</a:t>
            </a:r>
            <a:r>
              <a:rPr lang="en-GB">
                <a:solidFill>
                  <a:srgbClr val="000000"/>
                </a:solidFill>
                <a:highlight>
                  <a:srgbClr val="F5F5F5"/>
                </a:highlight>
                <a:latin typeface="D-DIN"/>
              </a:rPr>
              <a:t> </a:t>
            </a:r>
            <a:r>
              <a:rPr lang="en-GB" err="1">
                <a:solidFill>
                  <a:srgbClr val="000000"/>
                </a:solidFill>
                <a:highlight>
                  <a:srgbClr val="F5F5F5"/>
                </a:highlight>
                <a:latin typeface="D-DIN"/>
              </a:rPr>
              <a:t>např</a:t>
            </a:r>
            <a:r>
              <a:rPr lang="en-GB">
                <a:solidFill>
                  <a:srgbClr val="000000"/>
                </a:solidFill>
                <a:effectLst/>
                <a:highlight>
                  <a:srgbClr val="F5F5F5"/>
                </a:highlight>
                <a:latin typeface="D-DIN"/>
              </a:rPr>
              <a:t>. </a:t>
            </a:r>
            <a:r>
              <a:rPr lang="en-GB" err="1">
                <a:solidFill>
                  <a:srgbClr val="000000"/>
                </a:solidFill>
                <a:highlight>
                  <a:srgbClr val="F5F5F5"/>
                </a:highlight>
                <a:latin typeface="D-DIN"/>
              </a:rPr>
              <a:t>na</a:t>
            </a:r>
            <a:r>
              <a:rPr lang="en-GB">
                <a:solidFill>
                  <a:srgbClr val="000000"/>
                </a:solidFill>
                <a:highlight>
                  <a:srgbClr val="F5F5F5"/>
                </a:highlight>
                <a:latin typeface="D-DIN"/>
              </a:rPr>
              <a:t> </a:t>
            </a:r>
            <a:r>
              <a:rPr lang="en-GB" err="1">
                <a:solidFill>
                  <a:srgbClr val="000000"/>
                </a:solidFill>
                <a:highlight>
                  <a:srgbClr val="F5F5F5"/>
                </a:highlight>
                <a:latin typeface="D-DIN"/>
              </a:rPr>
              <a:t>Filozofické</a:t>
            </a:r>
            <a:r>
              <a:rPr lang="en-GB">
                <a:solidFill>
                  <a:srgbClr val="000000"/>
                </a:solidFill>
                <a:highlight>
                  <a:srgbClr val="F5F5F5"/>
                </a:highlight>
                <a:latin typeface="D-DIN"/>
              </a:rPr>
              <a:t> </a:t>
            </a:r>
            <a:r>
              <a:rPr lang="en-GB" err="1">
                <a:solidFill>
                  <a:srgbClr val="000000"/>
                </a:solidFill>
                <a:highlight>
                  <a:srgbClr val="F5F5F5"/>
                </a:highlight>
                <a:latin typeface="D-DIN"/>
              </a:rPr>
              <a:t>fakultě</a:t>
            </a:r>
            <a:r>
              <a:rPr lang="en-GB">
                <a:solidFill>
                  <a:srgbClr val="000000"/>
                </a:solidFill>
                <a:highlight>
                  <a:srgbClr val="F5F5F5"/>
                </a:highlight>
                <a:latin typeface="D-DIN"/>
              </a:rPr>
              <a:t> </a:t>
            </a:r>
            <a:r>
              <a:rPr lang="en-GB" err="1">
                <a:solidFill>
                  <a:srgbClr val="000000"/>
                </a:solidFill>
                <a:highlight>
                  <a:srgbClr val="F5F5F5"/>
                </a:highlight>
                <a:latin typeface="D-DIN"/>
              </a:rPr>
              <a:t>jako</a:t>
            </a:r>
            <a:r>
              <a:rPr lang="en-GB">
                <a:solidFill>
                  <a:srgbClr val="000000"/>
                </a:solidFill>
                <a:highlight>
                  <a:srgbClr val="F5F5F5"/>
                </a:highlight>
                <a:latin typeface="D-DIN"/>
              </a:rPr>
              <a:t> </a:t>
            </a:r>
            <a:r>
              <a:rPr lang="en-GB" err="1">
                <a:solidFill>
                  <a:srgbClr val="000000"/>
                </a:solidFill>
                <a:highlight>
                  <a:srgbClr val="F5F5F5"/>
                </a:highlight>
                <a:latin typeface="D-DIN"/>
              </a:rPr>
              <a:t>výstava</a:t>
            </a:r>
            <a:r>
              <a:rPr lang="en-GB">
                <a:solidFill>
                  <a:srgbClr val="000000"/>
                </a:solidFill>
                <a:highlight>
                  <a:srgbClr val="F5F5F5"/>
                </a:highlight>
                <a:latin typeface="D-DIN"/>
              </a:rPr>
              <a:t> </a:t>
            </a:r>
            <a:r>
              <a:rPr lang="en-GB" err="1">
                <a:solidFill>
                  <a:srgbClr val="000000"/>
                </a:solidFill>
                <a:highlight>
                  <a:srgbClr val="F5F5F5"/>
                </a:highlight>
                <a:latin typeface="D-DIN"/>
              </a:rPr>
              <a:t>nebo</a:t>
            </a:r>
            <a:r>
              <a:rPr lang="en-GB">
                <a:solidFill>
                  <a:srgbClr val="000000"/>
                </a:solidFill>
                <a:highlight>
                  <a:srgbClr val="F5F5F5"/>
                </a:highlight>
                <a:latin typeface="D-DIN"/>
              </a:rPr>
              <a:t> v </a:t>
            </a:r>
            <a:r>
              <a:rPr lang="en-GB" err="1">
                <a:solidFill>
                  <a:srgbClr val="000000"/>
                </a:solidFill>
                <a:highlight>
                  <a:srgbClr val="F5F5F5"/>
                </a:highlight>
                <a:latin typeface="D-DIN"/>
              </a:rPr>
              <a:t>univerzitním</a:t>
            </a:r>
            <a:r>
              <a:rPr lang="en-GB">
                <a:solidFill>
                  <a:srgbClr val="000000"/>
                </a:solidFill>
                <a:highlight>
                  <a:srgbClr val="F5F5F5"/>
                </a:highlight>
                <a:latin typeface="D-DIN"/>
              </a:rPr>
              <a:t> </a:t>
            </a:r>
            <a:r>
              <a:rPr lang="en-GB" err="1">
                <a:solidFill>
                  <a:srgbClr val="000000"/>
                </a:solidFill>
                <a:highlight>
                  <a:srgbClr val="F5F5F5"/>
                </a:highlight>
                <a:latin typeface="D-DIN"/>
              </a:rPr>
              <a:t>kulturním</a:t>
            </a:r>
            <a:r>
              <a:rPr lang="en-GB">
                <a:solidFill>
                  <a:srgbClr val="000000"/>
                </a:solidFill>
                <a:highlight>
                  <a:srgbClr val="F5F5F5"/>
                </a:highlight>
                <a:latin typeface="D-DIN"/>
              </a:rPr>
              <a:t> </a:t>
            </a:r>
            <a:r>
              <a:rPr lang="en-GB" err="1">
                <a:solidFill>
                  <a:srgbClr val="000000"/>
                </a:solidFill>
                <a:highlight>
                  <a:srgbClr val="F5F5F5"/>
                </a:highlight>
                <a:latin typeface="D-DIN"/>
              </a:rPr>
              <a:t>centru</a:t>
            </a:r>
            <a:r>
              <a:rPr lang="en-GB">
                <a:solidFill>
                  <a:srgbClr val="000000"/>
                </a:solidFill>
                <a:highlight>
                  <a:srgbClr val="F5F5F5"/>
                </a:highlight>
                <a:latin typeface="D-DIN"/>
              </a:rPr>
              <a:t> </a:t>
            </a:r>
            <a:r>
              <a:rPr lang="en-GB" err="1">
                <a:solidFill>
                  <a:srgbClr val="000000"/>
                </a:solidFill>
                <a:highlight>
                  <a:srgbClr val="F5F5F5"/>
                </a:highlight>
                <a:latin typeface="D-DIN"/>
              </a:rPr>
              <a:t>doprovázenými</a:t>
            </a:r>
            <a:r>
              <a:rPr lang="en-GB">
                <a:solidFill>
                  <a:srgbClr val="000000"/>
                </a:solidFill>
                <a:highlight>
                  <a:srgbClr val="F5F5F5"/>
                </a:highlight>
                <a:latin typeface="D-DIN"/>
              </a:rPr>
              <a:t> </a:t>
            </a:r>
            <a:r>
              <a:rPr lang="en-GB" err="1">
                <a:solidFill>
                  <a:srgbClr val="000000"/>
                </a:solidFill>
                <a:highlight>
                  <a:srgbClr val="F5F5F5"/>
                </a:highlight>
                <a:latin typeface="D-DIN"/>
              </a:rPr>
              <a:t>panelovými</a:t>
            </a:r>
            <a:r>
              <a:rPr lang="en-GB">
                <a:solidFill>
                  <a:srgbClr val="000000"/>
                </a:solidFill>
                <a:highlight>
                  <a:srgbClr val="F5F5F5"/>
                </a:highlight>
                <a:latin typeface="D-DIN"/>
              </a:rPr>
              <a:t> </a:t>
            </a:r>
            <a:r>
              <a:rPr lang="en-GB" err="1">
                <a:solidFill>
                  <a:srgbClr val="000000"/>
                </a:solidFill>
                <a:highlight>
                  <a:srgbClr val="F5F5F5"/>
                </a:highlight>
                <a:latin typeface="D-DIN"/>
              </a:rPr>
              <a:t>diskusemi</a:t>
            </a:r>
            <a:r>
              <a:rPr lang="en-GB">
                <a:solidFill>
                  <a:srgbClr val="000000"/>
                </a:solidFill>
                <a:highlight>
                  <a:srgbClr val="F5F5F5"/>
                </a:highlight>
                <a:latin typeface="D-DIN"/>
              </a:rPr>
              <a:t> </a:t>
            </a:r>
            <a:r>
              <a:rPr lang="en-GB" err="1">
                <a:solidFill>
                  <a:srgbClr val="000000"/>
                </a:solidFill>
                <a:highlight>
                  <a:srgbClr val="F5F5F5"/>
                </a:highlight>
                <a:latin typeface="D-DIN"/>
              </a:rPr>
              <a:t>inspirovanými</a:t>
            </a:r>
            <a:r>
              <a:rPr lang="en-GB">
                <a:solidFill>
                  <a:srgbClr val="000000"/>
                </a:solidFill>
                <a:highlight>
                  <a:srgbClr val="F5F5F5"/>
                </a:highlight>
                <a:latin typeface="D-DIN"/>
              </a:rPr>
              <a:t> </a:t>
            </a:r>
            <a:r>
              <a:rPr lang="en-GB" err="1">
                <a:solidFill>
                  <a:srgbClr val="000000"/>
                </a:solidFill>
                <a:highlight>
                  <a:srgbClr val="F5F5F5"/>
                </a:highlight>
                <a:latin typeface="D-DIN"/>
              </a:rPr>
              <a:t>americkým</a:t>
            </a:r>
            <a:r>
              <a:rPr lang="en-GB">
                <a:solidFill>
                  <a:srgbClr val="000000"/>
                </a:solidFill>
                <a:highlight>
                  <a:srgbClr val="F5F5F5"/>
                </a:highlight>
                <a:latin typeface="D-DIN"/>
              </a:rPr>
              <a:t> </a:t>
            </a:r>
            <a:r>
              <a:rPr lang="en-GB" err="1">
                <a:solidFill>
                  <a:srgbClr val="000000"/>
                </a:solidFill>
                <a:highlight>
                  <a:srgbClr val="F5F5F5"/>
                </a:highlight>
                <a:latin typeface="D-DIN"/>
              </a:rPr>
              <a:t>hnutím</a:t>
            </a:r>
            <a:r>
              <a:rPr lang="en-GB">
                <a:solidFill>
                  <a:srgbClr val="000000"/>
                </a:solidFill>
                <a:highlight>
                  <a:srgbClr val="F5F5F5"/>
                </a:highlight>
                <a:latin typeface="D-DIN"/>
              </a:rPr>
              <a:t> </a:t>
            </a:r>
            <a:r>
              <a:rPr lang="en-GB" err="1">
                <a:solidFill>
                  <a:srgbClr val="000000"/>
                </a:solidFill>
                <a:highlight>
                  <a:srgbClr val="F5F5F5"/>
                </a:highlight>
                <a:latin typeface="D-DIN"/>
              </a:rPr>
              <a:t>Proč</a:t>
            </a:r>
            <a:r>
              <a:rPr lang="en-GB">
                <a:solidFill>
                  <a:srgbClr val="000000"/>
                </a:solidFill>
                <a:highlight>
                  <a:srgbClr val="F5F5F5"/>
                </a:highlight>
                <a:latin typeface="D-DIN"/>
              </a:rPr>
              <a:t> </a:t>
            </a:r>
            <a:r>
              <a:rPr lang="en-GB" err="1">
                <a:solidFill>
                  <a:srgbClr val="000000"/>
                </a:solidFill>
                <a:highlight>
                  <a:srgbClr val="F5F5F5"/>
                </a:highlight>
                <a:latin typeface="D-DIN"/>
              </a:rPr>
              <a:t>jsem</a:t>
            </a:r>
            <a:r>
              <a:rPr lang="en-GB">
                <a:solidFill>
                  <a:srgbClr val="000000"/>
                </a:solidFill>
                <a:highlight>
                  <a:srgbClr val="F5F5F5"/>
                </a:highlight>
                <a:latin typeface="D-DIN"/>
              </a:rPr>
              <a:t> to </a:t>
            </a:r>
            <a:r>
              <a:rPr lang="en-GB" err="1">
                <a:solidFill>
                  <a:srgbClr val="000000"/>
                </a:solidFill>
                <a:highlight>
                  <a:srgbClr val="F5F5F5"/>
                </a:highlight>
                <a:latin typeface="D-DIN"/>
              </a:rPr>
              <a:t>nenahlásil</a:t>
            </a:r>
            <a:r>
              <a:rPr lang="en-GB">
                <a:solidFill>
                  <a:srgbClr val="000000"/>
                </a:solidFill>
                <a:highlight>
                  <a:srgbClr val="F5F5F5"/>
                </a:highlight>
                <a:latin typeface="D-DIN"/>
              </a:rPr>
              <a:t> </a:t>
            </a:r>
            <a:r>
              <a:rPr lang="en-GB">
                <a:solidFill>
                  <a:srgbClr val="000000"/>
                </a:solidFill>
                <a:effectLst/>
                <a:highlight>
                  <a:srgbClr val="F5F5F5"/>
                </a:highlight>
                <a:latin typeface="D-DIN"/>
              </a:rPr>
              <a:t>- </a:t>
            </a:r>
            <a:r>
              <a:rPr lang="en-GB" err="1">
                <a:solidFill>
                  <a:srgbClr val="000000"/>
                </a:solidFill>
                <a:highlight>
                  <a:srgbClr val="F5F5F5"/>
                </a:highlight>
                <a:latin typeface="D-DIN"/>
              </a:rPr>
              <a:t>podobnou</a:t>
            </a:r>
            <a:r>
              <a:rPr lang="en-GB">
                <a:solidFill>
                  <a:srgbClr val="000000"/>
                </a:solidFill>
                <a:highlight>
                  <a:srgbClr val="F5F5F5"/>
                </a:highlight>
                <a:latin typeface="D-DIN"/>
              </a:rPr>
              <a:t> </a:t>
            </a:r>
            <a:r>
              <a:rPr lang="en-GB" err="1">
                <a:solidFill>
                  <a:srgbClr val="000000"/>
                </a:solidFill>
                <a:highlight>
                  <a:srgbClr val="F5F5F5"/>
                </a:highlight>
                <a:latin typeface="D-DIN"/>
              </a:rPr>
              <a:t>metodu</a:t>
            </a:r>
            <a:r>
              <a:rPr lang="en-GB">
                <a:solidFill>
                  <a:srgbClr val="000000"/>
                </a:solidFill>
                <a:highlight>
                  <a:srgbClr val="F5F5F5"/>
                </a:highlight>
                <a:latin typeface="D-DIN"/>
              </a:rPr>
              <a:t> </a:t>
            </a:r>
            <a:r>
              <a:rPr lang="en-GB">
                <a:solidFill>
                  <a:srgbClr val="000000"/>
                </a:solidFill>
                <a:effectLst/>
                <a:highlight>
                  <a:srgbClr val="F5F5F5"/>
                </a:highlight>
                <a:latin typeface="D-DIN"/>
              </a:rPr>
              <a:t>by </a:t>
            </a:r>
            <a:r>
              <a:rPr lang="en-GB" err="1">
                <a:solidFill>
                  <a:srgbClr val="000000"/>
                </a:solidFill>
                <a:highlight>
                  <a:srgbClr val="F5F5F5"/>
                </a:highlight>
                <a:latin typeface="D-DIN"/>
              </a:rPr>
              <a:t>mohlo</a:t>
            </a:r>
            <a:r>
              <a:rPr lang="en-GB">
                <a:solidFill>
                  <a:srgbClr val="000000"/>
                </a:solidFill>
                <a:highlight>
                  <a:srgbClr val="F5F5F5"/>
                </a:highlight>
                <a:latin typeface="D-DIN"/>
              </a:rPr>
              <a:t> </a:t>
            </a:r>
            <a:r>
              <a:rPr lang="en-GB" err="1">
                <a:solidFill>
                  <a:srgbClr val="000000"/>
                </a:solidFill>
                <a:highlight>
                  <a:srgbClr val="F5F5F5"/>
                </a:highlight>
                <a:latin typeface="D-DIN"/>
              </a:rPr>
              <a:t>využít</a:t>
            </a:r>
            <a:r>
              <a:rPr lang="en-GB">
                <a:solidFill>
                  <a:srgbClr val="000000"/>
                </a:solidFill>
                <a:highlight>
                  <a:srgbClr val="F5F5F5"/>
                </a:highlight>
                <a:latin typeface="D-DIN"/>
              </a:rPr>
              <a:t> </a:t>
            </a:r>
            <a:r>
              <a:rPr lang="en-GB" err="1">
                <a:solidFill>
                  <a:srgbClr val="000000"/>
                </a:solidFill>
                <a:highlight>
                  <a:srgbClr val="F5F5F5"/>
                </a:highlight>
                <a:latin typeface="D-DIN"/>
              </a:rPr>
              <a:t>institucionální</a:t>
            </a:r>
            <a:r>
              <a:rPr lang="en-GB">
                <a:solidFill>
                  <a:srgbClr val="000000"/>
                </a:solidFill>
                <a:highlight>
                  <a:srgbClr val="F5F5F5"/>
                </a:highlight>
                <a:latin typeface="D-DIN"/>
              </a:rPr>
              <a:t> </a:t>
            </a:r>
            <a:r>
              <a:rPr lang="en-GB" err="1">
                <a:solidFill>
                  <a:srgbClr val="000000"/>
                </a:solidFill>
                <a:highlight>
                  <a:srgbClr val="F5F5F5"/>
                </a:highlight>
                <a:latin typeface="D-DIN"/>
              </a:rPr>
              <a:t>oddělení</a:t>
            </a:r>
            <a:r>
              <a:rPr lang="en-GB">
                <a:solidFill>
                  <a:srgbClr val="000000"/>
                </a:solidFill>
                <a:effectLst/>
                <a:highlight>
                  <a:srgbClr val="F5F5F5"/>
                </a:highlight>
                <a:latin typeface="D-DIN"/>
              </a:rPr>
              <a:t>/</a:t>
            </a:r>
            <a:r>
              <a:rPr lang="en-GB" err="1">
                <a:solidFill>
                  <a:srgbClr val="000000"/>
                </a:solidFill>
                <a:highlight>
                  <a:srgbClr val="F5F5F5"/>
                </a:highlight>
                <a:latin typeface="D-DIN"/>
              </a:rPr>
              <a:t>budovatel</a:t>
            </a:r>
            <a:r>
              <a:rPr lang="en-GB">
                <a:solidFill>
                  <a:srgbClr val="000000"/>
                </a:solidFill>
                <a:highlight>
                  <a:srgbClr val="F5F5F5"/>
                </a:highlight>
                <a:latin typeface="D-DIN"/>
              </a:rPr>
              <a:t> </a:t>
            </a:r>
            <a:r>
              <a:rPr lang="en-GB" err="1">
                <a:solidFill>
                  <a:srgbClr val="000000"/>
                </a:solidFill>
                <a:highlight>
                  <a:srgbClr val="F5F5F5"/>
                </a:highlight>
                <a:latin typeface="D-DIN"/>
              </a:rPr>
              <a:t>ve</a:t>
            </a:r>
            <a:r>
              <a:rPr lang="en-GB">
                <a:solidFill>
                  <a:srgbClr val="000000"/>
                </a:solidFill>
                <a:highlight>
                  <a:srgbClr val="F5F5F5"/>
                </a:highlight>
                <a:latin typeface="D-DIN"/>
              </a:rPr>
              <a:t> </a:t>
            </a:r>
            <a:r>
              <a:rPr lang="en-GB" err="1">
                <a:solidFill>
                  <a:srgbClr val="000000"/>
                </a:solidFill>
                <a:highlight>
                  <a:srgbClr val="F5F5F5"/>
                </a:highlight>
                <a:latin typeface="D-DIN"/>
              </a:rPr>
              <a:t>spolupráci</a:t>
            </a:r>
            <a:r>
              <a:rPr lang="en-GB">
                <a:solidFill>
                  <a:srgbClr val="000000"/>
                </a:solidFill>
                <a:highlight>
                  <a:srgbClr val="F5F5F5"/>
                </a:highlight>
                <a:latin typeface="D-DIN"/>
              </a:rPr>
              <a:t> se </a:t>
            </a:r>
            <a:r>
              <a:rPr lang="en-GB" err="1">
                <a:solidFill>
                  <a:srgbClr val="000000"/>
                </a:solidFill>
                <a:highlight>
                  <a:srgbClr val="F5F5F5"/>
                </a:highlight>
                <a:latin typeface="D-DIN"/>
              </a:rPr>
              <a:t>studentskými</a:t>
            </a:r>
            <a:r>
              <a:rPr lang="en-GB">
                <a:solidFill>
                  <a:srgbClr val="000000"/>
                </a:solidFill>
                <a:highlight>
                  <a:srgbClr val="F5F5F5"/>
                </a:highlight>
                <a:latin typeface="D-DIN"/>
              </a:rPr>
              <a:t> </a:t>
            </a:r>
            <a:r>
              <a:rPr lang="en-GB" err="1">
                <a:solidFill>
                  <a:srgbClr val="000000"/>
                </a:solidFill>
                <a:highlight>
                  <a:srgbClr val="F5F5F5"/>
                </a:highlight>
                <a:latin typeface="D-DIN"/>
              </a:rPr>
              <a:t>spolky</a:t>
            </a:r>
            <a:r>
              <a:rPr lang="en-GB">
                <a:solidFill>
                  <a:srgbClr val="000000"/>
                </a:solidFill>
                <a:highlight>
                  <a:srgbClr val="F5F5F5"/>
                </a:highlight>
                <a:latin typeface="D-DIN"/>
              </a:rPr>
              <a:t> </a:t>
            </a:r>
            <a:r>
              <a:rPr lang="en-GB" err="1">
                <a:solidFill>
                  <a:srgbClr val="000000"/>
                </a:solidFill>
                <a:highlight>
                  <a:srgbClr val="F5F5F5"/>
                </a:highlight>
                <a:latin typeface="D-DIN"/>
              </a:rPr>
              <a:t>ke</a:t>
            </a:r>
            <a:r>
              <a:rPr lang="en-GB">
                <a:solidFill>
                  <a:srgbClr val="000000"/>
                </a:solidFill>
                <a:highlight>
                  <a:srgbClr val="F5F5F5"/>
                </a:highlight>
                <a:latin typeface="D-DIN"/>
              </a:rPr>
              <a:t> </a:t>
            </a:r>
            <a:r>
              <a:rPr lang="en-GB" err="1">
                <a:solidFill>
                  <a:srgbClr val="000000"/>
                </a:solidFill>
                <a:highlight>
                  <a:srgbClr val="F5F5F5"/>
                </a:highlight>
                <a:latin typeface="D-DIN"/>
              </a:rPr>
              <a:t>zvýšení</a:t>
            </a:r>
            <a:r>
              <a:rPr lang="en-GB">
                <a:solidFill>
                  <a:srgbClr val="000000"/>
                </a:solidFill>
                <a:highlight>
                  <a:srgbClr val="F5F5F5"/>
                </a:highlight>
                <a:latin typeface="D-DIN"/>
              </a:rPr>
              <a:t> </a:t>
            </a:r>
            <a:r>
              <a:rPr lang="en-GB" err="1">
                <a:solidFill>
                  <a:srgbClr val="000000"/>
                </a:solidFill>
                <a:highlight>
                  <a:srgbClr val="F5F5F5"/>
                </a:highlight>
                <a:latin typeface="D-DIN"/>
              </a:rPr>
              <a:t>povědomí</a:t>
            </a:r>
            <a:r>
              <a:rPr lang="en-GB">
                <a:solidFill>
                  <a:srgbClr val="000000"/>
                </a:solidFill>
                <a:highlight>
                  <a:srgbClr val="F5F5F5"/>
                </a:highlight>
                <a:latin typeface="D-DIN"/>
              </a:rPr>
              <a:t> o </a:t>
            </a:r>
            <a:r>
              <a:rPr lang="en-GB" err="1">
                <a:solidFill>
                  <a:srgbClr val="000000"/>
                </a:solidFill>
                <a:highlight>
                  <a:srgbClr val="F5F5F5"/>
                </a:highlight>
                <a:latin typeface="D-DIN"/>
              </a:rPr>
              <a:t>genderově</a:t>
            </a:r>
            <a:r>
              <a:rPr lang="en-GB">
                <a:solidFill>
                  <a:srgbClr val="000000"/>
                </a:solidFill>
                <a:highlight>
                  <a:srgbClr val="F5F5F5"/>
                </a:highlight>
                <a:latin typeface="D-DIN"/>
              </a:rPr>
              <a:t> </a:t>
            </a:r>
            <a:r>
              <a:rPr lang="en-GB" err="1">
                <a:solidFill>
                  <a:srgbClr val="000000"/>
                </a:solidFill>
                <a:highlight>
                  <a:srgbClr val="F5F5F5"/>
                </a:highlight>
                <a:latin typeface="D-DIN"/>
              </a:rPr>
              <a:t>podmíněném</a:t>
            </a:r>
            <a:r>
              <a:rPr lang="en-GB">
                <a:solidFill>
                  <a:srgbClr val="000000"/>
                </a:solidFill>
                <a:highlight>
                  <a:srgbClr val="F5F5F5"/>
                </a:highlight>
                <a:latin typeface="D-DIN"/>
              </a:rPr>
              <a:t> </a:t>
            </a:r>
            <a:r>
              <a:rPr lang="en-GB" err="1">
                <a:solidFill>
                  <a:srgbClr val="000000"/>
                </a:solidFill>
                <a:highlight>
                  <a:srgbClr val="F5F5F5"/>
                </a:highlight>
                <a:latin typeface="D-DIN"/>
              </a:rPr>
              <a:t>násilí</a:t>
            </a:r>
            <a:r>
              <a:rPr lang="en-GB">
                <a:solidFill>
                  <a:srgbClr val="000000"/>
                </a:solidFill>
                <a:highlight>
                  <a:srgbClr val="F5F5F5"/>
                </a:highlight>
                <a:latin typeface="D-DIN"/>
              </a:rPr>
              <a:t> a </a:t>
            </a:r>
            <a:r>
              <a:rPr lang="en-GB" err="1">
                <a:solidFill>
                  <a:srgbClr val="000000"/>
                </a:solidFill>
                <a:highlight>
                  <a:srgbClr val="F5F5F5"/>
                </a:highlight>
                <a:latin typeface="D-DIN"/>
              </a:rPr>
              <a:t>také</a:t>
            </a:r>
            <a:r>
              <a:rPr lang="en-GB">
                <a:solidFill>
                  <a:srgbClr val="000000"/>
                </a:solidFill>
                <a:highlight>
                  <a:srgbClr val="F5F5F5"/>
                </a:highlight>
                <a:latin typeface="D-DIN"/>
              </a:rPr>
              <a:t> k </a:t>
            </a:r>
            <a:r>
              <a:rPr lang="en-GB" err="1">
                <a:solidFill>
                  <a:srgbClr val="000000"/>
                </a:solidFill>
                <a:highlight>
                  <a:srgbClr val="F5F5F5"/>
                </a:highlight>
                <a:latin typeface="D-DIN"/>
              </a:rPr>
              <a:t>nasměrování</a:t>
            </a:r>
            <a:r>
              <a:rPr lang="en-GB">
                <a:solidFill>
                  <a:srgbClr val="000000"/>
                </a:solidFill>
                <a:highlight>
                  <a:srgbClr val="F5F5F5"/>
                </a:highlight>
                <a:latin typeface="D-DIN"/>
              </a:rPr>
              <a:t> </a:t>
            </a:r>
            <a:r>
              <a:rPr lang="en-GB" err="1">
                <a:solidFill>
                  <a:srgbClr val="000000"/>
                </a:solidFill>
                <a:highlight>
                  <a:srgbClr val="F5F5F5"/>
                </a:highlight>
                <a:latin typeface="D-DIN"/>
              </a:rPr>
              <a:t>obětí</a:t>
            </a:r>
            <a:r>
              <a:rPr lang="en-GB">
                <a:solidFill>
                  <a:srgbClr val="000000"/>
                </a:solidFill>
                <a:highlight>
                  <a:srgbClr val="F5F5F5"/>
                </a:highlight>
                <a:latin typeface="D-DIN"/>
              </a:rPr>
              <a:t> </a:t>
            </a:r>
            <a:r>
              <a:rPr lang="en-GB" err="1">
                <a:solidFill>
                  <a:srgbClr val="000000"/>
                </a:solidFill>
                <a:highlight>
                  <a:srgbClr val="F5F5F5"/>
                </a:highlight>
                <a:latin typeface="D-DIN"/>
              </a:rPr>
              <a:t>na</a:t>
            </a:r>
            <a:r>
              <a:rPr lang="en-GB">
                <a:solidFill>
                  <a:srgbClr val="000000"/>
                </a:solidFill>
                <a:highlight>
                  <a:srgbClr val="F5F5F5"/>
                </a:highlight>
                <a:latin typeface="D-DIN"/>
              </a:rPr>
              <a:t> </a:t>
            </a:r>
            <a:r>
              <a:rPr lang="en-GB" err="1">
                <a:solidFill>
                  <a:srgbClr val="000000"/>
                </a:solidFill>
                <a:highlight>
                  <a:srgbClr val="F5F5F5"/>
                </a:highlight>
                <a:latin typeface="D-DIN"/>
              </a:rPr>
              <a:t>místa</a:t>
            </a:r>
            <a:r>
              <a:rPr lang="en-GB">
                <a:solidFill>
                  <a:srgbClr val="000000"/>
                </a:solidFill>
                <a:highlight>
                  <a:srgbClr val="F5F5F5"/>
                </a:highlight>
                <a:latin typeface="D-DIN"/>
              </a:rPr>
              <a:t>, </a:t>
            </a:r>
            <a:r>
              <a:rPr lang="en-GB" err="1">
                <a:solidFill>
                  <a:srgbClr val="000000"/>
                </a:solidFill>
                <a:highlight>
                  <a:srgbClr val="F5F5F5"/>
                </a:highlight>
                <a:latin typeface="D-DIN"/>
              </a:rPr>
              <a:t>kde</a:t>
            </a:r>
            <a:r>
              <a:rPr lang="en-GB">
                <a:solidFill>
                  <a:srgbClr val="000000"/>
                </a:solidFill>
                <a:highlight>
                  <a:srgbClr val="F5F5F5"/>
                </a:highlight>
                <a:latin typeface="D-DIN"/>
              </a:rPr>
              <a:t> </a:t>
            </a:r>
            <a:r>
              <a:rPr lang="en-GB" err="1">
                <a:solidFill>
                  <a:srgbClr val="000000"/>
                </a:solidFill>
                <a:highlight>
                  <a:srgbClr val="F5F5F5"/>
                </a:highlight>
                <a:latin typeface="D-DIN"/>
              </a:rPr>
              <a:t>mohou</a:t>
            </a:r>
            <a:r>
              <a:rPr lang="en-GB">
                <a:solidFill>
                  <a:srgbClr val="000000"/>
                </a:solidFill>
                <a:highlight>
                  <a:srgbClr val="F5F5F5"/>
                </a:highlight>
                <a:latin typeface="D-DIN"/>
              </a:rPr>
              <a:t> </a:t>
            </a:r>
            <a:r>
              <a:rPr lang="en-GB" err="1">
                <a:solidFill>
                  <a:srgbClr val="000000"/>
                </a:solidFill>
                <a:highlight>
                  <a:srgbClr val="F5F5F5"/>
                </a:highlight>
                <a:latin typeface="D-DIN"/>
              </a:rPr>
              <a:t>získat</a:t>
            </a:r>
            <a:r>
              <a:rPr lang="en-GB">
                <a:solidFill>
                  <a:srgbClr val="000000"/>
                </a:solidFill>
                <a:highlight>
                  <a:srgbClr val="F5F5F5"/>
                </a:highlight>
                <a:latin typeface="D-DIN"/>
              </a:rPr>
              <a:t> </a:t>
            </a:r>
            <a:r>
              <a:rPr lang="en-GB" err="1">
                <a:solidFill>
                  <a:srgbClr val="000000"/>
                </a:solidFill>
                <a:highlight>
                  <a:srgbClr val="F5F5F5"/>
                </a:highlight>
                <a:latin typeface="D-DIN"/>
              </a:rPr>
              <a:t>pomoc</a:t>
            </a:r>
            <a:r>
              <a:rPr lang="en-GB">
                <a:solidFill>
                  <a:srgbClr val="000000"/>
                </a:solidFill>
                <a:highlight>
                  <a:srgbClr val="F5F5F5"/>
                </a:highlight>
                <a:latin typeface="D-DIN"/>
              </a:rPr>
              <a:t>.</a:t>
            </a:r>
            <a:endParaRPr lang="cs-CZ"/>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49</a:t>
            </a:fld>
            <a:endParaRPr lang="en-US"/>
          </a:p>
        </p:txBody>
      </p:sp>
    </p:spTree>
    <p:extLst>
      <p:ext uri="{BB962C8B-B14F-4D97-AF65-F5344CB8AC3E}">
        <p14:creationId xmlns:p14="http://schemas.microsoft.com/office/powerpoint/2010/main" val="2643527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fontAlgn="base">
              <a:spcBef>
                <a:spcPts val="0"/>
              </a:spcBef>
              <a:spcAft>
                <a:spcPts val="0"/>
              </a:spcAft>
            </a:pPr>
            <a:r>
              <a:rPr lang="en-GB" sz="1800">
                <a:solidFill>
                  <a:srgbClr val="000000"/>
                </a:solidFill>
                <a:effectLst/>
                <a:latin typeface="Times New Roman" panose="02020603050405020304" pitchFamily="18" charset="0"/>
                <a:ea typeface="Times New Roman" panose="02020603050405020304" pitchFamily="18" charset="0"/>
              </a:rPr>
              <a:t>Policies cover a) policy frameworks, which refer to a coherent set of measures with a clear vision and comprehensive strategy that respond to the incidents of gender-based violence in an integral and structured way, and b) policy documents which formalise explicitly and specifically the organisation's commitment to ending gender-based violence. </a:t>
            </a:r>
            <a:r>
              <a:rPr lang="en-US" sz="1800">
                <a:effectLst/>
                <a:latin typeface="Times New Roman" panose="02020603050405020304" pitchFamily="18" charset="0"/>
                <a:ea typeface="Times New Roman" panose="02020603050405020304" pitchFamily="18" charset="0"/>
              </a:rPr>
              <a:t>​</a:t>
            </a:r>
            <a:endParaRPr lang="en-GB" sz="1800">
              <a:effectLst/>
              <a:latin typeface="Times New Roman" panose="02020603050405020304" pitchFamily="18" charset="0"/>
              <a:ea typeface="Times New Roman" panose="02020603050405020304" pitchFamily="18" charset="0"/>
            </a:endParaRPr>
          </a:p>
          <a:p>
            <a:pPr marL="0" marR="0" algn="just" fontAlgn="base">
              <a:spcBef>
                <a:spcPts val="0"/>
              </a:spcBef>
              <a:spcAft>
                <a:spcPts val="0"/>
              </a:spcAft>
            </a:pPr>
            <a:r>
              <a:rPr lang="en-GB" sz="1800">
                <a:effectLst/>
                <a:latin typeface="Times New Roman" panose="02020603050405020304" pitchFamily="18" charset="0"/>
                <a:ea typeface="Times New Roman" panose="02020603050405020304" pitchFamily="18" charset="0"/>
              </a:rPr>
              <a:t>​</a:t>
            </a:r>
          </a:p>
          <a:p>
            <a:pPr marL="0" marR="0" algn="just" fontAlgn="base">
              <a:spcBef>
                <a:spcPts val="0"/>
              </a:spcBef>
              <a:spcAft>
                <a:spcPts val="0"/>
              </a:spcAft>
            </a:pPr>
            <a:r>
              <a:rPr lang="en-GB" sz="1800">
                <a:solidFill>
                  <a:srgbClr val="000000"/>
                </a:solidFill>
                <a:effectLst/>
                <a:latin typeface="Times New Roman" panose="02020603050405020304" pitchFamily="18" charset="0"/>
                <a:ea typeface="Times New Roman" panose="02020603050405020304" pitchFamily="18" charset="0"/>
              </a:rPr>
              <a:t>Policies can take different forms, such as protocols, action plans, informative or explanatory documents, strategies, regulations, procedures, directives and may include definitions of the different forms of gender-based violence, codes of conduct, procedures for reporting and responding to incidents of gender-based violence, prevention measures, support services, training programmes, collaborations, evaluation and timelines, etc. A holistic policy document addresses all 7Ps. </a:t>
            </a:r>
            <a:r>
              <a:rPr lang="en-US" sz="1800">
                <a:effectLst/>
                <a:latin typeface="Times New Roman" panose="02020603050405020304" pitchFamily="18" charset="0"/>
                <a:ea typeface="Times New Roman" panose="02020603050405020304" pitchFamily="18" charset="0"/>
              </a:rPr>
              <a:t>​</a:t>
            </a:r>
            <a:endParaRPr lang="en-GB" sz="1800">
              <a:effectLst/>
              <a:latin typeface="Times New Roman" panose="02020603050405020304" pitchFamily="18" charset="0"/>
              <a:ea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50</a:t>
            </a:fld>
            <a:endParaRPr lang="en-US"/>
          </a:p>
        </p:txBody>
      </p:sp>
    </p:spTree>
    <p:extLst>
      <p:ext uri="{BB962C8B-B14F-4D97-AF65-F5344CB8AC3E}">
        <p14:creationId xmlns:p14="http://schemas.microsoft.com/office/powerpoint/2010/main" val="21238043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fontAlgn="base">
              <a:spcBef>
                <a:spcPts val="0"/>
              </a:spcBef>
              <a:spcAft>
                <a:spcPts val="0"/>
              </a:spcAft>
            </a:pPr>
            <a:r>
              <a:rPr lang="en-US" sz="1800">
                <a:effectLst/>
                <a:latin typeface="Times New Roman" panose="02020603050405020304" pitchFamily="18" charset="0"/>
                <a:ea typeface="Times New Roman" panose="02020603050405020304" pitchFamily="18" charset="0"/>
              </a:rPr>
              <a:t>Setting up effective policies to address gender-based violence requires a comprehensive approach involving key elements and steps. Different ways exist to start a policy addressing gender-based violence. Here are some practical suggestions on how to set up well-functioning policies include the review of existing legal background and policies. </a:t>
            </a:r>
            <a:endParaRPr lang="en-GB" sz="1800">
              <a:effectLst/>
              <a:latin typeface="Times New Roman" panose="02020603050405020304" pitchFamily="18" charset="0"/>
              <a:ea typeface="Times New Roman" panose="02020603050405020304" pitchFamily="18" charset="0"/>
            </a:endParaRPr>
          </a:p>
          <a:p>
            <a:pPr marL="0" marR="0" algn="just" fontAlgn="base">
              <a:spcBef>
                <a:spcPts val="0"/>
              </a:spcBef>
              <a:spcAft>
                <a:spcPts val="0"/>
              </a:spcAft>
            </a:pPr>
            <a:r>
              <a:rPr lang="en-US" sz="1800">
                <a:effectLst/>
                <a:latin typeface="Times New Roman" panose="02020603050405020304" pitchFamily="18" charset="0"/>
                <a:ea typeface="Times New Roman" panose="02020603050405020304" pitchFamily="18" charset="0"/>
              </a:rPr>
              <a:t> </a:t>
            </a:r>
            <a:endParaRPr lang="en-GB" sz="1800">
              <a:effectLst/>
              <a:latin typeface="Times New Roman" panose="02020603050405020304" pitchFamily="18" charset="0"/>
              <a:ea typeface="Times New Roman" panose="02020603050405020304" pitchFamily="18" charset="0"/>
            </a:endParaRPr>
          </a:p>
          <a:p>
            <a:pPr marL="0" marR="0" algn="just" fontAlgn="base">
              <a:spcBef>
                <a:spcPts val="0"/>
              </a:spcBef>
              <a:spcAft>
                <a:spcPts val="0"/>
              </a:spcAft>
            </a:pPr>
            <a:r>
              <a:rPr lang="en-GB" sz="1800">
                <a:effectLst/>
                <a:latin typeface="Times New Roman" panose="02020603050405020304" pitchFamily="18" charset="0"/>
                <a:ea typeface="Times New Roman" panose="02020603050405020304" pitchFamily="18" charset="0"/>
              </a:rPr>
              <a:t>The institutional policies must align with any regional, national and/or European legal framework. Start by investigating the legal background at the national and European levels. At the European level, there are legal frameworks and policies that provide guidance on preventing and responding to gender-based violence. For example, the Council of Europe’s Convention on Preventing and Combating Violence against Women and Domestic Violence (known as the Istanbul Convention) provides a comprehensive legal framework for preventing and responding to gender-based violence and requires Member States to take measures to prevent violence, protect victims, and prosecute perpetrators. </a:t>
            </a:r>
          </a:p>
          <a:p>
            <a:pPr marL="0" marR="0" algn="just" fontAlgn="base">
              <a:spcBef>
                <a:spcPts val="0"/>
              </a:spcBef>
              <a:spcAft>
                <a:spcPts val="0"/>
              </a:spcAft>
            </a:pPr>
            <a:r>
              <a:rPr lang="en-GB" sz="1800">
                <a:effectLst/>
                <a:latin typeface="Times New Roman" panose="02020603050405020304" pitchFamily="18" charset="0"/>
                <a:ea typeface="Times New Roman" panose="02020603050405020304" pitchFamily="18" charset="0"/>
              </a:rPr>
              <a:t> </a:t>
            </a:r>
          </a:p>
          <a:p>
            <a:pPr marL="0" marR="0" algn="just" fontAlgn="base">
              <a:spcBef>
                <a:spcPts val="0"/>
              </a:spcBef>
              <a:spcAft>
                <a:spcPts val="0"/>
              </a:spcAft>
            </a:pPr>
            <a:r>
              <a:rPr lang="en-GB" sz="1800">
                <a:effectLst/>
                <a:latin typeface="Times New Roman" panose="02020603050405020304" pitchFamily="18" charset="0"/>
                <a:ea typeface="Times New Roman" panose="02020603050405020304" pitchFamily="18" charset="0"/>
              </a:rPr>
              <a:t>UniSAFE has published an interactive map of laws and policies addressing gender-based violence which includes national reports, as well as an inventory of institutional policies for inspiration.</a:t>
            </a:r>
          </a:p>
          <a:p>
            <a:pPr marL="0" marR="0" algn="just" fontAlgn="base">
              <a:spcBef>
                <a:spcPts val="0"/>
              </a:spcBef>
              <a:spcAft>
                <a:spcPts val="0"/>
              </a:spcAft>
            </a:pPr>
            <a:r>
              <a:rPr lang="en-GB" sz="1800">
                <a:effectLst/>
                <a:latin typeface="Times New Roman" panose="02020603050405020304" pitchFamily="18" charset="0"/>
                <a:ea typeface="Times New Roman" panose="02020603050405020304" pitchFamily="18" charset="0"/>
              </a:rPr>
              <a:t> </a:t>
            </a:r>
          </a:p>
          <a:p>
            <a:pPr marL="0" marR="0" algn="just" fontAlgn="base">
              <a:spcBef>
                <a:spcPts val="0"/>
              </a:spcBef>
              <a:spcAft>
                <a:spcPts val="0"/>
              </a:spcAft>
            </a:pPr>
            <a:r>
              <a:rPr lang="en-GB" sz="1800">
                <a:effectLst/>
                <a:latin typeface="Times New Roman" panose="02020603050405020304" pitchFamily="18" charset="0"/>
                <a:ea typeface="Times New Roman" panose="02020603050405020304" pitchFamily="18" charset="0"/>
              </a:rPr>
              <a:t>Another item is the institutional context and internal assessment.</a:t>
            </a:r>
          </a:p>
          <a:p>
            <a:pPr marL="0" marR="0" algn="just" fontAlgn="base">
              <a:spcBef>
                <a:spcPts val="0"/>
              </a:spcBef>
              <a:spcAft>
                <a:spcPts val="0"/>
              </a:spcAft>
            </a:pPr>
            <a:r>
              <a:rPr lang="en-GB" sz="1800">
                <a:effectLst/>
                <a:latin typeface="Times New Roman" panose="02020603050405020304" pitchFamily="18" charset="0"/>
                <a:ea typeface="Times New Roman" panose="02020603050405020304" pitchFamily="18" charset="0"/>
              </a:rPr>
              <a:t> </a:t>
            </a:r>
          </a:p>
          <a:p>
            <a:r>
              <a:rPr lang="en-GB" sz="1800">
                <a:effectLst/>
                <a:latin typeface="Calibri" panose="020F0502020204030204" pitchFamily="34" charset="0"/>
                <a:ea typeface="Calibri" panose="020F0502020204030204" pitchFamily="34" charset="0"/>
                <a:cs typeface="Times New Roman" panose="02020603050405020304" pitchFamily="18" charset="0"/>
              </a:rPr>
              <a:t>Having a good understanding of the institutional context is important, as it can affect the implementation of the policies. This includes the organisational structure, governance, culture, and resources. An internal assessment can help identify potential challenges or resistances to implementation, and determine how to address them. </a:t>
            </a:r>
          </a:p>
          <a:p>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fontAlgn="base"/>
            <a:r>
              <a:rPr lang="en-GB" sz="1800">
                <a:effectLst/>
                <a:latin typeface="Times New Roman" panose="02020603050405020304" pitchFamily="18" charset="0"/>
                <a:ea typeface="Times New Roman" panose="02020603050405020304" pitchFamily="18" charset="0"/>
              </a:rPr>
              <a:t>​ Stakeholders</a:t>
            </a:r>
          </a:p>
          <a:p>
            <a:pPr marL="0" marR="0" algn="just" fontAlgn="base">
              <a:spcBef>
                <a:spcPts val="0"/>
              </a:spcBef>
              <a:spcAft>
                <a:spcPts val="0"/>
              </a:spcAft>
            </a:pPr>
            <a:r>
              <a:rPr lang="en-GB" sz="1800">
                <a:effectLst/>
                <a:latin typeface="Times New Roman" panose="02020603050405020304" pitchFamily="18" charset="0"/>
                <a:ea typeface="Times New Roman" panose="02020603050405020304" pitchFamily="18" charset="0"/>
              </a:rPr>
              <a:t>To ensure that the policy meets the organisation’s needs, defining and co-creating measures with stakeholders (such as students, researchers, faculty, staff, top and middle management and decision makers) is key to grasping the specific context and tailoring the policy to the community. This step will help identify the needs of the different institutional communities and groups to ensure an inclusive approach. It will also help promote transparency and accountability in policy design and implementation.</a:t>
            </a:r>
          </a:p>
          <a:p>
            <a:pPr marL="0" marR="0" algn="just" fontAlgn="base">
              <a:spcBef>
                <a:spcPts val="0"/>
              </a:spcBef>
              <a:spcAft>
                <a:spcPts val="0"/>
              </a:spcAft>
            </a:pPr>
            <a:r>
              <a:rPr lang="en-GB" sz="1800">
                <a:effectLst/>
                <a:latin typeface="Times New Roman" panose="02020603050405020304" pitchFamily="18" charset="0"/>
                <a:ea typeface="Times New Roman" panose="02020603050405020304" pitchFamily="18" charset="0"/>
              </a:rPr>
              <a:t> </a:t>
            </a:r>
          </a:p>
          <a:p>
            <a:pPr marL="0" marR="0" algn="just" fontAlgn="base">
              <a:spcBef>
                <a:spcPts val="0"/>
              </a:spcBef>
              <a:spcAft>
                <a:spcPts val="0"/>
              </a:spcAft>
            </a:pPr>
            <a:r>
              <a:rPr lang="en-GB" sz="1800">
                <a:effectLst/>
                <a:latin typeface="Times New Roman" panose="02020603050405020304" pitchFamily="18" charset="0"/>
                <a:ea typeface="Times New Roman" panose="02020603050405020304" pitchFamily="18" charset="0"/>
              </a:rPr>
              <a:t>Additional practical suggestions for setting up policies can be found in the respective page, including information on resource allocation, monitoring and evaluation, as well as support and approval </a:t>
            </a:r>
          </a:p>
          <a:p>
            <a:pPr marL="0" marR="0" algn="just" fontAlgn="base">
              <a:spcBef>
                <a:spcPts val="0"/>
              </a:spcBef>
              <a:spcAft>
                <a:spcPts val="0"/>
              </a:spcAft>
            </a:pPr>
            <a:r>
              <a:rPr lang="en-GB" sz="1800">
                <a:effectLst/>
                <a:latin typeface="Times New Roman" panose="02020603050405020304" pitchFamily="18" charset="0"/>
                <a:ea typeface="Times New Roman" panose="02020603050405020304" pitchFamily="18" charset="0"/>
              </a:rPr>
              <a:t> </a:t>
            </a: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51</a:t>
            </a:fld>
            <a:endParaRPr lang="en-US"/>
          </a:p>
        </p:txBody>
      </p:sp>
    </p:spTree>
    <p:extLst>
      <p:ext uri="{BB962C8B-B14F-4D97-AF65-F5344CB8AC3E}">
        <p14:creationId xmlns:p14="http://schemas.microsoft.com/office/powerpoint/2010/main" val="347171173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fontAlgn="base">
              <a:spcBef>
                <a:spcPts val="0"/>
              </a:spcBef>
              <a:spcAft>
                <a:spcPts val="0"/>
              </a:spcAft>
            </a:pPr>
            <a:r>
              <a:rPr lang="en-GB" sz="1800">
                <a:solidFill>
                  <a:srgbClr val="000000"/>
                </a:solidFill>
                <a:effectLst/>
                <a:latin typeface="Times New Roman" panose="02020603050405020304" pitchFamily="18" charset="0"/>
                <a:ea typeface="Times New Roman" panose="02020603050405020304" pitchFamily="18" charset="0"/>
              </a:rPr>
              <a:t>Some tips and hints for Policies,</a:t>
            </a:r>
            <a:r>
              <a:rPr lang="en-US" sz="1800">
                <a:effectLst/>
                <a:latin typeface="Times New Roman" panose="02020603050405020304" pitchFamily="18" charset="0"/>
                <a:ea typeface="Times New Roman" panose="02020603050405020304" pitchFamily="18" charset="0"/>
              </a:rPr>
              <a:t> is that policies in place should</a:t>
            </a:r>
            <a:endParaRPr lang="en-GB" sz="180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US" sz="1800">
                <a:solidFill>
                  <a:srgbClr val="000000"/>
                </a:solidFill>
                <a:effectLst/>
                <a:latin typeface="Times New Roman" panose="02020603050405020304" pitchFamily="18" charset="0"/>
                <a:ea typeface="Times New Roman" panose="02020603050405020304" pitchFamily="18" charset="0"/>
              </a:rPr>
              <a:t>Consider addressing all forms of violence </a:t>
            </a:r>
            <a:endParaRPr lang="en-GB" sz="1800">
              <a:effectLst/>
              <a:latin typeface="Times New Roman" panose="02020603050405020304" pitchFamily="18" charset="0"/>
              <a:ea typeface="Times New Roman" panose="02020603050405020304" pitchFamily="18" charset="0"/>
            </a:endParaRPr>
          </a:p>
          <a:p>
            <a:pPr marL="457200" marR="0" algn="just" fontAlgn="base">
              <a:spcBef>
                <a:spcPts val="0"/>
              </a:spcBef>
              <a:spcAft>
                <a:spcPts val="0"/>
              </a:spcAft>
            </a:pPr>
            <a:r>
              <a:rPr lang="en-GB" sz="1800">
                <a:effectLst/>
                <a:latin typeface="Times New Roman" panose="02020603050405020304" pitchFamily="18" charset="0"/>
                <a:ea typeface="Times New Roman" panose="02020603050405020304" pitchFamily="18" charset="0"/>
              </a:rPr>
              <a:t> </a:t>
            </a: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a:solidFill>
                  <a:srgbClr val="000000"/>
                </a:solidFill>
                <a:effectLst/>
                <a:latin typeface="Times New Roman" panose="02020603050405020304" pitchFamily="18" charset="0"/>
                <a:ea typeface="Times New Roman" panose="02020603050405020304" pitchFamily="18" charset="0"/>
              </a:rPr>
              <a:t>Clearly establish the institutional values, including what is considered as transgressions or inappropriate behaviours </a:t>
            </a:r>
            <a:r>
              <a:rPr lang="en-GB" sz="1800">
                <a:solidFill>
                  <a:srgbClr val="AEAAAA"/>
                </a:solidFill>
                <a:effectLst/>
                <a:latin typeface="Times New Roman" panose="02020603050405020304" pitchFamily="18" charset="0"/>
                <a:ea typeface="Times New Roman" panose="02020603050405020304" pitchFamily="18" charset="0"/>
              </a:rPr>
              <a:t>and define what gender-based violence is. </a:t>
            </a:r>
            <a:r>
              <a:rPr lang="en-GB" sz="1800">
                <a:solidFill>
                  <a:srgbClr val="000000"/>
                </a:solidFill>
                <a:effectLst/>
                <a:latin typeface="Times New Roman" panose="02020603050405020304" pitchFamily="18" charset="0"/>
                <a:ea typeface="Times New Roman" panose="02020603050405020304" pitchFamily="18" charset="0"/>
              </a:rPr>
              <a:t>Develop policies that incorporate these values , and that consider the current challenges, while focusing on proactiveness rather than on reactiveness to gender-based violence. Draft the policy with clear language and specific details that reflect the scope and purpose.</a:t>
            </a:r>
            <a:r>
              <a:rPr lang="en-US" sz="1800">
                <a:effectLst/>
                <a:latin typeface="Times New Roman" panose="02020603050405020304" pitchFamily="18" charset="0"/>
                <a:ea typeface="Times New Roman" panose="02020603050405020304" pitchFamily="18" charset="0"/>
              </a:rPr>
              <a:t>​</a:t>
            </a:r>
            <a:br>
              <a:rPr lang="en-US" sz="1800">
                <a:effectLst/>
                <a:latin typeface="Times New Roman" panose="02020603050405020304" pitchFamily="18" charset="0"/>
                <a:ea typeface="Times New Roman" panose="02020603050405020304" pitchFamily="18" charset="0"/>
              </a:rPr>
            </a:br>
            <a:endParaRPr lang="en-GB" sz="180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a:solidFill>
                  <a:srgbClr val="000000"/>
                </a:solidFill>
                <a:effectLst/>
                <a:latin typeface="Times New Roman" panose="02020603050405020304" pitchFamily="18" charset="0"/>
                <a:ea typeface="Times New Roman" panose="02020603050405020304" pitchFamily="18" charset="0"/>
              </a:rPr>
              <a:t>Ensure institutional policies are known by all members of the organisation. Plan and implement a clear communication strategy to give visibility to institutional policies, as this will support their effective implementation.</a:t>
            </a:r>
            <a:r>
              <a:rPr lang="en-US" sz="1800">
                <a:effectLst/>
                <a:latin typeface="Times New Roman" panose="02020603050405020304" pitchFamily="18" charset="0"/>
                <a:ea typeface="Times New Roman" panose="02020603050405020304" pitchFamily="18" charset="0"/>
              </a:rPr>
              <a:t>​</a:t>
            </a:r>
            <a:endParaRPr lang="en-GB" sz="1800">
              <a:effectLst/>
              <a:latin typeface="Times New Roman" panose="02020603050405020304" pitchFamily="18" charset="0"/>
              <a:ea typeface="Times New Roman" panose="02020603050405020304" pitchFamily="18" charset="0"/>
            </a:endParaRPr>
          </a:p>
          <a:p>
            <a:pPr marL="457200" marR="0" algn="just" fontAlgn="base">
              <a:spcBef>
                <a:spcPts val="0"/>
              </a:spcBef>
              <a:spcAft>
                <a:spcPts val="0"/>
              </a:spcAft>
            </a:pPr>
            <a:r>
              <a:rPr lang="en-US" sz="1800">
                <a:effectLst/>
                <a:latin typeface="Times New Roman" panose="02020603050405020304" pitchFamily="18" charset="0"/>
                <a:ea typeface="Times New Roman" panose="02020603050405020304" pitchFamily="18" charset="0"/>
              </a:rPr>
              <a:t> </a:t>
            </a:r>
            <a:endParaRPr lang="en-GB" sz="1800">
              <a:effectLst/>
              <a:latin typeface="Times New Roman" panose="02020603050405020304" pitchFamily="18" charset="0"/>
              <a:ea typeface="Times New Roman" panose="02020603050405020304" pitchFamily="18" charset="0"/>
            </a:endParaRPr>
          </a:p>
          <a:p>
            <a:pPr marL="342900" marR="0" lvl="0" indent="-342900" algn="just" fontAlgn="base">
              <a:spcBef>
                <a:spcPts val="0"/>
              </a:spcBef>
              <a:spcAft>
                <a:spcPts val="0"/>
              </a:spcAft>
              <a:buSzPts val="1000"/>
              <a:buFont typeface="Symbol" panose="05050102010706020507" pitchFamily="18" charset="2"/>
              <a:buChar char=""/>
              <a:tabLst>
                <a:tab pos="457200" algn="l"/>
              </a:tabLst>
            </a:pPr>
            <a:r>
              <a:rPr lang="en-GB" sz="1800">
                <a:solidFill>
                  <a:srgbClr val="000000"/>
                </a:solidFill>
                <a:effectLst/>
                <a:latin typeface="Times New Roman" panose="02020603050405020304" pitchFamily="18" charset="0"/>
                <a:ea typeface="Times New Roman" panose="02020603050405020304" pitchFamily="18" charset="0"/>
              </a:rPr>
              <a:t>Consider all the 7Ps for a holistic approach. </a:t>
            </a:r>
            <a:r>
              <a:rPr lang="en-GB" sz="1800" b="1">
                <a:solidFill>
                  <a:srgbClr val="000000"/>
                </a:solidFill>
                <a:effectLst/>
                <a:latin typeface="Times New Roman" panose="02020603050405020304" pitchFamily="18" charset="0"/>
                <a:ea typeface="Times New Roman" panose="02020603050405020304" pitchFamily="18" charset="0"/>
              </a:rPr>
              <a:t> </a:t>
            </a:r>
            <a:r>
              <a:rPr lang="en-GB" sz="1800">
                <a:effectLst/>
                <a:latin typeface="Times New Roman" panose="02020603050405020304" pitchFamily="18" charset="0"/>
                <a:ea typeface="Times New Roman" panose="02020603050405020304" pitchFamily="18" charset="0"/>
              </a:rPr>
              <a:t>​</a:t>
            </a: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52</a:t>
            </a:fld>
            <a:endParaRPr lang="en-US"/>
          </a:p>
        </p:txBody>
      </p:sp>
    </p:spTree>
    <p:extLst>
      <p:ext uri="{BB962C8B-B14F-4D97-AF65-F5344CB8AC3E}">
        <p14:creationId xmlns:p14="http://schemas.microsoft.com/office/powerpoint/2010/main" val="11874422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endParaRPr lang="en-GB" sz="1800" dirty="0">
              <a:latin typeface="Times New Roman"/>
              <a:cs typeface="Times New Roman"/>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5</a:t>
            </a:fld>
            <a:endParaRPr lang="en-US"/>
          </a:p>
        </p:txBody>
      </p:sp>
    </p:spTree>
    <p:extLst>
      <p:ext uri="{BB962C8B-B14F-4D97-AF65-F5344CB8AC3E}">
        <p14:creationId xmlns:p14="http://schemas.microsoft.com/office/powerpoint/2010/main" val="295233369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a:latin typeface="D-DIN"/>
              </a:rPr>
              <a:t>Na </a:t>
            </a:r>
            <a:r>
              <a:rPr lang="en-US" err="1">
                <a:latin typeface="D-DIN"/>
              </a:rPr>
              <a:t>Středoevropské</a:t>
            </a:r>
            <a:r>
              <a:rPr lang="en-US">
                <a:latin typeface="D-DIN"/>
              </a:rPr>
              <a:t> </a:t>
            </a:r>
            <a:r>
              <a:rPr lang="en-US" err="1">
                <a:latin typeface="D-DIN"/>
              </a:rPr>
              <a:t>univerzitě</a:t>
            </a:r>
            <a:r>
              <a:rPr lang="en-US">
                <a:latin typeface="D-DIN"/>
              </a:rPr>
              <a:t> </a:t>
            </a:r>
            <a:r>
              <a:rPr lang="en-US" err="1">
                <a:latin typeface="D-DIN"/>
              </a:rPr>
              <a:t>existuje</a:t>
            </a:r>
            <a:r>
              <a:rPr lang="en-US">
                <a:latin typeface="D-DIN"/>
              </a:rPr>
              <a:t> </a:t>
            </a:r>
            <a:r>
              <a:rPr lang="en-US" err="1">
                <a:latin typeface="D-DIN"/>
              </a:rPr>
              <a:t>možnost</a:t>
            </a:r>
            <a:r>
              <a:rPr lang="en-US">
                <a:latin typeface="D-DIN"/>
              </a:rPr>
              <a:t> </a:t>
            </a:r>
            <a:r>
              <a:rPr lang="en-US" err="1">
                <a:latin typeface="D-DIN"/>
              </a:rPr>
              <a:t>hromadných</a:t>
            </a:r>
            <a:r>
              <a:rPr lang="en-US">
                <a:latin typeface="D-DIN"/>
              </a:rPr>
              <a:t> </a:t>
            </a:r>
            <a:r>
              <a:rPr lang="en-US" err="1">
                <a:latin typeface="D-DIN"/>
              </a:rPr>
              <a:t>stížností</a:t>
            </a:r>
            <a:r>
              <a:rPr lang="en-US">
                <a:latin typeface="D-DIN"/>
              </a:rPr>
              <a:t>. </a:t>
            </a:r>
            <a:r>
              <a:rPr lang="en-US" err="1">
                <a:latin typeface="D-DIN"/>
              </a:rPr>
              <a:t>Postupy</a:t>
            </a:r>
            <a:r>
              <a:rPr lang="en-US">
                <a:latin typeface="D-DIN"/>
              </a:rPr>
              <a:t> </a:t>
            </a:r>
            <a:r>
              <a:rPr lang="en-US" err="1">
                <a:latin typeface="D-DIN"/>
              </a:rPr>
              <a:t>umožňují</a:t>
            </a:r>
            <a:r>
              <a:rPr lang="en-US">
                <a:latin typeface="D-DIN"/>
              </a:rPr>
              <a:t> </a:t>
            </a:r>
            <a:r>
              <a:rPr lang="en-US" err="1">
                <a:latin typeface="D-DIN"/>
              </a:rPr>
              <a:t>organizacím</a:t>
            </a:r>
            <a:r>
              <a:rPr lang="en-US">
                <a:latin typeface="D-DIN"/>
              </a:rPr>
              <a:t>, </a:t>
            </a:r>
            <a:r>
              <a:rPr lang="en-US" err="1">
                <a:latin typeface="D-DIN"/>
              </a:rPr>
              <a:t>které</a:t>
            </a:r>
            <a:r>
              <a:rPr lang="en-US">
                <a:latin typeface="D-DIN"/>
              </a:rPr>
              <a:t> </a:t>
            </a:r>
            <a:r>
              <a:rPr lang="en-US" err="1">
                <a:latin typeface="D-DIN"/>
              </a:rPr>
              <a:t>jsou</a:t>
            </a:r>
            <a:r>
              <a:rPr lang="en-US">
                <a:latin typeface="D-DIN"/>
              </a:rPr>
              <a:t> </a:t>
            </a:r>
            <a:r>
              <a:rPr lang="en-US" err="1">
                <a:latin typeface="D-DIN"/>
              </a:rPr>
              <a:t>uznány</a:t>
            </a:r>
            <a:r>
              <a:rPr lang="en-US">
                <a:latin typeface="D-DIN"/>
              </a:rPr>
              <a:t> </a:t>
            </a:r>
            <a:r>
              <a:rPr lang="en-US" err="1">
                <a:latin typeface="D-DIN"/>
              </a:rPr>
              <a:t>jako</a:t>
            </a:r>
            <a:r>
              <a:rPr lang="en-US">
                <a:latin typeface="D-DIN"/>
              </a:rPr>
              <a:t> </a:t>
            </a:r>
            <a:r>
              <a:rPr lang="en-US" err="1">
                <a:latin typeface="D-DIN"/>
              </a:rPr>
              <a:t>reprezentativní</a:t>
            </a:r>
            <a:r>
              <a:rPr lang="en-US">
                <a:latin typeface="D-DIN"/>
              </a:rPr>
              <a:t> </a:t>
            </a:r>
            <a:r>
              <a:rPr lang="en-US" err="1">
                <a:latin typeface="D-DIN"/>
              </a:rPr>
              <a:t>společenství</a:t>
            </a:r>
            <a:r>
              <a:rPr lang="en-US">
                <a:effectLst/>
                <a:latin typeface="D-DIN"/>
              </a:rPr>
              <a:t>, </a:t>
            </a:r>
            <a:r>
              <a:rPr lang="en-US" err="1">
                <a:latin typeface="D-DIN"/>
              </a:rPr>
              <a:t>jako</a:t>
            </a:r>
            <a:r>
              <a:rPr lang="en-US">
                <a:latin typeface="D-DIN"/>
              </a:rPr>
              <a:t> </a:t>
            </a:r>
            <a:r>
              <a:rPr lang="en-US" err="1">
                <a:latin typeface="D-DIN"/>
              </a:rPr>
              <a:t>jsou</a:t>
            </a:r>
            <a:r>
              <a:rPr lang="en-US">
                <a:latin typeface="D-DIN"/>
              </a:rPr>
              <a:t> </a:t>
            </a:r>
            <a:r>
              <a:rPr lang="en-US" err="1">
                <a:latin typeface="D-DIN"/>
              </a:rPr>
              <a:t>odborová</a:t>
            </a:r>
            <a:r>
              <a:rPr lang="en-US">
                <a:latin typeface="D-DIN"/>
              </a:rPr>
              <a:t> </a:t>
            </a:r>
            <a:r>
              <a:rPr lang="en-US" err="1">
                <a:latin typeface="D-DIN"/>
              </a:rPr>
              <a:t>organizace</a:t>
            </a:r>
            <a:r>
              <a:rPr lang="en-US">
                <a:effectLst/>
                <a:latin typeface="D-DIN"/>
              </a:rPr>
              <a:t>, </a:t>
            </a:r>
            <a:r>
              <a:rPr lang="en-US" err="1">
                <a:latin typeface="D-DIN"/>
              </a:rPr>
              <a:t>studentská</a:t>
            </a:r>
            <a:r>
              <a:rPr lang="en-US">
                <a:latin typeface="D-DIN"/>
              </a:rPr>
              <a:t> </a:t>
            </a:r>
            <a:r>
              <a:rPr lang="en-US" err="1">
                <a:latin typeface="D-DIN"/>
              </a:rPr>
              <a:t>unie</a:t>
            </a:r>
            <a:r>
              <a:rPr lang="en-US">
                <a:latin typeface="D-DIN"/>
              </a:rPr>
              <a:t> </a:t>
            </a:r>
            <a:r>
              <a:rPr lang="en-US" err="1">
                <a:latin typeface="D-DIN"/>
              </a:rPr>
              <a:t>nebo</a:t>
            </a:r>
            <a:r>
              <a:rPr lang="en-US">
                <a:latin typeface="D-DIN"/>
              </a:rPr>
              <a:t> </a:t>
            </a:r>
            <a:r>
              <a:rPr lang="en-US" err="1">
                <a:latin typeface="D-DIN"/>
              </a:rPr>
              <a:t>rady</a:t>
            </a:r>
            <a:r>
              <a:rPr lang="en-US">
                <a:latin typeface="D-DIN"/>
              </a:rPr>
              <a:t> </a:t>
            </a:r>
            <a:r>
              <a:rPr lang="en-US" err="1">
                <a:latin typeface="D-DIN"/>
              </a:rPr>
              <a:t>zaměstnanců</a:t>
            </a:r>
            <a:r>
              <a:rPr lang="en-US">
                <a:effectLst/>
                <a:latin typeface="D-DIN"/>
              </a:rPr>
              <a:t>, </a:t>
            </a:r>
            <a:r>
              <a:rPr lang="en-US" err="1">
                <a:latin typeface="D-DIN"/>
              </a:rPr>
              <a:t>podat</a:t>
            </a:r>
            <a:r>
              <a:rPr lang="en-US">
                <a:latin typeface="D-DIN"/>
              </a:rPr>
              <a:t> </a:t>
            </a:r>
            <a:r>
              <a:rPr lang="en-US" err="1">
                <a:latin typeface="D-DIN"/>
              </a:rPr>
              <a:t>neformální</a:t>
            </a:r>
            <a:r>
              <a:rPr lang="en-US">
                <a:latin typeface="D-DIN"/>
              </a:rPr>
              <a:t> </a:t>
            </a:r>
            <a:r>
              <a:rPr lang="en-US" err="1">
                <a:latin typeface="D-DIN"/>
              </a:rPr>
              <a:t>nebo</a:t>
            </a:r>
            <a:r>
              <a:rPr lang="en-US">
                <a:latin typeface="D-DIN"/>
              </a:rPr>
              <a:t> </a:t>
            </a:r>
            <a:r>
              <a:rPr lang="en-US" err="1">
                <a:latin typeface="D-DIN"/>
              </a:rPr>
              <a:t>formální</a:t>
            </a:r>
            <a:r>
              <a:rPr lang="en-US">
                <a:latin typeface="D-DIN"/>
              </a:rPr>
              <a:t> </a:t>
            </a:r>
            <a:r>
              <a:rPr lang="en-US" err="1">
                <a:latin typeface="D-DIN"/>
              </a:rPr>
              <a:t>stížnost</a:t>
            </a:r>
            <a:r>
              <a:rPr lang="en-US">
                <a:latin typeface="D-DIN"/>
              </a:rPr>
              <a:t> v </a:t>
            </a:r>
            <a:r>
              <a:rPr lang="en-US" err="1">
                <a:latin typeface="D-DIN"/>
              </a:rPr>
              <a:t>zastoupení</a:t>
            </a:r>
            <a:r>
              <a:rPr lang="en-US">
                <a:latin typeface="D-DIN"/>
              </a:rPr>
              <a:t> </a:t>
            </a:r>
            <a:r>
              <a:rPr lang="en-US" err="1">
                <a:latin typeface="D-DIN"/>
              </a:rPr>
              <a:t>skupiny</a:t>
            </a:r>
            <a:r>
              <a:rPr lang="en-US">
                <a:latin typeface="D-DIN"/>
              </a:rPr>
              <a:t> </a:t>
            </a:r>
            <a:r>
              <a:rPr lang="en-US" err="1">
                <a:latin typeface="D-DIN"/>
              </a:rPr>
              <a:t>osob</a:t>
            </a:r>
            <a:r>
              <a:rPr lang="en-US">
                <a:effectLst/>
                <a:latin typeface="D-DIN"/>
              </a:rPr>
              <a:t>, </a:t>
            </a:r>
            <a:r>
              <a:rPr lang="en-US" err="1">
                <a:latin typeface="D-DIN"/>
              </a:rPr>
              <a:t>jejichž</a:t>
            </a:r>
            <a:r>
              <a:rPr lang="en-US">
                <a:latin typeface="D-DIN"/>
              </a:rPr>
              <a:t> </a:t>
            </a:r>
            <a:r>
              <a:rPr lang="en-US" err="1">
                <a:latin typeface="D-DIN"/>
              </a:rPr>
              <a:t>obvinění</a:t>
            </a:r>
            <a:r>
              <a:rPr lang="en-US">
                <a:latin typeface="D-DIN"/>
              </a:rPr>
              <a:t> se </a:t>
            </a:r>
            <a:r>
              <a:rPr lang="en-US" err="1">
                <a:latin typeface="D-DIN"/>
              </a:rPr>
              <a:t>týkají</a:t>
            </a:r>
            <a:r>
              <a:rPr lang="en-US">
                <a:latin typeface="D-DIN"/>
              </a:rPr>
              <a:t> </a:t>
            </a:r>
            <a:r>
              <a:rPr lang="en-US" err="1">
                <a:latin typeface="D-DIN"/>
              </a:rPr>
              <a:t>stejného</a:t>
            </a:r>
            <a:r>
              <a:rPr lang="en-US">
                <a:latin typeface="D-DIN"/>
              </a:rPr>
              <a:t> </a:t>
            </a:r>
            <a:r>
              <a:rPr lang="en-US" err="1">
                <a:latin typeface="D-DIN"/>
              </a:rPr>
              <a:t>souboru</a:t>
            </a:r>
            <a:r>
              <a:rPr lang="en-US">
                <a:latin typeface="D-DIN"/>
              </a:rPr>
              <a:t> </a:t>
            </a:r>
            <a:r>
              <a:rPr lang="en-US" err="1">
                <a:latin typeface="D-DIN"/>
              </a:rPr>
              <a:t>skutkových</a:t>
            </a:r>
            <a:r>
              <a:rPr lang="en-US">
                <a:latin typeface="D-DIN"/>
              </a:rPr>
              <a:t> </a:t>
            </a:r>
            <a:r>
              <a:rPr lang="en-US" err="1">
                <a:latin typeface="D-DIN"/>
              </a:rPr>
              <a:t>okolností</a:t>
            </a:r>
            <a:r>
              <a:rPr lang="en-US">
                <a:latin typeface="D-DIN"/>
              </a:rPr>
              <a:t> </a:t>
            </a:r>
            <a:r>
              <a:rPr lang="en-US" err="1">
                <a:latin typeface="D-DIN"/>
              </a:rPr>
              <a:t>nebo</a:t>
            </a:r>
            <a:r>
              <a:rPr lang="en-US">
                <a:latin typeface="D-DIN"/>
              </a:rPr>
              <a:t> </a:t>
            </a:r>
            <a:r>
              <a:rPr lang="en-US" err="1">
                <a:latin typeface="D-DIN"/>
              </a:rPr>
              <a:t>stejného</a:t>
            </a:r>
            <a:r>
              <a:rPr lang="en-US">
                <a:latin typeface="D-DIN"/>
              </a:rPr>
              <a:t> </a:t>
            </a:r>
            <a:r>
              <a:rPr lang="en-US" err="1">
                <a:latin typeface="D-DIN"/>
              </a:rPr>
              <a:t>odpůrce</a:t>
            </a:r>
            <a:r>
              <a:rPr lang="en-US">
                <a:effectLst/>
                <a:latin typeface="D-DIN"/>
              </a:rPr>
              <a:t>. </a:t>
            </a:r>
            <a:r>
              <a:rPr lang="en-US">
                <a:latin typeface="D-DIN"/>
              </a:rPr>
              <a:t>To </a:t>
            </a:r>
            <a:r>
              <a:rPr lang="en-US" err="1">
                <a:latin typeface="D-DIN"/>
              </a:rPr>
              <a:t>lze</a:t>
            </a:r>
            <a:r>
              <a:rPr lang="en-US">
                <a:latin typeface="D-DIN"/>
              </a:rPr>
              <a:t> </a:t>
            </a:r>
            <a:r>
              <a:rPr lang="en-US" err="1">
                <a:latin typeface="D-DIN"/>
              </a:rPr>
              <a:t>učinit</a:t>
            </a:r>
            <a:r>
              <a:rPr lang="en-US">
                <a:latin typeface="D-DIN"/>
              </a:rPr>
              <a:t> </a:t>
            </a:r>
            <a:r>
              <a:rPr lang="en-US" err="1">
                <a:latin typeface="D-DIN"/>
              </a:rPr>
              <a:t>pouze</a:t>
            </a:r>
            <a:r>
              <a:rPr lang="en-US">
                <a:latin typeface="D-DIN"/>
              </a:rPr>
              <a:t> s </a:t>
            </a:r>
            <a:r>
              <a:rPr lang="en-US" err="1">
                <a:latin typeface="D-DIN"/>
              </a:rPr>
              <a:t>výslovným</a:t>
            </a:r>
            <a:r>
              <a:rPr lang="en-US">
                <a:latin typeface="D-DIN"/>
              </a:rPr>
              <a:t> </a:t>
            </a:r>
            <a:r>
              <a:rPr lang="en-US" err="1">
                <a:latin typeface="D-DIN"/>
              </a:rPr>
              <a:t>předchozím</a:t>
            </a:r>
            <a:r>
              <a:rPr lang="en-US">
                <a:latin typeface="D-DIN"/>
              </a:rPr>
              <a:t> </a:t>
            </a:r>
            <a:r>
              <a:rPr lang="en-US" err="1">
                <a:latin typeface="D-DIN"/>
              </a:rPr>
              <a:t>souhlasem</a:t>
            </a:r>
            <a:r>
              <a:rPr lang="en-US">
                <a:latin typeface="D-DIN"/>
              </a:rPr>
              <a:t> </a:t>
            </a:r>
            <a:r>
              <a:rPr lang="en-US" err="1">
                <a:latin typeface="D-DIN"/>
              </a:rPr>
              <a:t>těchto</a:t>
            </a:r>
            <a:r>
              <a:rPr lang="en-US">
                <a:latin typeface="D-DIN"/>
              </a:rPr>
              <a:t> </a:t>
            </a:r>
            <a:r>
              <a:rPr lang="en-US" err="1">
                <a:latin typeface="D-DIN"/>
              </a:rPr>
              <a:t>zastupovaných</a:t>
            </a:r>
            <a:r>
              <a:rPr lang="en-US">
                <a:latin typeface="D-DIN"/>
              </a:rPr>
              <a:t> </a:t>
            </a:r>
            <a:r>
              <a:rPr lang="en-US" err="1">
                <a:latin typeface="D-DIN"/>
              </a:rPr>
              <a:t>osob</a:t>
            </a:r>
            <a:r>
              <a:rPr lang="en-US">
                <a:effectLst/>
                <a:latin typeface="D-DIN"/>
              </a:rPr>
              <a:t>. </a:t>
            </a:r>
            <a:r>
              <a:rPr lang="en-US" err="1">
                <a:latin typeface="D-DIN"/>
              </a:rPr>
              <a:t>Konkrétní</a:t>
            </a:r>
            <a:r>
              <a:rPr lang="en-US">
                <a:latin typeface="D-DIN"/>
              </a:rPr>
              <a:t> forma </a:t>
            </a:r>
            <a:r>
              <a:rPr lang="en-US" err="1">
                <a:latin typeface="D-DIN"/>
              </a:rPr>
              <a:t>takového</a:t>
            </a:r>
            <a:r>
              <a:rPr lang="en-US">
                <a:latin typeface="D-DIN"/>
              </a:rPr>
              <a:t> </a:t>
            </a:r>
            <a:r>
              <a:rPr lang="en-US" err="1">
                <a:latin typeface="D-DIN"/>
              </a:rPr>
              <a:t>zastupování</a:t>
            </a:r>
            <a:r>
              <a:rPr lang="en-US">
                <a:latin typeface="D-DIN"/>
              </a:rPr>
              <a:t> </a:t>
            </a:r>
            <a:r>
              <a:rPr lang="en-US" err="1">
                <a:latin typeface="D-DIN"/>
              </a:rPr>
              <a:t>bude</a:t>
            </a:r>
            <a:r>
              <a:rPr lang="en-US">
                <a:latin typeface="D-DIN"/>
              </a:rPr>
              <a:t> </a:t>
            </a:r>
            <a:r>
              <a:rPr lang="en-US" err="1">
                <a:latin typeface="D-DIN"/>
              </a:rPr>
              <a:t>vypracována</a:t>
            </a:r>
            <a:r>
              <a:rPr lang="en-US">
                <a:latin typeface="D-DIN"/>
              </a:rPr>
              <a:t> </a:t>
            </a:r>
            <a:r>
              <a:rPr lang="en-US" err="1">
                <a:latin typeface="D-DIN"/>
              </a:rPr>
              <a:t>prostřednictvím</a:t>
            </a:r>
            <a:r>
              <a:rPr lang="en-US">
                <a:latin typeface="D-DIN"/>
              </a:rPr>
              <a:t> </a:t>
            </a:r>
            <a:r>
              <a:rPr lang="en-US" err="1">
                <a:latin typeface="D-DIN"/>
              </a:rPr>
              <a:t>samostatných</a:t>
            </a:r>
            <a:r>
              <a:rPr lang="en-US">
                <a:latin typeface="D-DIN"/>
              </a:rPr>
              <a:t> </a:t>
            </a:r>
            <a:r>
              <a:rPr lang="en-US" err="1">
                <a:latin typeface="D-DIN"/>
              </a:rPr>
              <a:t>zásad</a:t>
            </a:r>
            <a:r>
              <a:rPr lang="en-US">
                <a:latin typeface="D-DIN"/>
              </a:rPr>
              <a:t>, </a:t>
            </a:r>
            <a:r>
              <a:rPr lang="en-US" err="1">
                <a:latin typeface="D-DIN"/>
              </a:rPr>
              <a:t>které</a:t>
            </a:r>
            <a:r>
              <a:rPr lang="en-US">
                <a:latin typeface="D-DIN"/>
              </a:rPr>
              <a:t> </a:t>
            </a:r>
            <a:r>
              <a:rPr lang="en-US" err="1">
                <a:latin typeface="D-DIN"/>
              </a:rPr>
              <a:t>vypracuje</a:t>
            </a:r>
            <a:r>
              <a:rPr lang="en-US">
                <a:latin typeface="D-DIN"/>
              </a:rPr>
              <a:t> </a:t>
            </a:r>
            <a:r>
              <a:rPr lang="en-US" err="1">
                <a:latin typeface="D-DIN"/>
              </a:rPr>
              <a:t>síť</a:t>
            </a:r>
            <a:r>
              <a:rPr lang="en-US">
                <a:latin typeface="D-DIN"/>
              </a:rPr>
              <a:t> </a:t>
            </a:r>
            <a:r>
              <a:rPr lang="en-US" err="1">
                <a:latin typeface="D-DIN"/>
              </a:rPr>
              <a:t>ombudsmanů</a:t>
            </a:r>
            <a:r>
              <a:rPr lang="en-US">
                <a:latin typeface="D-DIN"/>
              </a:rPr>
              <a:t> a </a:t>
            </a:r>
            <a:r>
              <a:rPr lang="en-US" err="1">
                <a:latin typeface="D-DIN"/>
              </a:rPr>
              <a:t>disciplinární</a:t>
            </a:r>
            <a:r>
              <a:rPr lang="en-US">
                <a:latin typeface="D-DIN"/>
              </a:rPr>
              <a:t> </a:t>
            </a:r>
            <a:r>
              <a:rPr lang="en-US" err="1">
                <a:latin typeface="D-DIN"/>
              </a:rPr>
              <a:t>výbor</a:t>
            </a:r>
            <a:r>
              <a:rPr lang="en-US">
                <a:latin typeface="D-DIN"/>
              </a:rPr>
              <a:t> po </a:t>
            </a:r>
            <a:r>
              <a:rPr lang="en-US" err="1">
                <a:latin typeface="D-DIN"/>
              </a:rPr>
              <a:t>konzultaci</a:t>
            </a:r>
            <a:r>
              <a:rPr lang="en-US">
                <a:latin typeface="D-DIN"/>
              </a:rPr>
              <a:t> s </a:t>
            </a:r>
            <a:r>
              <a:rPr lang="en-US" err="1">
                <a:latin typeface="D-DIN"/>
              </a:rPr>
              <a:t>úředníkem</a:t>
            </a:r>
            <a:r>
              <a:rPr lang="en-US">
                <a:latin typeface="D-DIN"/>
              </a:rPr>
              <a:t> pro </a:t>
            </a:r>
            <a:r>
              <a:rPr lang="en-US" err="1">
                <a:latin typeface="D-DIN"/>
              </a:rPr>
              <a:t>rovnost</a:t>
            </a:r>
            <a:r>
              <a:rPr lang="en-US">
                <a:latin typeface="D-DIN"/>
              </a:rPr>
              <a:t> </a:t>
            </a:r>
            <a:r>
              <a:rPr lang="en-US" err="1">
                <a:latin typeface="D-DIN"/>
              </a:rPr>
              <a:t>žen</a:t>
            </a:r>
            <a:r>
              <a:rPr lang="en-US">
                <a:latin typeface="D-DIN"/>
              </a:rPr>
              <a:t> </a:t>
            </a:r>
            <a:r>
              <a:rPr lang="en-US">
                <a:effectLst/>
                <a:latin typeface="D-DIN"/>
              </a:rPr>
              <a:t>a </a:t>
            </a:r>
            <a:r>
              <a:rPr lang="en-US" err="1">
                <a:latin typeface="D-DIN"/>
              </a:rPr>
              <a:t>mužů</a:t>
            </a:r>
            <a:r>
              <a:rPr lang="en-US">
                <a:effectLst/>
                <a:latin typeface="D-DIN"/>
              </a:rPr>
              <a:t>, </a:t>
            </a:r>
            <a:r>
              <a:rPr lang="en-US" err="1">
                <a:latin typeface="D-DIN"/>
              </a:rPr>
              <a:t>odborovým</a:t>
            </a:r>
            <a:r>
              <a:rPr lang="en-US">
                <a:latin typeface="D-DIN"/>
              </a:rPr>
              <a:t> </a:t>
            </a:r>
            <a:r>
              <a:rPr lang="en-US" err="1">
                <a:latin typeface="D-DIN"/>
              </a:rPr>
              <a:t>svazem</a:t>
            </a:r>
            <a:r>
              <a:rPr lang="en-US">
                <a:effectLst/>
                <a:latin typeface="D-DIN"/>
              </a:rPr>
              <a:t>, </a:t>
            </a:r>
            <a:r>
              <a:rPr lang="en-US" err="1">
                <a:latin typeface="D-DIN"/>
              </a:rPr>
              <a:t>studentským</a:t>
            </a:r>
            <a:r>
              <a:rPr lang="en-US">
                <a:latin typeface="D-DIN"/>
              </a:rPr>
              <a:t> </a:t>
            </a:r>
            <a:r>
              <a:rPr lang="en-US" err="1">
                <a:latin typeface="D-DIN"/>
              </a:rPr>
              <a:t>svazem</a:t>
            </a:r>
            <a:r>
              <a:rPr lang="en-US">
                <a:latin typeface="D-DIN"/>
              </a:rPr>
              <a:t> a </a:t>
            </a:r>
            <a:r>
              <a:rPr lang="en-US" err="1">
                <a:latin typeface="D-DIN"/>
              </a:rPr>
              <a:t>dalšími</a:t>
            </a:r>
            <a:r>
              <a:rPr lang="en-US">
                <a:latin typeface="D-DIN"/>
              </a:rPr>
              <a:t> </a:t>
            </a:r>
            <a:r>
              <a:rPr lang="en-US" err="1">
                <a:latin typeface="D-DIN"/>
              </a:rPr>
              <a:t>příslušnými</a:t>
            </a:r>
            <a:r>
              <a:rPr lang="en-US">
                <a:latin typeface="D-DIN"/>
              </a:rPr>
              <a:t> </a:t>
            </a:r>
            <a:r>
              <a:rPr lang="en-US" err="1">
                <a:latin typeface="D-DIN"/>
              </a:rPr>
              <a:t>zastupitelskými</a:t>
            </a:r>
            <a:r>
              <a:rPr lang="en-US">
                <a:latin typeface="D-DIN"/>
              </a:rPr>
              <a:t> </a:t>
            </a:r>
            <a:r>
              <a:rPr lang="en-US" err="1">
                <a:latin typeface="D-DIN"/>
              </a:rPr>
              <a:t>orgány</a:t>
            </a:r>
            <a:r>
              <a:rPr lang="en-US">
                <a:latin typeface="D-DIN"/>
              </a:rPr>
              <a:t> </a:t>
            </a:r>
            <a:r>
              <a:rPr lang="en-US">
                <a:effectLst/>
                <a:latin typeface="D-DIN"/>
              </a:rPr>
              <a:t>CEU. </a:t>
            </a:r>
            <a:r>
              <a:rPr lang="en-US">
                <a:latin typeface="D-DIN"/>
              </a:rPr>
              <a:t> </a:t>
            </a:r>
            <a:endParaRPr lang="cs-CZ"/>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53</a:t>
            </a:fld>
            <a:endParaRPr lang="en-US"/>
          </a:p>
        </p:txBody>
      </p:sp>
    </p:spTree>
    <p:extLst>
      <p:ext uri="{BB962C8B-B14F-4D97-AF65-F5344CB8AC3E}">
        <p14:creationId xmlns:p14="http://schemas.microsoft.com/office/powerpoint/2010/main" val="209772011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a:latin typeface="D-DIN"/>
              </a:rPr>
              <a:t>Na </a:t>
            </a:r>
            <a:r>
              <a:rPr lang="en-US" err="1">
                <a:latin typeface="D-DIN"/>
              </a:rPr>
              <a:t>závěr</a:t>
            </a:r>
            <a:r>
              <a:rPr lang="en-US">
                <a:latin typeface="D-DIN"/>
              </a:rPr>
              <a:t> </a:t>
            </a:r>
            <a:r>
              <a:rPr lang="en-US" err="1">
                <a:latin typeface="D-DIN"/>
              </a:rPr>
              <a:t>bychom</a:t>
            </a:r>
            <a:r>
              <a:rPr lang="en-US">
                <a:latin typeface="D-DIN"/>
              </a:rPr>
              <a:t> rádi zmínili rámec </a:t>
            </a:r>
            <a:r>
              <a:rPr lang="en-US">
                <a:effectLst/>
                <a:latin typeface="D-DIN"/>
              </a:rPr>
              <a:t>7P a </a:t>
            </a:r>
            <a:r>
              <a:rPr lang="en-US">
                <a:latin typeface="D-DIN"/>
              </a:rPr>
              <a:t>jako poslední bod bychom rádi uvedli průvodce krok za krokem, který vypracovala společnost </a:t>
            </a:r>
            <a:r>
              <a:rPr lang="en-US">
                <a:effectLst/>
                <a:latin typeface="D-DIN"/>
              </a:rPr>
              <a:t>UniSAFE a </a:t>
            </a:r>
            <a:r>
              <a:rPr lang="en-US">
                <a:latin typeface="D-DIN"/>
              </a:rPr>
              <a:t>který poskytuje jasný a podrobný plán opatření, jak takový politický rámec navrhnout</a:t>
            </a:r>
            <a:r>
              <a:rPr lang="en-US">
                <a:effectLst/>
                <a:latin typeface="D-DIN"/>
              </a:rPr>
              <a:t>, </a:t>
            </a:r>
            <a:r>
              <a:rPr lang="en-US">
                <a:latin typeface="D-DIN"/>
              </a:rPr>
              <a:t>zavést</a:t>
            </a:r>
            <a:r>
              <a:rPr lang="en-US">
                <a:effectLst/>
                <a:latin typeface="D-DIN"/>
              </a:rPr>
              <a:t>, </a:t>
            </a:r>
            <a:r>
              <a:rPr lang="en-US">
                <a:latin typeface="D-DIN"/>
              </a:rPr>
              <a:t>prosazovat</a:t>
            </a:r>
            <a:r>
              <a:rPr lang="en-US">
                <a:effectLst/>
                <a:latin typeface="D-DIN"/>
              </a:rPr>
              <a:t>, </a:t>
            </a:r>
            <a:r>
              <a:rPr lang="en-US">
                <a:latin typeface="D-DIN"/>
              </a:rPr>
              <a:t>monitorovat </a:t>
            </a:r>
            <a:r>
              <a:rPr lang="en-US">
                <a:effectLst/>
                <a:latin typeface="D-DIN"/>
              </a:rPr>
              <a:t>a </a:t>
            </a:r>
            <a:r>
              <a:rPr lang="en-US">
                <a:latin typeface="D-DIN"/>
              </a:rPr>
              <a:t>vyhodnocovat</a:t>
            </a:r>
            <a:r>
              <a:rPr lang="en-US">
                <a:effectLst/>
                <a:latin typeface="D-DIN"/>
              </a:rPr>
              <a:t>.</a:t>
            </a:r>
            <a:r>
              <a:rPr lang="en-US">
                <a:latin typeface="D-DIN"/>
              </a:rPr>
              <a:t> </a:t>
            </a:r>
            <a:endParaRPr lang="cs-CZ"/>
          </a:p>
          <a:p>
            <a:pPr algn="just"/>
            <a:r>
              <a:rPr lang="en-US">
                <a:latin typeface="D-DIN"/>
              </a:rPr>
              <a:t> </a:t>
            </a:r>
          </a:p>
          <a:p>
            <a:pPr algn="just">
              <a:lnSpc>
                <a:spcPct val="114999"/>
              </a:lnSpc>
              <a:spcAft>
                <a:spcPts val="800"/>
              </a:spcAft>
            </a:pPr>
            <a:r>
              <a:rPr lang="en-US" err="1">
                <a:latin typeface="D-DIN"/>
              </a:rPr>
              <a:t>Měl</a:t>
            </a:r>
            <a:r>
              <a:rPr lang="en-US">
                <a:latin typeface="D-DIN"/>
              </a:rPr>
              <a:t> by </a:t>
            </a:r>
            <a:r>
              <a:rPr lang="en-US" err="1">
                <a:latin typeface="D-DIN"/>
              </a:rPr>
              <a:t>být</a:t>
            </a:r>
            <a:r>
              <a:rPr lang="en-US">
                <a:latin typeface="D-DIN"/>
              </a:rPr>
              <a:t> </a:t>
            </a:r>
            <a:r>
              <a:rPr lang="en-US" err="1">
                <a:latin typeface="D-DIN"/>
              </a:rPr>
              <a:t>komplexní</a:t>
            </a:r>
            <a:r>
              <a:rPr lang="en-US">
                <a:latin typeface="D-DIN"/>
              </a:rPr>
              <a:t>, </a:t>
            </a:r>
            <a:r>
              <a:rPr lang="en-US" err="1">
                <a:latin typeface="D-DIN"/>
              </a:rPr>
              <a:t>realistický</a:t>
            </a:r>
            <a:r>
              <a:rPr lang="en-US">
                <a:latin typeface="D-DIN"/>
              </a:rPr>
              <a:t> a </a:t>
            </a:r>
            <a:r>
              <a:rPr lang="en-US" err="1">
                <a:latin typeface="D-DIN"/>
              </a:rPr>
              <a:t>flexibilní</a:t>
            </a:r>
            <a:r>
              <a:rPr lang="en-US">
                <a:effectLst/>
                <a:latin typeface="D-DIN"/>
              </a:rPr>
              <a:t>, </a:t>
            </a:r>
            <a:r>
              <a:rPr lang="en-US">
                <a:latin typeface="D-DIN"/>
              </a:rPr>
              <a:t>s </a:t>
            </a:r>
            <a:r>
              <a:rPr lang="en-US" err="1">
                <a:latin typeface="D-DIN"/>
              </a:rPr>
              <a:t>jasnými</a:t>
            </a:r>
            <a:r>
              <a:rPr lang="en-US">
                <a:latin typeface="D-DIN"/>
              </a:rPr>
              <a:t> </a:t>
            </a:r>
            <a:r>
              <a:rPr lang="en-US" err="1">
                <a:latin typeface="D-DIN"/>
              </a:rPr>
              <a:t>cíli</a:t>
            </a:r>
            <a:r>
              <a:rPr lang="en-US">
                <a:effectLst/>
                <a:latin typeface="D-DIN"/>
              </a:rPr>
              <a:t>, </a:t>
            </a:r>
            <a:r>
              <a:rPr lang="en-US" err="1">
                <a:latin typeface="D-DIN"/>
              </a:rPr>
              <a:t>rolemi</a:t>
            </a:r>
            <a:r>
              <a:rPr lang="en-US">
                <a:effectLst/>
                <a:latin typeface="D-DIN"/>
              </a:rPr>
              <a:t>, </a:t>
            </a:r>
            <a:r>
              <a:rPr lang="en-US" err="1">
                <a:latin typeface="D-DIN"/>
              </a:rPr>
              <a:t>časovými</a:t>
            </a:r>
            <a:r>
              <a:rPr lang="en-US">
                <a:latin typeface="D-DIN"/>
              </a:rPr>
              <a:t> </a:t>
            </a:r>
            <a:r>
              <a:rPr lang="en-US" err="1">
                <a:latin typeface="D-DIN"/>
              </a:rPr>
              <a:t>harmonogramy</a:t>
            </a:r>
            <a:r>
              <a:rPr lang="en-US">
                <a:latin typeface="D-DIN"/>
              </a:rPr>
              <a:t> a </a:t>
            </a:r>
            <a:r>
              <a:rPr lang="en-US" err="1">
                <a:latin typeface="D-DIN"/>
              </a:rPr>
              <a:t>monitorovacími</a:t>
            </a:r>
            <a:r>
              <a:rPr lang="en-US">
                <a:latin typeface="D-DIN"/>
              </a:rPr>
              <a:t> </a:t>
            </a:r>
            <a:r>
              <a:rPr lang="en-US" err="1">
                <a:latin typeface="D-DIN"/>
              </a:rPr>
              <a:t>mechanismy</a:t>
            </a:r>
            <a:r>
              <a:rPr lang="en-US">
                <a:effectLst/>
                <a:latin typeface="D-DIN"/>
              </a:rPr>
              <a:t>, </a:t>
            </a:r>
            <a:r>
              <a:rPr lang="en-US" err="1">
                <a:latin typeface="D-DIN"/>
              </a:rPr>
              <a:t>které</a:t>
            </a:r>
            <a:r>
              <a:rPr lang="en-US">
                <a:latin typeface="D-DIN"/>
              </a:rPr>
              <a:t> </a:t>
            </a:r>
            <a:r>
              <a:rPr lang="en-US" err="1">
                <a:latin typeface="D-DIN"/>
              </a:rPr>
              <a:t>zajistí</a:t>
            </a:r>
            <a:r>
              <a:rPr lang="en-US">
                <a:latin typeface="D-DIN"/>
              </a:rPr>
              <a:t> </a:t>
            </a:r>
            <a:r>
              <a:rPr lang="en-US" err="1">
                <a:latin typeface="D-DIN"/>
              </a:rPr>
              <a:t>jeho</a:t>
            </a:r>
            <a:r>
              <a:rPr lang="en-US">
                <a:latin typeface="D-DIN"/>
              </a:rPr>
              <a:t> </a:t>
            </a:r>
            <a:r>
              <a:rPr lang="en-US" err="1">
                <a:latin typeface="D-DIN"/>
              </a:rPr>
              <a:t>úspěch</a:t>
            </a:r>
            <a:r>
              <a:rPr lang="en-US">
                <a:effectLst/>
                <a:latin typeface="D-DIN"/>
              </a:rPr>
              <a:t>. </a:t>
            </a:r>
            <a:r>
              <a:rPr lang="en-US" err="1">
                <a:latin typeface="D-DIN"/>
              </a:rPr>
              <a:t>Organizace</a:t>
            </a:r>
            <a:r>
              <a:rPr lang="en-US">
                <a:latin typeface="D-DIN"/>
              </a:rPr>
              <a:t> </a:t>
            </a:r>
            <a:r>
              <a:rPr lang="en-US" err="1">
                <a:effectLst/>
                <a:latin typeface="D-DIN"/>
              </a:rPr>
              <a:t>UniSAFE</a:t>
            </a:r>
            <a:r>
              <a:rPr lang="en-US">
                <a:effectLst/>
                <a:latin typeface="D-DIN"/>
              </a:rPr>
              <a:t> </a:t>
            </a:r>
            <a:r>
              <a:rPr lang="en-US" err="1">
                <a:latin typeface="D-DIN"/>
              </a:rPr>
              <a:t>vypracovala</a:t>
            </a:r>
            <a:r>
              <a:rPr lang="en-US">
                <a:latin typeface="D-DIN"/>
              </a:rPr>
              <a:t> </a:t>
            </a:r>
            <a:r>
              <a:rPr lang="en-US" err="1">
                <a:latin typeface="D-DIN"/>
              </a:rPr>
              <a:t>metodický</a:t>
            </a:r>
            <a:r>
              <a:rPr lang="en-US">
                <a:latin typeface="D-DIN"/>
              </a:rPr>
              <a:t> </a:t>
            </a:r>
            <a:r>
              <a:rPr lang="en-US" err="1">
                <a:latin typeface="D-DIN"/>
              </a:rPr>
              <a:t>dokument</a:t>
            </a:r>
            <a:r>
              <a:rPr lang="en-US">
                <a:latin typeface="D-DIN"/>
              </a:rPr>
              <a:t>, </a:t>
            </a:r>
            <a:r>
              <a:rPr lang="en-US" err="1">
                <a:latin typeface="D-DIN"/>
              </a:rPr>
              <a:t>který</a:t>
            </a:r>
            <a:r>
              <a:rPr lang="en-US">
                <a:latin typeface="D-DIN"/>
              </a:rPr>
              <a:t> je </a:t>
            </a:r>
            <a:r>
              <a:rPr lang="en-US" err="1">
                <a:latin typeface="D-DIN"/>
              </a:rPr>
              <a:t>užitečný</a:t>
            </a:r>
            <a:r>
              <a:rPr lang="en-US">
                <a:latin typeface="D-DIN"/>
              </a:rPr>
              <a:t> </a:t>
            </a:r>
            <a:r>
              <a:rPr lang="en-US" err="1">
                <a:latin typeface="D-DIN"/>
              </a:rPr>
              <a:t>zejména</a:t>
            </a:r>
            <a:r>
              <a:rPr lang="en-US">
                <a:latin typeface="D-DIN"/>
              </a:rPr>
              <a:t> pro ty, </a:t>
            </a:r>
            <a:r>
              <a:rPr lang="en-US" err="1">
                <a:latin typeface="D-DIN"/>
              </a:rPr>
              <a:t>kteří</a:t>
            </a:r>
            <a:r>
              <a:rPr lang="en-US">
                <a:latin typeface="D-DIN"/>
              </a:rPr>
              <a:t> </a:t>
            </a:r>
            <a:r>
              <a:rPr lang="en-US" err="1">
                <a:latin typeface="D-DIN"/>
              </a:rPr>
              <a:t>jsou</a:t>
            </a:r>
            <a:r>
              <a:rPr lang="en-US">
                <a:latin typeface="D-DIN"/>
              </a:rPr>
              <a:t> v </a:t>
            </a:r>
            <a:r>
              <a:rPr lang="en-US" err="1">
                <a:latin typeface="D-DIN"/>
              </a:rPr>
              <a:t>počáteční</a:t>
            </a:r>
            <a:r>
              <a:rPr lang="en-US">
                <a:latin typeface="D-DIN"/>
              </a:rPr>
              <a:t> </a:t>
            </a:r>
            <a:r>
              <a:rPr lang="en-US" err="1">
                <a:latin typeface="D-DIN"/>
              </a:rPr>
              <a:t>fázi</a:t>
            </a:r>
            <a:r>
              <a:rPr lang="en-US">
                <a:latin typeface="D-DIN"/>
              </a:rPr>
              <a:t> </a:t>
            </a:r>
            <a:r>
              <a:rPr lang="en-US" err="1">
                <a:latin typeface="D-DIN"/>
              </a:rPr>
              <a:t>vytváření</a:t>
            </a:r>
            <a:r>
              <a:rPr lang="en-US">
                <a:latin typeface="D-DIN"/>
              </a:rPr>
              <a:t> a </a:t>
            </a:r>
            <a:r>
              <a:rPr lang="en-US" err="1">
                <a:latin typeface="D-DIN"/>
              </a:rPr>
              <a:t>realizace</a:t>
            </a:r>
            <a:r>
              <a:rPr lang="en-US">
                <a:latin typeface="D-DIN"/>
              </a:rPr>
              <a:t> </a:t>
            </a:r>
            <a:r>
              <a:rPr lang="en-US" err="1">
                <a:latin typeface="D-DIN"/>
              </a:rPr>
              <a:t>politického</a:t>
            </a:r>
            <a:r>
              <a:rPr lang="en-US">
                <a:latin typeface="D-DIN"/>
              </a:rPr>
              <a:t> </a:t>
            </a:r>
            <a:r>
              <a:rPr lang="en-US" err="1">
                <a:latin typeface="D-DIN"/>
              </a:rPr>
              <a:t>rámce</a:t>
            </a:r>
            <a:r>
              <a:rPr lang="en-US">
                <a:latin typeface="D-DIN"/>
              </a:rPr>
              <a:t> pro </a:t>
            </a:r>
            <a:r>
              <a:rPr lang="en-US" err="1">
                <a:latin typeface="D-DIN"/>
              </a:rPr>
              <a:t>prevenci</a:t>
            </a:r>
            <a:r>
              <a:rPr lang="en-US">
                <a:latin typeface="D-DIN"/>
              </a:rPr>
              <a:t> </a:t>
            </a:r>
            <a:r>
              <a:rPr lang="en-US" err="1">
                <a:latin typeface="D-DIN"/>
              </a:rPr>
              <a:t>genderově</a:t>
            </a:r>
            <a:r>
              <a:rPr lang="en-US">
                <a:latin typeface="D-DIN"/>
              </a:rPr>
              <a:t> </a:t>
            </a:r>
            <a:r>
              <a:rPr lang="en-US" err="1">
                <a:latin typeface="D-DIN"/>
              </a:rPr>
              <a:t>podmíněného</a:t>
            </a:r>
            <a:r>
              <a:rPr lang="en-US">
                <a:latin typeface="D-DIN"/>
              </a:rPr>
              <a:t> </a:t>
            </a:r>
            <a:r>
              <a:rPr lang="en-US" err="1">
                <a:latin typeface="D-DIN"/>
              </a:rPr>
              <a:t>násilí</a:t>
            </a:r>
            <a:r>
              <a:rPr lang="en-US">
                <a:latin typeface="D-DIN"/>
              </a:rPr>
              <a:t>. </a:t>
            </a:r>
            <a:r>
              <a:rPr lang="en-US" err="1">
                <a:latin typeface="D-DIN"/>
              </a:rPr>
              <a:t>Nabízí</a:t>
            </a:r>
            <a:r>
              <a:rPr lang="en-US">
                <a:latin typeface="D-DIN"/>
              </a:rPr>
              <a:t> </a:t>
            </a:r>
            <a:r>
              <a:rPr lang="en-US" err="1">
                <a:latin typeface="D-DIN"/>
              </a:rPr>
              <a:t>vynikající</a:t>
            </a:r>
            <a:r>
              <a:rPr lang="en-US">
                <a:latin typeface="D-DIN"/>
              </a:rPr>
              <a:t> </a:t>
            </a:r>
            <a:r>
              <a:rPr lang="en-US" err="1">
                <a:latin typeface="D-DIN"/>
              </a:rPr>
              <a:t>výchozí</a:t>
            </a:r>
            <a:r>
              <a:rPr lang="en-US">
                <a:latin typeface="D-DIN"/>
              </a:rPr>
              <a:t> bod s </a:t>
            </a:r>
            <a:r>
              <a:rPr lang="en-US" err="1">
                <a:latin typeface="D-DIN"/>
              </a:rPr>
              <a:t>jasnými</a:t>
            </a:r>
            <a:r>
              <a:rPr lang="en-US">
                <a:latin typeface="D-DIN"/>
              </a:rPr>
              <a:t> </a:t>
            </a:r>
            <a:r>
              <a:rPr lang="en-US">
                <a:effectLst/>
                <a:latin typeface="D-DIN"/>
              </a:rPr>
              <a:t>a </a:t>
            </a:r>
            <a:r>
              <a:rPr lang="en-US" err="1">
                <a:latin typeface="D-DIN"/>
              </a:rPr>
              <a:t>srozumitelnými</a:t>
            </a:r>
            <a:r>
              <a:rPr lang="en-US">
                <a:latin typeface="D-DIN"/>
              </a:rPr>
              <a:t> </a:t>
            </a:r>
            <a:r>
              <a:rPr lang="en-US" err="1">
                <a:latin typeface="D-DIN"/>
              </a:rPr>
              <a:t>pokyny</a:t>
            </a:r>
            <a:r>
              <a:rPr lang="en-US">
                <a:latin typeface="D-DIN"/>
              </a:rPr>
              <a:t> </a:t>
            </a:r>
            <a:r>
              <a:rPr lang="en-US">
                <a:effectLst/>
                <a:latin typeface="D-DIN"/>
              </a:rPr>
              <a:t>a </a:t>
            </a:r>
            <a:r>
              <a:rPr lang="en-US" err="1">
                <a:latin typeface="D-DIN"/>
              </a:rPr>
              <a:t>praktickými</a:t>
            </a:r>
            <a:r>
              <a:rPr lang="en-US">
                <a:latin typeface="D-DIN"/>
              </a:rPr>
              <a:t> </a:t>
            </a:r>
            <a:r>
              <a:rPr lang="en-US" err="1">
                <a:latin typeface="D-DIN"/>
              </a:rPr>
              <a:t>tipy</a:t>
            </a:r>
            <a:r>
              <a:rPr lang="en-US">
                <a:effectLst/>
                <a:latin typeface="D-DIN"/>
              </a:rPr>
              <a:t>.</a:t>
            </a:r>
            <a:endParaRPr lang="en-GB">
              <a:latin typeface="D-DIN"/>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54</a:t>
            </a:fld>
            <a:endParaRPr lang="en-US"/>
          </a:p>
        </p:txBody>
      </p:sp>
    </p:spTree>
    <p:extLst>
      <p:ext uri="{BB962C8B-B14F-4D97-AF65-F5344CB8AC3E}">
        <p14:creationId xmlns:p14="http://schemas.microsoft.com/office/powerpoint/2010/main" val="93757089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n-US" sz="1800">
                <a:effectLst/>
                <a:latin typeface="Times New Roman" panose="02020603050405020304" pitchFamily="18" charset="0"/>
                <a:ea typeface="Arial" panose="020B0604020202020204" pitchFamily="34" charset="0"/>
                <a:cs typeface="Times New Roman" panose="02020603050405020304" pitchFamily="18" charset="0"/>
              </a:rPr>
              <a:t>Resource</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US" sz="1800">
                <a:effectLst/>
                <a:latin typeface="Times New Roman" panose="02020603050405020304" pitchFamily="18" charset="0"/>
                <a:ea typeface="Arial" panose="020B0604020202020204" pitchFamily="34" charset="0"/>
                <a:cs typeface="Times New Roman" panose="02020603050405020304" pitchFamily="18" charset="0"/>
              </a:rPr>
              <a:t>Some closing, final words before we move to the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q&amp;a</a:t>
            </a:r>
            <a:r>
              <a:rPr lang="en-US" sz="1800">
                <a:effectLst/>
                <a:latin typeface="Times New Roman" panose="02020603050405020304" pitchFamily="18" charset="0"/>
                <a:ea typeface="Arial" panose="020B0604020202020204" pitchFamily="34" charset="0"/>
                <a:cs typeface="Times New Roman" panose="02020603050405020304" pitchFamily="18" charset="0"/>
              </a:rPr>
              <a:t> session, this work addressing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gbv</a:t>
            </a:r>
            <a:r>
              <a:rPr lang="en-US" sz="1800">
                <a:effectLst/>
                <a:latin typeface="Times New Roman" panose="02020603050405020304" pitchFamily="18" charset="0"/>
                <a:ea typeface="Arial" panose="020B0604020202020204" pitchFamily="34" charset="0"/>
                <a:cs typeface="Times New Roman" panose="02020603050405020304" pitchFamily="18" charset="0"/>
              </a:rPr>
              <a:t>, and with everything that you heard to day might seem quite daunting and overwhelming, so please don’t feel that you have to be doing everything that was mentioned. We acknowledge that there isn’t any university anywhere that is doing all of the things that were suggested. This training aims to be an aspiration so you know the right direction addressing </a:t>
            </a:r>
            <a:r>
              <a:rPr lang="en-US" sz="1800" err="1">
                <a:effectLst/>
                <a:latin typeface="Times New Roman" panose="02020603050405020304" pitchFamily="18" charset="0"/>
                <a:ea typeface="Arial" panose="020B0604020202020204" pitchFamily="34" charset="0"/>
                <a:cs typeface="Times New Roman" panose="02020603050405020304" pitchFamily="18" charset="0"/>
              </a:rPr>
              <a:t>gbv</a:t>
            </a:r>
            <a:r>
              <a:rPr lang="en-US" sz="1800">
                <a:effectLst/>
                <a:latin typeface="Times New Roman" panose="02020603050405020304" pitchFamily="18" charset="0"/>
                <a:ea typeface="Arial" panose="020B0604020202020204" pitchFamily="34" charset="0"/>
                <a:cs typeface="Times New Roman" panose="02020603050405020304" pitchFamily="18" charset="0"/>
              </a:rPr>
              <a:t>, and where you should be moving towards. We do have a long way to go, but it is important to reflect and acknowledge on where your institution stands, and what is possible for you to do next. We encourage you to look after yourself while you are doing this work as it is really challenging but as you have seen today there are resources out there and inspiring practices that you can look into. </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55</a:t>
            </a:fld>
            <a:endParaRPr lang="en-US"/>
          </a:p>
        </p:txBody>
      </p:sp>
    </p:spTree>
    <p:extLst>
      <p:ext uri="{BB962C8B-B14F-4D97-AF65-F5344CB8AC3E}">
        <p14:creationId xmlns:p14="http://schemas.microsoft.com/office/powerpoint/2010/main" val="159453840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are short sentences that can help participants remember each P]</a:t>
            </a:r>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56</a:t>
            </a:fld>
            <a:endParaRPr lang="en-US"/>
          </a:p>
        </p:txBody>
      </p:sp>
    </p:spTree>
    <p:extLst>
      <p:ext uri="{BB962C8B-B14F-4D97-AF65-F5344CB8AC3E}">
        <p14:creationId xmlns:p14="http://schemas.microsoft.com/office/powerpoint/2010/main" val="386637114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58</a:t>
            </a:fld>
            <a:endParaRPr lang="en-US"/>
          </a:p>
        </p:txBody>
      </p:sp>
    </p:spTree>
    <p:extLst>
      <p:ext uri="{BB962C8B-B14F-4D97-AF65-F5344CB8AC3E}">
        <p14:creationId xmlns:p14="http://schemas.microsoft.com/office/powerpoint/2010/main" val="8529757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endParaRPr lang="en-GB" sz="1800" dirty="0">
              <a:latin typeface="Times New Roman"/>
              <a:cs typeface="Times New Roman"/>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6</a:t>
            </a:fld>
            <a:endParaRPr lang="en-US"/>
          </a:p>
        </p:txBody>
      </p:sp>
    </p:spTree>
    <p:extLst>
      <p:ext uri="{BB962C8B-B14F-4D97-AF65-F5344CB8AC3E}">
        <p14:creationId xmlns:p14="http://schemas.microsoft.com/office/powerpoint/2010/main" val="17164719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endParaRPr lang="en-GB" sz="1800" dirty="0">
              <a:latin typeface="Times New Roman"/>
              <a:cs typeface="Times New Roman"/>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7</a:t>
            </a:fld>
            <a:endParaRPr lang="en-US"/>
          </a:p>
        </p:txBody>
      </p:sp>
    </p:spTree>
    <p:extLst>
      <p:ext uri="{BB962C8B-B14F-4D97-AF65-F5344CB8AC3E}">
        <p14:creationId xmlns:p14="http://schemas.microsoft.com/office/powerpoint/2010/main" val="39454787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a:latin typeface="D-DIN"/>
              </a:rPr>
              <a:t>S </a:t>
            </a:r>
            <a:r>
              <a:rPr lang="en-GB" err="1">
                <a:latin typeface="D-DIN"/>
              </a:rPr>
              <a:t>ohledem</a:t>
            </a:r>
            <a:r>
              <a:rPr lang="en-GB">
                <a:latin typeface="D-DIN"/>
              </a:rPr>
              <a:t> </a:t>
            </a:r>
            <a:r>
              <a:rPr lang="en-GB" err="1">
                <a:latin typeface="D-DIN"/>
              </a:rPr>
              <a:t>na</a:t>
            </a:r>
            <a:r>
              <a:rPr lang="en-GB">
                <a:latin typeface="D-DIN"/>
              </a:rPr>
              <a:t> tento případ začneme základními informacemi o definici </a:t>
            </a:r>
            <a:r>
              <a:rPr lang="en-GB">
                <a:effectLst/>
                <a:latin typeface="D-DIN"/>
              </a:rPr>
              <a:t>gbv.</a:t>
            </a:r>
            <a:r>
              <a:rPr lang="en-GB">
                <a:latin typeface="D-DIN"/>
              </a:rPr>
              <a:t> </a:t>
            </a:r>
            <a:endParaRPr lang="cs-CZ"/>
          </a:p>
          <a:p>
            <a:pPr algn="just"/>
            <a:r>
              <a:rPr lang="en-GB">
                <a:latin typeface="D-DIN"/>
              </a:rPr>
              <a:t> </a:t>
            </a:r>
          </a:p>
          <a:p>
            <a:pPr algn="just"/>
            <a:r>
              <a:rPr lang="en-GB">
                <a:latin typeface="D-DIN"/>
              </a:rPr>
              <a:t>Rada </a:t>
            </a:r>
            <a:r>
              <a:rPr lang="en-GB" err="1">
                <a:latin typeface="D-DIN"/>
              </a:rPr>
              <a:t>Evropy</a:t>
            </a:r>
            <a:r>
              <a:rPr lang="en-GB">
                <a:latin typeface="D-DIN"/>
              </a:rPr>
              <a:t> </a:t>
            </a:r>
            <a:r>
              <a:rPr lang="en-GB" err="1">
                <a:latin typeface="D-DIN"/>
              </a:rPr>
              <a:t>definovala</a:t>
            </a:r>
            <a:r>
              <a:rPr lang="en-GB">
                <a:latin typeface="D-DIN"/>
              </a:rPr>
              <a:t> </a:t>
            </a:r>
            <a:r>
              <a:rPr lang="en-GB">
                <a:effectLst/>
                <a:latin typeface="D-DIN"/>
              </a:rPr>
              <a:t>GBV: </a:t>
            </a:r>
            <a:r>
              <a:rPr lang="en-GB">
                <a:latin typeface="D-DIN"/>
              </a:rPr>
              <a:t>Genderově podmíněné násilí se vztahuje na jakýkoli druh újmy, která je páchána na osobě nebo skupině osob z důvodu jejich skutečného nebo domnělého pohlaví</a:t>
            </a:r>
            <a:r>
              <a:rPr lang="en-GB">
                <a:effectLst/>
                <a:latin typeface="D-DIN"/>
              </a:rPr>
              <a:t>, </a:t>
            </a:r>
            <a:r>
              <a:rPr lang="en-GB">
                <a:latin typeface="D-DIN"/>
              </a:rPr>
              <a:t>genderu</a:t>
            </a:r>
            <a:r>
              <a:rPr lang="en-GB">
                <a:effectLst/>
                <a:latin typeface="D-DIN"/>
              </a:rPr>
              <a:t>, </a:t>
            </a:r>
            <a:r>
              <a:rPr lang="en-GB">
                <a:latin typeface="D-DIN"/>
              </a:rPr>
              <a:t>sexuální orientace a</a:t>
            </a:r>
            <a:r>
              <a:rPr lang="en-GB">
                <a:effectLst/>
                <a:latin typeface="D-DIN"/>
              </a:rPr>
              <a:t>/</a:t>
            </a:r>
            <a:r>
              <a:rPr lang="en-GB">
                <a:latin typeface="D-DIN"/>
              </a:rPr>
              <a:t>nebo genderové </a:t>
            </a:r>
            <a:r>
              <a:rPr lang="en-GB">
                <a:effectLst/>
                <a:latin typeface="D-DIN"/>
              </a:rPr>
              <a:t>identity.</a:t>
            </a:r>
            <a:r>
              <a:rPr lang="en-GB">
                <a:latin typeface="D-DIN"/>
              </a:rPr>
              <a:t> </a:t>
            </a:r>
            <a:endParaRPr lang="en-GB"/>
          </a:p>
          <a:p>
            <a:pPr algn="just"/>
            <a:r>
              <a:rPr lang="en-GB">
                <a:latin typeface="D-DIN"/>
              </a:rPr>
              <a:t> </a:t>
            </a:r>
          </a:p>
          <a:p>
            <a:pPr algn="just"/>
            <a:r>
              <a:rPr lang="en-GB" err="1">
                <a:latin typeface="D-DIN"/>
              </a:rPr>
              <a:t>Genderově</a:t>
            </a:r>
            <a:r>
              <a:rPr lang="en-GB">
                <a:latin typeface="D-DIN"/>
              </a:rPr>
              <a:t> </a:t>
            </a:r>
            <a:r>
              <a:rPr lang="en-GB" err="1">
                <a:latin typeface="D-DIN"/>
              </a:rPr>
              <a:t>podmíněné</a:t>
            </a:r>
            <a:r>
              <a:rPr lang="en-GB">
                <a:latin typeface="D-DIN"/>
              </a:rPr>
              <a:t> </a:t>
            </a:r>
            <a:r>
              <a:rPr lang="en-GB" err="1">
                <a:latin typeface="D-DIN"/>
              </a:rPr>
              <a:t>násilí</a:t>
            </a:r>
            <a:r>
              <a:rPr lang="en-GB">
                <a:latin typeface="D-DIN"/>
              </a:rPr>
              <a:t> může být sexuální</a:t>
            </a:r>
            <a:r>
              <a:rPr lang="en-GB">
                <a:effectLst/>
                <a:latin typeface="D-DIN"/>
              </a:rPr>
              <a:t>, </a:t>
            </a:r>
            <a:r>
              <a:rPr lang="en-GB">
                <a:latin typeface="D-DIN"/>
              </a:rPr>
              <a:t>fyzické</a:t>
            </a:r>
            <a:r>
              <a:rPr lang="en-GB">
                <a:effectLst/>
                <a:latin typeface="D-DIN"/>
              </a:rPr>
              <a:t>, </a:t>
            </a:r>
            <a:r>
              <a:rPr lang="en-GB">
                <a:latin typeface="D-DIN"/>
              </a:rPr>
              <a:t>verbální</a:t>
            </a:r>
            <a:r>
              <a:rPr lang="en-GB">
                <a:effectLst/>
                <a:latin typeface="D-DIN"/>
              </a:rPr>
              <a:t>, </a:t>
            </a:r>
            <a:r>
              <a:rPr lang="en-GB">
                <a:latin typeface="D-DIN"/>
              </a:rPr>
              <a:t>psychologické </a:t>
            </a:r>
            <a:r>
              <a:rPr lang="en-GB">
                <a:effectLst/>
                <a:latin typeface="D-DIN"/>
              </a:rPr>
              <a:t>(</a:t>
            </a:r>
            <a:r>
              <a:rPr lang="en-GB">
                <a:latin typeface="D-DIN"/>
              </a:rPr>
              <a:t>emocionální) nebo socioekonomické a může mít mnoho podob</a:t>
            </a:r>
            <a:r>
              <a:rPr lang="en-GB">
                <a:effectLst/>
                <a:latin typeface="D-DIN"/>
              </a:rPr>
              <a:t>. </a:t>
            </a:r>
            <a:r>
              <a:rPr lang="en-GB">
                <a:latin typeface="D-DIN"/>
              </a:rPr>
              <a:t>Od slovního násilí a nenávistných projevů na internetu až po znásilnění nebo vraždu</a:t>
            </a:r>
            <a:r>
              <a:rPr lang="en-GB">
                <a:effectLst/>
                <a:latin typeface="D-DIN"/>
              </a:rPr>
              <a:t>.</a:t>
            </a:r>
            <a:r>
              <a:rPr lang="en-GB">
                <a:latin typeface="D-DIN"/>
              </a:rPr>
              <a:t> </a:t>
            </a:r>
            <a:endParaRPr lang="en-GB"/>
          </a:p>
          <a:p>
            <a:pPr algn="just"/>
            <a:r>
              <a:rPr lang="en-GB">
                <a:latin typeface="D-DIN"/>
              </a:rPr>
              <a:t> </a:t>
            </a:r>
          </a:p>
          <a:p>
            <a:pPr algn="just"/>
            <a:r>
              <a:rPr lang="en-GB" err="1">
                <a:latin typeface="D-DIN"/>
              </a:rPr>
              <a:t>Může</a:t>
            </a:r>
            <a:r>
              <a:rPr lang="en-GB">
                <a:latin typeface="D-DIN"/>
              </a:rPr>
              <a:t> se </a:t>
            </a:r>
            <a:r>
              <a:rPr lang="en-GB" err="1">
                <a:latin typeface="D-DIN"/>
              </a:rPr>
              <a:t>ho</a:t>
            </a:r>
            <a:r>
              <a:rPr lang="en-GB">
                <a:latin typeface="D-DIN"/>
              </a:rPr>
              <a:t> dopustit kdokoli</a:t>
            </a:r>
            <a:r>
              <a:rPr lang="en-GB">
                <a:effectLst/>
                <a:latin typeface="D-DIN"/>
              </a:rPr>
              <a:t>: </a:t>
            </a:r>
            <a:r>
              <a:rPr lang="en-GB">
                <a:latin typeface="D-DIN"/>
              </a:rPr>
              <a:t>současný nebo bývalý manžel</a:t>
            </a:r>
            <a:r>
              <a:rPr lang="en-GB">
                <a:effectLst/>
                <a:latin typeface="D-DIN"/>
              </a:rPr>
              <a:t>/partner, </a:t>
            </a:r>
            <a:r>
              <a:rPr lang="en-GB">
                <a:latin typeface="D-DIN"/>
              </a:rPr>
              <a:t>člen rodiny</a:t>
            </a:r>
            <a:r>
              <a:rPr lang="en-GB">
                <a:effectLst/>
                <a:latin typeface="D-DIN"/>
              </a:rPr>
              <a:t>, </a:t>
            </a:r>
            <a:r>
              <a:rPr lang="en-GB">
                <a:latin typeface="D-DIN"/>
              </a:rPr>
              <a:t>kolega z práce</a:t>
            </a:r>
            <a:r>
              <a:rPr lang="en-GB">
                <a:effectLst/>
                <a:latin typeface="D-DIN"/>
              </a:rPr>
              <a:t>, </a:t>
            </a:r>
            <a:r>
              <a:rPr lang="en-GB">
                <a:latin typeface="D-DIN"/>
              </a:rPr>
              <a:t>spolužáci</a:t>
            </a:r>
            <a:r>
              <a:rPr lang="en-GB">
                <a:effectLst/>
                <a:latin typeface="D-DIN"/>
              </a:rPr>
              <a:t>, </a:t>
            </a:r>
            <a:r>
              <a:rPr lang="en-GB">
                <a:latin typeface="D-DIN"/>
              </a:rPr>
              <a:t>přátelé</a:t>
            </a:r>
            <a:r>
              <a:rPr lang="en-GB">
                <a:effectLst/>
                <a:latin typeface="D-DIN"/>
              </a:rPr>
              <a:t>, </a:t>
            </a:r>
            <a:r>
              <a:rPr lang="en-GB">
                <a:latin typeface="D-DIN"/>
              </a:rPr>
              <a:t>neznámá osoba nebo lidé</a:t>
            </a:r>
            <a:r>
              <a:rPr lang="en-GB">
                <a:effectLst/>
                <a:latin typeface="D-DIN"/>
              </a:rPr>
              <a:t>, </a:t>
            </a:r>
            <a:r>
              <a:rPr lang="en-GB">
                <a:latin typeface="D-DIN"/>
              </a:rPr>
              <a:t>kteří jednají jménem kulturních</a:t>
            </a:r>
            <a:r>
              <a:rPr lang="en-GB">
                <a:effectLst/>
                <a:latin typeface="D-DIN"/>
              </a:rPr>
              <a:t>, </a:t>
            </a:r>
            <a:r>
              <a:rPr lang="en-GB">
                <a:latin typeface="D-DIN"/>
              </a:rPr>
              <a:t>náboženských</a:t>
            </a:r>
            <a:r>
              <a:rPr lang="en-GB">
                <a:effectLst/>
                <a:latin typeface="D-DIN"/>
              </a:rPr>
              <a:t>, </a:t>
            </a:r>
            <a:r>
              <a:rPr lang="en-GB">
                <a:latin typeface="D-DIN"/>
              </a:rPr>
              <a:t>státních nebo vnitrostranických institucí</a:t>
            </a:r>
            <a:r>
              <a:rPr lang="en-GB">
                <a:effectLst/>
                <a:latin typeface="D-DIN"/>
              </a:rPr>
              <a:t>.</a:t>
            </a:r>
            <a:endParaRPr lang="en-GB">
              <a:latin typeface="D-DIN"/>
            </a:endParaRPr>
          </a:p>
          <a:p>
            <a:pPr algn="just">
              <a:lnSpc>
                <a:spcPct val="114999"/>
              </a:lnSpc>
              <a:spcAft>
                <a:spcPts val="800"/>
              </a:spcAft>
            </a:pPr>
            <a:endParaRPr lang="en-GB" sz="1800">
              <a:latin typeface="Times New Roman"/>
              <a:cs typeface="Times New Roman"/>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8</a:t>
            </a:fld>
            <a:endParaRPr lang="en-US"/>
          </a:p>
        </p:txBody>
      </p:sp>
    </p:spTree>
    <p:extLst>
      <p:ext uri="{BB962C8B-B14F-4D97-AF65-F5344CB8AC3E}">
        <p14:creationId xmlns:p14="http://schemas.microsoft.com/office/powerpoint/2010/main" val="30442052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dirty="0" err="1">
                <a:latin typeface="D-DIN"/>
              </a:rPr>
              <a:t>Podle</a:t>
            </a:r>
            <a:r>
              <a:rPr lang="en-GB" dirty="0">
                <a:latin typeface="D-DIN"/>
              </a:rPr>
              <a:t> </a:t>
            </a:r>
            <a:r>
              <a:rPr lang="en-GB" dirty="0" err="1">
                <a:latin typeface="D-DIN"/>
              </a:rPr>
              <a:t>chápání</a:t>
            </a:r>
            <a:r>
              <a:rPr lang="en-GB" dirty="0">
                <a:latin typeface="D-DIN"/>
              </a:rPr>
              <a:t> </a:t>
            </a:r>
            <a:r>
              <a:rPr lang="en-GB" dirty="0" err="1">
                <a:latin typeface="D-DIN"/>
              </a:rPr>
              <a:t>genderově</a:t>
            </a:r>
            <a:r>
              <a:rPr lang="en-GB" dirty="0">
                <a:latin typeface="D-DIN"/>
              </a:rPr>
              <a:t> </a:t>
            </a:r>
            <a:r>
              <a:rPr lang="en-GB" dirty="0" err="1">
                <a:latin typeface="D-DIN"/>
              </a:rPr>
              <a:t>podmíněného</a:t>
            </a:r>
            <a:r>
              <a:rPr lang="en-GB" dirty="0">
                <a:latin typeface="D-DIN"/>
              </a:rPr>
              <a:t> </a:t>
            </a:r>
            <a:r>
              <a:rPr lang="en-GB" dirty="0" err="1">
                <a:latin typeface="D-DIN"/>
              </a:rPr>
              <a:t>násilí</a:t>
            </a:r>
            <a:r>
              <a:rPr lang="en-GB" dirty="0">
                <a:latin typeface="D-DIN"/>
              </a:rPr>
              <a:t> ze </a:t>
            </a:r>
            <a:r>
              <a:rPr lang="en-GB" dirty="0" err="1">
                <a:latin typeface="D-DIN"/>
              </a:rPr>
              <a:t>strany</a:t>
            </a:r>
            <a:r>
              <a:rPr lang="en-GB" dirty="0">
                <a:latin typeface="D-DIN"/>
              </a:rPr>
              <a:t> </a:t>
            </a:r>
            <a:r>
              <a:rPr lang="en-GB" dirty="0" err="1">
                <a:latin typeface="D-DIN"/>
              </a:rPr>
              <a:t>UniSAFe</a:t>
            </a:r>
            <a:r>
              <a:rPr lang="en-GB" dirty="0">
                <a:latin typeface="D-DIN"/>
              </a:rPr>
              <a:t> a </a:t>
            </a:r>
            <a:r>
              <a:rPr lang="en-GB" dirty="0" err="1">
                <a:latin typeface="D-DIN"/>
              </a:rPr>
              <a:t>GenderSAFE</a:t>
            </a:r>
            <a:r>
              <a:rPr lang="en-GB" dirty="0">
                <a:latin typeface="D-DIN"/>
              </a:rPr>
              <a:t> se </a:t>
            </a:r>
            <a:r>
              <a:rPr lang="en-GB" dirty="0" err="1">
                <a:latin typeface="D-DIN"/>
              </a:rPr>
              <a:t>tento</a:t>
            </a:r>
            <a:r>
              <a:rPr lang="en-GB" dirty="0">
                <a:latin typeface="D-DIN"/>
              </a:rPr>
              <a:t> </a:t>
            </a:r>
            <a:r>
              <a:rPr lang="en-GB" dirty="0" err="1">
                <a:latin typeface="D-DIN"/>
              </a:rPr>
              <a:t>termín</a:t>
            </a:r>
            <a:r>
              <a:rPr lang="en-GB" dirty="0">
                <a:latin typeface="D-DIN"/>
              </a:rPr>
              <a:t> </a:t>
            </a:r>
            <a:r>
              <a:rPr lang="en-GB" dirty="0" err="1">
                <a:latin typeface="D-DIN"/>
              </a:rPr>
              <a:t>používá</a:t>
            </a:r>
            <a:r>
              <a:rPr lang="en-GB" dirty="0">
                <a:latin typeface="D-DIN"/>
              </a:rPr>
              <a:t> k </a:t>
            </a:r>
            <a:r>
              <a:rPr lang="en-GB" dirty="0" err="1">
                <a:latin typeface="D-DIN"/>
              </a:rPr>
              <a:t>zachycení</a:t>
            </a:r>
            <a:r>
              <a:rPr lang="en-GB" dirty="0">
                <a:latin typeface="D-DIN"/>
              </a:rPr>
              <a:t> </a:t>
            </a:r>
            <a:r>
              <a:rPr lang="en-GB" dirty="0" err="1">
                <a:latin typeface="D-DIN"/>
              </a:rPr>
              <a:t>všech</a:t>
            </a:r>
            <a:r>
              <a:rPr lang="en-GB" dirty="0">
                <a:latin typeface="D-DIN"/>
              </a:rPr>
              <a:t> </a:t>
            </a:r>
            <a:r>
              <a:rPr lang="en-GB" dirty="0" err="1">
                <a:latin typeface="D-DIN"/>
              </a:rPr>
              <a:t>forem</a:t>
            </a:r>
            <a:r>
              <a:rPr lang="en-GB" dirty="0">
                <a:latin typeface="D-DIN"/>
              </a:rPr>
              <a:t> </a:t>
            </a:r>
            <a:r>
              <a:rPr lang="en-GB" dirty="0" err="1">
                <a:latin typeface="D-DIN"/>
              </a:rPr>
              <a:t>genderově</a:t>
            </a:r>
            <a:r>
              <a:rPr lang="en-GB" dirty="0">
                <a:latin typeface="D-DIN"/>
              </a:rPr>
              <a:t> </a:t>
            </a:r>
            <a:r>
              <a:rPr lang="en-GB" dirty="0" err="1">
                <a:latin typeface="D-DIN"/>
              </a:rPr>
              <a:t>podmíněného</a:t>
            </a:r>
            <a:r>
              <a:rPr lang="en-GB" dirty="0">
                <a:latin typeface="D-DIN"/>
              </a:rPr>
              <a:t> </a:t>
            </a:r>
            <a:r>
              <a:rPr lang="en-GB" dirty="0" err="1">
                <a:latin typeface="D-DIN"/>
              </a:rPr>
              <a:t>násilí</a:t>
            </a:r>
            <a:r>
              <a:rPr lang="en-GB" dirty="0">
                <a:effectLst/>
                <a:latin typeface="D-DIN"/>
              </a:rPr>
              <a:t>, </a:t>
            </a:r>
            <a:r>
              <a:rPr lang="en-GB" dirty="0" err="1">
                <a:latin typeface="D-DIN"/>
              </a:rPr>
              <a:t>násilí</a:t>
            </a:r>
            <a:r>
              <a:rPr lang="en-GB" dirty="0">
                <a:latin typeface="D-DIN"/>
              </a:rPr>
              <a:t> a </a:t>
            </a:r>
            <a:r>
              <a:rPr lang="en-GB" dirty="0" err="1">
                <a:latin typeface="D-DIN"/>
              </a:rPr>
              <a:t>zneužívání</a:t>
            </a:r>
            <a:r>
              <a:rPr lang="en-GB" dirty="0">
                <a:effectLst/>
                <a:latin typeface="D-DIN"/>
              </a:rPr>
              <a:t>, </a:t>
            </a:r>
            <a:r>
              <a:rPr lang="en-GB" dirty="0" err="1">
                <a:latin typeface="D-DIN"/>
              </a:rPr>
              <a:t>které</a:t>
            </a:r>
            <a:r>
              <a:rPr lang="en-GB" dirty="0">
                <a:latin typeface="D-DIN"/>
              </a:rPr>
              <a:t> </a:t>
            </a:r>
            <a:r>
              <a:rPr lang="en-GB" dirty="0" err="1">
                <a:latin typeface="D-DIN"/>
              </a:rPr>
              <a:t>jsou</a:t>
            </a:r>
            <a:r>
              <a:rPr lang="en-GB" dirty="0">
                <a:latin typeface="D-DIN"/>
              </a:rPr>
              <a:t> </a:t>
            </a:r>
            <a:r>
              <a:rPr lang="en-GB" dirty="0" err="1">
                <a:latin typeface="D-DIN"/>
              </a:rPr>
              <a:t>založeny</a:t>
            </a:r>
            <a:r>
              <a:rPr lang="en-GB" dirty="0">
                <a:latin typeface="D-DIN"/>
              </a:rPr>
              <a:t> </a:t>
            </a:r>
            <a:r>
              <a:rPr lang="en-GB" dirty="0" err="1">
                <a:latin typeface="D-DIN"/>
              </a:rPr>
              <a:t>na</a:t>
            </a:r>
            <a:r>
              <a:rPr lang="en-GB" dirty="0">
                <a:latin typeface="D-DIN"/>
              </a:rPr>
              <a:t> </a:t>
            </a:r>
            <a:r>
              <a:rPr lang="en-GB" dirty="0" err="1">
                <a:latin typeface="D-DIN"/>
              </a:rPr>
              <a:t>pohlaví</a:t>
            </a:r>
            <a:r>
              <a:rPr lang="en-GB" dirty="0">
                <a:latin typeface="D-DIN"/>
              </a:rPr>
              <a:t> a </a:t>
            </a:r>
            <a:r>
              <a:rPr lang="en-GB" dirty="0" err="1">
                <a:latin typeface="D-DIN"/>
              </a:rPr>
              <a:t>přesahují</a:t>
            </a:r>
            <a:r>
              <a:rPr lang="en-GB" dirty="0">
                <a:latin typeface="D-DIN"/>
              </a:rPr>
              <a:t> </a:t>
            </a:r>
            <a:r>
              <a:rPr lang="en-GB" dirty="0" err="1">
                <a:latin typeface="D-DIN"/>
              </a:rPr>
              <a:t>úzké</a:t>
            </a:r>
            <a:r>
              <a:rPr lang="en-GB" dirty="0">
                <a:latin typeface="D-DIN"/>
              </a:rPr>
              <a:t> </a:t>
            </a:r>
            <a:r>
              <a:rPr lang="en-GB" dirty="0" err="1">
                <a:latin typeface="D-DIN"/>
              </a:rPr>
              <a:t>legislativní</a:t>
            </a:r>
            <a:r>
              <a:rPr lang="en-GB" dirty="0">
                <a:latin typeface="D-DIN"/>
              </a:rPr>
              <a:t> </a:t>
            </a:r>
            <a:r>
              <a:rPr lang="en-GB" dirty="0" err="1">
                <a:latin typeface="D-DIN"/>
              </a:rPr>
              <a:t>definice</a:t>
            </a:r>
            <a:r>
              <a:rPr lang="en-GB" dirty="0">
                <a:effectLst/>
                <a:latin typeface="D-DIN"/>
              </a:rPr>
              <a:t>. </a:t>
            </a:r>
            <a:r>
              <a:rPr lang="en-GB" dirty="0" err="1">
                <a:latin typeface="D-DIN"/>
              </a:rPr>
              <a:t>Zachycuje</a:t>
            </a:r>
            <a:r>
              <a:rPr lang="en-GB" dirty="0">
                <a:latin typeface="D-DIN"/>
              </a:rPr>
              <a:t> </a:t>
            </a:r>
            <a:r>
              <a:rPr lang="en-GB" dirty="0" err="1">
                <a:latin typeface="D-DIN"/>
              </a:rPr>
              <a:t>fyzické</a:t>
            </a:r>
            <a:r>
              <a:rPr lang="en-GB" dirty="0">
                <a:latin typeface="D-DIN"/>
              </a:rPr>
              <a:t> </a:t>
            </a:r>
            <a:r>
              <a:rPr lang="en-GB" dirty="0" err="1">
                <a:latin typeface="D-DIN"/>
              </a:rPr>
              <a:t>násilí</a:t>
            </a:r>
            <a:r>
              <a:rPr lang="en-GB" dirty="0">
                <a:effectLst/>
                <a:latin typeface="D-DIN"/>
              </a:rPr>
              <a:t>, </a:t>
            </a:r>
            <a:r>
              <a:rPr lang="en-GB" dirty="0" err="1">
                <a:latin typeface="D-DIN"/>
              </a:rPr>
              <a:t>sexuální</a:t>
            </a:r>
            <a:r>
              <a:rPr lang="en-GB" dirty="0">
                <a:latin typeface="D-DIN"/>
              </a:rPr>
              <a:t> </a:t>
            </a:r>
            <a:r>
              <a:rPr lang="en-GB" dirty="0" err="1">
                <a:latin typeface="D-DIN"/>
              </a:rPr>
              <a:t>násilí</a:t>
            </a:r>
            <a:r>
              <a:rPr lang="en-GB" dirty="0">
                <a:effectLst/>
                <a:latin typeface="D-DIN"/>
              </a:rPr>
              <a:t>, </a:t>
            </a:r>
            <a:r>
              <a:rPr lang="en-GB" dirty="0" err="1">
                <a:latin typeface="D-DIN"/>
              </a:rPr>
              <a:t>psychické</a:t>
            </a:r>
            <a:r>
              <a:rPr lang="en-GB" dirty="0">
                <a:latin typeface="D-DIN"/>
              </a:rPr>
              <a:t> </a:t>
            </a:r>
            <a:r>
              <a:rPr lang="en-GB" dirty="0" err="1">
                <a:latin typeface="D-DIN"/>
              </a:rPr>
              <a:t>násilí</a:t>
            </a:r>
            <a:r>
              <a:rPr lang="en-GB" dirty="0">
                <a:effectLst/>
                <a:latin typeface="D-DIN"/>
              </a:rPr>
              <a:t>, </a:t>
            </a:r>
            <a:r>
              <a:rPr lang="en-GB" dirty="0" err="1">
                <a:latin typeface="D-DIN"/>
              </a:rPr>
              <a:t>ekonomické</a:t>
            </a:r>
            <a:r>
              <a:rPr lang="en-GB" dirty="0">
                <a:latin typeface="D-DIN"/>
              </a:rPr>
              <a:t> </a:t>
            </a:r>
            <a:r>
              <a:rPr lang="en-GB" dirty="0" err="1">
                <a:latin typeface="D-DIN"/>
              </a:rPr>
              <a:t>násilí</a:t>
            </a:r>
            <a:r>
              <a:rPr lang="en-GB" dirty="0">
                <a:effectLst/>
                <a:latin typeface="D-DIN"/>
              </a:rPr>
              <a:t>, </a:t>
            </a:r>
            <a:r>
              <a:rPr lang="en-GB" dirty="0" err="1">
                <a:latin typeface="D-DIN"/>
              </a:rPr>
              <a:t>sexuální</a:t>
            </a:r>
            <a:r>
              <a:rPr lang="en-GB" dirty="0">
                <a:latin typeface="D-DIN"/>
              </a:rPr>
              <a:t> </a:t>
            </a:r>
            <a:r>
              <a:rPr lang="en-GB" dirty="0" err="1">
                <a:latin typeface="D-DIN"/>
              </a:rPr>
              <a:t>obtěžování</a:t>
            </a:r>
            <a:r>
              <a:rPr lang="en-GB" dirty="0">
                <a:effectLst/>
                <a:latin typeface="D-DIN"/>
              </a:rPr>
              <a:t>, </a:t>
            </a:r>
            <a:r>
              <a:rPr lang="en-GB" dirty="0" err="1">
                <a:latin typeface="D-DIN"/>
              </a:rPr>
              <a:t>obtěžování</a:t>
            </a:r>
            <a:r>
              <a:rPr lang="en-GB" dirty="0">
                <a:latin typeface="D-DIN"/>
              </a:rPr>
              <a:t> </a:t>
            </a:r>
            <a:r>
              <a:rPr lang="en-GB" dirty="0" err="1">
                <a:latin typeface="D-DIN"/>
              </a:rPr>
              <a:t>na</a:t>
            </a:r>
            <a:r>
              <a:rPr lang="en-GB" dirty="0">
                <a:latin typeface="D-DIN"/>
              </a:rPr>
              <a:t> </a:t>
            </a:r>
            <a:r>
              <a:rPr lang="en-GB" dirty="0" err="1">
                <a:latin typeface="D-DIN"/>
              </a:rPr>
              <a:t>základě</a:t>
            </a:r>
            <a:r>
              <a:rPr lang="en-GB" dirty="0">
                <a:latin typeface="D-DIN"/>
              </a:rPr>
              <a:t> </a:t>
            </a:r>
            <a:r>
              <a:rPr lang="en-GB" dirty="0" err="1">
                <a:latin typeface="D-DIN"/>
              </a:rPr>
              <a:t>pohlaví</a:t>
            </a:r>
            <a:r>
              <a:rPr lang="en-GB" dirty="0">
                <a:latin typeface="D-DIN"/>
              </a:rPr>
              <a:t>,- a to jak v </a:t>
            </a:r>
            <a:r>
              <a:rPr lang="en-GB" dirty="0">
                <a:effectLst/>
                <a:latin typeface="D-DIN"/>
              </a:rPr>
              <a:t>online</a:t>
            </a:r>
            <a:r>
              <a:rPr lang="en-GB" dirty="0">
                <a:latin typeface="D-DIN"/>
              </a:rPr>
              <a:t>, </a:t>
            </a:r>
            <a:r>
              <a:rPr lang="en-GB" dirty="0" err="1">
                <a:latin typeface="D-DIN"/>
              </a:rPr>
              <a:t>tak</a:t>
            </a:r>
            <a:r>
              <a:rPr lang="en-GB" dirty="0">
                <a:effectLst/>
                <a:latin typeface="D-DIN"/>
              </a:rPr>
              <a:t> offline </a:t>
            </a:r>
            <a:r>
              <a:rPr lang="en-GB" dirty="0" err="1">
                <a:latin typeface="D-DIN"/>
              </a:rPr>
              <a:t>kontextu</a:t>
            </a:r>
            <a:r>
              <a:rPr lang="en-GB" dirty="0">
                <a:effectLst/>
                <a:latin typeface="D-DIN"/>
              </a:rPr>
              <a:t>.</a:t>
            </a:r>
            <a:r>
              <a:rPr lang="en-GB" dirty="0">
                <a:latin typeface="D-DIN"/>
              </a:rPr>
              <a:t> </a:t>
            </a:r>
            <a:endParaRPr lang="cs-CZ" dirty="0"/>
          </a:p>
          <a:p>
            <a:pPr algn="just"/>
            <a:endParaRPr lang="en-GB" dirty="0">
              <a:latin typeface="D-DIN"/>
            </a:endParaRPr>
          </a:p>
          <a:p>
            <a:pPr algn="just"/>
            <a:r>
              <a:rPr lang="en-GB" dirty="0">
                <a:latin typeface="D-DIN"/>
              </a:rPr>
              <a:t>PŘEČÍST</a:t>
            </a:r>
          </a:p>
          <a:p>
            <a:pPr algn="just"/>
            <a:r>
              <a:rPr lang="en-GB" dirty="0">
                <a:latin typeface="D-DIN"/>
              </a:rPr>
              <a:t> </a:t>
            </a:r>
          </a:p>
          <a:p>
            <a:pPr marL="171450" indent="-171450" algn="just">
              <a:buFont typeface="Arial"/>
              <a:buChar char="•"/>
            </a:pPr>
            <a:r>
              <a:rPr lang="en-GB" b="1" dirty="0">
                <a:latin typeface="D-DIN"/>
              </a:rPr>
              <a:t>Bossing </a:t>
            </a:r>
            <a:r>
              <a:rPr lang="en-GB" dirty="0">
                <a:latin typeface="D-DIN"/>
              </a:rPr>
              <a:t>je </a:t>
            </a:r>
            <a:r>
              <a:rPr lang="en-GB" dirty="0" err="1">
                <a:latin typeface="D-DIN"/>
              </a:rPr>
              <a:t>šikana</a:t>
            </a:r>
            <a:r>
              <a:rPr lang="en-GB" dirty="0">
                <a:latin typeface="D-DIN"/>
              </a:rPr>
              <a:t> ze </a:t>
            </a:r>
            <a:r>
              <a:rPr lang="en-GB" dirty="0" err="1">
                <a:latin typeface="D-DIN"/>
              </a:rPr>
              <a:t>strany</a:t>
            </a:r>
            <a:r>
              <a:rPr lang="en-GB" dirty="0">
                <a:latin typeface="D-DIN"/>
              </a:rPr>
              <a:t> </a:t>
            </a:r>
            <a:r>
              <a:rPr lang="en-GB" dirty="0" err="1">
                <a:latin typeface="D-DIN"/>
              </a:rPr>
              <a:t>nadřízených</a:t>
            </a:r>
            <a:r>
              <a:rPr lang="en-GB" dirty="0">
                <a:latin typeface="D-DIN"/>
              </a:rPr>
              <a:t> </a:t>
            </a:r>
            <a:r>
              <a:rPr lang="en-GB" dirty="0" err="1">
                <a:latin typeface="D-DIN"/>
              </a:rPr>
              <a:t>vůči</a:t>
            </a:r>
            <a:r>
              <a:rPr lang="en-GB" dirty="0">
                <a:latin typeface="D-DIN"/>
              </a:rPr>
              <a:t> </a:t>
            </a:r>
            <a:r>
              <a:rPr lang="en-GB" dirty="0" err="1">
                <a:latin typeface="D-DIN"/>
              </a:rPr>
              <a:t>podřízeným</a:t>
            </a:r>
            <a:r>
              <a:rPr lang="en-GB" dirty="0">
                <a:latin typeface="D-DIN"/>
              </a:rPr>
              <a:t>, </a:t>
            </a:r>
            <a:r>
              <a:rPr lang="en-GB" dirty="0" err="1">
                <a:latin typeface="D-DIN"/>
              </a:rPr>
              <a:t>jedná</a:t>
            </a:r>
            <a:r>
              <a:rPr lang="en-GB" dirty="0">
                <a:latin typeface="D-DIN"/>
              </a:rPr>
              <a:t> se o </a:t>
            </a:r>
            <a:r>
              <a:rPr lang="en-GB" dirty="0" err="1">
                <a:latin typeface="D-DIN"/>
              </a:rPr>
              <a:t>dlouhodobý</a:t>
            </a:r>
            <a:r>
              <a:rPr lang="en-GB" dirty="0">
                <a:latin typeface="D-DIN"/>
              </a:rPr>
              <a:t> a </a:t>
            </a:r>
            <a:r>
              <a:rPr lang="en-GB" dirty="0" err="1">
                <a:latin typeface="D-DIN"/>
              </a:rPr>
              <a:t>systematický</a:t>
            </a:r>
            <a:r>
              <a:rPr lang="en-GB" dirty="0">
                <a:latin typeface="D-DIN"/>
              </a:rPr>
              <a:t> </a:t>
            </a:r>
            <a:r>
              <a:rPr lang="en-GB" dirty="0" err="1">
                <a:latin typeface="D-DIN"/>
              </a:rPr>
              <a:t>nátlak</a:t>
            </a:r>
            <a:r>
              <a:rPr lang="en-GB" dirty="0">
                <a:latin typeface="D-DIN"/>
              </a:rPr>
              <a:t>, </a:t>
            </a:r>
            <a:r>
              <a:rPr lang="en-GB" dirty="0" err="1">
                <a:latin typeface="D-DIN"/>
              </a:rPr>
              <a:t>zahrnuje</a:t>
            </a:r>
            <a:r>
              <a:rPr lang="en-GB" dirty="0">
                <a:latin typeface="D-DIN"/>
              </a:rPr>
              <a:t> </a:t>
            </a:r>
            <a:r>
              <a:rPr lang="en-GB" dirty="0" err="1">
                <a:latin typeface="D-DIN"/>
              </a:rPr>
              <a:t>pomluvy</a:t>
            </a:r>
            <a:r>
              <a:rPr lang="en-GB" dirty="0">
                <a:latin typeface="D-DIN"/>
              </a:rPr>
              <a:t>, </a:t>
            </a:r>
            <a:r>
              <a:rPr lang="en-GB" dirty="0" err="1">
                <a:latin typeface="D-DIN"/>
              </a:rPr>
              <a:t>lži</a:t>
            </a:r>
            <a:r>
              <a:rPr lang="en-GB" dirty="0">
                <a:latin typeface="D-DIN"/>
              </a:rPr>
              <a:t>, </a:t>
            </a:r>
            <a:r>
              <a:rPr lang="en-GB" dirty="0" err="1">
                <a:latin typeface="D-DIN"/>
              </a:rPr>
              <a:t>vydírání</a:t>
            </a:r>
            <a:r>
              <a:rPr lang="en-GB" dirty="0">
                <a:latin typeface="D-DIN"/>
              </a:rPr>
              <a:t>, </a:t>
            </a:r>
            <a:r>
              <a:rPr lang="en-GB" dirty="0" err="1">
                <a:latin typeface="D-DIN"/>
              </a:rPr>
              <a:t>zatajování</a:t>
            </a:r>
            <a:r>
              <a:rPr lang="en-GB" dirty="0">
                <a:latin typeface="D-DIN"/>
              </a:rPr>
              <a:t> </a:t>
            </a:r>
            <a:r>
              <a:rPr lang="en-GB" dirty="0" err="1">
                <a:latin typeface="D-DIN"/>
              </a:rPr>
              <a:t>informací</a:t>
            </a:r>
            <a:r>
              <a:rPr lang="en-GB" dirty="0">
                <a:latin typeface="D-DIN"/>
              </a:rPr>
              <a:t>, </a:t>
            </a:r>
            <a:r>
              <a:rPr lang="en-GB" dirty="0" err="1">
                <a:latin typeface="D-DIN"/>
              </a:rPr>
              <a:t>falšování</a:t>
            </a:r>
            <a:r>
              <a:rPr lang="en-GB" dirty="0">
                <a:latin typeface="D-DIN"/>
              </a:rPr>
              <a:t> </a:t>
            </a:r>
            <a:r>
              <a:rPr lang="en-GB" dirty="0" err="1">
                <a:latin typeface="D-DIN"/>
              </a:rPr>
              <a:t>dokumentů</a:t>
            </a:r>
            <a:r>
              <a:rPr lang="en-GB" dirty="0">
                <a:latin typeface="D-DIN"/>
              </a:rPr>
              <a:t>, </a:t>
            </a:r>
            <a:r>
              <a:rPr lang="en-GB" dirty="0" err="1">
                <a:latin typeface="D-DIN"/>
              </a:rPr>
              <a:t>odmítání</a:t>
            </a:r>
            <a:r>
              <a:rPr lang="en-GB" dirty="0">
                <a:latin typeface="D-DIN"/>
              </a:rPr>
              <a:t> </a:t>
            </a:r>
            <a:r>
              <a:rPr lang="en-GB" dirty="0" err="1">
                <a:latin typeface="D-DIN"/>
              </a:rPr>
              <a:t>spolupráce</a:t>
            </a:r>
            <a:r>
              <a:rPr lang="en-GB" dirty="0">
                <a:latin typeface="D-DIN"/>
              </a:rPr>
              <a:t> </a:t>
            </a:r>
            <a:r>
              <a:rPr lang="en-GB" dirty="0" err="1">
                <a:latin typeface="D-DIN"/>
              </a:rPr>
              <a:t>nebo</a:t>
            </a:r>
            <a:r>
              <a:rPr lang="en-GB" dirty="0">
                <a:latin typeface="D-DIN"/>
              </a:rPr>
              <a:t> </a:t>
            </a:r>
            <a:r>
              <a:rPr lang="en-GB" dirty="0" err="1">
                <a:latin typeface="D-DIN"/>
              </a:rPr>
              <a:t>obtěžování</a:t>
            </a:r>
          </a:p>
          <a:p>
            <a:pPr marL="171450" indent="-171450" algn="just">
              <a:buFont typeface="Arial"/>
              <a:buChar char="•"/>
            </a:pPr>
            <a:r>
              <a:rPr lang="en-GB" b="1" dirty="0">
                <a:latin typeface="D-DIN"/>
              </a:rPr>
              <a:t>Staffing </a:t>
            </a:r>
            <a:r>
              <a:rPr lang="en-GB" dirty="0">
                <a:latin typeface="D-DIN"/>
              </a:rPr>
              <a:t>je </a:t>
            </a:r>
            <a:r>
              <a:rPr lang="en-GB" dirty="0" err="1">
                <a:latin typeface="D-DIN"/>
              </a:rPr>
              <a:t>šikana</a:t>
            </a:r>
            <a:r>
              <a:rPr lang="en-GB" dirty="0">
                <a:latin typeface="D-DIN"/>
              </a:rPr>
              <a:t> </a:t>
            </a:r>
            <a:r>
              <a:rPr lang="en-GB" dirty="0" err="1">
                <a:latin typeface="D-DIN"/>
              </a:rPr>
              <a:t>nadřízených</a:t>
            </a:r>
            <a:r>
              <a:rPr lang="en-GB" dirty="0">
                <a:latin typeface="D-DIN"/>
              </a:rPr>
              <a:t> ze </a:t>
            </a:r>
            <a:r>
              <a:rPr lang="en-GB" dirty="0" err="1">
                <a:latin typeface="D-DIN"/>
              </a:rPr>
              <a:t>strany</a:t>
            </a:r>
            <a:r>
              <a:rPr lang="en-GB" dirty="0">
                <a:latin typeface="D-DIN"/>
              </a:rPr>
              <a:t> </a:t>
            </a:r>
            <a:r>
              <a:rPr lang="en-GB" dirty="0" err="1">
                <a:latin typeface="D-DIN"/>
              </a:rPr>
              <a:t>podřízených</a:t>
            </a:r>
            <a:r>
              <a:rPr lang="en-GB" dirty="0">
                <a:latin typeface="D-DIN"/>
              </a:rPr>
              <a:t>, </a:t>
            </a:r>
            <a:r>
              <a:rPr lang="en-GB" dirty="0" err="1">
                <a:latin typeface="D-DIN"/>
              </a:rPr>
              <a:t>která</a:t>
            </a:r>
            <a:r>
              <a:rPr lang="en-GB" dirty="0">
                <a:latin typeface="D-DIN"/>
              </a:rPr>
              <a:t> </a:t>
            </a:r>
            <a:r>
              <a:rPr lang="en-GB" dirty="0" err="1">
                <a:latin typeface="D-DIN"/>
              </a:rPr>
              <a:t>má</a:t>
            </a:r>
            <a:r>
              <a:rPr lang="en-GB" dirty="0">
                <a:latin typeface="D-DIN"/>
              </a:rPr>
              <a:t> za </a:t>
            </a:r>
            <a:r>
              <a:rPr lang="en-GB" dirty="0" err="1">
                <a:latin typeface="D-DIN"/>
              </a:rPr>
              <a:t>cíl</a:t>
            </a:r>
            <a:r>
              <a:rPr lang="en-GB" dirty="0">
                <a:latin typeface="D-DIN"/>
              </a:rPr>
              <a:t> </a:t>
            </a:r>
            <a:r>
              <a:rPr lang="en-GB" dirty="0" err="1">
                <a:latin typeface="D-DIN"/>
              </a:rPr>
              <a:t>nadřízené</a:t>
            </a:r>
            <a:r>
              <a:rPr lang="en-GB" dirty="0">
                <a:latin typeface="D-DIN"/>
              </a:rPr>
              <a:t> </a:t>
            </a:r>
            <a:r>
              <a:rPr lang="en-GB" dirty="0" err="1">
                <a:latin typeface="D-DIN"/>
              </a:rPr>
              <a:t>poškodit</a:t>
            </a:r>
          </a:p>
          <a:p>
            <a:pPr marL="171450" indent="-171450" algn="just">
              <a:buFont typeface="Arial"/>
              <a:buChar char="•"/>
            </a:pPr>
            <a:r>
              <a:rPr lang="en-GB" b="1" dirty="0">
                <a:latin typeface="D-DIN"/>
              </a:rPr>
              <a:t>Mobbing </a:t>
            </a:r>
            <a:r>
              <a:rPr lang="en-GB" dirty="0">
                <a:latin typeface="D-DIN"/>
              </a:rPr>
              <a:t>je </a:t>
            </a:r>
            <a:r>
              <a:rPr lang="en-GB" dirty="0" err="1">
                <a:latin typeface="D-DIN"/>
              </a:rPr>
              <a:t>šikana</a:t>
            </a:r>
            <a:r>
              <a:rPr lang="en-GB" dirty="0">
                <a:latin typeface="D-DIN"/>
              </a:rPr>
              <a:t> ze </a:t>
            </a:r>
            <a:r>
              <a:rPr lang="en-GB" dirty="0" err="1">
                <a:latin typeface="D-DIN"/>
              </a:rPr>
              <a:t>strany</a:t>
            </a:r>
            <a:r>
              <a:rPr lang="en-GB" dirty="0">
                <a:latin typeface="D-DIN"/>
              </a:rPr>
              <a:t> </a:t>
            </a:r>
            <a:r>
              <a:rPr lang="en-GB" dirty="0" err="1">
                <a:latin typeface="D-DIN"/>
              </a:rPr>
              <a:t>kolegů</a:t>
            </a:r>
            <a:r>
              <a:rPr lang="en-GB" dirty="0">
                <a:latin typeface="D-DIN"/>
              </a:rPr>
              <a:t> a </a:t>
            </a:r>
            <a:r>
              <a:rPr lang="en-GB" dirty="0" err="1">
                <a:latin typeface="D-DIN"/>
              </a:rPr>
              <a:t>kolegyň</a:t>
            </a:r>
            <a:r>
              <a:rPr lang="en-GB" dirty="0">
                <a:latin typeface="D-DIN"/>
              </a:rPr>
              <a:t>, </a:t>
            </a:r>
            <a:r>
              <a:rPr lang="en-GB" dirty="0" err="1">
                <a:latin typeface="D-DIN"/>
              </a:rPr>
              <a:t>projevuje</a:t>
            </a:r>
            <a:r>
              <a:rPr lang="en-GB" dirty="0">
                <a:latin typeface="D-DIN"/>
              </a:rPr>
              <a:t> se </a:t>
            </a:r>
            <a:r>
              <a:rPr lang="en-GB" dirty="0" err="1">
                <a:latin typeface="D-DIN"/>
              </a:rPr>
              <a:t>zesměšňováním</a:t>
            </a:r>
            <a:r>
              <a:rPr lang="en-GB" dirty="0">
                <a:latin typeface="D-DIN"/>
              </a:rPr>
              <a:t>, </a:t>
            </a:r>
            <a:r>
              <a:rPr lang="en-GB" dirty="0" err="1">
                <a:latin typeface="D-DIN"/>
              </a:rPr>
              <a:t>nepřiměřenou</a:t>
            </a:r>
            <a:r>
              <a:rPr lang="en-GB" dirty="0">
                <a:latin typeface="D-DIN"/>
              </a:rPr>
              <a:t> </a:t>
            </a:r>
            <a:r>
              <a:rPr lang="en-GB" dirty="0" err="1">
                <a:latin typeface="D-DIN"/>
              </a:rPr>
              <a:t>kritičností</a:t>
            </a:r>
            <a:r>
              <a:rPr lang="en-GB" dirty="0">
                <a:latin typeface="D-DIN"/>
              </a:rPr>
              <a:t> </a:t>
            </a:r>
            <a:r>
              <a:rPr lang="en-GB" dirty="0" err="1">
                <a:latin typeface="D-DIN"/>
              </a:rPr>
              <a:t>či</a:t>
            </a:r>
            <a:r>
              <a:rPr lang="en-GB" dirty="0">
                <a:latin typeface="D-DIN"/>
              </a:rPr>
              <a:t> </a:t>
            </a:r>
            <a:r>
              <a:rPr lang="en-GB" dirty="0" err="1">
                <a:latin typeface="D-DIN"/>
              </a:rPr>
              <a:t>vyčleňováním</a:t>
            </a:r>
            <a:r>
              <a:rPr lang="en-GB" dirty="0">
                <a:latin typeface="D-DIN"/>
              </a:rPr>
              <a:t> z </a:t>
            </a:r>
            <a:r>
              <a:rPr lang="en-GB" dirty="0" err="1">
                <a:latin typeface="D-DIN"/>
              </a:rPr>
              <a:t>kolektivu</a:t>
            </a:r>
          </a:p>
          <a:p>
            <a:pPr marL="171450" indent="-171450" algn="just">
              <a:buFont typeface="Arial"/>
              <a:buChar char="•"/>
            </a:pPr>
            <a:r>
              <a:rPr lang="en-GB" b="1" dirty="0" err="1">
                <a:latin typeface="D-DIN"/>
              </a:rPr>
              <a:t>Defamace</a:t>
            </a:r>
            <a:r>
              <a:rPr lang="en-GB" b="1" dirty="0">
                <a:latin typeface="D-DIN"/>
              </a:rPr>
              <a:t> </a:t>
            </a:r>
            <a:r>
              <a:rPr lang="en-GB" dirty="0" err="1">
                <a:latin typeface="D-DIN"/>
              </a:rPr>
              <a:t>značí</a:t>
            </a:r>
            <a:r>
              <a:rPr lang="en-GB" dirty="0">
                <a:latin typeface="D-DIN"/>
              </a:rPr>
              <a:t> </a:t>
            </a:r>
            <a:r>
              <a:rPr lang="en-GB" dirty="0" err="1">
                <a:latin typeface="D-DIN"/>
              </a:rPr>
              <a:t>znevažování</a:t>
            </a:r>
            <a:r>
              <a:rPr lang="en-GB" dirty="0">
                <a:latin typeface="D-DIN"/>
              </a:rPr>
              <a:t> a </a:t>
            </a:r>
            <a:r>
              <a:rPr lang="en-GB" dirty="0" err="1">
                <a:latin typeface="D-DIN"/>
              </a:rPr>
              <a:t>poškozování</a:t>
            </a:r>
            <a:r>
              <a:rPr lang="en-GB" dirty="0">
                <a:latin typeface="D-DIN"/>
              </a:rPr>
              <a:t> </a:t>
            </a:r>
            <a:r>
              <a:rPr lang="en-GB" dirty="0" err="1">
                <a:latin typeface="D-DIN"/>
              </a:rPr>
              <a:t>pověsti</a:t>
            </a:r>
            <a:r>
              <a:rPr lang="en-GB" dirty="0">
                <a:latin typeface="D-DIN"/>
              </a:rPr>
              <a:t>, </a:t>
            </a:r>
            <a:r>
              <a:rPr lang="en-GB" dirty="0" err="1">
                <a:latin typeface="D-DIN"/>
              </a:rPr>
              <a:t>projevuje</a:t>
            </a:r>
            <a:r>
              <a:rPr lang="en-GB" dirty="0">
                <a:latin typeface="D-DIN"/>
              </a:rPr>
              <a:t> se </a:t>
            </a:r>
            <a:r>
              <a:rPr lang="en-GB" dirty="0" err="1">
                <a:latin typeface="D-DIN"/>
              </a:rPr>
              <a:t>šířením</a:t>
            </a:r>
            <a:r>
              <a:rPr lang="en-GB" dirty="0">
                <a:latin typeface="D-DIN"/>
              </a:rPr>
              <a:t> </a:t>
            </a:r>
            <a:r>
              <a:rPr lang="en-GB" dirty="0" err="1">
                <a:latin typeface="D-DIN"/>
              </a:rPr>
              <a:t>pomluv</a:t>
            </a:r>
            <a:r>
              <a:rPr lang="en-GB" dirty="0">
                <a:latin typeface="D-DIN"/>
              </a:rPr>
              <a:t>, </a:t>
            </a:r>
            <a:r>
              <a:rPr lang="en-GB" dirty="0" err="1">
                <a:latin typeface="D-DIN"/>
              </a:rPr>
              <a:t>například</a:t>
            </a:r>
            <a:r>
              <a:rPr lang="en-GB" dirty="0">
                <a:latin typeface="D-DIN"/>
              </a:rPr>
              <a:t> s </a:t>
            </a:r>
            <a:r>
              <a:rPr lang="en-GB" dirty="0" err="1">
                <a:latin typeface="D-DIN"/>
              </a:rPr>
              <a:t>cílem</a:t>
            </a:r>
            <a:r>
              <a:rPr lang="en-GB" dirty="0">
                <a:latin typeface="D-DIN"/>
              </a:rPr>
              <a:t> </a:t>
            </a:r>
            <a:r>
              <a:rPr lang="en-GB" dirty="0" err="1">
                <a:latin typeface="D-DIN"/>
              </a:rPr>
              <a:t>dosáhnout</a:t>
            </a:r>
            <a:r>
              <a:rPr lang="en-GB" dirty="0">
                <a:latin typeface="D-DIN"/>
              </a:rPr>
              <a:t> </a:t>
            </a:r>
            <a:r>
              <a:rPr lang="en-GB" dirty="0" err="1">
                <a:latin typeface="D-DIN"/>
              </a:rPr>
              <a:t>povýšení</a:t>
            </a:r>
            <a:r>
              <a:rPr lang="en-GB" dirty="0">
                <a:latin typeface="D-DIN"/>
              </a:rPr>
              <a:t> </a:t>
            </a:r>
            <a:r>
              <a:rPr lang="en-GB" dirty="0" err="1">
                <a:latin typeface="D-DIN"/>
              </a:rPr>
              <a:t>na</a:t>
            </a:r>
            <a:r>
              <a:rPr lang="en-GB" dirty="0">
                <a:latin typeface="D-DIN"/>
              </a:rPr>
              <a:t> </a:t>
            </a:r>
            <a:r>
              <a:rPr lang="en-GB" dirty="0" err="1">
                <a:latin typeface="D-DIN"/>
              </a:rPr>
              <a:t>úkor</a:t>
            </a:r>
            <a:r>
              <a:rPr lang="en-GB" dirty="0">
                <a:latin typeface="D-DIN"/>
              </a:rPr>
              <a:t> </a:t>
            </a:r>
            <a:r>
              <a:rPr lang="en-GB" dirty="0" err="1">
                <a:latin typeface="D-DIN"/>
              </a:rPr>
              <a:t>znevážené</a:t>
            </a:r>
            <a:r>
              <a:rPr lang="en-GB" dirty="0">
                <a:latin typeface="D-DIN"/>
              </a:rPr>
              <a:t> </a:t>
            </a:r>
            <a:r>
              <a:rPr lang="en-GB" dirty="0" err="1">
                <a:latin typeface="D-DIN"/>
              </a:rPr>
              <a:t>osoby</a:t>
            </a:r>
          </a:p>
          <a:p>
            <a:pPr marL="171450" indent="-171450" algn="just">
              <a:buFont typeface="Arial"/>
              <a:buChar char="•"/>
            </a:pPr>
            <a:r>
              <a:rPr lang="en-GB" b="1" dirty="0">
                <a:latin typeface="D-DIN"/>
              </a:rPr>
              <a:t>Silent treatment</a:t>
            </a:r>
            <a:r>
              <a:rPr lang="en-GB" dirty="0">
                <a:latin typeface="D-DIN"/>
              </a:rPr>
              <a:t> je </a:t>
            </a:r>
            <a:r>
              <a:rPr lang="en-GB" dirty="0" err="1">
                <a:latin typeface="D-DIN"/>
              </a:rPr>
              <a:t>specifický</a:t>
            </a:r>
            <a:r>
              <a:rPr lang="en-GB" dirty="0">
                <a:latin typeface="D-DIN"/>
              </a:rPr>
              <a:t> </a:t>
            </a:r>
            <a:r>
              <a:rPr lang="en-GB" dirty="0" err="1">
                <a:latin typeface="D-DIN"/>
              </a:rPr>
              <a:t>druh</a:t>
            </a:r>
            <a:r>
              <a:rPr lang="en-GB" dirty="0">
                <a:latin typeface="D-DIN"/>
              </a:rPr>
              <a:t> </a:t>
            </a:r>
            <a:r>
              <a:rPr lang="en-GB" dirty="0" err="1">
                <a:latin typeface="D-DIN"/>
              </a:rPr>
              <a:t>šikany</a:t>
            </a:r>
            <a:r>
              <a:rPr lang="en-GB" dirty="0">
                <a:latin typeface="D-DIN"/>
              </a:rPr>
              <a:t>, </a:t>
            </a:r>
            <a:r>
              <a:rPr lang="en-GB" dirty="0" err="1">
                <a:latin typeface="D-DIN"/>
              </a:rPr>
              <a:t>který</a:t>
            </a:r>
            <a:r>
              <a:rPr lang="en-GB" dirty="0">
                <a:latin typeface="D-DIN"/>
              </a:rPr>
              <a:t> se </a:t>
            </a:r>
            <a:r>
              <a:rPr lang="en-GB" dirty="0" err="1">
                <a:latin typeface="D-DIN"/>
              </a:rPr>
              <a:t>vyznačuje</a:t>
            </a:r>
            <a:r>
              <a:rPr lang="en-GB" dirty="0">
                <a:latin typeface="D-DIN"/>
              </a:rPr>
              <a:t> </a:t>
            </a:r>
            <a:r>
              <a:rPr lang="en-GB" dirty="0" err="1">
                <a:latin typeface="D-DIN"/>
              </a:rPr>
              <a:t>ignorováním</a:t>
            </a:r>
            <a:r>
              <a:rPr lang="en-GB" dirty="0">
                <a:latin typeface="D-DIN"/>
              </a:rPr>
              <a:t> a </a:t>
            </a:r>
            <a:r>
              <a:rPr lang="en-GB" dirty="0" err="1">
                <a:latin typeface="D-DIN"/>
              </a:rPr>
              <a:t>přehlížením</a:t>
            </a:r>
            <a:r>
              <a:rPr lang="en-GB" dirty="0">
                <a:latin typeface="D-DIN"/>
              </a:rPr>
              <a:t> </a:t>
            </a:r>
            <a:r>
              <a:rPr lang="en-GB" dirty="0" err="1">
                <a:latin typeface="D-DIN"/>
              </a:rPr>
              <a:t>osoby</a:t>
            </a:r>
          </a:p>
          <a:p>
            <a:pPr algn="just"/>
            <a:endParaRPr lang="en-GB" dirty="0">
              <a:latin typeface="D-DIN"/>
            </a:endParaRPr>
          </a:p>
          <a:p>
            <a:pPr algn="just"/>
            <a:r>
              <a:rPr lang="en-GB" dirty="0" err="1">
                <a:latin typeface="D-DIN"/>
              </a:rPr>
              <a:t>Genderově</a:t>
            </a:r>
            <a:r>
              <a:rPr lang="en-GB" dirty="0">
                <a:latin typeface="D-DIN"/>
              </a:rPr>
              <a:t> </a:t>
            </a:r>
            <a:r>
              <a:rPr lang="en-GB" dirty="0" err="1">
                <a:latin typeface="D-DIN"/>
              </a:rPr>
              <a:t>podmíněné</a:t>
            </a:r>
            <a:r>
              <a:rPr lang="en-GB" dirty="0">
                <a:latin typeface="D-DIN"/>
              </a:rPr>
              <a:t> </a:t>
            </a:r>
            <a:r>
              <a:rPr lang="en-GB" dirty="0" err="1">
                <a:latin typeface="D-DIN"/>
              </a:rPr>
              <a:t>násilí</a:t>
            </a:r>
            <a:r>
              <a:rPr lang="en-GB" dirty="0">
                <a:latin typeface="D-DIN"/>
              </a:rPr>
              <a:t> je </a:t>
            </a:r>
            <a:r>
              <a:rPr lang="en-GB" dirty="0" err="1">
                <a:latin typeface="D-DIN"/>
              </a:rPr>
              <a:t>chápáno</a:t>
            </a:r>
            <a:r>
              <a:rPr lang="en-GB" dirty="0">
                <a:latin typeface="D-DIN"/>
              </a:rPr>
              <a:t> </a:t>
            </a:r>
            <a:r>
              <a:rPr lang="en-GB" dirty="0">
                <a:effectLst/>
                <a:latin typeface="D-DIN"/>
              </a:rPr>
              <a:t>a </a:t>
            </a:r>
            <a:r>
              <a:rPr lang="en-GB" dirty="0" err="1">
                <a:latin typeface="D-DIN"/>
              </a:rPr>
              <a:t>pojímáno</a:t>
            </a:r>
            <a:r>
              <a:rPr lang="en-GB" dirty="0">
                <a:latin typeface="D-DIN"/>
              </a:rPr>
              <a:t> </a:t>
            </a:r>
            <a:r>
              <a:rPr lang="en-GB" dirty="0" err="1">
                <a:latin typeface="D-DIN"/>
              </a:rPr>
              <a:t>jako</a:t>
            </a:r>
            <a:r>
              <a:rPr lang="en-GB" dirty="0">
                <a:latin typeface="D-DIN"/>
              </a:rPr>
              <a:t> </a:t>
            </a:r>
            <a:r>
              <a:rPr lang="en-GB" dirty="0" err="1">
                <a:latin typeface="D-DIN"/>
              </a:rPr>
              <a:t>kontinuum</a:t>
            </a:r>
            <a:r>
              <a:rPr lang="en-GB" dirty="0">
                <a:latin typeface="D-DIN"/>
              </a:rPr>
              <a:t>, v </a:t>
            </a:r>
            <a:r>
              <a:rPr lang="en-GB" dirty="0" err="1">
                <a:latin typeface="D-DIN"/>
              </a:rPr>
              <a:t>němž</a:t>
            </a:r>
            <a:r>
              <a:rPr lang="en-GB" dirty="0">
                <a:latin typeface="D-DIN"/>
              </a:rPr>
              <a:t> </a:t>
            </a:r>
            <a:r>
              <a:rPr lang="en-GB" dirty="0" err="1">
                <a:latin typeface="D-DIN"/>
              </a:rPr>
              <a:t>zdánlivě</a:t>
            </a:r>
            <a:r>
              <a:rPr lang="en-GB" dirty="0">
                <a:latin typeface="D-DIN"/>
              </a:rPr>
              <a:t> "</a:t>
            </a:r>
            <a:r>
              <a:rPr lang="en-GB" dirty="0" err="1">
                <a:latin typeface="D-DIN"/>
              </a:rPr>
              <a:t>nevinné</a:t>
            </a:r>
            <a:r>
              <a:rPr lang="en-GB" dirty="0">
                <a:latin typeface="D-DIN"/>
              </a:rPr>
              <a:t>" </a:t>
            </a:r>
            <a:r>
              <a:rPr lang="en-GB" dirty="0" err="1">
                <a:latin typeface="D-DIN"/>
              </a:rPr>
              <a:t>nebo</a:t>
            </a:r>
            <a:r>
              <a:rPr lang="en-GB" dirty="0">
                <a:latin typeface="D-DIN"/>
              </a:rPr>
              <a:t> "</a:t>
            </a:r>
            <a:r>
              <a:rPr lang="en-GB" dirty="0" err="1">
                <a:latin typeface="D-DIN"/>
              </a:rPr>
              <a:t>mírné</a:t>
            </a:r>
            <a:r>
              <a:rPr lang="en-GB" dirty="0">
                <a:latin typeface="D-DIN"/>
              </a:rPr>
              <a:t>" </a:t>
            </a:r>
            <a:r>
              <a:rPr lang="en-GB" dirty="0" err="1">
                <a:latin typeface="D-DIN"/>
              </a:rPr>
              <a:t>formy</a:t>
            </a:r>
            <a:r>
              <a:rPr lang="en-GB" dirty="0">
                <a:latin typeface="D-DIN"/>
              </a:rPr>
              <a:t> </a:t>
            </a:r>
            <a:r>
              <a:rPr lang="en-GB" dirty="0" err="1">
                <a:latin typeface="D-DIN"/>
              </a:rPr>
              <a:t>pochybení</a:t>
            </a:r>
            <a:r>
              <a:rPr lang="en-GB" dirty="0">
                <a:effectLst/>
                <a:latin typeface="D-DIN"/>
              </a:rPr>
              <a:t>, </a:t>
            </a:r>
            <a:r>
              <a:rPr lang="en-GB" dirty="0" err="1">
                <a:latin typeface="D-DIN"/>
              </a:rPr>
              <a:t>pokud</a:t>
            </a:r>
            <a:r>
              <a:rPr lang="en-GB" dirty="0">
                <a:latin typeface="D-DIN"/>
              </a:rPr>
              <a:t> </a:t>
            </a:r>
            <a:r>
              <a:rPr lang="en-GB" dirty="0" err="1">
                <a:latin typeface="D-DIN"/>
              </a:rPr>
              <a:t>nejsou</a:t>
            </a:r>
            <a:r>
              <a:rPr lang="en-GB" dirty="0">
                <a:latin typeface="D-DIN"/>
              </a:rPr>
              <a:t> </a:t>
            </a:r>
            <a:r>
              <a:rPr lang="en-GB" dirty="0" err="1">
                <a:latin typeface="D-DIN"/>
              </a:rPr>
              <a:t>řešeny</a:t>
            </a:r>
            <a:r>
              <a:rPr lang="en-GB" dirty="0">
                <a:effectLst/>
                <a:latin typeface="D-DIN"/>
              </a:rPr>
              <a:t>, </a:t>
            </a:r>
            <a:r>
              <a:rPr lang="en-GB" dirty="0" err="1">
                <a:latin typeface="D-DIN"/>
              </a:rPr>
              <a:t>mají</a:t>
            </a:r>
            <a:r>
              <a:rPr lang="en-GB" dirty="0">
                <a:latin typeface="D-DIN"/>
              </a:rPr>
              <a:t> </a:t>
            </a:r>
            <a:r>
              <a:rPr lang="en-GB" dirty="0" err="1">
                <a:latin typeface="D-DIN"/>
              </a:rPr>
              <a:t>tendenci</a:t>
            </a:r>
            <a:r>
              <a:rPr lang="en-GB" dirty="0">
                <a:latin typeface="D-DIN"/>
              </a:rPr>
              <a:t> </a:t>
            </a:r>
            <a:r>
              <a:rPr lang="en-GB" dirty="0" err="1">
                <a:latin typeface="D-DIN"/>
              </a:rPr>
              <a:t>postupně</a:t>
            </a:r>
            <a:r>
              <a:rPr lang="en-GB" dirty="0">
                <a:latin typeface="D-DIN"/>
              </a:rPr>
              <a:t> </a:t>
            </a:r>
            <a:r>
              <a:rPr lang="en-GB" dirty="0" err="1">
                <a:latin typeface="D-DIN"/>
              </a:rPr>
              <a:t>přerůst</a:t>
            </a:r>
            <a:r>
              <a:rPr lang="en-GB" dirty="0">
                <a:latin typeface="D-DIN"/>
              </a:rPr>
              <a:t> v </a:t>
            </a:r>
            <a:r>
              <a:rPr lang="en-GB" dirty="0" err="1">
                <a:latin typeface="D-DIN"/>
              </a:rPr>
              <a:t>závažnější</a:t>
            </a:r>
            <a:r>
              <a:rPr lang="en-GB" dirty="0">
                <a:latin typeface="D-DIN"/>
              </a:rPr>
              <a:t> a </a:t>
            </a:r>
            <a:r>
              <a:rPr lang="en-GB" dirty="0" err="1">
                <a:latin typeface="D-DIN"/>
              </a:rPr>
              <a:t>těžší</a:t>
            </a:r>
            <a:r>
              <a:rPr lang="en-GB" dirty="0">
                <a:latin typeface="D-DIN"/>
              </a:rPr>
              <a:t> </a:t>
            </a:r>
            <a:r>
              <a:rPr lang="en-GB" dirty="0" err="1">
                <a:latin typeface="D-DIN"/>
              </a:rPr>
              <a:t>formy</a:t>
            </a:r>
            <a:r>
              <a:rPr lang="en-GB" dirty="0">
                <a:latin typeface="D-DIN"/>
              </a:rPr>
              <a:t> </a:t>
            </a:r>
            <a:r>
              <a:rPr lang="en-GB" dirty="0" err="1">
                <a:latin typeface="D-DIN"/>
              </a:rPr>
              <a:t>násilí</a:t>
            </a:r>
            <a:r>
              <a:rPr lang="en-GB" dirty="0">
                <a:latin typeface="D-DIN"/>
              </a:rPr>
              <a:t>. V </a:t>
            </a:r>
            <a:r>
              <a:rPr lang="en-GB" dirty="0" err="1">
                <a:latin typeface="D-DIN"/>
              </a:rPr>
              <a:t>rámci</a:t>
            </a:r>
            <a:r>
              <a:rPr lang="en-GB" dirty="0">
                <a:latin typeface="D-DIN"/>
              </a:rPr>
              <a:t> </a:t>
            </a:r>
            <a:r>
              <a:rPr lang="en-GB" dirty="0" err="1">
                <a:latin typeface="D-DIN"/>
              </a:rPr>
              <a:t>tohoto</a:t>
            </a:r>
            <a:r>
              <a:rPr lang="en-GB" dirty="0">
                <a:latin typeface="D-DIN"/>
              </a:rPr>
              <a:t> </a:t>
            </a:r>
            <a:r>
              <a:rPr lang="en-GB" dirty="0" err="1">
                <a:latin typeface="D-DIN"/>
              </a:rPr>
              <a:t>kontinua</a:t>
            </a:r>
            <a:r>
              <a:rPr lang="en-GB" dirty="0">
                <a:latin typeface="D-DIN"/>
              </a:rPr>
              <a:t> </a:t>
            </a:r>
            <a:r>
              <a:rPr lang="en-GB" dirty="0" err="1">
                <a:latin typeface="D-DIN"/>
              </a:rPr>
              <a:t>lze</a:t>
            </a:r>
            <a:r>
              <a:rPr lang="en-GB" dirty="0">
                <a:latin typeface="D-DIN"/>
              </a:rPr>
              <a:t> </a:t>
            </a:r>
            <a:r>
              <a:rPr lang="en-GB" dirty="0" err="1">
                <a:latin typeface="D-DIN"/>
              </a:rPr>
              <a:t>uvažovat</a:t>
            </a:r>
            <a:r>
              <a:rPr lang="en-GB" dirty="0">
                <a:latin typeface="D-DIN"/>
              </a:rPr>
              <a:t> o </a:t>
            </a:r>
            <a:r>
              <a:rPr lang="en-GB" dirty="0" err="1">
                <a:latin typeface="D-DIN"/>
              </a:rPr>
              <a:t>nevhodných</a:t>
            </a:r>
            <a:r>
              <a:rPr lang="en-GB" dirty="0">
                <a:latin typeface="D-DIN"/>
              </a:rPr>
              <a:t> </a:t>
            </a:r>
            <a:r>
              <a:rPr lang="en-GB" dirty="0" err="1">
                <a:latin typeface="D-DIN"/>
              </a:rPr>
              <a:t>otázkách</a:t>
            </a:r>
            <a:r>
              <a:rPr lang="en-GB" dirty="0">
                <a:latin typeface="D-DIN"/>
              </a:rPr>
              <a:t> </a:t>
            </a:r>
            <a:r>
              <a:rPr lang="en-GB" dirty="0" err="1">
                <a:latin typeface="D-DIN"/>
              </a:rPr>
              <a:t>na</a:t>
            </a:r>
            <a:r>
              <a:rPr lang="en-GB" dirty="0">
                <a:latin typeface="D-DIN"/>
              </a:rPr>
              <a:t> </a:t>
            </a:r>
            <a:r>
              <a:rPr lang="en-GB" dirty="0" err="1">
                <a:latin typeface="D-DIN"/>
              </a:rPr>
              <a:t>soukromý</a:t>
            </a:r>
            <a:r>
              <a:rPr lang="en-GB" dirty="0">
                <a:latin typeface="D-DIN"/>
              </a:rPr>
              <a:t> </a:t>
            </a:r>
            <a:r>
              <a:rPr lang="en-GB" dirty="0" err="1">
                <a:latin typeface="D-DIN"/>
              </a:rPr>
              <a:t>život</a:t>
            </a:r>
            <a:r>
              <a:rPr lang="en-GB" dirty="0">
                <a:effectLst/>
                <a:latin typeface="D-DIN"/>
              </a:rPr>
              <a:t>, </a:t>
            </a:r>
            <a:r>
              <a:rPr lang="en-GB" dirty="0" err="1">
                <a:latin typeface="D-DIN"/>
              </a:rPr>
              <a:t>poznámkách</a:t>
            </a:r>
            <a:r>
              <a:rPr lang="en-GB" dirty="0">
                <a:latin typeface="D-DIN"/>
              </a:rPr>
              <a:t> o </a:t>
            </a:r>
            <a:r>
              <a:rPr lang="en-GB" dirty="0" err="1">
                <a:latin typeface="D-DIN"/>
              </a:rPr>
              <a:t>vzhledu</a:t>
            </a:r>
            <a:r>
              <a:rPr lang="en-GB" dirty="0">
                <a:effectLst/>
                <a:latin typeface="D-DIN"/>
              </a:rPr>
              <a:t>, </a:t>
            </a:r>
            <a:r>
              <a:rPr lang="en-GB" dirty="0">
                <a:latin typeface="D-DIN"/>
              </a:rPr>
              <a:t>"</a:t>
            </a:r>
            <a:r>
              <a:rPr lang="en-GB" dirty="0" err="1">
                <a:latin typeface="D-DIN"/>
              </a:rPr>
              <a:t>nechtěném</a:t>
            </a:r>
            <a:r>
              <a:rPr lang="en-GB" dirty="0">
                <a:latin typeface="D-DIN"/>
              </a:rPr>
              <a:t>" </a:t>
            </a:r>
            <a:r>
              <a:rPr lang="en-GB" dirty="0" err="1">
                <a:latin typeface="D-DIN"/>
              </a:rPr>
              <a:t>tělesném</a:t>
            </a:r>
            <a:r>
              <a:rPr lang="en-GB" dirty="0">
                <a:latin typeface="D-DIN"/>
              </a:rPr>
              <a:t> </a:t>
            </a:r>
            <a:r>
              <a:rPr lang="en-GB" dirty="0" err="1">
                <a:latin typeface="D-DIN"/>
              </a:rPr>
              <a:t>kontaktu</a:t>
            </a:r>
            <a:r>
              <a:rPr lang="en-GB" dirty="0">
                <a:effectLst/>
                <a:latin typeface="D-DIN"/>
              </a:rPr>
              <a:t>, </a:t>
            </a:r>
            <a:r>
              <a:rPr lang="en-GB" dirty="0" err="1">
                <a:latin typeface="D-DIN"/>
              </a:rPr>
              <a:t>sexistických</a:t>
            </a:r>
            <a:r>
              <a:rPr lang="en-GB" dirty="0">
                <a:latin typeface="D-DIN"/>
              </a:rPr>
              <a:t> </a:t>
            </a:r>
            <a:r>
              <a:rPr lang="en-GB" dirty="0" err="1">
                <a:latin typeface="D-DIN"/>
              </a:rPr>
              <a:t>vtipech</a:t>
            </a:r>
            <a:r>
              <a:rPr lang="en-GB" dirty="0">
                <a:effectLst/>
                <a:latin typeface="D-DIN"/>
              </a:rPr>
              <a:t>, </a:t>
            </a:r>
            <a:r>
              <a:rPr lang="en-GB" dirty="0" err="1">
                <a:latin typeface="D-DIN"/>
              </a:rPr>
              <a:t>vmanévrování</a:t>
            </a:r>
            <a:r>
              <a:rPr lang="en-GB" dirty="0">
                <a:latin typeface="D-DIN"/>
              </a:rPr>
              <a:t> </a:t>
            </a:r>
            <a:r>
              <a:rPr lang="en-GB" dirty="0" err="1">
                <a:latin typeface="D-DIN"/>
              </a:rPr>
              <a:t>obětí</a:t>
            </a:r>
            <a:r>
              <a:rPr lang="en-GB" dirty="0">
                <a:latin typeface="D-DIN"/>
              </a:rPr>
              <a:t> do </a:t>
            </a:r>
            <a:r>
              <a:rPr lang="en-GB" dirty="0" err="1">
                <a:latin typeface="D-DIN"/>
              </a:rPr>
              <a:t>nechtěných</a:t>
            </a:r>
            <a:r>
              <a:rPr lang="en-GB" dirty="0">
                <a:latin typeface="D-DIN"/>
              </a:rPr>
              <a:t> "</a:t>
            </a:r>
            <a:r>
              <a:rPr lang="en-GB" dirty="0" err="1">
                <a:latin typeface="D-DIN"/>
              </a:rPr>
              <a:t>intimních</a:t>
            </a:r>
            <a:r>
              <a:rPr lang="en-GB" dirty="0">
                <a:latin typeface="D-DIN"/>
              </a:rPr>
              <a:t>" </a:t>
            </a:r>
            <a:r>
              <a:rPr lang="en-GB" dirty="0" err="1">
                <a:latin typeface="D-DIN"/>
              </a:rPr>
              <a:t>schůzek</a:t>
            </a:r>
            <a:r>
              <a:rPr lang="en-GB" dirty="0">
                <a:latin typeface="D-DIN"/>
              </a:rPr>
              <a:t> </a:t>
            </a:r>
            <a:r>
              <a:rPr lang="en-GB" dirty="0" err="1">
                <a:latin typeface="D-DIN"/>
              </a:rPr>
              <a:t>atd</a:t>
            </a:r>
            <a:r>
              <a:rPr lang="en-GB" dirty="0">
                <a:latin typeface="D-DIN"/>
              </a:rPr>
              <a:t>. </a:t>
            </a:r>
            <a:r>
              <a:rPr lang="en-GB" dirty="0" err="1">
                <a:latin typeface="D-DIN"/>
              </a:rPr>
              <a:t>až</a:t>
            </a:r>
            <a:r>
              <a:rPr lang="en-GB" dirty="0">
                <a:latin typeface="D-DIN"/>
              </a:rPr>
              <a:t> po </a:t>
            </a:r>
            <a:r>
              <a:rPr lang="en-GB" dirty="0" err="1">
                <a:latin typeface="D-DIN"/>
              </a:rPr>
              <a:t>situace</a:t>
            </a:r>
            <a:r>
              <a:rPr lang="en-GB" dirty="0">
                <a:effectLst/>
                <a:latin typeface="D-DIN"/>
              </a:rPr>
              <a:t>, </a:t>
            </a:r>
            <a:r>
              <a:rPr lang="en-GB" dirty="0" err="1">
                <a:latin typeface="D-DIN"/>
              </a:rPr>
              <a:t>které</a:t>
            </a:r>
            <a:r>
              <a:rPr lang="en-GB" dirty="0">
                <a:latin typeface="D-DIN"/>
              </a:rPr>
              <a:t> </a:t>
            </a:r>
            <a:r>
              <a:rPr lang="en-GB" dirty="0" err="1">
                <a:latin typeface="D-DIN"/>
              </a:rPr>
              <a:t>zahrnují</a:t>
            </a:r>
            <a:r>
              <a:rPr lang="en-GB" dirty="0">
                <a:latin typeface="D-DIN"/>
              </a:rPr>
              <a:t> </a:t>
            </a:r>
            <a:r>
              <a:rPr lang="en-GB" dirty="0" err="1">
                <a:latin typeface="D-DIN"/>
              </a:rPr>
              <a:t>fyzické</a:t>
            </a:r>
            <a:r>
              <a:rPr lang="en-GB" dirty="0">
                <a:latin typeface="D-DIN"/>
              </a:rPr>
              <a:t> a</a:t>
            </a:r>
            <a:r>
              <a:rPr lang="en-GB" dirty="0">
                <a:effectLst/>
                <a:latin typeface="D-DIN"/>
              </a:rPr>
              <a:t>/</a:t>
            </a:r>
            <a:r>
              <a:rPr lang="en-GB" dirty="0" err="1">
                <a:latin typeface="D-DIN"/>
              </a:rPr>
              <a:t>nebo</a:t>
            </a:r>
            <a:r>
              <a:rPr lang="en-GB" dirty="0">
                <a:latin typeface="D-DIN"/>
              </a:rPr>
              <a:t> </a:t>
            </a:r>
            <a:r>
              <a:rPr lang="en-GB" dirty="0" err="1">
                <a:latin typeface="D-DIN"/>
              </a:rPr>
              <a:t>sexuální</a:t>
            </a:r>
            <a:r>
              <a:rPr lang="en-GB" dirty="0">
                <a:latin typeface="D-DIN"/>
              </a:rPr>
              <a:t> </a:t>
            </a:r>
            <a:r>
              <a:rPr lang="en-GB" dirty="0" err="1">
                <a:latin typeface="D-DIN"/>
              </a:rPr>
              <a:t>násilí</a:t>
            </a:r>
            <a:r>
              <a:rPr lang="en-GB" dirty="0">
                <a:latin typeface="D-DIN"/>
              </a:rPr>
              <a:t>, a </a:t>
            </a:r>
            <a:r>
              <a:rPr lang="en-GB" dirty="0" err="1">
                <a:latin typeface="D-DIN"/>
              </a:rPr>
              <a:t>dokonce</a:t>
            </a:r>
            <a:r>
              <a:rPr lang="en-GB" dirty="0">
                <a:latin typeface="D-DIN"/>
              </a:rPr>
              <a:t> </a:t>
            </a:r>
            <a:r>
              <a:rPr lang="en-GB" dirty="0" err="1">
                <a:latin typeface="D-DIN"/>
              </a:rPr>
              <a:t>znásilnění</a:t>
            </a:r>
            <a:r>
              <a:rPr lang="en-GB" dirty="0">
                <a:effectLst/>
                <a:latin typeface="D-DIN"/>
              </a:rPr>
              <a:t>. </a:t>
            </a:r>
            <a:r>
              <a:rPr lang="en-GB" dirty="0">
                <a:latin typeface="D-DIN"/>
              </a:rPr>
              <a:t>V </a:t>
            </a:r>
            <a:r>
              <a:rPr lang="en-GB" dirty="0" err="1">
                <a:latin typeface="D-DIN"/>
              </a:rPr>
              <a:t>tomto</a:t>
            </a:r>
            <a:r>
              <a:rPr lang="en-GB" dirty="0">
                <a:latin typeface="D-DIN"/>
              </a:rPr>
              <a:t> </a:t>
            </a:r>
            <a:r>
              <a:rPr lang="en-GB" dirty="0" err="1">
                <a:latin typeface="D-DIN"/>
              </a:rPr>
              <a:t>pojetí</a:t>
            </a:r>
            <a:r>
              <a:rPr lang="en-GB" dirty="0">
                <a:latin typeface="D-DIN"/>
              </a:rPr>
              <a:t> se "</a:t>
            </a:r>
            <a:r>
              <a:rPr lang="en-GB" dirty="0" err="1">
                <a:latin typeface="D-DIN"/>
              </a:rPr>
              <a:t>násilí</a:t>
            </a:r>
            <a:r>
              <a:rPr lang="en-GB" dirty="0">
                <a:latin typeface="D-DIN"/>
              </a:rPr>
              <a:t>" </a:t>
            </a:r>
            <a:r>
              <a:rPr lang="en-GB" dirty="0" err="1">
                <a:latin typeface="D-DIN"/>
              </a:rPr>
              <a:t>používá</a:t>
            </a:r>
            <a:r>
              <a:rPr lang="en-GB" dirty="0">
                <a:latin typeface="D-DIN"/>
              </a:rPr>
              <a:t> </a:t>
            </a:r>
            <a:r>
              <a:rPr lang="en-GB" dirty="0" err="1">
                <a:latin typeface="D-DIN"/>
              </a:rPr>
              <a:t>jako</a:t>
            </a:r>
            <a:r>
              <a:rPr lang="en-GB" dirty="0">
                <a:latin typeface="D-DIN"/>
              </a:rPr>
              <a:t> </a:t>
            </a:r>
            <a:r>
              <a:rPr lang="en-GB" dirty="0" err="1">
                <a:latin typeface="D-DIN"/>
              </a:rPr>
              <a:t>souhrnný</a:t>
            </a:r>
            <a:r>
              <a:rPr lang="en-GB" dirty="0">
                <a:latin typeface="D-DIN"/>
              </a:rPr>
              <a:t> </a:t>
            </a:r>
            <a:r>
              <a:rPr lang="en-GB" dirty="0" err="1">
                <a:latin typeface="D-DIN"/>
              </a:rPr>
              <a:t>pojem</a:t>
            </a:r>
            <a:r>
              <a:rPr lang="en-GB" dirty="0">
                <a:latin typeface="D-DIN"/>
              </a:rPr>
              <a:t>, </a:t>
            </a:r>
            <a:r>
              <a:rPr lang="en-GB" dirty="0" err="1">
                <a:latin typeface="D-DIN"/>
              </a:rPr>
              <a:t>který</a:t>
            </a:r>
            <a:r>
              <a:rPr lang="en-GB" dirty="0">
                <a:latin typeface="D-DIN"/>
              </a:rPr>
              <a:t> </a:t>
            </a:r>
            <a:r>
              <a:rPr lang="en-GB" dirty="0" err="1">
                <a:latin typeface="D-DIN"/>
              </a:rPr>
              <a:t>zachycuje</a:t>
            </a:r>
            <a:r>
              <a:rPr lang="en-GB" dirty="0">
                <a:latin typeface="D-DIN"/>
              </a:rPr>
              <a:t> </a:t>
            </a:r>
            <a:r>
              <a:rPr lang="en-GB" dirty="0" err="1">
                <a:latin typeface="D-DIN"/>
              </a:rPr>
              <a:t>všechny</a:t>
            </a:r>
            <a:r>
              <a:rPr lang="en-GB" dirty="0">
                <a:latin typeface="D-DIN"/>
              </a:rPr>
              <a:t> </a:t>
            </a:r>
            <a:r>
              <a:rPr lang="en-GB" dirty="0" err="1">
                <a:latin typeface="D-DIN"/>
              </a:rPr>
              <a:t>stupně</a:t>
            </a:r>
            <a:r>
              <a:rPr lang="en-GB" dirty="0">
                <a:latin typeface="D-DIN"/>
              </a:rPr>
              <a:t> </a:t>
            </a:r>
            <a:r>
              <a:rPr lang="en-GB" dirty="0" err="1">
                <a:latin typeface="D-DIN"/>
              </a:rPr>
              <a:t>tohoto</a:t>
            </a:r>
            <a:r>
              <a:rPr lang="en-GB" dirty="0">
                <a:latin typeface="D-DIN"/>
              </a:rPr>
              <a:t> </a:t>
            </a:r>
            <a:r>
              <a:rPr lang="en-GB" dirty="0" err="1">
                <a:latin typeface="D-DIN"/>
              </a:rPr>
              <a:t>kontinua</a:t>
            </a:r>
            <a:r>
              <a:rPr lang="en-GB" dirty="0">
                <a:effectLst/>
                <a:latin typeface="D-DIN"/>
              </a:rPr>
              <a:t>.</a:t>
            </a:r>
            <a:endParaRPr lang="en-GB" dirty="0">
              <a:latin typeface="D-DIN"/>
            </a:endParaRPr>
          </a:p>
          <a:p>
            <a:pPr algn="just"/>
            <a:endParaRPr lang="en-GB">
              <a:latin typeface="D-DIN"/>
            </a:endParaRPr>
          </a:p>
          <a:p>
            <a:pPr algn="just">
              <a:lnSpc>
                <a:spcPct val="114999"/>
              </a:lnSpc>
              <a:spcAft>
                <a:spcPts val="800"/>
              </a:spcAft>
            </a:pPr>
            <a:r>
              <a:rPr lang="en-GB" i="1" dirty="0">
                <a:latin typeface="D-DIN"/>
              </a:rPr>
              <a:t>Zde se </a:t>
            </a:r>
            <a:r>
              <a:rPr lang="en-GB" i="1" dirty="0" err="1">
                <a:latin typeface="D-DIN"/>
              </a:rPr>
              <a:t>může</a:t>
            </a:r>
            <a:r>
              <a:rPr lang="en-GB" i="1" dirty="0">
                <a:latin typeface="D-DIN"/>
              </a:rPr>
              <a:t> </a:t>
            </a:r>
            <a:r>
              <a:rPr lang="en-GB" i="1" dirty="0" err="1">
                <a:latin typeface="D-DIN"/>
              </a:rPr>
              <a:t>školitel</a:t>
            </a:r>
            <a:r>
              <a:rPr lang="en-GB" i="1" dirty="0">
                <a:latin typeface="D-DIN"/>
              </a:rPr>
              <a:t> </a:t>
            </a:r>
            <a:r>
              <a:rPr lang="en-GB" i="1" dirty="0" err="1">
                <a:latin typeface="D-DIN"/>
              </a:rPr>
              <a:t>pozastavit</a:t>
            </a:r>
            <a:r>
              <a:rPr lang="en-GB" i="1" dirty="0">
                <a:latin typeface="D-DIN"/>
              </a:rPr>
              <a:t> a </a:t>
            </a:r>
            <a:r>
              <a:rPr lang="en-GB" i="1" dirty="0" err="1">
                <a:latin typeface="D-DIN"/>
              </a:rPr>
              <a:t>uvést</a:t>
            </a:r>
            <a:r>
              <a:rPr lang="en-GB" i="1" dirty="0">
                <a:latin typeface="D-DIN"/>
              </a:rPr>
              <a:t> </a:t>
            </a:r>
            <a:r>
              <a:rPr lang="en-GB" i="1" dirty="0" err="1">
                <a:latin typeface="D-DIN"/>
              </a:rPr>
              <a:t>příklady</a:t>
            </a:r>
            <a:r>
              <a:rPr lang="en-GB" i="1" dirty="0">
                <a:latin typeface="D-DIN"/>
              </a:rPr>
              <a:t> </a:t>
            </a:r>
            <a:r>
              <a:rPr lang="en-GB" i="1" dirty="0" err="1">
                <a:latin typeface="D-DIN"/>
              </a:rPr>
              <a:t>jednotlivých</a:t>
            </a:r>
            <a:r>
              <a:rPr lang="en-GB" i="1" dirty="0">
                <a:latin typeface="D-DIN"/>
              </a:rPr>
              <a:t> </a:t>
            </a:r>
            <a:r>
              <a:rPr lang="en-GB" i="1" dirty="0" err="1">
                <a:latin typeface="D-DIN"/>
              </a:rPr>
              <a:t>forem</a:t>
            </a:r>
            <a:r>
              <a:rPr lang="en-GB" i="1" dirty="0">
                <a:latin typeface="D-DIN"/>
              </a:rPr>
              <a:t> </a:t>
            </a:r>
            <a:r>
              <a:rPr lang="en-GB" i="1" dirty="0" err="1">
                <a:latin typeface="D-DIN"/>
              </a:rPr>
              <a:t>genderově</a:t>
            </a:r>
            <a:r>
              <a:rPr lang="en-GB" i="1" dirty="0">
                <a:latin typeface="D-DIN"/>
              </a:rPr>
              <a:t> </a:t>
            </a:r>
            <a:r>
              <a:rPr lang="en-GB" i="1" dirty="0" err="1">
                <a:latin typeface="D-DIN"/>
              </a:rPr>
              <a:t>podmíněného</a:t>
            </a:r>
            <a:r>
              <a:rPr lang="en-GB" i="1" dirty="0">
                <a:latin typeface="D-DIN"/>
              </a:rPr>
              <a:t> </a:t>
            </a:r>
            <a:r>
              <a:rPr lang="en-GB" i="1" dirty="0" err="1">
                <a:latin typeface="D-DIN"/>
              </a:rPr>
              <a:t>násilí</a:t>
            </a:r>
            <a:r>
              <a:rPr lang="en-GB" i="1" dirty="0">
                <a:latin typeface="D-DIN"/>
              </a:rPr>
              <a:t>, </a:t>
            </a:r>
            <a:r>
              <a:rPr lang="en-GB" i="1" dirty="0" err="1">
                <a:latin typeface="D-DIN"/>
              </a:rPr>
              <a:t>stejně</a:t>
            </a:r>
            <a:r>
              <a:rPr lang="en-GB" i="1" dirty="0">
                <a:latin typeface="D-DIN"/>
              </a:rPr>
              <a:t> </a:t>
            </a:r>
            <a:r>
              <a:rPr lang="en-GB" i="1" dirty="0" err="1">
                <a:latin typeface="D-DIN"/>
              </a:rPr>
              <a:t>jako</a:t>
            </a:r>
            <a:r>
              <a:rPr lang="en-GB" i="1" dirty="0">
                <a:latin typeface="D-DIN"/>
              </a:rPr>
              <a:t> </a:t>
            </a:r>
            <a:r>
              <a:rPr lang="en-GB" i="1" dirty="0" err="1">
                <a:latin typeface="D-DIN"/>
              </a:rPr>
              <a:t>rozvést</a:t>
            </a:r>
            <a:r>
              <a:rPr lang="en-GB" i="1" dirty="0">
                <a:latin typeface="D-DIN"/>
              </a:rPr>
              <a:t> "</a:t>
            </a:r>
            <a:r>
              <a:rPr lang="en-GB" i="1" dirty="0" err="1">
                <a:latin typeface="D-DIN"/>
              </a:rPr>
              <a:t>kontinuum</a:t>
            </a:r>
            <a:r>
              <a:rPr lang="en-GB" i="1" dirty="0">
                <a:latin typeface="D-DIN"/>
              </a:rPr>
              <a:t>".</a:t>
            </a:r>
          </a:p>
        </p:txBody>
      </p:sp>
      <p:sp>
        <p:nvSpPr>
          <p:cNvPr id="4" name="Slide Number Placeholder 3"/>
          <p:cNvSpPr>
            <a:spLocks noGrp="1"/>
          </p:cNvSpPr>
          <p:nvPr>
            <p:ph type="sldNum" sz="quarter" idx="5"/>
          </p:nvPr>
        </p:nvSpPr>
        <p:spPr/>
        <p:txBody>
          <a:bodyPr/>
          <a:lstStyle/>
          <a:p>
            <a:fld id="{6F8E2375-F1B1-284C-A827-B0E603FDBDD8}" type="slidenum">
              <a:rPr lang="en-US" smtClean="0"/>
              <a:pPr/>
              <a:t>9</a:t>
            </a:fld>
            <a:endParaRPr lang="en-US"/>
          </a:p>
        </p:txBody>
      </p:sp>
    </p:spTree>
    <p:extLst>
      <p:ext uri="{BB962C8B-B14F-4D97-AF65-F5344CB8AC3E}">
        <p14:creationId xmlns:p14="http://schemas.microsoft.com/office/powerpoint/2010/main" val="41139768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06141" y="1882941"/>
            <a:ext cx="3758364" cy="1861285"/>
          </a:xfrm>
        </p:spPr>
        <p:txBody>
          <a:bodyPr/>
          <a:lstStyle>
            <a:lvl1pPr>
              <a:lnSpc>
                <a:spcPct val="90000"/>
              </a:lnSpc>
              <a:defRPr sz="3200">
                <a:solidFill>
                  <a:srgbClr val="0F2235"/>
                </a:solidFill>
              </a:defRPr>
            </a:lvl1pPr>
          </a:lstStyle>
          <a:p>
            <a:r>
              <a:rPr lang="en-US"/>
              <a:t>Click to edit Master title style</a:t>
            </a:r>
          </a:p>
        </p:txBody>
      </p:sp>
      <p:sp>
        <p:nvSpPr>
          <p:cNvPr id="4" name="Espace réservé du numéro de diapositive 4">
            <a:extLst>
              <a:ext uri="{FF2B5EF4-FFF2-40B4-BE49-F238E27FC236}">
                <a16:creationId xmlns:a16="http://schemas.microsoft.com/office/drawing/2014/main" id="{EAD03393-C32B-7446-8852-7DD35EEDB67D}"/>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5" name="Image 5">
            <a:extLst>
              <a:ext uri="{FF2B5EF4-FFF2-40B4-BE49-F238E27FC236}">
                <a16:creationId xmlns:a16="http://schemas.microsoft.com/office/drawing/2014/main" id="{7243D911-2FB7-448A-A3DA-B4ED54835FEB}"/>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9258766" y="3962901"/>
            <a:ext cx="5106076" cy="5106076"/>
          </a:xfrm>
          <a:prstGeom prst="rect">
            <a:avLst/>
          </a:prstGeom>
        </p:spPr>
      </p:pic>
      <p:pic>
        <p:nvPicPr>
          <p:cNvPr id="8" name="Image 7" descr="Une image contenant texte, logo, Police, Graphique&#10;&#10;Description générée automatiquement">
            <a:extLst>
              <a:ext uri="{FF2B5EF4-FFF2-40B4-BE49-F238E27FC236}">
                <a16:creationId xmlns:a16="http://schemas.microsoft.com/office/drawing/2014/main" id="{3A378521-78DA-214B-D182-8588BF295D74}"/>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extLst>
      <p:ext uri="{BB962C8B-B14F-4D97-AF65-F5344CB8AC3E}">
        <p14:creationId xmlns:p14="http://schemas.microsoft.com/office/powerpoint/2010/main" val="15952275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cxnSp>
        <p:nvCxnSpPr>
          <p:cNvPr id="5" name="Straight Connector 4"/>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7" name="Espace réservé du numéro de diapositive 4">
            <a:extLst>
              <a:ext uri="{FF2B5EF4-FFF2-40B4-BE49-F238E27FC236}">
                <a16:creationId xmlns:a16="http://schemas.microsoft.com/office/drawing/2014/main" id="{F338BC9D-FA7F-5447-9F8E-AB7515DBD88F}"/>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3" name="Image 2" descr="Une image contenant texte, logo, Police, Graphique&#10;&#10;Description générée automatiquement">
            <a:extLst>
              <a:ext uri="{FF2B5EF4-FFF2-40B4-BE49-F238E27FC236}">
                <a16:creationId xmlns:a16="http://schemas.microsoft.com/office/drawing/2014/main" id="{7612A9FC-8503-D860-FFD3-B37431A1540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
        <p:nvSpPr>
          <p:cNvPr id="8" name="Text Placeholder 7">
            <a:extLst>
              <a:ext uri="{FF2B5EF4-FFF2-40B4-BE49-F238E27FC236}">
                <a16:creationId xmlns:a16="http://schemas.microsoft.com/office/drawing/2014/main" id="{C9436C66-5852-FAD0-4700-65DC7A93480A}"/>
              </a:ext>
            </a:extLst>
          </p:cNvPr>
          <p:cNvSpPr>
            <a:spLocks noGrp="1"/>
          </p:cNvSpPr>
          <p:nvPr>
            <p:ph type="body" sz="quarter" idx="10"/>
          </p:nvPr>
        </p:nvSpPr>
        <p:spPr>
          <a:xfrm>
            <a:off x="1046163" y="2168525"/>
            <a:ext cx="10026650" cy="3978275"/>
          </a:xfrm>
        </p:spPr>
        <p:txBody>
          <a:bodyPr/>
          <a:lstStyle>
            <a:lvl1pPr>
              <a:defRPr sz="2400">
                <a:solidFill>
                  <a:srgbClr val="5792CE"/>
                </a:solidFill>
              </a:defRPr>
            </a:lvl1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sp>
        <p:nvSpPr>
          <p:cNvPr id="3" name="Rectangle 2"/>
          <p:cNvSpPr/>
          <p:nvPr userDrawn="1"/>
        </p:nvSpPr>
        <p:spPr>
          <a:xfrm>
            <a:off x="0" y="2060575"/>
            <a:ext cx="12192000" cy="4797425"/>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0F2235"/>
              </a:solidFill>
              <a:latin typeface="D-DIN" panose="020B0504030202030204" pitchFamily="34" charset="77"/>
            </a:endParaRPr>
          </a:p>
        </p:txBody>
      </p:sp>
      <p:pic>
        <p:nvPicPr>
          <p:cNvPr id="6" name="Image 5">
            <a:extLst>
              <a:ext uri="{FF2B5EF4-FFF2-40B4-BE49-F238E27FC236}">
                <a16:creationId xmlns:a16="http://schemas.microsoft.com/office/drawing/2014/main" id="{029E551B-2A1B-A747-8013-E8E6879FEB7F}"/>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cxnSp>
        <p:nvCxnSpPr>
          <p:cNvPr id="7" name="Straight Connector 4">
            <a:extLst>
              <a:ext uri="{FF2B5EF4-FFF2-40B4-BE49-F238E27FC236}">
                <a16:creationId xmlns:a16="http://schemas.microsoft.com/office/drawing/2014/main" id="{728F4451-9DEA-4247-B64E-C1747BECCC2A}"/>
              </a:ext>
            </a:extLst>
          </p:cNvPr>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pic>
        <p:nvPicPr>
          <p:cNvPr id="9" name="Image 8">
            <a:extLst>
              <a:ext uri="{FF2B5EF4-FFF2-40B4-BE49-F238E27FC236}">
                <a16:creationId xmlns:a16="http://schemas.microsoft.com/office/drawing/2014/main" id="{973B4B14-B59F-7B47-88AC-5D4F6C691712}"/>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12" name="Espace réservé du numéro de diapositive 4">
            <a:extLst>
              <a:ext uri="{FF2B5EF4-FFF2-40B4-BE49-F238E27FC236}">
                <a16:creationId xmlns:a16="http://schemas.microsoft.com/office/drawing/2014/main" id="{33C1A946-B5E3-A749-89BC-9B776C389431}"/>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
        <p:nvSpPr>
          <p:cNvPr id="5" name="Rectangle 7">
            <a:extLst>
              <a:ext uri="{FF2B5EF4-FFF2-40B4-BE49-F238E27FC236}">
                <a16:creationId xmlns:a16="http://schemas.microsoft.com/office/drawing/2014/main" id="{89EFE595-4F6C-994A-6F9A-253F5CEDC1C8}"/>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European Union</a:t>
            </a:r>
            <a:endParaRPr kumimoji="0" lang="fr-FR" altLang="fr-FR" sz="800" b="0" i="0" u="none" strike="noStrike" cap="none" normalizeH="0" baseline="0">
              <a:ln>
                <a:noFill/>
              </a:ln>
              <a:solidFill>
                <a:srgbClr val="FFFFFF"/>
              </a:solidFill>
              <a:effectLst/>
              <a:latin typeface="D-DIN" panose="020B0504030202030204" pitchFamily="34" charset="77"/>
            </a:endParaRPr>
          </a:p>
        </p:txBody>
      </p:sp>
      <p:pic>
        <p:nvPicPr>
          <p:cNvPr id="10" name="Image 9" descr="Une image contenant texte, logo, Police, Graphique&#10;&#10;Description générée automatiquement">
            <a:extLst>
              <a:ext uri="{FF2B5EF4-FFF2-40B4-BE49-F238E27FC236}">
                <a16:creationId xmlns:a16="http://schemas.microsoft.com/office/drawing/2014/main" id="{45ED96F1-9492-1826-A096-909EC8776061}"/>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ustom Layout">
    <p:bg>
      <p:bgPr>
        <a:solidFill>
          <a:srgbClr val="0F223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46922" y="1882941"/>
            <a:ext cx="3758364" cy="1861285"/>
          </a:xfrm>
        </p:spPr>
        <p:txBody>
          <a:bodyPr/>
          <a:lstStyle>
            <a:lvl1pPr>
              <a:lnSpc>
                <a:spcPct val="90000"/>
              </a:lnSpc>
              <a:defRPr sz="3200">
                <a:solidFill>
                  <a:srgbClr val="FFFFFF"/>
                </a:solidFill>
              </a:defRPr>
            </a:lvl1pPr>
          </a:lstStyle>
          <a:p>
            <a:r>
              <a:rPr lang="en-US"/>
              <a:t>Click to edit Master title style</a:t>
            </a:r>
          </a:p>
        </p:txBody>
      </p:sp>
      <p:pic>
        <p:nvPicPr>
          <p:cNvPr id="6" name="Image 5">
            <a:extLst>
              <a:ext uri="{FF2B5EF4-FFF2-40B4-BE49-F238E27FC236}">
                <a16:creationId xmlns:a16="http://schemas.microsoft.com/office/drawing/2014/main" id="{957C694D-9BA6-C241-889D-6AC17E6B5566}"/>
              </a:ext>
            </a:extLst>
          </p:cNvPr>
          <p:cNvPicPr>
            <a:picLocks noChangeAspect="1"/>
          </p:cNvPicPr>
          <p:nvPr userDrawn="1"/>
        </p:nvPicPr>
        <p:blipFill>
          <a:blip r:embed="rId2">
            <a:alphaModFix amt="5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sp>
        <p:nvSpPr>
          <p:cNvPr id="5" name="Rectangle 7">
            <a:extLst>
              <a:ext uri="{FF2B5EF4-FFF2-40B4-BE49-F238E27FC236}">
                <a16:creationId xmlns:a16="http://schemas.microsoft.com/office/drawing/2014/main" id="{26C37D05-8C39-8D0E-4523-3E57A25D217F}"/>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European Union</a:t>
            </a:r>
            <a:endParaRPr kumimoji="0" lang="fr-FR" altLang="fr-FR" sz="800" b="0" i="0" u="none" strike="noStrike" cap="none" normalizeH="0" baseline="0">
              <a:ln>
                <a:noFill/>
              </a:ln>
              <a:solidFill>
                <a:srgbClr val="FFFFFF"/>
              </a:solidFill>
              <a:effectLst/>
              <a:latin typeface="D-DIN" panose="020B0504030202030204" pitchFamily="34" charset="77"/>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3" name="Rectangle 2"/>
          <p:cNvSpPr/>
          <p:nvPr userDrawn="1"/>
        </p:nvSpPr>
        <p:spPr>
          <a:xfrm>
            <a:off x="0" y="2060575"/>
            <a:ext cx="12192000" cy="4797425"/>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0F2235"/>
              </a:solidFill>
              <a:latin typeface="D-DIN" panose="020B0504030202030204" pitchFamily="34" charset="77"/>
            </a:endParaRPr>
          </a:p>
        </p:txBody>
      </p:sp>
      <p:sp>
        <p:nvSpPr>
          <p:cNvPr id="6" name="Picture Placeholder 8"/>
          <p:cNvSpPr>
            <a:spLocks noGrp="1"/>
          </p:cNvSpPr>
          <p:nvPr>
            <p:ph type="pic" sz="quarter" idx="12"/>
          </p:nvPr>
        </p:nvSpPr>
        <p:spPr>
          <a:xfrm>
            <a:off x="0" y="2060575"/>
            <a:ext cx="6096000" cy="4797425"/>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pic>
        <p:nvPicPr>
          <p:cNvPr id="7" name="Image 6">
            <a:extLst>
              <a:ext uri="{FF2B5EF4-FFF2-40B4-BE49-F238E27FC236}">
                <a16:creationId xmlns:a16="http://schemas.microsoft.com/office/drawing/2014/main" id="{B6894A4E-F8F8-4E4A-BE8E-73FCCE0E0ED2}"/>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cxnSp>
        <p:nvCxnSpPr>
          <p:cNvPr id="8" name="Straight Connector 4">
            <a:extLst>
              <a:ext uri="{FF2B5EF4-FFF2-40B4-BE49-F238E27FC236}">
                <a16:creationId xmlns:a16="http://schemas.microsoft.com/office/drawing/2014/main" id="{7A3D5ADF-0FF0-F74C-8C46-EC4A8FF102DC}"/>
              </a:ext>
            </a:extLst>
          </p:cNvPr>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CB162B83-8B66-2F4E-85DF-7585E43B8FE9}"/>
              </a:ext>
            </a:extLst>
          </p:cNvPr>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pic>
        <p:nvPicPr>
          <p:cNvPr id="13" name="Image 12">
            <a:extLst>
              <a:ext uri="{FF2B5EF4-FFF2-40B4-BE49-F238E27FC236}">
                <a16:creationId xmlns:a16="http://schemas.microsoft.com/office/drawing/2014/main" id="{6C289D1C-0975-0E44-BE2F-076CA8D003E9}"/>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14" name="Espace réservé du numéro de diapositive 4">
            <a:extLst>
              <a:ext uri="{FF2B5EF4-FFF2-40B4-BE49-F238E27FC236}">
                <a16:creationId xmlns:a16="http://schemas.microsoft.com/office/drawing/2014/main" id="{5E66EC68-A22C-FE46-9D62-355797F95BE9}"/>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
        <p:nvSpPr>
          <p:cNvPr id="2" name="Rectangle 7">
            <a:extLst>
              <a:ext uri="{FF2B5EF4-FFF2-40B4-BE49-F238E27FC236}">
                <a16:creationId xmlns:a16="http://schemas.microsoft.com/office/drawing/2014/main" id="{9D0C50CC-4362-4406-F0A4-87407CFDCA21}"/>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pic>
        <p:nvPicPr>
          <p:cNvPr id="4" name="Image 3" descr="Une image contenant texte, logo, Police, Graphique&#10;&#10;Description générée automatiquement">
            <a:extLst>
              <a:ext uri="{FF2B5EF4-FFF2-40B4-BE49-F238E27FC236}">
                <a16:creationId xmlns:a16="http://schemas.microsoft.com/office/drawing/2014/main" id="{A37FC56B-4E1C-8D48-F5DC-0CEA91DB7447}"/>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8_Custom Layout">
    <p:spTree>
      <p:nvGrpSpPr>
        <p:cNvPr id="1" name=""/>
        <p:cNvGrpSpPr/>
        <p:nvPr/>
      </p:nvGrpSpPr>
      <p:grpSpPr>
        <a:xfrm>
          <a:off x="0" y="0"/>
          <a:ext cx="0" cy="0"/>
          <a:chOff x="0" y="0"/>
          <a:chExt cx="0" cy="0"/>
        </a:xfrm>
      </p:grpSpPr>
      <p:sp>
        <p:nvSpPr>
          <p:cNvPr id="3" name="Rectangle 2"/>
          <p:cNvSpPr/>
          <p:nvPr userDrawn="1"/>
        </p:nvSpPr>
        <p:spPr>
          <a:xfrm>
            <a:off x="0" y="1"/>
            <a:ext cx="12192000" cy="6858000"/>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D-DIN" panose="020B0504030202030204" pitchFamily="34" charset="77"/>
            </a:endParaRPr>
          </a:p>
        </p:txBody>
      </p:sp>
      <p:sp>
        <p:nvSpPr>
          <p:cNvPr id="6" name="Picture Placeholder 8"/>
          <p:cNvSpPr>
            <a:spLocks noGrp="1"/>
          </p:cNvSpPr>
          <p:nvPr>
            <p:ph type="pic" sz="quarter" idx="12"/>
          </p:nvPr>
        </p:nvSpPr>
        <p:spPr>
          <a:xfrm>
            <a:off x="0" y="1"/>
            <a:ext cx="6096000" cy="6858000"/>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pic>
        <p:nvPicPr>
          <p:cNvPr id="4" name="Image 3">
            <a:extLst>
              <a:ext uri="{FF2B5EF4-FFF2-40B4-BE49-F238E27FC236}">
                <a16:creationId xmlns:a16="http://schemas.microsoft.com/office/drawing/2014/main" id="{2C375E9E-FE6E-5742-8036-4C10860A86C4}"/>
              </a:ext>
            </a:extLst>
          </p:cNvPr>
          <p:cNvPicPr>
            <a:picLocks noChangeAspect="1"/>
          </p:cNvPicPr>
          <p:nvPr userDrawn="1"/>
        </p:nvPicPr>
        <p:blipFill>
          <a:blip r:embed="rId2">
            <a:lum/>
            <a:alphaModFix amt="2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a:noFill/>
        </p:spPr>
      </p:pic>
      <p:pic>
        <p:nvPicPr>
          <p:cNvPr id="9" name="Image 8">
            <a:extLst>
              <a:ext uri="{FF2B5EF4-FFF2-40B4-BE49-F238E27FC236}">
                <a16:creationId xmlns:a16="http://schemas.microsoft.com/office/drawing/2014/main" id="{622DE258-2E0C-214F-95DA-597BE352AA1B}"/>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10" name="Espace réservé du numéro de diapositive 4">
            <a:extLst>
              <a:ext uri="{FF2B5EF4-FFF2-40B4-BE49-F238E27FC236}">
                <a16:creationId xmlns:a16="http://schemas.microsoft.com/office/drawing/2014/main" id="{6272DD9C-2FE4-1441-9E44-F05D7D83D166}"/>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
        <p:nvSpPr>
          <p:cNvPr id="2" name="Rectangle 7">
            <a:extLst>
              <a:ext uri="{FF2B5EF4-FFF2-40B4-BE49-F238E27FC236}">
                <a16:creationId xmlns:a16="http://schemas.microsoft.com/office/drawing/2014/main" id="{37CCBB35-8574-DDBD-11DC-D28564B9A67C}"/>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pic>
        <p:nvPicPr>
          <p:cNvPr id="14" name="Image 13" descr="Une image contenant noir, obscurité&#10;&#10;Description générée automatiquement">
            <a:extLst>
              <a:ext uri="{FF2B5EF4-FFF2-40B4-BE49-F238E27FC236}">
                <a16:creationId xmlns:a16="http://schemas.microsoft.com/office/drawing/2014/main" id="{0A95371C-5F0B-B427-7055-4F41946894B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85135" y="291001"/>
            <a:ext cx="1734360" cy="269594"/>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A897265-F23D-4B6E-A916-CCEAB037C779}"/>
              </a:ext>
            </a:extLst>
          </p:cNvPr>
          <p:cNvSpPr/>
          <p:nvPr userDrawn="1"/>
        </p:nvSpPr>
        <p:spPr>
          <a:xfrm>
            <a:off x="5380722" y="0"/>
            <a:ext cx="6937282" cy="6858000"/>
          </a:xfrm>
          <a:prstGeom prst="rect">
            <a:avLst/>
          </a:prstGeom>
          <a:gradFill>
            <a:gsLst>
              <a:gs pos="0">
                <a:srgbClr val="AED7BD"/>
              </a:gs>
              <a:gs pos="100000">
                <a:srgbClr val="5792CE"/>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0" rIns="251999" bIns="288000" numCol="1" spcCol="0" rtlCol="0" fromWordArt="0" anchor="b" anchorCtr="0" forceAA="0" compatLnSpc="1">
            <a:prstTxWarp prst="textNoShape">
              <a:avLst/>
            </a:prstTxWarp>
            <a:noAutofit/>
          </a:bodyPr>
          <a:lstStyle/>
          <a:p>
            <a:endParaRPr lang="en-US" sz="1000">
              <a:solidFill>
                <a:schemeClr val="bg1"/>
              </a:solidFill>
              <a:latin typeface="D-DIN" panose="020B0504030202030204" pitchFamily="34" charset="77"/>
            </a:endParaRPr>
          </a:p>
        </p:txBody>
      </p:sp>
      <p:sp>
        <p:nvSpPr>
          <p:cNvPr id="2" name="Title 1"/>
          <p:cNvSpPr>
            <a:spLocks noGrp="1"/>
          </p:cNvSpPr>
          <p:nvPr>
            <p:ph type="title"/>
          </p:nvPr>
        </p:nvSpPr>
        <p:spPr>
          <a:xfrm>
            <a:off x="1058103" y="1882941"/>
            <a:ext cx="3758364" cy="1861285"/>
          </a:xfrm>
        </p:spPr>
        <p:txBody>
          <a:bodyPr/>
          <a:lstStyle>
            <a:lvl1pPr>
              <a:lnSpc>
                <a:spcPct val="90000"/>
              </a:lnSpc>
              <a:defRPr sz="3200"/>
            </a:lvl1pPr>
          </a:lstStyle>
          <a:p>
            <a:r>
              <a:rPr lang="en-US"/>
              <a:t>Click to edit Master title style</a:t>
            </a:r>
          </a:p>
        </p:txBody>
      </p:sp>
      <p:sp>
        <p:nvSpPr>
          <p:cNvPr id="5" name="Espace réservé du numéro de diapositive 4">
            <a:extLst>
              <a:ext uri="{FF2B5EF4-FFF2-40B4-BE49-F238E27FC236}">
                <a16:creationId xmlns:a16="http://schemas.microsoft.com/office/drawing/2014/main" id="{72B53771-F558-3C4E-8C2C-CE11F7857A5A}"/>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pic>
        <p:nvPicPr>
          <p:cNvPr id="3" name="Image 2" descr="Une image contenant texte, logo, Police, Graphique&#10;&#10;Description générée automatiquement">
            <a:extLst>
              <a:ext uri="{FF2B5EF4-FFF2-40B4-BE49-F238E27FC236}">
                <a16:creationId xmlns:a16="http://schemas.microsoft.com/office/drawing/2014/main" id="{83E2963E-A6A1-1A89-D003-89E04D2DB63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4D2881E-EDE5-FF44-AD62-5B2F22734456}"/>
              </a:ext>
            </a:extLst>
          </p:cNvPr>
          <p:cNvSpPr/>
          <p:nvPr userDrawn="1"/>
        </p:nvSpPr>
        <p:spPr>
          <a:xfrm>
            <a:off x="0" y="6206591"/>
            <a:ext cx="12192000" cy="651409"/>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0F2235"/>
              </a:solidFill>
              <a:latin typeface="D-DIN" panose="020B0504030202030204" pitchFamily="34" charset="77"/>
            </a:endParaRPr>
          </a:p>
        </p:txBody>
      </p:sp>
      <p:sp>
        <p:nvSpPr>
          <p:cNvPr id="6" name="Picture Placeholder 8"/>
          <p:cNvSpPr>
            <a:spLocks noGrp="1"/>
          </p:cNvSpPr>
          <p:nvPr>
            <p:ph type="pic" sz="quarter" idx="12"/>
          </p:nvPr>
        </p:nvSpPr>
        <p:spPr>
          <a:xfrm>
            <a:off x="0" y="2679744"/>
            <a:ext cx="3980985" cy="4178256"/>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1" name="Picture Placeholder 8"/>
          <p:cNvSpPr>
            <a:spLocks noGrp="1"/>
          </p:cNvSpPr>
          <p:nvPr>
            <p:ph type="pic" sz="quarter" idx="13"/>
          </p:nvPr>
        </p:nvSpPr>
        <p:spPr>
          <a:xfrm>
            <a:off x="4105507" y="2679744"/>
            <a:ext cx="3980985" cy="4178256"/>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2" name="Picture Placeholder 8"/>
          <p:cNvSpPr>
            <a:spLocks noGrp="1"/>
          </p:cNvSpPr>
          <p:nvPr>
            <p:ph type="pic" sz="quarter" idx="14"/>
          </p:nvPr>
        </p:nvSpPr>
        <p:spPr>
          <a:xfrm>
            <a:off x="8211015" y="2679744"/>
            <a:ext cx="3980985" cy="4178256"/>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7" name="Title 1">
            <a:extLst>
              <a:ext uri="{FF2B5EF4-FFF2-40B4-BE49-F238E27FC236}">
                <a16:creationId xmlns:a16="http://schemas.microsoft.com/office/drawing/2014/main" id="{A6B95F0A-0CE7-C34C-9B99-E8119112FED8}"/>
              </a:ext>
            </a:extLst>
          </p:cNvPr>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cxnSp>
        <p:nvCxnSpPr>
          <p:cNvPr id="8" name="Straight Connector 4">
            <a:extLst>
              <a:ext uri="{FF2B5EF4-FFF2-40B4-BE49-F238E27FC236}">
                <a16:creationId xmlns:a16="http://schemas.microsoft.com/office/drawing/2014/main" id="{CF8FF5EC-69A2-504B-86AC-C674A8F1EE9E}"/>
              </a:ext>
            </a:extLst>
          </p:cNvPr>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10" name="Espace réservé du numéro de diapositive 4">
            <a:extLst>
              <a:ext uri="{FF2B5EF4-FFF2-40B4-BE49-F238E27FC236}">
                <a16:creationId xmlns:a16="http://schemas.microsoft.com/office/drawing/2014/main" id="{5E8C399F-0229-6648-8662-6AE72DBCB4D9}"/>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pic>
        <p:nvPicPr>
          <p:cNvPr id="2" name="Image 1" descr="Une image contenant texte, logo, Police, Graphique&#10;&#10;Description générée automatiquement">
            <a:extLst>
              <a:ext uri="{FF2B5EF4-FFF2-40B4-BE49-F238E27FC236}">
                <a16:creationId xmlns:a16="http://schemas.microsoft.com/office/drawing/2014/main" id="{3C65A35B-A31B-11BE-C616-3994570DFD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pic>
        <p:nvPicPr>
          <p:cNvPr id="3" name="Image 2">
            <a:extLst>
              <a:ext uri="{FF2B5EF4-FFF2-40B4-BE49-F238E27FC236}">
                <a16:creationId xmlns:a16="http://schemas.microsoft.com/office/drawing/2014/main" id="{8B0DC928-03B1-CEEB-1D21-24BE0838F5DE}"/>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4" name="Rectangle 7">
            <a:extLst>
              <a:ext uri="{FF2B5EF4-FFF2-40B4-BE49-F238E27FC236}">
                <a16:creationId xmlns:a16="http://schemas.microsoft.com/office/drawing/2014/main" id="{3706F894-5B62-8E0D-9739-3B6080003DD4}"/>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4" name="Picture Placeholder 8"/>
          <p:cNvSpPr>
            <a:spLocks noGrp="1"/>
          </p:cNvSpPr>
          <p:nvPr>
            <p:ph type="pic" sz="quarter" idx="12"/>
          </p:nvPr>
        </p:nvSpPr>
        <p:spPr>
          <a:xfrm>
            <a:off x="6677024" y="368300"/>
            <a:ext cx="4752976" cy="5911119"/>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6" name="Title 1">
            <a:extLst>
              <a:ext uri="{FF2B5EF4-FFF2-40B4-BE49-F238E27FC236}">
                <a16:creationId xmlns:a16="http://schemas.microsoft.com/office/drawing/2014/main" id="{F08B6C41-A70E-754A-A33B-B8012EFA1FA2}"/>
              </a:ext>
            </a:extLst>
          </p:cNvPr>
          <p:cNvSpPr>
            <a:spLocks noGrp="1"/>
          </p:cNvSpPr>
          <p:nvPr>
            <p:ph type="title"/>
          </p:nvPr>
        </p:nvSpPr>
        <p:spPr>
          <a:xfrm>
            <a:off x="986890" y="1882941"/>
            <a:ext cx="3758364" cy="1861285"/>
          </a:xfrm>
        </p:spPr>
        <p:txBody>
          <a:bodyPr/>
          <a:lstStyle>
            <a:lvl1pPr>
              <a:lnSpc>
                <a:spcPct val="90000"/>
              </a:lnSpc>
              <a:defRPr sz="3200"/>
            </a:lvl1pPr>
          </a:lstStyle>
          <a:p>
            <a:r>
              <a:rPr lang="en-US"/>
              <a:t>Click to edit Master title style</a:t>
            </a:r>
          </a:p>
        </p:txBody>
      </p:sp>
      <p:sp>
        <p:nvSpPr>
          <p:cNvPr id="5" name="Espace réservé du numéro de diapositive 4">
            <a:extLst>
              <a:ext uri="{FF2B5EF4-FFF2-40B4-BE49-F238E27FC236}">
                <a16:creationId xmlns:a16="http://schemas.microsoft.com/office/drawing/2014/main" id="{204DF36F-84FB-BF41-90C5-B4335F97F8B6}"/>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2" name="Image 1" descr="Une image contenant texte, logo, Police, Graphique&#10;&#10;Description générée automatiquement">
            <a:extLst>
              <a:ext uri="{FF2B5EF4-FFF2-40B4-BE49-F238E27FC236}">
                <a16:creationId xmlns:a16="http://schemas.microsoft.com/office/drawing/2014/main" id="{6A35993A-4359-DE95-81B3-2CAFC82ED60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85135" y="1257300"/>
            <a:ext cx="10086975" cy="1028700"/>
          </a:xfrm>
          <a:prstGeom prst="rect">
            <a:avLst/>
          </a:prstGeom>
          <a:effectLst/>
        </p:spPr>
        <p:txBody>
          <a:bodyPr vert="horz" lIns="0" tIns="192024" rIns="0" bIns="0" rtlCol="0" anchor="t" anchorCtr="0">
            <a:noAutofit/>
          </a:bodyPr>
          <a:lstStyle/>
          <a:p>
            <a:r>
              <a:rPr lang="en-US"/>
              <a:t>Your title here</a:t>
            </a:r>
          </a:p>
        </p:txBody>
      </p:sp>
      <p:sp>
        <p:nvSpPr>
          <p:cNvPr id="3" name="Текст 2"/>
          <p:cNvSpPr>
            <a:spLocks noGrp="1"/>
          </p:cNvSpPr>
          <p:nvPr>
            <p:ph type="body" idx="1"/>
          </p:nvPr>
        </p:nvSpPr>
        <p:spPr>
          <a:xfrm>
            <a:off x="985135" y="2514600"/>
            <a:ext cx="10086976" cy="3429000"/>
          </a:xfrm>
          <a:prstGeom prst="rect">
            <a:avLst/>
          </a:prstGeom>
        </p:spPr>
        <p:txBody>
          <a:bodyPr vert="horz" lIns="0" tIns="0" rIns="0" bIns="0" rtlCol="0">
            <a:normAutofit/>
          </a:bodyPr>
          <a:lstStyle/>
          <a:p>
            <a:pPr lvl="0"/>
            <a:r>
              <a:rPr lang="en-US"/>
              <a:t>Heading 1</a:t>
            </a:r>
          </a:p>
          <a:p>
            <a:pPr lvl="1"/>
            <a:r>
              <a:rPr lang="en-US"/>
              <a:t>Paragraph text</a:t>
            </a:r>
          </a:p>
          <a:p>
            <a:pPr lvl="1"/>
            <a:endParaRPr lang="en-US"/>
          </a:p>
        </p:txBody>
      </p:sp>
      <p:sp>
        <p:nvSpPr>
          <p:cNvPr id="5" name="Espace réservé du numéro de diapositive 4">
            <a:extLst>
              <a:ext uri="{FF2B5EF4-FFF2-40B4-BE49-F238E27FC236}">
                <a16:creationId xmlns:a16="http://schemas.microsoft.com/office/drawing/2014/main" id="{EB5AFD27-38D0-B34A-9F98-1157C9C27642}"/>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4" name="Image 3">
            <a:extLst>
              <a:ext uri="{FF2B5EF4-FFF2-40B4-BE49-F238E27FC236}">
                <a16:creationId xmlns:a16="http://schemas.microsoft.com/office/drawing/2014/main" id="{4B2A271E-711C-7146-B62D-B4430EA88177}"/>
              </a:ext>
            </a:extLst>
          </p:cNvPr>
          <p:cNvPicPr>
            <a:picLocks noChangeAspect="1"/>
          </p:cNvPicPr>
          <p:nvPr userDrawn="1"/>
        </p:nvPicPr>
        <p:blipFill>
          <a:blip r:embed="rId11"/>
          <a:stretch>
            <a:fillRect/>
          </a:stretch>
        </p:blipFill>
        <p:spPr>
          <a:xfrm>
            <a:off x="985135" y="6422543"/>
            <a:ext cx="280187" cy="186791"/>
          </a:xfrm>
          <a:prstGeom prst="rect">
            <a:avLst/>
          </a:prstGeom>
        </p:spPr>
      </p:pic>
      <p:sp>
        <p:nvSpPr>
          <p:cNvPr id="13" name="Rectangle 7">
            <a:extLst>
              <a:ext uri="{FF2B5EF4-FFF2-40B4-BE49-F238E27FC236}">
                <a16:creationId xmlns:a16="http://schemas.microsoft.com/office/drawing/2014/main" id="{6E555F39-166E-F74E-8774-2B281085E62E}"/>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pic>
        <p:nvPicPr>
          <p:cNvPr id="6" name="Image 5">
            <a:extLst>
              <a:ext uri="{FF2B5EF4-FFF2-40B4-BE49-F238E27FC236}">
                <a16:creationId xmlns:a16="http://schemas.microsoft.com/office/drawing/2014/main" id="{D3754AFC-9046-0AD0-68BD-411108BDA1F4}"/>
              </a:ext>
            </a:extLst>
          </p:cNvPr>
          <p:cNvPicPr>
            <a:picLocks noChangeAspect="1"/>
          </p:cNvPicPr>
          <p:nvPr userDrawn="1"/>
        </p:nvPicPr>
        <p:blipFill>
          <a:blip r:embed="rId12">
            <a:alphaModFix amt="20000"/>
            <a:extLst>
              <a:ext uri="{28A0092B-C50C-407E-A947-70E740481C1C}">
                <a14:useLocalDpi xmlns:a14="http://schemas.microsoft.com/office/drawing/2010/main" val="0"/>
              </a:ext>
            </a:extLst>
          </a:blip>
          <a:stretch>
            <a:fillRect/>
          </a:stretch>
        </p:blipFill>
        <p:spPr>
          <a:xfrm>
            <a:off x="9267558" y="3956140"/>
            <a:ext cx="5106076" cy="5106076"/>
          </a:xfrm>
          <a:prstGeom prst="rect">
            <a:avLst/>
          </a:prstGeom>
        </p:spPr>
      </p:pic>
    </p:spTree>
    <p:extLst>
      <p:ext uri="{BB962C8B-B14F-4D97-AF65-F5344CB8AC3E}">
        <p14:creationId xmlns:p14="http://schemas.microsoft.com/office/powerpoint/2010/main" val="1377184672"/>
      </p:ext>
    </p:extLst>
  </p:cSld>
  <p:clrMap bg1="lt1" tx1="dk1" bg2="lt2" tx2="dk2" accent1="accent1" accent2="accent2" accent3="accent3" accent4="accent4" accent5="accent5" accent6="accent6" hlink="hlink" folHlink="folHlink"/>
  <p:sldLayoutIdLst>
    <p:sldLayoutId id="2147484007" r:id="rId1"/>
    <p:sldLayoutId id="2147484012" r:id="rId2"/>
    <p:sldLayoutId id="2147484032" r:id="rId3"/>
    <p:sldLayoutId id="2147484010" r:id="rId4"/>
    <p:sldLayoutId id="2147484033" r:id="rId5"/>
    <p:sldLayoutId id="2147484035" r:id="rId6"/>
    <p:sldLayoutId id="2147484008" r:id="rId7"/>
    <p:sldLayoutId id="2147484026" r:id="rId8"/>
    <p:sldLayoutId id="2147484024" r:id="rId9"/>
  </p:sldLayoutIdLst>
  <p:hf hdr="0" ftr="0" dt="0"/>
  <p:txStyles>
    <p:titleStyle>
      <a:lvl1pPr algn="l" defTabSz="914318" rtl="0" eaLnBrk="1" latinLnBrk="0" hangingPunct="1">
        <a:lnSpc>
          <a:spcPct val="80000"/>
        </a:lnSpc>
        <a:spcBef>
          <a:spcPct val="0"/>
        </a:spcBef>
        <a:buNone/>
        <a:defRPr sz="44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p:titleStyle>
    <p:bodyStyle>
      <a:lvl1pPr marL="0" indent="0" algn="l" defTabSz="914318" rtl="0" eaLnBrk="1" latinLnBrk="0" hangingPunct="1">
        <a:lnSpc>
          <a:spcPct val="150000"/>
        </a:lnSpc>
        <a:spcBef>
          <a:spcPts val="1000"/>
        </a:spcBef>
        <a:buFont typeface="Arial" panose="020B0604020202020204" pitchFamily="34" charset="0"/>
        <a:buNone/>
        <a:defRPr sz="2800" kern="1200">
          <a:solidFill>
            <a:srgbClr val="0F2235"/>
          </a:solidFill>
          <a:latin typeface="Arial" panose="020B0604020202020204" pitchFamily="34" charset="0"/>
          <a:ea typeface="+mn-ea"/>
          <a:cs typeface="Arial" panose="020B0604020202020204" pitchFamily="34" charset="0"/>
        </a:defRPr>
      </a:lvl1pPr>
      <a:lvl2pPr marL="0" indent="0" algn="l" defTabSz="914318" rtl="0" eaLnBrk="1" latinLnBrk="0" hangingPunct="1">
        <a:lnSpc>
          <a:spcPct val="150000"/>
        </a:lnSpc>
        <a:spcBef>
          <a:spcPts val="499"/>
        </a:spcBef>
        <a:buFont typeface="Arial" panose="020B0604020202020204" pitchFamily="34" charset="0"/>
        <a:buNone/>
        <a:defRPr sz="1800" kern="1200">
          <a:solidFill>
            <a:srgbClr val="0F2235"/>
          </a:solidFill>
          <a:latin typeface="Arial" panose="020B0604020202020204" pitchFamily="34" charset="0"/>
          <a:ea typeface="+mn-ea"/>
          <a:cs typeface="Arial" panose="020B0604020202020204" pitchFamily="34" charset="0"/>
        </a:defRPr>
      </a:lvl2pPr>
      <a:lvl3pPr marL="0" indent="0" algn="l" defTabSz="914318" rtl="0" eaLnBrk="1" latinLnBrk="0" hangingPunct="1">
        <a:lnSpc>
          <a:spcPct val="150000"/>
        </a:lnSpc>
        <a:spcBef>
          <a:spcPts val="499"/>
        </a:spcBef>
        <a:buFont typeface="Arial" panose="020B0604020202020204" pitchFamily="34" charset="0"/>
        <a:buNone/>
        <a:defRPr sz="1200" kern="1200">
          <a:solidFill>
            <a:schemeClr val="tx1"/>
          </a:solidFill>
          <a:latin typeface="D-DIN" panose="020B0504030202030204" pitchFamily="34" charset="77"/>
          <a:ea typeface="+mn-ea"/>
          <a:cs typeface="+mn-cs"/>
        </a:defRPr>
      </a:lvl3pPr>
      <a:lvl4pPr marL="0" indent="0" algn="l" defTabSz="914318" rtl="0" eaLnBrk="1" latinLnBrk="0" hangingPunct="1">
        <a:lnSpc>
          <a:spcPct val="150000"/>
        </a:lnSpc>
        <a:spcBef>
          <a:spcPts val="499"/>
        </a:spcBef>
        <a:buFont typeface="Arial" panose="020B0604020202020204" pitchFamily="34" charset="0"/>
        <a:buNone/>
        <a:defRPr sz="1000" kern="1200">
          <a:solidFill>
            <a:schemeClr val="tx1">
              <a:alpha val="70000"/>
            </a:schemeClr>
          </a:solidFill>
          <a:latin typeface="D-DIN" panose="020B0504030202030204" pitchFamily="34" charset="77"/>
          <a:ea typeface="+mn-ea"/>
          <a:cs typeface="+mn-cs"/>
        </a:defRPr>
      </a:lvl4pPr>
      <a:lvl5pPr marL="0" indent="0" algn="l" defTabSz="914318" rtl="0" eaLnBrk="1" latinLnBrk="0" hangingPunct="1">
        <a:lnSpc>
          <a:spcPct val="150000"/>
        </a:lnSpc>
        <a:spcBef>
          <a:spcPts val="499"/>
        </a:spcBef>
        <a:buFont typeface="Arial" panose="020B0604020202020204" pitchFamily="34" charset="0"/>
        <a:buNone/>
        <a:defRPr sz="1000" kern="1200" baseline="0">
          <a:solidFill>
            <a:schemeClr val="tx1">
              <a:alpha val="50000"/>
            </a:schemeClr>
          </a:solidFill>
          <a:latin typeface="D-DIN" panose="020B0504030202030204" pitchFamily="34" charset="77"/>
          <a:ea typeface="+mn-ea"/>
          <a:cs typeface="+mn-cs"/>
        </a:defRPr>
      </a:lvl5pPr>
      <a:lvl6pPr marL="251437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6pPr>
      <a:lvl7pPr marL="297153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7pPr>
      <a:lvl8pPr marL="3428692"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8pPr>
      <a:lvl9pPr marL="3885850"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18" rtl="0" eaLnBrk="1" latinLnBrk="0" hangingPunct="1">
        <a:defRPr sz="1800" kern="1200">
          <a:solidFill>
            <a:schemeClr val="tx1"/>
          </a:solidFill>
          <a:latin typeface="+mn-lt"/>
          <a:ea typeface="+mn-ea"/>
          <a:cs typeface="+mn-cs"/>
        </a:defRPr>
      </a:lvl1pPr>
      <a:lvl2pPr marL="457159" algn="l" defTabSz="914318" rtl="0" eaLnBrk="1" latinLnBrk="0" hangingPunct="1">
        <a:defRPr sz="1800" kern="1200">
          <a:solidFill>
            <a:schemeClr val="tx1"/>
          </a:solidFill>
          <a:latin typeface="+mn-lt"/>
          <a:ea typeface="+mn-ea"/>
          <a:cs typeface="+mn-cs"/>
        </a:defRPr>
      </a:lvl2pPr>
      <a:lvl3pPr marL="914318" algn="l" defTabSz="914318" rtl="0" eaLnBrk="1" latinLnBrk="0" hangingPunct="1">
        <a:defRPr sz="1800" kern="1200">
          <a:solidFill>
            <a:schemeClr val="tx1"/>
          </a:solidFill>
          <a:latin typeface="+mn-lt"/>
          <a:ea typeface="+mn-ea"/>
          <a:cs typeface="+mn-cs"/>
        </a:defRPr>
      </a:lvl3pPr>
      <a:lvl4pPr marL="1371478" algn="l" defTabSz="914318" rtl="0" eaLnBrk="1" latinLnBrk="0" hangingPunct="1">
        <a:defRPr sz="1800" kern="1200">
          <a:solidFill>
            <a:schemeClr val="tx1"/>
          </a:solidFill>
          <a:latin typeface="+mn-lt"/>
          <a:ea typeface="+mn-ea"/>
          <a:cs typeface="+mn-cs"/>
        </a:defRPr>
      </a:lvl4pPr>
      <a:lvl5pPr marL="1828636" algn="l" defTabSz="914318" rtl="0" eaLnBrk="1" latinLnBrk="0" hangingPunct="1">
        <a:defRPr sz="1800" kern="1200">
          <a:solidFill>
            <a:schemeClr val="tx1"/>
          </a:solidFill>
          <a:latin typeface="+mn-lt"/>
          <a:ea typeface="+mn-ea"/>
          <a:cs typeface="+mn-cs"/>
        </a:defRPr>
      </a:lvl5pPr>
      <a:lvl6pPr marL="2285794" algn="l" defTabSz="914318" rtl="0" eaLnBrk="1" latinLnBrk="0" hangingPunct="1">
        <a:defRPr sz="1800" kern="1200">
          <a:solidFill>
            <a:schemeClr val="tx1"/>
          </a:solidFill>
          <a:latin typeface="+mn-lt"/>
          <a:ea typeface="+mn-ea"/>
          <a:cs typeface="+mn-cs"/>
        </a:defRPr>
      </a:lvl6pPr>
      <a:lvl7pPr marL="2742953" algn="l" defTabSz="914318" rtl="0" eaLnBrk="1" latinLnBrk="0" hangingPunct="1">
        <a:defRPr sz="1800" kern="1200">
          <a:solidFill>
            <a:schemeClr val="tx1"/>
          </a:solidFill>
          <a:latin typeface="+mn-lt"/>
          <a:ea typeface="+mn-ea"/>
          <a:cs typeface="+mn-cs"/>
        </a:defRPr>
      </a:lvl7pPr>
      <a:lvl8pPr marL="3200112" algn="l" defTabSz="914318" rtl="0" eaLnBrk="1" latinLnBrk="0" hangingPunct="1">
        <a:defRPr sz="1800" kern="1200">
          <a:solidFill>
            <a:schemeClr val="tx1"/>
          </a:solidFill>
          <a:latin typeface="+mn-lt"/>
          <a:ea typeface="+mn-ea"/>
          <a:cs typeface="+mn-cs"/>
        </a:defRPr>
      </a:lvl8pPr>
      <a:lvl9pPr marL="3657271" algn="l" defTabSz="914318"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0" pos="3840">
          <p15:clr>
            <a:srgbClr val="F26B43"/>
          </p15:clr>
        </p15:guide>
        <p15:guide id="1" orient="horz" pos="2160">
          <p15:clr>
            <a:srgbClr val="F26B43"/>
          </p15:clr>
        </p15:guide>
        <p15:guide id="14" orient="horz" pos="232" userDrawn="1">
          <p15:clr>
            <a:srgbClr val="F26B43"/>
          </p15:clr>
        </p15:guide>
        <p15:guide id="27" orient="horz" pos="4032">
          <p15:clr>
            <a:srgbClr val="F26B43"/>
          </p15:clr>
        </p15:guide>
        <p15:guide id="28" pos="257" userDrawn="1">
          <p15:clr>
            <a:srgbClr val="F26B43"/>
          </p15:clr>
        </p15:guide>
        <p15:guide id="29" pos="7200">
          <p15:clr>
            <a:srgbClr val="F26B43"/>
          </p15:clr>
        </p15:guide>
        <p15:guide id="44">
          <p15:clr>
            <a:srgbClr val="F26B43"/>
          </p15:clr>
        </p15:guide>
        <p15:guide id="45" pos="7680">
          <p15:clr>
            <a:srgbClr val="F26B43"/>
          </p15:clr>
        </p15:guide>
        <p15:guide id="46" orient="horz">
          <p15:clr>
            <a:srgbClr val="F26B43"/>
          </p15:clr>
        </p15:guide>
        <p15:guide id="47" orient="horz" pos="4320">
          <p15:clr>
            <a:srgbClr val="F26B43"/>
          </p15:clr>
        </p15:guide>
        <p15:guide id="48" pos="846" userDrawn="1">
          <p15:clr>
            <a:srgbClr val="F26B43"/>
          </p15:clr>
        </p15:guide>
        <p15:guide id="51" orient="horz" pos="129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doi.org/10.7802/2475"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hyperlink" Target="http://www.unisafe-toolkit.eu" TargetMode="External"/><Relationship Id="rId5" Type="http://schemas.openxmlformats.org/officeDocument/2006/relationships/image" Target="../media/image13.jpeg"/><Relationship Id="rId4" Type="http://schemas.openxmlformats.org/officeDocument/2006/relationships/image" Target="../media/image12.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xml"/><Relationship Id="rId4" Type="http://schemas.openxmlformats.org/officeDocument/2006/relationships/hyperlink" Target="https://zenodo.org/record/7220636" TargetMode="Externa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8.xml"/><Relationship Id="rId1" Type="http://schemas.openxmlformats.org/officeDocument/2006/relationships/slideLayout" Target="../slideLayouts/slideLayout3.xml"/><Relationship Id="rId5" Type="http://schemas.openxmlformats.org/officeDocument/2006/relationships/hyperlink" Target="https://www.breakingthesilence.cam.ac.uk/" TargetMode="External"/><Relationship Id="rId4" Type="http://schemas.openxmlformats.org/officeDocument/2006/relationships/image" Target="../media/image22.png"/></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25.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1.xml"/><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4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2.xml"/><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5.xml"/><Relationship Id="rId1" Type="http://schemas.openxmlformats.org/officeDocument/2006/relationships/slideLayout" Target="../slideLayouts/slideLayout3.xml"/><Relationship Id="rId4" Type="http://schemas.openxmlformats.org/officeDocument/2006/relationships/image" Target="../media/image33.jpeg"/></Relationships>
</file>

<file path=ppt/slides/_rels/slide4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6.xml"/><Relationship Id="rId1" Type="http://schemas.openxmlformats.org/officeDocument/2006/relationships/slideLayout" Target="../slideLayouts/slideLayout3.xml"/><Relationship Id="rId4" Type="http://schemas.openxmlformats.org/officeDocument/2006/relationships/image" Target="../media/image3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1.xml"/><Relationship Id="rId1" Type="http://schemas.openxmlformats.org/officeDocument/2006/relationships/slideLayout" Target="../slideLayouts/slideLayout3.xml"/><Relationship Id="rId4" Type="http://schemas.openxmlformats.org/officeDocument/2006/relationships/image" Target="../media/image38.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svg"/><Relationship Id="rId1" Type="http://schemas.openxmlformats.org/officeDocument/2006/relationships/slideLayout" Target="../slideLayouts/slideLayout4.xml"/><Relationship Id="rId4" Type="http://schemas.openxmlformats.org/officeDocument/2006/relationships/hyperlink" Target="https://www.linkedin.com/company/gendersafe-gbv"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coe.int/en/web/gender-matters/what-is-gender-based-violence#:~:text=Defining%20gender%2Dbased%20violence%20against%20women&amp;text=Gender%2Dbased%20violence%20refers%20to,orientation%20and%2For%20gender%20identity." TargetMode="Externa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7">
            <a:extLst>
              <a:ext uri="{FF2B5EF4-FFF2-40B4-BE49-F238E27FC236}">
                <a16:creationId xmlns:a16="http://schemas.microsoft.com/office/drawing/2014/main" id="{24520777-B918-4140-B0B1-4065658DB36E}"/>
              </a:ext>
            </a:extLst>
          </p:cNvPr>
          <p:cNvSpPr txBox="1"/>
          <p:nvPr/>
        </p:nvSpPr>
        <p:spPr>
          <a:xfrm>
            <a:off x="943030" y="3931094"/>
            <a:ext cx="7306448" cy="830997"/>
          </a:xfrm>
          <a:prstGeom prst="rect">
            <a:avLst/>
          </a:prstGeom>
          <a:noFill/>
        </p:spPr>
        <p:txBody>
          <a:bodyPr wrap="square" lIns="0" tIns="45720" rIns="0" bIns="45720" rtlCol="0" anchor="t">
            <a:spAutoFit/>
          </a:bodyPr>
          <a:lstStyle/>
          <a:p>
            <a:endParaRPr lang="en-US" sz="4800">
              <a:solidFill>
                <a:srgbClr val="FFFFFF"/>
              </a:solidFill>
              <a:latin typeface="Arial" panose="020B0604020202020204" pitchFamily="34" charset="0"/>
              <a:ea typeface="Open Sans"/>
              <a:cs typeface="Arial" panose="020B0604020202020204" pitchFamily="34" charset="0"/>
            </a:endParaRPr>
          </a:p>
        </p:txBody>
      </p:sp>
      <p:sp>
        <p:nvSpPr>
          <p:cNvPr id="4" name="TextBox 7">
            <a:extLst>
              <a:ext uri="{FF2B5EF4-FFF2-40B4-BE49-F238E27FC236}">
                <a16:creationId xmlns:a16="http://schemas.microsoft.com/office/drawing/2014/main" id="{D38AFE21-FFA0-E449-BF7B-69C5978EF388}"/>
              </a:ext>
            </a:extLst>
          </p:cNvPr>
          <p:cNvSpPr txBox="1"/>
          <p:nvPr/>
        </p:nvSpPr>
        <p:spPr>
          <a:xfrm>
            <a:off x="943030" y="4762091"/>
            <a:ext cx="7306448" cy="584775"/>
          </a:xfrm>
          <a:prstGeom prst="rect">
            <a:avLst/>
          </a:prstGeom>
          <a:noFill/>
        </p:spPr>
        <p:txBody>
          <a:bodyPr wrap="square" lIns="0" tIns="45720" rIns="0" bIns="45720" rtlCol="0" anchor="t">
            <a:spAutoFit/>
          </a:bodyPr>
          <a:lstStyle/>
          <a:p>
            <a:endParaRPr lang="en-US" sz="3200">
              <a:solidFill>
                <a:srgbClr val="5792CE"/>
              </a:solidFill>
              <a:latin typeface="Arial" panose="020B0604020202020204" pitchFamily="34" charset="0"/>
              <a:ea typeface="Open Sans" charset="0"/>
              <a:cs typeface="Arial" panose="020B0604020202020204" pitchFamily="34" charset="0"/>
            </a:endParaRPr>
          </a:p>
        </p:txBody>
      </p:sp>
      <p:sp>
        <p:nvSpPr>
          <p:cNvPr id="2" name="Title 1">
            <a:extLst>
              <a:ext uri="{FF2B5EF4-FFF2-40B4-BE49-F238E27FC236}">
                <a16:creationId xmlns:a16="http://schemas.microsoft.com/office/drawing/2014/main" id="{D8CB09EA-0CC9-05E0-2A20-C32250FEB137}"/>
              </a:ext>
            </a:extLst>
          </p:cNvPr>
          <p:cNvSpPr>
            <a:spLocks noGrp="1"/>
          </p:cNvSpPr>
          <p:nvPr/>
        </p:nvSpPr>
        <p:spPr>
          <a:xfrm>
            <a:off x="950874" y="2449236"/>
            <a:ext cx="9690747" cy="922096"/>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3200" b="0" i="0" kern="1200" spc="0" baseline="0">
                <a:solidFill>
                  <a:srgbClr val="FFFFFF"/>
                </a:solidFill>
                <a:latin typeface="D-DIN Exp" panose="020B0504020202030204" pitchFamily="34" charset="0"/>
                <a:ea typeface="D-DIN Exp" panose="020B0504020202030204" pitchFamily="34" charset="0"/>
                <a:cs typeface="D-DIN Exp" panose="020B0504020202030204" pitchFamily="34" charset="0"/>
              </a:defRPr>
            </a:lvl1pPr>
          </a:lstStyle>
          <a:p>
            <a:r>
              <a:rPr lang="en-US" sz="4000" b="1" dirty="0" err="1">
                <a:latin typeface="Arial"/>
                <a:cs typeface="Arial"/>
              </a:rPr>
              <a:t>Úvodní</a:t>
            </a:r>
            <a:r>
              <a:rPr lang="en-US" sz="4000" b="1" dirty="0">
                <a:latin typeface="Arial"/>
                <a:cs typeface="Arial"/>
              </a:rPr>
              <a:t> </a:t>
            </a:r>
            <a:r>
              <a:rPr lang="en-US" sz="4000" b="1" dirty="0" err="1">
                <a:latin typeface="Arial"/>
                <a:cs typeface="Arial"/>
              </a:rPr>
              <a:t>školení</a:t>
            </a:r>
            <a:r>
              <a:rPr lang="en-US" sz="4000" b="1" dirty="0">
                <a:latin typeface="Arial"/>
                <a:cs typeface="Arial"/>
              </a:rPr>
              <a:t> o </a:t>
            </a:r>
            <a:r>
              <a:rPr lang="en-US" sz="4000" b="1" dirty="0" err="1">
                <a:latin typeface="Arial"/>
                <a:cs typeface="Arial"/>
              </a:rPr>
              <a:t>genderově</a:t>
            </a:r>
            <a:r>
              <a:rPr lang="en-US" sz="4000" b="1" dirty="0">
                <a:latin typeface="Arial"/>
                <a:cs typeface="Arial"/>
              </a:rPr>
              <a:t> </a:t>
            </a:r>
            <a:r>
              <a:rPr lang="en-US" sz="4000" b="1" dirty="0" err="1">
                <a:latin typeface="Arial"/>
                <a:cs typeface="Arial"/>
              </a:rPr>
              <a:t>podmíněném</a:t>
            </a:r>
            <a:r>
              <a:rPr lang="en-US" sz="4000" b="1" dirty="0">
                <a:latin typeface="Arial"/>
                <a:cs typeface="Arial"/>
              </a:rPr>
              <a:t> </a:t>
            </a:r>
            <a:r>
              <a:rPr lang="en-US" sz="4000" b="1" dirty="0" err="1">
                <a:latin typeface="Arial"/>
                <a:cs typeface="Arial"/>
              </a:rPr>
              <a:t>násilí</a:t>
            </a:r>
            <a:r>
              <a:rPr lang="en-US" sz="4000" b="1" dirty="0">
                <a:latin typeface="Arial"/>
                <a:cs typeface="Arial"/>
              </a:rPr>
              <a:t> v </a:t>
            </a:r>
            <a:r>
              <a:rPr lang="en-US" sz="4000" b="1" dirty="0" err="1">
                <a:latin typeface="Arial"/>
                <a:cs typeface="Arial"/>
              </a:rPr>
              <a:t>akademickém</a:t>
            </a:r>
            <a:r>
              <a:rPr lang="en-US" sz="4000" b="1" dirty="0">
                <a:latin typeface="Arial"/>
                <a:cs typeface="Arial"/>
              </a:rPr>
              <a:t> </a:t>
            </a:r>
            <a:r>
              <a:rPr lang="en-US" sz="4000" b="1" dirty="0" err="1">
                <a:latin typeface="Arial"/>
                <a:cs typeface="Arial"/>
              </a:rPr>
              <a:t>prostředí</a:t>
            </a:r>
            <a:r>
              <a:rPr lang="en-US" sz="4000" b="1" dirty="0">
                <a:latin typeface="Arial"/>
                <a:cs typeface="Arial"/>
              </a:rPr>
              <a:t> a model 7P </a:t>
            </a:r>
            <a:endParaRPr lang="cs-CZ" dirty="0"/>
          </a:p>
        </p:txBody>
      </p:sp>
      <p:sp>
        <p:nvSpPr>
          <p:cNvPr id="6" name="ZoneTexte 11">
            <a:extLst>
              <a:ext uri="{FF2B5EF4-FFF2-40B4-BE49-F238E27FC236}">
                <a16:creationId xmlns:a16="http://schemas.microsoft.com/office/drawing/2014/main" id="{37C8842C-ED4A-EF05-F3C2-BB8C215930EA}"/>
              </a:ext>
            </a:extLst>
          </p:cNvPr>
          <p:cNvSpPr txBox="1"/>
          <p:nvPr/>
        </p:nvSpPr>
        <p:spPr>
          <a:xfrm>
            <a:off x="950874" y="4526602"/>
            <a:ext cx="10080702" cy="1384995"/>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b="1" dirty="0" err="1">
                <a:solidFill>
                  <a:srgbClr val="FF0000"/>
                </a:solidFill>
                <a:ea typeface="+mn-lt"/>
                <a:cs typeface="+mn-lt"/>
              </a:rPr>
              <a:t>Jméno</a:t>
            </a:r>
            <a:r>
              <a:rPr lang="en-US" sz="2800" b="1" dirty="0">
                <a:solidFill>
                  <a:srgbClr val="FF0000"/>
                </a:solidFill>
                <a:ea typeface="+mn-lt"/>
                <a:cs typeface="+mn-lt"/>
              </a:rPr>
              <a:t>/</a:t>
            </a:r>
            <a:r>
              <a:rPr lang="en-US" sz="2800" b="1" dirty="0" err="1">
                <a:solidFill>
                  <a:srgbClr val="FF0000"/>
                </a:solidFill>
                <a:ea typeface="+mn-lt"/>
                <a:cs typeface="+mn-lt"/>
              </a:rPr>
              <a:t>jména</a:t>
            </a:r>
            <a:r>
              <a:rPr lang="en-US" sz="2800" b="1" dirty="0">
                <a:solidFill>
                  <a:srgbClr val="FF0000"/>
                </a:solidFill>
                <a:ea typeface="+mn-lt"/>
                <a:cs typeface="+mn-lt"/>
              </a:rPr>
              <a:t> </a:t>
            </a:r>
            <a:r>
              <a:rPr lang="en-US" sz="2800" b="1" dirty="0" err="1">
                <a:solidFill>
                  <a:srgbClr val="FF0000"/>
                </a:solidFill>
                <a:ea typeface="+mn-lt"/>
                <a:cs typeface="+mn-lt"/>
              </a:rPr>
              <a:t>facilitujících</a:t>
            </a:r>
            <a:r>
              <a:rPr lang="en-US" sz="2800" b="1" dirty="0">
                <a:solidFill>
                  <a:srgbClr val="FF0000"/>
                </a:solidFill>
                <a:ea typeface="+mn-lt"/>
                <a:cs typeface="+mn-lt"/>
              </a:rPr>
              <a:t> </a:t>
            </a:r>
            <a:r>
              <a:rPr lang="en-US" sz="2800" b="1" dirty="0" err="1">
                <a:solidFill>
                  <a:srgbClr val="FF0000"/>
                </a:solidFill>
                <a:ea typeface="+mn-lt"/>
                <a:cs typeface="+mn-lt"/>
              </a:rPr>
              <a:t>osob</a:t>
            </a:r>
            <a:r>
              <a:rPr lang="en-US" sz="2800" b="1" dirty="0">
                <a:solidFill>
                  <a:srgbClr val="FF0000"/>
                </a:solidFill>
                <a:ea typeface="+mn-lt"/>
                <a:cs typeface="+mn-lt"/>
              </a:rPr>
              <a:t> (</a:t>
            </a:r>
            <a:r>
              <a:rPr lang="en-US" sz="2800" b="1" dirty="0" err="1">
                <a:solidFill>
                  <a:srgbClr val="FF0000"/>
                </a:solidFill>
                <a:ea typeface="+mn-lt"/>
                <a:cs typeface="+mn-lt"/>
              </a:rPr>
              <a:t>zájmena</a:t>
            </a:r>
            <a:r>
              <a:rPr lang="en-US" sz="2800" b="1" dirty="0">
                <a:solidFill>
                  <a:srgbClr val="FF0000"/>
                </a:solidFill>
                <a:ea typeface="+mn-lt"/>
                <a:cs typeface="+mn-lt"/>
              </a:rPr>
              <a:t>), </a:t>
            </a:r>
            <a:r>
              <a:rPr lang="en-US" sz="2800" b="1" dirty="0" err="1">
                <a:solidFill>
                  <a:srgbClr val="FF0000"/>
                </a:solidFill>
                <a:ea typeface="+mn-lt"/>
                <a:cs typeface="+mn-lt"/>
              </a:rPr>
              <a:t>organizace</a:t>
            </a:r>
            <a:endParaRPr lang="en-US" dirty="0" err="1">
              <a:solidFill>
                <a:srgbClr val="FF0000"/>
              </a:solidFill>
              <a:cs typeface="Arial"/>
            </a:endParaRPr>
          </a:p>
          <a:p>
            <a:r>
              <a:rPr lang="en-US" sz="2800" b="1" dirty="0">
                <a:solidFill>
                  <a:srgbClr val="FF0000"/>
                </a:solidFill>
                <a:ea typeface="+mn-lt"/>
                <a:cs typeface="+mn-lt"/>
              </a:rPr>
              <a:t>Den, xx. </a:t>
            </a:r>
            <a:r>
              <a:rPr lang="en-US" sz="2800" b="1" dirty="0" err="1">
                <a:solidFill>
                  <a:srgbClr val="FF0000"/>
                </a:solidFill>
                <a:ea typeface="+mn-lt"/>
                <a:cs typeface="+mn-lt"/>
              </a:rPr>
              <a:t>měsíc</a:t>
            </a:r>
            <a:r>
              <a:rPr lang="en-US" sz="2800" b="1" dirty="0">
                <a:solidFill>
                  <a:srgbClr val="FF0000"/>
                </a:solidFill>
                <a:ea typeface="+mn-lt"/>
                <a:cs typeface="+mn-lt"/>
              </a:rPr>
              <a:t> 202x</a:t>
            </a:r>
            <a:endParaRPr lang="en-US" dirty="0">
              <a:solidFill>
                <a:srgbClr val="FF0000"/>
              </a:solidFill>
              <a:cs typeface="Arial"/>
            </a:endParaRPr>
          </a:p>
          <a:p>
            <a:endParaRPr lang="en-US" sz="2800" dirty="0">
              <a:solidFill>
                <a:srgbClr val="FF0000"/>
              </a:solidFill>
              <a:latin typeface="Arial"/>
              <a:cs typeface="Arial"/>
            </a:endParaRPr>
          </a:p>
        </p:txBody>
      </p:sp>
      <p:pic>
        <p:nvPicPr>
          <p:cNvPr id="8" name="Image 7" descr="Une image contenant texte, Police, Graphique, graphisme&#10;&#10;Description générée automatiquement">
            <a:extLst>
              <a:ext uri="{FF2B5EF4-FFF2-40B4-BE49-F238E27FC236}">
                <a16:creationId xmlns:a16="http://schemas.microsoft.com/office/drawing/2014/main" id="{3854B33A-1C38-F9A8-9158-9CC2FC6FE4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2350" y="624206"/>
            <a:ext cx="4857750" cy="755103"/>
          </a:xfrm>
          <a:prstGeom prst="rect">
            <a:avLst/>
          </a:prstGeom>
        </p:spPr>
      </p:pic>
    </p:spTree>
    <p:extLst>
      <p:ext uri="{BB962C8B-B14F-4D97-AF65-F5344CB8AC3E}">
        <p14:creationId xmlns:p14="http://schemas.microsoft.com/office/powerpoint/2010/main" val="19002197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2">
            <a:extLst>
              <a:ext uri="{FF2B5EF4-FFF2-40B4-BE49-F238E27FC236}">
                <a16:creationId xmlns:a16="http://schemas.microsoft.com/office/drawing/2014/main" id="{0F53A466-CDD8-D911-965D-11E54AC723A5}"/>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latin typeface="+mn-lt"/>
              </a:rPr>
              <a:pPr/>
              <a:t>10</a:t>
            </a:fld>
            <a:endParaRPr lang="fr-FR">
              <a:latin typeface="+mn-lt"/>
            </a:endParaRPr>
          </a:p>
        </p:txBody>
      </p:sp>
      <p:sp>
        <p:nvSpPr>
          <p:cNvPr id="4" name="TextBox 3">
            <a:extLst>
              <a:ext uri="{FF2B5EF4-FFF2-40B4-BE49-F238E27FC236}">
                <a16:creationId xmlns:a16="http://schemas.microsoft.com/office/drawing/2014/main" id="{951C7916-0E30-4B63-CB8D-795578A5E879}"/>
              </a:ext>
            </a:extLst>
          </p:cNvPr>
          <p:cNvSpPr txBox="1"/>
          <p:nvPr/>
        </p:nvSpPr>
        <p:spPr>
          <a:xfrm>
            <a:off x="879366" y="5967321"/>
            <a:ext cx="3611625"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900" i="1" err="1">
                <a:solidFill>
                  <a:srgbClr val="000000"/>
                </a:solidFill>
                <a:ea typeface="Open Sans"/>
                <a:cs typeface="Arial"/>
              </a:rPr>
              <a:t>Zdroj</a:t>
            </a:r>
            <a:r>
              <a:rPr lang="en-US" sz="900" i="1">
                <a:solidFill>
                  <a:srgbClr val="000000"/>
                </a:solidFill>
                <a:ea typeface="Open Sans"/>
                <a:cs typeface="Arial"/>
              </a:rPr>
              <a:t>: </a:t>
            </a:r>
            <a:r>
              <a:rPr lang="en-US" sz="900" i="1" err="1">
                <a:solidFill>
                  <a:srgbClr val="000000"/>
                </a:solidFill>
                <a:ea typeface="Open Sans"/>
                <a:cs typeface="Arial"/>
              </a:rPr>
              <a:t>Kontinuum</a:t>
            </a:r>
            <a:r>
              <a:rPr lang="en-US" sz="900" i="1">
                <a:solidFill>
                  <a:srgbClr val="000000"/>
                </a:solidFill>
                <a:ea typeface="Open Sans"/>
                <a:cs typeface="Arial"/>
              </a:rPr>
              <a:t> </a:t>
            </a:r>
            <a:r>
              <a:rPr lang="en-US" sz="900" i="1" err="1">
                <a:solidFill>
                  <a:srgbClr val="000000"/>
                </a:solidFill>
                <a:ea typeface="Open Sans"/>
                <a:cs typeface="Arial"/>
              </a:rPr>
              <a:t>násilí</a:t>
            </a:r>
            <a:r>
              <a:rPr lang="en-US" sz="900" i="1">
                <a:solidFill>
                  <a:srgbClr val="000000"/>
                </a:solidFill>
                <a:ea typeface="Open Sans"/>
                <a:cs typeface="Arial"/>
              </a:rPr>
              <a:t> </a:t>
            </a:r>
            <a:r>
              <a:rPr lang="en-US" sz="900" i="1" err="1">
                <a:solidFill>
                  <a:srgbClr val="000000"/>
                </a:solidFill>
                <a:ea typeface="Open Sans"/>
                <a:cs typeface="Arial"/>
              </a:rPr>
              <a:t>na</a:t>
            </a:r>
            <a:r>
              <a:rPr lang="en-US" sz="900" i="1">
                <a:solidFill>
                  <a:srgbClr val="000000"/>
                </a:solidFill>
                <a:ea typeface="Open Sans"/>
                <a:cs typeface="Arial"/>
              </a:rPr>
              <a:t> </a:t>
            </a:r>
            <a:r>
              <a:rPr lang="en-US" sz="900" i="1" err="1">
                <a:solidFill>
                  <a:srgbClr val="000000"/>
                </a:solidFill>
                <a:ea typeface="Open Sans"/>
                <a:cs typeface="Arial"/>
              </a:rPr>
              <a:t>ženách</a:t>
            </a:r>
            <a:r>
              <a:rPr lang="en-US" sz="900" i="1">
                <a:solidFill>
                  <a:srgbClr val="000000"/>
                </a:solidFill>
                <a:ea typeface="Open Sans"/>
                <a:cs typeface="Arial"/>
              </a:rPr>
              <a:t>, Handbook for Gender Equality Rapporteurs, Rada </a:t>
            </a:r>
            <a:r>
              <a:rPr lang="en-US" sz="900" i="1" err="1">
                <a:solidFill>
                  <a:srgbClr val="000000"/>
                </a:solidFill>
                <a:ea typeface="Open Sans"/>
                <a:cs typeface="Arial"/>
              </a:rPr>
              <a:t>Evropy</a:t>
            </a:r>
            <a:r>
              <a:rPr lang="en-US" sz="900" i="1">
                <a:solidFill>
                  <a:srgbClr val="000000"/>
                </a:solidFill>
                <a:ea typeface="Open Sans"/>
                <a:cs typeface="Arial"/>
              </a:rPr>
              <a:t> – </a:t>
            </a:r>
            <a:r>
              <a:rPr lang="en-US" sz="900" i="1" err="1">
                <a:solidFill>
                  <a:srgbClr val="000000"/>
                </a:solidFill>
                <a:ea typeface="Open Sans"/>
                <a:cs typeface="Arial"/>
              </a:rPr>
              <a:t>český</a:t>
            </a:r>
            <a:r>
              <a:rPr lang="en-US" sz="900" i="1">
                <a:solidFill>
                  <a:srgbClr val="000000"/>
                </a:solidFill>
                <a:ea typeface="Open Sans"/>
                <a:cs typeface="Arial"/>
              </a:rPr>
              <a:t> </a:t>
            </a:r>
            <a:r>
              <a:rPr lang="en-US" sz="900" i="1" err="1">
                <a:solidFill>
                  <a:srgbClr val="000000"/>
                </a:solidFill>
                <a:ea typeface="Open Sans"/>
                <a:cs typeface="Arial"/>
              </a:rPr>
              <a:t>překlad</a:t>
            </a:r>
            <a:r>
              <a:rPr lang="fr-FR" sz="900">
                <a:solidFill>
                  <a:srgbClr val="000000"/>
                </a:solidFill>
                <a:ea typeface="Open Sans"/>
                <a:cs typeface="Arial"/>
              </a:rPr>
              <a:t>​</a:t>
            </a:r>
          </a:p>
          <a:p>
            <a:r>
              <a:rPr lang="en-US" sz="1100">
                <a:solidFill>
                  <a:srgbClr val="444444"/>
                </a:solidFill>
                <a:cs typeface="Arial"/>
              </a:rPr>
              <a:t>​</a:t>
            </a:r>
          </a:p>
        </p:txBody>
      </p:sp>
      <p:pic>
        <p:nvPicPr>
          <p:cNvPr id="6" name="Obrázek 5" descr="Obsah obrázku text, Písmo, snímek obrazovky, kreativita&#10;&#10;Popis se vygeneroval automaticky.">
            <a:extLst>
              <a:ext uri="{FF2B5EF4-FFF2-40B4-BE49-F238E27FC236}">
                <a16:creationId xmlns:a16="http://schemas.microsoft.com/office/drawing/2014/main" id="{68065C77-637F-ED35-D3E1-FBADE8AC0963}"/>
              </a:ext>
            </a:extLst>
          </p:cNvPr>
          <p:cNvPicPr>
            <a:picLocks noChangeAspect="1"/>
          </p:cNvPicPr>
          <p:nvPr/>
        </p:nvPicPr>
        <p:blipFill>
          <a:blip r:embed="rId3"/>
          <a:stretch>
            <a:fillRect/>
          </a:stretch>
        </p:blipFill>
        <p:spPr>
          <a:xfrm>
            <a:off x="4360261" y="784772"/>
            <a:ext cx="4003598" cy="5647557"/>
          </a:xfrm>
          <a:prstGeom prst="rect">
            <a:avLst/>
          </a:prstGeom>
        </p:spPr>
      </p:pic>
    </p:spTree>
    <p:extLst>
      <p:ext uri="{BB962C8B-B14F-4D97-AF65-F5344CB8AC3E}">
        <p14:creationId xmlns:p14="http://schemas.microsoft.com/office/powerpoint/2010/main" val="11508711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E1DAE8AE-6FEB-DF2D-686A-6385B3A11598}"/>
              </a:ext>
            </a:extLst>
          </p:cNvPr>
          <p:cNvSpPr/>
          <p:nvPr/>
        </p:nvSpPr>
        <p:spPr>
          <a:xfrm>
            <a:off x="5161137" y="702199"/>
            <a:ext cx="2985571" cy="2985571"/>
          </a:xfrm>
          <a:prstGeom prst="ellipse">
            <a:avLst/>
          </a:prstGeom>
          <a:gradFill>
            <a:gsLst>
              <a:gs pos="100000">
                <a:srgbClr val="5792CE"/>
              </a:gs>
              <a:gs pos="0">
                <a:srgbClr val="AED7BD"/>
              </a:gs>
            </a:gsLst>
            <a:lin ang="7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3200" err="1">
                <a:solidFill>
                  <a:schemeClr val="bg1"/>
                </a:solidFill>
                <a:latin typeface="Arial" panose="020B0604020202020204" pitchFamily="34" charset="0"/>
                <a:ea typeface="+mn-lt"/>
                <a:cs typeface="Arial" panose="020B0604020202020204" pitchFamily="34" charset="0"/>
              </a:rPr>
              <a:t>více</a:t>
            </a:r>
            <a:r>
              <a:rPr lang="en-US" sz="3200">
                <a:solidFill>
                  <a:schemeClr val="bg1"/>
                </a:solidFill>
                <a:latin typeface="Arial" panose="020B0604020202020204" pitchFamily="34" charset="0"/>
                <a:ea typeface="+mn-lt"/>
                <a:cs typeface="Arial" panose="020B0604020202020204" pitchFamily="34" charset="0"/>
              </a:rPr>
              <a:t> </a:t>
            </a:r>
            <a:r>
              <a:rPr lang="en-US" sz="3200" err="1">
                <a:solidFill>
                  <a:schemeClr val="bg1"/>
                </a:solidFill>
                <a:latin typeface="Arial" panose="020B0604020202020204" pitchFamily="34" charset="0"/>
                <a:ea typeface="+mn-lt"/>
                <a:cs typeface="Arial" panose="020B0604020202020204" pitchFamily="34" charset="0"/>
              </a:rPr>
              <a:t>než</a:t>
            </a:r>
            <a:br>
              <a:rPr lang="en-US" sz="3200">
                <a:solidFill>
                  <a:schemeClr val="bg1"/>
                </a:solidFill>
                <a:latin typeface="Arial" panose="020B0604020202020204" pitchFamily="34" charset="0"/>
                <a:ea typeface="+mn-lt"/>
                <a:cs typeface="Arial" panose="020B0604020202020204" pitchFamily="34" charset="0"/>
              </a:rPr>
            </a:br>
            <a:r>
              <a:rPr lang="en-US" sz="3200">
                <a:solidFill>
                  <a:schemeClr val="bg1"/>
                </a:solidFill>
                <a:latin typeface="Arial" panose="020B0604020202020204" pitchFamily="34" charset="0"/>
                <a:ea typeface="+mn-lt"/>
                <a:cs typeface="Arial" panose="020B0604020202020204" pitchFamily="34" charset="0"/>
              </a:rPr>
              <a:t>42 000 </a:t>
            </a:r>
            <a:r>
              <a:rPr lang="en-US" sz="3200" err="1">
                <a:solidFill>
                  <a:schemeClr val="bg1"/>
                </a:solidFill>
                <a:latin typeface="Arial" panose="020B0604020202020204" pitchFamily="34" charset="0"/>
                <a:ea typeface="+mn-lt"/>
                <a:cs typeface="Arial" panose="020B0604020202020204" pitchFamily="34" charset="0"/>
              </a:rPr>
              <a:t>odpovědí</a:t>
            </a:r>
            <a:endParaRPr lang="cs-CZ" err="1">
              <a:solidFill>
                <a:schemeClr val="bg1"/>
              </a:solidFill>
              <a:latin typeface="Arial" panose="020B0604020202020204" pitchFamily="34" charset="0"/>
              <a:ea typeface="Open Sans"/>
              <a:cs typeface="Arial" panose="020B0604020202020204" pitchFamily="34" charset="0"/>
            </a:endParaRPr>
          </a:p>
        </p:txBody>
      </p:sp>
      <p:sp>
        <p:nvSpPr>
          <p:cNvPr id="3" name="Oval 2">
            <a:extLst>
              <a:ext uri="{FF2B5EF4-FFF2-40B4-BE49-F238E27FC236}">
                <a16:creationId xmlns:a16="http://schemas.microsoft.com/office/drawing/2014/main" id="{16548265-E79B-7A1A-6A6C-E092F1FCE035}"/>
              </a:ext>
            </a:extLst>
          </p:cNvPr>
          <p:cNvSpPr/>
          <p:nvPr/>
        </p:nvSpPr>
        <p:spPr>
          <a:xfrm>
            <a:off x="7041312" y="3624158"/>
            <a:ext cx="1822717" cy="1791378"/>
          </a:xfrm>
          <a:prstGeom prst="ellipse">
            <a:avLst/>
          </a:prstGeom>
          <a:noFill/>
          <a:ln w="9525">
            <a:gradFill>
              <a:gsLst>
                <a:gs pos="100000">
                  <a:srgbClr val="5792CE"/>
                </a:gs>
                <a:gs pos="0">
                  <a:srgbClr val="AED7BD"/>
                </a:gs>
              </a:gsLst>
              <a:lin ang="72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0" b="1">
                <a:solidFill>
                  <a:srgbClr val="0D8D91"/>
                </a:solidFill>
                <a:latin typeface="Arial" panose="020B0604020202020204" pitchFamily="34" charset="0"/>
                <a:ea typeface="+mn-lt"/>
                <a:cs typeface="Arial" panose="020B0604020202020204" pitchFamily="34" charset="0"/>
              </a:rPr>
              <a:t>46 </a:t>
            </a:r>
            <a:r>
              <a:rPr lang="en-US" sz="1400" b="1" err="1">
                <a:solidFill>
                  <a:srgbClr val="0D8D91"/>
                </a:solidFill>
                <a:latin typeface="Arial" panose="020B0604020202020204" pitchFamily="34" charset="0"/>
                <a:ea typeface="+mn-lt"/>
                <a:cs typeface="Arial" panose="020B0604020202020204" pitchFamily="34" charset="0"/>
              </a:rPr>
              <a:t>akademických</a:t>
            </a:r>
            <a:r>
              <a:rPr lang="en-US" sz="1400" b="1">
                <a:solidFill>
                  <a:srgbClr val="0D8D91"/>
                </a:solidFill>
                <a:latin typeface="Arial" panose="020B0604020202020204" pitchFamily="34" charset="0"/>
                <a:ea typeface="+mn-lt"/>
                <a:cs typeface="Arial" panose="020B0604020202020204" pitchFamily="34" charset="0"/>
              </a:rPr>
              <a:t> </a:t>
            </a:r>
            <a:r>
              <a:rPr lang="en-US" sz="1400" b="1" err="1">
                <a:solidFill>
                  <a:srgbClr val="0D8D91"/>
                </a:solidFill>
                <a:latin typeface="Arial" panose="020B0604020202020204" pitchFamily="34" charset="0"/>
                <a:ea typeface="+mn-lt"/>
                <a:cs typeface="Arial" panose="020B0604020202020204" pitchFamily="34" charset="0"/>
              </a:rPr>
              <a:t>institucí</a:t>
            </a:r>
            <a:endParaRPr lang="cs-CZ" err="1">
              <a:latin typeface="Arial" panose="020B0604020202020204" pitchFamily="34" charset="0"/>
              <a:cs typeface="Arial" panose="020B0604020202020204" pitchFamily="34" charset="0"/>
            </a:endParaRPr>
          </a:p>
          <a:p>
            <a:pPr algn="ctr"/>
            <a:r>
              <a:rPr lang="en-US" sz="1400" b="1">
                <a:solidFill>
                  <a:srgbClr val="0D8D91"/>
                </a:solidFill>
                <a:latin typeface="Arial" panose="020B0604020202020204" pitchFamily="34" charset="0"/>
                <a:ea typeface="+mn-lt"/>
                <a:cs typeface="Arial" panose="020B0604020202020204" pitchFamily="34" charset="0"/>
              </a:rPr>
              <a:t>z 15 </a:t>
            </a:r>
            <a:r>
              <a:rPr lang="en-US" sz="1400" b="1" err="1">
                <a:solidFill>
                  <a:srgbClr val="0D8D91"/>
                </a:solidFill>
                <a:latin typeface="Arial" panose="020B0604020202020204" pitchFamily="34" charset="0"/>
                <a:ea typeface="+mn-lt"/>
                <a:cs typeface="Arial" panose="020B0604020202020204" pitchFamily="34" charset="0"/>
              </a:rPr>
              <a:t>evropských</a:t>
            </a:r>
            <a:r>
              <a:rPr lang="en-US" sz="1400" b="1">
                <a:solidFill>
                  <a:srgbClr val="0D8D91"/>
                </a:solidFill>
                <a:latin typeface="Arial" panose="020B0604020202020204" pitchFamily="34" charset="0"/>
                <a:ea typeface="+mn-lt"/>
                <a:cs typeface="Arial" panose="020B0604020202020204" pitchFamily="34" charset="0"/>
              </a:rPr>
              <a:t> </a:t>
            </a:r>
            <a:r>
              <a:rPr lang="en-US" sz="1400" b="1" err="1">
                <a:solidFill>
                  <a:srgbClr val="0D8D91"/>
                </a:solidFill>
                <a:latin typeface="Arial" panose="020B0604020202020204" pitchFamily="34" charset="0"/>
                <a:ea typeface="+mn-lt"/>
                <a:cs typeface="Arial" panose="020B0604020202020204" pitchFamily="34" charset="0"/>
              </a:rPr>
              <a:t>zemí</a:t>
            </a:r>
            <a:endParaRPr lang="en-US" sz="1400" b="1" err="1">
              <a:solidFill>
                <a:srgbClr val="5792CE"/>
              </a:solidFill>
              <a:latin typeface="Arial" panose="020B0604020202020204" pitchFamily="34" charset="0"/>
              <a:ea typeface="Open Sans Semibold"/>
              <a:cs typeface="Arial" panose="020B0604020202020204" pitchFamily="34" charset="0"/>
            </a:endParaRPr>
          </a:p>
        </p:txBody>
      </p:sp>
      <p:sp>
        <p:nvSpPr>
          <p:cNvPr id="4" name="Oval 3">
            <a:extLst>
              <a:ext uri="{FF2B5EF4-FFF2-40B4-BE49-F238E27FC236}">
                <a16:creationId xmlns:a16="http://schemas.microsoft.com/office/drawing/2014/main" id="{5AED4B6F-940B-61C7-8F86-F3F4A2C661BE}"/>
              </a:ext>
            </a:extLst>
          </p:cNvPr>
          <p:cNvSpPr/>
          <p:nvPr/>
        </p:nvSpPr>
        <p:spPr>
          <a:xfrm>
            <a:off x="8333352" y="2099253"/>
            <a:ext cx="1431843" cy="1431843"/>
          </a:xfrm>
          <a:prstGeom prst="ellipse">
            <a:avLst/>
          </a:prstGeom>
          <a:noFill/>
          <a:ln w="9525">
            <a:gradFill>
              <a:gsLst>
                <a:gs pos="100000">
                  <a:srgbClr val="5792CE"/>
                </a:gs>
                <a:gs pos="0">
                  <a:srgbClr val="AED7BD"/>
                </a:gs>
              </a:gsLst>
              <a:lin ang="72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300" b="1" err="1">
                <a:solidFill>
                  <a:srgbClr val="0D8D91"/>
                </a:solidFill>
                <a:latin typeface="Arial" panose="020B0604020202020204" pitchFamily="34" charset="0"/>
                <a:ea typeface="+mn-lt"/>
                <a:cs typeface="Arial" panose="020B0604020202020204" pitchFamily="34" charset="0"/>
              </a:rPr>
              <a:t>sběr</a:t>
            </a:r>
            <a:r>
              <a:rPr lang="en-US" sz="1300" b="1">
                <a:solidFill>
                  <a:srgbClr val="0D8D91"/>
                </a:solidFill>
                <a:latin typeface="Arial" panose="020B0604020202020204" pitchFamily="34" charset="0"/>
                <a:ea typeface="+mn-lt"/>
                <a:cs typeface="Arial" panose="020B0604020202020204" pitchFamily="34" charset="0"/>
              </a:rPr>
              <a:t> </a:t>
            </a:r>
            <a:r>
              <a:rPr lang="en-US" sz="1300" b="1" err="1">
                <a:solidFill>
                  <a:srgbClr val="0D8D91"/>
                </a:solidFill>
                <a:latin typeface="Arial" panose="020B0604020202020204" pitchFamily="34" charset="0"/>
                <a:ea typeface="+mn-lt"/>
                <a:cs typeface="Arial" panose="020B0604020202020204" pitchFamily="34" charset="0"/>
              </a:rPr>
              <a:t>dat</a:t>
            </a:r>
            <a:br>
              <a:rPr lang="en-US" sz="1300">
                <a:latin typeface="Arial" panose="020B0604020202020204" pitchFamily="34" charset="0"/>
                <a:ea typeface="+mn-lt"/>
                <a:cs typeface="Arial" panose="020B0604020202020204" pitchFamily="34" charset="0"/>
              </a:rPr>
            </a:br>
            <a:r>
              <a:rPr lang="en-US" sz="1300">
                <a:solidFill>
                  <a:srgbClr val="0D8D91"/>
                </a:solidFill>
                <a:latin typeface="Arial" panose="020B0604020202020204" pitchFamily="34" charset="0"/>
                <a:ea typeface="+mn-lt"/>
                <a:cs typeface="Arial" panose="020B0604020202020204" pitchFamily="34" charset="0"/>
              </a:rPr>
              <a:t>od 17. </a:t>
            </a:r>
            <a:r>
              <a:rPr lang="en-US" sz="1300" err="1">
                <a:solidFill>
                  <a:srgbClr val="0D8D91"/>
                </a:solidFill>
                <a:latin typeface="Arial" panose="020B0604020202020204" pitchFamily="34" charset="0"/>
                <a:ea typeface="+mn-lt"/>
                <a:cs typeface="Arial" panose="020B0604020202020204" pitchFamily="34" charset="0"/>
              </a:rPr>
              <a:t>ledna</a:t>
            </a:r>
            <a:r>
              <a:rPr lang="en-US" sz="1300">
                <a:solidFill>
                  <a:srgbClr val="0D8D91"/>
                </a:solidFill>
                <a:latin typeface="Arial" panose="020B0604020202020204" pitchFamily="34" charset="0"/>
                <a:ea typeface="+mn-lt"/>
                <a:cs typeface="Arial" panose="020B0604020202020204" pitchFamily="34" charset="0"/>
              </a:rPr>
              <a:t> do 1. </a:t>
            </a:r>
            <a:r>
              <a:rPr lang="en-US" sz="1300" err="1">
                <a:solidFill>
                  <a:srgbClr val="0D8D91"/>
                </a:solidFill>
                <a:latin typeface="Arial" panose="020B0604020202020204" pitchFamily="34" charset="0"/>
                <a:ea typeface="+mn-lt"/>
                <a:cs typeface="Arial" panose="020B0604020202020204" pitchFamily="34" charset="0"/>
              </a:rPr>
              <a:t>května</a:t>
            </a:r>
            <a:r>
              <a:rPr lang="en-US" sz="1300">
                <a:solidFill>
                  <a:srgbClr val="0D8D91"/>
                </a:solidFill>
                <a:latin typeface="Arial" panose="020B0604020202020204" pitchFamily="34" charset="0"/>
                <a:ea typeface="+mn-lt"/>
                <a:cs typeface="Arial" panose="020B0604020202020204" pitchFamily="34" charset="0"/>
              </a:rPr>
              <a:t> 2022</a:t>
            </a:r>
            <a:endParaRPr lang="cs-CZ" sz="1300">
              <a:solidFill>
                <a:srgbClr val="0D8D91"/>
              </a:solidFill>
              <a:latin typeface="Arial" panose="020B0604020202020204" pitchFamily="34" charset="0"/>
              <a:ea typeface="+mn-lt"/>
              <a:cs typeface="Arial" panose="020B0604020202020204" pitchFamily="34" charset="0"/>
            </a:endParaRPr>
          </a:p>
        </p:txBody>
      </p:sp>
      <p:sp>
        <p:nvSpPr>
          <p:cNvPr id="6" name="Oval 5">
            <a:extLst>
              <a:ext uri="{FF2B5EF4-FFF2-40B4-BE49-F238E27FC236}">
                <a16:creationId xmlns:a16="http://schemas.microsoft.com/office/drawing/2014/main" id="{AB667ECD-FDE3-0A7D-52B4-0B385672D25D}"/>
              </a:ext>
            </a:extLst>
          </p:cNvPr>
          <p:cNvSpPr/>
          <p:nvPr/>
        </p:nvSpPr>
        <p:spPr>
          <a:xfrm>
            <a:off x="8260045" y="507495"/>
            <a:ext cx="1360368" cy="1216409"/>
          </a:xfrm>
          <a:prstGeom prst="ellipse">
            <a:avLst/>
          </a:prstGeom>
          <a:noFill/>
          <a:ln w="9525">
            <a:gradFill>
              <a:gsLst>
                <a:gs pos="100000">
                  <a:srgbClr val="5792CE"/>
                </a:gs>
                <a:gs pos="0">
                  <a:srgbClr val="AED7BD"/>
                </a:gs>
              </a:gsLst>
              <a:lin ang="72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0" b="1">
                <a:solidFill>
                  <a:srgbClr val="0D8D91"/>
                </a:solidFill>
                <a:latin typeface="Arial" panose="020B0604020202020204" pitchFamily="34" charset="0"/>
                <a:ea typeface="+mn-lt"/>
                <a:cs typeface="Arial" panose="020B0604020202020204" pitchFamily="34" charset="0"/>
              </a:rPr>
              <a:t>14 </a:t>
            </a:r>
            <a:r>
              <a:rPr lang="en-US" sz="1400" b="1" err="1">
                <a:solidFill>
                  <a:srgbClr val="0D8D91"/>
                </a:solidFill>
                <a:latin typeface="Arial" panose="020B0604020202020204" pitchFamily="34" charset="0"/>
                <a:ea typeface="+mn-lt"/>
                <a:cs typeface="Arial" panose="020B0604020202020204" pitchFamily="34" charset="0"/>
              </a:rPr>
              <a:t>jazyků</a:t>
            </a:r>
            <a:endParaRPr lang="en-US" err="1">
              <a:latin typeface="Arial" panose="020B0604020202020204" pitchFamily="34" charset="0"/>
              <a:cs typeface="Arial" panose="020B0604020202020204" pitchFamily="34" charset="0"/>
            </a:endParaRPr>
          </a:p>
        </p:txBody>
      </p:sp>
      <p:sp>
        <p:nvSpPr>
          <p:cNvPr id="7" name="Title 1">
            <a:extLst>
              <a:ext uri="{FF2B5EF4-FFF2-40B4-BE49-F238E27FC236}">
                <a16:creationId xmlns:a16="http://schemas.microsoft.com/office/drawing/2014/main" id="{4D8A9A2A-355B-3A8C-8A2C-1848CE4F5449}"/>
              </a:ext>
            </a:extLst>
          </p:cNvPr>
          <p:cNvSpPr>
            <a:spLocks noGrp="1"/>
          </p:cNvSpPr>
          <p:nvPr>
            <p:ph type="title"/>
          </p:nvPr>
        </p:nvSpPr>
        <p:spPr>
          <a:xfrm>
            <a:off x="877462" y="1120520"/>
            <a:ext cx="3471560" cy="3355196"/>
          </a:xfrm>
        </p:spPr>
        <p:txBody>
          <a:bodyPr/>
          <a:lstStyle/>
          <a:p>
            <a:r>
              <a:rPr lang="en-US">
                <a:solidFill>
                  <a:srgbClr val="0D8D91"/>
                </a:solidFill>
              </a:rPr>
              <a:t>Projekt </a:t>
            </a:r>
            <a:r>
              <a:rPr lang="en-US" b="1">
                <a:solidFill>
                  <a:srgbClr val="0D8D91"/>
                </a:solidFill>
              </a:rPr>
              <a:t>UniSAFE </a:t>
            </a:r>
            <a:r>
              <a:rPr lang="en-US" err="1">
                <a:solidFill>
                  <a:srgbClr val="0D8D91"/>
                </a:solidFill>
              </a:rPr>
              <a:t>realizoval</a:t>
            </a:r>
            <a:r>
              <a:rPr lang="en-US" b="1">
                <a:solidFill>
                  <a:srgbClr val="0D8D91"/>
                </a:solidFill>
              </a:rPr>
              <a:t> </a:t>
            </a:r>
            <a:r>
              <a:rPr lang="en-US" err="1">
                <a:solidFill>
                  <a:srgbClr val="0D8D91"/>
                </a:solidFill>
              </a:rPr>
              <a:t>největší</a:t>
            </a:r>
            <a:r>
              <a:rPr lang="en-US">
                <a:solidFill>
                  <a:srgbClr val="0D8D91"/>
                </a:solidFill>
              </a:rPr>
              <a:t> </a:t>
            </a:r>
            <a:r>
              <a:rPr lang="en-US" err="1">
                <a:solidFill>
                  <a:srgbClr val="0D8D91"/>
                </a:solidFill>
              </a:rPr>
              <a:t>evropský</a:t>
            </a:r>
            <a:r>
              <a:rPr lang="en-US">
                <a:solidFill>
                  <a:srgbClr val="0D8D91"/>
                </a:solidFill>
              </a:rPr>
              <a:t> </a:t>
            </a:r>
            <a:r>
              <a:rPr lang="en-US" err="1">
                <a:solidFill>
                  <a:srgbClr val="0D8D91"/>
                </a:solidFill>
              </a:rPr>
              <a:t>průzkum</a:t>
            </a:r>
            <a:r>
              <a:rPr lang="en-US">
                <a:solidFill>
                  <a:srgbClr val="0D8D91"/>
                </a:solidFill>
              </a:rPr>
              <a:t> v </a:t>
            </a:r>
            <a:r>
              <a:rPr lang="en-US" err="1">
                <a:solidFill>
                  <a:srgbClr val="0D8D91"/>
                </a:solidFill>
              </a:rPr>
              <a:t>oblasti</a:t>
            </a:r>
            <a:r>
              <a:rPr lang="en-US">
                <a:solidFill>
                  <a:srgbClr val="0D8D91"/>
                </a:solidFill>
              </a:rPr>
              <a:t> </a:t>
            </a:r>
            <a:r>
              <a:rPr lang="en-US" err="1">
                <a:solidFill>
                  <a:srgbClr val="0D8D91"/>
                </a:solidFill>
              </a:rPr>
              <a:t>výzkumu</a:t>
            </a:r>
            <a:r>
              <a:rPr lang="en-US">
                <a:solidFill>
                  <a:srgbClr val="0D8D91"/>
                </a:solidFill>
              </a:rPr>
              <a:t> </a:t>
            </a:r>
            <a:r>
              <a:rPr lang="en-US" err="1">
                <a:solidFill>
                  <a:srgbClr val="0D8D91"/>
                </a:solidFill>
              </a:rPr>
              <a:t>genderově</a:t>
            </a:r>
            <a:r>
              <a:rPr lang="en-US">
                <a:solidFill>
                  <a:srgbClr val="0D8D91"/>
                </a:solidFill>
              </a:rPr>
              <a:t> </a:t>
            </a:r>
            <a:r>
              <a:rPr lang="en-US" err="1">
                <a:solidFill>
                  <a:srgbClr val="0D8D91"/>
                </a:solidFill>
              </a:rPr>
              <a:t>podmíněného</a:t>
            </a:r>
            <a:r>
              <a:rPr lang="en-US">
                <a:solidFill>
                  <a:srgbClr val="0D8D91"/>
                </a:solidFill>
              </a:rPr>
              <a:t> </a:t>
            </a:r>
            <a:r>
              <a:rPr lang="en-US" err="1">
                <a:solidFill>
                  <a:srgbClr val="0D8D91"/>
                </a:solidFill>
              </a:rPr>
              <a:t>násilí</a:t>
            </a:r>
            <a:endParaRPr lang="cs-CZ" err="1"/>
          </a:p>
        </p:txBody>
      </p:sp>
      <p:sp>
        <p:nvSpPr>
          <p:cNvPr id="11" name="Textfeld 4">
            <a:extLst>
              <a:ext uri="{FF2B5EF4-FFF2-40B4-BE49-F238E27FC236}">
                <a16:creationId xmlns:a16="http://schemas.microsoft.com/office/drawing/2014/main" id="{326575DF-CE24-2FD2-F48B-99D02809E6A9}"/>
              </a:ext>
            </a:extLst>
          </p:cNvPr>
          <p:cNvSpPr txBox="1"/>
          <p:nvPr/>
        </p:nvSpPr>
        <p:spPr>
          <a:xfrm>
            <a:off x="878871" y="5795212"/>
            <a:ext cx="7055826" cy="646331"/>
          </a:xfrm>
          <a:prstGeom prst="rect">
            <a:avLst/>
          </a:prstGeom>
          <a:noFill/>
        </p:spPr>
        <p:txBody>
          <a:bodyPr wrap="square" lIns="91440" tIns="45720" rIns="91440" bIns="45720" rtlCol="0" anchor="t">
            <a:spAutoFit/>
          </a:bodyPr>
          <a:lstStyle/>
          <a:p>
            <a:r>
              <a:rPr lang="de-DE" sz="900" i="1" err="1">
                <a:solidFill>
                  <a:srgbClr val="000000"/>
                </a:solidFill>
                <a:latin typeface="Arial" panose="020B0604020202020204" pitchFamily="34" charset="0"/>
                <a:ea typeface="Open Sans"/>
                <a:cs typeface="Arial" panose="020B0604020202020204" pitchFamily="34" charset="0"/>
              </a:rPr>
              <a:t>Zdroj</a:t>
            </a:r>
            <a:r>
              <a:rPr lang="de-DE" sz="900" i="1">
                <a:solidFill>
                  <a:srgbClr val="000000"/>
                </a:solidFill>
                <a:latin typeface="Arial" panose="020B0604020202020204" pitchFamily="34" charset="0"/>
                <a:ea typeface="Open Sans"/>
                <a:cs typeface="Arial" panose="020B0604020202020204" pitchFamily="34" charset="0"/>
              </a:rPr>
              <a:t>: Lipinsky</a:t>
            </a:r>
            <a:r>
              <a:rPr lang="de-DE" sz="900" b="0" i="1">
                <a:solidFill>
                  <a:srgbClr val="000000"/>
                </a:solidFill>
                <a:effectLst/>
                <a:latin typeface="Arial" panose="020B0604020202020204" pitchFamily="34" charset="0"/>
                <a:ea typeface="Open Sans"/>
                <a:cs typeface="Arial" panose="020B0604020202020204" pitchFamily="34" charset="0"/>
              </a:rPr>
              <a:t>, Anke, </a:t>
            </a:r>
            <a:r>
              <a:rPr lang="de-DE" sz="900" b="0" i="1" err="1">
                <a:solidFill>
                  <a:srgbClr val="000000"/>
                </a:solidFill>
                <a:effectLst/>
                <a:latin typeface="Arial" panose="020B0604020202020204" pitchFamily="34" charset="0"/>
                <a:ea typeface="Open Sans"/>
                <a:cs typeface="Arial" panose="020B0604020202020204" pitchFamily="34" charset="0"/>
              </a:rPr>
              <a:t>Schredl</a:t>
            </a:r>
            <a:r>
              <a:rPr lang="de-DE" sz="900" b="0" i="1">
                <a:solidFill>
                  <a:srgbClr val="000000"/>
                </a:solidFill>
                <a:effectLst/>
                <a:latin typeface="Arial" panose="020B0604020202020204" pitchFamily="34" charset="0"/>
                <a:ea typeface="Open Sans"/>
                <a:cs typeface="Arial" panose="020B0604020202020204" pitchFamily="34" charset="0"/>
              </a:rPr>
              <a:t>, Claudia, Baumann, Horst, Humbert, Anne Laure, </a:t>
            </a:r>
            <a:r>
              <a:rPr lang="de-DE" sz="900" b="0" i="1" err="1">
                <a:solidFill>
                  <a:srgbClr val="000000"/>
                </a:solidFill>
                <a:effectLst/>
                <a:latin typeface="Arial" panose="020B0604020202020204" pitchFamily="34" charset="0"/>
                <a:ea typeface="Open Sans"/>
                <a:cs typeface="Arial" panose="020B0604020202020204" pitchFamily="34" charset="0"/>
              </a:rPr>
              <a:t>Tanwar</a:t>
            </a:r>
            <a:r>
              <a:rPr lang="de-DE" sz="900" b="0" i="1">
                <a:solidFill>
                  <a:srgbClr val="000000"/>
                </a:solidFill>
                <a:effectLst/>
                <a:latin typeface="Arial" panose="020B0604020202020204" pitchFamily="34" charset="0"/>
                <a:ea typeface="Open Sans"/>
                <a:cs typeface="Arial" panose="020B0604020202020204" pitchFamily="34" charset="0"/>
              </a:rPr>
              <a:t>, </a:t>
            </a:r>
            <a:r>
              <a:rPr lang="de-DE" sz="900" b="0" i="1" err="1">
                <a:solidFill>
                  <a:srgbClr val="000000"/>
                </a:solidFill>
                <a:effectLst/>
                <a:latin typeface="Arial" panose="020B0604020202020204" pitchFamily="34" charset="0"/>
                <a:ea typeface="Open Sans"/>
                <a:cs typeface="Arial" panose="020B0604020202020204" pitchFamily="34" charset="0"/>
              </a:rPr>
              <a:t>Jagriti</a:t>
            </a:r>
            <a:r>
              <a:rPr lang="de-DE" sz="900" b="0" i="1">
                <a:solidFill>
                  <a:srgbClr val="000000"/>
                </a:solidFill>
                <a:effectLst/>
                <a:latin typeface="Arial" panose="020B0604020202020204" pitchFamily="34" charset="0"/>
                <a:ea typeface="Open Sans"/>
                <a:cs typeface="Arial" panose="020B0604020202020204" pitchFamily="34" charset="0"/>
              </a:rPr>
              <a:t>, </a:t>
            </a:r>
            <a:r>
              <a:rPr lang="de-DE" sz="900" b="0" i="1" err="1">
                <a:solidFill>
                  <a:srgbClr val="000000"/>
                </a:solidFill>
                <a:effectLst/>
                <a:latin typeface="Arial" panose="020B0604020202020204" pitchFamily="34" charset="0"/>
                <a:ea typeface="Open Sans"/>
                <a:cs typeface="Arial" panose="020B0604020202020204" pitchFamily="34" charset="0"/>
              </a:rPr>
              <a:t>Bondestam</a:t>
            </a:r>
            <a:r>
              <a:rPr lang="de-DE" sz="900" b="0" i="1">
                <a:solidFill>
                  <a:srgbClr val="000000"/>
                </a:solidFill>
                <a:effectLst/>
                <a:latin typeface="Arial" panose="020B0604020202020204" pitchFamily="34" charset="0"/>
                <a:ea typeface="Open Sans"/>
                <a:cs typeface="Arial" panose="020B0604020202020204" pitchFamily="34" charset="0"/>
              </a:rPr>
              <a:t>, Fredrik, Freund, Frederike, </a:t>
            </a:r>
            <a:r>
              <a:rPr lang="de-DE" sz="900" b="0" i="1" err="1">
                <a:solidFill>
                  <a:srgbClr val="000000"/>
                </a:solidFill>
                <a:effectLst/>
                <a:latin typeface="Arial" panose="020B0604020202020204" pitchFamily="34" charset="0"/>
                <a:ea typeface="Open Sans"/>
                <a:cs typeface="Arial" panose="020B0604020202020204" pitchFamily="34" charset="0"/>
              </a:rPr>
              <a:t>Lomazzi</a:t>
            </a:r>
            <a:r>
              <a:rPr lang="de-DE" sz="900" b="0" i="1">
                <a:solidFill>
                  <a:srgbClr val="000000"/>
                </a:solidFill>
                <a:effectLst/>
                <a:latin typeface="Arial" panose="020B0604020202020204" pitchFamily="34" charset="0"/>
                <a:ea typeface="Open Sans"/>
                <a:cs typeface="Arial" panose="020B0604020202020204" pitchFamily="34" charset="0"/>
              </a:rPr>
              <a:t>, Vera (2022). </a:t>
            </a:r>
            <a:r>
              <a:rPr lang="de-DE" sz="900" b="0" i="1" err="1">
                <a:solidFill>
                  <a:srgbClr val="000000"/>
                </a:solidFill>
                <a:effectLst/>
                <a:latin typeface="Arial" panose="020B0604020202020204" pitchFamily="34" charset="0"/>
                <a:ea typeface="Open Sans"/>
                <a:cs typeface="Arial" panose="020B0604020202020204" pitchFamily="34" charset="0"/>
              </a:rPr>
              <a:t>UniSAFE</a:t>
            </a:r>
            <a:r>
              <a:rPr lang="de-DE" sz="900" b="0" i="1">
                <a:solidFill>
                  <a:srgbClr val="000000"/>
                </a:solidFill>
                <a:effectLst/>
                <a:latin typeface="Arial" panose="020B0604020202020204" pitchFamily="34" charset="0"/>
                <a:ea typeface="Open Sans"/>
                <a:cs typeface="Arial" panose="020B0604020202020204" pitchFamily="34" charset="0"/>
              </a:rPr>
              <a:t> Survey – Gender-</a:t>
            </a:r>
            <a:r>
              <a:rPr lang="de-DE" sz="900" b="0" i="1" err="1">
                <a:solidFill>
                  <a:srgbClr val="000000"/>
                </a:solidFill>
                <a:effectLst/>
                <a:latin typeface="Arial" panose="020B0604020202020204" pitchFamily="34" charset="0"/>
                <a:ea typeface="Open Sans"/>
                <a:cs typeface="Arial" panose="020B0604020202020204" pitchFamily="34" charset="0"/>
              </a:rPr>
              <a:t>based</a:t>
            </a:r>
            <a:r>
              <a:rPr lang="de-DE" sz="900" b="0" i="1">
                <a:solidFill>
                  <a:srgbClr val="000000"/>
                </a:solidFill>
                <a:effectLst/>
                <a:latin typeface="Arial" panose="020B0604020202020204" pitchFamily="34" charset="0"/>
                <a:ea typeface="Open Sans"/>
                <a:cs typeface="Arial" panose="020B0604020202020204" pitchFamily="34" charset="0"/>
              </a:rPr>
              <a:t> </a:t>
            </a:r>
            <a:r>
              <a:rPr lang="de-DE" sz="900" b="0" i="1" err="1">
                <a:solidFill>
                  <a:srgbClr val="000000"/>
                </a:solidFill>
                <a:effectLst/>
                <a:latin typeface="Arial" panose="020B0604020202020204" pitchFamily="34" charset="0"/>
                <a:ea typeface="Open Sans"/>
                <a:cs typeface="Arial" panose="020B0604020202020204" pitchFamily="34" charset="0"/>
              </a:rPr>
              <a:t>violence</a:t>
            </a:r>
            <a:r>
              <a:rPr lang="de-DE" sz="900" b="0" i="1">
                <a:solidFill>
                  <a:srgbClr val="000000"/>
                </a:solidFill>
                <a:effectLst/>
                <a:latin typeface="Arial" panose="020B0604020202020204" pitchFamily="34" charset="0"/>
                <a:ea typeface="Open Sans"/>
                <a:cs typeface="Arial" panose="020B0604020202020204" pitchFamily="34" charset="0"/>
              </a:rPr>
              <a:t> and </a:t>
            </a:r>
            <a:r>
              <a:rPr lang="de-DE" sz="900" b="0" i="1" err="1">
                <a:solidFill>
                  <a:srgbClr val="000000"/>
                </a:solidFill>
                <a:effectLst/>
                <a:latin typeface="Arial" panose="020B0604020202020204" pitchFamily="34" charset="0"/>
                <a:ea typeface="Open Sans"/>
                <a:cs typeface="Arial" panose="020B0604020202020204" pitchFamily="34" charset="0"/>
              </a:rPr>
              <a:t>institutional</a:t>
            </a:r>
            <a:r>
              <a:rPr lang="de-DE" sz="900" b="0" i="1">
                <a:solidFill>
                  <a:srgbClr val="000000"/>
                </a:solidFill>
                <a:effectLst/>
                <a:latin typeface="Arial" panose="020B0604020202020204" pitchFamily="34" charset="0"/>
                <a:ea typeface="Open Sans"/>
                <a:cs typeface="Arial" panose="020B0604020202020204" pitchFamily="34" charset="0"/>
              </a:rPr>
              <a:t> </a:t>
            </a:r>
            <a:r>
              <a:rPr lang="de-DE" sz="900" b="0" i="1" err="1">
                <a:solidFill>
                  <a:srgbClr val="000000"/>
                </a:solidFill>
                <a:effectLst/>
                <a:latin typeface="Arial" panose="020B0604020202020204" pitchFamily="34" charset="0"/>
                <a:ea typeface="Open Sans"/>
                <a:cs typeface="Arial" panose="020B0604020202020204" pitchFamily="34" charset="0"/>
              </a:rPr>
              <a:t>responses</a:t>
            </a:r>
            <a:r>
              <a:rPr lang="de-DE" sz="900" b="0" i="1">
                <a:solidFill>
                  <a:srgbClr val="000000"/>
                </a:solidFill>
                <a:effectLst/>
                <a:latin typeface="Arial" panose="020B0604020202020204" pitchFamily="34" charset="0"/>
                <a:ea typeface="Open Sans"/>
                <a:cs typeface="Arial" panose="020B0604020202020204" pitchFamily="34" charset="0"/>
              </a:rPr>
              <a:t>. GESIS - Leibniz Institut für Sozialwissenschaften. Datenfile Version 1.0.0, https://doi.org/10.7802/2475.</a:t>
            </a:r>
          </a:p>
          <a:p>
            <a:endParaRPr lang="de-DE" sz="900" b="0">
              <a:solidFill>
                <a:schemeClr val="bg1">
                  <a:lumMod val="50000"/>
                </a:schemeClr>
              </a:solidFill>
              <a:effectLst/>
              <a:latin typeface="Arial" panose="020B0604020202020204" pitchFamily="34" charset="0"/>
              <a:ea typeface="Open Sans"/>
              <a:cs typeface="Arial" panose="020B0604020202020204" pitchFamily="34" charset="0"/>
            </a:endParaRPr>
          </a:p>
        </p:txBody>
      </p:sp>
    </p:spTree>
    <p:extLst>
      <p:ext uri="{BB962C8B-B14F-4D97-AF65-F5344CB8AC3E}">
        <p14:creationId xmlns:p14="http://schemas.microsoft.com/office/powerpoint/2010/main" val="4738385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ECE5758-8900-0747-F1F8-5DB6B37D2FCA}"/>
              </a:ext>
            </a:extLst>
          </p:cNvPr>
          <p:cNvSpPr>
            <a:spLocks noGrp="1"/>
          </p:cNvSpPr>
          <p:nvPr>
            <p:ph type="title"/>
          </p:nvPr>
        </p:nvSpPr>
        <p:spPr>
          <a:xfrm>
            <a:off x="1046922" y="1129932"/>
            <a:ext cx="10086975" cy="778381"/>
          </a:xfrm>
        </p:spPr>
        <p:txBody>
          <a:bodyPr/>
          <a:lstStyle/>
          <a:p>
            <a:r>
              <a:rPr lang="en-GB" b="1" err="1">
                <a:solidFill>
                  <a:srgbClr val="000000"/>
                </a:solidFill>
              </a:rPr>
              <a:t>Výsledky</a:t>
            </a:r>
            <a:r>
              <a:rPr lang="en-GB" b="1">
                <a:solidFill>
                  <a:srgbClr val="000000"/>
                </a:solidFill>
              </a:rPr>
              <a:t> </a:t>
            </a:r>
            <a:r>
              <a:rPr lang="en-GB" b="1" err="1">
                <a:solidFill>
                  <a:srgbClr val="000000"/>
                </a:solidFill>
              </a:rPr>
              <a:t>šetření</a:t>
            </a:r>
            <a:r>
              <a:rPr lang="en-GB" b="1">
                <a:solidFill>
                  <a:srgbClr val="000000"/>
                </a:solidFill>
              </a:rPr>
              <a:t> </a:t>
            </a:r>
            <a:r>
              <a:rPr lang="en-GB" b="1" err="1">
                <a:solidFill>
                  <a:srgbClr val="000000"/>
                </a:solidFill>
              </a:rPr>
              <a:t>UniSAFE</a:t>
            </a:r>
            <a:endParaRPr lang="cs-CZ" b="1">
              <a:solidFill>
                <a:srgbClr val="000000"/>
              </a:solidFill>
            </a:endParaRPr>
          </a:p>
        </p:txBody>
      </p:sp>
      <p:sp>
        <p:nvSpPr>
          <p:cNvPr id="8" name="Title 1">
            <a:extLst>
              <a:ext uri="{FF2B5EF4-FFF2-40B4-BE49-F238E27FC236}">
                <a16:creationId xmlns:a16="http://schemas.microsoft.com/office/drawing/2014/main" id="{A3CA051F-DB4B-61A3-7DF4-B34D35E1D789}"/>
              </a:ext>
            </a:extLst>
          </p:cNvPr>
          <p:cNvSpPr txBox="1">
            <a:spLocks/>
          </p:cNvSpPr>
          <p:nvPr/>
        </p:nvSpPr>
        <p:spPr>
          <a:xfrm>
            <a:off x="941194" y="2223899"/>
            <a:ext cx="10388489" cy="883888"/>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a:lnSpc>
                <a:spcPct val="100000"/>
              </a:lnSpc>
            </a:pPr>
            <a:r>
              <a:rPr lang="en-US" sz="2400">
                <a:solidFill>
                  <a:srgbClr val="FFFFFF"/>
                </a:solidFill>
                <a:latin typeface="Arial" panose="020B0604020202020204" pitchFamily="34" charset="0"/>
                <a:cs typeface="Arial" panose="020B0604020202020204" pitchFamily="34" charset="0"/>
              </a:rPr>
              <a:t>TÉMĚŘ </a:t>
            </a:r>
            <a:r>
              <a:rPr lang="en-US" sz="2400" b="1">
                <a:solidFill>
                  <a:srgbClr val="FFFFFF"/>
                </a:solidFill>
                <a:latin typeface="Arial" panose="020B0604020202020204" pitchFamily="34" charset="0"/>
                <a:cs typeface="Arial" panose="020B0604020202020204" pitchFamily="34" charset="0"/>
              </a:rPr>
              <a:t>DVA ZE T﻿ŘÍ </a:t>
            </a:r>
            <a:r>
              <a:rPr lang="en-US" sz="2400">
                <a:solidFill>
                  <a:srgbClr val="FFFFFF"/>
                </a:solidFill>
                <a:latin typeface="Arial" panose="020B0604020202020204" pitchFamily="34" charset="0"/>
                <a:cs typeface="Arial" panose="020B0604020202020204" pitchFamily="34" charset="0"/>
              </a:rPr>
              <a:t>RESPONDENTŮ*EK ZAŽILI*Y GENDEROVĚ PODMÍNĚNÉ NÁSILÍ</a:t>
            </a:r>
            <a:endParaRPr lang="cs-CZ" sz="2400">
              <a:solidFill>
                <a:srgbClr val="FFFFFF"/>
              </a:solidFill>
              <a:latin typeface="Arial" panose="020B0604020202020204" pitchFamily="34" charset="0"/>
              <a:cs typeface="Arial" panose="020B0604020202020204" pitchFamily="34" charset="0"/>
            </a:endParaRPr>
          </a:p>
        </p:txBody>
      </p:sp>
      <p:cxnSp>
        <p:nvCxnSpPr>
          <p:cNvPr id="9" name="Straight Connector 8">
            <a:extLst>
              <a:ext uri="{FF2B5EF4-FFF2-40B4-BE49-F238E27FC236}">
                <a16:creationId xmlns:a16="http://schemas.microsoft.com/office/drawing/2014/main" id="{B1C1EF59-6EB4-BE06-D578-C7797944E7F2}"/>
              </a:ext>
            </a:extLst>
          </p:cNvPr>
          <p:cNvCxnSpPr/>
          <p:nvPr/>
        </p:nvCxnSpPr>
        <p:spPr>
          <a:xfrm>
            <a:off x="661737" y="2430379"/>
            <a:ext cx="0" cy="685800"/>
          </a:xfrm>
          <a:prstGeom prst="line">
            <a:avLst/>
          </a:prstGeom>
          <a:ln w="57150">
            <a:solidFill>
              <a:srgbClr val="AED7BD"/>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32ECE1E7-5712-F1E9-25B6-03B2A894D839}"/>
              </a:ext>
            </a:extLst>
          </p:cNvPr>
          <p:cNvSpPr txBox="1"/>
          <p:nvPr/>
        </p:nvSpPr>
        <p:spPr>
          <a:xfrm>
            <a:off x="927595" y="4635634"/>
            <a:ext cx="9227904" cy="1477328"/>
          </a:xfrm>
          <a:prstGeom prst="rect">
            <a:avLst/>
          </a:prstGeom>
          <a:noFill/>
        </p:spPr>
        <p:txBody>
          <a:bodyPr wrap="square" lIns="91440" tIns="45720" rIns="91440" bIns="45720" anchor="t">
            <a:spAutoFit/>
          </a:bodyPr>
          <a:lstStyle/>
          <a:p>
            <a:r>
              <a:rPr lang="en-US" b="1">
                <a:solidFill>
                  <a:srgbClr val="FFFFFF"/>
                </a:solidFill>
                <a:latin typeface="Arial" panose="020B0604020202020204" pitchFamily="34" charset="0"/>
                <a:ea typeface="+mn-lt"/>
                <a:cs typeface="Arial" panose="020B0604020202020204" pitchFamily="34" charset="0"/>
              </a:rPr>
              <a:t>VĚTŠÍ PRAVDĚPODOBNOST</a:t>
            </a:r>
            <a:r>
              <a:rPr lang="en-US">
                <a:solidFill>
                  <a:srgbClr val="FFFFFF"/>
                </a:solidFill>
                <a:latin typeface="Arial" panose="020B0604020202020204" pitchFamily="34" charset="0"/>
                <a:ea typeface="+mn-lt"/>
                <a:cs typeface="Arial" panose="020B0604020202020204" pitchFamily="34" charset="0"/>
              </a:rPr>
              <a:t> </a:t>
            </a:r>
            <a:r>
              <a:rPr lang="en-US" b="1">
                <a:solidFill>
                  <a:srgbClr val="FFFFFF"/>
                </a:solidFill>
                <a:latin typeface="Arial" panose="020B0604020202020204" pitchFamily="34" charset="0"/>
                <a:ea typeface="+mn-lt"/>
                <a:cs typeface="Arial" panose="020B0604020202020204" pitchFamily="34" charset="0"/>
              </a:rPr>
              <a:t>ZKUŠENOSTI </a:t>
            </a:r>
            <a:r>
              <a:rPr lang="en-US">
                <a:solidFill>
                  <a:srgbClr val="FFFFFF"/>
                </a:solidFill>
                <a:latin typeface="Arial" panose="020B0604020202020204" pitchFamily="34" charset="0"/>
                <a:ea typeface="+mn-lt"/>
                <a:cs typeface="Arial" panose="020B0604020202020204" pitchFamily="34" charset="0"/>
              </a:rPr>
              <a:t>S ALESPOŇ JEDNÍM PŘÍPADEM GENDEROVĚ PODMÍNĚNÉHO NÁSILÍ MĚLY OSOBY</a:t>
            </a:r>
          </a:p>
          <a:p>
            <a:pPr marL="285750" indent="-285750">
              <a:buFont typeface="Arial"/>
              <a:buChar char="•"/>
            </a:pPr>
            <a:r>
              <a:rPr lang="en-US" err="1">
                <a:solidFill>
                  <a:srgbClr val="FFFFFF"/>
                </a:solidFill>
                <a:latin typeface="Arial" panose="020B0604020202020204" pitchFamily="34" charset="0"/>
                <a:ea typeface="+mn-lt"/>
                <a:cs typeface="Arial" panose="020B0604020202020204" pitchFamily="34" charset="0"/>
              </a:rPr>
              <a:t>identifikující</a:t>
            </a:r>
            <a:r>
              <a:rPr lang="en-US">
                <a:solidFill>
                  <a:srgbClr val="FFFFFF"/>
                </a:solidFill>
                <a:latin typeface="Arial" panose="020B0604020202020204" pitchFamily="34" charset="0"/>
                <a:ea typeface="+mn-lt"/>
                <a:cs typeface="Arial" panose="020B0604020202020204" pitchFamily="34" charset="0"/>
              </a:rPr>
              <a:t> se </a:t>
            </a:r>
            <a:r>
              <a:rPr lang="en-US" err="1">
                <a:solidFill>
                  <a:srgbClr val="FFFFFF"/>
                </a:solidFill>
                <a:latin typeface="Arial" panose="020B0604020202020204" pitchFamily="34" charset="0"/>
                <a:ea typeface="+mn-lt"/>
                <a:cs typeface="Arial" panose="020B0604020202020204" pitchFamily="34" charset="0"/>
              </a:rPr>
              <a:t>jako</a:t>
            </a:r>
            <a:r>
              <a:rPr lang="en-US">
                <a:solidFill>
                  <a:srgbClr val="FFFFFF"/>
                </a:solidFill>
                <a:latin typeface="Arial" panose="020B0604020202020204" pitchFamily="34" charset="0"/>
                <a:ea typeface="+mn-lt"/>
                <a:cs typeface="Arial" panose="020B0604020202020204" pitchFamily="34" charset="0"/>
              </a:rPr>
              <a:t> LGBTQ+ (68 %)</a:t>
            </a:r>
            <a:endParaRPr lang="en-US">
              <a:solidFill>
                <a:srgbClr val="FFFFFF"/>
              </a:solidFill>
              <a:latin typeface="Arial" panose="020B0604020202020204" pitchFamily="34" charset="0"/>
              <a:ea typeface="Open Sans"/>
              <a:cs typeface="Arial" panose="020B0604020202020204" pitchFamily="34" charset="0"/>
            </a:endParaRPr>
          </a:p>
          <a:p>
            <a:pPr marL="285750" indent="-285750">
              <a:buFont typeface="Arial"/>
              <a:buChar char="•"/>
            </a:pPr>
            <a:r>
              <a:rPr lang="en-US">
                <a:solidFill>
                  <a:srgbClr val="FFFFFF"/>
                </a:solidFill>
                <a:latin typeface="Arial" panose="020B0604020202020204" pitchFamily="34" charset="0"/>
                <a:ea typeface="+mn-lt"/>
                <a:cs typeface="Arial" panose="020B0604020202020204" pitchFamily="34" charset="0"/>
              </a:rPr>
              <a:t>se </a:t>
            </a:r>
            <a:r>
              <a:rPr lang="en-US" err="1">
                <a:solidFill>
                  <a:srgbClr val="FFFFFF"/>
                </a:solidFill>
                <a:latin typeface="Arial" panose="020B0604020202020204" pitchFamily="34" charset="0"/>
                <a:ea typeface="+mn-lt"/>
                <a:cs typeface="Arial" panose="020B0604020202020204" pitchFamily="34" charset="0"/>
              </a:rPr>
              <a:t>zdravotním</a:t>
            </a:r>
            <a:r>
              <a:rPr lang="en-US">
                <a:solidFill>
                  <a:srgbClr val="FFFFFF"/>
                </a:solidFill>
                <a:latin typeface="Arial" panose="020B0604020202020204" pitchFamily="34" charset="0"/>
                <a:ea typeface="+mn-lt"/>
                <a:cs typeface="Arial" panose="020B0604020202020204" pitchFamily="34" charset="0"/>
              </a:rPr>
              <a:t> </a:t>
            </a:r>
            <a:r>
              <a:rPr lang="en-US" err="1">
                <a:solidFill>
                  <a:srgbClr val="FFFFFF"/>
                </a:solidFill>
                <a:latin typeface="Arial" panose="020B0604020202020204" pitchFamily="34" charset="0"/>
                <a:ea typeface="+mn-lt"/>
                <a:cs typeface="Arial" panose="020B0604020202020204" pitchFamily="34" charset="0"/>
              </a:rPr>
              <a:t>postižením</a:t>
            </a:r>
            <a:r>
              <a:rPr lang="en-US">
                <a:solidFill>
                  <a:srgbClr val="FFFFFF"/>
                </a:solidFill>
                <a:latin typeface="Arial" panose="020B0604020202020204" pitchFamily="34" charset="0"/>
                <a:ea typeface="+mn-lt"/>
                <a:cs typeface="Arial" panose="020B0604020202020204" pitchFamily="34" charset="0"/>
              </a:rPr>
              <a:t> </a:t>
            </a:r>
            <a:r>
              <a:rPr lang="en-US" err="1">
                <a:solidFill>
                  <a:srgbClr val="FFFFFF"/>
                </a:solidFill>
                <a:latin typeface="Arial" panose="020B0604020202020204" pitchFamily="34" charset="0"/>
                <a:ea typeface="+mn-lt"/>
                <a:cs typeface="Arial" panose="020B0604020202020204" pitchFamily="34" charset="0"/>
              </a:rPr>
              <a:t>nebo</a:t>
            </a:r>
            <a:r>
              <a:rPr lang="en-US">
                <a:solidFill>
                  <a:srgbClr val="FFFFFF"/>
                </a:solidFill>
                <a:latin typeface="Arial" panose="020B0604020202020204" pitchFamily="34" charset="0"/>
                <a:ea typeface="+mn-lt"/>
                <a:cs typeface="Arial" panose="020B0604020202020204" pitchFamily="34" charset="0"/>
              </a:rPr>
              <a:t> </a:t>
            </a:r>
            <a:r>
              <a:rPr lang="en-US" err="1">
                <a:solidFill>
                  <a:srgbClr val="FFFFFF"/>
                </a:solidFill>
                <a:latin typeface="Arial" panose="020B0604020202020204" pitchFamily="34" charset="0"/>
                <a:ea typeface="+mn-lt"/>
                <a:cs typeface="Arial" panose="020B0604020202020204" pitchFamily="34" charset="0"/>
              </a:rPr>
              <a:t>chronickým</a:t>
            </a:r>
            <a:r>
              <a:rPr lang="en-US">
                <a:solidFill>
                  <a:srgbClr val="FFFFFF"/>
                </a:solidFill>
                <a:latin typeface="Arial" panose="020B0604020202020204" pitchFamily="34" charset="0"/>
                <a:ea typeface="+mn-lt"/>
                <a:cs typeface="Arial" panose="020B0604020202020204" pitchFamily="34" charset="0"/>
              </a:rPr>
              <a:t> </a:t>
            </a:r>
            <a:r>
              <a:rPr lang="en-US" err="1">
                <a:solidFill>
                  <a:srgbClr val="FFFFFF"/>
                </a:solidFill>
                <a:latin typeface="Arial" panose="020B0604020202020204" pitchFamily="34" charset="0"/>
                <a:ea typeface="+mn-lt"/>
                <a:cs typeface="Arial" panose="020B0604020202020204" pitchFamily="34" charset="0"/>
              </a:rPr>
              <a:t>onemocněním</a:t>
            </a:r>
            <a:r>
              <a:rPr lang="en-US">
                <a:solidFill>
                  <a:srgbClr val="FFFFFF"/>
                </a:solidFill>
                <a:latin typeface="Arial" panose="020B0604020202020204" pitchFamily="34" charset="0"/>
                <a:ea typeface="+mn-lt"/>
                <a:cs typeface="Arial" panose="020B0604020202020204" pitchFamily="34" charset="0"/>
              </a:rPr>
              <a:t> (72 %)</a:t>
            </a:r>
            <a:endParaRPr lang="en-US">
              <a:solidFill>
                <a:srgbClr val="FFFFFF"/>
              </a:solidFill>
              <a:latin typeface="Arial" panose="020B0604020202020204" pitchFamily="34" charset="0"/>
              <a:ea typeface="Open Sans"/>
              <a:cs typeface="Arial" panose="020B0604020202020204" pitchFamily="34" charset="0"/>
            </a:endParaRPr>
          </a:p>
          <a:p>
            <a:pPr marL="285750" indent="-285750">
              <a:buFont typeface="Arial"/>
              <a:buChar char="•"/>
            </a:pPr>
            <a:r>
              <a:rPr lang="en-US" err="1">
                <a:solidFill>
                  <a:srgbClr val="FFFFFF"/>
                </a:solidFill>
                <a:latin typeface="Arial" panose="020B0604020202020204" pitchFamily="34" charset="0"/>
                <a:ea typeface="+mn-lt"/>
                <a:cs typeface="Arial" panose="020B0604020202020204" pitchFamily="34" charset="0"/>
              </a:rPr>
              <a:t>náležící</a:t>
            </a:r>
            <a:r>
              <a:rPr lang="en-US">
                <a:solidFill>
                  <a:srgbClr val="FFFFFF"/>
                </a:solidFill>
                <a:latin typeface="Arial" panose="020B0604020202020204" pitchFamily="34" charset="0"/>
                <a:ea typeface="+mn-lt"/>
                <a:cs typeface="Arial" panose="020B0604020202020204" pitchFamily="34" charset="0"/>
              </a:rPr>
              <a:t> k </a:t>
            </a:r>
            <a:r>
              <a:rPr lang="en-US" err="1">
                <a:solidFill>
                  <a:srgbClr val="FFFFFF"/>
                </a:solidFill>
                <a:latin typeface="Arial" panose="020B0604020202020204" pitchFamily="34" charset="0"/>
                <a:ea typeface="+mn-lt"/>
                <a:cs typeface="Arial" panose="020B0604020202020204" pitchFamily="34" charset="0"/>
              </a:rPr>
              <a:t>etnické</a:t>
            </a:r>
            <a:r>
              <a:rPr lang="en-US">
                <a:solidFill>
                  <a:srgbClr val="FFFFFF"/>
                </a:solidFill>
                <a:latin typeface="Arial" panose="020B0604020202020204" pitchFamily="34" charset="0"/>
                <a:ea typeface="+mn-lt"/>
                <a:cs typeface="Arial" panose="020B0604020202020204" pitchFamily="34" charset="0"/>
              </a:rPr>
              <a:t> </a:t>
            </a:r>
            <a:r>
              <a:rPr lang="en-US" err="1">
                <a:solidFill>
                  <a:srgbClr val="FFFFFF"/>
                </a:solidFill>
                <a:latin typeface="Arial" panose="020B0604020202020204" pitchFamily="34" charset="0"/>
                <a:ea typeface="+mn-lt"/>
                <a:cs typeface="Arial" panose="020B0604020202020204" pitchFamily="34" charset="0"/>
              </a:rPr>
              <a:t>menšině</a:t>
            </a:r>
            <a:r>
              <a:rPr lang="en-US">
                <a:solidFill>
                  <a:srgbClr val="FFFFFF"/>
                </a:solidFill>
                <a:latin typeface="Arial" panose="020B0604020202020204" pitchFamily="34" charset="0"/>
                <a:ea typeface="+mn-lt"/>
                <a:cs typeface="Arial" panose="020B0604020202020204" pitchFamily="34" charset="0"/>
              </a:rPr>
              <a:t> (69 %)</a:t>
            </a:r>
            <a:endParaRPr lang="en-US">
              <a:solidFill>
                <a:srgbClr val="FFFFFF"/>
              </a:solidFill>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97A1023A-E6B3-7C6A-C4DB-1039A7399CDA}"/>
              </a:ext>
            </a:extLst>
          </p:cNvPr>
          <p:cNvSpPr txBox="1"/>
          <p:nvPr/>
        </p:nvSpPr>
        <p:spPr>
          <a:xfrm>
            <a:off x="941194" y="3391357"/>
            <a:ext cx="9438212" cy="867930"/>
          </a:xfrm>
          <a:prstGeom prst="rect">
            <a:avLst/>
          </a:prstGeom>
          <a:effectLst/>
        </p:spPr>
        <p:txBody>
          <a:bodyPr vert="horz" lIns="0" tIns="192024" rIns="0" bIns="0" rtlCol="0" anchor="t" anchorCtr="0">
            <a:noAutofit/>
          </a:bodyPr>
          <a:lstStyle>
            <a:defPPr>
              <a:defRPr lang="en-US"/>
            </a:defPPr>
            <a:lvl1pPr defTabSz="914318">
              <a:lnSpc>
                <a:spcPct val="90000"/>
              </a:lnSpc>
              <a:spcBef>
                <a:spcPct val="0"/>
              </a:spcBef>
              <a:buNone/>
              <a:defRPr sz="2800" b="0" i="0" spc="0" baseline="0">
                <a:solidFill>
                  <a:srgbClr val="FFFFFF"/>
                </a:solidFill>
                <a:latin typeface="D-DIN Exp" panose="020B0504020202030204" pitchFamily="34" charset="0"/>
                <a:ea typeface="D-DIN Exp" panose="020B0504020202030204" pitchFamily="34" charset="0"/>
                <a:cs typeface="D-DIN Exp" panose="020B0504020202030204" pitchFamily="34" charset="0"/>
              </a:defRPr>
            </a:lvl1pPr>
          </a:lstStyle>
          <a:p>
            <a:pPr>
              <a:lnSpc>
                <a:spcPct val="100000"/>
              </a:lnSpc>
            </a:pPr>
            <a:r>
              <a:rPr lang="en-US" sz="2400">
                <a:latin typeface="Arial" panose="020B0604020202020204" pitchFamily="34" charset="0"/>
                <a:cs typeface="Arial" panose="020B0604020202020204" pitchFamily="34" charset="0"/>
              </a:rPr>
              <a:t>TÉMĚŘ </a:t>
            </a:r>
            <a:r>
              <a:rPr lang="en-US" sz="2400" b="1">
                <a:latin typeface="Arial" panose="020B0604020202020204" pitchFamily="34" charset="0"/>
                <a:cs typeface="Arial" panose="020B0604020202020204" pitchFamily="34" charset="0"/>
              </a:rPr>
              <a:t>KAŽDÝ TŘETÍ </a:t>
            </a:r>
            <a:r>
              <a:rPr lang="en-US" sz="2400">
                <a:latin typeface="Arial" panose="020B0604020202020204" pitchFamily="34" charset="0"/>
                <a:cs typeface="Arial" panose="020B0604020202020204" pitchFamily="34" charset="0"/>
              </a:rPr>
              <a:t>RESPONDENT*KA ZAŽIL*A SEXUÁLNÍ OBTĚŽOVÁNÍ</a:t>
            </a:r>
            <a:endParaRPr lang="cs-CZ" sz="2400">
              <a:latin typeface="Arial" panose="020B0604020202020204" pitchFamily="34" charset="0"/>
              <a:cs typeface="Arial" panose="020B0604020202020204" pitchFamily="34" charset="0"/>
            </a:endParaRPr>
          </a:p>
        </p:txBody>
      </p:sp>
      <p:cxnSp>
        <p:nvCxnSpPr>
          <p:cNvPr id="13" name="Straight Connector 12">
            <a:extLst>
              <a:ext uri="{FF2B5EF4-FFF2-40B4-BE49-F238E27FC236}">
                <a16:creationId xmlns:a16="http://schemas.microsoft.com/office/drawing/2014/main" id="{5A244ABE-8B03-B0BB-5BAC-45F0C431AEFA}"/>
              </a:ext>
            </a:extLst>
          </p:cNvPr>
          <p:cNvCxnSpPr>
            <a:cxnSpLocks/>
          </p:cNvCxnSpPr>
          <p:nvPr/>
        </p:nvCxnSpPr>
        <p:spPr>
          <a:xfrm>
            <a:off x="669589" y="3503148"/>
            <a:ext cx="0" cy="792747"/>
          </a:xfrm>
          <a:prstGeom prst="line">
            <a:avLst/>
          </a:prstGeom>
          <a:ln w="57150">
            <a:solidFill>
              <a:srgbClr val="AED7BD"/>
            </a:solidFill>
          </a:ln>
        </p:spPr>
        <p:style>
          <a:lnRef idx="1">
            <a:schemeClr val="accent1"/>
          </a:lnRef>
          <a:fillRef idx="0">
            <a:schemeClr val="accent1"/>
          </a:fillRef>
          <a:effectRef idx="0">
            <a:schemeClr val="accent1"/>
          </a:effectRef>
          <a:fontRef idx="minor">
            <a:schemeClr val="tx1"/>
          </a:fontRef>
        </p:style>
      </p:cxnSp>
      <p:cxnSp>
        <p:nvCxnSpPr>
          <p:cNvPr id="2" name="Straight Connector 12">
            <a:extLst>
              <a:ext uri="{FF2B5EF4-FFF2-40B4-BE49-F238E27FC236}">
                <a16:creationId xmlns:a16="http://schemas.microsoft.com/office/drawing/2014/main" id="{78B5960F-1C34-B5F8-D7CF-8B966248D8F1}"/>
              </a:ext>
            </a:extLst>
          </p:cNvPr>
          <p:cNvCxnSpPr>
            <a:cxnSpLocks/>
          </p:cNvCxnSpPr>
          <p:nvPr/>
        </p:nvCxnSpPr>
        <p:spPr>
          <a:xfrm>
            <a:off x="669588" y="4698901"/>
            <a:ext cx="0" cy="792747"/>
          </a:xfrm>
          <a:prstGeom prst="line">
            <a:avLst/>
          </a:prstGeom>
          <a:ln w="57150">
            <a:solidFill>
              <a:srgbClr val="AED7B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62063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Espace réservé du numéro de diapositive 2">
            <a:extLst>
              <a:ext uri="{FF2B5EF4-FFF2-40B4-BE49-F238E27FC236}">
                <a16:creationId xmlns:a16="http://schemas.microsoft.com/office/drawing/2014/main" id="{EC7DAEEF-2DB1-B476-F334-F6A101E8481C}"/>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latin typeface="Arial" panose="020B0604020202020204" pitchFamily="34" charset="0"/>
                <a:cs typeface="Arial" panose="020B0604020202020204" pitchFamily="34" charset="0"/>
              </a:rPr>
              <a:pPr/>
              <a:t>13</a:t>
            </a:fld>
            <a:endParaRPr lang="fr-FR">
              <a:latin typeface="Arial" panose="020B0604020202020204" pitchFamily="34" charset="0"/>
              <a:cs typeface="Arial" panose="020B0604020202020204" pitchFamily="34" charset="0"/>
            </a:endParaRPr>
          </a:p>
        </p:txBody>
      </p:sp>
      <p:sp>
        <p:nvSpPr>
          <p:cNvPr id="13" name="Title 1">
            <a:extLst>
              <a:ext uri="{FF2B5EF4-FFF2-40B4-BE49-F238E27FC236}">
                <a16:creationId xmlns:a16="http://schemas.microsoft.com/office/drawing/2014/main" id="{52F5E503-883B-163A-6432-2284AF24391D}"/>
              </a:ext>
            </a:extLst>
          </p:cNvPr>
          <p:cNvSpPr>
            <a:spLocks noGrp="1"/>
          </p:cNvSpPr>
          <p:nvPr/>
        </p:nvSpPr>
        <p:spPr>
          <a:xfrm>
            <a:off x="1006817" y="1089826"/>
            <a:ext cx="11223290"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r>
              <a:rPr lang="en-US" b="1" err="1">
                <a:solidFill>
                  <a:srgbClr val="000000"/>
                </a:solidFill>
                <a:latin typeface="Arial" panose="020B0604020202020204" pitchFamily="34" charset="0"/>
                <a:cs typeface="Arial" panose="020B0604020202020204" pitchFamily="34" charset="0"/>
              </a:rPr>
              <a:t>Důvody</a:t>
            </a:r>
            <a:r>
              <a:rPr lang="en-US" b="1">
                <a:solidFill>
                  <a:srgbClr val="000000"/>
                </a:solidFill>
                <a:latin typeface="Arial" panose="020B0604020202020204" pitchFamily="34" charset="0"/>
                <a:cs typeface="Arial" panose="020B0604020202020204" pitchFamily="34" charset="0"/>
              </a:rPr>
              <a:t> </a:t>
            </a:r>
            <a:r>
              <a:rPr lang="en-US" b="1" err="1">
                <a:solidFill>
                  <a:srgbClr val="000000"/>
                </a:solidFill>
                <a:latin typeface="Arial" panose="020B0604020202020204" pitchFamily="34" charset="0"/>
                <a:cs typeface="Arial" panose="020B0604020202020204" pitchFamily="34" charset="0"/>
              </a:rPr>
              <a:t>nenahlašování</a:t>
            </a:r>
            <a:r>
              <a:rPr lang="en-US" b="1">
                <a:solidFill>
                  <a:srgbClr val="000000"/>
                </a:solidFill>
                <a:latin typeface="Arial" panose="020B0604020202020204" pitchFamily="34" charset="0"/>
                <a:cs typeface="Arial" panose="020B0604020202020204" pitchFamily="34" charset="0"/>
              </a:rPr>
              <a:t> </a:t>
            </a:r>
            <a:r>
              <a:rPr lang="en-US" b="1" err="1">
                <a:solidFill>
                  <a:srgbClr val="000000"/>
                </a:solidFill>
                <a:latin typeface="Arial" panose="020B0604020202020204" pitchFamily="34" charset="0"/>
                <a:cs typeface="Arial" panose="020B0604020202020204" pitchFamily="34" charset="0"/>
              </a:rPr>
              <a:t>případů</a:t>
            </a:r>
            <a:r>
              <a:rPr lang="en-US" b="1">
                <a:solidFill>
                  <a:srgbClr val="000000"/>
                </a:solidFill>
                <a:latin typeface="Arial" panose="020B0604020202020204" pitchFamily="34" charset="0"/>
                <a:cs typeface="Arial" panose="020B0604020202020204" pitchFamily="34" charset="0"/>
              </a:rPr>
              <a:t> GPN</a:t>
            </a:r>
            <a:endParaRPr lang="cs-CZ">
              <a:solidFill>
                <a:srgbClr val="000000"/>
              </a:solidFill>
              <a:latin typeface="Arial" panose="020B0604020202020204" pitchFamily="34" charset="0"/>
              <a:cs typeface="Arial" panose="020B0604020202020204" pitchFamily="34" charset="0"/>
            </a:endParaRPr>
          </a:p>
        </p:txBody>
      </p:sp>
      <p:sp>
        <p:nvSpPr>
          <p:cNvPr id="15" name="Rectangle 14">
            <a:extLst>
              <a:ext uri="{FF2B5EF4-FFF2-40B4-BE49-F238E27FC236}">
                <a16:creationId xmlns:a16="http://schemas.microsoft.com/office/drawing/2014/main" id="{89CFD5AB-EA31-F01A-121A-4AC1A55432F3}"/>
              </a:ext>
            </a:extLst>
          </p:cNvPr>
          <p:cNvSpPr/>
          <p:nvPr/>
        </p:nvSpPr>
        <p:spPr>
          <a:xfrm>
            <a:off x="7272126" y="5113283"/>
            <a:ext cx="914399" cy="914399"/>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16" name="Textfeld 2">
            <a:extLst>
              <a:ext uri="{FF2B5EF4-FFF2-40B4-BE49-F238E27FC236}">
                <a16:creationId xmlns:a16="http://schemas.microsoft.com/office/drawing/2014/main" id="{B9517B3A-4FC3-11D4-F77C-EA403E2D256C}"/>
              </a:ext>
            </a:extLst>
          </p:cNvPr>
          <p:cNvSpPr txBox="1"/>
          <p:nvPr/>
        </p:nvSpPr>
        <p:spPr>
          <a:xfrm>
            <a:off x="2831969" y="253288"/>
            <a:ext cx="6497550" cy="507831"/>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900" i="1" err="1">
                <a:latin typeface="Arial" panose="020B0604020202020204" pitchFamily="34" charset="0"/>
                <a:ea typeface="+mn-lt"/>
                <a:cs typeface="Arial" panose="020B0604020202020204" pitchFamily="34" charset="0"/>
              </a:rPr>
              <a:t>Zdroj</a:t>
            </a:r>
            <a:r>
              <a:rPr lang="de-DE" sz="900" i="1">
                <a:latin typeface="Arial" panose="020B0604020202020204" pitchFamily="34" charset="0"/>
                <a:ea typeface="+mn-lt"/>
                <a:cs typeface="Arial" panose="020B0604020202020204" pitchFamily="34" charset="0"/>
              </a:rPr>
              <a:t>: Lipinsky, A., </a:t>
            </a:r>
            <a:r>
              <a:rPr lang="de-DE" sz="900" i="1" err="1">
                <a:latin typeface="Arial" panose="020B0604020202020204" pitchFamily="34" charset="0"/>
                <a:ea typeface="+mn-lt"/>
                <a:cs typeface="Arial" panose="020B0604020202020204" pitchFamily="34" charset="0"/>
              </a:rPr>
              <a:t>Schredl</a:t>
            </a:r>
            <a:r>
              <a:rPr lang="de-DE" sz="900" i="1">
                <a:latin typeface="Arial" panose="020B0604020202020204" pitchFamily="34" charset="0"/>
                <a:ea typeface="+mn-lt"/>
                <a:cs typeface="Arial" panose="020B0604020202020204" pitchFamily="34" charset="0"/>
              </a:rPr>
              <a:t>, C., Baumann, H., Humbert, A., </a:t>
            </a:r>
            <a:r>
              <a:rPr lang="de-DE" sz="900" i="1" err="1">
                <a:latin typeface="Arial" panose="020B0604020202020204" pitchFamily="34" charset="0"/>
                <a:ea typeface="+mn-lt"/>
                <a:cs typeface="Arial" panose="020B0604020202020204" pitchFamily="34" charset="0"/>
              </a:rPr>
              <a:t>Tanwar</a:t>
            </a:r>
            <a:r>
              <a:rPr lang="de-DE" sz="900" i="1">
                <a:latin typeface="Arial" panose="020B0604020202020204" pitchFamily="34" charset="0"/>
                <a:ea typeface="+mn-lt"/>
                <a:cs typeface="Arial" panose="020B0604020202020204" pitchFamily="34" charset="0"/>
              </a:rPr>
              <a:t>, J. (2022). Gender-</a:t>
            </a:r>
            <a:r>
              <a:rPr lang="de-DE" sz="900" i="1" err="1">
                <a:latin typeface="Arial" panose="020B0604020202020204" pitchFamily="34" charset="0"/>
                <a:ea typeface="+mn-lt"/>
                <a:cs typeface="Arial" panose="020B0604020202020204" pitchFamily="34" charset="0"/>
              </a:rPr>
              <a:t>based</a:t>
            </a:r>
            <a:r>
              <a:rPr lang="de-DE" sz="900" i="1">
                <a:latin typeface="Arial" panose="020B0604020202020204" pitchFamily="34" charset="0"/>
                <a:ea typeface="+mn-lt"/>
                <a:cs typeface="Arial" panose="020B0604020202020204" pitchFamily="34" charset="0"/>
              </a:rPr>
              <a:t> </a:t>
            </a:r>
            <a:r>
              <a:rPr lang="de-DE" sz="900" i="1" err="1">
                <a:latin typeface="Arial" panose="020B0604020202020204" pitchFamily="34" charset="0"/>
                <a:ea typeface="+mn-lt"/>
                <a:cs typeface="Arial" panose="020B0604020202020204" pitchFamily="34" charset="0"/>
              </a:rPr>
              <a:t>violence</a:t>
            </a:r>
            <a:r>
              <a:rPr lang="de-DE" sz="900" i="1">
                <a:latin typeface="Arial" panose="020B0604020202020204" pitchFamily="34" charset="0"/>
                <a:ea typeface="+mn-lt"/>
                <a:cs typeface="Arial" panose="020B0604020202020204" pitchFamily="34" charset="0"/>
              </a:rPr>
              <a:t> and </a:t>
            </a:r>
            <a:r>
              <a:rPr lang="de-DE" sz="900" i="1" err="1">
                <a:latin typeface="Arial" panose="020B0604020202020204" pitchFamily="34" charset="0"/>
                <a:ea typeface="+mn-lt"/>
                <a:cs typeface="Arial" panose="020B0604020202020204" pitchFamily="34" charset="0"/>
              </a:rPr>
              <a:t>its</a:t>
            </a:r>
            <a:r>
              <a:rPr lang="de-DE" sz="900" i="1">
                <a:latin typeface="Arial" panose="020B0604020202020204" pitchFamily="34" charset="0"/>
                <a:ea typeface="+mn-lt"/>
                <a:cs typeface="Arial" panose="020B0604020202020204" pitchFamily="34" charset="0"/>
              </a:rPr>
              <a:t> </a:t>
            </a:r>
            <a:r>
              <a:rPr lang="de-DE" sz="900" i="1" err="1">
                <a:latin typeface="Arial" panose="020B0604020202020204" pitchFamily="34" charset="0"/>
                <a:ea typeface="+mn-lt"/>
                <a:cs typeface="Arial" panose="020B0604020202020204" pitchFamily="34" charset="0"/>
              </a:rPr>
              <a:t>consequences</a:t>
            </a:r>
            <a:r>
              <a:rPr lang="de-DE" sz="900" i="1">
                <a:latin typeface="Arial" panose="020B0604020202020204" pitchFamily="34" charset="0"/>
                <a:ea typeface="+mn-lt"/>
                <a:cs typeface="Arial" panose="020B0604020202020204" pitchFamily="34" charset="0"/>
              </a:rPr>
              <a:t> in European Academia, Summary </a:t>
            </a:r>
            <a:r>
              <a:rPr lang="de-DE" sz="900" i="1" err="1">
                <a:latin typeface="Arial" panose="020B0604020202020204" pitchFamily="34" charset="0"/>
                <a:ea typeface="+mn-lt"/>
                <a:cs typeface="Arial" panose="020B0604020202020204" pitchFamily="34" charset="0"/>
              </a:rPr>
              <a:t>results</a:t>
            </a:r>
            <a:r>
              <a:rPr lang="de-DE" sz="900" i="1">
                <a:latin typeface="Arial" panose="020B0604020202020204" pitchFamily="34" charset="0"/>
                <a:ea typeface="+mn-lt"/>
                <a:cs typeface="Arial" panose="020B0604020202020204" pitchFamily="34" charset="0"/>
              </a:rPr>
              <a:t> </a:t>
            </a:r>
            <a:r>
              <a:rPr lang="de-DE" sz="900" i="1" err="1">
                <a:latin typeface="Arial" panose="020B0604020202020204" pitchFamily="34" charset="0"/>
                <a:ea typeface="+mn-lt"/>
                <a:cs typeface="Arial" panose="020B0604020202020204" pitchFamily="34" charset="0"/>
              </a:rPr>
              <a:t>from</a:t>
            </a:r>
            <a:r>
              <a:rPr lang="de-DE" sz="900" i="1">
                <a:latin typeface="Arial" panose="020B0604020202020204" pitchFamily="34" charset="0"/>
                <a:ea typeface="+mn-lt"/>
                <a:cs typeface="Arial" panose="020B0604020202020204" pitchFamily="34" charset="0"/>
              </a:rPr>
              <a:t> </a:t>
            </a:r>
            <a:r>
              <a:rPr lang="de-DE" sz="900" i="1" err="1">
                <a:latin typeface="Arial" panose="020B0604020202020204" pitchFamily="34" charset="0"/>
                <a:ea typeface="+mn-lt"/>
                <a:cs typeface="Arial" panose="020B0604020202020204" pitchFamily="34" charset="0"/>
              </a:rPr>
              <a:t>the</a:t>
            </a:r>
            <a:r>
              <a:rPr lang="de-DE" sz="900" i="1">
                <a:latin typeface="Arial" panose="020B0604020202020204" pitchFamily="34" charset="0"/>
                <a:ea typeface="+mn-lt"/>
                <a:cs typeface="Arial" panose="020B0604020202020204" pitchFamily="34" charset="0"/>
              </a:rPr>
              <a:t> </a:t>
            </a:r>
            <a:r>
              <a:rPr lang="de-DE" sz="900" i="1" err="1">
                <a:latin typeface="Arial" panose="020B0604020202020204" pitchFamily="34" charset="0"/>
                <a:ea typeface="+mn-lt"/>
                <a:cs typeface="Arial" panose="020B0604020202020204" pitchFamily="34" charset="0"/>
              </a:rPr>
              <a:t>UniSAFE</a:t>
            </a:r>
            <a:r>
              <a:rPr lang="de-DE" sz="900" i="1">
                <a:latin typeface="Arial" panose="020B0604020202020204" pitchFamily="34" charset="0"/>
                <a:ea typeface="+mn-lt"/>
                <a:cs typeface="Arial" panose="020B0604020202020204" pitchFamily="34" charset="0"/>
              </a:rPr>
              <a:t> </a:t>
            </a:r>
            <a:r>
              <a:rPr lang="de-DE" sz="900" i="1" err="1">
                <a:latin typeface="Arial" panose="020B0604020202020204" pitchFamily="34" charset="0"/>
                <a:ea typeface="+mn-lt"/>
                <a:cs typeface="Arial" panose="020B0604020202020204" pitchFamily="34" charset="0"/>
              </a:rPr>
              <a:t>survey</a:t>
            </a:r>
            <a:r>
              <a:rPr lang="de-DE" sz="900" i="1">
                <a:latin typeface="Arial" panose="020B0604020202020204" pitchFamily="34" charset="0"/>
                <a:ea typeface="+mn-lt"/>
                <a:cs typeface="Arial" panose="020B0604020202020204" pitchFamily="34" charset="0"/>
              </a:rPr>
              <a:t>. Report, November 2022. </a:t>
            </a:r>
            <a:r>
              <a:rPr lang="de-DE" sz="900" i="1" err="1">
                <a:latin typeface="Arial" panose="020B0604020202020204" pitchFamily="34" charset="0"/>
                <a:ea typeface="+mn-lt"/>
                <a:cs typeface="Arial" panose="020B0604020202020204" pitchFamily="34" charset="0"/>
              </a:rPr>
              <a:t>UniSAFE</a:t>
            </a:r>
            <a:r>
              <a:rPr lang="de-DE" sz="900" i="1">
                <a:latin typeface="Arial" panose="020B0604020202020204" pitchFamily="34" charset="0"/>
                <a:ea typeface="+mn-lt"/>
                <a:cs typeface="Arial" panose="020B0604020202020204" pitchFamily="34" charset="0"/>
              </a:rPr>
              <a:t> </a:t>
            </a:r>
            <a:r>
              <a:rPr lang="de-DE" sz="900" i="1" err="1">
                <a:latin typeface="Arial" panose="020B0604020202020204" pitchFamily="34" charset="0"/>
                <a:ea typeface="+mn-lt"/>
                <a:cs typeface="Arial" panose="020B0604020202020204" pitchFamily="34" charset="0"/>
              </a:rPr>
              <a:t>project</a:t>
            </a:r>
            <a:r>
              <a:rPr lang="de-DE" sz="900" i="1">
                <a:latin typeface="Arial" panose="020B0604020202020204" pitchFamily="34" charset="0"/>
                <a:ea typeface="+mn-lt"/>
                <a:cs typeface="Arial" panose="020B0604020202020204" pitchFamily="34" charset="0"/>
              </a:rPr>
              <a:t> no.101006261.</a:t>
            </a:r>
            <a:endParaRPr lang="de-DE" sz="900" i="1">
              <a:latin typeface="Arial" panose="020B0604020202020204" pitchFamily="34" charset="0"/>
              <a:ea typeface="Open Sans"/>
              <a:cs typeface="Arial" panose="020B0604020202020204" pitchFamily="34" charset="0"/>
            </a:endParaRPr>
          </a:p>
        </p:txBody>
      </p:sp>
      <p:pic>
        <p:nvPicPr>
          <p:cNvPr id="2" name="Obrázek 1" descr="Obsah obrázku text, snímek obrazovky, Písmo, číslo&#10;&#10;Popis se vygeneroval automaticky.">
            <a:extLst>
              <a:ext uri="{FF2B5EF4-FFF2-40B4-BE49-F238E27FC236}">
                <a16:creationId xmlns:a16="http://schemas.microsoft.com/office/drawing/2014/main" id="{DF513A7D-935A-0531-1A87-B5313D94C092}"/>
              </a:ext>
            </a:extLst>
          </p:cNvPr>
          <p:cNvPicPr>
            <a:picLocks noChangeAspect="1"/>
          </p:cNvPicPr>
          <p:nvPr/>
        </p:nvPicPr>
        <p:blipFill>
          <a:blip r:embed="rId3"/>
          <a:stretch>
            <a:fillRect/>
          </a:stretch>
        </p:blipFill>
        <p:spPr>
          <a:xfrm>
            <a:off x="1008185" y="1865549"/>
            <a:ext cx="7338646" cy="4041302"/>
          </a:xfrm>
          <a:prstGeom prst="rect">
            <a:avLst/>
          </a:prstGeom>
        </p:spPr>
      </p:pic>
    </p:spTree>
    <p:extLst>
      <p:ext uri="{BB962C8B-B14F-4D97-AF65-F5344CB8AC3E}">
        <p14:creationId xmlns:p14="http://schemas.microsoft.com/office/powerpoint/2010/main" val="40606405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Espace réservé du numéro de diapositive 2">
            <a:extLst>
              <a:ext uri="{FF2B5EF4-FFF2-40B4-BE49-F238E27FC236}">
                <a16:creationId xmlns:a16="http://schemas.microsoft.com/office/drawing/2014/main" id="{EC7DAEEF-2DB1-B476-F334-F6A101E8481C}"/>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latin typeface="Arial" panose="020B0604020202020204" pitchFamily="34" charset="0"/>
                <a:cs typeface="Arial" panose="020B0604020202020204" pitchFamily="34" charset="0"/>
              </a:rPr>
              <a:pPr/>
              <a:t>14</a:t>
            </a:fld>
            <a:endParaRPr lang="fr-FR">
              <a:latin typeface="Arial" panose="020B0604020202020204" pitchFamily="34" charset="0"/>
              <a:cs typeface="Arial" panose="020B0604020202020204" pitchFamily="34" charset="0"/>
            </a:endParaRPr>
          </a:p>
        </p:txBody>
      </p:sp>
      <p:sp>
        <p:nvSpPr>
          <p:cNvPr id="13" name="Title 1">
            <a:extLst>
              <a:ext uri="{FF2B5EF4-FFF2-40B4-BE49-F238E27FC236}">
                <a16:creationId xmlns:a16="http://schemas.microsoft.com/office/drawing/2014/main" id="{52F5E503-883B-163A-6432-2284AF24391D}"/>
              </a:ext>
            </a:extLst>
          </p:cNvPr>
          <p:cNvSpPr>
            <a:spLocks noGrp="1"/>
          </p:cNvSpPr>
          <p:nvPr/>
        </p:nvSpPr>
        <p:spPr>
          <a:xfrm>
            <a:off x="1006817" y="1089826"/>
            <a:ext cx="11223290"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r>
              <a:rPr lang="en-GB" b="1" err="1">
                <a:solidFill>
                  <a:srgbClr val="000000"/>
                </a:solidFill>
                <a:latin typeface="Arial" panose="020B0604020202020204" pitchFamily="34" charset="0"/>
                <a:cs typeface="Arial" panose="020B0604020202020204" pitchFamily="34" charset="0"/>
              </a:rPr>
              <a:t>Dopady</a:t>
            </a:r>
            <a:r>
              <a:rPr lang="en-GB" b="1">
                <a:solidFill>
                  <a:srgbClr val="000000"/>
                </a:solidFill>
                <a:latin typeface="Arial" panose="020B0604020202020204" pitchFamily="34" charset="0"/>
                <a:cs typeface="Arial" panose="020B0604020202020204" pitchFamily="34" charset="0"/>
              </a:rPr>
              <a:t> </a:t>
            </a:r>
            <a:r>
              <a:rPr lang="en-GB" b="1" err="1">
                <a:solidFill>
                  <a:srgbClr val="000000"/>
                </a:solidFill>
                <a:latin typeface="Arial" panose="020B0604020202020204" pitchFamily="34" charset="0"/>
                <a:cs typeface="Arial" panose="020B0604020202020204" pitchFamily="34" charset="0"/>
              </a:rPr>
              <a:t>genderově</a:t>
            </a:r>
            <a:r>
              <a:rPr lang="en-GB" b="1">
                <a:solidFill>
                  <a:srgbClr val="000000"/>
                </a:solidFill>
                <a:latin typeface="Arial" panose="020B0604020202020204" pitchFamily="34" charset="0"/>
                <a:cs typeface="Arial" panose="020B0604020202020204" pitchFamily="34" charset="0"/>
              </a:rPr>
              <a:t> </a:t>
            </a:r>
            <a:r>
              <a:rPr lang="en-GB" b="1" err="1">
                <a:solidFill>
                  <a:srgbClr val="000000"/>
                </a:solidFill>
                <a:latin typeface="Arial" panose="020B0604020202020204" pitchFamily="34" charset="0"/>
                <a:cs typeface="Arial" panose="020B0604020202020204" pitchFamily="34" charset="0"/>
              </a:rPr>
              <a:t>podmíněného</a:t>
            </a:r>
            <a:r>
              <a:rPr lang="en-GB" b="1">
                <a:solidFill>
                  <a:srgbClr val="000000"/>
                </a:solidFill>
                <a:latin typeface="Arial" panose="020B0604020202020204" pitchFamily="34" charset="0"/>
                <a:cs typeface="Arial" panose="020B0604020202020204" pitchFamily="34" charset="0"/>
              </a:rPr>
              <a:t> </a:t>
            </a:r>
            <a:r>
              <a:rPr lang="en-GB" b="1" err="1">
                <a:solidFill>
                  <a:srgbClr val="000000"/>
                </a:solidFill>
                <a:latin typeface="Arial" panose="020B0604020202020204" pitchFamily="34" charset="0"/>
                <a:cs typeface="Arial" panose="020B0604020202020204" pitchFamily="34" charset="0"/>
              </a:rPr>
              <a:t>násilí</a:t>
            </a:r>
            <a:endParaRPr lang="cs-CZ" err="1">
              <a:solidFill>
                <a:srgbClr val="000000"/>
              </a:solidFill>
              <a:latin typeface="Arial" panose="020B0604020202020204" pitchFamily="34" charset="0"/>
              <a:cs typeface="Arial" panose="020B0604020202020204" pitchFamily="34" charset="0"/>
            </a:endParaRPr>
          </a:p>
          <a:p>
            <a:endParaRPr lang="en-US" b="1">
              <a:solidFill>
                <a:srgbClr val="000000"/>
              </a:solidFill>
              <a:latin typeface="Arial" panose="020B0604020202020204" pitchFamily="34" charset="0"/>
              <a:cs typeface="Arial" panose="020B0604020202020204" pitchFamily="34" charset="0"/>
            </a:endParaRPr>
          </a:p>
        </p:txBody>
      </p:sp>
      <p:sp>
        <p:nvSpPr>
          <p:cNvPr id="15" name="Rectangle 14">
            <a:extLst>
              <a:ext uri="{FF2B5EF4-FFF2-40B4-BE49-F238E27FC236}">
                <a16:creationId xmlns:a16="http://schemas.microsoft.com/office/drawing/2014/main" id="{89CFD5AB-EA31-F01A-121A-4AC1A55432F3}"/>
              </a:ext>
            </a:extLst>
          </p:cNvPr>
          <p:cNvSpPr/>
          <p:nvPr/>
        </p:nvSpPr>
        <p:spPr>
          <a:xfrm>
            <a:off x="7272126" y="5113283"/>
            <a:ext cx="914399" cy="914399"/>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16" name="Textfeld 2">
            <a:extLst>
              <a:ext uri="{FF2B5EF4-FFF2-40B4-BE49-F238E27FC236}">
                <a16:creationId xmlns:a16="http://schemas.microsoft.com/office/drawing/2014/main" id="{B9517B3A-4FC3-11D4-F77C-EA403E2D256C}"/>
              </a:ext>
            </a:extLst>
          </p:cNvPr>
          <p:cNvSpPr txBox="1"/>
          <p:nvPr/>
        </p:nvSpPr>
        <p:spPr>
          <a:xfrm>
            <a:off x="2831969" y="253288"/>
            <a:ext cx="8560811" cy="646331"/>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900" i="1" err="1">
                <a:latin typeface="Arial" panose="020B0604020202020204" pitchFamily="34" charset="0"/>
                <a:ea typeface="+mn-lt"/>
                <a:cs typeface="Arial" panose="020B0604020202020204" pitchFamily="34" charset="0"/>
              </a:rPr>
              <a:t>Zdroj</a:t>
            </a:r>
            <a:r>
              <a:rPr lang="en-GB" sz="900" i="1">
                <a:latin typeface="Arial" panose="020B0604020202020204" pitchFamily="34" charset="0"/>
                <a:ea typeface="+mn-lt"/>
                <a:cs typeface="Arial" panose="020B0604020202020204" pitchFamily="34" charset="0"/>
              </a:rPr>
              <a:t>: Lipinsky, Anke; </a:t>
            </a:r>
            <a:r>
              <a:rPr lang="en-GB" sz="900" i="1" err="1">
                <a:latin typeface="Arial" panose="020B0604020202020204" pitchFamily="34" charset="0"/>
                <a:ea typeface="+mn-lt"/>
                <a:cs typeface="Arial" panose="020B0604020202020204" pitchFamily="34" charset="0"/>
              </a:rPr>
              <a:t>Schredl</a:t>
            </a:r>
            <a:r>
              <a:rPr lang="en-GB" sz="900" i="1">
                <a:latin typeface="Arial" panose="020B0604020202020204" pitchFamily="34" charset="0"/>
                <a:ea typeface="+mn-lt"/>
                <a:cs typeface="Arial" panose="020B0604020202020204" pitchFamily="34" charset="0"/>
              </a:rPr>
              <a:t>, Claudia; Baumann, Horst; Humbert, Anne Laure;, Tanwar, Jagriti; </a:t>
            </a:r>
            <a:r>
              <a:rPr lang="en-GB" sz="900" i="1" err="1">
                <a:latin typeface="Arial" panose="020B0604020202020204" pitchFamily="34" charset="0"/>
                <a:ea typeface="+mn-lt"/>
                <a:cs typeface="Arial" panose="020B0604020202020204" pitchFamily="34" charset="0"/>
              </a:rPr>
              <a:t>Bondestam</a:t>
            </a:r>
            <a:r>
              <a:rPr lang="en-GB" sz="900" i="1">
                <a:latin typeface="Arial" panose="020B0604020202020204" pitchFamily="34" charset="0"/>
                <a:ea typeface="+mn-lt"/>
                <a:cs typeface="Arial" panose="020B0604020202020204" pitchFamily="34" charset="0"/>
              </a:rPr>
              <a:t>, Fredrik; Freund, Frederike; </a:t>
            </a:r>
            <a:r>
              <a:rPr lang="en-GB" sz="900" i="1" err="1">
                <a:latin typeface="Arial" panose="020B0604020202020204" pitchFamily="34" charset="0"/>
                <a:ea typeface="+mn-lt"/>
                <a:cs typeface="Arial" panose="020B0604020202020204" pitchFamily="34" charset="0"/>
              </a:rPr>
              <a:t>Lomazzi</a:t>
            </a:r>
            <a:r>
              <a:rPr lang="en-GB" sz="900" i="1">
                <a:latin typeface="Arial" panose="020B0604020202020204" pitchFamily="34" charset="0"/>
                <a:ea typeface="+mn-lt"/>
                <a:cs typeface="Arial" panose="020B0604020202020204" pitchFamily="34" charset="0"/>
              </a:rPr>
              <a:t>, Vera (2022). </a:t>
            </a:r>
            <a:r>
              <a:rPr lang="en-US" sz="900" i="1" err="1">
                <a:latin typeface="Arial" panose="020B0604020202020204" pitchFamily="34" charset="0"/>
                <a:ea typeface="+mn-lt"/>
                <a:cs typeface="Arial" panose="020B0604020202020204" pitchFamily="34" charset="0"/>
              </a:rPr>
              <a:t>UniSAFE</a:t>
            </a:r>
            <a:r>
              <a:rPr lang="en-US" sz="900" i="1">
                <a:latin typeface="Arial" panose="020B0604020202020204" pitchFamily="34" charset="0"/>
                <a:ea typeface="+mn-lt"/>
                <a:cs typeface="Arial" panose="020B0604020202020204" pitchFamily="34" charset="0"/>
              </a:rPr>
              <a:t> Survey – Gender-based violence and institutional responses. GESIS - Leibniz </a:t>
            </a:r>
            <a:r>
              <a:rPr lang="en-US" sz="900" i="1" err="1">
                <a:latin typeface="Arial" panose="020B0604020202020204" pitchFamily="34" charset="0"/>
                <a:ea typeface="+mn-lt"/>
                <a:cs typeface="Arial" panose="020B0604020202020204" pitchFamily="34" charset="0"/>
              </a:rPr>
              <a:t>Institut</a:t>
            </a:r>
            <a:r>
              <a:rPr lang="en-US" sz="900" i="1">
                <a:latin typeface="Arial" panose="020B0604020202020204" pitchFamily="34" charset="0"/>
                <a:ea typeface="+mn-lt"/>
                <a:cs typeface="Arial" panose="020B0604020202020204" pitchFamily="34" charset="0"/>
              </a:rPr>
              <a:t> für </a:t>
            </a:r>
            <a:r>
              <a:rPr lang="en-US" sz="900" i="1" err="1">
                <a:latin typeface="Arial" panose="020B0604020202020204" pitchFamily="34" charset="0"/>
                <a:ea typeface="+mn-lt"/>
                <a:cs typeface="Arial" panose="020B0604020202020204" pitchFamily="34" charset="0"/>
              </a:rPr>
              <a:t>Sozialwissenschaften</a:t>
            </a:r>
            <a:r>
              <a:rPr lang="en-US" sz="900" i="1">
                <a:latin typeface="Arial" panose="020B0604020202020204" pitchFamily="34" charset="0"/>
                <a:ea typeface="+mn-lt"/>
                <a:cs typeface="Arial" panose="020B0604020202020204" pitchFamily="34" charset="0"/>
              </a:rPr>
              <a:t>. </a:t>
            </a:r>
            <a:r>
              <a:rPr lang="en-US" sz="900" i="1" err="1">
                <a:latin typeface="Arial" panose="020B0604020202020204" pitchFamily="34" charset="0"/>
                <a:ea typeface="+mn-lt"/>
                <a:cs typeface="Arial" panose="020B0604020202020204" pitchFamily="34" charset="0"/>
              </a:rPr>
              <a:t>Datenfile</a:t>
            </a:r>
            <a:r>
              <a:rPr lang="en-US" sz="900" i="1">
                <a:latin typeface="Arial" panose="020B0604020202020204" pitchFamily="34" charset="0"/>
                <a:ea typeface="+mn-lt"/>
                <a:cs typeface="Arial" panose="020B0604020202020204" pitchFamily="34" charset="0"/>
              </a:rPr>
              <a:t> Version 1.0.0, </a:t>
            </a:r>
            <a:r>
              <a:rPr lang="en-US" sz="900" i="1">
                <a:latin typeface="Arial" panose="020B0604020202020204" pitchFamily="34" charset="0"/>
                <a:ea typeface="+mn-lt"/>
                <a:cs typeface="Arial" panose="020B0604020202020204" pitchFamily="34" charset="0"/>
                <a:hlinkClick r:id="rId3"/>
              </a:rPr>
              <a:t>https://doi.org/10.7802/2475</a:t>
            </a:r>
            <a:r>
              <a:rPr lang="en-GB" sz="900" i="1">
                <a:latin typeface="Arial" panose="020B0604020202020204" pitchFamily="34" charset="0"/>
                <a:ea typeface="+mn-lt"/>
                <a:cs typeface="Arial" panose="020B0604020202020204" pitchFamily="34" charset="0"/>
              </a:rPr>
              <a:t> </a:t>
            </a:r>
            <a:endParaRPr lang="en-GB" sz="900">
              <a:latin typeface="Arial" panose="020B0604020202020204" pitchFamily="34" charset="0"/>
              <a:ea typeface="+mn-lt"/>
              <a:cs typeface="Arial" panose="020B0604020202020204" pitchFamily="34" charset="0"/>
            </a:endParaRPr>
          </a:p>
          <a:p>
            <a:endParaRPr lang="de-DE" sz="900" i="1">
              <a:latin typeface="Arial" panose="020B0604020202020204" pitchFamily="34" charset="0"/>
              <a:ea typeface="Open Sans"/>
              <a:cs typeface="Arial" panose="020B0604020202020204" pitchFamily="34" charset="0"/>
            </a:endParaRPr>
          </a:p>
        </p:txBody>
      </p:sp>
      <p:pic>
        <p:nvPicPr>
          <p:cNvPr id="4" name="Obrázek 3" descr="Obsah obrázku text, snímek obrazovky, Písmo, číslo&#10;&#10;Popis se vygeneroval automaticky.">
            <a:extLst>
              <a:ext uri="{FF2B5EF4-FFF2-40B4-BE49-F238E27FC236}">
                <a16:creationId xmlns:a16="http://schemas.microsoft.com/office/drawing/2014/main" id="{B341005C-0205-94DE-0388-DFE62A04CD91}"/>
              </a:ext>
            </a:extLst>
          </p:cNvPr>
          <p:cNvPicPr>
            <a:picLocks noChangeAspect="1"/>
          </p:cNvPicPr>
          <p:nvPr/>
        </p:nvPicPr>
        <p:blipFill>
          <a:blip r:embed="rId4"/>
          <a:stretch>
            <a:fillRect/>
          </a:stretch>
        </p:blipFill>
        <p:spPr>
          <a:xfrm>
            <a:off x="844062" y="2182808"/>
            <a:ext cx="8323385" cy="4086723"/>
          </a:xfrm>
          <a:prstGeom prst="rect">
            <a:avLst/>
          </a:prstGeom>
        </p:spPr>
      </p:pic>
    </p:spTree>
    <p:extLst>
      <p:ext uri="{BB962C8B-B14F-4D97-AF65-F5344CB8AC3E}">
        <p14:creationId xmlns:p14="http://schemas.microsoft.com/office/powerpoint/2010/main" val="24236280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1531190-4735-54FD-2A44-E0652D91E3D5}"/>
              </a:ext>
            </a:extLst>
          </p:cNvPr>
          <p:cNvSpPr>
            <a:spLocks noGrp="1"/>
          </p:cNvSpPr>
          <p:nvPr>
            <p:ph type="title"/>
          </p:nvPr>
        </p:nvSpPr>
        <p:spPr>
          <a:xfrm>
            <a:off x="1046922" y="1129932"/>
            <a:ext cx="10086975" cy="778381"/>
          </a:xfrm>
        </p:spPr>
        <p:txBody>
          <a:bodyPr/>
          <a:lstStyle/>
          <a:p>
            <a:r>
              <a:rPr lang="en-US" b="1"/>
              <a:t>Hlavní </a:t>
            </a:r>
            <a:r>
              <a:rPr lang="en-US" b="1" err="1"/>
              <a:t>faktory</a:t>
            </a:r>
          </a:p>
        </p:txBody>
      </p:sp>
      <p:sp>
        <p:nvSpPr>
          <p:cNvPr id="5" name="TextBox 4">
            <a:extLst>
              <a:ext uri="{FF2B5EF4-FFF2-40B4-BE49-F238E27FC236}">
                <a16:creationId xmlns:a16="http://schemas.microsoft.com/office/drawing/2014/main" id="{7CE65BD0-BD27-92BD-7D85-8FABBB4F6BA0}"/>
              </a:ext>
            </a:extLst>
          </p:cNvPr>
          <p:cNvSpPr txBox="1"/>
          <p:nvPr/>
        </p:nvSpPr>
        <p:spPr>
          <a:xfrm>
            <a:off x="894510" y="2283208"/>
            <a:ext cx="10239387" cy="867930"/>
          </a:xfrm>
          <a:prstGeom prst="rect">
            <a:avLst/>
          </a:prstGeom>
          <a:effectLst/>
        </p:spPr>
        <p:txBody>
          <a:bodyPr vert="horz" lIns="0" tIns="192024" rIns="0" bIns="0" rtlCol="0" anchor="t" anchorCtr="0">
            <a:noAutofit/>
          </a:bodyPr>
          <a:lstStyle>
            <a:defPPr>
              <a:defRPr lang="en-US"/>
            </a:defPPr>
            <a:lvl1pPr defTabSz="914318">
              <a:lnSpc>
                <a:spcPct val="90000"/>
              </a:lnSpc>
              <a:spcBef>
                <a:spcPct val="0"/>
              </a:spcBef>
              <a:buNone/>
              <a:defRPr sz="2800" b="0" i="0" spc="0" baseline="0">
                <a:solidFill>
                  <a:srgbClr val="FFFFFF"/>
                </a:solidFill>
                <a:latin typeface="D-DIN Exp" panose="020B0504020202030204" pitchFamily="34" charset="0"/>
                <a:ea typeface="D-DIN Exp" panose="020B0504020202030204" pitchFamily="34" charset="0"/>
                <a:cs typeface="D-DIN Exp" panose="020B0504020202030204" pitchFamily="34" charset="0"/>
              </a:defRPr>
            </a:lvl1pPr>
          </a:lstStyle>
          <a:p>
            <a:r>
              <a:rPr lang="en-US" sz="3200" b="1">
                <a:latin typeface="Arial" panose="020B0604020202020204" pitchFamily="34" charset="0"/>
                <a:cs typeface="Arial" panose="020B0604020202020204" pitchFamily="34" charset="0"/>
              </a:rPr>
              <a:t>Co je </a:t>
            </a:r>
            <a:r>
              <a:rPr lang="en-US" sz="3200" b="1" err="1">
                <a:latin typeface="Arial" panose="020B0604020202020204" pitchFamily="34" charset="0"/>
                <a:cs typeface="Arial" panose="020B0604020202020204" pitchFamily="34" charset="0"/>
              </a:rPr>
              <a:t>příčinou</a:t>
            </a:r>
            <a:r>
              <a:rPr lang="en-US" sz="3200" b="1">
                <a:latin typeface="Arial" panose="020B0604020202020204" pitchFamily="34" charset="0"/>
                <a:cs typeface="Arial" panose="020B0604020202020204" pitchFamily="34" charset="0"/>
              </a:rPr>
              <a:t> </a:t>
            </a:r>
            <a:r>
              <a:rPr lang="en-US" sz="3200" b="1" err="1">
                <a:latin typeface="Arial" panose="020B0604020202020204" pitchFamily="34" charset="0"/>
                <a:cs typeface="Arial" panose="020B0604020202020204" pitchFamily="34" charset="0"/>
              </a:rPr>
              <a:t>genderově</a:t>
            </a:r>
            <a:r>
              <a:rPr lang="en-US" sz="3200" b="1">
                <a:latin typeface="Arial" panose="020B0604020202020204" pitchFamily="34" charset="0"/>
                <a:cs typeface="Arial" panose="020B0604020202020204" pitchFamily="34" charset="0"/>
              </a:rPr>
              <a:t> </a:t>
            </a:r>
            <a:r>
              <a:rPr lang="en-US" sz="3200" b="1" err="1">
                <a:latin typeface="Arial" panose="020B0604020202020204" pitchFamily="34" charset="0"/>
                <a:cs typeface="Arial" panose="020B0604020202020204" pitchFamily="34" charset="0"/>
              </a:rPr>
              <a:t>podmíněného</a:t>
            </a:r>
            <a:r>
              <a:rPr lang="en-US" sz="3200" b="1">
                <a:latin typeface="Arial" panose="020B0604020202020204" pitchFamily="34" charset="0"/>
                <a:cs typeface="Arial" panose="020B0604020202020204" pitchFamily="34" charset="0"/>
              </a:rPr>
              <a:t> </a:t>
            </a:r>
            <a:r>
              <a:rPr lang="en-US" sz="3200" b="1" err="1">
                <a:latin typeface="Arial" panose="020B0604020202020204" pitchFamily="34" charset="0"/>
                <a:cs typeface="Arial" panose="020B0604020202020204" pitchFamily="34" charset="0"/>
              </a:rPr>
              <a:t>násilí</a:t>
            </a:r>
            <a:r>
              <a:rPr lang="en-US" sz="3200" b="1">
                <a:latin typeface="Arial" panose="020B0604020202020204" pitchFamily="34" charset="0"/>
                <a:cs typeface="Arial" panose="020B0604020202020204" pitchFamily="34" charset="0"/>
              </a:rPr>
              <a:t> v </a:t>
            </a:r>
            <a:r>
              <a:rPr lang="en-US" sz="3200" b="1" err="1">
                <a:latin typeface="Arial" panose="020B0604020202020204" pitchFamily="34" charset="0"/>
                <a:cs typeface="Arial" panose="020B0604020202020204" pitchFamily="34" charset="0"/>
              </a:rPr>
              <a:t>akademickém</a:t>
            </a:r>
            <a:r>
              <a:rPr lang="en-US" sz="3200" b="1">
                <a:latin typeface="Arial" panose="020B0604020202020204" pitchFamily="34" charset="0"/>
                <a:cs typeface="Arial" panose="020B0604020202020204" pitchFamily="34" charset="0"/>
              </a:rPr>
              <a:t> </a:t>
            </a:r>
            <a:r>
              <a:rPr lang="en-US" sz="3200" b="1" err="1">
                <a:latin typeface="Arial" panose="020B0604020202020204" pitchFamily="34" charset="0"/>
                <a:cs typeface="Arial" panose="020B0604020202020204" pitchFamily="34" charset="0"/>
              </a:rPr>
              <a:t>prostředí</a:t>
            </a:r>
            <a:r>
              <a:rPr lang="en-US" sz="3200" b="1">
                <a:latin typeface="Arial" panose="020B0604020202020204" pitchFamily="34" charset="0"/>
                <a:cs typeface="Arial" panose="020B0604020202020204" pitchFamily="34" charset="0"/>
              </a:rPr>
              <a:t>?</a:t>
            </a:r>
            <a:endParaRPr lang="cs-CZ">
              <a:latin typeface="Arial" panose="020B0604020202020204" pitchFamily="34" charset="0"/>
              <a:cs typeface="Arial" panose="020B0604020202020204" pitchFamily="34" charset="0"/>
            </a:endParaRPr>
          </a:p>
          <a:p>
            <a:endParaRPr lang="en-US" sz="3200" b="1">
              <a:latin typeface="Arial" panose="020B0604020202020204" pitchFamily="34" charset="0"/>
              <a:cs typeface="Arial" panose="020B0604020202020204" pitchFamily="34" charset="0"/>
            </a:endParaRPr>
          </a:p>
        </p:txBody>
      </p:sp>
      <p:cxnSp>
        <p:nvCxnSpPr>
          <p:cNvPr id="6" name="Straight Connector 5">
            <a:extLst>
              <a:ext uri="{FF2B5EF4-FFF2-40B4-BE49-F238E27FC236}">
                <a16:creationId xmlns:a16="http://schemas.microsoft.com/office/drawing/2014/main" id="{B5B6F9A2-651B-2E84-8BD6-04EC4F58F300}"/>
              </a:ext>
            </a:extLst>
          </p:cNvPr>
          <p:cNvCxnSpPr>
            <a:cxnSpLocks/>
          </p:cNvCxnSpPr>
          <p:nvPr/>
        </p:nvCxnSpPr>
        <p:spPr>
          <a:xfrm>
            <a:off x="622163" y="2359971"/>
            <a:ext cx="13368" cy="1020010"/>
          </a:xfrm>
          <a:prstGeom prst="line">
            <a:avLst/>
          </a:prstGeom>
          <a:ln w="57150">
            <a:solidFill>
              <a:srgbClr val="AED7BD"/>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3380D8C6-BC8F-71B9-1DBA-9F4AD367AC2F}"/>
              </a:ext>
            </a:extLst>
          </p:cNvPr>
          <p:cNvSpPr txBox="1"/>
          <p:nvPr/>
        </p:nvSpPr>
        <p:spPr>
          <a:xfrm>
            <a:off x="540166" y="3576053"/>
            <a:ext cx="9898566" cy="1938992"/>
          </a:xfrm>
          <a:prstGeom prst="rect">
            <a:avLst/>
          </a:prstGeom>
          <a:noFill/>
        </p:spPr>
        <p:txBody>
          <a:bodyPr wrap="square" lIns="91440" tIns="45720" rIns="91440" bIns="45720" anchor="t">
            <a:spAutoFit/>
          </a:bodyPr>
          <a:lstStyle/>
          <a:p>
            <a:pPr marL="342900" indent="-342900">
              <a:buFont typeface="Wingdings"/>
              <a:buChar char="q"/>
            </a:pPr>
            <a:r>
              <a:rPr lang="en-US" sz="2400" err="1">
                <a:solidFill>
                  <a:srgbClr val="FFFFFF"/>
                </a:solidFill>
                <a:latin typeface="Arial" panose="020B0604020202020204" pitchFamily="34" charset="0"/>
                <a:cs typeface="Arial" panose="020B0604020202020204" pitchFamily="34" charset="0"/>
              </a:rPr>
              <a:t>Diskriminace</a:t>
            </a:r>
            <a:r>
              <a:rPr lang="en-US" sz="2400">
                <a:solidFill>
                  <a:srgbClr val="FFFFFF"/>
                </a:solidFill>
                <a:latin typeface="Arial" panose="020B0604020202020204" pitchFamily="34" charset="0"/>
                <a:cs typeface="Arial" panose="020B0604020202020204" pitchFamily="34" charset="0"/>
              </a:rPr>
              <a:t> a </a:t>
            </a:r>
            <a:r>
              <a:rPr lang="en-US" sz="2400" err="1">
                <a:solidFill>
                  <a:srgbClr val="FFFFFF"/>
                </a:solidFill>
                <a:latin typeface="Arial" panose="020B0604020202020204" pitchFamily="34" charset="0"/>
                <a:cs typeface="Arial" panose="020B0604020202020204" pitchFamily="34" charset="0"/>
              </a:rPr>
              <a:t>předsudky</a:t>
            </a:r>
            <a:endParaRPr lang="en-US" sz="2400">
              <a:solidFill>
                <a:srgbClr val="FFFFFF"/>
              </a:solidFill>
              <a:latin typeface="Arial" panose="020B0604020202020204" pitchFamily="34" charset="0"/>
              <a:ea typeface="Calibri"/>
              <a:cs typeface="Arial" panose="020B0604020202020204" pitchFamily="34" charset="0"/>
            </a:endParaRPr>
          </a:p>
          <a:p>
            <a:pPr marL="342900" indent="-342900">
              <a:buFont typeface="Wingdings"/>
              <a:buChar char="q"/>
            </a:pPr>
            <a:r>
              <a:rPr lang="en-US" sz="2400" err="1">
                <a:solidFill>
                  <a:srgbClr val="FFFFFF"/>
                </a:solidFill>
                <a:latin typeface="Arial" panose="020B0604020202020204" pitchFamily="34" charset="0"/>
                <a:cs typeface="Arial" panose="020B0604020202020204" pitchFamily="34" charset="0"/>
              </a:rPr>
              <a:t>Genderové</a:t>
            </a:r>
            <a:r>
              <a:rPr lang="en-US" sz="2400">
                <a:solidFill>
                  <a:srgbClr val="FFFFFF"/>
                </a:solidFill>
                <a:latin typeface="Arial" panose="020B0604020202020204" pitchFamily="34" charset="0"/>
                <a:cs typeface="Arial" panose="020B0604020202020204" pitchFamily="34" charset="0"/>
              </a:rPr>
              <a:t> stereotypy a </a:t>
            </a:r>
            <a:r>
              <a:rPr lang="en-US" sz="2400" err="1">
                <a:solidFill>
                  <a:srgbClr val="FFFFFF"/>
                </a:solidFill>
                <a:latin typeface="Arial" panose="020B0604020202020204" pitchFamily="34" charset="0"/>
                <a:cs typeface="Arial" panose="020B0604020202020204" pitchFamily="34" charset="0"/>
              </a:rPr>
              <a:t>škodlivé</a:t>
            </a:r>
            <a:r>
              <a:rPr lang="en-US" sz="2400">
                <a:solidFill>
                  <a:srgbClr val="FFFFFF"/>
                </a:solidFill>
                <a:latin typeface="Arial" panose="020B0604020202020204" pitchFamily="34" charset="0"/>
                <a:cs typeface="Arial" panose="020B0604020202020204" pitchFamily="34" charset="0"/>
              </a:rPr>
              <a:t> </a:t>
            </a:r>
            <a:r>
              <a:rPr lang="en-US" sz="2400" err="1">
                <a:solidFill>
                  <a:srgbClr val="FFFFFF"/>
                </a:solidFill>
                <a:latin typeface="Arial" panose="020B0604020202020204" pitchFamily="34" charset="0"/>
                <a:cs typeface="Arial" panose="020B0604020202020204" pitchFamily="34" charset="0"/>
              </a:rPr>
              <a:t>genderové</a:t>
            </a:r>
            <a:r>
              <a:rPr lang="en-US" sz="2400">
                <a:solidFill>
                  <a:srgbClr val="FFFFFF"/>
                </a:solidFill>
                <a:latin typeface="Arial" panose="020B0604020202020204" pitchFamily="34" charset="0"/>
                <a:cs typeface="Arial" panose="020B0604020202020204" pitchFamily="34" charset="0"/>
              </a:rPr>
              <a:t> a </a:t>
            </a:r>
            <a:r>
              <a:rPr lang="en-US" sz="2400" err="1">
                <a:solidFill>
                  <a:srgbClr val="FFFFFF"/>
                </a:solidFill>
                <a:latin typeface="Arial" panose="020B0604020202020204" pitchFamily="34" charset="0"/>
                <a:cs typeface="Arial" panose="020B0604020202020204" pitchFamily="34" charset="0"/>
              </a:rPr>
              <a:t>kulturní</a:t>
            </a:r>
            <a:r>
              <a:rPr lang="en-US" sz="2400">
                <a:solidFill>
                  <a:srgbClr val="FFFFFF"/>
                </a:solidFill>
                <a:latin typeface="Arial" panose="020B0604020202020204" pitchFamily="34" charset="0"/>
                <a:cs typeface="Arial" panose="020B0604020202020204" pitchFamily="34" charset="0"/>
              </a:rPr>
              <a:t> </a:t>
            </a:r>
            <a:r>
              <a:rPr lang="en-US" sz="2400" err="1">
                <a:solidFill>
                  <a:srgbClr val="FFFFFF"/>
                </a:solidFill>
                <a:latin typeface="Arial" panose="020B0604020202020204" pitchFamily="34" charset="0"/>
                <a:cs typeface="Arial" panose="020B0604020202020204" pitchFamily="34" charset="0"/>
              </a:rPr>
              <a:t>normy</a:t>
            </a:r>
            <a:endParaRPr lang="en-US" err="1">
              <a:latin typeface="Arial" panose="020B0604020202020204" pitchFamily="34" charset="0"/>
              <a:ea typeface="Open Sans"/>
              <a:cs typeface="Arial" panose="020B0604020202020204" pitchFamily="34" charset="0"/>
            </a:endParaRPr>
          </a:p>
          <a:p>
            <a:pPr marL="342900" indent="-342900">
              <a:buFont typeface="Wingdings"/>
              <a:buChar char="q"/>
            </a:pPr>
            <a:r>
              <a:rPr lang="en-US" sz="2400" err="1">
                <a:solidFill>
                  <a:srgbClr val="FFFFFF"/>
                </a:solidFill>
                <a:latin typeface="Arial" panose="020B0604020202020204" pitchFamily="34" charset="0"/>
                <a:ea typeface="Calibri"/>
                <a:cs typeface="Arial" panose="020B0604020202020204" pitchFamily="34" charset="0"/>
              </a:rPr>
              <a:t>Mocenské</a:t>
            </a:r>
            <a:r>
              <a:rPr lang="en-US" sz="2400">
                <a:solidFill>
                  <a:srgbClr val="FFFFFF"/>
                </a:solidFill>
                <a:latin typeface="Arial" panose="020B0604020202020204" pitchFamily="34" charset="0"/>
                <a:cs typeface="Arial" panose="020B0604020202020204" pitchFamily="34" charset="0"/>
              </a:rPr>
              <a:t> </a:t>
            </a:r>
            <a:r>
              <a:rPr lang="en-US" sz="2400" err="1">
                <a:solidFill>
                  <a:srgbClr val="FFFFFF"/>
                </a:solidFill>
                <a:latin typeface="Arial" panose="020B0604020202020204" pitchFamily="34" charset="0"/>
                <a:cs typeface="Arial" panose="020B0604020202020204" pitchFamily="34" charset="0"/>
              </a:rPr>
              <a:t>nerovnosti</a:t>
            </a:r>
            <a:r>
              <a:rPr lang="en-US" sz="2400">
                <a:solidFill>
                  <a:srgbClr val="FFFFFF"/>
                </a:solidFill>
                <a:latin typeface="Arial" panose="020B0604020202020204" pitchFamily="34" charset="0"/>
                <a:cs typeface="Arial" panose="020B0604020202020204" pitchFamily="34" charset="0"/>
              </a:rPr>
              <a:t> a </a:t>
            </a:r>
            <a:r>
              <a:rPr lang="en-US" sz="2400" err="1">
                <a:solidFill>
                  <a:srgbClr val="FFFFFF"/>
                </a:solidFill>
                <a:latin typeface="Arial" panose="020B0604020202020204" pitchFamily="34" charset="0"/>
                <a:cs typeface="Arial" panose="020B0604020202020204" pitchFamily="34" charset="0"/>
              </a:rPr>
              <a:t>dynamika</a:t>
            </a:r>
            <a:r>
              <a:rPr lang="en-US" sz="2400">
                <a:solidFill>
                  <a:srgbClr val="FFFFFF"/>
                </a:solidFill>
                <a:latin typeface="Arial" panose="020B0604020202020204" pitchFamily="34" charset="0"/>
                <a:cs typeface="Arial" panose="020B0604020202020204" pitchFamily="34" charset="0"/>
              </a:rPr>
              <a:t> </a:t>
            </a:r>
            <a:r>
              <a:rPr lang="en-US" sz="2400" err="1">
                <a:solidFill>
                  <a:srgbClr val="FFFFFF"/>
                </a:solidFill>
                <a:latin typeface="Arial" panose="020B0604020202020204" pitchFamily="34" charset="0"/>
                <a:cs typeface="Arial" panose="020B0604020202020204" pitchFamily="34" charset="0"/>
              </a:rPr>
              <a:t>moci</a:t>
            </a:r>
            <a:endParaRPr lang="en-US">
              <a:solidFill>
                <a:srgbClr val="000000"/>
              </a:solidFill>
              <a:latin typeface="Arial" panose="020B0604020202020204" pitchFamily="34" charset="0"/>
              <a:ea typeface="Open Sans"/>
              <a:cs typeface="Arial" panose="020B0604020202020204" pitchFamily="34" charset="0"/>
            </a:endParaRPr>
          </a:p>
          <a:p>
            <a:pPr marL="342900" indent="-342900">
              <a:buFont typeface="Wingdings"/>
              <a:buChar char="q"/>
            </a:pPr>
            <a:r>
              <a:rPr lang="en-US" sz="2400" err="1">
                <a:solidFill>
                  <a:srgbClr val="FFFFFF"/>
                </a:solidFill>
                <a:latin typeface="Arial" panose="020B0604020202020204" pitchFamily="34" charset="0"/>
                <a:cs typeface="Arial" panose="020B0604020202020204" pitchFamily="34" charset="0"/>
              </a:rPr>
              <a:t>Systémové</a:t>
            </a:r>
            <a:r>
              <a:rPr lang="en-US" sz="2400">
                <a:solidFill>
                  <a:srgbClr val="FFFFFF"/>
                </a:solidFill>
                <a:latin typeface="Arial" panose="020B0604020202020204" pitchFamily="34" charset="0"/>
                <a:cs typeface="Arial" panose="020B0604020202020204" pitchFamily="34" charset="0"/>
              </a:rPr>
              <a:t> </a:t>
            </a:r>
            <a:r>
              <a:rPr lang="en-US" sz="2400" err="1">
                <a:solidFill>
                  <a:srgbClr val="FFFFFF"/>
                </a:solidFill>
                <a:latin typeface="Arial" panose="020B0604020202020204" pitchFamily="34" charset="0"/>
                <a:cs typeface="Arial" panose="020B0604020202020204" pitchFamily="34" charset="0"/>
              </a:rPr>
              <a:t>problémy</a:t>
            </a:r>
            <a:r>
              <a:rPr lang="en-US" sz="2400">
                <a:solidFill>
                  <a:srgbClr val="FFFFFF"/>
                </a:solidFill>
                <a:latin typeface="Arial" panose="020B0604020202020204" pitchFamily="34" charset="0"/>
                <a:cs typeface="Arial" panose="020B0604020202020204" pitchFamily="34" charset="0"/>
              </a:rPr>
              <a:t> (</a:t>
            </a:r>
            <a:r>
              <a:rPr lang="en-US" sz="2400" err="1">
                <a:solidFill>
                  <a:srgbClr val="FFFFFF"/>
                </a:solidFill>
                <a:latin typeface="Arial" panose="020B0604020202020204" pitchFamily="34" charset="0"/>
                <a:cs typeface="Arial" panose="020B0604020202020204" pitchFamily="34" charset="0"/>
              </a:rPr>
              <a:t>patriarchální</a:t>
            </a:r>
            <a:r>
              <a:rPr lang="en-US" sz="2400">
                <a:solidFill>
                  <a:srgbClr val="FFFFFF"/>
                </a:solidFill>
                <a:latin typeface="Arial" panose="020B0604020202020204" pitchFamily="34" charset="0"/>
                <a:cs typeface="Arial" panose="020B0604020202020204" pitchFamily="34" charset="0"/>
              </a:rPr>
              <a:t> </a:t>
            </a:r>
            <a:r>
              <a:rPr lang="en-US" sz="2400" err="1">
                <a:solidFill>
                  <a:srgbClr val="FFFFFF"/>
                </a:solidFill>
                <a:latin typeface="Arial" panose="020B0604020202020204" pitchFamily="34" charset="0"/>
                <a:cs typeface="Arial" panose="020B0604020202020204" pitchFamily="34" charset="0"/>
              </a:rPr>
              <a:t>mocenské</a:t>
            </a:r>
            <a:r>
              <a:rPr lang="en-US" sz="2400">
                <a:solidFill>
                  <a:srgbClr val="FFFFFF"/>
                </a:solidFill>
                <a:latin typeface="Arial" panose="020B0604020202020204" pitchFamily="34" charset="0"/>
                <a:cs typeface="Arial" panose="020B0604020202020204" pitchFamily="34" charset="0"/>
              </a:rPr>
              <a:t> </a:t>
            </a:r>
            <a:r>
              <a:rPr lang="en-US" sz="2400" err="1">
                <a:solidFill>
                  <a:srgbClr val="FFFFFF"/>
                </a:solidFill>
                <a:latin typeface="Arial" panose="020B0604020202020204" pitchFamily="34" charset="0"/>
                <a:cs typeface="Arial" panose="020B0604020202020204" pitchFamily="34" charset="0"/>
              </a:rPr>
              <a:t>struktury</a:t>
            </a:r>
            <a:r>
              <a:rPr lang="en-US" sz="2400">
                <a:solidFill>
                  <a:srgbClr val="FFFFFF"/>
                </a:solidFill>
                <a:latin typeface="Arial" panose="020B0604020202020204" pitchFamily="34" charset="0"/>
                <a:cs typeface="Arial" panose="020B0604020202020204" pitchFamily="34" charset="0"/>
              </a:rPr>
              <a:t> a </a:t>
            </a:r>
            <a:r>
              <a:rPr lang="en-US" sz="2400" err="1">
                <a:solidFill>
                  <a:srgbClr val="FFFFFF"/>
                </a:solidFill>
                <a:latin typeface="Arial" panose="020B0604020202020204" pitchFamily="34" charset="0"/>
                <a:cs typeface="Arial" panose="020B0604020202020204" pitchFamily="34" charset="0"/>
              </a:rPr>
              <a:t>toxická</a:t>
            </a:r>
            <a:r>
              <a:rPr lang="en-US" sz="2400">
                <a:solidFill>
                  <a:srgbClr val="FFFFFF"/>
                </a:solidFill>
                <a:latin typeface="Arial" panose="020B0604020202020204" pitchFamily="34" charset="0"/>
                <a:cs typeface="Arial" panose="020B0604020202020204" pitchFamily="34" charset="0"/>
              </a:rPr>
              <a:t> </a:t>
            </a:r>
            <a:r>
              <a:rPr lang="en-US" sz="2400" err="1">
                <a:solidFill>
                  <a:srgbClr val="FFFFFF"/>
                </a:solidFill>
                <a:latin typeface="Arial" panose="020B0604020202020204" pitchFamily="34" charset="0"/>
                <a:cs typeface="Arial" panose="020B0604020202020204" pitchFamily="34" charset="0"/>
              </a:rPr>
              <a:t>maskulinita</a:t>
            </a:r>
            <a:r>
              <a:rPr lang="en-US" sz="2400">
                <a:solidFill>
                  <a:srgbClr val="FFFFFF"/>
                </a:solidFill>
                <a:latin typeface="Arial" panose="020B0604020202020204" pitchFamily="34" charset="0"/>
                <a:cs typeface="Arial" panose="020B0604020202020204" pitchFamily="34" charset="0"/>
              </a:rPr>
              <a:t>, </a:t>
            </a:r>
            <a:r>
              <a:rPr lang="en-US" sz="2400" err="1">
                <a:solidFill>
                  <a:srgbClr val="FFFFFF"/>
                </a:solidFill>
                <a:latin typeface="Arial" panose="020B0604020202020204" pitchFamily="34" charset="0"/>
                <a:cs typeface="Arial" panose="020B0604020202020204" pitchFamily="34" charset="0"/>
              </a:rPr>
              <a:t>genderová</a:t>
            </a:r>
            <a:r>
              <a:rPr lang="en-US" sz="2400">
                <a:solidFill>
                  <a:srgbClr val="FFFFFF"/>
                </a:solidFill>
                <a:latin typeface="Arial" panose="020B0604020202020204" pitchFamily="34" charset="0"/>
                <a:cs typeface="Arial" panose="020B0604020202020204" pitchFamily="34" charset="0"/>
              </a:rPr>
              <a:t> </a:t>
            </a:r>
            <a:r>
              <a:rPr lang="en-US" sz="2400" err="1">
                <a:solidFill>
                  <a:srgbClr val="FFFFFF"/>
                </a:solidFill>
                <a:latin typeface="Arial" panose="020B0604020202020204" pitchFamily="34" charset="0"/>
                <a:cs typeface="Arial" panose="020B0604020202020204" pitchFamily="34" charset="0"/>
              </a:rPr>
              <a:t>nerovnost</a:t>
            </a:r>
            <a:r>
              <a:rPr lang="en-US" sz="2400">
                <a:solidFill>
                  <a:srgbClr val="FFFFFF"/>
                </a:solidFill>
                <a:latin typeface="Arial" panose="020B0604020202020204" pitchFamily="34" charset="0"/>
                <a:cs typeface="Arial" panose="020B0604020202020204" pitchFamily="34" charset="0"/>
              </a:rPr>
              <a:t> </a:t>
            </a:r>
            <a:r>
              <a:rPr lang="en-US" sz="2400" err="1">
                <a:solidFill>
                  <a:srgbClr val="FFFFFF"/>
                </a:solidFill>
                <a:latin typeface="Arial" panose="020B0604020202020204" pitchFamily="34" charset="0"/>
                <a:cs typeface="Arial" panose="020B0604020202020204" pitchFamily="34" charset="0"/>
              </a:rPr>
              <a:t>na</a:t>
            </a:r>
            <a:r>
              <a:rPr lang="en-US" sz="2400">
                <a:solidFill>
                  <a:srgbClr val="FFFFFF"/>
                </a:solidFill>
                <a:latin typeface="Arial" panose="020B0604020202020204" pitchFamily="34" charset="0"/>
                <a:cs typeface="Arial" panose="020B0604020202020204" pitchFamily="34" charset="0"/>
              </a:rPr>
              <a:t> </a:t>
            </a:r>
            <a:r>
              <a:rPr lang="en-US" sz="2400" err="1">
                <a:solidFill>
                  <a:srgbClr val="FFFFFF"/>
                </a:solidFill>
                <a:latin typeface="Arial" panose="020B0604020202020204" pitchFamily="34" charset="0"/>
                <a:cs typeface="Arial" panose="020B0604020202020204" pitchFamily="34" charset="0"/>
              </a:rPr>
              <a:t>rozhodovacích</a:t>
            </a:r>
            <a:r>
              <a:rPr lang="en-US" sz="2400">
                <a:solidFill>
                  <a:srgbClr val="FFFFFF"/>
                </a:solidFill>
                <a:latin typeface="Arial" panose="020B0604020202020204" pitchFamily="34" charset="0"/>
                <a:cs typeface="Arial" panose="020B0604020202020204" pitchFamily="34" charset="0"/>
              </a:rPr>
              <a:t> </a:t>
            </a:r>
            <a:r>
              <a:rPr lang="en-US" sz="2400" err="1">
                <a:solidFill>
                  <a:srgbClr val="FFFFFF"/>
                </a:solidFill>
                <a:latin typeface="Arial" panose="020B0604020202020204" pitchFamily="34" charset="0"/>
                <a:cs typeface="Arial" panose="020B0604020202020204" pitchFamily="34" charset="0"/>
              </a:rPr>
              <a:t>pozicích</a:t>
            </a:r>
            <a:r>
              <a:rPr lang="en-US" sz="2400">
                <a:solidFill>
                  <a:srgbClr val="FFFFFF"/>
                </a:solidFill>
                <a:latin typeface="Arial" panose="020B0604020202020204" pitchFamily="34" charset="0"/>
                <a:cs typeface="Arial" panose="020B0604020202020204" pitchFamily="34" charset="0"/>
              </a:rPr>
              <a:t>)</a:t>
            </a:r>
            <a:endParaRPr lang="LID4096">
              <a:latin typeface="Arial" panose="020B0604020202020204" pitchFamily="34" charset="0"/>
              <a:ea typeface="Open Sans"/>
              <a:cs typeface="Arial" panose="020B0604020202020204" pitchFamily="34" charset="0"/>
            </a:endParaRPr>
          </a:p>
        </p:txBody>
      </p:sp>
    </p:spTree>
    <p:extLst>
      <p:ext uri="{BB962C8B-B14F-4D97-AF65-F5344CB8AC3E}">
        <p14:creationId xmlns:p14="http://schemas.microsoft.com/office/powerpoint/2010/main" val="17151798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2">
            <a:extLst>
              <a:ext uri="{FF2B5EF4-FFF2-40B4-BE49-F238E27FC236}">
                <a16:creationId xmlns:a16="http://schemas.microsoft.com/office/drawing/2014/main" id="{FCC938A6-51CF-6898-448D-8CF55EA84C6B}"/>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latin typeface="Arial" panose="020B0604020202020204" pitchFamily="34" charset="0"/>
                <a:cs typeface="Arial" panose="020B0604020202020204" pitchFamily="34" charset="0"/>
              </a:rPr>
              <a:pPr/>
              <a:t>16</a:t>
            </a:fld>
            <a:endParaRPr lang="fr-FR">
              <a:latin typeface="Arial" panose="020B0604020202020204" pitchFamily="34" charset="0"/>
              <a:cs typeface="Arial" panose="020B0604020202020204" pitchFamily="34" charset="0"/>
            </a:endParaRPr>
          </a:p>
        </p:txBody>
      </p:sp>
      <p:sp>
        <p:nvSpPr>
          <p:cNvPr id="3" name="Nadpis 2">
            <a:extLst>
              <a:ext uri="{FF2B5EF4-FFF2-40B4-BE49-F238E27FC236}">
                <a16:creationId xmlns:a16="http://schemas.microsoft.com/office/drawing/2014/main" id="{0FABA9A4-7107-540D-CBBB-0E7142BCB8F9}"/>
              </a:ext>
            </a:extLst>
          </p:cNvPr>
          <p:cNvSpPr>
            <a:spLocks noGrp="1"/>
          </p:cNvSpPr>
          <p:nvPr>
            <p:ph type="title"/>
          </p:nvPr>
        </p:nvSpPr>
        <p:spPr/>
        <p:txBody>
          <a:bodyPr/>
          <a:lstStyle/>
          <a:p>
            <a:r>
              <a:rPr lang="cs-CZ" b="1" err="1"/>
              <a:t>Intersekcionalita</a:t>
            </a:r>
            <a:r>
              <a:rPr lang="cs-CZ" b="1"/>
              <a:t> a proč je důležitá</a:t>
            </a:r>
          </a:p>
        </p:txBody>
      </p:sp>
      <p:pic>
        <p:nvPicPr>
          <p:cNvPr id="8" name="Obrázek 7" descr="Obsah obrázku snímek obrazovky, text&#10;&#10;Popis se vygeneroval automaticky.">
            <a:extLst>
              <a:ext uri="{FF2B5EF4-FFF2-40B4-BE49-F238E27FC236}">
                <a16:creationId xmlns:a16="http://schemas.microsoft.com/office/drawing/2014/main" id="{C6786D02-32EA-F3E8-45C2-54F847369746}"/>
              </a:ext>
            </a:extLst>
          </p:cNvPr>
          <p:cNvPicPr>
            <a:picLocks noChangeAspect="1"/>
          </p:cNvPicPr>
          <p:nvPr/>
        </p:nvPicPr>
        <p:blipFill>
          <a:blip r:embed="rId3"/>
          <a:stretch>
            <a:fillRect/>
          </a:stretch>
        </p:blipFill>
        <p:spPr>
          <a:xfrm>
            <a:off x="826815" y="2438399"/>
            <a:ext cx="4454091" cy="3423139"/>
          </a:xfrm>
          <a:prstGeom prst="rect">
            <a:avLst/>
          </a:prstGeom>
        </p:spPr>
      </p:pic>
      <p:cxnSp>
        <p:nvCxnSpPr>
          <p:cNvPr id="10" name="Straight Connector 4">
            <a:extLst>
              <a:ext uri="{FF2B5EF4-FFF2-40B4-BE49-F238E27FC236}">
                <a16:creationId xmlns:a16="http://schemas.microsoft.com/office/drawing/2014/main" id="{47B89A2D-A443-0778-5C84-EBAFCFFDD2D0}"/>
              </a:ext>
            </a:extLst>
          </p:cNvPr>
          <p:cNvCxnSpPr>
            <a:cxnSpLocks/>
          </p:cNvCxnSpPr>
          <p:nvPr/>
        </p:nvCxnSpPr>
        <p:spPr>
          <a:xfrm>
            <a:off x="6256433" y="2443611"/>
            <a:ext cx="0" cy="1375687"/>
          </a:xfrm>
          <a:prstGeom prst="line">
            <a:avLst/>
          </a:prstGeom>
          <a:ln w="57150">
            <a:solidFill>
              <a:srgbClr val="AED7BD"/>
            </a:solidFill>
          </a:ln>
        </p:spPr>
        <p:style>
          <a:lnRef idx="1">
            <a:schemeClr val="accent1"/>
          </a:lnRef>
          <a:fillRef idx="0">
            <a:schemeClr val="accent1"/>
          </a:fillRef>
          <a:effectRef idx="0">
            <a:schemeClr val="accent1"/>
          </a:effectRef>
          <a:fontRef idx="minor">
            <a:schemeClr val="tx1"/>
          </a:fontRef>
        </p:style>
      </p:cxnSp>
      <p:sp>
        <p:nvSpPr>
          <p:cNvPr id="12" name="TextBox 3">
            <a:extLst>
              <a:ext uri="{FF2B5EF4-FFF2-40B4-BE49-F238E27FC236}">
                <a16:creationId xmlns:a16="http://schemas.microsoft.com/office/drawing/2014/main" id="{DA80085E-E2E4-AFD5-27F8-1736CAD18F9D}"/>
              </a:ext>
            </a:extLst>
          </p:cNvPr>
          <p:cNvSpPr txBox="1"/>
          <p:nvPr/>
        </p:nvSpPr>
        <p:spPr>
          <a:xfrm>
            <a:off x="6432645" y="2377787"/>
            <a:ext cx="5322850" cy="1938992"/>
          </a:xfrm>
          <a:prstGeom prst="rect">
            <a:avLst/>
          </a:prstGeom>
          <a:noFill/>
        </p:spPr>
        <p:txBody>
          <a:bodyPr wrap="square" lIns="91440" tIns="45720" rIns="91440" bIns="45720" anchor="t">
            <a:spAutoFit/>
          </a:bodyPr>
          <a:lstStyle/>
          <a:p>
            <a:r>
              <a:rPr lang="en-US" sz="2000">
                <a:solidFill>
                  <a:srgbClr val="000000"/>
                </a:solidFill>
                <a:latin typeface="Arial" panose="020B0604020202020204" pitchFamily="34" charset="0"/>
                <a:cs typeface="Arial" panose="020B0604020202020204" pitchFamily="34" charset="0"/>
              </a:rPr>
              <a:t>O </a:t>
            </a:r>
            <a:r>
              <a:rPr lang="en-US" sz="2000" err="1">
                <a:solidFill>
                  <a:srgbClr val="000000"/>
                </a:solidFill>
                <a:latin typeface="Arial" panose="020B0604020202020204" pitchFamily="34" charset="0"/>
                <a:cs typeface="Arial" panose="020B0604020202020204" pitchFamily="34" charset="0"/>
              </a:rPr>
              <a:t>genderově</a:t>
            </a:r>
            <a:r>
              <a:rPr lang="en-US" sz="2000">
                <a:solidFill>
                  <a:srgbClr val="000000"/>
                </a:solidFill>
                <a:latin typeface="Arial" panose="020B0604020202020204" pitchFamily="34" charset="0"/>
                <a:cs typeface="Arial" panose="020B0604020202020204" pitchFamily="34" charset="0"/>
              </a:rPr>
              <a:t> </a:t>
            </a:r>
            <a:r>
              <a:rPr lang="en-US" sz="2000" err="1">
                <a:solidFill>
                  <a:srgbClr val="000000"/>
                </a:solidFill>
                <a:latin typeface="Arial" panose="020B0604020202020204" pitchFamily="34" charset="0"/>
                <a:cs typeface="Arial" panose="020B0604020202020204" pitchFamily="34" charset="0"/>
              </a:rPr>
              <a:t>podmíněného</a:t>
            </a:r>
            <a:r>
              <a:rPr lang="en-US" sz="2000">
                <a:solidFill>
                  <a:srgbClr val="000000"/>
                </a:solidFill>
                <a:latin typeface="Arial" panose="020B0604020202020204" pitchFamily="34" charset="0"/>
                <a:cs typeface="Arial" panose="020B0604020202020204" pitchFamily="34" charset="0"/>
              </a:rPr>
              <a:t> </a:t>
            </a:r>
            <a:r>
              <a:rPr lang="en-US" sz="2000" err="1">
                <a:solidFill>
                  <a:srgbClr val="000000"/>
                </a:solidFill>
                <a:latin typeface="Arial" panose="020B0604020202020204" pitchFamily="34" charset="0"/>
                <a:cs typeface="Arial" panose="020B0604020202020204" pitchFamily="34" charset="0"/>
              </a:rPr>
              <a:t>násilí</a:t>
            </a:r>
            <a:r>
              <a:rPr lang="en-US" sz="2000">
                <a:solidFill>
                  <a:srgbClr val="000000"/>
                </a:solidFill>
                <a:latin typeface="Arial" panose="020B0604020202020204" pitchFamily="34" charset="0"/>
                <a:cs typeface="Arial" panose="020B0604020202020204" pitchFamily="34" charset="0"/>
              </a:rPr>
              <a:t> v </a:t>
            </a:r>
            <a:r>
              <a:rPr lang="en-US" sz="2000" err="1">
                <a:solidFill>
                  <a:srgbClr val="000000"/>
                </a:solidFill>
                <a:latin typeface="Arial" panose="020B0604020202020204" pitchFamily="34" charset="0"/>
                <a:cs typeface="Arial" panose="020B0604020202020204" pitchFamily="34" charset="0"/>
              </a:rPr>
              <a:t>akademické</a:t>
            </a:r>
            <a:r>
              <a:rPr lang="en-US" sz="2000">
                <a:solidFill>
                  <a:srgbClr val="000000"/>
                </a:solidFill>
                <a:latin typeface="Arial" panose="020B0604020202020204" pitchFamily="34" charset="0"/>
                <a:cs typeface="Arial" panose="020B0604020202020204" pitchFamily="34" charset="0"/>
              </a:rPr>
              <a:t> </a:t>
            </a:r>
            <a:r>
              <a:rPr lang="en-US" sz="2000" err="1">
                <a:solidFill>
                  <a:srgbClr val="000000"/>
                </a:solidFill>
                <a:latin typeface="Arial" panose="020B0604020202020204" pitchFamily="34" charset="0"/>
                <a:cs typeface="Arial" panose="020B0604020202020204" pitchFamily="34" charset="0"/>
              </a:rPr>
              <a:t>instituci</a:t>
            </a:r>
            <a:r>
              <a:rPr lang="en-US" sz="2000">
                <a:solidFill>
                  <a:srgbClr val="000000"/>
                </a:solidFill>
                <a:latin typeface="Arial" panose="020B0604020202020204" pitchFamily="34" charset="0"/>
                <a:cs typeface="Arial" panose="020B0604020202020204" pitchFamily="34" charset="0"/>
              </a:rPr>
              <a:t> je </a:t>
            </a:r>
            <a:r>
              <a:rPr lang="en-US" sz="2000" err="1">
                <a:solidFill>
                  <a:srgbClr val="000000"/>
                </a:solidFill>
                <a:latin typeface="Arial" panose="020B0604020202020204" pitchFamily="34" charset="0"/>
                <a:cs typeface="Arial" panose="020B0604020202020204" pitchFamily="34" charset="0"/>
              </a:rPr>
              <a:t>potřeba</a:t>
            </a:r>
            <a:r>
              <a:rPr lang="en-US" sz="2000">
                <a:solidFill>
                  <a:srgbClr val="000000"/>
                </a:solidFill>
                <a:latin typeface="Arial" panose="020B0604020202020204" pitchFamily="34" charset="0"/>
                <a:cs typeface="Arial" panose="020B0604020202020204" pitchFamily="34" charset="0"/>
              </a:rPr>
              <a:t> </a:t>
            </a:r>
            <a:r>
              <a:rPr lang="en-US" sz="2000" err="1">
                <a:solidFill>
                  <a:srgbClr val="000000"/>
                </a:solidFill>
                <a:latin typeface="Arial" panose="020B0604020202020204" pitchFamily="34" charset="0"/>
                <a:cs typeface="Arial" panose="020B0604020202020204" pitchFamily="34" charset="0"/>
              </a:rPr>
              <a:t>uvažovat</a:t>
            </a:r>
            <a:r>
              <a:rPr lang="en-US" sz="2000">
                <a:solidFill>
                  <a:srgbClr val="000000"/>
                </a:solidFill>
                <a:latin typeface="Arial" panose="020B0604020202020204" pitchFamily="34" charset="0"/>
                <a:cs typeface="Arial" panose="020B0604020202020204" pitchFamily="34" charset="0"/>
              </a:rPr>
              <a:t> v </a:t>
            </a:r>
            <a:r>
              <a:rPr lang="en-US" sz="2000" err="1">
                <a:solidFill>
                  <a:srgbClr val="000000"/>
                </a:solidFill>
                <a:latin typeface="Arial" panose="020B0604020202020204" pitchFamily="34" charset="0"/>
                <a:cs typeface="Arial" panose="020B0604020202020204" pitchFamily="34" charset="0"/>
              </a:rPr>
              <a:t>intersekcionální</a:t>
            </a:r>
            <a:r>
              <a:rPr lang="en-US" sz="2000">
                <a:solidFill>
                  <a:srgbClr val="000000"/>
                </a:solidFill>
                <a:latin typeface="Arial" panose="020B0604020202020204" pitchFamily="34" charset="0"/>
                <a:cs typeface="Arial" panose="020B0604020202020204" pitchFamily="34" charset="0"/>
              </a:rPr>
              <a:t> </a:t>
            </a:r>
            <a:r>
              <a:rPr lang="en-US" sz="2000" err="1">
                <a:solidFill>
                  <a:srgbClr val="000000"/>
                </a:solidFill>
                <a:latin typeface="Arial" panose="020B0604020202020204" pitchFamily="34" charset="0"/>
                <a:cs typeface="Arial" panose="020B0604020202020204" pitchFamily="34" charset="0"/>
              </a:rPr>
              <a:t>perspektivě</a:t>
            </a:r>
            <a:r>
              <a:rPr lang="en-US" sz="2000">
                <a:solidFill>
                  <a:srgbClr val="000000"/>
                </a:solidFill>
                <a:latin typeface="Arial" panose="020B0604020202020204" pitchFamily="34" charset="0"/>
                <a:cs typeface="Arial" panose="020B0604020202020204" pitchFamily="34" charset="0"/>
              </a:rPr>
              <a:t>, </a:t>
            </a:r>
            <a:r>
              <a:rPr lang="en-US" sz="2000" err="1">
                <a:solidFill>
                  <a:srgbClr val="000000"/>
                </a:solidFill>
                <a:latin typeface="Arial" panose="020B0604020202020204" pitchFamily="34" charset="0"/>
                <a:cs typeface="Arial" panose="020B0604020202020204" pitchFamily="34" charset="0"/>
              </a:rPr>
              <a:t>tedy</a:t>
            </a:r>
            <a:r>
              <a:rPr lang="en-US" sz="2000">
                <a:solidFill>
                  <a:srgbClr val="000000"/>
                </a:solidFill>
                <a:latin typeface="Arial" panose="020B0604020202020204" pitchFamily="34" charset="0"/>
                <a:cs typeface="Arial" panose="020B0604020202020204" pitchFamily="34" charset="0"/>
              </a:rPr>
              <a:t> </a:t>
            </a:r>
            <a:r>
              <a:rPr lang="en-US" sz="2000" err="1">
                <a:solidFill>
                  <a:srgbClr val="000000"/>
                </a:solidFill>
                <a:latin typeface="Arial" panose="020B0604020202020204" pitchFamily="34" charset="0"/>
                <a:cs typeface="Arial" panose="020B0604020202020204" pitchFamily="34" charset="0"/>
              </a:rPr>
              <a:t>že</a:t>
            </a:r>
            <a:r>
              <a:rPr lang="en-US" sz="2000">
                <a:solidFill>
                  <a:srgbClr val="000000"/>
                </a:solidFill>
                <a:latin typeface="Arial" panose="020B0604020202020204" pitchFamily="34" charset="0"/>
                <a:cs typeface="Arial" panose="020B0604020202020204" pitchFamily="34" charset="0"/>
              </a:rPr>
              <a:t> </a:t>
            </a:r>
            <a:r>
              <a:rPr lang="en-US" sz="2000" b="1" err="1">
                <a:solidFill>
                  <a:srgbClr val="000000"/>
                </a:solidFill>
                <a:latin typeface="Arial" panose="020B0604020202020204" pitchFamily="34" charset="0"/>
                <a:cs typeface="Arial" panose="020B0604020202020204" pitchFamily="34" charset="0"/>
              </a:rPr>
              <a:t>dopadá</a:t>
            </a:r>
            <a:r>
              <a:rPr lang="en-US" sz="2000" b="1">
                <a:solidFill>
                  <a:srgbClr val="000000"/>
                </a:solidFill>
                <a:latin typeface="Arial" panose="020B0604020202020204" pitchFamily="34" charset="0"/>
                <a:cs typeface="Arial" panose="020B0604020202020204" pitchFamily="34" charset="0"/>
              </a:rPr>
              <a:t> </a:t>
            </a:r>
            <a:r>
              <a:rPr lang="en-US" sz="2000" b="1" err="1">
                <a:solidFill>
                  <a:srgbClr val="000000"/>
                </a:solidFill>
                <a:latin typeface="Arial" panose="020B0604020202020204" pitchFamily="34" charset="0"/>
                <a:cs typeface="Arial" panose="020B0604020202020204" pitchFamily="34" charset="0"/>
              </a:rPr>
              <a:t>různě</a:t>
            </a:r>
            <a:r>
              <a:rPr lang="en-US" sz="2000">
                <a:solidFill>
                  <a:srgbClr val="000000"/>
                </a:solidFill>
                <a:latin typeface="Arial" panose="020B0604020202020204" pitchFamily="34" charset="0"/>
                <a:cs typeface="Arial" panose="020B0604020202020204" pitchFamily="34" charset="0"/>
              </a:rPr>
              <a:t> (</a:t>
            </a:r>
            <a:r>
              <a:rPr lang="en-US" sz="2000" err="1">
                <a:solidFill>
                  <a:srgbClr val="000000"/>
                </a:solidFill>
                <a:latin typeface="Arial" panose="020B0604020202020204" pitchFamily="34" charset="0"/>
                <a:cs typeface="Arial" panose="020B0604020202020204" pitchFamily="34" charset="0"/>
              </a:rPr>
              <a:t>nejen</a:t>
            </a:r>
            <a:r>
              <a:rPr lang="en-US" sz="2000">
                <a:solidFill>
                  <a:srgbClr val="000000"/>
                </a:solidFill>
                <a:latin typeface="Arial" panose="020B0604020202020204" pitchFamily="34" charset="0"/>
                <a:cs typeface="Arial" panose="020B0604020202020204" pitchFamily="34" charset="0"/>
              </a:rPr>
              <a:t>) </a:t>
            </a:r>
            <a:r>
              <a:rPr lang="en-US" sz="2000" b="1" err="1">
                <a:solidFill>
                  <a:srgbClr val="000000"/>
                </a:solidFill>
                <a:latin typeface="Arial" panose="020B0604020202020204" pitchFamily="34" charset="0"/>
                <a:cs typeface="Arial" panose="020B0604020202020204" pitchFamily="34" charset="0"/>
              </a:rPr>
              <a:t>na</a:t>
            </a:r>
            <a:r>
              <a:rPr lang="en-US" sz="2000" b="1">
                <a:solidFill>
                  <a:srgbClr val="000000"/>
                </a:solidFill>
                <a:latin typeface="Arial" panose="020B0604020202020204" pitchFamily="34" charset="0"/>
                <a:cs typeface="Arial" panose="020B0604020202020204" pitchFamily="34" charset="0"/>
              </a:rPr>
              <a:t> </a:t>
            </a:r>
            <a:r>
              <a:rPr lang="en-US" sz="2000" b="1" err="1">
                <a:solidFill>
                  <a:srgbClr val="000000"/>
                </a:solidFill>
                <a:latin typeface="Arial" panose="020B0604020202020204" pitchFamily="34" charset="0"/>
                <a:cs typeface="Arial" panose="020B0604020202020204" pitchFamily="34" charset="0"/>
              </a:rPr>
              <a:t>osoby</a:t>
            </a:r>
            <a:r>
              <a:rPr lang="en-US" sz="2000" b="1">
                <a:solidFill>
                  <a:srgbClr val="000000"/>
                </a:solidFill>
                <a:latin typeface="Arial" panose="020B0604020202020204" pitchFamily="34" charset="0"/>
                <a:cs typeface="Arial" panose="020B0604020202020204" pitchFamily="34" charset="0"/>
              </a:rPr>
              <a:t>, v </a:t>
            </a:r>
            <a:r>
              <a:rPr lang="en-US" sz="2000" b="1" err="1">
                <a:solidFill>
                  <a:srgbClr val="000000"/>
                </a:solidFill>
                <a:latin typeface="Arial" panose="020B0604020202020204" pitchFamily="34" charset="0"/>
                <a:cs typeface="Arial" panose="020B0604020202020204" pitchFamily="34" charset="0"/>
              </a:rPr>
              <a:t>kterých</a:t>
            </a:r>
            <a:r>
              <a:rPr lang="en-US" sz="2000" b="1">
                <a:solidFill>
                  <a:srgbClr val="000000"/>
                </a:solidFill>
                <a:latin typeface="Arial" panose="020B0604020202020204" pitchFamily="34" charset="0"/>
                <a:cs typeface="Arial" panose="020B0604020202020204" pitchFamily="34" charset="0"/>
              </a:rPr>
              <a:t> se "</a:t>
            </a:r>
            <a:r>
              <a:rPr lang="en-US" sz="2000" b="1" err="1">
                <a:solidFill>
                  <a:srgbClr val="000000"/>
                </a:solidFill>
                <a:latin typeface="Arial" panose="020B0604020202020204" pitchFamily="34" charset="0"/>
                <a:cs typeface="Arial" panose="020B0604020202020204" pitchFamily="34" charset="0"/>
              </a:rPr>
              <a:t>potkává</a:t>
            </a:r>
            <a:r>
              <a:rPr lang="en-US" sz="2000" b="1">
                <a:solidFill>
                  <a:srgbClr val="000000"/>
                </a:solidFill>
                <a:latin typeface="Arial" panose="020B0604020202020204" pitchFamily="34" charset="0"/>
                <a:cs typeface="Arial" panose="020B0604020202020204" pitchFamily="34" charset="0"/>
              </a:rPr>
              <a:t>" </a:t>
            </a:r>
            <a:r>
              <a:rPr lang="en-US" sz="2000" b="1" err="1">
                <a:solidFill>
                  <a:srgbClr val="000000"/>
                </a:solidFill>
                <a:latin typeface="Arial" panose="020B0604020202020204" pitchFamily="34" charset="0"/>
                <a:cs typeface="Arial" panose="020B0604020202020204" pitchFamily="34" charset="0"/>
              </a:rPr>
              <a:t>mnoho</a:t>
            </a:r>
            <a:r>
              <a:rPr lang="en-US" sz="2000" b="1">
                <a:solidFill>
                  <a:srgbClr val="000000"/>
                </a:solidFill>
                <a:latin typeface="Arial" panose="020B0604020202020204" pitchFamily="34" charset="0"/>
                <a:cs typeface="Arial" panose="020B0604020202020204" pitchFamily="34" charset="0"/>
              </a:rPr>
              <a:t> </a:t>
            </a:r>
            <a:r>
              <a:rPr lang="en-US" sz="2000" b="1" err="1">
                <a:solidFill>
                  <a:srgbClr val="000000"/>
                </a:solidFill>
                <a:latin typeface="Arial" panose="020B0604020202020204" pitchFamily="34" charset="0"/>
                <a:cs typeface="Arial" panose="020B0604020202020204" pitchFamily="34" charset="0"/>
              </a:rPr>
              <a:t>různých</a:t>
            </a:r>
            <a:r>
              <a:rPr lang="en-US" sz="2000" b="1">
                <a:solidFill>
                  <a:srgbClr val="000000"/>
                </a:solidFill>
                <a:latin typeface="Arial" panose="020B0604020202020204" pitchFamily="34" charset="0"/>
                <a:cs typeface="Arial" panose="020B0604020202020204" pitchFamily="34" charset="0"/>
              </a:rPr>
              <a:t> </a:t>
            </a:r>
            <a:r>
              <a:rPr lang="en-US" sz="2000" b="1" err="1">
                <a:solidFill>
                  <a:srgbClr val="000000"/>
                </a:solidFill>
                <a:latin typeface="Arial" panose="020B0604020202020204" pitchFamily="34" charset="0"/>
                <a:cs typeface="Arial" panose="020B0604020202020204" pitchFamily="34" charset="0"/>
              </a:rPr>
              <a:t>charakteristik</a:t>
            </a:r>
            <a:r>
              <a:rPr lang="en-US" sz="2000" b="1">
                <a:solidFill>
                  <a:srgbClr val="000000"/>
                </a:solidFill>
                <a:latin typeface="Arial" panose="020B0604020202020204" pitchFamily="34" charset="0"/>
                <a:cs typeface="Arial" panose="020B0604020202020204" pitchFamily="34" charset="0"/>
              </a:rPr>
              <a:t> a </a:t>
            </a:r>
            <a:r>
              <a:rPr lang="en-US" sz="2000" b="1" err="1">
                <a:solidFill>
                  <a:srgbClr val="000000"/>
                </a:solidFill>
                <a:latin typeface="Arial" panose="020B0604020202020204" pitchFamily="34" charset="0"/>
                <a:cs typeface="Arial" panose="020B0604020202020204" pitchFamily="34" charset="0"/>
              </a:rPr>
              <a:t>identitárních</a:t>
            </a:r>
            <a:r>
              <a:rPr lang="en-US" sz="2000" b="1">
                <a:solidFill>
                  <a:srgbClr val="000000"/>
                </a:solidFill>
                <a:latin typeface="Arial" panose="020B0604020202020204" pitchFamily="34" charset="0"/>
                <a:cs typeface="Arial" panose="020B0604020202020204" pitchFamily="34" charset="0"/>
              </a:rPr>
              <a:t> </a:t>
            </a:r>
            <a:r>
              <a:rPr lang="en-US" sz="2000" b="1" err="1">
                <a:solidFill>
                  <a:srgbClr val="000000"/>
                </a:solidFill>
                <a:latin typeface="Arial" panose="020B0604020202020204" pitchFamily="34" charset="0"/>
                <a:cs typeface="Arial" panose="020B0604020202020204" pitchFamily="34" charset="0"/>
              </a:rPr>
              <a:t>znaků</a:t>
            </a:r>
            <a:r>
              <a:rPr lang="en-US" sz="2000">
                <a:solidFill>
                  <a:srgbClr val="000000"/>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5672553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2">
            <a:extLst>
              <a:ext uri="{FF2B5EF4-FFF2-40B4-BE49-F238E27FC236}">
                <a16:creationId xmlns:a16="http://schemas.microsoft.com/office/drawing/2014/main" id="{FCC938A6-51CF-6898-448D-8CF55EA84C6B}"/>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pPr/>
              <a:t>17</a:t>
            </a:fld>
            <a:endParaRPr lang="fr-FR"/>
          </a:p>
        </p:txBody>
      </p:sp>
      <p:sp>
        <p:nvSpPr>
          <p:cNvPr id="6" name="Title 1">
            <a:extLst>
              <a:ext uri="{FF2B5EF4-FFF2-40B4-BE49-F238E27FC236}">
                <a16:creationId xmlns:a16="http://schemas.microsoft.com/office/drawing/2014/main" id="{B5E278F9-DB02-8796-B689-8F8D78BC6828}"/>
              </a:ext>
            </a:extLst>
          </p:cNvPr>
          <p:cNvSpPr>
            <a:spLocks noGrp="1"/>
          </p:cNvSpPr>
          <p:nvPr/>
        </p:nvSpPr>
        <p:spPr>
          <a:xfrm>
            <a:off x="1040158" y="992154"/>
            <a:ext cx="11450545" cy="651076"/>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a:lnSpc>
                <a:spcPct val="150000"/>
              </a:lnSpc>
            </a:pPr>
            <a:r>
              <a:rPr lang="fr-FR" sz="2400" b="1" err="1">
                <a:latin typeface="Arial"/>
                <a:ea typeface="Open Sans"/>
                <a:cs typeface="Arial"/>
              </a:rPr>
              <a:t>Cvičení</a:t>
            </a:r>
            <a:r>
              <a:rPr lang="fr-FR" sz="2400" b="1">
                <a:latin typeface="Arial"/>
                <a:ea typeface="Open Sans"/>
                <a:cs typeface="Arial"/>
              </a:rPr>
              <a:t> 2: </a:t>
            </a:r>
            <a:r>
              <a:rPr lang="fr-FR" sz="2400" b="1" err="1">
                <a:latin typeface="Arial"/>
                <a:ea typeface="Open Sans"/>
                <a:cs typeface="Arial"/>
              </a:rPr>
              <a:t>Kategorizace</a:t>
            </a:r>
            <a:r>
              <a:rPr lang="fr-FR" sz="2400" b="1">
                <a:latin typeface="Arial"/>
                <a:ea typeface="Open Sans"/>
                <a:cs typeface="Arial"/>
              </a:rPr>
              <a:t> </a:t>
            </a:r>
            <a:r>
              <a:rPr lang="fr-FR" sz="2400" b="1" err="1">
                <a:latin typeface="Arial"/>
                <a:ea typeface="Open Sans"/>
                <a:cs typeface="Arial"/>
              </a:rPr>
              <a:t>forem</a:t>
            </a:r>
            <a:r>
              <a:rPr lang="fr-FR" sz="2400" b="1">
                <a:latin typeface="Arial"/>
                <a:ea typeface="Open Sans"/>
                <a:cs typeface="Arial"/>
              </a:rPr>
              <a:t> </a:t>
            </a:r>
            <a:r>
              <a:rPr lang="fr-FR" sz="2400" b="1" err="1">
                <a:latin typeface="Arial"/>
                <a:ea typeface="Open Sans"/>
                <a:cs typeface="Arial"/>
              </a:rPr>
              <a:t>genderově</a:t>
            </a:r>
            <a:r>
              <a:rPr lang="fr-FR" sz="2400" b="1">
                <a:latin typeface="Arial"/>
                <a:ea typeface="Open Sans"/>
                <a:cs typeface="Arial"/>
              </a:rPr>
              <a:t> </a:t>
            </a:r>
            <a:r>
              <a:rPr lang="fr-FR" sz="2400" b="1" err="1">
                <a:latin typeface="Arial"/>
                <a:ea typeface="Open Sans"/>
                <a:cs typeface="Arial"/>
              </a:rPr>
              <a:t>podmíněného</a:t>
            </a:r>
            <a:r>
              <a:rPr lang="fr-FR" sz="2400" b="1">
                <a:latin typeface="Arial"/>
                <a:ea typeface="Open Sans"/>
                <a:cs typeface="Arial"/>
              </a:rPr>
              <a:t> </a:t>
            </a:r>
            <a:r>
              <a:rPr lang="fr-FR" sz="2400" b="1" err="1">
                <a:latin typeface="Arial"/>
                <a:ea typeface="Open Sans"/>
                <a:cs typeface="Arial"/>
              </a:rPr>
              <a:t>násilí</a:t>
            </a:r>
            <a:r>
              <a:rPr lang="fr-FR" sz="2400" b="1">
                <a:latin typeface="Arial"/>
                <a:ea typeface="Open Sans"/>
                <a:cs typeface="Arial"/>
              </a:rPr>
              <a:t> (20 </a:t>
            </a:r>
            <a:r>
              <a:rPr lang="fr-FR" sz="2400" b="1" err="1">
                <a:latin typeface="Arial"/>
                <a:ea typeface="Open Sans"/>
                <a:cs typeface="Arial"/>
              </a:rPr>
              <a:t>minut</a:t>
            </a:r>
            <a:r>
              <a:rPr lang="fr-FR" sz="2400" b="1">
                <a:latin typeface="Arial"/>
                <a:ea typeface="Open Sans"/>
                <a:cs typeface="Arial"/>
              </a:rPr>
              <a:t>)</a:t>
            </a:r>
          </a:p>
        </p:txBody>
      </p:sp>
      <p:sp>
        <p:nvSpPr>
          <p:cNvPr id="4" name="Title 1">
            <a:extLst>
              <a:ext uri="{FF2B5EF4-FFF2-40B4-BE49-F238E27FC236}">
                <a16:creationId xmlns:a16="http://schemas.microsoft.com/office/drawing/2014/main" id="{15E3754D-50C7-6D3A-8BBC-9D7C64A81F35}"/>
              </a:ext>
            </a:extLst>
          </p:cNvPr>
          <p:cNvSpPr>
            <a:spLocks noGrp="1"/>
          </p:cNvSpPr>
          <p:nvPr>
            <p:ph type="title"/>
          </p:nvPr>
        </p:nvSpPr>
        <p:spPr>
          <a:xfrm>
            <a:off x="1045048" y="1873173"/>
            <a:ext cx="7880042" cy="2595457"/>
          </a:xfrm>
        </p:spPr>
        <p:txBody>
          <a:bodyPr/>
          <a:lstStyle/>
          <a:p>
            <a:r>
              <a:rPr lang="en-US" sz="2000">
                <a:solidFill>
                  <a:schemeClr val="tx1"/>
                </a:solidFill>
                <a:latin typeface="Arial"/>
                <a:cs typeface="Arial"/>
              </a:rPr>
              <a:t>1. V </a:t>
            </a:r>
            <a:r>
              <a:rPr lang="en-US" sz="2000" err="1">
                <a:solidFill>
                  <a:schemeClr val="tx1"/>
                </a:solidFill>
                <a:latin typeface="Arial"/>
                <a:cs typeface="Arial"/>
              </a:rPr>
              <a:t>chatu</a:t>
            </a:r>
            <a:r>
              <a:rPr lang="en-US" sz="2000">
                <a:solidFill>
                  <a:schemeClr val="tx1"/>
                </a:solidFill>
                <a:latin typeface="Arial"/>
                <a:cs typeface="Arial"/>
              </a:rPr>
              <a:t> </a:t>
            </a:r>
            <a:r>
              <a:rPr lang="en-US" sz="2000" err="1">
                <a:solidFill>
                  <a:schemeClr val="tx1"/>
                </a:solidFill>
                <a:latin typeface="Arial"/>
                <a:cs typeface="Arial"/>
              </a:rPr>
              <a:t>najdete</a:t>
            </a:r>
            <a:r>
              <a:rPr lang="en-US" sz="2000">
                <a:solidFill>
                  <a:schemeClr val="tx1"/>
                </a:solidFill>
                <a:latin typeface="Arial"/>
                <a:cs typeface="Arial"/>
              </a:rPr>
              <a:t> </a:t>
            </a:r>
            <a:r>
              <a:rPr lang="en-US" sz="2000" err="1">
                <a:solidFill>
                  <a:schemeClr val="tx1"/>
                </a:solidFill>
                <a:latin typeface="Arial"/>
                <a:cs typeface="Arial"/>
              </a:rPr>
              <a:t>odkaz</a:t>
            </a:r>
            <a:r>
              <a:rPr lang="en-US" sz="2000">
                <a:solidFill>
                  <a:schemeClr val="tx1"/>
                </a:solidFill>
                <a:latin typeface="Arial"/>
                <a:cs typeface="Arial"/>
              </a:rPr>
              <a:t> </a:t>
            </a:r>
            <a:r>
              <a:rPr lang="en-US" sz="2000" err="1">
                <a:solidFill>
                  <a:schemeClr val="tx1"/>
                </a:solidFill>
                <a:latin typeface="Arial"/>
                <a:cs typeface="Arial"/>
              </a:rPr>
              <a:t>na</a:t>
            </a:r>
            <a:r>
              <a:rPr lang="en-US" sz="2000">
                <a:solidFill>
                  <a:schemeClr val="tx1"/>
                </a:solidFill>
                <a:latin typeface="Arial"/>
                <a:cs typeface="Arial"/>
              </a:rPr>
              <a:t> nástěnkuMIRO</a:t>
            </a:r>
            <a:br>
              <a:rPr lang="en-US" sz="2000"/>
            </a:br>
            <a:br>
              <a:rPr lang="en-US" sz="2000"/>
            </a:br>
            <a:r>
              <a:rPr lang="en-US" sz="2000">
                <a:solidFill>
                  <a:schemeClr val="tx1"/>
                </a:solidFill>
                <a:latin typeface="Arial"/>
                <a:cs typeface="Arial"/>
              </a:rPr>
              <a:t>2. </a:t>
            </a:r>
            <a:r>
              <a:rPr lang="en-US" sz="2000" err="1">
                <a:solidFill>
                  <a:schemeClr val="tx1"/>
                </a:solidFill>
                <a:latin typeface="Arial"/>
                <a:cs typeface="Arial"/>
              </a:rPr>
              <a:t>Najděte</a:t>
            </a:r>
            <a:r>
              <a:rPr lang="en-US" sz="2000">
                <a:solidFill>
                  <a:schemeClr val="tx1"/>
                </a:solidFill>
                <a:latin typeface="Arial"/>
                <a:cs typeface="Arial"/>
              </a:rPr>
              <a:t> </a:t>
            </a:r>
            <a:r>
              <a:rPr lang="en-US" sz="2000" err="1">
                <a:solidFill>
                  <a:schemeClr val="tx1"/>
                </a:solidFill>
                <a:latin typeface="Arial"/>
                <a:cs typeface="Arial"/>
              </a:rPr>
              <a:t>si</a:t>
            </a:r>
            <a:r>
              <a:rPr lang="en-US" sz="2000">
                <a:solidFill>
                  <a:schemeClr val="tx1"/>
                </a:solidFill>
                <a:latin typeface="Arial"/>
                <a:cs typeface="Arial"/>
              </a:rPr>
              <a:t> </a:t>
            </a:r>
            <a:r>
              <a:rPr lang="en-US" sz="2000" err="1">
                <a:solidFill>
                  <a:schemeClr val="tx1"/>
                </a:solidFill>
                <a:latin typeface="Arial"/>
                <a:cs typeface="Arial"/>
              </a:rPr>
              <a:t>svou</a:t>
            </a:r>
            <a:r>
              <a:rPr lang="en-US" sz="2000">
                <a:solidFill>
                  <a:schemeClr val="tx1"/>
                </a:solidFill>
                <a:latin typeface="Arial"/>
                <a:cs typeface="Arial"/>
              </a:rPr>
              <a:t> </a:t>
            </a:r>
            <a:r>
              <a:rPr lang="en-US" sz="2000" err="1">
                <a:solidFill>
                  <a:schemeClr val="tx1"/>
                </a:solidFill>
                <a:latin typeface="Arial"/>
                <a:cs typeface="Arial"/>
              </a:rPr>
              <a:t>nástěnku</a:t>
            </a:r>
            <a:r>
              <a:rPr lang="en-US" sz="2000">
                <a:solidFill>
                  <a:schemeClr val="tx1"/>
                </a:solidFill>
                <a:latin typeface="Arial"/>
                <a:cs typeface="Arial"/>
              </a:rPr>
              <a:t> </a:t>
            </a:r>
            <a:r>
              <a:rPr lang="en-US" sz="2000" err="1">
                <a:solidFill>
                  <a:schemeClr val="tx1"/>
                </a:solidFill>
                <a:latin typeface="Arial"/>
                <a:cs typeface="Arial"/>
              </a:rPr>
              <a:t>podle</a:t>
            </a:r>
            <a:r>
              <a:rPr lang="en-US" sz="2000">
                <a:solidFill>
                  <a:schemeClr val="tx1"/>
                </a:solidFill>
                <a:latin typeface="Arial"/>
                <a:cs typeface="Arial"/>
              </a:rPr>
              <a:t> </a:t>
            </a:r>
            <a:r>
              <a:rPr lang="en-US" sz="2000" err="1">
                <a:solidFill>
                  <a:schemeClr val="tx1"/>
                </a:solidFill>
                <a:latin typeface="Arial"/>
                <a:cs typeface="Arial"/>
              </a:rPr>
              <a:t>čísla</a:t>
            </a:r>
            <a:r>
              <a:rPr lang="en-US" sz="2000">
                <a:solidFill>
                  <a:schemeClr val="tx1"/>
                </a:solidFill>
                <a:latin typeface="Arial"/>
                <a:cs typeface="Arial"/>
              </a:rPr>
              <a:t> </a:t>
            </a:r>
            <a:r>
              <a:rPr lang="en-US" sz="2000" err="1">
                <a:solidFill>
                  <a:schemeClr val="tx1"/>
                </a:solidFill>
                <a:latin typeface="Arial"/>
                <a:cs typeface="Arial"/>
              </a:rPr>
              <a:t>vaší</a:t>
            </a:r>
            <a:r>
              <a:rPr lang="en-US" sz="2000">
                <a:solidFill>
                  <a:schemeClr val="tx1"/>
                </a:solidFill>
                <a:latin typeface="Arial"/>
                <a:cs typeface="Arial"/>
              </a:rPr>
              <a:t> </a:t>
            </a:r>
            <a:r>
              <a:rPr lang="en-US" sz="2000" err="1">
                <a:solidFill>
                  <a:schemeClr val="tx1"/>
                </a:solidFill>
                <a:latin typeface="Arial"/>
                <a:cs typeface="Arial"/>
              </a:rPr>
              <a:t>skupiny</a:t>
            </a:r>
            <a:br>
              <a:rPr lang="en-US" sz="2000"/>
            </a:br>
            <a:br>
              <a:rPr lang="en-US" sz="2000"/>
            </a:br>
            <a:r>
              <a:rPr lang="en-US" sz="2000">
                <a:solidFill>
                  <a:schemeClr val="tx1"/>
                </a:solidFill>
                <a:latin typeface="Arial"/>
                <a:cs typeface="Arial"/>
              </a:rPr>
              <a:t>3. </a:t>
            </a:r>
            <a:r>
              <a:rPr lang="en-US" sz="2000" err="1">
                <a:solidFill>
                  <a:schemeClr val="tx1"/>
                </a:solidFill>
                <a:latin typeface="Arial"/>
                <a:cs typeface="Arial"/>
              </a:rPr>
              <a:t>Diskutujte</a:t>
            </a:r>
            <a:r>
              <a:rPr lang="en-US" sz="2000">
                <a:solidFill>
                  <a:schemeClr val="tx1"/>
                </a:solidFill>
                <a:latin typeface="Arial"/>
                <a:cs typeface="Arial"/>
              </a:rPr>
              <a:t> a </a:t>
            </a:r>
            <a:r>
              <a:rPr lang="en-US" sz="2000" err="1">
                <a:solidFill>
                  <a:schemeClr val="tx1"/>
                </a:solidFill>
                <a:latin typeface="Arial"/>
                <a:cs typeface="Arial"/>
              </a:rPr>
              <a:t>určete</a:t>
            </a:r>
            <a:r>
              <a:rPr lang="en-US" sz="2000">
                <a:solidFill>
                  <a:schemeClr val="tx1"/>
                </a:solidFill>
                <a:latin typeface="Arial"/>
                <a:cs typeface="Arial"/>
              </a:rPr>
              <a:t> </a:t>
            </a:r>
            <a:r>
              <a:rPr lang="en-US" sz="2000" err="1">
                <a:solidFill>
                  <a:schemeClr val="tx1"/>
                </a:solidFill>
                <a:latin typeface="Arial"/>
                <a:cs typeface="Arial"/>
              </a:rPr>
              <a:t>si</a:t>
            </a:r>
            <a:r>
              <a:rPr lang="en-US" sz="2000">
                <a:solidFill>
                  <a:schemeClr val="tx1"/>
                </a:solidFill>
                <a:latin typeface="Arial"/>
                <a:cs typeface="Arial"/>
              </a:rPr>
              <a:t> </a:t>
            </a:r>
            <a:r>
              <a:rPr lang="en-US" sz="2000" err="1">
                <a:solidFill>
                  <a:schemeClr val="tx1"/>
                </a:solidFill>
                <a:latin typeface="Arial"/>
                <a:cs typeface="Arial"/>
              </a:rPr>
              <a:t>osobu</a:t>
            </a:r>
            <a:r>
              <a:rPr lang="en-US" sz="2000">
                <a:solidFill>
                  <a:schemeClr val="tx1"/>
                </a:solidFill>
                <a:latin typeface="Arial"/>
                <a:cs typeface="Arial"/>
              </a:rPr>
              <a:t>, </a:t>
            </a:r>
            <a:r>
              <a:rPr lang="en-US" sz="2000" err="1">
                <a:solidFill>
                  <a:schemeClr val="tx1"/>
                </a:solidFill>
                <a:latin typeface="Arial"/>
                <a:cs typeface="Arial"/>
              </a:rPr>
              <a:t>která</a:t>
            </a:r>
            <a:r>
              <a:rPr lang="en-US" sz="2000">
                <a:solidFill>
                  <a:schemeClr val="tx1"/>
                </a:solidFill>
                <a:latin typeface="Arial"/>
                <a:cs typeface="Arial"/>
              </a:rPr>
              <a:t> </a:t>
            </a:r>
            <a:r>
              <a:rPr lang="en-US" sz="2000" err="1">
                <a:solidFill>
                  <a:schemeClr val="tx1"/>
                </a:solidFill>
                <a:latin typeface="Arial"/>
                <a:cs typeface="Arial"/>
              </a:rPr>
              <a:t>bude</a:t>
            </a:r>
            <a:r>
              <a:rPr lang="en-US" sz="2000">
                <a:solidFill>
                  <a:schemeClr val="tx1"/>
                </a:solidFill>
                <a:latin typeface="Arial"/>
                <a:cs typeface="Arial"/>
              </a:rPr>
              <a:t> </a:t>
            </a:r>
            <a:r>
              <a:rPr lang="en-US" sz="2000" err="1">
                <a:solidFill>
                  <a:schemeClr val="tx1"/>
                </a:solidFill>
                <a:latin typeface="Arial"/>
                <a:cs typeface="Arial"/>
              </a:rPr>
              <a:t>zodpovědná</a:t>
            </a:r>
            <a:r>
              <a:rPr lang="en-US" sz="2000">
                <a:solidFill>
                  <a:schemeClr val="tx1"/>
                </a:solidFill>
                <a:latin typeface="Arial"/>
                <a:cs typeface="Arial"/>
              </a:rPr>
              <a:t> za </a:t>
            </a:r>
            <a:r>
              <a:rPr lang="en-US" sz="2000" err="1">
                <a:solidFill>
                  <a:schemeClr val="tx1"/>
                </a:solidFill>
                <a:latin typeface="Arial"/>
                <a:cs typeface="Arial"/>
              </a:rPr>
              <a:t>přesouvání</a:t>
            </a:r>
            <a:r>
              <a:rPr lang="en-US" sz="2000">
                <a:solidFill>
                  <a:schemeClr val="tx1"/>
                </a:solidFill>
                <a:latin typeface="Arial"/>
                <a:cs typeface="Arial"/>
              </a:rPr>
              <a:t> </a:t>
            </a:r>
            <a:r>
              <a:rPr lang="en-US" sz="2000" err="1">
                <a:solidFill>
                  <a:schemeClr val="tx1"/>
                </a:solidFill>
                <a:latin typeface="Arial"/>
                <a:cs typeface="Arial"/>
              </a:rPr>
              <a:t>lepíků</a:t>
            </a:r>
            <a:r>
              <a:rPr lang="en-US" sz="2000">
                <a:solidFill>
                  <a:schemeClr val="tx1"/>
                </a:solidFill>
                <a:latin typeface="Arial"/>
                <a:cs typeface="Arial"/>
              </a:rPr>
              <a:t> do </a:t>
            </a:r>
            <a:r>
              <a:rPr lang="en-US" sz="2000" err="1">
                <a:solidFill>
                  <a:schemeClr val="tx1"/>
                </a:solidFill>
                <a:latin typeface="Arial"/>
                <a:cs typeface="Arial"/>
              </a:rPr>
              <a:t>příslušných</a:t>
            </a:r>
            <a:r>
              <a:rPr lang="en-US" sz="2000">
                <a:solidFill>
                  <a:schemeClr val="tx1"/>
                </a:solidFill>
                <a:latin typeface="Arial"/>
                <a:cs typeface="Arial"/>
              </a:rPr>
              <a:t> </a:t>
            </a:r>
            <a:r>
              <a:rPr lang="en-US" sz="2000" err="1">
                <a:solidFill>
                  <a:schemeClr val="tx1"/>
                </a:solidFill>
                <a:latin typeface="Arial"/>
                <a:cs typeface="Arial"/>
              </a:rPr>
              <a:t>kategorií</a:t>
            </a:r>
            <a:br>
              <a:rPr lang="en-US" sz="2000"/>
            </a:br>
            <a:endParaRPr lang="en-US" sz="2000">
              <a:solidFill>
                <a:schemeClr val="tx1"/>
              </a:solidFill>
            </a:endParaRPr>
          </a:p>
        </p:txBody>
      </p:sp>
    </p:spTree>
    <p:extLst>
      <p:ext uri="{BB962C8B-B14F-4D97-AF65-F5344CB8AC3E}">
        <p14:creationId xmlns:p14="http://schemas.microsoft.com/office/powerpoint/2010/main" val="29671431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03DB334-B7C6-4728-81B8-1FFBEB7A6BDD}"/>
              </a:ext>
            </a:extLst>
          </p:cNvPr>
          <p:cNvSpPr>
            <a:spLocks noGrp="1"/>
          </p:cNvSpPr>
          <p:nvPr>
            <p:ph type="title"/>
          </p:nvPr>
        </p:nvSpPr>
        <p:spPr>
          <a:xfrm>
            <a:off x="670799" y="1465949"/>
            <a:ext cx="4550689" cy="2161704"/>
          </a:xfrm>
        </p:spPr>
        <p:txBody>
          <a:bodyPr/>
          <a:lstStyle/>
          <a:p>
            <a:r>
              <a:rPr lang="en-US" sz="3200" err="1"/>
              <a:t>Celostní</a:t>
            </a:r>
            <a:r>
              <a:rPr lang="en-US" sz="3200"/>
              <a:t> model 7P k </a:t>
            </a:r>
            <a:r>
              <a:rPr lang="en-US" sz="3200" err="1"/>
              <a:t>řešení</a:t>
            </a:r>
            <a:r>
              <a:rPr lang="en-US" sz="3200"/>
              <a:t> </a:t>
            </a:r>
            <a:r>
              <a:rPr lang="en-US" sz="3200" err="1"/>
              <a:t>genderově</a:t>
            </a:r>
            <a:r>
              <a:rPr lang="en-US" sz="3200"/>
              <a:t> </a:t>
            </a:r>
            <a:r>
              <a:rPr lang="en-US" sz="3200" err="1"/>
              <a:t>podmíněného</a:t>
            </a:r>
            <a:r>
              <a:rPr lang="en-US" sz="3200"/>
              <a:t> </a:t>
            </a:r>
            <a:r>
              <a:rPr lang="en-US" sz="3200" err="1"/>
              <a:t>násilí</a:t>
            </a:r>
            <a:r>
              <a:rPr lang="en-US" sz="3200"/>
              <a:t> v </a:t>
            </a:r>
            <a:r>
              <a:rPr lang="en-US" sz="3200" err="1"/>
              <a:t>akademickém</a:t>
            </a:r>
            <a:r>
              <a:rPr lang="en-US" sz="3200"/>
              <a:t> </a:t>
            </a:r>
            <a:r>
              <a:rPr lang="en-US" sz="3200" err="1"/>
              <a:t>prostředí</a:t>
            </a:r>
            <a:endParaRPr lang="cs-CZ" err="1"/>
          </a:p>
        </p:txBody>
      </p:sp>
      <p:sp>
        <p:nvSpPr>
          <p:cNvPr id="6" name="Espace réservé du numéro de diapositive 2">
            <a:extLst>
              <a:ext uri="{FF2B5EF4-FFF2-40B4-BE49-F238E27FC236}">
                <a16:creationId xmlns:a16="http://schemas.microsoft.com/office/drawing/2014/main" id="{1811AC14-B59F-5334-B6DB-DB4E0BF7A47E}"/>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latin typeface="Arial" panose="020B0604020202020204" pitchFamily="34" charset="0"/>
                <a:cs typeface="Arial" panose="020B0604020202020204" pitchFamily="34" charset="0"/>
              </a:rPr>
              <a:pPr/>
              <a:t>18</a:t>
            </a:fld>
            <a:endParaRPr lang="fr-FR">
              <a:latin typeface="Arial" panose="020B0604020202020204" pitchFamily="34" charset="0"/>
              <a:cs typeface="Arial" panose="020B0604020202020204" pitchFamily="34" charset="0"/>
            </a:endParaRPr>
          </a:p>
        </p:txBody>
      </p:sp>
      <p:pic>
        <p:nvPicPr>
          <p:cNvPr id="7" name="Picture 4" descr="Diagram&#10;&#10;Description automatically generated">
            <a:extLst>
              <a:ext uri="{FF2B5EF4-FFF2-40B4-BE49-F238E27FC236}">
                <a16:creationId xmlns:a16="http://schemas.microsoft.com/office/drawing/2014/main" id="{94EC9745-1236-41C4-A909-F1DAE01970DE}"/>
              </a:ext>
            </a:extLst>
          </p:cNvPr>
          <p:cNvPicPr>
            <a:picLocks noChangeAspect="1"/>
          </p:cNvPicPr>
          <p:nvPr/>
        </p:nvPicPr>
        <p:blipFill>
          <a:blip r:embed="rId3"/>
          <a:stretch>
            <a:fillRect/>
          </a:stretch>
        </p:blipFill>
        <p:spPr>
          <a:xfrm>
            <a:off x="5716326" y="1253916"/>
            <a:ext cx="4481847" cy="4736483"/>
          </a:xfrm>
          <a:prstGeom prst="rect">
            <a:avLst/>
          </a:prstGeom>
        </p:spPr>
      </p:pic>
    </p:spTree>
    <p:extLst>
      <p:ext uri="{BB962C8B-B14F-4D97-AF65-F5344CB8AC3E}">
        <p14:creationId xmlns:p14="http://schemas.microsoft.com/office/powerpoint/2010/main" val="40886202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E284464-0451-C7CE-84B0-6A911CDA8AA4}"/>
              </a:ext>
            </a:extLst>
          </p:cNvPr>
          <p:cNvSpPr txBox="1"/>
          <p:nvPr/>
        </p:nvSpPr>
        <p:spPr>
          <a:xfrm>
            <a:off x="730411" y="1914768"/>
            <a:ext cx="2709075" cy="707886"/>
          </a:xfrm>
          <a:prstGeom prst="rect">
            <a:avLst/>
          </a:prstGeom>
          <a:noFill/>
        </p:spPr>
        <p:txBody>
          <a:bodyPr wrap="none" lIns="0" tIns="45720" rIns="0" bIns="45720" rtlCol="0" anchor="t">
            <a:spAutoFit/>
          </a:bodyPr>
          <a:lstStyle/>
          <a:p>
            <a:r>
              <a:rPr lang="en-US" sz="4000" b="1">
                <a:solidFill>
                  <a:srgbClr val="5792CE"/>
                </a:solidFill>
                <a:latin typeface="Arial" panose="020B0604020202020204" pitchFamily="34" charset="0"/>
                <a:cs typeface="Arial" panose="020B0604020202020204" pitchFamily="34" charset="0"/>
              </a:rPr>
              <a:t>Prevalence</a:t>
            </a:r>
          </a:p>
        </p:txBody>
      </p:sp>
      <p:sp>
        <p:nvSpPr>
          <p:cNvPr id="6" name="TextBox 5">
            <a:extLst>
              <a:ext uri="{FF2B5EF4-FFF2-40B4-BE49-F238E27FC236}">
                <a16:creationId xmlns:a16="http://schemas.microsoft.com/office/drawing/2014/main" id="{EAADCBEB-AC7E-7010-3568-A1DE52F4BDBA}"/>
              </a:ext>
            </a:extLst>
          </p:cNvPr>
          <p:cNvSpPr txBox="1"/>
          <p:nvPr/>
        </p:nvSpPr>
        <p:spPr>
          <a:xfrm>
            <a:off x="4154391" y="1969352"/>
            <a:ext cx="2281074" cy="707886"/>
          </a:xfrm>
          <a:prstGeom prst="rect">
            <a:avLst/>
          </a:prstGeom>
          <a:noFill/>
        </p:spPr>
        <p:txBody>
          <a:bodyPr wrap="none" lIns="0" tIns="45720" rIns="0" bIns="45720" rtlCol="0" anchor="t">
            <a:spAutoFit/>
          </a:bodyPr>
          <a:lstStyle/>
          <a:p>
            <a:r>
              <a:rPr lang="en-US" sz="4000" b="1" err="1">
                <a:solidFill>
                  <a:srgbClr val="5792CE"/>
                </a:solidFill>
                <a:latin typeface="Arial" panose="020B0604020202020204" pitchFamily="34" charset="0"/>
                <a:cs typeface="Arial" panose="020B0604020202020204" pitchFamily="34" charset="0"/>
              </a:rPr>
              <a:t>Prevence</a:t>
            </a:r>
          </a:p>
        </p:txBody>
      </p:sp>
      <p:sp>
        <p:nvSpPr>
          <p:cNvPr id="7" name="TextBox 6">
            <a:extLst>
              <a:ext uri="{FF2B5EF4-FFF2-40B4-BE49-F238E27FC236}">
                <a16:creationId xmlns:a16="http://schemas.microsoft.com/office/drawing/2014/main" id="{B6677D5C-823D-F8FC-0010-CA2264C24FC1}"/>
              </a:ext>
            </a:extLst>
          </p:cNvPr>
          <p:cNvSpPr txBox="1"/>
          <p:nvPr/>
        </p:nvSpPr>
        <p:spPr>
          <a:xfrm>
            <a:off x="8233964" y="1942060"/>
            <a:ext cx="1708801" cy="707886"/>
          </a:xfrm>
          <a:prstGeom prst="rect">
            <a:avLst/>
          </a:prstGeom>
          <a:noFill/>
        </p:spPr>
        <p:txBody>
          <a:bodyPr wrap="none" lIns="0" tIns="45720" rIns="0" bIns="45720" rtlCol="0" anchor="t">
            <a:spAutoFit/>
          </a:bodyPr>
          <a:lstStyle/>
          <a:p>
            <a:r>
              <a:rPr lang="en-US" sz="4000" b="1" err="1">
                <a:solidFill>
                  <a:srgbClr val="5792CE"/>
                </a:solidFill>
                <a:latin typeface="Arial" panose="020B0604020202020204" pitchFamily="34" charset="0"/>
                <a:cs typeface="Arial" panose="020B0604020202020204" pitchFamily="34" charset="0"/>
              </a:rPr>
              <a:t>Pomoc</a:t>
            </a:r>
          </a:p>
        </p:txBody>
      </p:sp>
      <p:sp>
        <p:nvSpPr>
          <p:cNvPr id="8" name="Title 1">
            <a:extLst>
              <a:ext uri="{FF2B5EF4-FFF2-40B4-BE49-F238E27FC236}">
                <a16:creationId xmlns:a16="http://schemas.microsoft.com/office/drawing/2014/main" id="{58673B39-3552-852F-6380-0FBFCB21668D}"/>
              </a:ext>
            </a:extLst>
          </p:cNvPr>
          <p:cNvSpPr>
            <a:spLocks noGrp="1"/>
          </p:cNvSpPr>
          <p:nvPr>
            <p:ph type="title"/>
          </p:nvPr>
        </p:nvSpPr>
        <p:spPr>
          <a:xfrm>
            <a:off x="1046922" y="932935"/>
            <a:ext cx="10086975" cy="778381"/>
          </a:xfrm>
        </p:spPr>
        <p:txBody>
          <a:bodyPr/>
          <a:lstStyle/>
          <a:p>
            <a:r>
              <a:rPr lang="en-US" sz="3600" b="1" err="1"/>
              <a:t>Celostní</a:t>
            </a:r>
            <a:r>
              <a:rPr lang="en-US" sz="3600" b="1"/>
              <a:t> model 7P </a:t>
            </a:r>
            <a:r>
              <a:rPr lang="en-US" sz="3600" b="1" err="1"/>
              <a:t>projektu</a:t>
            </a:r>
            <a:r>
              <a:rPr lang="en-US" sz="3600" b="1"/>
              <a:t> </a:t>
            </a:r>
            <a:r>
              <a:rPr lang="en-US" sz="3600" b="1" err="1"/>
              <a:t>UniSAFE</a:t>
            </a:r>
            <a:r>
              <a:rPr lang="en-US" sz="3600" b="1"/>
              <a:t> </a:t>
            </a:r>
            <a:endParaRPr lang="en-US" sz="3600"/>
          </a:p>
          <a:p>
            <a:endParaRPr lang="en-US" sz="3600" b="1"/>
          </a:p>
        </p:txBody>
      </p:sp>
      <p:sp>
        <p:nvSpPr>
          <p:cNvPr id="9" name="TextBox 8">
            <a:extLst>
              <a:ext uri="{FF2B5EF4-FFF2-40B4-BE49-F238E27FC236}">
                <a16:creationId xmlns:a16="http://schemas.microsoft.com/office/drawing/2014/main" id="{3C7E2073-D3A1-2581-BE74-D1393E7AFE2A}"/>
              </a:ext>
            </a:extLst>
          </p:cNvPr>
          <p:cNvSpPr txBox="1"/>
          <p:nvPr/>
        </p:nvSpPr>
        <p:spPr>
          <a:xfrm>
            <a:off x="776675" y="2826107"/>
            <a:ext cx="2814221" cy="3461910"/>
          </a:xfrm>
          <a:prstGeom prst="rect">
            <a:avLst/>
          </a:prstGeom>
          <a:noFill/>
        </p:spPr>
        <p:txBody>
          <a:bodyPr wrap="square" lIns="0" tIns="45720" rIns="0" bIns="45720" rtlCol="0" anchor="t">
            <a:spAutoFit/>
          </a:bodyPr>
          <a:lstStyle/>
          <a:p>
            <a:r>
              <a:rPr lang="en-US" b="0" i="0">
                <a:solidFill>
                  <a:srgbClr val="0E2234"/>
                </a:solidFill>
                <a:effectLst/>
                <a:latin typeface="Arial" panose="020B0604020202020204" pitchFamily="34" charset="0"/>
                <a:cs typeface="Arial" panose="020B0604020202020204" pitchFamily="34" charset="0"/>
              </a:rPr>
              <a:t>Prevalence </a:t>
            </a:r>
            <a:r>
              <a:rPr lang="en-US">
                <a:solidFill>
                  <a:srgbClr val="0E2234"/>
                </a:solidFill>
                <a:latin typeface="Arial" panose="020B0604020202020204" pitchFamily="34" charset="0"/>
                <a:cs typeface="Arial" panose="020B0604020202020204" pitchFamily="34" charset="0"/>
              </a:rPr>
              <a:t>se </a:t>
            </a:r>
            <a:r>
              <a:rPr lang="en-US" err="1">
                <a:solidFill>
                  <a:srgbClr val="0E2234"/>
                </a:solidFill>
                <a:latin typeface="Arial" panose="020B0604020202020204" pitchFamily="34" charset="0"/>
                <a:cs typeface="Arial" panose="020B0604020202020204" pitchFamily="34" charset="0"/>
              </a:rPr>
              <a:t>týká</a:t>
            </a:r>
            <a:r>
              <a:rPr lang="en-US">
                <a:solidFill>
                  <a:srgbClr val="0E2234"/>
                </a:solidFill>
                <a:latin typeface="Arial" panose="020B0604020202020204" pitchFamily="34" charset="0"/>
                <a:cs typeface="Arial" panose="020B0604020202020204" pitchFamily="34" charset="0"/>
              </a:rPr>
              <a:t> </a:t>
            </a:r>
            <a:r>
              <a:rPr lang="en-US" b="1" err="1">
                <a:solidFill>
                  <a:srgbClr val="0E2234"/>
                </a:solidFill>
                <a:latin typeface="Arial" panose="020B0604020202020204" pitchFamily="34" charset="0"/>
                <a:cs typeface="Arial" panose="020B0604020202020204" pitchFamily="34" charset="0"/>
              </a:rPr>
              <a:t>sběru</a:t>
            </a:r>
            <a:r>
              <a:rPr lang="en-US" b="1">
                <a:solidFill>
                  <a:srgbClr val="0E2234"/>
                </a:solidFill>
                <a:latin typeface="Arial" panose="020B0604020202020204" pitchFamily="34" charset="0"/>
                <a:cs typeface="Arial" panose="020B0604020202020204" pitchFamily="34" charset="0"/>
              </a:rPr>
              <a:t> </a:t>
            </a:r>
            <a:r>
              <a:rPr lang="en-US" b="1" err="1">
                <a:solidFill>
                  <a:srgbClr val="0E2234"/>
                </a:solidFill>
                <a:latin typeface="Arial" panose="020B0604020202020204" pitchFamily="34" charset="0"/>
                <a:cs typeface="Arial" panose="020B0604020202020204" pitchFamily="34" charset="0"/>
              </a:rPr>
              <a:t>údajů</a:t>
            </a:r>
            <a:r>
              <a:rPr lang="en-US" b="1">
                <a:solidFill>
                  <a:srgbClr val="0E2234"/>
                </a:solidFill>
                <a:latin typeface="Arial" panose="020B0604020202020204" pitchFamily="34" charset="0"/>
                <a:cs typeface="Arial" panose="020B0604020202020204" pitchFamily="34" charset="0"/>
              </a:rPr>
              <a:t> a </a:t>
            </a:r>
            <a:r>
              <a:rPr lang="en-US" b="1" err="1">
                <a:solidFill>
                  <a:srgbClr val="0E2234"/>
                </a:solidFill>
                <a:latin typeface="Arial" panose="020B0604020202020204" pitchFamily="34" charset="0"/>
                <a:cs typeface="Arial" panose="020B0604020202020204" pitchFamily="34" charset="0"/>
              </a:rPr>
              <a:t>dat</a:t>
            </a:r>
            <a:r>
              <a:rPr lang="en-US">
                <a:solidFill>
                  <a:srgbClr val="0E2234"/>
                </a:solidFill>
                <a:latin typeface="Arial" panose="020B0604020202020204" pitchFamily="34" charset="0"/>
                <a:ea typeface="Open Sans"/>
                <a:cs typeface="Arial" panose="020B0604020202020204" pitchFamily="34" charset="0"/>
              </a:rPr>
              <a:t>,</a:t>
            </a:r>
            <a:r>
              <a:rPr lang="en-US" b="0" i="0">
                <a:solidFill>
                  <a:srgbClr val="0E2234"/>
                </a:solidFill>
                <a:effectLst/>
                <a:latin typeface="Arial" panose="020B0604020202020204" pitchFamily="34" charset="0"/>
                <a:cs typeface="Arial" panose="020B0604020202020204" pitchFamily="34" charset="0"/>
              </a:rPr>
              <a:t> </a:t>
            </a:r>
            <a:r>
              <a:rPr lang="en-US" err="1">
                <a:solidFill>
                  <a:srgbClr val="0E2234"/>
                </a:solidFill>
                <a:latin typeface="Arial" panose="020B0604020202020204" pitchFamily="34" charset="0"/>
                <a:cs typeface="Arial" panose="020B0604020202020204" pitchFamily="34" charset="0"/>
              </a:rPr>
              <a:t>které</a:t>
            </a:r>
            <a:r>
              <a:rPr lang="en-US">
                <a:solidFill>
                  <a:srgbClr val="0E2234"/>
                </a:solidFill>
                <a:latin typeface="Arial" panose="020B0604020202020204" pitchFamily="34" charset="0"/>
                <a:cs typeface="Arial" panose="020B0604020202020204" pitchFamily="34" charset="0"/>
              </a:rPr>
              <a:t> </a:t>
            </a:r>
            <a:r>
              <a:rPr lang="en-US" b="1" err="1">
                <a:solidFill>
                  <a:srgbClr val="0E2234"/>
                </a:solidFill>
                <a:latin typeface="Arial" panose="020B0604020202020204" pitchFamily="34" charset="0"/>
                <a:cs typeface="Arial" panose="020B0604020202020204" pitchFamily="34" charset="0"/>
              </a:rPr>
              <a:t>odhadují</a:t>
            </a:r>
            <a:r>
              <a:rPr lang="en-US" b="1">
                <a:solidFill>
                  <a:srgbClr val="0E2234"/>
                </a:solidFill>
                <a:latin typeface="Arial" panose="020B0604020202020204" pitchFamily="34" charset="0"/>
                <a:cs typeface="Arial" panose="020B0604020202020204" pitchFamily="34" charset="0"/>
              </a:rPr>
              <a:t> </a:t>
            </a:r>
            <a:r>
              <a:rPr lang="en-US" b="1" err="1">
                <a:solidFill>
                  <a:srgbClr val="0E2234"/>
                </a:solidFill>
                <a:latin typeface="Arial" panose="020B0604020202020204" pitchFamily="34" charset="0"/>
                <a:cs typeface="Arial" panose="020B0604020202020204" pitchFamily="34" charset="0"/>
              </a:rPr>
              <a:t>nebo</a:t>
            </a:r>
            <a:r>
              <a:rPr lang="en-US" b="1">
                <a:solidFill>
                  <a:srgbClr val="0E2234"/>
                </a:solidFill>
                <a:latin typeface="Arial" panose="020B0604020202020204" pitchFamily="34" charset="0"/>
                <a:cs typeface="Arial" panose="020B0604020202020204" pitchFamily="34" charset="0"/>
              </a:rPr>
              <a:t> </a:t>
            </a:r>
            <a:r>
              <a:rPr lang="en-US" b="1" err="1">
                <a:solidFill>
                  <a:srgbClr val="0E2234"/>
                </a:solidFill>
                <a:latin typeface="Arial" panose="020B0604020202020204" pitchFamily="34" charset="0"/>
                <a:cs typeface="Arial" panose="020B0604020202020204" pitchFamily="34" charset="0"/>
              </a:rPr>
              <a:t>přímo</a:t>
            </a:r>
            <a:r>
              <a:rPr lang="en-US" b="1">
                <a:solidFill>
                  <a:srgbClr val="0E2234"/>
                </a:solidFill>
                <a:latin typeface="Arial" panose="020B0604020202020204" pitchFamily="34" charset="0"/>
                <a:cs typeface="Arial" panose="020B0604020202020204" pitchFamily="34" charset="0"/>
              </a:rPr>
              <a:t> </a:t>
            </a:r>
            <a:r>
              <a:rPr lang="en-US" b="1" err="1">
                <a:solidFill>
                  <a:srgbClr val="0E2234"/>
                </a:solidFill>
                <a:latin typeface="Arial" panose="020B0604020202020204" pitchFamily="34" charset="0"/>
                <a:cs typeface="Arial" panose="020B0604020202020204" pitchFamily="34" charset="0"/>
              </a:rPr>
              <a:t>upřesňují</a:t>
            </a:r>
            <a:r>
              <a:rPr lang="en-US" b="1">
                <a:solidFill>
                  <a:srgbClr val="0E2234"/>
                </a:solidFill>
                <a:latin typeface="Arial" panose="020B0604020202020204" pitchFamily="34" charset="0"/>
                <a:cs typeface="Arial" panose="020B0604020202020204" pitchFamily="34" charset="0"/>
              </a:rPr>
              <a:t> </a:t>
            </a:r>
            <a:r>
              <a:rPr lang="en-US" b="1" err="1">
                <a:solidFill>
                  <a:srgbClr val="0E2234"/>
                </a:solidFill>
                <a:latin typeface="Arial" panose="020B0604020202020204" pitchFamily="34" charset="0"/>
                <a:cs typeface="Arial" panose="020B0604020202020204" pitchFamily="34" charset="0"/>
              </a:rPr>
              <a:t>rozsah</a:t>
            </a:r>
            <a:r>
              <a:rPr lang="en-US" b="1">
                <a:solidFill>
                  <a:srgbClr val="0E2234"/>
                </a:solidFill>
                <a:latin typeface="Arial" panose="020B0604020202020204" pitchFamily="34" charset="0"/>
                <a:cs typeface="Arial" panose="020B0604020202020204" pitchFamily="34" charset="0"/>
              </a:rPr>
              <a:t> </a:t>
            </a:r>
            <a:r>
              <a:rPr lang="en-US" err="1">
                <a:solidFill>
                  <a:srgbClr val="0E2234"/>
                </a:solidFill>
                <a:latin typeface="Arial" panose="020B0604020202020204" pitchFamily="34" charset="0"/>
                <a:cs typeface="Arial" panose="020B0604020202020204" pitchFamily="34" charset="0"/>
              </a:rPr>
              <a:t>genderově</a:t>
            </a:r>
            <a:r>
              <a:rPr lang="en-US">
                <a:solidFill>
                  <a:srgbClr val="0E2234"/>
                </a:solidFill>
                <a:latin typeface="Arial" panose="020B0604020202020204" pitchFamily="34" charset="0"/>
                <a:cs typeface="Arial" panose="020B0604020202020204" pitchFamily="34" charset="0"/>
              </a:rPr>
              <a:t> </a:t>
            </a:r>
            <a:r>
              <a:rPr lang="en-US" err="1">
                <a:solidFill>
                  <a:srgbClr val="0E2234"/>
                </a:solidFill>
                <a:latin typeface="Arial" panose="020B0604020202020204" pitchFamily="34" charset="0"/>
                <a:cs typeface="Arial" panose="020B0604020202020204" pitchFamily="34" charset="0"/>
              </a:rPr>
              <a:t>podmíněného</a:t>
            </a:r>
            <a:r>
              <a:rPr lang="en-US">
                <a:solidFill>
                  <a:srgbClr val="0E2234"/>
                </a:solidFill>
                <a:latin typeface="Arial" panose="020B0604020202020204" pitchFamily="34" charset="0"/>
                <a:cs typeface="Arial" panose="020B0604020202020204" pitchFamily="34" charset="0"/>
              </a:rPr>
              <a:t> </a:t>
            </a:r>
            <a:r>
              <a:rPr lang="en-US" err="1">
                <a:solidFill>
                  <a:srgbClr val="0E2234"/>
                </a:solidFill>
                <a:latin typeface="Arial" panose="020B0604020202020204" pitchFamily="34" charset="0"/>
                <a:cs typeface="Arial" panose="020B0604020202020204" pitchFamily="34" charset="0"/>
              </a:rPr>
              <a:t>násilí</a:t>
            </a:r>
            <a:r>
              <a:rPr lang="en-US">
                <a:solidFill>
                  <a:srgbClr val="0E2234"/>
                </a:solidFill>
                <a:latin typeface="Arial" panose="020B0604020202020204" pitchFamily="34" charset="0"/>
                <a:cs typeface="Arial" panose="020B0604020202020204" pitchFamily="34" charset="0"/>
              </a:rPr>
              <a:t> </a:t>
            </a:r>
            <a:r>
              <a:rPr lang="en-US" b="1">
                <a:solidFill>
                  <a:srgbClr val="0E2234"/>
                </a:solidFill>
                <a:latin typeface="Arial" panose="020B0604020202020204" pitchFamily="34" charset="0"/>
                <a:cs typeface="Arial" panose="020B0604020202020204" pitchFamily="34" charset="0"/>
              </a:rPr>
              <a:t>u </a:t>
            </a:r>
            <a:r>
              <a:rPr lang="en-US" b="1" err="1">
                <a:solidFill>
                  <a:srgbClr val="0E2234"/>
                </a:solidFill>
                <a:latin typeface="Arial" panose="020B0604020202020204" pitchFamily="34" charset="0"/>
                <a:cs typeface="Arial" panose="020B0604020202020204" pitchFamily="34" charset="0"/>
              </a:rPr>
              <a:t>různých</a:t>
            </a:r>
            <a:r>
              <a:rPr lang="en-US" b="1">
                <a:solidFill>
                  <a:srgbClr val="0E2234"/>
                </a:solidFill>
                <a:latin typeface="Arial" panose="020B0604020202020204" pitchFamily="34" charset="0"/>
                <a:cs typeface="Arial" panose="020B0604020202020204" pitchFamily="34" charset="0"/>
              </a:rPr>
              <a:t> </a:t>
            </a:r>
            <a:r>
              <a:rPr lang="en-US" b="1" err="1">
                <a:solidFill>
                  <a:srgbClr val="0E2234"/>
                </a:solidFill>
                <a:latin typeface="Arial" panose="020B0604020202020204" pitchFamily="34" charset="0"/>
                <a:cs typeface="Arial" panose="020B0604020202020204" pitchFamily="34" charset="0"/>
              </a:rPr>
              <a:t>skupin</a:t>
            </a:r>
            <a:r>
              <a:rPr lang="en-US" b="1">
                <a:solidFill>
                  <a:srgbClr val="0E2234"/>
                </a:solidFill>
                <a:latin typeface="Arial" panose="020B0604020202020204" pitchFamily="34" charset="0"/>
                <a:cs typeface="Arial" panose="020B0604020202020204" pitchFamily="34" charset="0"/>
              </a:rPr>
              <a:t> </a:t>
            </a:r>
            <a:r>
              <a:rPr lang="en-US" b="1" err="1">
                <a:solidFill>
                  <a:srgbClr val="0E2234"/>
                </a:solidFill>
                <a:latin typeface="Arial" panose="020B0604020202020204" pitchFamily="34" charset="0"/>
                <a:cs typeface="Arial" panose="020B0604020202020204" pitchFamily="34" charset="0"/>
              </a:rPr>
              <a:t>osob</a:t>
            </a:r>
            <a:r>
              <a:rPr lang="en-US" b="1">
                <a:solidFill>
                  <a:srgbClr val="0E2234"/>
                </a:solidFill>
                <a:latin typeface="Arial" panose="020B0604020202020204" pitchFamily="34" charset="0"/>
                <a:cs typeface="Arial" panose="020B0604020202020204" pitchFamily="34" charset="0"/>
              </a:rPr>
              <a:t> </a:t>
            </a:r>
            <a:r>
              <a:rPr lang="en-US">
                <a:solidFill>
                  <a:srgbClr val="0E2234"/>
                </a:solidFill>
                <a:latin typeface="Arial" panose="020B0604020202020204" pitchFamily="34" charset="0"/>
                <a:cs typeface="Arial" panose="020B0604020202020204" pitchFamily="34" charset="0"/>
              </a:rPr>
              <a:t>a v </a:t>
            </a:r>
            <a:r>
              <a:rPr lang="en-US" err="1">
                <a:solidFill>
                  <a:srgbClr val="0E2234"/>
                </a:solidFill>
                <a:latin typeface="Arial" panose="020B0604020202020204" pitchFamily="34" charset="0"/>
                <a:cs typeface="Arial" panose="020B0604020202020204" pitchFamily="34" charset="0"/>
              </a:rPr>
              <a:t>ideálním</a:t>
            </a:r>
            <a:r>
              <a:rPr lang="en-US">
                <a:solidFill>
                  <a:srgbClr val="0E2234"/>
                </a:solidFill>
                <a:latin typeface="Arial" panose="020B0604020202020204" pitchFamily="34" charset="0"/>
                <a:cs typeface="Arial" panose="020B0604020202020204" pitchFamily="34" charset="0"/>
              </a:rPr>
              <a:t> </a:t>
            </a:r>
            <a:r>
              <a:rPr lang="en-US" err="1">
                <a:solidFill>
                  <a:srgbClr val="0E2234"/>
                </a:solidFill>
                <a:latin typeface="Arial" panose="020B0604020202020204" pitchFamily="34" charset="0"/>
                <a:cs typeface="Arial" panose="020B0604020202020204" pitchFamily="34" charset="0"/>
              </a:rPr>
              <a:t>případě</a:t>
            </a:r>
            <a:r>
              <a:rPr lang="en-US">
                <a:solidFill>
                  <a:srgbClr val="0E2234"/>
                </a:solidFill>
                <a:latin typeface="Arial" panose="020B0604020202020204" pitchFamily="34" charset="0"/>
                <a:cs typeface="Arial" panose="020B0604020202020204" pitchFamily="34" charset="0"/>
              </a:rPr>
              <a:t> </a:t>
            </a:r>
            <a:r>
              <a:rPr lang="en-US" err="1">
                <a:solidFill>
                  <a:srgbClr val="0E2234"/>
                </a:solidFill>
                <a:latin typeface="Arial" panose="020B0604020202020204" pitchFamily="34" charset="0"/>
                <a:cs typeface="Arial" panose="020B0604020202020204" pitchFamily="34" charset="0"/>
              </a:rPr>
              <a:t>poskytují</a:t>
            </a:r>
            <a:r>
              <a:rPr lang="en-US">
                <a:solidFill>
                  <a:srgbClr val="0E2234"/>
                </a:solidFill>
                <a:latin typeface="Arial" panose="020B0604020202020204" pitchFamily="34" charset="0"/>
                <a:cs typeface="Arial" panose="020B0604020202020204" pitchFamily="34" charset="0"/>
              </a:rPr>
              <a:t> </a:t>
            </a:r>
            <a:r>
              <a:rPr lang="en-US" err="1">
                <a:solidFill>
                  <a:srgbClr val="0E2234"/>
                </a:solidFill>
                <a:latin typeface="Arial" panose="020B0604020202020204" pitchFamily="34" charset="0"/>
                <a:cs typeface="Arial" panose="020B0604020202020204" pitchFamily="34" charset="0"/>
              </a:rPr>
              <a:t>informace</a:t>
            </a:r>
            <a:r>
              <a:rPr lang="en-US">
                <a:solidFill>
                  <a:srgbClr val="0E2234"/>
                </a:solidFill>
                <a:latin typeface="Arial" panose="020B0604020202020204" pitchFamily="34" charset="0"/>
                <a:cs typeface="Arial" panose="020B0604020202020204" pitchFamily="34" charset="0"/>
              </a:rPr>
              <a:t> </a:t>
            </a:r>
            <a:r>
              <a:rPr lang="en-US" b="1">
                <a:solidFill>
                  <a:srgbClr val="0E2234"/>
                </a:solidFill>
                <a:latin typeface="Arial" panose="020B0604020202020204" pitchFamily="34" charset="0"/>
                <a:cs typeface="Arial" panose="020B0604020202020204" pitchFamily="34" charset="0"/>
              </a:rPr>
              <a:t>o </a:t>
            </a:r>
            <a:r>
              <a:rPr lang="en-US" b="1" err="1">
                <a:solidFill>
                  <a:srgbClr val="0E2234"/>
                </a:solidFill>
                <a:latin typeface="Arial" panose="020B0604020202020204" pitchFamily="34" charset="0"/>
                <a:cs typeface="Arial" panose="020B0604020202020204" pitchFamily="34" charset="0"/>
              </a:rPr>
              <a:t>různých</a:t>
            </a:r>
            <a:r>
              <a:rPr lang="en-US" b="1">
                <a:solidFill>
                  <a:srgbClr val="0E2234"/>
                </a:solidFill>
                <a:latin typeface="Arial" panose="020B0604020202020204" pitchFamily="34" charset="0"/>
                <a:cs typeface="Arial" panose="020B0604020202020204" pitchFamily="34" charset="0"/>
              </a:rPr>
              <a:t> </a:t>
            </a:r>
            <a:r>
              <a:rPr lang="en-US" b="1" err="1">
                <a:solidFill>
                  <a:srgbClr val="0E2234"/>
                </a:solidFill>
                <a:latin typeface="Arial" panose="020B0604020202020204" pitchFamily="34" charset="0"/>
                <a:cs typeface="Arial" panose="020B0604020202020204" pitchFamily="34" charset="0"/>
              </a:rPr>
              <a:t>formách</a:t>
            </a:r>
            <a:r>
              <a:rPr lang="en-US" b="1">
                <a:solidFill>
                  <a:srgbClr val="0E2234"/>
                </a:solidFill>
                <a:latin typeface="Arial" panose="020B0604020202020204" pitchFamily="34" charset="0"/>
                <a:cs typeface="Arial" panose="020B0604020202020204" pitchFamily="34" charset="0"/>
              </a:rPr>
              <a:t> </a:t>
            </a:r>
            <a:r>
              <a:rPr lang="en-US" err="1">
                <a:solidFill>
                  <a:srgbClr val="0E2234"/>
                </a:solidFill>
                <a:latin typeface="Arial" panose="020B0604020202020204" pitchFamily="34" charset="0"/>
                <a:cs typeface="Arial" panose="020B0604020202020204" pitchFamily="34" charset="0"/>
              </a:rPr>
              <a:t>genderově</a:t>
            </a:r>
            <a:r>
              <a:rPr lang="en-US">
                <a:solidFill>
                  <a:srgbClr val="0E2234"/>
                </a:solidFill>
                <a:latin typeface="Arial" panose="020B0604020202020204" pitchFamily="34" charset="0"/>
                <a:cs typeface="Arial" panose="020B0604020202020204" pitchFamily="34" charset="0"/>
              </a:rPr>
              <a:t> </a:t>
            </a:r>
            <a:r>
              <a:rPr lang="en-US" err="1">
                <a:solidFill>
                  <a:srgbClr val="0E2234"/>
                </a:solidFill>
                <a:latin typeface="Arial" panose="020B0604020202020204" pitchFamily="34" charset="0"/>
                <a:cs typeface="Arial" panose="020B0604020202020204" pitchFamily="34" charset="0"/>
              </a:rPr>
              <a:t>podmíněného</a:t>
            </a:r>
            <a:r>
              <a:rPr lang="en-US">
                <a:solidFill>
                  <a:srgbClr val="0E2234"/>
                </a:solidFill>
                <a:latin typeface="Arial" panose="020B0604020202020204" pitchFamily="34" charset="0"/>
                <a:cs typeface="Arial" panose="020B0604020202020204" pitchFamily="34" charset="0"/>
              </a:rPr>
              <a:t> </a:t>
            </a:r>
            <a:r>
              <a:rPr lang="en-US" err="1">
                <a:solidFill>
                  <a:srgbClr val="0E2234"/>
                </a:solidFill>
                <a:latin typeface="Arial" panose="020B0604020202020204" pitchFamily="34" charset="0"/>
                <a:cs typeface="Arial" panose="020B0604020202020204" pitchFamily="34" charset="0"/>
              </a:rPr>
              <a:t>násilí</a:t>
            </a:r>
            <a:r>
              <a:rPr lang="en-US" b="0" i="0">
                <a:solidFill>
                  <a:srgbClr val="0E2234"/>
                </a:solidFill>
                <a:effectLst/>
                <a:latin typeface="Arial" panose="020B0604020202020204" pitchFamily="34" charset="0"/>
                <a:cs typeface="Arial" panose="020B0604020202020204" pitchFamily="34" charset="0"/>
              </a:rPr>
              <a:t>.</a:t>
            </a:r>
            <a:endParaRPr lang="cs-CZ">
              <a:latin typeface="Arial" panose="020B0604020202020204" pitchFamily="34" charset="0"/>
              <a:cs typeface="Arial" panose="020B0604020202020204" pitchFamily="34" charset="0"/>
            </a:endParaRPr>
          </a:p>
          <a:p>
            <a:pPr>
              <a:lnSpc>
                <a:spcPct val="130000"/>
              </a:lnSpc>
            </a:pPr>
            <a:endParaRPr lang="en-US">
              <a:solidFill>
                <a:srgbClr val="0E2234"/>
              </a:solidFill>
              <a:latin typeface="Arial" panose="020B0604020202020204" pitchFamily="34" charset="0"/>
              <a:cs typeface="Arial" panose="020B0604020202020204" pitchFamily="34" charset="0"/>
            </a:endParaRPr>
          </a:p>
        </p:txBody>
      </p:sp>
      <p:sp>
        <p:nvSpPr>
          <p:cNvPr id="10" name="Espace réservé du numéro de diapositive 2">
            <a:extLst>
              <a:ext uri="{FF2B5EF4-FFF2-40B4-BE49-F238E27FC236}">
                <a16:creationId xmlns:a16="http://schemas.microsoft.com/office/drawing/2014/main" id="{B91B8EFA-0994-F1B1-0D8B-4B4D0221A9D3}"/>
              </a:ext>
            </a:extLst>
          </p:cNvPr>
          <p:cNvSpPr>
            <a:spLocks noGrp="1"/>
          </p:cNvSpPr>
          <p:nvPr>
            <p:ph type="sldNum" sz="quarter" idx="4"/>
          </p:nvPr>
        </p:nvSpPr>
        <p:spPr>
          <a:xfrm>
            <a:off x="8024110" y="6096756"/>
            <a:ext cx="2743200" cy="365125"/>
          </a:xfrm>
        </p:spPr>
        <p:txBody>
          <a:bodyPr/>
          <a:lstStyle/>
          <a:p>
            <a:fld id="{783777ED-E0AE-DD49-A1E6-113717D9A99F}" type="slidenum">
              <a:rPr lang="fr-FR" dirty="0" smtClean="0">
                <a:latin typeface="Arial" panose="020B0604020202020204" pitchFamily="34" charset="0"/>
                <a:cs typeface="Arial" panose="020B0604020202020204" pitchFamily="34" charset="0"/>
              </a:rPr>
              <a:pPr/>
              <a:t>19</a:t>
            </a:fld>
            <a:endParaRPr lang="fr-FR">
              <a:latin typeface="Arial" panose="020B0604020202020204" pitchFamily="34" charset="0"/>
              <a:cs typeface="Arial" panose="020B0604020202020204" pitchFamily="34" charset="0"/>
            </a:endParaRPr>
          </a:p>
        </p:txBody>
      </p:sp>
      <p:sp>
        <p:nvSpPr>
          <p:cNvPr id="11" name="TextBox 4">
            <a:extLst>
              <a:ext uri="{FF2B5EF4-FFF2-40B4-BE49-F238E27FC236}">
                <a16:creationId xmlns:a16="http://schemas.microsoft.com/office/drawing/2014/main" id="{1EBA468C-8577-4ADE-E802-18FB7C41B7C5}"/>
              </a:ext>
            </a:extLst>
          </p:cNvPr>
          <p:cNvSpPr txBox="1"/>
          <p:nvPr/>
        </p:nvSpPr>
        <p:spPr>
          <a:xfrm>
            <a:off x="4193366" y="2865217"/>
            <a:ext cx="3380600" cy="2353978"/>
          </a:xfrm>
          <a:prstGeom prst="rect">
            <a:avLst/>
          </a:prstGeom>
          <a:noFill/>
        </p:spPr>
        <p:txBody>
          <a:bodyPr wrap="square" lIns="0" tIns="45720" rIns="0" bIns="45720" rtlCol="0" anchor="t">
            <a:spAutoFit/>
          </a:bodyPr>
          <a:lstStyle/>
          <a:p>
            <a:r>
              <a:rPr lang="en-GB" err="1">
                <a:solidFill>
                  <a:srgbClr val="000000"/>
                </a:solidFill>
                <a:latin typeface="Arial" panose="020B0604020202020204" pitchFamily="34" charset="0"/>
                <a:cs typeface="Arial" panose="020B0604020202020204" pitchFamily="34" charset="0"/>
              </a:rPr>
              <a:t>Prevence</a:t>
            </a:r>
            <a:r>
              <a:rPr lang="en-GB">
                <a:solidFill>
                  <a:srgbClr val="000000"/>
                </a:solidFill>
                <a:latin typeface="Arial" panose="020B0604020202020204" pitchFamily="34" charset="0"/>
                <a:cs typeface="Arial" panose="020B0604020202020204" pitchFamily="34" charset="0"/>
              </a:rPr>
              <a:t> se </a:t>
            </a:r>
            <a:r>
              <a:rPr lang="en-GB" err="1">
                <a:solidFill>
                  <a:srgbClr val="000000"/>
                </a:solidFill>
                <a:latin typeface="Arial" panose="020B0604020202020204" pitchFamily="34" charset="0"/>
                <a:cs typeface="Arial" panose="020B0604020202020204" pitchFamily="34" charset="0"/>
              </a:rPr>
              <a:t>týká</a:t>
            </a:r>
            <a:r>
              <a:rPr lang="en-GB">
                <a:solidFill>
                  <a:srgbClr val="000000"/>
                </a:solidFill>
                <a:latin typeface="Arial" panose="020B0604020202020204" pitchFamily="34" charset="0"/>
                <a:cs typeface="Arial" panose="020B0604020202020204" pitchFamily="34" charset="0"/>
              </a:rPr>
              <a:t> </a:t>
            </a:r>
            <a:r>
              <a:rPr lang="en-GB" b="1" err="1">
                <a:solidFill>
                  <a:srgbClr val="000000"/>
                </a:solidFill>
                <a:latin typeface="Arial" panose="020B0604020202020204" pitchFamily="34" charset="0"/>
                <a:cs typeface="Arial" panose="020B0604020202020204" pitchFamily="34" charset="0"/>
              </a:rPr>
              <a:t>opatření</a:t>
            </a:r>
            <a:r>
              <a:rPr lang="en-GB" b="1">
                <a:solidFill>
                  <a:srgbClr val="000000"/>
                </a:solidFill>
                <a:latin typeface="Arial" panose="020B0604020202020204" pitchFamily="34" charset="0"/>
                <a:cs typeface="Arial" panose="020B0604020202020204" pitchFamily="34" charset="0"/>
              </a:rPr>
              <a:t> </a:t>
            </a:r>
            <a:r>
              <a:rPr lang="en-GB" b="1" err="1">
                <a:solidFill>
                  <a:srgbClr val="000000"/>
                </a:solidFill>
                <a:latin typeface="Arial" panose="020B0604020202020204" pitchFamily="34" charset="0"/>
                <a:cs typeface="Arial" panose="020B0604020202020204" pitchFamily="34" charset="0"/>
              </a:rPr>
              <a:t>na</a:t>
            </a:r>
            <a:r>
              <a:rPr lang="en-GB" b="1">
                <a:solidFill>
                  <a:srgbClr val="000000"/>
                </a:solidFill>
                <a:latin typeface="Arial" panose="020B0604020202020204" pitchFamily="34" charset="0"/>
                <a:cs typeface="Arial" panose="020B0604020202020204" pitchFamily="34" charset="0"/>
              </a:rPr>
              <a:t> </a:t>
            </a:r>
            <a:r>
              <a:rPr lang="en-GB" b="1" err="1">
                <a:solidFill>
                  <a:srgbClr val="000000"/>
                </a:solidFill>
                <a:latin typeface="Arial" panose="020B0604020202020204" pitchFamily="34" charset="0"/>
                <a:cs typeface="Arial" panose="020B0604020202020204" pitchFamily="34" charset="0"/>
              </a:rPr>
              <a:t>podporu</a:t>
            </a:r>
            <a:r>
              <a:rPr lang="en-GB" b="1">
                <a:solidFill>
                  <a:srgbClr val="000000"/>
                </a:solidFill>
                <a:latin typeface="Arial" panose="020B0604020202020204" pitchFamily="34" charset="0"/>
                <a:cs typeface="Arial" panose="020B0604020202020204" pitchFamily="34" charset="0"/>
              </a:rPr>
              <a:t> </a:t>
            </a:r>
            <a:r>
              <a:rPr lang="en-GB" b="1" err="1">
                <a:solidFill>
                  <a:srgbClr val="000000"/>
                </a:solidFill>
                <a:latin typeface="Arial" panose="020B0604020202020204" pitchFamily="34" charset="0"/>
                <a:cs typeface="Arial" panose="020B0604020202020204" pitchFamily="34" charset="0"/>
              </a:rPr>
              <a:t>změn</a:t>
            </a:r>
            <a:r>
              <a:rPr lang="en-GB" b="1">
                <a:solidFill>
                  <a:srgbClr val="000000"/>
                </a:solidFill>
                <a:latin typeface="Arial" panose="020B0604020202020204" pitchFamily="34" charset="0"/>
                <a:cs typeface="Arial" panose="020B0604020202020204" pitchFamily="34" charset="0"/>
              </a:rPr>
              <a:t> v </a:t>
            </a:r>
            <a:r>
              <a:rPr lang="en-GB" b="1" err="1">
                <a:solidFill>
                  <a:srgbClr val="000000"/>
                </a:solidFill>
                <a:latin typeface="Arial" panose="020B0604020202020204" pitchFamily="34" charset="0"/>
                <a:cs typeface="Arial" panose="020B0604020202020204" pitchFamily="34" charset="0"/>
              </a:rPr>
              <a:t>sociálních</a:t>
            </a:r>
            <a:r>
              <a:rPr lang="en-GB" b="1">
                <a:solidFill>
                  <a:srgbClr val="000000"/>
                </a:solidFill>
                <a:latin typeface="Arial" panose="020B0604020202020204" pitchFamily="34" charset="0"/>
                <a:cs typeface="Arial" panose="020B0604020202020204" pitchFamily="34" charset="0"/>
              </a:rPr>
              <a:t> a </a:t>
            </a:r>
            <a:r>
              <a:rPr lang="en-GB" b="1" err="1">
                <a:solidFill>
                  <a:srgbClr val="000000"/>
                </a:solidFill>
                <a:latin typeface="Arial" panose="020B0604020202020204" pitchFamily="34" charset="0"/>
                <a:cs typeface="Arial" panose="020B0604020202020204" pitchFamily="34" charset="0"/>
              </a:rPr>
              <a:t>kulturních</a:t>
            </a:r>
            <a:r>
              <a:rPr lang="en-GB" b="1">
                <a:solidFill>
                  <a:srgbClr val="000000"/>
                </a:solidFill>
                <a:latin typeface="Arial" panose="020B0604020202020204" pitchFamily="34" charset="0"/>
                <a:cs typeface="Arial" panose="020B0604020202020204" pitchFamily="34" charset="0"/>
              </a:rPr>
              <a:t> </a:t>
            </a:r>
            <a:r>
              <a:rPr lang="en-GB" b="1" err="1">
                <a:solidFill>
                  <a:srgbClr val="000000"/>
                </a:solidFill>
                <a:latin typeface="Arial" panose="020B0604020202020204" pitchFamily="34" charset="0"/>
                <a:cs typeface="Arial" panose="020B0604020202020204" pitchFamily="34" charset="0"/>
              </a:rPr>
              <a:t>vzorcích</a:t>
            </a:r>
            <a:r>
              <a:rPr lang="en-GB" b="1">
                <a:solidFill>
                  <a:srgbClr val="000000"/>
                </a:solidFill>
                <a:latin typeface="Arial" panose="020B0604020202020204" pitchFamily="34" charset="0"/>
                <a:cs typeface="Arial" panose="020B0604020202020204" pitchFamily="34" charset="0"/>
              </a:rPr>
              <a:t> </a:t>
            </a:r>
            <a:r>
              <a:rPr lang="en-GB" b="1" err="1">
                <a:solidFill>
                  <a:srgbClr val="000000"/>
                </a:solidFill>
                <a:latin typeface="Arial" panose="020B0604020202020204" pitchFamily="34" charset="0"/>
                <a:cs typeface="Arial" panose="020B0604020202020204" pitchFamily="34" charset="0"/>
              </a:rPr>
              <a:t>chování</a:t>
            </a:r>
            <a:r>
              <a:rPr lang="en-GB" b="1">
                <a:solidFill>
                  <a:srgbClr val="000000"/>
                </a:solidFill>
                <a:latin typeface="Arial" panose="020B0604020202020204" pitchFamily="34" charset="0"/>
                <a:cs typeface="Arial" panose="020B0604020202020204" pitchFamily="34" charset="0"/>
              </a:rPr>
              <a:t> a </a:t>
            </a:r>
            <a:r>
              <a:rPr lang="en-GB" b="1" err="1">
                <a:solidFill>
                  <a:srgbClr val="000000"/>
                </a:solidFill>
                <a:latin typeface="Arial" panose="020B0604020202020204" pitchFamily="34" charset="0"/>
                <a:cs typeface="Arial" panose="020B0604020202020204" pitchFamily="34" charset="0"/>
              </a:rPr>
              <a:t>postojů</a:t>
            </a:r>
            <a:r>
              <a:rPr lang="en-GB">
                <a:solidFill>
                  <a:srgbClr val="000000"/>
                </a:solidFill>
                <a:latin typeface="Arial" panose="020B0604020202020204" pitchFamily="34" charset="0"/>
                <a:cs typeface="Arial" panose="020B0604020202020204" pitchFamily="34" charset="0"/>
              </a:rPr>
              <a:t> </a:t>
            </a:r>
            <a:r>
              <a:rPr lang="en-GB" err="1">
                <a:solidFill>
                  <a:srgbClr val="000000"/>
                </a:solidFill>
                <a:latin typeface="Arial" panose="020B0604020202020204" pitchFamily="34" charset="0"/>
                <a:cs typeface="Arial" panose="020B0604020202020204" pitchFamily="34" charset="0"/>
              </a:rPr>
              <a:t>všech</a:t>
            </a:r>
            <a:r>
              <a:rPr lang="en-GB">
                <a:solidFill>
                  <a:srgbClr val="000000"/>
                </a:solidFill>
                <a:latin typeface="Arial" panose="020B0604020202020204" pitchFamily="34" charset="0"/>
                <a:cs typeface="Arial" panose="020B0604020202020204" pitchFamily="34" charset="0"/>
              </a:rPr>
              <a:t> </a:t>
            </a:r>
            <a:r>
              <a:rPr lang="en-GB" err="1">
                <a:solidFill>
                  <a:srgbClr val="000000"/>
                </a:solidFill>
                <a:latin typeface="Arial" panose="020B0604020202020204" pitchFamily="34" charset="0"/>
                <a:cs typeface="Arial" panose="020B0604020202020204" pitchFamily="34" charset="0"/>
              </a:rPr>
              <a:t>osob</a:t>
            </a:r>
            <a:r>
              <a:rPr lang="en-GB">
                <a:solidFill>
                  <a:srgbClr val="000000"/>
                </a:solidFill>
                <a:latin typeface="Arial" panose="020B0604020202020204" pitchFamily="34" charset="0"/>
                <a:cs typeface="Arial" panose="020B0604020202020204" pitchFamily="34" charset="0"/>
              </a:rPr>
              <a:t> v </a:t>
            </a:r>
            <a:r>
              <a:rPr lang="en-GB" err="1">
                <a:solidFill>
                  <a:srgbClr val="000000"/>
                </a:solidFill>
                <a:latin typeface="Arial" panose="020B0604020202020204" pitchFamily="34" charset="0"/>
                <a:cs typeface="Arial" panose="020B0604020202020204" pitchFamily="34" charset="0"/>
              </a:rPr>
              <a:t>instituci</a:t>
            </a:r>
            <a:r>
              <a:rPr lang="en-GB" b="0" i="0">
                <a:solidFill>
                  <a:srgbClr val="000000"/>
                </a:solidFill>
                <a:effectLst/>
                <a:latin typeface="Arial" panose="020B0604020202020204" pitchFamily="34" charset="0"/>
                <a:cs typeface="Arial" panose="020B0604020202020204" pitchFamily="34" charset="0"/>
              </a:rPr>
              <a:t>. </a:t>
            </a:r>
            <a:r>
              <a:rPr lang="en-GB" err="1">
                <a:solidFill>
                  <a:srgbClr val="000000"/>
                </a:solidFill>
                <a:latin typeface="Arial" panose="020B0604020202020204" pitchFamily="34" charset="0"/>
                <a:cs typeface="Arial" panose="020B0604020202020204" pitchFamily="34" charset="0"/>
              </a:rPr>
              <a:t>Zabývá</a:t>
            </a:r>
            <a:r>
              <a:rPr lang="en-GB">
                <a:solidFill>
                  <a:srgbClr val="000000"/>
                </a:solidFill>
                <a:latin typeface="Arial" panose="020B0604020202020204" pitchFamily="34" charset="0"/>
                <a:cs typeface="Arial" panose="020B0604020202020204" pitchFamily="34" charset="0"/>
              </a:rPr>
              <a:t> se </a:t>
            </a:r>
            <a:r>
              <a:rPr lang="en-GB" err="1">
                <a:solidFill>
                  <a:srgbClr val="000000"/>
                </a:solidFill>
                <a:latin typeface="Arial" panose="020B0604020202020204" pitchFamily="34" charset="0"/>
                <a:cs typeface="Arial" panose="020B0604020202020204" pitchFamily="34" charset="0"/>
              </a:rPr>
              <a:t>kulturou</a:t>
            </a:r>
            <a:r>
              <a:rPr lang="en-GB">
                <a:solidFill>
                  <a:srgbClr val="000000"/>
                </a:solidFill>
                <a:latin typeface="Arial" panose="020B0604020202020204" pitchFamily="34" charset="0"/>
                <a:cs typeface="Arial" panose="020B0604020202020204" pitchFamily="34" charset="0"/>
              </a:rPr>
              <a:t> a </a:t>
            </a:r>
            <a:r>
              <a:rPr lang="en-GB" err="1">
                <a:solidFill>
                  <a:srgbClr val="000000"/>
                </a:solidFill>
                <a:latin typeface="Arial" panose="020B0604020202020204" pitchFamily="34" charset="0"/>
                <a:cs typeface="Arial" panose="020B0604020202020204" pitchFamily="34" charset="0"/>
              </a:rPr>
              <a:t>hodnotami</a:t>
            </a:r>
            <a:r>
              <a:rPr lang="en-GB">
                <a:solidFill>
                  <a:srgbClr val="000000"/>
                </a:solidFill>
                <a:latin typeface="Arial" panose="020B0604020202020204" pitchFamily="34" charset="0"/>
                <a:cs typeface="Arial" panose="020B0604020202020204" pitchFamily="34" charset="0"/>
              </a:rPr>
              <a:t> </a:t>
            </a:r>
            <a:r>
              <a:rPr lang="en-GB" err="1">
                <a:solidFill>
                  <a:srgbClr val="000000"/>
                </a:solidFill>
                <a:latin typeface="Arial" panose="020B0604020202020204" pitchFamily="34" charset="0"/>
                <a:cs typeface="Arial" panose="020B0604020202020204" pitchFamily="34" charset="0"/>
              </a:rPr>
              <a:t>organizace</a:t>
            </a:r>
            <a:r>
              <a:rPr lang="en-GB">
                <a:solidFill>
                  <a:srgbClr val="000000"/>
                </a:solidFill>
                <a:latin typeface="Arial" panose="020B0604020202020204" pitchFamily="34" charset="0"/>
                <a:cs typeface="Arial" panose="020B0604020202020204" pitchFamily="34" charset="0"/>
              </a:rPr>
              <a:t> a </a:t>
            </a:r>
            <a:r>
              <a:rPr lang="en-GB" err="1">
                <a:solidFill>
                  <a:srgbClr val="000000"/>
                </a:solidFill>
                <a:latin typeface="Arial" panose="020B0604020202020204" pitchFamily="34" charset="0"/>
                <a:cs typeface="Arial" panose="020B0604020202020204" pitchFamily="34" charset="0"/>
              </a:rPr>
              <a:t>tím</a:t>
            </a:r>
            <a:r>
              <a:rPr lang="en-GB">
                <a:solidFill>
                  <a:srgbClr val="000000"/>
                </a:solidFill>
                <a:latin typeface="Arial" panose="020B0604020202020204" pitchFamily="34" charset="0"/>
                <a:cs typeface="Arial" panose="020B0604020202020204" pitchFamily="34" charset="0"/>
              </a:rPr>
              <a:t>, k </a:t>
            </a:r>
            <a:r>
              <a:rPr lang="en-GB" err="1">
                <a:solidFill>
                  <a:srgbClr val="000000"/>
                </a:solidFill>
                <a:latin typeface="Arial" panose="020B0604020202020204" pitchFamily="34" charset="0"/>
                <a:cs typeface="Arial" panose="020B0604020202020204" pitchFamily="34" charset="0"/>
              </a:rPr>
              <a:t>čemu</a:t>
            </a:r>
            <a:r>
              <a:rPr lang="en-GB">
                <a:solidFill>
                  <a:srgbClr val="000000"/>
                </a:solidFill>
                <a:latin typeface="Arial" panose="020B0604020202020204" pitchFamily="34" charset="0"/>
                <a:cs typeface="Arial" panose="020B0604020202020204" pitchFamily="34" charset="0"/>
              </a:rPr>
              <a:t> se </a:t>
            </a:r>
            <a:r>
              <a:rPr lang="en-GB" err="1">
                <a:solidFill>
                  <a:srgbClr val="000000"/>
                </a:solidFill>
                <a:latin typeface="Arial" panose="020B0604020202020204" pitchFamily="34" charset="0"/>
                <a:cs typeface="Arial" panose="020B0604020202020204" pitchFamily="34" charset="0"/>
              </a:rPr>
              <a:t>zavazuje</a:t>
            </a:r>
            <a:r>
              <a:rPr lang="en-GB" b="0" i="0">
                <a:solidFill>
                  <a:srgbClr val="000000"/>
                </a:solidFill>
                <a:effectLst/>
                <a:latin typeface="Arial" panose="020B0604020202020204" pitchFamily="34" charset="0"/>
                <a:cs typeface="Arial" panose="020B0604020202020204" pitchFamily="34" charset="0"/>
              </a:rPr>
              <a:t>.</a:t>
            </a:r>
            <a:endParaRPr lang="cs-CZ">
              <a:latin typeface="Arial" panose="020B0604020202020204" pitchFamily="34" charset="0"/>
              <a:cs typeface="Arial" panose="020B0604020202020204" pitchFamily="34" charset="0"/>
            </a:endParaRPr>
          </a:p>
          <a:p>
            <a:pPr>
              <a:lnSpc>
                <a:spcPct val="130000"/>
              </a:lnSpc>
            </a:pPr>
            <a:endParaRPr lang="en-GB">
              <a:solidFill>
                <a:schemeClr val="tx1">
                  <a:alpha val="70000"/>
                </a:schemeClr>
              </a:solidFill>
              <a:latin typeface="Arial" panose="020B0604020202020204" pitchFamily="34" charset="0"/>
              <a:cs typeface="Arial" panose="020B0604020202020204" pitchFamily="34" charset="0"/>
            </a:endParaRPr>
          </a:p>
        </p:txBody>
      </p:sp>
      <p:sp>
        <p:nvSpPr>
          <p:cNvPr id="12" name="TextBox 4">
            <a:extLst>
              <a:ext uri="{FF2B5EF4-FFF2-40B4-BE49-F238E27FC236}">
                <a16:creationId xmlns:a16="http://schemas.microsoft.com/office/drawing/2014/main" id="{A1F54BC8-212F-C5E5-1984-4C159DC5CDBF}"/>
              </a:ext>
            </a:extLst>
          </p:cNvPr>
          <p:cNvSpPr txBox="1"/>
          <p:nvPr/>
        </p:nvSpPr>
        <p:spPr>
          <a:xfrm>
            <a:off x="8233963" y="2716379"/>
            <a:ext cx="3781573" cy="3184911"/>
          </a:xfrm>
          <a:prstGeom prst="rect">
            <a:avLst/>
          </a:prstGeom>
          <a:noFill/>
        </p:spPr>
        <p:txBody>
          <a:bodyPr wrap="square" lIns="0" tIns="45720" rIns="0" bIns="45720" rtlCol="0" anchor="t">
            <a:spAutoFit/>
          </a:bodyPr>
          <a:lstStyle/>
          <a:p>
            <a:r>
              <a:rPr lang="en-US" err="1">
                <a:solidFill>
                  <a:srgbClr val="000000"/>
                </a:solidFill>
                <a:latin typeface="Arial" panose="020B0604020202020204" pitchFamily="34" charset="0"/>
                <a:cs typeface="Arial" panose="020B0604020202020204" pitchFamily="34" charset="0"/>
              </a:rPr>
              <a:t>Cílem</a:t>
            </a:r>
            <a:r>
              <a:rPr lang="en-US">
                <a:solidFill>
                  <a:srgbClr val="000000"/>
                </a:solidFill>
                <a:latin typeface="Arial" panose="020B0604020202020204" pitchFamily="34" charset="0"/>
                <a:cs typeface="Arial" panose="020B0604020202020204" pitchFamily="34" charset="0"/>
              </a:rPr>
              <a:t> </a:t>
            </a:r>
            <a:r>
              <a:rPr lang="en-US" err="1">
                <a:solidFill>
                  <a:srgbClr val="000000"/>
                </a:solidFill>
                <a:latin typeface="Arial" panose="020B0604020202020204" pitchFamily="34" charset="0"/>
                <a:cs typeface="Arial" panose="020B0604020202020204" pitchFamily="34" charset="0"/>
              </a:rPr>
              <a:t>ochrany</a:t>
            </a:r>
            <a:r>
              <a:rPr lang="en-US">
                <a:solidFill>
                  <a:srgbClr val="000000"/>
                </a:solidFill>
                <a:latin typeface="Arial" panose="020B0604020202020204" pitchFamily="34" charset="0"/>
                <a:cs typeface="Arial" panose="020B0604020202020204" pitchFamily="34" charset="0"/>
              </a:rPr>
              <a:t> je </a:t>
            </a:r>
            <a:r>
              <a:rPr lang="en-US" b="1" err="1">
                <a:solidFill>
                  <a:srgbClr val="000000"/>
                </a:solidFill>
                <a:latin typeface="Arial" panose="020B0604020202020204" pitchFamily="34" charset="0"/>
                <a:cs typeface="Arial" panose="020B0604020202020204" pitchFamily="34" charset="0"/>
              </a:rPr>
              <a:t>zajistit</a:t>
            </a:r>
            <a:r>
              <a:rPr lang="en-US" b="1">
                <a:solidFill>
                  <a:srgbClr val="000000"/>
                </a:solidFill>
                <a:latin typeface="Arial" panose="020B0604020202020204" pitchFamily="34" charset="0"/>
                <a:cs typeface="Arial" panose="020B0604020202020204" pitchFamily="34" charset="0"/>
              </a:rPr>
              <a:t> </a:t>
            </a:r>
            <a:r>
              <a:rPr lang="en-US" b="1" err="1">
                <a:solidFill>
                  <a:srgbClr val="000000"/>
                </a:solidFill>
                <a:latin typeface="Arial" panose="020B0604020202020204" pitchFamily="34" charset="0"/>
                <a:cs typeface="Arial" panose="020B0604020202020204" pitchFamily="34" charset="0"/>
              </a:rPr>
              <a:t>bezpečnost</a:t>
            </a:r>
            <a:r>
              <a:rPr lang="en-US" b="1">
                <a:solidFill>
                  <a:srgbClr val="000000"/>
                </a:solidFill>
                <a:latin typeface="Arial" panose="020B0604020202020204" pitchFamily="34" charset="0"/>
                <a:cs typeface="Arial" panose="020B0604020202020204" pitchFamily="34" charset="0"/>
              </a:rPr>
              <a:t> a </a:t>
            </a:r>
            <a:r>
              <a:rPr lang="en-US" b="1" err="1">
                <a:solidFill>
                  <a:srgbClr val="000000"/>
                </a:solidFill>
                <a:latin typeface="Arial" panose="020B0604020202020204" pitchFamily="34" charset="0"/>
                <a:cs typeface="Arial" panose="020B0604020202020204" pitchFamily="34" charset="0"/>
              </a:rPr>
              <a:t>potřeby</a:t>
            </a:r>
            <a:r>
              <a:rPr lang="en-US" b="1">
                <a:solidFill>
                  <a:srgbClr val="000000"/>
                </a:solidFill>
                <a:latin typeface="Arial" panose="020B0604020202020204" pitchFamily="34" charset="0"/>
                <a:cs typeface="Arial" panose="020B0604020202020204" pitchFamily="34" charset="0"/>
              </a:rPr>
              <a:t> </a:t>
            </a:r>
            <a:r>
              <a:rPr lang="en-US" sz="1800" b="1" i="0">
                <a:solidFill>
                  <a:srgbClr val="000000"/>
                </a:solidFill>
                <a:effectLst/>
                <a:latin typeface="Arial" panose="020B0604020202020204" pitchFamily="34" charset="0"/>
                <a:cs typeface="Arial" panose="020B0604020202020204" pitchFamily="34" charset="0"/>
              </a:rPr>
              <a:t>(</a:t>
            </a:r>
            <a:r>
              <a:rPr lang="en-US" b="1" err="1">
                <a:solidFill>
                  <a:srgbClr val="000000"/>
                </a:solidFill>
                <a:latin typeface="Arial" panose="020B0604020202020204" pitchFamily="34" charset="0"/>
                <a:cs typeface="Arial" panose="020B0604020202020204" pitchFamily="34" charset="0"/>
              </a:rPr>
              <a:t>potenciálních</a:t>
            </a:r>
            <a:r>
              <a:rPr lang="en-US" sz="1800" b="1" i="0">
                <a:solidFill>
                  <a:srgbClr val="000000"/>
                </a:solidFill>
                <a:effectLst/>
                <a:latin typeface="Arial" panose="020B0604020202020204" pitchFamily="34" charset="0"/>
                <a:cs typeface="Arial" panose="020B0604020202020204" pitchFamily="34" charset="0"/>
              </a:rPr>
              <a:t>) </a:t>
            </a:r>
            <a:r>
              <a:rPr lang="en-US" b="1" err="1">
                <a:solidFill>
                  <a:srgbClr val="000000"/>
                </a:solidFill>
                <a:latin typeface="Arial" panose="020B0604020202020204" pitchFamily="34" charset="0"/>
                <a:cs typeface="Arial" panose="020B0604020202020204" pitchFamily="34" charset="0"/>
              </a:rPr>
              <a:t>obětí</a:t>
            </a:r>
            <a:r>
              <a:rPr lang="en-US" sz="1800" b="0" i="0">
                <a:solidFill>
                  <a:srgbClr val="000000"/>
                </a:solidFill>
                <a:effectLst/>
                <a:latin typeface="Arial" panose="020B0604020202020204" pitchFamily="34" charset="0"/>
                <a:cs typeface="Arial" panose="020B0604020202020204" pitchFamily="34" charset="0"/>
              </a:rPr>
              <a:t>. </a:t>
            </a:r>
            <a:r>
              <a:rPr lang="en-US">
                <a:solidFill>
                  <a:srgbClr val="000000"/>
                </a:solidFill>
                <a:latin typeface="Arial" panose="020B0604020202020204" pitchFamily="34" charset="0"/>
                <a:cs typeface="Arial" panose="020B0604020202020204" pitchFamily="34" charset="0"/>
              </a:rPr>
              <a:t>To </a:t>
            </a:r>
            <a:r>
              <a:rPr lang="en-US" err="1">
                <a:solidFill>
                  <a:srgbClr val="000000"/>
                </a:solidFill>
                <a:latin typeface="Arial" panose="020B0604020202020204" pitchFamily="34" charset="0"/>
                <a:cs typeface="Arial" panose="020B0604020202020204" pitchFamily="34" charset="0"/>
              </a:rPr>
              <a:t>zahrnuje</a:t>
            </a:r>
            <a:r>
              <a:rPr lang="en-US">
                <a:solidFill>
                  <a:srgbClr val="000000"/>
                </a:solidFill>
                <a:latin typeface="Arial" panose="020B0604020202020204" pitchFamily="34" charset="0"/>
                <a:cs typeface="Arial" panose="020B0604020202020204" pitchFamily="34" charset="0"/>
              </a:rPr>
              <a:t> </a:t>
            </a:r>
            <a:r>
              <a:rPr lang="en-US" err="1">
                <a:solidFill>
                  <a:srgbClr val="000000"/>
                </a:solidFill>
                <a:latin typeface="Arial" panose="020B0604020202020204" pitchFamily="34" charset="0"/>
                <a:cs typeface="Arial" panose="020B0604020202020204" pitchFamily="34" charset="0"/>
              </a:rPr>
              <a:t>jasné</a:t>
            </a:r>
            <a:r>
              <a:rPr lang="en-US">
                <a:solidFill>
                  <a:srgbClr val="000000"/>
                </a:solidFill>
                <a:latin typeface="Arial" panose="020B0604020202020204" pitchFamily="34" charset="0"/>
                <a:cs typeface="Arial" panose="020B0604020202020204" pitchFamily="34" charset="0"/>
              </a:rPr>
              <a:t> </a:t>
            </a:r>
            <a:r>
              <a:rPr lang="en-US" b="1" err="1">
                <a:solidFill>
                  <a:srgbClr val="000000"/>
                </a:solidFill>
                <a:latin typeface="Arial" panose="020B0604020202020204" pitchFamily="34" charset="0"/>
                <a:cs typeface="Arial" panose="020B0604020202020204" pitchFamily="34" charset="0"/>
              </a:rPr>
              <a:t>postupy</a:t>
            </a:r>
            <a:r>
              <a:rPr lang="en-US" b="1">
                <a:solidFill>
                  <a:srgbClr val="000000"/>
                </a:solidFill>
                <a:latin typeface="Arial" panose="020B0604020202020204" pitchFamily="34" charset="0"/>
                <a:cs typeface="Arial" panose="020B0604020202020204" pitchFamily="34" charset="0"/>
              </a:rPr>
              <a:t> a </a:t>
            </a:r>
            <a:r>
              <a:rPr lang="en-US" b="1" err="1">
                <a:solidFill>
                  <a:srgbClr val="000000"/>
                </a:solidFill>
                <a:latin typeface="Arial" panose="020B0604020202020204" pitchFamily="34" charset="0"/>
                <a:cs typeface="Arial" panose="020B0604020202020204" pitchFamily="34" charset="0"/>
              </a:rPr>
              <a:t>infrastrukturu</a:t>
            </a:r>
            <a:r>
              <a:rPr lang="en-US">
                <a:solidFill>
                  <a:srgbClr val="000000"/>
                </a:solidFill>
                <a:latin typeface="Arial" panose="020B0604020202020204" pitchFamily="34" charset="0"/>
                <a:cs typeface="Arial" panose="020B0604020202020204" pitchFamily="34" charset="0"/>
              </a:rPr>
              <a:t> v </a:t>
            </a:r>
            <a:r>
              <a:rPr lang="en-US" err="1">
                <a:solidFill>
                  <a:srgbClr val="000000"/>
                </a:solidFill>
                <a:latin typeface="Arial" panose="020B0604020202020204" pitchFamily="34" charset="0"/>
                <a:cs typeface="Arial" panose="020B0604020202020204" pitchFamily="34" charset="0"/>
              </a:rPr>
              <a:t>rámci</a:t>
            </a:r>
            <a:r>
              <a:rPr lang="en-US">
                <a:solidFill>
                  <a:srgbClr val="000000"/>
                </a:solidFill>
                <a:latin typeface="Arial" panose="020B0604020202020204" pitchFamily="34" charset="0"/>
                <a:cs typeface="Arial" panose="020B0604020202020204" pitchFamily="34" charset="0"/>
              </a:rPr>
              <a:t> </a:t>
            </a:r>
            <a:r>
              <a:rPr lang="en-US" err="1">
                <a:solidFill>
                  <a:srgbClr val="000000"/>
                </a:solidFill>
                <a:latin typeface="Arial" panose="020B0604020202020204" pitchFamily="34" charset="0"/>
                <a:cs typeface="Arial" panose="020B0604020202020204" pitchFamily="34" charset="0"/>
              </a:rPr>
              <a:t>každé</a:t>
            </a:r>
            <a:r>
              <a:rPr lang="en-US">
                <a:solidFill>
                  <a:srgbClr val="000000"/>
                </a:solidFill>
                <a:latin typeface="Arial" panose="020B0604020202020204" pitchFamily="34" charset="0"/>
                <a:cs typeface="Arial" panose="020B0604020202020204" pitchFamily="34" charset="0"/>
              </a:rPr>
              <a:t> </a:t>
            </a:r>
            <a:r>
              <a:rPr lang="en-US" err="1">
                <a:solidFill>
                  <a:srgbClr val="000000"/>
                </a:solidFill>
                <a:latin typeface="Arial" panose="020B0604020202020204" pitchFamily="34" charset="0"/>
                <a:cs typeface="Arial" panose="020B0604020202020204" pitchFamily="34" charset="0"/>
              </a:rPr>
              <a:t>instituce</a:t>
            </a:r>
            <a:r>
              <a:rPr lang="en-US">
                <a:solidFill>
                  <a:srgbClr val="000000"/>
                </a:solidFill>
                <a:latin typeface="Arial" panose="020B0604020202020204" pitchFamily="34" charset="0"/>
                <a:cs typeface="Arial" panose="020B0604020202020204" pitchFamily="34" charset="0"/>
              </a:rPr>
              <a:t> pro </a:t>
            </a:r>
            <a:r>
              <a:rPr lang="en-US" err="1">
                <a:solidFill>
                  <a:srgbClr val="000000"/>
                </a:solidFill>
                <a:latin typeface="Arial" panose="020B0604020202020204" pitchFamily="34" charset="0"/>
                <a:cs typeface="Arial" panose="020B0604020202020204" pitchFamily="34" charset="0"/>
              </a:rPr>
              <a:t>nahlašování</a:t>
            </a:r>
            <a:r>
              <a:rPr lang="en-US">
                <a:solidFill>
                  <a:srgbClr val="000000"/>
                </a:solidFill>
                <a:latin typeface="Arial" panose="020B0604020202020204" pitchFamily="34" charset="0"/>
                <a:cs typeface="Arial" panose="020B0604020202020204" pitchFamily="34" charset="0"/>
              </a:rPr>
              <a:t> a </a:t>
            </a:r>
            <a:r>
              <a:rPr lang="en-US" err="1">
                <a:solidFill>
                  <a:srgbClr val="000000"/>
                </a:solidFill>
                <a:latin typeface="Arial" panose="020B0604020202020204" pitchFamily="34" charset="0"/>
                <a:cs typeface="Arial" panose="020B0604020202020204" pitchFamily="34" charset="0"/>
              </a:rPr>
              <a:t>podporu</a:t>
            </a:r>
            <a:r>
              <a:rPr lang="en-US">
                <a:solidFill>
                  <a:srgbClr val="000000"/>
                </a:solidFill>
                <a:latin typeface="Arial" panose="020B0604020202020204" pitchFamily="34" charset="0"/>
                <a:cs typeface="Arial" panose="020B0604020202020204" pitchFamily="34" charset="0"/>
              </a:rPr>
              <a:t> </a:t>
            </a:r>
            <a:r>
              <a:rPr lang="en-US" err="1">
                <a:solidFill>
                  <a:srgbClr val="000000"/>
                </a:solidFill>
                <a:latin typeface="Arial" panose="020B0604020202020204" pitchFamily="34" charset="0"/>
                <a:cs typeface="Arial" panose="020B0604020202020204" pitchFamily="34" charset="0"/>
              </a:rPr>
              <a:t>osob</a:t>
            </a:r>
            <a:r>
              <a:rPr lang="en-US" sz="1800" b="0" i="0">
                <a:solidFill>
                  <a:srgbClr val="000000"/>
                </a:solidFill>
                <a:effectLst/>
                <a:latin typeface="Arial" panose="020B0604020202020204" pitchFamily="34" charset="0"/>
                <a:cs typeface="Arial" panose="020B0604020202020204" pitchFamily="34" charset="0"/>
              </a:rPr>
              <a:t>, </a:t>
            </a:r>
            <a:r>
              <a:rPr lang="en-US" err="1">
                <a:solidFill>
                  <a:srgbClr val="000000"/>
                </a:solidFill>
                <a:latin typeface="Arial" panose="020B0604020202020204" pitchFamily="34" charset="0"/>
                <a:cs typeface="Arial" panose="020B0604020202020204" pitchFamily="34" charset="0"/>
              </a:rPr>
              <a:t>které</a:t>
            </a:r>
            <a:r>
              <a:rPr lang="en-US">
                <a:solidFill>
                  <a:srgbClr val="000000"/>
                </a:solidFill>
                <a:latin typeface="Arial" panose="020B0604020202020204" pitchFamily="34" charset="0"/>
                <a:cs typeface="Arial" panose="020B0604020202020204" pitchFamily="34" charset="0"/>
              </a:rPr>
              <a:t> GPN </a:t>
            </a:r>
            <a:r>
              <a:rPr lang="en-US" err="1">
                <a:solidFill>
                  <a:srgbClr val="000000"/>
                </a:solidFill>
                <a:latin typeface="Arial" panose="020B0604020202020204" pitchFamily="34" charset="0"/>
                <a:cs typeface="Arial" panose="020B0604020202020204" pitchFamily="34" charset="0"/>
              </a:rPr>
              <a:t>nahlašují</a:t>
            </a:r>
            <a:r>
              <a:rPr lang="en-US" sz="1800" b="0" i="0">
                <a:solidFill>
                  <a:srgbClr val="000000"/>
                </a:solidFill>
                <a:effectLst/>
                <a:latin typeface="Arial" panose="020B0604020202020204" pitchFamily="34" charset="0"/>
                <a:cs typeface="Arial" panose="020B0604020202020204" pitchFamily="34" charset="0"/>
              </a:rPr>
              <a:t>, </a:t>
            </a:r>
            <a:r>
              <a:rPr lang="en-US" err="1">
                <a:solidFill>
                  <a:srgbClr val="000000"/>
                </a:solidFill>
                <a:latin typeface="Arial" panose="020B0604020202020204" pitchFamily="34" charset="0"/>
                <a:cs typeface="Arial" panose="020B0604020202020204" pitchFamily="34" charset="0"/>
              </a:rPr>
              <a:t>včetně</a:t>
            </a:r>
            <a:r>
              <a:rPr lang="en-US">
                <a:solidFill>
                  <a:srgbClr val="000000"/>
                </a:solidFill>
                <a:latin typeface="Arial" panose="020B0604020202020204" pitchFamily="34" charset="0"/>
                <a:cs typeface="Arial" panose="020B0604020202020204" pitchFamily="34" charset="0"/>
              </a:rPr>
              <a:t> </a:t>
            </a:r>
            <a:r>
              <a:rPr lang="en-US" err="1">
                <a:solidFill>
                  <a:srgbClr val="000000"/>
                </a:solidFill>
                <a:latin typeface="Arial" panose="020B0604020202020204" pitchFamily="34" charset="0"/>
                <a:cs typeface="Arial" panose="020B0604020202020204" pitchFamily="34" charset="0"/>
              </a:rPr>
              <a:t>obětí</a:t>
            </a:r>
            <a:r>
              <a:rPr lang="en-US" sz="1800" b="0" i="0">
                <a:solidFill>
                  <a:srgbClr val="000000"/>
                </a:solidFill>
                <a:effectLst/>
                <a:latin typeface="Arial" panose="020B0604020202020204" pitchFamily="34" charset="0"/>
                <a:cs typeface="Arial" panose="020B0604020202020204" pitchFamily="34" charset="0"/>
              </a:rPr>
              <a:t>, </a:t>
            </a:r>
            <a:r>
              <a:rPr lang="en-US" err="1">
                <a:solidFill>
                  <a:srgbClr val="000000"/>
                </a:solidFill>
                <a:latin typeface="Arial" panose="020B0604020202020204" pitchFamily="34" charset="0"/>
                <a:cs typeface="Arial" panose="020B0604020202020204" pitchFamily="34" charset="0"/>
              </a:rPr>
              <a:t>přeživších</a:t>
            </a:r>
            <a:r>
              <a:rPr lang="en-US" sz="1800" b="0" i="0">
                <a:solidFill>
                  <a:srgbClr val="000000"/>
                </a:solidFill>
                <a:effectLst/>
                <a:latin typeface="Arial" panose="020B0604020202020204" pitchFamily="34" charset="0"/>
                <a:cs typeface="Arial" panose="020B0604020202020204" pitchFamily="34" charset="0"/>
              </a:rPr>
              <a:t>, </a:t>
            </a:r>
            <a:r>
              <a:rPr lang="en-US" err="1">
                <a:solidFill>
                  <a:srgbClr val="000000"/>
                </a:solidFill>
                <a:latin typeface="Arial" panose="020B0604020202020204" pitchFamily="34" charset="0"/>
                <a:cs typeface="Arial" panose="020B0604020202020204" pitchFamily="34" charset="0"/>
              </a:rPr>
              <a:t>přihlížejících</a:t>
            </a:r>
            <a:r>
              <a:rPr lang="en-US" sz="1800" b="0" i="0">
                <a:solidFill>
                  <a:srgbClr val="000000"/>
                </a:solidFill>
                <a:effectLst/>
                <a:latin typeface="Arial" panose="020B0604020202020204" pitchFamily="34" charset="0"/>
                <a:cs typeface="Arial" panose="020B0604020202020204" pitchFamily="34" charset="0"/>
              </a:rPr>
              <a:t>, </a:t>
            </a:r>
            <a:r>
              <a:rPr lang="en-US" err="1">
                <a:solidFill>
                  <a:srgbClr val="000000"/>
                </a:solidFill>
                <a:latin typeface="Arial" panose="020B0604020202020204" pitchFamily="34" charset="0"/>
                <a:cs typeface="Arial" panose="020B0604020202020204" pitchFamily="34" charset="0"/>
              </a:rPr>
              <a:t>oznamovatelů</a:t>
            </a:r>
            <a:r>
              <a:rPr lang="en-US">
                <a:solidFill>
                  <a:srgbClr val="000000"/>
                </a:solidFill>
                <a:latin typeface="Arial" panose="020B0604020202020204" pitchFamily="34" charset="0"/>
                <a:cs typeface="Arial" panose="020B0604020202020204" pitchFamily="34" charset="0"/>
              </a:rPr>
              <a:t>/ek</a:t>
            </a:r>
            <a:r>
              <a:rPr lang="en-US" sz="1800" b="0" i="0">
                <a:solidFill>
                  <a:srgbClr val="000000"/>
                </a:solidFill>
                <a:effectLst/>
                <a:latin typeface="Arial" panose="020B0604020202020204" pitchFamily="34" charset="0"/>
                <a:cs typeface="Arial" panose="020B0604020202020204" pitchFamily="34" charset="0"/>
              </a:rPr>
              <a:t>, </a:t>
            </a:r>
            <a:r>
              <a:rPr lang="en-US" err="1">
                <a:solidFill>
                  <a:srgbClr val="000000"/>
                </a:solidFill>
                <a:latin typeface="Arial" panose="020B0604020202020204" pitchFamily="34" charset="0"/>
                <a:cs typeface="Arial" panose="020B0604020202020204" pitchFamily="34" charset="0"/>
              </a:rPr>
              <a:t>zprostředkovatelů</a:t>
            </a:r>
            <a:r>
              <a:rPr lang="en-US">
                <a:solidFill>
                  <a:srgbClr val="000000"/>
                </a:solidFill>
                <a:latin typeface="Arial" panose="020B0604020202020204" pitchFamily="34" charset="0"/>
                <a:cs typeface="Arial" panose="020B0604020202020204" pitchFamily="34" charset="0"/>
              </a:rPr>
              <a:t>/ek </a:t>
            </a:r>
            <a:r>
              <a:rPr lang="en-US" err="1">
                <a:solidFill>
                  <a:srgbClr val="000000"/>
                </a:solidFill>
                <a:latin typeface="Arial" panose="020B0604020202020204" pitchFamily="34" charset="0"/>
                <a:cs typeface="Arial" panose="020B0604020202020204" pitchFamily="34" charset="0"/>
              </a:rPr>
              <a:t>atd</a:t>
            </a:r>
            <a:r>
              <a:rPr lang="en-US" sz="1800" b="0" i="0">
                <a:solidFill>
                  <a:srgbClr val="000000"/>
                </a:solidFill>
                <a:effectLst/>
                <a:latin typeface="Arial" panose="020B0604020202020204" pitchFamily="34" charset="0"/>
                <a:cs typeface="Arial" panose="020B0604020202020204" pitchFamily="34" charset="0"/>
              </a:rPr>
              <a:t>.</a:t>
            </a:r>
            <a:endParaRPr lang="cs-CZ">
              <a:latin typeface="Arial" panose="020B0604020202020204" pitchFamily="34" charset="0"/>
              <a:cs typeface="Arial" panose="020B0604020202020204" pitchFamily="34" charset="0"/>
            </a:endParaRPr>
          </a:p>
          <a:p>
            <a:pPr>
              <a:lnSpc>
                <a:spcPct val="130000"/>
              </a:lnSpc>
            </a:pPr>
            <a:endParaRPr lang="en-US">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471739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6C6B85A1-21F2-BAAC-007C-880D4D0CBD06}"/>
              </a:ext>
            </a:extLst>
          </p:cNvPr>
          <p:cNvSpPr txBox="1">
            <a:spLocks/>
          </p:cNvSpPr>
          <p:nvPr/>
        </p:nvSpPr>
        <p:spPr>
          <a:xfrm>
            <a:off x="1046922" y="1129932"/>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US" b="1" err="1">
                <a:latin typeface="+mn-lt"/>
                <a:ea typeface="Calibri"/>
                <a:cs typeface="Arial"/>
              </a:rPr>
              <a:t>Základní</a:t>
            </a:r>
            <a:r>
              <a:rPr lang="en-US" b="1">
                <a:latin typeface="+mn-lt"/>
                <a:ea typeface="Calibri"/>
                <a:cs typeface="Arial"/>
              </a:rPr>
              <a:t> </a:t>
            </a:r>
            <a:r>
              <a:rPr lang="en-US" b="1" err="1">
                <a:latin typeface="+mn-lt"/>
                <a:ea typeface="Calibri"/>
                <a:cs typeface="Arial"/>
              </a:rPr>
              <a:t>pravidla</a:t>
            </a:r>
            <a:r>
              <a:rPr lang="en-US" b="1">
                <a:latin typeface="+mn-lt"/>
                <a:ea typeface="Calibri"/>
                <a:cs typeface="Arial"/>
              </a:rPr>
              <a:t> </a:t>
            </a:r>
            <a:r>
              <a:rPr lang="en-US" b="1" err="1">
                <a:latin typeface="+mn-lt"/>
                <a:ea typeface="Calibri"/>
                <a:cs typeface="Arial"/>
              </a:rPr>
              <a:t>školení</a:t>
            </a:r>
            <a:r>
              <a:rPr lang="en-US" b="1">
                <a:latin typeface="+mn-lt"/>
                <a:ea typeface="Calibri"/>
                <a:cs typeface="Arial"/>
              </a:rPr>
              <a:t> </a:t>
            </a:r>
            <a:endParaRPr lang="en-US" b="1">
              <a:latin typeface="+mn-lt"/>
              <a:ea typeface="Calibri"/>
            </a:endParaRPr>
          </a:p>
        </p:txBody>
      </p:sp>
      <p:sp>
        <p:nvSpPr>
          <p:cNvPr id="9" name="TextBox 8">
            <a:extLst>
              <a:ext uri="{FF2B5EF4-FFF2-40B4-BE49-F238E27FC236}">
                <a16:creationId xmlns:a16="http://schemas.microsoft.com/office/drawing/2014/main" id="{4F673D3D-197B-E3FE-42F9-7F62C9A3845E}"/>
              </a:ext>
            </a:extLst>
          </p:cNvPr>
          <p:cNvSpPr txBox="1"/>
          <p:nvPr/>
        </p:nvSpPr>
        <p:spPr>
          <a:xfrm>
            <a:off x="7997413" y="3256915"/>
            <a:ext cx="2978978" cy="1754326"/>
          </a:xfrm>
          <a:prstGeom prst="rect">
            <a:avLst/>
          </a:prstGeom>
          <a:noFill/>
        </p:spPr>
        <p:txBody>
          <a:bodyPr wrap="square" lIns="91440" tIns="45720" rIns="91440" bIns="45720" rtlCol="0" anchor="t">
            <a:spAutoFit/>
          </a:bodyPr>
          <a:lstStyle/>
          <a:p>
            <a:r>
              <a:rPr lang="en-GB">
                <a:solidFill>
                  <a:schemeClr val="bg2"/>
                </a:solidFill>
                <a:ea typeface="+mn-lt"/>
                <a:cs typeface="+mn-lt"/>
              </a:rPr>
              <a:t>Toto je </a:t>
            </a:r>
            <a:r>
              <a:rPr lang="en-GB" err="1">
                <a:solidFill>
                  <a:schemeClr val="bg2"/>
                </a:solidFill>
                <a:ea typeface="+mn-lt"/>
                <a:cs typeface="+mn-lt"/>
              </a:rPr>
              <a:t>bezpečný</a:t>
            </a:r>
            <a:r>
              <a:rPr lang="en-GB">
                <a:solidFill>
                  <a:schemeClr val="bg2"/>
                </a:solidFill>
                <a:ea typeface="+mn-lt"/>
                <a:cs typeface="+mn-lt"/>
              </a:rPr>
              <a:t> </a:t>
            </a:r>
            <a:r>
              <a:rPr lang="en-GB" err="1">
                <a:solidFill>
                  <a:schemeClr val="bg2"/>
                </a:solidFill>
                <a:ea typeface="+mn-lt"/>
                <a:cs typeface="+mn-lt"/>
              </a:rPr>
              <a:t>prostor</a:t>
            </a:r>
            <a:r>
              <a:rPr lang="en-GB">
                <a:solidFill>
                  <a:schemeClr val="bg2"/>
                </a:solidFill>
                <a:ea typeface="+mn-lt"/>
                <a:cs typeface="+mn-lt"/>
              </a:rPr>
              <a:t> pro </a:t>
            </a:r>
            <a:r>
              <a:rPr lang="en-GB" err="1">
                <a:solidFill>
                  <a:schemeClr val="bg2"/>
                </a:solidFill>
                <a:ea typeface="+mn-lt"/>
                <a:cs typeface="+mn-lt"/>
              </a:rPr>
              <a:t>sdílení</a:t>
            </a:r>
            <a:r>
              <a:rPr lang="en-GB">
                <a:solidFill>
                  <a:schemeClr val="bg2"/>
                </a:solidFill>
                <a:ea typeface="+mn-lt"/>
                <a:cs typeface="+mn-lt"/>
              </a:rPr>
              <a:t> </a:t>
            </a:r>
            <a:r>
              <a:rPr lang="en-GB" err="1">
                <a:solidFill>
                  <a:schemeClr val="bg2"/>
                </a:solidFill>
                <a:ea typeface="+mn-lt"/>
                <a:cs typeface="+mn-lt"/>
              </a:rPr>
              <a:t>zkušeností</a:t>
            </a:r>
            <a:r>
              <a:rPr lang="en-GB">
                <a:solidFill>
                  <a:schemeClr val="bg2"/>
                </a:solidFill>
                <a:ea typeface="+mn-lt"/>
                <a:cs typeface="+mn-lt"/>
              </a:rPr>
              <a:t> - </a:t>
            </a:r>
            <a:r>
              <a:rPr lang="en-GB" err="1">
                <a:solidFill>
                  <a:schemeClr val="bg2"/>
                </a:solidFill>
                <a:ea typeface="+mn-lt"/>
                <a:cs typeface="+mn-lt"/>
              </a:rPr>
              <a:t>důvěrnost</a:t>
            </a:r>
            <a:r>
              <a:rPr lang="en-GB">
                <a:solidFill>
                  <a:schemeClr val="bg2"/>
                </a:solidFill>
                <a:ea typeface="+mn-lt"/>
                <a:cs typeface="+mn-lt"/>
              </a:rPr>
              <a:t> je </a:t>
            </a:r>
            <a:r>
              <a:rPr lang="en-GB" err="1">
                <a:solidFill>
                  <a:schemeClr val="bg2"/>
                </a:solidFill>
                <a:ea typeface="+mn-lt"/>
                <a:cs typeface="+mn-lt"/>
              </a:rPr>
              <a:t>nanejvýš</a:t>
            </a:r>
            <a:r>
              <a:rPr lang="en-GB">
                <a:solidFill>
                  <a:schemeClr val="bg2"/>
                </a:solidFill>
                <a:ea typeface="+mn-lt"/>
                <a:cs typeface="+mn-lt"/>
              </a:rPr>
              <a:t> </a:t>
            </a:r>
            <a:r>
              <a:rPr lang="en-GB" err="1">
                <a:solidFill>
                  <a:schemeClr val="bg2"/>
                </a:solidFill>
                <a:ea typeface="+mn-lt"/>
                <a:cs typeface="+mn-lt"/>
              </a:rPr>
              <a:t>důležitá</a:t>
            </a:r>
            <a:r>
              <a:rPr lang="en-GB">
                <a:solidFill>
                  <a:schemeClr val="bg2"/>
                </a:solidFill>
                <a:ea typeface="+mn-lt"/>
                <a:cs typeface="+mn-lt"/>
              </a:rPr>
              <a:t>. </a:t>
            </a:r>
            <a:r>
              <a:rPr lang="en-GB" err="1">
                <a:solidFill>
                  <a:schemeClr val="bg2"/>
                </a:solidFill>
                <a:ea typeface="+mn-lt"/>
                <a:cs typeface="+mn-lt"/>
              </a:rPr>
              <a:t>Chovejme</a:t>
            </a:r>
            <a:r>
              <a:rPr lang="en-GB">
                <a:solidFill>
                  <a:schemeClr val="bg2"/>
                </a:solidFill>
                <a:ea typeface="+mn-lt"/>
                <a:cs typeface="+mn-lt"/>
              </a:rPr>
              <a:t> se </a:t>
            </a:r>
            <a:r>
              <a:rPr lang="en-GB" err="1">
                <a:solidFill>
                  <a:schemeClr val="bg2"/>
                </a:solidFill>
                <a:ea typeface="+mn-lt"/>
                <a:cs typeface="+mn-lt"/>
              </a:rPr>
              <a:t>ke</a:t>
            </a:r>
            <a:r>
              <a:rPr lang="en-GB">
                <a:solidFill>
                  <a:schemeClr val="bg2"/>
                </a:solidFill>
                <a:ea typeface="+mn-lt"/>
                <a:cs typeface="+mn-lt"/>
              </a:rPr>
              <a:t> </a:t>
            </a:r>
            <a:r>
              <a:rPr lang="en-GB" err="1">
                <a:solidFill>
                  <a:schemeClr val="bg2"/>
                </a:solidFill>
                <a:ea typeface="+mn-lt"/>
                <a:cs typeface="+mn-lt"/>
              </a:rPr>
              <a:t>zkušenostem</a:t>
            </a:r>
            <a:r>
              <a:rPr lang="en-GB">
                <a:solidFill>
                  <a:schemeClr val="bg2"/>
                </a:solidFill>
                <a:ea typeface="+mn-lt"/>
                <a:cs typeface="+mn-lt"/>
              </a:rPr>
              <a:t> </a:t>
            </a:r>
            <a:r>
              <a:rPr lang="en-GB" err="1">
                <a:solidFill>
                  <a:schemeClr val="bg2"/>
                </a:solidFill>
                <a:ea typeface="+mn-lt"/>
                <a:cs typeface="+mn-lt"/>
              </a:rPr>
              <a:t>ostatních</a:t>
            </a:r>
            <a:r>
              <a:rPr lang="en-GB">
                <a:solidFill>
                  <a:schemeClr val="bg2"/>
                </a:solidFill>
                <a:ea typeface="+mn-lt"/>
                <a:cs typeface="+mn-lt"/>
              </a:rPr>
              <a:t> s </a:t>
            </a:r>
            <a:r>
              <a:rPr lang="en-GB" err="1">
                <a:solidFill>
                  <a:schemeClr val="bg2"/>
                </a:solidFill>
                <a:ea typeface="+mn-lt"/>
                <a:cs typeface="+mn-lt"/>
              </a:rPr>
              <a:t>respektem</a:t>
            </a:r>
            <a:r>
              <a:rPr lang="en-GB">
                <a:solidFill>
                  <a:schemeClr val="bg2"/>
                </a:solidFill>
                <a:ea typeface="+mn-lt"/>
                <a:cs typeface="+mn-lt"/>
              </a:rPr>
              <a:t>.</a:t>
            </a:r>
            <a:endParaRPr lang="cs-CZ">
              <a:solidFill>
                <a:schemeClr val="bg2"/>
              </a:solidFill>
              <a:ea typeface="+mn-lt"/>
              <a:cs typeface="+mn-lt"/>
            </a:endParaRPr>
          </a:p>
        </p:txBody>
      </p:sp>
      <p:sp>
        <p:nvSpPr>
          <p:cNvPr id="10" name="TextBox 9">
            <a:extLst>
              <a:ext uri="{FF2B5EF4-FFF2-40B4-BE49-F238E27FC236}">
                <a16:creationId xmlns:a16="http://schemas.microsoft.com/office/drawing/2014/main" id="{4DC177AB-78F1-8C26-3AA5-ECC61103E19E}"/>
              </a:ext>
            </a:extLst>
          </p:cNvPr>
          <p:cNvSpPr txBox="1"/>
          <p:nvPr/>
        </p:nvSpPr>
        <p:spPr>
          <a:xfrm>
            <a:off x="4361482" y="3297466"/>
            <a:ext cx="2978978" cy="1477328"/>
          </a:xfrm>
          <a:prstGeom prst="rect">
            <a:avLst/>
          </a:prstGeom>
          <a:noFill/>
        </p:spPr>
        <p:txBody>
          <a:bodyPr wrap="square" lIns="91440" tIns="45720" rIns="91440" bIns="45720" rtlCol="0" anchor="t">
            <a:spAutoFit/>
          </a:bodyPr>
          <a:lstStyle/>
          <a:p>
            <a:r>
              <a:rPr lang="en-GB" err="1">
                <a:solidFill>
                  <a:schemeClr val="bg2"/>
                </a:solidFill>
                <a:ea typeface="+mn-lt"/>
                <a:cs typeface="+mn-lt"/>
              </a:rPr>
              <a:t>Odpovědi</a:t>
            </a:r>
            <a:r>
              <a:rPr lang="en-GB">
                <a:solidFill>
                  <a:schemeClr val="bg2"/>
                </a:solidFill>
                <a:ea typeface="+mn-lt"/>
                <a:cs typeface="+mn-lt"/>
              </a:rPr>
              <a:t> a </a:t>
            </a:r>
            <a:r>
              <a:rPr lang="en-GB" err="1">
                <a:solidFill>
                  <a:schemeClr val="bg2"/>
                </a:solidFill>
                <a:ea typeface="+mn-lt"/>
                <a:cs typeface="+mn-lt"/>
              </a:rPr>
              <a:t>otázky</a:t>
            </a:r>
            <a:r>
              <a:rPr lang="en-GB">
                <a:solidFill>
                  <a:schemeClr val="bg2"/>
                </a:solidFill>
                <a:ea typeface="+mn-lt"/>
                <a:cs typeface="+mn-lt"/>
              </a:rPr>
              <a:t> </a:t>
            </a:r>
            <a:r>
              <a:rPr lang="en-GB" err="1">
                <a:solidFill>
                  <a:schemeClr val="bg2"/>
                </a:solidFill>
                <a:ea typeface="+mn-lt"/>
                <a:cs typeface="+mn-lt"/>
              </a:rPr>
              <a:t>pokládejme</a:t>
            </a:r>
            <a:r>
              <a:rPr lang="en-GB">
                <a:solidFill>
                  <a:schemeClr val="bg2"/>
                </a:solidFill>
                <a:ea typeface="+mn-lt"/>
                <a:cs typeface="+mn-lt"/>
              </a:rPr>
              <a:t> </a:t>
            </a:r>
            <a:r>
              <a:rPr lang="en-GB" err="1">
                <a:solidFill>
                  <a:schemeClr val="bg2"/>
                </a:solidFill>
                <a:ea typeface="+mn-lt"/>
                <a:cs typeface="+mn-lt"/>
              </a:rPr>
              <a:t>stručně</a:t>
            </a:r>
            <a:r>
              <a:rPr lang="en-GB">
                <a:solidFill>
                  <a:schemeClr val="bg2"/>
                </a:solidFill>
                <a:ea typeface="+mn-lt"/>
                <a:cs typeface="+mn-lt"/>
              </a:rPr>
              <a:t> a </a:t>
            </a:r>
            <a:r>
              <a:rPr lang="en-GB" err="1">
                <a:solidFill>
                  <a:schemeClr val="bg2"/>
                </a:solidFill>
                <a:ea typeface="+mn-lt"/>
                <a:cs typeface="+mn-lt"/>
              </a:rPr>
              <a:t>výstižně</a:t>
            </a:r>
            <a:r>
              <a:rPr lang="en-GB">
                <a:solidFill>
                  <a:schemeClr val="bg2"/>
                </a:solidFill>
                <a:ea typeface="+mn-lt"/>
                <a:cs typeface="+mn-lt"/>
              </a:rPr>
              <a:t>. </a:t>
            </a:r>
            <a:r>
              <a:rPr lang="en-GB" err="1">
                <a:solidFill>
                  <a:schemeClr val="bg2"/>
                </a:solidFill>
                <a:ea typeface="+mn-lt"/>
                <a:cs typeface="+mn-lt"/>
              </a:rPr>
              <a:t>Respektujme</a:t>
            </a:r>
            <a:r>
              <a:rPr lang="en-GB">
                <a:solidFill>
                  <a:schemeClr val="bg2"/>
                </a:solidFill>
                <a:ea typeface="+mn-lt"/>
                <a:cs typeface="+mn-lt"/>
              </a:rPr>
              <a:t> </a:t>
            </a:r>
            <a:r>
              <a:rPr lang="en-GB" err="1">
                <a:solidFill>
                  <a:schemeClr val="bg2"/>
                </a:solidFill>
                <a:ea typeface="+mn-lt"/>
                <a:cs typeface="+mn-lt"/>
              </a:rPr>
              <a:t>rozvrh</a:t>
            </a:r>
            <a:r>
              <a:rPr lang="en-GB">
                <a:solidFill>
                  <a:schemeClr val="bg2"/>
                </a:solidFill>
                <a:ea typeface="+mn-lt"/>
                <a:cs typeface="+mn-lt"/>
              </a:rPr>
              <a:t> a </a:t>
            </a:r>
            <a:r>
              <a:rPr lang="en-GB" err="1">
                <a:solidFill>
                  <a:schemeClr val="bg2"/>
                </a:solidFill>
                <a:ea typeface="+mn-lt"/>
                <a:cs typeface="+mn-lt"/>
              </a:rPr>
              <a:t>vracejme</a:t>
            </a:r>
            <a:r>
              <a:rPr lang="en-GB">
                <a:solidFill>
                  <a:schemeClr val="bg2"/>
                </a:solidFill>
                <a:ea typeface="+mn-lt"/>
                <a:cs typeface="+mn-lt"/>
              </a:rPr>
              <a:t> se z </a:t>
            </a:r>
            <a:r>
              <a:rPr lang="en-GB" err="1">
                <a:solidFill>
                  <a:schemeClr val="bg2"/>
                </a:solidFill>
                <a:ea typeface="+mn-lt"/>
                <a:cs typeface="+mn-lt"/>
              </a:rPr>
              <a:t>přestávek</a:t>
            </a:r>
            <a:r>
              <a:rPr lang="en-GB">
                <a:solidFill>
                  <a:schemeClr val="bg2"/>
                </a:solidFill>
                <a:ea typeface="+mn-lt"/>
                <a:cs typeface="+mn-lt"/>
              </a:rPr>
              <a:t> </a:t>
            </a:r>
            <a:r>
              <a:rPr lang="en-GB" err="1">
                <a:solidFill>
                  <a:schemeClr val="bg2"/>
                </a:solidFill>
                <a:ea typeface="+mn-lt"/>
                <a:cs typeface="+mn-lt"/>
              </a:rPr>
              <a:t>včas</a:t>
            </a:r>
            <a:r>
              <a:rPr lang="en-GB">
                <a:solidFill>
                  <a:schemeClr val="bg2"/>
                </a:solidFill>
                <a:ea typeface="+mn-lt"/>
                <a:cs typeface="+mn-lt"/>
              </a:rPr>
              <a:t>. </a:t>
            </a:r>
            <a:endParaRPr lang="cs-CZ">
              <a:solidFill>
                <a:schemeClr val="bg2"/>
              </a:solidFill>
              <a:ea typeface="Open Sans"/>
              <a:cs typeface="Open Sans"/>
            </a:endParaRPr>
          </a:p>
        </p:txBody>
      </p:sp>
      <p:sp>
        <p:nvSpPr>
          <p:cNvPr id="11" name="TextBox 10">
            <a:extLst>
              <a:ext uri="{FF2B5EF4-FFF2-40B4-BE49-F238E27FC236}">
                <a16:creationId xmlns:a16="http://schemas.microsoft.com/office/drawing/2014/main" id="{A773D8E2-234F-FEE3-8C19-7193D0DFD59B}"/>
              </a:ext>
            </a:extLst>
          </p:cNvPr>
          <p:cNvSpPr txBox="1"/>
          <p:nvPr/>
        </p:nvSpPr>
        <p:spPr>
          <a:xfrm>
            <a:off x="616776" y="3256915"/>
            <a:ext cx="2978978" cy="1477328"/>
          </a:xfrm>
          <a:prstGeom prst="rect">
            <a:avLst/>
          </a:prstGeom>
          <a:noFill/>
        </p:spPr>
        <p:txBody>
          <a:bodyPr wrap="square" lIns="91440" tIns="45720" rIns="91440" bIns="45720" rtlCol="0" anchor="t">
            <a:spAutoFit/>
          </a:bodyPr>
          <a:lstStyle/>
          <a:p>
            <a:r>
              <a:rPr lang="en-GB" err="1">
                <a:solidFill>
                  <a:schemeClr val="bg2"/>
                </a:solidFill>
                <a:cs typeface="Arial"/>
              </a:rPr>
              <a:t>Podržme</a:t>
            </a:r>
            <a:r>
              <a:rPr lang="en-GB">
                <a:solidFill>
                  <a:schemeClr val="bg2"/>
                </a:solidFill>
                <a:cs typeface="Arial"/>
              </a:rPr>
              <a:t> </a:t>
            </a:r>
            <a:r>
              <a:rPr lang="en-GB" err="1">
                <a:solidFill>
                  <a:schemeClr val="bg2"/>
                </a:solidFill>
                <a:cs typeface="Arial"/>
              </a:rPr>
              <a:t>prosím</a:t>
            </a:r>
            <a:r>
              <a:rPr lang="en-GB">
                <a:solidFill>
                  <a:schemeClr val="bg2"/>
                </a:solidFill>
                <a:cs typeface="Arial"/>
              </a:rPr>
              <a:t> </a:t>
            </a:r>
            <a:r>
              <a:rPr lang="en-GB" err="1">
                <a:solidFill>
                  <a:schemeClr val="bg2"/>
                </a:solidFill>
                <a:cs typeface="Arial"/>
              </a:rPr>
              <a:t>své</a:t>
            </a:r>
            <a:r>
              <a:rPr lang="en-GB">
                <a:solidFill>
                  <a:schemeClr val="bg2"/>
                </a:solidFill>
                <a:cs typeface="Arial"/>
              </a:rPr>
              <a:t> </a:t>
            </a:r>
            <a:r>
              <a:rPr lang="en-GB" err="1">
                <a:solidFill>
                  <a:schemeClr val="bg2"/>
                </a:solidFill>
                <a:cs typeface="Arial"/>
              </a:rPr>
              <a:t>myšlenky</a:t>
            </a:r>
            <a:r>
              <a:rPr lang="en-GB">
                <a:solidFill>
                  <a:schemeClr val="bg2"/>
                </a:solidFill>
                <a:cs typeface="Arial"/>
              </a:rPr>
              <a:t> a </a:t>
            </a:r>
            <a:r>
              <a:rPr lang="en-GB" err="1">
                <a:solidFill>
                  <a:schemeClr val="bg2"/>
                </a:solidFill>
                <a:cs typeface="Arial"/>
              </a:rPr>
              <a:t>otázky</a:t>
            </a:r>
            <a:r>
              <a:rPr lang="en-GB">
                <a:solidFill>
                  <a:schemeClr val="bg2"/>
                </a:solidFill>
                <a:cs typeface="Arial"/>
              </a:rPr>
              <a:t>, a </a:t>
            </a:r>
            <a:r>
              <a:rPr lang="en-GB" err="1">
                <a:solidFill>
                  <a:schemeClr val="bg2"/>
                </a:solidFill>
                <a:cs typeface="Arial"/>
              </a:rPr>
              <a:t>během</a:t>
            </a:r>
            <a:r>
              <a:rPr lang="en-GB">
                <a:solidFill>
                  <a:schemeClr val="bg2"/>
                </a:solidFill>
                <a:cs typeface="Arial"/>
              </a:rPr>
              <a:t> </a:t>
            </a:r>
            <a:r>
              <a:rPr lang="en-GB" err="1">
                <a:solidFill>
                  <a:schemeClr val="bg2"/>
                </a:solidFill>
                <a:cs typeface="Arial"/>
              </a:rPr>
              <a:t>částí</a:t>
            </a:r>
            <a:r>
              <a:rPr lang="en-GB">
                <a:solidFill>
                  <a:schemeClr val="bg2"/>
                </a:solidFill>
                <a:cs typeface="Arial"/>
              </a:rPr>
              <a:t> </a:t>
            </a:r>
            <a:r>
              <a:rPr lang="en-GB" err="1">
                <a:solidFill>
                  <a:schemeClr val="bg2"/>
                </a:solidFill>
                <a:cs typeface="Arial"/>
              </a:rPr>
              <a:t>určených</a:t>
            </a:r>
            <a:r>
              <a:rPr lang="en-GB">
                <a:solidFill>
                  <a:schemeClr val="bg2"/>
                </a:solidFill>
                <a:cs typeface="Arial"/>
              </a:rPr>
              <a:t> pro </a:t>
            </a:r>
            <a:r>
              <a:rPr lang="en-GB" err="1">
                <a:solidFill>
                  <a:schemeClr val="bg2"/>
                </a:solidFill>
                <a:cs typeface="Arial"/>
              </a:rPr>
              <a:t>dotazy</a:t>
            </a:r>
            <a:r>
              <a:rPr lang="en-GB">
                <a:solidFill>
                  <a:schemeClr val="bg2"/>
                </a:solidFill>
                <a:cs typeface="Arial"/>
              </a:rPr>
              <a:t> se </a:t>
            </a:r>
            <a:r>
              <a:rPr lang="en-GB" err="1">
                <a:solidFill>
                  <a:schemeClr val="bg2"/>
                </a:solidFill>
                <a:cs typeface="Arial"/>
              </a:rPr>
              <a:t>nebojme</a:t>
            </a:r>
            <a:r>
              <a:rPr lang="en-GB">
                <a:solidFill>
                  <a:schemeClr val="bg2"/>
                </a:solidFill>
                <a:cs typeface="Arial"/>
              </a:rPr>
              <a:t> </a:t>
            </a:r>
            <a:r>
              <a:rPr lang="en-GB" err="1">
                <a:solidFill>
                  <a:schemeClr val="bg2"/>
                </a:solidFill>
                <a:cs typeface="Arial"/>
              </a:rPr>
              <a:t>zeptat</a:t>
            </a:r>
            <a:r>
              <a:rPr lang="en-GB">
                <a:solidFill>
                  <a:schemeClr val="bg2"/>
                </a:solidFill>
                <a:cs typeface="Arial"/>
              </a:rPr>
              <a:t>.</a:t>
            </a:r>
          </a:p>
        </p:txBody>
      </p:sp>
      <p:sp>
        <p:nvSpPr>
          <p:cNvPr id="12" name="TextBox 11">
            <a:extLst>
              <a:ext uri="{FF2B5EF4-FFF2-40B4-BE49-F238E27FC236}">
                <a16:creationId xmlns:a16="http://schemas.microsoft.com/office/drawing/2014/main" id="{5A5C1A1F-4ED6-3152-A9E0-59A05C08FC92}"/>
              </a:ext>
            </a:extLst>
          </p:cNvPr>
          <p:cNvSpPr txBox="1"/>
          <p:nvPr/>
        </p:nvSpPr>
        <p:spPr>
          <a:xfrm>
            <a:off x="7997413" y="2487264"/>
            <a:ext cx="3203991" cy="707886"/>
          </a:xfrm>
          <a:prstGeom prst="rect">
            <a:avLst/>
          </a:prstGeom>
          <a:noFill/>
        </p:spPr>
        <p:txBody>
          <a:bodyPr wrap="square" lIns="91440" tIns="45720" rIns="91440" bIns="45720" rtlCol="0" anchor="t">
            <a:spAutoFit/>
          </a:bodyPr>
          <a:lstStyle/>
          <a:p>
            <a:r>
              <a:rPr lang="en-GB" sz="2000" b="1" err="1">
                <a:solidFill>
                  <a:srgbClr val="AED7BD"/>
                </a:solidFill>
                <a:cs typeface="Arial"/>
              </a:rPr>
              <a:t>Vytvářejme</a:t>
            </a:r>
            <a:r>
              <a:rPr lang="en-GB" sz="2000" b="1">
                <a:solidFill>
                  <a:srgbClr val="AED7BD"/>
                </a:solidFill>
                <a:cs typeface="Arial"/>
              </a:rPr>
              <a:t> </a:t>
            </a:r>
            <a:r>
              <a:rPr lang="en-GB" sz="2000" b="1" err="1">
                <a:solidFill>
                  <a:srgbClr val="AED7BD"/>
                </a:solidFill>
                <a:cs typeface="Arial"/>
              </a:rPr>
              <a:t>bezpečné</a:t>
            </a:r>
            <a:r>
              <a:rPr lang="en-GB" sz="2000" b="1">
                <a:solidFill>
                  <a:srgbClr val="AED7BD"/>
                </a:solidFill>
                <a:cs typeface="Arial"/>
              </a:rPr>
              <a:t> </a:t>
            </a:r>
            <a:r>
              <a:rPr lang="en-GB" sz="2000" b="1" err="1">
                <a:solidFill>
                  <a:srgbClr val="AED7BD"/>
                </a:solidFill>
                <a:cs typeface="Arial"/>
              </a:rPr>
              <a:t>prostředí</a:t>
            </a:r>
            <a:endParaRPr lang="cs-CZ" err="1"/>
          </a:p>
        </p:txBody>
      </p:sp>
      <p:sp>
        <p:nvSpPr>
          <p:cNvPr id="13" name="TextBox 12">
            <a:extLst>
              <a:ext uri="{FF2B5EF4-FFF2-40B4-BE49-F238E27FC236}">
                <a16:creationId xmlns:a16="http://schemas.microsoft.com/office/drawing/2014/main" id="{CBDFD332-162E-3043-2551-FEDB3313DB76}"/>
              </a:ext>
            </a:extLst>
          </p:cNvPr>
          <p:cNvSpPr txBox="1"/>
          <p:nvPr/>
        </p:nvSpPr>
        <p:spPr>
          <a:xfrm>
            <a:off x="616776" y="2549029"/>
            <a:ext cx="3203991" cy="400110"/>
          </a:xfrm>
          <a:prstGeom prst="rect">
            <a:avLst/>
          </a:prstGeom>
          <a:noFill/>
        </p:spPr>
        <p:txBody>
          <a:bodyPr wrap="square" lIns="91440" tIns="45720" rIns="91440" bIns="45720" rtlCol="0" anchor="t">
            <a:spAutoFit/>
          </a:bodyPr>
          <a:lstStyle/>
          <a:p>
            <a:r>
              <a:rPr lang="en-GB" sz="2000" b="1" err="1">
                <a:solidFill>
                  <a:srgbClr val="AED7BD"/>
                </a:solidFill>
                <a:ea typeface="+mn-lt"/>
                <a:cs typeface="+mn-lt"/>
              </a:rPr>
              <a:t>Ptejme</a:t>
            </a:r>
            <a:r>
              <a:rPr lang="en-GB" sz="2000" b="1">
                <a:solidFill>
                  <a:srgbClr val="AED7BD"/>
                </a:solidFill>
                <a:ea typeface="+mn-lt"/>
                <a:cs typeface="+mn-lt"/>
              </a:rPr>
              <a:t> se a </a:t>
            </a:r>
            <a:r>
              <a:rPr lang="en-GB" sz="2000" b="1" err="1">
                <a:solidFill>
                  <a:srgbClr val="AED7BD"/>
                </a:solidFill>
                <a:ea typeface="+mn-lt"/>
                <a:cs typeface="+mn-lt"/>
              </a:rPr>
              <a:t>diskutujme</a:t>
            </a:r>
            <a:endParaRPr lang="cs-CZ" b="1" err="1">
              <a:ea typeface="Open Sans"/>
              <a:cs typeface="Open Sans"/>
            </a:endParaRPr>
          </a:p>
        </p:txBody>
      </p:sp>
      <p:sp>
        <p:nvSpPr>
          <p:cNvPr id="14" name="TextBox 13">
            <a:extLst>
              <a:ext uri="{FF2B5EF4-FFF2-40B4-BE49-F238E27FC236}">
                <a16:creationId xmlns:a16="http://schemas.microsoft.com/office/drawing/2014/main" id="{2A22133B-DAD2-DC0E-BAAC-512BC250AFF5}"/>
              </a:ext>
            </a:extLst>
          </p:cNvPr>
          <p:cNvSpPr txBox="1"/>
          <p:nvPr/>
        </p:nvSpPr>
        <p:spPr>
          <a:xfrm>
            <a:off x="4338014" y="2549029"/>
            <a:ext cx="3203991" cy="400110"/>
          </a:xfrm>
          <a:prstGeom prst="rect">
            <a:avLst/>
          </a:prstGeom>
          <a:noFill/>
        </p:spPr>
        <p:txBody>
          <a:bodyPr wrap="square" lIns="91440" tIns="45720" rIns="91440" bIns="45720" rtlCol="0" anchor="t">
            <a:spAutoFit/>
          </a:bodyPr>
          <a:lstStyle/>
          <a:p>
            <a:r>
              <a:rPr lang="en-GB" sz="2000" b="1" err="1">
                <a:solidFill>
                  <a:srgbClr val="AED7BD"/>
                </a:solidFill>
                <a:cs typeface="Arial"/>
              </a:rPr>
              <a:t>Stručně</a:t>
            </a:r>
            <a:r>
              <a:rPr lang="en-GB" sz="2000" b="1">
                <a:solidFill>
                  <a:srgbClr val="AED7BD"/>
                </a:solidFill>
                <a:cs typeface="Arial"/>
              </a:rPr>
              <a:t> a </a:t>
            </a:r>
            <a:r>
              <a:rPr lang="en-GB" sz="2000" b="1" err="1">
                <a:solidFill>
                  <a:srgbClr val="AED7BD"/>
                </a:solidFill>
                <a:cs typeface="Arial"/>
              </a:rPr>
              <a:t>výstižně</a:t>
            </a:r>
            <a:endParaRPr lang="cs-CZ" err="1"/>
          </a:p>
        </p:txBody>
      </p:sp>
    </p:spTree>
    <p:extLst>
      <p:ext uri="{BB962C8B-B14F-4D97-AF65-F5344CB8AC3E}">
        <p14:creationId xmlns:p14="http://schemas.microsoft.com/office/powerpoint/2010/main" val="17458384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74A4F1F-BE2B-1188-72FE-FD96BE69B70A}"/>
              </a:ext>
            </a:extLst>
          </p:cNvPr>
          <p:cNvSpPr txBox="1"/>
          <p:nvPr/>
        </p:nvSpPr>
        <p:spPr>
          <a:xfrm>
            <a:off x="1041369" y="2168655"/>
            <a:ext cx="1824217" cy="707886"/>
          </a:xfrm>
          <a:prstGeom prst="rect">
            <a:avLst/>
          </a:prstGeom>
          <a:noFill/>
        </p:spPr>
        <p:txBody>
          <a:bodyPr wrap="none" lIns="0" tIns="45720" rIns="0" bIns="45720" rtlCol="0" anchor="t">
            <a:spAutoFit/>
          </a:bodyPr>
          <a:lstStyle/>
          <a:p>
            <a:r>
              <a:rPr lang="en-US" sz="4000" b="1" err="1">
                <a:solidFill>
                  <a:srgbClr val="5792CE"/>
                </a:solidFill>
                <a:latin typeface="Arial" panose="020B0604020202020204" pitchFamily="34" charset="0"/>
                <a:cs typeface="Arial" panose="020B0604020202020204" pitchFamily="34" charset="0"/>
              </a:rPr>
              <a:t>Politiky</a:t>
            </a:r>
            <a:endParaRPr lang="cs-CZ" err="1">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68388375-ED19-FF17-C878-81E25B6635C8}"/>
              </a:ext>
            </a:extLst>
          </p:cNvPr>
          <p:cNvSpPr txBox="1"/>
          <p:nvPr/>
        </p:nvSpPr>
        <p:spPr>
          <a:xfrm>
            <a:off x="5934459" y="2178917"/>
            <a:ext cx="2681824" cy="707886"/>
          </a:xfrm>
          <a:prstGeom prst="rect">
            <a:avLst/>
          </a:prstGeom>
          <a:noFill/>
        </p:spPr>
        <p:txBody>
          <a:bodyPr wrap="none" lIns="0" tIns="45720" rIns="0" bIns="45720" rtlCol="0" anchor="t">
            <a:spAutoFit/>
          </a:bodyPr>
          <a:lstStyle/>
          <a:p>
            <a:r>
              <a:rPr lang="en-US" sz="4000" b="1" err="1">
                <a:solidFill>
                  <a:srgbClr val="5792CE"/>
                </a:solidFill>
                <a:latin typeface="Arial" panose="020B0604020202020204" pitchFamily="34" charset="0"/>
                <a:cs typeface="Arial" panose="020B0604020202020204" pitchFamily="34" charset="0"/>
              </a:rPr>
              <a:t>Partnerství</a:t>
            </a:r>
            <a:endParaRPr lang="cs-CZ" err="1">
              <a:latin typeface="Arial" panose="020B0604020202020204" pitchFamily="34" charset="0"/>
              <a:cs typeface="Arial" panose="020B0604020202020204" pitchFamily="34" charset="0"/>
            </a:endParaRPr>
          </a:p>
        </p:txBody>
      </p:sp>
      <p:sp>
        <p:nvSpPr>
          <p:cNvPr id="7" name="Title 1">
            <a:extLst>
              <a:ext uri="{FF2B5EF4-FFF2-40B4-BE49-F238E27FC236}">
                <a16:creationId xmlns:a16="http://schemas.microsoft.com/office/drawing/2014/main" id="{4C355805-C294-294D-4447-98FF70CDC4B7}"/>
              </a:ext>
            </a:extLst>
          </p:cNvPr>
          <p:cNvSpPr>
            <a:spLocks noGrp="1"/>
          </p:cNvSpPr>
          <p:nvPr>
            <p:ph type="title"/>
          </p:nvPr>
        </p:nvSpPr>
        <p:spPr>
          <a:xfrm>
            <a:off x="1046922" y="1093356"/>
            <a:ext cx="10086975" cy="778381"/>
          </a:xfrm>
        </p:spPr>
        <p:txBody>
          <a:bodyPr/>
          <a:lstStyle/>
          <a:p>
            <a:r>
              <a:rPr lang="en-US" sz="3600" b="1" err="1"/>
              <a:t>Celostní</a:t>
            </a:r>
            <a:r>
              <a:rPr lang="en-US" sz="3600" b="1"/>
              <a:t> model 7P </a:t>
            </a:r>
            <a:r>
              <a:rPr lang="en-US" sz="3600" b="1" err="1"/>
              <a:t>projektu</a:t>
            </a:r>
            <a:r>
              <a:rPr lang="en-US" sz="3600" b="1"/>
              <a:t> </a:t>
            </a:r>
            <a:r>
              <a:rPr lang="en-US" sz="3600" b="1" err="1"/>
              <a:t>UniSAFE</a:t>
            </a:r>
            <a:r>
              <a:rPr lang="en-US" sz="3600" b="1"/>
              <a:t> </a:t>
            </a:r>
            <a:endParaRPr lang="en-US" sz="3600"/>
          </a:p>
          <a:p>
            <a:endParaRPr lang="en-US" sz="3600" b="1"/>
          </a:p>
        </p:txBody>
      </p:sp>
      <p:sp>
        <p:nvSpPr>
          <p:cNvPr id="8" name="TextBox 7">
            <a:extLst>
              <a:ext uri="{FF2B5EF4-FFF2-40B4-BE49-F238E27FC236}">
                <a16:creationId xmlns:a16="http://schemas.microsoft.com/office/drawing/2014/main" id="{B878F385-4B62-7944-6085-83BB5B3C86CC}"/>
              </a:ext>
            </a:extLst>
          </p:cNvPr>
          <p:cNvSpPr txBox="1"/>
          <p:nvPr/>
        </p:nvSpPr>
        <p:spPr>
          <a:xfrm>
            <a:off x="1041369" y="3062728"/>
            <a:ext cx="4340970" cy="2907912"/>
          </a:xfrm>
          <a:prstGeom prst="rect">
            <a:avLst/>
          </a:prstGeom>
          <a:noFill/>
        </p:spPr>
        <p:txBody>
          <a:bodyPr wrap="square" lIns="0" tIns="45720" rIns="0" bIns="45720" rtlCol="0" anchor="t">
            <a:spAutoFit/>
          </a:bodyPr>
          <a:lstStyle/>
          <a:p>
            <a:r>
              <a:rPr lang="en-US" err="1">
                <a:solidFill>
                  <a:srgbClr val="0E2234"/>
                </a:solidFill>
                <a:latin typeface="Arial" panose="020B0604020202020204" pitchFamily="34" charset="0"/>
                <a:cs typeface="Arial" panose="020B0604020202020204" pitchFamily="34" charset="0"/>
              </a:rPr>
              <a:t>Politiky</a:t>
            </a:r>
            <a:r>
              <a:rPr lang="en-US">
                <a:solidFill>
                  <a:srgbClr val="0E2234"/>
                </a:solidFill>
                <a:latin typeface="Arial" panose="020B0604020202020204" pitchFamily="34" charset="0"/>
                <a:cs typeface="Arial" panose="020B0604020202020204" pitchFamily="34" charset="0"/>
              </a:rPr>
              <a:t> se </a:t>
            </a:r>
            <a:r>
              <a:rPr lang="en-US" err="1">
                <a:solidFill>
                  <a:srgbClr val="0E2234"/>
                </a:solidFill>
                <a:latin typeface="Arial" panose="020B0604020202020204" pitchFamily="34" charset="0"/>
                <a:cs typeface="Arial" panose="020B0604020202020204" pitchFamily="34" charset="0"/>
              </a:rPr>
              <a:t>vztahují</a:t>
            </a:r>
            <a:r>
              <a:rPr lang="en-US">
                <a:solidFill>
                  <a:srgbClr val="0E2234"/>
                </a:solidFill>
                <a:latin typeface="Arial" panose="020B0604020202020204" pitchFamily="34" charset="0"/>
                <a:cs typeface="Arial" panose="020B0604020202020204" pitchFamily="34" charset="0"/>
              </a:rPr>
              <a:t> k </a:t>
            </a:r>
            <a:r>
              <a:rPr lang="en-US" err="1">
                <a:solidFill>
                  <a:srgbClr val="0E2234"/>
                </a:solidFill>
                <a:latin typeface="Arial" panose="020B0604020202020204" pitchFamily="34" charset="0"/>
                <a:cs typeface="Arial" panose="020B0604020202020204" pitchFamily="34" charset="0"/>
              </a:rPr>
              <a:t>politickým</a:t>
            </a:r>
            <a:r>
              <a:rPr lang="en-US">
                <a:solidFill>
                  <a:srgbClr val="0E2234"/>
                </a:solidFill>
                <a:latin typeface="Arial" panose="020B0604020202020204" pitchFamily="34" charset="0"/>
                <a:cs typeface="Arial" panose="020B0604020202020204" pitchFamily="34" charset="0"/>
              </a:rPr>
              <a:t> </a:t>
            </a:r>
            <a:r>
              <a:rPr lang="en-US" err="1">
                <a:solidFill>
                  <a:srgbClr val="0E2234"/>
                </a:solidFill>
                <a:latin typeface="Arial" panose="020B0604020202020204" pitchFamily="34" charset="0"/>
                <a:cs typeface="Arial" panose="020B0604020202020204" pitchFamily="34" charset="0"/>
              </a:rPr>
              <a:t>rámcům</a:t>
            </a:r>
            <a:r>
              <a:rPr lang="en-US" b="0" i="0">
                <a:solidFill>
                  <a:srgbClr val="0E2234"/>
                </a:solidFill>
                <a:effectLst/>
                <a:latin typeface="Arial" panose="020B0604020202020204" pitchFamily="34" charset="0"/>
                <a:cs typeface="Arial" panose="020B0604020202020204" pitchFamily="34" charset="0"/>
              </a:rPr>
              <a:t>, </a:t>
            </a:r>
            <a:r>
              <a:rPr lang="en-US" err="1">
                <a:solidFill>
                  <a:srgbClr val="0E2234"/>
                </a:solidFill>
                <a:latin typeface="Arial" panose="020B0604020202020204" pitchFamily="34" charset="0"/>
                <a:cs typeface="Arial" panose="020B0604020202020204" pitchFamily="34" charset="0"/>
              </a:rPr>
              <a:t>které</a:t>
            </a:r>
            <a:r>
              <a:rPr lang="en-US">
                <a:solidFill>
                  <a:srgbClr val="0E2234"/>
                </a:solidFill>
                <a:latin typeface="Arial" panose="020B0604020202020204" pitchFamily="34" charset="0"/>
                <a:cs typeface="Arial" panose="020B0604020202020204" pitchFamily="34" charset="0"/>
              </a:rPr>
              <a:t> </a:t>
            </a:r>
            <a:r>
              <a:rPr lang="en-US" err="1">
                <a:solidFill>
                  <a:srgbClr val="0E2234"/>
                </a:solidFill>
                <a:latin typeface="Arial" panose="020B0604020202020204" pitchFamily="34" charset="0"/>
                <a:cs typeface="Arial" panose="020B0604020202020204" pitchFamily="34" charset="0"/>
              </a:rPr>
              <a:t>představují</a:t>
            </a:r>
            <a:r>
              <a:rPr lang="en-US">
                <a:solidFill>
                  <a:srgbClr val="0E2234"/>
                </a:solidFill>
                <a:latin typeface="Arial" panose="020B0604020202020204" pitchFamily="34" charset="0"/>
                <a:cs typeface="Arial" panose="020B0604020202020204" pitchFamily="34" charset="0"/>
              </a:rPr>
              <a:t> </a:t>
            </a:r>
            <a:r>
              <a:rPr lang="en-US" err="1">
                <a:solidFill>
                  <a:srgbClr val="0E2234"/>
                </a:solidFill>
                <a:latin typeface="Arial" panose="020B0604020202020204" pitchFamily="34" charset="0"/>
                <a:cs typeface="Arial" panose="020B0604020202020204" pitchFamily="34" charset="0"/>
              </a:rPr>
              <a:t>ucelený</a:t>
            </a:r>
            <a:r>
              <a:rPr lang="en-US">
                <a:solidFill>
                  <a:srgbClr val="0E2234"/>
                </a:solidFill>
                <a:latin typeface="Arial" panose="020B0604020202020204" pitchFamily="34" charset="0"/>
                <a:cs typeface="Arial" panose="020B0604020202020204" pitchFamily="34" charset="0"/>
              </a:rPr>
              <a:t> </a:t>
            </a:r>
            <a:r>
              <a:rPr lang="en-US" b="1" err="1">
                <a:solidFill>
                  <a:srgbClr val="0E2234"/>
                </a:solidFill>
                <a:latin typeface="Arial" panose="020B0604020202020204" pitchFamily="34" charset="0"/>
                <a:cs typeface="Arial" panose="020B0604020202020204" pitchFamily="34" charset="0"/>
              </a:rPr>
              <a:t>soubor</a:t>
            </a:r>
            <a:r>
              <a:rPr lang="en-US" b="1">
                <a:solidFill>
                  <a:srgbClr val="0E2234"/>
                </a:solidFill>
                <a:latin typeface="Arial" panose="020B0604020202020204" pitchFamily="34" charset="0"/>
                <a:cs typeface="Arial" panose="020B0604020202020204" pitchFamily="34" charset="0"/>
              </a:rPr>
              <a:t> </a:t>
            </a:r>
            <a:r>
              <a:rPr lang="en-US" b="1" err="1">
                <a:solidFill>
                  <a:srgbClr val="0E2234"/>
                </a:solidFill>
                <a:latin typeface="Arial" panose="020B0604020202020204" pitchFamily="34" charset="0"/>
                <a:cs typeface="Arial" panose="020B0604020202020204" pitchFamily="34" charset="0"/>
              </a:rPr>
              <a:t>opatření</a:t>
            </a:r>
            <a:r>
              <a:rPr lang="en-US" b="1">
                <a:solidFill>
                  <a:srgbClr val="0E2234"/>
                </a:solidFill>
                <a:latin typeface="Arial" panose="020B0604020202020204" pitchFamily="34" charset="0"/>
                <a:cs typeface="Arial" panose="020B0604020202020204" pitchFamily="34" charset="0"/>
              </a:rPr>
              <a:t> s </a:t>
            </a:r>
            <a:r>
              <a:rPr lang="en-US" b="1" err="1">
                <a:solidFill>
                  <a:srgbClr val="0E2234"/>
                </a:solidFill>
                <a:latin typeface="Arial" panose="020B0604020202020204" pitchFamily="34" charset="0"/>
                <a:cs typeface="Arial" panose="020B0604020202020204" pitchFamily="34" charset="0"/>
              </a:rPr>
              <a:t>jasnou</a:t>
            </a:r>
            <a:r>
              <a:rPr lang="en-US" b="1">
                <a:solidFill>
                  <a:srgbClr val="0E2234"/>
                </a:solidFill>
                <a:latin typeface="Arial" panose="020B0604020202020204" pitchFamily="34" charset="0"/>
                <a:cs typeface="Arial" panose="020B0604020202020204" pitchFamily="34" charset="0"/>
              </a:rPr>
              <a:t> </a:t>
            </a:r>
            <a:r>
              <a:rPr lang="en-US" b="1" err="1">
                <a:solidFill>
                  <a:srgbClr val="0E2234"/>
                </a:solidFill>
                <a:latin typeface="Arial" panose="020B0604020202020204" pitchFamily="34" charset="0"/>
                <a:cs typeface="Arial" panose="020B0604020202020204" pitchFamily="34" charset="0"/>
              </a:rPr>
              <a:t>vizí</a:t>
            </a:r>
            <a:r>
              <a:rPr lang="en-US" b="1">
                <a:solidFill>
                  <a:srgbClr val="0E2234"/>
                </a:solidFill>
                <a:latin typeface="Arial" panose="020B0604020202020204" pitchFamily="34" charset="0"/>
                <a:cs typeface="Arial" panose="020B0604020202020204" pitchFamily="34" charset="0"/>
              </a:rPr>
              <a:t> a </a:t>
            </a:r>
            <a:r>
              <a:rPr lang="en-US" b="1" err="1">
                <a:solidFill>
                  <a:srgbClr val="0E2234"/>
                </a:solidFill>
                <a:latin typeface="Arial" panose="020B0604020202020204" pitchFamily="34" charset="0"/>
                <a:cs typeface="Arial" panose="020B0604020202020204" pitchFamily="34" charset="0"/>
              </a:rPr>
              <a:t>komplexní</a:t>
            </a:r>
            <a:r>
              <a:rPr lang="en-US" b="1">
                <a:solidFill>
                  <a:srgbClr val="0E2234"/>
                </a:solidFill>
                <a:latin typeface="Arial" panose="020B0604020202020204" pitchFamily="34" charset="0"/>
                <a:cs typeface="Arial" panose="020B0604020202020204" pitchFamily="34" charset="0"/>
              </a:rPr>
              <a:t> </a:t>
            </a:r>
            <a:r>
              <a:rPr lang="en-US" b="1" err="1">
                <a:solidFill>
                  <a:srgbClr val="0E2234"/>
                </a:solidFill>
                <a:latin typeface="Arial" panose="020B0604020202020204" pitchFamily="34" charset="0"/>
                <a:cs typeface="Arial" panose="020B0604020202020204" pitchFamily="34" charset="0"/>
              </a:rPr>
              <a:t>strategií</a:t>
            </a:r>
            <a:r>
              <a:rPr lang="en-US" b="1" i="0">
                <a:solidFill>
                  <a:srgbClr val="0E2234"/>
                </a:solidFill>
                <a:effectLst/>
                <a:latin typeface="Arial" panose="020B0604020202020204" pitchFamily="34" charset="0"/>
                <a:cs typeface="Arial" panose="020B0604020202020204" pitchFamily="34" charset="0"/>
              </a:rPr>
              <a:t>, </a:t>
            </a:r>
            <a:r>
              <a:rPr lang="en-US" b="1" err="1">
                <a:solidFill>
                  <a:srgbClr val="0E2234"/>
                </a:solidFill>
                <a:latin typeface="Arial" panose="020B0604020202020204" pitchFamily="34" charset="0"/>
                <a:cs typeface="Arial" panose="020B0604020202020204" pitchFamily="34" charset="0"/>
              </a:rPr>
              <a:t>jež</a:t>
            </a:r>
            <a:r>
              <a:rPr lang="en-US" b="1">
                <a:solidFill>
                  <a:srgbClr val="0E2234"/>
                </a:solidFill>
                <a:latin typeface="Arial" panose="020B0604020202020204" pitchFamily="34" charset="0"/>
                <a:cs typeface="Arial" panose="020B0604020202020204" pitchFamily="34" charset="0"/>
              </a:rPr>
              <a:t> </a:t>
            </a:r>
            <a:r>
              <a:rPr lang="en-US" b="1" err="1">
                <a:solidFill>
                  <a:srgbClr val="0E2234"/>
                </a:solidFill>
                <a:latin typeface="Arial" panose="020B0604020202020204" pitchFamily="34" charset="0"/>
                <a:cs typeface="Arial" panose="020B0604020202020204" pitchFamily="34" charset="0"/>
              </a:rPr>
              <a:t>reagují</a:t>
            </a:r>
            <a:r>
              <a:rPr lang="en-US" b="1">
                <a:solidFill>
                  <a:srgbClr val="0E2234"/>
                </a:solidFill>
                <a:latin typeface="Arial" panose="020B0604020202020204" pitchFamily="34" charset="0"/>
                <a:cs typeface="Arial" panose="020B0604020202020204" pitchFamily="34" charset="0"/>
              </a:rPr>
              <a:t> </a:t>
            </a:r>
            <a:r>
              <a:rPr lang="en-US" b="1" err="1">
                <a:solidFill>
                  <a:srgbClr val="0E2234"/>
                </a:solidFill>
                <a:latin typeface="Arial" panose="020B0604020202020204" pitchFamily="34" charset="0"/>
                <a:cs typeface="Arial" panose="020B0604020202020204" pitchFamily="34" charset="0"/>
              </a:rPr>
              <a:t>na</a:t>
            </a:r>
            <a:r>
              <a:rPr lang="en-US" b="1">
                <a:solidFill>
                  <a:srgbClr val="0E2234"/>
                </a:solidFill>
                <a:latin typeface="Arial" panose="020B0604020202020204" pitchFamily="34" charset="0"/>
                <a:cs typeface="Arial" panose="020B0604020202020204" pitchFamily="34" charset="0"/>
              </a:rPr>
              <a:t> </a:t>
            </a:r>
            <a:r>
              <a:rPr lang="en-US" b="1" err="1">
                <a:solidFill>
                  <a:srgbClr val="0E2234"/>
                </a:solidFill>
                <a:latin typeface="Arial" panose="020B0604020202020204" pitchFamily="34" charset="0"/>
                <a:cs typeface="Arial" panose="020B0604020202020204" pitchFamily="34" charset="0"/>
              </a:rPr>
              <a:t>problémy</a:t>
            </a:r>
            <a:r>
              <a:rPr lang="en-US" b="1">
                <a:solidFill>
                  <a:srgbClr val="0E2234"/>
                </a:solidFill>
                <a:latin typeface="Arial" panose="020B0604020202020204" pitchFamily="34" charset="0"/>
                <a:cs typeface="Arial" panose="020B0604020202020204" pitchFamily="34" charset="0"/>
              </a:rPr>
              <a:t> GPN </a:t>
            </a:r>
            <a:r>
              <a:rPr lang="en-US" b="1" err="1">
                <a:solidFill>
                  <a:srgbClr val="0E2234"/>
                </a:solidFill>
                <a:latin typeface="Arial" panose="020B0604020202020204" pitchFamily="34" charset="0"/>
                <a:cs typeface="Arial" panose="020B0604020202020204" pitchFamily="34" charset="0"/>
              </a:rPr>
              <a:t>integrálním</a:t>
            </a:r>
            <a:r>
              <a:rPr lang="en-US" b="1">
                <a:solidFill>
                  <a:srgbClr val="0E2234"/>
                </a:solidFill>
                <a:latin typeface="Arial" panose="020B0604020202020204" pitchFamily="34" charset="0"/>
                <a:cs typeface="Arial" panose="020B0604020202020204" pitchFamily="34" charset="0"/>
              </a:rPr>
              <a:t> a </a:t>
            </a:r>
            <a:r>
              <a:rPr lang="en-US" b="1" err="1">
                <a:solidFill>
                  <a:srgbClr val="0E2234"/>
                </a:solidFill>
                <a:latin typeface="Arial" panose="020B0604020202020204" pitchFamily="34" charset="0"/>
                <a:cs typeface="Arial" panose="020B0604020202020204" pitchFamily="34" charset="0"/>
              </a:rPr>
              <a:t>strukturálním</a:t>
            </a:r>
            <a:r>
              <a:rPr lang="en-US" b="1">
                <a:solidFill>
                  <a:srgbClr val="0E2234"/>
                </a:solidFill>
                <a:latin typeface="Arial" panose="020B0604020202020204" pitchFamily="34" charset="0"/>
                <a:cs typeface="Arial" panose="020B0604020202020204" pitchFamily="34" charset="0"/>
              </a:rPr>
              <a:t> </a:t>
            </a:r>
            <a:r>
              <a:rPr lang="en-US" b="1" err="1">
                <a:solidFill>
                  <a:srgbClr val="0E2234"/>
                </a:solidFill>
                <a:latin typeface="Arial" panose="020B0604020202020204" pitchFamily="34" charset="0"/>
                <a:cs typeface="Arial" panose="020B0604020202020204" pitchFamily="34" charset="0"/>
              </a:rPr>
              <a:t>způsobem</a:t>
            </a:r>
            <a:r>
              <a:rPr lang="en-US">
                <a:solidFill>
                  <a:srgbClr val="0E2234"/>
                </a:solidFill>
                <a:latin typeface="Arial" panose="020B0604020202020204" pitchFamily="34" charset="0"/>
                <a:cs typeface="Arial" panose="020B0604020202020204" pitchFamily="34" charset="0"/>
              </a:rPr>
              <a:t>. </a:t>
            </a:r>
            <a:r>
              <a:rPr lang="en-US" err="1">
                <a:solidFill>
                  <a:srgbClr val="0E2234"/>
                </a:solidFill>
                <a:latin typeface="Arial" panose="020B0604020202020204" pitchFamily="34" charset="0"/>
                <a:cs typeface="Arial" panose="020B0604020202020204" pitchFamily="34" charset="0"/>
              </a:rPr>
              <a:t>Politiky</a:t>
            </a:r>
            <a:r>
              <a:rPr lang="en-US">
                <a:solidFill>
                  <a:srgbClr val="0E2234"/>
                </a:solidFill>
                <a:latin typeface="Arial" panose="020B0604020202020204" pitchFamily="34" charset="0"/>
                <a:cs typeface="Arial" panose="020B0604020202020204" pitchFamily="34" charset="0"/>
              </a:rPr>
              <a:t> se </a:t>
            </a:r>
            <a:r>
              <a:rPr lang="en-US" err="1">
                <a:solidFill>
                  <a:srgbClr val="0E2234"/>
                </a:solidFill>
                <a:latin typeface="Arial" panose="020B0604020202020204" pitchFamily="34" charset="0"/>
                <a:cs typeface="Arial" panose="020B0604020202020204" pitchFamily="34" charset="0"/>
              </a:rPr>
              <a:t>rovněž</a:t>
            </a:r>
            <a:r>
              <a:rPr lang="en-US">
                <a:solidFill>
                  <a:srgbClr val="0E2234"/>
                </a:solidFill>
                <a:latin typeface="Arial" panose="020B0604020202020204" pitchFamily="34" charset="0"/>
                <a:cs typeface="Arial" panose="020B0604020202020204" pitchFamily="34" charset="0"/>
              </a:rPr>
              <a:t> </a:t>
            </a:r>
            <a:r>
              <a:rPr lang="en-US" err="1">
                <a:solidFill>
                  <a:srgbClr val="0E2234"/>
                </a:solidFill>
                <a:latin typeface="Arial" panose="020B0604020202020204" pitchFamily="34" charset="0"/>
                <a:cs typeface="Arial" panose="020B0604020202020204" pitchFamily="34" charset="0"/>
              </a:rPr>
              <a:t>vztahují</a:t>
            </a:r>
            <a:r>
              <a:rPr lang="en-US">
                <a:solidFill>
                  <a:srgbClr val="0E2234"/>
                </a:solidFill>
                <a:latin typeface="Arial" panose="020B0604020202020204" pitchFamily="34" charset="0"/>
                <a:cs typeface="Arial" panose="020B0604020202020204" pitchFamily="34" charset="0"/>
              </a:rPr>
              <a:t> k </a:t>
            </a:r>
            <a:r>
              <a:rPr lang="en-US" err="1">
                <a:solidFill>
                  <a:srgbClr val="0E2234"/>
                </a:solidFill>
                <a:latin typeface="Arial" panose="020B0604020202020204" pitchFamily="34" charset="0"/>
                <a:cs typeface="Arial" panose="020B0604020202020204" pitchFamily="34" charset="0"/>
              </a:rPr>
              <a:t>politickým</a:t>
            </a:r>
            <a:r>
              <a:rPr lang="en-US">
                <a:solidFill>
                  <a:srgbClr val="0E2234"/>
                </a:solidFill>
                <a:latin typeface="Arial" panose="020B0604020202020204" pitchFamily="34" charset="0"/>
                <a:cs typeface="Arial" panose="020B0604020202020204" pitchFamily="34" charset="0"/>
              </a:rPr>
              <a:t> </a:t>
            </a:r>
            <a:r>
              <a:rPr lang="en-US" err="1">
                <a:solidFill>
                  <a:srgbClr val="0E2234"/>
                </a:solidFill>
                <a:latin typeface="Arial" panose="020B0604020202020204" pitchFamily="34" charset="0"/>
                <a:cs typeface="Arial" panose="020B0604020202020204" pitchFamily="34" charset="0"/>
              </a:rPr>
              <a:t>dokumentům</a:t>
            </a:r>
            <a:r>
              <a:rPr lang="en-US" b="0" i="0">
                <a:solidFill>
                  <a:srgbClr val="0E2234"/>
                </a:solidFill>
                <a:effectLst/>
                <a:latin typeface="Arial" panose="020B0604020202020204" pitchFamily="34" charset="0"/>
                <a:cs typeface="Arial" panose="020B0604020202020204" pitchFamily="34" charset="0"/>
              </a:rPr>
              <a:t>, </a:t>
            </a:r>
            <a:r>
              <a:rPr lang="en-US" err="1">
                <a:solidFill>
                  <a:srgbClr val="0E2234"/>
                </a:solidFill>
                <a:latin typeface="Arial" panose="020B0604020202020204" pitchFamily="34" charset="0"/>
                <a:cs typeface="Arial" panose="020B0604020202020204" pitchFamily="34" charset="0"/>
              </a:rPr>
              <a:t>které</a:t>
            </a:r>
            <a:r>
              <a:rPr lang="en-US">
                <a:solidFill>
                  <a:srgbClr val="0E2234"/>
                </a:solidFill>
                <a:latin typeface="Arial" panose="020B0604020202020204" pitchFamily="34" charset="0"/>
                <a:cs typeface="Arial" panose="020B0604020202020204" pitchFamily="34" charset="0"/>
              </a:rPr>
              <a:t> </a:t>
            </a:r>
            <a:r>
              <a:rPr lang="en-US" b="1" err="1">
                <a:solidFill>
                  <a:srgbClr val="0E2234"/>
                </a:solidFill>
                <a:latin typeface="Arial" panose="020B0604020202020204" pitchFamily="34" charset="0"/>
                <a:cs typeface="Arial" panose="020B0604020202020204" pitchFamily="34" charset="0"/>
              </a:rPr>
              <a:t>výslovně</a:t>
            </a:r>
            <a:r>
              <a:rPr lang="en-US" b="1">
                <a:solidFill>
                  <a:srgbClr val="0E2234"/>
                </a:solidFill>
                <a:latin typeface="Arial" panose="020B0604020202020204" pitchFamily="34" charset="0"/>
                <a:cs typeface="Arial" panose="020B0604020202020204" pitchFamily="34" charset="0"/>
              </a:rPr>
              <a:t> a </a:t>
            </a:r>
            <a:r>
              <a:rPr lang="en-US" b="1" err="1">
                <a:solidFill>
                  <a:srgbClr val="0E2234"/>
                </a:solidFill>
                <a:latin typeface="Arial" panose="020B0604020202020204" pitchFamily="34" charset="0"/>
                <a:cs typeface="Arial" panose="020B0604020202020204" pitchFamily="34" charset="0"/>
              </a:rPr>
              <a:t>konkrétně</a:t>
            </a:r>
            <a:r>
              <a:rPr lang="en-US" b="1">
                <a:solidFill>
                  <a:srgbClr val="0E2234"/>
                </a:solidFill>
                <a:latin typeface="Arial" panose="020B0604020202020204" pitchFamily="34" charset="0"/>
                <a:cs typeface="Arial" panose="020B0604020202020204" pitchFamily="34" charset="0"/>
              </a:rPr>
              <a:t> </a:t>
            </a:r>
            <a:r>
              <a:rPr lang="en-US" b="1" err="1">
                <a:solidFill>
                  <a:srgbClr val="0E2234"/>
                </a:solidFill>
                <a:latin typeface="Arial" panose="020B0604020202020204" pitchFamily="34" charset="0"/>
                <a:cs typeface="Arial" panose="020B0604020202020204" pitchFamily="34" charset="0"/>
              </a:rPr>
              <a:t>formalizují</a:t>
            </a:r>
            <a:r>
              <a:rPr lang="en-US" b="1">
                <a:solidFill>
                  <a:srgbClr val="0E2234"/>
                </a:solidFill>
                <a:latin typeface="Arial" panose="020B0604020202020204" pitchFamily="34" charset="0"/>
                <a:cs typeface="Arial" panose="020B0604020202020204" pitchFamily="34" charset="0"/>
              </a:rPr>
              <a:t> </a:t>
            </a:r>
            <a:r>
              <a:rPr lang="en-US" b="1" err="1">
                <a:solidFill>
                  <a:srgbClr val="0E2234"/>
                </a:solidFill>
                <a:latin typeface="Arial" panose="020B0604020202020204" pitchFamily="34" charset="0"/>
                <a:cs typeface="Arial" panose="020B0604020202020204" pitchFamily="34" charset="0"/>
              </a:rPr>
              <a:t>závazek</a:t>
            </a:r>
            <a:r>
              <a:rPr lang="en-US" b="1">
                <a:solidFill>
                  <a:srgbClr val="0E2234"/>
                </a:solidFill>
                <a:latin typeface="Arial" panose="020B0604020202020204" pitchFamily="34" charset="0"/>
                <a:cs typeface="Arial" panose="020B0604020202020204" pitchFamily="34" charset="0"/>
              </a:rPr>
              <a:t> </a:t>
            </a:r>
            <a:r>
              <a:rPr lang="en-US" err="1">
                <a:solidFill>
                  <a:srgbClr val="0E2234"/>
                </a:solidFill>
                <a:latin typeface="Arial" panose="020B0604020202020204" pitchFamily="34" charset="0"/>
                <a:cs typeface="Arial" panose="020B0604020202020204" pitchFamily="34" charset="0"/>
              </a:rPr>
              <a:t>organizace</a:t>
            </a:r>
            <a:r>
              <a:rPr lang="en-US">
                <a:solidFill>
                  <a:srgbClr val="0E2234"/>
                </a:solidFill>
                <a:latin typeface="Arial" panose="020B0604020202020204" pitchFamily="34" charset="0"/>
                <a:cs typeface="Arial" panose="020B0604020202020204" pitchFamily="34" charset="0"/>
              </a:rPr>
              <a:t> </a:t>
            </a:r>
            <a:r>
              <a:rPr lang="en-US" err="1">
                <a:solidFill>
                  <a:srgbClr val="0E2234"/>
                </a:solidFill>
                <a:latin typeface="Arial" panose="020B0604020202020204" pitchFamily="34" charset="0"/>
                <a:cs typeface="Arial" panose="020B0604020202020204" pitchFamily="34" charset="0"/>
              </a:rPr>
              <a:t>bojovat</a:t>
            </a:r>
            <a:r>
              <a:rPr lang="en-US">
                <a:solidFill>
                  <a:srgbClr val="0E2234"/>
                </a:solidFill>
                <a:latin typeface="Arial" panose="020B0604020202020204" pitchFamily="34" charset="0"/>
                <a:cs typeface="Arial" panose="020B0604020202020204" pitchFamily="34" charset="0"/>
              </a:rPr>
              <a:t> </a:t>
            </a:r>
            <a:r>
              <a:rPr lang="en-US" err="1">
                <a:solidFill>
                  <a:srgbClr val="0E2234"/>
                </a:solidFill>
                <a:latin typeface="Arial" panose="020B0604020202020204" pitchFamily="34" charset="0"/>
                <a:cs typeface="Arial" panose="020B0604020202020204" pitchFamily="34" charset="0"/>
              </a:rPr>
              <a:t>proti</a:t>
            </a:r>
            <a:r>
              <a:rPr lang="en-US">
                <a:solidFill>
                  <a:srgbClr val="0E2234"/>
                </a:solidFill>
                <a:latin typeface="Arial" panose="020B0604020202020204" pitchFamily="34" charset="0"/>
                <a:cs typeface="Arial" panose="020B0604020202020204" pitchFamily="34" charset="0"/>
              </a:rPr>
              <a:t> GPN.</a:t>
            </a:r>
            <a:endParaRPr lang="cs-CZ">
              <a:latin typeface="Arial" panose="020B0604020202020204" pitchFamily="34" charset="0"/>
              <a:cs typeface="Arial" panose="020B0604020202020204" pitchFamily="34" charset="0"/>
            </a:endParaRPr>
          </a:p>
          <a:p>
            <a:pPr>
              <a:lnSpc>
                <a:spcPct val="130000"/>
              </a:lnSpc>
            </a:pPr>
            <a:endParaRPr lang="en-US">
              <a:solidFill>
                <a:srgbClr val="0E2234"/>
              </a:solidFill>
              <a:latin typeface="Arial" panose="020B0604020202020204" pitchFamily="34" charset="0"/>
              <a:cs typeface="Arial" panose="020B0604020202020204" pitchFamily="34" charset="0"/>
            </a:endParaRPr>
          </a:p>
        </p:txBody>
      </p:sp>
      <p:sp>
        <p:nvSpPr>
          <p:cNvPr id="9" name="Espace réservé du numéro de diapositive 2">
            <a:extLst>
              <a:ext uri="{FF2B5EF4-FFF2-40B4-BE49-F238E27FC236}">
                <a16:creationId xmlns:a16="http://schemas.microsoft.com/office/drawing/2014/main" id="{C894B66B-4D8E-1670-A8E7-0B6DF8618AA1}"/>
              </a:ext>
            </a:extLst>
          </p:cNvPr>
          <p:cNvSpPr>
            <a:spLocks noGrp="1"/>
          </p:cNvSpPr>
          <p:nvPr>
            <p:ph type="sldNum" sz="quarter" idx="4"/>
          </p:nvPr>
        </p:nvSpPr>
        <p:spPr>
          <a:xfrm>
            <a:off x="8328910" y="6333377"/>
            <a:ext cx="2743200" cy="365125"/>
          </a:xfrm>
        </p:spPr>
        <p:txBody>
          <a:bodyPr/>
          <a:lstStyle/>
          <a:p>
            <a:fld id="{783777ED-E0AE-DD49-A1E6-113717D9A99F}" type="slidenum">
              <a:rPr lang="fr-FR" dirty="0" smtClean="0">
                <a:latin typeface="Arial" panose="020B0604020202020204" pitchFamily="34" charset="0"/>
                <a:cs typeface="Arial" panose="020B0604020202020204" pitchFamily="34" charset="0"/>
              </a:rPr>
              <a:pPr/>
              <a:t>20</a:t>
            </a:fld>
            <a:endParaRPr lang="fr-FR">
              <a:latin typeface="Arial" panose="020B0604020202020204" pitchFamily="34" charset="0"/>
              <a:cs typeface="Arial" panose="020B0604020202020204" pitchFamily="34" charset="0"/>
            </a:endParaRPr>
          </a:p>
        </p:txBody>
      </p:sp>
      <p:sp>
        <p:nvSpPr>
          <p:cNvPr id="10" name="TextBox 4">
            <a:extLst>
              <a:ext uri="{FF2B5EF4-FFF2-40B4-BE49-F238E27FC236}">
                <a16:creationId xmlns:a16="http://schemas.microsoft.com/office/drawing/2014/main" id="{C8E92707-09BB-E234-3BA1-0CF7EA5920D4}"/>
              </a:ext>
            </a:extLst>
          </p:cNvPr>
          <p:cNvSpPr txBox="1"/>
          <p:nvPr/>
        </p:nvSpPr>
        <p:spPr>
          <a:xfrm>
            <a:off x="5954267" y="3102833"/>
            <a:ext cx="4343184" cy="2353978"/>
          </a:xfrm>
          <a:prstGeom prst="rect">
            <a:avLst/>
          </a:prstGeom>
          <a:noFill/>
        </p:spPr>
        <p:txBody>
          <a:bodyPr wrap="square" lIns="0" tIns="45720" rIns="0" bIns="45720" rtlCol="0" anchor="t">
            <a:spAutoFit/>
          </a:bodyPr>
          <a:lstStyle/>
          <a:p>
            <a:r>
              <a:rPr lang="en-GB" err="1">
                <a:solidFill>
                  <a:srgbClr val="000000"/>
                </a:solidFill>
                <a:latin typeface="Arial" panose="020B0604020202020204" pitchFamily="34" charset="0"/>
                <a:cs typeface="Arial" panose="020B0604020202020204" pitchFamily="34" charset="0"/>
              </a:rPr>
              <a:t>Partnerství</a:t>
            </a:r>
            <a:r>
              <a:rPr lang="en-GB">
                <a:solidFill>
                  <a:srgbClr val="000000"/>
                </a:solidFill>
                <a:latin typeface="Arial" panose="020B0604020202020204" pitchFamily="34" charset="0"/>
                <a:cs typeface="Arial" panose="020B0604020202020204" pitchFamily="34" charset="0"/>
              </a:rPr>
              <a:t> se </a:t>
            </a:r>
            <a:r>
              <a:rPr lang="en-GB" err="1">
                <a:solidFill>
                  <a:srgbClr val="000000"/>
                </a:solidFill>
                <a:latin typeface="Arial" panose="020B0604020202020204" pitchFamily="34" charset="0"/>
                <a:cs typeface="Arial" panose="020B0604020202020204" pitchFamily="34" charset="0"/>
              </a:rPr>
              <a:t>týká</a:t>
            </a:r>
            <a:r>
              <a:rPr lang="en-GB">
                <a:solidFill>
                  <a:srgbClr val="000000"/>
                </a:solidFill>
                <a:latin typeface="Arial" panose="020B0604020202020204" pitchFamily="34" charset="0"/>
                <a:cs typeface="Arial" panose="020B0604020202020204" pitchFamily="34" charset="0"/>
              </a:rPr>
              <a:t> </a:t>
            </a:r>
            <a:r>
              <a:rPr lang="en-GB" err="1">
                <a:solidFill>
                  <a:srgbClr val="000000"/>
                </a:solidFill>
                <a:latin typeface="Arial" panose="020B0604020202020204" pitchFamily="34" charset="0"/>
                <a:cs typeface="Arial" panose="020B0604020202020204" pitchFamily="34" charset="0"/>
              </a:rPr>
              <a:t>zapojení</a:t>
            </a:r>
            <a:r>
              <a:rPr lang="en-GB">
                <a:solidFill>
                  <a:srgbClr val="000000"/>
                </a:solidFill>
                <a:latin typeface="Arial" panose="020B0604020202020204" pitchFamily="34" charset="0"/>
                <a:cs typeface="Arial" panose="020B0604020202020204" pitchFamily="34" charset="0"/>
              </a:rPr>
              <a:t> </a:t>
            </a:r>
            <a:r>
              <a:rPr lang="en-GB" err="1">
                <a:solidFill>
                  <a:srgbClr val="000000"/>
                </a:solidFill>
                <a:latin typeface="Arial" panose="020B0604020202020204" pitchFamily="34" charset="0"/>
                <a:cs typeface="Arial" panose="020B0604020202020204" pitchFamily="34" charset="0"/>
              </a:rPr>
              <a:t>příslušných</a:t>
            </a:r>
            <a:r>
              <a:rPr lang="en-GB">
                <a:solidFill>
                  <a:srgbClr val="000000"/>
                </a:solidFill>
                <a:latin typeface="Arial" panose="020B0604020202020204" pitchFamily="34" charset="0"/>
                <a:cs typeface="Arial" panose="020B0604020202020204" pitchFamily="34" charset="0"/>
              </a:rPr>
              <a:t> </a:t>
            </a:r>
            <a:r>
              <a:rPr lang="en-GB" err="1">
                <a:solidFill>
                  <a:srgbClr val="000000"/>
                </a:solidFill>
                <a:latin typeface="Arial" panose="020B0604020202020204" pitchFamily="34" charset="0"/>
                <a:cs typeface="Arial" panose="020B0604020202020204" pitchFamily="34" charset="0"/>
              </a:rPr>
              <a:t>subjektů</a:t>
            </a:r>
            <a:r>
              <a:rPr lang="en-GB">
                <a:solidFill>
                  <a:srgbClr val="000000"/>
                </a:solidFill>
                <a:latin typeface="Arial" panose="020B0604020202020204" pitchFamily="34" charset="0"/>
                <a:cs typeface="Arial" panose="020B0604020202020204" pitchFamily="34" charset="0"/>
              </a:rPr>
              <a:t> </a:t>
            </a:r>
            <a:r>
              <a:rPr lang="en-GB" err="1">
                <a:solidFill>
                  <a:srgbClr val="000000"/>
                </a:solidFill>
                <a:latin typeface="Arial" panose="020B0604020202020204" pitchFamily="34" charset="0"/>
                <a:cs typeface="Arial" panose="020B0604020202020204" pitchFamily="34" charset="0"/>
              </a:rPr>
              <a:t>na</a:t>
            </a:r>
            <a:r>
              <a:rPr lang="en-GB">
                <a:solidFill>
                  <a:srgbClr val="000000"/>
                </a:solidFill>
                <a:latin typeface="Arial" panose="020B0604020202020204" pitchFamily="34" charset="0"/>
                <a:cs typeface="Arial" panose="020B0604020202020204" pitchFamily="34" charset="0"/>
              </a:rPr>
              <a:t> </a:t>
            </a:r>
            <a:r>
              <a:rPr lang="en-GB" err="1">
                <a:solidFill>
                  <a:srgbClr val="000000"/>
                </a:solidFill>
                <a:latin typeface="Arial" panose="020B0604020202020204" pitchFamily="34" charset="0"/>
                <a:cs typeface="Arial" panose="020B0604020202020204" pitchFamily="34" charset="0"/>
              </a:rPr>
              <a:t>všech</a:t>
            </a:r>
            <a:r>
              <a:rPr lang="en-GB">
                <a:solidFill>
                  <a:srgbClr val="000000"/>
                </a:solidFill>
                <a:latin typeface="Arial" panose="020B0604020202020204" pitchFamily="34" charset="0"/>
                <a:cs typeface="Arial" panose="020B0604020202020204" pitchFamily="34" charset="0"/>
              </a:rPr>
              <a:t> </a:t>
            </a:r>
            <a:r>
              <a:rPr lang="en-GB" err="1">
                <a:solidFill>
                  <a:srgbClr val="000000"/>
                </a:solidFill>
                <a:latin typeface="Arial" panose="020B0604020202020204" pitchFamily="34" charset="0"/>
                <a:cs typeface="Arial" panose="020B0604020202020204" pitchFamily="34" charset="0"/>
              </a:rPr>
              <a:t>úrovních</a:t>
            </a:r>
            <a:r>
              <a:rPr lang="en-GB">
                <a:solidFill>
                  <a:srgbClr val="000000"/>
                </a:solidFill>
                <a:latin typeface="Arial" panose="020B0604020202020204" pitchFamily="34" charset="0"/>
                <a:cs typeface="Arial" panose="020B0604020202020204" pitchFamily="34" charset="0"/>
              </a:rPr>
              <a:t>, </a:t>
            </a:r>
            <a:r>
              <a:rPr lang="en-GB" b="1" err="1">
                <a:solidFill>
                  <a:srgbClr val="000000"/>
                </a:solidFill>
                <a:latin typeface="Arial" panose="020B0604020202020204" pitchFamily="34" charset="0"/>
                <a:cs typeface="Arial" panose="020B0604020202020204" pitchFamily="34" charset="0"/>
              </a:rPr>
              <a:t>jako</a:t>
            </a:r>
            <a:r>
              <a:rPr lang="en-GB" b="1">
                <a:solidFill>
                  <a:srgbClr val="000000"/>
                </a:solidFill>
                <a:latin typeface="Arial" panose="020B0604020202020204" pitchFamily="34" charset="0"/>
                <a:cs typeface="Arial" panose="020B0604020202020204" pitchFamily="34" charset="0"/>
              </a:rPr>
              <a:t> </a:t>
            </a:r>
            <a:r>
              <a:rPr lang="en-GB" b="1" err="1">
                <a:solidFill>
                  <a:srgbClr val="000000"/>
                </a:solidFill>
                <a:latin typeface="Arial" panose="020B0604020202020204" pitchFamily="34" charset="0"/>
                <a:cs typeface="Arial" panose="020B0604020202020204" pitchFamily="34" charset="0"/>
              </a:rPr>
              <a:t>jsou</a:t>
            </a:r>
            <a:r>
              <a:rPr lang="en-GB" b="1">
                <a:solidFill>
                  <a:srgbClr val="000000"/>
                </a:solidFill>
                <a:latin typeface="Arial" panose="020B0604020202020204" pitchFamily="34" charset="0"/>
                <a:cs typeface="Arial" panose="020B0604020202020204" pitchFamily="34" charset="0"/>
              </a:rPr>
              <a:t> </a:t>
            </a:r>
            <a:r>
              <a:rPr lang="en-GB" b="1" err="1">
                <a:solidFill>
                  <a:srgbClr val="000000"/>
                </a:solidFill>
                <a:latin typeface="Arial" panose="020B0604020202020204" pitchFamily="34" charset="0"/>
                <a:cs typeface="Arial" panose="020B0604020202020204" pitchFamily="34" charset="0"/>
              </a:rPr>
              <a:t>vládní</a:t>
            </a:r>
            <a:r>
              <a:rPr lang="en-GB" b="1">
                <a:solidFill>
                  <a:srgbClr val="000000"/>
                </a:solidFill>
                <a:latin typeface="Arial" panose="020B0604020202020204" pitchFamily="34" charset="0"/>
                <a:cs typeface="Arial" panose="020B0604020202020204" pitchFamily="34" charset="0"/>
              </a:rPr>
              <a:t> </a:t>
            </a:r>
            <a:r>
              <a:rPr lang="en-GB" b="1" err="1">
                <a:solidFill>
                  <a:srgbClr val="000000"/>
                </a:solidFill>
                <a:latin typeface="Arial" panose="020B0604020202020204" pitchFamily="34" charset="0"/>
                <a:cs typeface="Arial" panose="020B0604020202020204" pitchFamily="34" charset="0"/>
              </a:rPr>
              <a:t>agentury</a:t>
            </a:r>
            <a:r>
              <a:rPr lang="en-GB" b="1">
                <a:solidFill>
                  <a:srgbClr val="000000"/>
                </a:solidFill>
                <a:latin typeface="Arial" panose="020B0604020202020204" pitchFamily="34" charset="0"/>
                <a:cs typeface="Arial" panose="020B0604020202020204" pitchFamily="34" charset="0"/>
              </a:rPr>
              <a:t>, </a:t>
            </a:r>
            <a:r>
              <a:rPr lang="en-GB" b="1" err="1">
                <a:solidFill>
                  <a:srgbClr val="000000"/>
                </a:solidFill>
                <a:latin typeface="Arial" panose="020B0604020202020204" pitchFamily="34" charset="0"/>
                <a:cs typeface="Arial" panose="020B0604020202020204" pitchFamily="34" charset="0"/>
              </a:rPr>
              <a:t>nevládní</a:t>
            </a:r>
            <a:r>
              <a:rPr lang="en-GB" b="1">
                <a:solidFill>
                  <a:srgbClr val="000000"/>
                </a:solidFill>
                <a:latin typeface="Arial" panose="020B0604020202020204" pitchFamily="34" charset="0"/>
                <a:cs typeface="Arial" panose="020B0604020202020204" pitchFamily="34" charset="0"/>
              </a:rPr>
              <a:t> </a:t>
            </a:r>
            <a:r>
              <a:rPr lang="en-GB" b="1" err="1">
                <a:solidFill>
                  <a:srgbClr val="000000"/>
                </a:solidFill>
                <a:latin typeface="Arial" panose="020B0604020202020204" pitchFamily="34" charset="0"/>
                <a:cs typeface="Arial" panose="020B0604020202020204" pitchFamily="34" charset="0"/>
              </a:rPr>
              <a:t>organizace</a:t>
            </a:r>
            <a:r>
              <a:rPr lang="en-GB" b="1">
                <a:solidFill>
                  <a:srgbClr val="000000"/>
                </a:solidFill>
                <a:latin typeface="Arial" panose="020B0604020202020204" pitchFamily="34" charset="0"/>
                <a:cs typeface="Arial" panose="020B0604020202020204" pitchFamily="34" charset="0"/>
              </a:rPr>
              <a:t>, </a:t>
            </a:r>
            <a:r>
              <a:rPr lang="en-GB" b="1" err="1">
                <a:solidFill>
                  <a:srgbClr val="000000"/>
                </a:solidFill>
                <a:latin typeface="Arial" panose="020B0604020202020204" pitchFamily="34" charset="0"/>
                <a:cs typeface="Arial" panose="020B0604020202020204" pitchFamily="34" charset="0"/>
              </a:rPr>
              <a:t>poskytovatelé</a:t>
            </a:r>
            <a:r>
              <a:rPr lang="en-GB" b="1">
                <a:solidFill>
                  <a:srgbClr val="000000"/>
                </a:solidFill>
                <a:latin typeface="Arial" panose="020B0604020202020204" pitchFamily="34" charset="0"/>
                <a:cs typeface="Arial" panose="020B0604020202020204" pitchFamily="34" charset="0"/>
              </a:rPr>
              <a:t> </a:t>
            </a:r>
            <a:r>
              <a:rPr lang="en-GB" b="1" err="1">
                <a:solidFill>
                  <a:srgbClr val="000000"/>
                </a:solidFill>
                <a:latin typeface="Arial" panose="020B0604020202020204" pitchFamily="34" charset="0"/>
                <a:cs typeface="Arial" panose="020B0604020202020204" pitchFamily="34" charset="0"/>
              </a:rPr>
              <a:t>služeb</a:t>
            </a:r>
            <a:r>
              <a:rPr lang="en-GB" b="1" i="0">
                <a:solidFill>
                  <a:srgbClr val="000000"/>
                </a:solidFill>
                <a:effectLst/>
                <a:latin typeface="Arial" panose="020B0604020202020204" pitchFamily="34" charset="0"/>
                <a:cs typeface="Arial" panose="020B0604020202020204" pitchFamily="34" charset="0"/>
              </a:rPr>
              <a:t>, </a:t>
            </a:r>
            <a:r>
              <a:rPr lang="en-GB" b="1" err="1">
                <a:solidFill>
                  <a:srgbClr val="000000"/>
                </a:solidFill>
                <a:latin typeface="Arial" panose="020B0604020202020204" pitchFamily="34" charset="0"/>
                <a:cs typeface="Arial" panose="020B0604020202020204" pitchFamily="34" charset="0"/>
              </a:rPr>
              <a:t>odbory</a:t>
            </a:r>
            <a:r>
              <a:rPr lang="en-GB" b="1">
                <a:solidFill>
                  <a:srgbClr val="000000"/>
                </a:solidFill>
                <a:latin typeface="Arial" panose="020B0604020202020204" pitchFamily="34" charset="0"/>
                <a:cs typeface="Arial" panose="020B0604020202020204" pitchFamily="34" charset="0"/>
              </a:rPr>
              <a:t> </a:t>
            </a:r>
            <a:r>
              <a:rPr lang="en-GB" b="1" err="1">
                <a:solidFill>
                  <a:srgbClr val="000000"/>
                </a:solidFill>
                <a:latin typeface="Arial" panose="020B0604020202020204" pitchFamily="34" charset="0"/>
                <a:cs typeface="Arial" panose="020B0604020202020204" pitchFamily="34" charset="0"/>
              </a:rPr>
              <a:t>nebo</a:t>
            </a:r>
            <a:r>
              <a:rPr lang="en-GB" b="1">
                <a:solidFill>
                  <a:srgbClr val="000000"/>
                </a:solidFill>
                <a:latin typeface="Arial" panose="020B0604020202020204" pitchFamily="34" charset="0"/>
                <a:cs typeface="Arial" panose="020B0604020202020204" pitchFamily="34" charset="0"/>
              </a:rPr>
              <a:t> </a:t>
            </a:r>
            <a:r>
              <a:rPr lang="en-GB" b="1" err="1">
                <a:solidFill>
                  <a:srgbClr val="000000"/>
                </a:solidFill>
                <a:latin typeface="Arial" panose="020B0604020202020204" pitchFamily="34" charset="0"/>
                <a:cs typeface="Arial" panose="020B0604020202020204" pitchFamily="34" charset="0"/>
              </a:rPr>
              <a:t>zaměstnanecké</a:t>
            </a:r>
            <a:r>
              <a:rPr lang="en-GB" b="1">
                <a:solidFill>
                  <a:srgbClr val="000000"/>
                </a:solidFill>
                <a:latin typeface="Arial" panose="020B0604020202020204" pitchFamily="34" charset="0"/>
                <a:cs typeface="Arial" panose="020B0604020202020204" pitchFamily="34" charset="0"/>
              </a:rPr>
              <a:t> a </a:t>
            </a:r>
            <a:r>
              <a:rPr lang="en-GB" b="1" err="1">
                <a:solidFill>
                  <a:srgbClr val="000000"/>
                </a:solidFill>
                <a:latin typeface="Arial" panose="020B0604020202020204" pitchFamily="34" charset="0"/>
                <a:cs typeface="Arial" panose="020B0604020202020204" pitchFamily="34" charset="0"/>
              </a:rPr>
              <a:t>studentské</a:t>
            </a:r>
            <a:r>
              <a:rPr lang="en-GB" b="1">
                <a:solidFill>
                  <a:srgbClr val="000000"/>
                </a:solidFill>
                <a:latin typeface="Arial" panose="020B0604020202020204" pitchFamily="34" charset="0"/>
                <a:cs typeface="Arial" panose="020B0604020202020204" pitchFamily="34" charset="0"/>
              </a:rPr>
              <a:t> </a:t>
            </a:r>
            <a:r>
              <a:rPr lang="en-GB" b="1" err="1">
                <a:solidFill>
                  <a:srgbClr val="000000"/>
                </a:solidFill>
                <a:latin typeface="Arial" panose="020B0604020202020204" pitchFamily="34" charset="0"/>
                <a:cs typeface="Arial" panose="020B0604020202020204" pitchFamily="34" charset="0"/>
              </a:rPr>
              <a:t>spolky</a:t>
            </a:r>
            <a:r>
              <a:rPr lang="en-GB">
                <a:solidFill>
                  <a:srgbClr val="000000"/>
                </a:solidFill>
                <a:latin typeface="Arial" panose="020B0604020202020204" pitchFamily="34" charset="0"/>
                <a:cs typeface="Arial" panose="020B0604020202020204" pitchFamily="34" charset="0"/>
              </a:rPr>
              <a:t>. </a:t>
            </a:r>
            <a:r>
              <a:rPr lang="en-GB" err="1">
                <a:solidFill>
                  <a:srgbClr val="000000"/>
                </a:solidFill>
                <a:latin typeface="Arial" panose="020B0604020202020204" pitchFamily="34" charset="0"/>
                <a:cs typeface="Arial" panose="020B0604020202020204" pitchFamily="34" charset="0"/>
              </a:rPr>
              <a:t>Externí</a:t>
            </a:r>
            <a:r>
              <a:rPr lang="en-GB">
                <a:solidFill>
                  <a:srgbClr val="000000"/>
                </a:solidFill>
                <a:latin typeface="Arial" panose="020B0604020202020204" pitchFamily="34" charset="0"/>
                <a:cs typeface="Arial" panose="020B0604020202020204" pitchFamily="34" charset="0"/>
              </a:rPr>
              <a:t> </a:t>
            </a:r>
            <a:r>
              <a:rPr lang="en-GB" err="1">
                <a:solidFill>
                  <a:srgbClr val="000000"/>
                </a:solidFill>
                <a:latin typeface="Arial" panose="020B0604020202020204" pitchFamily="34" charset="0"/>
                <a:cs typeface="Arial" panose="020B0604020202020204" pitchFamily="34" charset="0"/>
              </a:rPr>
              <a:t>partnerství</a:t>
            </a:r>
            <a:r>
              <a:rPr lang="en-GB">
                <a:solidFill>
                  <a:srgbClr val="000000"/>
                </a:solidFill>
                <a:latin typeface="Arial" panose="020B0604020202020204" pitchFamily="34" charset="0"/>
                <a:cs typeface="Arial" panose="020B0604020202020204" pitchFamily="34" charset="0"/>
              </a:rPr>
              <a:t> </a:t>
            </a:r>
            <a:r>
              <a:rPr lang="en-GB" err="1">
                <a:solidFill>
                  <a:srgbClr val="000000"/>
                </a:solidFill>
                <a:latin typeface="Arial" panose="020B0604020202020204" pitchFamily="34" charset="0"/>
                <a:cs typeface="Arial" panose="020B0604020202020204" pitchFamily="34" charset="0"/>
              </a:rPr>
              <a:t>doplňují</a:t>
            </a:r>
            <a:r>
              <a:rPr lang="en-GB">
                <a:solidFill>
                  <a:srgbClr val="000000"/>
                </a:solidFill>
                <a:latin typeface="Arial" panose="020B0604020202020204" pitchFamily="34" charset="0"/>
                <a:cs typeface="Arial" panose="020B0604020202020204" pitchFamily="34" charset="0"/>
              </a:rPr>
              <a:t> </a:t>
            </a:r>
            <a:r>
              <a:rPr lang="en-GB" err="1">
                <a:solidFill>
                  <a:srgbClr val="000000"/>
                </a:solidFill>
                <a:latin typeface="Arial" panose="020B0604020202020204" pitchFamily="34" charset="0"/>
                <a:cs typeface="Arial" panose="020B0604020202020204" pitchFamily="34" charset="0"/>
              </a:rPr>
              <a:t>dovednosti</a:t>
            </a:r>
            <a:r>
              <a:rPr lang="en-GB" b="0" i="0">
                <a:solidFill>
                  <a:srgbClr val="000000"/>
                </a:solidFill>
                <a:effectLst/>
                <a:latin typeface="Arial" panose="020B0604020202020204" pitchFamily="34" charset="0"/>
                <a:cs typeface="Arial" panose="020B0604020202020204" pitchFamily="34" charset="0"/>
              </a:rPr>
              <a:t>, </a:t>
            </a:r>
            <a:r>
              <a:rPr lang="en-GB" err="1">
                <a:solidFill>
                  <a:srgbClr val="000000"/>
                </a:solidFill>
                <a:latin typeface="Arial" panose="020B0604020202020204" pitchFamily="34" charset="0"/>
                <a:cs typeface="Arial" panose="020B0604020202020204" pitchFamily="34" charset="0"/>
              </a:rPr>
              <a:t>kompetence</a:t>
            </a:r>
            <a:r>
              <a:rPr lang="en-GB">
                <a:solidFill>
                  <a:srgbClr val="000000"/>
                </a:solidFill>
                <a:latin typeface="Arial" panose="020B0604020202020204" pitchFamily="34" charset="0"/>
                <a:cs typeface="Arial" panose="020B0604020202020204" pitchFamily="34" charset="0"/>
              </a:rPr>
              <a:t> a </a:t>
            </a:r>
            <a:r>
              <a:rPr lang="en-GB" err="1">
                <a:solidFill>
                  <a:srgbClr val="000000"/>
                </a:solidFill>
                <a:latin typeface="Arial" panose="020B0604020202020204" pitchFamily="34" charset="0"/>
                <a:cs typeface="Arial" panose="020B0604020202020204" pitchFamily="34" charset="0"/>
              </a:rPr>
              <a:t>odborné</a:t>
            </a:r>
            <a:r>
              <a:rPr lang="en-GB">
                <a:solidFill>
                  <a:srgbClr val="000000"/>
                </a:solidFill>
                <a:latin typeface="Arial" panose="020B0604020202020204" pitchFamily="34" charset="0"/>
                <a:cs typeface="Arial" panose="020B0604020202020204" pitchFamily="34" charset="0"/>
              </a:rPr>
              <a:t> </a:t>
            </a:r>
            <a:r>
              <a:rPr lang="en-GB" err="1">
                <a:solidFill>
                  <a:srgbClr val="000000"/>
                </a:solidFill>
                <a:latin typeface="Arial" panose="020B0604020202020204" pitchFamily="34" charset="0"/>
                <a:cs typeface="Arial" panose="020B0604020202020204" pitchFamily="34" charset="0"/>
              </a:rPr>
              <a:t>znalosti</a:t>
            </a:r>
            <a:r>
              <a:rPr lang="en-GB">
                <a:solidFill>
                  <a:srgbClr val="000000"/>
                </a:solidFill>
                <a:latin typeface="Arial" panose="020B0604020202020204" pitchFamily="34" charset="0"/>
                <a:cs typeface="Arial" panose="020B0604020202020204" pitchFamily="34" charset="0"/>
              </a:rPr>
              <a:t> </a:t>
            </a:r>
            <a:r>
              <a:rPr lang="en-GB" err="1">
                <a:solidFill>
                  <a:srgbClr val="000000"/>
                </a:solidFill>
                <a:latin typeface="Arial" panose="020B0604020202020204" pitchFamily="34" charset="0"/>
                <a:cs typeface="Arial" panose="020B0604020202020204" pitchFamily="34" charset="0"/>
              </a:rPr>
              <a:t>instituce</a:t>
            </a:r>
            <a:r>
              <a:rPr lang="en-GB" b="0" i="0">
                <a:solidFill>
                  <a:srgbClr val="000000"/>
                </a:solidFill>
                <a:effectLst/>
                <a:latin typeface="Arial" panose="020B0604020202020204" pitchFamily="34" charset="0"/>
                <a:cs typeface="Arial" panose="020B0604020202020204" pitchFamily="34" charset="0"/>
              </a:rPr>
              <a:t>.</a:t>
            </a:r>
            <a:endParaRPr lang="cs-CZ">
              <a:latin typeface="Arial" panose="020B0604020202020204" pitchFamily="34" charset="0"/>
              <a:cs typeface="Arial" panose="020B0604020202020204" pitchFamily="34" charset="0"/>
            </a:endParaRPr>
          </a:p>
          <a:p>
            <a:pPr>
              <a:lnSpc>
                <a:spcPct val="130000"/>
              </a:lnSpc>
            </a:pPr>
            <a:endParaRPr lang="en-GB">
              <a:solidFill>
                <a:schemeClr val="tx1">
                  <a:alpha val="7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855347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630F46E-F11D-7D8F-B3E5-3FABA68E8954}"/>
              </a:ext>
            </a:extLst>
          </p:cNvPr>
          <p:cNvSpPr txBox="1">
            <a:spLocks/>
          </p:cNvSpPr>
          <p:nvPr/>
        </p:nvSpPr>
        <p:spPr>
          <a:xfrm>
            <a:off x="1046922" y="2043570"/>
            <a:ext cx="1566134" cy="707886"/>
          </a:xfrm>
          <a:prstGeom prst="rect">
            <a:avLst/>
          </a:prstGeom>
          <a:noFill/>
        </p:spPr>
        <p:txBody>
          <a:bodyPr wrap="none" lIns="0" tIns="45720" rIns="0" bIns="45720" rtlCol="0" anchor="t">
            <a:spAutoFit/>
          </a:bodyPr>
          <a:lstStyle/>
          <a:p>
            <a:r>
              <a:rPr lang="en-US" sz="4000" b="1" err="1">
                <a:solidFill>
                  <a:srgbClr val="5792CE"/>
                </a:solidFill>
                <a:latin typeface="Arial" panose="020B0604020202020204" pitchFamily="34" charset="0"/>
                <a:cs typeface="Arial" panose="020B0604020202020204" pitchFamily="34" charset="0"/>
              </a:rPr>
              <a:t>Postih</a:t>
            </a:r>
            <a:endParaRPr lang="cs-CZ" sz="4000">
              <a:solidFill>
                <a:srgbClr val="5792CE"/>
              </a:solidFill>
              <a:latin typeface="Arial" panose="020B0604020202020204" pitchFamily="34" charset="0"/>
              <a:ea typeface="Open Sans"/>
              <a:cs typeface="Arial" panose="020B0604020202020204" pitchFamily="34" charset="0"/>
            </a:endParaRPr>
          </a:p>
        </p:txBody>
      </p:sp>
      <p:sp>
        <p:nvSpPr>
          <p:cNvPr id="6" name="TextBox 5">
            <a:extLst>
              <a:ext uri="{FF2B5EF4-FFF2-40B4-BE49-F238E27FC236}">
                <a16:creationId xmlns:a16="http://schemas.microsoft.com/office/drawing/2014/main" id="{71DC0BE7-8C8C-1D99-20F4-E413218BF711}"/>
              </a:ext>
            </a:extLst>
          </p:cNvPr>
          <p:cNvSpPr txBox="1">
            <a:spLocks/>
          </p:cNvSpPr>
          <p:nvPr/>
        </p:nvSpPr>
        <p:spPr>
          <a:xfrm>
            <a:off x="6390879" y="2047302"/>
            <a:ext cx="4757713" cy="1323439"/>
          </a:xfrm>
          <a:prstGeom prst="rect">
            <a:avLst/>
          </a:prstGeom>
          <a:noFill/>
        </p:spPr>
        <p:txBody>
          <a:bodyPr wrap="none" lIns="0" tIns="45720" rIns="0" bIns="45720" rtlCol="0" anchor="t">
            <a:spAutoFit/>
          </a:bodyPr>
          <a:lstStyle/>
          <a:p>
            <a:r>
              <a:rPr lang="en-US" sz="4000" b="1" err="1">
                <a:solidFill>
                  <a:srgbClr val="5792CE"/>
                </a:solidFill>
                <a:latin typeface="Arial" panose="020B0604020202020204" pitchFamily="34" charset="0"/>
                <a:cs typeface="Arial" panose="020B0604020202020204" pitchFamily="34" charset="0"/>
              </a:rPr>
              <a:t>Poskytování</a:t>
            </a:r>
            <a:r>
              <a:rPr lang="en-US" sz="4000" b="1">
                <a:solidFill>
                  <a:srgbClr val="5792CE"/>
                </a:solidFill>
                <a:latin typeface="Arial" panose="020B0604020202020204" pitchFamily="34" charset="0"/>
                <a:cs typeface="Arial" panose="020B0604020202020204" pitchFamily="34" charset="0"/>
              </a:rPr>
              <a:t> </a:t>
            </a:r>
            <a:r>
              <a:rPr lang="en-US" sz="4000" b="1" err="1">
                <a:solidFill>
                  <a:srgbClr val="5792CE"/>
                </a:solidFill>
                <a:latin typeface="Arial" panose="020B0604020202020204" pitchFamily="34" charset="0"/>
                <a:cs typeface="Arial" panose="020B0604020202020204" pitchFamily="34" charset="0"/>
              </a:rPr>
              <a:t>služeb</a:t>
            </a:r>
            <a:endParaRPr lang="cs-CZ" sz="4000">
              <a:solidFill>
                <a:srgbClr val="5792CE"/>
              </a:solidFill>
              <a:latin typeface="Arial" panose="020B0604020202020204" pitchFamily="34" charset="0"/>
              <a:ea typeface="Open Sans"/>
              <a:cs typeface="Arial" panose="020B0604020202020204" pitchFamily="34" charset="0"/>
            </a:endParaRPr>
          </a:p>
          <a:p>
            <a:endParaRPr lang="en-US" sz="4000" b="1">
              <a:solidFill>
                <a:srgbClr val="5792CE"/>
              </a:solidFill>
              <a:latin typeface="Arial" panose="020B0604020202020204" pitchFamily="34" charset="0"/>
              <a:cs typeface="Arial" panose="020B0604020202020204" pitchFamily="34" charset="0"/>
            </a:endParaRPr>
          </a:p>
        </p:txBody>
      </p:sp>
      <p:sp>
        <p:nvSpPr>
          <p:cNvPr id="7" name="Title 1">
            <a:extLst>
              <a:ext uri="{FF2B5EF4-FFF2-40B4-BE49-F238E27FC236}">
                <a16:creationId xmlns:a16="http://schemas.microsoft.com/office/drawing/2014/main" id="{07A60B76-81F6-1E60-12BD-B490F675C2E5}"/>
              </a:ext>
            </a:extLst>
          </p:cNvPr>
          <p:cNvSpPr>
            <a:spLocks noGrp="1"/>
          </p:cNvSpPr>
          <p:nvPr>
            <p:ph type="title"/>
          </p:nvPr>
        </p:nvSpPr>
        <p:spPr>
          <a:xfrm>
            <a:off x="1046922" y="1093357"/>
            <a:ext cx="10086975" cy="503590"/>
          </a:xfrm>
        </p:spPr>
        <p:txBody>
          <a:bodyPr/>
          <a:lstStyle/>
          <a:p>
            <a:r>
              <a:rPr lang="en-US" sz="3600" b="1" err="1"/>
              <a:t>Celostní</a:t>
            </a:r>
            <a:r>
              <a:rPr lang="en-US" sz="3600" b="1"/>
              <a:t> model 7P </a:t>
            </a:r>
            <a:r>
              <a:rPr lang="en-US" sz="3600" b="1" err="1"/>
              <a:t>projektu</a:t>
            </a:r>
            <a:r>
              <a:rPr lang="en-US" sz="3600" b="1"/>
              <a:t> </a:t>
            </a:r>
            <a:r>
              <a:rPr lang="en-US" sz="3600" b="1" err="1"/>
              <a:t>UniSAFE</a:t>
            </a:r>
            <a:r>
              <a:rPr lang="en-US" sz="3600" b="1"/>
              <a:t> </a:t>
            </a:r>
          </a:p>
        </p:txBody>
      </p:sp>
      <p:sp>
        <p:nvSpPr>
          <p:cNvPr id="8" name="TextBox 7">
            <a:extLst>
              <a:ext uri="{FF2B5EF4-FFF2-40B4-BE49-F238E27FC236}">
                <a16:creationId xmlns:a16="http://schemas.microsoft.com/office/drawing/2014/main" id="{255AF858-7B09-57F0-12F8-EDDEFE248389}"/>
              </a:ext>
            </a:extLst>
          </p:cNvPr>
          <p:cNvSpPr txBox="1">
            <a:spLocks/>
          </p:cNvSpPr>
          <p:nvPr/>
        </p:nvSpPr>
        <p:spPr>
          <a:xfrm>
            <a:off x="1081475" y="3062728"/>
            <a:ext cx="4505636" cy="2907912"/>
          </a:xfrm>
          <a:prstGeom prst="rect">
            <a:avLst/>
          </a:prstGeom>
          <a:noFill/>
        </p:spPr>
        <p:txBody>
          <a:bodyPr wrap="square" lIns="0" tIns="45720" rIns="0" bIns="45720" rtlCol="0" anchor="t">
            <a:spAutoFit/>
          </a:bodyPr>
          <a:lstStyle/>
          <a:p>
            <a:r>
              <a:rPr lang="en-GB" err="1">
                <a:solidFill>
                  <a:srgbClr val="0E2234"/>
                </a:solidFill>
                <a:latin typeface="Arial" panose="020B0604020202020204" pitchFamily="34" charset="0"/>
                <a:cs typeface="Arial" panose="020B0604020202020204" pitchFamily="34" charset="0"/>
              </a:rPr>
              <a:t>Postih</a:t>
            </a:r>
            <a:r>
              <a:rPr lang="en-GB">
                <a:solidFill>
                  <a:srgbClr val="0E2234"/>
                </a:solidFill>
                <a:latin typeface="Arial" panose="020B0604020202020204" pitchFamily="34" charset="0"/>
                <a:cs typeface="Arial" panose="020B0604020202020204" pitchFamily="34" charset="0"/>
              </a:rPr>
              <a:t> se </a:t>
            </a:r>
            <a:r>
              <a:rPr lang="en-GB" err="1">
                <a:solidFill>
                  <a:srgbClr val="0E2234"/>
                </a:solidFill>
                <a:latin typeface="Arial" panose="020B0604020202020204" pitchFamily="34" charset="0"/>
                <a:cs typeface="Arial" panose="020B0604020202020204" pitchFamily="34" charset="0"/>
              </a:rPr>
              <a:t>vztahuje</a:t>
            </a:r>
            <a:r>
              <a:rPr lang="en-GB">
                <a:solidFill>
                  <a:srgbClr val="0E2234"/>
                </a:solidFill>
                <a:latin typeface="Arial" panose="020B0604020202020204" pitchFamily="34" charset="0"/>
                <a:cs typeface="Arial" panose="020B0604020202020204" pitchFamily="34" charset="0"/>
              </a:rPr>
              <a:t> </a:t>
            </a:r>
            <a:r>
              <a:rPr lang="en-GB" b="1" err="1">
                <a:solidFill>
                  <a:srgbClr val="0E2234"/>
                </a:solidFill>
                <a:latin typeface="Arial" panose="020B0604020202020204" pitchFamily="34" charset="0"/>
                <a:cs typeface="Arial" panose="020B0604020202020204" pitchFamily="34" charset="0"/>
              </a:rPr>
              <a:t>na</a:t>
            </a:r>
            <a:r>
              <a:rPr lang="en-GB" b="1">
                <a:solidFill>
                  <a:srgbClr val="0E2234"/>
                </a:solidFill>
                <a:latin typeface="Arial" panose="020B0604020202020204" pitchFamily="34" charset="0"/>
                <a:cs typeface="Arial" panose="020B0604020202020204" pitchFamily="34" charset="0"/>
              </a:rPr>
              <a:t> </a:t>
            </a:r>
            <a:r>
              <a:rPr lang="en-GB" b="1" err="1">
                <a:solidFill>
                  <a:srgbClr val="0E2234"/>
                </a:solidFill>
                <a:latin typeface="Arial" panose="020B0604020202020204" pitchFamily="34" charset="0"/>
                <a:cs typeface="Arial" panose="020B0604020202020204" pitchFamily="34" charset="0"/>
              </a:rPr>
              <a:t>disciplinární</a:t>
            </a:r>
            <a:r>
              <a:rPr lang="en-GB" b="1">
                <a:solidFill>
                  <a:srgbClr val="0E2234"/>
                </a:solidFill>
                <a:latin typeface="Arial" panose="020B0604020202020204" pitchFamily="34" charset="0"/>
                <a:cs typeface="Arial" panose="020B0604020202020204" pitchFamily="34" charset="0"/>
              </a:rPr>
              <a:t> </a:t>
            </a:r>
            <a:r>
              <a:rPr lang="en-GB" b="1" err="1">
                <a:solidFill>
                  <a:srgbClr val="0E2234"/>
                </a:solidFill>
                <a:latin typeface="Arial" panose="020B0604020202020204" pitchFamily="34" charset="0"/>
                <a:cs typeface="Arial" panose="020B0604020202020204" pitchFamily="34" charset="0"/>
              </a:rPr>
              <a:t>řízení</a:t>
            </a:r>
            <a:r>
              <a:rPr lang="en-GB" b="1">
                <a:solidFill>
                  <a:srgbClr val="0E2234"/>
                </a:solidFill>
                <a:latin typeface="Arial" panose="020B0604020202020204" pitchFamily="34" charset="0"/>
                <a:cs typeface="Arial" panose="020B0604020202020204" pitchFamily="34" charset="0"/>
              </a:rPr>
              <a:t> v </a:t>
            </a:r>
            <a:r>
              <a:rPr lang="en-GB" b="1" err="1">
                <a:solidFill>
                  <a:srgbClr val="0E2234"/>
                </a:solidFill>
                <a:latin typeface="Arial" panose="020B0604020202020204" pitchFamily="34" charset="0"/>
                <a:cs typeface="Arial" panose="020B0604020202020204" pitchFamily="34" charset="0"/>
              </a:rPr>
              <a:t>rámci</a:t>
            </a:r>
            <a:r>
              <a:rPr lang="en-GB" b="1">
                <a:solidFill>
                  <a:srgbClr val="0E2234"/>
                </a:solidFill>
                <a:latin typeface="Arial" panose="020B0604020202020204" pitchFamily="34" charset="0"/>
                <a:cs typeface="Arial" panose="020B0604020202020204" pitchFamily="34" charset="0"/>
              </a:rPr>
              <a:t> </a:t>
            </a:r>
            <a:r>
              <a:rPr lang="en-GB" b="1" err="1">
                <a:solidFill>
                  <a:srgbClr val="0E2234"/>
                </a:solidFill>
                <a:latin typeface="Arial" panose="020B0604020202020204" pitchFamily="34" charset="0"/>
                <a:cs typeface="Arial" panose="020B0604020202020204" pitchFamily="34" charset="0"/>
              </a:rPr>
              <a:t>instituce</a:t>
            </a:r>
            <a:r>
              <a:rPr lang="en-GB">
                <a:solidFill>
                  <a:srgbClr val="0E2234"/>
                </a:solidFill>
                <a:latin typeface="Arial" panose="020B0604020202020204" pitchFamily="34" charset="0"/>
                <a:cs typeface="Arial" panose="020B0604020202020204" pitchFamily="34" charset="0"/>
              </a:rPr>
              <a:t> (</a:t>
            </a:r>
            <a:r>
              <a:rPr lang="en-GB" err="1">
                <a:solidFill>
                  <a:srgbClr val="0E2234"/>
                </a:solidFill>
                <a:latin typeface="Arial" panose="020B0604020202020204" pitchFamily="34" charset="0"/>
                <a:cs typeface="Arial" panose="020B0604020202020204" pitchFamily="34" charset="0"/>
              </a:rPr>
              <a:t>vyloučení</a:t>
            </a:r>
            <a:r>
              <a:rPr lang="en-GB">
                <a:solidFill>
                  <a:srgbClr val="0E2234"/>
                </a:solidFill>
                <a:latin typeface="Arial" panose="020B0604020202020204" pitchFamily="34" charset="0"/>
                <a:cs typeface="Arial" panose="020B0604020202020204" pitchFamily="34" charset="0"/>
              </a:rPr>
              <a:t> ze </a:t>
            </a:r>
            <a:r>
              <a:rPr lang="en-GB" err="1">
                <a:solidFill>
                  <a:srgbClr val="0E2234"/>
                </a:solidFill>
                <a:latin typeface="Arial" panose="020B0604020202020204" pitchFamily="34" charset="0"/>
                <a:cs typeface="Arial" panose="020B0604020202020204" pitchFamily="34" charset="0"/>
              </a:rPr>
              <a:t>studia</a:t>
            </a:r>
            <a:r>
              <a:rPr lang="en-GB" sz="1800" b="0" i="0">
                <a:solidFill>
                  <a:srgbClr val="0E2234"/>
                </a:solidFill>
                <a:effectLst/>
                <a:latin typeface="Arial" panose="020B0604020202020204" pitchFamily="34" charset="0"/>
                <a:cs typeface="Arial" panose="020B0604020202020204" pitchFamily="34" charset="0"/>
              </a:rPr>
              <a:t>, </a:t>
            </a:r>
            <a:r>
              <a:rPr lang="en-GB" err="1">
                <a:solidFill>
                  <a:srgbClr val="0E2234"/>
                </a:solidFill>
                <a:latin typeface="Arial" panose="020B0604020202020204" pitchFamily="34" charset="0"/>
                <a:cs typeface="Arial" panose="020B0604020202020204" pitchFamily="34" charset="0"/>
              </a:rPr>
              <a:t>pracovněprávní</a:t>
            </a:r>
            <a:r>
              <a:rPr lang="en-GB">
                <a:solidFill>
                  <a:srgbClr val="0E2234"/>
                </a:solidFill>
                <a:latin typeface="Arial" panose="020B0604020202020204" pitchFamily="34" charset="0"/>
                <a:cs typeface="Arial" panose="020B0604020202020204" pitchFamily="34" charset="0"/>
              </a:rPr>
              <a:t> </a:t>
            </a:r>
            <a:r>
              <a:rPr lang="en-GB" err="1">
                <a:solidFill>
                  <a:srgbClr val="0E2234"/>
                </a:solidFill>
                <a:latin typeface="Arial" panose="020B0604020202020204" pitchFamily="34" charset="0"/>
                <a:cs typeface="Arial" panose="020B0604020202020204" pitchFamily="34" charset="0"/>
              </a:rPr>
              <a:t>následky</a:t>
            </a:r>
            <a:r>
              <a:rPr lang="en-GB">
                <a:solidFill>
                  <a:srgbClr val="0E2234"/>
                </a:solidFill>
                <a:latin typeface="Arial" panose="020B0604020202020204" pitchFamily="34" charset="0"/>
                <a:cs typeface="Arial" panose="020B0604020202020204" pitchFamily="34" charset="0"/>
              </a:rPr>
              <a:t>). </a:t>
            </a:r>
            <a:r>
              <a:rPr lang="en-GB" err="1">
                <a:solidFill>
                  <a:srgbClr val="0E2234"/>
                </a:solidFill>
                <a:latin typeface="Arial" panose="020B0604020202020204" pitchFamily="34" charset="0"/>
                <a:cs typeface="Arial" panose="020B0604020202020204" pitchFamily="34" charset="0"/>
              </a:rPr>
              <a:t>Vztahuje</a:t>
            </a:r>
            <a:r>
              <a:rPr lang="en-GB">
                <a:solidFill>
                  <a:srgbClr val="0E2234"/>
                </a:solidFill>
                <a:latin typeface="Arial" panose="020B0604020202020204" pitchFamily="34" charset="0"/>
                <a:cs typeface="Arial" panose="020B0604020202020204" pitchFamily="34" charset="0"/>
              </a:rPr>
              <a:t> se </a:t>
            </a:r>
            <a:r>
              <a:rPr lang="en-GB" err="1">
                <a:solidFill>
                  <a:srgbClr val="0E2234"/>
                </a:solidFill>
                <a:latin typeface="Arial" panose="020B0604020202020204" pitchFamily="34" charset="0"/>
                <a:cs typeface="Arial" panose="020B0604020202020204" pitchFamily="34" charset="0"/>
              </a:rPr>
              <a:t>i</a:t>
            </a:r>
            <a:r>
              <a:rPr lang="en-GB">
                <a:solidFill>
                  <a:srgbClr val="0E2234"/>
                </a:solidFill>
                <a:latin typeface="Arial" panose="020B0604020202020204" pitchFamily="34" charset="0"/>
                <a:cs typeface="Arial" panose="020B0604020202020204" pitchFamily="34" charset="0"/>
              </a:rPr>
              <a:t>  </a:t>
            </a:r>
            <a:r>
              <a:rPr lang="en-GB" err="1">
                <a:solidFill>
                  <a:srgbClr val="0E2234"/>
                </a:solidFill>
                <a:latin typeface="Arial" panose="020B0604020202020204" pitchFamily="34" charset="0"/>
                <a:cs typeface="Arial" panose="020B0604020202020204" pitchFamily="34" charset="0"/>
              </a:rPr>
              <a:t>na</a:t>
            </a:r>
            <a:r>
              <a:rPr lang="en-GB">
                <a:solidFill>
                  <a:srgbClr val="0E2234"/>
                </a:solidFill>
                <a:latin typeface="Arial" panose="020B0604020202020204" pitchFamily="34" charset="0"/>
                <a:cs typeface="Arial" panose="020B0604020202020204" pitchFamily="34" charset="0"/>
              </a:rPr>
              <a:t> </a:t>
            </a:r>
            <a:r>
              <a:rPr lang="en-GB" err="1">
                <a:solidFill>
                  <a:srgbClr val="0E2234"/>
                </a:solidFill>
                <a:latin typeface="Arial" panose="020B0604020202020204" pitchFamily="34" charset="0"/>
                <a:cs typeface="Arial" panose="020B0604020202020204" pitchFamily="34" charset="0"/>
              </a:rPr>
              <a:t>správněprávní</a:t>
            </a:r>
            <a:r>
              <a:rPr lang="en-GB">
                <a:solidFill>
                  <a:srgbClr val="0E2234"/>
                </a:solidFill>
                <a:latin typeface="Arial" panose="020B0604020202020204" pitchFamily="34" charset="0"/>
                <a:cs typeface="Arial" panose="020B0604020202020204" pitchFamily="34" charset="0"/>
              </a:rPr>
              <a:t> a </a:t>
            </a:r>
            <a:r>
              <a:rPr lang="en-GB" err="1">
                <a:solidFill>
                  <a:srgbClr val="0E2234"/>
                </a:solidFill>
                <a:latin typeface="Arial" panose="020B0604020202020204" pitchFamily="34" charset="0"/>
                <a:cs typeface="Arial" panose="020B0604020202020204" pitchFamily="34" charset="0"/>
              </a:rPr>
              <a:t>trestněprávní</a:t>
            </a:r>
            <a:r>
              <a:rPr lang="en-GB">
                <a:solidFill>
                  <a:srgbClr val="0E2234"/>
                </a:solidFill>
                <a:latin typeface="Arial" panose="020B0604020202020204" pitchFamily="34" charset="0"/>
                <a:cs typeface="Arial" panose="020B0604020202020204" pitchFamily="34" charset="0"/>
              </a:rPr>
              <a:t> </a:t>
            </a:r>
            <a:r>
              <a:rPr lang="en-GB" err="1">
                <a:solidFill>
                  <a:srgbClr val="0E2234"/>
                </a:solidFill>
                <a:latin typeface="Arial" panose="020B0604020202020204" pitchFamily="34" charset="0"/>
                <a:cs typeface="Arial" panose="020B0604020202020204" pitchFamily="34" charset="0"/>
              </a:rPr>
              <a:t>rovinu</a:t>
            </a:r>
            <a:r>
              <a:rPr lang="en-GB" sz="1800" b="0" i="0">
                <a:solidFill>
                  <a:srgbClr val="0E2234"/>
                </a:solidFill>
                <a:effectLst/>
                <a:latin typeface="Arial" panose="020B0604020202020204" pitchFamily="34" charset="0"/>
                <a:cs typeface="Arial" panose="020B0604020202020204" pitchFamily="34" charset="0"/>
              </a:rPr>
              <a:t>, </a:t>
            </a:r>
            <a:r>
              <a:rPr lang="en-GB" err="1">
                <a:solidFill>
                  <a:srgbClr val="0E2234"/>
                </a:solidFill>
                <a:latin typeface="Arial" panose="020B0604020202020204" pitchFamily="34" charset="0"/>
                <a:cs typeface="Arial" panose="020B0604020202020204" pitchFamily="34" charset="0"/>
              </a:rPr>
              <a:t>např</a:t>
            </a:r>
            <a:r>
              <a:rPr lang="en-GB">
                <a:solidFill>
                  <a:srgbClr val="0E2234"/>
                </a:solidFill>
                <a:latin typeface="Arial" panose="020B0604020202020204" pitchFamily="34" charset="0"/>
                <a:cs typeface="Arial" panose="020B0604020202020204" pitchFamily="34" charset="0"/>
              </a:rPr>
              <a:t>: </a:t>
            </a:r>
            <a:r>
              <a:rPr lang="en-GB" err="1">
                <a:solidFill>
                  <a:srgbClr val="0E2234"/>
                </a:solidFill>
                <a:latin typeface="Arial" panose="020B0604020202020204" pitchFamily="34" charset="0"/>
                <a:cs typeface="Arial" panose="020B0604020202020204" pitchFamily="34" charset="0"/>
              </a:rPr>
              <a:t>vytýkací</a:t>
            </a:r>
            <a:r>
              <a:rPr lang="en-GB">
                <a:solidFill>
                  <a:srgbClr val="0E2234"/>
                </a:solidFill>
                <a:latin typeface="Arial" panose="020B0604020202020204" pitchFamily="34" charset="0"/>
                <a:cs typeface="Arial" panose="020B0604020202020204" pitchFamily="34" charset="0"/>
              </a:rPr>
              <a:t> </a:t>
            </a:r>
            <a:r>
              <a:rPr lang="en-GB" err="1">
                <a:solidFill>
                  <a:srgbClr val="0E2234"/>
                </a:solidFill>
                <a:latin typeface="Arial" panose="020B0604020202020204" pitchFamily="34" charset="0"/>
                <a:cs typeface="Arial" panose="020B0604020202020204" pitchFamily="34" charset="0"/>
              </a:rPr>
              <a:t>dopisy</a:t>
            </a:r>
            <a:r>
              <a:rPr lang="en-GB" sz="1800" b="0" i="0">
                <a:solidFill>
                  <a:srgbClr val="0E2234"/>
                </a:solidFill>
                <a:effectLst/>
                <a:latin typeface="Arial" panose="020B0604020202020204" pitchFamily="34" charset="0"/>
                <a:cs typeface="Arial" panose="020B0604020202020204" pitchFamily="34" charset="0"/>
              </a:rPr>
              <a:t>, </a:t>
            </a:r>
            <a:r>
              <a:rPr lang="en-GB" err="1">
                <a:solidFill>
                  <a:srgbClr val="0E2234"/>
                </a:solidFill>
                <a:latin typeface="Arial" panose="020B0604020202020204" pitchFamily="34" charset="0"/>
                <a:cs typeface="Arial" panose="020B0604020202020204" pitchFamily="34" charset="0"/>
              </a:rPr>
              <a:t>ukončení</a:t>
            </a:r>
            <a:r>
              <a:rPr lang="en-GB">
                <a:solidFill>
                  <a:srgbClr val="0E2234"/>
                </a:solidFill>
                <a:latin typeface="Arial" panose="020B0604020202020204" pitchFamily="34" charset="0"/>
                <a:cs typeface="Arial" panose="020B0604020202020204" pitchFamily="34" charset="0"/>
              </a:rPr>
              <a:t> </a:t>
            </a:r>
            <a:r>
              <a:rPr lang="en-GB" err="1">
                <a:solidFill>
                  <a:srgbClr val="0E2234"/>
                </a:solidFill>
                <a:latin typeface="Arial" panose="020B0604020202020204" pitchFamily="34" charset="0"/>
                <a:cs typeface="Arial" panose="020B0604020202020204" pitchFamily="34" charset="0"/>
              </a:rPr>
              <a:t>zaměstnání</a:t>
            </a:r>
            <a:r>
              <a:rPr lang="en-GB">
                <a:solidFill>
                  <a:srgbClr val="0E2234"/>
                </a:solidFill>
                <a:latin typeface="Arial" panose="020B0604020202020204" pitchFamily="34" charset="0"/>
                <a:cs typeface="Arial" panose="020B0604020202020204" pitchFamily="34" charset="0"/>
              </a:rPr>
              <a:t> a </a:t>
            </a:r>
            <a:r>
              <a:rPr lang="en-GB" err="1">
                <a:solidFill>
                  <a:srgbClr val="0E2234"/>
                </a:solidFill>
                <a:latin typeface="Arial" panose="020B0604020202020204" pitchFamily="34" charset="0"/>
                <a:cs typeface="Arial" panose="020B0604020202020204" pitchFamily="34" charset="0"/>
              </a:rPr>
              <a:t>studia</a:t>
            </a:r>
            <a:r>
              <a:rPr lang="en-GB">
                <a:solidFill>
                  <a:srgbClr val="0E2234"/>
                </a:solidFill>
                <a:latin typeface="Arial" panose="020B0604020202020204" pitchFamily="34" charset="0"/>
                <a:cs typeface="Arial" panose="020B0604020202020204" pitchFamily="34" charset="0"/>
              </a:rPr>
              <a:t> (</a:t>
            </a:r>
            <a:r>
              <a:rPr lang="en-GB" err="1">
                <a:solidFill>
                  <a:srgbClr val="0E2234"/>
                </a:solidFill>
                <a:latin typeface="Arial" panose="020B0604020202020204" pitchFamily="34" charset="0"/>
                <a:cs typeface="Arial" panose="020B0604020202020204" pitchFamily="34" charset="0"/>
              </a:rPr>
              <a:t>pokud</a:t>
            </a:r>
            <a:r>
              <a:rPr lang="en-GB">
                <a:solidFill>
                  <a:srgbClr val="0E2234"/>
                </a:solidFill>
                <a:latin typeface="Arial" panose="020B0604020202020204" pitchFamily="34" charset="0"/>
                <a:cs typeface="Arial" panose="020B0604020202020204" pitchFamily="34" charset="0"/>
              </a:rPr>
              <a:t> je to </a:t>
            </a:r>
            <a:r>
              <a:rPr lang="en-GB" err="1">
                <a:solidFill>
                  <a:srgbClr val="0E2234"/>
                </a:solidFill>
                <a:latin typeface="Arial" panose="020B0604020202020204" pitchFamily="34" charset="0"/>
                <a:cs typeface="Arial" panose="020B0604020202020204" pitchFamily="34" charset="0"/>
              </a:rPr>
              <a:t>právně</a:t>
            </a:r>
            <a:r>
              <a:rPr lang="en-GB">
                <a:solidFill>
                  <a:srgbClr val="0E2234"/>
                </a:solidFill>
                <a:latin typeface="Arial" panose="020B0604020202020204" pitchFamily="34" charset="0"/>
                <a:cs typeface="Arial" panose="020B0604020202020204" pitchFamily="34" charset="0"/>
              </a:rPr>
              <a:t> </a:t>
            </a:r>
            <a:r>
              <a:rPr lang="en-GB" err="1">
                <a:solidFill>
                  <a:srgbClr val="0E2234"/>
                </a:solidFill>
                <a:latin typeface="Arial" panose="020B0604020202020204" pitchFamily="34" charset="0"/>
                <a:cs typeface="Arial" panose="020B0604020202020204" pitchFamily="34" charset="0"/>
              </a:rPr>
              <a:t>možné</a:t>
            </a:r>
            <a:r>
              <a:rPr lang="en-GB">
                <a:solidFill>
                  <a:srgbClr val="0E2234"/>
                </a:solidFill>
                <a:latin typeface="Arial" panose="020B0604020202020204" pitchFamily="34" charset="0"/>
                <a:cs typeface="Arial" panose="020B0604020202020204" pitchFamily="34" charset="0"/>
              </a:rPr>
              <a:t>), </a:t>
            </a:r>
            <a:r>
              <a:rPr lang="en-GB" err="1">
                <a:solidFill>
                  <a:srgbClr val="0E2234"/>
                </a:solidFill>
                <a:latin typeface="Arial" panose="020B0604020202020204" pitchFamily="34" charset="0"/>
                <a:cs typeface="Arial" panose="020B0604020202020204" pitchFamily="34" charset="0"/>
              </a:rPr>
              <a:t>nebo</a:t>
            </a:r>
            <a:r>
              <a:rPr lang="en-GB">
                <a:solidFill>
                  <a:srgbClr val="0E2234"/>
                </a:solidFill>
                <a:latin typeface="Arial" panose="020B0604020202020204" pitchFamily="34" charset="0"/>
                <a:cs typeface="Arial" panose="020B0604020202020204" pitchFamily="34" charset="0"/>
              </a:rPr>
              <a:t> </a:t>
            </a:r>
            <a:r>
              <a:rPr lang="en-GB" b="1" err="1">
                <a:solidFill>
                  <a:srgbClr val="0E2234"/>
                </a:solidFill>
                <a:latin typeface="Arial" panose="020B0604020202020204" pitchFamily="34" charset="0"/>
                <a:cs typeface="Arial" panose="020B0604020202020204" pitchFamily="34" charset="0"/>
              </a:rPr>
              <a:t>spolupráce</a:t>
            </a:r>
            <a:r>
              <a:rPr lang="en-GB" b="1">
                <a:solidFill>
                  <a:srgbClr val="0E2234"/>
                </a:solidFill>
                <a:latin typeface="Arial" panose="020B0604020202020204" pitchFamily="34" charset="0"/>
                <a:cs typeface="Arial" panose="020B0604020202020204" pitchFamily="34" charset="0"/>
              </a:rPr>
              <a:t> s </a:t>
            </a:r>
            <a:r>
              <a:rPr lang="en-GB" b="1" err="1">
                <a:solidFill>
                  <a:srgbClr val="0E2234"/>
                </a:solidFill>
                <a:latin typeface="Arial" panose="020B0604020202020204" pitchFamily="34" charset="0"/>
                <a:cs typeface="Arial" panose="020B0604020202020204" pitchFamily="34" charset="0"/>
              </a:rPr>
              <a:t>právními</a:t>
            </a:r>
            <a:r>
              <a:rPr lang="en-GB" sz="1800" b="1" i="0">
                <a:solidFill>
                  <a:srgbClr val="0E2234"/>
                </a:solidFill>
                <a:effectLst/>
                <a:latin typeface="Arial" panose="020B0604020202020204" pitchFamily="34" charset="0"/>
                <a:cs typeface="Arial" panose="020B0604020202020204" pitchFamily="34" charset="0"/>
              </a:rPr>
              <a:t>, </a:t>
            </a:r>
            <a:r>
              <a:rPr lang="en-GB" b="1" err="1">
                <a:solidFill>
                  <a:srgbClr val="0E2234"/>
                </a:solidFill>
                <a:latin typeface="Arial" panose="020B0604020202020204" pitchFamily="34" charset="0"/>
                <a:cs typeface="Arial" panose="020B0604020202020204" pitchFamily="34" charset="0"/>
              </a:rPr>
              <a:t>policejními</a:t>
            </a:r>
            <a:r>
              <a:rPr lang="en-GB" b="1">
                <a:solidFill>
                  <a:srgbClr val="0E2234"/>
                </a:solidFill>
                <a:latin typeface="Arial" panose="020B0604020202020204" pitchFamily="34" charset="0"/>
                <a:cs typeface="Arial" panose="020B0604020202020204" pitchFamily="34" charset="0"/>
              </a:rPr>
              <a:t> a </a:t>
            </a:r>
            <a:r>
              <a:rPr lang="en-GB" b="1" err="1">
                <a:solidFill>
                  <a:srgbClr val="0E2234"/>
                </a:solidFill>
                <a:latin typeface="Arial" panose="020B0604020202020204" pitchFamily="34" charset="0"/>
                <a:cs typeface="Arial" panose="020B0604020202020204" pitchFamily="34" charset="0"/>
              </a:rPr>
              <a:t>trestněprávními</a:t>
            </a:r>
            <a:r>
              <a:rPr lang="en-GB" b="1">
                <a:solidFill>
                  <a:srgbClr val="0E2234"/>
                </a:solidFill>
                <a:latin typeface="Arial" panose="020B0604020202020204" pitchFamily="34" charset="0"/>
                <a:cs typeface="Arial" panose="020B0604020202020204" pitchFamily="34" charset="0"/>
              </a:rPr>
              <a:t> </a:t>
            </a:r>
            <a:r>
              <a:rPr lang="en-GB" b="1" err="1">
                <a:solidFill>
                  <a:srgbClr val="0E2234"/>
                </a:solidFill>
                <a:latin typeface="Arial" panose="020B0604020202020204" pitchFamily="34" charset="0"/>
                <a:cs typeface="Arial" panose="020B0604020202020204" pitchFamily="34" charset="0"/>
              </a:rPr>
              <a:t>odborníky</a:t>
            </a:r>
            <a:r>
              <a:rPr lang="en-GB" b="1">
                <a:solidFill>
                  <a:srgbClr val="0E2234"/>
                </a:solidFill>
                <a:latin typeface="Arial" panose="020B0604020202020204" pitchFamily="34" charset="0"/>
                <a:cs typeface="Arial" panose="020B0604020202020204" pitchFamily="34" charset="0"/>
              </a:rPr>
              <a:t> a </a:t>
            </a:r>
            <a:r>
              <a:rPr lang="en-GB" b="1" err="1">
                <a:solidFill>
                  <a:srgbClr val="0E2234"/>
                </a:solidFill>
                <a:latin typeface="Arial" panose="020B0604020202020204" pitchFamily="34" charset="0"/>
                <a:cs typeface="Arial" panose="020B0604020202020204" pitchFamily="34" charset="0"/>
              </a:rPr>
              <a:t>organizacemi</a:t>
            </a:r>
            <a:r>
              <a:rPr lang="en-GB" sz="1800" b="1" i="0">
                <a:solidFill>
                  <a:srgbClr val="0E2234"/>
                </a:solidFill>
                <a:effectLst/>
                <a:latin typeface="Arial" panose="020B0604020202020204" pitchFamily="34" charset="0"/>
                <a:cs typeface="Arial" panose="020B0604020202020204" pitchFamily="34" charset="0"/>
              </a:rPr>
              <a:t>.</a:t>
            </a:r>
            <a:endParaRPr lang="cs-CZ" b="1">
              <a:solidFill>
                <a:srgbClr val="0E2234"/>
              </a:solidFill>
              <a:latin typeface="Arial" panose="020B0604020202020204" pitchFamily="34" charset="0"/>
              <a:cs typeface="Arial" panose="020B0604020202020204" pitchFamily="34" charset="0"/>
            </a:endParaRPr>
          </a:p>
          <a:p>
            <a:pPr>
              <a:lnSpc>
                <a:spcPct val="130000"/>
              </a:lnSpc>
            </a:pPr>
            <a:endParaRPr lang="en-GB">
              <a:solidFill>
                <a:schemeClr val="tx1">
                  <a:alpha val="70000"/>
                </a:schemeClr>
              </a:solidFill>
              <a:latin typeface="Arial" panose="020B0604020202020204" pitchFamily="34" charset="0"/>
              <a:cs typeface="Arial" panose="020B0604020202020204" pitchFamily="34" charset="0"/>
            </a:endParaRPr>
          </a:p>
        </p:txBody>
      </p:sp>
      <p:sp>
        <p:nvSpPr>
          <p:cNvPr id="9" name="Espace réservé du numéro de diapositive 2">
            <a:extLst>
              <a:ext uri="{FF2B5EF4-FFF2-40B4-BE49-F238E27FC236}">
                <a16:creationId xmlns:a16="http://schemas.microsoft.com/office/drawing/2014/main" id="{86405185-77CB-4D1F-9A3D-57E2E322E97C}"/>
              </a:ext>
            </a:extLst>
          </p:cNvPr>
          <p:cNvSpPr>
            <a:spLocks noGrp="1"/>
          </p:cNvSpPr>
          <p:nvPr>
            <p:ph type="sldNum" sz="quarter" idx="4"/>
          </p:nvPr>
        </p:nvSpPr>
        <p:spPr>
          <a:xfrm>
            <a:off x="8328910" y="6333377"/>
            <a:ext cx="2743200" cy="236225"/>
          </a:xfrm>
        </p:spPr>
        <p:txBody>
          <a:bodyPr/>
          <a:lstStyle/>
          <a:p>
            <a:fld id="{783777ED-E0AE-DD49-A1E6-113717D9A99F}" type="slidenum">
              <a:rPr lang="fr-FR" dirty="0" smtClean="0">
                <a:latin typeface="Arial" panose="020B0604020202020204" pitchFamily="34" charset="0"/>
                <a:cs typeface="Arial" panose="020B0604020202020204" pitchFamily="34" charset="0"/>
              </a:rPr>
              <a:pPr/>
              <a:t>21</a:t>
            </a:fld>
            <a:endParaRPr lang="fr-FR">
              <a:latin typeface="Arial" panose="020B0604020202020204" pitchFamily="34" charset="0"/>
              <a:cs typeface="Arial" panose="020B0604020202020204" pitchFamily="34" charset="0"/>
            </a:endParaRPr>
          </a:p>
        </p:txBody>
      </p:sp>
      <p:sp>
        <p:nvSpPr>
          <p:cNvPr id="10" name="TextBox 4">
            <a:extLst>
              <a:ext uri="{FF2B5EF4-FFF2-40B4-BE49-F238E27FC236}">
                <a16:creationId xmlns:a16="http://schemas.microsoft.com/office/drawing/2014/main" id="{49BFC5F5-D7CA-B97F-E2AF-61E6619BAF9A}"/>
              </a:ext>
            </a:extLst>
          </p:cNvPr>
          <p:cNvSpPr txBox="1">
            <a:spLocks/>
          </p:cNvSpPr>
          <p:nvPr/>
        </p:nvSpPr>
        <p:spPr>
          <a:xfrm>
            <a:off x="6413318" y="3062728"/>
            <a:ext cx="4658792" cy="3184911"/>
          </a:xfrm>
          <a:prstGeom prst="rect">
            <a:avLst/>
          </a:prstGeom>
          <a:noFill/>
        </p:spPr>
        <p:txBody>
          <a:bodyPr wrap="square" lIns="0" tIns="45720" rIns="0" bIns="45720" rtlCol="0" anchor="t">
            <a:spAutoFit/>
          </a:bodyPr>
          <a:lstStyle/>
          <a:p>
            <a:r>
              <a:rPr lang="en-US" err="1">
                <a:solidFill>
                  <a:srgbClr val="000000"/>
                </a:solidFill>
                <a:latin typeface="Arial" panose="020B0604020202020204" pitchFamily="34" charset="0"/>
                <a:cs typeface="Arial" panose="020B0604020202020204" pitchFamily="34" charset="0"/>
              </a:rPr>
              <a:t>Poskytování</a:t>
            </a:r>
            <a:r>
              <a:rPr lang="en-US">
                <a:solidFill>
                  <a:srgbClr val="000000"/>
                </a:solidFill>
                <a:latin typeface="Arial" panose="020B0604020202020204" pitchFamily="34" charset="0"/>
                <a:cs typeface="Arial" panose="020B0604020202020204" pitchFamily="34" charset="0"/>
              </a:rPr>
              <a:t> </a:t>
            </a:r>
            <a:r>
              <a:rPr lang="en-US" err="1">
                <a:solidFill>
                  <a:srgbClr val="000000"/>
                </a:solidFill>
                <a:latin typeface="Arial" panose="020B0604020202020204" pitchFamily="34" charset="0"/>
                <a:cs typeface="Arial" panose="020B0604020202020204" pitchFamily="34" charset="0"/>
              </a:rPr>
              <a:t>služeb</a:t>
            </a:r>
            <a:r>
              <a:rPr lang="en-US">
                <a:solidFill>
                  <a:srgbClr val="000000"/>
                </a:solidFill>
                <a:latin typeface="Arial" panose="020B0604020202020204" pitchFamily="34" charset="0"/>
                <a:cs typeface="Arial" panose="020B0604020202020204" pitchFamily="34" charset="0"/>
              </a:rPr>
              <a:t> </a:t>
            </a:r>
            <a:r>
              <a:rPr lang="en-US" err="1">
                <a:solidFill>
                  <a:srgbClr val="000000"/>
                </a:solidFill>
                <a:latin typeface="Arial" panose="020B0604020202020204" pitchFamily="34" charset="0"/>
                <a:cs typeface="Arial" panose="020B0604020202020204" pitchFamily="34" charset="0"/>
              </a:rPr>
              <a:t>zahrnuje</a:t>
            </a:r>
            <a:r>
              <a:rPr lang="en-US">
                <a:solidFill>
                  <a:srgbClr val="000000"/>
                </a:solidFill>
                <a:latin typeface="Arial" panose="020B0604020202020204" pitchFamily="34" charset="0"/>
                <a:cs typeface="Arial" panose="020B0604020202020204" pitchFamily="34" charset="0"/>
              </a:rPr>
              <a:t> </a:t>
            </a:r>
            <a:r>
              <a:rPr lang="en-US" err="1">
                <a:solidFill>
                  <a:srgbClr val="000000"/>
                </a:solidFill>
                <a:latin typeface="Arial" panose="020B0604020202020204" pitchFamily="34" charset="0"/>
                <a:cs typeface="Arial" panose="020B0604020202020204" pitchFamily="34" charset="0"/>
              </a:rPr>
              <a:t>poskytování</a:t>
            </a:r>
            <a:r>
              <a:rPr lang="en-US">
                <a:solidFill>
                  <a:srgbClr val="000000"/>
                </a:solidFill>
                <a:latin typeface="Arial" panose="020B0604020202020204" pitchFamily="34" charset="0"/>
                <a:cs typeface="Arial" panose="020B0604020202020204" pitchFamily="34" charset="0"/>
              </a:rPr>
              <a:t> </a:t>
            </a:r>
            <a:r>
              <a:rPr lang="en-US" b="1" err="1">
                <a:solidFill>
                  <a:srgbClr val="000000"/>
                </a:solidFill>
                <a:latin typeface="Arial" panose="020B0604020202020204" pitchFamily="34" charset="0"/>
                <a:cs typeface="Arial" panose="020B0604020202020204" pitchFamily="34" charset="0"/>
              </a:rPr>
              <a:t>psychologických</a:t>
            </a:r>
            <a:r>
              <a:rPr lang="en-US" b="1">
                <a:solidFill>
                  <a:srgbClr val="000000"/>
                </a:solidFill>
                <a:latin typeface="Arial" panose="020B0604020202020204" pitchFamily="34" charset="0"/>
                <a:cs typeface="Arial" panose="020B0604020202020204" pitchFamily="34" charset="0"/>
              </a:rPr>
              <a:t> </a:t>
            </a:r>
            <a:r>
              <a:rPr lang="en-US" b="1" err="1">
                <a:solidFill>
                  <a:srgbClr val="000000"/>
                </a:solidFill>
                <a:latin typeface="Arial" panose="020B0604020202020204" pitchFamily="34" charset="0"/>
                <a:cs typeface="Arial" panose="020B0604020202020204" pitchFamily="34" charset="0"/>
              </a:rPr>
              <a:t>či</a:t>
            </a:r>
            <a:r>
              <a:rPr lang="en-US" b="1">
                <a:solidFill>
                  <a:srgbClr val="000000"/>
                </a:solidFill>
                <a:latin typeface="Arial" panose="020B0604020202020204" pitchFamily="34" charset="0"/>
                <a:cs typeface="Arial" panose="020B0604020202020204" pitchFamily="34" charset="0"/>
              </a:rPr>
              <a:t> </a:t>
            </a:r>
            <a:r>
              <a:rPr lang="en-US" b="1" err="1">
                <a:solidFill>
                  <a:srgbClr val="000000"/>
                </a:solidFill>
                <a:latin typeface="Arial" panose="020B0604020202020204" pitchFamily="34" charset="0"/>
                <a:cs typeface="Arial" panose="020B0604020202020204" pitchFamily="34" charset="0"/>
              </a:rPr>
              <a:t>lékařských</a:t>
            </a:r>
            <a:r>
              <a:rPr lang="en-US" b="1">
                <a:solidFill>
                  <a:srgbClr val="000000"/>
                </a:solidFill>
                <a:latin typeface="Arial" panose="020B0604020202020204" pitchFamily="34" charset="0"/>
                <a:cs typeface="Arial" panose="020B0604020202020204" pitchFamily="34" charset="0"/>
              </a:rPr>
              <a:t> </a:t>
            </a:r>
            <a:r>
              <a:rPr lang="en-US" b="1" err="1">
                <a:solidFill>
                  <a:srgbClr val="000000"/>
                </a:solidFill>
                <a:latin typeface="Arial" panose="020B0604020202020204" pitchFamily="34" charset="0"/>
                <a:cs typeface="Arial" panose="020B0604020202020204" pitchFamily="34" charset="0"/>
              </a:rPr>
              <a:t>služeb</a:t>
            </a:r>
            <a:r>
              <a:rPr lang="en-US" b="1">
                <a:solidFill>
                  <a:srgbClr val="000000"/>
                </a:solidFill>
                <a:latin typeface="Arial" panose="020B0604020202020204" pitchFamily="34" charset="0"/>
                <a:cs typeface="Arial" panose="020B0604020202020204" pitchFamily="34" charset="0"/>
              </a:rPr>
              <a:t> </a:t>
            </a:r>
            <a:r>
              <a:rPr lang="en-US" b="0" i="0">
                <a:solidFill>
                  <a:srgbClr val="000000"/>
                </a:solidFill>
                <a:effectLst/>
                <a:latin typeface="Arial" panose="020B0604020202020204" pitchFamily="34" charset="0"/>
                <a:cs typeface="Arial" panose="020B0604020202020204" pitchFamily="34" charset="0"/>
              </a:rPr>
              <a:t>a </a:t>
            </a:r>
            <a:r>
              <a:rPr lang="en-US" err="1">
                <a:solidFill>
                  <a:srgbClr val="000000"/>
                </a:solidFill>
                <a:latin typeface="Arial" panose="020B0604020202020204" pitchFamily="34" charset="0"/>
                <a:cs typeface="Arial" panose="020B0604020202020204" pitchFamily="34" charset="0"/>
              </a:rPr>
              <a:t>služeb</a:t>
            </a:r>
            <a:r>
              <a:rPr lang="en-US">
                <a:solidFill>
                  <a:srgbClr val="000000"/>
                </a:solidFill>
                <a:latin typeface="Arial" panose="020B0604020202020204" pitchFamily="34" charset="0"/>
                <a:cs typeface="Arial" panose="020B0604020202020204" pitchFamily="34" charset="0"/>
              </a:rPr>
              <a:t> </a:t>
            </a:r>
            <a:r>
              <a:rPr lang="en-US" err="1">
                <a:solidFill>
                  <a:srgbClr val="000000"/>
                </a:solidFill>
                <a:latin typeface="Arial" panose="020B0604020202020204" pitchFamily="34" charset="0"/>
                <a:cs typeface="Arial" panose="020B0604020202020204" pitchFamily="34" charset="0"/>
              </a:rPr>
              <a:t>dalších</a:t>
            </a:r>
            <a:r>
              <a:rPr lang="en-US">
                <a:solidFill>
                  <a:srgbClr val="000000"/>
                </a:solidFill>
                <a:latin typeface="Arial" panose="020B0604020202020204" pitchFamily="34" charset="0"/>
                <a:cs typeface="Arial" panose="020B0604020202020204" pitchFamily="34" charset="0"/>
              </a:rPr>
              <a:t> </a:t>
            </a:r>
            <a:r>
              <a:rPr lang="en-US" err="1">
                <a:solidFill>
                  <a:srgbClr val="000000"/>
                </a:solidFill>
                <a:latin typeface="Arial" panose="020B0604020202020204" pitchFamily="34" charset="0"/>
                <a:cs typeface="Arial" panose="020B0604020202020204" pitchFamily="34" charset="0"/>
              </a:rPr>
              <a:t>odborných</a:t>
            </a:r>
            <a:r>
              <a:rPr lang="en-US">
                <a:solidFill>
                  <a:srgbClr val="000000"/>
                </a:solidFill>
                <a:latin typeface="Arial" panose="020B0604020202020204" pitchFamily="34" charset="0"/>
                <a:cs typeface="Arial" panose="020B0604020202020204" pitchFamily="34" charset="0"/>
              </a:rPr>
              <a:t> </a:t>
            </a:r>
            <a:r>
              <a:rPr lang="en-US" err="1">
                <a:solidFill>
                  <a:srgbClr val="000000"/>
                </a:solidFill>
                <a:latin typeface="Arial" panose="020B0604020202020204" pitchFamily="34" charset="0"/>
                <a:cs typeface="Arial" panose="020B0604020202020204" pitchFamily="34" charset="0"/>
              </a:rPr>
              <a:t>profesí</a:t>
            </a:r>
            <a:r>
              <a:rPr lang="en-US">
                <a:solidFill>
                  <a:srgbClr val="000000"/>
                </a:solidFill>
                <a:latin typeface="Arial" panose="020B0604020202020204" pitchFamily="34" charset="0"/>
                <a:cs typeface="Arial" panose="020B0604020202020204" pitchFamily="34" charset="0"/>
              </a:rPr>
              <a:t> pro </a:t>
            </a:r>
            <a:r>
              <a:rPr lang="en-US" err="1">
                <a:solidFill>
                  <a:srgbClr val="000000"/>
                </a:solidFill>
                <a:latin typeface="Arial" panose="020B0604020202020204" pitchFamily="34" charset="0"/>
                <a:cs typeface="Arial" panose="020B0604020202020204" pitchFamily="34" charset="0"/>
              </a:rPr>
              <a:t>oběti</a:t>
            </a:r>
            <a:r>
              <a:rPr lang="en-US">
                <a:solidFill>
                  <a:srgbClr val="000000"/>
                </a:solidFill>
                <a:latin typeface="Arial" panose="020B0604020202020204" pitchFamily="34" charset="0"/>
                <a:cs typeface="Arial" panose="020B0604020202020204" pitchFamily="34" charset="0"/>
              </a:rPr>
              <a:t>, </a:t>
            </a:r>
            <a:r>
              <a:rPr lang="en-US" err="1">
                <a:solidFill>
                  <a:srgbClr val="000000"/>
                </a:solidFill>
                <a:latin typeface="Arial" panose="020B0604020202020204" pitchFamily="34" charset="0"/>
                <a:cs typeface="Arial" panose="020B0604020202020204" pitchFamily="34" charset="0"/>
              </a:rPr>
              <a:t>jejich</a:t>
            </a:r>
            <a:r>
              <a:rPr lang="en-US">
                <a:solidFill>
                  <a:srgbClr val="000000"/>
                </a:solidFill>
                <a:latin typeface="Arial" panose="020B0604020202020204" pitchFamily="34" charset="0"/>
                <a:cs typeface="Arial" panose="020B0604020202020204" pitchFamily="34" charset="0"/>
              </a:rPr>
              <a:t> </a:t>
            </a:r>
            <a:r>
              <a:rPr lang="en-US" err="1">
                <a:solidFill>
                  <a:srgbClr val="000000"/>
                </a:solidFill>
                <a:latin typeface="Arial" panose="020B0604020202020204" pitchFamily="34" charset="0"/>
                <a:cs typeface="Arial" panose="020B0604020202020204" pitchFamily="34" charset="0"/>
              </a:rPr>
              <a:t>rodiny</a:t>
            </a:r>
            <a:r>
              <a:rPr lang="en-US">
                <a:solidFill>
                  <a:srgbClr val="000000"/>
                </a:solidFill>
                <a:latin typeface="Arial" panose="020B0604020202020204" pitchFamily="34" charset="0"/>
                <a:cs typeface="Arial" panose="020B0604020202020204" pitchFamily="34" charset="0"/>
              </a:rPr>
              <a:t>, ale </a:t>
            </a:r>
            <a:r>
              <a:rPr lang="en-US" err="1">
                <a:solidFill>
                  <a:srgbClr val="000000"/>
                </a:solidFill>
                <a:latin typeface="Arial" panose="020B0604020202020204" pitchFamily="34" charset="0"/>
                <a:cs typeface="Arial" panose="020B0604020202020204" pitchFamily="34" charset="0"/>
              </a:rPr>
              <a:t>i</a:t>
            </a:r>
            <a:r>
              <a:rPr lang="en-US">
                <a:solidFill>
                  <a:srgbClr val="000000"/>
                </a:solidFill>
                <a:latin typeface="Arial" panose="020B0604020202020204" pitchFamily="34" charset="0"/>
                <a:cs typeface="Arial" panose="020B0604020202020204" pitchFamily="34" charset="0"/>
              </a:rPr>
              <a:t> pro </a:t>
            </a:r>
            <a:r>
              <a:rPr lang="en-US" err="1">
                <a:solidFill>
                  <a:srgbClr val="000000"/>
                </a:solidFill>
                <a:latin typeface="Arial" panose="020B0604020202020204" pitchFamily="34" charset="0"/>
                <a:cs typeface="Arial" panose="020B0604020202020204" pitchFamily="34" charset="0"/>
              </a:rPr>
              <a:t>pachatele</a:t>
            </a:r>
            <a:r>
              <a:rPr lang="en-US">
                <a:solidFill>
                  <a:srgbClr val="000000"/>
                </a:solidFill>
                <a:latin typeface="Arial" panose="020B0604020202020204" pitchFamily="34" charset="0"/>
                <a:cs typeface="Arial" panose="020B0604020202020204" pitchFamily="34" charset="0"/>
              </a:rPr>
              <a:t>/</a:t>
            </a:r>
            <a:r>
              <a:rPr lang="en-US" err="1">
                <a:solidFill>
                  <a:srgbClr val="000000"/>
                </a:solidFill>
                <a:latin typeface="Arial" panose="020B0604020202020204" pitchFamily="34" charset="0"/>
                <a:cs typeface="Arial" panose="020B0604020202020204" pitchFamily="34" charset="0"/>
              </a:rPr>
              <a:t>ky.</a:t>
            </a:r>
            <a:r>
              <a:rPr lang="en-US">
                <a:solidFill>
                  <a:srgbClr val="000000"/>
                </a:solidFill>
                <a:latin typeface="Arial" panose="020B0604020202020204" pitchFamily="34" charset="0"/>
                <a:cs typeface="Arial" panose="020B0604020202020204" pitchFamily="34" charset="0"/>
              </a:rPr>
              <a:t> V </a:t>
            </a:r>
            <a:r>
              <a:rPr lang="en-US" err="1">
                <a:solidFill>
                  <a:srgbClr val="000000"/>
                </a:solidFill>
                <a:latin typeface="Arial" panose="020B0604020202020204" pitchFamily="34" charset="0"/>
                <a:cs typeface="Arial" panose="020B0604020202020204" pitchFamily="34" charset="0"/>
              </a:rPr>
              <a:t>akademické</a:t>
            </a:r>
            <a:r>
              <a:rPr lang="en-US">
                <a:solidFill>
                  <a:srgbClr val="000000"/>
                </a:solidFill>
                <a:latin typeface="Arial" panose="020B0604020202020204" pitchFamily="34" charset="0"/>
                <a:cs typeface="Arial" panose="020B0604020202020204" pitchFamily="34" charset="0"/>
              </a:rPr>
              <a:t> </a:t>
            </a:r>
            <a:r>
              <a:rPr lang="en-US" err="1">
                <a:solidFill>
                  <a:srgbClr val="000000"/>
                </a:solidFill>
                <a:latin typeface="Arial" panose="020B0604020202020204" pitchFamily="34" charset="0"/>
                <a:cs typeface="Arial" panose="020B0604020202020204" pitchFamily="34" charset="0"/>
              </a:rPr>
              <a:t>sféře</a:t>
            </a:r>
            <a:r>
              <a:rPr lang="en-US">
                <a:solidFill>
                  <a:srgbClr val="000000"/>
                </a:solidFill>
                <a:latin typeface="Arial" panose="020B0604020202020204" pitchFamily="34" charset="0"/>
                <a:cs typeface="Arial" panose="020B0604020202020204" pitchFamily="34" charset="0"/>
              </a:rPr>
              <a:t> </a:t>
            </a:r>
            <a:r>
              <a:rPr lang="en-US" err="1">
                <a:solidFill>
                  <a:srgbClr val="000000"/>
                </a:solidFill>
                <a:latin typeface="Arial" panose="020B0604020202020204" pitchFamily="34" charset="0"/>
                <a:cs typeface="Arial" panose="020B0604020202020204" pitchFamily="34" charset="0"/>
              </a:rPr>
              <a:t>může</a:t>
            </a:r>
            <a:r>
              <a:rPr lang="en-US">
                <a:solidFill>
                  <a:srgbClr val="000000"/>
                </a:solidFill>
                <a:latin typeface="Arial" panose="020B0604020202020204" pitchFamily="34" charset="0"/>
                <a:cs typeface="Arial" panose="020B0604020202020204" pitchFamily="34" charset="0"/>
              </a:rPr>
              <a:t> </a:t>
            </a:r>
            <a:r>
              <a:rPr lang="en-US" err="1">
                <a:solidFill>
                  <a:srgbClr val="000000"/>
                </a:solidFill>
                <a:latin typeface="Arial" panose="020B0604020202020204" pitchFamily="34" charset="0"/>
                <a:cs typeface="Arial" panose="020B0604020202020204" pitchFamily="34" charset="0"/>
              </a:rPr>
              <a:t>zahrnovat</a:t>
            </a:r>
            <a:r>
              <a:rPr lang="en-US">
                <a:solidFill>
                  <a:srgbClr val="000000"/>
                </a:solidFill>
                <a:latin typeface="Arial" panose="020B0604020202020204" pitchFamily="34" charset="0"/>
                <a:cs typeface="Arial" panose="020B0604020202020204" pitchFamily="34" charset="0"/>
              </a:rPr>
              <a:t> jak </a:t>
            </a:r>
            <a:r>
              <a:rPr lang="en-US" err="1">
                <a:solidFill>
                  <a:srgbClr val="000000"/>
                </a:solidFill>
                <a:latin typeface="Arial" panose="020B0604020202020204" pitchFamily="34" charset="0"/>
                <a:cs typeface="Arial" panose="020B0604020202020204" pitchFamily="34" charset="0"/>
              </a:rPr>
              <a:t>poradenství</a:t>
            </a:r>
            <a:r>
              <a:rPr lang="en-US">
                <a:solidFill>
                  <a:srgbClr val="000000"/>
                </a:solidFill>
                <a:latin typeface="Arial" panose="020B0604020202020204" pitchFamily="34" charset="0"/>
                <a:cs typeface="Arial" panose="020B0604020202020204" pitchFamily="34" charset="0"/>
              </a:rPr>
              <a:t>, </a:t>
            </a:r>
            <a:r>
              <a:rPr lang="en-US" err="1">
                <a:solidFill>
                  <a:srgbClr val="000000"/>
                </a:solidFill>
                <a:latin typeface="Arial" panose="020B0604020202020204" pitchFamily="34" charset="0"/>
                <a:cs typeface="Arial" panose="020B0604020202020204" pitchFamily="34" charset="0"/>
              </a:rPr>
              <a:t>tak</a:t>
            </a:r>
            <a:r>
              <a:rPr lang="en-US">
                <a:solidFill>
                  <a:srgbClr val="000000"/>
                </a:solidFill>
                <a:latin typeface="Arial" panose="020B0604020202020204" pitchFamily="34" charset="0"/>
                <a:cs typeface="Arial" panose="020B0604020202020204" pitchFamily="34" charset="0"/>
              </a:rPr>
              <a:t> </a:t>
            </a:r>
            <a:r>
              <a:rPr lang="en-US" err="1">
                <a:solidFill>
                  <a:srgbClr val="000000"/>
                </a:solidFill>
                <a:latin typeface="Arial" panose="020B0604020202020204" pitchFamily="34" charset="0"/>
                <a:cs typeface="Arial" panose="020B0604020202020204" pitchFamily="34" charset="0"/>
              </a:rPr>
              <a:t>psychologickou</a:t>
            </a:r>
            <a:r>
              <a:rPr lang="en-US">
                <a:solidFill>
                  <a:srgbClr val="000000"/>
                </a:solidFill>
                <a:latin typeface="Arial" panose="020B0604020202020204" pitchFamily="34" charset="0"/>
                <a:cs typeface="Arial" panose="020B0604020202020204" pitchFamily="34" charset="0"/>
              </a:rPr>
              <a:t> </a:t>
            </a:r>
            <a:r>
              <a:rPr lang="en-US" b="0" i="0">
                <a:solidFill>
                  <a:srgbClr val="000000"/>
                </a:solidFill>
                <a:effectLst/>
                <a:latin typeface="Arial" panose="020B0604020202020204" pitchFamily="34" charset="0"/>
                <a:cs typeface="Arial" panose="020B0604020202020204" pitchFamily="34" charset="0"/>
              </a:rPr>
              <a:t>a </a:t>
            </a:r>
            <a:r>
              <a:rPr lang="en-US" err="1">
                <a:solidFill>
                  <a:srgbClr val="000000"/>
                </a:solidFill>
                <a:latin typeface="Arial" panose="020B0604020202020204" pitchFamily="34" charset="0"/>
                <a:cs typeface="Arial" panose="020B0604020202020204" pitchFamily="34" charset="0"/>
              </a:rPr>
              <a:t>zdravotní</a:t>
            </a:r>
            <a:r>
              <a:rPr lang="en-US">
                <a:solidFill>
                  <a:srgbClr val="000000"/>
                </a:solidFill>
                <a:latin typeface="Arial" panose="020B0604020202020204" pitchFamily="34" charset="0"/>
                <a:cs typeface="Arial" panose="020B0604020202020204" pitchFamily="34" charset="0"/>
              </a:rPr>
              <a:t> </a:t>
            </a:r>
            <a:r>
              <a:rPr lang="en-US" err="1">
                <a:solidFill>
                  <a:srgbClr val="000000"/>
                </a:solidFill>
                <a:latin typeface="Arial" panose="020B0604020202020204" pitchFamily="34" charset="0"/>
                <a:cs typeface="Arial" panose="020B0604020202020204" pitchFamily="34" charset="0"/>
              </a:rPr>
              <a:t>podporu</a:t>
            </a:r>
            <a:r>
              <a:rPr lang="en-US" b="0" i="0">
                <a:solidFill>
                  <a:srgbClr val="000000"/>
                </a:solidFill>
                <a:effectLst/>
                <a:latin typeface="Arial" panose="020B0604020202020204" pitchFamily="34" charset="0"/>
                <a:cs typeface="Arial" panose="020B0604020202020204" pitchFamily="34" charset="0"/>
              </a:rPr>
              <a:t>. </a:t>
            </a:r>
            <a:r>
              <a:rPr lang="en-US" err="1">
                <a:solidFill>
                  <a:srgbClr val="000000"/>
                </a:solidFill>
                <a:latin typeface="Arial" panose="020B0604020202020204" pitchFamily="34" charset="0"/>
                <a:cs typeface="Arial" panose="020B0604020202020204" pitchFamily="34" charset="0"/>
              </a:rPr>
              <a:t>Důležité</a:t>
            </a:r>
            <a:r>
              <a:rPr lang="en-US">
                <a:solidFill>
                  <a:srgbClr val="000000"/>
                </a:solidFill>
                <a:latin typeface="Arial" panose="020B0604020202020204" pitchFamily="34" charset="0"/>
                <a:cs typeface="Arial" panose="020B0604020202020204" pitchFamily="34" charset="0"/>
              </a:rPr>
              <a:t> je, </a:t>
            </a:r>
            <a:r>
              <a:rPr lang="en-US" err="1">
                <a:solidFill>
                  <a:srgbClr val="000000"/>
                </a:solidFill>
                <a:latin typeface="Arial" panose="020B0604020202020204" pitchFamily="34" charset="0"/>
                <a:cs typeface="Arial" panose="020B0604020202020204" pitchFamily="34" charset="0"/>
              </a:rPr>
              <a:t>že</a:t>
            </a:r>
            <a:r>
              <a:rPr lang="en-US">
                <a:solidFill>
                  <a:srgbClr val="000000"/>
                </a:solidFill>
                <a:latin typeface="Arial" panose="020B0604020202020204" pitchFamily="34" charset="0"/>
                <a:cs typeface="Arial" panose="020B0604020202020204" pitchFamily="34" charset="0"/>
              </a:rPr>
              <a:t> o </a:t>
            </a:r>
            <a:r>
              <a:rPr lang="en-US" err="1">
                <a:solidFill>
                  <a:srgbClr val="000000"/>
                </a:solidFill>
                <a:latin typeface="Arial" panose="020B0604020202020204" pitchFamily="34" charset="0"/>
                <a:cs typeface="Arial" panose="020B0604020202020204" pitchFamily="34" charset="0"/>
              </a:rPr>
              <a:t>poskytování</a:t>
            </a:r>
            <a:r>
              <a:rPr lang="en-US">
                <a:solidFill>
                  <a:srgbClr val="000000"/>
                </a:solidFill>
                <a:latin typeface="Arial" panose="020B0604020202020204" pitchFamily="34" charset="0"/>
                <a:cs typeface="Arial" panose="020B0604020202020204" pitchFamily="34" charset="0"/>
              </a:rPr>
              <a:t> </a:t>
            </a:r>
            <a:r>
              <a:rPr lang="en-US" err="1">
                <a:solidFill>
                  <a:srgbClr val="000000"/>
                </a:solidFill>
                <a:latin typeface="Arial" panose="020B0604020202020204" pitchFamily="34" charset="0"/>
                <a:cs typeface="Arial" panose="020B0604020202020204" pitchFamily="34" charset="0"/>
              </a:rPr>
              <a:t>služeb</a:t>
            </a:r>
            <a:r>
              <a:rPr lang="en-US">
                <a:solidFill>
                  <a:srgbClr val="000000"/>
                </a:solidFill>
                <a:latin typeface="Arial" panose="020B0604020202020204" pitchFamily="34" charset="0"/>
                <a:cs typeface="Arial" panose="020B0604020202020204" pitchFamily="34" charset="0"/>
              </a:rPr>
              <a:t> </a:t>
            </a:r>
            <a:r>
              <a:rPr lang="en-US" b="1" err="1">
                <a:solidFill>
                  <a:srgbClr val="000000"/>
                </a:solidFill>
                <a:latin typeface="Arial" panose="020B0604020202020204" pitchFamily="34" charset="0"/>
                <a:cs typeface="Arial" panose="020B0604020202020204" pitchFamily="34" charset="0"/>
              </a:rPr>
              <a:t>musí</a:t>
            </a:r>
            <a:r>
              <a:rPr lang="en-US" b="1">
                <a:solidFill>
                  <a:srgbClr val="000000"/>
                </a:solidFill>
                <a:latin typeface="Arial" panose="020B0604020202020204" pitchFamily="34" charset="0"/>
                <a:cs typeface="Arial" panose="020B0604020202020204" pitchFamily="34" charset="0"/>
              </a:rPr>
              <a:t> </a:t>
            </a:r>
            <a:r>
              <a:rPr lang="en-US" b="1" err="1">
                <a:solidFill>
                  <a:srgbClr val="000000"/>
                </a:solidFill>
                <a:latin typeface="Arial" panose="020B0604020202020204" pitchFamily="34" charset="0"/>
                <a:cs typeface="Arial" panose="020B0604020202020204" pitchFamily="34" charset="0"/>
              </a:rPr>
              <a:t>být</a:t>
            </a:r>
            <a:r>
              <a:rPr lang="en-US" b="1">
                <a:solidFill>
                  <a:srgbClr val="000000"/>
                </a:solidFill>
                <a:latin typeface="Arial" panose="020B0604020202020204" pitchFamily="34" charset="0"/>
                <a:cs typeface="Arial" panose="020B0604020202020204" pitchFamily="34" charset="0"/>
              </a:rPr>
              <a:t> </a:t>
            </a:r>
            <a:r>
              <a:rPr lang="en-US" b="1" err="1">
                <a:solidFill>
                  <a:srgbClr val="000000"/>
                </a:solidFill>
                <a:latin typeface="Arial" panose="020B0604020202020204" pitchFamily="34" charset="0"/>
                <a:cs typeface="Arial" panose="020B0604020202020204" pitchFamily="34" charset="0"/>
              </a:rPr>
              <a:t>dobře</a:t>
            </a:r>
            <a:r>
              <a:rPr lang="en-US" b="1">
                <a:solidFill>
                  <a:srgbClr val="000000"/>
                </a:solidFill>
                <a:latin typeface="Arial" panose="020B0604020202020204" pitchFamily="34" charset="0"/>
                <a:cs typeface="Arial" panose="020B0604020202020204" pitchFamily="34" charset="0"/>
              </a:rPr>
              <a:t> </a:t>
            </a:r>
            <a:r>
              <a:rPr lang="en-US" b="1" err="1">
                <a:solidFill>
                  <a:srgbClr val="000000"/>
                </a:solidFill>
                <a:latin typeface="Arial" panose="020B0604020202020204" pitchFamily="34" charset="0"/>
                <a:cs typeface="Arial" panose="020B0604020202020204" pitchFamily="34" charset="0"/>
              </a:rPr>
              <a:t>informováni</a:t>
            </a:r>
            <a:r>
              <a:rPr lang="en-US" b="1">
                <a:solidFill>
                  <a:srgbClr val="000000"/>
                </a:solidFill>
                <a:latin typeface="Arial" panose="020B0604020202020204" pitchFamily="34" charset="0"/>
                <a:cs typeface="Arial" panose="020B0604020202020204" pitchFamily="34" charset="0"/>
              </a:rPr>
              <a:t> </a:t>
            </a:r>
            <a:r>
              <a:rPr lang="en-US" err="1">
                <a:solidFill>
                  <a:srgbClr val="000000"/>
                </a:solidFill>
                <a:latin typeface="Arial" panose="020B0604020202020204" pitchFamily="34" charset="0"/>
                <a:cs typeface="Arial" panose="020B0604020202020204" pitchFamily="34" charset="0"/>
              </a:rPr>
              <a:t>všichni</a:t>
            </a:r>
            <a:r>
              <a:rPr lang="en-US">
                <a:solidFill>
                  <a:srgbClr val="000000"/>
                </a:solidFill>
                <a:latin typeface="Arial" panose="020B0604020202020204" pitchFamily="34" charset="0"/>
                <a:cs typeface="Arial" panose="020B0604020202020204" pitchFamily="34" charset="0"/>
              </a:rPr>
              <a:t> </a:t>
            </a:r>
            <a:r>
              <a:rPr lang="en-US" err="1">
                <a:solidFill>
                  <a:srgbClr val="000000"/>
                </a:solidFill>
                <a:latin typeface="Arial" panose="020B0604020202020204" pitchFamily="34" charset="0"/>
                <a:cs typeface="Arial" panose="020B0604020202020204" pitchFamily="34" charset="0"/>
              </a:rPr>
              <a:t>zaměstnanci</a:t>
            </a:r>
            <a:r>
              <a:rPr lang="en-US">
                <a:solidFill>
                  <a:srgbClr val="000000"/>
                </a:solidFill>
                <a:latin typeface="Arial" panose="020B0604020202020204" pitchFamily="34" charset="0"/>
                <a:cs typeface="Arial" panose="020B0604020202020204" pitchFamily="34" charset="0"/>
              </a:rPr>
              <a:t> a </a:t>
            </a:r>
            <a:r>
              <a:rPr lang="en-US" err="1">
                <a:solidFill>
                  <a:srgbClr val="000000"/>
                </a:solidFill>
                <a:latin typeface="Arial" panose="020B0604020202020204" pitchFamily="34" charset="0"/>
                <a:cs typeface="Arial" panose="020B0604020202020204" pitchFamily="34" charset="0"/>
              </a:rPr>
              <a:t>zaměstnankyně</a:t>
            </a:r>
            <a:r>
              <a:rPr lang="en-US">
                <a:solidFill>
                  <a:srgbClr val="000000"/>
                </a:solidFill>
                <a:latin typeface="Arial" panose="020B0604020202020204" pitchFamily="34" charset="0"/>
                <a:cs typeface="Arial" panose="020B0604020202020204" pitchFamily="34" charset="0"/>
              </a:rPr>
              <a:t> a </a:t>
            </a:r>
            <a:r>
              <a:rPr lang="en-US" err="1">
                <a:solidFill>
                  <a:srgbClr val="000000"/>
                </a:solidFill>
                <a:latin typeface="Arial" panose="020B0604020202020204" pitchFamily="34" charset="0"/>
                <a:cs typeface="Arial" panose="020B0604020202020204" pitchFamily="34" charset="0"/>
              </a:rPr>
              <a:t>studující</a:t>
            </a:r>
            <a:r>
              <a:rPr lang="en-US">
                <a:solidFill>
                  <a:srgbClr val="000000"/>
                </a:solidFill>
                <a:latin typeface="Arial" panose="020B0604020202020204" pitchFamily="34" charset="0"/>
                <a:cs typeface="Arial" panose="020B0604020202020204" pitchFamily="34" charset="0"/>
              </a:rPr>
              <a:t> </a:t>
            </a:r>
            <a:r>
              <a:rPr lang="en-US" err="1">
                <a:solidFill>
                  <a:srgbClr val="000000"/>
                </a:solidFill>
                <a:latin typeface="Arial" panose="020B0604020202020204" pitchFamily="34" charset="0"/>
                <a:cs typeface="Arial" panose="020B0604020202020204" pitchFamily="34" charset="0"/>
              </a:rPr>
              <a:t>i</a:t>
            </a:r>
            <a:r>
              <a:rPr lang="en-US">
                <a:solidFill>
                  <a:srgbClr val="000000"/>
                </a:solidFill>
                <a:latin typeface="Arial" panose="020B0604020202020204" pitchFamily="34" charset="0"/>
                <a:cs typeface="Arial" panose="020B0604020202020204" pitchFamily="34" charset="0"/>
              </a:rPr>
              <a:t> </a:t>
            </a:r>
            <a:r>
              <a:rPr lang="en-US" err="1">
                <a:solidFill>
                  <a:srgbClr val="000000"/>
                </a:solidFill>
                <a:latin typeface="Arial" panose="020B0604020202020204" pitchFamily="34" charset="0"/>
                <a:cs typeface="Arial" panose="020B0604020202020204" pitchFamily="34" charset="0"/>
              </a:rPr>
              <a:t>vedoucí</a:t>
            </a:r>
            <a:r>
              <a:rPr lang="en-US">
                <a:solidFill>
                  <a:srgbClr val="000000"/>
                </a:solidFill>
                <a:latin typeface="Arial" panose="020B0604020202020204" pitchFamily="34" charset="0"/>
                <a:cs typeface="Arial" panose="020B0604020202020204" pitchFamily="34" charset="0"/>
              </a:rPr>
              <a:t> </a:t>
            </a:r>
            <a:r>
              <a:rPr lang="en-US" err="1">
                <a:solidFill>
                  <a:srgbClr val="000000"/>
                </a:solidFill>
                <a:latin typeface="Arial" panose="020B0604020202020204" pitchFamily="34" charset="0"/>
                <a:cs typeface="Arial" panose="020B0604020202020204" pitchFamily="34" charset="0"/>
              </a:rPr>
              <a:t>pracovníci</a:t>
            </a:r>
            <a:r>
              <a:rPr lang="en-US">
                <a:solidFill>
                  <a:srgbClr val="000000"/>
                </a:solidFill>
                <a:latin typeface="Arial" panose="020B0604020202020204" pitchFamily="34" charset="0"/>
                <a:cs typeface="Arial" panose="020B0604020202020204" pitchFamily="34" charset="0"/>
              </a:rPr>
              <a:t> a </a:t>
            </a:r>
            <a:r>
              <a:rPr lang="en-US" err="1">
                <a:solidFill>
                  <a:srgbClr val="000000"/>
                </a:solidFill>
                <a:latin typeface="Arial" panose="020B0604020202020204" pitchFamily="34" charset="0"/>
                <a:cs typeface="Arial" panose="020B0604020202020204" pitchFamily="34" charset="0"/>
              </a:rPr>
              <a:t>pracovnice</a:t>
            </a:r>
            <a:r>
              <a:rPr lang="en-US" b="0" i="0">
                <a:solidFill>
                  <a:srgbClr val="000000"/>
                </a:solidFill>
                <a:effectLst/>
                <a:latin typeface="Arial" panose="020B0604020202020204" pitchFamily="34" charset="0"/>
                <a:cs typeface="Arial" panose="020B0604020202020204" pitchFamily="34" charset="0"/>
              </a:rPr>
              <a:t>.</a:t>
            </a:r>
            <a:r>
              <a:rPr lang="en-US">
                <a:solidFill>
                  <a:srgbClr val="000000"/>
                </a:solidFill>
                <a:latin typeface="Arial" panose="020B0604020202020204" pitchFamily="34" charset="0"/>
                <a:cs typeface="Arial" panose="020B0604020202020204" pitchFamily="34" charset="0"/>
              </a:rPr>
              <a:t> </a:t>
            </a:r>
            <a:endParaRPr lang="cs-CZ">
              <a:latin typeface="Arial" panose="020B0604020202020204" pitchFamily="34" charset="0"/>
              <a:cs typeface="Arial" panose="020B0604020202020204" pitchFamily="34" charset="0"/>
            </a:endParaRPr>
          </a:p>
          <a:p>
            <a:pPr>
              <a:lnSpc>
                <a:spcPct val="130000"/>
              </a:lnSpc>
            </a:pPr>
            <a:endParaRPr lang="en-US">
              <a:solidFill>
                <a:srgbClr val="0E223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973111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CBC7E69-477A-87F4-A3A5-1891C4E69E80}"/>
              </a:ext>
            </a:extLst>
          </p:cNvPr>
          <p:cNvSpPr>
            <a:spLocks noGrp="1"/>
          </p:cNvSpPr>
          <p:nvPr>
            <p:ph type="title"/>
          </p:nvPr>
        </p:nvSpPr>
        <p:spPr>
          <a:xfrm>
            <a:off x="1046922" y="1129932"/>
            <a:ext cx="10086975" cy="778381"/>
          </a:xfrm>
        </p:spPr>
        <p:txBody>
          <a:bodyPr/>
          <a:lstStyle/>
          <a:p>
            <a:r>
              <a:rPr lang="en-GB" b="1" err="1">
                <a:latin typeface="+mn-lt"/>
                <a:cs typeface="Arial"/>
              </a:rPr>
              <a:t>UniSAFE</a:t>
            </a:r>
            <a:r>
              <a:rPr lang="en-GB" b="1">
                <a:latin typeface="+mn-lt"/>
                <a:cs typeface="Arial"/>
              </a:rPr>
              <a:t> toolkit</a:t>
            </a:r>
            <a:endParaRPr lang="en-US">
              <a:latin typeface="+mn-lt"/>
            </a:endParaRPr>
          </a:p>
        </p:txBody>
      </p:sp>
      <p:pic>
        <p:nvPicPr>
          <p:cNvPr id="6" name="Picture 5">
            <a:extLst>
              <a:ext uri="{FF2B5EF4-FFF2-40B4-BE49-F238E27FC236}">
                <a16:creationId xmlns:a16="http://schemas.microsoft.com/office/drawing/2014/main" id="{223FD97E-0816-ACC6-7DEA-B5F4A6D4AAC4}"/>
              </a:ext>
            </a:extLst>
          </p:cNvPr>
          <p:cNvPicPr>
            <a:picLocks noChangeAspect="1"/>
          </p:cNvPicPr>
          <p:nvPr/>
        </p:nvPicPr>
        <p:blipFill>
          <a:blip r:embed="rId3"/>
          <a:stretch>
            <a:fillRect/>
          </a:stretch>
        </p:blipFill>
        <p:spPr>
          <a:xfrm>
            <a:off x="452527" y="5608044"/>
            <a:ext cx="342900" cy="342900"/>
          </a:xfrm>
          <a:prstGeom prst="rect">
            <a:avLst/>
          </a:prstGeom>
        </p:spPr>
      </p:pic>
      <p:pic>
        <p:nvPicPr>
          <p:cNvPr id="7" name="Picture 6" descr="A screenshot of a web page&#10;&#10;Description automatically generated">
            <a:extLst>
              <a:ext uri="{FF2B5EF4-FFF2-40B4-BE49-F238E27FC236}">
                <a16:creationId xmlns:a16="http://schemas.microsoft.com/office/drawing/2014/main" id="{7D4046D1-9074-8399-87DC-929862165EF7}"/>
              </a:ext>
            </a:extLst>
          </p:cNvPr>
          <p:cNvPicPr>
            <a:picLocks noChangeAspect="1"/>
          </p:cNvPicPr>
          <p:nvPr/>
        </p:nvPicPr>
        <p:blipFill>
          <a:blip r:embed="rId4"/>
          <a:stretch>
            <a:fillRect/>
          </a:stretch>
        </p:blipFill>
        <p:spPr>
          <a:xfrm>
            <a:off x="1504950" y="2305050"/>
            <a:ext cx="5295900" cy="2447925"/>
          </a:xfrm>
          <a:prstGeom prst="rect">
            <a:avLst/>
          </a:prstGeom>
        </p:spPr>
      </p:pic>
      <p:pic>
        <p:nvPicPr>
          <p:cNvPr id="8" name="Picture 7" descr="A screenshot of a computer screen&#10;&#10;Description automatically generated">
            <a:extLst>
              <a:ext uri="{FF2B5EF4-FFF2-40B4-BE49-F238E27FC236}">
                <a16:creationId xmlns:a16="http://schemas.microsoft.com/office/drawing/2014/main" id="{941F04A9-5077-A5DF-1486-54EF91EAF5CB}"/>
              </a:ext>
            </a:extLst>
          </p:cNvPr>
          <p:cNvPicPr>
            <a:picLocks noChangeAspect="1"/>
          </p:cNvPicPr>
          <p:nvPr/>
        </p:nvPicPr>
        <p:blipFill>
          <a:blip r:embed="rId5"/>
          <a:stretch>
            <a:fillRect/>
          </a:stretch>
        </p:blipFill>
        <p:spPr>
          <a:xfrm>
            <a:off x="5810250" y="3438525"/>
            <a:ext cx="4933950" cy="2990850"/>
          </a:xfrm>
          <a:prstGeom prst="rect">
            <a:avLst/>
          </a:prstGeom>
        </p:spPr>
      </p:pic>
      <p:sp>
        <p:nvSpPr>
          <p:cNvPr id="9" name="Title 1">
            <a:extLst>
              <a:ext uri="{FF2B5EF4-FFF2-40B4-BE49-F238E27FC236}">
                <a16:creationId xmlns:a16="http://schemas.microsoft.com/office/drawing/2014/main" id="{96D448B0-F060-F44F-E9C6-A0F70B3CE1F3}"/>
              </a:ext>
            </a:extLst>
          </p:cNvPr>
          <p:cNvSpPr txBox="1">
            <a:spLocks/>
          </p:cNvSpPr>
          <p:nvPr/>
        </p:nvSpPr>
        <p:spPr>
          <a:xfrm>
            <a:off x="965771" y="5398673"/>
            <a:ext cx="9454510" cy="631077"/>
          </a:xfrm>
          <a:prstGeom prst="rect">
            <a:avLst/>
          </a:prstGeom>
          <a:effectLst/>
        </p:spPr>
        <p:txBody>
          <a:bodyPr vert="horz" lIns="0" tIns="192024" rIns="0" bIns="0" rtlCol="0" anchor="t" anchorCtr="0">
            <a:no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2000" b="1">
                <a:solidFill>
                  <a:srgbClr val="5792CE"/>
                </a:solidFill>
                <a:hlinkClick r:id="rId6">
                  <a:extLst>
                    <a:ext uri="{A12FA001-AC4F-418D-AE19-62706E023703}">
                      <ahyp:hlinkClr xmlns:ahyp="http://schemas.microsoft.com/office/drawing/2018/hyperlinkcolor" val="tx"/>
                    </a:ext>
                  </a:extLst>
                </a:hlinkClick>
              </a:rPr>
              <a:t>www.unisafe-toolkit.eu</a:t>
            </a:r>
          </a:p>
          <a:p>
            <a:endParaRPr lang="en-US" sz="2000" b="1">
              <a:solidFill>
                <a:srgbClr val="5792CE"/>
              </a:solidFill>
            </a:endParaRPr>
          </a:p>
        </p:txBody>
      </p:sp>
    </p:spTree>
    <p:extLst>
      <p:ext uri="{BB962C8B-B14F-4D97-AF65-F5344CB8AC3E}">
        <p14:creationId xmlns:p14="http://schemas.microsoft.com/office/powerpoint/2010/main" val="17533621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EB06BE-5A4A-6CE8-7D4C-191892C74391}"/>
              </a:ext>
            </a:extLst>
          </p:cNvPr>
          <p:cNvSpPr>
            <a:spLocks noGrp="1"/>
          </p:cNvSpPr>
          <p:nvPr>
            <p:ph type="title"/>
          </p:nvPr>
        </p:nvSpPr>
        <p:spPr/>
        <p:txBody>
          <a:bodyPr/>
          <a:lstStyle/>
          <a:p>
            <a:r>
              <a:rPr lang="en-US" b="1">
                <a:latin typeface="Arial"/>
                <a:cs typeface="Arial"/>
              </a:rPr>
              <a:t>Prevalence</a:t>
            </a:r>
            <a:endParaRPr lang="en-GB" b="1">
              <a:latin typeface="Arial"/>
              <a:cs typeface="Arial"/>
            </a:endParaRPr>
          </a:p>
        </p:txBody>
      </p:sp>
      <p:sp>
        <p:nvSpPr>
          <p:cNvPr id="21" name="TextBox 20">
            <a:extLst>
              <a:ext uri="{FF2B5EF4-FFF2-40B4-BE49-F238E27FC236}">
                <a16:creationId xmlns:a16="http://schemas.microsoft.com/office/drawing/2014/main" id="{79774F75-D05E-AD62-7867-BB7E11067288}"/>
              </a:ext>
            </a:extLst>
          </p:cNvPr>
          <p:cNvSpPr txBox="1"/>
          <p:nvPr/>
        </p:nvSpPr>
        <p:spPr>
          <a:xfrm>
            <a:off x="519580" y="2365908"/>
            <a:ext cx="11118237" cy="871970"/>
          </a:xfrm>
          <a:prstGeom prst="rect">
            <a:avLst/>
          </a:prstGeom>
          <a:noFill/>
        </p:spPr>
        <p:txBody>
          <a:bodyPr wrap="square" lIns="91440" tIns="45720" rIns="91440" bIns="45720" rtlCol="0" anchor="t">
            <a:spAutoFit/>
          </a:bodyPr>
          <a:lstStyle>
            <a:defPPr>
              <a:defRPr lang="en-US"/>
            </a:defPPr>
            <a:lvl1pPr>
              <a:defRPr>
                <a:solidFill>
                  <a:srgbClr val="FFFFFF"/>
                </a:solidFill>
                <a:latin typeface="Arial" panose="020B0604020202020204" pitchFamily="34" charset="0"/>
                <a:cs typeface="Arial" panose="020B0604020202020204" pitchFamily="34" charset="0"/>
              </a:defRPr>
            </a:lvl1pPr>
          </a:lstStyle>
          <a:p>
            <a:pPr>
              <a:lnSpc>
                <a:spcPct val="150000"/>
              </a:lnSpc>
            </a:pPr>
            <a:r>
              <a:rPr lang="en-US" dirty="0">
                <a:latin typeface="Arial"/>
                <a:cs typeface="Arial"/>
              </a:rPr>
              <a:t>Prevalence se </a:t>
            </a:r>
            <a:r>
              <a:rPr lang="en-US" dirty="0" err="1">
                <a:latin typeface="Arial"/>
                <a:cs typeface="Arial"/>
              </a:rPr>
              <a:t>zaměřuje</a:t>
            </a:r>
            <a:r>
              <a:rPr lang="en-US" dirty="0">
                <a:latin typeface="Arial"/>
                <a:cs typeface="Arial"/>
              </a:rPr>
              <a:t> </a:t>
            </a:r>
            <a:r>
              <a:rPr lang="en-US" dirty="0" err="1">
                <a:latin typeface="Arial"/>
                <a:cs typeface="Arial"/>
              </a:rPr>
              <a:t>na</a:t>
            </a:r>
            <a:r>
              <a:rPr lang="en-US" dirty="0">
                <a:latin typeface="Arial"/>
                <a:cs typeface="Arial"/>
              </a:rPr>
              <a:t> </a:t>
            </a:r>
            <a:r>
              <a:rPr lang="en-US" dirty="0" err="1">
                <a:latin typeface="Arial"/>
                <a:cs typeface="Arial"/>
              </a:rPr>
              <a:t>sběr</a:t>
            </a:r>
            <a:r>
              <a:rPr lang="en-US" dirty="0">
                <a:latin typeface="Arial"/>
                <a:cs typeface="Arial"/>
              </a:rPr>
              <a:t> </a:t>
            </a:r>
            <a:r>
              <a:rPr lang="en-US" dirty="0" err="1">
                <a:latin typeface="Arial"/>
                <a:cs typeface="Arial"/>
              </a:rPr>
              <a:t>dat</a:t>
            </a:r>
            <a:r>
              <a:rPr lang="en-US" dirty="0">
                <a:latin typeface="Arial"/>
                <a:cs typeface="Arial"/>
              </a:rPr>
              <a:t> </a:t>
            </a:r>
            <a:r>
              <a:rPr lang="en-US" dirty="0" err="1">
                <a:latin typeface="Arial"/>
                <a:cs typeface="Arial"/>
              </a:rPr>
              <a:t>prostřednictvím</a:t>
            </a:r>
            <a:r>
              <a:rPr lang="en-US" dirty="0">
                <a:latin typeface="Arial"/>
                <a:cs typeface="Arial"/>
              </a:rPr>
              <a:t> </a:t>
            </a:r>
            <a:r>
              <a:rPr lang="en-US" dirty="0" err="1">
                <a:latin typeface="Arial"/>
                <a:cs typeface="Arial"/>
              </a:rPr>
              <a:t>buď</a:t>
            </a:r>
            <a:r>
              <a:rPr lang="en-US" dirty="0">
                <a:latin typeface="Arial"/>
                <a:cs typeface="Arial"/>
              </a:rPr>
              <a:t> </a:t>
            </a:r>
            <a:r>
              <a:rPr lang="en-US" dirty="0" err="1">
                <a:latin typeface="Arial"/>
                <a:cs typeface="Arial"/>
              </a:rPr>
              <a:t>specifických</a:t>
            </a:r>
            <a:r>
              <a:rPr lang="en-US" dirty="0">
                <a:latin typeface="Arial"/>
                <a:cs typeface="Arial"/>
              </a:rPr>
              <a:t> </a:t>
            </a:r>
            <a:r>
              <a:rPr lang="en-US" dirty="0" err="1">
                <a:latin typeface="Arial"/>
                <a:cs typeface="Arial"/>
              </a:rPr>
              <a:t>průzkumů</a:t>
            </a:r>
            <a:r>
              <a:rPr lang="en-US" dirty="0">
                <a:latin typeface="Arial"/>
                <a:cs typeface="Arial"/>
              </a:rPr>
              <a:t> </a:t>
            </a:r>
            <a:r>
              <a:rPr lang="en-US" dirty="0" err="1">
                <a:latin typeface="Arial"/>
                <a:cs typeface="Arial"/>
              </a:rPr>
              <a:t>genderově</a:t>
            </a:r>
            <a:r>
              <a:rPr lang="en-US" dirty="0">
                <a:latin typeface="Arial"/>
                <a:cs typeface="Arial"/>
              </a:rPr>
              <a:t> </a:t>
            </a:r>
            <a:r>
              <a:rPr lang="en-US" dirty="0" err="1">
                <a:latin typeface="Arial"/>
                <a:cs typeface="Arial"/>
              </a:rPr>
              <a:t>podmíněného</a:t>
            </a:r>
            <a:r>
              <a:rPr lang="en-US" dirty="0">
                <a:latin typeface="Arial"/>
                <a:cs typeface="Arial"/>
              </a:rPr>
              <a:t> </a:t>
            </a:r>
            <a:r>
              <a:rPr lang="en-US" dirty="0" err="1">
                <a:latin typeface="Arial"/>
                <a:cs typeface="Arial"/>
              </a:rPr>
              <a:t>násilí</a:t>
            </a:r>
            <a:r>
              <a:rPr lang="en-US" dirty="0">
                <a:latin typeface="Arial"/>
                <a:cs typeface="Arial"/>
              </a:rPr>
              <a:t>, </a:t>
            </a:r>
            <a:r>
              <a:rPr lang="en-US" dirty="0" err="1">
                <a:latin typeface="Arial"/>
                <a:cs typeface="Arial"/>
              </a:rPr>
              <a:t>nebo</a:t>
            </a:r>
            <a:r>
              <a:rPr lang="en-US" dirty="0">
                <a:latin typeface="Arial"/>
                <a:cs typeface="Arial"/>
              </a:rPr>
              <a:t> </a:t>
            </a:r>
            <a:r>
              <a:rPr lang="en-US" dirty="0" err="1">
                <a:latin typeface="Arial"/>
                <a:cs typeface="Arial"/>
              </a:rPr>
              <a:t>přidáním</a:t>
            </a:r>
            <a:r>
              <a:rPr lang="en-US" dirty="0">
                <a:latin typeface="Arial"/>
                <a:cs typeface="Arial"/>
              </a:rPr>
              <a:t> </a:t>
            </a:r>
            <a:r>
              <a:rPr lang="en-US" dirty="0" err="1">
                <a:latin typeface="Arial"/>
                <a:cs typeface="Arial"/>
              </a:rPr>
              <a:t>otázek</a:t>
            </a:r>
            <a:r>
              <a:rPr lang="en-US" dirty="0">
                <a:latin typeface="Arial"/>
                <a:cs typeface="Arial"/>
              </a:rPr>
              <a:t> do </a:t>
            </a:r>
            <a:r>
              <a:rPr lang="en-US" dirty="0" err="1">
                <a:latin typeface="Arial"/>
                <a:cs typeface="Arial"/>
              </a:rPr>
              <a:t>již</a:t>
            </a:r>
            <a:r>
              <a:rPr lang="en-US" dirty="0">
                <a:latin typeface="Arial"/>
                <a:cs typeface="Arial"/>
              </a:rPr>
              <a:t> </a:t>
            </a:r>
            <a:r>
              <a:rPr lang="en-US" dirty="0" err="1">
                <a:latin typeface="Arial"/>
                <a:cs typeface="Arial"/>
              </a:rPr>
              <a:t>existujících</a:t>
            </a:r>
            <a:r>
              <a:rPr lang="en-US" dirty="0">
                <a:latin typeface="Arial"/>
                <a:cs typeface="Arial"/>
              </a:rPr>
              <a:t> </a:t>
            </a:r>
            <a:r>
              <a:rPr lang="en-US" dirty="0" err="1">
                <a:latin typeface="Arial"/>
                <a:cs typeface="Arial"/>
              </a:rPr>
              <a:t>institucionálních</a:t>
            </a:r>
            <a:r>
              <a:rPr lang="en-US" dirty="0">
                <a:latin typeface="Arial"/>
                <a:cs typeface="Arial"/>
              </a:rPr>
              <a:t> </a:t>
            </a:r>
            <a:r>
              <a:rPr lang="en-US" dirty="0" err="1">
                <a:latin typeface="Arial"/>
                <a:cs typeface="Arial"/>
              </a:rPr>
              <a:t>průzkumů</a:t>
            </a:r>
            <a:r>
              <a:rPr lang="en-US" dirty="0">
                <a:latin typeface="Arial"/>
                <a:cs typeface="Arial"/>
              </a:rPr>
              <a:t>, </a:t>
            </a:r>
            <a:r>
              <a:rPr lang="en-US" dirty="0" err="1">
                <a:latin typeface="Arial"/>
                <a:cs typeface="Arial"/>
              </a:rPr>
              <a:t>které</a:t>
            </a:r>
            <a:r>
              <a:rPr lang="en-US" dirty="0">
                <a:latin typeface="Arial"/>
                <a:cs typeface="Arial"/>
              </a:rPr>
              <a:t> se </a:t>
            </a:r>
            <a:r>
              <a:rPr lang="en-US" dirty="0" err="1">
                <a:latin typeface="Arial"/>
                <a:cs typeface="Arial"/>
              </a:rPr>
              <a:t>provádějí</a:t>
            </a:r>
            <a:r>
              <a:rPr lang="en-US" dirty="0">
                <a:latin typeface="Arial"/>
                <a:cs typeface="Arial"/>
              </a:rPr>
              <a:t> </a:t>
            </a:r>
            <a:r>
              <a:rPr lang="en-US" dirty="0" err="1">
                <a:latin typeface="Arial"/>
                <a:cs typeface="Arial"/>
              </a:rPr>
              <a:t>pravidelně</a:t>
            </a:r>
            <a:r>
              <a:rPr lang="en-US" dirty="0">
                <a:latin typeface="Arial"/>
                <a:cs typeface="Arial"/>
              </a:rPr>
              <a:t>. </a:t>
            </a:r>
            <a:endParaRPr lang="en-GB" dirty="0">
              <a:latin typeface="Arial"/>
              <a:cs typeface="Arial"/>
            </a:endParaRPr>
          </a:p>
        </p:txBody>
      </p:sp>
    </p:spTree>
    <p:extLst>
      <p:ext uri="{BB962C8B-B14F-4D97-AF65-F5344CB8AC3E}">
        <p14:creationId xmlns:p14="http://schemas.microsoft.com/office/powerpoint/2010/main" val="8909201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4229A99-EDDF-227F-8E2D-ECBD70D70239}"/>
              </a:ext>
            </a:extLst>
          </p:cNvPr>
          <p:cNvSpPr>
            <a:spLocks noGrp="1"/>
          </p:cNvSpPr>
          <p:nvPr>
            <p:ph type="title"/>
          </p:nvPr>
        </p:nvSpPr>
        <p:spPr>
          <a:xfrm>
            <a:off x="1052512" y="1129932"/>
            <a:ext cx="10086975" cy="778381"/>
          </a:xfrm>
        </p:spPr>
        <p:txBody>
          <a:bodyPr/>
          <a:lstStyle/>
          <a:p>
            <a:r>
              <a:rPr lang="en-US" b="1" err="1"/>
              <a:t>Tipy</a:t>
            </a:r>
            <a:r>
              <a:rPr lang="en-US" b="1"/>
              <a:t> pro </a:t>
            </a:r>
            <a:r>
              <a:rPr lang="en-US" b="1" err="1"/>
              <a:t>fázi</a:t>
            </a:r>
            <a:r>
              <a:rPr lang="en-US" b="1"/>
              <a:t> </a:t>
            </a:r>
            <a:r>
              <a:rPr lang="en-US" b="1" err="1"/>
              <a:t>designu</a:t>
            </a:r>
            <a:r>
              <a:rPr lang="en-US" b="1"/>
              <a:t> </a:t>
            </a:r>
            <a:r>
              <a:rPr lang="en-US" b="1" err="1"/>
              <a:t>dotazníku</a:t>
            </a:r>
            <a:endParaRPr lang="cs-CZ" err="1"/>
          </a:p>
        </p:txBody>
      </p:sp>
      <p:sp>
        <p:nvSpPr>
          <p:cNvPr id="5" name="Shape 2553">
            <a:extLst>
              <a:ext uri="{FF2B5EF4-FFF2-40B4-BE49-F238E27FC236}">
                <a16:creationId xmlns:a16="http://schemas.microsoft.com/office/drawing/2014/main" id="{89EE9DD8-8F77-B8AB-FC2F-DF003B591616}"/>
              </a:ext>
            </a:extLst>
          </p:cNvPr>
          <p:cNvSpPr/>
          <p:nvPr/>
        </p:nvSpPr>
        <p:spPr>
          <a:xfrm>
            <a:off x="6513765" y="4716038"/>
            <a:ext cx="484352" cy="484525"/>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rgbClr val="5792CE"/>
          </a:solidFill>
          <a:ln w="12700">
            <a:miter lim="400000"/>
          </a:ln>
        </p:spPr>
        <p:txBody>
          <a:bodyPr lIns="14284" tIns="14284" rIns="14284" bIns="14284"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3200">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endParaRPr>
          </a:p>
        </p:txBody>
      </p:sp>
      <p:sp>
        <p:nvSpPr>
          <p:cNvPr id="6" name="TextBox 2">
            <a:extLst>
              <a:ext uri="{FF2B5EF4-FFF2-40B4-BE49-F238E27FC236}">
                <a16:creationId xmlns:a16="http://schemas.microsoft.com/office/drawing/2014/main" id="{8CB181E5-AFBE-2471-6EA5-65B5F3C7E083}"/>
              </a:ext>
            </a:extLst>
          </p:cNvPr>
          <p:cNvSpPr txBox="1"/>
          <p:nvPr/>
        </p:nvSpPr>
        <p:spPr>
          <a:xfrm>
            <a:off x="1204823" y="3506345"/>
            <a:ext cx="4876131" cy="707886"/>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sz="2000">
                <a:solidFill>
                  <a:srgbClr val="FFFFFF"/>
                </a:solidFill>
                <a:latin typeface="Arial" panose="020B0604020202020204" pitchFamily="34" charset="0"/>
                <a:cs typeface="Arial" panose="020B0604020202020204" pitchFamily="34" charset="0"/>
              </a:rPr>
              <a:t>Dbejte </a:t>
            </a:r>
            <a:r>
              <a:rPr lang="en-GB" sz="2000" err="1">
                <a:solidFill>
                  <a:srgbClr val="FFFFFF"/>
                </a:solidFill>
                <a:latin typeface="Arial" panose="020B0604020202020204" pitchFamily="34" charset="0"/>
                <a:cs typeface="Arial" panose="020B0604020202020204" pitchFamily="34" charset="0"/>
              </a:rPr>
              <a:t>na</a:t>
            </a:r>
            <a:r>
              <a:rPr lang="en-GB" sz="2000">
                <a:solidFill>
                  <a:srgbClr val="FFFFFF"/>
                </a:solidFill>
                <a:latin typeface="Arial" panose="020B0604020202020204" pitchFamily="34" charset="0"/>
                <a:cs typeface="Arial" panose="020B0604020202020204" pitchFamily="34" charset="0"/>
              </a:rPr>
              <a:t> </a:t>
            </a:r>
            <a:r>
              <a:rPr lang="en-GB" sz="2000" err="1">
                <a:solidFill>
                  <a:srgbClr val="FFFFFF"/>
                </a:solidFill>
                <a:latin typeface="Arial" panose="020B0604020202020204" pitchFamily="34" charset="0"/>
                <a:cs typeface="Arial" panose="020B0604020202020204" pitchFamily="34" charset="0"/>
              </a:rPr>
              <a:t>délku</a:t>
            </a:r>
            <a:r>
              <a:rPr lang="en-GB" sz="2000">
                <a:solidFill>
                  <a:srgbClr val="FFFFFF"/>
                </a:solidFill>
                <a:latin typeface="Arial" panose="020B0604020202020204" pitchFamily="34" charset="0"/>
                <a:cs typeface="Arial" panose="020B0604020202020204" pitchFamily="34" charset="0"/>
              </a:rPr>
              <a:t> </a:t>
            </a:r>
            <a:r>
              <a:rPr lang="en-GB" sz="2000" err="1">
                <a:solidFill>
                  <a:srgbClr val="FFFFFF"/>
                </a:solidFill>
                <a:latin typeface="Arial" panose="020B0604020202020204" pitchFamily="34" charset="0"/>
                <a:cs typeface="Arial" panose="020B0604020202020204" pitchFamily="34" charset="0"/>
              </a:rPr>
              <a:t>dotazníku</a:t>
            </a:r>
            <a:r>
              <a:rPr lang="en-GB" sz="2000">
                <a:solidFill>
                  <a:srgbClr val="FFFFFF"/>
                </a:solidFill>
                <a:latin typeface="Arial" panose="020B0604020202020204" pitchFamily="34" charset="0"/>
                <a:cs typeface="Arial" panose="020B0604020202020204" pitchFamily="34" charset="0"/>
              </a:rPr>
              <a:t> aby </a:t>
            </a:r>
            <a:r>
              <a:rPr lang="en-GB" sz="2000" err="1">
                <a:solidFill>
                  <a:srgbClr val="FFFFFF"/>
                </a:solidFill>
                <a:latin typeface="Arial" panose="020B0604020202020204" pitchFamily="34" charset="0"/>
                <a:cs typeface="Arial" panose="020B0604020202020204" pitchFamily="34" charset="0"/>
              </a:rPr>
              <a:t>byl</a:t>
            </a:r>
            <a:r>
              <a:rPr lang="en-GB" sz="2000">
                <a:solidFill>
                  <a:srgbClr val="FFFFFF"/>
                </a:solidFill>
                <a:latin typeface="Arial" panose="020B0604020202020204" pitchFamily="34" charset="0"/>
                <a:cs typeface="Arial" panose="020B0604020202020204" pitchFamily="34" charset="0"/>
              </a:rPr>
              <a:t> </a:t>
            </a:r>
            <a:r>
              <a:rPr lang="en-GB" sz="2000" err="1">
                <a:solidFill>
                  <a:srgbClr val="FFFFFF"/>
                </a:solidFill>
                <a:latin typeface="Arial" panose="020B0604020202020204" pitchFamily="34" charset="0"/>
                <a:cs typeface="Arial" panose="020B0604020202020204" pitchFamily="34" charset="0"/>
              </a:rPr>
              <a:t>funkční</a:t>
            </a:r>
            <a:r>
              <a:rPr lang="en-GB" sz="2000">
                <a:solidFill>
                  <a:srgbClr val="FFFFFF"/>
                </a:solidFill>
                <a:latin typeface="Arial" panose="020B0604020202020204" pitchFamily="34" charset="0"/>
                <a:cs typeface="Arial" panose="020B0604020202020204" pitchFamily="34" charset="0"/>
              </a:rPr>
              <a:t>, ale ne </a:t>
            </a:r>
            <a:r>
              <a:rPr lang="en-GB" sz="2000" err="1">
                <a:solidFill>
                  <a:srgbClr val="FFFFFF"/>
                </a:solidFill>
                <a:latin typeface="Arial" panose="020B0604020202020204" pitchFamily="34" charset="0"/>
                <a:cs typeface="Arial" panose="020B0604020202020204" pitchFamily="34" charset="0"/>
              </a:rPr>
              <a:t>příliš</a:t>
            </a:r>
            <a:r>
              <a:rPr lang="en-GB" sz="2000">
                <a:solidFill>
                  <a:srgbClr val="FFFFFF"/>
                </a:solidFill>
                <a:latin typeface="Arial" panose="020B0604020202020204" pitchFamily="34" charset="0"/>
                <a:cs typeface="Arial" panose="020B0604020202020204" pitchFamily="34" charset="0"/>
              </a:rPr>
              <a:t> </a:t>
            </a:r>
            <a:r>
              <a:rPr lang="en-GB" sz="2000" err="1">
                <a:solidFill>
                  <a:srgbClr val="FFFFFF"/>
                </a:solidFill>
                <a:latin typeface="Arial" panose="020B0604020202020204" pitchFamily="34" charset="0"/>
                <a:cs typeface="Arial" panose="020B0604020202020204" pitchFamily="34" charset="0"/>
              </a:rPr>
              <a:t>zahlcující</a:t>
            </a:r>
          </a:p>
        </p:txBody>
      </p:sp>
      <p:sp>
        <p:nvSpPr>
          <p:cNvPr id="7" name="TextBox 4">
            <a:extLst>
              <a:ext uri="{FF2B5EF4-FFF2-40B4-BE49-F238E27FC236}">
                <a16:creationId xmlns:a16="http://schemas.microsoft.com/office/drawing/2014/main" id="{95D8139C-1642-379B-3A2F-E6590C227D5D}"/>
              </a:ext>
            </a:extLst>
          </p:cNvPr>
          <p:cNvSpPr txBox="1"/>
          <p:nvPr/>
        </p:nvSpPr>
        <p:spPr>
          <a:xfrm>
            <a:off x="1204823" y="4416728"/>
            <a:ext cx="4254500" cy="707886"/>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sz="2000" err="1">
                <a:solidFill>
                  <a:srgbClr val="FFFFFF"/>
                </a:solidFill>
                <a:latin typeface="Arial" panose="020B0604020202020204" pitchFamily="34" charset="0"/>
                <a:ea typeface="+mn-lt"/>
                <a:cs typeface="Arial" panose="020B0604020202020204" pitchFamily="34" charset="0"/>
              </a:rPr>
              <a:t>Shromážděte</a:t>
            </a:r>
            <a:r>
              <a:rPr lang="en-GB" sz="2000">
                <a:solidFill>
                  <a:srgbClr val="FFFFFF"/>
                </a:solidFill>
                <a:latin typeface="Arial" panose="020B0604020202020204" pitchFamily="34" charset="0"/>
                <a:ea typeface="+mn-lt"/>
                <a:cs typeface="Arial" panose="020B0604020202020204" pitchFamily="34" charset="0"/>
              </a:rPr>
              <a:t> data, </a:t>
            </a:r>
            <a:r>
              <a:rPr lang="en-GB" sz="2000" err="1">
                <a:solidFill>
                  <a:srgbClr val="FFFFFF"/>
                </a:solidFill>
                <a:latin typeface="Arial" panose="020B0604020202020204" pitchFamily="34" charset="0"/>
                <a:ea typeface="+mn-lt"/>
                <a:cs typeface="Arial" panose="020B0604020202020204" pitchFamily="34" charset="0"/>
              </a:rPr>
              <a:t>která</a:t>
            </a:r>
            <a:r>
              <a:rPr lang="en-GB" sz="2000">
                <a:solidFill>
                  <a:srgbClr val="FFFFFF"/>
                </a:solidFill>
                <a:latin typeface="Arial" panose="020B0604020202020204" pitchFamily="34" charset="0"/>
                <a:ea typeface="+mn-lt"/>
                <a:cs typeface="Arial" panose="020B0604020202020204" pitchFamily="34" charset="0"/>
              </a:rPr>
              <a:t> </a:t>
            </a:r>
            <a:r>
              <a:rPr lang="en-GB" sz="2000" err="1">
                <a:solidFill>
                  <a:srgbClr val="FFFFFF"/>
                </a:solidFill>
                <a:latin typeface="Arial" panose="020B0604020202020204" pitchFamily="34" charset="0"/>
                <a:ea typeface="+mn-lt"/>
                <a:cs typeface="Arial" panose="020B0604020202020204" pitchFamily="34" charset="0"/>
              </a:rPr>
              <a:t>chcete</a:t>
            </a:r>
            <a:r>
              <a:rPr lang="en-GB" sz="2000">
                <a:solidFill>
                  <a:srgbClr val="FFFFFF"/>
                </a:solidFill>
                <a:latin typeface="Arial" panose="020B0604020202020204" pitchFamily="34" charset="0"/>
                <a:ea typeface="+mn-lt"/>
                <a:cs typeface="Arial" panose="020B0604020202020204" pitchFamily="34" charset="0"/>
              </a:rPr>
              <a:t> </a:t>
            </a:r>
            <a:r>
              <a:rPr lang="en-GB" sz="2000" err="1">
                <a:solidFill>
                  <a:srgbClr val="FFFFFF"/>
                </a:solidFill>
                <a:latin typeface="Arial" panose="020B0604020202020204" pitchFamily="34" charset="0"/>
                <a:ea typeface="+mn-lt"/>
                <a:cs typeface="Arial" panose="020B0604020202020204" pitchFamily="34" charset="0"/>
              </a:rPr>
              <a:t>analyzovat</a:t>
            </a:r>
            <a:endParaRPr lang="cs-CZ" err="1">
              <a:latin typeface="Arial" panose="020B0604020202020204" pitchFamily="34" charset="0"/>
              <a:cs typeface="Arial" panose="020B0604020202020204" pitchFamily="34" charset="0"/>
            </a:endParaRPr>
          </a:p>
        </p:txBody>
      </p:sp>
      <p:sp>
        <p:nvSpPr>
          <p:cNvPr id="8" name="TextBox 8">
            <a:extLst>
              <a:ext uri="{FF2B5EF4-FFF2-40B4-BE49-F238E27FC236}">
                <a16:creationId xmlns:a16="http://schemas.microsoft.com/office/drawing/2014/main" id="{1732FC69-0649-2258-295D-0C8DEAD53985}"/>
              </a:ext>
            </a:extLst>
          </p:cNvPr>
          <p:cNvSpPr txBox="1"/>
          <p:nvPr/>
        </p:nvSpPr>
        <p:spPr>
          <a:xfrm>
            <a:off x="7207955" y="2539585"/>
            <a:ext cx="4254500" cy="400110"/>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sz="2000" err="1">
                <a:solidFill>
                  <a:srgbClr val="FFFFFF"/>
                </a:solidFill>
                <a:latin typeface="Arial" panose="020B0604020202020204" pitchFamily="34" charset="0"/>
                <a:cs typeface="Arial" panose="020B0604020202020204" pitchFamily="34" charset="0"/>
              </a:rPr>
              <a:t>Uveďte</a:t>
            </a:r>
            <a:r>
              <a:rPr lang="en-GB" sz="2000">
                <a:solidFill>
                  <a:srgbClr val="FFFFFF"/>
                </a:solidFill>
                <a:latin typeface="Arial" panose="020B0604020202020204" pitchFamily="34" charset="0"/>
                <a:cs typeface="Arial" panose="020B0604020202020204" pitchFamily="34" charset="0"/>
              </a:rPr>
              <a:t> </a:t>
            </a:r>
            <a:r>
              <a:rPr lang="en-GB" sz="2000" err="1">
                <a:solidFill>
                  <a:srgbClr val="FFFFFF"/>
                </a:solidFill>
                <a:latin typeface="Arial" panose="020B0604020202020204" pitchFamily="34" charset="0"/>
                <a:cs typeface="Arial" panose="020B0604020202020204" pitchFamily="34" charset="0"/>
              </a:rPr>
              <a:t>jasné</a:t>
            </a:r>
            <a:r>
              <a:rPr lang="en-GB" sz="2000">
                <a:solidFill>
                  <a:srgbClr val="FFFFFF"/>
                </a:solidFill>
                <a:latin typeface="Arial" panose="020B0604020202020204" pitchFamily="34" charset="0"/>
                <a:cs typeface="Arial" panose="020B0604020202020204" pitchFamily="34" charset="0"/>
              </a:rPr>
              <a:t> </a:t>
            </a:r>
            <a:r>
              <a:rPr lang="en-GB" sz="2000" err="1">
                <a:solidFill>
                  <a:srgbClr val="FFFFFF"/>
                </a:solidFill>
                <a:latin typeface="Arial" panose="020B0604020202020204" pitchFamily="34" charset="0"/>
                <a:cs typeface="Arial" panose="020B0604020202020204" pitchFamily="34" charset="0"/>
              </a:rPr>
              <a:t>definice</a:t>
            </a:r>
            <a:endParaRPr lang="cs-CZ" err="1">
              <a:latin typeface="Arial" panose="020B0604020202020204" pitchFamily="34" charset="0"/>
              <a:cs typeface="Arial" panose="020B0604020202020204" pitchFamily="34" charset="0"/>
            </a:endParaRPr>
          </a:p>
        </p:txBody>
      </p:sp>
      <p:sp>
        <p:nvSpPr>
          <p:cNvPr id="9" name="TextBox 9">
            <a:extLst>
              <a:ext uri="{FF2B5EF4-FFF2-40B4-BE49-F238E27FC236}">
                <a16:creationId xmlns:a16="http://schemas.microsoft.com/office/drawing/2014/main" id="{407E91F5-10D9-3514-5018-13C5881D5C7D}"/>
              </a:ext>
            </a:extLst>
          </p:cNvPr>
          <p:cNvSpPr txBox="1"/>
          <p:nvPr/>
        </p:nvSpPr>
        <p:spPr>
          <a:xfrm>
            <a:off x="7207584" y="4744826"/>
            <a:ext cx="4724400" cy="707886"/>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sz="2000" err="1">
                <a:solidFill>
                  <a:srgbClr val="FFFFFF"/>
                </a:solidFill>
                <a:latin typeface="Arial" panose="020B0604020202020204" pitchFamily="34" charset="0"/>
                <a:ea typeface="Open Sans"/>
                <a:cs typeface="Arial" panose="020B0604020202020204" pitchFamily="34" charset="0"/>
              </a:rPr>
              <a:t>Používejte</a:t>
            </a:r>
            <a:r>
              <a:rPr lang="en-GB" sz="2000">
                <a:solidFill>
                  <a:srgbClr val="FFFFFF"/>
                </a:solidFill>
                <a:latin typeface="Arial" panose="020B0604020202020204" pitchFamily="34" charset="0"/>
                <a:ea typeface="Open Sans"/>
                <a:cs typeface="Arial" panose="020B0604020202020204" pitchFamily="34" charset="0"/>
              </a:rPr>
              <a:t> </a:t>
            </a:r>
            <a:r>
              <a:rPr lang="en-GB" sz="2000" err="1">
                <a:solidFill>
                  <a:srgbClr val="FFFFFF"/>
                </a:solidFill>
                <a:latin typeface="Arial" panose="020B0604020202020204" pitchFamily="34" charset="0"/>
                <a:ea typeface="Open Sans"/>
                <a:cs typeface="Arial" panose="020B0604020202020204" pitchFamily="34" charset="0"/>
              </a:rPr>
              <a:t>inkluzivní</a:t>
            </a:r>
            <a:r>
              <a:rPr lang="en-GB" sz="2000">
                <a:solidFill>
                  <a:srgbClr val="FFFFFF"/>
                </a:solidFill>
                <a:latin typeface="Arial" panose="020B0604020202020204" pitchFamily="34" charset="0"/>
                <a:ea typeface="Open Sans"/>
                <a:cs typeface="Arial" panose="020B0604020202020204" pitchFamily="34" charset="0"/>
              </a:rPr>
              <a:t> a (</a:t>
            </a:r>
            <a:r>
              <a:rPr lang="en-GB" sz="2000" err="1">
                <a:solidFill>
                  <a:srgbClr val="FFFFFF"/>
                </a:solidFill>
                <a:latin typeface="Arial" panose="020B0604020202020204" pitchFamily="34" charset="0"/>
                <a:ea typeface="Open Sans"/>
                <a:cs typeface="Arial" panose="020B0604020202020204" pitchFamily="34" charset="0"/>
              </a:rPr>
              <a:t>genderově</a:t>
            </a:r>
            <a:r>
              <a:rPr lang="en-GB" sz="2000">
                <a:solidFill>
                  <a:srgbClr val="FFFFFF"/>
                </a:solidFill>
                <a:latin typeface="Arial" panose="020B0604020202020204" pitchFamily="34" charset="0"/>
                <a:ea typeface="Open Sans"/>
                <a:cs typeface="Arial" panose="020B0604020202020204" pitchFamily="34" charset="0"/>
              </a:rPr>
              <a:t>) </a:t>
            </a:r>
            <a:r>
              <a:rPr lang="en-GB" sz="2000" err="1">
                <a:solidFill>
                  <a:srgbClr val="FFFFFF"/>
                </a:solidFill>
                <a:latin typeface="Arial" panose="020B0604020202020204" pitchFamily="34" charset="0"/>
                <a:ea typeface="Open Sans"/>
                <a:cs typeface="Arial" panose="020B0604020202020204" pitchFamily="34" charset="0"/>
              </a:rPr>
              <a:t>senzitivní</a:t>
            </a:r>
            <a:r>
              <a:rPr lang="en-GB" sz="2000">
                <a:solidFill>
                  <a:srgbClr val="FFFFFF"/>
                </a:solidFill>
                <a:latin typeface="Arial" panose="020B0604020202020204" pitchFamily="34" charset="0"/>
                <a:ea typeface="Open Sans"/>
                <a:cs typeface="Arial" panose="020B0604020202020204" pitchFamily="34" charset="0"/>
              </a:rPr>
              <a:t> </a:t>
            </a:r>
            <a:r>
              <a:rPr lang="en-GB" sz="2000" err="1">
                <a:solidFill>
                  <a:srgbClr val="FFFFFF"/>
                </a:solidFill>
                <a:latin typeface="Arial" panose="020B0604020202020204" pitchFamily="34" charset="0"/>
                <a:ea typeface="Open Sans"/>
                <a:cs typeface="Arial" panose="020B0604020202020204" pitchFamily="34" charset="0"/>
              </a:rPr>
              <a:t>jazyk</a:t>
            </a:r>
            <a:endParaRPr lang="cs-CZ" err="1">
              <a:latin typeface="Arial" panose="020B0604020202020204" pitchFamily="34" charset="0"/>
              <a:cs typeface="Arial" panose="020B0604020202020204" pitchFamily="34" charset="0"/>
            </a:endParaRPr>
          </a:p>
        </p:txBody>
      </p:sp>
      <p:grpSp>
        <p:nvGrpSpPr>
          <p:cNvPr id="10" name="กลุ่ม 99">
            <a:extLst>
              <a:ext uri="{FF2B5EF4-FFF2-40B4-BE49-F238E27FC236}">
                <a16:creationId xmlns:a16="http://schemas.microsoft.com/office/drawing/2014/main" id="{61F7DB8A-1B62-FAE1-D0B0-DF73E66B2C1C}"/>
              </a:ext>
            </a:extLst>
          </p:cNvPr>
          <p:cNvGrpSpPr/>
          <p:nvPr/>
        </p:nvGrpSpPr>
        <p:grpSpPr>
          <a:xfrm>
            <a:off x="6391650" y="2542019"/>
            <a:ext cx="594714" cy="358567"/>
            <a:chOff x="6351545" y="2693156"/>
            <a:chExt cx="723900" cy="400050"/>
          </a:xfrm>
          <a:solidFill>
            <a:srgbClr val="5792CE"/>
          </a:solidFill>
        </p:grpSpPr>
        <p:sp>
          <p:nvSpPr>
            <p:cNvPr id="11" name="Freeform 79">
              <a:extLst>
                <a:ext uri="{FF2B5EF4-FFF2-40B4-BE49-F238E27FC236}">
                  <a16:creationId xmlns:a16="http://schemas.microsoft.com/office/drawing/2014/main" id="{0FAC0BB7-F48E-15AB-BBB8-6F7DD215B2A3}"/>
                </a:ext>
              </a:extLst>
            </p:cNvPr>
            <p:cNvSpPr>
              <a:spLocks noEditPoints="1"/>
            </p:cNvSpPr>
            <p:nvPr/>
          </p:nvSpPr>
          <p:spPr bwMode="auto">
            <a:xfrm>
              <a:off x="6351545" y="2693156"/>
              <a:ext cx="723900" cy="400050"/>
            </a:xfrm>
            <a:custGeom>
              <a:avLst/>
              <a:gdLst>
                <a:gd name="T0" fmla="*/ 76 w 76"/>
                <a:gd name="T1" fmla="*/ 21 h 42"/>
                <a:gd name="T2" fmla="*/ 76 w 76"/>
                <a:gd name="T3" fmla="*/ 21 h 42"/>
                <a:gd name="T4" fmla="*/ 76 w 76"/>
                <a:gd name="T5" fmla="*/ 21 h 42"/>
                <a:gd name="T6" fmla="*/ 76 w 76"/>
                <a:gd name="T7" fmla="*/ 21 h 42"/>
                <a:gd name="T8" fmla="*/ 76 w 76"/>
                <a:gd name="T9" fmla="*/ 20 h 42"/>
                <a:gd name="T10" fmla="*/ 76 w 76"/>
                <a:gd name="T11" fmla="*/ 20 h 42"/>
                <a:gd name="T12" fmla="*/ 76 w 76"/>
                <a:gd name="T13" fmla="*/ 20 h 42"/>
                <a:gd name="T14" fmla="*/ 55 w 76"/>
                <a:gd name="T15" fmla="*/ 3 h 42"/>
                <a:gd name="T16" fmla="*/ 47 w 76"/>
                <a:gd name="T17" fmla="*/ 1 h 42"/>
                <a:gd name="T18" fmla="*/ 39 w 76"/>
                <a:gd name="T19" fmla="*/ 0 h 42"/>
                <a:gd name="T20" fmla="*/ 38 w 76"/>
                <a:gd name="T21" fmla="*/ 0 h 42"/>
                <a:gd name="T22" fmla="*/ 38 w 76"/>
                <a:gd name="T23" fmla="*/ 0 h 42"/>
                <a:gd name="T24" fmla="*/ 20 w 76"/>
                <a:gd name="T25" fmla="*/ 4 h 42"/>
                <a:gd name="T26" fmla="*/ 0 w 76"/>
                <a:gd name="T27" fmla="*/ 20 h 42"/>
                <a:gd name="T28" fmla="*/ 0 w 76"/>
                <a:gd name="T29" fmla="*/ 20 h 42"/>
                <a:gd name="T30" fmla="*/ 0 w 76"/>
                <a:gd name="T31" fmla="*/ 20 h 42"/>
                <a:gd name="T32" fmla="*/ 0 w 76"/>
                <a:gd name="T33" fmla="*/ 21 h 42"/>
                <a:gd name="T34" fmla="*/ 0 w 76"/>
                <a:gd name="T35" fmla="*/ 21 h 42"/>
                <a:gd name="T36" fmla="*/ 0 w 76"/>
                <a:gd name="T37" fmla="*/ 21 h 42"/>
                <a:gd name="T38" fmla="*/ 0 w 76"/>
                <a:gd name="T39" fmla="*/ 21 h 42"/>
                <a:gd name="T40" fmla="*/ 0 w 76"/>
                <a:gd name="T41" fmla="*/ 22 h 42"/>
                <a:gd name="T42" fmla="*/ 0 w 76"/>
                <a:gd name="T43" fmla="*/ 22 h 42"/>
                <a:gd name="T44" fmla="*/ 37 w 76"/>
                <a:gd name="T45" fmla="*/ 42 h 42"/>
                <a:gd name="T46" fmla="*/ 38 w 76"/>
                <a:gd name="T47" fmla="*/ 42 h 42"/>
                <a:gd name="T48" fmla="*/ 76 w 76"/>
                <a:gd name="T49" fmla="*/ 22 h 42"/>
                <a:gd name="T50" fmla="*/ 76 w 76"/>
                <a:gd name="T51" fmla="*/ 22 h 42"/>
                <a:gd name="T52" fmla="*/ 76 w 76"/>
                <a:gd name="T53" fmla="*/ 21 h 42"/>
                <a:gd name="T54" fmla="*/ 58 w 76"/>
                <a:gd name="T55" fmla="*/ 11 h 42"/>
                <a:gd name="T56" fmla="*/ 38 w 76"/>
                <a:gd name="T57" fmla="*/ 31 h 42"/>
                <a:gd name="T58" fmla="*/ 18 w 76"/>
                <a:gd name="T59" fmla="*/ 11 h 42"/>
                <a:gd name="T60" fmla="*/ 22 w 76"/>
                <a:gd name="T61" fmla="*/ 7 h 42"/>
                <a:gd name="T62" fmla="*/ 38 w 76"/>
                <a:gd name="T63" fmla="*/ 3 h 42"/>
                <a:gd name="T64" fmla="*/ 47 w 76"/>
                <a:gd name="T65" fmla="*/ 4 h 42"/>
                <a:gd name="T66" fmla="*/ 52 w 76"/>
                <a:gd name="T67" fmla="*/ 5 h 42"/>
                <a:gd name="T68" fmla="*/ 58 w 76"/>
                <a:gd name="T69" fmla="*/ 11 h 42"/>
                <a:gd name="T70" fmla="*/ 38 w 76"/>
                <a:gd name="T71" fmla="*/ 39 h 42"/>
                <a:gd name="T72" fmla="*/ 3 w 76"/>
                <a:gd name="T73" fmla="*/ 21 h 42"/>
                <a:gd name="T74" fmla="*/ 15 w 76"/>
                <a:gd name="T75" fmla="*/ 11 h 42"/>
                <a:gd name="T76" fmla="*/ 15 w 76"/>
                <a:gd name="T77" fmla="*/ 11 h 42"/>
                <a:gd name="T78" fmla="*/ 38 w 76"/>
                <a:gd name="T79" fmla="*/ 34 h 42"/>
                <a:gd name="T80" fmla="*/ 61 w 76"/>
                <a:gd name="T81" fmla="*/ 11 h 42"/>
                <a:gd name="T82" fmla="*/ 61 w 76"/>
                <a:gd name="T83" fmla="*/ 10 h 42"/>
                <a:gd name="T84" fmla="*/ 73 w 76"/>
                <a:gd name="T85" fmla="*/ 21 h 42"/>
                <a:gd name="T86" fmla="*/ 38 w 76"/>
                <a:gd name="T87" fmla="*/ 3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6" h="42">
                  <a:moveTo>
                    <a:pt x="76" y="21"/>
                  </a:moveTo>
                  <a:cubicBezTo>
                    <a:pt x="76" y="21"/>
                    <a:pt x="76" y="21"/>
                    <a:pt x="76" y="21"/>
                  </a:cubicBezTo>
                  <a:cubicBezTo>
                    <a:pt x="76" y="21"/>
                    <a:pt x="76" y="21"/>
                    <a:pt x="76" y="21"/>
                  </a:cubicBezTo>
                  <a:cubicBezTo>
                    <a:pt x="76" y="21"/>
                    <a:pt x="76" y="21"/>
                    <a:pt x="76" y="21"/>
                  </a:cubicBezTo>
                  <a:cubicBezTo>
                    <a:pt x="76" y="21"/>
                    <a:pt x="76" y="20"/>
                    <a:pt x="76" y="20"/>
                  </a:cubicBezTo>
                  <a:cubicBezTo>
                    <a:pt x="76" y="20"/>
                    <a:pt x="76" y="20"/>
                    <a:pt x="76" y="20"/>
                  </a:cubicBezTo>
                  <a:cubicBezTo>
                    <a:pt x="76" y="20"/>
                    <a:pt x="76" y="20"/>
                    <a:pt x="76" y="20"/>
                  </a:cubicBezTo>
                  <a:cubicBezTo>
                    <a:pt x="69" y="12"/>
                    <a:pt x="62" y="7"/>
                    <a:pt x="55" y="3"/>
                  </a:cubicBezTo>
                  <a:cubicBezTo>
                    <a:pt x="52" y="2"/>
                    <a:pt x="50" y="1"/>
                    <a:pt x="47" y="1"/>
                  </a:cubicBezTo>
                  <a:cubicBezTo>
                    <a:pt x="44" y="0"/>
                    <a:pt x="42" y="0"/>
                    <a:pt x="39" y="0"/>
                  </a:cubicBezTo>
                  <a:cubicBezTo>
                    <a:pt x="39" y="0"/>
                    <a:pt x="39" y="0"/>
                    <a:pt x="38" y="0"/>
                  </a:cubicBezTo>
                  <a:cubicBezTo>
                    <a:pt x="38" y="0"/>
                    <a:pt x="38" y="0"/>
                    <a:pt x="38" y="0"/>
                  </a:cubicBezTo>
                  <a:cubicBezTo>
                    <a:pt x="31" y="0"/>
                    <a:pt x="25" y="2"/>
                    <a:pt x="20" y="4"/>
                  </a:cubicBezTo>
                  <a:cubicBezTo>
                    <a:pt x="8" y="10"/>
                    <a:pt x="1" y="19"/>
                    <a:pt x="0" y="20"/>
                  </a:cubicBezTo>
                  <a:cubicBezTo>
                    <a:pt x="0" y="20"/>
                    <a:pt x="0" y="20"/>
                    <a:pt x="0" y="20"/>
                  </a:cubicBezTo>
                  <a:cubicBezTo>
                    <a:pt x="0" y="20"/>
                    <a:pt x="0" y="20"/>
                    <a:pt x="0" y="20"/>
                  </a:cubicBezTo>
                  <a:cubicBezTo>
                    <a:pt x="0" y="21"/>
                    <a:pt x="0" y="21"/>
                    <a:pt x="0" y="21"/>
                  </a:cubicBezTo>
                  <a:cubicBezTo>
                    <a:pt x="0" y="21"/>
                    <a:pt x="0" y="21"/>
                    <a:pt x="0" y="21"/>
                  </a:cubicBezTo>
                  <a:cubicBezTo>
                    <a:pt x="0" y="21"/>
                    <a:pt x="0" y="21"/>
                    <a:pt x="0" y="21"/>
                  </a:cubicBezTo>
                  <a:cubicBezTo>
                    <a:pt x="0" y="21"/>
                    <a:pt x="0" y="21"/>
                    <a:pt x="0" y="21"/>
                  </a:cubicBezTo>
                  <a:cubicBezTo>
                    <a:pt x="0" y="22"/>
                    <a:pt x="0" y="22"/>
                    <a:pt x="0" y="22"/>
                  </a:cubicBezTo>
                  <a:cubicBezTo>
                    <a:pt x="0" y="22"/>
                    <a:pt x="0" y="22"/>
                    <a:pt x="0" y="22"/>
                  </a:cubicBezTo>
                  <a:cubicBezTo>
                    <a:pt x="12" y="35"/>
                    <a:pt x="24" y="42"/>
                    <a:pt x="37" y="42"/>
                  </a:cubicBezTo>
                  <a:cubicBezTo>
                    <a:pt x="38" y="42"/>
                    <a:pt x="38" y="42"/>
                    <a:pt x="38" y="42"/>
                  </a:cubicBezTo>
                  <a:cubicBezTo>
                    <a:pt x="60" y="42"/>
                    <a:pt x="76" y="23"/>
                    <a:pt x="76" y="22"/>
                  </a:cubicBezTo>
                  <a:cubicBezTo>
                    <a:pt x="76" y="22"/>
                    <a:pt x="76" y="22"/>
                    <a:pt x="76" y="22"/>
                  </a:cubicBezTo>
                  <a:cubicBezTo>
                    <a:pt x="76" y="22"/>
                    <a:pt x="76" y="22"/>
                    <a:pt x="76" y="21"/>
                  </a:cubicBezTo>
                  <a:close/>
                  <a:moveTo>
                    <a:pt x="58" y="11"/>
                  </a:moveTo>
                  <a:cubicBezTo>
                    <a:pt x="58" y="22"/>
                    <a:pt x="49" y="31"/>
                    <a:pt x="38" y="31"/>
                  </a:cubicBezTo>
                  <a:cubicBezTo>
                    <a:pt x="27" y="31"/>
                    <a:pt x="18" y="22"/>
                    <a:pt x="18" y="11"/>
                  </a:cubicBezTo>
                  <a:cubicBezTo>
                    <a:pt x="18" y="10"/>
                    <a:pt x="19" y="9"/>
                    <a:pt x="22" y="7"/>
                  </a:cubicBezTo>
                  <a:cubicBezTo>
                    <a:pt x="26" y="5"/>
                    <a:pt x="32" y="3"/>
                    <a:pt x="38" y="3"/>
                  </a:cubicBezTo>
                  <a:cubicBezTo>
                    <a:pt x="42" y="3"/>
                    <a:pt x="45" y="3"/>
                    <a:pt x="47" y="4"/>
                  </a:cubicBezTo>
                  <a:cubicBezTo>
                    <a:pt x="49" y="4"/>
                    <a:pt x="51" y="5"/>
                    <a:pt x="52" y="5"/>
                  </a:cubicBezTo>
                  <a:cubicBezTo>
                    <a:pt x="56" y="7"/>
                    <a:pt x="58" y="9"/>
                    <a:pt x="58" y="11"/>
                  </a:cubicBezTo>
                  <a:close/>
                  <a:moveTo>
                    <a:pt x="38" y="39"/>
                  </a:moveTo>
                  <a:cubicBezTo>
                    <a:pt x="26" y="39"/>
                    <a:pt x="14" y="33"/>
                    <a:pt x="3" y="21"/>
                  </a:cubicBezTo>
                  <a:cubicBezTo>
                    <a:pt x="5" y="19"/>
                    <a:pt x="9" y="15"/>
                    <a:pt x="15" y="11"/>
                  </a:cubicBezTo>
                  <a:cubicBezTo>
                    <a:pt x="15" y="11"/>
                    <a:pt x="15" y="11"/>
                    <a:pt x="15" y="11"/>
                  </a:cubicBezTo>
                  <a:cubicBezTo>
                    <a:pt x="15" y="24"/>
                    <a:pt x="26" y="34"/>
                    <a:pt x="38" y="34"/>
                  </a:cubicBezTo>
                  <a:cubicBezTo>
                    <a:pt x="51" y="34"/>
                    <a:pt x="61" y="24"/>
                    <a:pt x="61" y="11"/>
                  </a:cubicBezTo>
                  <a:cubicBezTo>
                    <a:pt x="61" y="11"/>
                    <a:pt x="61" y="11"/>
                    <a:pt x="61" y="10"/>
                  </a:cubicBezTo>
                  <a:cubicBezTo>
                    <a:pt x="65" y="13"/>
                    <a:pt x="69" y="17"/>
                    <a:pt x="73" y="21"/>
                  </a:cubicBezTo>
                  <a:cubicBezTo>
                    <a:pt x="70" y="25"/>
                    <a:pt x="56" y="39"/>
                    <a:pt x="3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th-TH" sz="2000">
                <a:latin typeface="Arial" panose="020B0604020202020204" pitchFamily="34" charset="0"/>
              </a:endParaRPr>
            </a:p>
          </p:txBody>
        </p:sp>
        <p:sp>
          <p:nvSpPr>
            <p:cNvPr id="12" name="Freeform 80">
              <a:extLst>
                <a:ext uri="{FF2B5EF4-FFF2-40B4-BE49-F238E27FC236}">
                  <a16:creationId xmlns:a16="http://schemas.microsoft.com/office/drawing/2014/main" id="{2B8BFC80-E55B-4DC9-FF47-A0E8E413BAFB}"/>
                </a:ext>
              </a:extLst>
            </p:cNvPr>
            <p:cNvSpPr>
              <a:spLocks noEditPoints="1"/>
            </p:cNvSpPr>
            <p:nvPr/>
          </p:nvSpPr>
          <p:spPr bwMode="auto">
            <a:xfrm>
              <a:off x="6646820" y="2750306"/>
              <a:ext cx="133350" cy="133350"/>
            </a:xfrm>
            <a:custGeom>
              <a:avLst/>
              <a:gdLst>
                <a:gd name="T0" fmla="*/ 7 w 14"/>
                <a:gd name="T1" fmla="*/ 14 h 14"/>
                <a:gd name="T2" fmla="*/ 14 w 14"/>
                <a:gd name="T3" fmla="*/ 7 h 14"/>
                <a:gd name="T4" fmla="*/ 7 w 14"/>
                <a:gd name="T5" fmla="*/ 0 h 14"/>
                <a:gd name="T6" fmla="*/ 0 w 14"/>
                <a:gd name="T7" fmla="*/ 7 h 14"/>
                <a:gd name="T8" fmla="*/ 7 w 14"/>
                <a:gd name="T9" fmla="*/ 14 h 14"/>
                <a:gd name="T10" fmla="*/ 7 w 14"/>
                <a:gd name="T11" fmla="*/ 3 h 14"/>
                <a:gd name="T12" fmla="*/ 11 w 14"/>
                <a:gd name="T13" fmla="*/ 7 h 14"/>
                <a:gd name="T14" fmla="*/ 7 w 14"/>
                <a:gd name="T15" fmla="*/ 11 h 14"/>
                <a:gd name="T16" fmla="*/ 3 w 14"/>
                <a:gd name="T17" fmla="*/ 7 h 14"/>
                <a:gd name="T18" fmla="*/ 7 w 14"/>
                <a:gd name="T19"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14"/>
                  </a:moveTo>
                  <a:cubicBezTo>
                    <a:pt x="11" y="14"/>
                    <a:pt x="14" y="11"/>
                    <a:pt x="14" y="7"/>
                  </a:cubicBezTo>
                  <a:cubicBezTo>
                    <a:pt x="14" y="3"/>
                    <a:pt x="11" y="0"/>
                    <a:pt x="7" y="0"/>
                  </a:cubicBezTo>
                  <a:cubicBezTo>
                    <a:pt x="3" y="0"/>
                    <a:pt x="0" y="3"/>
                    <a:pt x="0" y="7"/>
                  </a:cubicBezTo>
                  <a:cubicBezTo>
                    <a:pt x="0" y="11"/>
                    <a:pt x="3" y="14"/>
                    <a:pt x="7" y="14"/>
                  </a:cubicBezTo>
                  <a:close/>
                  <a:moveTo>
                    <a:pt x="7" y="3"/>
                  </a:moveTo>
                  <a:cubicBezTo>
                    <a:pt x="9" y="3"/>
                    <a:pt x="11" y="5"/>
                    <a:pt x="11" y="7"/>
                  </a:cubicBezTo>
                  <a:cubicBezTo>
                    <a:pt x="11" y="9"/>
                    <a:pt x="9" y="11"/>
                    <a:pt x="7" y="11"/>
                  </a:cubicBezTo>
                  <a:cubicBezTo>
                    <a:pt x="5" y="11"/>
                    <a:pt x="3" y="9"/>
                    <a:pt x="3" y="7"/>
                  </a:cubicBezTo>
                  <a:cubicBezTo>
                    <a:pt x="3" y="5"/>
                    <a:pt x="5" y="3"/>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th-TH" sz="2000">
                <a:latin typeface="Arial" panose="020B0604020202020204" pitchFamily="34" charset="0"/>
              </a:endParaRPr>
            </a:p>
          </p:txBody>
        </p:sp>
      </p:grpSp>
      <p:sp>
        <p:nvSpPr>
          <p:cNvPr id="13" name="Shape 2748">
            <a:extLst>
              <a:ext uri="{FF2B5EF4-FFF2-40B4-BE49-F238E27FC236}">
                <a16:creationId xmlns:a16="http://schemas.microsoft.com/office/drawing/2014/main" id="{A602213A-FB09-5D63-F08E-A78A47063264}"/>
              </a:ext>
            </a:extLst>
          </p:cNvPr>
          <p:cNvSpPr/>
          <p:nvPr/>
        </p:nvSpPr>
        <p:spPr>
          <a:xfrm>
            <a:off x="541173" y="3441042"/>
            <a:ext cx="455913" cy="49084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rgbClr val="5792CE"/>
          </a:solidFill>
          <a:ln w="12700">
            <a:miter lim="400000"/>
          </a:ln>
        </p:spPr>
        <p:txBody>
          <a:bodyPr lIns="14284" tIns="14284" rIns="14284" bIns="14284"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3200">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endParaRPr>
          </a:p>
        </p:txBody>
      </p:sp>
      <p:sp>
        <p:nvSpPr>
          <p:cNvPr id="14" name="TextBox 8">
            <a:extLst>
              <a:ext uri="{FF2B5EF4-FFF2-40B4-BE49-F238E27FC236}">
                <a16:creationId xmlns:a16="http://schemas.microsoft.com/office/drawing/2014/main" id="{F55686FA-BC08-7306-F79E-4E2BDDAB6031}"/>
              </a:ext>
            </a:extLst>
          </p:cNvPr>
          <p:cNvSpPr txBox="1"/>
          <p:nvPr/>
        </p:nvSpPr>
        <p:spPr>
          <a:xfrm>
            <a:off x="7167479" y="3482801"/>
            <a:ext cx="4254500" cy="1015663"/>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sz="2000">
                <a:solidFill>
                  <a:srgbClr val="FFFFFF"/>
                </a:solidFill>
                <a:latin typeface="Arial" panose="020B0604020202020204" pitchFamily="34" charset="0"/>
                <a:cs typeface="Arial" panose="020B0604020202020204" pitchFamily="34" charset="0"/>
              </a:rPr>
              <a:t>Pro </a:t>
            </a:r>
            <a:r>
              <a:rPr lang="en-GB" sz="2000" err="1">
                <a:solidFill>
                  <a:srgbClr val="FFFFFF"/>
                </a:solidFill>
                <a:latin typeface="Arial" panose="020B0604020202020204" pitchFamily="34" charset="0"/>
                <a:cs typeface="Arial" panose="020B0604020202020204" pitchFamily="34" charset="0"/>
              </a:rPr>
              <a:t>ilustraci</a:t>
            </a:r>
            <a:r>
              <a:rPr lang="en-GB" sz="2000">
                <a:solidFill>
                  <a:srgbClr val="FFFFFF"/>
                </a:solidFill>
                <a:latin typeface="Arial" panose="020B0604020202020204" pitchFamily="34" charset="0"/>
                <a:cs typeface="Arial" panose="020B0604020202020204" pitchFamily="34" charset="0"/>
              </a:rPr>
              <a:t> </a:t>
            </a:r>
            <a:r>
              <a:rPr lang="en-GB" sz="2000" err="1">
                <a:solidFill>
                  <a:srgbClr val="FFFFFF"/>
                </a:solidFill>
                <a:latin typeface="Arial" panose="020B0604020202020204" pitchFamily="34" charset="0"/>
                <a:cs typeface="Arial" panose="020B0604020202020204" pitchFamily="34" charset="0"/>
              </a:rPr>
              <a:t>uveďte</a:t>
            </a:r>
            <a:r>
              <a:rPr lang="en-GB" sz="2000">
                <a:solidFill>
                  <a:srgbClr val="FFFFFF"/>
                </a:solidFill>
                <a:latin typeface="Arial" panose="020B0604020202020204" pitchFamily="34" charset="0"/>
                <a:cs typeface="Arial" panose="020B0604020202020204" pitchFamily="34" charset="0"/>
              </a:rPr>
              <a:t> </a:t>
            </a:r>
            <a:r>
              <a:rPr lang="en-GB" sz="2000" err="1">
                <a:solidFill>
                  <a:srgbClr val="FFFFFF"/>
                </a:solidFill>
                <a:latin typeface="Arial" panose="020B0604020202020204" pitchFamily="34" charset="0"/>
                <a:cs typeface="Arial" panose="020B0604020202020204" pitchFamily="34" charset="0"/>
              </a:rPr>
              <a:t>konkrétní</a:t>
            </a:r>
            <a:r>
              <a:rPr lang="en-GB" sz="2000">
                <a:solidFill>
                  <a:srgbClr val="FFFFFF"/>
                </a:solidFill>
                <a:latin typeface="Arial" panose="020B0604020202020204" pitchFamily="34" charset="0"/>
                <a:cs typeface="Arial" panose="020B0604020202020204" pitchFamily="34" charset="0"/>
              </a:rPr>
              <a:t> </a:t>
            </a:r>
            <a:r>
              <a:rPr lang="en-GB" sz="2000" err="1">
                <a:solidFill>
                  <a:srgbClr val="FFFFFF"/>
                </a:solidFill>
                <a:latin typeface="Arial" panose="020B0604020202020204" pitchFamily="34" charset="0"/>
                <a:cs typeface="Arial" panose="020B0604020202020204" pitchFamily="34" charset="0"/>
              </a:rPr>
              <a:t>příklady</a:t>
            </a:r>
            <a:r>
              <a:rPr lang="en-GB" sz="2000">
                <a:solidFill>
                  <a:srgbClr val="FFFFFF"/>
                </a:solidFill>
                <a:latin typeface="Arial" panose="020B0604020202020204" pitchFamily="34" charset="0"/>
                <a:cs typeface="Arial" panose="020B0604020202020204" pitchFamily="34" charset="0"/>
              </a:rPr>
              <a:t> </a:t>
            </a:r>
            <a:r>
              <a:rPr lang="en-GB" sz="2000" err="1">
                <a:solidFill>
                  <a:srgbClr val="FFFFFF"/>
                </a:solidFill>
                <a:latin typeface="Arial" panose="020B0604020202020204" pitchFamily="34" charset="0"/>
                <a:cs typeface="Arial" panose="020B0604020202020204" pitchFamily="34" charset="0"/>
              </a:rPr>
              <a:t>genderově</a:t>
            </a:r>
            <a:r>
              <a:rPr lang="en-GB" sz="2000">
                <a:solidFill>
                  <a:srgbClr val="FFFFFF"/>
                </a:solidFill>
                <a:latin typeface="Arial" panose="020B0604020202020204" pitchFamily="34" charset="0"/>
                <a:cs typeface="Arial" panose="020B0604020202020204" pitchFamily="34" charset="0"/>
              </a:rPr>
              <a:t> </a:t>
            </a:r>
            <a:r>
              <a:rPr lang="en-GB" sz="2000" err="1">
                <a:solidFill>
                  <a:srgbClr val="FFFFFF"/>
                </a:solidFill>
                <a:latin typeface="Arial" panose="020B0604020202020204" pitchFamily="34" charset="0"/>
                <a:cs typeface="Arial" panose="020B0604020202020204" pitchFamily="34" charset="0"/>
              </a:rPr>
              <a:t>podmíněného</a:t>
            </a:r>
            <a:r>
              <a:rPr lang="en-GB" sz="2000">
                <a:solidFill>
                  <a:srgbClr val="FFFFFF"/>
                </a:solidFill>
                <a:latin typeface="Arial" panose="020B0604020202020204" pitchFamily="34" charset="0"/>
                <a:cs typeface="Arial" panose="020B0604020202020204" pitchFamily="34" charset="0"/>
              </a:rPr>
              <a:t> </a:t>
            </a:r>
            <a:r>
              <a:rPr lang="en-GB" sz="2000" err="1">
                <a:solidFill>
                  <a:srgbClr val="FFFFFF"/>
                </a:solidFill>
                <a:latin typeface="Arial" panose="020B0604020202020204" pitchFamily="34" charset="0"/>
                <a:cs typeface="Arial" panose="020B0604020202020204" pitchFamily="34" charset="0"/>
              </a:rPr>
              <a:t>násilí</a:t>
            </a:r>
            <a:endParaRPr lang="cs-CZ" err="1">
              <a:latin typeface="Arial" panose="020B0604020202020204" pitchFamily="34" charset="0"/>
              <a:cs typeface="Arial" panose="020B0604020202020204" pitchFamily="34" charset="0"/>
            </a:endParaRPr>
          </a:p>
        </p:txBody>
      </p:sp>
      <p:pic>
        <p:nvPicPr>
          <p:cNvPr id="15" name="Picture 9">
            <a:extLst>
              <a:ext uri="{FF2B5EF4-FFF2-40B4-BE49-F238E27FC236}">
                <a16:creationId xmlns:a16="http://schemas.microsoft.com/office/drawing/2014/main" id="{20348E11-520F-A780-72E3-029E92AD0D3A}"/>
              </a:ext>
            </a:extLst>
          </p:cNvPr>
          <p:cNvPicPr>
            <a:picLocks noChangeAspect="1"/>
          </p:cNvPicPr>
          <p:nvPr/>
        </p:nvPicPr>
        <p:blipFill>
          <a:blip r:embed="rId2"/>
          <a:stretch>
            <a:fillRect/>
          </a:stretch>
        </p:blipFill>
        <p:spPr>
          <a:xfrm>
            <a:off x="546464" y="4500437"/>
            <a:ext cx="426619" cy="482767"/>
          </a:xfrm>
          <a:prstGeom prst="rect">
            <a:avLst/>
          </a:prstGeom>
        </p:spPr>
      </p:pic>
      <p:pic>
        <p:nvPicPr>
          <p:cNvPr id="16" name="Picture 12">
            <a:extLst>
              <a:ext uri="{FF2B5EF4-FFF2-40B4-BE49-F238E27FC236}">
                <a16:creationId xmlns:a16="http://schemas.microsoft.com/office/drawing/2014/main" id="{28D5135F-C264-6F58-4F78-BCF4B9CE73A5}"/>
              </a:ext>
            </a:extLst>
          </p:cNvPr>
          <p:cNvPicPr>
            <a:picLocks noChangeAspect="1"/>
          </p:cNvPicPr>
          <p:nvPr/>
        </p:nvPicPr>
        <p:blipFill>
          <a:blip r:embed="rId3"/>
          <a:stretch>
            <a:fillRect/>
          </a:stretch>
        </p:blipFill>
        <p:spPr>
          <a:xfrm>
            <a:off x="6460708" y="3592179"/>
            <a:ext cx="453690" cy="415590"/>
          </a:xfrm>
          <a:prstGeom prst="rect">
            <a:avLst/>
          </a:prstGeom>
        </p:spPr>
      </p:pic>
      <p:sp>
        <p:nvSpPr>
          <p:cNvPr id="17" name="TextBox 2">
            <a:extLst>
              <a:ext uri="{FF2B5EF4-FFF2-40B4-BE49-F238E27FC236}">
                <a16:creationId xmlns:a16="http://schemas.microsoft.com/office/drawing/2014/main" id="{0FFC2A22-3CC0-B87E-9C19-0A9DD8A910DB}"/>
              </a:ext>
            </a:extLst>
          </p:cNvPr>
          <p:cNvSpPr txBox="1"/>
          <p:nvPr/>
        </p:nvSpPr>
        <p:spPr>
          <a:xfrm>
            <a:off x="1204822" y="2543061"/>
            <a:ext cx="4876131" cy="707886"/>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sz="2000" err="1">
                <a:solidFill>
                  <a:srgbClr val="FFFFFF"/>
                </a:solidFill>
                <a:latin typeface="Arial" panose="020B0604020202020204" pitchFamily="34" charset="0"/>
                <a:cs typeface="Arial" panose="020B0604020202020204" pitchFamily="34" charset="0"/>
              </a:rPr>
              <a:t>Využijte</a:t>
            </a:r>
            <a:r>
              <a:rPr lang="en-GB" sz="2000">
                <a:solidFill>
                  <a:srgbClr val="FFFFFF"/>
                </a:solidFill>
                <a:latin typeface="Arial" panose="020B0604020202020204" pitchFamily="34" charset="0"/>
                <a:cs typeface="Arial" panose="020B0604020202020204" pitchFamily="34" charset="0"/>
              </a:rPr>
              <a:t> </a:t>
            </a:r>
            <a:r>
              <a:rPr lang="en-GB" sz="2000" err="1">
                <a:solidFill>
                  <a:srgbClr val="FFFFFF"/>
                </a:solidFill>
                <a:latin typeface="Arial" panose="020B0604020202020204" pitchFamily="34" charset="0"/>
                <a:cs typeface="Arial" panose="020B0604020202020204" pitchFamily="34" charset="0"/>
              </a:rPr>
              <a:t>již</a:t>
            </a:r>
            <a:r>
              <a:rPr lang="en-GB" sz="2000">
                <a:solidFill>
                  <a:srgbClr val="FFFFFF"/>
                </a:solidFill>
                <a:latin typeface="Arial" panose="020B0604020202020204" pitchFamily="34" charset="0"/>
                <a:cs typeface="Arial" panose="020B0604020202020204" pitchFamily="34" charset="0"/>
              </a:rPr>
              <a:t> </a:t>
            </a:r>
            <a:r>
              <a:rPr lang="en-GB" sz="2000" err="1">
                <a:solidFill>
                  <a:srgbClr val="FFFFFF"/>
                </a:solidFill>
                <a:latin typeface="Arial" panose="020B0604020202020204" pitchFamily="34" charset="0"/>
                <a:cs typeface="Arial" panose="020B0604020202020204" pitchFamily="34" charset="0"/>
              </a:rPr>
              <a:t>existujících</a:t>
            </a:r>
            <a:r>
              <a:rPr lang="en-GB" sz="2000">
                <a:solidFill>
                  <a:srgbClr val="FFFFFF"/>
                </a:solidFill>
                <a:latin typeface="Arial" panose="020B0604020202020204" pitchFamily="34" charset="0"/>
                <a:cs typeface="Arial" panose="020B0604020202020204" pitchFamily="34" charset="0"/>
              </a:rPr>
              <a:t> a </a:t>
            </a:r>
            <a:r>
              <a:rPr lang="en-GB" sz="2000" err="1">
                <a:solidFill>
                  <a:srgbClr val="FFFFFF"/>
                </a:solidFill>
                <a:latin typeface="Arial" panose="020B0604020202020204" pitchFamily="34" charset="0"/>
                <a:cs typeface="Arial" panose="020B0604020202020204" pitchFamily="34" charset="0"/>
              </a:rPr>
              <a:t>ověřených</a:t>
            </a:r>
            <a:r>
              <a:rPr lang="en-GB" sz="2000">
                <a:solidFill>
                  <a:srgbClr val="FFFFFF"/>
                </a:solidFill>
                <a:latin typeface="Arial" panose="020B0604020202020204" pitchFamily="34" charset="0"/>
                <a:cs typeface="Arial" panose="020B0604020202020204" pitchFamily="34" charset="0"/>
              </a:rPr>
              <a:t> </a:t>
            </a:r>
            <a:r>
              <a:rPr lang="en-GB" sz="2000" err="1">
                <a:solidFill>
                  <a:srgbClr val="FFFFFF"/>
                </a:solidFill>
                <a:latin typeface="Arial" panose="020B0604020202020204" pitchFamily="34" charset="0"/>
                <a:cs typeface="Arial" panose="020B0604020202020204" pitchFamily="34" charset="0"/>
              </a:rPr>
              <a:t>dotazníků</a:t>
            </a:r>
            <a:endParaRPr lang="cs-CZ" err="1">
              <a:latin typeface="Arial" panose="020B0604020202020204" pitchFamily="34" charset="0"/>
              <a:cs typeface="Arial" panose="020B0604020202020204" pitchFamily="34" charset="0"/>
            </a:endParaRPr>
          </a:p>
        </p:txBody>
      </p:sp>
      <p:pic>
        <p:nvPicPr>
          <p:cNvPr id="18" name="Picture 18">
            <a:extLst>
              <a:ext uri="{FF2B5EF4-FFF2-40B4-BE49-F238E27FC236}">
                <a16:creationId xmlns:a16="http://schemas.microsoft.com/office/drawing/2014/main" id="{623E1642-2141-DCC2-0BDF-6ED3DF9AE57B}"/>
              </a:ext>
            </a:extLst>
          </p:cNvPr>
          <p:cNvPicPr>
            <a:picLocks noChangeAspect="1"/>
          </p:cNvPicPr>
          <p:nvPr/>
        </p:nvPicPr>
        <p:blipFill>
          <a:blip r:embed="rId4"/>
          <a:stretch>
            <a:fillRect/>
          </a:stretch>
        </p:blipFill>
        <p:spPr>
          <a:xfrm>
            <a:off x="559970" y="2546684"/>
            <a:ext cx="414086" cy="491289"/>
          </a:xfrm>
          <a:prstGeom prst="rect">
            <a:avLst/>
          </a:prstGeom>
        </p:spPr>
      </p:pic>
    </p:spTree>
    <p:extLst>
      <p:ext uri="{BB962C8B-B14F-4D97-AF65-F5344CB8AC3E}">
        <p14:creationId xmlns:p14="http://schemas.microsoft.com/office/powerpoint/2010/main" val="23824436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EFE72CF-D46C-DCF7-1064-19762E22ED3E}"/>
              </a:ext>
            </a:extLst>
          </p:cNvPr>
          <p:cNvSpPr>
            <a:spLocks noGrp="1"/>
          </p:cNvSpPr>
          <p:nvPr>
            <p:ph type="title"/>
          </p:nvPr>
        </p:nvSpPr>
        <p:spPr>
          <a:xfrm>
            <a:off x="1052512" y="1129932"/>
            <a:ext cx="10086975" cy="778381"/>
          </a:xfrm>
        </p:spPr>
        <p:txBody>
          <a:bodyPr/>
          <a:lstStyle/>
          <a:p>
            <a:r>
              <a:rPr lang="en-US" b="1" err="1">
                <a:latin typeface="Arial"/>
                <a:cs typeface="Arial"/>
              </a:rPr>
              <a:t>Tipy</a:t>
            </a:r>
            <a:r>
              <a:rPr lang="en-US" b="1">
                <a:latin typeface="Arial"/>
                <a:cs typeface="Arial"/>
              </a:rPr>
              <a:t> pro </a:t>
            </a:r>
            <a:r>
              <a:rPr lang="en-US" b="1" err="1">
                <a:latin typeface="Arial"/>
                <a:cs typeface="Arial"/>
              </a:rPr>
              <a:t>fázi</a:t>
            </a:r>
            <a:r>
              <a:rPr lang="en-US" b="1">
                <a:latin typeface="Arial"/>
                <a:cs typeface="Arial"/>
              </a:rPr>
              <a:t> </a:t>
            </a:r>
            <a:r>
              <a:rPr lang="en-US" b="1" err="1">
                <a:latin typeface="Arial"/>
                <a:cs typeface="Arial"/>
              </a:rPr>
              <a:t>implementace</a:t>
            </a:r>
            <a:r>
              <a:rPr lang="en-US" b="1">
                <a:latin typeface="Arial"/>
                <a:cs typeface="Arial"/>
              </a:rPr>
              <a:t> </a:t>
            </a:r>
            <a:r>
              <a:rPr lang="en-US" b="1" err="1">
                <a:latin typeface="Arial"/>
                <a:cs typeface="Arial"/>
              </a:rPr>
              <a:t>dotazníku</a:t>
            </a:r>
            <a:endParaRPr lang="cs-CZ" err="1"/>
          </a:p>
        </p:txBody>
      </p:sp>
      <p:sp>
        <p:nvSpPr>
          <p:cNvPr id="5" name="TextBox 2">
            <a:extLst>
              <a:ext uri="{FF2B5EF4-FFF2-40B4-BE49-F238E27FC236}">
                <a16:creationId xmlns:a16="http://schemas.microsoft.com/office/drawing/2014/main" id="{2FD5C5EE-F425-0A41-089C-FBBD9EC1BD31}"/>
              </a:ext>
            </a:extLst>
          </p:cNvPr>
          <p:cNvSpPr txBox="1"/>
          <p:nvPr/>
        </p:nvSpPr>
        <p:spPr>
          <a:xfrm>
            <a:off x="1205089" y="3663683"/>
            <a:ext cx="4876131" cy="646331"/>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err="1">
                <a:solidFill>
                  <a:srgbClr val="FFFFFF"/>
                </a:solidFill>
                <a:latin typeface="Arial"/>
                <a:ea typeface="open sans"/>
                <a:cs typeface="Arial"/>
              </a:rPr>
              <a:t>Vyvarujte</a:t>
            </a:r>
            <a:r>
              <a:rPr lang="en-GB">
                <a:solidFill>
                  <a:srgbClr val="FFFFFF"/>
                </a:solidFill>
                <a:latin typeface="Arial"/>
                <a:ea typeface="open sans"/>
                <a:cs typeface="Arial"/>
              </a:rPr>
              <a:t> se </a:t>
            </a:r>
            <a:r>
              <a:rPr lang="en-GB" err="1">
                <a:solidFill>
                  <a:srgbClr val="FFFFFF"/>
                </a:solidFill>
                <a:latin typeface="Arial"/>
                <a:ea typeface="open sans"/>
                <a:cs typeface="Arial"/>
              </a:rPr>
              <a:t>šíření</a:t>
            </a:r>
            <a:r>
              <a:rPr lang="en-GB">
                <a:solidFill>
                  <a:srgbClr val="FFFFFF"/>
                </a:solidFill>
                <a:latin typeface="Arial"/>
                <a:ea typeface="open sans"/>
                <a:cs typeface="Arial"/>
              </a:rPr>
              <a:t> </a:t>
            </a:r>
            <a:r>
              <a:rPr lang="en-GB" err="1">
                <a:solidFill>
                  <a:srgbClr val="FFFFFF"/>
                </a:solidFill>
                <a:latin typeface="Arial"/>
                <a:ea typeface="open sans"/>
                <a:cs typeface="Arial"/>
              </a:rPr>
              <a:t>dotazníku</a:t>
            </a:r>
            <a:r>
              <a:rPr lang="en-GB">
                <a:solidFill>
                  <a:srgbClr val="FFFFFF"/>
                </a:solidFill>
                <a:latin typeface="Arial"/>
                <a:ea typeface="open sans"/>
                <a:cs typeface="Arial"/>
              </a:rPr>
              <a:t> </a:t>
            </a:r>
            <a:r>
              <a:rPr lang="en-GB" err="1">
                <a:solidFill>
                  <a:srgbClr val="FFFFFF"/>
                </a:solidFill>
                <a:latin typeface="Arial"/>
                <a:ea typeface="open sans"/>
                <a:cs typeface="Arial"/>
              </a:rPr>
              <a:t>skrze</a:t>
            </a:r>
            <a:r>
              <a:rPr lang="en-GB">
                <a:solidFill>
                  <a:srgbClr val="FFFFFF"/>
                </a:solidFill>
                <a:latin typeface="Arial"/>
                <a:ea typeface="open sans"/>
                <a:cs typeface="Arial"/>
              </a:rPr>
              <a:t> </a:t>
            </a:r>
            <a:r>
              <a:rPr lang="en-GB" err="1">
                <a:solidFill>
                  <a:srgbClr val="FFFFFF"/>
                </a:solidFill>
                <a:latin typeface="Arial"/>
                <a:ea typeface="open sans"/>
                <a:cs typeface="Arial"/>
              </a:rPr>
              <a:t>sociální</a:t>
            </a:r>
            <a:r>
              <a:rPr lang="en-GB">
                <a:solidFill>
                  <a:srgbClr val="FFFFFF"/>
                </a:solidFill>
                <a:latin typeface="Arial"/>
                <a:ea typeface="open sans"/>
                <a:cs typeface="Arial"/>
              </a:rPr>
              <a:t> </a:t>
            </a:r>
            <a:r>
              <a:rPr lang="en-GB" err="1">
                <a:solidFill>
                  <a:srgbClr val="FFFFFF"/>
                </a:solidFill>
                <a:latin typeface="Arial"/>
                <a:ea typeface="open sans"/>
                <a:cs typeface="Arial"/>
              </a:rPr>
              <a:t>sítě</a:t>
            </a:r>
            <a:endParaRPr lang="cs-CZ" err="1"/>
          </a:p>
        </p:txBody>
      </p:sp>
      <p:sp>
        <p:nvSpPr>
          <p:cNvPr id="6" name="TextBox 3">
            <a:extLst>
              <a:ext uri="{FF2B5EF4-FFF2-40B4-BE49-F238E27FC236}">
                <a16:creationId xmlns:a16="http://schemas.microsoft.com/office/drawing/2014/main" id="{C6155358-9711-8571-F55F-A18112A7C138}"/>
              </a:ext>
            </a:extLst>
          </p:cNvPr>
          <p:cNvSpPr txBox="1"/>
          <p:nvPr/>
        </p:nvSpPr>
        <p:spPr>
          <a:xfrm>
            <a:off x="1212590" y="4700419"/>
            <a:ext cx="4254500" cy="923330"/>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err="1">
                <a:solidFill>
                  <a:srgbClr val="FFFFFF"/>
                </a:solidFill>
                <a:latin typeface="Arial"/>
                <a:ea typeface="open sans"/>
                <a:cs typeface="Arial"/>
              </a:rPr>
              <a:t>Zasílejte</a:t>
            </a:r>
            <a:r>
              <a:rPr lang="en-GB">
                <a:solidFill>
                  <a:srgbClr val="FFFFFF"/>
                </a:solidFill>
                <a:latin typeface="Arial"/>
                <a:ea typeface="open sans"/>
                <a:cs typeface="Arial"/>
              </a:rPr>
              <a:t> </a:t>
            </a:r>
            <a:r>
              <a:rPr lang="en-GB" err="1">
                <a:solidFill>
                  <a:srgbClr val="FFFFFF"/>
                </a:solidFill>
                <a:latin typeface="Arial"/>
                <a:ea typeface="open sans"/>
                <a:cs typeface="Arial"/>
              </a:rPr>
              <a:t>pravidelná</a:t>
            </a:r>
            <a:r>
              <a:rPr lang="en-GB">
                <a:solidFill>
                  <a:srgbClr val="FFFFFF"/>
                </a:solidFill>
                <a:latin typeface="Arial"/>
                <a:ea typeface="open sans"/>
                <a:cs typeface="Arial"/>
              </a:rPr>
              <a:t> </a:t>
            </a:r>
            <a:r>
              <a:rPr lang="en-GB" err="1">
                <a:solidFill>
                  <a:srgbClr val="FFFFFF"/>
                </a:solidFill>
                <a:latin typeface="Arial"/>
                <a:ea typeface="open sans"/>
                <a:cs typeface="Arial"/>
              </a:rPr>
              <a:t>upozornění</a:t>
            </a:r>
            <a:r>
              <a:rPr lang="en-GB">
                <a:solidFill>
                  <a:srgbClr val="FFFFFF"/>
                </a:solidFill>
                <a:latin typeface="Arial"/>
                <a:ea typeface="open sans"/>
                <a:cs typeface="Arial"/>
              </a:rPr>
              <a:t> a </a:t>
            </a:r>
            <a:r>
              <a:rPr lang="en-GB" err="1">
                <a:solidFill>
                  <a:srgbClr val="FFFFFF"/>
                </a:solidFill>
                <a:latin typeface="Arial"/>
                <a:ea typeface="open sans"/>
                <a:cs typeface="Arial"/>
              </a:rPr>
              <a:t>ponechte</a:t>
            </a:r>
            <a:r>
              <a:rPr lang="en-GB">
                <a:solidFill>
                  <a:srgbClr val="FFFFFF"/>
                </a:solidFill>
                <a:latin typeface="Arial"/>
                <a:ea typeface="open sans"/>
                <a:cs typeface="Arial"/>
              </a:rPr>
              <a:t> </a:t>
            </a:r>
            <a:r>
              <a:rPr lang="en-GB" err="1">
                <a:solidFill>
                  <a:srgbClr val="FFFFFF"/>
                </a:solidFill>
                <a:latin typeface="Arial"/>
                <a:ea typeface="open sans"/>
                <a:cs typeface="Arial"/>
              </a:rPr>
              <a:t>dotazník</a:t>
            </a:r>
            <a:r>
              <a:rPr lang="en-GB">
                <a:solidFill>
                  <a:srgbClr val="FFFFFF"/>
                </a:solidFill>
                <a:latin typeface="Arial"/>
                <a:ea typeface="open sans"/>
                <a:cs typeface="Arial"/>
              </a:rPr>
              <a:t> </a:t>
            </a:r>
            <a:r>
              <a:rPr lang="en-GB" err="1">
                <a:solidFill>
                  <a:srgbClr val="FFFFFF"/>
                </a:solidFill>
                <a:latin typeface="Arial"/>
                <a:ea typeface="open sans"/>
                <a:cs typeface="Arial"/>
              </a:rPr>
              <a:t>otevřený</a:t>
            </a:r>
            <a:r>
              <a:rPr lang="en-GB">
                <a:solidFill>
                  <a:srgbClr val="FFFFFF"/>
                </a:solidFill>
                <a:latin typeface="Arial"/>
                <a:ea typeface="open sans"/>
                <a:cs typeface="Arial"/>
              </a:rPr>
              <a:t> </a:t>
            </a:r>
            <a:r>
              <a:rPr lang="en-GB" err="1">
                <a:solidFill>
                  <a:srgbClr val="FFFFFF"/>
                </a:solidFill>
                <a:latin typeface="Arial"/>
                <a:ea typeface="open sans"/>
                <a:cs typeface="Arial"/>
              </a:rPr>
              <a:t>alespoň</a:t>
            </a:r>
            <a:r>
              <a:rPr lang="en-GB">
                <a:solidFill>
                  <a:srgbClr val="FFFFFF"/>
                </a:solidFill>
                <a:latin typeface="Arial"/>
                <a:ea typeface="open sans"/>
                <a:cs typeface="Arial"/>
              </a:rPr>
              <a:t> 4 </a:t>
            </a:r>
            <a:r>
              <a:rPr lang="en-GB" err="1">
                <a:solidFill>
                  <a:srgbClr val="FFFFFF"/>
                </a:solidFill>
                <a:latin typeface="Arial"/>
                <a:ea typeface="open sans"/>
                <a:cs typeface="Arial"/>
              </a:rPr>
              <a:t>týdny</a:t>
            </a:r>
            <a:endParaRPr lang="en-US" err="1">
              <a:latin typeface="Arial" panose="020B0604020202020204" pitchFamily="34" charset="0"/>
              <a:ea typeface="open sans"/>
              <a:cs typeface="Arial" panose="020B0604020202020204" pitchFamily="34" charset="0"/>
            </a:endParaRPr>
          </a:p>
        </p:txBody>
      </p:sp>
      <p:sp>
        <p:nvSpPr>
          <p:cNvPr id="7" name="TextBox 9">
            <a:extLst>
              <a:ext uri="{FF2B5EF4-FFF2-40B4-BE49-F238E27FC236}">
                <a16:creationId xmlns:a16="http://schemas.microsoft.com/office/drawing/2014/main" id="{39322C4E-B8B0-44A7-0A1B-EBD5003B247F}"/>
              </a:ext>
            </a:extLst>
          </p:cNvPr>
          <p:cNvSpPr txBox="1"/>
          <p:nvPr/>
        </p:nvSpPr>
        <p:spPr>
          <a:xfrm>
            <a:off x="6933417" y="2435163"/>
            <a:ext cx="4724400" cy="923330"/>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err="1">
                <a:solidFill>
                  <a:srgbClr val="FFFFFF"/>
                </a:solidFill>
                <a:latin typeface="Arial"/>
                <a:ea typeface="Open Sans"/>
                <a:cs typeface="Arial"/>
              </a:rPr>
              <a:t>Komunikujte</a:t>
            </a:r>
            <a:r>
              <a:rPr lang="en-GB">
                <a:solidFill>
                  <a:srgbClr val="FFFFFF"/>
                </a:solidFill>
                <a:latin typeface="Arial"/>
                <a:ea typeface="Open Sans"/>
                <a:cs typeface="Arial"/>
              </a:rPr>
              <a:t> </a:t>
            </a:r>
            <a:r>
              <a:rPr lang="en-GB" err="1">
                <a:solidFill>
                  <a:srgbClr val="FFFFFF"/>
                </a:solidFill>
                <a:latin typeface="Arial"/>
                <a:ea typeface="Open Sans"/>
                <a:cs typeface="Arial"/>
              </a:rPr>
              <a:t>výsledky</a:t>
            </a:r>
            <a:r>
              <a:rPr lang="en-GB">
                <a:solidFill>
                  <a:srgbClr val="FFFFFF"/>
                </a:solidFill>
                <a:latin typeface="Arial"/>
                <a:ea typeface="Open Sans"/>
                <a:cs typeface="Arial"/>
              </a:rPr>
              <a:t> </a:t>
            </a:r>
            <a:r>
              <a:rPr lang="en-GB" err="1">
                <a:solidFill>
                  <a:srgbClr val="FFFFFF"/>
                </a:solidFill>
                <a:latin typeface="Arial"/>
                <a:ea typeface="Open Sans"/>
                <a:cs typeface="Arial"/>
              </a:rPr>
              <a:t>vedení</a:t>
            </a:r>
            <a:r>
              <a:rPr lang="en-GB">
                <a:solidFill>
                  <a:srgbClr val="FFFFFF"/>
                </a:solidFill>
                <a:latin typeface="Arial"/>
                <a:ea typeface="Open Sans"/>
                <a:cs typeface="Arial"/>
              </a:rPr>
              <a:t>, </a:t>
            </a:r>
            <a:r>
              <a:rPr lang="en-GB" err="1">
                <a:solidFill>
                  <a:srgbClr val="FFFFFF"/>
                </a:solidFill>
                <a:latin typeface="Arial"/>
                <a:ea typeface="Open Sans"/>
                <a:cs typeface="Arial"/>
              </a:rPr>
              <a:t>rozhodovacím</a:t>
            </a:r>
            <a:r>
              <a:rPr lang="en-GB">
                <a:solidFill>
                  <a:srgbClr val="FFFFFF"/>
                </a:solidFill>
                <a:latin typeface="Arial"/>
                <a:ea typeface="Open Sans"/>
                <a:cs typeface="Arial"/>
              </a:rPr>
              <a:t> a </a:t>
            </a:r>
            <a:r>
              <a:rPr lang="en-GB" err="1">
                <a:solidFill>
                  <a:srgbClr val="FFFFFF"/>
                </a:solidFill>
                <a:latin typeface="Arial"/>
                <a:ea typeface="Open Sans"/>
                <a:cs typeface="Arial"/>
              </a:rPr>
              <a:t>dalším</a:t>
            </a:r>
            <a:r>
              <a:rPr lang="en-GB">
                <a:solidFill>
                  <a:srgbClr val="FFFFFF"/>
                </a:solidFill>
                <a:latin typeface="Arial"/>
                <a:ea typeface="Open Sans"/>
                <a:cs typeface="Arial"/>
              </a:rPr>
              <a:t> </a:t>
            </a:r>
            <a:r>
              <a:rPr lang="en-GB" err="1">
                <a:solidFill>
                  <a:srgbClr val="FFFFFF"/>
                </a:solidFill>
                <a:latin typeface="Arial"/>
                <a:ea typeface="Open Sans"/>
                <a:cs typeface="Arial"/>
              </a:rPr>
              <a:t>důležitým</a:t>
            </a:r>
            <a:r>
              <a:rPr lang="en-GB">
                <a:solidFill>
                  <a:srgbClr val="FFFFFF"/>
                </a:solidFill>
                <a:latin typeface="Arial"/>
                <a:ea typeface="Open Sans"/>
                <a:cs typeface="Arial"/>
              </a:rPr>
              <a:t> </a:t>
            </a:r>
            <a:r>
              <a:rPr lang="en-GB" err="1">
                <a:solidFill>
                  <a:srgbClr val="FFFFFF"/>
                </a:solidFill>
                <a:latin typeface="Arial"/>
                <a:ea typeface="Open Sans"/>
                <a:cs typeface="Arial"/>
              </a:rPr>
              <a:t>orgánům</a:t>
            </a:r>
            <a:r>
              <a:rPr lang="en-GB">
                <a:solidFill>
                  <a:srgbClr val="FFFFFF"/>
                </a:solidFill>
                <a:latin typeface="Arial"/>
                <a:ea typeface="Open Sans"/>
                <a:cs typeface="Arial"/>
              </a:rPr>
              <a:t>, a </a:t>
            </a:r>
            <a:r>
              <a:rPr lang="en-GB" err="1">
                <a:solidFill>
                  <a:srgbClr val="FFFFFF"/>
                </a:solidFill>
                <a:latin typeface="Arial"/>
                <a:ea typeface="Open Sans"/>
                <a:cs typeface="Arial"/>
              </a:rPr>
              <a:t>celé</a:t>
            </a:r>
            <a:r>
              <a:rPr lang="en-GB">
                <a:solidFill>
                  <a:srgbClr val="FFFFFF"/>
                </a:solidFill>
                <a:latin typeface="Arial"/>
                <a:ea typeface="Open Sans"/>
                <a:cs typeface="Arial"/>
              </a:rPr>
              <a:t> </a:t>
            </a:r>
            <a:r>
              <a:rPr lang="en-GB" err="1">
                <a:solidFill>
                  <a:srgbClr val="FFFFFF"/>
                </a:solidFill>
                <a:latin typeface="Arial"/>
                <a:ea typeface="Open Sans"/>
                <a:cs typeface="Arial"/>
              </a:rPr>
              <a:t>akademické</a:t>
            </a:r>
            <a:r>
              <a:rPr lang="en-GB">
                <a:solidFill>
                  <a:srgbClr val="FFFFFF"/>
                </a:solidFill>
                <a:latin typeface="Arial"/>
                <a:ea typeface="Open Sans"/>
                <a:cs typeface="Arial"/>
              </a:rPr>
              <a:t> </a:t>
            </a:r>
            <a:r>
              <a:rPr lang="en-GB" err="1">
                <a:solidFill>
                  <a:srgbClr val="FFFFFF"/>
                </a:solidFill>
                <a:latin typeface="Arial"/>
                <a:ea typeface="Open Sans"/>
                <a:cs typeface="Arial"/>
              </a:rPr>
              <a:t>komunitě</a:t>
            </a:r>
            <a:endParaRPr lang="en-GB">
              <a:solidFill>
                <a:srgbClr val="FFFFFF"/>
              </a:solidFill>
              <a:latin typeface="Arial"/>
              <a:ea typeface="Open Sans"/>
              <a:cs typeface="Arial"/>
            </a:endParaRPr>
          </a:p>
        </p:txBody>
      </p:sp>
      <p:pic>
        <p:nvPicPr>
          <p:cNvPr id="8" name="Picture 12">
            <a:extLst>
              <a:ext uri="{FF2B5EF4-FFF2-40B4-BE49-F238E27FC236}">
                <a16:creationId xmlns:a16="http://schemas.microsoft.com/office/drawing/2014/main" id="{6BFE8E0D-DAF5-E0E4-8674-67499F88BECA}"/>
              </a:ext>
            </a:extLst>
          </p:cNvPr>
          <p:cNvPicPr>
            <a:picLocks noChangeAspect="1"/>
          </p:cNvPicPr>
          <p:nvPr/>
        </p:nvPicPr>
        <p:blipFill>
          <a:blip r:embed="rId3"/>
          <a:stretch>
            <a:fillRect/>
          </a:stretch>
        </p:blipFill>
        <p:spPr>
          <a:xfrm>
            <a:off x="561520" y="4873320"/>
            <a:ext cx="453690" cy="415590"/>
          </a:xfrm>
          <a:prstGeom prst="rect">
            <a:avLst/>
          </a:prstGeom>
        </p:spPr>
      </p:pic>
      <p:sp>
        <p:nvSpPr>
          <p:cNvPr id="9" name="TextBox 3">
            <a:extLst>
              <a:ext uri="{FF2B5EF4-FFF2-40B4-BE49-F238E27FC236}">
                <a16:creationId xmlns:a16="http://schemas.microsoft.com/office/drawing/2014/main" id="{B211E5FB-9FE4-DE34-3272-C51F5735AC9A}"/>
              </a:ext>
            </a:extLst>
          </p:cNvPr>
          <p:cNvSpPr txBox="1"/>
          <p:nvPr/>
        </p:nvSpPr>
        <p:spPr>
          <a:xfrm>
            <a:off x="1219200" y="2546064"/>
            <a:ext cx="4103981" cy="646331"/>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err="1">
                <a:solidFill>
                  <a:srgbClr val="FFFFFF"/>
                </a:solidFill>
                <a:latin typeface="Arial"/>
                <a:ea typeface="open sans"/>
                <a:cs typeface="Arial"/>
              </a:rPr>
              <a:t>Šiřte</a:t>
            </a:r>
            <a:r>
              <a:rPr lang="en-GB">
                <a:solidFill>
                  <a:srgbClr val="FFFFFF"/>
                </a:solidFill>
                <a:latin typeface="Arial"/>
                <a:ea typeface="open sans"/>
                <a:cs typeface="Arial"/>
              </a:rPr>
              <a:t> </a:t>
            </a:r>
            <a:r>
              <a:rPr lang="en-GB" err="1">
                <a:solidFill>
                  <a:srgbClr val="FFFFFF"/>
                </a:solidFill>
                <a:latin typeface="Arial"/>
                <a:ea typeface="open sans"/>
                <a:cs typeface="Arial"/>
              </a:rPr>
              <a:t>dotazník</a:t>
            </a:r>
            <a:r>
              <a:rPr lang="en-GB">
                <a:solidFill>
                  <a:srgbClr val="FFFFFF"/>
                </a:solidFill>
                <a:latin typeface="Arial"/>
                <a:ea typeface="open sans"/>
                <a:cs typeface="Arial"/>
              </a:rPr>
              <a:t> </a:t>
            </a:r>
            <a:r>
              <a:rPr lang="en-GB" err="1">
                <a:solidFill>
                  <a:srgbClr val="FFFFFF"/>
                </a:solidFill>
                <a:latin typeface="Arial"/>
                <a:ea typeface="open sans"/>
                <a:cs typeface="Arial"/>
              </a:rPr>
              <a:t>skrze</a:t>
            </a:r>
            <a:r>
              <a:rPr lang="en-GB">
                <a:solidFill>
                  <a:srgbClr val="FFFFFF"/>
                </a:solidFill>
                <a:latin typeface="Arial"/>
                <a:ea typeface="open sans"/>
                <a:cs typeface="Arial"/>
              </a:rPr>
              <a:t> </a:t>
            </a:r>
            <a:r>
              <a:rPr lang="en-GB" err="1">
                <a:solidFill>
                  <a:srgbClr val="FFFFFF"/>
                </a:solidFill>
                <a:latin typeface="Arial"/>
                <a:ea typeface="open sans"/>
                <a:cs typeface="Arial"/>
              </a:rPr>
              <a:t>interní</a:t>
            </a:r>
            <a:r>
              <a:rPr lang="en-GB">
                <a:solidFill>
                  <a:srgbClr val="FFFFFF"/>
                </a:solidFill>
                <a:latin typeface="Arial"/>
                <a:ea typeface="open sans"/>
                <a:cs typeface="Arial"/>
              </a:rPr>
              <a:t> </a:t>
            </a:r>
            <a:r>
              <a:rPr lang="en-GB" err="1">
                <a:solidFill>
                  <a:srgbClr val="FFFFFF"/>
                </a:solidFill>
                <a:latin typeface="Arial"/>
                <a:ea typeface="open sans"/>
                <a:cs typeface="Arial"/>
              </a:rPr>
              <a:t>kanály</a:t>
            </a:r>
            <a:r>
              <a:rPr lang="en-GB">
                <a:solidFill>
                  <a:srgbClr val="FFFFFF"/>
                </a:solidFill>
                <a:latin typeface="Arial"/>
                <a:ea typeface="open sans"/>
                <a:cs typeface="Arial"/>
              </a:rPr>
              <a:t> </a:t>
            </a:r>
            <a:r>
              <a:rPr lang="en-GB" err="1">
                <a:solidFill>
                  <a:srgbClr val="FFFFFF"/>
                </a:solidFill>
                <a:latin typeface="Arial"/>
                <a:ea typeface="open sans"/>
                <a:cs typeface="Arial"/>
              </a:rPr>
              <a:t>kvůli</a:t>
            </a:r>
            <a:r>
              <a:rPr lang="en-GB">
                <a:solidFill>
                  <a:srgbClr val="FFFFFF"/>
                </a:solidFill>
                <a:latin typeface="Arial"/>
                <a:ea typeface="open sans"/>
                <a:cs typeface="Arial"/>
              </a:rPr>
              <a:t> </a:t>
            </a:r>
            <a:r>
              <a:rPr lang="en-GB" err="1">
                <a:solidFill>
                  <a:srgbClr val="FFFFFF"/>
                </a:solidFill>
                <a:latin typeface="Arial"/>
                <a:ea typeface="open sans"/>
                <a:cs typeface="Arial"/>
              </a:rPr>
              <a:t>zabezpečení</a:t>
            </a:r>
            <a:r>
              <a:rPr lang="en-GB">
                <a:solidFill>
                  <a:srgbClr val="FFFFFF"/>
                </a:solidFill>
                <a:latin typeface="Arial"/>
                <a:ea typeface="open sans"/>
                <a:cs typeface="Arial"/>
              </a:rPr>
              <a:t> </a:t>
            </a:r>
            <a:r>
              <a:rPr lang="en-GB" err="1">
                <a:solidFill>
                  <a:srgbClr val="FFFFFF"/>
                </a:solidFill>
                <a:latin typeface="Arial"/>
                <a:ea typeface="open sans"/>
                <a:cs typeface="Arial"/>
              </a:rPr>
              <a:t>přístupu</a:t>
            </a:r>
          </a:p>
        </p:txBody>
      </p:sp>
      <p:pic>
        <p:nvPicPr>
          <p:cNvPr id="10" name="Picture 18">
            <a:extLst>
              <a:ext uri="{FF2B5EF4-FFF2-40B4-BE49-F238E27FC236}">
                <a16:creationId xmlns:a16="http://schemas.microsoft.com/office/drawing/2014/main" id="{14A1F760-55A8-C517-FDF0-2404864AE5C4}"/>
              </a:ext>
            </a:extLst>
          </p:cNvPr>
          <p:cNvPicPr>
            <a:picLocks noChangeAspect="1"/>
          </p:cNvPicPr>
          <p:nvPr/>
        </p:nvPicPr>
        <p:blipFill>
          <a:blip r:embed="rId4"/>
          <a:stretch>
            <a:fillRect/>
          </a:stretch>
        </p:blipFill>
        <p:spPr>
          <a:xfrm>
            <a:off x="559970" y="2546684"/>
            <a:ext cx="414086" cy="491289"/>
          </a:xfrm>
          <a:prstGeom prst="rect">
            <a:avLst/>
          </a:prstGeom>
        </p:spPr>
      </p:pic>
      <p:pic>
        <p:nvPicPr>
          <p:cNvPr id="11" name="Picture 19">
            <a:extLst>
              <a:ext uri="{FF2B5EF4-FFF2-40B4-BE49-F238E27FC236}">
                <a16:creationId xmlns:a16="http://schemas.microsoft.com/office/drawing/2014/main" id="{B8531314-93D7-EBF8-6925-23551FD2F266}"/>
              </a:ext>
            </a:extLst>
          </p:cNvPr>
          <p:cNvPicPr>
            <a:picLocks noChangeAspect="1"/>
          </p:cNvPicPr>
          <p:nvPr/>
        </p:nvPicPr>
        <p:blipFill>
          <a:blip r:embed="rId5"/>
          <a:stretch>
            <a:fillRect/>
          </a:stretch>
        </p:blipFill>
        <p:spPr>
          <a:xfrm>
            <a:off x="556757" y="3768456"/>
            <a:ext cx="473242" cy="443664"/>
          </a:xfrm>
          <a:prstGeom prst="rect">
            <a:avLst/>
          </a:prstGeom>
        </p:spPr>
      </p:pic>
      <p:pic>
        <p:nvPicPr>
          <p:cNvPr id="12" name="Picture 21">
            <a:extLst>
              <a:ext uri="{FF2B5EF4-FFF2-40B4-BE49-F238E27FC236}">
                <a16:creationId xmlns:a16="http://schemas.microsoft.com/office/drawing/2014/main" id="{5F667CB3-745D-2668-CE04-7612DE822E14}"/>
              </a:ext>
            </a:extLst>
          </p:cNvPr>
          <p:cNvPicPr>
            <a:picLocks noChangeAspect="1"/>
          </p:cNvPicPr>
          <p:nvPr/>
        </p:nvPicPr>
        <p:blipFill>
          <a:blip r:embed="rId6"/>
          <a:stretch>
            <a:fillRect/>
          </a:stretch>
        </p:blipFill>
        <p:spPr>
          <a:xfrm>
            <a:off x="6379578" y="2551593"/>
            <a:ext cx="337385" cy="472239"/>
          </a:xfrm>
          <a:prstGeom prst="rect">
            <a:avLst/>
          </a:prstGeom>
        </p:spPr>
      </p:pic>
    </p:spTree>
    <p:extLst>
      <p:ext uri="{BB962C8B-B14F-4D97-AF65-F5344CB8AC3E}">
        <p14:creationId xmlns:p14="http://schemas.microsoft.com/office/powerpoint/2010/main" val="42592955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A close up of a logo&#10;&#10;Description automatically generated">
            <a:extLst>
              <a:ext uri="{FF2B5EF4-FFF2-40B4-BE49-F238E27FC236}">
                <a16:creationId xmlns:a16="http://schemas.microsoft.com/office/drawing/2014/main" id="{063C356F-0D63-B020-D4D6-751E184E4B4E}"/>
              </a:ext>
            </a:extLst>
          </p:cNvPr>
          <p:cNvPicPr>
            <a:picLocks noChangeAspect="1"/>
          </p:cNvPicPr>
          <p:nvPr/>
        </p:nvPicPr>
        <p:blipFill>
          <a:blip r:embed="rId2"/>
          <a:stretch>
            <a:fillRect/>
          </a:stretch>
        </p:blipFill>
        <p:spPr>
          <a:xfrm>
            <a:off x="324928" y="2601100"/>
            <a:ext cx="4267200" cy="2805988"/>
          </a:xfrm>
          <a:prstGeom prst="rect">
            <a:avLst/>
          </a:prstGeom>
        </p:spPr>
      </p:pic>
      <p:pic>
        <p:nvPicPr>
          <p:cNvPr id="4" name="Picture 4" descr="A screenshot of a computer&#10;&#10;Description automatically generated">
            <a:extLst>
              <a:ext uri="{FF2B5EF4-FFF2-40B4-BE49-F238E27FC236}">
                <a16:creationId xmlns:a16="http://schemas.microsoft.com/office/drawing/2014/main" id="{D2BED42E-DD67-F3A6-8F94-EA97FF0E292A}"/>
              </a:ext>
            </a:extLst>
          </p:cNvPr>
          <p:cNvPicPr>
            <a:picLocks noChangeAspect="1"/>
          </p:cNvPicPr>
          <p:nvPr/>
        </p:nvPicPr>
        <p:blipFill>
          <a:blip r:embed="rId3"/>
          <a:stretch>
            <a:fillRect/>
          </a:stretch>
        </p:blipFill>
        <p:spPr>
          <a:xfrm>
            <a:off x="4868173" y="2291275"/>
            <a:ext cx="7013275" cy="3856958"/>
          </a:xfrm>
          <a:prstGeom prst="rect">
            <a:avLst/>
          </a:prstGeom>
        </p:spPr>
      </p:pic>
      <p:sp>
        <p:nvSpPr>
          <p:cNvPr id="5" name="Title 1">
            <a:extLst>
              <a:ext uri="{FF2B5EF4-FFF2-40B4-BE49-F238E27FC236}">
                <a16:creationId xmlns:a16="http://schemas.microsoft.com/office/drawing/2014/main" id="{C5E4E366-C1EC-AB15-02BA-F4D5C7CD5FDD}"/>
              </a:ext>
            </a:extLst>
          </p:cNvPr>
          <p:cNvSpPr>
            <a:spLocks noGrp="1"/>
          </p:cNvSpPr>
          <p:nvPr>
            <p:ph type="title"/>
          </p:nvPr>
        </p:nvSpPr>
        <p:spPr>
          <a:xfrm>
            <a:off x="1052512" y="1129932"/>
            <a:ext cx="10086975" cy="778381"/>
          </a:xfrm>
        </p:spPr>
        <p:txBody>
          <a:bodyPr/>
          <a:lstStyle/>
          <a:p>
            <a:r>
              <a:rPr lang="en-US" b="1" err="1">
                <a:latin typeface="Arial"/>
                <a:cs typeface="Arial"/>
              </a:rPr>
              <a:t>Příklad</a:t>
            </a:r>
            <a:r>
              <a:rPr lang="en-US" b="1">
                <a:latin typeface="Arial"/>
                <a:cs typeface="Arial"/>
              </a:rPr>
              <a:t> </a:t>
            </a:r>
            <a:r>
              <a:rPr lang="en-US" b="1" err="1">
                <a:latin typeface="Arial"/>
                <a:cs typeface="Arial"/>
              </a:rPr>
              <a:t>dobré</a:t>
            </a:r>
            <a:r>
              <a:rPr lang="en-US" b="1">
                <a:latin typeface="Arial"/>
                <a:cs typeface="Arial"/>
              </a:rPr>
              <a:t> </a:t>
            </a:r>
            <a:r>
              <a:rPr lang="en-US" b="1" err="1">
                <a:latin typeface="Arial"/>
                <a:cs typeface="Arial"/>
              </a:rPr>
              <a:t>praxe</a:t>
            </a:r>
            <a:r>
              <a:rPr lang="en-US" b="1">
                <a:latin typeface="Arial"/>
                <a:cs typeface="Arial"/>
              </a:rPr>
              <a:t>: </a:t>
            </a:r>
            <a:r>
              <a:rPr lang="en-US" b="1" err="1">
                <a:latin typeface="Arial"/>
                <a:cs typeface="Arial"/>
              </a:rPr>
              <a:t>UniSAFE</a:t>
            </a:r>
            <a:r>
              <a:rPr lang="en-US" b="1">
                <a:latin typeface="Arial"/>
                <a:cs typeface="Arial"/>
              </a:rPr>
              <a:t> </a:t>
            </a:r>
            <a:r>
              <a:rPr lang="en-US" b="1" err="1">
                <a:latin typeface="Arial"/>
                <a:cs typeface="Arial"/>
              </a:rPr>
              <a:t>dotazník</a:t>
            </a:r>
            <a:endParaRPr lang="en-US" err="1">
              <a:latin typeface="Arial"/>
              <a:cs typeface="Arial"/>
            </a:endParaRPr>
          </a:p>
        </p:txBody>
      </p:sp>
      <p:sp>
        <p:nvSpPr>
          <p:cNvPr id="6" name="TextBox 5">
            <a:extLst>
              <a:ext uri="{FF2B5EF4-FFF2-40B4-BE49-F238E27FC236}">
                <a16:creationId xmlns:a16="http://schemas.microsoft.com/office/drawing/2014/main" id="{A4272D48-D927-8BE2-A33C-5D951B43CCC9}"/>
              </a:ext>
            </a:extLst>
          </p:cNvPr>
          <p:cNvSpPr txBox="1"/>
          <p:nvPr/>
        </p:nvSpPr>
        <p:spPr>
          <a:xfrm>
            <a:off x="425570" y="5558287"/>
            <a:ext cx="5417389"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chemeClr val="bg1"/>
                </a:solidFill>
                <a:latin typeface="Arial"/>
                <a:cs typeface="Arial"/>
              </a:rPr>
              <a:t>K </a:t>
            </a:r>
            <a:r>
              <a:rPr lang="en-US" err="1">
                <a:solidFill>
                  <a:schemeClr val="bg1"/>
                </a:solidFill>
                <a:latin typeface="Arial"/>
                <a:cs typeface="Arial"/>
              </a:rPr>
              <a:t>dispozici</a:t>
            </a:r>
            <a:r>
              <a:rPr lang="en-US">
                <a:solidFill>
                  <a:schemeClr val="bg1"/>
                </a:solidFill>
                <a:latin typeface="Arial"/>
                <a:cs typeface="Arial"/>
              </a:rPr>
              <a:t> </a:t>
            </a:r>
            <a:r>
              <a:rPr lang="en-US" err="1">
                <a:solidFill>
                  <a:schemeClr val="bg1"/>
                </a:solidFill>
                <a:latin typeface="Arial"/>
                <a:cs typeface="Arial"/>
              </a:rPr>
              <a:t>na</a:t>
            </a:r>
            <a:r>
              <a:rPr lang="en-US">
                <a:solidFill>
                  <a:schemeClr val="bg1"/>
                </a:solidFill>
                <a:latin typeface="Arial"/>
                <a:cs typeface="Arial"/>
              </a:rPr>
              <a:t> </a:t>
            </a:r>
            <a:r>
              <a:rPr lang="en-US" err="1">
                <a:solidFill>
                  <a:schemeClr val="bg1"/>
                </a:solidFill>
                <a:latin typeface="Arial"/>
                <a:cs typeface="Arial"/>
              </a:rPr>
              <a:t>Zenodo</a:t>
            </a:r>
            <a:r>
              <a:rPr lang="en-US">
                <a:solidFill>
                  <a:schemeClr val="bg1"/>
                </a:solidFill>
                <a:latin typeface="Arial"/>
                <a:cs typeface="Arial"/>
              </a:rPr>
              <a:t>:</a:t>
            </a:r>
            <a:r>
              <a:rPr lang="en-US">
                <a:latin typeface="Arial"/>
                <a:cs typeface="Arial"/>
              </a:rPr>
              <a:t> </a:t>
            </a:r>
            <a:r>
              <a:rPr lang="en-US">
                <a:latin typeface="Arial"/>
                <a:cs typeface="Arial"/>
                <a:hlinkClick r:id="rId4"/>
              </a:rPr>
              <a:t>https://zenodo.org/record/7220636</a:t>
            </a:r>
            <a:r>
              <a:rPr lang="en-US">
                <a:latin typeface="Arial"/>
                <a:cs typeface="Arial"/>
              </a:rPr>
              <a:t> </a:t>
            </a:r>
          </a:p>
        </p:txBody>
      </p:sp>
    </p:spTree>
    <p:extLst>
      <p:ext uri="{BB962C8B-B14F-4D97-AF65-F5344CB8AC3E}">
        <p14:creationId xmlns:p14="http://schemas.microsoft.com/office/powerpoint/2010/main" val="1243331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EB06BE-5A4A-6CE8-7D4C-191892C74391}"/>
              </a:ext>
            </a:extLst>
          </p:cNvPr>
          <p:cNvSpPr>
            <a:spLocks noGrp="1"/>
          </p:cNvSpPr>
          <p:nvPr>
            <p:ph type="title"/>
          </p:nvPr>
        </p:nvSpPr>
        <p:spPr/>
        <p:txBody>
          <a:bodyPr/>
          <a:lstStyle/>
          <a:p>
            <a:r>
              <a:rPr lang="en-US" b="1" err="1">
                <a:latin typeface="Arial"/>
                <a:cs typeface="Arial"/>
              </a:rPr>
              <a:t>Prevence</a:t>
            </a:r>
            <a:endParaRPr lang="en-GB" b="1" err="1"/>
          </a:p>
        </p:txBody>
      </p:sp>
      <p:sp>
        <p:nvSpPr>
          <p:cNvPr id="21" name="TextBox 20">
            <a:extLst>
              <a:ext uri="{FF2B5EF4-FFF2-40B4-BE49-F238E27FC236}">
                <a16:creationId xmlns:a16="http://schemas.microsoft.com/office/drawing/2014/main" id="{79774F75-D05E-AD62-7867-BB7E11067288}"/>
              </a:ext>
            </a:extLst>
          </p:cNvPr>
          <p:cNvSpPr txBox="1"/>
          <p:nvPr/>
        </p:nvSpPr>
        <p:spPr>
          <a:xfrm>
            <a:off x="519580" y="2365908"/>
            <a:ext cx="11118237" cy="3365024"/>
          </a:xfrm>
          <a:prstGeom prst="rect">
            <a:avLst/>
          </a:prstGeom>
          <a:noFill/>
        </p:spPr>
        <p:txBody>
          <a:bodyPr wrap="square" lIns="91440" tIns="45720" rIns="91440" bIns="45720" rtlCol="0" anchor="t">
            <a:spAutoFit/>
          </a:bodyPr>
          <a:lstStyle>
            <a:defPPr>
              <a:defRPr lang="en-US"/>
            </a:defPPr>
            <a:lvl1pPr>
              <a:defRPr>
                <a:solidFill>
                  <a:srgbClr val="FFFFFF"/>
                </a:solidFill>
                <a:latin typeface="Arial" panose="020B0604020202020204" pitchFamily="34" charset="0"/>
                <a:cs typeface="Arial" panose="020B0604020202020204" pitchFamily="34" charset="0"/>
              </a:defRPr>
            </a:lvl1pPr>
          </a:lstStyle>
          <a:p>
            <a:pPr>
              <a:lnSpc>
                <a:spcPct val="150000"/>
              </a:lnSpc>
            </a:pPr>
            <a:r>
              <a:rPr lang="en-GB" err="1">
                <a:latin typeface="Arial"/>
                <a:cs typeface="Arial"/>
              </a:rPr>
              <a:t>Prevence</a:t>
            </a:r>
            <a:r>
              <a:rPr lang="en-GB">
                <a:latin typeface="Arial"/>
                <a:cs typeface="Arial"/>
              </a:rPr>
              <a:t> se </a:t>
            </a:r>
            <a:r>
              <a:rPr lang="en-GB" err="1">
                <a:latin typeface="Arial"/>
                <a:cs typeface="Arial"/>
              </a:rPr>
              <a:t>týká</a:t>
            </a:r>
            <a:r>
              <a:rPr lang="en-GB">
                <a:latin typeface="Arial"/>
                <a:cs typeface="Arial"/>
              </a:rPr>
              <a:t> </a:t>
            </a:r>
            <a:r>
              <a:rPr lang="en-GB" err="1">
                <a:latin typeface="Arial"/>
                <a:cs typeface="Arial"/>
              </a:rPr>
              <a:t>opatření</a:t>
            </a:r>
            <a:r>
              <a:rPr lang="en-GB">
                <a:latin typeface="Arial"/>
                <a:cs typeface="Arial"/>
              </a:rPr>
              <a:t> </a:t>
            </a:r>
            <a:r>
              <a:rPr lang="en-GB" err="1">
                <a:latin typeface="Arial"/>
                <a:cs typeface="Arial"/>
              </a:rPr>
              <a:t>na</a:t>
            </a:r>
            <a:r>
              <a:rPr lang="en-GB">
                <a:latin typeface="Arial"/>
                <a:cs typeface="Arial"/>
              </a:rPr>
              <a:t> </a:t>
            </a:r>
            <a:r>
              <a:rPr lang="en-GB" err="1">
                <a:latin typeface="Arial"/>
                <a:cs typeface="Arial"/>
              </a:rPr>
              <a:t>podporu</a:t>
            </a:r>
            <a:r>
              <a:rPr lang="en-GB">
                <a:latin typeface="Arial"/>
                <a:cs typeface="Arial"/>
              </a:rPr>
              <a:t> </a:t>
            </a:r>
            <a:r>
              <a:rPr lang="en-GB" err="1">
                <a:latin typeface="Arial"/>
                <a:cs typeface="Arial"/>
              </a:rPr>
              <a:t>změn</a:t>
            </a:r>
            <a:r>
              <a:rPr lang="en-GB">
                <a:latin typeface="Arial"/>
                <a:cs typeface="Arial"/>
              </a:rPr>
              <a:t> v </a:t>
            </a:r>
            <a:r>
              <a:rPr lang="en-GB" err="1">
                <a:latin typeface="Arial"/>
                <a:cs typeface="Arial"/>
              </a:rPr>
              <a:t>sociálních</a:t>
            </a:r>
            <a:r>
              <a:rPr lang="en-GB">
                <a:latin typeface="Arial"/>
                <a:cs typeface="Arial"/>
              </a:rPr>
              <a:t> a </a:t>
            </a:r>
            <a:r>
              <a:rPr lang="en-GB" err="1">
                <a:latin typeface="Arial"/>
                <a:cs typeface="Arial"/>
              </a:rPr>
              <a:t>kulturních</a:t>
            </a:r>
            <a:r>
              <a:rPr lang="en-GB">
                <a:latin typeface="Arial"/>
                <a:cs typeface="Arial"/>
              </a:rPr>
              <a:t> </a:t>
            </a:r>
            <a:r>
              <a:rPr lang="en-GB" err="1">
                <a:latin typeface="Arial"/>
                <a:cs typeface="Arial"/>
              </a:rPr>
              <a:t>vzorcích</a:t>
            </a:r>
            <a:r>
              <a:rPr lang="en-GB">
                <a:latin typeface="Arial"/>
                <a:cs typeface="Arial"/>
              </a:rPr>
              <a:t> </a:t>
            </a:r>
            <a:r>
              <a:rPr lang="en-GB" err="1">
                <a:latin typeface="Arial"/>
                <a:cs typeface="Arial"/>
              </a:rPr>
              <a:t>chování</a:t>
            </a:r>
            <a:r>
              <a:rPr lang="en-GB">
                <a:latin typeface="Arial"/>
                <a:cs typeface="Arial"/>
              </a:rPr>
              <a:t> a </a:t>
            </a:r>
            <a:r>
              <a:rPr lang="en-GB" err="1">
                <a:latin typeface="Arial"/>
                <a:cs typeface="Arial"/>
              </a:rPr>
              <a:t>postojů</a:t>
            </a:r>
            <a:r>
              <a:rPr lang="en-GB">
                <a:latin typeface="Arial"/>
                <a:cs typeface="Arial"/>
              </a:rPr>
              <a:t> </a:t>
            </a:r>
            <a:r>
              <a:rPr lang="en-GB" err="1">
                <a:latin typeface="Arial"/>
                <a:cs typeface="Arial"/>
              </a:rPr>
              <a:t>celého</a:t>
            </a:r>
            <a:r>
              <a:rPr lang="en-GB">
                <a:latin typeface="Arial"/>
                <a:cs typeface="Arial"/>
              </a:rPr>
              <a:t> </a:t>
            </a:r>
            <a:r>
              <a:rPr lang="en-GB" err="1">
                <a:latin typeface="Arial"/>
                <a:cs typeface="Arial"/>
              </a:rPr>
              <a:t>členstva</a:t>
            </a:r>
            <a:r>
              <a:rPr lang="en-GB">
                <a:latin typeface="Arial"/>
                <a:cs typeface="Arial"/>
              </a:rPr>
              <a:t> </a:t>
            </a:r>
            <a:r>
              <a:rPr lang="en-GB" err="1">
                <a:latin typeface="Arial"/>
                <a:cs typeface="Arial"/>
              </a:rPr>
              <a:t>institucionální</a:t>
            </a:r>
            <a:r>
              <a:rPr lang="en-GB">
                <a:latin typeface="Arial"/>
                <a:cs typeface="Arial"/>
              </a:rPr>
              <a:t> </a:t>
            </a:r>
            <a:r>
              <a:rPr lang="en-GB" err="1">
                <a:latin typeface="Arial"/>
                <a:cs typeface="Arial"/>
              </a:rPr>
              <a:t>komunity</a:t>
            </a:r>
            <a:r>
              <a:rPr lang="en-GB">
                <a:latin typeface="Arial"/>
                <a:cs typeface="Arial"/>
              </a:rPr>
              <a:t>. </a:t>
            </a:r>
            <a:endParaRPr lang="cs-CZ">
              <a:latin typeface="Arial"/>
              <a:cs typeface="Arial"/>
            </a:endParaRPr>
          </a:p>
          <a:p>
            <a:pPr marL="285750" indent="-285750">
              <a:lnSpc>
                <a:spcPct val="150000"/>
              </a:lnSpc>
              <a:buFont typeface="Arial" panose="020B0604020202020204" pitchFamily="34" charset="0"/>
              <a:buChar char="•"/>
            </a:pPr>
            <a:r>
              <a:rPr lang="en-GB" b="1">
                <a:latin typeface="Arial"/>
                <a:cs typeface="Arial"/>
              </a:rPr>
              <a:t>Kodex </a:t>
            </a:r>
            <a:r>
              <a:rPr lang="en-GB" b="1" err="1">
                <a:latin typeface="Arial"/>
                <a:cs typeface="Arial"/>
              </a:rPr>
              <a:t>chování</a:t>
            </a:r>
            <a:r>
              <a:rPr lang="en-GB" b="1">
                <a:latin typeface="Arial"/>
                <a:cs typeface="Arial"/>
              </a:rPr>
              <a:t> a </a:t>
            </a:r>
            <a:r>
              <a:rPr lang="en-GB" b="1" err="1">
                <a:latin typeface="Arial"/>
                <a:cs typeface="Arial"/>
              </a:rPr>
              <a:t>vnitní</a:t>
            </a:r>
            <a:r>
              <a:rPr lang="en-GB" b="1">
                <a:latin typeface="Arial"/>
                <a:cs typeface="Arial"/>
              </a:rPr>
              <a:t> </a:t>
            </a:r>
            <a:r>
              <a:rPr lang="en-GB" b="1" err="1">
                <a:latin typeface="Arial"/>
                <a:cs typeface="Arial"/>
              </a:rPr>
              <a:t>předpis</a:t>
            </a:r>
            <a:r>
              <a:rPr lang="en-GB" b="1">
                <a:latin typeface="Arial"/>
                <a:cs typeface="Arial"/>
              </a:rPr>
              <a:t> pro </a:t>
            </a:r>
            <a:r>
              <a:rPr lang="en-GB" b="1" err="1">
                <a:latin typeface="Arial"/>
                <a:cs typeface="Arial"/>
              </a:rPr>
              <a:t>řešení</a:t>
            </a:r>
            <a:r>
              <a:rPr lang="en-GB" b="1">
                <a:latin typeface="Arial"/>
                <a:cs typeface="Arial"/>
              </a:rPr>
              <a:t> </a:t>
            </a:r>
            <a:r>
              <a:rPr lang="en-GB" b="1" err="1">
                <a:latin typeface="Arial"/>
                <a:cs typeface="Arial"/>
              </a:rPr>
              <a:t>případů</a:t>
            </a:r>
            <a:r>
              <a:rPr lang="en-GB" b="1">
                <a:latin typeface="Arial"/>
                <a:cs typeface="Arial"/>
              </a:rPr>
              <a:t> </a:t>
            </a:r>
          </a:p>
          <a:p>
            <a:pPr marL="285750" indent="-285750">
              <a:lnSpc>
                <a:spcPct val="150000"/>
              </a:lnSpc>
              <a:buFont typeface="Arial" panose="020B0604020202020204" pitchFamily="34" charset="0"/>
              <a:buChar char="•"/>
            </a:pPr>
            <a:r>
              <a:rPr lang="en-GB" b="1" err="1">
                <a:latin typeface="Arial"/>
                <a:cs typeface="Arial"/>
              </a:rPr>
              <a:t>Komunikace</a:t>
            </a:r>
            <a:r>
              <a:rPr lang="en-GB" b="1">
                <a:latin typeface="Arial"/>
                <a:cs typeface="Arial"/>
              </a:rPr>
              <a:t> a </a:t>
            </a:r>
            <a:r>
              <a:rPr lang="en-GB" b="1" err="1">
                <a:latin typeface="Arial"/>
                <a:cs typeface="Arial"/>
              </a:rPr>
              <a:t>metriály</a:t>
            </a:r>
            <a:r>
              <a:rPr lang="en-GB" b="1">
                <a:latin typeface="Arial"/>
                <a:cs typeface="Arial"/>
              </a:rPr>
              <a:t> pro </a:t>
            </a:r>
            <a:r>
              <a:rPr lang="en-GB" b="1" err="1">
                <a:latin typeface="Arial"/>
                <a:cs typeface="Arial"/>
              </a:rPr>
              <a:t>stávající</a:t>
            </a:r>
            <a:r>
              <a:rPr lang="en-GB" b="1">
                <a:latin typeface="Arial"/>
                <a:cs typeface="Arial"/>
              </a:rPr>
              <a:t> </a:t>
            </a:r>
            <a:r>
              <a:rPr lang="en-GB" b="1" err="1">
                <a:latin typeface="Arial"/>
                <a:cs typeface="Arial"/>
              </a:rPr>
              <a:t>i</a:t>
            </a:r>
            <a:r>
              <a:rPr lang="en-GB" b="1">
                <a:latin typeface="Arial"/>
                <a:cs typeface="Arial"/>
              </a:rPr>
              <a:t> </a:t>
            </a:r>
            <a:r>
              <a:rPr lang="en-GB" b="1" err="1">
                <a:latin typeface="Arial"/>
                <a:cs typeface="Arial"/>
              </a:rPr>
              <a:t>nové</a:t>
            </a:r>
            <a:r>
              <a:rPr lang="en-GB" b="1">
                <a:latin typeface="Arial"/>
                <a:cs typeface="Arial"/>
              </a:rPr>
              <a:t> </a:t>
            </a:r>
            <a:r>
              <a:rPr lang="en-GB" b="1" err="1">
                <a:latin typeface="Arial"/>
                <a:cs typeface="Arial"/>
              </a:rPr>
              <a:t>zaměstnanectvo</a:t>
            </a:r>
            <a:r>
              <a:rPr lang="en-GB" b="1">
                <a:latin typeface="Arial"/>
                <a:cs typeface="Arial"/>
              </a:rPr>
              <a:t> a </a:t>
            </a:r>
            <a:r>
              <a:rPr lang="en-GB" b="1" err="1">
                <a:latin typeface="Arial"/>
                <a:cs typeface="Arial"/>
              </a:rPr>
              <a:t>studující</a:t>
            </a:r>
            <a:r>
              <a:rPr lang="en-GB" b="1">
                <a:latin typeface="Arial"/>
                <a:cs typeface="Arial"/>
              </a:rPr>
              <a:t> </a:t>
            </a:r>
            <a:endParaRPr lang="en-GB" b="1"/>
          </a:p>
          <a:p>
            <a:pPr marL="285750" indent="-285750">
              <a:lnSpc>
                <a:spcPct val="150000"/>
              </a:lnSpc>
              <a:buFont typeface="Arial" panose="020B0604020202020204" pitchFamily="34" charset="0"/>
              <a:buChar char="•"/>
            </a:pPr>
            <a:r>
              <a:rPr lang="en-GB" b="1" err="1">
                <a:latin typeface="Arial"/>
                <a:cs typeface="Arial"/>
              </a:rPr>
              <a:t>Neustálá</a:t>
            </a:r>
            <a:r>
              <a:rPr lang="en-GB" b="1">
                <a:latin typeface="Arial"/>
                <a:cs typeface="Arial"/>
              </a:rPr>
              <a:t> </a:t>
            </a:r>
            <a:r>
              <a:rPr lang="en-GB" b="1" err="1">
                <a:latin typeface="Arial"/>
                <a:cs typeface="Arial"/>
              </a:rPr>
              <a:t>osvětová</a:t>
            </a:r>
            <a:r>
              <a:rPr lang="en-GB" b="1">
                <a:latin typeface="Arial"/>
                <a:cs typeface="Arial"/>
              </a:rPr>
              <a:t> </a:t>
            </a:r>
            <a:r>
              <a:rPr lang="en-GB" b="1" err="1">
                <a:latin typeface="Arial"/>
                <a:cs typeface="Arial"/>
              </a:rPr>
              <a:t>kampaň</a:t>
            </a:r>
            <a:r>
              <a:rPr lang="en-GB" b="1">
                <a:latin typeface="Arial"/>
                <a:cs typeface="Arial"/>
              </a:rPr>
              <a:t> </a:t>
            </a:r>
            <a:endParaRPr lang="en-GB" b="1"/>
          </a:p>
          <a:p>
            <a:pPr marL="285750" indent="-285750">
              <a:lnSpc>
                <a:spcPct val="150000"/>
              </a:lnSpc>
              <a:buFont typeface="Arial" panose="020B0604020202020204" pitchFamily="34" charset="0"/>
              <a:buChar char="•"/>
            </a:pPr>
            <a:r>
              <a:rPr lang="en-GB" b="1" err="1">
                <a:latin typeface="Arial"/>
                <a:cs typeface="Arial"/>
              </a:rPr>
              <a:t>Průběžná</a:t>
            </a:r>
            <a:r>
              <a:rPr lang="en-GB" b="1">
                <a:latin typeface="Arial"/>
                <a:cs typeface="Arial"/>
              </a:rPr>
              <a:t> </a:t>
            </a:r>
            <a:r>
              <a:rPr lang="en-GB" b="1" err="1">
                <a:latin typeface="Arial"/>
                <a:cs typeface="Arial"/>
              </a:rPr>
              <a:t>aktualizace</a:t>
            </a:r>
            <a:r>
              <a:rPr lang="en-GB" b="1">
                <a:latin typeface="Arial"/>
                <a:cs typeface="Arial"/>
              </a:rPr>
              <a:t> </a:t>
            </a:r>
            <a:r>
              <a:rPr lang="en-GB" b="1" err="1">
                <a:latin typeface="Arial"/>
                <a:cs typeface="Arial"/>
              </a:rPr>
              <a:t>znalostí</a:t>
            </a:r>
            <a:endParaRPr lang="en-GB" b="1" err="1"/>
          </a:p>
          <a:p>
            <a:pPr marL="285750" indent="-285750">
              <a:lnSpc>
                <a:spcPct val="150000"/>
              </a:lnSpc>
              <a:buFont typeface="Arial" panose="020B0604020202020204" pitchFamily="34" charset="0"/>
              <a:buChar char="•"/>
            </a:pPr>
            <a:r>
              <a:rPr lang="en-GB" b="1" err="1">
                <a:latin typeface="Arial"/>
                <a:cs typeface="Arial"/>
              </a:rPr>
              <a:t>Proškolování</a:t>
            </a:r>
            <a:r>
              <a:rPr lang="en-GB" b="1">
                <a:latin typeface="Arial"/>
                <a:cs typeface="Arial"/>
              </a:rPr>
              <a:t> a </a:t>
            </a:r>
            <a:r>
              <a:rPr lang="en-GB" b="1" err="1">
                <a:latin typeface="Arial"/>
                <a:cs typeface="Arial"/>
              </a:rPr>
              <a:t>posilňování</a:t>
            </a:r>
            <a:r>
              <a:rPr lang="en-GB" b="1">
                <a:latin typeface="Arial"/>
                <a:cs typeface="Arial"/>
              </a:rPr>
              <a:t> </a:t>
            </a:r>
            <a:r>
              <a:rPr lang="en-GB" b="1" err="1">
                <a:latin typeface="Arial"/>
                <a:cs typeface="Arial"/>
              </a:rPr>
              <a:t>přihlížejících</a:t>
            </a:r>
            <a:r>
              <a:rPr lang="en-GB" b="1">
                <a:latin typeface="Arial"/>
                <a:cs typeface="Arial"/>
              </a:rPr>
              <a:t> </a:t>
            </a:r>
            <a:r>
              <a:rPr lang="en-GB" b="1" err="1">
                <a:latin typeface="Arial"/>
                <a:cs typeface="Arial"/>
              </a:rPr>
              <a:t>osob</a:t>
            </a:r>
            <a:endParaRPr lang="en-GB" b="1">
              <a:latin typeface="Arial"/>
              <a:cs typeface="Arial"/>
            </a:endParaRPr>
          </a:p>
          <a:p>
            <a:pPr marL="285750" indent="-285750">
              <a:lnSpc>
                <a:spcPct val="150000"/>
              </a:lnSpc>
              <a:buFont typeface="Arial" panose="020B0604020202020204" pitchFamily="34" charset="0"/>
              <a:buChar char="•"/>
            </a:pPr>
            <a:r>
              <a:rPr lang="en-GB" b="1" err="1">
                <a:latin typeface="Arial"/>
                <a:cs typeface="Arial"/>
              </a:rPr>
              <a:t>Začleňování</a:t>
            </a:r>
            <a:r>
              <a:rPr lang="en-GB" b="1">
                <a:latin typeface="Arial"/>
                <a:cs typeface="Arial"/>
              </a:rPr>
              <a:t> </a:t>
            </a:r>
            <a:r>
              <a:rPr lang="en-GB" b="1" err="1">
                <a:latin typeface="Arial"/>
                <a:cs typeface="Arial"/>
              </a:rPr>
              <a:t>problematiky</a:t>
            </a:r>
            <a:r>
              <a:rPr lang="en-GB" b="1">
                <a:latin typeface="Arial"/>
                <a:cs typeface="Arial"/>
              </a:rPr>
              <a:t> </a:t>
            </a:r>
            <a:r>
              <a:rPr lang="en-GB" b="1" err="1">
                <a:latin typeface="Arial"/>
                <a:cs typeface="Arial"/>
              </a:rPr>
              <a:t>genderově</a:t>
            </a:r>
            <a:r>
              <a:rPr lang="en-GB" b="1">
                <a:latin typeface="Arial"/>
                <a:cs typeface="Arial"/>
              </a:rPr>
              <a:t> </a:t>
            </a:r>
            <a:r>
              <a:rPr lang="en-GB" b="1" err="1">
                <a:latin typeface="Arial"/>
                <a:cs typeface="Arial"/>
              </a:rPr>
              <a:t>podmíněného</a:t>
            </a:r>
            <a:r>
              <a:rPr lang="en-GB" b="1">
                <a:latin typeface="Arial"/>
                <a:cs typeface="Arial"/>
              </a:rPr>
              <a:t> </a:t>
            </a:r>
            <a:r>
              <a:rPr lang="en-GB" b="1" err="1">
                <a:latin typeface="Arial"/>
                <a:cs typeface="Arial"/>
              </a:rPr>
              <a:t>násilí</a:t>
            </a:r>
            <a:r>
              <a:rPr lang="en-GB" b="1">
                <a:latin typeface="Arial"/>
                <a:cs typeface="Arial"/>
              </a:rPr>
              <a:t> do </a:t>
            </a:r>
            <a:r>
              <a:rPr lang="en-GB" b="1" err="1">
                <a:latin typeface="Arial"/>
                <a:cs typeface="Arial"/>
              </a:rPr>
              <a:t>výuky</a:t>
            </a:r>
            <a:r>
              <a:rPr lang="en-GB" b="1">
                <a:latin typeface="Arial"/>
                <a:cs typeface="Arial"/>
              </a:rPr>
              <a:t> a </a:t>
            </a:r>
            <a:r>
              <a:rPr lang="en-GB" b="1" err="1">
                <a:latin typeface="Arial"/>
                <a:cs typeface="Arial"/>
              </a:rPr>
              <a:t>výzkumu</a:t>
            </a:r>
            <a:r>
              <a:rPr lang="en-GB" b="1">
                <a:latin typeface="Arial"/>
                <a:cs typeface="Arial"/>
              </a:rPr>
              <a:t> </a:t>
            </a:r>
            <a:endParaRPr lang="en-GB" b="1"/>
          </a:p>
        </p:txBody>
      </p:sp>
    </p:spTree>
    <p:extLst>
      <p:ext uri="{BB962C8B-B14F-4D97-AF65-F5344CB8AC3E}">
        <p14:creationId xmlns:p14="http://schemas.microsoft.com/office/powerpoint/2010/main" val="4056782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1DEA4DF-C02F-8D4D-EA1D-4267F44B60CC}"/>
              </a:ext>
            </a:extLst>
          </p:cNvPr>
          <p:cNvSpPr>
            <a:spLocks noGrp="1"/>
          </p:cNvSpPr>
          <p:nvPr>
            <p:ph type="title"/>
          </p:nvPr>
        </p:nvSpPr>
        <p:spPr>
          <a:xfrm>
            <a:off x="1052512" y="1129932"/>
            <a:ext cx="10086975" cy="778381"/>
          </a:xfrm>
        </p:spPr>
        <p:txBody>
          <a:bodyPr/>
          <a:lstStyle/>
          <a:p>
            <a:r>
              <a:rPr lang="en-US" b="1" err="1"/>
              <a:t>Tipy</a:t>
            </a:r>
            <a:r>
              <a:rPr lang="en-US" b="1"/>
              <a:t> jak </a:t>
            </a:r>
            <a:r>
              <a:rPr lang="en-US" b="1" err="1"/>
              <a:t>na</a:t>
            </a:r>
            <a:r>
              <a:rPr lang="en-US" b="1"/>
              <a:t> </a:t>
            </a:r>
            <a:r>
              <a:rPr lang="en-US" b="1" err="1"/>
              <a:t>Prevenci</a:t>
            </a:r>
            <a:endParaRPr lang="cs-CZ" err="1"/>
          </a:p>
        </p:txBody>
      </p:sp>
      <p:sp>
        <p:nvSpPr>
          <p:cNvPr id="5" name="Shape 2553">
            <a:extLst>
              <a:ext uri="{FF2B5EF4-FFF2-40B4-BE49-F238E27FC236}">
                <a16:creationId xmlns:a16="http://schemas.microsoft.com/office/drawing/2014/main" id="{19DF69EA-3C49-4818-BF69-69D4D481418C}"/>
              </a:ext>
            </a:extLst>
          </p:cNvPr>
          <p:cNvSpPr/>
          <p:nvPr/>
        </p:nvSpPr>
        <p:spPr>
          <a:xfrm>
            <a:off x="568160" y="2600485"/>
            <a:ext cx="484352" cy="484525"/>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6" name="TextBox 5">
            <a:extLst>
              <a:ext uri="{FF2B5EF4-FFF2-40B4-BE49-F238E27FC236}">
                <a16:creationId xmlns:a16="http://schemas.microsoft.com/office/drawing/2014/main" id="{962B7B06-6497-A1C6-E316-F70D53AF2FB0}"/>
              </a:ext>
            </a:extLst>
          </p:cNvPr>
          <p:cNvSpPr txBox="1"/>
          <p:nvPr/>
        </p:nvSpPr>
        <p:spPr>
          <a:xfrm>
            <a:off x="1219200" y="2558147"/>
            <a:ext cx="4254500" cy="646331"/>
          </a:xfrm>
          <a:prstGeom prst="rect">
            <a:avLst/>
          </a:prstGeom>
          <a:noFill/>
        </p:spPr>
        <p:txBody>
          <a:bodyPr wrap="square" lIns="91440" tIns="45720" rIns="91440" bIns="45720" rtlCol="0" anchor="t">
            <a:spAutoFit/>
          </a:bodyPr>
          <a:lstStyle/>
          <a:p>
            <a:r>
              <a:rPr lang="en-GB" err="1">
                <a:solidFill>
                  <a:srgbClr val="FFFFFF"/>
                </a:solidFill>
                <a:latin typeface="Arial" panose="020B0604020202020204" pitchFamily="34" charset="0"/>
                <a:cs typeface="Arial" panose="020B0604020202020204" pitchFamily="34" charset="0"/>
              </a:rPr>
              <a:t>Zapojte</a:t>
            </a:r>
            <a:r>
              <a:rPr lang="en-GB">
                <a:solidFill>
                  <a:srgbClr val="FFFFFF"/>
                </a:solidFill>
                <a:latin typeface="Arial" panose="020B0604020202020204" pitchFamily="34" charset="0"/>
                <a:cs typeface="Arial" panose="020B0604020202020204" pitchFamily="34" charset="0"/>
              </a:rPr>
              <a:t> </a:t>
            </a:r>
            <a:r>
              <a:rPr lang="en-GB" err="1">
                <a:solidFill>
                  <a:srgbClr val="FFFFFF"/>
                </a:solidFill>
                <a:latin typeface="Arial" panose="020B0604020202020204" pitchFamily="34" charset="0"/>
                <a:cs typeface="Arial" panose="020B0604020202020204" pitchFamily="34" charset="0"/>
              </a:rPr>
              <a:t>tiskové</a:t>
            </a:r>
            <a:r>
              <a:rPr lang="en-GB">
                <a:solidFill>
                  <a:srgbClr val="FFFFFF"/>
                </a:solidFill>
                <a:latin typeface="Arial" panose="020B0604020202020204" pitchFamily="34" charset="0"/>
                <a:cs typeface="Arial" panose="020B0604020202020204" pitchFamily="34" charset="0"/>
              </a:rPr>
              <a:t>, </a:t>
            </a:r>
            <a:r>
              <a:rPr lang="en-GB" err="1">
                <a:solidFill>
                  <a:srgbClr val="FFFFFF"/>
                </a:solidFill>
                <a:latin typeface="Arial" panose="020B0604020202020204" pitchFamily="34" charset="0"/>
                <a:cs typeface="Arial" panose="020B0604020202020204" pitchFamily="34" charset="0"/>
              </a:rPr>
              <a:t>komunikační</a:t>
            </a:r>
            <a:r>
              <a:rPr lang="en-GB">
                <a:solidFill>
                  <a:srgbClr val="FFFFFF"/>
                </a:solidFill>
                <a:latin typeface="Arial" panose="020B0604020202020204" pitchFamily="34" charset="0"/>
                <a:cs typeface="Arial" panose="020B0604020202020204" pitchFamily="34" charset="0"/>
              </a:rPr>
              <a:t> a PR </a:t>
            </a:r>
            <a:r>
              <a:rPr lang="en-GB" err="1">
                <a:solidFill>
                  <a:srgbClr val="FFFFFF"/>
                </a:solidFill>
                <a:latin typeface="Arial" panose="020B0604020202020204" pitchFamily="34" charset="0"/>
                <a:cs typeface="Arial" panose="020B0604020202020204" pitchFamily="34" charset="0"/>
              </a:rPr>
              <a:t>oddělení</a:t>
            </a:r>
            <a:endParaRPr lang="cs-CZ" err="1">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0865000B-AA05-369D-30AA-C14B38BDE344}"/>
              </a:ext>
            </a:extLst>
          </p:cNvPr>
          <p:cNvSpPr txBox="1"/>
          <p:nvPr/>
        </p:nvSpPr>
        <p:spPr>
          <a:xfrm>
            <a:off x="1219200" y="3429000"/>
            <a:ext cx="4254500" cy="646331"/>
          </a:xfrm>
          <a:prstGeom prst="rect">
            <a:avLst/>
          </a:prstGeom>
          <a:noFill/>
        </p:spPr>
        <p:txBody>
          <a:bodyPr wrap="square" lIns="91440" tIns="45720" rIns="91440" bIns="45720" rtlCol="0" anchor="t">
            <a:spAutoFit/>
          </a:bodyPr>
          <a:lstStyle/>
          <a:p>
            <a:r>
              <a:rPr lang="en-GB" err="1">
                <a:solidFill>
                  <a:srgbClr val="FFFFFF"/>
                </a:solidFill>
                <a:latin typeface="Arial" panose="020B0604020202020204" pitchFamily="34" charset="0"/>
                <a:ea typeface="+mn-lt"/>
                <a:cs typeface="Arial" panose="020B0604020202020204" pitchFamily="34" charset="0"/>
              </a:rPr>
              <a:t>Oslovte</a:t>
            </a:r>
            <a:r>
              <a:rPr lang="en-GB">
                <a:solidFill>
                  <a:srgbClr val="FFFFFF"/>
                </a:solidFill>
                <a:latin typeface="Arial" panose="020B0604020202020204" pitchFamily="34" charset="0"/>
                <a:ea typeface="+mn-lt"/>
                <a:cs typeface="Arial" panose="020B0604020202020204" pitchFamily="34" charset="0"/>
              </a:rPr>
              <a:t> </a:t>
            </a:r>
            <a:r>
              <a:rPr lang="en-GB" err="1">
                <a:solidFill>
                  <a:srgbClr val="FFFFFF"/>
                </a:solidFill>
                <a:latin typeface="Arial" panose="020B0604020202020204" pitchFamily="34" charset="0"/>
                <a:ea typeface="+mn-lt"/>
                <a:cs typeface="Arial" panose="020B0604020202020204" pitchFamily="34" charset="0"/>
              </a:rPr>
              <a:t>široké</a:t>
            </a:r>
            <a:r>
              <a:rPr lang="en-GB">
                <a:solidFill>
                  <a:srgbClr val="FFFFFF"/>
                </a:solidFill>
                <a:latin typeface="Arial" panose="020B0604020202020204" pitchFamily="34" charset="0"/>
                <a:ea typeface="+mn-lt"/>
                <a:cs typeface="Arial" panose="020B0604020202020204" pitchFamily="34" charset="0"/>
              </a:rPr>
              <a:t> </a:t>
            </a:r>
            <a:r>
              <a:rPr lang="en-GB" err="1">
                <a:solidFill>
                  <a:srgbClr val="FFFFFF"/>
                </a:solidFill>
                <a:latin typeface="Arial" panose="020B0604020202020204" pitchFamily="34" charset="0"/>
                <a:ea typeface="+mn-lt"/>
                <a:cs typeface="Arial" panose="020B0604020202020204" pitchFamily="34" charset="0"/>
              </a:rPr>
              <a:t>publikum</a:t>
            </a:r>
            <a:r>
              <a:rPr lang="en-GB">
                <a:solidFill>
                  <a:srgbClr val="FFFFFF"/>
                </a:solidFill>
                <a:latin typeface="Arial" panose="020B0604020202020204" pitchFamily="34" charset="0"/>
                <a:ea typeface="+mn-lt"/>
                <a:cs typeface="Arial" panose="020B0604020202020204" pitchFamily="34" charset="0"/>
              </a:rPr>
              <a:t> </a:t>
            </a:r>
            <a:r>
              <a:rPr lang="en-GB" err="1">
                <a:solidFill>
                  <a:srgbClr val="FFFFFF"/>
                </a:solidFill>
                <a:latin typeface="Arial" panose="020B0604020202020204" pitchFamily="34" charset="0"/>
                <a:ea typeface="+mn-lt"/>
                <a:cs typeface="Arial" panose="020B0604020202020204" pitchFamily="34" charset="0"/>
              </a:rPr>
              <a:t>pomocí</a:t>
            </a:r>
            <a:r>
              <a:rPr lang="en-GB">
                <a:solidFill>
                  <a:srgbClr val="FFFFFF"/>
                </a:solidFill>
                <a:latin typeface="Arial" panose="020B0604020202020204" pitchFamily="34" charset="0"/>
                <a:ea typeface="+mn-lt"/>
                <a:cs typeface="Arial" panose="020B0604020202020204" pitchFamily="34" charset="0"/>
              </a:rPr>
              <a:t> </a:t>
            </a:r>
            <a:r>
              <a:rPr lang="en-GB" err="1">
                <a:solidFill>
                  <a:srgbClr val="FFFFFF"/>
                </a:solidFill>
                <a:latin typeface="Arial" panose="020B0604020202020204" pitchFamily="34" charset="0"/>
                <a:ea typeface="+mn-lt"/>
                <a:cs typeface="Arial" panose="020B0604020202020204" pitchFamily="34" charset="0"/>
              </a:rPr>
              <a:t>více</a:t>
            </a:r>
            <a:r>
              <a:rPr lang="en-GB">
                <a:solidFill>
                  <a:srgbClr val="FFFFFF"/>
                </a:solidFill>
                <a:latin typeface="Arial" panose="020B0604020202020204" pitchFamily="34" charset="0"/>
                <a:ea typeface="+mn-lt"/>
                <a:cs typeface="Arial" panose="020B0604020202020204" pitchFamily="34" charset="0"/>
              </a:rPr>
              <a:t> </a:t>
            </a:r>
            <a:r>
              <a:rPr lang="en-GB" err="1">
                <a:solidFill>
                  <a:srgbClr val="FFFFFF"/>
                </a:solidFill>
                <a:latin typeface="Arial" panose="020B0604020202020204" pitchFamily="34" charset="0"/>
                <a:ea typeface="+mn-lt"/>
                <a:cs typeface="Arial" panose="020B0604020202020204" pitchFamily="34" charset="0"/>
              </a:rPr>
              <a:t>různorodých</a:t>
            </a:r>
            <a:r>
              <a:rPr lang="en-GB">
                <a:solidFill>
                  <a:srgbClr val="FFFFFF"/>
                </a:solidFill>
                <a:latin typeface="Arial" panose="020B0604020202020204" pitchFamily="34" charset="0"/>
                <a:ea typeface="+mn-lt"/>
                <a:cs typeface="Arial" panose="020B0604020202020204" pitchFamily="34" charset="0"/>
              </a:rPr>
              <a:t> </a:t>
            </a:r>
            <a:r>
              <a:rPr lang="en-GB" err="1">
                <a:solidFill>
                  <a:srgbClr val="FFFFFF"/>
                </a:solidFill>
                <a:latin typeface="Arial" panose="020B0604020202020204" pitchFamily="34" charset="0"/>
                <a:ea typeface="+mn-lt"/>
                <a:cs typeface="Arial" panose="020B0604020202020204" pitchFamily="34" charset="0"/>
              </a:rPr>
              <a:t>komunikačních</a:t>
            </a:r>
            <a:r>
              <a:rPr lang="en-GB">
                <a:solidFill>
                  <a:srgbClr val="FFFFFF"/>
                </a:solidFill>
                <a:latin typeface="Arial" panose="020B0604020202020204" pitchFamily="34" charset="0"/>
                <a:ea typeface="+mn-lt"/>
                <a:cs typeface="Arial" panose="020B0604020202020204" pitchFamily="34" charset="0"/>
              </a:rPr>
              <a:t> </a:t>
            </a:r>
            <a:r>
              <a:rPr lang="en-GB" err="1">
                <a:solidFill>
                  <a:srgbClr val="FFFFFF"/>
                </a:solidFill>
                <a:latin typeface="Arial" panose="020B0604020202020204" pitchFamily="34" charset="0"/>
                <a:ea typeface="+mn-lt"/>
                <a:cs typeface="Arial" panose="020B0604020202020204" pitchFamily="34" charset="0"/>
              </a:rPr>
              <a:t>kanálů</a:t>
            </a:r>
            <a:endParaRPr lang="cs-CZ" err="1">
              <a:latin typeface="Arial" panose="020B0604020202020204" pitchFamily="34" charset="0"/>
              <a:ea typeface="+mn-lt"/>
              <a:cs typeface="Arial" panose="020B0604020202020204" pitchFamily="34" charset="0"/>
            </a:endParaRPr>
          </a:p>
        </p:txBody>
      </p:sp>
      <p:sp>
        <p:nvSpPr>
          <p:cNvPr id="8" name="TextBox 7">
            <a:extLst>
              <a:ext uri="{FF2B5EF4-FFF2-40B4-BE49-F238E27FC236}">
                <a16:creationId xmlns:a16="http://schemas.microsoft.com/office/drawing/2014/main" id="{CB657D26-1CB6-1B83-57DE-7B941350A50E}"/>
              </a:ext>
            </a:extLst>
          </p:cNvPr>
          <p:cNvSpPr txBox="1"/>
          <p:nvPr/>
        </p:nvSpPr>
        <p:spPr>
          <a:xfrm>
            <a:off x="1219200" y="4439443"/>
            <a:ext cx="4554303" cy="1754326"/>
          </a:xfrm>
          <a:prstGeom prst="rect">
            <a:avLst/>
          </a:prstGeom>
          <a:noFill/>
        </p:spPr>
        <p:txBody>
          <a:bodyPr wrap="square" lIns="91440" tIns="45720" rIns="91440" bIns="45720" rtlCol="0" anchor="t">
            <a:spAutoFit/>
          </a:bodyPr>
          <a:lstStyle/>
          <a:p>
            <a:r>
              <a:rPr lang="en-GB" err="1">
                <a:solidFill>
                  <a:srgbClr val="FFFFFF"/>
                </a:solidFill>
                <a:latin typeface="Arial" panose="020B0604020202020204" pitchFamily="34" charset="0"/>
                <a:cs typeface="Arial" panose="020B0604020202020204" pitchFamily="34" charset="0"/>
              </a:rPr>
              <a:t>Ujistěte</a:t>
            </a:r>
            <a:r>
              <a:rPr lang="en-GB">
                <a:solidFill>
                  <a:srgbClr val="FFFFFF"/>
                </a:solidFill>
                <a:latin typeface="Arial" panose="020B0604020202020204" pitchFamily="34" charset="0"/>
                <a:cs typeface="Arial" panose="020B0604020202020204" pitchFamily="34" charset="0"/>
              </a:rPr>
              <a:t> se, </a:t>
            </a:r>
            <a:r>
              <a:rPr lang="en-GB" err="1">
                <a:solidFill>
                  <a:srgbClr val="FFFFFF"/>
                </a:solidFill>
                <a:latin typeface="Arial" panose="020B0604020202020204" pitchFamily="34" charset="0"/>
                <a:cs typeface="Arial" panose="020B0604020202020204" pitchFamily="34" charset="0"/>
              </a:rPr>
              <a:t>že</a:t>
            </a:r>
            <a:r>
              <a:rPr lang="en-GB">
                <a:solidFill>
                  <a:srgbClr val="FFFFFF"/>
                </a:solidFill>
                <a:latin typeface="Arial" panose="020B0604020202020204" pitchFamily="34" charset="0"/>
                <a:cs typeface="Arial" panose="020B0604020202020204" pitchFamily="34" charset="0"/>
              </a:rPr>
              <a:t> </a:t>
            </a:r>
            <a:r>
              <a:rPr lang="en-GB" err="1">
                <a:solidFill>
                  <a:srgbClr val="FFFFFF"/>
                </a:solidFill>
                <a:latin typeface="Arial" panose="020B0604020202020204" pitchFamily="34" charset="0"/>
                <a:cs typeface="Arial" panose="020B0604020202020204" pitchFamily="34" charset="0"/>
              </a:rPr>
              <a:t>institucionální</a:t>
            </a:r>
            <a:r>
              <a:rPr lang="en-GB">
                <a:solidFill>
                  <a:srgbClr val="FFFFFF"/>
                </a:solidFill>
                <a:latin typeface="Arial" panose="020B0604020202020204" pitchFamily="34" charset="0"/>
                <a:cs typeface="Arial" panose="020B0604020202020204" pitchFamily="34" charset="0"/>
              </a:rPr>
              <a:t> </a:t>
            </a:r>
            <a:r>
              <a:rPr lang="en-GB" err="1">
                <a:solidFill>
                  <a:srgbClr val="FFFFFF"/>
                </a:solidFill>
                <a:latin typeface="Arial" panose="020B0604020202020204" pitchFamily="34" charset="0"/>
                <a:cs typeface="Arial" panose="020B0604020202020204" pitchFamily="34" charset="0"/>
              </a:rPr>
              <a:t>služby</a:t>
            </a:r>
            <a:r>
              <a:rPr lang="en-GB">
                <a:solidFill>
                  <a:srgbClr val="FFFFFF"/>
                </a:solidFill>
                <a:latin typeface="Arial" panose="020B0604020202020204" pitchFamily="34" charset="0"/>
                <a:cs typeface="Arial" panose="020B0604020202020204" pitchFamily="34" charset="0"/>
              </a:rPr>
              <a:t>, </a:t>
            </a:r>
            <a:r>
              <a:rPr lang="en-GB" err="1">
                <a:solidFill>
                  <a:srgbClr val="FFFFFF"/>
                </a:solidFill>
                <a:latin typeface="Arial" panose="020B0604020202020204" pitchFamily="34" charset="0"/>
                <a:cs typeface="Arial" panose="020B0604020202020204" pitchFamily="34" charset="0"/>
              </a:rPr>
              <a:t>předpisy</a:t>
            </a:r>
            <a:r>
              <a:rPr lang="en-GB">
                <a:solidFill>
                  <a:srgbClr val="FFFFFF"/>
                </a:solidFill>
                <a:latin typeface="Arial" panose="020B0604020202020204" pitchFamily="34" charset="0"/>
                <a:cs typeface="Arial" panose="020B0604020202020204" pitchFamily="34" charset="0"/>
              </a:rPr>
              <a:t>, </a:t>
            </a:r>
            <a:r>
              <a:rPr lang="en-GB" err="1">
                <a:solidFill>
                  <a:srgbClr val="FFFFFF"/>
                </a:solidFill>
                <a:latin typeface="Arial" panose="020B0604020202020204" pitchFamily="34" charset="0"/>
                <a:cs typeface="Arial" panose="020B0604020202020204" pitchFamily="34" charset="0"/>
              </a:rPr>
              <a:t>kodexy</a:t>
            </a:r>
            <a:r>
              <a:rPr lang="en-GB">
                <a:solidFill>
                  <a:srgbClr val="FFFFFF"/>
                </a:solidFill>
                <a:latin typeface="Arial" panose="020B0604020202020204" pitchFamily="34" charset="0"/>
                <a:cs typeface="Arial" panose="020B0604020202020204" pitchFamily="34" charset="0"/>
              </a:rPr>
              <a:t> </a:t>
            </a:r>
            <a:r>
              <a:rPr lang="en-GB" err="1">
                <a:solidFill>
                  <a:srgbClr val="FFFFFF"/>
                </a:solidFill>
                <a:latin typeface="Arial" panose="020B0604020202020204" pitchFamily="34" charset="0"/>
                <a:cs typeface="Arial" panose="020B0604020202020204" pitchFamily="34" charset="0"/>
              </a:rPr>
              <a:t>chování</a:t>
            </a:r>
            <a:r>
              <a:rPr lang="en-GB">
                <a:solidFill>
                  <a:srgbClr val="FFFFFF"/>
                </a:solidFill>
                <a:latin typeface="Arial" panose="020B0604020202020204" pitchFamily="34" charset="0"/>
                <a:cs typeface="Arial" panose="020B0604020202020204" pitchFamily="34" charset="0"/>
              </a:rPr>
              <a:t> a </a:t>
            </a:r>
            <a:r>
              <a:rPr lang="en-GB" err="1">
                <a:solidFill>
                  <a:srgbClr val="FFFFFF"/>
                </a:solidFill>
                <a:latin typeface="Arial" panose="020B0604020202020204" pitchFamily="34" charset="0"/>
                <a:cs typeface="Arial" panose="020B0604020202020204" pitchFamily="34" charset="0"/>
              </a:rPr>
              <a:t>etcké</a:t>
            </a:r>
            <a:r>
              <a:rPr lang="en-GB">
                <a:solidFill>
                  <a:srgbClr val="FFFFFF"/>
                </a:solidFill>
                <a:latin typeface="Arial" panose="020B0604020202020204" pitchFamily="34" charset="0"/>
                <a:cs typeface="Arial" panose="020B0604020202020204" pitchFamily="34" charset="0"/>
              </a:rPr>
              <a:t> </a:t>
            </a:r>
            <a:r>
              <a:rPr lang="en-GB" err="1">
                <a:solidFill>
                  <a:srgbClr val="FFFFFF"/>
                </a:solidFill>
                <a:latin typeface="Arial" panose="020B0604020202020204" pitchFamily="34" charset="0"/>
                <a:cs typeface="Arial" panose="020B0604020202020204" pitchFamily="34" charset="0"/>
              </a:rPr>
              <a:t>kodexy</a:t>
            </a:r>
            <a:r>
              <a:rPr lang="en-GB">
                <a:solidFill>
                  <a:srgbClr val="FFFFFF"/>
                </a:solidFill>
                <a:latin typeface="Arial" panose="020B0604020202020204" pitchFamily="34" charset="0"/>
                <a:cs typeface="Arial" panose="020B0604020202020204" pitchFamily="34" charset="0"/>
              </a:rPr>
              <a:t>, </a:t>
            </a:r>
            <a:r>
              <a:rPr lang="en-GB" err="1">
                <a:solidFill>
                  <a:srgbClr val="FFFFFF"/>
                </a:solidFill>
                <a:latin typeface="Arial" panose="020B0604020202020204" pitchFamily="34" charset="0"/>
                <a:cs typeface="Arial" panose="020B0604020202020204" pitchFamily="34" charset="0"/>
              </a:rPr>
              <a:t>postupy</a:t>
            </a:r>
            <a:r>
              <a:rPr lang="en-GB">
                <a:solidFill>
                  <a:srgbClr val="FFFFFF"/>
                </a:solidFill>
                <a:latin typeface="Arial" panose="020B0604020202020204" pitchFamily="34" charset="0"/>
                <a:cs typeface="Arial" panose="020B0604020202020204" pitchFamily="34" charset="0"/>
              </a:rPr>
              <a:t> a </a:t>
            </a:r>
            <a:r>
              <a:rPr lang="en-GB" err="1">
                <a:solidFill>
                  <a:srgbClr val="FFFFFF"/>
                </a:solidFill>
                <a:latin typeface="Arial" panose="020B0604020202020204" pitchFamily="34" charset="0"/>
                <a:cs typeface="Arial" panose="020B0604020202020204" pitchFamily="34" charset="0"/>
              </a:rPr>
              <a:t>sankce</a:t>
            </a:r>
            <a:r>
              <a:rPr lang="en-GB">
                <a:solidFill>
                  <a:srgbClr val="FFFFFF"/>
                </a:solidFill>
                <a:latin typeface="Arial" panose="020B0604020202020204" pitchFamily="34" charset="0"/>
                <a:cs typeface="Arial" panose="020B0604020202020204" pitchFamily="34" charset="0"/>
              </a:rPr>
              <a:t> </a:t>
            </a:r>
            <a:r>
              <a:rPr lang="en-GB" err="1">
                <a:solidFill>
                  <a:srgbClr val="FFFFFF"/>
                </a:solidFill>
                <a:latin typeface="Arial" panose="020B0604020202020204" pitchFamily="34" charset="0"/>
                <a:cs typeface="Arial" panose="020B0604020202020204" pitchFamily="34" charset="0"/>
              </a:rPr>
              <a:t>jsou</a:t>
            </a:r>
            <a:r>
              <a:rPr lang="en-GB">
                <a:solidFill>
                  <a:srgbClr val="FFFFFF"/>
                </a:solidFill>
                <a:latin typeface="Arial" panose="020B0604020202020204" pitchFamily="34" charset="0"/>
                <a:cs typeface="Arial" panose="020B0604020202020204" pitchFamily="34" charset="0"/>
              </a:rPr>
              <a:t> </a:t>
            </a:r>
            <a:r>
              <a:rPr lang="en-GB" err="1">
                <a:solidFill>
                  <a:srgbClr val="FFFFFF"/>
                </a:solidFill>
                <a:latin typeface="Arial" panose="020B0604020202020204" pitchFamily="34" charset="0"/>
                <a:cs typeface="Arial" panose="020B0604020202020204" pitchFamily="34" charset="0"/>
              </a:rPr>
              <a:t>jasně</a:t>
            </a:r>
            <a:r>
              <a:rPr lang="en-GB">
                <a:solidFill>
                  <a:srgbClr val="FFFFFF"/>
                </a:solidFill>
                <a:latin typeface="Arial" panose="020B0604020202020204" pitchFamily="34" charset="0"/>
                <a:cs typeface="Arial" panose="020B0604020202020204" pitchFamily="34" charset="0"/>
              </a:rPr>
              <a:t> </a:t>
            </a:r>
            <a:r>
              <a:rPr lang="en-GB" err="1">
                <a:solidFill>
                  <a:srgbClr val="FFFFFF"/>
                </a:solidFill>
                <a:latin typeface="Arial" panose="020B0604020202020204" pitchFamily="34" charset="0"/>
                <a:cs typeface="Arial" panose="020B0604020202020204" pitchFamily="34" charset="0"/>
              </a:rPr>
              <a:t>komunikovány</a:t>
            </a:r>
            <a:r>
              <a:rPr lang="en-GB">
                <a:solidFill>
                  <a:srgbClr val="FFFFFF"/>
                </a:solidFill>
                <a:latin typeface="Arial" panose="020B0604020202020204" pitchFamily="34" charset="0"/>
                <a:cs typeface="Arial" panose="020B0604020202020204" pitchFamily="34" charset="0"/>
              </a:rPr>
              <a:t> a </a:t>
            </a:r>
            <a:r>
              <a:rPr lang="en-GB" err="1">
                <a:solidFill>
                  <a:srgbClr val="FFFFFF"/>
                </a:solidFill>
                <a:latin typeface="Arial" panose="020B0604020202020204" pitchFamily="34" charset="0"/>
                <a:cs typeface="Arial" panose="020B0604020202020204" pitchFamily="34" charset="0"/>
              </a:rPr>
              <a:t>uplatňují</a:t>
            </a:r>
            <a:r>
              <a:rPr lang="en-GB">
                <a:solidFill>
                  <a:srgbClr val="FFFFFF"/>
                </a:solidFill>
                <a:latin typeface="Arial" panose="020B0604020202020204" pitchFamily="34" charset="0"/>
                <a:cs typeface="Arial" panose="020B0604020202020204" pitchFamily="34" charset="0"/>
              </a:rPr>
              <a:t> victim-</a:t>
            </a:r>
            <a:r>
              <a:rPr lang="en-GB" err="1">
                <a:solidFill>
                  <a:srgbClr val="FFFFFF"/>
                </a:solidFill>
                <a:latin typeface="Arial" panose="020B0604020202020204" pitchFamily="34" charset="0"/>
                <a:cs typeface="Arial" panose="020B0604020202020204" pitchFamily="34" charset="0"/>
              </a:rPr>
              <a:t>centered</a:t>
            </a:r>
            <a:r>
              <a:rPr lang="en-GB">
                <a:solidFill>
                  <a:srgbClr val="FFFFFF"/>
                </a:solidFill>
                <a:latin typeface="Arial" panose="020B0604020202020204" pitchFamily="34" charset="0"/>
                <a:cs typeface="Arial" panose="020B0604020202020204" pitchFamily="34" charset="0"/>
              </a:rPr>
              <a:t> </a:t>
            </a:r>
            <a:r>
              <a:rPr lang="en-GB" err="1">
                <a:solidFill>
                  <a:srgbClr val="FFFFFF"/>
                </a:solidFill>
                <a:latin typeface="Arial" panose="020B0604020202020204" pitchFamily="34" charset="0"/>
                <a:cs typeface="Arial" panose="020B0604020202020204" pitchFamily="34" charset="0"/>
              </a:rPr>
              <a:t>přístup</a:t>
            </a:r>
            <a:r>
              <a:rPr lang="en-GB">
                <a:solidFill>
                  <a:srgbClr val="FFFFFF"/>
                </a:solidFill>
                <a:latin typeface="Arial" panose="020B0604020202020204" pitchFamily="34" charset="0"/>
                <a:cs typeface="Arial" panose="020B0604020202020204" pitchFamily="34" charset="0"/>
              </a:rPr>
              <a:t>, a </a:t>
            </a:r>
            <a:r>
              <a:rPr lang="en-GB" err="1">
                <a:solidFill>
                  <a:srgbClr val="FFFFFF"/>
                </a:solidFill>
                <a:latin typeface="Arial" panose="020B0604020202020204" pitchFamily="34" charset="0"/>
                <a:cs typeface="Arial" panose="020B0604020202020204" pitchFamily="34" charset="0"/>
              </a:rPr>
              <a:t>že</a:t>
            </a:r>
            <a:r>
              <a:rPr lang="en-GB">
                <a:solidFill>
                  <a:srgbClr val="FFFFFF"/>
                </a:solidFill>
                <a:latin typeface="Arial" panose="020B0604020202020204" pitchFamily="34" charset="0"/>
                <a:cs typeface="Arial" panose="020B0604020202020204" pitchFamily="34" charset="0"/>
              </a:rPr>
              <a:t> je </a:t>
            </a:r>
            <a:r>
              <a:rPr lang="en-GB" err="1">
                <a:solidFill>
                  <a:srgbClr val="FFFFFF"/>
                </a:solidFill>
                <a:latin typeface="Arial" panose="020B0604020202020204" pitchFamily="34" charset="0"/>
                <a:cs typeface="Arial" panose="020B0604020202020204" pitchFamily="34" charset="0"/>
              </a:rPr>
              <a:t>kladen</a:t>
            </a:r>
            <a:r>
              <a:rPr lang="en-GB">
                <a:solidFill>
                  <a:srgbClr val="FFFFFF"/>
                </a:solidFill>
                <a:latin typeface="Arial" panose="020B0604020202020204" pitchFamily="34" charset="0"/>
                <a:cs typeface="Arial" panose="020B0604020202020204" pitchFamily="34" charset="0"/>
              </a:rPr>
              <a:t> </a:t>
            </a:r>
            <a:r>
              <a:rPr lang="en-GB" err="1">
                <a:solidFill>
                  <a:srgbClr val="FFFFFF"/>
                </a:solidFill>
                <a:latin typeface="Arial" panose="020B0604020202020204" pitchFamily="34" charset="0"/>
                <a:cs typeface="Arial" panose="020B0604020202020204" pitchFamily="34" charset="0"/>
              </a:rPr>
              <a:t>důraz</a:t>
            </a:r>
            <a:r>
              <a:rPr lang="en-GB">
                <a:solidFill>
                  <a:srgbClr val="FFFFFF"/>
                </a:solidFill>
                <a:latin typeface="Arial" panose="020B0604020202020204" pitchFamily="34" charset="0"/>
                <a:cs typeface="Arial" panose="020B0604020202020204" pitchFamily="34" charset="0"/>
              </a:rPr>
              <a:t> </a:t>
            </a:r>
            <a:r>
              <a:rPr lang="en-GB" err="1">
                <a:solidFill>
                  <a:srgbClr val="FFFFFF"/>
                </a:solidFill>
                <a:latin typeface="Arial" panose="020B0604020202020204" pitchFamily="34" charset="0"/>
                <a:cs typeface="Arial" panose="020B0604020202020204" pitchFamily="34" charset="0"/>
              </a:rPr>
              <a:t>na</a:t>
            </a:r>
            <a:r>
              <a:rPr lang="en-GB">
                <a:solidFill>
                  <a:srgbClr val="FFFFFF"/>
                </a:solidFill>
                <a:latin typeface="Arial" panose="020B0604020202020204" pitchFamily="34" charset="0"/>
                <a:cs typeface="Arial" panose="020B0604020202020204" pitchFamily="34" charset="0"/>
              </a:rPr>
              <a:t> to, </a:t>
            </a:r>
            <a:r>
              <a:rPr lang="en-GB" err="1">
                <a:solidFill>
                  <a:srgbClr val="FFFFFF"/>
                </a:solidFill>
                <a:latin typeface="Arial" panose="020B0604020202020204" pitchFamily="34" charset="0"/>
                <a:cs typeface="Arial" panose="020B0604020202020204" pitchFamily="34" charset="0"/>
              </a:rPr>
              <a:t>že</a:t>
            </a:r>
            <a:r>
              <a:rPr lang="en-GB">
                <a:solidFill>
                  <a:srgbClr val="FFFFFF"/>
                </a:solidFill>
                <a:latin typeface="Arial" panose="020B0604020202020204" pitchFamily="34" charset="0"/>
                <a:cs typeface="Arial" panose="020B0604020202020204" pitchFamily="34" charset="0"/>
              </a:rPr>
              <a:t> </a:t>
            </a:r>
            <a:r>
              <a:rPr lang="en-GB" err="1">
                <a:solidFill>
                  <a:srgbClr val="FFFFFF"/>
                </a:solidFill>
                <a:latin typeface="Arial" panose="020B0604020202020204" pitchFamily="34" charset="0"/>
                <a:cs typeface="Arial" panose="020B0604020202020204" pitchFamily="34" charset="0"/>
              </a:rPr>
              <a:t>odpovědnost</a:t>
            </a:r>
            <a:r>
              <a:rPr lang="en-GB">
                <a:solidFill>
                  <a:srgbClr val="FFFFFF"/>
                </a:solidFill>
                <a:latin typeface="Arial" panose="020B0604020202020204" pitchFamily="34" charset="0"/>
                <a:cs typeface="Arial" panose="020B0604020202020204" pitchFamily="34" charset="0"/>
              </a:rPr>
              <a:t> </a:t>
            </a:r>
            <a:r>
              <a:rPr lang="en-GB" err="1">
                <a:solidFill>
                  <a:srgbClr val="FFFFFF"/>
                </a:solidFill>
                <a:latin typeface="Arial" panose="020B0604020202020204" pitchFamily="34" charset="0"/>
                <a:cs typeface="Arial" panose="020B0604020202020204" pitchFamily="34" charset="0"/>
              </a:rPr>
              <a:t>vždy</a:t>
            </a:r>
            <a:r>
              <a:rPr lang="en-GB">
                <a:solidFill>
                  <a:srgbClr val="FFFFFF"/>
                </a:solidFill>
                <a:latin typeface="Arial" panose="020B0604020202020204" pitchFamily="34" charset="0"/>
                <a:cs typeface="Arial" panose="020B0604020202020204" pitchFamily="34" charset="0"/>
              </a:rPr>
              <a:t> </a:t>
            </a:r>
            <a:r>
              <a:rPr lang="en-GB" err="1">
                <a:solidFill>
                  <a:srgbClr val="FFFFFF"/>
                </a:solidFill>
                <a:latin typeface="Arial" panose="020B0604020202020204" pitchFamily="34" charset="0"/>
                <a:cs typeface="Arial" panose="020B0604020202020204" pitchFamily="34" charset="0"/>
              </a:rPr>
              <a:t>nese</a:t>
            </a:r>
            <a:r>
              <a:rPr lang="en-GB">
                <a:solidFill>
                  <a:srgbClr val="FFFFFF"/>
                </a:solidFill>
                <a:latin typeface="Arial" panose="020B0604020202020204" pitchFamily="34" charset="0"/>
                <a:cs typeface="Arial" panose="020B0604020202020204" pitchFamily="34" charset="0"/>
              </a:rPr>
              <a:t> </a:t>
            </a:r>
            <a:r>
              <a:rPr lang="en-GB" err="1">
                <a:solidFill>
                  <a:srgbClr val="FFFFFF"/>
                </a:solidFill>
                <a:latin typeface="Arial" panose="020B0604020202020204" pitchFamily="34" charset="0"/>
                <a:cs typeface="Arial" panose="020B0604020202020204" pitchFamily="34" charset="0"/>
              </a:rPr>
              <a:t>pachatel</a:t>
            </a:r>
            <a:r>
              <a:rPr lang="en-GB">
                <a:solidFill>
                  <a:srgbClr val="FFFFFF"/>
                </a:solidFill>
                <a:latin typeface="Arial" panose="020B0604020202020204" pitchFamily="34" charset="0"/>
                <a:cs typeface="Arial" panose="020B0604020202020204" pitchFamily="34" charset="0"/>
              </a:rPr>
              <a:t>*ka</a:t>
            </a:r>
          </a:p>
        </p:txBody>
      </p:sp>
      <p:sp>
        <p:nvSpPr>
          <p:cNvPr id="9" name="Freeform 147">
            <a:extLst>
              <a:ext uri="{FF2B5EF4-FFF2-40B4-BE49-F238E27FC236}">
                <a16:creationId xmlns:a16="http://schemas.microsoft.com/office/drawing/2014/main" id="{0D6AC1B5-7847-1697-84BB-D55E94FBB784}"/>
              </a:ext>
            </a:extLst>
          </p:cNvPr>
          <p:cNvSpPr>
            <a:spLocks noEditPoints="1"/>
          </p:cNvSpPr>
          <p:nvPr/>
        </p:nvSpPr>
        <p:spPr bwMode="auto">
          <a:xfrm>
            <a:off x="593560" y="4584725"/>
            <a:ext cx="420769" cy="380975"/>
          </a:xfrm>
          <a:custGeom>
            <a:avLst/>
            <a:gdLst>
              <a:gd name="T0" fmla="*/ 69 w 69"/>
              <a:gd name="T1" fmla="*/ 40 h 55"/>
              <a:gd name="T2" fmla="*/ 53 w 69"/>
              <a:gd name="T3" fmla="*/ 1 h 55"/>
              <a:gd name="T4" fmla="*/ 52 w 69"/>
              <a:gd name="T5" fmla="*/ 0 h 55"/>
              <a:gd name="T6" fmla="*/ 51 w 69"/>
              <a:gd name="T7" fmla="*/ 0 h 55"/>
              <a:gd name="T8" fmla="*/ 7 w 69"/>
              <a:gd name="T9" fmla="*/ 33 h 55"/>
              <a:gd name="T10" fmla="*/ 1 w 69"/>
              <a:gd name="T11" fmla="*/ 34 h 55"/>
              <a:gd name="T12" fmla="*/ 0 w 69"/>
              <a:gd name="T13" fmla="*/ 35 h 55"/>
              <a:gd name="T14" fmla="*/ 0 w 69"/>
              <a:gd name="T15" fmla="*/ 36 h 55"/>
              <a:gd name="T16" fmla="*/ 6 w 69"/>
              <a:gd name="T17" fmla="*/ 51 h 55"/>
              <a:gd name="T18" fmla="*/ 7 w 69"/>
              <a:gd name="T19" fmla="*/ 52 h 55"/>
              <a:gd name="T20" fmla="*/ 8 w 69"/>
              <a:gd name="T21" fmla="*/ 51 h 55"/>
              <a:gd name="T22" fmla="*/ 12 w 69"/>
              <a:gd name="T23" fmla="*/ 48 h 55"/>
              <a:gd name="T24" fmla="*/ 13 w 69"/>
              <a:gd name="T25" fmla="*/ 48 h 55"/>
              <a:gd name="T26" fmla="*/ 13 w 69"/>
              <a:gd name="T27" fmla="*/ 48 h 55"/>
              <a:gd name="T28" fmla="*/ 22 w 69"/>
              <a:gd name="T29" fmla="*/ 47 h 55"/>
              <a:gd name="T30" fmla="*/ 22 w 69"/>
              <a:gd name="T31" fmla="*/ 47 h 55"/>
              <a:gd name="T32" fmla="*/ 29 w 69"/>
              <a:gd name="T33" fmla="*/ 54 h 55"/>
              <a:gd name="T34" fmla="*/ 39 w 69"/>
              <a:gd name="T35" fmla="*/ 54 h 55"/>
              <a:gd name="T36" fmla="*/ 47 w 69"/>
              <a:gd name="T37" fmla="*/ 44 h 55"/>
              <a:gd name="T38" fmla="*/ 68 w 69"/>
              <a:gd name="T39" fmla="*/ 42 h 55"/>
              <a:gd name="T40" fmla="*/ 68 w 69"/>
              <a:gd name="T41" fmla="*/ 42 h 55"/>
              <a:gd name="T42" fmla="*/ 69 w 69"/>
              <a:gd name="T43" fmla="*/ 41 h 55"/>
              <a:gd name="T44" fmla="*/ 69 w 69"/>
              <a:gd name="T45" fmla="*/ 40 h 55"/>
              <a:gd name="T46" fmla="*/ 8 w 69"/>
              <a:gd name="T47" fmla="*/ 48 h 55"/>
              <a:gd name="T48" fmla="*/ 3 w 69"/>
              <a:gd name="T49" fmla="*/ 37 h 55"/>
              <a:gd name="T50" fmla="*/ 7 w 69"/>
              <a:gd name="T51" fmla="*/ 37 h 55"/>
              <a:gd name="T52" fmla="*/ 10 w 69"/>
              <a:gd name="T53" fmla="*/ 46 h 55"/>
              <a:gd name="T54" fmla="*/ 8 w 69"/>
              <a:gd name="T55" fmla="*/ 48 h 55"/>
              <a:gd name="T56" fmla="*/ 37 w 69"/>
              <a:gd name="T57" fmla="*/ 51 h 55"/>
              <a:gd name="T58" fmla="*/ 25 w 69"/>
              <a:gd name="T59" fmla="*/ 46 h 55"/>
              <a:gd name="T60" fmla="*/ 43 w 69"/>
              <a:gd name="T61" fmla="*/ 45 h 55"/>
              <a:gd name="T62" fmla="*/ 37 w 69"/>
              <a:gd name="T63" fmla="*/ 51 h 55"/>
              <a:gd name="T64" fmla="*/ 45 w 69"/>
              <a:gd name="T65" fmla="*/ 41 h 55"/>
              <a:gd name="T66" fmla="*/ 45 w 69"/>
              <a:gd name="T67" fmla="*/ 41 h 55"/>
              <a:gd name="T68" fmla="*/ 13 w 69"/>
              <a:gd name="T69" fmla="*/ 45 h 55"/>
              <a:gd name="T70" fmla="*/ 9 w 69"/>
              <a:gd name="T71" fmla="*/ 35 h 55"/>
              <a:gd name="T72" fmla="*/ 34 w 69"/>
              <a:gd name="T73" fmla="*/ 17 h 55"/>
              <a:gd name="T74" fmla="*/ 34 w 69"/>
              <a:gd name="T75" fmla="*/ 17 h 55"/>
              <a:gd name="T76" fmla="*/ 38 w 69"/>
              <a:gd name="T77" fmla="*/ 27 h 55"/>
              <a:gd name="T78" fmla="*/ 40 w 69"/>
              <a:gd name="T79" fmla="*/ 28 h 55"/>
              <a:gd name="T80" fmla="*/ 41 w 69"/>
              <a:gd name="T81" fmla="*/ 26 h 55"/>
              <a:gd name="T82" fmla="*/ 37 w 69"/>
              <a:gd name="T83" fmla="*/ 16 h 55"/>
              <a:gd name="T84" fmla="*/ 36 w 69"/>
              <a:gd name="T85" fmla="*/ 15 h 55"/>
              <a:gd name="T86" fmla="*/ 40 w 69"/>
              <a:gd name="T87" fmla="*/ 12 h 55"/>
              <a:gd name="T88" fmla="*/ 47 w 69"/>
              <a:gd name="T89" fmla="*/ 31 h 55"/>
              <a:gd name="T90" fmla="*/ 49 w 69"/>
              <a:gd name="T91" fmla="*/ 32 h 55"/>
              <a:gd name="T92" fmla="*/ 50 w 69"/>
              <a:gd name="T93" fmla="*/ 30 h 55"/>
              <a:gd name="T94" fmla="*/ 43 w 69"/>
              <a:gd name="T95" fmla="*/ 11 h 55"/>
              <a:gd name="T96" fmla="*/ 42 w 69"/>
              <a:gd name="T97" fmla="*/ 11 h 55"/>
              <a:gd name="T98" fmla="*/ 46 w 69"/>
              <a:gd name="T99" fmla="*/ 8 h 55"/>
              <a:gd name="T100" fmla="*/ 59 w 69"/>
              <a:gd name="T101" fmla="*/ 40 h 55"/>
              <a:gd name="T102" fmla="*/ 45 w 69"/>
              <a:gd name="T103" fmla="*/ 41 h 55"/>
              <a:gd name="T104" fmla="*/ 62 w 69"/>
              <a:gd name="T105" fmla="*/ 40 h 55"/>
              <a:gd name="T106" fmla="*/ 49 w 69"/>
              <a:gd name="T107" fmla="*/ 6 h 55"/>
              <a:gd name="T108" fmla="*/ 51 w 69"/>
              <a:gd name="T109" fmla="*/ 4 h 55"/>
              <a:gd name="T110" fmla="*/ 65 w 69"/>
              <a:gd name="T111" fmla="*/ 39 h 55"/>
              <a:gd name="T112" fmla="*/ 62 w 69"/>
              <a:gd name="T113" fmla="*/ 4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 h="55">
                <a:moveTo>
                  <a:pt x="69" y="40"/>
                </a:moveTo>
                <a:cubicBezTo>
                  <a:pt x="53" y="1"/>
                  <a:pt x="53" y="1"/>
                  <a:pt x="53" y="1"/>
                </a:cubicBezTo>
                <a:cubicBezTo>
                  <a:pt x="53" y="0"/>
                  <a:pt x="53" y="0"/>
                  <a:pt x="52" y="0"/>
                </a:cubicBezTo>
                <a:cubicBezTo>
                  <a:pt x="52" y="0"/>
                  <a:pt x="51" y="0"/>
                  <a:pt x="51" y="0"/>
                </a:cubicBezTo>
                <a:cubicBezTo>
                  <a:pt x="7" y="33"/>
                  <a:pt x="7" y="33"/>
                  <a:pt x="7" y="33"/>
                </a:cubicBezTo>
                <a:cubicBezTo>
                  <a:pt x="1" y="34"/>
                  <a:pt x="1" y="34"/>
                  <a:pt x="1" y="34"/>
                </a:cubicBezTo>
                <a:cubicBezTo>
                  <a:pt x="1" y="34"/>
                  <a:pt x="0" y="34"/>
                  <a:pt x="0" y="35"/>
                </a:cubicBezTo>
                <a:cubicBezTo>
                  <a:pt x="0" y="35"/>
                  <a:pt x="0" y="36"/>
                  <a:pt x="0" y="36"/>
                </a:cubicBezTo>
                <a:cubicBezTo>
                  <a:pt x="6" y="51"/>
                  <a:pt x="6" y="51"/>
                  <a:pt x="6" y="51"/>
                </a:cubicBezTo>
                <a:cubicBezTo>
                  <a:pt x="6" y="51"/>
                  <a:pt x="6" y="52"/>
                  <a:pt x="7" y="52"/>
                </a:cubicBezTo>
                <a:cubicBezTo>
                  <a:pt x="7" y="52"/>
                  <a:pt x="8" y="52"/>
                  <a:pt x="8" y="51"/>
                </a:cubicBezTo>
                <a:cubicBezTo>
                  <a:pt x="12" y="48"/>
                  <a:pt x="12" y="48"/>
                  <a:pt x="12" y="48"/>
                </a:cubicBezTo>
                <a:cubicBezTo>
                  <a:pt x="12" y="48"/>
                  <a:pt x="13" y="48"/>
                  <a:pt x="13" y="48"/>
                </a:cubicBezTo>
                <a:cubicBezTo>
                  <a:pt x="13" y="48"/>
                  <a:pt x="13" y="48"/>
                  <a:pt x="13" y="48"/>
                </a:cubicBezTo>
                <a:cubicBezTo>
                  <a:pt x="22" y="47"/>
                  <a:pt x="22" y="47"/>
                  <a:pt x="22" y="47"/>
                </a:cubicBezTo>
                <a:cubicBezTo>
                  <a:pt x="22" y="47"/>
                  <a:pt x="22" y="47"/>
                  <a:pt x="22" y="47"/>
                </a:cubicBezTo>
                <a:cubicBezTo>
                  <a:pt x="23" y="50"/>
                  <a:pt x="26" y="52"/>
                  <a:pt x="29" y="54"/>
                </a:cubicBezTo>
                <a:cubicBezTo>
                  <a:pt x="32" y="55"/>
                  <a:pt x="35" y="55"/>
                  <a:pt x="39" y="54"/>
                </a:cubicBezTo>
                <a:cubicBezTo>
                  <a:pt x="43" y="52"/>
                  <a:pt x="46" y="49"/>
                  <a:pt x="47" y="44"/>
                </a:cubicBezTo>
                <a:cubicBezTo>
                  <a:pt x="68" y="42"/>
                  <a:pt x="68" y="42"/>
                  <a:pt x="68" y="42"/>
                </a:cubicBezTo>
                <a:cubicBezTo>
                  <a:pt x="68" y="42"/>
                  <a:pt x="68" y="42"/>
                  <a:pt x="68" y="42"/>
                </a:cubicBezTo>
                <a:cubicBezTo>
                  <a:pt x="69" y="42"/>
                  <a:pt x="69" y="42"/>
                  <a:pt x="69" y="41"/>
                </a:cubicBezTo>
                <a:cubicBezTo>
                  <a:pt x="69" y="41"/>
                  <a:pt x="69" y="40"/>
                  <a:pt x="69" y="40"/>
                </a:cubicBezTo>
                <a:close/>
                <a:moveTo>
                  <a:pt x="8" y="48"/>
                </a:moveTo>
                <a:cubicBezTo>
                  <a:pt x="3" y="37"/>
                  <a:pt x="3" y="37"/>
                  <a:pt x="3" y="37"/>
                </a:cubicBezTo>
                <a:cubicBezTo>
                  <a:pt x="7" y="37"/>
                  <a:pt x="7" y="37"/>
                  <a:pt x="7" y="37"/>
                </a:cubicBezTo>
                <a:cubicBezTo>
                  <a:pt x="10" y="46"/>
                  <a:pt x="10" y="46"/>
                  <a:pt x="10" y="46"/>
                </a:cubicBezTo>
                <a:lnTo>
                  <a:pt x="8" y="48"/>
                </a:lnTo>
                <a:close/>
                <a:moveTo>
                  <a:pt x="37" y="51"/>
                </a:moveTo>
                <a:cubicBezTo>
                  <a:pt x="33" y="53"/>
                  <a:pt x="27" y="51"/>
                  <a:pt x="25" y="46"/>
                </a:cubicBezTo>
                <a:cubicBezTo>
                  <a:pt x="43" y="45"/>
                  <a:pt x="43" y="45"/>
                  <a:pt x="43" y="45"/>
                </a:cubicBezTo>
                <a:cubicBezTo>
                  <a:pt x="42" y="47"/>
                  <a:pt x="40" y="50"/>
                  <a:pt x="37" y="51"/>
                </a:cubicBezTo>
                <a:close/>
                <a:moveTo>
                  <a:pt x="45" y="41"/>
                </a:moveTo>
                <a:cubicBezTo>
                  <a:pt x="45" y="41"/>
                  <a:pt x="45" y="41"/>
                  <a:pt x="45" y="41"/>
                </a:cubicBezTo>
                <a:cubicBezTo>
                  <a:pt x="13" y="45"/>
                  <a:pt x="13" y="45"/>
                  <a:pt x="13" y="45"/>
                </a:cubicBezTo>
                <a:cubicBezTo>
                  <a:pt x="9" y="35"/>
                  <a:pt x="9" y="35"/>
                  <a:pt x="9" y="35"/>
                </a:cubicBezTo>
                <a:cubicBezTo>
                  <a:pt x="34" y="17"/>
                  <a:pt x="34" y="17"/>
                  <a:pt x="34" y="17"/>
                </a:cubicBezTo>
                <a:cubicBezTo>
                  <a:pt x="34" y="17"/>
                  <a:pt x="34" y="17"/>
                  <a:pt x="34" y="17"/>
                </a:cubicBezTo>
                <a:cubicBezTo>
                  <a:pt x="38" y="27"/>
                  <a:pt x="38" y="27"/>
                  <a:pt x="38" y="27"/>
                </a:cubicBezTo>
                <a:cubicBezTo>
                  <a:pt x="38" y="28"/>
                  <a:pt x="39" y="28"/>
                  <a:pt x="40" y="28"/>
                </a:cubicBezTo>
                <a:cubicBezTo>
                  <a:pt x="41" y="27"/>
                  <a:pt x="41" y="26"/>
                  <a:pt x="41" y="26"/>
                </a:cubicBezTo>
                <a:cubicBezTo>
                  <a:pt x="37" y="16"/>
                  <a:pt x="37" y="16"/>
                  <a:pt x="37" y="16"/>
                </a:cubicBezTo>
                <a:cubicBezTo>
                  <a:pt x="37" y="16"/>
                  <a:pt x="37" y="15"/>
                  <a:pt x="36" y="15"/>
                </a:cubicBezTo>
                <a:cubicBezTo>
                  <a:pt x="40" y="12"/>
                  <a:pt x="40" y="12"/>
                  <a:pt x="40" y="12"/>
                </a:cubicBezTo>
                <a:cubicBezTo>
                  <a:pt x="47" y="31"/>
                  <a:pt x="47" y="31"/>
                  <a:pt x="47" y="31"/>
                </a:cubicBezTo>
                <a:cubicBezTo>
                  <a:pt x="48" y="32"/>
                  <a:pt x="49" y="32"/>
                  <a:pt x="49" y="32"/>
                </a:cubicBezTo>
                <a:cubicBezTo>
                  <a:pt x="50" y="32"/>
                  <a:pt x="51" y="31"/>
                  <a:pt x="50" y="30"/>
                </a:cubicBezTo>
                <a:cubicBezTo>
                  <a:pt x="43" y="11"/>
                  <a:pt x="43" y="11"/>
                  <a:pt x="43" y="11"/>
                </a:cubicBezTo>
                <a:cubicBezTo>
                  <a:pt x="43" y="11"/>
                  <a:pt x="42" y="11"/>
                  <a:pt x="42" y="11"/>
                </a:cubicBezTo>
                <a:cubicBezTo>
                  <a:pt x="46" y="8"/>
                  <a:pt x="46" y="8"/>
                  <a:pt x="46" y="8"/>
                </a:cubicBezTo>
                <a:cubicBezTo>
                  <a:pt x="59" y="40"/>
                  <a:pt x="59" y="40"/>
                  <a:pt x="59" y="40"/>
                </a:cubicBezTo>
                <a:lnTo>
                  <a:pt x="45" y="41"/>
                </a:lnTo>
                <a:close/>
                <a:moveTo>
                  <a:pt x="62" y="40"/>
                </a:moveTo>
                <a:cubicBezTo>
                  <a:pt x="49" y="6"/>
                  <a:pt x="49" y="6"/>
                  <a:pt x="49" y="6"/>
                </a:cubicBezTo>
                <a:cubicBezTo>
                  <a:pt x="51" y="4"/>
                  <a:pt x="51" y="4"/>
                  <a:pt x="51" y="4"/>
                </a:cubicBezTo>
                <a:cubicBezTo>
                  <a:pt x="65" y="39"/>
                  <a:pt x="65" y="39"/>
                  <a:pt x="65" y="39"/>
                </a:cubicBezTo>
                <a:lnTo>
                  <a:pt x="62" y="40"/>
                </a:lnTo>
                <a:close/>
              </a:path>
            </a:pathLst>
          </a:custGeom>
          <a:solidFill>
            <a:srgbClr val="5792CE"/>
          </a:solidFill>
          <a:ln>
            <a:noFill/>
          </a:ln>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ndParaRPr>
          </a:p>
        </p:txBody>
      </p:sp>
      <p:sp>
        <p:nvSpPr>
          <p:cNvPr id="10" name="Freeform 205">
            <a:extLst>
              <a:ext uri="{FF2B5EF4-FFF2-40B4-BE49-F238E27FC236}">
                <a16:creationId xmlns:a16="http://schemas.microsoft.com/office/drawing/2014/main" id="{F8DF973A-09A7-331C-5395-53BE409D8A1C}"/>
              </a:ext>
            </a:extLst>
          </p:cNvPr>
          <p:cNvSpPr>
            <a:spLocks noEditPoints="1"/>
          </p:cNvSpPr>
          <p:nvPr/>
        </p:nvSpPr>
        <p:spPr bwMode="auto">
          <a:xfrm>
            <a:off x="622699" y="3584613"/>
            <a:ext cx="362490" cy="335104"/>
          </a:xfrm>
          <a:custGeom>
            <a:avLst/>
            <a:gdLst>
              <a:gd name="T0" fmla="*/ 42 w 46"/>
              <a:gd name="T1" fmla="*/ 0 h 64"/>
              <a:gd name="T2" fmla="*/ 39 w 46"/>
              <a:gd name="T3" fmla="*/ 2 h 64"/>
              <a:gd name="T4" fmla="*/ 19 w 46"/>
              <a:gd name="T5" fmla="*/ 15 h 64"/>
              <a:gd name="T6" fmla="*/ 6 w 46"/>
              <a:gd name="T7" fmla="*/ 15 h 64"/>
              <a:gd name="T8" fmla="*/ 0 w 46"/>
              <a:gd name="T9" fmla="*/ 21 h 64"/>
              <a:gd name="T10" fmla="*/ 0 w 46"/>
              <a:gd name="T11" fmla="*/ 43 h 64"/>
              <a:gd name="T12" fmla="*/ 6 w 46"/>
              <a:gd name="T13" fmla="*/ 50 h 64"/>
              <a:gd name="T14" fmla="*/ 19 w 46"/>
              <a:gd name="T15" fmla="*/ 50 h 64"/>
              <a:gd name="T16" fmla="*/ 39 w 46"/>
              <a:gd name="T17" fmla="*/ 63 h 64"/>
              <a:gd name="T18" fmla="*/ 42 w 46"/>
              <a:gd name="T19" fmla="*/ 64 h 64"/>
              <a:gd name="T20" fmla="*/ 45 w 46"/>
              <a:gd name="T21" fmla="*/ 63 h 64"/>
              <a:gd name="T22" fmla="*/ 46 w 46"/>
              <a:gd name="T23" fmla="*/ 60 h 64"/>
              <a:gd name="T24" fmla="*/ 46 w 46"/>
              <a:gd name="T25" fmla="*/ 5 h 64"/>
              <a:gd name="T26" fmla="*/ 42 w 46"/>
              <a:gd name="T27" fmla="*/ 0 h 64"/>
              <a:gd name="T28" fmla="*/ 18 w 46"/>
              <a:gd name="T29" fmla="*/ 46 h 64"/>
              <a:gd name="T30" fmla="*/ 6 w 46"/>
              <a:gd name="T31" fmla="*/ 46 h 64"/>
              <a:gd name="T32" fmla="*/ 3 w 46"/>
              <a:gd name="T33" fmla="*/ 43 h 64"/>
              <a:gd name="T34" fmla="*/ 3 w 46"/>
              <a:gd name="T35" fmla="*/ 21 h 64"/>
              <a:gd name="T36" fmla="*/ 6 w 46"/>
              <a:gd name="T37" fmla="*/ 19 h 64"/>
              <a:gd name="T38" fmla="*/ 18 w 46"/>
              <a:gd name="T39" fmla="*/ 19 h 64"/>
              <a:gd name="T40" fmla="*/ 18 w 46"/>
              <a:gd name="T41" fmla="*/ 46 h 64"/>
              <a:gd name="T42" fmla="*/ 42 w 46"/>
              <a:gd name="T43" fmla="*/ 60 h 64"/>
              <a:gd name="T44" fmla="*/ 42 w 46"/>
              <a:gd name="T45" fmla="*/ 60 h 64"/>
              <a:gd name="T46" fmla="*/ 41 w 46"/>
              <a:gd name="T47" fmla="*/ 60 h 64"/>
              <a:gd name="T48" fmla="*/ 41 w 46"/>
              <a:gd name="T49" fmla="*/ 60 h 64"/>
              <a:gd name="T50" fmla="*/ 22 w 46"/>
              <a:gd name="T51" fmla="*/ 47 h 64"/>
              <a:gd name="T52" fmla="*/ 22 w 46"/>
              <a:gd name="T53" fmla="*/ 18 h 64"/>
              <a:gd name="T54" fmla="*/ 29 w 46"/>
              <a:gd name="T55" fmla="*/ 13 h 64"/>
              <a:gd name="T56" fmla="*/ 29 w 46"/>
              <a:gd name="T57" fmla="*/ 32 h 64"/>
              <a:gd name="T58" fmla="*/ 30 w 46"/>
              <a:gd name="T59" fmla="*/ 34 h 64"/>
              <a:gd name="T60" fmla="*/ 32 w 46"/>
              <a:gd name="T61" fmla="*/ 32 h 64"/>
              <a:gd name="T62" fmla="*/ 32 w 46"/>
              <a:gd name="T63" fmla="*/ 12 h 64"/>
              <a:gd name="T64" fmla="*/ 32 w 46"/>
              <a:gd name="T65" fmla="*/ 11 h 64"/>
              <a:gd name="T66" fmla="*/ 41 w 46"/>
              <a:gd name="T67" fmla="*/ 5 h 64"/>
              <a:gd name="T68" fmla="*/ 41 w 46"/>
              <a:gd name="T69" fmla="*/ 5 h 64"/>
              <a:gd name="T70" fmla="*/ 42 w 46"/>
              <a:gd name="T71" fmla="*/ 4 h 64"/>
              <a:gd name="T72" fmla="*/ 42 w 46"/>
              <a:gd name="T73" fmla="*/ 5 h 64"/>
              <a:gd name="T74" fmla="*/ 42 w 46"/>
              <a:gd name="T75"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6" h="64">
                <a:moveTo>
                  <a:pt x="42" y="0"/>
                </a:moveTo>
                <a:cubicBezTo>
                  <a:pt x="41" y="0"/>
                  <a:pt x="40" y="1"/>
                  <a:pt x="39" y="2"/>
                </a:cubicBezTo>
                <a:cubicBezTo>
                  <a:pt x="19" y="15"/>
                  <a:pt x="19" y="15"/>
                  <a:pt x="19" y="15"/>
                </a:cubicBezTo>
                <a:cubicBezTo>
                  <a:pt x="6" y="15"/>
                  <a:pt x="6" y="15"/>
                  <a:pt x="6" y="15"/>
                </a:cubicBezTo>
                <a:cubicBezTo>
                  <a:pt x="3" y="15"/>
                  <a:pt x="0" y="18"/>
                  <a:pt x="0" y="21"/>
                </a:cubicBezTo>
                <a:cubicBezTo>
                  <a:pt x="0" y="43"/>
                  <a:pt x="0" y="43"/>
                  <a:pt x="0" y="43"/>
                </a:cubicBezTo>
                <a:cubicBezTo>
                  <a:pt x="0" y="47"/>
                  <a:pt x="3" y="50"/>
                  <a:pt x="6" y="50"/>
                </a:cubicBezTo>
                <a:cubicBezTo>
                  <a:pt x="19" y="50"/>
                  <a:pt x="19" y="50"/>
                  <a:pt x="19" y="50"/>
                </a:cubicBezTo>
                <a:cubicBezTo>
                  <a:pt x="39" y="63"/>
                  <a:pt x="39" y="63"/>
                  <a:pt x="39" y="63"/>
                </a:cubicBezTo>
                <a:cubicBezTo>
                  <a:pt x="40" y="64"/>
                  <a:pt x="41" y="64"/>
                  <a:pt x="42" y="64"/>
                </a:cubicBezTo>
                <a:cubicBezTo>
                  <a:pt x="43" y="64"/>
                  <a:pt x="44" y="64"/>
                  <a:pt x="45" y="63"/>
                </a:cubicBezTo>
                <a:cubicBezTo>
                  <a:pt x="45" y="62"/>
                  <a:pt x="46" y="61"/>
                  <a:pt x="46" y="60"/>
                </a:cubicBezTo>
                <a:cubicBezTo>
                  <a:pt x="46" y="5"/>
                  <a:pt x="46" y="5"/>
                  <a:pt x="46" y="5"/>
                </a:cubicBezTo>
                <a:cubicBezTo>
                  <a:pt x="46" y="2"/>
                  <a:pt x="44" y="0"/>
                  <a:pt x="42" y="0"/>
                </a:cubicBezTo>
                <a:close/>
                <a:moveTo>
                  <a:pt x="18" y="46"/>
                </a:moveTo>
                <a:cubicBezTo>
                  <a:pt x="6" y="46"/>
                  <a:pt x="6" y="46"/>
                  <a:pt x="6" y="46"/>
                </a:cubicBezTo>
                <a:cubicBezTo>
                  <a:pt x="5" y="46"/>
                  <a:pt x="3" y="45"/>
                  <a:pt x="3" y="43"/>
                </a:cubicBezTo>
                <a:cubicBezTo>
                  <a:pt x="3" y="21"/>
                  <a:pt x="3" y="21"/>
                  <a:pt x="3" y="21"/>
                </a:cubicBezTo>
                <a:cubicBezTo>
                  <a:pt x="3" y="20"/>
                  <a:pt x="5" y="19"/>
                  <a:pt x="6" y="19"/>
                </a:cubicBezTo>
                <a:cubicBezTo>
                  <a:pt x="18" y="19"/>
                  <a:pt x="18" y="19"/>
                  <a:pt x="18" y="19"/>
                </a:cubicBezTo>
                <a:lnTo>
                  <a:pt x="18" y="46"/>
                </a:lnTo>
                <a:close/>
                <a:moveTo>
                  <a:pt x="42" y="60"/>
                </a:moveTo>
                <a:cubicBezTo>
                  <a:pt x="42" y="60"/>
                  <a:pt x="42" y="60"/>
                  <a:pt x="42" y="60"/>
                </a:cubicBezTo>
                <a:cubicBezTo>
                  <a:pt x="42" y="60"/>
                  <a:pt x="41" y="60"/>
                  <a:pt x="41" y="60"/>
                </a:cubicBezTo>
                <a:cubicBezTo>
                  <a:pt x="41" y="60"/>
                  <a:pt x="41" y="60"/>
                  <a:pt x="41" y="60"/>
                </a:cubicBezTo>
                <a:cubicBezTo>
                  <a:pt x="22" y="47"/>
                  <a:pt x="22" y="47"/>
                  <a:pt x="22" y="47"/>
                </a:cubicBezTo>
                <a:cubicBezTo>
                  <a:pt x="22" y="18"/>
                  <a:pt x="22" y="18"/>
                  <a:pt x="22" y="18"/>
                </a:cubicBezTo>
                <a:cubicBezTo>
                  <a:pt x="29" y="13"/>
                  <a:pt x="29" y="13"/>
                  <a:pt x="29" y="13"/>
                </a:cubicBezTo>
                <a:cubicBezTo>
                  <a:pt x="29" y="32"/>
                  <a:pt x="29" y="32"/>
                  <a:pt x="29" y="32"/>
                </a:cubicBezTo>
                <a:cubicBezTo>
                  <a:pt x="29" y="33"/>
                  <a:pt x="29" y="34"/>
                  <a:pt x="30" y="34"/>
                </a:cubicBezTo>
                <a:cubicBezTo>
                  <a:pt x="31" y="34"/>
                  <a:pt x="32" y="33"/>
                  <a:pt x="32" y="32"/>
                </a:cubicBezTo>
                <a:cubicBezTo>
                  <a:pt x="32" y="12"/>
                  <a:pt x="32" y="12"/>
                  <a:pt x="32" y="12"/>
                </a:cubicBezTo>
                <a:cubicBezTo>
                  <a:pt x="32" y="12"/>
                  <a:pt x="32" y="11"/>
                  <a:pt x="32" y="11"/>
                </a:cubicBezTo>
                <a:cubicBezTo>
                  <a:pt x="41" y="5"/>
                  <a:pt x="41" y="5"/>
                  <a:pt x="41" y="5"/>
                </a:cubicBezTo>
                <a:cubicBezTo>
                  <a:pt x="41" y="5"/>
                  <a:pt x="41" y="5"/>
                  <a:pt x="41" y="5"/>
                </a:cubicBezTo>
                <a:cubicBezTo>
                  <a:pt x="41" y="4"/>
                  <a:pt x="42" y="4"/>
                  <a:pt x="42" y="4"/>
                </a:cubicBezTo>
                <a:cubicBezTo>
                  <a:pt x="42" y="4"/>
                  <a:pt x="42" y="5"/>
                  <a:pt x="42" y="5"/>
                </a:cubicBezTo>
                <a:lnTo>
                  <a:pt x="42" y="60"/>
                </a:lnTo>
                <a:close/>
              </a:path>
            </a:pathLst>
          </a:custGeom>
          <a:solidFill>
            <a:srgbClr val="5792CE"/>
          </a:solidFill>
          <a:ln>
            <a:noFill/>
          </a:ln>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ndParaRPr>
          </a:p>
        </p:txBody>
      </p:sp>
      <p:sp>
        <p:nvSpPr>
          <p:cNvPr id="11" name="TextBox 10">
            <a:extLst>
              <a:ext uri="{FF2B5EF4-FFF2-40B4-BE49-F238E27FC236}">
                <a16:creationId xmlns:a16="http://schemas.microsoft.com/office/drawing/2014/main" id="{3C915F19-E673-AA9F-F88A-F935A743A284}"/>
              </a:ext>
            </a:extLst>
          </p:cNvPr>
          <p:cNvSpPr txBox="1"/>
          <p:nvPr/>
        </p:nvSpPr>
        <p:spPr>
          <a:xfrm>
            <a:off x="7137400" y="2500551"/>
            <a:ext cx="4254500" cy="923330"/>
          </a:xfrm>
          <a:prstGeom prst="rect">
            <a:avLst/>
          </a:prstGeom>
          <a:noFill/>
        </p:spPr>
        <p:txBody>
          <a:bodyPr wrap="square" lIns="91440" tIns="45720" rIns="91440" bIns="45720" rtlCol="0" anchor="t">
            <a:spAutoFit/>
          </a:bodyPr>
          <a:lstStyle/>
          <a:p>
            <a:r>
              <a:rPr lang="en-GB" err="1">
                <a:solidFill>
                  <a:srgbClr val="FFFFFF"/>
                </a:solidFill>
                <a:latin typeface="Arial" panose="020B0604020202020204" pitchFamily="34" charset="0"/>
                <a:ea typeface="+mn-lt"/>
                <a:cs typeface="Arial" panose="020B0604020202020204" pitchFamily="34" charset="0"/>
              </a:rPr>
              <a:t>Zajistěte</a:t>
            </a:r>
            <a:r>
              <a:rPr lang="en-GB">
                <a:solidFill>
                  <a:srgbClr val="FFFFFF"/>
                </a:solidFill>
                <a:latin typeface="Arial" panose="020B0604020202020204" pitchFamily="34" charset="0"/>
                <a:ea typeface="+mn-lt"/>
                <a:cs typeface="Arial" panose="020B0604020202020204" pitchFamily="34" charset="0"/>
              </a:rPr>
              <a:t> </a:t>
            </a:r>
            <a:r>
              <a:rPr lang="en-GB" err="1">
                <a:solidFill>
                  <a:srgbClr val="FFFFFF"/>
                </a:solidFill>
                <a:latin typeface="Arial" panose="020B0604020202020204" pitchFamily="34" charset="0"/>
                <a:ea typeface="+mn-lt"/>
                <a:cs typeface="Arial" panose="020B0604020202020204" pitchFamily="34" charset="0"/>
              </a:rPr>
              <a:t>snadný</a:t>
            </a:r>
            <a:r>
              <a:rPr lang="en-GB">
                <a:solidFill>
                  <a:srgbClr val="FFFFFF"/>
                </a:solidFill>
                <a:latin typeface="Arial" panose="020B0604020202020204" pitchFamily="34" charset="0"/>
                <a:ea typeface="+mn-lt"/>
                <a:cs typeface="Arial" panose="020B0604020202020204" pitchFamily="34" charset="0"/>
              </a:rPr>
              <a:t> </a:t>
            </a:r>
            <a:r>
              <a:rPr lang="en-GB" err="1">
                <a:solidFill>
                  <a:srgbClr val="FFFFFF"/>
                </a:solidFill>
                <a:latin typeface="Arial" panose="020B0604020202020204" pitchFamily="34" charset="0"/>
                <a:ea typeface="+mn-lt"/>
                <a:cs typeface="Arial" panose="020B0604020202020204" pitchFamily="34" charset="0"/>
              </a:rPr>
              <a:t>přístup</a:t>
            </a:r>
            <a:r>
              <a:rPr lang="en-GB">
                <a:solidFill>
                  <a:srgbClr val="FFFFFF"/>
                </a:solidFill>
                <a:latin typeface="Arial" panose="020B0604020202020204" pitchFamily="34" charset="0"/>
                <a:ea typeface="+mn-lt"/>
                <a:cs typeface="Arial" panose="020B0604020202020204" pitchFamily="34" charset="0"/>
              </a:rPr>
              <a:t> </a:t>
            </a:r>
            <a:r>
              <a:rPr lang="en-GB" err="1">
                <a:solidFill>
                  <a:srgbClr val="FFFFFF"/>
                </a:solidFill>
                <a:latin typeface="Arial" panose="020B0604020202020204" pitchFamily="34" charset="0"/>
                <a:ea typeface="+mn-lt"/>
                <a:cs typeface="Arial" panose="020B0604020202020204" pitchFamily="34" charset="0"/>
              </a:rPr>
              <a:t>ke</a:t>
            </a:r>
            <a:r>
              <a:rPr lang="en-GB">
                <a:solidFill>
                  <a:srgbClr val="FFFFFF"/>
                </a:solidFill>
                <a:latin typeface="Arial" panose="020B0604020202020204" pitchFamily="34" charset="0"/>
                <a:ea typeface="+mn-lt"/>
                <a:cs typeface="Arial" panose="020B0604020202020204" pitchFamily="34" charset="0"/>
              </a:rPr>
              <a:t> </a:t>
            </a:r>
            <a:r>
              <a:rPr lang="en-GB" err="1">
                <a:solidFill>
                  <a:srgbClr val="FFFFFF"/>
                </a:solidFill>
                <a:latin typeface="Arial" panose="020B0604020202020204" pitchFamily="34" charset="0"/>
                <a:ea typeface="+mn-lt"/>
                <a:cs typeface="Arial" panose="020B0604020202020204" pitchFamily="34" charset="0"/>
              </a:rPr>
              <a:t>všem</a:t>
            </a:r>
            <a:r>
              <a:rPr lang="en-GB">
                <a:solidFill>
                  <a:srgbClr val="FFFFFF"/>
                </a:solidFill>
                <a:latin typeface="Arial" panose="020B0604020202020204" pitchFamily="34" charset="0"/>
                <a:ea typeface="+mn-lt"/>
                <a:cs typeface="Arial" panose="020B0604020202020204" pitchFamily="34" charset="0"/>
              </a:rPr>
              <a:t> </a:t>
            </a:r>
            <a:r>
              <a:rPr lang="en-GB" err="1">
                <a:solidFill>
                  <a:srgbClr val="FFFFFF"/>
                </a:solidFill>
                <a:latin typeface="Arial" panose="020B0604020202020204" pitchFamily="34" charset="0"/>
                <a:ea typeface="+mn-lt"/>
                <a:cs typeface="Arial" panose="020B0604020202020204" pitchFamily="34" charset="0"/>
              </a:rPr>
              <a:t>linkám</a:t>
            </a:r>
            <a:r>
              <a:rPr lang="en-GB">
                <a:solidFill>
                  <a:srgbClr val="FFFFFF"/>
                </a:solidFill>
                <a:latin typeface="Arial" panose="020B0604020202020204" pitchFamily="34" charset="0"/>
                <a:ea typeface="+mn-lt"/>
                <a:cs typeface="Arial" panose="020B0604020202020204" pitchFamily="34" charset="0"/>
              </a:rPr>
              <a:t> </a:t>
            </a:r>
            <a:r>
              <a:rPr lang="en-GB" err="1">
                <a:solidFill>
                  <a:srgbClr val="FFFFFF"/>
                </a:solidFill>
                <a:latin typeface="Arial" panose="020B0604020202020204" pitchFamily="34" charset="0"/>
                <a:ea typeface="+mn-lt"/>
                <a:cs typeface="Arial" panose="020B0604020202020204" pitchFamily="34" charset="0"/>
              </a:rPr>
              <a:t>podpory</a:t>
            </a:r>
            <a:r>
              <a:rPr lang="en-GB">
                <a:solidFill>
                  <a:srgbClr val="FFFFFF"/>
                </a:solidFill>
                <a:latin typeface="Arial" panose="020B0604020202020204" pitchFamily="34" charset="0"/>
                <a:ea typeface="+mn-lt"/>
                <a:cs typeface="Arial" panose="020B0604020202020204" pitchFamily="34" charset="0"/>
              </a:rPr>
              <a:t>, </a:t>
            </a:r>
            <a:r>
              <a:rPr lang="en-GB" err="1">
                <a:solidFill>
                  <a:srgbClr val="FFFFFF"/>
                </a:solidFill>
                <a:latin typeface="Arial" panose="020B0604020202020204" pitchFamily="34" charset="0"/>
                <a:ea typeface="+mn-lt"/>
                <a:cs typeface="Arial" panose="020B0604020202020204" pitchFamily="34" charset="0"/>
              </a:rPr>
              <a:t>službám</a:t>
            </a:r>
            <a:r>
              <a:rPr lang="en-GB">
                <a:solidFill>
                  <a:srgbClr val="FFFFFF"/>
                </a:solidFill>
                <a:latin typeface="Arial" panose="020B0604020202020204" pitchFamily="34" charset="0"/>
                <a:ea typeface="+mn-lt"/>
                <a:cs typeface="Arial" panose="020B0604020202020204" pitchFamily="34" charset="0"/>
              </a:rPr>
              <a:t> a </a:t>
            </a:r>
            <a:r>
              <a:rPr lang="en-GB" err="1">
                <a:solidFill>
                  <a:srgbClr val="FFFFFF"/>
                </a:solidFill>
                <a:latin typeface="Arial" panose="020B0604020202020204" pitchFamily="34" charset="0"/>
                <a:ea typeface="+mn-lt"/>
                <a:cs typeface="Arial" panose="020B0604020202020204" pitchFamily="34" charset="0"/>
              </a:rPr>
              <a:t>způsobům</a:t>
            </a:r>
            <a:r>
              <a:rPr lang="en-GB">
                <a:solidFill>
                  <a:srgbClr val="FFFFFF"/>
                </a:solidFill>
                <a:latin typeface="Arial" panose="020B0604020202020204" pitchFamily="34" charset="0"/>
                <a:ea typeface="+mn-lt"/>
                <a:cs typeface="Arial" panose="020B0604020202020204" pitchFamily="34" charset="0"/>
              </a:rPr>
              <a:t> </a:t>
            </a:r>
            <a:r>
              <a:rPr lang="en-GB" err="1">
                <a:solidFill>
                  <a:srgbClr val="FFFFFF"/>
                </a:solidFill>
                <a:latin typeface="Arial" panose="020B0604020202020204" pitchFamily="34" charset="0"/>
                <a:ea typeface="+mn-lt"/>
                <a:cs typeface="Arial" panose="020B0604020202020204" pitchFamily="34" charset="0"/>
              </a:rPr>
              <a:t>nahlašování</a:t>
            </a:r>
          </a:p>
        </p:txBody>
      </p:sp>
      <p:sp>
        <p:nvSpPr>
          <p:cNvPr id="12" name="TextBox 11">
            <a:extLst>
              <a:ext uri="{FF2B5EF4-FFF2-40B4-BE49-F238E27FC236}">
                <a16:creationId xmlns:a16="http://schemas.microsoft.com/office/drawing/2014/main" id="{40200A18-F5BD-A09D-3D18-29631190E9B7}"/>
              </a:ext>
            </a:extLst>
          </p:cNvPr>
          <p:cNvSpPr txBox="1"/>
          <p:nvPr/>
        </p:nvSpPr>
        <p:spPr>
          <a:xfrm>
            <a:off x="7137400" y="3579472"/>
            <a:ext cx="4724400" cy="1477328"/>
          </a:xfrm>
          <a:prstGeom prst="rect">
            <a:avLst/>
          </a:prstGeom>
          <a:noFill/>
        </p:spPr>
        <p:txBody>
          <a:bodyPr wrap="square" lIns="91440" tIns="45720" rIns="91440" bIns="45720" rtlCol="0" anchor="t">
            <a:spAutoFit/>
          </a:bodyPr>
          <a:lstStyle/>
          <a:p>
            <a:r>
              <a:rPr lang="en-GB" err="1">
                <a:solidFill>
                  <a:srgbClr val="FFFFFF"/>
                </a:solidFill>
                <a:latin typeface="Arial" panose="020B0604020202020204" pitchFamily="34" charset="0"/>
                <a:ea typeface="+mn-lt"/>
                <a:cs typeface="Arial" panose="020B0604020202020204" pitchFamily="34" charset="0"/>
              </a:rPr>
              <a:t>Zaměřte</a:t>
            </a:r>
            <a:r>
              <a:rPr lang="en-GB">
                <a:solidFill>
                  <a:srgbClr val="FFFFFF"/>
                </a:solidFill>
                <a:latin typeface="Arial" panose="020B0604020202020204" pitchFamily="34" charset="0"/>
                <a:ea typeface="+mn-lt"/>
                <a:cs typeface="Arial" panose="020B0604020202020204" pitchFamily="34" charset="0"/>
              </a:rPr>
              <a:t> se </a:t>
            </a:r>
            <a:r>
              <a:rPr lang="en-GB" err="1">
                <a:solidFill>
                  <a:srgbClr val="FFFFFF"/>
                </a:solidFill>
                <a:latin typeface="Arial" panose="020B0604020202020204" pitchFamily="34" charset="0"/>
                <a:ea typeface="+mn-lt"/>
                <a:cs typeface="Arial" panose="020B0604020202020204" pitchFamily="34" charset="0"/>
              </a:rPr>
              <a:t>na</a:t>
            </a:r>
            <a:r>
              <a:rPr lang="en-GB">
                <a:solidFill>
                  <a:srgbClr val="FFFFFF"/>
                </a:solidFill>
                <a:latin typeface="Arial" panose="020B0604020202020204" pitchFamily="34" charset="0"/>
                <a:ea typeface="+mn-lt"/>
                <a:cs typeface="Arial" panose="020B0604020202020204" pitchFamily="34" charset="0"/>
              </a:rPr>
              <a:t> </a:t>
            </a:r>
            <a:r>
              <a:rPr lang="en-GB" err="1">
                <a:solidFill>
                  <a:srgbClr val="FFFFFF"/>
                </a:solidFill>
                <a:latin typeface="Arial" panose="020B0604020202020204" pitchFamily="34" charset="0"/>
                <a:ea typeface="+mn-lt"/>
                <a:cs typeface="Arial" panose="020B0604020202020204" pitchFamily="34" charset="0"/>
              </a:rPr>
              <a:t>nově</a:t>
            </a:r>
            <a:r>
              <a:rPr lang="en-GB">
                <a:solidFill>
                  <a:srgbClr val="FFFFFF"/>
                </a:solidFill>
                <a:latin typeface="Arial" panose="020B0604020202020204" pitchFamily="34" charset="0"/>
                <a:ea typeface="+mn-lt"/>
                <a:cs typeface="Arial" panose="020B0604020202020204" pitchFamily="34" charset="0"/>
              </a:rPr>
              <a:t> </a:t>
            </a:r>
            <a:r>
              <a:rPr lang="en-GB" err="1">
                <a:solidFill>
                  <a:srgbClr val="FFFFFF"/>
                </a:solidFill>
                <a:latin typeface="Arial" panose="020B0604020202020204" pitchFamily="34" charset="0"/>
                <a:ea typeface="+mn-lt"/>
                <a:cs typeface="Arial" panose="020B0604020202020204" pitchFamily="34" charset="0"/>
              </a:rPr>
              <a:t>příchozí</a:t>
            </a:r>
            <a:r>
              <a:rPr lang="en-GB">
                <a:solidFill>
                  <a:srgbClr val="FFFFFF"/>
                </a:solidFill>
                <a:latin typeface="Arial" panose="020B0604020202020204" pitchFamily="34" charset="0"/>
                <a:ea typeface="+mn-lt"/>
                <a:cs typeface="Arial" panose="020B0604020202020204" pitchFamily="34" charset="0"/>
              </a:rPr>
              <a:t> (</a:t>
            </a:r>
            <a:r>
              <a:rPr lang="en-GB" err="1">
                <a:solidFill>
                  <a:srgbClr val="FFFFFF"/>
                </a:solidFill>
                <a:latin typeface="Arial" panose="020B0604020202020204" pitchFamily="34" charset="0"/>
                <a:ea typeface="+mn-lt"/>
                <a:cs typeface="Arial" panose="020B0604020202020204" pitchFamily="34" charset="0"/>
              </a:rPr>
              <a:t>zaměstnanectvo</a:t>
            </a:r>
            <a:r>
              <a:rPr lang="en-GB">
                <a:solidFill>
                  <a:srgbClr val="FFFFFF"/>
                </a:solidFill>
                <a:latin typeface="Arial" panose="020B0604020202020204" pitchFamily="34" charset="0"/>
                <a:ea typeface="+mn-lt"/>
                <a:cs typeface="Arial" panose="020B0604020202020204" pitchFamily="34" charset="0"/>
              </a:rPr>
              <a:t> a </a:t>
            </a:r>
            <a:r>
              <a:rPr lang="en-GB" err="1">
                <a:solidFill>
                  <a:srgbClr val="FFFFFF"/>
                </a:solidFill>
                <a:latin typeface="Arial" panose="020B0604020202020204" pitchFamily="34" charset="0"/>
                <a:ea typeface="+mn-lt"/>
                <a:cs typeface="Arial" panose="020B0604020202020204" pitchFamily="34" charset="0"/>
              </a:rPr>
              <a:t>studující</a:t>
            </a:r>
            <a:r>
              <a:rPr lang="en-GB">
                <a:solidFill>
                  <a:srgbClr val="FFFFFF"/>
                </a:solidFill>
                <a:latin typeface="Arial" panose="020B0604020202020204" pitchFamily="34" charset="0"/>
                <a:ea typeface="+mn-lt"/>
                <a:cs typeface="Arial" panose="020B0604020202020204" pitchFamily="34" charset="0"/>
              </a:rPr>
              <a:t>), a </a:t>
            </a:r>
            <a:r>
              <a:rPr lang="en-GB" err="1">
                <a:solidFill>
                  <a:srgbClr val="FFFFFF"/>
                </a:solidFill>
                <a:latin typeface="Arial" panose="020B0604020202020204" pitchFamily="34" charset="0"/>
                <a:ea typeface="+mn-lt"/>
                <a:cs typeface="Arial" panose="020B0604020202020204" pitchFamily="34" charset="0"/>
              </a:rPr>
              <a:t>poskytněte</a:t>
            </a:r>
            <a:r>
              <a:rPr lang="en-GB">
                <a:solidFill>
                  <a:srgbClr val="FFFFFF"/>
                </a:solidFill>
                <a:latin typeface="Arial" panose="020B0604020202020204" pitchFamily="34" charset="0"/>
                <a:ea typeface="+mn-lt"/>
                <a:cs typeface="Arial" panose="020B0604020202020204" pitchFamily="34" charset="0"/>
              </a:rPr>
              <a:t> </a:t>
            </a:r>
            <a:r>
              <a:rPr lang="en-GB" err="1">
                <a:solidFill>
                  <a:srgbClr val="FFFFFF"/>
                </a:solidFill>
                <a:latin typeface="Arial" panose="020B0604020202020204" pitchFamily="34" charset="0"/>
                <a:ea typeface="+mn-lt"/>
                <a:cs typeface="Arial" panose="020B0604020202020204" pitchFamily="34" charset="0"/>
              </a:rPr>
              <a:t>materiály</a:t>
            </a:r>
            <a:r>
              <a:rPr lang="en-GB">
                <a:solidFill>
                  <a:srgbClr val="FFFFFF"/>
                </a:solidFill>
                <a:latin typeface="Arial" panose="020B0604020202020204" pitchFamily="34" charset="0"/>
                <a:ea typeface="+mn-lt"/>
                <a:cs typeface="Arial" panose="020B0604020202020204" pitchFamily="34" charset="0"/>
              </a:rPr>
              <a:t> </a:t>
            </a:r>
            <a:r>
              <a:rPr lang="en-GB" err="1">
                <a:solidFill>
                  <a:srgbClr val="FFFFFF"/>
                </a:solidFill>
                <a:latin typeface="Arial" panose="020B0604020202020204" pitchFamily="34" charset="0"/>
                <a:ea typeface="+mn-lt"/>
                <a:cs typeface="Arial" panose="020B0604020202020204" pitchFamily="34" charset="0"/>
              </a:rPr>
              <a:t>vysvětlující</a:t>
            </a:r>
            <a:r>
              <a:rPr lang="en-GB">
                <a:solidFill>
                  <a:srgbClr val="FFFFFF"/>
                </a:solidFill>
                <a:latin typeface="Arial" panose="020B0604020202020204" pitchFamily="34" charset="0"/>
                <a:ea typeface="+mn-lt"/>
                <a:cs typeface="Arial" panose="020B0604020202020204" pitchFamily="34" charset="0"/>
              </a:rPr>
              <a:t> co je </a:t>
            </a:r>
            <a:r>
              <a:rPr lang="en-GB" err="1">
                <a:solidFill>
                  <a:srgbClr val="FFFFFF"/>
                </a:solidFill>
                <a:latin typeface="Arial" panose="020B0604020202020204" pitchFamily="34" charset="0"/>
                <a:ea typeface="+mn-lt"/>
                <a:cs typeface="Arial" panose="020B0604020202020204" pitchFamily="34" charset="0"/>
              </a:rPr>
              <a:t>genderově</a:t>
            </a:r>
            <a:r>
              <a:rPr lang="en-GB">
                <a:solidFill>
                  <a:srgbClr val="FFFFFF"/>
                </a:solidFill>
                <a:latin typeface="Arial" panose="020B0604020202020204" pitchFamily="34" charset="0"/>
                <a:ea typeface="+mn-lt"/>
                <a:cs typeface="Arial" panose="020B0604020202020204" pitchFamily="34" charset="0"/>
              </a:rPr>
              <a:t> </a:t>
            </a:r>
            <a:r>
              <a:rPr lang="en-GB" err="1">
                <a:solidFill>
                  <a:srgbClr val="FFFFFF"/>
                </a:solidFill>
                <a:latin typeface="Arial" panose="020B0604020202020204" pitchFamily="34" charset="0"/>
                <a:ea typeface="+mn-lt"/>
                <a:cs typeface="Arial" panose="020B0604020202020204" pitchFamily="34" charset="0"/>
              </a:rPr>
              <a:t>podmíněné</a:t>
            </a:r>
            <a:r>
              <a:rPr lang="en-GB">
                <a:solidFill>
                  <a:srgbClr val="FFFFFF"/>
                </a:solidFill>
                <a:latin typeface="Arial" panose="020B0604020202020204" pitchFamily="34" charset="0"/>
                <a:ea typeface="+mn-lt"/>
                <a:cs typeface="Arial" panose="020B0604020202020204" pitchFamily="34" charset="0"/>
              </a:rPr>
              <a:t> </a:t>
            </a:r>
            <a:r>
              <a:rPr lang="en-GB" err="1">
                <a:solidFill>
                  <a:srgbClr val="FFFFFF"/>
                </a:solidFill>
                <a:latin typeface="Arial" panose="020B0604020202020204" pitchFamily="34" charset="0"/>
                <a:ea typeface="+mn-lt"/>
                <a:cs typeface="Arial" panose="020B0604020202020204" pitchFamily="34" charset="0"/>
              </a:rPr>
              <a:t>násilí</a:t>
            </a:r>
            <a:r>
              <a:rPr lang="en-GB">
                <a:solidFill>
                  <a:srgbClr val="FFFFFF"/>
                </a:solidFill>
                <a:latin typeface="Arial" panose="020B0604020202020204" pitchFamily="34" charset="0"/>
                <a:ea typeface="+mn-lt"/>
                <a:cs typeface="Arial" panose="020B0604020202020204" pitchFamily="34" charset="0"/>
              </a:rPr>
              <a:t> a </a:t>
            </a:r>
            <a:r>
              <a:rPr lang="en-GB" err="1">
                <a:solidFill>
                  <a:srgbClr val="FFFFFF"/>
                </a:solidFill>
                <a:latin typeface="Arial" panose="020B0604020202020204" pitchFamily="34" charset="0"/>
                <a:ea typeface="+mn-lt"/>
                <a:cs typeface="Arial" panose="020B0604020202020204" pitchFamily="34" charset="0"/>
              </a:rPr>
              <a:t>jakou</a:t>
            </a:r>
            <a:r>
              <a:rPr lang="en-GB">
                <a:solidFill>
                  <a:srgbClr val="FFFFFF"/>
                </a:solidFill>
                <a:latin typeface="Arial" panose="020B0604020202020204" pitchFamily="34" charset="0"/>
                <a:ea typeface="+mn-lt"/>
                <a:cs typeface="Arial" panose="020B0604020202020204" pitchFamily="34" charset="0"/>
              </a:rPr>
              <a:t> </a:t>
            </a:r>
            <a:r>
              <a:rPr lang="en-GB" err="1">
                <a:solidFill>
                  <a:srgbClr val="FFFFFF"/>
                </a:solidFill>
                <a:latin typeface="Arial" panose="020B0604020202020204" pitchFamily="34" charset="0"/>
                <a:ea typeface="+mn-lt"/>
                <a:cs typeface="Arial" panose="020B0604020202020204" pitchFamily="34" charset="0"/>
              </a:rPr>
              <a:t>institucionální</a:t>
            </a:r>
            <a:r>
              <a:rPr lang="en-GB">
                <a:solidFill>
                  <a:srgbClr val="FFFFFF"/>
                </a:solidFill>
                <a:latin typeface="Arial" panose="020B0604020202020204" pitchFamily="34" charset="0"/>
                <a:ea typeface="+mn-lt"/>
                <a:cs typeface="Arial" panose="020B0604020202020204" pitchFamily="34" charset="0"/>
              </a:rPr>
              <a:t> </a:t>
            </a:r>
            <a:r>
              <a:rPr lang="en-GB" err="1">
                <a:solidFill>
                  <a:srgbClr val="FFFFFF"/>
                </a:solidFill>
                <a:latin typeface="Arial" panose="020B0604020202020204" pitchFamily="34" charset="0"/>
                <a:ea typeface="+mn-lt"/>
                <a:cs typeface="Arial" panose="020B0604020202020204" pitchFamily="34" charset="0"/>
              </a:rPr>
              <a:t>podporu</a:t>
            </a:r>
            <a:r>
              <a:rPr lang="en-GB">
                <a:solidFill>
                  <a:srgbClr val="FFFFFF"/>
                </a:solidFill>
                <a:latin typeface="Arial" panose="020B0604020202020204" pitchFamily="34" charset="0"/>
                <a:ea typeface="+mn-lt"/>
                <a:cs typeface="Arial" panose="020B0604020202020204" pitchFamily="34" charset="0"/>
              </a:rPr>
              <a:t> </a:t>
            </a:r>
            <a:r>
              <a:rPr lang="en-GB" err="1">
                <a:solidFill>
                  <a:srgbClr val="FFFFFF"/>
                </a:solidFill>
                <a:latin typeface="Arial" panose="020B0604020202020204" pitchFamily="34" charset="0"/>
                <a:ea typeface="+mn-lt"/>
                <a:cs typeface="Arial" panose="020B0604020202020204" pitchFamily="34" charset="0"/>
              </a:rPr>
              <a:t>nabízíte</a:t>
            </a:r>
            <a:endParaRPr lang="en-GB" err="1">
              <a:solidFill>
                <a:srgbClr val="FFFFFF"/>
              </a:solidFill>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F19D3D97-4E4A-8704-4875-5D4330010D98}"/>
              </a:ext>
            </a:extLst>
          </p:cNvPr>
          <p:cNvSpPr txBox="1"/>
          <p:nvPr/>
        </p:nvSpPr>
        <p:spPr>
          <a:xfrm>
            <a:off x="7137399" y="5211696"/>
            <a:ext cx="4727940" cy="935822"/>
          </a:xfrm>
          <a:prstGeom prst="rect">
            <a:avLst/>
          </a:prstGeom>
          <a:noFill/>
        </p:spPr>
        <p:txBody>
          <a:bodyPr wrap="square" lIns="91440" tIns="45720" rIns="91440" bIns="45720" rtlCol="0" anchor="t">
            <a:spAutoFit/>
          </a:bodyPr>
          <a:lstStyle/>
          <a:p>
            <a:r>
              <a:rPr lang="en-GB" err="1">
                <a:solidFill>
                  <a:srgbClr val="FFFFFF"/>
                </a:solidFill>
                <a:latin typeface="Arial" panose="020B0604020202020204" pitchFamily="34" charset="0"/>
                <a:ea typeface="+mn-lt"/>
                <a:cs typeface="Arial" panose="020B0604020202020204" pitchFamily="34" charset="0"/>
              </a:rPr>
              <a:t>Vytvořte</a:t>
            </a:r>
            <a:r>
              <a:rPr lang="en-GB">
                <a:solidFill>
                  <a:srgbClr val="FFFFFF"/>
                </a:solidFill>
                <a:latin typeface="Arial" panose="020B0604020202020204" pitchFamily="34" charset="0"/>
                <a:ea typeface="+mn-lt"/>
                <a:cs typeface="Arial" panose="020B0604020202020204" pitchFamily="34" charset="0"/>
              </a:rPr>
              <a:t> </a:t>
            </a:r>
            <a:r>
              <a:rPr lang="en-GB" err="1">
                <a:solidFill>
                  <a:srgbClr val="FFFFFF"/>
                </a:solidFill>
                <a:latin typeface="Arial" panose="020B0604020202020204" pitchFamily="34" charset="0"/>
                <a:ea typeface="+mn-lt"/>
                <a:cs typeface="Arial" panose="020B0604020202020204" pitchFamily="34" charset="0"/>
              </a:rPr>
              <a:t>pracovní</a:t>
            </a:r>
            <a:r>
              <a:rPr lang="en-GB">
                <a:solidFill>
                  <a:srgbClr val="FFFFFF"/>
                </a:solidFill>
                <a:latin typeface="Arial" panose="020B0604020202020204" pitchFamily="34" charset="0"/>
                <a:ea typeface="+mn-lt"/>
                <a:cs typeface="Arial" panose="020B0604020202020204" pitchFamily="34" charset="0"/>
              </a:rPr>
              <a:t> </a:t>
            </a:r>
            <a:r>
              <a:rPr lang="en-GB" err="1">
                <a:solidFill>
                  <a:srgbClr val="FFFFFF"/>
                </a:solidFill>
                <a:latin typeface="Arial" panose="020B0604020202020204" pitchFamily="34" charset="0"/>
                <a:ea typeface="+mn-lt"/>
                <a:cs typeface="Arial" panose="020B0604020202020204" pitchFamily="34" charset="0"/>
              </a:rPr>
              <a:t>skupinu</a:t>
            </a:r>
            <a:r>
              <a:rPr lang="en-GB">
                <a:solidFill>
                  <a:srgbClr val="FFFFFF"/>
                </a:solidFill>
                <a:latin typeface="Arial" panose="020B0604020202020204" pitchFamily="34" charset="0"/>
                <a:ea typeface="+mn-lt"/>
                <a:cs typeface="Arial" panose="020B0604020202020204" pitchFamily="34" charset="0"/>
              </a:rPr>
              <a:t> pro </a:t>
            </a:r>
            <a:r>
              <a:rPr lang="en-GB" err="1">
                <a:solidFill>
                  <a:srgbClr val="FFFFFF"/>
                </a:solidFill>
                <a:latin typeface="Arial" panose="020B0604020202020204" pitchFamily="34" charset="0"/>
                <a:ea typeface="+mn-lt"/>
                <a:cs typeface="Arial" panose="020B0604020202020204" pitchFamily="34" charset="0"/>
              </a:rPr>
              <a:t>prevenci</a:t>
            </a:r>
            <a:r>
              <a:rPr lang="en-GB">
                <a:solidFill>
                  <a:srgbClr val="FFFFFF"/>
                </a:solidFill>
                <a:latin typeface="Arial" panose="020B0604020202020204" pitchFamily="34" charset="0"/>
                <a:ea typeface="+mn-lt"/>
                <a:cs typeface="Arial" panose="020B0604020202020204" pitchFamily="34" charset="0"/>
              </a:rPr>
              <a:t>, </a:t>
            </a:r>
            <a:r>
              <a:rPr lang="en-GB" err="1">
                <a:solidFill>
                  <a:srgbClr val="FFFFFF"/>
                </a:solidFill>
                <a:latin typeface="Arial" panose="020B0604020202020204" pitchFamily="34" charset="0"/>
                <a:ea typeface="+mn-lt"/>
                <a:cs typeface="Arial" panose="020B0604020202020204" pitchFamily="34" charset="0"/>
              </a:rPr>
              <a:t>která</a:t>
            </a:r>
            <a:r>
              <a:rPr lang="en-GB">
                <a:solidFill>
                  <a:srgbClr val="FFFFFF"/>
                </a:solidFill>
                <a:latin typeface="Arial" panose="020B0604020202020204" pitchFamily="34" charset="0"/>
                <a:ea typeface="+mn-lt"/>
                <a:cs typeface="Arial" panose="020B0604020202020204" pitchFamily="34" charset="0"/>
              </a:rPr>
              <a:t> </a:t>
            </a:r>
            <a:r>
              <a:rPr lang="en-GB" err="1">
                <a:solidFill>
                  <a:srgbClr val="FFFFFF"/>
                </a:solidFill>
                <a:latin typeface="Arial" panose="020B0604020202020204" pitchFamily="34" charset="0"/>
                <a:ea typeface="+mn-lt"/>
                <a:cs typeface="Arial" panose="020B0604020202020204" pitchFamily="34" charset="0"/>
              </a:rPr>
              <a:t>bude</a:t>
            </a:r>
            <a:r>
              <a:rPr lang="en-GB">
                <a:solidFill>
                  <a:srgbClr val="FFFFFF"/>
                </a:solidFill>
                <a:latin typeface="Arial" panose="020B0604020202020204" pitchFamily="34" charset="0"/>
                <a:ea typeface="+mn-lt"/>
                <a:cs typeface="Arial" panose="020B0604020202020204" pitchFamily="34" charset="0"/>
              </a:rPr>
              <a:t> </a:t>
            </a:r>
            <a:r>
              <a:rPr lang="en-GB" err="1">
                <a:solidFill>
                  <a:srgbClr val="FFFFFF"/>
                </a:solidFill>
                <a:latin typeface="Arial" panose="020B0604020202020204" pitchFamily="34" charset="0"/>
                <a:ea typeface="+mn-lt"/>
                <a:cs typeface="Arial" panose="020B0604020202020204" pitchFamily="34" charset="0"/>
              </a:rPr>
              <a:t>zodpovědná</a:t>
            </a:r>
            <a:r>
              <a:rPr lang="en-GB">
                <a:solidFill>
                  <a:srgbClr val="FFFFFF"/>
                </a:solidFill>
                <a:latin typeface="Arial" panose="020B0604020202020204" pitchFamily="34" charset="0"/>
                <a:ea typeface="+mn-lt"/>
                <a:cs typeface="Arial" panose="020B0604020202020204" pitchFamily="34" charset="0"/>
              </a:rPr>
              <a:t> za </a:t>
            </a:r>
            <a:r>
              <a:rPr lang="en-GB" err="1">
                <a:solidFill>
                  <a:srgbClr val="FFFFFF"/>
                </a:solidFill>
                <a:latin typeface="Arial" panose="020B0604020202020204" pitchFamily="34" charset="0"/>
                <a:ea typeface="+mn-lt"/>
                <a:cs typeface="Arial" panose="020B0604020202020204" pitchFamily="34" charset="0"/>
              </a:rPr>
              <a:t>návrh</a:t>
            </a:r>
            <a:r>
              <a:rPr lang="en-GB">
                <a:solidFill>
                  <a:srgbClr val="FFFFFF"/>
                </a:solidFill>
                <a:latin typeface="Arial" panose="020B0604020202020204" pitchFamily="34" charset="0"/>
                <a:ea typeface="+mn-lt"/>
                <a:cs typeface="Arial" panose="020B0604020202020204" pitchFamily="34" charset="0"/>
              </a:rPr>
              <a:t> a </a:t>
            </a:r>
            <a:r>
              <a:rPr lang="en-GB" err="1">
                <a:solidFill>
                  <a:srgbClr val="FFFFFF"/>
                </a:solidFill>
                <a:latin typeface="Arial" panose="020B0604020202020204" pitchFamily="34" charset="0"/>
                <a:ea typeface="+mn-lt"/>
                <a:cs typeface="Arial" panose="020B0604020202020204" pitchFamily="34" charset="0"/>
              </a:rPr>
              <a:t>realizaci</a:t>
            </a:r>
            <a:r>
              <a:rPr lang="en-GB">
                <a:solidFill>
                  <a:srgbClr val="FFFFFF"/>
                </a:solidFill>
                <a:latin typeface="Arial" panose="020B0604020202020204" pitchFamily="34" charset="0"/>
                <a:ea typeface="+mn-lt"/>
                <a:cs typeface="Arial" panose="020B0604020202020204" pitchFamily="34" charset="0"/>
              </a:rPr>
              <a:t> </a:t>
            </a:r>
            <a:r>
              <a:rPr lang="en-GB" err="1">
                <a:solidFill>
                  <a:srgbClr val="FFFFFF"/>
                </a:solidFill>
                <a:latin typeface="Arial" panose="020B0604020202020204" pitchFamily="34" charset="0"/>
                <a:ea typeface="+mn-lt"/>
                <a:cs typeface="Arial" panose="020B0604020202020204" pitchFamily="34" charset="0"/>
              </a:rPr>
              <a:t>postupů</a:t>
            </a:r>
            <a:r>
              <a:rPr lang="en-GB">
                <a:solidFill>
                  <a:srgbClr val="FFFFFF"/>
                </a:solidFill>
                <a:latin typeface="Arial" panose="020B0604020202020204" pitchFamily="34" charset="0"/>
                <a:ea typeface="+mn-lt"/>
                <a:cs typeface="Arial" panose="020B0604020202020204" pitchFamily="34" charset="0"/>
              </a:rPr>
              <a:t> a </a:t>
            </a:r>
            <a:r>
              <a:rPr lang="en-GB" err="1">
                <a:solidFill>
                  <a:srgbClr val="FFFFFF"/>
                </a:solidFill>
                <a:latin typeface="Arial" panose="020B0604020202020204" pitchFamily="34" charset="0"/>
                <a:ea typeface="+mn-lt"/>
                <a:cs typeface="Arial" panose="020B0604020202020204" pitchFamily="34" charset="0"/>
              </a:rPr>
              <a:t>aktivit</a:t>
            </a:r>
          </a:p>
        </p:txBody>
      </p:sp>
      <p:sp>
        <p:nvSpPr>
          <p:cNvPr id="14" name="Freeform 224">
            <a:extLst>
              <a:ext uri="{FF2B5EF4-FFF2-40B4-BE49-F238E27FC236}">
                <a16:creationId xmlns:a16="http://schemas.microsoft.com/office/drawing/2014/main" id="{037C6E2A-A0E6-E8B3-C670-48E01BF90D04}"/>
              </a:ext>
            </a:extLst>
          </p:cNvPr>
          <p:cNvSpPr>
            <a:spLocks noEditPoints="1"/>
          </p:cNvSpPr>
          <p:nvPr/>
        </p:nvSpPr>
        <p:spPr bwMode="auto">
          <a:xfrm>
            <a:off x="6427745" y="5254102"/>
            <a:ext cx="455914" cy="419259"/>
          </a:xfrm>
          <a:custGeom>
            <a:avLst/>
            <a:gdLst>
              <a:gd name="T0" fmla="*/ 76 w 77"/>
              <a:gd name="T1" fmla="*/ 34 h 71"/>
              <a:gd name="T2" fmla="*/ 40 w 77"/>
              <a:gd name="T3" fmla="*/ 1 h 71"/>
              <a:gd name="T4" fmla="*/ 38 w 77"/>
              <a:gd name="T5" fmla="*/ 0 h 71"/>
              <a:gd name="T6" fmla="*/ 37 w 77"/>
              <a:gd name="T7" fmla="*/ 1 h 71"/>
              <a:gd name="T8" fmla="*/ 0 w 77"/>
              <a:gd name="T9" fmla="*/ 34 h 71"/>
              <a:gd name="T10" fmla="*/ 0 w 77"/>
              <a:gd name="T11" fmla="*/ 36 h 71"/>
              <a:gd name="T12" fmla="*/ 2 w 77"/>
              <a:gd name="T13" fmla="*/ 37 h 71"/>
              <a:gd name="T14" fmla="*/ 8 w 77"/>
              <a:gd name="T15" fmla="*/ 37 h 71"/>
              <a:gd name="T16" fmla="*/ 8 w 77"/>
              <a:gd name="T17" fmla="*/ 69 h 71"/>
              <a:gd name="T18" fmla="*/ 10 w 77"/>
              <a:gd name="T19" fmla="*/ 71 h 71"/>
              <a:gd name="T20" fmla="*/ 67 w 77"/>
              <a:gd name="T21" fmla="*/ 71 h 71"/>
              <a:gd name="T22" fmla="*/ 68 w 77"/>
              <a:gd name="T23" fmla="*/ 69 h 71"/>
              <a:gd name="T24" fmla="*/ 68 w 77"/>
              <a:gd name="T25" fmla="*/ 37 h 71"/>
              <a:gd name="T26" fmla="*/ 75 w 77"/>
              <a:gd name="T27" fmla="*/ 37 h 71"/>
              <a:gd name="T28" fmla="*/ 75 w 77"/>
              <a:gd name="T29" fmla="*/ 37 h 71"/>
              <a:gd name="T30" fmla="*/ 77 w 77"/>
              <a:gd name="T31" fmla="*/ 36 h 71"/>
              <a:gd name="T32" fmla="*/ 76 w 77"/>
              <a:gd name="T33" fmla="*/ 34 h 71"/>
              <a:gd name="T34" fmla="*/ 38 w 77"/>
              <a:gd name="T35" fmla="*/ 4 h 71"/>
              <a:gd name="T36" fmla="*/ 61 w 77"/>
              <a:gd name="T37" fmla="*/ 25 h 71"/>
              <a:gd name="T38" fmla="*/ 16 w 77"/>
              <a:gd name="T39" fmla="*/ 25 h 71"/>
              <a:gd name="T40" fmla="*/ 22 w 77"/>
              <a:gd name="T41" fmla="*/ 19 h 71"/>
              <a:gd name="T42" fmla="*/ 45 w 77"/>
              <a:gd name="T43" fmla="*/ 19 h 71"/>
              <a:gd name="T44" fmla="*/ 47 w 77"/>
              <a:gd name="T45" fmla="*/ 18 h 71"/>
              <a:gd name="T46" fmla="*/ 45 w 77"/>
              <a:gd name="T47" fmla="*/ 16 h 71"/>
              <a:gd name="T48" fmla="*/ 25 w 77"/>
              <a:gd name="T49" fmla="*/ 16 h 71"/>
              <a:gd name="T50" fmla="*/ 38 w 77"/>
              <a:gd name="T51" fmla="*/ 4 h 71"/>
              <a:gd name="T52" fmla="*/ 44 w 77"/>
              <a:gd name="T53" fmla="*/ 68 h 71"/>
              <a:gd name="T54" fmla="*/ 33 w 77"/>
              <a:gd name="T55" fmla="*/ 68 h 71"/>
              <a:gd name="T56" fmla="*/ 33 w 77"/>
              <a:gd name="T57" fmla="*/ 44 h 71"/>
              <a:gd name="T58" fmla="*/ 44 w 77"/>
              <a:gd name="T59" fmla="*/ 44 h 71"/>
              <a:gd name="T60" fmla="*/ 44 w 77"/>
              <a:gd name="T61" fmla="*/ 68 h 71"/>
              <a:gd name="T62" fmla="*/ 67 w 77"/>
              <a:gd name="T63" fmla="*/ 34 h 71"/>
              <a:gd name="T64" fmla="*/ 65 w 77"/>
              <a:gd name="T65" fmla="*/ 36 h 71"/>
              <a:gd name="T66" fmla="*/ 65 w 77"/>
              <a:gd name="T67" fmla="*/ 68 h 71"/>
              <a:gd name="T68" fmla="*/ 47 w 77"/>
              <a:gd name="T69" fmla="*/ 68 h 71"/>
              <a:gd name="T70" fmla="*/ 47 w 77"/>
              <a:gd name="T71" fmla="*/ 42 h 71"/>
              <a:gd name="T72" fmla="*/ 46 w 77"/>
              <a:gd name="T73" fmla="*/ 40 h 71"/>
              <a:gd name="T74" fmla="*/ 31 w 77"/>
              <a:gd name="T75" fmla="*/ 40 h 71"/>
              <a:gd name="T76" fmla="*/ 29 w 77"/>
              <a:gd name="T77" fmla="*/ 42 h 71"/>
              <a:gd name="T78" fmla="*/ 29 w 77"/>
              <a:gd name="T79" fmla="*/ 68 h 71"/>
              <a:gd name="T80" fmla="*/ 12 w 77"/>
              <a:gd name="T81" fmla="*/ 68 h 71"/>
              <a:gd name="T82" fmla="*/ 12 w 77"/>
              <a:gd name="T83" fmla="*/ 36 h 71"/>
              <a:gd name="T84" fmla="*/ 10 w 77"/>
              <a:gd name="T85" fmla="*/ 34 h 71"/>
              <a:gd name="T86" fmla="*/ 6 w 77"/>
              <a:gd name="T87" fmla="*/ 34 h 71"/>
              <a:gd name="T88" fmla="*/ 12 w 77"/>
              <a:gd name="T89" fmla="*/ 28 h 71"/>
              <a:gd name="T90" fmla="*/ 64 w 77"/>
              <a:gd name="T91" fmla="*/ 28 h 71"/>
              <a:gd name="T92" fmla="*/ 64 w 77"/>
              <a:gd name="T93" fmla="*/ 28 h 71"/>
              <a:gd name="T94" fmla="*/ 71 w 77"/>
              <a:gd name="T95" fmla="*/ 34 h 71"/>
              <a:gd name="T96" fmla="*/ 67 w 77"/>
              <a:gd name="T97" fmla="*/ 3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7" h="71">
                <a:moveTo>
                  <a:pt x="76" y="34"/>
                </a:moveTo>
                <a:cubicBezTo>
                  <a:pt x="40" y="1"/>
                  <a:pt x="40" y="1"/>
                  <a:pt x="40" y="1"/>
                </a:cubicBezTo>
                <a:cubicBezTo>
                  <a:pt x="39" y="0"/>
                  <a:pt x="39" y="0"/>
                  <a:pt x="38" y="0"/>
                </a:cubicBezTo>
                <a:cubicBezTo>
                  <a:pt x="38" y="0"/>
                  <a:pt x="37" y="0"/>
                  <a:pt x="37" y="1"/>
                </a:cubicBezTo>
                <a:cubicBezTo>
                  <a:pt x="0" y="34"/>
                  <a:pt x="0" y="34"/>
                  <a:pt x="0" y="34"/>
                </a:cubicBezTo>
                <a:cubicBezTo>
                  <a:pt x="0" y="35"/>
                  <a:pt x="0" y="36"/>
                  <a:pt x="0" y="36"/>
                </a:cubicBezTo>
                <a:cubicBezTo>
                  <a:pt x="0" y="37"/>
                  <a:pt x="1" y="37"/>
                  <a:pt x="2" y="37"/>
                </a:cubicBezTo>
                <a:cubicBezTo>
                  <a:pt x="8" y="37"/>
                  <a:pt x="8" y="37"/>
                  <a:pt x="8" y="37"/>
                </a:cubicBezTo>
                <a:cubicBezTo>
                  <a:pt x="8" y="69"/>
                  <a:pt x="8" y="69"/>
                  <a:pt x="8" y="69"/>
                </a:cubicBezTo>
                <a:cubicBezTo>
                  <a:pt x="8" y="70"/>
                  <a:pt x="9" y="71"/>
                  <a:pt x="10" y="71"/>
                </a:cubicBezTo>
                <a:cubicBezTo>
                  <a:pt x="67" y="71"/>
                  <a:pt x="67" y="71"/>
                  <a:pt x="67" y="71"/>
                </a:cubicBezTo>
                <a:cubicBezTo>
                  <a:pt x="68" y="71"/>
                  <a:pt x="68" y="70"/>
                  <a:pt x="68" y="69"/>
                </a:cubicBezTo>
                <a:cubicBezTo>
                  <a:pt x="68" y="37"/>
                  <a:pt x="68" y="37"/>
                  <a:pt x="68" y="37"/>
                </a:cubicBezTo>
                <a:cubicBezTo>
                  <a:pt x="75" y="37"/>
                  <a:pt x="75" y="37"/>
                  <a:pt x="75" y="37"/>
                </a:cubicBezTo>
                <a:cubicBezTo>
                  <a:pt x="75" y="37"/>
                  <a:pt x="75" y="37"/>
                  <a:pt x="75" y="37"/>
                </a:cubicBezTo>
                <a:cubicBezTo>
                  <a:pt x="76" y="37"/>
                  <a:pt x="77" y="37"/>
                  <a:pt x="77" y="36"/>
                </a:cubicBezTo>
                <a:cubicBezTo>
                  <a:pt x="77" y="35"/>
                  <a:pt x="77" y="35"/>
                  <a:pt x="76" y="34"/>
                </a:cubicBezTo>
                <a:close/>
                <a:moveTo>
                  <a:pt x="38" y="4"/>
                </a:moveTo>
                <a:cubicBezTo>
                  <a:pt x="61" y="25"/>
                  <a:pt x="61" y="25"/>
                  <a:pt x="61" y="25"/>
                </a:cubicBezTo>
                <a:cubicBezTo>
                  <a:pt x="16" y="25"/>
                  <a:pt x="16" y="25"/>
                  <a:pt x="16" y="25"/>
                </a:cubicBezTo>
                <a:cubicBezTo>
                  <a:pt x="22" y="19"/>
                  <a:pt x="22" y="19"/>
                  <a:pt x="22" y="19"/>
                </a:cubicBezTo>
                <a:cubicBezTo>
                  <a:pt x="45" y="19"/>
                  <a:pt x="45" y="19"/>
                  <a:pt x="45" y="19"/>
                </a:cubicBezTo>
                <a:cubicBezTo>
                  <a:pt x="46" y="19"/>
                  <a:pt x="47" y="19"/>
                  <a:pt x="47" y="18"/>
                </a:cubicBezTo>
                <a:cubicBezTo>
                  <a:pt x="47" y="17"/>
                  <a:pt x="46" y="16"/>
                  <a:pt x="45" y="16"/>
                </a:cubicBezTo>
                <a:cubicBezTo>
                  <a:pt x="25" y="16"/>
                  <a:pt x="25" y="16"/>
                  <a:pt x="25" y="16"/>
                </a:cubicBezTo>
                <a:lnTo>
                  <a:pt x="38" y="4"/>
                </a:lnTo>
                <a:close/>
                <a:moveTo>
                  <a:pt x="44" y="68"/>
                </a:moveTo>
                <a:cubicBezTo>
                  <a:pt x="33" y="68"/>
                  <a:pt x="33" y="68"/>
                  <a:pt x="33" y="68"/>
                </a:cubicBezTo>
                <a:cubicBezTo>
                  <a:pt x="33" y="44"/>
                  <a:pt x="33" y="44"/>
                  <a:pt x="33" y="44"/>
                </a:cubicBezTo>
                <a:cubicBezTo>
                  <a:pt x="44" y="44"/>
                  <a:pt x="44" y="44"/>
                  <a:pt x="44" y="44"/>
                </a:cubicBezTo>
                <a:lnTo>
                  <a:pt x="44" y="68"/>
                </a:lnTo>
                <a:close/>
                <a:moveTo>
                  <a:pt x="67" y="34"/>
                </a:moveTo>
                <a:cubicBezTo>
                  <a:pt x="66" y="34"/>
                  <a:pt x="65" y="35"/>
                  <a:pt x="65" y="36"/>
                </a:cubicBezTo>
                <a:cubicBezTo>
                  <a:pt x="65" y="68"/>
                  <a:pt x="65" y="68"/>
                  <a:pt x="65" y="68"/>
                </a:cubicBezTo>
                <a:cubicBezTo>
                  <a:pt x="47" y="68"/>
                  <a:pt x="47" y="68"/>
                  <a:pt x="47" y="68"/>
                </a:cubicBezTo>
                <a:cubicBezTo>
                  <a:pt x="47" y="42"/>
                  <a:pt x="47" y="42"/>
                  <a:pt x="47" y="42"/>
                </a:cubicBezTo>
                <a:cubicBezTo>
                  <a:pt x="47" y="41"/>
                  <a:pt x="47" y="40"/>
                  <a:pt x="46" y="40"/>
                </a:cubicBezTo>
                <a:cubicBezTo>
                  <a:pt x="31" y="40"/>
                  <a:pt x="31" y="40"/>
                  <a:pt x="31" y="40"/>
                </a:cubicBezTo>
                <a:cubicBezTo>
                  <a:pt x="30" y="40"/>
                  <a:pt x="29" y="41"/>
                  <a:pt x="29" y="42"/>
                </a:cubicBezTo>
                <a:cubicBezTo>
                  <a:pt x="29" y="68"/>
                  <a:pt x="29" y="68"/>
                  <a:pt x="29" y="68"/>
                </a:cubicBezTo>
                <a:cubicBezTo>
                  <a:pt x="12" y="68"/>
                  <a:pt x="12" y="68"/>
                  <a:pt x="12" y="68"/>
                </a:cubicBezTo>
                <a:cubicBezTo>
                  <a:pt x="12" y="36"/>
                  <a:pt x="12" y="36"/>
                  <a:pt x="12" y="36"/>
                </a:cubicBezTo>
                <a:cubicBezTo>
                  <a:pt x="12" y="35"/>
                  <a:pt x="11" y="34"/>
                  <a:pt x="10" y="34"/>
                </a:cubicBezTo>
                <a:cubicBezTo>
                  <a:pt x="6" y="34"/>
                  <a:pt x="6" y="34"/>
                  <a:pt x="6" y="34"/>
                </a:cubicBezTo>
                <a:cubicBezTo>
                  <a:pt x="12" y="28"/>
                  <a:pt x="12" y="28"/>
                  <a:pt x="12" y="28"/>
                </a:cubicBezTo>
                <a:cubicBezTo>
                  <a:pt x="64" y="28"/>
                  <a:pt x="64" y="28"/>
                  <a:pt x="64" y="28"/>
                </a:cubicBezTo>
                <a:cubicBezTo>
                  <a:pt x="64" y="28"/>
                  <a:pt x="64" y="28"/>
                  <a:pt x="64" y="28"/>
                </a:cubicBezTo>
                <a:cubicBezTo>
                  <a:pt x="71" y="34"/>
                  <a:pt x="71" y="34"/>
                  <a:pt x="71" y="34"/>
                </a:cubicBezTo>
                <a:lnTo>
                  <a:pt x="67" y="34"/>
                </a:lnTo>
                <a:close/>
              </a:path>
            </a:pathLst>
          </a:custGeom>
          <a:solidFill>
            <a:srgbClr val="5792CE"/>
          </a:solidFill>
          <a:ln>
            <a:noFill/>
          </a:ln>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ndParaRPr>
          </a:p>
        </p:txBody>
      </p:sp>
      <p:grpSp>
        <p:nvGrpSpPr>
          <p:cNvPr id="15" name="กลุ่ม 99">
            <a:extLst>
              <a:ext uri="{FF2B5EF4-FFF2-40B4-BE49-F238E27FC236}">
                <a16:creationId xmlns:a16="http://schemas.microsoft.com/office/drawing/2014/main" id="{9D0291FD-46CF-9943-DDA0-69FDDE9547D7}"/>
              </a:ext>
            </a:extLst>
          </p:cNvPr>
          <p:cNvGrpSpPr/>
          <p:nvPr/>
        </p:nvGrpSpPr>
        <p:grpSpPr>
          <a:xfrm>
            <a:off x="6351545" y="2693156"/>
            <a:ext cx="594714" cy="358567"/>
            <a:chOff x="17619663" y="4157663"/>
            <a:chExt cx="723900" cy="400050"/>
          </a:xfrm>
          <a:solidFill>
            <a:srgbClr val="5792CE"/>
          </a:solidFill>
        </p:grpSpPr>
        <p:sp>
          <p:nvSpPr>
            <p:cNvPr id="16" name="Freeform 79">
              <a:extLst>
                <a:ext uri="{FF2B5EF4-FFF2-40B4-BE49-F238E27FC236}">
                  <a16:creationId xmlns:a16="http://schemas.microsoft.com/office/drawing/2014/main" id="{729A807B-86C3-1B38-512B-B1BE39159356}"/>
                </a:ext>
              </a:extLst>
            </p:cNvPr>
            <p:cNvSpPr>
              <a:spLocks noEditPoints="1"/>
            </p:cNvSpPr>
            <p:nvPr/>
          </p:nvSpPr>
          <p:spPr bwMode="auto">
            <a:xfrm>
              <a:off x="17619663" y="4157663"/>
              <a:ext cx="723900" cy="400050"/>
            </a:xfrm>
            <a:custGeom>
              <a:avLst/>
              <a:gdLst>
                <a:gd name="T0" fmla="*/ 76 w 76"/>
                <a:gd name="T1" fmla="*/ 21 h 42"/>
                <a:gd name="T2" fmla="*/ 76 w 76"/>
                <a:gd name="T3" fmla="*/ 21 h 42"/>
                <a:gd name="T4" fmla="*/ 76 w 76"/>
                <a:gd name="T5" fmla="*/ 21 h 42"/>
                <a:gd name="T6" fmla="*/ 76 w 76"/>
                <a:gd name="T7" fmla="*/ 21 h 42"/>
                <a:gd name="T8" fmla="*/ 76 w 76"/>
                <a:gd name="T9" fmla="*/ 20 h 42"/>
                <a:gd name="T10" fmla="*/ 76 w 76"/>
                <a:gd name="T11" fmla="*/ 20 h 42"/>
                <a:gd name="T12" fmla="*/ 76 w 76"/>
                <a:gd name="T13" fmla="*/ 20 h 42"/>
                <a:gd name="T14" fmla="*/ 55 w 76"/>
                <a:gd name="T15" fmla="*/ 3 h 42"/>
                <a:gd name="T16" fmla="*/ 47 w 76"/>
                <a:gd name="T17" fmla="*/ 1 h 42"/>
                <a:gd name="T18" fmla="*/ 39 w 76"/>
                <a:gd name="T19" fmla="*/ 0 h 42"/>
                <a:gd name="T20" fmla="*/ 38 w 76"/>
                <a:gd name="T21" fmla="*/ 0 h 42"/>
                <a:gd name="T22" fmla="*/ 38 w 76"/>
                <a:gd name="T23" fmla="*/ 0 h 42"/>
                <a:gd name="T24" fmla="*/ 20 w 76"/>
                <a:gd name="T25" fmla="*/ 4 h 42"/>
                <a:gd name="T26" fmla="*/ 0 w 76"/>
                <a:gd name="T27" fmla="*/ 20 h 42"/>
                <a:gd name="T28" fmla="*/ 0 w 76"/>
                <a:gd name="T29" fmla="*/ 20 h 42"/>
                <a:gd name="T30" fmla="*/ 0 w 76"/>
                <a:gd name="T31" fmla="*/ 20 h 42"/>
                <a:gd name="T32" fmla="*/ 0 w 76"/>
                <a:gd name="T33" fmla="*/ 21 h 42"/>
                <a:gd name="T34" fmla="*/ 0 w 76"/>
                <a:gd name="T35" fmla="*/ 21 h 42"/>
                <a:gd name="T36" fmla="*/ 0 w 76"/>
                <a:gd name="T37" fmla="*/ 21 h 42"/>
                <a:gd name="T38" fmla="*/ 0 w 76"/>
                <a:gd name="T39" fmla="*/ 21 h 42"/>
                <a:gd name="T40" fmla="*/ 0 w 76"/>
                <a:gd name="T41" fmla="*/ 22 h 42"/>
                <a:gd name="T42" fmla="*/ 0 w 76"/>
                <a:gd name="T43" fmla="*/ 22 h 42"/>
                <a:gd name="T44" fmla="*/ 37 w 76"/>
                <a:gd name="T45" fmla="*/ 42 h 42"/>
                <a:gd name="T46" fmla="*/ 38 w 76"/>
                <a:gd name="T47" fmla="*/ 42 h 42"/>
                <a:gd name="T48" fmla="*/ 76 w 76"/>
                <a:gd name="T49" fmla="*/ 22 h 42"/>
                <a:gd name="T50" fmla="*/ 76 w 76"/>
                <a:gd name="T51" fmla="*/ 22 h 42"/>
                <a:gd name="T52" fmla="*/ 76 w 76"/>
                <a:gd name="T53" fmla="*/ 21 h 42"/>
                <a:gd name="T54" fmla="*/ 58 w 76"/>
                <a:gd name="T55" fmla="*/ 11 h 42"/>
                <a:gd name="T56" fmla="*/ 38 w 76"/>
                <a:gd name="T57" fmla="*/ 31 h 42"/>
                <a:gd name="T58" fmla="*/ 18 w 76"/>
                <a:gd name="T59" fmla="*/ 11 h 42"/>
                <a:gd name="T60" fmla="*/ 22 w 76"/>
                <a:gd name="T61" fmla="*/ 7 h 42"/>
                <a:gd name="T62" fmla="*/ 38 w 76"/>
                <a:gd name="T63" fmla="*/ 3 h 42"/>
                <a:gd name="T64" fmla="*/ 47 w 76"/>
                <a:gd name="T65" fmla="*/ 4 h 42"/>
                <a:gd name="T66" fmla="*/ 52 w 76"/>
                <a:gd name="T67" fmla="*/ 5 h 42"/>
                <a:gd name="T68" fmla="*/ 58 w 76"/>
                <a:gd name="T69" fmla="*/ 11 h 42"/>
                <a:gd name="T70" fmla="*/ 38 w 76"/>
                <a:gd name="T71" fmla="*/ 39 h 42"/>
                <a:gd name="T72" fmla="*/ 3 w 76"/>
                <a:gd name="T73" fmla="*/ 21 h 42"/>
                <a:gd name="T74" fmla="*/ 15 w 76"/>
                <a:gd name="T75" fmla="*/ 11 h 42"/>
                <a:gd name="T76" fmla="*/ 15 w 76"/>
                <a:gd name="T77" fmla="*/ 11 h 42"/>
                <a:gd name="T78" fmla="*/ 38 w 76"/>
                <a:gd name="T79" fmla="*/ 34 h 42"/>
                <a:gd name="T80" fmla="*/ 61 w 76"/>
                <a:gd name="T81" fmla="*/ 11 h 42"/>
                <a:gd name="T82" fmla="*/ 61 w 76"/>
                <a:gd name="T83" fmla="*/ 10 h 42"/>
                <a:gd name="T84" fmla="*/ 73 w 76"/>
                <a:gd name="T85" fmla="*/ 21 h 42"/>
                <a:gd name="T86" fmla="*/ 38 w 76"/>
                <a:gd name="T87" fmla="*/ 3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6" h="42">
                  <a:moveTo>
                    <a:pt x="76" y="21"/>
                  </a:moveTo>
                  <a:cubicBezTo>
                    <a:pt x="76" y="21"/>
                    <a:pt x="76" y="21"/>
                    <a:pt x="76" y="21"/>
                  </a:cubicBezTo>
                  <a:cubicBezTo>
                    <a:pt x="76" y="21"/>
                    <a:pt x="76" y="21"/>
                    <a:pt x="76" y="21"/>
                  </a:cubicBezTo>
                  <a:cubicBezTo>
                    <a:pt x="76" y="21"/>
                    <a:pt x="76" y="21"/>
                    <a:pt x="76" y="21"/>
                  </a:cubicBezTo>
                  <a:cubicBezTo>
                    <a:pt x="76" y="21"/>
                    <a:pt x="76" y="20"/>
                    <a:pt x="76" y="20"/>
                  </a:cubicBezTo>
                  <a:cubicBezTo>
                    <a:pt x="76" y="20"/>
                    <a:pt x="76" y="20"/>
                    <a:pt x="76" y="20"/>
                  </a:cubicBezTo>
                  <a:cubicBezTo>
                    <a:pt x="76" y="20"/>
                    <a:pt x="76" y="20"/>
                    <a:pt x="76" y="20"/>
                  </a:cubicBezTo>
                  <a:cubicBezTo>
                    <a:pt x="69" y="12"/>
                    <a:pt x="62" y="7"/>
                    <a:pt x="55" y="3"/>
                  </a:cubicBezTo>
                  <a:cubicBezTo>
                    <a:pt x="52" y="2"/>
                    <a:pt x="50" y="1"/>
                    <a:pt x="47" y="1"/>
                  </a:cubicBezTo>
                  <a:cubicBezTo>
                    <a:pt x="44" y="0"/>
                    <a:pt x="42" y="0"/>
                    <a:pt x="39" y="0"/>
                  </a:cubicBezTo>
                  <a:cubicBezTo>
                    <a:pt x="39" y="0"/>
                    <a:pt x="39" y="0"/>
                    <a:pt x="38" y="0"/>
                  </a:cubicBezTo>
                  <a:cubicBezTo>
                    <a:pt x="38" y="0"/>
                    <a:pt x="38" y="0"/>
                    <a:pt x="38" y="0"/>
                  </a:cubicBezTo>
                  <a:cubicBezTo>
                    <a:pt x="31" y="0"/>
                    <a:pt x="25" y="2"/>
                    <a:pt x="20" y="4"/>
                  </a:cubicBezTo>
                  <a:cubicBezTo>
                    <a:pt x="8" y="10"/>
                    <a:pt x="1" y="19"/>
                    <a:pt x="0" y="20"/>
                  </a:cubicBezTo>
                  <a:cubicBezTo>
                    <a:pt x="0" y="20"/>
                    <a:pt x="0" y="20"/>
                    <a:pt x="0" y="20"/>
                  </a:cubicBezTo>
                  <a:cubicBezTo>
                    <a:pt x="0" y="20"/>
                    <a:pt x="0" y="20"/>
                    <a:pt x="0" y="20"/>
                  </a:cubicBezTo>
                  <a:cubicBezTo>
                    <a:pt x="0" y="21"/>
                    <a:pt x="0" y="21"/>
                    <a:pt x="0" y="21"/>
                  </a:cubicBezTo>
                  <a:cubicBezTo>
                    <a:pt x="0" y="21"/>
                    <a:pt x="0" y="21"/>
                    <a:pt x="0" y="21"/>
                  </a:cubicBezTo>
                  <a:cubicBezTo>
                    <a:pt x="0" y="21"/>
                    <a:pt x="0" y="21"/>
                    <a:pt x="0" y="21"/>
                  </a:cubicBezTo>
                  <a:cubicBezTo>
                    <a:pt x="0" y="21"/>
                    <a:pt x="0" y="21"/>
                    <a:pt x="0" y="21"/>
                  </a:cubicBezTo>
                  <a:cubicBezTo>
                    <a:pt x="0" y="22"/>
                    <a:pt x="0" y="22"/>
                    <a:pt x="0" y="22"/>
                  </a:cubicBezTo>
                  <a:cubicBezTo>
                    <a:pt x="0" y="22"/>
                    <a:pt x="0" y="22"/>
                    <a:pt x="0" y="22"/>
                  </a:cubicBezTo>
                  <a:cubicBezTo>
                    <a:pt x="12" y="35"/>
                    <a:pt x="24" y="42"/>
                    <a:pt x="37" y="42"/>
                  </a:cubicBezTo>
                  <a:cubicBezTo>
                    <a:pt x="38" y="42"/>
                    <a:pt x="38" y="42"/>
                    <a:pt x="38" y="42"/>
                  </a:cubicBezTo>
                  <a:cubicBezTo>
                    <a:pt x="60" y="42"/>
                    <a:pt x="76" y="23"/>
                    <a:pt x="76" y="22"/>
                  </a:cubicBezTo>
                  <a:cubicBezTo>
                    <a:pt x="76" y="22"/>
                    <a:pt x="76" y="22"/>
                    <a:pt x="76" y="22"/>
                  </a:cubicBezTo>
                  <a:cubicBezTo>
                    <a:pt x="76" y="22"/>
                    <a:pt x="76" y="22"/>
                    <a:pt x="76" y="21"/>
                  </a:cubicBezTo>
                  <a:close/>
                  <a:moveTo>
                    <a:pt x="58" y="11"/>
                  </a:moveTo>
                  <a:cubicBezTo>
                    <a:pt x="58" y="22"/>
                    <a:pt x="49" y="31"/>
                    <a:pt x="38" y="31"/>
                  </a:cubicBezTo>
                  <a:cubicBezTo>
                    <a:pt x="27" y="31"/>
                    <a:pt x="18" y="22"/>
                    <a:pt x="18" y="11"/>
                  </a:cubicBezTo>
                  <a:cubicBezTo>
                    <a:pt x="18" y="10"/>
                    <a:pt x="19" y="9"/>
                    <a:pt x="22" y="7"/>
                  </a:cubicBezTo>
                  <a:cubicBezTo>
                    <a:pt x="26" y="5"/>
                    <a:pt x="32" y="3"/>
                    <a:pt x="38" y="3"/>
                  </a:cubicBezTo>
                  <a:cubicBezTo>
                    <a:pt x="42" y="3"/>
                    <a:pt x="45" y="3"/>
                    <a:pt x="47" y="4"/>
                  </a:cubicBezTo>
                  <a:cubicBezTo>
                    <a:pt x="49" y="4"/>
                    <a:pt x="51" y="5"/>
                    <a:pt x="52" y="5"/>
                  </a:cubicBezTo>
                  <a:cubicBezTo>
                    <a:pt x="56" y="7"/>
                    <a:pt x="58" y="9"/>
                    <a:pt x="58" y="11"/>
                  </a:cubicBezTo>
                  <a:close/>
                  <a:moveTo>
                    <a:pt x="38" y="39"/>
                  </a:moveTo>
                  <a:cubicBezTo>
                    <a:pt x="26" y="39"/>
                    <a:pt x="14" y="33"/>
                    <a:pt x="3" y="21"/>
                  </a:cubicBezTo>
                  <a:cubicBezTo>
                    <a:pt x="5" y="19"/>
                    <a:pt x="9" y="15"/>
                    <a:pt x="15" y="11"/>
                  </a:cubicBezTo>
                  <a:cubicBezTo>
                    <a:pt x="15" y="11"/>
                    <a:pt x="15" y="11"/>
                    <a:pt x="15" y="11"/>
                  </a:cubicBezTo>
                  <a:cubicBezTo>
                    <a:pt x="15" y="24"/>
                    <a:pt x="26" y="34"/>
                    <a:pt x="38" y="34"/>
                  </a:cubicBezTo>
                  <a:cubicBezTo>
                    <a:pt x="51" y="34"/>
                    <a:pt x="61" y="24"/>
                    <a:pt x="61" y="11"/>
                  </a:cubicBezTo>
                  <a:cubicBezTo>
                    <a:pt x="61" y="11"/>
                    <a:pt x="61" y="11"/>
                    <a:pt x="61" y="10"/>
                  </a:cubicBezTo>
                  <a:cubicBezTo>
                    <a:pt x="65" y="13"/>
                    <a:pt x="69" y="17"/>
                    <a:pt x="73" y="21"/>
                  </a:cubicBezTo>
                  <a:cubicBezTo>
                    <a:pt x="70" y="25"/>
                    <a:pt x="56" y="39"/>
                    <a:pt x="3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ndParaRPr>
            </a:p>
          </p:txBody>
        </p:sp>
        <p:sp>
          <p:nvSpPr>
            <p:cNvPr id="17" name="Freeform 80">
              <a:extLst>
                <a:ext uri="{FF2B5EF4-FFF2-40B4-BE49-F238E27FC236}">
                  <a16:creationId xmlns:a16="http://schemas.microsoft.com/office/drawing/2014/main" id="{940FD48F-EFAA-BB6D-3787-0DDCF8B061D4}"/>
                </a:ext>
              </a:extLst>
            </p:cNvPr>
            <p:cNvSpPr>
              <a:spLocks noEditPoints="1"/>
            </p:cNvSpPr>
            <p:nvPr/>
          </p:nvSpPr>
          <p:spPr bwMode="auto">
            <a:xfrm>
              <a:off x="17914938" y="4214813"/>
              <a:ext cx="133350" cy="133350"/>
            </a:xfrm>
            <a:custGeom>
              <a:avLst/>
              <a:gdLst>
                <a:gd name="T0" fmla="*/ 7 w 14"/>
                <a:gd name="T1" fmla="*/ 14 h 14"/>
                <a:gd name="T2" fmla="*/ 14 w 14"/>
                <a:gd name="T3" fmla="*/ 7 h 14"/>
                <a:gd name="T4" fmla="*/ 7 w 14"/>
                <a:gd name="T5" fmla="*/ 0 h 14"/>
                <a:gd name="T6" fmla="*/ 0 w 14"/>
                <a:gd name="T7" fmla="*/ 7 h 14"/>
                <a:gd name="T8" fmla="*/ 7 w 14"/>
                <a:gd name="T9" fmla="*/ 14 h 14"/>
                <a:gd name="T10" fmla="*/ 7 w 14"/>
                <a:gd name="T11" fmla="*/ 3 h 14"/>
                <a:gd name="T12" fmla="*/ 11 w 14"/>
                <a:gd name="T13" fmla="*/ 7 h 14"/>
                <a:gd name="T14" fmla="*/ 7 w 14"/>
                <a:gd name="T15" fmla="*/ 11 h 14"/>
                <a:gd name="T16" fmla="*/ 3 w 14"/>
                <a:gd name="T17" fmla="*/ 7 h 14"/>
                <a:gd name="T18" fmla="*/ 7 w 14"/>
                <a:gd name="T19"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14"/>
                  </a:moveTo>
                  <a:cubicBezTo>
                    <a:pt x="11" y="14"/>
                    <a:pt x="14" y="11"/>
                    <a:pt x="14" y="7"/>
                  </a:cubicBezTo>
                  <a:cubicBezTo>
                    <a:pt x="14" y="3"/>
                    <a:pt x="11" y="0"/>
                    <a:pt x="7" y="0"/>
                  </a:cubicBezTo>
                  <a:cubicBezTo>
                    <a:pt x="3" y="0"/>
                    <a:pt x="0" y="3"/>
                    <a:pt x="0" y="7"/>
                  </a:cubicBezTo>
                  <a:cubicBezTo>
                    <a:pt x="0" y="11"/>
                    <a:pt x="3" y="14"/>
                    <a:pt x="7" y="14"/>
                  </a:cubicBezTo>
                  <a:close/>
                  <a:moveTo>
                    <a:pt x="7" y="3"/>
                  </a:moveTo>
                  <a:cubicBezTo>
                    <a:pt x="9" y="3"/>
                    <a:pt x="11" y="5"/>
                    <a:pt x="11" y="7"/>
                  </a:cubicBezTo>
                  <a:cubicBezTo>
                    <a:pt x="11" y="9"/>
                    <a:pt x="9" y="11"/>
                    <a:pt x="7" y="11"/>
                  </a:cubicBezTo>
                  <a:cubicBezTo>
                    <a:pt x="5" y="11"/>
                    <a:pt x="3" y="9"/>
                    <a:pt x="3" y="7"/>
                  </a:cubicBezTo>
                  <a:cubicBezTo>
                    <a:pt x="3" y="5"/>
                    <a:pt x="5" y="3"/>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ndParaRPr>
            </a:p>
          </p:txBody>
        </p:sp>
      </p:grpSp>
      <p:sp>
        <p:nvSpPr>
          <p:cNvPr id="18" name="Shape 2748">
            <a:extLst>
              <a:ext uri="{FF2B5EF4-FFF2-40B4-BE49-F238E27FC236}">
                <a16:creationId xmlns:a16="http://schemas.microsoft.com/office/drawing/2014/main" id="{3AB8776F-7A9D-0673-5E11-4BC88118E814}"/>
              </a:ext>
            </a:extLst>
          </p:cNvPr>
          <p:cNvSpPr/>
          <p:nvPr/>
        </p:nvSpPr>
        <p:spPr>
          <a:xfrm>
            <a:off x="6420945" y="3674295"/>
            <a:ext cx="455913" cy="49084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Tree>
    <p:extLst>
      <p:ext uri="{BB962C8B-B14F-4D97-AF65-F5344CB8AC3E}">
        <p14:creationId xmlns:p14="http://schemas.microsoft.com/office/powerpoint/2010/main" val="15767843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E2EC3622-BF7D-D631-4F8E-3A6A67D9733D}"/>
              </a:ext>
            </a:extLst>
          </p:cNvPr>
          <p:cNvSpPr>
            <a:spLocks noGrp="1"/>
          </p:cNvSpPr>
          <p:nvPr>
            <p:ph type="title"/>
          </p:nvPr>
        </p:nvSpPr>
        <p:spPr>
          <a:xfrm>
            <a:off x="1052512" y="1129932"/>
            <a:ext cx="10086975" cy="778381"/>
          </a:xfrm>
        </p:spPr>
        <p:txBody>
          <a:bodyPr/>
          <a:lstStyle/>
          <a:p>
            <a:r>
              <a:rPr lang="en-US" b="1" err="1"/>
              <a:t>Tipy</a:t>
            </a:r>
            <a:r>
              <a:rPr lang="en-US" b="1"/>
              <a:t> jak </a:t>
            </a:r>
            <a:r>
              <a:rPr lang="en-US" b="1" err="1"/>
              <a:t>na</a:t>
            </a:r>
            <a:r>
              <a:rPr lang="en-US" b="1"/>
              <a:t> </a:t>
            </a:r>
            <a:r>
              <a:rPr lang="en-US" b="1" err="1"/>
              <a:t>Prevenci</a:t>
            </a:r>
            <a:endParaRPr lang="cs-CZ" err="1"/>
          </a:p>
          <a:p>
            <a:endParaRPr lang="en-US" sz="3200" b="1"/>
          </a:p>
        </p:txBody>
      </p:sp>
      <p:sp>
        <p:nvSpPr>
          <p:cNvPr id="5" name="Shape 2553">
            <a:extLst>
              <a:ext uri="{FF2B5EF4-FFF2-40B4-BE49-F238E27FC236}">
                <a16:creationId xmlns:a16="http://schemas.microsoft.com/office/drawing/2014/main" id="{DDAF5DF8-E6D5-1A80-827C-01120D4C5681}"/>
              </a:ext>
            </a:extLst>
          </p:cNvPr>
          <p:cNvSpPr/>
          <p:nvPr/>
        </p:nvSpPr>
        <p:spPr>
          <a:xfrm>
            <a:off x="568160" y="2600485"/>
            <a:ext cx="484352" cy="484525"/>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a:cs typeface="Arial" panose="020B0604020202020204" pitchFamily="34" charset="0"/>
              <a:sym typeface="Gill Sans"/>
            </a:endParaRPr>
          </a:p>
        </p:txBody>
      </p:sp>
      <p:sp>
        <p:nvSpPr>
          <p:cNvPr id="6" name="TextBox 5">
            <a:extLst>
              <a:ext uri="{FF2B5EF4-FFF2-40B4-BE49-F238E27FC236}">
                <a16:creationId xmlns:a16="http://schemas.microsoft.com/office/drawing/2014/main" id="{B37567C0-9EB3-3D40-92E2-1B7E538B0EEB}"/>
              </a:ext>
            </a:extLst>
          </p:cNvPr>
          <p:cNvSpPr txBox="1"/>
          <p:nvPr/>
        </p:nvSpPr>
        <p:spPr>
          <a:xfrm>
            <a:off x="1359160" y="2606930"/>
            <a:ext cx="5555761" cy="646331"/>
          </a:xfrm>
          <a:prstGeom prst="rect">
            <a:avLst/>
          </a:prstGeom>
          <a:noFill/>
        </p:spPr>
        <p:txBody>
          <a:bodyPr wrap="square" lIns="91440" tIns="45720" rIns="91440" bIns="45720" rtlCol="0" anchor="t">
            <a:spAutoFit/>
          </a:bodyPr>
          <a:lstStyle/>
          <a:p>
            <a:r>
              <a:rPr lang="en-GB" err="1">
                <a:solidFill>
                  <a:srgbClr val="FFFFFF"/>
                </a:solidFill>
                <a:latin typeface="Arial" panose="020B0604020202020204" pitchFamily="34" charset="0"/>
                <a:ea typeface="Calibri"/>
                <a:cs typeface="Arial" panose="020B0604020202020204" pitchFamily="34" charset="0"/>
              </a:rPr>
              <a:t>Zaveďte</a:t>
            </a:r>
            <a:r>
              <a:rPr lang="en-GB">
                <a:solidFill>
                  <a:srgbClr val="FFFFFF"/>
                </a:solidFill>
                <a:latin typeface="Arial" panose="020B0604020202020204" pitchFamily="34" charset="0"/>
                <a:ea typeface="Calibri"/>
                <a:cs typeface="Arial" panose="020B0604020202020204" pitchFamily="34" charset="0"/>
              </a:rPr>
              <a:t>/</a:t>
            </a:r>
            <a:r>
              <a:rPr lang="en-GB" err="1">
                <a:solidFill>
                  <a:srgbClr val="FFFFFF"/>
                </a:solidFill>
                <a:latin typeface="Arial" panose="020B0604020202020204" pitchFamily="34" charset="0"/>
                <a:ea typeface="Calibri"/>
                <a:cs typeface="Arial" panose="020B0604020202020204" pitchFamily="34" charset="0"/>
              </a:rPr>
              <a:t>usilujte</a:t>
            </a:r>
            <a:r>
              <a:rPr lang="en-GB">
                <a:solidFill>
                  <a:srgbClr val="FFFFFF"/>
                </a:solidFill>
                <a:latin typeface="Arial" panose="020B0604020202020204" pitchFamily="34" charset="0"/>
                <a:ea typeface="Calibri"/>
                <a:cs typeface="Arial" panose="020B0604020202020204" pitchFamily="34" charset="0"/>
              </a:rPr>
              <a:t> o </a:t>
            </a:r>
            <a:r>
              <a:rPr lang="en-GB" err="1">
                <a:solidFill>
                  <a:srgbClr val="FFFFFF"/>
                </a:solidFill>
                <a:latin typeface="Arial" panose="020B0604020202020204" pitchFamily="34" charset="0"/>
                <a:ea typeface="Calibri"/>
                <a:cs typeface="Arial" panose="020B0604020202020204" pitchFamily="34" charset="0"/>
              </a:rPr>
              <a:t>zavedení</a:t>
            </a:r>
            <a:r>
              <a:rPr lang="en-GB">
                <a:solidFill>
                  <a:srgbClr val="FFFFFF"/>
                </a:solidFill>
                <a:latin typeface="Arial" panose="020B0604020202020204" pitchFamily="34" charset="0"/>
                <a:ea typeface="Calibri"/>
                <a:cs typeface="Arial" panose="020B0604020202020204" pitchFamily="34" charset="0"/>
              </a:rPr>
              <a:t> </a:t>
            </a:r>
            <a:r>
              <a:rPr lang="en-GB" err="1">
                <a:solidFill>
                  <a:srgbClr val="FFFFFF"/>
                </a:solidFill>
                <a:latin typeface="Arial" panose="020B0604020202020204" pitchFamily="34" charset="0"/>
                <a:ea typeface="Calibri"/>
                <a:cs typeface="Arial" panose="020B0604020202020204" pitchFamily="34" charset="0"/>
              </a:rPr>
              <a:t>povinných</a:t>
            </a:r>
            <a:r>
              <a:rPr lang="en-GB">
                <a:solidFill>
                  <a:srgbClr val="FFFFFF"/>
                </a:solidFill>
                <a:latin typeface="Arial" panose="020B0604020202020204" pitchFamily="34" charset="0"/>
                <a:ea typeface="Calibri"/>
                <a:cs typeface="Arial" panose="020B0604020202020204" pitchFamily="34" charset="0"/>
              </a:rPr>
              <a:t> </a:t>
            </a:r>
            <a:r>
              <a:rPr lang="en-GB" err="1">
                <a:solidFill>
                  <a:srgbClr val="FFFFFF"/>
                </a:solidFill>
                <a:latin typeface="Arial" panose="020B0604020202020204" pitchFamily="34" charset="0"/>
                <a:ea typeface="Calibri"/>
                <a:cs typeface="Arial" panose="020B0604020202020204" pitchFamily="34" charset="0"/>
              </a:rPr>
              <a:t>nástupních</a:t>
            </a:r>
            <a:r>
              <a:rPr lang="en-GB">
                <a:solidFill>
                  <a:srgbClr val="FFFFFF"/>
                </a:solidFill>
                <a:latin typeface="Arial" panose="020B0604020202020204" pitchFamily="34" charset="0"/>
                <a:ea typeface="Calibri"/>
                <a:cs typeface="Arial" panose="020B0604020202020204" pitchFamily="34" charset="0"/>
              </a:rPr>
              <a:t> </a:t>
            </a:r>
            <a:r>
              <a:rPr lang="en-GB" err="1">
                <a:solidFill>
                  <a:srgbClr val="FFFFFF"/>
                </a:solidFill>
                <a:latin typeface="Arial" panose="020B0604020202020204" pitchFamily="34" charset="0"/>
                <a:ea typeface="Calibri"/>
                <a:cs typeface="Arial" panose="020B0604020202020204" pitchFamily="34" charset="0"/>
              </a:rPr>
              <a:t>školení</a:t>
            </a:r>
            <a:r>
              <a:rPr lang="en-GB">
                <a:solidFill>
                  <a:srgbClr val="FFFFFF"/>
                </a:solidFill>
                <a:latin typeface="Arial" panose="020B0604020202020204" pitchFamily="34" charset="0"/>
                <a:ea typeface="Calibri"/>
                <a:cs typeface="Arial" panose="020B0604020202020204" pitchFamily="34" charset="0"/>
              </a:rPr>
              <a:t> pro </a:t>
            </a:r>
            <a:r>
              <a:rPr lang="en-GB" err="1">
                <a:solidFill>
                  <a:srgbClr val="FFFFFF"/>
                </a:solidFill>
                <a:latin typeface="Arial" panose="020B0604020202020204" pitchFamily="34" charset="0"/>
                <a:ea typeface="Calibri"/>
                <a:cs typeface="Arial" panose="020B0604020202020204" pitchFamily="34" charset="0"/>
              </a:rPr>
              <a:t>zaměstnanectvo</a:t>
            </a:r>
            <a:r>
              <a:rPr lang="en-GB">
                <a:solidFill>
                  <a:srgbClr val="FFFFFF"/>
                </a:solidFill>
                <a:latin typeface="Arial" panose="020B0604020202020204" pitchFamily="34" charset="0"/>
                <a:ea typeface="Calibri"/>
                <a:cs typeface="Arial" panose="020B0604020202020204" pitchFamily="34" charset="0"/>
              </a:rPr>
              <a:t> a </a:t>
            </a:r>
            <a:r>
              <a:rPr lang="en-GB" err="1">
                <a:solidFill>
                  <a:srgbClr val="FFFFFF"/>
                </a:solidFill>
                <a:latin typeface="Arial" panose="020B0604020202020204" pitchFamily="34" charset="0"/>
                <a:ea typeface="Calibri"/>
                <a:cs typeface="Arial" panose="020B0604020202020204" pitchFamily="34" charset="0"/>
              </a:rPr>
              <a:t>studující</a:t>
            </a:r>
            <a:r>
              <a:rPr lang="en-GB">
                <a:solidFill>
                  <a:srgbClr val="FFFFFF"/>
                </a:solidFill>
                <a:latin typeface="Arial" panose="020B0604020202020204" pitchFamily="34" charset="0"/>
                <a:ea typeface="Calibri"/>
                <a:cs typeface="Arial" panose="020B0604020202020204" pitchFamily="34" charset="0"/>
              </a:rPr>
              <a:t> </a:t>
            </a:r>
          </a:p>
        </p:txBody>
      </p:sp>
      <p:sp>
        <p:nvSpPr>
          <p:cNvPr id="7" name="TextBox 6">
            <a:extLst>
              <a:ext uri="{FF2B5EF4-FFF2-40B4-BE49-F238E27FC236}">
                <a16:creationId xmlns:a16="http://schemas.microsoft.com/office/drawing/2014/main" id="{EADB468D-912A-3B8F-BE14-D46BAE084653}"/>
              </a:ext>
            </a:extLst>
          </p:cNvPr>
          <p:cNvSpPr txBox="1"/>
          <p:nvPr/>
        </p:nvSpPr>
        <p:spPr>
          <a:xfrm>
            <a:off x="1361114" y="3893410"/>
            <a:ext cx="5344746" cy="646331"/>
          </a:xfrm>
          <a:prstGeom prst="rect">
            <a:avLst/>
          </a:prstGeom>
          <a:noFill/>
        </p:spPr>
        <p:txBody>
          <a:bodyPr wrap="square" lIns="91440" tIns="45720" rIns="91440" bIns="45720" rtlCol="0" anchor="t">
            <a:spAutoFit/>
          </a:bodyPr>
          <a:lstStyle/>
          <a:p>
            <a:r>
              <a:rPr lang="en-GB" err="1">
                <a:solidFill>
                  <a:srgbClr val="FFFFFF"/>
                </a:solidFill>
                <a:latin typeface="Arial" panose="020B0604020202020204" pitchFamily="34" charset="0"/>
                <a:ea typeface="Calibri"/>
                <a:cs typeface="Arial" panose="020B0604020202020204" pitchFamily="34" charset="0"/>
              </a:rPr>
              <a:t>Alokujte</a:t>
            </a:r>
            <a:r>
              <a:rPr lang="en-GB">
                <a:solidFill>
                  <a:srgbClr val="FFFFFF"/>
                </a:solidFill>
                <a:latin typeface="Arial" panose="020B0604020202020204" pitchFamily="34" charset="0"/>
                <a:ea typeface="Calibri"/>
                <a:cs typeface="Arial" panose="020B0604020202020204" pitchFamily="34" charset="0"/>
              </a:rPr>
              <a:t>/</a:t>
            </a:r>
            <a:r>
              <a:rPr lang="en-GB" err="1">
                <a:solidFill>
                  <a:srgbClr val="FFFFFF"/>
                </a:solidFill>
                <a:latin typeface="Arial" panose="020B0604020202020204" pitchFamily="34" charset="0"/>
                <a:ea typeface="Calibri"/>
                <a:cs typeface="Arial" panose="020B0604020202020204" pitchFamily="34" charset="0"/>
              </a:rPr>
              <a:t>usilujte</a:t>
            </a:r>
            <a:r>
              <a:rPr lang="en-GB">
                <a:solidFill>
                  <a:srgbClr val="FFFFFF"/>
                </a:solidFill>
                <a:latin typeface="Arial" panose="020B0604020202020204" pitchFamily="34" charset="0"/>
                <a:ea typeface="Calibri"/>
                <a:cs typeface="Arial" panose="020B0604020202020204" pitchFamily="34" charset="0"/>
              </a:rPr>
              <a:t> o </a:t>
            </a:r>
            <a:r>
              <a:rPr lang="en-GB" err="1">
                <a:solidFill>
                  <a:srgbClr val="FFFFFF"/>
                </a:solidFill>
                <a:latin typeface="Arial" panose="020B0604020202020204" pitchFamily="34" charset="0"/>
                <a:ea typeface="Calibri"/>
                <a:cs typeface="Arial" panose="020B0604020202020204" pitchFamily="34" charset="0"/>
              </a:rPr>
              <a:t>alokaci</a:t>
            </a:r>
            <a:r>
              <a:rPr lang="en-GB">
                <a:solidFill>
                  <a:srgbClr val="FFFFFF"/>
                </a:solidFill>
                <a:latin typeface="Arial" panose="020B0604020202020204" pitchFamily="34" charset="0"/>
                <a:ea typeface="Calibri"/>
                <a:cs typeface="Arial" panose="020B0604020202020204" pitchFamily="34" charset="0"/>
              </a:rPr>
              <a:t> </a:t>
            </a:r>
            <a:r>
              <a:rPr lang="en-GB" err="1">
                <a:solidFill>
                  <a:srgbClr val="FFFFFF"/>
                </a:solidFill>
                <a:latin typeface="Arial" panose="020B0604020202020204" pitchFamily="34" charset="0"/>
                <a:ea typeface="Calibri"/>
                <a:cs typeface="Arial" panose="020B0604020202020204" pitchFamily="34" charset="0"/>
              </a:rPr>
              <a:t>dostatečného</a:t>
            </a:r>
            <a:r>
              <a:rPr lang="en-GB">
                <a:solidFill>
                  <a:srgbClr val="FFFFFF"/>
                </a:solidFill>
                <a:latin typeface="Arial" panose="020B0604020202020204" pitchFamily="34" charset="0"/>
                <a:ea typeface="Calibri"/>
                <a:cs typeface="Arial" panose="020B0604020202020204" pitchFamily="34" charset="0"/>
              </a:rPr>
              <a:t> </a:t>
            </a:r>
            <a:r>
              <a:rPr lang="en-GB" err="1">
                <a:solidFill>
                  <a:srgbClr val="FFFFFF"/>
                </a:solidFill>
                <a:latin typeface="Arial" panose="020B0604020202020204" pitchFamily="34" charset="0"/>
                <a:ea typeface="Calibri"/>
                <a:cs typeface="Arial" panose="020B0604020202020204" pitchFamily="34" charset="0"/>
              </a:rPr>
              <a:t>rozpočtu</a:t>
            </a:r>
            <a:r>
              <a:rPr lang="en-GB">
                <a:solidFill>
                  <a:srgbClr val="FFFFFF"/>
                </a:solidFill>
                <a:latin typeface="Arial" panose="020B0604020202020204" pitchFamily="34" charset="0"/>
                <a:ea typeface="Calibri"/>
                <a:cs typeface="Arial" panose="020B0604020202020204" pitchFamily="34" charset="0"/>
              </a:rPr>
              <a:t> </a:t>
            </a:r>
            <a:r>
              <a:rPr lang="en-GB" err="1">
                <a:solidFill>
                  <a:srgbClr val="FFFFFF"/>
                </a:solidFill>
                <a:latin typeface="Arial" panose="020B0604020202020204" pitchFamily="34" charset="0"/>
                <a:ea typeface="Calibri"/>
                <a:cs typeface="Arial" panose="020B0604020202020204" pitchFamily="34" charset="0"/>
              </a:rPr>
              <a:t>na</a:t>
            </a:r>
            <a:r>
              <a:rPr lang="en-GB">
                <a:solidFill>
                  <a:srgbClr val="FFFFFF"/>
                </a:solidFill>
                <a:latin typeface="Arial" panose="020B0604020202020204" pitchFamily="34" charset="0"/>
                <a:ea typeface="Calibri"/>
                <a:cs typeface="Arial" panose="020B0604020202020204" pitchFamily="34" charset="0"/>
              </a:rPr>
              <a:t> </a:t>
            </a:r>
            <a:r>
              <a:rPr lang="en-GB" err="1">
                <a:solidFill>
                  <a:srgbClr val="FFFFFF"/>
                </a:solidFill>
                <a:latin typeface="Arial" panose="020B0604020202020204" pitchFamily="34" charset="0"/>
                <a:ea typeface="Calibri"/>
                <a:cs typeface="Arial" panose="020B0604020202020204" pitchFamily="34" charset="0"/>
              </a:rPr>
              <a:t>osvětovou</a:t>
            </a:r>
            <a:r>
              <a:rPr lang="en-GB">
                <a:solidFill>
                  <a:srgbClr val="FFFFFF"/>
                </a:solidFill>
                <a:latin typeface="Arial" panose="020B0604020202020204" pitchFamily="34" charset="0"/>
                <a:ea typeface="Calibri"/>
                <a:cs typeface="Arial" panose="020B0604020202020204" pitchFamily="34" charset="0"/>
              </a:rPr>
              <a:t> </a:t>
            </a:r>
            <a:r>
              <a:rPr lang="en-GB" err="1">
                <a:solidFill>
                  <a:srgbClr val="FFFFFF"/>
                </a:solidFill>
                <a:latin typeface="Arial" panose="020B0604020202020204" pitchFamily="34" charset="0"/>
                <a:ea typeface="Calibri"/>
                <a:cs typeface="Arial" panose="020B0604020202020204" pitchFamily="34" charset="0"/>
              </a:rPr>
              <a:t>kampaň</a:t>
            </a:r>
            <a:r>
              <a:rPr lang="en-GB">
                <a:solidFill>
                  <a:srgbClr val="FFFFFF"/>
                </a:solidFill>
                <a:latin typeface="Arial" panose="020B0604020202020204" pitchFamily="34" charset="0"/>
                <a:ea typeface="Calibri"/>
                <a:cs typeface="Arial" panose="020B0604020202020204" pitchFamily="34" charset="0"/>
              </a:rPr>
              <a:t> a </a:t>
            </a:r>
            <a:r>
              <a:rPr lang="en-GB" err="1">
                <a:solidFill>
                  <a:srgbClr val="FFFFFF"/>
                </a:solidFill>
                <a:latin typeface="Arial" panose="020B0604020202020204" pitchFamily="34" charset="0"/>
                <a:ea typeface="Calibri"/>
                <a:cs typeface="Arial" panose="020B0604020202020204" pitchFamily="34" charset="0"/>
              </a:rPr>
              <a:t>školicí</a:t>
            </a:r>
            <a:r>
              <a:rPr lang="en-GB">
                <a:solidFill>
                  <a:srgbClr val="FFFFFF"/>
                </a:solidFill>
                <a:latin typeface="Arial" panose="020B0604020202020204" pitchFamily="34" charset="0"/>
                <a:ea typeface="Calibri"/>
                <a:cs typeface="Arial" panose="020B0604020202020204" pitchFamily="34" charset="0"/>
              </a:rPr>
              <a:t> </a:t>
            </a:r>
            <a:r>
              <a:rPr lang="en-GB" err="1">
                <a:solidFill>
                  <a:srgbClr val="FFFFFF"/>
                </a:solidFill>
                <a:latin typeface="Arial" panose="020B0604020202020204" pitchFamily="34" charset="0"/>
                <a:ea typeface="Calibri"/>
                <a:cs typeface="Arial" panose="020B0604020202020204" pitchFamily="34" charset="0"/>
              </a:rPr>
              <a:t>plán</a:t>
            </a:r>
            <a:endParaRPr lang="en-US" err="1">
              <a:solidFill>
                <a:srgbClr val="FFFFFF"/>
              </a:solidFill>
              <a:latin typeface="Arial" panose="020B0604020202020204" pitchFamily="34" charset="0"/>
              <a:ea typeface="Calibri"/>
              <a:cs typeface="Arial" panose="020B0604020202020204" pitchFamily="34" charset="0"/>
            </a:endParaRPr>
          </a:p>
        </p:txBody>
      </p:sp>
      <p:sp>
        <p:nvSpPr>
          <p:cNvPr id="8" name="TextBox 7">
            <a:extLst>
              <a:ext uri="{FF2B5EF4-FFF2-40B4-BE49-F238E27FC236}">
                <a16:creationId xmlns:a16="http://schemas.microsoft.com/office/drawing/2014/main" id="{4F2D4333-0D5E-6454-9FF8-E71230A2A704}"/>
              </a:ext>
            </a:extLst>
          </p:cNvPr>
          <p:cNvSpPr txBox="1"/>
          <p:nvPr/>
        </p:nvSpPr>
        <p:spPr>
          <a:xfrm>
            <a:off x="1404688" y="5140073"/>
            <a:ext cx="5075116" cy="646331"/>
          </a:xfrm>
          <a:prstGeom prst="rect">
            <a:avLst/>
          </a:prstGeom>
          <a:noFill/>
        </p:spPr>
        <p:txBody>
          <a:bodyPr wrap="square" lIns="91440" tIns="45720" rIns="91440" bIns="45720" rtlCol="0" anchor="t">
            <a:spAutoFit/>
          </a:bodyPr>
          <a:lstStyle/>
          <a:p>
            <a:r>
              <a:rPr lang="en-GB" err="1">
                <a:solidFill>
                  <a:srgbClr val="FFFFFF"/>
                </a:solidFill>
                <a:latin typeface="Arial" panose="020B0604020202020204" pitchFamily="34" charset="0"/>
                <a:ea typeface="Calibri"/>
                <a:cs typeface="Arial" panose="020B0604020202020204" pitchFamily="34" charset="0"/>
              </a:rPr>
              <a:t>Pravidelně</a:t>
            </a:r>
            <a:r>
              <a:rPr lang="en-GB">
                <a:solidFill>
                  <a:srgbClr val="FFFFFF"/>
                </a:solidFill>
                <a:latin typeface="Arial" panose="020B0604020202020204" pitchFamily="34" charset="0"/>
                <a:ea typeface="Calibri"/>
                <a:cs typeface="Arial" panose="020B0604020202020204" pitchFamily="34" charset="0"/>
              </a:rPr>
              <a:t> </a:t>
            </a:r>
            <a:r>
              <a:rPr lang="en-GB" err="1">
                <a:solidFill>
                  <a:srgbClr val="FFFFFF"/>
                </a:solidFill>
                <a:latin typeface="Arial" panose="020B0604020202020204" pitchFamily="34" charset="0"/>
                <a:ea typeface="Calibri"/>
                <a:cs typeface="Arial" panose="020B0604020202020204" pitchFamily="34" charset="0"/>
              </a:rPr>
              <a:t>vyhodnocujte</a:t>
            </a:r>
            <a:r>
              <a:rPr lang="en-GB">
                <a:solidFill>
                  <a:srgbClr val="FFFFFF"/>
                </a:solidFill>
                <a:latin typeface="Arial" panose="020B0604020202020204" pitchFamily="34" charset="0"/>
                <a:ea typeface="Calibri"/>
                <a:cs typeface="Arial" panose="020B0604020202020204" pitchFamily="34" charset="0"/>
              </a:rPr>
              <a:t> a </a:t>
            </a:r>
            <a:r>
              <a:rPr lang="en-GB" err="1">
                <a:solidFill>
                  <a:srgbClr val="FFFFFF"/>
                </a:solidFill>
                <a:latin typeface="Arial" panose="020B0604020202020204" pitchFamily="34" charset="0"/>
                <a:ea typeface="Calibri"/>
                <a:cs typeface="Arial" panose="020B0604020202020204" pitchFamily="34" charset="0"/>
              </a:rPr>
              <a:t>případně</a:t>
            </a:r>
            <a:r>
              <a:rPr lang="en-GB">
                <a:solidFill>
                  <a:srgbClr val="FFFFFF"/>
                </a:solidFill>
                <a:latin typeface="Arial" panose="020B0604020202020204" pitchFamily="34" charset="0"/>
                <a:ea typeface="Calibri"/>
                <a:cs typeface="Arial" panose="020B0604020202020204" pitchFamily="34" charset="0"/>
              </a:rPr>
              <a:t> </a:t>
            </a:r>
            <a:r>
              <a:rPr lang="en-GB" err="1">
                <a:solidFill>
                  <a:srgbClr val="FFFFFF"/>
                </a:solidFill>
                <a:latin typeface="Arial" panose="020B0604020202020204" pitchFamily="34" charset="0"/>
                <a:ea typeface="Calibri"/>
                <a:cs typeface="Arial" panose="020B0604020202020204" pitchFamily="34" charset="0"/>
              </a:rPr>
              <a:t>aktualizujte</a:t>
            </a:r>
            <a:r>
              <a:rPr lang="en-GB">
                <a:solidFill>
                  <a:srgbClr val="FFFFFF"/>
                </a:solidFill>
                <a:latin typeface="Arial" panose="020B0604020202020204" pitchFamily="34" charset="0"/>
                <a:ea typeface="Calibri"/>
                <a:cs typeface="Arial" panose="020B0604020202020204" pitchFamily="34" charset="0"/>
              </a:rPr>
              <a:t> </a:t>
            </a:r>
            <a:r>
              <a:rPr lang="en-GB" err="1">
                <a:solidFill>
                  <a:srgbClr val="FFFFFF"/>
                </a:solidFill>
                <a:latin typeface="Arial" panose="020B0604020202020204" pitchFamily="34" charset="0"/>
                <a:ea typeface="Calibri"/>
                <a:cs typeface="Arial" panose="020B0604020202020204" pitchFamily="34" charset="0"/>
              </a:rPr>
              <a:t>všechny</a:t>
            </a:r>
            <a:r>
              <a:rPr lang="en-GB">
                <a:solidFill>
                  <a:srgbClr val="FFFFFF"/>
                </a:solidFill>
                <a:latin typeface="Arial" panose="020B0604020202020204" pitchFamily="34" charset="0"/>
                <a:ea typeface="Calibri"/>
                <a:cs typeface="Arial" panose="020B0604020202020204" pitchFamily="34" charset="0"/>
              </a:rPr>
              <a:t> </a:t>
            </a:r>
            <a:r>
              <a:rPr lang="en-GB" err="1">
                <a:solidFill>
                  <a:srgbClr val="FFFFFF"/>
                </a:solidFill>
                <a:latin typeface="Arial" panose="020B0604020202020204" pitchFamily="34" charset="0"/>
                <a:ea typeface="Calibri"/>
                <a:cs typeface="Arial" panose="020B0604020202020204" pitchFamily="34" charset="0"/>
              </a:rPr>
              <a:t>složky</a:t>
            </a:r>
            <a:r>
              <a:rPr lang="en-GB">
                <a:solidFill>
                  <a:srgbClr val="FFFFFF"/>
                </a:solidFill>
                <a:latin typeface="Arial" panose="020B0604020202020204" pitchFamily="34" charset="0"/>
                <a:ea typeface="Calibri"/>
                <a:cs typeface="Arial" panose="020B0604020202020204" pitchFamily="34" charset="0"/>
              </a:rPr>
              <a:t> "</a:t>
            </a:r>
            <a:r>
              <a:rPr lang="en-GB" err="1">
                <a:solidFill>
                  <a:srgbClr val="FFFFFF"/>
                </a:solidFill>
                <a:latin typeface="Arial" panose="020B0604020202020204" pitchFamily="34" charset="0"/>
                <a:ea typeface="Calibri"/>
                <a:cs typeface="Arial" panose="020B0604020202020204" pitchFamily="34" charset="0"/>
              </a:rPr>
              <a:t>preventivního</a:t>
            </a:r>
            <a:r>
              <a:rPr lang="en-GB">
                <a:solidFill>
                  <a:srgbClr val="FFFFFF"/>
                </a:solidFill>
                <a:latin typeface="Arial" panose="020B0604020202020204" pitchFamily="34" charset="0"/>
                <a:ea typeface="Calibri"/>
                <a:cs typeface="Arial" panose="020B0604020202020204" pitchFamily="34" charset="0"/>
              </a:rPr>
              <a:t> </a:t>
            </a:r>
            <a:r>
              <a:rPr lang="en-GB" err="1">
                <a:solidFill>
                  <a:srgbClr val="FFFFFF"/>
                </a:solidFill>
                <a:latin typeface="Arial" panose="020B0604020202020204" pitchFamily="34" charset="0"/>
                <a:ea typeface="Calibri"/>
                <a:cs typeface="Arial" panose="020B0604020202020204" pitchFamily="34" charset="0"/>
              </a:rPr>
              <a:t>programu</a:t>
            </a:r>
            <a:r>
              <a:rPr lang="en-GB">
                <a:solidFill>
                  <a:srgbClr val="FFFFFF"/>
                </a:solidFill>
                <a:latin typeface="Arial" panose="020B0604020202020204" pitchFamily="34" charset="0"/>
                <a:ea typeface="Calibri"/>
                <a:cs typeface="Arial" panose="020B0604020202020204" pitchFamily="34" charset="0"/>
              </a:rPr>
              <a:t>"</a:t>
            </a:r>
            <a:endParaRPr lang="en-US" err="1">
              <a:solidFill>
                <a:srgbClr val="FFFFFF"/>
              </a:solidFill>
              <a:latin typeface="Arial" panose="020B0604020202020204" pitchFamily="34" charset="0"/>
              <a:ea typeface="Calibri"/>
              <a:cs typeface="Arial" panose="020B0604020202020204" pitchFamily="34" charset="0"/>
            </a:endParaRPr>
          </a:p>
        </p:txBody>
      </p:sp>
      <p:grpSp>
        <p:nvGrpSpPr>
          <p:cNvPr id="9" name="กลุ่ม 99">
            <a:extLst>
              <a:ext uri="{FF2B5EF4-FFF2-40B4-BE49-F238E27FC236}">
                <a16:creationId xmlns:a16="http://schemas.microsoft.com/office/drawing/2014/main" id="{1167B9F9-5C89-C8B5-40D7-AE9FE245C782}"/>
              </a:ext>
            </a:extLst>
          </p:cNvPr>
          <p:cNvGrpSpPr/>
          <p:nvPr/>
        </p:nvGrpSpPr>
        <p:grpSpPr>
          <a:xfrm>
            <a:off x="477434" y="5234839"/>
            <a:ext cx="594714" cy="358567"/>
            <a:chOff x="17619663" y="4157663"/>
            <a:chExt cx="723900" cy="400050"/>
          </a:xfrm>
          <a:solidFill>
            <a:srgbClr val="5792CE"/>
          </a:solidFill>
        </p:grpSpPr>
        <p:sp>
          <p:nvSpPr>
            <p:cNvPr id="10" name="Freeform 79">
              <a:extLst>
                <a:ext uri="{FF2B5EF4-FFF2-40B4-BE49-F238E27FC236}">
                  <a16:creationId xmlns:a16="http://schemas.microsoft.com/office/drawing/2014/main" id="{96117A1D-DF54-64B4-3EC2-3CCA315DBAEC}"/>
                </a:ext>
              </a:extLst>
            </p:cNvPr>
            <p:cNvSpPr>
              <a:spLocks noEditPoints="1"/>
            </p:cNvSpPr>
            <p:nvPr/>
          </p:nvSpPr>
          <p:spPr bwMode="auto">
            <a:xfrm>
              <a:off x="17619663" y="4157663"/>
              <a:ext cx="723900" cy="400050"/>
            </a:xfrm>
            <a:custGeom>
              <a:avLst/>
              <a:gdLst>
                <a:gd name="T0" fmla="*/ 76 w 76"/>
                <a:gd name="T1" fmla="*/ 21 h 42"/>
                <a:gd name="T2" fmla="*/ 76 w 76"/>
                <a:gd name="T3" fmla="*/ 21 h 42"/>
                <a:gd name="T4" fmla="*/ 76 w 76"/>
                <a:gd name="T5" fmla="*/ 21 h 42"/>
                <a:gd name="T6" fmla="*/ 76 w 76"/>
                <a:gd name="T7" fmla="*/ 21 h 42"/>
                <a:gd name="T8" fmla="*/ 76 w 76"/>
                <a:gd name="T9" fmla="*/ 20 h 42"/>
                <a:gd name="T10" fmla="*/ 76 w 76"/>
                <a:gd name="T11" fmla="*/ 20 h 42"/>
                <a:gd name="T12" fmla="*/ 76 w 76"/>
                <a:gd name="T13" fmla="*/ 20 h 42"/>
                <a:gd name="T14" fmla="*/ 55 w 76"/>
                <a:gd name="T15" fmla="*/ 3 h 42"/>
                <a:gd name="T16" fmla="*/ 47 w 76"/>
                <a:gd name="T17" fmla="*/ 1 h 42"/>
                <a:gd name="T18" fmla="*/ 39 w 76"/>
                <a:gd name="T19" fmla="*/ 0 h 42"/>
                <a:gd name="T20" fmla="*/ 38 w 76"/>
                <a:gd name="T21" fmla="*/ 0 h 42"/>
                <a:gd name="T22" fmla="*/ 38 w 76"/>
                <a:gd name="T23" fmla="*/ 0 h 42"/>
                <a:gd name="T24" fmla="*/ 20 w 76"/>
                <a:gd name="T25" fmla="*/ 4 h 42"/>
                <a:gd name="T26" fmla="*/ 0 w 76"/>
                <a:gd name="T27" fmla="*/ 20 h 42"/>
                <a:gd name="T28" fmla="*/ 0 w 76"/>
                <a:gd name="T29" fmla="*/ 20 h 42"/>
                <a:gd name="T30" fmla="*/ 0 w 76"/>
                <a:gd name="T31" fmla="*/ 20 h 42"/>
                <a:gd name="T32" fmla="*/ 0 w 76"/>
                <a:gd name="T33" fmla="*/ 21 h 42"/>
                <a:gd name="T34" fmla="*/ 0 w 76"/>
                <a:gd name="T35" fmla="*/ 21 h 42"/>
                <a:gd name="T36" fmla="*/ 0 w 76"/>
                <a:gd name="T37" fmla="*/ 21 h 42"/>
                <a:gd name="T38" fmla="*/ 0 w 76"/>
                <a:gd name="T39" fmla="*/ 21 h 42"/>
                <a:gd name="T40" fmla="*/ 0 w 76"/>
                <a:gd name="T41" fmla="*/ 22 h 42"/>
                <a:gd name="T42" fmla="*/ 0 w 76"/>
                <a:gd name="T43" fmla="*/ 22 h 42"/>
                <a:gd name="T44" fmla="*/ 37 w 76"/>
                <a:gd name="T45" fmla="*/ 42 h 42"/>
                <a:gd name="T46" fmla="*/ 38 w 76"/>
                <a:gd name="T47" fmla="*/ 42 h 42"/>
                <a:gd name="T48" fmla="*/ 76 w 76"/>
                <a:gd name="T49" fmla="*/ 22 h 42"/>
                <a:gd name="T50" fmla="*/ 76 w 76"/>
                <a:gd name="T51" fmla="*/ 22 h 42"/>
                <a:gd name="T52" fmla="*/ 76 w 76"/>
                <a:gd name="T53" fmla="*/ 21 h 42"/>
                <a:gd name="T54" fmla="*/ 58 w 76"/>
                <a:gd name="T55" fmla="*/ 11 h 42"/>
                <a:gd name="T56" fmla="*/ 38 w 76"/>
                <a:gd name="T57" fmla="*/ 31 h 42"/>
                <a:gd name="T58" fmla="*/ 18 w 76"/>
                <a:gd name="T59" fmla="*/ 11 h 42"/>
                <a:gd name="T60" fmla="*/ 22 w 76"/>
                <a:gd name="T61" fmla="*/ 7 h 42"/>
                <a:gd name="T62" fmla="*/ 38 w 76"/>
                <a:gd name="T63" fmla="*/ 3 h 42"/>
                <a:gd name="T64" fmla="*/ 47 w 76"/>
                <a:gd name="T65" fmla="*/ 4 h 42"/>
                <a:gd name="T66" fmla="*/ 52 w 76"/>
                <a:gd name="T67" fmla="*/ 5 h 42"/>
                <a:gd name="T68" fmla="*/ 58 w 76"/>
                <a:gd name="T69" fmla="*/ 11 h 42"/>
                <a:gd name="T70" fmla="*/ 38 w 76"/>
                <a:gd name="T71" fmla="*/ 39 h 42"/>
                <a:gd name="T72" fmla="*/ 3 w 76"/>
                <a:gd name="T73" fmla="*/ 21 h 42"/>
                <a:gd name="T74" fmla="*/ 15 w 76"/>
                <a:gd name="T75" fmla="*/ 11 h 42"/>
                <a:gd name="T76" fmla="*/ 15 w 76"/>
                <a:gd name="T77" fmla="*/ 11 h 42"/>
                <a:gd name="T78" fmla="*/ 38 w 76"/>
                <a:gd name="T79" fmla="*/ 34 h 42"/>
                <a:gd name="T80" fmla="*/ 61 w 76"/>
                <a:gd name="T81" fmla="*/ 11 h 42"/>
                <a:gd name="T82" fmla="*/ 61 w 76"/>
                <a:gd name="T83" fmla="*/ 10 h 42"/>
                <a:gd name="T84" fmla="*/ 73 w 76"/>
                <a:gd name="T85" fmla="*/ 21 h 42"/>
                <a:gd name="T86" fmla="*/ 38 w 76"/>
                <a:gd name="T87" fmla="*/ 3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6" h="42">
                  <a:moveTo>
                    <a:pt x="76" y="21"/>
                  </a:moveTo>
                  <a:cubicBezTo>
                    <a:pt x="76" y="21"/>
                    <a:pt x="76" y="21"/>
                    <a:pt x="76" y="21"/>
                  </a:cubicBezTo>
                  <a:cubicBezTo>
                    <a:pt x="76" y="21"/>
                    <a:pt x="76" y="21"/>
                    <a:pt x="76" y="21"/>
                  </a:cubicBezTo>
                  <a:cubicBezTo>
                    <a:pt x="76" y="21"/>
                    <a:pt x="76" y="21"/>
                    <a:pt x="76" y="21"/>
                  </a:cubicBezTo>
                  <a:cubicBezTo>
                    <a:pt x="76" y="21"/>
                    <a:pt x="76" y="20"/>
                    <a:pt x="76" y="20"/>
                  </a:cubicBezTo>
                  <a:cubicBezTo>
                    <a:pt x="76" y="20"/>
                    <a:pt x="76" y="20"/>
                    <a:pt x="76" y="20"/>
                  </a:cubicBezTo>
                  <a:cubicBezTo>
                    <a:pt x="76" y="20"/>
                    <a:pt x="76" y="20"/>
                    <a:pt x="76" y="20"/>
                  </a:cubicBezTo>
                  <a:cubicBezTo>
                    <a:pt x="69" y="12"/>
                    <a:pt x="62" y="7"/>
                    <a:pt x="55" y="3"/>
                  </a:cubicBezTo>
                  <a:cubicBezTo>
                    <a:pt x="52" y="2"/>
                    <a:pt x="50" y="1"/>
                    <a:pt x="47" y="1"/>
                  </a:cubicBezTo>
                  <a:cubicBezTo>
                    <a:pt x="44" y="0"/>
                    <a:pt x="42" y="0"/>
                    <a:pt x="39" y="0"/>
                  </a:cubicBezTo>
                  <a:cubicBezTo>
                    <a:pt x="39" y="0"/>
                    <a:pt x="39" y="0"/>
                    <a:pt x="38" y="0"/>
                  </a:cubicBezTo>
                  <a:cubicBezTo>
                    <a:pt x="38" y="0"/>
                    <a:pt x="38" y="0"/>
                    <a:pt x="38" y="0"/>
                  </a:cubicBezTo>
                  <a:cubicBezTo>
                    <a:pt x="31" y="0"/>
                    <a:pt x="25" y="2"/>
                    <a:pt x="20" y="4"/>
                  </a:cubicBezTo>
                  <a:cubicBezTo>
                    <a:pt x="8" y="10"/>
                    <a:pt x="1" y="19"/>
                    <a:pt x="0" y="20"/>
                  </a:cubicBezTo>
                  <a:cubicBezTo>
                    <a:pt x="0" y="20"/>
                    <a:pt x="0" y="20"/>
                    <a:pt x="0" y="20"/>
                  </a:cubicBezTo>
                  <a:cubicBezTo>
                    <a:pt x="0" y="20"/>
                    <a:pt x="0" y="20"/>
                    <a:pt x="0" y="20"/>
                  </a:cubicBezTo>
                  <a:cubicBezTo>
                    <a:pt x="0" y="21"/>
                    <a:pt x="0" y="21"/>
                    <a:pt x="0" y="21"/>
                  </a:cubicBezTo>
                  <a:cubicBezTo>
                    <a:pt x="0" y="21"/>
                    <a:pt x="0" y="21"/>
                    <a:pt x="0" y="21"/>
                  </a:cubicBezTo>
                  <a:cubicBezTo>
                    <a:pt x="0" y="21"/>
                    <a:pt x="0" y="21"/>
                    <a:pt x="0" y="21"/>
                  </a:cubicBezTo>
                  <a:cubicBezTo>
                    <a:pt x="0" y="21"/>
                    <a:pt x="0" y="21"/>
                    <a:pt x="0" y="21"/>
                  </a:cubicBezTo>
                  <a:cubicBezTo>
                    <a:pt x="0" y="22"/>
                    <a:pt x="0" y="22"/>
                    <a:pt x="0" y="22"/>
                  </a:cubicBezTo>
                  <a:cubicBezTo>
                    <a:pt x="0" y="22"/>
                    <a:pt x="0" y="22"/>
                    <a:pt x="0" y="22"/>
                  </a:cubicBezTo>
                  <a:cubicBezTo>
                    <a:pt x="12" y="35"/>
                    <a:pt x="24" y="42"/>
                    <a:pt x="37" y="42"/>
                  </a:cubicBezTo>
                  <a:cubicBezTo>
                    <a:pt x="38" y="42"/>
                    <a:pt x="38" y="42"/>
                    <a:pt x="38" y="42"/>
                  </a:cubicBezTo>
                  <a:cubicBezTo>
                    <a:pt x="60" y="42"/>
                    <a:pt x="76" y="23"/>
                    <a:pt x="76" y="22"/>
                  </a:cubicBezTo>
                  <a:cubicBezTo>
                    <a:pt x="76" y="22"/>
                    <a:pt x="76" y="22"/>
                    <a:pt x="76" y="22"/>
                  </a:cubicBezTo>
                  <a:cubicBezTo>
                    <a:pt x="76" y="22"/>
                    <a:pt x="76" y="22"/>
                    <a:pt x="76" y="21"/>
                  </a:cubicBezTo>
                  <a:close/>
                  <a:moveTo>
                    <a:pt x="58" y="11"/>
                  </a:moveTo>
                  <a:cubicBezTo>
                    <a:pt x="58" y="22"/>
                    <a:pt x="49" y="31"/>
                    <a:pt x="38" y="31"/>
                  </a:cubicBezTo>
                  <a:cubicBezTo>
                    <a:pt x="27" y="31"/>
                    <a:pt x="18" y="22"/>
                    <a:pt x="18" y="11"/>
                  </a:cubicBezTo>
                  <a:cubicBezTo>
                    <a:pt x="18" y="10"/>
                    <a:pt x="19" y="9"/>
                    <a:pt x="22" y="7"/>
                  </a:cubicBezTo>
                  <a:cubicBezTo>
                    <a:pt x="26" y="5"/>
                    <a:pt x="32" y="3"/>
                    <a:pt x="38" y="3"/>
                  </a:cubicBezTo>
                  <a:cubicBezTo>
                    <a:pt x="42" y="3"/>
                    <a:pt x="45" y="3"/>
                    <a:pt x="47" y="4"/>
                  </a:cubicBezTo>
                  <a:cubicBezTo>
                    <a:pt x="49" y="4"/>
                    <a:pt x="51" y="5"/>
                    <a:pt x="52" y="5"/>
                  </a:cubicBezTo>
                  <a:cubicBezTo>
                    <a:pt x="56" y="7"/>
                    <a:pt x="58" y="9"/>
                    <a:pt x="58" y="11"/>
                  </a:cubicBezTo>
                  <a:close/>
                  <a:moveTo>
                    <a:pt x="38" y="39"/>
                  </a:moveTo>
                  <a:cubicBezTo>
                    <a:pt x="26" y="39"/>
                    <a:pt x="14" y="33"/>
                    <a:pt x="3" y="21"/>
                  </a:cubicBezTo>
                  <a:cubicBezTo>
                    <a:pt x="5" y="19"/>
                    <a:pt x="9" y="15"/>
                    <a:pt x="15" y="11"/>
                  </a:cubicBezTo>
                  <a:cubicBezTo>
                    <a:pt x="15" y="11"/>
                    <a:pt x="15" y="11"/>
                    <a:pt x="15" y="11"/>
                  </a:cubicBezTo>
                  <a:cubicBezTo>
                    <a:pt x="15" y="24"/>
                    <a:pt x="26" y="34"/>
                    <a:pt x="38" y="34"/>
                  </a:cubicBezTo>
                  <a:cubicBezTo>
                    <a:pt x="51" y="34"/>
                    <a:pt x="61" y="24"/>
                    <a:pt x="61" y="11"/>
                  </a:cubicBezTo>
                  <a:cubicBezTo>
                    <a:pt x="61" y="11"/>
                    <a:pt x="61" y="11"/>
                    <a:pt x="61" y="10"/>
                  </a:cubicBezTo>
                  <a:cubicBezTo>
                    <a:pt x="65" y="13"/>
                    <a:pt x="69" y="17"/>
                    <a:pt x="73" y="21"/>
                  </a:cubicBezTo>
                  <a:cubicBezTo>
                    <a:pt x="70" y="25"/>
                    <a:pt x="56" y="39"/>
                    <a:pt x="3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a typeface="Calibri"/>
              </a:endParaRPr>
            </a:p>
          </p:txBody>
        </p:sp>
        <p:sp>
          <p:nvSpPr>
            <p:cNvPr id="11" name="Freeform 80">
              <a:extLst>
                <a:ext uri="{FF2B5EF4-FFF2-40B4-BE49-F238E27FC236}">
                  <a16:creationId xmlns:a16="http://schemas.microsoft.com/office/drawing/2014/main" id="{4FF083C5-FE17-0BCA-0CF2-3DD092DEF54B}"/>
                </a:ext>
              </a:extLst>
            </p:cNvPr>
            <p:cNvSpPr>
              <a:spLocks noEditPoints="1"/>
            </p:cNvSpPr>
            <p:nvPr/>
          </p:nvSpPr>
          <p:spPr bwMode="auto">
            <a:xfrm>
              <a:off x="17914938" y="4214813"/>
              <a:ext cx="133350" cy="133350"/>
            </a:xfrm>
            <a:custGeom>
              <a:avLst/>
              <a:gdLst>
                <a:gd name="T0" fmla="*/ 7 w 14"/>
                <a:gd name="T1" fmla="*/ 14 h 14"/>
                <a:gd name="T2" fmla="*/ 14 w 14"/>
                <a:gd name="T3" fmla="*/ 7 h 14"/>
                <a:gd name="T4" fmla="*/ 7 w 14"/>
                <a:gd name="T5" fmla="*/ 0 h 14"/>
                <a:gd name="T6" fmla="*/ 0 w 14"/>
                <a:gd name="T7" fmla="*/ 7 h 14"/>
                <a:gd name="T8" fmla="*/ 7 w 14"/>
                <a:gd name="T9" fmla="*/ 14 h 14"/>
                <a:gd name="T10" fmla="*/ 7 w 14"/>
                <a:gd name="T11" fmla="*/ 3 h 14"/>
                <a:gd name="T12" fmla="*/ 11 w 14"/>
                <a:gd name="T13" fmla="*/ 7 h 14"/>
                <a:gd name="T14" fmla="*/ 7 w 14"/>
                <a:gd name="T15" fmla="*/ 11 h 14"/>
                <a:gd name="T16" fmla="*/ 3 w 14"/>
                <a:gd name="T17" fmla="*/ 7 h 14"/>
                <a:gd name="T18" fmla="*/ 7 w 14"/>
                <a:gd name="T19"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14"/>
                  </a:moveTo>
                  <a:cubicBezTo>
                    <a:pt x="11" y="14"/>
                    <a:pt x="14" y="11"/>
                    <a:pt x="14" y="7"/>
                  </a:cubicBezTo>
                  <a:cubicBezTo>
                    <a:pt x="14" y="3"/>
                    <a:pt x="11" y="0"/>
                    <a:pt x="7" y="0"/>
                  </a:cubicBezTo>
                  <a:cubicBezTo>
                    <a:pt x="3" y="0"/>
                    <a:pt x="0" y="3"/>
                    <a:pt x="0" y="7"/>
                  </a:cubicBezTo>
                  <a:cubicBezTo>
                    <a:pt x="0" y="11"/>
                    <a:pt x="3" y="14"/>
                    <a:pt x="7" y="14"/>
                  </a:cubicBezTo>
                  <a:close/>
                  <a:moveTo>
                    <a:pt x="7" y="3"/>
                  </a:moveTo>
                  <a:cubicBezTo>
                    <a:pt x="9" y="3"/>
                    <a:pt x="11" y="5"/>
                    <a:pt x="11" y="7"/>
                  </a:cubicBezTo>
                  <a:cubicBezTo>
                    <a:pt x="11" y="9"/>
                    <a:pt x="9" y="11"/>
                    <a:pt x="7" y="11"/>
                  </a:cubicBezTo>
                  <a:cubicBezTo>
                    <a:pt x="5" y="11"/>
                    <a:pt x="3" y="9"/>
                    <a:pt x="3" y="7"/>
                  </a:cubicBezTo>
                  <a:cubicBezTo>
                    <a:pt x="3" y="5"/>
                    <a:pt x="5" y="3"/>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a typeface="Calibri"/>
              </a:endParaRPr>
            </a:p>
          </p:txBody>
        </p:sp>
      </p:grpSp>
      <p:grpSp>
        <p:nvGrpSpPr>
          <p:cNvPr id="12" name="กลุ่ม 266">
            <a:extLst>
              <a:ext uri="{FF2B5EF4-FFF2-40B4-BE49-F238E27FC236}">
                <a16:creationId xmlns:a16="http://schemas.microsoft.com/office/drawing/2014/main" id="{608ED127-C585-B96E-D0EA-9379CA1DCA36}"/>
              </a:ext>
            </a:extLst>
          </p:cNvPr>
          <p:cNvGrpSpPr/>
          <p:nvPr/>
        </p:nvGrpSpPr>
        <p:grpSpPr>
          <a:xfrm>
            <a:off x="568160" y="3966574"/>
            <a:ext cx="359691" cy="565985"/>
            <a:chOff x="9260948" y="10553700"/>
            <a:chExt cx="447675" cy="668338"/>
          </a:xfrm>
          <a:solidFill>
            <a:srgbClr val="5792CE"/>
          </a:solidFill>
        </p:grpSpPr>
        <p:sp>
          <p:nvSpPr>
            <p:cNvPr id="13" name="Freeform 220">
              <a:extLst>
                <a:ext uri="{FF2B5EF4-FFF2-40B4-BE49-F238E27FC236}">
                  <a16:creationId xmlns:a16="http://schemas.microsoft.com/office/drawing/2014/main" id="{CE965178-E465-FDF3-F156-B53B8F28EC90}"/>
                </a:ext>
              </a:extLst>
            </p:cNvPr>
            <p:cNvSpPr>
              <a:spLocks noEditPoints="1"/>
            </p:cNvSpPr>
            <p:nvPr/>
          </p:nvSpPr>
          <p:spPr bwMode="auto">
            <a:xfrm>
              <a:off x="9260948" y="10553700"/>
              <a:ext cx="447675" cy="668338"/>
            </a:xfrm>
            <a:custGeom>
              <a:avLst/>
              <a:gdLst>
                <a:gd name="T0" fmla="*/ 43 w 47"/>
                <a:gd name="T1" fmla="*/ 12 h 70"/>
                <a:gd name="T2" fmla="*/ 47 w 47"/>
                <a:gd name="T3" fmla="*/ 10 h 70"/>
                <a:gd name="T4" fmla="*/ 45 w 47"/>
                <a:gd name="T5" fmla="*/ 0 h 70"/>
                <a:gd name="T6" fmla="*/ 0 w 47"/>
                <a:gd name="T7" fmla="*/ 2 h 70"/>
                <a:gd name="T8" fmla="*/ 1 w 47"/>
                <a:gd name="T9" fmla="*/ 12 h 70"/>
                <a:gd name="T10" fmla="*/ 4 w 47"/>
                <a:gd name="T11" fmla="*/ 14 h 70"/>
                <a:gd name="T12" fmla="*/ 17 w 47"/>
                <a:gd name="T13" fmla="*/ 36 h 70"/>
                <a:gd name="T14" fmla="*/ 4 w 47"/>
                <a:gd name="T15" fmla="*/ 59 h 70"/>
                <a:gd name="T16" fmla="*/ 0 w 47"/>
                <a:gd name="T17" fmla="*/ 60 h 70"/>
                <a:gd name="T18" fmla="*/ 1 w 47"/>
                <a:gd name="T19" fmla="*/ 70 h 70"/>
                <a:gd name="T20" fmla="*/ 47 w 47"/>
                <a:gd name="T21" fmla="*/ 69 h 70"/>
                <a:gd name="T22" fmla="*/ 45 w 47"/>
                <a:gd name="T23" fmla="*/ 59 h 70"/>
                <a:gd name="T24" fmla="*/ 43 w 47"/>
                <a:gd name="T25" fmla="*/ 56 h 70"/>
                <a:gd name="T26" fmla="*/ 30 w 47"/>
                <a:gd name="T27" fmla="*/ 35 h 70"/>
                <a:gd name="T28" fmla="*/ 3 w 47"/>
                <a:gd name="T29" fmla="*/ 8 h 70"/>
                <a:gd name="T30" fmla="*/ 43 w 47"/>
                <a:gd name="T31" fmla="*/ 3 h 70"/>
                <a:gd name="T32" fmla="*/ 3 w 47"/>
                <a:gd name="T33" fmla="*/ 8 h 70"/>
                <a:gd name="T34" fmla="*/ 43 w 47"/>
                <a:gd name="T35" fmla="*/ 62 h 70"/>
                <a:gd name="T36" fmla="*/ 3 w 47"/>
                <a:gd name="T37" fmla="*/ 67 h 70"/>
                <a:gd name="T38" fmla="*/ 6 w 47"/>
                <a:gd name="T39" fmla="*/ 62 h 70"/>
                <a:gd name="T40" fmla="*/ 41 w 47"/>
                <a:gd name="T41" fmla="*/ 62 h 70"/>
                <a:gd name="T42" fmla="*/ 39 w 47"/>
                <a:gd name="T43" fmla="*/ 56 h 70"/>
                <a:gd name="T44" fmla="*/ 7 w 47"/>
                <a:gd name="T45" fmla="*/ 59 h 70"/>
                <a:gd name="T46" fmla="*/ 8 w 47"/>
                <a:gd name="T47" fmla="*/ 51 h 70"/>
                <a:gd name="T48" fmla="*/ 39 w 47"/>
                <a:gd name="T49" fmla="*/ 56 h 70"/>
                <a:gd name="T50" fmla="*/ 37 w 47"/>
                <a:gd name="T51" fmla="*/ 48 h 70"/>
                <a:gd name="T52" fmla="*/ 19 w 47"/>
                <a:gd name="T53" fmla="*/ 39 h 70"/>
                <a:gd name="T54" fmla="*/ 20 w 47"/>
                <a:gd name="T55" fmla="*/ 33 h 70"/>
                <a:gd name="T56" fmla="*/ 7 w 47"/>
                <a:gd name="T57" fmla="*/ 14 h 70"/>
                <a:gd name="T58" fmla="*/ 9 w 47"/>
                <a:gd name="T59" fmla="*/ 12 h 70"/>
                <a:gd name="T60" fmla="*/ 38 w 47"/>
                <a:gd name="T61" fmla="*/ 12 h 70"/>
                <a:gd name="T62" fmla="*/ 39 w 47"/>
                <a:gd name="T63" fmla="*/ 14 h 70"/>
                <a:gd name="T64" fmla="*/ 27 w 47"/>
                <a:gd name="T65" fmla="*/ 33 h 70"/>
                <a:gd name="T66" fmla="*/ 28 w 47"/>
                <a:gd name="T67" fmla="*/ 3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7" h="70">
                  <a:moveTo>
                    <a:pt x="43" y="14"/>
                  </a:moveTo>
                  <a:cubicBezTo>
                    <a:pt x="43" y="12"/>
                    <a:pt x="43" y="12"/>
                    <a:pt x="43" y="12"/>
                  </a:cubicBezTo>
                  <a:cubicBezTo>
                    <a:pt x="45" y="12"/>
                    <a:pt x="45" y="12"/>
                    <a:pt x="45" y="12"/>
                  </a:cubicBezTo>
                  <a:cubicBezTo>
                    <a:pt x="46" y="12"/>
                    <a:pt x="47" y="11"/>
                    <a:pt x="47" y="10"/>
                  </a:cubicBezTo>
                  <a:cubicBezTo>
                    <a:pt x="47" y="2"/>
                    <a:pt x="47" y="2"/>
                    <a:pt x="47" y="2"/>
                  </a:cubicBezTo>
                  <a:cubicBezTo>
                    <a:pt x="47" y="1"/>
                    <a:pt x="46" y="0"/>
                    <a:pt x="45" y="0"/>
                  </a:cubicBezTo>
                  <a:cubicBezTo>
                    <a:pt x="1" y="0"/>
                    <a:pt x="1" y="0"/>
                    <a:pt x="1" y="0"/>
                  </a:cubicBezTo>
                  <a:cubicBezTo>
                    <a:pt x="1" y="0"/>
                    <a:pt x="0" y="1"/>
                    <a:pt x="0" y="2"/>
                  </a:cubicBezTo>
                  <a:cubicBezTo>
                    <a:pt x="0" y="10"/>
                    <a:pt x="0" y="10"/>
                    <a:pt x="0" y="10"/>
                  </a:cubicBezTo>
                  <a:cubicBezTo>
                    <a:pt x="0" y="11"/>
                    <a:pt x="1" y="12"/>
                    <a:pt x="1" y="12"/>
                  </a:cubicBezTo>
                  <a:cubicBezTo>
                    <a:pt x="4" y="12"/>
                    <a:pt x="4" y="12"/>
                    <a:pt x="4" y="12"/>
                  </a:cubicBezTo>
                  <a:cubicBezTo>
                    <a:pt x="4" y="14"/>
                    <a:pt x="4" y="14"/>
                    <a:pt x="4" y="14"/>
                  </a:cubicBezTo>
                  <a:cubicBezTo>
                    <a:pt x="4" y="23"/>
                    <a:pt x="9" y="31"/>
                    <a:pt x="17" y="35"/>
                  </a:cubicBezTo>
                  <a:cubicBezTo>
                    <a:pt x="17" y="36"/>
                    <a:pt x="17" y="36"/>
                    <a:pt x="17" y="36"/>
                  </a:cubicBezTo>
                  <a:cubicBezTo>
                    <a:pt x="9" y="40"/>
                    <a:pt x="4" y="48"/>
                    <a:pt x="4" y="56"/>
                  </a:cubicBezTo>
                  <a:cubicBezTo>
                    <a:pt x="4" y="59"/>
                    <a:pt x="4" y="59"/>
                    <a:pt x="4" y="59"/>
                  </a:cubicBezTo>
                  <a:cubicBezTo>
                    <a:pt x="1" y="59"/>
                    <a:pt x="1" y="59"/>
                    <a:pt x="1" y="59"/>
                  </a:cubicBezTo>
                  <a:cubicBezTo>
                    <a:pt x="1" y="59"/>
                    <a:pt x="0" y="59"/>
                    <a:pt x="0" y="60"/>
                  </a:cubicBezTo>
                  <a:cubicBezTo>
                    <a:pt x="0" y="69"/>
                    <a:pt x="0" y="69"/>
                    <a:pt x="0" y="69"/>
                  </a:cubicBezTo>
                  <a:cubicBezTo>
                    <a:pt x="0" y="70"/>
                    <a:pt x="1" y="70"/>
                    <a:pt x="1" y="70"/>
                  </a:cubicBezTo>
                  <a:cubicBezTo>
                    <a:pt x="45" y="70"/>
                    <a:pt x="45" y="70"/>
                    <a:pt x="45" y="70"/>
                  </a:cubicBezTo>
                  <a:cubicBezTo>
                    <a:pt x="46" y="70"/>
                    <a:pt x="47" y="70"/>
                    <a:pt x="47" y="69"/>
                  </a:cubicBezTo>
                  <a:cubicBezTo>
                    <a:pt x="47" y="60"/>
                    <a:pt x="47" y="60"/>
                    <a:pt x="47" y="60"/>
                  </a:cubicBezTo>
                  <a:cubicBezTo>
                    <a:pt x="47" y="59"/>
                    <a:pt x="46" y="59"/>
                    <a:pt x="45" y="59"/>
                  </a:cubicBezTo>
                  <a:cubicBezTo>
                    <a:pt x="43" y="59"/>
                    <a:pt x="43" y="59"/>
                    <a:pt x="43" y="59"/>
                  </a:cubicBezTo>
                  <a:cubicBezTo>
                    <a:pt x="43" y="56"/>
                    <a:pt x="43" y="56"/>
                    <a:pt x="43" y="56"/>
                  </a:cubicBezTo>
                  <a:cubicBezTo>
                    <a:pt x="43" y="48"/>
                    <a:pt x="38" y="40"/>
                    <a:pt x="30" y="36"/>
                  </a:cubicBezTo>
                  <a:cubicBezTo>
                    <a:pt x="30" y="35"/>
                    <a:pt x="30" y="35"/>
                    <a:pt x="30" y="35"/>
                  </a:cubicBezTo>
                  <a:cubicBezTo>
                    <a:pt x="38" y="31"/>
                    <a:pt x="43" y="23"/>
                    <a:pt x="43" y="14"/>
                  </a:cubicBezTo>
                  <a:close/>
                  <a:moveTo>
                    <a:pt x="3" y="8"/>
                  </a:moveTo>
                  <a:cubicBezTo>
                    <a:pt x="3" y="3"/>
                    <a:pt x="3" y="3"/>
                    <a:pt x="3" y="3"/>
                  </a:cubicBezTo>
                  <a:cubicBezTo>
                    <a:pt x="43" y="3"/>
                    <a:pt x="43" y="3"/>
                    <a:pt x="43" y="3"/>
                  </a:cubicBezTo>
                  <a:cubicBezTo>
                    <a:pt x="43" y="8"/>
                    <a:pt x="43" y="8"/>
                    <a:pt x="43" y="8"/>
                  </a:cubicBezTo>
                  <a:lnTo>
                    <a:pt x="3" y="8"/>
                  </a:lnTo>
                  <a:close/>
                  <a:moveTo>
                    <a:pt x="41" y="62"/>
                  </a:moveTo>
                  <a:cubicBezTo>
                    <a:pt x="43" y="62"/>
                    <a:pt x="43" y="62"/>
                    <a:pt x="43" y="62"/>
                  </a:cubicBezTo>
                  <a:cubicBezTo>
                    <a:pt x="43" y="67"/>
                    <a:pt x="43" y="67"/>
                    <a:pt x="43" y="67"/>
                  </a:cubicBezTo>
                  <a:cubicBezTo>
                    <a:pt x="3" y="67"/>
                    <a:pt x="3" y="67"/>
                    <a:pt x="3" y="67"/>
                  </a:cubicBezTo>
                  <a:cubicBezTo>
                    <a:pt x="3" y="62"/>
                    <a:pt x="3" y="62"/>
                    <a:pt x="3" y="62"/>
                  </a:cubicBezTo>
                  <a:cubicBezTo>
                    <a:pt x="6" y="62"/>
                    <a:pt x="6" y="62"/>
                    <a:pt x="6" y="62"/>
                  </a:cubicBezTo>
                  <a:cubicBezTo>
                    <a:pt x="6" y="62"/>
                    <a:pt x="6" y="62"/>
                    <a:pt x="6" y="62"/>
                  </a:cubicBezTo>
                  <a:cubicBezTo>
                    <a:pt x="41" y="62"/>
                    <a:pt x="41" y="62"/>
                    <a:pt x="41" y="62"/>
                  </a:cubicBezTo>
                  <a:cubicBezTo>
                    <a:pt x="41" y="62"/>
                    <a:pt x="41" y="62"/>
                    <a:pt x="41" y="62"/>
                  </a:cubicBezTo>
                  <a:close/>
                  <a:moveTo>
                    <a:pt x="39" y="56"/>
                  </a:moveTo>
                  <a:cubicBezTo>
                    <a:pt x="39" y="59"/>
                    <a:pt x="39" y="59"/>
                    <a:pt x="39" y="59"/>
                  </a:cubicBezTo>
                  <a:cubicBezTo>
                    <a:pt x="7" y="59"/>
                    <a:pt x="7" y="59"/>
                    <a:pt x="7" y="59"/>
                  </a:cubicBezTo>
                  <a:cubicBezTo>
                    <a:pt x="7" y="56"/>
                    <a:pt x="7" y="56"/>
                    <a:pt x="7" y="56"/>
                  </a:cubicBezTo>
                  <a:cubicBezTo>
                    <a:pt x="7" y="55"/>
                    <a:pt x="8" y="53"/>
                    <a:pt x="8" y="51"/>
                  </a:cubicBezTo>
                  <a:cubicBezTo>
                    <a:pt x="39" y="51"/>
                    <a:pt x="39" y="51"/>
                    <a:pt x="39" y="51"/>
                  </a:cubicBezTo>
                  <a:cubicBezTo>
                    <a:pt x="39" y="53"/>
                    <a:pt x="39" y="55"/>
                    <a:pt x="39" y="56"/>
                  </a:cubicBezTo>
                  <a:close/>
                  <a:moveTo>
                    <a:pt x="28" y="39"/>
                  </a:moveTo>
                  <a:cubicBezTo>
                    <a:pt x="32" y="40"/>
                    <a:pt x="35" y="44"/>
                    <a:pt x="37" y="48"/>
                  </a:cubicBezTo>
                  <a:cubicBezTo>
                    <a:pt x="9" y="48"/>
                    <a:pt x="9" y="48"/>
                    <a:pt x="9" y="48"/>
                  </a:cubicBezTo>
                  <a:cubicBezTo>
                    <a:pt x="11" y="44"/>
                    <a:pt x="15" y="40"/>
                    <a:pt x="19" y="39"/>
                  </a:cubicBezTo>
                  <a:cubicBezTo>
                    <a:pt x="20" y="38"/>
                    <a:pt x="20" y="38"/>
                    <a:pt x="20" y="37"/>
                  </a:cubicBezTo>
                  <a:cubicBezTo>
                    <a:pt x="20" y="33"/>
                    <a:pt x="20" y="33"/>
                    <a:pt x="20" y="33"/>
                  </a:cubicBezTo>
                  <a:cubicBezTo>
                    <a:pt x="20" y="33"/>
                    <a:pt x="20" y="32"/>
                    <a:pt x="19" y="32"/>
                  </a:cubicBezTo>
                  <a:cubicBezTo>
                    <a:pt x="12" y="29"/>
                    <a:pt x="7" y="22"/>
                    <a:pt x="7" y="14"/>
                  </a:cubicBezTo>
                  <a:cubicBezTo>
                    <a:pt x="7" y="12"/>
                    <a:pt x="7" y="12"/>
                    <a:pt x="7" y="12"/>
                  </a:cubicBezTo>
                  <a:cubicBezTo>
                    <a:pt x="9" y="12"/>
                    <a:pt x="9" y="12"/>
                    <a:pt x="9" y="12"/>
                  </a:cubicBezTo>
                  <a:cubicBezTo>
                    <a:pt x="38" y="12"/>
                    <a:pt x="38" y="12"/>
                    <a:pt x="38" y="12"/>
                  </a:cubicBezTo>
                  <a:cubicBezTo>
                    <a:pt x="38" y="12"/>
                    <a:pt x="38" y="12"/>
                    <a:pt x="38" y="12"/>
                  </a:cubicBezTo>
                  <a:cubicBezTo>
                    <a:pt x="39" y="12"/>
                    <a:pt x="39" y="12"/>
                    <a:pt x="39" y="12"/>
                  </a:cubicBezTo>
                  <a:cubicBezTo>
                    <a:pt x="39" y="14"/>
                    <a:pt x="39" y="14"/>
                    <a:pt x="39" y="14"/>
                  </a:cubicBezTo>
                  <a:cubicBezTo>
                    <a:pt x="39" y="22"/>
                    <a:pt x="35" y="29"/>
                    <a:pt x="28" y="32"/>
                  </a:cubicBezTo>
                  <a:cubicBezTo>
                    <a:pt x="27" y="32"/>
                    <a:pt x="27" y="33"/>
                    <a:pt x="27" y="33"/>
                  </a:cubicBezTo>
                  <a:cubicBezTo>
                    <a:pt x="27" y="37"/>
                    <a:pt x="27" y="37"/>
                    <a:pt x="27" y="37"/>
                  </a:cubicBezTo>
                  <a:cubicBezTo>
                    <a:pt x="27" y="38"/>
                    <a:pt x="27" y="38"/>
                    <a:pt x="2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a typeface="Calibri"/>
              </a:endParaRPr>
            </a:p>
          </p:txBody>
        </p:sp>
        <p:sp>
          <p:nvSpPr>
            <p:cNvPr id="14" name="Oval 221">
              <a:extLst>
                <a:ext uri="{FF2B5EF4-FFF2-40B4-BE49-F238E27FC236}">
                  <a16:creationId xmlns:a16="http://schemas.microsoft.com/office/drawing/2014/main" id="{3720E6D6-B18A-812D-00C5-DAA07E7DF9C9}"/>
                </a:ext>
              </a:extLst>
            </p:cNvPr>
            <p:cNvSpPr>
              <a:spLocks noChangeArrowheads="1"/>
            </p:cNvSpPr>
            <p:nvPr/>
          </p:nvSpPr>
          <p:spPr bwMode="auto">
            <a:xfrm>
              <a:off x="9508598" y="10726737"/>
              <a:ext cx="66675" cy="666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a typeface="Calibri"/>
              </a:endParaRPr>
            </a:p>
          </p:txBody>
        </p:sp>
        <p:sp>
          <p:nvSpPr>
            <p:cNvPr id="15" name="Oval 222">
              <a:extLst>
                <a:ext uri="{FF2B5EF4-FFF2-40B4-BE49-F238E27FC236}">
                  <a16:creationId xmlns:a16="http://schemas.microsoft.com/office/drawing/2014/main" id="{5769815A-5802-7A4A-2EB6-4EDC50ED59A3}"/>
                </a:ext>
              </a:extLst>
            </p:cNvPr>
            <p:cNvSpPr>
              <a:spLocks noChangeArrowheads="1"/>
            </p:cNvSpPr>
            <p:nvPr/>
          </p:nvSpPr>
          <p:spPr bwMode="auto">
            <a:xfrm>
              <a:off x="9480023" y="10793412"/>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a typeface="Calibri"/>
              </a:endParaRPr>
            </a:p>
          </p:txBody>
        </p:sp>
        <p:sp>
          <p:nvSpPr>
            <p:cNvPr id="16" name="Oval 223">
              <a:extLst>
                <a:ext uri="{FF2B5EF4-FFF2-40B4-BE49-F238E27FC236}">
                  <a16:creationId xmlns:a16="http://schemas.microsoft.com/office/drawing/2014/main" id="{5CD9CD49-378E-FE72-9388-0C06F55A22CE}"/>
                </a:ext>
              </a:extLst>
            </p:cNvPr>
            <p:cNvSpPr>
              <a:spLocks noChangeArrowheads="1"/>
            </p:cNvSpPr>
            <p:nvPr/>
          </p:nvSpPr>
          <p:spPr bwMode="auto">
            <a:xfrm>
              <a:off x="9499073" y="10936287"/>
              <a:ext cx="28575"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a typeface="Calibri"/>
              </a:endParaRPr>
            </a:p>
          </p:txBody>
        </p:sp>
      </p:grpSp>
    </p:spTree>
    <p:extLst>
      <p:ext uri="{BB962C8B-B14F-4D97-AF65-F5344CB8AC3E}">
        <p14:creationId xmlns:p14="http://schemas.microsoft.com/office/powerpoint/2010/main" val="9790343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6C6B85A1-21F2-BAAC-007C-880D4D0CBD06}"/>
              </a:ext>
            </a:extLst>
          </p:cNvPr>
          <p:cNvSpPr txBox="1">
            <a:spLocks/>
          </p:cNvSpPr>
          <p:nvPr/>
        </p:nvSpPr>
        <p:spPr>
          <a:xfrm>
            <a:off x="1046922" y="1129932"/>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US" b="1" err="1"/>
              <a:t>Varování</a:t>
            </a:r>
            <a:r>
              <a:rPr lang="en-US" b="1"/>
              <a:t> </a:t>
            </a:r>
            <a:r>
              <a:rPr lang="en-US" b="1" err="1"/>
              <a:t>před</a:t>
            </a:r>
            <a:r>
              <a:rPr lang="en-US" b="1"/>
              <a:t> </a:t>
            </a:r>
            <a:r>
              <a:rPr lang="en-US" b="1" err="1"/>
              <a:t>citlivým</a:t>
            </a:r>
            <a:r>
              <a:rPr lang="en-US" b="1"/>
              <a:t> </a:t>
            </a:r>
            <a:r>
              <a:rPr lang="en-US" b="1" err="1"/>
              <a:t>obsahem</a:t>
            </a:r>
            <a:endParaRPr lang="cs-CZ" err="1"/>
          </a:p>
        </p:txBody>
      </p:sp>
      <p:sp>
        <p:nvSpPr>
          <p:cNvPr id="13" name="TextBox 12">
            <a:extLst>
              <a:ext uri="{FF2B5EF4-FFF2-40B4-BE49-F238E27FC236}">
                <a16:creationId xmlns:a16="http://schemas.microsoft.com/office/drawing/2014/main" id="{CBDFD332-162E-3043-2551-FEDB3313DB76}"/>
              </a:ext>
            </a:extLst>
          </p:cNvPr>
          <p:cNvSpPr txBox="1"/>
          <p:nvPr/>
        </p:nvSpPr>
        <p:spPr>
          <a:xfrm>
            <a:off x="1050529" y="2724875"/>
            <a:ext cx="5759621" cy="2246769"/>
          </a:xfrm>
          <a:prstGeom prst="rect">
            <a:avLst/>
          </a:prstGeom>
          <a:noFill/>
        </p:spPr>
        <p:txBody>
          <a:bodyPr wrap="square" lIns="91440" tIns="45720" rIns="91440" bIns="45720" rtlCol="0" anchor="t">
            <a:spAutoFit/>
          </a:bodyPr>
          <a:lstStyle/>
          <a:p>
            <a:r>
              <a:rPr lang="en-GB" sz="2000" b="1" dirty="0" err="1">
                <a:solidFill>
                  <a:srgbClr val="AED7BD"/>
                </a:solidFill>
                <a:latin typeface="Arial" panose="020B0604020202020204" pitchFamily="34" charset="0"/>
                <a:ea typeface="+mn-lt"/>
                <a:cs typeface="Arial" panose="020B0604020202020204" pitchFamily="34" charset="0"/>
              </a:rPr>
              <a:t>Školení</a:t>
            </a:r>
            <a:r>
              <a:rPr lang="en-GB" sz="2000" b="1" dirty="0">
                <a:solidFill>
                  <a:srgbClr val="AED7BD"/>
                </a:solidFill>
                <a:latin typeface="Arial" panose="020B0604020202020204" pitchFamily="34" charset="0"/>
                <a:ea typeface="+mn-lt"/>
                <a:cs typeface="Arial" panose="020B0604020202020204" pitchFamily="34" charset="0"/>
              </a:rPr>
              <a:t> </a:t>
            </a:r>
            <a:r>
              <a:rPr lang="en-GB" sz="2000" b="1" dirty="0" err="1">
                <a:solidFill>
                  <a:srgbClr val="AED7BD"/>
                </a:solidFill>
                <a:latin typeface="Arial" panose="020B0604020202020204" pitchFamily="34" charset="0"/>
                <a:ea typeface="+mn-lt"/>
                <a:cs typeface="Arial" panose="020B0604020202020204" pitchFamily="34" charset="0"/>
              </a:rPr>
              <a:t>obsahuje</a:t>
            </a:r>
            <a:r>
              <a:rPr lang="en-GB" sz="2000" b="1" dirty="0">
                <a:solidFill>
                  <a:srgbClr val="AED7BD"/>
                </a:solidFill>
                <a:latin typeface="Arial" panose="020B0604020202020204" pitchFamily="34" charset="0"/>
                <a:ea typeface="+mn-lt"/>
                <a:cs typeface="Arial" panose="020B0604020202020204" pitchFamily="34" charset="0"/>
              </a:rPr>
              <a:t> </a:t>
            </a:r>
            <a:r>
              <a:rPr lang="en-GB" sz="2000" b="1" dirty="0" err="1">
                <a:solidFill>
                  <a:srgbClr val="AED7BD"/>
                </a:solidFill>
                <a:latin typeface="Arial" panose="020B0604020202020204" pitchFamily="34" charset="0"/>
                <a:ea typeface="+mn-lt"/>
                <a:cs typeface="Arial" panose="020B0604020202020204" pitchFamily="34" charset="0"/>
              </a:rPr>
              <a:t>informace</a:t>
            </a:r>
            <a:r>
              <a:rPr lang="en-GB" sz="2000" b="1" dirty="0">
                <a:solidFill>
                  <a:srgbClr val="AED7BD"/>
                </a:solidFill>
                <a:latin typeface="Arial" panose="020B0604020202020204" pitchFamily="34" charset="0"/>
                <a:ea typeface="+mn-lt"/>
                <a:cs typeface="Arial" panose="020B0604020202020204" pitchFamily="34" charset="0"/>
              </a:rPr>
              <a:t> </a:t>
            </a:r>
            <a:r>
              <a:rPr lang="en-GB" sz="2000" b="1" dirty="0" err="1">
                <a:solidFill>
                  <a:srgbClr val="AED7BD"/>
                </a:solidFill>
                <a:latin typeface="Arial" panose="020B0604020202020204" pitchFamily="34" charset="0"/>
                <a:ea typeface="+mn-lt"/>
                <a:cs typeface="Arial" panose="020B0604020202020204" pitchFamily="34" charset="0"/>
              </a:rPr>
              <a:t>týkající</a:t>
            </a:r>
            <a:r>
              <a:rPr lang="en-GB" sz="2000" b="1" dirty="0">
                <a:solidFill>
                  <a:srgbClr val="AED7BD"/>
                </a:solidFill>
                <a:latin typeface="Arial" panose="020B0604020202020204" pitchFamily="34" charset="0"/>
                <a:ea typeface="+mn-lt"/>
                <a:cs typeface="Arial" panose="020B0604020202020204" pitchFamily="34" charset="0"/>
              </a:rPr>
              <a:t> se </a:t>
            </a:r>
            <a:r>
              <a:rPr lang="en-GB" sz="2000" b="1" dirty="0" err="1">
                <a:solidFill>
                  <a:srgbClr val="AED7BD"/>
                </a:solidFill>
                <a:latin typeface="Arial" panose="020B0604020202020204" pitchFamily="34" charset="0"/>
                <a:ea typeface="+mn-lt"/>
                <a:cs typeface="Arial" panose="020B0604020202020204" pitchFamily="34" charset="0"/>
              </a:rPr>
              <a:t>genderově</a:t>
            </a:r>
            <a:r>
              <a:rPr lang="en-GB" sz="2000" b="1" dirty="0">
                <a:solidFill>
                  <a:srgbClr val="AED7BD"/>
                </a:solidFill>
                <a:latin typeface="Arial" panose="020B0604020202020204" pitchFamily="34" charset="0"/>
                <a:ea typeface="+mn-lt"/>
                <a:cs typeface="Arial" panose="020B0604020202020204" pitchFamily="34" charset="0"/>
              </a:rPr>
              <a:t> </a:t>
            </a:r>
            <a:r>
              <a:rPr lang="en-GB" sz="2000" b="1" dirty="0" err="1">
                <a:solidFill>
                  <a:srgbClr val="AED7BD"/>
                </a:solidFill>
                <a:latin typeface="Arial" panose="020B0604020202020204" pitchFamily="34" charset="0"/>
                <a:ea typeface="+mn-lt"/>
                <a:cs typeface="Arial" panose="020B0604020202020204" pitchFamily="34" charset="0"/>
              </a:rPr>
              <a:t>podmíněného</a:t>
            </a:r>
            <a:r>
              <a:rPr lang="en-GB" sz="2000" b="1" dirty="0">
                <a:solidFill>
                  <a:srgbClr val="AED7BD"/>
                </a:solidFill>
                <a:latin typeface="Arial" panose="020B0604020202020204" pitchFamily="34" charset="0"/>
                <a:ea typeface="+mn-lt"/>
                <a:cs typeface="Arial" panose="020B0604020202020204" pitchFamily="34" charset="0"/>
              </a:rPr>
              <a:t> </a:t>
            </a:r>
            <a:r>
              <a:rPr lang="en-GB" sz="2000" b="1" dirty="0" err="1">
                <a:solidFill>
                  <a:srgbClr val="AED7BD"/>
                </a:solidFill>
                <a:latin typeface="Arial" panose="020B0604020202020204" pitchFamily="34" charset="0"/>
                <a:ea typeface="+mn-lt"/>
                <a:cs typeface="Arial" panose="020B0604020202020204" pitchFamily="34" charset="0"/>
              </a:rPr>
              <a:t>násilí</a:t>
            </a:r>
            <a:r>
              <a:rPr lang="en-GB" sz="2000" b="1" dirty="0">
                <a:solidFill>
                  <a:srgbClr val="AED7BD"/>
                </a:solidFill>
                <a:latin typeface="Arial" panose="020B0604020202020204" pitchFamily="34" charset="0"/>
                <a:ea typeface="+mn-lt"/>
                <a:cs typeface="Arial" panose="020B0604020202020204" pitchFamily="34" charset="0"/>
              </a:rPr>
              <a:t>, </a:t>
            </a:r>
            <a:r>
              <a:rPr lang="en-GB" sz="2000" b="1" dirty="0" err="1">
                <a:solidFill>
                  <a:srgbClr val="AED7BD"/>
                </a:solidFill>
                <a:latin typeface="Arial" panose="020B0604020202020204" pitchFamily="34" charset="0"/>
                <a:ea typeface="+mn-lt"/>
                <a:cs typeface="Arial" panose="020B0604020202020204" pitchFamily="34" charset="0"/>
              </a:rPr>
              <a:t>jeho</a:t>
            </a:r>
            <a:r>
              <a:rPr lang="en-GB" sz="2000" b="1" dirty="0">
                <a:solidFill>
                  <a:srgbClr val="AED7BD"/>
                </a:solidFill>
                <a:latin typeface="Arial" panose="020B0604020202020204" pitchFamily="34" charset="0"/>
                <a:ea typeface="+mn-lt"/>
                <a:cs typeface="Arial" panose="020B0604020202020204" pitchFamily="34" charset="0"/>
              </a:rPr>
              <a:t> </a:t>
            </a:r>
            <a:r>
              <a:rPr lang="en-GB" sz="2000" b="1" dirty="0" err="1">
                <a:solidFill>
                  <a:srgbClr val="AED7BD"/>
                </a:solidFill>
                <a:latin typeface="Arial" panose="020B0604020202020204" pitchFamily="34" charset="0"/>
                <a:ea typeface="+mn-lt"/>
                <a:cs typeface="Arial" panose="020B0604020202020204" pitchFamily="34" charset="0"/>
              </a:rPr>
              <a:t>výskytu</a:t>
            </a:r>
            <a:r>
              <a:rPr lang="en-GB" sz="2000" b="1" dirty="0">
                <a:solidFill>
                  <a:srgbClr val="AED7BD"/>
                </a:solidFill>
                <a:latin typeface="Arial" panose="020B0604020202020204" pitchFamily="34" charset="0"/>
                <a:ea typeface="+mn-lt"/>
                <a:cs typeface="Arial" panose="020B0604020202020204" pitchFamily="34" charset="0"/>
              </a:rPr>
              <a:t> a </a:t>
            </a:r>
            <a:r>
              <a:rPr lang="en-GB" sz="2000" b="1" dirty="0" err="1">
                <a:solidFill>
                  <a:srgbClr val="AED7BD"/>
                </a:solidFill>
                <a:latin typeface="Arial" panose="020B0604020202020204" pitchFamily="34" charset="0"/>
                <a:ea typeface="+mn-lt"/>
                <a:cs typeface="Arial" panose="020B0604020202020204" pitchFamily="34" charset="0"/>
              </a:rPr>
              <a:t>podob</a:t>
            </a:r>
            <a:r>
              <a:rPr lang="en-GB" sz="2000" b="1" dirty="0">
                <a:solidFill>
                  <a:srgbClr val="AED7BD"/>
                </a:solidFill>
                <a:latin typeface="Arial" panose="020B0604020202020204" pitchFamily="34" charset="0"/>
                <a:ea typeface="+mn-lt"/>
                <a:cs typeface="Arial" panose="020B0604020202020204" pitchFamily="34" charset="0"/>
              </a:rPr>
              <a:t> v </a:t>
            </a:r>
            <a:r>
              <a:rPr lang="en-GB" sz="2000" b="1" dirty="0" err="1">
                <a:solidFill>
                  <a:srgbClr val="AED7BD"/>
                </a:solidFill>
                <a:latin typeface="Arial" panose="020B0604020202020204" pitchFamily="34" charset="0"/>
                <a:ea typeface="+mn-lt"/>
                <a:cs typeface="Arial" panose="020B0604020202020204" pitchFamily="34" charset="0"/>
              </a:rPr>
              <a:t>akademickém</a:t>
            </a:r>
            <a:r>
              <a:rPr lang="en-GB" sz="2000" b="1" dirty="0">
                <a:solidFill>
                  <a:srgbClr val="AED7BD"/>
                </a:solidFill>
                <a:latin typeface="Arial" panose="020B0604020202020204" pitchFamily="34" charset="0"/>
                <a:ea typeface="+mn-lt"/>
                <a:cs typeface="Arial" panose="020B0604020202020204" pitchFamily="34" charset="0"/>
              </a:rPr>
              <a:t> </a:t>
            </a:r>
            <a:r>
              <a:rPr lang="en-GB" sz="2000" b="1" dirty="0" err="1">
                <a:solidFill>
                  <a:srgbClr val="AED7BD"/>
                </a:solidFill>
                <a:latin typeface="Arial" panose="020B0604020202020204" pitchFamily="34" charset="0"/>
                <a:ea typeface="+mn-lt"/>
                <a:cs typeface="Arial" panose="020B0604020202020204" pitchFamily="34" charset="0"/>
              </a:rPr>
              <a:t>prostředí</a:t>
            </a:r>
            <a:r>
              <a:rPr lang="en-GB" sz="2000" b="1" dirty="0">
                <a:solidFill>
                  <a:srgbClr val="AED7BD"/>
                </a:solidFill>
                <a:latin typeface="Arial" panose="020B0604020202020204" pitchFamily="34" charset="0"/>
                <a:ea typeface="+mn-lt"/>
                <a:cs typeface="Arial" panose="020B0604020202020204" pitchFamily="34" charset="0"/>
              </a:rPr>
              <a:t>. </a:t>
            </a:r>
            <a:r>
              <a:rPr lang="en-GB" sz="2000" b="1" dirty="0" err="1">
                <a:solidFill>
                  <a:srgbClr val="AED7BD"/>
                </a:solidFill>
                <a:latin typeface="Arial" panose="020B0604020202020204" pitchFamily="34" charset="0"/>
                <a:ea typeface="+mn-lt"/>
                <a:cs typeface="Arial" panose="020B0604020202020204" pitchFamily="34" charset="0"/>
              </a:rPr>
              <a:t>Obsahuje</a:t>
            </a:r>
            <a:r>
              <a:rPr lang="en-GB" sz="2000" b="1" dirty="0">
                <a:solidFill>
                  <a:srgbClr val="AED7BD"/>
                </a:solidFill>
                <a:latin typeface="Arial" panose="020B0604020202020204" pitchFamily="34" charset="0"/>
                <a:ea typeface="+mn-lt"/>
                <a:cs typeface="Arial" panose="020B0604020202020204" pitchFamily="34" charset="0"/>
              </a:rPr>
              <a:t> proto </a:t>
            </a:r>
            <a:r>
              <a:rPr lang="en-GB" sz="2000" b="1" dirty="0" err="1">
                <a:solidFill>
                  <a:srgbClr val="AED7BD"/>
                </a:solidFill>
                <a:latin typeface="Arial" panose="020B0604020202020204" pitchFamily="34" charset="0"/>
                <a:ea typeface="+mn-lt"/>
                <a:cs typeface="Arial" panose="020B0604020202020204" pitchFamily="34" charset="0"/>
              </a:rPr>
              <a:t>sdělení</a:t>
            </a:r>
            <a:r>
              <a:rPr lang="en-GB" sz="2000" b="1" dirty="0">
                <a:solidFill>
                  <a:srgbClr val="AED7BD"/>
                </a:solidFill>
                <a:latin typeface="Arial" panose="020B0604020202020204" pitchFamily="34" charset="0"/>
                <a:ea typeface="+mn-lt"/>
                <a:cs typeface="Arial" panose="020B0604020202020204" pitchFamily="34" charset="0"/>
              </a:rPr>
              <a:t>, </a:t>
            </a:r>
            <a:r>
              <a:rPr lang="en-GB" sz="2000" b="1" dirty="0" err="1">
                <a:solidFill>
                  <a:srgbClr val="AED7BD"/>
                </a:solidFill>
                <a:latin typeface="Arial" panose="020B0604020202020204" pitchFamily="34" charset="0"/>
                <a:ea typeface="+mn-lt"/>
                <a:cs typeface="Arial" panose="020B0604020202020204" pitchFamily="34" charset="0"/>
              </a:rPr>
              <a:t>která</a:t>
            </a:r>
            <a:r>
              <a:rPr lang="en-GB" sz="2000" b="1" dirty="0">
                <a:solidFill>
                  <a:srgbClr val="AED7BD"/>
                </a:solidFill>
                <a:latin typeface="Arial" panose="020B0604020202020204" pitchFamily="34" charset="0"/>
                <a:ea typeface="+mn-lt"/>
                <a:cs typeface="Arial" panose="020B0604020202020204" pitchFamily="34" charset="0"/>
              </a:rPr>
              <a:t> </a:t>
            </a:r>
            <a:r>
              <a:rPr lang="en-GB" sz="2000" b="1" dirty="0" err="1">
                <a:solidFill>
                  <a:srgbClr val="AED7BD"/>
                </a:solidFill>
                <a:latin typeface="Arial" panose="020B0604020202020204" pitchFamily="34" charset="0"/>
                <a:ea typeface="+mn-lt"/>
                <a:cs typeface="Arial" panose="020B0604020202020204" pitchFamily="34" charset="0"/>
              </a:rPr>
              <a:t>mohou</a:t>
            </a:r>
            <a:r>
              <a:rPr lang="en-GB" sz="2000" b="1" dirty="0">
                <a:solidFill>
                  <a:srgbClr val="AED7BD"/>
                </a:solidFill>
                <a:latin typeface="Arial" panose="020B0604020202020204" pitchFamily="34" charset="0"/>
                <a:ea typeface="+mn-lt"/>
                <a:cs typeface="Arial" panose="020B0604020202020204" pitchFamily="34" charset="0"/>
              </a:rPr>
              <a:t> </a:t>
            </a:r>
            <a:r>
              <a:rPr lang="en-GB" sz="2000" b="1" dirty="0" err="1">
                <a:solidFill>
                  <a:srgbClr val="AED7BD"/>
                </a:solidFill>
                <a:latin typeface="Arial" panose="020B0604020202020204" pitchFamily="34" charset="0"/>
                <a:ea typeface="+mn-lt"/>
                <a:cs typeface="Arial" panose="020B0604020202020204" pitchFamily="34" charset="0"/>
              </a:rPr>
              <a:t>vyvolávat</a:t>
            </a:r>
            <a:r>
              <a:rPr lang="en-GB" sz="2000" b="1" dirty="0">
                <a:solidFill>
                  <a:srgbClr val="AED7BD"/>
                </a:solidFill>
                <a:latin typeface="Arial" panose="020B0604020202020204" pitchFamily="34" charset="0"/>
                <a:ea typeface="+mn-lt"/>
                <a:cs typeface="Arial" panose="020B0604020202020204" pitchFamily="34" charset="0"/>
              </a:rPr>
              <a:t> </a:t>
            </a:r>
            <a:r>
              <a:rPr lang="en-GB" sz="2000" b="1" dirty="0" err="1">
                <a:solidFill>
                  <a:srgbClr val="AED7BD"/>
                </a:solidFill>
                <a:latin typeface="Arial" panose="020B0604020202020204" pitchFamily="34" charset="0"/>
                <a:ea typeface="+mn-lt"/>
                <a:cs typeface="Arial" panose="020B0604020202020204" pitchFamily="34" charset="0"/>
              </a:rPr>
              <a:t>nepříjemné</a:t>
            </a:r>
            <a:r>
              <a:rPr lang="en-GB" sz="2000" b="1" dirty="0">
                <a:solidFill>
                  <a:srgbClr val="AED7BD"/>
                </a:solidFill>
                <a:latin typeface="Arial" panose="020B0604020202020204" pitchFamily="34" charset="0"/>
                <a:ea typeface="+mn-lt"/>
                <a:cs typeface="Arial" panose="020B0604020202020204" pitchFamily="34" charset="0"/>
              </a:rPr>
              <a:t> </a:t>
            </a:r>
            <a:r>
              <a:rPr lang="en-GB" sz="2000" b="1" dirty="0" err="1">
                <a:solidFill>
                  <a:srgbClr val="AED7BD"/>
                </a:solidFill>
                <a:latin typeface="Arial" panose="020B0604020202020204" pitchFamily="34" charset="0"/>
                <a:ea typeface="+mn-lt"/>
                <a:cs typeface="Arial" panose="020B0604020202020204" pitchFamily="34" charset="0"/>
              </a:rPr>
              <a:t>pocity</a:t>
            </a:r>
            <a:r>
              <a:rPr lang="en-GB" sz="2000" b="1" dirty="0">
                <a:solidFill>
                  <a:srgbClr val="AED7BD"/>
                </a:solidFill>
                <a:latin typeface="Arial" panose="020B0604020202020204" pitchFamily="34" charset="0"/>
                <a:ea typeface="+mn-lt"/>
                <a:cs typeface="Arial" panose="020B0604020202020204" pitchFamily="34" charset="0"/>
              </a:rPr>
              <a:t>. V </a:t>
            </a:r>
            <a:r>
              <a:rPr lang="en-GB" sz="2000" b="1" dirty="0" err="1">
                <a:solidFill>
                  <a:srgbClr val="AED7BD"/>
                </a:solidFill>
                <a:latin typeface="Arial" panose="020B0604020202020204" pitchFamily="34" charset="0"/>
                <a:ea typeface="+mn-lt"/>
                <a:cs typeface="Arial" panose="020B0604020202020204" pitchFamily="34" charset="0"/>
              </a:rPr>
              <a:t>případě</a:t>
            </a:r>
            <a:r>
              <a:rPr lang="en-GB" sz="2000" b="1" dirty="0">
                <a:solidFill>
                  <a:srgbClr val="AED7BD"/>
                </a:solidFill>
                <a:latin typeface="Arial" panose="020B0604020202020204" pitchFamily="34" charset="0"/>
                <a:ea typeface="+mn-lt"/>
                <a:cs typeface="Arial" panose="020B0604020202020204" pitchFamily="34" charset="0"/>
              </a:rPr>
              <a:t> </a:t>
            </a:r>
            <a:r>
              <a:rPr lang="en-GB" sz="2000" b="1" dirty="0" err="1">
                <a:solidFill>
                  <a:srgbClr val="AED7BD"/>
                </a:solidFill>
                <a:latin typeface="Arial" panose="020B0604020202020204" pitchFamily="34" charset="0"/>
                <a:ea typeface="+mn-lt"/>
                <a:cs typeface="Arial" panose="020B0604020202020204" pitchFamily="34" charset="0"/>
              </a:rPr>
              <a:t>potřeby</a:t>
            </a:r>
            <a:r>
              <a:rPr lang="en-GB" sz="2000" b="1" dirty="0">
                <a:solidFill>
                  <a:srgbClr val="AED7BD"/>
                </a:solidFill>
                <a:latin typeface="Arial" panose="020B0604020202020204" pitchFamily="34" charset="0"/>
                <a:ea typeface="+mn-lt"/>
                <a:cs typeface="Arial" panose="020B0604020202020204" pitchFamily="34" charset="0"/>
              </a:rPr>
              <a:t> se </a:t>
            </a:r>
            <a:r>
              <a:rPr lang="en-GB" sz="2000" b="1" dirty="0" err="1">
                <a:solidFill>
                  <a:srgbClr val="AED7BD"/>
                </a:solidFill>
                <a:latin typeface="Arial" panose="020B0604020202020204" pitchFamily="34" charset="0"/>
                <a:ea typeface="+mn-lt"/>
                <a:cs typeface="Arial" panose="020B0604020202020204" pitchFamily="34" charset="0"/>
              </a:rPr>
              <a:t>opečujte</a:t>
            </a:r>
            <a:r>
              <a:rPr lang="en-GB" sz="2000" b="1" dirty="0">
                <a:solidFill>
                  <a:srgbClr val="AED7BD"/>
                </a:solidFill>
                <a:latin typeface="Arial" panose="020B0604020202020204" pitchFamily="34" charset="0"/>
                <a:ea typeface="+mn-lt"/>
                <a:cs typeface="Arial" panose="020B0604020202020204" pitchFamily="34" charset="0"/>
              </a:rPr>
              <a:t> a </a:t>
            </a:r>
            <a:r>
              <a:rPr lang="en-GB" sz="2000" b="1" dirty="0" err="1">
                <a:solidFill>
                  <a:srgbClr val="AED7BD"/>
                </a:solidFill>
                <a:latin typeface="Arial" panose="020B0604020202020204" pitchFamily="34" charset="0"/>
                <a:ea typeface="+mn-lt"/>
                <a:cs typeface="Arial" panose="020B0604020202020204" pitchFamily="34" charset="0"/>
              </a:rPr>
              <a:t>dejte</a:t>
            </a:r>
            <a:r>
              <a:rPr lang="en-GB" sz="2000" b="1" dirty="0">
                <a:solidFill>
                  <a:srgbClr val="AED7BD"/>
                </a:solidFill>
                <a:latin typeface="Arial" panose="020B0604020202020204" pitchFamily="34" charset="0"/>
                <a:ea typeface="+mn-lt"/>
                <a:cs typeface="Arial" panose="020B0604020202020204" pitchFamily="34" charset="0"/>
              </a:rPr>
              <a:t> </a:t>
            </a:r>
            <a:r>
              <a:rPr lang="en-GB" sz="2000" b="1" dirty="0" err="1">
                <a:solidFill>
                  <a:srgbClr val="AED7BD"/>
                </a:solidFill>
                <a:latin typeface="Arial" panose="020B0604020202020204" pitchFamily="34" charset="0"/>
                <a:ea typeface="+mn-lt"/>
                <a:cs typeface="Arial" panose="020B0604020202020204" pitchFamily="34" charset="0"/>
              </a:rPr>
              <a:t>si</a:t>
            </a:r>
            <a:r>
              <a:rPr lang="en-GB" sz="2000" b="1" dirty="0">
                <a:solidFill>
                  <a:srgbClr val="AED7BD"/>
                </a:solidFill>
                <a:latin typeface="Arial" panose="020B0604020202020204" pitchFamily="34" charset="0"/>
                <a:ea typeface="+mn-lt"/>
                <a:cs typeface="Arial" panose="020B0604020202020204" pitchFamily="34" charset="0"/>
              </a:rPr>
              <a:t> </a:t>
            </a:r>
            <a:r>
              <a:rPr lang="en-GB" sz="2000" b="1" dirty="0" err="1">
                <a:solidFill>
                  <a:srgbClr val="AED7BD"/>
                </a:solidFill>
                <a:latin typeface="Arial" panose="020B0604020202020204" pitchFamily="34" charset="0"/>
                <a:ea typeface="+mn-lt"/>
                <a:cs typeface="Arial" panose="020B0604020202020204" pitchFamily="34" charset="0"/>
              </a:rPr>
              <a:t>pauzu</a:t>
            </a:r>
            <a:r>
              <a:rPr lang="en-GB" sz="2000" b="1" dirty="0">
                <a:solidFill>
                  <a:srgbClr val="AED7BD"/>
                </a:solidFill>
                <a:latin typeface="Arial" panose="020B0604020202020204" pitchFamily="34" charset="0"/>
                <a:ea typeface="+mn-lt"/>
                <a:cs typeface="Arial" panose="020B0604020202020204" pitchFamily="34" charset="0"/>
              </a:rPr>
              <a:t>. </a:t>
            </a:r>
            <a:r>
              <a:rPr lang="en-GB" sz="2000" b="1" dirty="0" err="1">
                <a:solidFill>
                  <a:srgbClr val="AED7BD"/>
                </a:solidFill>
                <a:latin typeface="Arial" panose="020B0604020202020204" pitchFamily="34" charset="0"/>
                <a:ea typeface="+mn-lt"/>
                <a:cs typeface="Arial" panose="020B0604020202020204" pitchFamily="34" charset="0"/>
              </a:rPr>
              <a:t>Vaše</a:t>
            </a:r>
            <a:r>
              <a:rPr lang="en-GB" sz="2000" b="1" dirty="0">
                <a:solidFill>
                  <a:srgbClr val="AED7BD"/>
                </a:solidFill>
                <a:latin typeface="Arial" panose="020B0604020202020204" pitchFamily="34" charset="0"/>
                <a:ea typeface="+mn-lt"/>
                <a:cs typeface="Arial" panose="020B0604020202020204" pitchFamily="34" charset="0"/>
              </a:rPr>
              <a:t> </a:t>
            </a:r>
            <a:r>
              <a:rPr lang="en-GB" sz="2000" b="1" dirty="0" err="1">
                <a:solidFill>
                  <a:srgbClr val="AED7BD"/>
                </a:solidFill>
                <a:latin typeface="Arial" panose="020B0604020202020204" pitchFamily="34" charset="0"/>
                <a:ea typeface="+mn-lt"/>
                <a:cs typeface="Arial" panose="020B0604020202020204" pitchFamily="34" charset="0"/>
              </a:rPr>
              <a:t>bezpečí</a:t>
            </a:r>
            <a:r>
              <a:rPr lang="en-GB" sz="2000" b="1" dirty="0">
                <a:solidFill>
                  <a:srgbClr val="AED7BD"/>
                </a:solidFill>
                <a:latin typeface="Arial" panose="020B0604020202020204" pitchFamily="34" charset="0"/>
                <a:ea typeface="+mn-lt"/>
                <a:cs typeface="Arial" panose="020B0604020202020204" pitchFamily="34" charset="0"/>
              </a:rPr>
              <a:t> a </a:t>
            </a:r>
            <a:r>
              <a:rPr lang="en-GB" sz="2000" b="1" dirty="0" err="1">
                <a:solidFill>
                  <a:srgbClr val="AED7BD"/>
                </a:solidFill>
                <a:latin typeface="Arial" panose="020B0604020202020204" pitchFamily="34" charset="0"/>
                <a:ea typeface="+mn-lt"/>
                <a:cs typeface="Arial" panose="020B0604020202020204" pitchFamily="34" charset="0"/>
              </a:rPr>
              <a:t>zdraví</a:t>
            </a:r>
            <a:r>
              <a:rPr lang="en-GB" sz="2000" b="1" dirty="0">
                <a:solidFill>
                  <a:srgbClr val="AED7BD"/>
                </a:solidFill>
                <a:latin typeface="Arial" panose="020B0604020202020204" pitchFamily="34" charset="0"/>
                <a:ea typeface="+mn-lt"/>
                <a:cs typeface="Arial" panose="020B0604020202020204" pitchFamily="34" charset="0"/>
              </a:rPr>
              <a:t> je to </a:t>
            </a:r>
            <a:r>
              <a:rPr lang="en-GB" sz="2000" b="1" dirty="0" err="1">
                <a:solidFill>
                  <a:srgbClr val="AED7BD"/>
                </a:solidFill>
                <a:latin typeface="Arial" panose="020B0604020202020204" pitchFamily="34" charset="0"/>
                <a:ea typeface="+mn-lt"/>
                <a:cs typeface="Arial" panose="020B0604020202020204" pitchFamily="34" charset="0"/>
              </a:rPr>
              <a:t>nejdůležitější</a:t>
            </a:r>
            <a:r>
              <a:rPr lang="en-GB" sz="2000" b="1" dirty="0">
                <a:solidFill>
                  <a:srgbClr val="AED7BD"/>
                </a:solidFill>
                <a:latin typeface="Arial" panose="020B0604020202020204" pitchFamily="34" charset="0"/>
                <a:ea typeface="+mn-lt"/>
                <a:cs typeface="Arial" panose="020B0604020202020204" pitchFamily="34" charset="0"/>
              </a:rPr>
              <a:t>.</a:t>
            </a:r>
            <a:endParaRPr lang="cs-CZ" b="1" dirty="0">
              <a:solidFill>
                <a:srgbClr val="AED7BD"/>
              </a:solidFill>
              <a:latin typeface="Arial" panose="020B0604020202020204" pitchFamily="34" charset="0"/>
              <a:ea typeface="Open Sans"/>
              <a:cs typeface="Arial" panose="020B0604020202020204" pitchFamily="34" charset="0"/>
            </a:endParaRPr>
          </a:p>
        </p:txBody>
      </p:sp>
    </p:spTree>
    <p:extLst>
      <p:ext uri="{BB962C8B-B14F-4D97-AF65-F5344CB8AC3E}">
        <p14:creationId xmlns:p14="http://schemas.microsoft.com/office/powerpoint/2010/main" val="27825326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D67AAF7-7D59-342C-A5B9-E34693A9FFD8}"/>
              </a:ext>
            </a:extLst>
          </p:cNvPr>
          <p:cNvSpPr txBox="1">
            <a:spLocks/>
          </p:cNvSpPr>
          <p:nvPr/>
        </p:nvSpPr>
        <p:spPr>
          <a:xfrm>
            <a:off x="1216255" y="1002932"/>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GB" sz="2400" b="1" err="1">
                <a:ea typeface="Calibri"/>
              </a:rPr>
              <a:t>Příklad</a:t>
            </a:r>
            <a:r>
              <a:rPr lang="en-GB" sz="2400" b="1">
                <a:ea typeface="Calibri"/>
              </a:rPr>
              <a:t> </a:t>
            </a:r>
            <a:r>
              <a:rPr lang="en-GB" sz="2400" b="1" err="1">
                <a:ea typeface="Calibri"/>
              </a:rPr>
              <a:t>dobré</a:t>
            </a:r>
            <a:r>
              <a:rPr lang="en-GB" sz="2400" b="1">
                <a:ea typeface="Calibri"/>
              </a:rPr>
              <a:t> </a:t>
            </a:r>
            <a:r>
              <a:rPr lang="en-GB" sz="2400" b="1" err="1">
                <a:ea typeface="Calibri"/>
              </a:rPr>
              <a:t>praxe</a:t>
            </a:r>
            <a:r>
              <a:rPr lang="en-GB" sz="2400" b="1">
                <a:ea typeface="Calibri"/>
              </a:rPr>
              <a:t>: </a:t>
            </a:r>
            <a:r>
              <a:rPr lang="en-GB" sz="2400" b="1" i="1" err="1">
                <a:ea typeface="Calibri"/>
              </a:rPr>
              <a:t>Prolomení</a:t>
            </a:r>
            <a:r>
              <a:rPr lang="en-GB" sz="2400" b="1" i="1">
                <a:ea typeface="Calibri"/>
              </a:rPr>
              <a:t> </a:t>
            </a:r>
            <a:r>
              <a:rPr lang="en-GB" sz="2400" b="1" i="1" err="1">
                <a:ea typeface="Calibri"/>
              </a:rPr>
              <a:t>ticha</a:t>
            </a:r>
            <a:r>
              <a:rPr lang="en-GB" sz="2400" b="1">
                <a:ea typeface="Calibri"/>
              </a:rPr>
              <a:t> - </a:t>
            </a:r>
            <a:r>
              <a:rPr lang="en-GB" sz="2400" b="1" err="1">
                <a:ea typeface="Calibri"/>
              </a:rPr>
              <a:t>prevence</a:t>
            </a:r>
            <a:r>
              <a:rPr lang="en-GB" sz="2400" b="1">
                <a:ea typeface="Calibri"/>
              </a:rPr>
              <a:t> </a:t>
            </a:r>
            <a:r>
              <a:rPr lang="en-GB" sz="2400" b="1" err="1">
                <a:ea typeface="Calibri"/>
              </a:rPr>
              <a:t>obtěžování</a:t>
            </a:r>
            <a:r>
              <a:rPr lang="en-GB" sz="2400" b="1">
                <a:ea typeface="Calibri"/>
              </a:rPr>
              <a:t> a </a:t>
            </a:r>
            <a:r>
              <a:rPr lang="en-GB" sz="2400" b="1" err="1">
                <a:ea typeface="Calibri"/>
              </a:rPr>
              <a:t>sexuálního</a:t>
            </a:r>
            <a:r>
              <a:rPr lang="en-GB" sz="2400" b="1">
                <a:ea typeface="Calibri"/>
              </a:rPr>
              <a:t> </a:t>
            </a:r>
            <a:r>
              <a:rPr lang="en-GB" sz="2400" b="1" err="1">
                <a:ea typeface="Calibri"/>
              </a:rPr>
              <a:t>zneužívání</a:t>
            </a:r>
            <a:r>
              <a:rPr lang="en-GB" sz="2400" b="1">
                <a:ea typeface="Calibri"/>
              </a:rPr>
              <a:t> </a:t>
            </a:r>
            <a:r>
              <a:rPr lang="en-GB" sz="2400" b="1" err="1">
                <a:ea typeface="Calibri"/>
              </a:rPr>
              <a:t>na</a:t>
            </a:r>
            <a:r>
              <a:rPr lang="en-GB" sz="2400" b="1">
                <a:ea typeface="Calibri"/>
              </a:rPr>
              <a:t> University of Cambridge</a:t>
            </a:r>
            <a:endParaRPr lang="cs-CZ"/>
          </a:p>
        </p:txBody>
      </p:sp>
      <p:pic>
        <p:nvPicPr>
          <p:cNvPr id="4" name="Picture 3">
            <a:extLst>
              <a:ext uri="{FF2B5EF4-FFF2-40B4-BE49-F238E27FC236}">
                <a16:creationId xmlns:a16="http://schemas.microsoft.com/office/drawing/2014/main" id="{55B8966E-9E93-F35A-987E-D93CA8563C6E}"/>
              </a:ext>
            </a:extLst>
          </p:cNvPr>
          <p:cNvPicPr>
            <a:picLocks noChangeAspect="1"/>
          </p:cNvPicPr>
          <p:nvPr/>
        </p:nvPicPr>
        <p:blipFill>
          <a:blip r:embed="rId3"/>
          <a:stretch>
            <a:fillRect/>
          </a:stretch>
        </p:blipFill>
        <p:spPr>
          <a:xfrm>
            <a:off x="11288" y="2680952"/>
            <a:ext cx="6087533" cy="3259985"/>
          </a:xfrm>
          <a:prstGeom prst="rect">
            <a:avLst/>
          </a:prstGeom>
        </p:spPr>
      </p:pic>
      <p:pic>
        <p:nvPicPr>
          <p:cNvPr id="5" name="Picture 4" descr="Graphical user interface&#10;&#10;Description automatically generated">
            <a:extLst>
              <a:ext uri="{FF2B5EF4-FFF2-40B4-BE49-F238E27FC236}">
                <a16:creationId xmlns:a16="http://schemas.microsoft.com/office/drawing/2014/main" id="{3ACFE7EE-1034-3987-223D-6C326ADF0709}"/>
              </a:ext>
            </a:extLst>
          </p:cNvPr>
          <p:cNvPicPr>
            <a:picLocks noChangeAspect="1"/>
          </p:cNvPicPr>
          <p:nvPr/>
        </p:nvPicPr>
        <p:blipFill>
          <a:blip r:embed="rId4"/>
          <a:stretch>
            <a:fillRect/>
          </a:stretch>
        </p:blipFill>
        <p:spPr>
          <a:xfrm>
            <a:off x="6093177" y="2681184"/>
            <a:ext cx="6087532" cy="3259520"/>
          </a:xfrm>
          <a:prstGeom prst="rect">
            <a:avLst/>
          </a:prstGeom>
        </p:spPr>
      </p:pic>
      <p:sp>
        <p:nvSpPr>
          <p:cNvPr id="6" name="TextBox 5">
            <a:extLst>
              <a:ext uri="{FF2B5EF4-FFF2-40B4-BE49-F238E27FC236}">
                <a16:creationId xmlns:a16="http://schemas.microsoft.com/office/drawing/2014/main" id="{7DB4AF36-A868-DD0B-1E25-3193BBC486AA}"/>
              </a:ext>
            </a:extLst>
          </p:cNvPr>
          <p:cNvSpPr txBox="1"/>
          <p:nvPr/>
        </p:nvSpPr>
        <p:spPr>
          <a:xfrm>
            <a:off x="416718" y="2190750"/>
            <a:ext cx="553640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latin typeface="Arial" panose="020B0604020202020204" pitchFamily="34" charset="0"/>
                <a:ea typeface="+mn-lt"/>
                <a:cs typeface="Arial" panose="020B0604020202020204" pitchFamily="34" charset="0"/>
                <a:hlinkClick r:id="rId5"/>
              </a:rPr>
              <a:t>https://www.breakingthesilence.cam.ac.uk/</a:t>
            </a:r>
            <a:r>
              <a:rPr lang="en-GB">
                <a:latin typeface="Arial" panose="020B0604020202020204" pitchFamily="34" charset="0"/>
                <a:ea typeface="+mn-lt"/>
                <a:cs typeface="Arial" panose="020B0604020202020204" pitchFamily="34" charset="0"/>
              </a:rPr>
              <a:t> </a:t>
            </a:r>
            <a:endParaRPr lang="cs-CZ">
              <a:latin typeface="Arial" panose="020B0604020202020204" pitchFamily="34" charset="0"/>
              <a:ea typeface="+mn-lt"/>
              <a:cs typeface="Arial" panose="020B0604020202020204" pitchFamily="34" charset="0"/>
            </a:endParaRPr>
          </a:p>
        </p:txBody>
      </p:sp>
    </p:spTree>
    <p:extLst>
      <p:ext uri="{BB962C8B-B14F-4D97-AF65-F5344CB8AC3E}">
        <p14:creationId xmlns:p14="http://schemas.microsoft.com/office/powerpoint/2010/main" val="37455192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B588BA7-41F6-9ACE-F83C-0452A2952CAF}"/>
              </a:ext>
            </a:extLst>
          </p:cNvPr>
          <p:cNvSpPr>
            <a:spLocks noGrp="1"/>
          </p:cNvSpPr>
          <p:nvPr>
            <p:ph type="title"/>
          </p:nvPr>
        </p:nvSpPr>
        <p:spPr>
          <a:xfrm>
            <a:off x="1060529" y="1021298"/>
            <a:ext cx="10086975" cy="778381"/>
          </a:xfrm>
        </p:spPr>
        <p:txBody>
          <a:bodyPr/>
          <a:lstStyle/>
          <a:p>
            <a:r>
              <a:rPr lang="en-GB" sz="2400" b="1" err="1"/>
              <a:t>Příklad</a:t>
            </a:r>
            <a:r>
              <a:rPr lang="en-GB" sz="2400" b="1"/>
              <a:t> </a:t>
            </a:r>
            <a:r>
              <a:rPr lang="en-GB" sz="2400" b="1" err="1"/>
              <a:t>dobré</a:t>
            </a:r>
            <a:r>
              <a:rPr lang="en-GB" sz="2400" b="1"/>
              <a:t> </a:t>
            </a:r>
            <a:r>
              <a:rPr lang="en-GB" sz="2400" b="1" err="1"/>
              <a:t>praxe</a:t>
            </a:r>
            <a:r>
              <a:rPr lang="en-GB" sz="2400" b="1"/>
              <a:t>: </a:t>
            </a:r>
            <a:r>
              <a:rPr lang="en-GB" sz="2400" b="1" err="1"/>
              <a:t>kampaň</a:t>
            </a:r>
            <a:r>
              <a:rPr lang="en-GB" sz="2400" b="1"/>
              <a:t> </a:t>
            </a:r>
            <a:r>
              <a:rPr lang="en-GB" sz="2400" b="1" i="1" err="1"/>
              <a:t>Nezavírej</a:t>
            </a:r>
            <a:r>
              <a:rPr lang="en-GB" sz="2400" b="1" i="1"/>
              <a:t> </a:t>
            </a:r>
            <a:r>
              <a:rPr lang="en-GB" sz="2400" b="1" i="1" err="1"/>
              <a:t>předtím</a:t>
            </a:r>
            <a:r>
              <a:rPr lang="en-GB" sz="2400" b="1" i="1"/>
              <a:t> </a:t>
            </a:r>
            <a:r>
              <a:rPr lang="en-GB" sz="2400" b="1" i="1" err="1"/>
              <a:t>oči</a:t>
            </a:r>
            <a:r>
              <a:rPr lang="en-GB" sz="2400" b="1" i="1"/>
              <a:t> </a:t>
            </a:r>
            <a:r>
              <a:rPr lang="en-GB" sz="2400" b="1" i="1" err="1"/>
              <a:t>na</a:t>
            </a:r>
            <a:r>
              <a:rPr lang="en-GB" sz="2400" b="1" i="1"/>
              <a:t> </a:t>
            </a:r>
            <a:r>
              <a:rPr lang="en-GB" sz="2400" b="1"/>
              <a:t>University of Geneva</a:t>
            </a:r>
          </a:p>
        </p:txBody>
      </p:sp>
      <p:pic>
        <p:nvPicPr>
          <p:cNvPr id="4" name="Picture 3" descr="A group of people standing in a crowd&#10;&#10;Description automatically generated">
            <a:extLst>
              <a:ext uri="{FF2B5EF4-FFF2-40B4-BE49-F238E27FC236}">
                <a16:creationId xmlns:a16="http://schemas.microsoft.com/office/drawing/2014/main" id="{D8624E9D-CD8E-7FB2-B01F-C5E02821F6E6}"/>
              </a:ext>
            </a:extLst>
          </p:cNvPr>
          <p:cNvPicPr>
            <a:picLocks noChangeAspect="1"/>
          </p:cNvPicPr>
          <p:nvPr/>
        </p:nvPicPr>
        <p:blipFill>
          <a:blip r:embed="rId3"/>
          <a:stretch>
            <a:fillRect/>
          </a:stretch>
        </p:blipFill>
        <p:spPr>
          <a:xfrm>
            <a:off x="2700016" y="1801130"/>
            <a:ext cx="7145495" cy="5053935"/>
          </a:xfrm>
          <a:prstGeom prst="rect">
            <a:avLst/>
          </a:prstGeom>
        </p:spPr>
      </p:pic>
    </p:spTree>
    <p:extLst>
      <p:ext uri="{BB962C8B-B14F-4D97-AF65-F5344CB8AC3E}">
        <p14:creationId xmlns:p14="http://schemas.microsoft.com/office/powerpoint/2010/main" val="30418171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Text&#10;&#10;Description automatically generated">
            <a:extLst>
              <a:ext uri="{FF2B5EF4-FFF2-40B4-BE49-F238E27FC236}">
                <a16:creationId xmlns:a16="http://schemas.microsoft.com/office/drawing/2014/main" id="{C275B0B4-F1E3-E9B2-8316-DB2DF7B1D3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93184" y="628407"/>
            <a:ext cx="2981184" cy="4238061"/>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a:extLst>
              <a:ext uri="{FF2B5EF4-FFF2-40B4-BE49-F238E27FC236}">
                <a16:creationId xmlns:a16="http://schemas.microsoft.com/office/drawing/2014/main" id="{60F5A121-19D6-E4E2-D763-412BECC2C42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14965" y="2654840"/>
            <a:ext cx="2756437" cy="390021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57FB69B2-B5D0-832D-8E7B-7908AFDEE0AC}"/>
              </a:ext>
            </a:extLst>
          </p:cNvPr>
          <p:cNvSpPr txBox="1"/>
          <p:nvPr/>
        </p:nvSpPr>
        <p:spPr>
          <a:xfrm>
            <a:off x="1034513" y="994637"/>
            <a:ext cx="7276454" cy="830997"/>
          </a:xfrm>
          <a:prstGeom prst="rect">
            <a:avLst/>
          </a:prstGeom>
          <a:noFill/>
        </p:spPr>
        <p:txBody>
          <a:bodyPr wrap="square" lIns="91440" tIns="45720" rIns="91440" bIns="45720" anchor="t">
            <a:spAutoFit/>
          </a:bodyPr>
          <a:lstStyle/>
          <a:p>
            <a:r>
              <a:rPr lang="en-US" sz="2400" b="1" err="1">
                <a:solidFill>
                  <a:srgbClr val="0F2235"/>
                </a:solidFill>
                <a:latin typeface="Arial" panose="020B0604020202020204" pitchFamily="34" charset="0"/>
                <a:cs typeface="Arial" panose="020B0604020202020204" pitchFamily="34" charset="0"/>
              </a:rPr>
              <a:t>Návod</a:t>
            </a:r>
            <a:r>
              <a:rPr lang="en-US" sz="2400" b="1">
                <a:solidFill>
                  <a:srgbClr val="0F2235"/>
                </a:solidFill>
                <a:latin typeface="Arial" panose="020B0604020202020204" pitchFamily="34" charset="0"/>
                <a:cs typeface="Arial" panose="020B0604020202020204" pitchFamily="34" charset="0"/>
              </a:rPr>
              <a:t> </a:t>
            </a:r>
            <a:r>
              <a:rPr lang="en-US" sz="2400" b="1" i="1">
                <a:solidFill>
                  <a:srgbClr val="0F2235"/>
                </a:solidFill>
                <a:latin typeface="Arial" panose="020B0604020202020204" pitchFamily="34" charset="0"/>
                <a:cs typeface="Arial" panose="020B0604020202020204" pitchFamily="34" charset="0"/>
              </a:rPr>
              <a:t>Jak </a:t>
            </a:r>
            <a:r>
              <a:rPr lang="en-US" sz="2400" b="1" i="1" err="1">
                <a:solidFill>
                  <a:srgbClr val="0F2235"/>
                </a:solidFill>
                <a:latin typeface="Arial" panose="020B0604020202020204" pitchFamily="34" charset="0"/>
                <a:cs typeface="Arial" panose="020B0604020202020204" pitchFamily="34" charset="0"/>
              </a:rPr>
              <a:t>na</a:t>
            </a:r>
            <a:r>
              <a:rPr lang="en-US" sz="2400" b="1" i="1">
                <a:solidFill>
                  <a:srgbClr val="0F2235"/>
                </a:solidFill>
                <a:latin typeface="Arial" panose="020B0604020202020204" pitchFamily="34" charset="0"/>
                <a:cs typeface="Arial" panose="020B0604020202020204" pitchFamily="34" charset="0"/>
              </a:rPr>
              <a:t> </a:t>
            </a:r>
            <a:r>
              <a:rPr lang="en-US" sz="2400" b="1" i="1" err="1">
                <a:solidFill>
                  <a:srgbClr val="0F2235"/>
                </a:solidFill>
                <a:latin typeface="Arial" panose="020B0604020202020204" pitchFamily="34" charset="0"/>
                <a:cs typeface="Arial" panose="020B0604020202020204" pitchFamily="34" charset="0"/>
              </a:rPr>
              <a:t>osvětovou</a:t>
            </a:r>
            <a:r>
              <a:rPr lang="en-US" sz="2400" b="1" i="1">
                <a:solidFill>
                  <a:srgbClr val="0F2235"/>
                </a:solidFill>
                <a:latin typeface="Arial" panose="020B0604020202020204" pitchFamily="34" charset="0"/>
                <a:cs typeface="Arial" panose="020B0604020202020204" pitchFamily="34" charset="0"/>
              </a:rPr>
              <a:t> </a:t>
            </a:r>
            <a:r>
              <a:rPr lang="en-US" sz="2400" b="1" i="1" err="1">
                <a:solidFill>
                  <a:srgbClr val="0F2235"/>
                </a:solidFill>
                <a:latin typeface="Arial" panose="020B0604020202020204" pitchFamily="34" charset="0"/>
                <a:cs typeface="Arial" panose="020B0604020202020204" pitchFamily="34" charset="0"/>
              </a:rPr>
              <a:t>kampaň</a:t>
            </a:r>
            <a:r>
              <a:rPr lang="en-US" sz="2400" b="1" i="1">
                <a:solidFill>
                  <a:srgbClr val="0F2235"/>
                </a:solidFill>
                <a:latin typeface="Arial" panose="020B0604020202020204" pitchFamily="34" charset="0"/>
                <a:cs typeface="Arial" panose="020B0604020202020204" pitchFamily="34" charset="0"/>
              </a:rPr>
              <a:t> k </a:t>
            </a:r>
            <a:r>
              <a:rPr lang="en-US" sz="2400" b="1" i="1" err="1">
                <a:solidFill>
                  <a:srgbClr val="0F2235"/>
                </a:solidFill>
                <a:latin typeface="Arial" panose="020B0604020202020204" pitchFamily="34" charset="0"/>
                <a:cs typeface="Arial" panose="020B0604020202020204" pitchFamily="34" charset="0"/>
              </a:rPr>
              <a:t>tématu</a:t>
            </a:r>
            <a:r>
              <a:rPr lang="en-US" sz="2400" b="1" i="1">
                <a:solidFill>
                  <a:srgbClr val="0F2235"/>
                </a:solidFill>
                <a:latin typeface="Arial" panose="020B0604020202020204" pitchFamily="34" charset="0"/>
                <a:cs typeface="Arial" panose="020B0604020202020204" pitchFamily="34" charset="0"/>
              </a:rPr>
              <a:t> </a:t>
            </a:r>
            <a:r>
              <a:rPr lang="en-US" sz="2400" b="1" i="1" err="1">
                <a:solidFill>
                  <a:srgbClr val="0F2235"/>
                </a:solidFill>
                <a:latin typeface="Arial" panose="020B0604020202020204" pitchFamily="34" charset="0"/>
                <a:cs typeface="Arial" panose="020B0604020202020204" pitchFamily="34" charset="0"/>
              </a:rPr>
              <a:t>genderově</a:t>
            </a:r>
            <a:r>
              <a:rPr lang="en-US" sz="2400" b="1" i="1">
                <a:solidFill>
                  <a:srgbClr val="0F2235"/>
                </a:solidFill>
                <a:latin typeface="Arial" panose="020B0604020202020204" pitchFamily="34" charset="0"/>
                <a:cs typeface="Arial" panose="020B0604020202020204" pitchFamily="34" charset="0"/>
              </a:rPr>
              <a:t> </a:t>
            </a:r>
            <a:r>
              <a:rPr lang="en-US" sz="2400" b="1" i="1" err="1">
                <a:solidFill>
                  <a:srgbClr val="0F2235"/>
                </a:solidFill>
                <a:latin typeface="Arial" panose="020B0604020202020204" pitchFamily="34" charset="0"/>
                <a:cs typeface="Arial" panose="020B0604020202020204" pitchFamily="34" charset="0"/>
              </a:rPr>
              <a:t>podmíněného</a:t>
            </a:r>
            <a:r>
              <a:rPr lang="en-US" sz="2400" b="1" i="1">
                <a:solidFill>
                  <a:srgbClr val="0F2235"/>
                </a:solidFill>
                <a:latin typeface="Arial" panose="020B0604020202020204" pitchFamily="34" charset="0"/>
                <a:cs typeface="Arial" panose="020B0604020202020204" pitchFamily="34" charset="0"/>
              </a:rPr>
              <a:t> </a:t>
            </a:r>
            <a:r>
              <a:rPr lang="en-US" sz="2400" b="1" i="1" err="1">
                <a:solidFill>
                  <a:srgbClr val="0F2235"/>
                </a:solidFill>
                <a:latin typeface="Arial" panose="020B0604020202020204" pitchFamily="34" charset="0"/>
                <a:cs typeface="Arial" panose="020B0604020202020204" pitchFamily="34" charset="0"/>
              </a:rPr>
              <a:t>násilí</a:t>
            </a:r>
            <a:r>
              <a:rPr lang="en-US" i="1">
                <a:latin typeface="Arial" panose="020B0604020202020204" pitchFamily="34" charset="0"/>
                <a:cs typeface="Arial" panose="020B0604020202020204" pitchFamily="34" charset="0"/>
              </a:rPr>
              <a:t>​</a:t>
            </a:r>
            <a:endParaRPr lang="en-GB" i="1">
              <a:latin typeface="Arial" panose="020B0604020202020204" pitchFamily="34" charset="0"/>
              <a:ea typeface="Open Sans"/>
              <a:cs typeface="Arial" panose="020B0604020202020204" pitchFamily="34" charset="0"/>
            </a:endParaRPr>
          </a:p>
        </p:txBody>
      </p:sp>
      <p:sp>
        <p:nvSpPr>
          <p:cNvPr id="6" name="TextBox 5">
            <a:extLst>
              <a:ext uri="{FF2B5EF4-FFF2-40B4-BE49-F238E27FC236}">
                <a16:creationId xmlns:a16="http://schemas.microsoft.com/office/drawing/2014/main" id="{0DA403D3-98BD-59C5-4EEE-C303D907AB28}"/>
              </a:ext>
            </a:extLst>
          </p:cNvPr>
          <p:cNvSpPr txBox="1"/>
          <p:nvPr/>
        </p:nvSpPr>
        <p:spPr>
          <a:xfrm>
            <a:off x="848533" y="2354711"/>
            <a:ext cx="5040824" cy="2246769"/>
          </a:xfrm>
          <a:prstGeom prst="rect">
            <a:avLst/>
          </a:prstGeom>
          <a:noFill/>
        </p:spPr>
        <p:txBody>
          <a:bodyPr wrap="square" lIns="91440" tIns="45720" rIns="91440" bIns="45720" anchor="t">
            <a:spAutoFit/>
          </a:bodyPr>
          <a:lstStyle/>
          <a:p>
            <a:r>
              <a:rPr lang="en-US" sz="2000" err="1">
                <a:solidFill>
                  <a:schemeClr val="bg1"/>
                </a:solidFill>
                <a:latin typeface="Arial" panose="020B0604020202020204" pitchFamily="34" charset="0"/>
                <a:ea typeface="+mn-lt"/>
                <a:cs typeface="Arial" panose="020B0604020202020204" pitchFamily="34" charset="0"/>
              </a:rPr>
              <a:t>Tento</a:t>
            </a:r>
            <a:r>
              <a:rPr lang="en-US" sz="2000">
                <a:solidFill>
                  <a:schemeClr val="bg1"/>
                </a:solidFill>
                <a:latin typeface="Arial" panose="020B0604020202020204" pitchFamily="34" charset="0"/>
                <a:ea typeface="+mn-lt"/>
                <a:cs typeface="Arial" panose="020B0604020202020204" pitchFamily="34" charset="0"/>
              </a:rPr>
              <a:t> </a:t>
            </a:r>
            <a:r>
              <a:rPr lang="en-US" sz="2000" err="1">
                <a:solidFill>
                  <a:schemeClr val="bg1"/>
                </a:solidFill>
                <a:latin typeface="Arial" panose="020B0604020202020204" pitchFamily="34" charset="0"/>
                <a:ea typeface="+mn-lt"/>
                <a:cs typeface="Arial" panose="020B0604020202020204" pitchFamily="34" charset="0"/>
              </a:rPr>
              <a:t>návod</a:t>
            </a:r>
            <a:r>
              <a:rPr lang="en-US" sz="2000">
                <a:solidFill>
                  <a:schemeClr val="bg1"/>
                </a:solidFill>
                <a:latin typeface="Arial" panose="020B0604020202020204" pitchFamily="34" charset="0"/>
                <a:ea typeface="+mn-lt"/>
                <a:cs typeface="Arial" panose="020B0604020202020204" pitchFamily="34" charset="0"/>
              </a:rPr>
              <a:t> je </a:t>
            </a:r>
            <a:r>
              <a:rPr lang="en-US" sz="2000" err="1">
                <a:solidFill>
                  <a:schemeClr val="bg1"/>
                </a:solidFill>
                <a:latin typeface="Arial" panose="020B0604020202020204" pitchFamily="34" charset="0"/>
                <a:ea typeface="+mn-lt"/>
                <a:cs typeface="Arial" panose="020B0604020202020204" pitchFamily="34" charset="0"/>
              </a:rPr>
              <a:t>praktickým</a:t>
            </a:r>
            <a:r>
              <a:rPr lang="en-US" sz="2000">
                <a:solidFill>
                  <a:schemeClr val="bg1"/>
                </a:solidFill>
                <a:latin typeface="Arial" panose="020B0604020202020204" pitchFamily="34" charset="0"/>
                <a:ea typeface="+mn-lt"/>
                <a:cs typeface="Arial" panose="020B0604020202020204" pitchFamily="34" charset="0"/>
              </a:rPr>
              <a:t> </a:t>
            </a:r>
            <a:r>
              <a:rPr lang="en-US" sz="2000" err="1">
                <a:solidFill>
                  <a:schemeClr val="bg1"/>
                </a:solidFill>
                <a:latin typeface="Arial" panose="020B0604020202020204" pitchFamily="34" charset="0"/>
                <a:ea typeface="+mn-lt"/>
                <a:cs typeface="Arial" panose="020B0604020202020204" pitchFamily="34" charset="0"/>
              </a:rPr>
              <a:t>nástrojem</a:t>
            </a:r>
            <a:r>
              <a:rPr lang="en-US" sz="2000">
                <a:solidFill>
                  <a:schemeClr val="bg1"/>
                </a:solidFill>
                <a:latin typeface="Arial" panose="020B0604020202020204" pitchFamily="34" charset="0"/>
                <a:ea typeface="+mn-lt"/>
                <a:cs typeface="Arial" panose="020B0604020202020204" pitchFamily="34" charset="0"/>
              </a:rPr>
              <a:t> pro </a:t>
            </a:r>
            <a:r>
              <a:rPr lang="en-US" sz="2000" err="1">
                <a:solidFill>
                  <a:schemeClr val="bg1"/>
                </a:solidFill>
                <a:latin typeface="Arial" panose="020B0604020202020204" pitchFamily="34" charset="0"/>
                <a:ea typeface="+mn-lt"/>
                <a:cs typeface="Arial" panose="020B0604020202020204" pitchFamily="34" charset="0"/>
              </a:rPr>
              <a:t>evropské</a:t>
            </a:r>
            <a:r>
              <a:rPr lang="en-US" sz="2000">
                <a:solidFill>
                  <a:schemeClr val="bg1"/>
                </a:solidFill>
                <a:latin typeface="Arial" panose="020B0604020202020204" pitchFamily="34" charset="0"/>
                <a:ea typeface="+mn-lt"/>
                <a:cs typeface="Arial" panose="020B0604020202020204" pitchFamily="34" charset="0"/>
              </a:rPr>
              <a:t> </a:t>
            </a:r>
            <a:r>
              <a:rPr lang="en-US" sz="2000" err="1">
                <a:solidFill>
                  <a:schemeClr val="bg1"/>
                </a:solidFill>
                <a:latin typeface="Arial" panose="020B0604020202020204" pitchFamily="34" charset="0"/>
                <a:ea typeface="+mn-lt"/>
                <a:cs typeface="Arial" panose="020B0604020202020204" pitchFamily="34" charset="0"/>
              </a:rPr>
              <a:t>vysoké</a:t>
            </a:r>
            <a:r>
              <a:rPr lang="en-US" sz="2000">
                <a:solidFill>
                  <a:schemeClr val="bg1"/>
                </a:solidFill>
                <a:latin typeface="Arial" panose="020B0604020202020204" pitchFamily="34" charset="0"/>
                <a:ea typeface="+mn-lt"/>
                <a:cs typeface="Arial" panose="020B0604020202020204" pitchFamily="34" charset="0"/>
              </a:rPr>
              <a:t> </a:t>
            </a:r>
            <a:r>
              <a:rPr lang="en-US" sz="2000" err="1">
                <a:solidFill>
                  <a:schemeClr val="bg1"/>
                </a:solidFill>
                <a:latin typeface="Arial" panose="020B0604020202020204" pitchFamily="34" charset="0"/>
                <a:ea typeface="+mn-lt"/>
                <a:cs typeface="Arial" panose="020B0604020202020204" pitchFamily="34" charset="0"/>
              </a:rPr>
              <a:t>školy</a:t>
            </a:r>
            <a:r>
              <a:rPr lang="en-US" sz="2000">
                <a:solidFill>
                  <a:schemeClr val="bg1"/>
                </a:solidFill>
                <a:latin typeface="Arial" panose="020B0604020202020204" pitchFamily="34" charset="0"/>
                <a:ea typeface="+mn-lt"/>
                <a:cs typeface="Arial" panose="020B0604020202020204" pitchFamily="34" charset="0"/>
              </a:rPr>
              <a:t> a </a:t>
            </a:r>
            <a:r>
              <a:rPr lang="en-US" sz="2000" err="1">
                <a:solidFill>
                  <a:schemeClr val="bg1"/>
                </a:solidFill>
                <a:latin typeface="Arial" panose="020B0604020202020204" pitchFamily="34" charset="0"/>
                <a:ea typeface="+mn-lt"/>
                <a:cs typeface="Arial" panose="020B0604020202020204" pitchFamily="34" charset="0"/>
              </a:rPr>
              <a:t>výzkumné</a:t>
            </a:r>
            <a:r>
              <a:rPr lang="en-US" sz="2000">
                <a:solidFill>
                  <a:schemeClr val="bg1"/>
                </a:solidFill>
                <a:latin typeface="Arial" panose="020B0604020202020204" pitchFamily="34" charset="0"/>
                <a:ea typeface="+mn-lt"/>
                <a:cs typeface="Arial" panose="020B0604020202020204" pitchFamily="34" charset="0"/>
              </a:rPr>
              <a:t> </a:t>
            </a:r>
            <a:r>
              <a:rPr lang="en-US" sz="2000" err="1">
                <a:solidFill>
                  <a:schemeClr val="bg1"/>
                </a:solidFill>
                <a:latin typeface="Arial" panose="020B0604020202020204" pitchFamily="34" charset="0"/>
                <a:ea typeface="+mn-lt"/>
                <a:cs typeface="Arial" panose="020B0604020202020204" pitchFamily="34" charset="0"/>
              </a:rPr>
              <a:t>instituce</a:t>
            </a:r>
            <a:r>
              <a:rPr lang="en-US" sz="2000">
                <a:solidFill>
                  <a:schemeClr val="bg1"/>
                </a:solidFill>
                <a:latin typeface="Arial" panose="020B0604020202020204" pitchFamily="34" charset="0"/>
                <a:ea typeface="+mn-lt"/>
                <a:cs typeface="Arial" panose="020B0604020202020204" pitchFamily="34" charset="0"/>
              </a:rPr>
              <a:t>, </a:t>
            </a:r>
            <a:r>
              <a:rPr lang="en-US" sz="2000" err="1">
                <a:solidFill>
                  <a:schemeClr val="bg1"/>
                </a:solidFill>
                <a:latin typeface="Arial" panose="020B0604020202020204" pitchFamily="34" charset="0"/>
                <a:ea typeface="+mn-lt"/>
                <a:cs typeface="Arial" panose="020B0604020202020204" pitchFamily="34" charset="0"/>
              </a:rPr>
              <a:t>které</a:t>
            </a:r>
            <a:r>
              <a:rPr lang="en-US" sz="2000">
                <a:solidFill>
                  <a:schemeClr val="bg1"/>
                </a:solidFill>
                <a:latin typeface="Arial" panose="020B0604020202020204" pitchFamily="34" charset="0"/>
                <a:ea typeface="+mn-lt"/>
                <a:cs typeface="Arial" panose="020B0604020202020204" pitchFamily="34" charset="0"/>
              </a:rPr>
              <a:t> se </a:t>
            </a:r>
            <a:r>
              <a:rPr lang="en-US" sz="2000" err="1">
                <a:solidFill>
                  <a:schemeClr val="bg1"/>
                </a:solidFill>
                <a:latin typeface="Arial" panose="020B0604020202020204" pitchFamily="34" charset="0"/>
                <a:ea typeface="+mn-lt"/>
                <a:cs typeface="Arial" panose="020B0604020202020204" pitchFamily="34" charset="0"/>
              </a:rPr>
              <a:t>chtějí</a:t>
            </a:r>
            <a:r>
              <a:rPr lang="en-US" sz="2000">
                <a:solidFill>
                  <a:schemeClr val="bg1"/>
                </a:solidFill>
                <a:latin typeface="Arial" panose="020B0604020202020204" pitchFamily="34" charset="0"/>
                <a:ea typeface="+mn-lt"/>
                <a:cs typeface="Arial" panose="020B0604020202020204" pitchFamily="34" charset="0"/>
              </a:rPr>
              <a:t> </a:t>
            </a:r>
            <a:r>
              <a:rPr lang="en-US" sz="2000" err="1">
                <a:solidFill>
                  <a:schemeClr val="bg1"/>
                </a:solidFill>
                <a:latin typeface="Arial" panose="020B0604020202020204" pitchFamily="34" charset="0"/>
                <a:ea typeface="+mn-lt"/>
                <a:cs typeface="Arial" panose="020B0604020202020204" pitchFamily="34" charset="0"/>
              </a:rPr>
              <a:t>dozvědět</a:t>
            </a:r>
            <a:r>
              <a:rPr lang="en-US" sz="2000">
                <a:solidFill>
                  <a:schemeClr val="bg1"/>
                </a:solidFill>
                <a:latin typeface="Arial" panose="020B0604020202020204" pitchFamily="34" charset="0"/>
                <a:ea typeface="+mn-lt"/>
                <a:cs typeface="Arial" panose="020B0604020202020204" pitchFamily="34" charset="0"/>
              </a:rPr>
              <a:t> </a:t>
            </a:r>
            <a:r>
              <a:rPr lang="en-US" sz="2000" err="1">
                <a:solidFill>
                  <a:schemeClr val="bg1"/>
                </a:solidFill>
                <a:latin typeface="Arial" panose="020B0604020202020204" pitchFamily="34" charset="0"/>
                <a:ea typeface="+mn-lt"/>
                <a:cs typeface="Arial" panose="020B0604020202020204" pitchFamily="34" charset="0"/>
              </a:rPr>
              <a:t>více</a:t>
            </a:r>
            <a:r>
              <a:rPr lang="en-US" sz="2000">
                <a:solidFill>
                  <a:schemeClr val="bg1"/>
                </a:solidFill>
                <a:latin typeface="Arial" panose="020B0604020202020204" pitchFamily="34" charset="0"/>
                <a:ea typeface="+mn-lt"/>
                <a:cs typeface="Arial" panose="020B0604020202020204" pitchFamily="34" charset="0"/>
              </a:rPr>
              <a:t> o </a:t>
            </a:r>
            <a:r>
              <a:rPr lang="en-US" sz="2000" err="1">
                <a:solidFill>
                  <a:schemeClr val="bg1"/>
                </a:solidFill>
                <a:latin typeface="Arial" panose="020B0604020202020204" pitchFamily="34" charset="0"/>
                <a:ea typeface="+mn-lt"/>
                <a:cs typeface="Arial" panose="020B0604020202020204" pitchFamily="34" charset="0"/>
              </a:rPr>
              <a:t>plánování</a:t>
            </a:r>
            <a:r>
              <a:rPr lang="en-US" sz="2000">
                <a:solidFill>
                  <a:schemeClr val="bg1"/>
                </a:solidFill>
                <a:latin typeface="Arial" panose="020B0604020202020204" pitchFamily="34" charset="0"/>
                <a:ea typeface="+mn-lt"/>
                <a:cs typeface="Arial" panose="020B0604020202020204" pitchFamily="34" charset="0"/>
              </a:rPr>
              <a:t> a </a:t>
            </a:r>
            <a:r>
              <a:rPr lang="en-US" sz="2000" err="1">
                <a:solidFill>
                  <a:schemeClr val="bg1"/>
                </a:solidFill>
                <a:latin typeface="Arial" panose="020B0604020202020204" pitchFamily="34" charset="0"/>
                <a:ea typeface="+mn-lt"/>
                <a:cs typeface="Arial" panose="020B0604020202020204" pitchFamily="34" charset="0"/>
              </a:rPr>
              <a:t>realizaci</a:t>
            </a:r>
            <a:r>
              <a:rPr lang="en-US" sz="2000">
                <a:solidFill>
                  <a:schemeClr val="bg1"/>
                </a:solidFill>
                <a:latin typeface="Arial" panose="020B0604020202020204" pitchFamily="34" charset="0"/>
                <a:ea typeface="+mn-lt"/>
                <a:cs typeface="Arial" panose="020B0604020202020204" pitchFamily="34" charset="0"/>
              </a:rPr>
              <a:t> </a:t>
            </a:r>
            <a:r>
              <a:rPr lang="en-US" sz="2000" err="1">
                <a:solidFill>
                  <a:schemeClr val="bg1"/>
                </a:solidFill>
                <a:latin typeface="Arial" panose="020B0604020202020204" pitchFamily="34" charset="0"/>
                <a:ea typeface="+mn-lt"/>
                <a:cs typeface="Arial" panose="020B0604020202020204" pitchFamily="34" charset="0"/>
              </a:rPr>
              <a:t>osvětových</a:t>
            </a:r>
            <a:r>
              <a:rPr lang="en-US" sz="2000">
                <a:solidFill>
                  <a:schemeClr val="bg1"/>
                </a:solidFill>
                <a:latin typeface="Arial" panose="020B0604020202020204" pitchFamily="34" charset="0"/>
                <a:ea typeface="+mn-lt"/>
                <a:cs typeface="Arial" panose="020B0604020202020204" pitchFamily="34" charset="0"/>
              </a:rPr>
              <a:t> </a:t>
            </a:r>
            <a:r>
              <a:rPr lang="en-US" sz="2000" err="1">
                <a:solidFill>
                  <a:schemeClr val="bg1"/>
                </a:solidFill>
                <a:latin typeface="Arial" panose="020B0604020202020204" pitchFamily="34" charset="0"/>
                <a:ea typeface="+mn-lt"/>
                <a:cs typeface="Arial" panose="020B0604020202020204" pitchFamily="34" charset="0"/>
              </a:rPr>
              <a:t>kampaní</a:t>
            </a:r>
            <a:r>
              <a:rPr lang="en-US" sz="2000">
                <a:solidFill>
                  <a:schemeClr val="bg1"/>
                </a:solidFill>
                <a:latin typeface="Arial" panose="020B0604020202020204" pitchFamily="34" charset="0"/>
                <a:ea typeface="+mn-lt"/>
                <a:cs typeface="Arial" panose="020B0604020202020204" pitchFamily="34" charset="0"/>
              </a:rPr>
              <a:t>. </a:t>
            </a:r>
            <a:r>
              <a:rPr lang="en-US" sz="2000" err="1">
                <a:solidFill>
                  <a:schemeClr val="bg1"/>
                </a:solidFill>
                <a:latin typeface="Arial" panose="020B0604020202020204" pitchFamily="34" charset="0"/>
                <a:ea typeface="+mn-lt"/>
                <a:cs typeface="Arial" panose="020B0604020202020204" pitchFamily="34" charset="0"/>
              </a:rPr>
              <a:t>Součástí</a:t>
            </a:r>
            <a:r>
              <a:rPr lang="en-US" sz="2000">
                <a:solidFill>
                  <a:schemeClr val="bg1"/>
                </a:solidFill>
                <a:latin typeface="Arial" panose="020B0604020202020204" pitchFamily="34" charset="0"/>
                <a:ea typeface="+mn-lt"/>
                <a:cs typeface="Arial" panose="020B0604020202020204" pitchFamily="34" charset="0"/>
              </a:rPr>
              <a:t> </a:t>
            </a:r>
            <a:r>
              <a:rPr lang="en-US" sz="2000" err="1">
                <a:solidFill>
                  <a:schemeClr val="bg1"/>
                </a:solidFill>
                <a:latin typeface="Arial" panose="020B0604020202020204" pitchFamily="34" charset="0"/>
                <a:ea typeface="+mn-lt"/>
                <a:cs typeface="Arial" panose="020B0604020202020204" pitchFamily="34" charset="0"/>
              </a:rPr>
              <a:t>návodu</a:t>
            </a:r>
            <a:r>
              <a:rPr lang="en-US" sz="2000">
                <a:solidFill>
                  <a:schemeClr val="bg1"/>
                </a:solidFill>
                <a:latin typeface="Arial" panose="020B0604020202020204" pitchFamily="34" charset="0"/>
                <a:ea typeface="+mn-lt"/>
                <a:cs typeface="Arial" panose="020B0604020202020204" pitchFamily="34" charset="0"/>
              </a:rPr>
              <a:t> </a:t>
            </a:r>
            <a:r>
              <a:rPr lang="en-US" sz="2000" err="1">
                <a:solidFill>
                  <a:schemeClr val="bg1"/>
                </a:solidFill>
                <a:latin typeface="Arial" panose="020B0604020202020204" pitchFamily="34" charset="0"/>
                <a:ea typeface="+mn-lt"/>
                <a:cs typeface="Arial" panose="020B0604020202020204" pitchFamily="34" charset="0"/>
              </a:rPr>
              <a:t>jsou</a:t>
            </a:r>
            <a:r>
              <a:rPr lang="en-US" sz="2000">
                <a:solidFill>
                  <a:schemeClr val="bg1"/>
                </a:solidFill>
                <a:latin typeface="Arial" panose="020B0604020202020204" pitchFamily="34" charset="0"/>
                <a:ea typeface="+mn-lt"/>
                <a:cs typeface="Arial" panose="020B0604020202020204" pitchFamily="34" charset="0"/>
              </a:rPr>
              <a:t> </a:t>
            </a:r>
            <a:r>
              <a:rPr lang="en-US" sz="2000" err="1">
                <a:solidFill>
                  <a:schemeClr val="bg1"/>
                </a:solidFill>
                <a:latin typeface="Arial" panose="020B0604020202020204" pitchFamily="34" charset="0"/>
                <a:ea typeface="+mn-lt"/>
                <a:cs typeface="Arial" panose="020B0604020202020204" pitchFamily="34" charset="0"/>
              </a:rPr>
              <a:t>také</a:t>
            </a:r>
            <a:r>
              <a:rPr lang="en-US" sz="2000">
                <a:solidFill>
                  <a:schemeClr val="bg1"/>
                </a:solidFill>
                <a:latin typeface="Arial" panose="020B0604020202020204" pitchFamily="34" charset="0"/>
                <a:ea typeface="+mn-lt"/>
                <a:cs typeface="Arial" panose="020B0604020202020204" pitchFamily="34" charset="0"/>
              </a:rPr>
              <a:t> </a:t>
            </a:r>
            <a:r>
              <a:rPr lang="en-US" sz="2000" err="1">
                <a:solidFill>
                  <a:schemeClr val="bg1"/>
                </a:solidFill>
                <a:latin typeface="Arial" panose="020B0604020202020204" pitchFamily="34" charset="0"/>
                <a:ea typeface="+mn-lt"/>
                <a:cs typeface="Arial" panose="020B0604020202020204" pitchFamily="34" charset="0"/>
              </a:rPr>
              <a:t>inspirativní</a:t>
            </a:r>
            <a:r>
              <a:rPr lang="en-US" sz="2000">
                <a:solidFill>
                  <a:schemeClr val="bg1"/>
                </a:solidFill>
                <a:latin typeface="Arial" panose="020B0604020202020204" pitchFamily="34" charset="0"/>
                <a:ea typeface="+mn-lt"/>
                <a:cs typeface="Arial" panose="020B0604020202020204" pitchFamily="34" charset="0"/>
              </a:rPr>
              <a:t> </a:t>
            </a:r>
            <a:r>
              <a:rPr lang="en-US" sz="2000" err="1">
                <a:solidFill>
                  <a:schemeClr val="bg1"/>
                </a:solidFill>
                <a:latin typeface="Arial" panose="020B0604020202020204" pitchFamily="34" charset="0"/>
                <a:ea typeface="+mn-lt"/>
                <a:cs typeface="Arial" panose="020B0604020202020204" pitchFamily="34" charset="0"/>
              </a:rPr>
              <a:t>postupy</a:t>
            </a:r>
            <a:r>
              <a:rPr lang="en-US" sz="2000">
                <a:solidFill>
                  <a:schemeClr val="bg1"/>
                </a:solidFill>
                <a:latin typeface="Arial" panose="020B0604020202020204" pitchFamily="34" charset="0"/>
                <a:ea typeface="+mn-lt"/>
                <a:cs typeface="Arial" panose="020B0604020202020204" pitchFamily="34" charset="0"/>
              </a:rPr>
              <a:t> z </a:t>
            </a:r>
            <a:r>
              <a:rPr lang="en-US" sz="2000" err="1">
                <a:solidFill>
                  <a:schemeClr val="bg1"/>
                </a:solidFill>
                <a:latin typeface="Arial" panose="020B0604020202020204" pitchFamily="34" charset="0"/>
                <a:ea typeface="+mn-lt"/>
                <a:cs typeface="Arial" panose="020B0604020202020204" pitchFamily="34" charset="0"/>
              </a:rPr>
              <a:t>institucí</a:t>
            </a:r>
            <a:r>
              <a:rPr lang="en-US" sz="2000">
                <a:solidFill>
                  <a:schemeClr val="bg1"/>
                </a:solidFill>
                <a:latin typeface="Arial" panose="020B0604020202020204" pitchFamily="34" charset="0"/>
                <a:ea typeface="+mn-lt"/>
                <a:cs typeface="Arial" panose="020B0604020202020204" pitchFamily="34" charset="0"/>
              </a:rPr>
              <a:t>. </a:t>
            </a:r>
            <a:endParaRPr lang="cs-CZ">
              <a:solidFill>
                <a:schemeClr val="bg1"/>
              </a:solidFill>
              <a:latin typeface="Arial" panose="020B0604020202020204" pitchFamily="34" charset="0"/>
              <a:ea typeface="+mn-lt"/>
              <a:cs typeface="Arial" panose="020B0604020202020204" pitchFamily="34" charset="0"/>
            </a:endParaRPr>
          </a:p>
          <a:p>
            <a:endParaRPr lang="en-US" sz="200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288619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D2EEFDE-1EE3-1C25-B2B0-927EDBB68E9F}"/>
              </a:ext>
            </a:extLst>
          </p:cNvPr>
          <p:cNvSpPr>
            <a:spLocks noGrp="1"/>
          </p:cNvSpPr>
          <p:nvPr>
            <p:ph type="title"/>
          </p:nvPr>
        </p:nvSpPr>
        <p:spPr>
          <a:xfrm>
            <a:off x="1046922" y="1129932"/>
            <a:ext cx="10086975" cy="778381"/>
          </a:xfrm>
        </p:spPr>
        <p:txBody>
          <a:bodyPr/>
          <a:lstStyle/>
          <a:p>
            <a:r>
              <a:rPr lang="en-GB" b="1" err="1">
                <a:latin typeface="Arial"/>
                <a:cs typeface="Arial"/>
              </a:rPr>
              <a:t>Pomoc</a:t>
            </a:r>
            <a:endParaRPr lang="en-US" b="1" err="1"/>
          </a:p>
        </p:txBody>
      </p:sp>
      <p:sp>
        <p:nvSpPr>
          <p:cNvPr id="4" name="TextBox 3">
            <a:extLst>
              <a:ext uri="{FF2B5EF4-FFF2-40B4-BE49-F238E27FC236}">
                <a16:creationId xmlns:a16="http://schemas.microsoft.com/office/drawing/2014/main" id="{D9E9EC6F-F34B-6183-8403-E9B9856CDB91}"/>
              </a:ext>
            </a:extLst>
          </p:cNvPr>
          <p:cNvSpPr txBox="1"/>
          <p:nvPr/>
        </p:nvSpPr>
        <p:spPr>
          <a:xfrm>
            <a:off x="839871" y="2631542"/>
            <a:ext cx="10545678" cy="2031325"/>
          </a:xfrm>
          <a:prstGeom prst="rect">
            <a:avLst/>
          </a:prstGeom>
          <a:noFill/>
        </p:spPr>
        <p:txBody>
          <a:bodyPr wrap="square" lIns="91440" tIns="45720" rIns="91440" bIns="45720" anchor="t">
            <a:spAutoFit/>
          </a:bodyPr>
          <a:lstStyle/>
          <a:p>
            <a:pPr marL="285750" indent="-285750" algn="just">
              <a:buFont typeface="Arial"/>
              <a:buChar char="•"/>
            </a:pPr>
            <a:r>
              <a:rPr lang="en-GB" err="1">
                <a:solidFill>
                  <a:schemeClr val="bg1"/>
                </a:solidFill>
                <a:latin typeface="Arial"/>
                <a:ea typeface="+mn-lt"/>
                <a:cs typeface="Arial"/>
              </a:rPr>
              <a:t>pokrývat</a:t>
            </a:r>
            <a:r>
              <a:rPr lang="en-GB">
                <a:solidFill>
                  <a:schemeClr val="bg1"/>
                </a:solidFill>
                <a:latin typeface="Arial"/>
                <a:ea typeface="+mn-lt"/>
                <a:cs typeface="Arial"/>
              </a:rPr>
              <a:t> </a:t>
            </a:r>
            <a:r>
              <a:rPr lang="en-GB" err="1">
                <a:solidFill>
                  <a:schemeClr val="bg1"/>
                </a:solidFill>
                <a:latin typeface="Arial"/>
                <a:ea typeface="+mn-lt"/>
                <a:cs typeface="Arial"/>
              </a:rPr>
              <a:t>všechny</a:t>
            </a:r>
            <a:r>
              <a:rPr lang="en-GB">
                <a:solidFill>
                  <a:schemeClr val="bg1"/>
                </a:solidFill>
                <a:latin typeface="Arial"/>
                <a:ea typeface="+mn-lt"/>
                <a:cs typeface="Arial"/>
              </a:rPr>
              <a:t> </a:t>
            </a:r>
            <a:r>
              <a:rPr lang="en-GB" err="1">
                <a:solidFill>
                  <a:schemeClr val="bg1"/>
                </a:solidFill>
                <a:latin typeface="Arial"/>
                <a:ea typeface="+mn-lt"/>
                <a:cs typeface="Arial"/>
              </a:rPr>
              <a:t>typy</a:t>
            </a:r>
            <a:r>
              <a:rPr lang="en-GB">
                <a:solidFill>
                  <a:schemeClr val="bg1"/>
                </a:solidFill>
                <a:latin typeface="Arial"/>
                <a:ea typeface="+mn-lt"/>
                <a:cs typeface="Arial"/>
              </a:rPr>
              <a:t> </a:t>
            </a:r>
            <a:r>
              <a:rPr lang="en-GB" err="1">
                <a:solidFill>
                  <a:schemeClr val="bg1"/>
                </a:solidFill>
                <a:latin typeface="Arial"/>
                <a:ea typeface="+mn-lt"/>
                <a:cs typeface="Arial"/>
              </a:rPr>
              <a:t>škodlivého</a:t>
            </a:r>
            <a:r>
              <a:rPr lang="en-GB">
                <a:solidFill>
                  <a:schemeClr val="bg1"/>
                </a:solidFill>
                <a:latin typeface="Arial"/>
                <a:ea typeface="+mn-lt"/>
                <a:cs typeface="Arial"/>
              </a:rPr>
              <a:t> </a:t>
            </a:r>
            <a:r>
              <a:rPr lang="en-GB" err="1">
                <a:solidFill>
                  <a:schemeClr val="bg1"/>
                </a:solidFill>
                <a:latin typeface="Arial"/>
                <a:ea typeface="+mn-lt"/>
                <a:cs typeface="Arial"/>
              </a:rPr>
              <a:t>chování</a:t>
            </a:r>
            <a:r>
              <a:rPr lang="en-GB">
                <a:solidFill>
                  <a:schemeClr val="bg1"/>
                </a:solidFill>
                <a:latin typeface="Arial"/>
                <a:ea typeface="+mn-lt"/>
                <a:cs typeface="Arial"/>
              </a:rPr>
              <a:t>,</a:t>
            </a:r>
            <a:endParaRPr lang="en-US">
              <a:solidFill>
                <a:schemeClr val="bg1"/>
              </a:solidFill>
              <a:latin typeface="Arial"/>
              <a:ea typeface="Open Sans"/>
              <a:cs typeface="Arial"/>
            </a:endParaRPr>
          </a:p>
          <a:p>
            <a:pPr marL="285750" indent="-285750" algn="just">
              <a:buFont typeface="Arial"/>
              <a:buChar char="•"/>
            </a:pPr>
            <a:r>
              <a:rPr lang="en-GB" err="1">
                <a:solidFill>
                  <a:schemeClr val="bg1"/>
                </a:solidFill>
                <a:latin typeface="Arial"/>
                <a:ea typeface="+mn-lt"/>
                <a:cs typeface="Arial"/>
              </a:rPr>
              <a:t>být</a:t>
            </a:r>
            <a:r>
              <a:rPr lang="en-GB">
                <a:solidFill>
                  <a:schemeClr val="bg1"/>
                </a:solidFill>
                <a:latin typeface="Arial"/>
                <a:ea typeface="+mn-lt"/>
                <a:cs typeface="Arial"/>
              </a:rPr>
              <a:t> </a:t>
            </a:r>
            <a:r>
              <a:rPr lang="en-GB" err="1">
                <a:solidFill>
                  <a:schemeClr val="bg1"/>
                </a:solidFill>
                <a:latin typeface="Arial"/>
                <a:ea typeface="+mn-lt"/>
                <a:cs typeface="Arial"/>
              </a:rPr>
              <a:t>uplatněny</a:t>
            </a:r>
            <a:r>
              <a:rPr lang="en-GB">
                <a:solidFill>
                  <a:schemeClr val="bg1"/>
                </a:solidFill>
                <a:latin typeface="Arial"/>
                <a:ea typeface="+mn-lt"/>
                <a:cs typeface="Arial"/>
              </a:rPr>
              <a:t> co </a:t>
            </a:r>
            <a:r>
              <a:rPr lang="en-GB" err="1">
                <a:solidFill>
                  <a:schemeClr val="bg1"/>
                </a:solidFill>
                <a:latin typeface="Arial"/>
                <a:ea typeface="+mn-lt"/>
                <a:cs typeface="Arial"/>
              </a:rPr>
              <a:t>možná</a:t>
            </a:r>
            <a:r>
              <a:rPr lang="en-GB">
                <a:solidFill>
                  <a:schemeClr val="bg1"/>
                </a:solidFill>
                <a:latin typeface="Arial"/>
                <a:ea typeface="+mn-lt"/>
                <a:cs typeface="Arial"/>
              </a:rPr>
              <a:t> </a:t>
            </a:r>
            <a:r>
              <a:rPr lang="en-GB" err="1">
                <a:solidFill>
                  <a:schemeClr val="bg1"/>
                </a:solidFill>
                <a:latin typeface="Arial"/>
                <a:ea typeface="+mn-lt"/>
                <a:cs typeface="Arial"/>
              </a:rPr>
              <a:t>nejdříve</a:t>
            </a:r>
            <a:r>
              <a:rPr lang="en-GB">
                <a:solidFill>
                  <a:schemeClr val="bg1"/>
                </a:solidFill>
                <a:latin typeface="Arial"/>
                <a:ea typeface="+mn-lt"/>
                <a:cs typeface="Arial"/>
              </a:rPr>
              <a:t> po tom, co </a:t>
            </a:r>
            <a:r>
              <a:rPr lang="en-GB" err="1">
                <a:solidFill>
                  <a:schemeClr val="bg1"/>
                </a:solidFill>
                <a:latin typeface="Arial"/>
                <a:ea typeface="+mn-lt"/>
                <a:cs typeface="Arial"/>
              </a:rPr>
              <a:t>dojde</a:t>
            </a:r>
            <a:r>
              <a:rPr lang="en-GB">
                <a:solidFill>
                  <a:schemeClr val="bg1"/>
                </a:solidFill>
                <a:latin typeface="Arial"/>
                <a:ea typeface="+mn-lt"/>
                <a:cs typeface="Arial"/>
              </a:rPr>
              <a:t> </a:t>
            </a:r>
            <a:r>
              <a:rPr lang="en-GB" err="1">
                <a:solidFill>
                  <a:schemeClr val="bg1"/>
                </a:solidFill>
                <a:latin typeface="Arial"/>
                <a:ea typeface="+mn-lt"/>
                <a:cs typeface="Arial"/>
              </a:rPr>
              <a:t>ke</a:t>
            </a:r>
            <a:r>
              <a:rPr lang="en-GB">
                <a:solidFill>
                  <a:schemeClr val="bg1"/>
                </a:solidFill>
                <a:latin typeface="Arial"/>
                <a:ea typeface="+mn-lt"/>
                <a:cs typeface="Arial"/>
              </a:rPr>
              <a:t> </a:t>
            </a:r>
            <a:r>
              <a:rPr lang="en-GB" err="1">
                <a:solidFill>
                  <a:schemeClr val="bg1"/>
                </a:solidFill>
                <a:latin typeface="Arial"/>
                <a:ea typeface="+mn-lt"/>
                <a:cs typeface="Arial"/>
              </a:rPr>
              <a:t>zjištění</a:t>
            </a:r>
            <a:r>
              <a:rPr lang="en-GB">
                <a:solidFill>
                  <a:schemeClr val="bg1"/>
                </a:solidFill>
                <a:latin typeface="Arial"/>
                <a:ea typeface="+mn-lt"/>
                <a:cs typeface="Arial"/>
              </a:rPr>
              <a:t>/</a:t>
            </a:r>
            <a:r>
              <a:rPr lang="en-GB" err="1">
                <a:solidFill>
                  <a:schemeClr val="bg1"/>
                </a:solidFill>
                <a:latin typeface="Arial"/>
                <a:ea typeface="+mn-lt"/>
                <a:cs typeface="Arial"/>
              </a:rPr>
              <a:t>nahlášení</a:t>
            </a:r>
            <a:r>
              <a:rPr lang="en-GB">
                <a:solidFill>
                  <a:schemeClr val="bg1"/>
                </a:solidFill>
                <a:latin typeface="Arial"/>
                <a:ea typeface="+mn-lt"/>
                <a:cs typeface="Arial"/>
              </a:rPr>
              <a:t> (</a:t>
            </a:r>
            <a:r>
              <a:rPr lang="en-GB" err="1">
                <a:solidFill>
                  <a:schemeClr val="bg1"/>
                </a:solidFill>
                <a:latin typeface="Arial"/>
                <a:ea typeface="+mn-lt"/>
                <a:cs typeface="Arial"/>
              </a:rPr>
              <a:t>potenciálně</a:t>
            </a:r>
            <a:r>
              <a:rPr lang="en-GB">
                <a:solidFill>
                  <a:schemeClr val="bg1"/>
                </a:solidFill>
                <a:latin typeface="Arial"/>
                <a:ea typeface="+mn-lt"/>
                <a:cs typeface="Arial"/>
              </a:rPr>
              <a:t>) </a:t>
            </a:r>
            <a:r>
              <a:rPr lang="en-GB" err="1">
                <a:solidFill>
                  <a:schemeClr val="bg1"/>
                </a:solidFill>
                <a:latin typeface="Arial"/>
                <a:ea typeface="+mn-lt"/>
                <a:cs typeface="Arial"/>
              </a:rPr>
              <a:t>škodlivého</a:t>
            </a:r>
            <a:r>
              <a:rPr lang="en-GB">
                <a:solidFill>
                  <a:schemeClr val="bg1"/>
                </a:solidFill>
                <a:latin typeface="Arial"/>
                <a:ea typeface="+mn-lt"/>
                <a:cs typeface="Arial"/>
              </a:rPr>
              <a:t> </a:t>
            </a:r>
            <a:r>
              <a:rPr lang="en-GB" err="1">
                <a:solidFill>
                  <a:schemeClr val="bg1"/>
                </a:solidFill>
                <a:latin typeface="Arial"/>
                <a:ea typeface="+mn-lt"/>
                <a:cs typeface="Arial"/>
              </a:rPr>
              <a:t>chování</a:t>
            </a:r>
            <a:r>
              <a:rPr lang="en-GB">
                <a:solidFill>
                  <a:schemeClr val="bg1"/>
                </a:solidFill>
                <a:latin typeface="Arial"/>
                <a:ea typeface="+mn-lt"/>
                <a:cs typeface="Arial"/>
              </a:rPr>
              <a:t>,</a:t>
            </a:r>
            <a:endParaRPr lang="en-US">
              <a:solidFill>
                <a:schemeClr val="bg1"/>
              </a:solidFill>
              <a:latin typeface="Arial"/>
              <a:ea typeface="Open Sans"/>
              <a:cs typeface="Arial"/>
            </a:endParaRPr>
          </a:p>
          <a:p>
            <a:pPr marL="285750" indent="-285750">
              <a:buFont typeface="Arial"/>
              <a:buChar char="•"/>
            </a:pPr>
            <a:r>
              <a:rPr lang="en-GB" err="1">
                <a:solidFill>
                  <a:schemeClr val="bg1"/>
                </a:solidFill>
                <a:latin typeface="Arial"/>
                <a:ea typeface="+mn-lt"/>
                <a:cs typeface="Arial"/>
              </a:rPr>
              <a:t>být</a:t>
            </a:r>
            <a:r>
              <a:rPr lang="en-GB">
                <a:solidFill>
                  <a:schemeClr val="bg1"/>
                </a:solidFill>
                <a:latin typeface="Arial"/>
                <a:ea typeface="+mn-lt"/>
                <a:cs typeface="Arial"/>
              </a:rPr>
              <a:t> </a:t>
            </a:r>
            <a:r>
              <a:rPr lang="en-GB" err="1">
                <a:solidFill>
                  <a:schemeClr val="bg1"/>
                </a:solidFill>
                <a:latin typeface="Arial"/>
                <a:ea typeface="+mn-lt"/>
                <a:cs typeface="Arial"/>
              </a:rPr>
              <a:t>uplatněny</a:t>
            </a:r>
            <a:r>
              <a:rPr lang="en-GB">
                <a:solidFill>
                  <a:schemeClr val="bg1"/>
                </a:solidFill>
                <a:latin typeface="Arial"/>
                <a:ea typeface="+mn-lt"/>
                <a:cs typeface="Arial"/>
              </a:rPr>
              <a:t> </a:t>
            </a:r>
            <a:r>
              <a:rPr lang="en-GB" err="1">
                <a:solidFill>
                  <a:schemeClr val="bg1"/>
                </a:solidFill>
                <a:latin typeface="Arial"/>
                <a:ea typeface="+mn-lt"/>
                <a:cs typeface="Arial"/>
              </a:rPr>
              <a:t>i</a:t>
            </a:r>
            <a:r>
              <a:rPr lang="en-GB">
                <a:solidFill>
                  <a:schemeClr val="bg1"/>
                </a:solidFill>
                <a:latin typeface="Arial"/>
                <a:ea typeface="+mn-lt"/>
                <a:cs typeface="Arial"/>
              </a:rPr>
              <a:t> v </a:t>
            </a:r>
            <a:r>
              <a:rPr lang="en-GB" err="1">
                <a:solidFill>
                  <a:schemeClr val="bg1"/>
                </a:solidFill>
                <a:latin typeface="Arial"/>
                <a:ea typeface="+mn-lt"/>
                <a:cs typeface="Arial"/>
              </a:rPr>
              <a:t>případě</a:t>
            </a:r>
            <a:r>
              <a:rPr lang="en-GB">
                <a:solidFill>
                  <a:schemeClr val="bg1"/>
                </a:solidFill>
                <a:latin typeface="Arial"/>
                <a:ea typeface="+mn-lt"/>
                <a:cs typeface="Arial"/>
              </a:rPr>
              <a:t>, </a:t>
            </a:r>
            <a:r>
              <a:rPr lang="en-GB" err="1">
                <a:solidFill>
                  <a:schemeClr val="bg1"/>
                </a:solidFill>
                <a:latin typeface="Arial"/>
                <a:ea typeface="+mn-lt"/>
                <a:cs typeface="Arial"/>
              </a:rPr>
              <a:t>že</a:t>
            </a:r>
            <a:r>
              <a:rPr lang="en-GB">
                <a:solidFill>
                  <a:schemeClr val="bg1"/>
                </a:solidFill>
                <a:latin typeface="Arial"/>
                <a:ea typeface="+mn-lt"/>
                <a:cs typeface="Arial"/>
              </a:rPr>
              <a:t> </a:t>
            </a:r>
            <a:r>
              <a:rPr lang="en-GB" err="1">
                <a:solidFill>
                  <a:schemeClr val="bg1"/>
                </a:solidFill>
                <a:latin typeface="Arial"/>
                <a:ea typeface="+mn-lt"/>
                <a:cs typeface="Arial"/>
              </a:rPr>
              <a:t>nedojde</a:t>
            </a:r>
            <a:r>
              <a:rPr lang="en-GB">
                <a:solidFill>
                  <a:schemeClr val="bg1"/>
                </a:solidFill>
                <a:latin typeface="Arial"/>
                <a:ea typeface="+mn-lt"/>
                <a:cs typeface="Arial"/>
              </a:rPr>
              <a:t> k </a:t>
            </a:r>
            <a:r>
              <a:rPr lang="en-GB" err="1">
                <a:solidFill>
                  <a:schemeClr val="bg1"/>
                </a:solidFill>
                <a:latin typeface="Arial"/>
                <a:ea typeface="+mn-lt"/>
                <a:cs typeface="Arial"/>
              </a:rPr>
              <a:t>formálnímu</a:t>
            </a:r>
            <a:r>
              <a:rPr lang="en-GB">
                <a:solidFill>
                  <a:schemeClr val="bg1"/>
                </a:solidFill>
                <a:latin typeface="Arial"/>
                <a:ea typeface="+mn-lt"/>
                <a:cs typeface="Arial"/>
              </a:rPr>
              <a:t> </a:t>
            </a:r>
            <a:r>
              <a:rPr lang="en-GB" err="1">
                <a:solidFill>
                  <a:schemeClr val="bg1"/>
                </a:solidFill>
                <a:latin typeface="Arial"/>
                <a:ea typeface="+mn-lt"/>
                <a:cs typeface="Arial"/>
              </a:rPr>
              <a:t>podání</a:t>
            </a:r>
            <a:r>
              <a:rPr lang="en-GB">
                <a:solidFill>
                  <a:schemeClr val="bg1"/>
                </a:solidFill>
                <a:latin typeface="Arial"/>
                <a:ea typeface="+mn-lt"/>
                <a:cs typeface="Arial"/>
              </a:rPr>
              <a:t> </a:t>
            </a:r>
            <a:r>
              <a:rPr lang="en-GB" err="1">
                <a:solidFill>
                  <a:schemeClr val="bg1"/>
                </a:solidFill>
                <a:latin typeface="Arial"/>
                <a:ea typeface="+mn-lt"/>
                <a:cs typeface="Arial"/>
              </a:rPr>
              <a:t>stížnosti</a:t>
            </a:r>
            <a:r>
              <a:rPr lang="en-GB">
                <a:solidFill>
                  <a:schemeClr val="bg1"/>
                </a:solidFill>
                <a:latin typeface="Arial"/>
                <a:ea typeface="+mn-lt"/>
                <a:cs typeface="Arial"/>
              </a:rPr>
              <a:t>, </a:t>
            </a:r>
            <a:r>
              <a:rPr lang="en-GB" err="1">
                <a:solidFill>
                  <a:schemeClr val="bg1"/>
                </a:solidFill>
                <a:latin typeface="Arial"/>
                <a:ea typeface="+mn-lt"/>
                <a:cs typeface="Arial"/>
              </a:rPr>
              <a:t>nebo</a:t>
            </a:r>
            <a:r>
              <a:rPr lang="en-GB">
                <a:solidFill>
                  <a:schemeClr val="bg1"/>
                </a:solidFill>
                <a:latin typeface="Arial"/>
                <a:ea typeface="+mn-lt"/>
                <a:cs typeface="Arial"/>
              </a:rPr>
              <a:t> v </a:t>
            </a:r>
            <a:r>
              <a:rPr lang="en-GB" err="1">
                <a:solidFill>
                  <a:schemeClr val="bg1"/>
                </a:solidFill>
                <a:latin typeface="Arial"/>
                <a:ea typeface="+mn-lt"/>
                <a:cs typeface="Arial"/>
              </a:rPr>
              <a:t>případě</a:t>
            </a:r>
            <a:r>
              <a:rPr lang="en-GB">
                <a:solidFill>
                  <a:schemeClr val="bg1"/>
                </a:solidFill>
                <a:latin typeface="Arial"/>
                <a:ea typeface="+mn-lt"/>
                <a:cs typeface="Arial"/>
              </a:rPr>
              <a:t> </a:t>
            </a:r>
            <a:r>
              <a:rPr lang="en-GB" err="1">
                <a:solidFill>
                  <a:schemeClr val="bg1"/>
                </a:solidFill>
                <a:latin typeface="Arial"/>
                <a:ea typeface="+mn-lt"/>
                <a:cs typeface="Arial"/>
              </a:rPr>
              <a:t>anonymního</a:t>
            </a:r>
            <a:r>
              <a:rPr lang="en-GB">
                <a:solidFill>
                  <a:schemeClr val="bg1"/>
                </a:solidFill>
                <a:latin typeface="Arial"/>
                <a:ea typeface="+mn-lt"/>
                <a:cs typeface="Arial"/>
              </a:rPr>
              <a:t> </a:t>
            </a:r>
            <a:r>
              <a:rPr lang="en-GB" err="1">
                <a:solidFill>
                  <a:schemeClr val="bg1"/>
                </a:solidFill>
                <a:latin typeface="Arial"/>
                <a:ea typeface="+mn-lt"/>
                <a:cs typeface="Arial"/>
              </a:rPr>
              <a:t>podání</a:t>
            </a:r>
            <a:r>
              <a:rPr lang="en-GB">
                <a:solidFill>
                  <a:schemeClr val="bg1"/>
                </a:solidFill>
                <a:latin typeface="Arial"/>
                <a:ea typeface="+mn-lt"/>
                <a:cs typeface="Arial"/>
              </a:rPr>
              <a:t> </a:t>
            </a:r>
            <a:r>
              <a:rPr lang="en-GB" err="1">
                <a:solidFill>
                  <a:schemeClr val="bg1"/>
                </a:solidFill>
                <a:latin typeface="Arial"/>
                <a:ea typeface="+mn-lt"/>
                <a:cs typeface="Arial"/>
              </a:rPr>
              <a:t>stížnosti</a:t>
            </a:r>
            <a:r>
              <a:rPr lang="en-GB">
                <a:solidFill>
                  <a:schemeClr val="bg1"/>
                </a:solidFill>
                <a:latin typeface="Arial"/>
                <a:ea typeface="+mn-lt"/>
                <a:cs typeface="Arial"/>
              </a:rPr>
              <a:t>. </a:t>
            </a:r>
            <a:br>
              <a:rPr lang="en-US">
                <a:latin typeface="Arial" panose="020B0604020202020204" pitchFamily="34" charset="0"/>
                <a:cs typeface="Arial" panose="020B0604020202020204" pitchFamily="34" charset="0"/>
              </a:rPr>
            </a:br>
            <a:endParaRPr lang="en-US">
              <a:latin typeface="Arial" panose="020B0604020202020204" pitchFamily="34" charset="0"/>
              <a:ea typeface="Open Sans"/>
              <a:cs typeface="Arial" panose="020B0604020202020204" pitchFamily="34" charset="0"/>
            </a:endParaRPr>
          </a:p>
          <a:p>
            <a:pPr marL="285750" indent="-285750" algn="just">
              <a:buFont typeface="Arial"/>
              <a:buChar char="•"/>
            </a:pPr>
            <a:endParaRPr lang="en-US">
              <a:solidFill>
                <a:srgbClr val="FFFFFF"/>
              </a:solidFill>
              <a:latin typeface="Arial" panose="020B0604020202020204" pitchFamily="34" charset="0"/>
              <a:ea typeface="Open Sans"/>
              <a:cs typeface="Arial" panose="020B0604020202020204" pitchFamily="34" charset="0"/>
            </a:endParaRPr>
          </a:p>
        </p:txBody>
      </p:sp>
      <p:sp>
        <p:nvSpPr>
          <p:cNvPr id="5" name="TextBox 4">
            <a:extLst>
              <a:ext uri="{FF2B5EF4-FFF2-40B4-BE49-F238E27FC236}">
                <a16:creationId xmlns:a16="http://schemas.microsoft.com/office/drawing/2014/main" id="{E82D19E8-2050-B424-E4FC-5D709906C37A}"/>
              </a:ext>
            </a:extLst>
          </p:cNvPr>
          <p:cNvSpPr txBox="1"/>
          <p:nvPr/>
        </p:nvSpPr>
        <p:spPr>
          <a:xfrm>
            <a:off x="698166" y="2308409"/>
            <a:ext cx="7277100" cy="646331"/>
          </a:xfrm>
          <a:prstGeom prst="rect">
            <a:avLst/>
          </a:prstGeom>
          <a:noFill/>
        </p:spPr>
        <p:txBody>
          <a:bodyPr wrap="square" lIns="91440" tIns="45720" rIns="91440" bIns="45720" anchor="t">
            <a:spAutoFit/>
          </a:bodyPr>
          <a:lstStyle/>
          <a:p>
            <a:r>
              <a:rPr lang="en-US" err="1">
                <a:solidFill>
                  <a:srgbClr val="FFFFFF"/>
                </a:solidFill>
                <a:latin typeface="Arial"/>
                <a:ea typeface="+mn-lt"/>
                <a:cs typeface="Arial"/>
              </a:rPr>
              <a:t>Opatření</a:t>
            </a:r>
            <a:r>
              <a:rPr lang="en-US" sz="1800" b="0" i="0">
                <a:solidFill>
                  <a:srgbClr val="FFFFFF"/>
                </a:solidFill>
                <a:effectLst/>
                <a:latin typeface="Arial"/>
                <a:ea typeface="+mn-lt"/>
                <a:cs typeface="Arial"/>
              </a:rPr>
              <a:t> </a:t>
            </a:r>
            <a:r>
              <a:rPr lang="en-US" err="1">
                <a:solidFill>
                  <a:srgbClr val="FFFFFF"/>
                </a:solidFill>
                <a:latin typeface="Arial"/>
                <a:ea typeface="+mn-lt"/>
                <a:cs typeface="Arial"/>
              </a:rPr>
              <a:t>týkající</a:t>
            </a:r>
            <a:r>
              <a:rPr lang="en-US">
                <a:solidFill>
                  <a:srgbClr val="FFFFFF"/>
                </a:solidFill>
                <a:latin typeface="Arial"/>
                <a:ea typeface="+mn-lt"/>
                <a:cs typeface="Arial"/>
              </a:rPr>
              <a:t> se </a:t>
            </a:r>
            <a:r>
              <a:rPr lang="en-US" err="1">
                <a:solidFill>
                  <a:srgbClr val="FFFFFF"/>
                </a:solidFill>
                <a:latin typeface="Arial"/>
                <a:ea typeface="+mn-lt"/>
                <a:cs typeface="Arial"/>
              </a:rPr>
              <a:t>pomoci</a:t>
            </a:r>
            <a:r>
              <a:rPr lang="en-US">
                <a:solidFill>
                  <a:srgbClr val="FFFFFF"/>
                </a:solidFill>
                <a:latin typeface="Arial"/>
                <a:ea typeface="+mn-lt"/>
                <a:cs typeface="Arial"/>
              </a:rPr>
              <a:t> by </a:t>
            </a:r>
            <a:r>
              <a:rPr lang="en-US" err="1">
                <a:solidFill>
                  <a:srgbClr val="FFFFFF"/>
                </a:solidFill>
                <a:latin typeface="Arial"/>
                <a:ea typeface="+mn-lt"/>
                <a:cs typeface="Arial"/>
              </a:rPr>
              <a:t>měly</a:t>
            </a:r>
            <a:r>
              <a:rPr lang="en-US">
                <a:solidFill>
                  <a:srgbClr val="FFFFFF"/>
                </a:solidFill>
                <a:latin typeface="Arial"/>
                <a:ea typeface="+mn-lt"/>
                <a:cs typeface="Arial"/>
              </a:rPr>
              <a:t>:  </a:t>
            </a:r>
            <a:br>
              <a:rPr lang="en-US">
                <a:latin typeface="Arial" panose="020B0604020202020204" pitchFamily="34" charset="0"/>
                <a:cs typeface="Arial" panose="020B0604020202020204" pitchFamily="34" charset="0"/>
              </a:rPr>
            </a:br>
            <a:r>
              <a:rPr lang="en-US">
                <a:solidFill>
                  <a:srgbClr val="FFFFFF"/>
                </a:solidFill>
                <a:latin typeface="Arial"/>
                <a:ea typeface="+mn-lt"/>
                <a:cs typeface="Arial"/>
              </a:rPr>
              <a:t> </a:t>
            </a:r>
            <a:endParaRPr lang="en-US">
              <a:latin typeface="Arial"/>
              <a:cs typeface="Arial"/>
            </a:endParaRPr>
          </a:p>
        </p:txBody>
      </p:sp>
      <p:sp>
        <p:nvSpPr>
          <p:cNvPr id="6" name="TextBox 5">
            <a:extLst>
              <a:ext uri="{FF2B5EF4-FFF2-40B4-BE49-F238E27FC236}">
                <a16:creationId xmlns:a16="http://schemas.microsoft.com/office/drawing/2014/main" id="{E82DCF2D-3234-411E-F909-7CFF4C7AA7C9}"/>
              </a:ext>
            </a:extLst>
          </p:cNvPr>
          <p:cNvSpPr txBox="1"/>
          <p:nvPr/>
        </p:nvSpPr>
        <p:spPr>
          <a:xfrm>
            <a:off x="702472" y="4300006"/>
            <a:ext cx="10056896" cy="369332"/>
          </a:xfrm>
          <a:prstGeom prst="rect">
            <a:avLst/>
          </a:prstGeom>
          <a:noFill/>
        </p:spPr>
        <p:txBody>
          <a:bodyPr wrap="square" lIns="91440" tIns="45720" rIns="91440" bIns="45720" anchor="t">
            <a:spAutoFit/>
          </a:bodyPr>
          <a:lstStyle/>
          <a:p>
            <a:r>
              <a:rPr lang="en-US" err="1">
                <a:solidFill>
                  <a:srgbClr val="FFFFFF"/>
                </a:solidFill>
                <a:latin typeface="Arial"/>
                <a:ea typeface="Open Sans"/>
                <a:cs typeface="Arial"/>
              </a:rPr>
              <a:t>Pomoc</a:t>
            </a:r>
            <a:r>
              <a:rPr lang="en-US">
                <a:solidFill>
                  <a:srgbClr val="FFFFFF"/>
                </a:solidFill>
                <a:latin typeface="Arial"/>
                <a:ea typeface="Open Sans"/>
                <a:cs typeface="Arial"/>
              </a:rPr>
              <a:t> by </a:t>
            </a:r>
            <a:r>
              <a:rPr lang="en-US" err="1">
                <a:solidFill>
                  <a:srgbClr val="FFFFFF"/>
                </a:solidFill>
                <a:latin typeface="Arial"/>
                <a:ea typeface="Open Sans"/>
                <a:cs typeface="Arial"/>
              </a:rPr>
              <a:t>měla</a:t>
            </a:r>
            <a:r>
              <a:rPr lang="en-US">
                <a:solidFill>
                  <a:srgbClr val="FFFFFF"/>
                </a:solidFill>
                <a:latin typeface="Arial"/>
                <a:ea typeface="Open Sans"/>
                <a:cs typeface="Arial"/>
              </a:rPr>
              <a:t> </a:t>
            </a:r>
            <a:r>
              <a:rPr lang="en-US" err="1">
                <a:solidFill>
                  <a:srgbClr val="FFFFFF"/>
                </a:solidFill>
                <a:latin typeface="Arial"/>
                <a:ea typeface="Open Sans"/>
                <a:cs typeface="Arial"/>
              </a:rPr>
              <a:t>být</a:t>
            </a:r>
            <a:r>
              <a:rPr lang="en-US">
                <a:solidFill>
                  <a:srgbClr val="FFFFFF"/>
                </a:solidFill>
                <a:latin typeface="Arial"/>
                <a:ea typeface="Open Sans"/>
                <a:cs typeface="Arial"/>
              </a:rPr>
              <a:t> </a:t>
            </a:r>
            <a:r>
              <a:rPr lang="en-US" err="1">
                <a:solidFill>
                  <a:srgbClr val="FFFFFF"/>
                </a:solidFill>
                <a:latin typeface="Arial"/>
                <a:ea typeface="Open Sans"/>
                <a:cs typeface="Arial"/>
              </a:rPr>
              <a:t>vzána</a:t>
            </a:r>
            <a:r>
              <a:rPr lang="en-US">
                <a:solidFill>
                  <a:srgbClr val="FFFFFF"/>
                </a:solidFill>
                <a:latin typeface="Arial"/>
                <a:ea typeface="Open Sans"/>
                <a:cs typeface="Arial"/>
              </a:rPr>
              <a:t> do </a:t>
            </a:r>
            <a:r>
              <a:rPr lang="en-US" err="1">
                <a:solidFill>
                  <a:srgbClr val="FFFFFF"/>
                </a:solidFill>
                <a:latin typeface="Arial"/>
                <a:ea typeface="Open Sans"/>
                <a:cs typeface="Arial"/>
              </a:rPr>
              <a:t>úvahy</a:t>
            </a:r>
            <a:r>
              <a:rPr lang="en-US">
                <a:solidFill>
                  <a:srgbClr val="FFFFFF"/>
                </a:solidFill>
                <a:latin typeface="Arial"/>
                <a:ea typeface="Open Sans"/>
                <a:cs typeface="Arial"/>
              </a:rPr>
              <a:t> a </a:t>
            </a:r>
            <a:r>
              <a:rPr lang="en-US" err="1">
                <a:solidFill>
                  <a:srgbClr val="FFFFFF"/>
                </a:solidFill>
                <a:latin typeface="Arial"/>
                <a:ea typeface="Open Sans"/>
                <a:cs typeface="Arial"/>
              </a:rPr>
              <a:t>nabídnuta</a:t>
            </a:r>
            <a:r>
              <a:rPr lang="en-US">
                <a:solidFill>
                  <a:srgbClr val="FFFFFF"/>
                </a:solidFill>
                <a:latin typeface="Arial"/>
                <a:ea typeface="Open Sans"/>
                <a:cs typeface="Arial"/>
              </a:rPr>
              <a:t> v </a:t>
            </a:r>
            <a:r>
              <a:rPr lang="en-US" err="1">
                <a:solidFill>
                  <a:srgbClr val="FFFFFF"/>
                </a:solidFill>
                <a:latin typeface="Arial"/>
                <a:ea typeface="Open Sans"/>
                <a:cs typeface="Arial"/>
              </a:rPr>
              <a:t>případě</a:t>
            </a:r>
            <a:r>
              <a:rPr lang="en-US">
                <a:solidFill>
                  <a:srgbClr val="FFFFFF"/>
                </a:solidFill>
                <a:latin typeface="Arial"/>
                <a:ea typeface="Open Sans"/>
                <a:cs typeface="Arial"/>
              </a:rPr>
              <a:t> </a:t>
            </a:r>
            <a:r>
              <a:rPr lang="en-US" err="1">
                <a:solidFill>
                  <a:srgbClr val="FFFFFF"/>
                </a:solidFill>
                <a:latin typeface="Arial"/>
                <a:ea typeface="Open Sans"/>
                <a:cs typeface="Arial"/>
              </a:rPr>
              <a:t>jakéhokoliv</a:t>
            </a:r>
            <a:r>
              <a:rPr lang="en-US">
                <a:solidFill>
                  <a:srgbClr val="FFFFFF"/>
                </a:solidFill>
                <a:latin typeface="Arial"/>
                <a:ea typeface="Open Sans"/>
                <a:cs typeface="Arial"/>
              </a:rPr>
              <a:t> </a:t>
            </a:r>
            <a:r>
              <a:rPr lang="en-US" err="1">
                <a:solidFill>
                  <a:srgbClr val="FFFFFF"/>
                </a:solidFill>
                <a:latin typeface="Arial"/>
                <a:ea typeface="Open Sans"/>
                <a:cs typeface="Arial"/>
              </a:rPr>
              <a:t>typu</a:t>
            </a:r>
            <a:r>
              <a:rPr lang="en-US">
                <a:solidFill>
                  <a:srgbClr val="FFFFFF"/>
                </a:solidFill>
                <a:latin typeface="Arial"/>
                <a:ea typeface="Open Sans"/>
                <a:cs typeface="Arial"/>
              </a:rPr>
              <a:t> </a:t>
            </a:r>
            <a:r>
              <a:rPr lang="en-US" err="1">
                <a:solidFill>
                  <a:srgbClr val="FFFFFF"/>
                </a:solidFill>
                <a:latin typeface="Arial"/>
                <a:ea typeface="Open Sans"/>
                <a:cs typeface="Arial"/>
              </a:rPr>
              <a:t>incidentu</a:t>
            </a:r>
            <a:r>
              <a:rPr lang="en-US">
                <a:solidFill>
                  <a:srgbClr val="FFFFFF"/>
                </a:solidFill>
                <a:latin typeface="Arial"/>
                <a:ea typeface="Open Sans"/>
                <a:cs typeface="Arial"/>
              </a:rPr>
              <a:t>:</a:t>
            </a:r>
          </a:p>
        </p:txBody>
      </p:sp>
      <p:sp>
        <p:nvSpPr>
          <p:cNvPr id="7" name="TextBox 6">
            <a:extLst>
              <a:ext uri="{FF2B5EF4-FFF2-40B4-BE49-F238E27FC236}">
                <a16:creationId xmlns:a16="http://schemas.microsoft.com/office/drawing/2014/main" id="{5287FF32-DC01-23B7-5A58-8EA012479AC2}"/>
              </a:ext>
            </a:extLst>
          </p:cNvPr>
          <p:cNvSpPr txBox="1"/>
          <p:nvPr/>
        </p:nvSpPr>
        <p:spPr>
          <a:xfrm>
            <a:off x="839869" y="4826969"/>
            <a:ext cx="10689550" cy="1200329"/>
          </a:xfrm>
          <a:prstGeom prst="rect">
            <a:avLst/>
          </a:prstGeom>
          <a:noFill/>
        </p:spPr>
        <p:txBody>
          <a:bodyPr wrap="square" lIns="91440" tIns="45720" rIns="91440" bIns="45720" anchor="t">
            <a:spAutoFit/>
          </a:bodyPr>
          <a:lstStyle/>
          <a:p>
            <a:pPr marL="285750" indent="-285750" fontAlgn="base">
              <a:buFont typeface="Arial" panose="020B0604020202020204" pitchFamily="34" charset="0"/>
              <a:buChar char="•"/>
            </a:pPr>
            <a:r>
              <a:rPr lang="en-US">
                <a:solidFill>
                  <a:srgbClr val="FFFFFF"/>
                </a:solidFill>
                <a:latin typeface="Arial"/>
                <a:ea typeface="Open Sans"/>
                <a:cs typeface="Arial"/>
              </a:rPr>
              <a:t>v </a:t>
            </a:r>
            <a:r>
              <a:rPr lang="en-US" err="1">
                <a:solidFill>
                  <a:srgbClr val="FFFFFF"/>
                </a:solidFill>
                <a:latin typeface="Arial"/>
                <a:ea typeface="Open Sans"/>
                <a:cs typeface="Arial"/>
              </a:rPr>
              <a:t>budově</a:t>
            </a:r>
            <a:r>
              <a:rPr lang="en-US">
                <a:solidFill>
                  <a:srgbClr val="FFFFFF"/>
                </a:solidFill>
                <a:latin typeface="Arial"/>
                <a:ea typeface="Open Sans"/>
                <a:cs typeface="Arial"/>
              </a:rPr>
              <a:t>, v </a:t>
            </a:r>
            <a:r>
              <a:rPr lang="en-US" err="1">
                <a:solidFill>
                  <a:srgbClr val="FFFFFF"/>
                </a:solidFill>
                <a:latin typeface="Arial"/>
                <a:ea typeface="Open Sans"/>
                <a:cs typeface="Arial"/>
              </a:rPr>
              <a:t>kampusu</a:t>
            </a:r>
            <a:r>
              <a:rPr lang="en-US">
                <a:solidFill>
                  <a:srgbClr val="FFFFFF"/>
                </a:solidFill>
                <a:latin typeface="Arial"/>
                <a:ea typeface="Open Sans"/>
                <a:cs typeface="Arial"/>
              </a:rPr>
              <a:t>, v </a:t>
            </a:r>
            <a:r>
              <a:rPr lang="en-US" err="1">
                <a:solidFill>
                  <a:srgbClr val="FFFFFF"/>
                </a:solidFill>
                <a:latin typeface="Arial"/>
                <a:ea typeface="Open Sans"/>
                <a:cs typeface="Arial"/>
              </a:rPr>
              <a:t>prostorách</a:t>
            </a:r>
            <a:r>
              <a:rPr lang="en-US">
                <a:solidFill>
                  <a:srgbClr val="FFFFFF"/>
                </a:solidFill>
                <a:latin typeface="Arial"/>
                <a:ea typeface="Open Sans"/>
                <a:cs typeface="Arial"/>
              </a:rPr>
              <a:t>, </a:t>
            </a:r>
            <a:r>
              <a:rPr lang="en-US" err="1">
                <a:solidFill>
                  <a:srgbClr val="FFFFFF"/>
                </a:solidFill>
                <a:latin typeface="Arial"/>
                <a:ea typeface="Open Sans"/>
                <a:cs typeface="Arial"/>
              </a:rPr>
              <a:t>na</a:t>
            </a:r>
            <a:r>
              <a:rPr lang="en-US">
                <a:solidFill>
                  <a:srgbClr val="FFFFFF"/>
                </a:solidFill>
                <a:latin typeface="Arial"/>
                <a:ea typeface="Open Sans"/>
                <a:cs typeface="Arial"/>
              </a:rPr>
              <a:t> </a:t>
            </a:r>
            <a:r>
              <a:rPr lang="en-US" err="1">
                <a:solidFill>
                  <a:srgbClr val="FFFFFF"/>
                </a:solidFill>
                <a:latin typeface="Arial"/>
                <a:ea typeface="Open Sans"/>
                <a:cs typeface="Arial"/>
              </a:rPr>
              <a:t>půdě</a:t>
            </a:r>
            <a:r>
              <a:rPr lang="en-US">
                <a:solidFill>
                  <a:srgbClr val="FFFFFF"/>
                </a:solidFill>
                <a:latin typeface="Arial"/>
                <a:ea typeface="Open Sans"/>
                <a:cs typeface="Arial"/>
              </a:rPr>
              <a:t> </a:t>
            </a:r>
            <a:r>
              <a:rPr lang="en-US" err="1">
                <a:solidFill>
                  <a:srgbClr val="FFFFFF"/>
                </a:solidFill>
                <a:latin typeface="Arial"/>
                <a:ea typeface="Open Sans"/>
                <a:cs typeface="Arial"/>
              </a:rPr>
              <a:t>akademické</a:t>
            </a:r>
            <a:r>
              <a:rPr lang="en-US">
                <a:solidFill>
                  <a:srgbClr val="FFFFFF"/>
                </a:solidFill>
                <a:latin typeface="Arial"/>
                <a:ea typeface="Open Sans"/>
                <a:cs typeface="Arial"/>
              </a:rPr>
              <a:t> </a:t>
            </a:r>
            <a:r>
              <a:rPr lang="en-US" err="1">
                <a:solidFill>
                  <a:srgbClr val="FFFFFF"/>
                </a:solidFill>
                <a:latin typeface="Arial"/>
                <a:ea typeface="Open Sans"/>
                <a:cs typeface="Arial"/>
              </a:rPr>
              <a:t>instituce</a:t>
            </a:r>
            <a:endParaRPr lang="en-US" b="0" i="0" err="1">
              <a:solidFill>
                <a:srgbClr val="FFFFFF"/>
              </a:solidFill>
              <a:effectLst/>
              <a:latin typeface="Arial"/>
              <a:ea typeface="Open Sans"/>
              <a:cs typeface="Arial"/>
            </a:endParaRPr>
          </a:p>
          <a:p>
            <a:pPr marL="285750" indent="-285750" fontAlgn="base">
              <a:buFont typeface="Arial" panose="020B0604020202020204" pitchFamily="34" charset="0"/>
              <a:buChar char="•"/>
            </a:pPr>
            <a:r>
              <a:rPr lang="en-US">
                <a:solidFill>
                  <a:srgbClr val="FFFFFF"/>
                </a:solidFill>
                <a:latin typeface="Arial"/>
                <a:ea typeface="Open Sans"/>
                <a:cs typeface="Arial"/>
              </a:rPr>
              <a:t>online </a:t>
            </a:r>
            <a:endParaRPr lang="en-US" b="0" i="0">
              <a:solidFill>
                <a:srgbClr val="FFFFFF"/>
              </a:solidFill>
              <a:effectLst/>
              <a:latin typeface="Arial"/>
              <a:ea typeface="Open Sans"/>
              <a:cs typeface="Arial"/>
            </a:endParaRPr>
          </a:p>
          <a:p>
            <a:pPr marL="285750" indent="-285750" fontAlgn="base">
              <a:buFont typeface="Arial" panose="020B0604020202020204" pitchFamily="34" charset="0"/>
              <a:buChar char="•"/>
            </a:pPr>
            <a:r>
              <a:rPr lang="en-US" err="1">
                <a:solidFill>
                  <a:srgbClr val="FFFFFF"/>
                </a:solidFill>
                <a:latin typeface="Arial"/>
                <a:ea typeface="Open Sans"/>
                <a:cs typeface="Arial"/>
              </a:rPr>
              <a:t>během</a:t>
            </a:r>
            <a:r>
              <a:rPr lang="en-US">
                <a:solidFill>
                  <a:srgbClr val="FFFFFF"/>
                </a:solidFill>
                <a:latin typeface="Arial"/>
                <a:ea typeface="Open Sans"/>
                <a:cs typeface="Arial"/>
              </a:rPr>
              <a:t> </a:t>
            </a:r>
            <a:r>
              <a:rPr lang="en-US" err="1">
                <a:solidFill>
                  <a:srgbClr val="FFFFFF"/>
                </a:solidFill>
                <a:latin typeface="Arial"/>
                <a:ea typeface="Open Sans"/>
                <a:cs typeface="Arial"/>
              </a:rPr>
              <a:t>studentských</a:t>
            </a:r>
            <a:r>
              <a:rPr lang="en-US">
                <a:solidFill>
                  <a:srgbClr val="FFFFFF"/>
                </a:solidFill>
                <a:latin typeface="Arial"/>
                <a:ea typeface="Open Sans"/>
                <a:cs typeface="Arial"/>
              </a:rPr>
              <a:t> </a:t>
            </a:r>
            <a:r>
              <a:rPr lang="en-US" err="1">
                <a:solidFill>
                  <a:srgbClr val="FFFFFF"/>
                </a:solidFill>
                <a:latin typeface="Arial"/>
                <a:ea typeface="Open Sans"/>
                <a:cs typeface="Arial"/>
              </a:rPr>
              <a:t>akcí</a:t>
            </a:r>
            <a:r>
              <a:rPr lang="en-US">
                <a:solidFill>
                  <a:srgbClr val="FFFFFF"/>
                </a:solidFill>
                <a:latin typeface="Arial"/>
                <a:ea typeface="Open Sans"/>
                <a:cs typeface="Arial"/>
              </a:rPr>
              <a:t> </a:t>
            </a:r>
          </a:p>
          <a:p>
            <a:pPr marL="285750" indent="-285750">
              <a:buFont typeface="Arial" panose="020B0604020202020204" pitchFamily="34" charset="0"/>
              <a:buChar char="•"/>
            </a:pPr>
            <a:r>
              <a:rPr lang="en-US" err="1">
                <a:solidFill>
                  <a:srgbClr val="FFFFFF"/>
                </a:solidFill>
                <a:latin typeface="Arial"/>
                <a:ea typeface="Open Sans"/>
                <a:cs typeface="Arial"/>
              </a:rPr>
              <a:t>mimo</a:t>
            </a:r>
            <a:r>
              <a:rPr lang="en-US">
                <a:solidFill>
                  <a:srgbClr val="FFFFFF"/>
                </a:solidFill>
                <a:latin typeface="Arial"/>
                <a:ea typeface="Open Sans"/>
                <a:cs typeface="Arial"/>
              </a:rPr>
              <a:t> </a:t>
            </a:r>
            <a:r>
              <a:rPr lang="en-US" err="1">
                <a:solidFill>
                  <a:srgbClr val="FFFFFF"/>
                </a:solidFill>
                <a:latin typeface="Arial"/>
                <a:ea typeface="Open Sans"/>
                <a:cs typeface="Arial"/>
              </a:rPr>
              <a:t>prostory</a:t>
            </a:r>
            <a:r>
              <a:rPr lang="en-US">
                <a:solidFill>
                  <a:srgbClr val="FFFFFF"/>
                </a:solidFill>
                <a:latin typeface="Arial"/>
                <a:ea typeface="Open Sans"/>
                <a:cs typeface="Arial"/>
              </a:rPr>
              <a:t> </a:t>
            </a:r>
            <a:r>
              <a:rPr lang="en-US" err="1">
                <a:solidFill>
                  <a:srgbClr val="FFFFFF"/>
                </a:solidFill>
                <a:latin typeface="Arial"/>
                <a:ea typeface="Open Sans"/>
                <a:cs typeface="Arial"/>
              </a:rPr>
              <a:t>instituce</a:t>
            </a:r>
            <a:r>
              <a:rPr lang="en-US">
                <a:solidFill>
                  <a:srgbClr val="FFFFFF"/>
                </a:solidFill>
                <a:latin typeface="Arial"/>
                <a:ea typeface="Open Sans"/>
                <a:cs typeface="Arial"/>
              </a:rPr>
              <a:t>, </a:t>
            </a:r>
            <a:r>
              <a:rPr lang="en-US" err="1">
                <a:solidFill>
                  <a:srgbClr val="FFFFFF"/>
                </a:solidFill>
                <a:latin typeface="Arial"/>
                <a:ea typeface="Open Sans"/>
                <a:cs typeface="Arial"/>
              </a:rPr>
              <a:t>například</a:t>
            </a:r>
            <a:r>
              <a:rPr lang="en-US">
                <a:solidFill>
                  <a:srgbClr val="FFFFFF"/>
                </a:solidFill>
                <a:latin typeface="Arial"/>
                <a:ea typeface="Open Sans"/>
                <a:cs typeface="Arial"/>
              </a:rPr>
              <a:t> </a:t>
            </a:r>
            <a:r>
              <a:rPr lang="en-US" err="1">
                <a:solidFill>
                  <a:srgbClr val="FFFFFF"/>
                </a:solidFill>
                <a:latin typeface="Arial"/>
                <a:ea typeface="Open Sans"/>
                <a:cs typeface="Arial"/>
              </a:rPr>
              <a:t>během</a:t>
            </a:r>
            <a:r>
              <a:rPr lang="en-US">
                <a:solidFill>
                  <a:srgbClr val="FFFFFF"/>
                </a:solidFill>
                <a:latin typeface="Arial"/>
                <a:ea typeface="Open Sans"/>
                <a:cs typeface="Arial"/>
              </a:rPr>
              <a:t> </a:t>
            </a:r>
            <a:r>
              <a:rPr lang="en-US" err="1">
                <a:solidFill>
                  <a:srgbClr val="FFFFFF"/>
                </a:solidFill>
                <a:latin typeface="Arial"/>
                <a:ea typeface="Open Sans"/>
                <a:cs typeface="Arial"/>
              </a:rPr>
              <a:t>konferencí</a:t>
            </a:r>
            <a:r>
              <a:rPr lang="en-US">
                <a:solidFill>
                  <a:srgbClr val="FFFFFF"/>
                </a:solidFill>
                <a:latin typeface="Arial"/>
                <a:ea typeface="Open Sans"/>
                <a:cs typeface="Arial"/>
              </a:rPr>
              <a:t>, </a:t>
            </a:r>
            <a:r>
              <a:rPr lang="en-US" err="1">
                <a:solidFill>
                  <a:srgbClr val="FFFFFF"/>
                </a:solidFill>
                <a:latin typeface="Arial"/>
                <a:ea typeface="Open Sans"/>
                <a:cs typeface="Arial"/>
              </a:rPr>
              <a:t>výjezdů</a:t>
            </a:r>
            <a:r>
              <a:rPr lang="en-US">
                <a:solidFill>
                  <a:srgbClr val="FFFFFF"/>
                </a:solidFill>
                <a:latin typeface="Arial"/>
                <a:ea typeface="Open Sans"/>
                <a:cs typeface="Arial"/>
              </a:rPr>
              <a:t>, </a:t>
            </a:r>
            <a:r>
              <a:rPr lang="en-US" err="1">
                <a:solidFill>
                  <a:srgbClr val="FFFFFF"/>
                </a:solidFill>
                <a:latin typeface="Arial"/>
                <a:ea typeface="Open Sans"/>
                <a:cs typeface="Arial"/>
              </a:rPr>
              <a:t>terénního</a:t>
            </a:r>
            <a:r>
              <a:rPr lang="en-US">
                <a:solidFill>
                  <a:srgbClr val="FFFFFF"/>
                </a:solidFill>
                <a:latin typeface="Arial"/>
                <a:ea typeface="Open Sans"/>
                <a:cs typeface="Arial"/>
              </a:rPr>
              <a:t> </a:t>
            </a:r>
            <a:r>
              <a:rPr lang="en-US" err="1">
                <a:solidFill>
                  <a:srgbClr val="FFFFFF"/>
                </a:solidFill>
                <a:latin typeface="Arial"/>
                <a:ea typeface="Open Sans"/>
                <a:cs typeface="Arial"/>
              </a:rPr>
              <a:t>výzkumu</a:t>
            </a:r>
            <a:r>
              <a:rPr lang="en-US">
                <a:solidFill>
                  <a:srgbClr val="FFFFFF"/>
                </a:solidFill>
                <a:latin typeface="Arial"/>
                <a:ea typeface="Open Sans"/>
                <a:cs typeface="Arial"/>
              </a:rPr>
              <a:t> </a:t>
            </a:r>
            <a:r>
              <a:rPr lang="en-US" err="1">
                <a:solidFill>
                  <a:srgbClr val="FFFFFF"/>
                </a:solidFill>
                <a:latin typeface="Arial"/>
                <a:ea typeface="Open Sans"/>
                <a:cs typeface="Arial"/>
              </a:rPr>
              <a:t>apod</a:t>
            </a:r>
            <a:r>
              <a:rPr lang="en-US">
                <a:solidFill>
                  <a:srgbClr val="FFFFFF"/>
                </a:solidFill>
                <a:latin typeface="Arial"/>
                <a:ea typeface="Open Sans"/>
                <a:cs typeface="Arial"/>
              </a:rPr>
              <a:t>.</a:t>
            </a:r>
          </a:p>
        </p:txBody>
      </p:sp>
    </p:spTree>
    <p:extLst>
      <p:ext uri="{BB962C8B-B14F-4D97-AF65-F5344CB8AC3E}">
        <p14:creationId xmlns:p14="http://schemas.microsoft.com/office/powerpoint/2010/main" val="4732925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3DFD6DD4-CFDE-7961-CE81-076AF6238E16}"/>
              </a:ext>
            </a:extLst>
          </p:cNvPr>
          <p:cNvSpPr>
            <a:spLocks noGrp="1"/>
          </p:cNvSpPr>
          <p:nvPr>
            <p:ph type="title"/>
          </p:nvPr>
        </p:nvSpPr>
        <p:spPr>
          <a:xfrm>
            <a:off x="1052512" y="1129932"/>
            <a:ext cx="10086975" cy="778381"/>
          </a:xfrm>
        </p:spPr>
        <p:txBody>
          <a:bodyPr/>
          <a:lstStyle/>
          <a:p>
            <a:r>
              <a:rPr lang="en-US" b="1" err="1"/>
              <a:t>Tipy</a:t>
            </a:r>
            <a:r>
              <a:rPr lang="en-US" b="1"/>
              <a:t> jak </a:t>
            </a:r>
            <a:r>
              <a:rPr lang="en-US" b="1" err="1"/>
              <a:t>na</a:t>
            </a:r>
            <a:r>
              <a:rPr lang="en-US" b="1"/>
              <a:t> </a:t>
            </a:r>
            <a:r>
              <a:rPr lang="en-US" b="1" err="1"/>
              <a:t>Pomoc</a:t>
            </a:r>
            <a:endParaRPr lang="cs-CZ" err="1"/>
          </a:p>
        </p:txBody>
      </p:sp>
      <p:sp>
        <p:nvSpPr>
          <p:cNvPr id="5" name="TextBox 4">
            <a:extLst>
              <a:ext uri="{FF2B5EF4-FFF2-40B4-BE49-F238E27FC236}">
                <a16:creationId xmlns:a16="http://schemas.microsoft.com/office/drawing/2014/main" id="{7CDF490F-F2C7-E523-8F96-736ED8C8B1A0}"/>
              </a:ext>
            </a:extLst>
          </p:cNvPr>
          <p:cNvSpPr txBox="1"/>
          <p:nvPr/>
        </p:nvSpPr>
        <p:spPr>
          <a:xfrm>
            <a:off x="1052512" y="2443403"/>
            <a:ext cx="10193337" cy="646331"/>
          </a:xfrm>
          <a:prstGeom prst="rect">
            <a:avLst/>
          </a:prstGeom>
          <a:noFill/>
        </p:spPr>
        <p:txBody>
          <a:bodyPr wrap="square" lIns="91440" tIns="45720" rIns="91440" bIns="45720" anchor="t">
            <a:spAutoFit/>
          </a:bodyPr>
          <a:lstStyle/>
          <a:p>
            <a:pPr fontAlgn="base"/>
            <a:r>
              <a:rPr lang="en-US" b="1" err="1">
                <a:solidFill>
                  <a:schemeClr val="bg1"/>
                </a:solidFill>
                <a:latin typeface="Arial" panose="020B0604020202020204" pitchFamily="34" charset="0"/>
                <a:cs typeface="Arial" panose="020B0604020202020204" pitchFamily="34" charset="0"/>
              </a:rPr>
              <a:t>Důležité</a:t>
            </a:r>
            <a:r>
              <a:rPr lang="en-US" sz="1800" b="0" i="0">
                <a:solidFill>
                  <a:schemeClr val="bg1"/>
                </a:solidFill>
                <a:effectLst/>
                <a:latin typeface="Arial" panose="020B0604020202020204" pitchFamily="34" charset="0"/>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Opatření</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týkající</a:t>
            </a:r>
            <a:r>
              <a:rPr lang="en-US">
                <a:solidFill>
                  <a:schemeClr val="bg1"/>
                </a:solidFill>
                <a:latin typeface="Arial" panose="020B0604020202020204" pitchFamily="34" charset="0"/>
                <a:ea typeface="+mn-lt"/>
                <a:cs typeface="Arial" panose="020B0604020202020204" pitchFamily="34" charset="0"/>
              </a:rPr>
              <a:t> se </a:t>
            </a:r>
            <a:r>
              <a:rPr lang="en-US" err="1">
                <a:solidFill>
                  <a:schemeClr val="bg1"/>
                </a:solidFill>
                <a:latin typeface="Arial" panose="020B0604020202020204" pitchFamily="34" charset="0"/>
                <a:ea typeface="+mn-lt"/>
                <a:cs typeface="Arial" panose="020B0604020202020204" pitchFamily="34" charset="0"/>
              </a:rPr>
              <a:t>pomoci</a:t>
            </a:r>
            <a:r>
              <a:rPr lang="en-US">
                <a:solidFill>
                  <a:schemeClr val="bg1"/>
                </a:solidFill>
                <a:latin typeface="Arial" panose="020B0604020202020204" pitchFamily="34" charset="0"/>
                <a:ea typeface="+mn-lt"/>
                <a:cs typeface="Arial" panose="020B0604020202020204" pitchFamily="34" charset="0"/>
              </a:rPr>
              <a:t> se </a:t>
            </a:r>
            <a:r>
              <a:rPr lang="en-US" err="1">
                <a:solidFill>
                  <a:schemeClr val="bg1"/>
                </a:solidFill>
                <a:latin typeface="Arial" panose="020B0604020202020204" pitchFamily="34" charset="0"/>
                <a:ea typeface="+mn-lt"/>
                <a:cs typeface="Arial" panose="020B0604020202020204" pitchFamily="34" charset="0"/>
              </a:rPr>
              <a:t>určují</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případ</a:t>
            </a:r>
            <a:r>
              <a:rPr lang="en-US">
                <a:solidFill>
                  <a:schemeClr val="bg1"/>
                </a:solidFill>
                <a:latin typeface="Arial" panose="020B0604020202020204" pitchFamily="34" charset="0"/>
                <a:ea typeface="+mn-lt"/>
                <a:cs typeface="Arial" panose="020B0604020202020204" pitchFamily="34" charset="0"/>
              </a:rPr>
              <a:t> od </a:t>
            </a:r>
            <a:r>
              <a:rPr lang="en-US" err="1">
                <a:solidFill>
                  <a:schemeClr val="bg1"/>
                </a:solidFill>
                <a:latin typeface="Arial" panose="020B0604020202020204" pitchFamily="34" charset="0"/>
                <a:ea typeface="+mn-lt"/>
                <a:cs typeface="Arial" panose="020B0604020202020204" pitchFamily="34" charset="0"/>
              </a:rPr>
              <a:t>případu</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přičemž</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zohledňují</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jedinečné</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okolnosti</a:t>
            </a:r>
            <a:r>
              <a:rPr lang="en-US">
                <a:solidFill>
                  <a:schemeClr val="bg1"/>
                </a:solidFill>
                <a:latin typeface="Arial" panose="020B0604020202020204" pitchFamily="34" charset="0"/>
                <a:ea typeface="+mn-lt"/>
                <a:cs typeface="Arial" panose="020B0604020202020204" pitchFamily="34" charset="0"/>
              </a:rPr>
              <a:t> a </a:t>
            </a:r>
            <a:r>
              <a:rPr lang="en-US" err="1">
                <a:solidFill>
                  <a:schemeClr val="bg1"/>
                </a:solidFill>
                <a:latin typeface="Arial" panose="020B0604020202020204" pitchFamily="34" charset="0"/>
                <a:ea typeface="+mn-lt"/>
                <a:cs typeface="Arial" panose="020B0604020202020204" pitchFamily="34" charset="0"/>
              </a:rPr>
              <a:t>požadavky</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každé</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situace</a:t>
            </a:r>
            <a:r>
              <a:rPr lang="en-US">
                <a:solidFill>
                  <a:schemeClr val="bg1"/>
                </a:solidFill>
                <a:latin typeface="Arial" panose="020B0604020202020204" pitchFamily="34" charset="0"/>
                <a:ea typeface="+mn-lt"/>
                <a:cs typeface="Arial" panose="020B0604020202020204" pitchFamily="34" charset="0"/>
              </a:rPr>
              <a:t> a </a:t>
            </a:r>
            <a:r>
              <a:rPr lang="en-US" err="1">
                <a:solidFill>
                  <a:schemeClr val="bg1"/>
                </a:solidFill>
                <a:latin typeface="Arial" panose="020B0604020202020204" pitchFamily="34" charset="0"/>
                <a:ea typeface="+mn-lt"/>
                <a:cs typeface="Arial" panose="020B0604020202020204" pitchFamily="34" charset="0"/>
              </a:rPr>
              <a:t>poskytují</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řadu</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možných</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řešení</a:t>
            </a:r>
            <a:r>
              <a:rPr lang="en-US">
                <a:solidFill>
                  <a:schemeClr val="bg1"/>
                </a:solidFill>
                <a:latin typeface="Arial" panose="020B0604020202020204" pitchFamily="34" charset="0"/>
                <a:ea typeface="+mn-lt"/>
                <a:cs typeface="Arial" panose="020B0604020202020204" pitchFamily="34" charset="0"/>
              </a:rPr>
              <a:t>.</a:t>
            </a:r>
            <a:endParaRPr lang="en-US" sz="1800" b="0" i="0">
              <a:solidFill>
                <a:schemeClr val="bg1"/>
              </a:solidFill>
              <a:effectLst/>
              <a:latin typeface="Arial" panose="020B0604020202020204" pitchFamily="34" charset="0"/>
              <a:ea typeface="+mn-lt"/>
              <a:cs typeface="Arial" panose="020B0604020202020204" pitchFamily="34" charset="0"/>
            </a:endParaRPr>
          </a:p>
        </p:txBody>
      </p:sp>
      <p:sp>
        <p:nvSpPr>
          <p:cNvPr id="6" name="Shape 2613">
            <a:extLst>
              <a:ext uri="{FF2B5EF4-FFF2-40B4-BE49-F238E27FC236}">
                <a16:creationId xmlns:a16="http://schemas.microsoft.com/office/drawing/2014/main" id="{8D863D94-9512-F4E9-D9A0-AD5A01EB0561}"/>
              </a:ext>
            </a:extLst>
          </p:cNvPr>
          <p:cNvSpPr/>
          <p:nvPr/>
        </p:nvSpPr>
        <p:spPr>
          <a:xfrm>
            <a:off x="393952" y="3502886"/>
            <a:ext cx="472841" cy="471228"/>
          </a:xfrm>
          <a:custGeom>
            <a:avLst/>
            <a:gdLst/>
            <a:ahLst/>
            <a:cxnLst>
              <a:cxn ang="0">
                <a:pos x="wd2" y="hd2"/>
              </a:cxn>
              <a:cxn ang="5400000">
                <a:pos x="wd2" y="hd2"/>
              </a:cxn>
              <a:cxn ang="10800000">
                <a:pos x="wd2" y="hd2"/>
              </a:cxn>
              <a:cxn ang="16200000">
                <a:pos x="wd2" y="hd2"/>
              </a:cxn>
            </a:cxnLst>
            <a:rect l="0" t="0" r="r" b="b"/>
            <a:pathLst>
              <a:path w="21600" h="21600" extrusionOk="0">
                <a:moveTo>
                  <a:pt x="19636" y="1964"/>
                </a:moveTo>
                <a:lnTo>
                  <a:pt x="10800" y="1964"/>
                </a:lnTo>
                <a:cubicBezTo>
                  <a:pt x="8836" y="1964"/>
                  <a:pt x="8836" y="0"/>
                  <a:pt x="6873" y="0"/>
                </a:cubicBezTo>
                <a:lnTo>
                  <a:pt x="1964" y="0"/>
                </a:lnTo>
                <a:cubicBezTo>
                  <a:pt x="879" y="0"/>
                  <a:pt x="0" y="879"/>
                  <a:pt x="0" y="1964"/>
                </a:cubicBezTo>
                <a:lnTo>
                  <a:pt x="0" y="15709"/>
                </a:lnTo>
                <a:cubicBezTo>
                  <a:pt x="0" y="16794"/>
                  <a:pt x="879" y="17673"/>
                  <a:pt x="1964" y="17673"/>
                </a:cubicBezTo>
                <a:lnTo>
                  <a:pt x="6599" y="17673"/>
                </a:lnTo>
                <a:cubicBezTo>
                  <a:pt x="6257" y="17372"/>
                  <a:pt x="5941" y="17046"/>
                  <a:pt x="5656" y="16691"/>
                </a:cubicBezTo>
                <a:lnTo>
                  <a:pt x="1964" y="16691"/>
                </a:lnTo>
                <a:cubicBezTo>
                  <a:pt x="1422" y="16691"/>
                  <a:pt x="982" y="16252"/>
                  <a:pt x="982" y="15709"/>
                </a:cubicBezTo>
                <a:lnTo>
                  <a:pt x="982" y="5891"/>
                </a:lnTo>
                <a:lnTo>
                  <a:pt x="6599" y="5891"/>
                </a:lnTo>
                <a:cubicBezTo>
                  <a:pt x="7023" y="5517"/>
                  <a:pt x="7484" y="5185"/>
                  <a:pt x="7982" y="4909"/>
                </a:cubicBezTo>
                <a:lnTo>
                  <a:pt x="982" y="4909"/>
                </a:lnTo>
                <a:lnTo>
                  <a:pt x="982" y="1964"/>
                </a:lnTo>
                <a:cubicBezTo>
                  <a:pt x="982" y="1422"/>
                  <a:pt x="1422" y="982"/>
                  <a:pt x="1964" y="982"/>
                </a:cubicBezTo>
                <a:lnTo>
                  <a:pt x="6873" y="982"/>
                </a:lnTo>
                <a:cubicBezTo>
                  <a:pt x="8345" y="982"/>
                  <a:pt x="8345" y="2946"/>
                  <a:pt x="10800" y="2946"/>
                </a:cubicBezTo>
                <a:lnTo>
                  <a:pt x="19636" y="2946"/>
                </a:lnTo>
                <a:cubicBezTo>
                  <a:pt x="20178" y="2946"/>
                  <a:pt x="20618" y="3385"/>
                  <a:pt x="20618" y="3927"/>
                </a:cubicBezTo>
                <a:lnTo>
                  <a:pt x="20618" y="4909"/>
                </a:lnTo>
                <a:lnTo>
                  <a:pt x="15582" y="4909"/>
                </a:lnTo>
                <a:cubicBezTo>
                  <a:pt x="16080" y="5185"/>
                  <a:pt x="16541" y="5517"/>
                  <a:pt x="16965" y="5891"/>
                </a:cubicBezTo>
                <a:lnTo>
                  <a:pt x="20618" y="5891"/>
                </a:lnTo>
                <a:lnTo>
                  <a:pt x="20618" y="15709"/>
                </a:lnTo>
                <a:cubicBezTo>
                  <a:pt x="20618" y="16252"/>
                  <a:pt x="20178" y="16691"/>
                  <a:pt x="19636" y="16691"/>
                </a:cubicBezTo>
                <a:lnTo>
                  <a:pt x="18766" y="16691"/>
                </a:lnTo>
                <a:lnTo>
                  <a:pt x="19738" y="17663"/>
                </a:lnTo>
                <a:cubicBezTo>
                  <a:pt x="20774" y="17609"/>
                  <a:pt x="21600" y="16759"/>
                  <a:pt x="21600" y="15709"/>
                </a:cubicBezTo>
                <a:lnTo>
                  <a:pt x="21600" y="3927"/>
                </a:lnTo>
                <a:cubicBezTo>
                  <a:pt x="21600" y="2843"/>
                  <a:pt x="20721" y="1964"/>
                  <a:pt x="19636" y="1964"/>
                </a:cubicBezTo>
                <a:moveTo>
                  <a:pt x="11782" y="17673"/>
                </a:moveTo>
                <a:cubicBezTo>
                  <a:pt x="8529" y="17673"/>
                  <a:pt x="5891" y="15036"/>
                  <a:pt x="5891" y="11782"/>
                </a:cubicBezTo>
                <a:cubicBezTo>
                  <a:pt x="5891" y="8529"/>
                  <a:pt x="8529" y="5891"/>
                  <a:pt x="11782" y="5891"/>
                </a:cubicBezTo>
                <a:cubicBezTo>
                  <a:pt x="15035" y="5891"/>
                  <a:pt x="17673" y="8529"/>
                  <a:pt x="17673" y="11782"/>
                </a:cubicBezTo>
                <a:cubicBezTo>
                  <a:pt x="17673" y="15036"/>
                  <a:pt x="15035" y="17673"/>
                  <a:pt x="11782" y="17673"/>
                </a:cubicBezTo>
                <a:moveTo>
                  <a:pt x="16972" y="16278"/>
                </a:moveTo>
                <a:cubicBezTo>
                  <a:pt x="18018" y="15072"/>
                  <a:pt x="18655" y="13503"/>
                  <a:pt x="18655" y="11782"/>
                </a:cubicBezTo>
                <a:cubicBezTo>
                  <a:pt x="18655" y="7987"/>
                  <a:pt x="15578" y="4910"/>
                  <a:pt x="11782" y="4910"/>
                </a:cubicBezTo>
                <a:cubicBezTo>
                  <a:pt x="7986" y="4910"/>
                  <a:pt x="4909" y="7987"/>
                  <a:pt x="4909" y="11782"/>
                </a:cubicBezTo>
                <a:cubicBezTo>
                  <a:pt x="4909" y="15578"/>
                  <a:pt x="7986" y="18655"/>
                  <a:pt x="11782" y="18655"/>
                </a:cubicBezTo>
                <a:cubicBezTo>
                  <a:pt x="13503" y="18655"/>
                  <a:pt x="15072" y="18017"/>
                  <a:pt x="16278" y="16972"/>
                </a:cubicBezTo>
                <a:lnTo>
                  <a:pt x="16972" y="17666"/>
                </a:lnTo>
                <a:cubicBezTo>
                  <a:pt x="16969" y="17668"/>
                  <a:pt x="16967" y="17671"/>
                  <a:pt x="16965" y="17673"/>
                </a:cubicBezTo>
                <a:lnTo>
                  <a:pt x="16979" y="17673"/>
                </a:lnTo>
                <a:lnTo>
                  <a:pt x="20762" y="21457"/>
                </a:lnTo>
                <a:cubicBezTo>
                  <a:pt x="20851" y="21546"/>
                  <a:pt x="20974" y="21600"/>
                  <a:pt x="21109" y="21600"/>
                </a:cubicBezTo>
                <a:cubicBezTo>
                  <a:pt x="21380" y="21600"/>
                  <a:pt x="21600" y="21381"/>
                  <a:pt x="21600" y="21109"/>
                </a:cubicBezTo>
                <a:cubicBezTo>
                  <a:pt x="21600" y="20974"/>
                  <a:pt x="21545" y="20851"/>
                  <a:pt x="21456" y="20762"/>
                </a:cubicBezTo>
                <a:cubicBezTo>
                  <a:pt x="21456" y="20762"/>
                  <a:pt x="16972" y="16278"/>
                  <a:pt x="16972" y="16278"/>
                </a:cubicBezTo>
                <a:close/>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7" name="Shape 2619">
            <a:extLst>
              <a:ext uri="{FF2B5EF4-FFF2-40B4-BE49-F238E27FC236}">
                <a16:creationId xmlns:a16="http://schemas.microsoft.com/office/drawing/2014/main" id="{7B60B40E-72EC-BD44-2479-D407366BC4B4}"/>
              </a:ext>
            </a:extLst>
          </p:cNvPr>
          <p:cNvSpPr/>
          <p:nvPr/>
        </p:nvSpPr>
        <p:spPr>
          <a:xfrm>
            <a:off x="393952" y="2513587"/>
            <a:ext cx="436242" cy="490654"/>
          </a:xfrm>
          <a:custGeom>
            <a:avLst/>
            <a:gdLst/>
            <a:ahLst/>
            <a:cxnLst>
              <a:cxn ang="0">
                <a:pos x="wd2" y="hd2"/>
              </a:cxn>
              <a:cxn ang="5400000">
                <a:pos x="wd2" y="hd2"/>
              </a:cxn>
              <a:cxn ang="10800000">
                <a:pos x="wd2" y="hd2"/>
              </a:cxn>
              <a:cxn ang="16200000">
                <a:pos x="wd2" y="hd2"/>
              </a:cxn>
            </a:cxnLst>
            <a:rect l="0" t="0" r="r" b="b"/>
            <a:pathLst>
              <a:path w="21600" h="21583" extrusionOk="0">
                <a:moveTo>
                  <a:pt x="12364" y="11941"/>
                </a:moveTo>
                <a:lnTo>
                  <a:pt x="13062" y="14033"/>
                </a:lnTo>
                <a:lnTo>
                  <a:pt x="11365" y="12790"/>
                </a:lnTo>
                <a:lnTo>
                  <a:pt x="10785" y="12365"/>
                </a:lnTo>
                <a:lnTo>
                  <a:pt x="10205" y="12790"/>
                </a:lnTo>
                <a:lnTo>
                  <a:pt x="8508" y="14033"/>
                </a:lnTo>
                <a:lnTo>
                  <a:pt x="9206" y="11941"/>
                </a:lnTo>
                <a:lnTo>
                  <a:pt x="9426" y="11282"/>
                </a:lnTo>
                <a:lnTo>
                  <a:pt x="8877" y="10856"/>
                </a:lnTo>
                <a:lnTo>
                  <a:pt x="7511" y="9794"/>
                </a:lnTo>
                <a:lnTo>
                  <a:pt x="9790" y="9794"/>
                </a:lnTo>
                <a:lnTo>
                  <a:pt x="10030" y="9160"/>
                </a:lnTo>
                <a:lnTo>
                  <a:pt x="10785" y="7162"/>
                </a:lnTo>
                <a:lnTo>
                  <a:pt x="11540" y="9160"/>
                </a:lnTo>
                <a:lnTo>
                  <a:pt x="11779" y="9794"/>
                </a:lnTo>
                <a:lnTo>
                  <a:pt x="14059" y="9794"/>
                </a:lnTo>
                <a:lnTo>
                  <a:pt x="12692" y="10856"/>
                </a:lnTo>
                <a:lnTo>
                  <a:pt x="12144" y="11282"/>
                </a:lnTo>
                <a:cubicBezTo>
                  <a:pt x="12144" y="11282"/>
                  <a:pt x="12364" y="11941"/>
                  <a:pt x="12364" y="11941"/>
                </a:cubicBezTo>
                <a:close/>
                <a:moveTo>
                  <a:pt x="12458" y="8813"/>
                </a:moveTo>
                <a:lnTo>
                  <a:pt x="10785" y="4384"/>
                </a:lnTo>
                <a:lnTo>
                  <a:pt x="9111" y="8813"/>
                </a:lnTo>
                <a:lnTo>
                  <a:pt x="4649" y="8813"/>
                </a:lnTo>
                <a:lnTo>
                  <a:pt x="8275" y="11631"/>
                </a:lnTo>
                <a:lnTo>
                  <a:pt x="6601" y="16647"/>
                </a:lnTo>
                <a:lnTo>
                  <a:pt x="10785" y="13582"/>
                </a:lnTo>
                <a:lnTo>
                  <a:pt x="14969" y="16647"/>
                </a:lnTo>
                <a:lnTo>
                  <a:pt x="13295" y="11631"/>
                </a:lnTo>
                <a:lnTo>
                  <a:pt x="16921" y="8813"/>
                </a:lnTo>
                <a:cubicBezTo>
                  <a:pt x="16921" y="8813"/>
                  <a:pt x="12458" y="8813"/>
                  <a:pt x="12458" y="8813"/>
                </a:cubicBezTo>
                <a:close/>
                <a:moveTo>
                  <a:pt x="10800" y="20592"/>
                </a:moveTo>
                <a:cubicBezTo>
                  <a:pt x="9796" y="20381"/>
                  <a:pt x="982" y="17399"/>
                  <a:pt x="982" y="12263"/>
                </a:cubicBezTo>
                <a:cubicBezTo>
                  <a:pt x="982" y="7469"/>
                  <a:pt x="2322" y="2919"/>
                  <a:pt x="2778" y="1179"/>
                </a:cubicBezTo>
                <a:cubicBezTo>
                  <a:pt x="4022" y="1719"/>
                  <a:pt x="7232" y="2943"/>
                  <a:pt x="10800" y="2943"/>
                </a:cubicBezTo>
                <a:cubicBezTo>
                  <a:pt x="14368" y="2943"/>
                  <a:pt x="17579" y="1719"/>
                  <a:pt x="18823" y="1179"/>
                </a:cubicBezTo>
                <a:cubicBezTo>
                  <a:pt x="19278" y="2918"/>
                  <a:pt x="20618" y="7466"/>
                  <a:pt x="20618" y="12263"/>
                </a:cubicBezTo>
                <a:cubicBezTo>
                  <a:pt x="20618" y="17393"/>
                  <a:pt x="11803" y="20381"/>
                  <a:pt x="10800" y="20592"/>
                </a:cubicBezTo>
                <a:moveTo>
                  <a:pt x="19618" y="356"/>
                </a:moveTo>
                <a:cubicBezTo>
                  <a:pt x="19577" y="216"/>
                  <a:pt x="19477" y="101"/>
                  <a:pt x="19343" y="42"/>
                </a:cubicBezTo>
                <a:cubicBezTo>
                  <a:pt x="19210" y="-17"/>
                  <a:pt x="19057" y="-13"/>
                  <a:pt x="18926" y="52"/>
                </a:cubicBezTo>
                <a:cubicBezTo>
                  <a:pt x="18888" y="71"/>
                  <a:pt x="15053" y="1962"/>
                  <a:pt x="10800" y="1962"/>
                </a:cubicBezTo>
                <a:cubicBezTo>
                  <a:pt x="6556" y="1962"/>
                  <a:pt x="2712" y="71"/>
                  <a:pt x="2674" y="52"/>
                </a:cubicBezTo>
                <a:cubicBezTo>
                  <a:pt x="2543" y="-13"/>
                  <a:pt x="2391" y="-17"/>
                  <a:pt x="2257" y="42"/>
                </a:cubicBezTo>
                <a:cubicBezTo>
                  <a:pt x="2124" y="101"/>
                  <a:pt x="2023" y="216"/>
                  <a:pt x="1983" y="356"/>
                </a:cubicBezTo>
                <a:cubicBezTo>
                  <a:pt x="1963" y="426"/>
                  <a:pt x="0" y="6376"/>
                  <a:pt x="0" y="12263"/>
                </a:cubicBezTo>
                <a:cubicBezTo>
                  <a:pt x="0" y="18484"/>
                  <a:pt x="10271" y="21491"/>
                  <a:pt x="10708" y="21575"/>
                </a:cubicBezTo>
                <a:cubicBezTo>
                  <a:pt x="10739" y="21580"/>
                  <a:pt x="10770" y="21583"/>
                  <a:pt x="10800" y="21583"/>
                </a:cubicBezTo>
                <a:cubicBezTo>
                  <a:pt x="10831" y="21583"/>
                  <a:pt x="10862" y="21580"/>
                  <a:pt x="10892" y="21575"/>
                </a:cubicBezTo>
                <a:cubicBezTo>
                  <a:pt x="11329" y="21491"/>
                  <a:pt x="21600" y="18484"/>
                  <a:pt x="21600" y="12263"/>
                </a:cubicBezTo>
                <a:cubicBezTo>
                  <a:pt x="21600" y="6376"/>
                  <a:pt x="19637" y="426"/>
                  <a:pt x="19618" y="356"/>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8" name="TextBox 7">
            <a:extLst>
              <a:ext uri="{FF2B5EF4-FFF2-40B4-BE49-F238E27FC236}">
                <a16:creationId xmlns:a16="http://schemas.microsoft.com/office/drawing/2014/main" id="{BC3BF18B-B84D-4985-B032-DB994F17A62C}"/>
              </a:ext>
            </a:extLst>
          </p:cNvPr>
          <p:cNvSpPr txBox="1"/>
          <p:nvPr/>
        </p:nvSpPr>
        <p:spPr>
          <a:xfrm>
            <a:off x="1052512" y="3429000"/>
            <a:ext cx="10764252" cy="2308324"/>
          </a:xfrm>
          <a:prstGeom prst="rect">
            <a:avLst/>
          </a:prstGeom>
          <a:noFill/>
        </p:spPr>
        <p:txBody>
          <a:bodyPr wrap="square" lIns="91440" tIns="45720" rIns="91440" bIns="45720" anchor="t">
            <a:spAutoFit/>
          </a:bodyPr>
          <a:lstStyle/>
          <a:p>
            <a:pPr fontAlgn="base"/>
            <a:r>
              <a:rPr lang="en-US" b="1" err="1">
                <a:solidFill>
                  <a:srgbClr val="FFFFFF"/>
                </a:solidFill>
                <a:latin typeface="Arial" panose="020B0604020202020204" pitchFamily="34" charset="0"/>
                <a:cs typeface="Arial" panose="020B0604020202020204" pitchFamily="34" charset="0"/>
              </a:rPr>
              <a:t>Nahlašovací</a:t>
            </a:r>
            <a:r>
              <a:rPr lang="en-US" b="1">
                <a:solidFill>
                  <a:srgbClr val="FFFFFF"/>
                </a:solidFill>
                <a:latin typeface="Arial" panose="020B0604020202020204" pitchFamily="34" charset="0"/>
                <a:cs typeface="Arial" panose="020B0604020202020204" pitchFamily="34" charset="0"/>
              </a:rPr>
              <a:t> </a:t>
            </a:r>
            <a:r>
              <a:rPr lang="en-US" b="1" err="1">
                <a:solidFill>
                  <a:srgbClr val="FFFFFF"/>
                </a:solidFill>
                <a:latin typeface="Arial" panose="020B0604020202020204" pitchFamily="34" charset="0"/>
                <a:cs typeface="Arial" panose="020B0604020202020204" pitchFamily="34" charset="0"/>
              </a:rPr>
              <a:t>procesy</a:t>
            </a:r>
            <a:r>
              <a:rPr lang="en-US">
                <a:solidFill>
                  <a:srgbClr val="FFFFFF"/>
                </a:solidFill>
                <a:latin typeface="Arial" panose="020B0604020202020204" pitchFamily="34" charset="0"/>
                <a:cs typeface="Arial" panose="020B0604020202020204" pitchFamily="34" charset="0"/>
              </a:rPr>
              <a:t>: </a:t>
            </a:r>
            <a:r>
              <a:rPr lang="en-US" err="1">
                <a:solidFill>
                  <a:srgbClr val="FFFFFF"/>
                </a:solidFill>
                <a:latin typeface="Arial" panose="020B0604020202020204" pitchFamily="34" charset="0"/>
                <a:ea typeface="+mn-lt"/>
                <a:cs typeface="Arial" panose="020B0604020202020204" pitchFamily="34" charset="0"/>
              </a:rPr>
              <a:t>měly</a:t>
            </a:r>
            <a:r>
              <a:rPr lang="en-US">
                <a:solidFill>
                  <a:srgbClr val="FFFFFF"/>
                </a:solidFill>
                <a:latin typeface="Arial" panose="020B0604020202020204" pitchFamily="34" charset="0"/>
                <a:ea typeface="+mn-lt"/>
                <a:cs typeface="Arial" panose="020B0604020202020204" pitchFamily="34" charset="0"/>
              </a:rPr>
              <a:t> by </a:t>
            </a:r>
            <a:r>
              <a:rPr lang="en-US" err="1">
                <a:solidFill>
                  <a:srgbClr val="FFFFFF"/>
                </a:solidFill>
                <a:latin typeface="Arial" panose="020B0604020202020204" pitchFamily="34" charset="0"/>
                <a:ea typeface="+mn-lt"/>
                <a:cs typeface="Arial" panose="020B0604020202020204" pitchFamily="34" charset="0"/>
              </a:rPr>
              <a:t>být</a:t>
            </a:r>
            <a:r>
              <a:rPr lang="en-US">
                <a:solidFill>
                  <a:srgbClr val="FFFFFF"/>
                </a:solidFill>
                <a:latin typeface="Arial" panose="020B0604020202020204" pitchFamily="34" charset="0"/>
                <a:ea typeface="+mn-lt"/>
                <a:cs typeface="Arial" panose="020B0604020202020204" pitchFamily="34" charset="0"/>
              </a:rPr>
              <a:t> </a:t>
            </a:r>
            <a:r>
              <a:rPr lang="en-US" err="1">
                <a:solidFill>
                  <a:srgbClr val="FFFFFF"/>
                </a:solidFill>
                <a:latin typeface="Arial" panose="020B0604020202020204" pitchFamily="34" charset="0"/>
                <a:ea typeface="+mn-lt"/>
                <a:cs typeface="Arial" panose="020B0604020202020204" pitchFamily="34" charset="0"/>
              </a:rPr>
              <a:t>zavedeny</a:t>
            </a:r>
            <a:r>
              <a:rPr lang="en-US">
                <a:solidFill>
                  <a:srgbClr val="FFFFFF"/>
                </a:solidFill>
                <a:latin typeface="Arial" panose="020B0604020202020204" pitchFamily="34" charset="0"/>
                <a:ea typeface="+mn-lt"/>
                <a:cs typeface="Arial" panose="020B0604020202020204" pitchFamily="34" charset="0"/>
              </a:rPr>
              <a:t> </a:t>
            </a:r>
            <a:r>
              <a:rPr lang="en-US" err="1">
                <a:solidFill>
                  <a:srgbClr val="FFFFFF"/>
                </a:solidFill>
                <a:latin typeface="Arial" panose="020B0604020202020204" pitchFamily="34" charset="0"/>
                <a:ea typeface="+mn-lt"/>
                <a:cs typeface="Arial" panose="020B0604020202020204" pitchFamily="34" charset="0"/>
              </a:rPr>
              <a:t>efektivní</a:t>
            </a:r>
            <a:r>
              <a:rPr lang="en-US">
                <a:solidFill>
                  <a:srgbClr val="FFFFFF"/>
                </a:solidFill>
                <a:latin typeface="Arial" panose="020B0604020202020204" pitchFamily="34" charset="0"/>
                <a:ea typeface="+mn-lt"/>
                <a:cs typeface="Arial" panose="020B0604020202020204" pitchFamily="34" charset="0"/>
              </a:rPr>
              <a:t> </a:t>
            </a:r>
            <a:r>
              <a:rPr lang="en-US" err="1">
                <a:solidFill>
                  <a:srgbClr val="FFFFFF"/>
                </a:solidFill>
                <a:latin typeface="Arial" panose="020B0604020202020204" pitchFamily="34" charset="0"/>
                <a:ea typeface="+mn-lt"/>
                <a:cs typeface="Arial" panose="020B0604020202020204" pitchFamily="34" charset="0"/>
              </a:rPr>
              <a:t>způsoby</a:t>
            </a:r>
            <a:r>
              <a:rPr lang="en-US">
                <a:solidFill>
                  <a:srgbClr val="FFFFFF"/>
                </a:solidFill>
                <a:latin typeface="Arial" panose="020B0604020202020204" pitchFamily="34" charset="0"/>
                <a:ea typeface="+mn-lt"/>
                <a:cs typeface="Arial" panose="020B0604020202020204" pitchFamily="34" charset="0"/>
              </a:rPr>
              <a:t> </a:t>
            </a:r>
            <a:r>
              <a:rPr lang="en-US" err="1">
                <a:solidFill>
                  <a:srgbClr val="FFFFFF"/>
                </a:solidFill>
                <a:latin typeface="Arial" panose="020B0604020202020204" pitchFamily="34" charset="0"/>
                <a:ea typeface="+mn-lt"/>
                <a:cs typeface="Arial" panose="020B0604020202020204" pitchFamily="34" charset="0"/>
              </a:rPr>
              <a:t>nahlašování</a:t>
            </a:r>
            <a:r>
              <a:rPr lang="en-US">
                <a:solidFill>
                  <a:srgbClr val="FFFFFF"/>
                </a:solidFill>
                <a:latin typeface="Arial" panose="020B0604020202020204" pitchFamily="34" charset="0"/>
                <a:ea typeface="+mn-lt"/>
                <a:cs typeface="Arial" panose="020B0604020202020204" pitchFamily="34" charset="0"/>
              </a:rPr>
              <a:t>, a to </a:t>
            </a:r>
            <a:r>
              <a:rPr lang="en-US" err="1">
                <a:solidFill>
                  <a:srgbClr val="FFFFFF"/>
                </a:solidFill>
                <a:latin typeface="Arial" panose="020B0604020202020204" pitchFamily="34" charset="0"/>
                <a:ea typeface="+mn-lt"/>
                <a:cs typeface="Arial" panose="020B0604020202020204" pitchFamily="34" charset="0"/>
              </a:rPr>
              <a:t>tak</a:t>
            </a:r>
            <a:r>
              <a:rPr lang="en-US">
                <a:solidFill>
                  <a:srgbClr val="FFFFFF"/>
                </a:solidFill>
                <a:latin typeface="Arial" panose="020B0604020202020204" pitchFamily="34" charset="0"/>
                <a:ea typeface="+mn-lt"/>
                <a:cs typeface="Arial" panose="020B0604020202020204" pitchFamily="34" charset="0"/>
              </a:rPr>
              <a:t>, aby </a:t>
            </a:r>
            <a:r>
              <a:rPr lang="en-US" err="1">
                <a:solidFill>
                  <a:srgbClr val="FFFFFF"/>
                </a:solidFill>
                <a:latin typeface="Arial" panose="020B0604020202020204" pitchFamily="34" charset="0"/>
                <a:ea typeface="+mn-lt"/>
                <a:cs typeface="Arial" panose="020B0604020202020204" pitchFamily="34" charset="0"/>
              </a:rPr>
              <a:t>instituce</a:t>
            </a:r>
            <a:r>
              <a:rPr lang="en-US">
                <a:solidFill>
                  <a:srgbClr val="FFFFFF"/>
                </a:solidFill>
                <a:latin typeface="Arial" panose="020B0604020202020204" pitchFamily="34" charset="0"/>
                <a:ea typeface="+mn-lt"/>
                <a:cs typeface="Arial" panose="020B0604020202020204" pitchFamily="34" charset="0"/>
              </a:rPr>
              <a:t> </a:t>
            </a:r>
            <a:r>
              <a:rPr lang="en-US" err="1">
                <a:solidFill>
                  <a:srgbClr val="FFFFFF"/>
                </a:solidFill>
                <a:latin typeface="Arial" panose="020B0604020202020204" pitchFamily="34" charset="0"/>
                <a:ea typeface="+mn-lt"/>
                <a:cs typeface="Arial" panose="020B0604020202020204" pitchFamily="34" charset="0"/>
              </a:rPr>
              <a:t>měla</a:t>
            </a:r>
            <a:r>
              <a:rPr lang="en-US">
                <a:solidFill>
                  <a:srgbClr val="FFFFFF"/>
                </a:solidFill>
                <a:latin typeface="Arial" panose="020B0604020202020204" pitchFamily="34" charset="0"/>
                <a:ea typeface="+mn-lt"/>
                <a:cs typeface="Arial" panose="020B0604020202020204" pitchFamily="34" charset="0"/>
              </a:rPr>
              <a:t> </a:t>
            </a:r>
            <a:r>
              <a:rPr lang="en-US" err="1">
                <a:solidFill>
                  <a:srgbClr val="FFFFFF"/>
                </a:solidFill>
                <a:latin typeface="Arial" panose="020B0604020202020204" pitchFamily="34" charset="0"/>
                <a:ea typeface="+mn-lt"/>
                <a:cs typeface="Arial" panose="020B0604020202020204" pitchFamily="34" charset="0"/>
              </a:rPr>
              <a:t>možnost</a:t>
            </a:r>
            <a:r>
              <a:rPr lang="en-US">
                <a:solidFill>
                  <a:srgbClr val="FFFFFF"/>
                </a:solidFill>
                <a:latin typeface="Arial" panose="020B0604020202020204" pitchFamily="34" charset="0"/>
                <a:ea typeface="+mn-lt"/>
                <a:cs typeface="Arial" panose="020B0604020202020204" pitchFamily="34" charset="0"/>
              </a:rPr>
              <a:t> </a:t>
            </a:r>
            <a:r>
              <a:rPr lang="en-US" err="1">
                <a:solidFill>
                  <a:srgbClr val="FFFFFF"/>
                </a:solidFill>
                <a:latin typeface="Arial" panose="020B0604020202020204" pitchFamily="34" charset="0"/>
                <a:ea typeface="+mn-lt"/>
                <a:cs typeface="Arial" panose="020B0604020202020204" pitchFamily="34" charset="0"/>
              </a:rPr>
              <a:t>nabídnout</a:t>
            </a:r>
            <a:r>
              <a:rPr lang="en-US">
                <a:solidFill>
                  <a:srgbClr val="FFFFFF"/>
                </a:solidFill>
                <a:latin typeface="Arial" panose="020B0604020202020204" pitchFamily="34" charset="0"/>
                <a:ea typeface="+mn-lt"/>
                <a:cs typeface="Arial" panose="020B0604020202020204" pitchFamily="34" charset="0"/>
              </a:rPr>
              <a:t> </a:t>
            </a:r>
            <a:r>
              <a:rPr lang="en-US" err="1">
                <a:solidFill>
                  <a:srgbClr val="FFFFFF"/>
                </a:solidFill>
                <a:latin typeface="Arial" panose="020B0604020202020204" pitchFamily="34" charset="0"/>
                <a:ea typeface="+mn-lt"/>
                <a:cs typeface="Arial" panose="020B0604020202020204" pitchFamily="34" charset="0"/>
              </a:rPr>
              <a:t>pomoc</a:t>
            </a:r>
            <a:r>
              <a:rPr lang="en-US">
                <a:solidFill>
                  <a:srgbClr val="FFFFFF"/>
                </a:solidFill>
                <a:latin typeface="Arial" panose="020B0604020202020204" pitchFamily="34" charset="0"/>
                <a:ea typeface="+mn-lt"/>
                <a:cs typeface="Arial" panose="020B0604020202020204" pitchFamily="34" charset="0"/>
              </a:rPr>
              <a:t> v </a:t>
            </a:r>
            <a:r>
              <a:rPr lang="en-US" err="1">
                <a:solidFill>
                  <a:srgbClr val="FFFFFF"/>
                </a:solidFill>
                <a:latin typeface="Arial" panose="020B0604020202020204" pitchFamily="34" charset="0"/>
                <a:ea typeface="+mn-lt"/>
                <a:cs typeface="Arial" panose="020B0604020202020204" pitchFamily="34" charset="0"/>
              </a:rPr>
              <a:t>případě</a:t>
            </a:r>
            <a:r>
              <a:rPr lang="en-US">
                <a:solidFill>
                  <a:srgbClr val="FFFFFF"/>
                </a:solidFill>
                <a:latin typeface="Arial" panose="020B0604020202020204" pitchFamily="34" charset="0"/>
                <a:ea typeface="+mn-lt"/>
                <a:cs typeface="Arial" panose="020B0604020202020204" pitchFamily="34" charset="0"/>
              </a:rPr>
              <a:t> </a:t>
            </a:r>
            <a:r>
              <a:rPr lang="en-US" err="1">
                <a:solidFill>
                  <a:srgbClr val="FFFFFF"/>
                </a:solidFill>
                <a:latin typeface="Arial" panose="020B0604020202020204" pitchFamily="34" charset="0"/>
                <a:ea typeface="+mn-lt"/>
                <a:cs typeface="Arial" panose="020B0604020202020204" pitchFamily="34" charset="0"/>
              </a:rPr>
              <a:t>potřeby</a:t>
            </a:r>
            <a:r>
              <a:rPr lang="en-US">
                <a:solidFill>
                  <a:srgbClr val="FFFFFF"/>
                </a:solidFill>
                <a:latin typeface="Arial" panose="020B0604020202020204" pitchFamily="34" charset="0"/>
                <a:ea typeface="+mn-lt"/>
                <a:cs typeface="Arial" panose="020B0604020202020204" pitchFamily="34" charset="0"/>
              </a:rPr>
              <a:t>. </a:t>
            </a:r>
            <a:r>
              <a:rPr lang="en-US" err="1">
                <a:solidFill>
                  <a:srgbClr val="FFFFFF"/>
                </a:solidFill>
                <a:latin typeface="Arial" panose="020B0604020202020204" pitchFamily="34" charset="0"/>
                <a:ea typeface="+mn-lt"/>
                <a:cs typeface="Arial" panose="020B0604020202020204" pitchFamily="34" charset="0"/>
              </a:rPr>
              <a:t>Nahlašování</a:t>
            </a:r>
            <a:r>
              <a:rPr lang="en-US">
                <a:solidFill>
                  <a:srgbClr val="FFFFFF"/>
                </a:solidFill>
                <a:latin typeface="Arial" panose="020B0604020202020204" pitchFamily="34" charset="0"/>
                <a:ea typeface="+mn-lt"/>
                <a:cs typeface="Arial" panose="020B0604020202020204" pitchFamily="34" charset="0"/>
              </a:rPr>
              <a:t> by </a:t>
            </a:r>
            <a:r>
              <a:rPr lang="en-US" err="1">
                <a:solidFill>
                  <a:srgbClr val="FFFFFF"/>
                </a:solidFill>
                <a:latin typeface="Arial" panose="020B0604020202020204" pitchFamily="34" charset="0"/>
                <a:ea typeface="+mn-lt"/>
                <a:cs typeface="Arial" panose="020B0604020202020204" pitchFamily="34" charset="0"/>
              </a:rPr>
              <a:t>mělo</a:t>
            </a:r>
            <a:r>
              <a:rPr lang="en-US">
                <a:solidFill>
                  <a:srgbClr val="FFFFFF"/>
                </a:solidFill>
                <a:latin typeface="Arial" panose="020B0604020202020204" pitchFamily="34" charset="0"/>
                <a:ea typeface="+mn-lt"/>
                <a:cs typeface="Arial" panose="020B0604020202020204" pitchFamily="34" charset="0"/>
              </a:rPr>
              <a:t> </a:t>
            </a:r>
            <a:r>
              <a:rPr lang="en-US" err="1">
                <a:solidFill>
                  <a:srgbClr val="FFFFFF"/>
                </a:solidFill>
                <a:latin typeface="Arial" panose="020B0604020202020204" pitchFamily="34" charset="0"/>
                <a:ea typeface="+mn-lt"/>
                <a:cs typeface="Arial" panose="020B0604020202020204" pitchFamily="34" charset="0"/>
              </a:rPr>
              <a:t>být</a:t>
            </a:r>
            <a:r>
              <a:rPr lang="en-US">
                <a:solidFill>
                  <a:srgbClr val="FFFFFF"/>
                </a:solidFill>
                <a:latin typeface="Arial" panose="020B0604020202020204" pitchFamily="34" charset="0"/>
                <a:ea typeface="+mn-lt"/>
                <a:cs typeface="Arial" panose="020B0604020202020204" pitchFamily="34" charset="0"/>
              </a:rPr>
              <a:t> </a:t>
            </a:r>
            <a:r>
              <a:rPr lang="en-US" err="1">
                <a:solidFill>
                  <a:srgbClr val="FFFFFF"/>
                </a:solidFill>
                <a:latin typeface="Arial" panose="020B0604020202020204" pitchFamily="34" charset="0"/>
                <a:ea typeface="+mn-lt"/>
                <a:cs typeface="Arial" panose="020B0604020202020204" pitchFamily="34" charset="0"/>
              </a:rPr>
              <a:t>umožněno</a:t>
            </a:r>
            <a:r>
              <a:rPr lang="en-US">
                <a:solidFill>
                  <a:srgbClr val="FFFFFF"/>
                </a:solidFill>
                <a:latin typeface="Arial" panose="020B0604020202020204" pitchFamily="34" charset="0"/>
                <a:ea typeface="+mn-lt"/>
                <a:cs typeface="Arial" panose="020B0604020202020204" pitchFamily="34" charset="0"/>
              </a:rPr>
              <a:t> </a:t>
            </a:r>
            <a:r>
              <a:rPr lang="en-US" err="1">
                <a:solidFill>
                  <a:srgbClr val="FFFFFF"/>
                </a:solidFill>
                <a:latin typeface="Arial" panose="020B0604020202020204" pitchFamily="34" charset="0"/>
                <a:ea typeface="+mn-lt"/>
                <a:cs typeface="Arial" panose="020B0604020202020204" pitchFamily="34" charset="0"/>
              </a:rPr>
              <a:t>několika</a:t>
            </a:r>
            <a:r>
              <a:rPr lang="en-US">
                <a:solidFill>
                  <a:srgbClr val="FFFFFF"/>
                </a:solidFill>
                <a:latin typeface="Arial" panose="020B0604020202020204" pitchFamily="34" charset="0"/>
                <a:ea typeface="+mn-lt"/>
                <a:cs typeface="Arial" panose="020B0604020202020204" pitchFamily="34" charset="0"/>
              </a:rPr>
              <a:t> </a:t>
            </a:r>
            <a:r>
              <a:rPr lang="en-US" err="1">
                <a:solidFill>
                  <a:srgbClr val="FFFFFF"/>
                </a:solidFill>
                <a:latin typeface="Arial" panose="020B0604020202020204" pitchFamily="34" charset="0"/>
                <a:ea typeface="+mn-lt"/>
                <a:cs typeface="Arial" panose="020B0604020202020204" pitchFamily="34" charset="0"/>
              </a:rPr>
              <a:t>způsoby</a:t>
            </a:r>
            <a:r>
              <a:rPr lang="en-US">
                <a:solidFill>
                  <a:srgbClr val="FFFFFF"/>
                </a:solidFill>
                <a:latin typeface="Arial" panose="020B0604020202020204" pitchFamily="34" charset="0"/>
                <a:ea typeface="+mn-lt"/>
                <a:cs typeface="Arial" panose="020B0604020202020204" pitchFamily="34" charset="0"/>
              </a:rPr>
              <a:t>:​</a:t>
            </a:r>
            <a:endParaRPr lang="en-US">
              <a:solidFill>
                <a:srgbClr val="FFFFFF"/>
              </a:solidFill>
              <a:latin typeface="Arial" panose="020B0604020202020204" pitchFamily="34" charset="0"/>
              <a:ea typeface="Open Sans"/>
              <a:cs typeface="Arial" panose="020B0604020202020204" pitchFamily="34" charset="0"/>
            </a:endParaRPr>
          </a:p>
          <a:p>
            <a:pPr marL="285750" indent="-285750">
              <a:buFont typeface="Arial"/>
              <a:buChar char="•"/>
            </a:pPr>
            <a:r>
              <a:rPr lang="en-US" err="1">
                <a:solidFill>
                  <a:srgbClr val="FFFFFF"/>
                </a:solidFill>
                <a:latin typeface="Arial" panose="020B0604020202020204" pitchFamily="34" charset="0"/>
                <a:cs typeface="Arial" panose="020B0604020202020204" pitchFamily="34" charset="0"/>
              </a:rPr>
              <a:t>fyzicky</a:t>
            </a:r>
            <a:r>
              <a:rPr lang="en-US">
                <a:solidFill>
                  <a:srgbClr val="FFFFFF"/>
                </a:solidFill>
                <a:latin typeface="Arial" panose="020B0604020202020204" pitchFamily="34" charset="0"/>
                <a:cs typeface="Arial" panose="020B0604020202020204" pitchFamily="34" charset="0"/>
              </a:rPr>
              <a:t> a online ​</a:t>
            </a:r>
            <a:endParaRPr lang="en-US">
              <a:solidFill>
                <a:srgbClr val="FFFFFF"/>
              </a:solidFill>
              <a:latin typeface="Arial" panose="020B0604020202020204" pitchFamily="34" charset="0"/>
              <a:ea typeface="Open Sans"/>
              <a:cs typeface="Arial" panose="020B0604020202020204" pitchFamily="34" charset="0"/>
            </a:endParaRPr>
          </a:p>
          <a:p>
            <a:pPr marL="285750" indent="-285750" fontAlgn="base">
              <a:buFont typeface="Arial"/>
              <a:buChar char="•"/>
            </a:pPr>
            <a:r>
              <a:rPr lang="en-US" err="1">
                <a:solidFill>
                  <a:srgbClr val="FFFFFF"/>
                </a:solidFill>
                <a:latin typeface="Arial" panose="020B0604020202020204" pitchFamily="34" charset="0"/>
                <a:cs typeface="Arial" panose="020B0604020202020204" pitchFamily="34" charset="0"/>
              </a:rPr>
              <a:t>anonymně</a:t>
            </a:r>
            <a:r>
              <a:rPr lang="en-US">
                <a:solidFill>
                  <a:srgbClr val="FFFFFF"/>
                </a:solidFill>
                <a:latin typeface="Arial" panose="020B0604020202020204" pitchFamily="34" charset="0"/>
                <a:cs typeface="Arial" panose="020B0604020202020204" pitchFamily="34" charset="0"/>
              </a:rPr>
              <a:t> </a:t>
            </a:r>
            <a:r>
              <a:rPr lang="en-US" err="1">
                <a:solidFill>
                  <a:srgbClr val="FFFFFF"/>
                </a:solidFill>
                <a:latin typeface="Arial" panose="020B0604020202020204" pitchFamily="34" charset="0"/>
                <a:cs typeface="Arial" panose="020B0604020202020204" pitchFamily="34" charset="0"/>
              </a:rPr>
              <a:t>či</a:t>
            </a:r>
            <a:r>
              <a:rPr lang="en-US">
                <a:solidFill>
                  <a:srgbClr val="FFFFFF"/>
                </a:solidFill>
                <a:latin typeface="Arial" panose="020B0604020202020204" pitchFamily="34" charset="0"/>
                <a:cs typeface="Arial" panose="020B0604020202020204" pitchFamily="34" charset="0"/>
              </a:rPr>
              <a:t> </a:t>
            </a:r>
            <a:r>
              <a:rPr lang="en-US" err="1">
                <a:solidFill>
                  <a:srgbClr val="FFFFFF"/>
                </a:solidFill>
                <a:latin typeface="Arial" panose="020B0604020202020204" pitchFamily="34" charset="0"/>
                <a:cs typeface="Arial" panose="020B0604020202020204" pitchFamily="34" charset="0"/>
              </a:rPr>
              <a:t>nikoliv</a:t>
            </a:r>
            <a:r>
              <a:rPr lang="en-US">
                <a:solidFill>
                  <a:srgbClr val="FFFFFF"/>
                </a:solidFill>
                <a:latin typeface="Arial" panose="020B0604020202020204" pitchFamily="34" charset="0"/>
                <a:cs typeface="Arial" panose="020B0604020202020204" pitchFamily="34" charset="0"/>
              </a:rPr>
              <a:t> ​</a:t>
            </a:r>
            <a:endParaRPr lang="en-US">
              <a:solidFill>
                <a:srgbClr val="FFFFFF"/>
              </a:solidFill>
              <a:latin typeface="Arial" panose="020B0604020202020204" pitchFamily="34" charset="0"/>
              <a:ea typeface="Open Sans"/>
              <a:cs typeface="Arial" panose="020B0604020202020204" pitchFamily="34" charset="0"/>
            </a:endParaRPr>
          </a:p>
          <a:p>
            <a:pPr marL="285750" indent="-285750" fontAlgn="base">
              <a:buFont typeface="Arial"/>
              <a:buChar char="•"/>
            </a:pPr>
            <a:r>
              <a:rPr lang="en-US" err="1">
                <a:solidFill>
                  <a:srgbClr val="FFFFFF"/>
                </a:solidFill>
                <a:latin typeface="Arial" panose="020B0604020202020204" pitchFamily="34" charset="0"/>
                <a:cs typeface="Arial" panose="020B0604020202020204" pitchFamily="34" charset="0"/>
              </a:rPr>
              <a:t>formálně</a:t>
            </a:r>
            <a:r>
              <a:rPr lang="en-US">
                <a:solidFill>
                  <a:srgbClr val="FFFFFF"/>
                </a:solidFill>
                <a:latin typeface="Arial" panose="020B0604020202020204" pitchFamily="34" charset="0"/>
                <a:cs typeface="Arial" panose="020B0604020202020204" pitchFamily="34" charset="0"/>
              </a:rPr>
              <a:t> </a:t>
            </a:r>
            <a:r>
              <a:rPr lang="en-US" err="1">
                <a:solidFill>
                  <a:srgbClr val="FFFFFF"/>
                </a:solidFill>
                <a:latin typeface="Arial" panose="020B0604020202020204" pitchFamily="34" charset="0"/>
                <a:cs typeface="Arial" panose="020B0604020202020204" pitchFamily="34" charset="0"/>
              </a:rPr>
              <a:t>nebo</a:t>
            </a:r>
            <a:r>
              <a:rPr lang="en-US">
                <a:solidFill>
                  <a:srgbClr val="FFFFFF"/>
                </a:solidFill>
                <a:latin typeface="Arial" panose="020B0604020202020204" pitchFamily="34" charset="0"/>
                <a:cs typeface="Arial" panose="020B0604020202020204" pitchFamily="34" charset="0"/>
              </a:rPr>
              <a:t> </a:t>
            </a:r>
            <a:r>
              <a:rPr lang="en-US" err="1">
                <a:solidFill>
                  <a:srgbClr val="FFFFFF"/>
                </a:solidFill>
                <a:latin typeface="Arial" panose="020B0604020202020204" pitchFamily="34" charset="0"/>
                <a:cs typeface="Arial" panose="020B0604020202020204" pitchFamily="34" charset="0"/>
              </a:rPr>
              <a:t>neformálně</a:t>
            </a:r>
            <a:r>
              <a:rPr lang="en-US">
                <a:solidFill>
                  <a:srgbClr val="FFFFFF"/>
                </a:solidFill>
                <a:latin typeface="Arial" panose="020B0604020202020204" pitchFamily="34" charset="0"/>
                <a:cs typeface="Arial" panose="020B0604020202020204" pitchFamily="34" charset="0"/>
              </a:rPr>
              <a:t> ​</a:t>
            </a:r>
            <a:endParaRPr lang="en-US">
              <a:solidFill>
                <a:srgbClr val="FFFFFF"/>
              </a:solidFill>
              <a:latin typeface="Arial" panose="020B0604020202020204" pitchFamily="34" charset="0"/>
              <a:ea typeface="Open Sans"/>
              <a:cs typeface="Arial" panose="020B0604020202020204" pitchFamily="34" charset="0"/>
            </a:endParaRPr>
          </a:p>
          <a:p>
            <a:pPr marL="285750" indent="-285750" fontAlgn="base">
              <a:buFont typeface="Arial"/>
              <a:buChar char="•"/>
            </a:pPr>
            <a:r>
              <a:rPr lang="en-US">
                <a:solidFill>
                  <a:srgbClr val="FFFFFF"/>
                </a:solidFill>
                <a:latin typeface="Arial" panose="020B0604020202020204" pitchFamily="34" charset="0"/>
                <a:cs typeface="Arial" panose="020B0604020202020204" pitchFamily="34" charset="0"/>
              </a:rPr>
              <a:t>v </a:t>
            </a:r>
            <a:r>
              <a:rPr lang="en-US" err="1">
                <a:solidFill>
                  <a:srgbClr val="FFFFFF"/>
                </a:solidFill>
                <a:latin typeface="Arial" panose="020B0604020202020204" pitchFamily="34" charset="0"/>
                <a:cs typeface="Arial" panose="020B0604020202020204" pitchFamily="34" charset="0"/>
              </a:rPr>
              <a:t>různých</a:t>
            </a:r>
            <a:r>
              <a:rPr lang="en-US">
                <a:solidFill>
                  <a:srgbClr val="FFFFFF"/>
                </a:solidFill>
                <a:latin typeface="Arial" panose="020B0604020202020204" pitchFamily="34" charset="0"/>
                <a:cs typeface="Arial" panose="020B0604020202020204" pitchFamily="34" charset="0"/>
              </a:rPr>
              <a:t> </a:t>
            </a:r>
            <a:r>
              <a:rPr lang="en-US" err="1">
                <a:solidFill>
                  <a:srgbClr val="FFFFFF"/>
                </a:solidFill>
                <a:latin typeface="Arial" panose="020B0604020202020204" pitchFamily="34" charset="0"/>
                <a:cs typeface="Arial" panose="020B0604020202020204" pitchFamily="34" charset="0"/>
              </a:rPr>
              <a:t>jazycích</a:t>
            </a:r>
            <a:r>
              <a:rPr lang="en-US">
                <a:solidFill>
                  <a:srgbClr val="FFFFFF"/>
                </a:solidFill>
                <a:latin typeface="Arial" panose="020B0604020202020204" pitchFamily="34" charset="0"/>
                <a:cs typeface="Arial" panose="020B0604020202020204" pitchFamily="34" charset="0"/>
              </a:rPr>
              <a:t> ​</a:t>
            </a:r>
            <a:endParaRPr lang="en-US">
              <a:solidFill>
                <a:srgbClr val="FFFFFF"/>
              </a:solidFill>
              <a:latin typeface="Arial" panose="020B0604020202020204" pitchFamily="34" charset="0"/>
              <a:ea typeface="Open Sans"/>
              <a:cs typeface="Arial" panose="020B0604020202020204" pitchFamily="34" charset="0"/>
            </a:endParaRPr>
          </a:p>
          <a:p>
            <a:pPr marL="285750" indent="-285750" fontAlgn="base">
              <a:buFont typeface="Arial"/>
              <a:buChar char="•"/>
            </a:pPr>
            <a:r>
              <a:rPr lang="en-US">
                <a:solidFill>
                  <a:srgbClr val="FFFFFF"/>
                </a:solidFill>
                <a:latin typeface="Arial" panose="020B0604020202020204" pitchFamily="34" charset="0"/>
                <a:cs typeface="Arial" panose="020B0604020202020204" pitchFamily="34" charset="0"/>
              </a:rPr>
              <a:t>k </a:t>
            </a:r>
            <a:r>
              <a:rPr lang="en-US" err="1">
                <a:solidFill>
                  <a:srgbClr val="FFFFFF"/>
                </a:solidFill>
                <a:latin typeface="Arial" panose="020B0604020202020204" pitchFamily="34" charset="0"/>
                <a:cs typeface="Arial" panose="020B0604020202020204" pitchFamily="34" charset="0"/>
              </a:rPr>
              <a:t>dispozici</a:t>
            </a:r>
            <a:r>
              <a:rPr lang="en-US">
                <a:solidFill>
                  <a:srgbClr val="FFFFFF"/>
                </a:solidFill>
                <a:latin typeface="Arial" panose="020B0604020202020204" pitchFamily="34" charset="0"/>
                <a:cs typeface="Arial" panose="020B0604020202020204" pitchFamily="34" charset="0"/>
              </a:rPr>
              <a:t> 24 </a:t>
            </a:r>
            <a:r>
              <a:rPr lang="en-US" err="1">
                <a:solidFill>
                  <a:srgbClr val="FFFFFF"/>
                </a:solidFill>
                <a:latin typeface="Arial" panose="020B0604020202020204" pitchFamily="34" charset="0"/>
                <a:cs typeface="Arial" panose="020B0604020202020204" pitchFamily="34" charset="0"/>
              </a:rPr>
              <a:t>hodin</a:t>
            </a:r>
            <a:r>
              <a:rPr lang="en-US">
                <a:solidFill>
                  <a:srgbClr val="FFFFFF"/>
                </a:solidFill>
                <a:latin typeface="Arial" panose="020B0604020202020204" pitchFamily="34" charset="0"/>
                <a:cs typeface="Arial" panose="020B0604020202020204" pitchFamily="34" charset="0"/>
              </a:rPr>
              <a:t> </a:t>
            </a:r>
            <a:r>
              <a:rPr lang="en-US" err="1">
                <a:solidFill>
                  <a:srgbClr val="FFFFFF"/>
                </a:solidFill>
                <a:latin typeface="Arial" panose="020B0604020202020204" pitchFamily="34" charset="0"/>
                <a:cs typeface="Arial" panose="020B0604020202020204" pitchFamily="34" charset="0"/>
              </a:rPr>
              <a:t>denně</a:t>
            </a:r>
            <a:r>
              <a:rPr lang="en-US">
                <a:solidFill>
                  <a:srgbClr val="FFFFFF"/>
                </a:solidFill>
                <a:latin typeface="Arial" panose="020B0604020202020204" pitchFamily="34" charset="0"/>
                <a:cs typeface="Arial" panose="020B0604020202020204" pitchFamily="34" charset="0"/>
              </a:rPr>
              <a:t> a 7 </a:t>
            </a:r>
            <a:r>
              <a:rPr lang="en-US" err="1">
                <a:solidFill>
                  <a:srgbClr val="FFFFFF"/>
                </a:solidFill>
                <a:latin typeface="Arial" panose="020B0604020202020204" pitchFamily="34" charset="0"/>
                <a:cs typeface="Arial" panose="020B0604020202020204" pitchFamily="34" charset="0"/>
              </a:rPr>
              <a:t>dní</a:t>
            </a:r>
            <a:r>
              <a:rPr lang="en-US">
                <a:solidFill>
                  <a:srgbClr val="FFFFFF"/>
                </a:solidFill>
                <a:latin typeface="Arial" panose="020B0604020202020204" pitchFamily="34" charset="0"/>
                <a:cs typeface="Arial" panose="020B0604020202020204" pitchFamily="34" charset="0"/>
              </a:rPr>
              <a:t> v </a:t>
            </a:r>
            <a:r>
              <a:rPr lang="en-US" err="1">
                <a:solidFill>
                  <a:srgbClr val="FFFFFF"/>
                </a:solidFill>
                <a:latin typeface="Arial" panose="020B0604020202020204" pitchFamily="34" charset="0"/>
                <a:cs typeface="Arial" panose="020B0604020202020204" pitchFamily="34" charset="0"/>
              </a:rPr>
              <a:t>týdnu</a:t>
            </a:r>
            <a:r>
              <a:rPr lang="en-US">
                <a:solidFill>
                  <a:srgbClr val="FFFFFF"/>
                </a:solidFill>
                <a:latin typeface="Arial" panose="020B0604020202020204" pitchFamily="34" charset="0"/>
                <a:cs typeface="Arial" panose="020B0604020202020204" pitchFamily="34" charset="0"/>
              </a:rPr>
              <a:t>​</a:t>
            </a:r>
          </a:p>
          <a:p>
            <a:pPr marL="285750" indent="-285750">
              <a:buFont typeface="Arial"/>
              <a:buChar char="•"/>
            </a:pPr>
            <a:r>
              <a:rPr lang="en-US" err="1">
                <a:solidFill>
                  <a:srgbClr val="FFFFFF"/>
                </a:solidFill>
                <a:latin typeface="Arial" panose="020B0604020202020204" pitchFamily="34" charset="0"/>
                <a:ea typeface="Open Sans"/>
                <a:cs typeface="Arial" panose="020B0604020202020204" pitchFamily="34" charset="0"/>
              </a:rPr>
              <a:t>možnost</a:t>
            </a:r>
            <a:r>
              <a:rPr lang="en-US">
                <a:solidFill>
                  <a:srgbClr val="FFFFFF"/>
                </a:solidFill>
                <a:latin typeface="Arial" panose="020B0604020202020204" pitchFamily="34" charset="0"/>
                <a:ea typeface="Open Sans"/>
                <a:cs typeface="Arial" panose="020B0604020202020204" pitchFamily="34" charset="0"/>
              </a:rPr>
              <a:t> </a:t>
            </a:r>
            <a:r>
              <a:rPr lang="en-US" err="1">
                <a:solidFill>
                  <a:srgbClr val="FFFFFF"/>
                </a:solidFill>
                <a:latin typeface="Arial" panose="020B0604020202020204" pitchFamily="34" charset="0"/>
                <a:ea typeface="Open Sans"/>
                <a:cs typeface="Arial" panose="020B0604020202020204" pitchFamily="34" charset="0"/>
              </a:rPr>
              <a:t>obrátit</a:t>
            </a:r>
            <a:r>
              <a:rPr lang="en-US">
                <a:solidFill>
                  <a:srgbClr val="FFFFFF"/>
                </a:solidFill>
                <a:latin typeface="Arial" panose="020B0604020202020204" pitchFamily="34" charset="0"/>
                <a:ea typeface="Open Sans"/>
                <a:cs typeface="Arial" panose="020B0604020202020204" pitchFamily="34" charset="0"/>
              </a:rPr>
              <a:t> se </a:t>
            </a:r>
            <a:r>
              <a:rPr lang="en-US" err="1">
                <a:solidFill>
                  <a:srgbClr val="FFFFFF"/>
                </a:solidFill>
                <a:latin typeface="Arial" panose="020B0604020202020204" pitchFamily="34" charset="0"/>
                <a:ea typeface="Open Sans"/>
                <a:cs typeface="Arial" panose="020B0604020202020204" pitchFamily="34" charset="0"/>
              </a:rPr>
              <a:t>na</a:t>
            </a:r>
            <a:r>
              <a:rPr lang="en-US">
                <a:solidFill>
                  <a:srgbClr val="FFFFFF"/>
                </a:solidFill>
                <a:latin typeface="Arial" panose="020B0604020202020204" pitchFamily="34" charset="0"/>
                <a:ea typeface="Open Sans"/>
                <a:cs typeface="Arial" panose="020B0604020202020204" pitchFamily="34" charset="0"/>
              </a:rPr>
              <a:t> </a:t>
            </a:r>
            <a:r>
              <a:rPr lang="en-US" err="1">
                <a:solidFill>
                  <a:srgbClr val="FFFFFF"/>
                </a:solidFill>
                <a:latin typeface="Arial" panose="020B0604020202020204" pitchFamily="34" charset="0"/>
                <a:ea typeface="Open Sans"/>
                <a:cs typeface="Arial" panose="020B0604020202020204" pitchFamily="34" charset="0"/>
              </a:rPr>
              <a:t>svou</a:t>
            </a:r>
            <a:r>
              <a:rPr lang="en-US">
                <a:solidFill>
                  <a:srgbClr val="FFFFFF"/>
                </a:solidFill>
                <a:latin typeface="Arial" panose="020B0604020202020204" pitchFamily="34" charset="0"/>
                <a:ea typeface="Open Sans"/>
                <a:cs typeface="Arial" panose="020B0604020202020204" pitchFamily="34" charset="0"/>
              </a:rPr>
              <a:t> </a:t>
            </a:r>
            <a:r>
              <a:rPr lang="en-US" err="1">
                <a:solidFill>
                  <a:srgbClr val="FFFFFF"/>
                </a:solidFill>
                <a:latin typeface="Arial" panose="020B0604020202020204" pitchFamily="34" charset="0"/>
                <a:ea typeface="Open Sans"/>
                <a:cs typeface="Arial" panose="020B0604020202020204" pitchFamily="34" charset="0"/>
              </a:rPr>
              <a:t>domovskou</a:t>
            </a:r>
            <a:r>
              <a:rPr lang="en-US">
                <a:solidFill>
                  <a:srgbClr val="FFFFFF"/>
                </a:solidFill>
                <a:latin typeface="Arial" panose="020B0604020202020204" pitchFamily="34" charset="0"/>
                <a:ea typeface="Open Sans"/>
                <a:cs typeface="Arial" panose="020B0604020202020204" pitchFamily="34" charset="0"/>
              </a:rPr>
              <a:t> </a:t>
            </a:r>
            <a:r>
              <a:rPr lang="en-US" err="1">
                <a:solidFill>
                  <a:srgbClr val="FFFFFF"/>
                </a:solidFill>
                <a:latin typeface="Arial" panose="020B0604020202020204" pitchFamily="34" charset="0"/>
                <a:ea typeface="Open Sans"/>
                <a:cs typeface="Arial" panose="020B0604020202020204" pitchFamily="34" charset="0"/>
              </a:rPr>
              <a:t>instituci</a:t>
            </a:r>
            <a:r>
              <a:rPr lang="en-US">
                <a:solidFill>
                  <a:srgbClr val="FFFFFF"/>
                </a:solidFill>
                <a:latin typeface="Arial" panose="020B0604020202020204" pitchFamily="34" charset="0"/>
                <a:ea typeface="Open Sans"/>
                <a:cs typeface="Arial" panose="020B0604020202020204" pitchFamily="34" charset="0"/>
              </a:rPr>
              <a:t> </a:t>
            </a:r>
            <a:r>
              <a:rPr lang="en-US" err="1">
                <a:solidFill>
                  <a:srgbClr val="FFFFFF"/>
                </a:solidFill>
                <a:latin typeface="Arial" panose="020B0604020202020204" pitchFamily="34" charset="0"/>
                <a:ea typeface="Open Sans"/>
                <a:cs typeface="Arial" panose="020B0604020202020204" pitchFamily="34" charset="0"/>
              </a:rPr>
              <a:t>např</a:t>
            </a:r>
            <a:r>
              <a:rPr lang="en-US">
                <a:solidFill>
                  <a:srgbClr val="FFFFFF"/>
                </a:solidFill>
                <a:latin typeface="Arial" panose="020B0604020202020204" pitchFamily="34" charset="0"/>
                <a:ea typeface="Open Sans"/>
                <a:cs typeface="Arial" panose="020B0604020202020204" pitchFamily="34" charset="0"/>
              </a:rPr>
              <a:t>. v </a:t>
            </a:r>
            <a:r>
              <a:rPr lang="en-US" err="1">
                <a:solidFill>
                  <a:srgbClr val="FFFFFF"/>
                </a:solidFill>
                <a:latin typeface="Arial" panose="020B0604020202020204" pitchFamily="34" charset="0"/>
                <a:ea typeface="Open Sans"/>
                <a:cs typeface="Arial" panose="020B0604020202020204" pitchFamily="34" charset="0"/>
              </a:rPr>
              <a:t>případě</a:t>
            </a:r>
            <a:r>
              <a:rPr lang="en-US">
                <a:solidFill>
                  <a:srgbClr val="FFFFFF"/>
                </a:solidFill>
                <a:latin typeface="Arial" panose="020B0604020202020204" pitchFamily="34" charset="0"/>
                <a:ea typeface="Open Sans"/>
                <a:cs typeface="Arial" panose="020B0604020202020204" pitchFamily="34" charset="0"/>
              </a:rPr>
              <a:t> </a:t>
            </a:r>
            <a:r>
              <a:rPr lang="en-US" err="1">
                <a:solidFill>
                  <a:srgbClr val="FFFFFF"/>
                </a:solidFill>
                <a:latin typeface="Arial" panose="020B0604020202020204" pitchFamily="34" charset="0"/>
                <a:ea typeface="Open Sans"/>
                <a:cs typeface="Arial" panose="020B0604020202020204" pitchFamily="34" charset="0"/>
              </a:rPr>
              <a:t>mobilních</a:t>
            </a:r>
            <a:r>
              <a:rPr lang="en-US">
                <a:solidFill>
                  <a:srgbClr val="FFFFFF"/>
                </a:solidFill>
                <a:latin typeface="Arial" panose="020B0604020202020204" pitchFamily="34" charset="0"/>
                <a:ea typeface="Open Sans"/>
                <a:cs typeface="Arial" panose="020B0604020202020204" pitchFamily="34" charset="0"/>
              </a:rPr>
              <a:t> </a:t>
            </a:r>
            <a:r>
              <a:rPr lang="en-US" err="1">
                <a:solidFill>
                  <a:srgbClr val="FFFFFF"/>
                </a:solidFill>
                <a:latin typeface="Arial" panose="020B0604020202020204" pitchFamily="34" charset="0"/>
                <a:ea typeface="Open Sans"/>
                <a:cs typeface="Arial" panose="020B0604020202020204" pitchFamily="34" charset="0"/>
              </a:rPr>
              <a:t>výzkumníků</a:t>
            </a:r>
            <a:r>
              <a:rPr lang="en-US">
                <a:solidFill>
                  <a:srgbClr val="FFFFFF"/>
                </a:solidFill>
                <a:latin typeface="Arial" panose="020B0604020202020204" pitchFamily="34" charset="0"/>
                <a:ea typeface="Open Sans"/>
                <a:cs typeface="Arial" panose="020B0604020202020204" pitchFamily="34" charset="0"/>
              </a:rPr>
              <a:t>*</a:t>
            </a:r>
            <a:r>
              <a:rPr lang="en-US" err="1">
                <a:solidFill>
                  <a:srgbClr val="FFFFFF"/>
                </a:solidFill>
                <a:latin typeface="Arial" panose="020B0604020202020204" pitchFamily="34" charset="0"/>
                <a:ea typeface="Open Sans"/>
                <a:cs typeface="Arial" panose="020B0604020202020204" pitchFamily="34" charset="0"/>
              </a:rPr>
              <a:t>ic</a:t>
            </a:r>
            <a:endParaRPr lang="en-US">
              <a:solidFill>
                <a:srgbClr val="FFFFFF"/>
              </a:solidFill>
              <a:latin typeface="Arial" panose="020B0604020202020204" pitchFamily="34" charset="0"/>
              <a:ea typeface="Open Sans"/>
              <a:cs typeface="Arial" panose="020B0604020202020204" pitchFamily="34" charset="0"/>
            </a:endParaRPr>
          </a:p>
        </p:txBody>
      </p:sp>
    </p:spTree>
    <p:extLst>
      <p:ext uri="{BB962C8B-B14F-4D97-AF65-F5344CB8AC3E}">
        <p14:creationId xmlns:p14="http://schemas.microsoft.com/office/powerpoint/2010/main" val="32063791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7F98E95-9D30-8069-3724-099A62DB7BC3}"/>
              </a:ext>
            </a:extLst>
          </p:cNvPr>
          <p:cNvSpPr>
            <a:spLocks noGrp="1"/>
          </p:cNvSpPr>
          <p:nvPr>
            <p:ph type="title"/>
          </p:nvPr>
        </p:nvSpPr>
        <p:spPr>
          <a:xfrm>
            <a:off x="1052512" y="1129932"/>
            <a:ext cx="10086975" cy="778381"/>
          </a:xfrm>
        </p:spPr>
        <p:txBody>
          <a:bodyPr/>
          <a:lstStyle/>
          <a:p>
            <a:r>
              <a:rPr lang="en-US" b="1" err="1"/>
              <a:t>Tipy</a:t>
            </a:r>
            <a:r>
              <a:rPr lang="en-US" b="1"/>
              <a:t> jak </a:t>
            </a:r>
            <a:r>
              <a:rPr lang="en-US" b="1" err="1"/>
              <a:t>na</a:t>
            </a:r>
            <a:r>
              <a:rPr lang="en-US" b="1"/>
              <a:t> </a:t>
            </a:r>
            <a:r>
              <a:rPr lang="en-US" b="1" err="1"/>
              <a:t>Pomoc</a:t>
            </a:r>
          </a:p>
        </p:txBody>
      </p:sp>
      <p:sp>
        <p:nvSpPr>
          <p:cNvPr id="5" name="TextBox 4">
            <a:extLst>
              <a:ext uri="{FF2B5EF4-FFF2-40B4-BE49-F238E27FC236}">
                <a16:creationId xmlns:a16="http://schemas.microsoft.com/office/drawing/2014/main" id="{C0A02E91-94DF-FB50-7D49-D1B406FB792E}"/>
              </a:ext>
            </a:extLst>
          </p:cNvPr>
          <p:cNvSpPr txBox="1"/>
          <p:nvPr/>
        </p:nvSpPr>
        <p:spPr>
          <a:xfrm>
            <a:off x="1052512" y="2418834"/>
            <a:ext cx="5360988" cy="646331"/>
          </a:xfrm>
          <a:prstGeom prst="rect">
            <a:avLst/>
          </a:prstGeom>
          <a:noFill/>
        </p:spPr>
        <p:txBody>
          <a:bodyPr wrap="square" lIns="91440" tIns="45720" rIns="91440" bIns="45720" anchor="t">
            <a:spAutoFit/>
          </a:bodyPr>
          <a:lstStyle/>
          <a:p>
            <a:r>
              <a:rPr lang="en-GB" err="1">
                <a:solidFill>
                  <a:srgbClr val="FFFFFF"/>
                </a:solidFill>
                <a:latin typeface="Arial" panose="020B0604020202020204" pitchFamily="34" charset="0"/>
                <a:cs typeface="Arial" panose="020B0604020202020204" pitchFamily="34" charset="0"/>
              </a:rPr>
              <a:t>Usilujte</a:t>
            </a:r>
            <a:r>
              <a:rPr lang="en-GB">
                <a:solidFill>
                  <a:srgbClr val="FFFFFF"/>
                </a:solidFill>
                <a:latin typeface="Arial" panose="020B0604020202020204" pitchFamily="34" charset="0"/>
                <a:cs typeface="Arial" panose="020B0604020202020204" pitchFamily="34" charset="0"/>
              </a:rPr>
              <a:t> o </a:t>
            </a:r>
            <a:r>
              <a:rPr lang="en-GB" err="1">
                <a:solidFill>
                  <a:srgbClr val="FFFFFF"/>
                </a:solidFill>
                <a:latin typeface="Arial" panose="020B0604020202020204" pitchFamily="34" charset="0"/>
                <a:cs typeface="Arial" panose="020B0604020202020204" pitchFamily="34" charset="0"/>
              </a:rPr>
              <a:t>nastavení</a:t>
            </a:r>
            <a:r>
              <a:rPr lang="en-GB">
                <a:solidFill>
                  <a:srgbClr val="FFFFFF"/>
                </a:solidFill>
                <a:latin typeface="Arial" panose="020B0604020202020204" pitchFamily="34" charset="0"/>
                <a:cs typeface="Arial" panose="020B0604020202020204" pitchFamily="34" charset="0"/>
              </a:rPr>
              <a:t> </a:t>
            </a:r>
            <a:r>
              <a:rPr lang="en-GB" err="1">
                <a:solidFill>
                  <a:srgbClr val="FFFFFF"/>
                </a:solidFill>
                <a:latin typeface="Arial" panose="020B0604020202020204" pitchFamily="34" charset="0"/>
                <a:cs typeface="Arial" panose="020B0604020202020204" pitchFamily="34" charset="0"/>
              </a:rPr>
              <a:t>opatření</a:t>
            </a:r>
            <a:r>
              <a:rPr lang="en-GB">
                <a:solidFill>
                  <a:srgbClr val="FFFFFF"/>
                </a:solidFill>
                <a:latin typeface="Arial" panose="020B0604020202020204" pitchFamily="34" charset="0"/>
                <a:cs typeface="Arial" panose="020B0604020202020204" pitchFamily="34" charset="0"/>
              </a:rPr>
              <a:t> a </a:t>
            </a:r>
            <a:r>
              <a:rPr lang="en-GB" err="1">
                <a:solidFill>
                  <a:srgbClr val="FFFFFF"/>
                </a:solidFill>
                <a:latin typeface="Arial" panose="020B0604020202020204" pitchFamily="34" charset="0"/>
                <a:cs typeface="Arial" panose="020B0604020202020204" pitchFamily="34" charset="0"/>
              </a:rPr>
              <a:t>postupů</a:t>
            </a:r>
            <a:r>
              <a:rPr lang="en-GB">
                <a:solidFill>
                  <a:srgbClr val="FFFFFF"/>
                </a:solidFill>
                <a:latin typeface="Arial" panose="020B0604020202020204" pitchFamily="34" charset="0"/>
                <a:cs typeface="Arial" panose="020B0604020202020204" pitchFamily="34" charset="0"/>
              </a:rPr>
              <a:t>, </a:t>
            </a:r>
            <a:r>
              <a:rPr lang="en-GB" err="1">
                <a:solidFill>
                  <a:srgbClr val="FFFFFF"/>
                </a:solidFill>
                <a:latin typeface="Arial" panose="020B0604020202020204" pitchFamily="34" charset="0"/>
                <a:cs typeface="Arial" panose="020B0604020202020204" pitchFamily="34" charset="0"/>
              </a:rPr>
              <a:t>která</a:t>
            </a:r>
            <a:r>
              <a:rPr lang="en-GB">
                <a:solidFill>
                  <a:srgbClr val="FFFFFF"/>
                </a:solidFill>
                <a:latin typeface="Arial" panose="020B0604020202020204" pitchFamily="34" charset="0"/>
                <a:cs typeface="Arial" panose="020B0604020202020204" pitchFamily="34" charset="0"/>
              </a:rPr>
              <a:t> </a:t>
            </a:r>
            <a:r>
              <a:rPr lang="en-GB" err="1">
                <a:solidFill>
                  <a:srgbClr val="FFFFFF"/>
                </a:solidFill>
                <a:latin typeface="Arial" panose="020B0604020202020204" pitchFamily="34" charset="0"/>
                <a:cs typeface="Arial" panose="020B0604020202020204" pitchFamily="34" charset="0"/>
              </a:rPr>
              <a:t>umožňují</a:t>
            </a:r>
            <a:r>
              <a:rPr lang="en-GB">
                <a:solidFill>
                  <a:srgbClr val="FFFFFF"/>
                </a:solidFill>
                <a:latin typeface="Arial" panose="020B0604020202020204" pitchFamily="34" charset="0"/>
                <a:cs typeface="Arial" panose="020B0604020202020204" pitchFamily="34" charset="0"/>
              </a:rPr>
              <a:t> </a:t>
            </a:r>
            <a:r>
              <a:rPr lang="en-GB" err="1">
                <a:solidFill>
                  <a:srgbClr val="FFFFFF"/>
                </a:solidFill>
                <a:latin typeface="Arial" panose="020B0604020202020204" pitchFamily="34" charset="0"/>
                <a:cs typeface="Arial" panose="020B0604020202020204" pitchFamily="34" charset="0"/>
              </a:rPr>
              <a:t>reagovat</a:t>
            </a:r>
            <a:r>
              <a:rPr lang="en-GB">
                <a:solidFill>
                  <a:srgbClr val="FFFFFF"/>
                </a:solidFill>
                <a:latin typeface="Arial" panose="020B0604020202020204" pitchFamily="34" charset="0"/>
                <a:cs typeface="Arial" panose="020B0604020202020204" pitchFamily="34" charset="0"/>
              </a:rPr>
              <a:t> </a:t>
            </a:r>
            <a:r>
              <a:rPr lang="en-GB" err="1">
                <a:solidFill>
                  <a:srgbClr val="FFFFFF"/>
                </a:solidFill>
                <a:latin typeface="Arial" panose="020B0604020202020204" pitchFamily="34" charset="0"/>
                <a:cs typeface="Arial" panose="020B0604020202020204" pitchFamily="34" charset="0"/>
              </a:rPr>
              <a:t>rychle</a:t>
            </a:r>
          </a:p>
        </p:txBody>
      </p:sp>
      <p:sp>
        <p:nvSpPr>
          <p:cNvPr id="6" name="TextBox 5">
            <a:extLst>
              <a:ext uri="{FF2B5EF4-FFF2-40B4-BE49-F238E27FC236}">
                <a16:creationId xmlns:a16="http://schemas.microsoft.com/office/drawing/2014/main" id="{1DF21706-A30B-DBF2-606D-EEC828234A53}"/>
              </a:ext>
            </a:extLst>
          </p:cNvPr>
          <p:cNvSpPr txBox="1"/>
          <p:nvPr/>
        </p:nvSpPr>
        <p:spPr>
          <a:xfrm>
            <a:off x="1052512" y="3435079"/>
            <a:ext cx="4789488" cy="923330"/>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GB" err="1">
                <a:latin typeface="Arial" panose="020B0604020202020204" pitchFamily="34" charset="0"/>
                <a:cs typeface="Arial" panose="020B0604020202020204" pitchFamily="34" charset="0"/>
              </a:rPr>
              <a:t>Vyhněte</a:t>
            </a:r>
            <a:r>
              <a:rPr lang="en-GB">
                <a:latin typeface="Arial" panose="020B0604020202020204" pitchFamily="34" charset="0"/>
                <a:cs typeface="Arial" panose="020B0604020202020204" pitchFamily="34" charset="0"/>
              </a:rPr>
              <a:t> se </a:t>
            </a:r>
            <a:r>
              <a:rPr lang="en-GB" err="1">
                <a:latin typeface="Arial" panose="020B0604020202020204" pitchFamily="34" charset="0"/>
                <a:cs typeface="Arial" panose="020B0604020202020204" pitchFamily="34" charset="0"/>
              </a:rPr>
              <a:t>opatřením</a:t>
            </a:r>
            <a:r>
              <a:rPr lang="en-GB">
                <a:latin typeface="Arial" panose="020B0604020202020204" pitchFamily="34" charset="0"/>
                <a:cs typeface="Arial" panose="020B0604020202020204" pitchFamily="34" charset="0"/>
              </a:rPr>
              <a:t>, </a:t>
            </a:r>
            <a:r>
              <a:rPr lang="en-GB" err="1">
                <a:latin typeface="Arial" panose="020B0604020202020204" pitchFamily="34" charset="0"/>
                <a:cs typeface="Arial" panose="020B0604020202020204" pitchFamily="34" charset="0"/>
              </a:rPr>
              <a:t>která</a:t>
            </a:r>
            <a:r>
              <a:rPr lang="en-GB">
                <a:latin typeface="Arial" panose="020B0604020202020204" pitchFamily="34" charset="0"/>
                <a:cs typeface="Arial" panose="020B0604020202020204" pitchFamily="34" charset="0"/>
              </a:rPr>
              <a:t> </a:t>
            </a:r>
            <a:r>
              <a:rPr lang="en-GB" err="1">
                <a:latin typeface="Arial" panose="020B0604020202020204" pitchFamily="34" charset="0"/>
                <a:cs typeface="Arial" panose="020B0604020202020204" pitchFamily="34" charset="0"/>
              </a:rPr>
              <a:t>vyžadují</a:t>
            </a:r>
            <a:r>
              <a:rPr lang="en-GB">
                <a:latin typeface="Arial" panose="020B0604020202020204" pitchFamily="34" charset="0"/>
                <a:cs typeface="Arial" panose="020B0604020202020204" pitchFamily="34" charset="0"/>
              </a:rPr>
              <a:t> </a:t>
            </a:r>
            <a:r>
              <a:rPr lang="en-GB" err="1">
                <a:latin typeface="Arial" panose="020B0604020202020204" pitchFamily="34" charset="0"/>
                <a:cs typeface="Arial" panose="020B0604020202020204" pitchFamily="34" charset="0"/>
              </a:rPr>
              <a:t>kontaktovat</a:t>
            </a:r>
            <a:r>
              <a:rPr lang="en-GB">
                <a:latin typeface="Arial" panose="020B0604020202020204" pitchFamily="34" charset="0"/>
                <a:cs typeface="Arial" panose="020B0604020202020204" pitchFamily="34" charset="0"/>
              </a:rPr>
              <a:t> </a:t>
            </a:r>
            <a:r>
              <a:rPr lang="en-GB" err="1">
                <a:latin typeface="Arial" panose="020B0604020202020204" pitchFamily="34" charset="0"/>
                <a:cs typeface="Arial" panose="020B0604020202020204" pitchFamily="34" charset="0"/>
              </a:rPr>
              <a:t>vedoucí</a:t>
            </a:r>
            <a:r>
              <a:rPr lang="en-GB">
                <a:latin typeface="Arial" panose="020B0604020202020204" pitchFamily="34" charset="0"/>
                <a:cs typeface="Arial" panose="020B0604020202020204" pitchFamily="34" charset="0"/>
              </a:rPr>
              <a:t>*</a:t>
            </a:r>
            <a:r>
              <a:rPr lang="en-GB" err="1">
                <a:latin typeface="Arial" panose="020B0604020202020204" pitchFamily="34" charset="0"/>
                <a:cs typeface="Arial" panose="020B0604020202020204" pitchFamily="34" charset="0"/>
              </a:rPr>
              <a:t>ho</a:t>
            </a:r>
            <a:r>
              <a:rPr lang="en-GB">
                <a:latin typeface="Arial" panose="020B0604020202020204" pitchFamily="34" charset="0"/>
                <a:cs typeface="Arial" panose="020B0604020202020204" pitchFamily="34" charset="0"/>
              </a:rPr>
              <a:t> </a:t>
            </a:r>
            <a:r>
              <a:rPr lang="en-GB" err="1">
                <a:latin typeface="Arial" panose="020B0604020202020204" pitchFamily="34" charset="0"/>
                <a:cs typeface="Arial" panose="020B0604020202020204" pitchFamily="34" charset="0"/>
              </a:rPr>
              <a:t>nebo</a:t>
            </a:r>
            <a:r>
              <a:rPr lang="en-GB">
                <a:latin typeface="Arial" panose="020B0604020202020204" pitchFamily="34" charset="0"/>
                <a:cs typeface="Arial" panose="020B0604020202020204" pitchFamily="34" charset="0"/>
              </a:rPr>
              <a:t> </a:t>
            </a:r>
            <a:r>
              <a:rPr lang="en-GB" err="1">
                <a:latin typeface="Arial" panose="020B0604020202020204" pitchFamily="34" charset="0"/>
                <a:cs typeface="Arial" panose="020B0604020202020204" pitchFamily="34" charset="0"/>
              </a:rPr>
              <a:t>supervizora</a:t>
            </a:r>
            <a:r>
              <a:rPr lang="en-GB">
                <a:latin typeface="Arial" panose="020B0604020202020204" pitchFamily="34" charset="0"/>
                <a:cs typeface="Arial" panose="020B0604020202020204" pitchFamily="34" charset="0"/>
              </a:rPr>
              <a:t>*</a:t>
            </a:r>
            <a:r>
              <a:rPr lang="en-GB" err="1">
                <a:latin typeface="Arial" panose="020B0604020202020204" pitchFamily="34" charset="0"/>
                <a:cs typeface="Arial" panose="020B0604020202020204" pitchFamily="34" charset="0"/>
              </a:rPr>
              <a:t>ku</a:t>
            </a:r>
            <a:r>
              <a:rPr lang="en-GB">
                <a:latin typeface="Arial" panose="020B0604020202020204" pitchFamily="34" charset="0"/>
                <a:cs typeface="Arial" panose="020B0604020202020204" pitchFamily="34" charset="0"/>
              </a:rPr>
              <a:t> </a:t>
            </a:r>
            <a:r>
              <a:rPr lang="en-GB" err="1">
                <a:latin typeface="Arial" panose="020B0604020202020204" pitchFamily="34" charset="0"/>
                <a:cs typeface="Arial" panose="020B0604020202020204" pitchFamily="34" charset="0"/>
              </a:rPr>
              <a:t>jako</a:t>
            </a:r>
            <a:r>
              <a:rPr lang="en-GB">
                <a:latin typeface="Arial" panose="020B0604020202020204" pitchFamily="34" charset="0"/>
                <a:cs typeface="Arial" panose="020B0604020202020204" pitchFamily="34" charset="0"/>
              </a:rPr>
              <a:t> </a:t>
            </a:r>
            <a:r>
              <a:rPr lang="en-GB" err="1">
                <a:latin typeface="Arial" panose="020B0604020202020204" pitchFamily="34" charset="0"/>
                <a:cs typeface="Arial" panose="020B0604020202020204" pitchFamily="34" charset="0"/>
              </a:rPr>
              <a:t>první</a:t>
            </a:r>
            <a:r>
              <a:rPr lang="en-GB">
                <a:latin typeface="Arial" panose="020B0604020202020204" pitchFamily="34" charset="0"/>
                <a:cs typeface="Arial" panose="020B0604020202020204" pitchFamily="34" charset="0"/>
              </a:rPr>
              <a:t> bod </a:t>
            </a:r>
            <a:r>
              <a:rPr lang="en-GB" err="1">
                <a:latin typeface="Arial" panose="020B0604020202020204" pitchFamily="34" charset="0"/>
                <a:cs typeface="Arial" panose="020B0604020202020204" pitchFamily="34" charset="0"/>
              </a:rPr>
              <a:t>kontaktu</a:t>
            </a:r>
          </a:p>
        </p:txBody>
      </p:sp>
      <p:sp>
        <p:nvSpPr>
          <p:cNvPr id="7" name="Shape 2526">
            <a:extLst>
              <a:ext uri="{FF2B5EF4-FFF2-40B4-BE49-F238E27FC236}">
                <a16:creationId xmlns:a16="http://schemas.microsoft.com/office/drawing/2014/main" id="{D048FDD9-2CF3-66F3-AFE0-20A0A2BC95EB}"/>
              </a:ext>
            </a:extLst>
          </p:cNvPr>
          <p:cNvSpPr/>
          <p:nvPr/>
        </p:nvSpPr>
        <p:spPr>
          <a:xfrm>
            <a:off x="384408" y="2434826"/>
            <a:ext cx="494995" cy="483177"/>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8" name="Shape 2549">
            <a:extLst>
              <a:ext uri="{FF2B5EF4-FFF2-40B4-BE49-F238E27FC236}">
                <a16:creationId xmlns:a16="http://schemas.microsoft.com/office/drawing/2014/main" id="{E1DB6823-56F5-01C3-DEC8-70DBE302F758}"/>
              </a:ext>
            </a:extLst>
          </p:cNvPr>
          <p:cNvSpPr/>
          <p:nvPr/>
        </p:nvSpPr>
        <p:spPr>
          <a:xfrm>
            <a:off x="381613" y="3483193"/>
            <a:ext cx="494995" cy="48317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1291"/>
                </a:moveTo>
                <a:cubicBezTo>
                  <a:pt x="10529" y="11291"/>
                  <a:pt x="10309" y="11072"/>
                  <a:pt x="10309" y="10800"/>
                </a:cubicBezTo>
                <a:cubicBezTo>
                  <a:pt x="10309" y="10529"/>
                  <a:pt x="10529" y="10309"/>
                  <a:pt x="10800" y="10309"/>
                </a:cubicBezTo>
                <a:cubicBezTo>
                  <a:pt x="11071" y="10309"/>
                  <a:pt x="11291" y="10529"/>
                  <a:pt x="11291" y="10800"/>
                </a:cubicBezTo>
                <a:cubicBezTo>
                  <a:pt x="11291" y="11072"/>
                  <a:pt x="11071" y="11291"/>
                  <a:pt x="10800" y="11291"/>
                </a:cubicBezTo>
                <a:moveTo>
                  <a:pt x="10800" y="9327"/>
                </a:moveTo>
                <a:cubicBezTo>
                  <a:pt x="9986" y="9327"/>
                  <a:pt x="9327" y="9987"/>
                  <a:pt x="9327" y="10800"/>
                </a:cubicBezTo>
                <a:cubicBezTo>
                  <a:pt x="9327" y="11614"/>
                  <a:pt x="9986" y="12273"/>
                  <a:pt x="10800" y="12273"/>
                </a:cubicBezTo>
                <a:cubicBezTo>
                  <a:pt x="11614" y="12273"/>
                  <a:pt x="12273" y="11614"/>
                  <a:pt x="12273" y="10800"/>
                </a:cubicBezTo>
                <a:cubicBezTo>
                  <a:pt x="12273" y="9987"/>
                  <a:pt x="11614" y="9327"/>
                  <a:pt x="10800" y="9327"/>
                </a:cubicBezTo>
                <a:moveTo>
                  <a:pt x="5400" y="11291"/>
                </a:moveTo>
                <a:cubicBezTo>
                  <a:pt x="5129" y="11291"/>
                  <a:pt x="4909" y="11072"/>
                  <a:pt x="4909" y="10800"/>
                </a:cubicBezTo>
                <a:cubicBezTo>
                  <a:pt x="4909" y="10529"/>
                  <a:pt x="5129" y="10309"/>
                  <a:pt x="5400" y="10309"/>
                </a:cubicBezTo>
                <a:cubicBezTo>
                  <a:pt x="5671" y="10309"/>
                  <a:pt x="5891" y="10529"/>
                  <a:pt x="5891" y="10800"/>
                </a:cubicBezTo>
                <a:cubicBezTo>
                  <a:pt x="5891" y="11072"/>
                  <a:pt x="5671" y="11291"/>
                  <a:pt x="5400" y="11291"/>
                </a:cubicBezTo>
                <a:moveTo>
                  <a:pt x="5400" y="9327"/>
                </a:moveTo>
                <a:cubicBezTo>
                  <a:pt x="4586" y="9327"/>
                  <a:pt x="3927" y="9987"/>
                  <a:pt x="3927" y="10800"/>
                </a:cubicBezTo>
                <a:cubicBezTo>
                  <a:pt x="3927" y="11614"/>
                  <a:pt x="4586" y="12273"/>
                  <a:pt x="5400" y="12273"/>
                </a:cubicBezTo>
                <a:cubicBezTo>
                  <a:pt x="6214" y="12273"/>
                  <a:pt x="6873" y="11614"/>
                  <a:pt x="6873" y="10800"/>
                </a:cubicBezTo>
                <a:cubicBezTo>
                  <a:pt x="6873" y="9987"/>
                  <a:pt x="6214" y="9327"/>
                  <a:pt x="5400" y="9327"/>
                </a:cubicBezTo>
                <a:moveTo>
                  <a:pt x="16200" y="11291"/>
                </a:moveTo>
                <a:cubicBezTo>
                  <a:pt x="15929" y="11291"/>
                  <a:pt x="15709" y="11072"/>
                  <a:pt x="15709" y="10800"/>
                </a:cubicBezTo>
                <a:cubicBezTo>
                  <a:pt x="15709" y="10529"/>
                  <a:pt x="15929" y="10309"/>
                  <a:pt x="16200" y="10309"/>
                </a:cubicBezTo>
                <a:cubicBezTo>
                  <a:pt x="16471" y="10309"/>
                  <a:pt x="16691" y="10529"/>
                  <a:pt x="16691" y="10800"/>
                </a:cubicBezTo>
                <a:cubicBezTo>
                  <a:pt x="16691" y="11072"/>
                  <a:pt x="16471" y="11291"/>
                  <a:pt x="16200" y="11291"/>
                </a:cubicBezTo>
                <a:moveTo>
                  <a:pt x="16200" y="9327"/>
                </a:moveTo>
                <a:cubicBezTo>
                  <a:pt x="15386" y="9327"/>
                  <a:pt x="14727" y="9987"/>
                  <a:pt x="14727" y="10800"/>
                </a:cubicBezTo>
                <a:cubicBezTo>
                  <a:pt x="14727" y="11614"/>
                  <a:pt x="15386" y="12273"/>
                  <a:pt x="16200" y="12273"/>
                </a:cubicBezTo>
                <a:cubicBezTo>
                  <a:pt x="17014" y="12273"/>
                  <a:pt x="17673" y="11614"/>
                  <a:pt x="17673" y="10800"/>
                </a:cubicBezTo>
                <a:cubicBezTo>
                  <a:pt x="17673" y="9987"/>
                  <a:pt x="17014" y="9327"/>
                  <a:pt x="16200" y="9327"/>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9" name="Shape 2554">
            <a:extLst>
              <a:ext uri="{FF2B5EF4-FFF2-40B4-BE49-F238E27FC236}">
                <a16:creationId xmlns:a16="http://schemas.microsoft.com/office/drawing/2014/main" id="{E776AF10-C6C9-C91E-B18B-D0796F728188}"/>
              </a:ext>
            </a:extLst>
          </p:cNvPr>
          <p:cNvSpPr/>
          <p:nvPr/>
        </p:nvSpPr>
        <p:spPr>
          <a:xfrm>
            <a:off x="6330692" y="2373468"/>
            <a:ext cx="494994" cy="483175"/>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0" name="Shape 2571">
            <a:extLst>
              <a:ext uri="{FF2B5EF4-FFF2-40B4-BE49-F238E27FC236}">
                <a16:creationId xmlns:a16="http://schemas.microsoft.com/office/drawing/2014/main" id="{32C51EFA-182E-1EFC-9C1C-02F5F9BAFD10}"/>
              </a:ext>
            </a:extLst>
          </p:cNvPr>
          <p:cNvSpPr/>
          <p:nvPr/>
        </p:nvSpPr>
        <p:spPr>
          <a:xfrm>
            <a:off x="373944" y="4807251"/>
            <a:ext cx="332790" cy="332279"/>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1" name="TextBox 10">
            <a:extLst>
              <a:ext uri="{FF2B5EF4-FFF2-40B4-BE49-F238E27FC236}">
                <a16:creationId xmlns:a16="http://schemas.microsoft.com/office/drawing/2014/main" id="{A3C2913F-C41D-E821-F59D-25D98288FBBE}"/>
              </a:ext>
            </a:extLst>
          </p:cNvPr>
          <p:cNvSpPr txBox="1"/>
          <p:nvPr/>
        </p:nvSpPr>
        <p:spPr>
          <a:xfrm>
            <a:off x="7025221" y="2377795"/>
            <a:ext cx="5029200" cy="646331"/>
          </a:xfrm>
          <a:prstGeom prst="rect">
            <a:avLst/>
          </a:prstGeom>
          <a:noFill/>
        </p:spPr>
        <p:txBody>
          <a:bodyPr wrap="square" lIns="91440" tIns="45720" rIns="91440" bIns="45720" anchor="t">
            <a:spAutoFit/>
          </a:bodyPr>
          <a:lstStyle/>
          <a:p>
            <a:r>
              <a:rPr lang="en-GB" err="1">
                <a:solidFill>
                  <a:srgbClr val="FFFFFF"/>
                </a:solidFill>
                <a:latin typeface="Arial" panose="020B0604020202020204" pitchFamily="34" charset="0"/>
                <a:cs typeface="Arial" panose="020B0604020202020204" pitchFamily="34" charset="0"/>
              </a:rPr>
              <a:t>Poskytujte</a:t>
            </a:r>
            <a:r>
              <a:rPr lang="en-GB">
                <a:solidFill>
                  <a:srgbClr val="FFFFFF"/>
                </a:solidFill>
                <a:latin typeface="Arial" panose="020B0604020202020204" pitchFamily="34" charset="0"/>
                <a:cs typeface="Arial" panose="020B0604020202020204" pitchFamily="34" charset="0"/>
              </a:rPr>
              <a:t> </a:t>
            </a:r>
            <a:r>
              <a:rPr lang="en-GB" err="1">
                <a:solidFill>
                  <a:srgbClr val="FFFFFF"/>
                </a:solidFill>
                <a:latin typeface="Arial" panose="020B0604020202020204" pitchFamily="34" charset="0"/>
                <a:cs typeface="Arial" panose="020B0604020202020204" pitchFamily="34" charset="0"/>
              </a:rPr>
              <a:t>podrobné</a:t>
            </a:r>
            <a:r>
              <a:rPr lang="en-GB">
                <a:solidFill>
                  <a:srgbClr val="FFFFFF"/>
                </a:solidFill>
                <a:latin typeface="Arial" panose="020B0604020202020204" pitchFamily="34" charset="0"/>
                <a:cs typeface="Arial" panose="020B0604020202020204" pitchFamily="34" charset="0"/>
              </a:rPr>
              <a:t> a </a:t>
            </a:r>
            <a:r>
              <a:rPr lang="en-GB" err="1">
                <a:solidFill>
                  <a:srgbClr val="FFFFFF"/>
                </a:solidFill>
                <a:latin typeface="Arial" panose="020B0604020202020204" pitchFamily="34" charset="0"/>
                <a:cs typeface="Arial" panose="020B0604020202020204" pitchFamily="34" charset="0"/>
              </a:rPr>
              <a:t>úplné</a:t>
            </a:r>
            <a:r>
              <a:rPr lang="en-GB">
                <a:solidFill>
                  <a:srgbClr val="FFFFFF"/>
                </a:solidFill>
                <a:latin typeface="Arial" panose="020B0604020202020204" pitchFamily="34" charset="0"/>
                <a:cs typeface="Arial" panose="020B0604020202020204" pitchFamily="34" charset="0"/>
              </a:rPr>
              <a:t> </a:t>
            </a:r>
            <a:r>
              <a:rPr lang="en-GB" err="1">
                <a:solidFill>
                  <a:srgbClr val="FFFFFF"/>
                </a:solidFill>
                <a:latin typeface="Arial" panose="020B0604020202020204" pitchFamily="34" charset="0"/>
                <a:cs typeface="Arial" panose="020B0604020202020204" pitchFamily="34" charset="0"/>
              </a:rPr>
              <a:t>informace</a:t>
            </a:r>
            <a:r>
              <a:rPr lang="en-GB">
                <a:solidFill>
                  <a:srgbClr val="FFFFFF"/>
                </a:solidFill>
                <a:latin typeface="Arial" panose="020B0604020202020204" pitchFamily="34" charset="0"/>
                <a:cs typeface="Arial" panose="020B0604020202020204" pitchFamily="34" charset="0"/>
              </a:rPr>
              <a:t> o </a:t>
            </a:r>
            <a:r>
              <a:rPr lang="en-GB" err="1">
                <a:solidFill>
                  <a:srgbClr val="FFFFFF"/>
                </a:solidFill>
                <a:latin typeface="Arial" panose="020B0604020202020204" pitchFamily="34" charset="0"/>
                <a:cs typeface="Arial" panose="020B0604020202020204" pitchFamily="34" charset="0"/>
              </a:rPr>
              <a:t>možných</a:t>
            </a:r>
            <a:r>
              <a:rPr lang="en-GB">
                <a:solidFill>
                  <a:srgbClr val="FFFFFF"/>
                </a:solidFill>
                <a:latin typeface="Arial" panose="020B0604020202020204" pitchFamily="34" charset="0"/>
                <a:cs typeface="Arial" panose="020B0604020202020204" pitchFamily="34" charset="0"/>
              </a:rPr>
              <a:t> </a:t>
            </a:r>
            <a:r>
              <a:rPr lang="en-GB" err="1">
                <a:solidFill>
                  <a:srgbClr val="FFFFFF"/>
                </a:solidFill>
                <a:latin typeface="Arial" panose="020B0604020202020204" pitchFamily="34" charset="0"/>
                <a:cs typeface="Arial" panose="020B0604020202020204" pitchFamily="34" charset="0"/>
              </a:rPr>
              <a:t>sankcích</a:t>
            </a:r>
            <a:endParaRPr lang="cs-CZ" err="1">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88544D39-E4A4-07B1-07D6-7477A70BE484}"/>
              </a:ext>
            </a:extLst>
          </p:cNvPr>
          <p:cNvSpPr txBox="1"/>
          <p:nvPr/>
        </p:nvSpPr>
        <p:spPr>
          <a:xfrm>
            <a:off x="999067" y="4696178"/>
            <a:ext cx="5367866" cy="646331"/>
          </a:xfrm>
          <a:prstGeom prst="rect">
            <a:avLst/>
          </a:prstGeom>
          <a:noFill/>
        </p:spPr>
        <p:txBody>
          <a:bodyPr wrap="square" lIns="91440" tIns="45720" rIns="91440" bIns="45720" anchor="t">
            <a:spAutoFit/>
          </a:bodyPr>
          <a:lstStyle/>
          <a:p>
            <a:r>
              <a:rPr lang="en-US" err="1">
                <a:solidFill>
                  <a:srgbClr val="FFFFFF"/>
                </a:solidFill>
                <a:latin typeface="Arial" panose="020B0604020202020204" pitchFamily="34" charset="0"/>
                <a:cs typeface="Arial" panose="020B0604020202020204" pitchFamily="34" charset="0"/>
              </a:rPr>
              <a:t>Vyhněte</a:t>
            </a:r>
            <a:r>
              <a:rPr lang="en-US">
                <a:solidFill>
                  <a:srgbClr val="FFFFFF"/>
                </a:solidFill>
                <a:latin typeface="Arial" panose="020B0604020202020204" pitchFamily="34" charset="0"/>
                <a:cs typeface="Arial" panose="020B0604020202020204" pitchFamily="34" charset="0"/>
              </a:rPr>
              <a:t> se </a:t>
            </a:r>
            <a:r>
              <a:rPr lang="en-US" err="1">
                <a:solidFill>
                  <a:srgbClr val="FFFFFF"/>
                </a:solidFill>
                <a:latin typeface="Arial" panose="020B0604020202020204" pitchFamily="34" charset="0"/>
                <a:cs typeface="Arial" panose="020B0604020202020204" pitchFamily="34" charset="0"/>
              </a:rPr>
              <a:t>varovným</a:t>
            </a:r>
            <a:r>
              <a:rPr lang="en-US">
                <a:solidFill>
                  <a:srgbClr val="FFFFFF"/>
                </a:solidFill>
                <a:latin typeface="Arial" panose="020B0604020202020204" pitchFamily="34" charset="0"/>
                <a:cs typeface="Arial" panose="020B0604020202020204" pitchFamily="34" charset="0"/>
              </a:rPr>
              <a:t> </a:t>
            </a:r>
            <a:r>
              <a:rPr lang="en-US" err="1">
                <a:solidFill>
                  <a:srgbClr val="FFFFFF"/>
                </a:solidFill>
                <a:latin typeface="Arial" panose="020B0604020202020204" pitchFamily="34" charset="0"/>
                <a:cs typeface="Arial" panose="020B0604020202020204" pitchFamily="34" charset="0"/>
              </a:rPr>
              <a:t>nápisům</a:t>
            </a:r>
            <a:r>
              <a:rPr lang="en-US">
                <a:solidFill>
                  <a:srgbClr val="FFFFFF"/>
                </a:solidFill>
                <a:latin typeface="Arial" panose="020B0604020202020204" pitchFamily="34" charset="0"/>
                <a:cs typeface="Arial" panose="020B0604020202020204" pitchFamily="34" charset="0"/>
              </a:rPr>
              <a:t> v </a:t>
            </a:r>
            <a:r>
              <a:rPr lang="en-US" err="1">
                <a:solidFill>
                  <a:srgbClr val="FFFFFF"/>
                </a:solidFill>
                <a:latin typeface="Arial" panose="020B0604020202020204" pitchFamily="34" charset="0"/>
                <a:cs typeface="Arial" panose="020B0604020202020204" pitchFamily="34" charset="0"/>
              </a:rPr>
              <a:t>místech</a:t>
            </a:r>
            <a:r>
              <a:rPr lang="en-US">
                <a:solidFill>
                  <a:srgbClr val="FFFFFF"/>
                </a:solidFill>
                <a:latin typeface="Arial" panose="020B0604020202020204" pitchFamily="34" charset="0"/>
                <a:cs typeface="Arial" panose="020B0604020202020204" pitchFamily="34" charset="0"/>
              </a:rPr>
              <a:t> </a:t>
            </a:r>
            <a:r>
              <a:rPr lang="en-US" err="1">
                <a:solidFill>
                  <a:srgbClr val="FFFFFF"/>
                </a:solidFill>
                <a:latin typeface="Arial" panose="020B0604020202020204" pitchFamily="34" charset="0"/>
                <a:cs typeface="Arial" panose="020B0604020202020204" pitchFamily="34" charset="0"/>
              </a:rPr>
              <a:t>určených</a:t>
            </a:r>
            <a:r>
              <a:rPr lang="en-US">
                <a:solidFill>
                  <a:srgbClr val="FFFFFF"/>
                </a:solidFill>
                <a:latin typeface="Arial" panose="020B0604020202020204" pitchFamily="34" charset="0"/>
                <a:cs typeface="Arial" panose="020B0604020202020204" pitchFamily="34" charset="0"/>
              </a:rPr>
              <a:t> pro </a:t>
            </a:r>
            <a:r>
              <a:rPr lang="en-US" err="1">
                <a:solidFill>
                  <a:srgbClr val="FFFFFF"/>
                </a:solidFill>
                <a:latin typeface="Arial" panose="020B0604020202020204" pitchFamily="34" charset="0"/>
                <a:cs typeface="Arial" panose="020B0604020202020204" pitchFamily="34" charset="0"/>
              </a:rPr>
              <a:t>nahlašování</a:t>
            </a:r>
            <a:endParaRPr lang="en-US" err="1">
              <a:solidFill>
                <a:srgbClr val="FFFFFF"/>
              </a:solidFill>
              <a:latin typeface="Arial" panose="020B0604020202020204" pitchFamily="34" charset="0"/>
              <a:ea typeface="Open Sans"/>
              <a:cs typeface="Arial" panose="020B0604020202020204" pitchFamily="34" charset="0"/>
            </a:endParaRPr>
          </a:p>
        </p:txBody>
      </p:sp>
      <p:sp>
        <p:nvSpPr>
          <p:cNvPr id="13" name="TextBox 1">
            <a:extLst>
              <a:ext uri="{FF2B5EF4-FFF2-40B4-BE49-F238E27FC236}">
                <a16:creationId xmlns:a16="http://schemas.microsoft.com/office/drawing/2014/main" id="{9085B4A7-7F1F-3CEC-66F2-9E14C0A383A3}"/>
              </a:ext>
            </a:extLst>
          </p:cNvPr>
          <p:cNvSpPr txBox="1"/>
          <p:nvPr/>
        </p:nvSpPr>
        <p:spPr>
          <a:xfrm>
            <a:off x="7025932" y="5065984"/>
            <a:ext cx="4426833" cy="1200329"/>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err="1">
                <a:solidFill>
                  <a:schemeClr val="bg1"/>
                </a:solidFill>
                <a:latin typeface="Arial" panose="020B0604020202020204" pitchFamily="34" charset="0"/>
                <a:ea typeface="+mn-lt"/>
                <a:cs typeface="Arial" panose="020B0604020202020204" pitchFamily="34" charset="0"/>
              </a:rPr>
              <a:t>Předvídejte</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nouzové</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finanční</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výdaje</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které</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umožní</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odjezd</a:t>
            </a:r>
            <a:r>
              <a:rPr lang="en-US">
                <a:solidFill>
                  <a:schemeClr val="bg1"/>
                </a:solidFill>
                <a:latin typeface="Arial" panose="020B0604020202020204" pitchFamily="34" charset="0"/>
                <a:ea typeface="+mn-lt"/>
                <a:cs typeface="Arial" panose="020B0604020202020204" pitchFamily="34" charset="0"/>
              </a:rPr>
              <a:t> v </a:t>
            </a:r>
            <a:r>
              <a:rPr lang="en-US" err="1">
                <a:solidFill>
                  <a:schemeClr val="bg1"/>
                </a:solidFill>
                <a:latin typeface="Arial" panose="020B0604020202020204" pitchFamily="34" charset="0"/>
                <a:ea typeface="+mn-lt"/>
                <a:cs typeface="Arial" panose="020B0604020202020204" pitchFamily="34" charset="0"/>
              </a:rPr>
              <a:t>případě</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incidentů</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odehrávajících</a:t>
            </a:r>
            <a:r>
              <a:rPr lang="en-US">
                <a:solidFill>
                  <a:schemeClr val="bg1"/>
                </a:solidFill>
                <a:latin typeface="Arial" panose="020B0604020202020204" pitchFamily="34" charset="0"/>
                <a:ea typeface="+mn-lt"/>
                <a:cs typeface="Arial" panose="020B0604020202020204" pitchFamily="34" charset="0"/>
              </a:rPr>
              <a:t> se </a:t>
            </a:r>
            <a:r>
              <a:rPr lang="en-US" err="1">
                <a:solidFill>
                  <a:schemeClr val="bg1"/>
                </a:solidFill>
                <a:latin typeface="Arial" panose="020B0604020202020204" pitchFamily="34" charset="0"/>
                <a:ea typeface="+mn-lt"/>
                <a:cs typeface="Arial" panose="020B0604020202020204" pitchFamily="34" charset="0"/>
              </a:rPr>
              <a:t>během</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exkurzí</a:t>
            </a:r>
            <a:r>
              <a:rPr lang="en-US">
                <a:solidFill>
                  <a:schemeClr val="bg1"/>
                </a:solidFill>
                <a:latin typeface="Arial" panose="020B0604020202020204" pitchFamily="34" charset="0"/>
                <a:ea typeface="+mn-lt"/>
                <a:cs typeface="Arial" panose="020B0604020202020204" pitchFamily="34" charset="0"/>
              </a:rPr>
              <a:t> a </a:t>
            </a:r>
            <a:r>
              <a:rPr lang="en-US" err="1">
                <a:solidFill>
                  <a:schemeClr val="bg1"/>
                </a:solidFill>
                <a:latin typeface="Arial" panose="020B0604020202020204" pitchFamily="34" charset="0"/>
                <a:ea typeface="+mn-lt"/>
                <a:cs typeface="Arial" panose="020B0604020202020204" pitchFamily="34" charset="0"/>
              </a:rPr>
              <a:t>konferencí</a:t>
            </a:r>
            <a:r>
              <a:rPr lang="en-US">
                <a:solidFill>
                  <a:schemeClr val="bg1"/>
                </a:solidFill>
                <a:latin typeface="Arial" panose="020B0604020202020204" pitchFamily="34" charset="0"/>
                <a:ea typeface="+mn-lt"/>
                <a:cs typeface="Arial" panose="020B0604020202020204" pitchFamily="34" charset="0"/>
              </a:rPr>
              <a:t>. </a:t>
            </a:r>
            <a:endParaRPr lang="cs-CZ">
              <a:solidFill>
                <a:schemeClr val="bg1"/>
              </a:solidFill>
              <a:latin typeface="Arial" panose="020B0604020202020204" pitchFamily="34" charset="0"/>
              <a:cs typeface="Arial" panose="020B0604020202020204" pitchFamily="34" charset="0"/>
            </a:endParaRPr>
          </a:p>
        </p:txBody>
      </p:sp>
      <p:sp>
        <p:nvSpPr>
          <p:cNvPr id="14" name="Shape 2568">
            <a:extLst>
              <a:ext uri="{FF2B5EF4-FFF2-40B4-BE49-F238E27FC236}">
                <a16:creationId xmlns:a16="http://schemas.microsoft.com/office/drawing/2014/main" id="{BF7B4BD8-52C8-B931-4BBF-6B8B3FDD0120}"/>
              </a:ext>
            </a:extLst>
          </p:cNvPr>
          <p:cNvSpPr/>
          <p:nvPr/>
        </p:nvSpPr>
        <p:spPr>
          <a:xfrm>
            <a:off x="6348082" y="5018980"/>
            <a:ext cx="464948" cy="540703"/>
          </a:xfrm>
          <a:custGeom>
            <a:avLst/>
            <a:gdLst/>
            <a:ahLst/>
            <a:cxnLst>
              <a:cxn ang="0">
                <a:pos x="wd2" y="hd2"/>
              </a:cxn>
              <a:cxn ang="5400000">
                <a:pos x="wd2" y="hd2"/>
              </a:cxn>
              <a:cxn ang="10800000">
                <a:pos x="wd2" y="hd2"/>
              </a:cxn>
              <a:cxn ang="16200000">
                <a:pos x="wd2" y="hd2"/>
              </a:cxn>
            </a:cxnLst>
            <a:rect l="0" t="0" r="r" b="b"/>
            <a:pathLst>
              <a:path w="21600" h="21600" extrusionOk="0">
                <a:moveTo>
                  <a:pt x="20618" y="4909"/>
                </a:moveTo>
                <a:lnTo>
                  <a:pt x="12764" y="4909"/>
                </a:lnTo>
                <a:cubicBezTo>
                  <a:pt x="12493" y="4909"/>
                  <a:pt x="12273" y="5129"/>
                  <a:pt x="12273" y="5400"/>
                </a:cubicBezTo>
                <a:cubicBezTo>
                  <a:pt x="12273" y="5671"/>
                  <a:pt x="12493" y="5891"/>
                  <a:pt x="12764" y="5891"/>
                </a:cubicBezTo>
                <a:lnTo>
                  <a:pt x="20618" y="5891"/>
                </a:lnTo>
                <a:lnTo>
                  <a:pt x="20618" y="7854"/>
                </a:lnTo>
                <a:lnTo>
                  <a:pt x="12764" y="7854"/>
                </a:lnTo>
                <a:cubicBezTo>
                  <a:pt x="12493" y="7854"/>
                  <a:pt x="12273" y="8074"/>
                  <a:pt x="12273" y="8345"/>
                </a:cubicBezTo>
                <a:cubicBezTo>
                  <a:pt x="12273" y="8617"/>
                  <a:pt x="12493" y="8836"/>
                  <a:pt x="12764" y="8836"/>
                </a:cubicBezTo>
                <a:lnTo>
                  <a:pt x="18655" y="8836"/>
                </a:lnTo>
                <a:lnTo>
                  <a:pt x="18655" y="20617"/>
                </a:lnTo>
                <a:lnTo>
                  <a:pt x="2945" y="20617"/>
                </a:lnTo>
                <a:lnTo>
                  <a:pt x="2945" y="8836"/>
                </a:lnTo>
                <a:lnTo>
                  <a:pt x="8836" y="8836"/>
                </a:lnTo>
                <a:cubicBezTo>
                  <a:pt x="9107" y="8836"/>
                  <a:pt x="9327" y="8617"/>
                  <a:pt x="9327" y="8345"/>
                </a:cubicBezTo>
                <a:cubicBezTo>
                  <a:pt x="9327" y="8074"/>
                  <a:pt x="9107" y="7854"/>
                  <a:pt x="8836" y="7854"/>
                </a:cubicBezTo>
                <a:lnTo>
                  <a:pt x="982" y="7854"/>
                </a:lnTo>
                <a:lnTo>
                  <a:pt x="982" y="5891"/>
                </a:lnTo>
                <a:lnTo>
                  <a:pt x="8836" y="5891"/>
                </a:lnTo>
                <a:cubicBezTo>
                  <a:pt x="9107" y="5891"/>
                  <a:pt x="9327" y="5671"/>
                  <a:pt x="9327" y="5400"/>
                </a:cubicBezTo>
                <a:cubicBezTo>
                  <a:pt x="9327" y="5129"/>
                  <a:pt x="9107" y="4909"/>
                  <a:pt x="8836" y="4909"/>
                </a:cubicBezTo>
                <a:lnTo>
                  <a:pt x="982" y="4909"/>
                </a:lnTo>
                <a:cubicBezTo>
                  <a:pt x="440" y="4909"/>
                  <a:pt x="0" y="5349"/>
                  <a:pt x="0" y="5891"/>
                </a:cubicBezTo>
                <a:lnTo>
                  <a:pt x="0" y="7854"/>
                </a:lnTo>
                <a:cubicBezTo>
                  <a:pt x="0" y="8396"/>
                  <a:pt x="440" y="8836"/>
                  <a:pt x="982" y="8836"/>
                </a:cubicBezTo>
                <a:lnTo>
                  <a:pt x="1964" y="8836"/>
                </a:lnTo>
                <a:lnTo>
                  <a:pt x="1964" y="20617"/>
                </a:lnTo>
                <a:cubicBezTo>
                  <a:pt x="1964" y="21159"/>
                  <a:pt x="2403" y="21600"/>
                  <a:pt x="2945" y="21600"/>
                </a:cubicBezTo>
                <a:lnTo>
                  <a:pt x="18655" y="21600"/>
                </a:lnTo>
                <a:cubicBezTo>
                  <a:pt x="19197" y="21600"/>
                  <a:pt x="19636" y="21159"/>
                  <a:pt x="19636" y="20617"/>
                </a:cubicBezTo>
                <a:lnTo>
                  <a:pt x="19636" y="8836"/>
                </a:lnTo>
                <a:lnTo>
                  <a:pt x="20618" y="8836"/>
                </a:lnTo>
                <a:cubicBezTo>
                  <a:pt x="21160" y="8836"/>
                  <a:pt x="21600" y="8396"/>
                  <a:pt x="21600" y="7854"/>
                </a:cubicBezTo>
                <a:lnTo>
                  <a:pt x="21600" y="5891"/>
                </a:lnTo>
                <a:cubicBezTo>
                  <a:pt x="21600" y="5349"/>
                  <a:pt x="21160" y="4909"/>
                  <a:pt x="20618" y="4909"/>
                </a:cubicBezTo>
                <a:moveTo>
                  <a:pt x="7855" y="3927"/>
                </a:moveTo>
                <a:cubicBezTo>
                  <a:pt x="7990" y="3927"/>
                  <a:pt x="8113" y="3872"/>
                  <a:pt x="8202" y="3784"/>
                </a:cubicBezTo>
                <a:lnTo>
                  <a:pt x="10309" y="1676"/>
                </a:lnTo>
                <a:lnTo>
                  <a:pt x="10309" y="15218"/>
                </a:lnTo>
                <a:lnTo>
                  <a:pt x="10309" y="15218"/>
                </a:lnTo>
                <a:cubicBezTo>
                  <a:pt x="10309" y="15489"/>
                  <a:pt x="10529" y="15709"/>
                  <a:pt x="10800" y="15709"/>
                </a:cubicBezTo>
                <a:cubicBezTo>
                  <a:pt x="11071" y="15709"/>
                  <a:pt x="11291" y="15489"/>
                  <a:pt x="11291" y="15218"/>
                </a:cubicBezTo>
                <a:lnTo>
                  <a:pt x="11291" y="1676"/>
                </a:lnTo>
                <a:lnTo>
                  <a:pt x="13398" y="3784"/>
                </a:lnTo>
                <a:cubicBezTo>
                  <a:pt x="13487" y="3872"/>
                  <a:pt x="13610" y="3927"/>
                  <a:pt x="13745" y="3927"/>
                </a:cubicBezTo>
                <a:cubicBezTo>
                  <a:pt x="14016" y="3927"/>
                  <a:pt x="14236" y="3708"/>
                  <a:pt x="14236" y="3436"/>
                </a:cubicBezTo>
                <a:cubicBezTo>
                  <a:pt x="14236" y="3301"/>
                  <a:pt x="14181" y="3178"/>
                  <a:pt x="14093" y="3089"/>
                </a:cubicBezTo>
                <a:lnTo>
                  <a:pt x="11147" y="144"/>
                </a:lnTo>
                <a:cubicBezTo>
                  <a:pt x="11058" y="55"/>
                  <a:pt x="10935" y="0"/>
                  <a:pt x="10800" y="0"/>
                </a:cubicBezTo>
                <a:cubicBezTo>
                  <a:pt x="10665" y="0"/>
                  <a:pt x="10542" y="55"/>
                  <a:pt x="10453" y="144"/>
                </a:cubicBezTo>
                <a:lnTo>
                  <a:pt x="7507" y="3089"/>
                </a:lnTo>
                <a:cubicBezTo>
                  <a:pt x="7419" y="3178"/>
                  <a:pt x="7364" y="3301"/>
                  <a:pt x="7364" y="3436"/>
                </a:cubicBezTo>
                <a:cubicBezTo>
                  <a:pt x="7364" y="3708"/>
                  <a:pt x="7584" y="3927"/>
                  <a:pt x="7855" y="3927"/>
                </a:cubicBezTo>
              </a:path>
            </a:pathLst>
          </a:custGeom>
          <a:solidFill>
            <a:srgbClr val="5792CE"/>
          </a:solidFill>
          <a:ln w="12700">
            <a:miter lim="400000"/>
          </a:ln>
        </p:spPr>
        <p:txBody>
          <a:bodyPr lIns="14284" tIns="14284" rIns="14284" bIns="14284"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5" name="TextBox 1">
            <a:extLst>
              <a:ext uri="{FF2B5EF4-FFF2-40B4-BE49-F238E27FC236}">
                <a16:creationId xmlns:a16="http://schemas.microsoft.com/office/drawing/2014/main" id="{3E675111-3459-0DBA-C7F8-8C0F66820035}"/>
              </a:ext>
            </a:extLst>
          </p:cNvPr>
          <p:cNvSpPr txBox="1"/>
          <p:nvPr/>
        </p:nvSpPr>
        <p:spPr>
          <a:xfrm>
            <a:off x="7068265" y="3443180"/>
            <a:ext cx="4384500" cy="1477328"/>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err="1">
                <a:solidFill>
                  <a:schemeClr val="bg1"/>
                </a:solidFill>
                <a:latin typeface="Arial" panose="020B0604020202020204" pitchFamily="34" charset="0"/>
                <a:ea typeface="+mn-lt"/>
                <a:cs typeface="Arial" panose="020B0604020202020204" pitchFamily="34" charset="0"/>
              </a:rPr>
              <a:t>Zavádějte</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systémy</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které</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podchytí</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také</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případy</a:t>
            </a:r>
            <a:r>
              <a:rPr lang="en-US">
                <a:solidFill>
                  <a:schemeClr val="bg1"/>
                </a:solidFill>
                <a:latin typeface="Arial" panose="020B0604020202020204" pitchFamily="34" charset="0"/>
                <a:ea typeface="+mn-lt"/>
                <a:cs typeface="Arial" panose="020B0604020202020204" pitchFamily="34" charset="0"/>
              </a:rPr>
              <a:t> online </a:t>
            </a:r>
            <a:r>
              <a:rPr lang="en-US" err="1">
                <a:solidFill>
                  <a:schemeClr val="bg1"/>
                </a:solidFill>
                <a:latin typeface="Arial" panose="020B0604020202020204" pitchFamily="34" charset="0"/>
                <a:ea typeface="+mn-lt"/>
                <a:cs typeface="Arial" panose="020B0604020202020204" pitchFamily="34" charset="0"/>
              </a:rPr>
              <a:t>násilí</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sociální</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sítě</a:t>
            </a:r>
            <a:r>
              <a:rPr lang="en-US">
                <a:solidFill>
                  <a:schemeClr val="bg1"/>
                </a:solidFill>
                <a:latin typeface="Arial" panose="020B0604020202020204" pitchFamily="34" charset="0"/>
                <a:ea typeface="+mn-lt"/>
                <a:cs typeface="Arial" panose="020B0604020202020204" pitchFamily="34" charset="0"/>
              </a:rPr>
              <a:t>, online </a:t>
            </a:r>
            <a:r>
              <a:rPr lang="en-US" err="1">
                <a:solidFill>
                  <a:schemeClr val="bg1"/>
                </a:solidFill>
                <a:latin typeface="Arial" panose="020B0604020202020204" pitchFamily="34" charset="0"/>
                <a:ea typeface="+mn-lt"/>
                <a:cs typeface="Arial" panose="020B0604020202020204" pitchFamily="34" charset="0"/>
              </a:rPr>
              <a:t>výuka</a:t>
            </a:r>
            <a:r>
              <a:rPr lang="en-US">
                <a:solidFill>
                  <a:schemeClr val="bg1"/>
                </a:solidFill>
                <a:latin typeface="Arial" panose="020B0604020202020204" pitchFamily="34" charset="0"/>
                <a:ea typeface="+mn-lt"/>
                <a:cs typeface="Arial" panose="020B0604020202020204" pitchFamily="34" charset="0"/>
              </a:rPr>
              <a:t>, e-mail </a:t>
            </a:r>
            <a:r>
              <a:rPr lang="en-US" err="1">
                <a:solidFill>
                  <a:schemeClr val="bg1"/>
                </a:solidFill>
                <a:latin typeface="Arial" panose="020B0604020202020204" pitchFamily="34" charset="0"/>
                <a:ea typeface="+mn-lt"/>
                <a:cs typeface="Arial" panose="020B0604020202020204" pitchFamily="34" charset="0"/>
              </a:rPr>
              <a:t>atd</a:t>
            </a:r>
            <a:r>
              <a:rPr lang="en-US">
                <a:solidFill>
                  <a:schemeClr val="bg1"/>
                </a:solidFill>
                <a:latin typeface="Arial" panose="020B0604020202020204" pitchFamily="34" charset="0"/>
                <a:ea typeface="+mn-lt"/>
                <a:cs typeface="Arial" panose="020B0604020202020204" pitchFamily="34" charset="0"/>
              </a:rPr>
              <a:t>.), a </a:t>
            </a:r>
            <a:r>
              <a:rPr lang="en-US" err="1">
                <a:solidFill>
                  <a:schemeClr val="bg1"/>
                </a:solidFill>
                <a:latin typeface="Arial" panose="020B0604020202020204" pitchFamily="34" charset="0"/>
                <a:ea typeface="+mn-lt"/>
                <a:cs typeface="Arial" panose="020B0604020202020204" pitchFamily="34" charset="0"/>
              </a:rPr>
              <a:t>které</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umožní</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upozornit</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na</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tyto</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případy</a:t>
            </a:r>
            <a:r>
              <a:rPr lang="en-US">
                <a:solidFill>
                  <a:schemeClr val="bg1"/>
                </a:solidFill>
                <a:latin typeface="Arial" panose="020B0604020202020204" pitchFamily="34" charset="0"/>
                <a:ea typeface="+mn-lt"/>
                <a:cs typeface="Arial" panose="020B0604020202020204" pitchFamily="34" charset="0"/>
              </a:rPr>
              <a:t> a </a:t>
            </a:r>
            <a:r>
              <a:rPr lang="en-US" err="1">
                <a:solidFill>
                  <a:schemeClr val="bg1"/>
                </a:solidFill>
                <a:latin typeface="Arial" panose="020B0604020202020204" pitchFamily="34" charset="0"/>
                <a:ea typeface="+mn-lt"/>
                <a:cs typeface="Arial" panose="020B0604020202020204" pitchFamily="34" charset="0"/>
              </a:rPr>
              <a:t>nabídnou</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podporu</a:t>
            </a:r>
            <a:endParaRPr lang="en-US" err="1">
              <a:solidFill>
                <a:schemeClr val="bg1"/>
              </a:solidFill>
              <a:latin typeface="Arial" panose="020B0604020202020204" pitchFamily="34" charset="0"/>
              <a:ea typeface="Open Sans"/>
              <a:cs typeface="Arial" panose="020B0604020202020204" pitchFamily="34" charset="0"/>
            </a:endParaRPr>
          </a:p>
        </p:txBody>
      </p:sp>
      <p:sp>
        <p:nvSpPr>
          <p:cNvPr id="16" name="Shape 2541">
            <a:extLst>
              <a:ext uri="{FF2B5EF4-FFF2-40B4-BE49-F238E27FC236}">
                <a16:creationId xmlns:a16="http://schemas.microsoft.com/office/drawing/2014/main" id="{76E26059-F34C-734C-1EEE-D44EE5EF5560}"/>
              </a:ext>
            </a:extLst>
          </p:cNvPr>
          <p:cNvSpPr/>
          <p:nvPr/>
        </p:nvSpPr>
        <p:spPr>
          <a:xfrm>
            <a:off x="6333971" y="3555129"/>
            <a:ext cx="464948" cy="406161"/>
          </a:xfrm>
          <a:custGeom>
            <a:avLst/>
            <a:gdLst/>
            <a:ahLst/>
            <a:cxnLst>
              <a:cxn ang="0">
                <a:pos x="wd2" y="hd2"/>
              </a:cxn>
              <a:cxn ang="5400000">
                <a:pos x="wd2" y="hd2"/>
              </a:cxn>
              <a:cxn ang="10800000">
                <a:pos x="wd2" y="hd2"/>
              </a:cxn>
              <a:cxn ang="16200000">
                <a:pos x="wd2" y="hd2"/>
              </a:cxn>
            </a:cxnLst>
            <a:rect l="0" t="0" r="r" b="b"/>
            <a:pathLst>
              <a:path w="21600" h="21600" extrusionOk="0">
                <a:moveTo>
                  <a:pt x="11648" y="10800"/>
                </a:moveTo>
                <a:lnTo>
                  <a:pt x="21424" y="1024"/>
                </a:lnTo>
                <a:cubicBezTo>
                  <a:pt x="21533" y="916"/>
                  <a:pt x="21600" y="766"/>
                  <a:pt x="21600" y="600"/>
                </a:cubicBezTo>
                <a:cubicBezTo>
                  <a:pt x="21600" y="269"/>
                  <a:pt x="21332" y="0"/>
                  <a:pt x="21000" y="0"/>
                </a:cubicBezTo>
                <a:cubicBezTo>
                  <a:pt x="20835" y="0"/>
                  <a:pt x="20685" y="67"/>
                  <a:pt x="20576" y="176"/>
                </a:cubicBezTo>
                <a:lnTo>
                  <a:pt x="10800" y="9952"/>
                </a:lnTo>
                <a:lnTo>
                  <a:pt x="1024" y="176"/>
                </a:lnTo>
                <a:cubicBezTo>
                  <a:pt x="916" y="67"/>
                  <a:pt x="766" y="0"/>
                  <a:pt x="600" y="0"/>
                </a:cubicBezTo>
                <a:cubicBezTo>
                  <a:pt x="268" y="0"/>
                  <a:pt x="0" y="269"/>
                  <a:pt x="0" y="600"/>
                </a:cubicBezTo>
                <a:cubicBezTo>
                  <a:pt x="0" y="766"/>
                  <a:pt x="67" y="916"/>
                  <a:pt x="176" y="1025"/>
                </a:cubicBezTo>
                <a:lnTo>
                  <a:pt x="9952" y="10800"/>
                </a:lnTo>
                <a:lnTo>
                  <a:pt x="176" y="20576"/>
                </a:lnTo>
                <a:cubicBezTo>
                  <a:pt x="67" y="20684"/>
                  <a:pt x="0" y="20834"/>
                  <a:pt x="0" y="21000"/>
                </a:cubicBezTo>
                <a:cubicBezTo>
                  <a:pt x="0" y="21332"/>
                  <a:pt x="268" y="21600"/>
                  <a:pt x="600" y="21600"/>
                </a:cubicBezTo>
                <a:cubicBezTo>
                  <a:pt x="766" y="21600"/>
                  <a:pt x="916" y="21533"/>
                  <a:pt x="1024" y="21424"/>
                </a:cubicBezTo>
                <a:lnTo>
                  <a:pt x="10800" y="11648"/>
                </a:lnTo>
                <a:lnTo>
                  <a:pt x="20576" y="21424"/>
                </a:lnTo>
                <a:cubicBezTo>
                  <a:pt x="20685" y="21533"/>
                  <a:pt x="20835" y="21600"/>
                  <a:pt x="21000" y="21600"/>
                </a:cubicBezTo>
                <a:cubicBezTo>
                  <a:pt x="21332" y="21600"/>
                  <a:pt x="21600" y="21332"/>
                  <a:pt x="21600" y="21000"/>
                </a:cubicBezTo>
                <a:cubicBezTo>
                  <a:pt x="21600" y="20834"/>
                  <a:pt x="21533" y="20684"/>
                  <a:pt x="21424" y="20576"/>
                </a:cubicBezTo>
                <a:cubicBezTo>
                  <a:pt x="21424" y="20576"/>
                  <a:pt x="11648" y="10800"/>
                  <a:pt x="11648" y="10800"/>
                </a:cubicBezTo>
                <a:close/>
              </a:path>
            </a:pathLst>
          </a:custGeom>
          <a:solidFill>
            <a:srgbClr val="5792CE"/>
          </a:solidFill>
          <a:ln w="12700">
            <a:miter lim="400000"/>
          </a:ln>
        </p:spPr>
        <p:txBody>
          <a:bodyPr lIns="14284" tIns="14284" rIns="14284" bIns="14284"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Tree>
    <p:extLst>
      <p:ext uri="{BB962C8B-B14F-4D97-AF65-F5344CB8AC3E}">
        <p14:creationId xmlns:p14="http://schemas.microsoft.com/office/powerpoint/2010/main" val="11032855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8427BB3-C6E4-BAC5-C500-615395DC02BA}"/>
              </a:ext>
            </a:extLst>
          </p:cNvPr>
          <p:cNvSpPr>
            <a:spLocks noGrp="1"/>
          </p:cNvSpPr>
          <p:nvPr>
            <p:ph type="title"/>
          </p:nvPr>
        </p:nvSpPr>
        <p:spPr>
          <a:xfrm>
            <a:off x="1046922" y="992522"/>
            <a:ext cx="10086975" cy="1053200"/>
          </a:xfrm>
        </p:spPr>
        <p:txBody>
          <a:bodyPr/>
          <a:lstStyle/>
          <a:p>
            <a:r>
              <a:rPr lang="en-GB" b="1" err="1"/>
              <a:t>Případ</a:t>
            </a:r>
            <a:r>
              <a:rPr lang="en-GB" b="1"/>
              <a:t> </a:t>
            </a:r>
            <a:r>
              <a:rPr lang="en-GB" b="1" err="1"/>
              <a:t>dobré</a:t>
            </a:r>
            <a:r>
              <a:rPr lang="en-GB" b="1"/>
              <a:t> </a:t>
            </a:r>
            <a:r>
              <a:rPr lang="en-GB" b="1" err="1"/>
              <a:t>praxe</a:t>
            </a:r>
            <a:r>
              <a:rPr lang="en-GB" b="1"/>
              <a:t>: Combat Harassment Tool (CHAT), </a:t>
            </a:r>
            <a:r>
              <a:rPr lang="en-GB" b="1" err="1"/>
              <a:t>KULeuven</a:t>
            </a:r>
            <a:r>
              <a:rPr lang="en-GB" b="1"/>
              <a:t>, Belgium</a:t>
            </a:r>
            <a:endParaRPr lang="en-US" b="1"/>
          </a:p>
        </p:txBody>
      </p:sp>
      <p:pic>
        <p:nvPicPr>
          <p:cNvPr id="4" name="Picture 3" descr="A group of men looking at a computer&#10;&#10;Description automatically generated">
            <a:extLst>
              <a:ext uri="{FF2B5EF4-FFF2-40B4-BE49-F238E27FC236}">
                <a16:creationId xmlns:a16="http://schemas.microsoft.com/office/drawing/2014/main" id="{6B6439C6-B516-5239-9CE9-764CDBE73201}"/>
              </a:ext>
            </a:extLst>
          </p:cNvPr>
          <p:cNvPicPr>
            <a:picLocks noChangeAspect="1"/>
          </p:cNvPicPr>
          <p:nvPr/>
        </p:nvPicPr>
        <p:blipFill>
          <a:blip r:embed="rId3"/>
          <a:stretch>
            <a:fillRect/>
          </a:stretch>
        </p:blipFill>
        <p:spPr>
          <a:xfrm>
            <a:off x="1989365" y="2209747"/>
            <a:ext cx="7587342" cy="4044149"/>
          </a:xfrm>
          <a:prstGeom prst="rect">
            <a:avLst/>
          </a:prstGeom>
        </p:spPr>
      </p:pic>
    </p:spTree>
    <p:extLst>
      <p:ext uri="{BB962C8B-B14F-4D97-AF65-F5344CB8AC3E}">
        <p14:creationId xmlns:p14="http://schemas.microsoft.com/office/powerpoint/2010/main" val="19826350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FBB536-C4D3-C90E-2F5F-1E2147438223}"/>
              </a:ext>
            </a:extLst>
          </p:cNvPr>
          <p:cNvSpPr>
            <a:spLocks noGrp="1"/>
          </p:cNvSpPr>
          <p:nvPr>
            <p:ph type="title"/>
          </p:nvPr>
        </p:nvSpPr>
        <p:spPr>
          <a:xfrm>
            <a:off x="1046922" y="943026"/>
            <a:ext cx="10086975" cy="778381"/>
          </a:xfrm>
        </p:spPr>
        <p:txBody>
          <a:bodyPr/>
          <a:lstStyle/>
          <a:p>
            <a:r>
              <a:rPr lang="en-GB" b="1" err="1">
                <a:latin typeface="Arial"/>
                <a:cs typeface="Arial"/>
              </a:rPr>
              <a:t>Příklad</a:t>
            </a:r>
            <a:r>
              <a:rPr lang="en-GB" b="1">
                <a:latin typeface="Arial"/>
                <a:cs typeface="Arial"/>
              </a:rPr>
              <a:t> </a:t>
            </a:r>
            <a:r>
              <a:rPr lang="en-GB" b="1" err="1">
                <a:latin typeface="Arial"/>
                <a:cs typeface="Arial"/>
              </a:rPr>
              <a:t>dobré</a:t>
            </a:r>
            <a:r>
              <a:rPr lang="en-GB" b="1">
                <a:latin typeface="Arial"/>
                <a:cs typeface="Arial"/>
              </a:rPr>
              <a:t> </a:t>
            </a:r>
            <a:r>
              <a:rPr lang="en-GB" b="1" err="1">
                <a:latin typeface="Arial"/>
                <a:cs typeface="Arial"/>
              </a:rPr>
              <a:t>praxe</a:t>
            </a:r>
            <a:r>
              <a:rPr lang="en-GB" b="1">
                <a:latin typeface="Arial"/>
                <a:cs typeface="Arial"/>
              </a:rPr>
              <a:t>: </a:t>
            </a:r>
            <a:r>
              <a:rPr lang="en-GB" b="1" i="1" err="1">
                <a:latin typeface="Arial"/>
                <a:cs typeface="Arial"/>
              </a:rPr>
              <a:t>Speakout</a:t>
            </a:r>
            <a:r>
              <a:rPr lang="en-GB" b="1" i="1">
                <a:latin typeface="Arial"/>
                <a:cs typeface="Arial"/>
              </a:rPr>
              <a:t> </a:t>
            </a:r>
            <a:r>
              <a:rPr lang="en-GB" b="1" err="1">
                <a:latin typeface="Arial"/>
                <a:cs typeface="Arial"/>
              </a:rPr>
              <a:t>na</a:t>
            </a:r>
            <a:r>
              <a:rPr lang="en-GB" b="1" i="1">
                <a:latin typeface="Arial"/>
                <a:cs typeface="Arial"/>
              </a:rPr>
              <a:t> </a:t>
            </a:r>
            <a:r>
              <a:rPr lang="en-GB" b="1">
                <a:latin typeface="Arial"/>
                <a:cs typeface="Arial"/>
              </a:rPr>
              <a:t>Technological University of Dublin, Ireland</a:t>
            </a:r>
            <a:endParaRPr lang="en-US" b="1">
              <a:latin typeface="Arial"/>
              <a:cs typeface="Arial"/>
            </a:endParaRPr>
          </a:p>
        </p:txBody>
      </p:sp>
      <p:pic>
        <p:nvPicPr>
          <p:cNvPr id="4" name="Picture 4" descr="A screenshot of a website&#10;&#10;Description automatically generated">
            <a:extLst>
              <a:ext uri="{FF2B5EF4-FFF2-40B4-BE49-F238E27FC236}">
                <a16:creationId xmlns:a16="http://schemas.microsoft.com/office/drawing/2014/main" id="{65E6F9EE-0D25-AAA4-1DB6-A79731F70291}"/>
              </a:ext>
            </a:extLst>
          </p:cNvPr>
          <p:cNvPicPr>
            <a:picLocks noChangeAspect="1"/>
          </p:cNvPicPr>
          <p:nvPr/>
        </p:nvPicPr>
        <p:blipFill>
          <a:blip r:embed="rId3"/>
          <a:stretch>
            <a:fillRect/>
          </a:stretch>
        </p:blipFill>
        <p:spPr>
          <a:xfrm>
            <a:off x="2530055" y="2077975"/>
            <a:ext cx="7119052" cy="4469695"/>
          </a:xfrm>
          <a:prstGeom prst="rect">
            <a:avLst/>
          </a:prstGeom>
        </p:spPr>
      </p:pic>
    </p:spTree>
    <p:extLst>
      <p:ext uri="{BB962C8B-B14F-4D97-AF65-F5344CB8AC3E}">
        <p14:creationId xmlns:p14="http://schemas.microsoft.com/office/powerpoint/2010/main" val="419095988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BE76F77-1087-6364-92B7-5612E33016FA}"/>
              </a:ext>
            </a:extLst>
          </p:cNvPr>
          <p:cNvSpPr txBox="1">
            <a:spLocks/>
          </p:cNvSpPr>
          <p:nvPr/>
        </p:nvSpPr>
        <p:spPr>
          <a:xfrm>
            <a:off x="1046922" y="3428027"/>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pPr algn="ctr"/>
            <a:r>
              <a:rPr lang="en-GB" sz="3200" b="1" dirty="0" err="1">
                <a:solidFill>
                  <a:srgbClr val="FFFFFF"/>
                </a:solidFill>
              </a:rPr>
              <a:t>Obědová</a:t>
            </a:r>
            <a:r>
              <a:rPr lang="en-GB" sz="3200" b="1" dirty="0">
                <a:solidFill>
                  <a:srgbClr val="FFFFFF"/>
                </a:solidFill>
              </a:rPr>
              <a:t> </a:t>
            </a:r>
            <a:r>
              <a:rPr lang="en-GB" sz="3200" b="1" dirty="0" err="1">
                <a:solidFill>
                  <a:srgbClr val="FFFFFF"/>
                </a:solidFill>
              </a:rPr>
              <a:t>pauza</a:t>
            </a:r>
            <a:r>
              <a:rPr lang="en-GB" sz="3200" b="1" dirty="0">
                <a:solidFill>
                  <a:srgbClr val="FFFFFF"/>
                </a:solidFill>
              </a:rPr>
              <a:t> (1 </a:t>
            </a:r>
            <a:r>
              <a:rPr lang="en-GB" sz="3200" b="1" dirty="0" err="1">
                <a:solidFill>
                  <a:srgbClr val="FFFFFF"/>
                </a:solidFill>
              </a:rPr>
              <a:t>hodinu</a:t>
            </a:r>
            <a:r>
              <a:rPr lang="en-GB" sz="3200" b="1" dirty="0">
                <a:solidFill>
                  <a:srgbClr val="FFFFFF"/>
                </a:solidFill>
              </a:rPr>
              <a:t>)</a:t>
            </a:r>
            <a:endParaRPr lang="en-US" sz="3200" b="1" dirty="0"/>
          </a:p>
        </p:txBody>
      </p:sp>
    </p:spTree>
    <p:extLst>
      <p:ext uri="{BB962C8B-B14F-4D97-AF65-F5344CB8AC3E}">
        <p14:creationId xmlns:p14="http://schemas.microsoft.com/office/powerpoint/2010/main" val="12164249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D2EEFDE-1EE3-1C25-B2B0-927EDBB68E9F}"/>
              </a:ext>
            </a:extLst>
          </p:cNvPr>
          <p:cNvSpPr>
            <a:spLocks noGrp="1"/>
          </p:cNvSpPr>
          <p:nvPr>
            <p:ph type="title"/>
          </p:nvPr>
        </p:nvSpPr>
        <p:spPr>
          <a:xfrm>
            <a:off x="1046922" y="1129932"/>
            <a:ext cx="10086975" cy="778381"/>
          </a:xfrm>
        </p:spPr>
        <p:txBody>
          <a:bodyPr/>
          <a:lstStyle/>
          <a:p>
            <a:r>
              <a:rPr lang="en-GB" b="1" err="1">
                <a:latin typeface="Arial"/>
                <a:cs typeface="Arial"/>
              </a:rPr>
              <a:t>Postih</a:t>
            </a:r>
            <a:endParaRPr lang="cs-CZ" err="1"/>
          </a:p>
        </p:txBody>
      </p:sp>
      <p:sp>
        <p:nvSpPr>
          <p:cNvPr id="6" name="TextBox 5">
            <a:extLst>
              <a:ext uri="{FF2B5EF4-FFF2-40B4-BE49-F238E27FC236}">
                <a16:creationId xmlns:a16="http://schemas.microsoft.com/office/drawing/2014/main" id="{E82DCF2D-3234-411E-F909-7CFF4C7AA7C9}"/>
              </a:ext>
            </a:extLst>
          </p:cNvPr>
          <p:cNvSpPr txBox="1"/>
          <p:nvPr/>
        </p:nvSpPr>
        <p:spPr>
          <a:xfrm>
            <a:off x="698167" y="2218287"/>
            <a:ext cx="11081456" cy="3863109"/>
          </a:xfrm>
          <a:prstGeom prst="rect">
            <a:avLst/>
          </a:prstGeom>
          <a:noFill/>
        </p:spPr>
        <p:txBody>
          <a:bodyPr wrap="square" lIns="91440" tIns="45720" rIns="91440" bIns="45720" anchor="t">
            <a:spAutoFit/>
          </a:bodyPr>
          <a:lstStyle/>
          <a:p>
            <a:r>
              <a:rPr lang="en-US" sz="1600" dirty="0" err="1">
                <a:solidFill>
                  <a:srgbClr val="FFFFFF"/>
                </a:solidFill>
                <a:latin typeface="Arial"/>
                <a:ea typeface="+mn-lt"/>
                <a:cs typeface="+mn-lt"/>
              </a:rPr>
              <a:t>Postih</a:t>
            </a:r>
            <a:r>
              <a:rPr lang="en-US" sz="1600" dirty="0">
                <a:solidFill>
                  <a:srgbClr val="FFFFFF"/>
                </a:solidFill>
                <a:latin typeface="Arial"/>
                <a:ea typeface="+mn-lt"/>
                <a:cs typeface="+mn-lt"/>
              </a:rPr>
              <a:t> se </a:t>
            </a:r>
            <a:r>
              <a:rPr lang="en-US" sz="1600" dirty="0" err="1">
                <a:solidFill>
                  <a:srgbClr val="FFFFFF"/>
                </a:solidFill>
                <a:latin typeface="Arial"/>
                <a:ea typeface="+mn-lt"/>
                <a:cs typeface="+mn-lt"/>
              </a:rPr>
              <a:t>týká</a:t>
            </a:r>
            <a:r>
              <a:rPr lang="en-US" sz="1600" dirty="0">
                <a:solidFill>
                  <a:srgbClr val="FFFFFF"/>
                </a:solidFill>
                <a:latin typeface="Arial"/>
                <a:ea typeface="+mn-lt"/>
                <a:cs typeface="+mn-lt"/>
              </a:rPr>
              <a:t> </a:t>
            </a:r>
            <a:r>
              <a:rPr lang="en-US" sz="1600" dirty="0" err="1">
                <a:solidFill>
                  <a:srgbClr val="FFFFFF"/>
                </a:solidFill>
                <a:latin typeface="Arial"/>
                <a:ea typeface="+mn-lt"/>
                <a:cs typeface="+mn-lt"/>
              </a:rPr>
              <a:t>řešení</a:t>
            </a:r>
            <a:r>
              <a:rPr lang="en-US" sz="1600" dirty="0">
                <a:solidFill>
                  <a:srgbClr val="FFFFFF"/>
                </a:solidFill>
                <a:latin typeface="Arial"/>
                <a:ea typeface="+mn-lt"/>
                <a:cs typeface="+mn-lt"/>
              </a:rPr>
              <a:t> </a:t>
            </a:r>
            <a:r>
              <a:rPr lang="en-US" sz="1600" dirty="0" err="1">
                <a:solidFill>
                  <a:srgbClr val="FFFFFF"/>
                </a:solidFill>
                <a:latin typeface="Arial"/>
                <a:ea typeface="+mn-lt"/>
                <a:cs typeface="+mn-lt"/>
              </a:rPr>
              <a:t>případů</a:t>
            </a:r>
            <a:r>
              <a:rPr lang="en-US" sz="1600" dirty="0">
                <a:solidFill>
                  <a:srgbClr val="FFFFFF"/>
                </a:solidFill>
                <a:latin typeface="Arial"/>
                <a:ea typeface="+mn-lt"/>
                <a:cs typeface="+mn-lt"/>
              </a:rPr>
              <a:t> </a:t>
            </a:r>
            <a:r>
              <a:rPr lang="en-US" sz="1600" dirty="0" err="1">
                <a:solidFill>
                  <a:srgbClr val="FFFFFF"/>
                </a:solidFill>
                <a:latin typeface="Arial"/>
                <a:ea typeface="+mn-lt"/>
                <a:cs typeface="+mn-lt"/>
              </a:rPr>
              <a:t>genderově</a:t>
            </a:r>
            <a:r>
              <a:rPr lang="en-US" sz="1600" dirty="0">
                <a:solidFill>
                  <a:srgbClr val="FFFFFF"/>
                </a:solidFill>
                <a:latin typeface="Arial"/>
                <a:ea typeface="+mn-lt"/>
                <a:cs typeface="+mn-lt"/>
              </a:rPr>
              <a:t> </a:t>
            </a:r>
            <a:r>
              <a:rPr lang="en-US" sz="1600" dirty="0" err="1">
                <a:solidFill>
                  <a:srgbClr val="FFFFFF"/>
                </a:solidFill>
                <a:latin typeface="Arial"/>
                <a:ea typeface="+mn-lt"/>
                <a:cs typeface="+mn-lt"/>
              </a:rPr>
              <a:t>podmíněného</a:t>
            </a:r>
            <a:r>
              <a:rPr lang="en-US" sz="1600" dirty="0">
                <a:solidFill>
                  <a:srgbClr val="FFFFFF"/>
                </a:solidFill>
                <a:latin typeface="Arial"/>
                <a:ea typeface="+mn-lt"/>
                <a:cs typeface="+mn-lt"/>
              </a:rPr>
              <a:t> </a:t>
            </a:r>
            <a:r>
              <a:rPr lang="en-US" sz="1600" dirty="0" err="1">
                <a:solidFill>
                  <a:srgbClr val="FFFFFF"/>
                </a:solidFill>
                <a:latin typeface="Arial"/>
                <a:ea typeface="+mn-lt"/>
                <a:cs typeface="+mn-lt"/>
              </a:rPr>
              <a:t>násilí</a:t>
            </a:r>
            <a:r>
              <a:rPr lang="en-US" sz="1600" dirty="0">
                <a:solidFill>
                  <a:srgbClr val="FFFFFF"/>
                </a:solidFill>
                <a:latin typeface="Arial"/>
                <a:ea typeface="+mn-lt"/>
                <a:cs typeface="+mn-lt"/>
              </a:rPr>
              <a:t> ze </a:t>
            </a:r>
            <a:r>
              <a:rPr lang="en-US" sz="1600" dirty="0" err="1">
                <a:solidFill>
                  <a:srgbClr val="FFFFFF"/>
                </a:solidFill>
                <a:latin typeface="Arial"/>
                <a:ea typeface="+mn-lt"/>
                <a:cs typeface="+mn-lt"/>
              </a:rPr>
              <a:t>strany</a:t>
            </a:r>
            <a:r>
              <a:rPr lang="en-US" sz="1600" dirty="0">
                <a:solidFill>
                  <a:srgbClr val="FFFFFF"/>
                </a:solidFill>
                <a:latin typeface="Arial"/>
                <a:ea typeface="+mn-lt"/>
                <a:cs typeface="+mn-lt"/>
              </a:rPr>
              <a:t> </a:t>
            </a:r>
            <a:r>
              <a:rPr lang="en-US" sz="1600" dirty="0" err="1">
                <a:solidFill>
                  <a:srgbClr val="FFFFFF"/>
                </a:solidFill>
                <a:latin typeface="Arial"/>
                <a:ea typeface="+mn-lt"/>
                <a:cs typeface="+mn-lt"/>
              </a:rPr>
              <a:t>instituce</a:t>
            </a:r>
            <a:r>
              <a:rPr lang="en-US" sz="1600" dirty="0">
                <a:solidFill>
                  <a:srgbClr val="FFFFFF"/>
                </a:solidFill>
                <a:latin typeface="Arial"/>
                <a:ea typeface="+mn-lt"/>
                <a:cs typeface="+mn-lt"/>
              </a:rPr>
              <a:t>, </a:t>
            </a:r>
            <a:r>
              <a:rPr lang="en-US" sz="1600" b="1" dirty="0" err="1">
                <a:solidFill>
                  <a:srgbClr val="FFFFFF"/>
                </a:solidFill>
                <a:latin typeface="Arial"/>
                <a:ea typeface="+mn-lt"/>
                <a:cs typeface="+mn-lt"/>
              </a:rPr>
              <a:t>vyšetřovacích</a:t>
            </a:r>
            <a:r>
              <a:rPr lang="en-US" sz="1600" b="1" dirty="0">
                <a:solidFill>
                  <a:srgbClr val="FFFFFF"/>
                </a:solidFill>
                <a:latin typeface="Arial"/>
                <a:ea typeface="+mn-lt"/>
                <a:cs typeface="+mn-lt"/>
              </a:rPr>
              <a:t> </a:t>
            </a:r>
            <a:r>
              <a:rPr lang="en-US" sz="1600" b="1" dirty="0" err="1">
                <a:solidFill>
                  <a:srgbClr val="FFFFFF"/>
                </a:solidFill>
                <a:latin typeface="Arial"/>
                <a:ea typeface="+mn-lt"/>
                <a:cs typeface="+mn-lt"/>
              </a:rPr>
              <a:t>úkonů</a:t>
            </a:r>
            <a:r>
              <a:rPr lang="en-US" sz="1600" b="1" dirty="0">
                <a:solidFill>
                  <a:srgbClr val="FFFFFF"/>
                </a:solidFill>
                <a:latin typeface="Arial"/>
                <a:ea typeface="+mn-lt"/>
                <a:cs typeface="+mn-lt"/>
              </a:rPr>
              <a:t>, </a:t>
            </a:r>
            <a:r>
              <a:rPr lang="en-US" sz="1600" b="1" dirty="0" err="1">
                <a:solidFill>
                  <a:srgbClr val="FFFFFF"/>
                </a:solidFill>
                <a:latin typeface="Arial"/>
                <a:ea typeface="+mn-lt"/>
                <a:cs typeface="+mn-lt"/>
              </a:rPr>
              <a:t>disciplinárních</a:t>
            </a:r>
            <a:r>
              <a:rPr lang="en-US" sz="1600" b="1" dirty="0">
                <a:solidFill>
                  <a:srgbClr val="FFFFFF"/>
                </a:solidFill>
                <a:latin typeface="Arial"/>
                <a:ea typeface="+mn-lt"/>
                <a:cs typeface="+mn-lt"/>
              </a:rPr>
              <a:t> </a:t>
            </a:r>
            <a:r>
              <a:rPr lang="en-US" sz="1600" b="1" dirty="0" err="1">
                <a:solidFill>
                  <a:srgbClr val="FFFFFF"/>
                </a:solidFill>
                <a:latin typeface="Arial"/>
                <a:ea typeface="+mn-lt"/>
                <a:cs typeface="+mn-lt"/>
              </a:rPr>
              <a:t>postupů</a:t>
            </a:r>
            <a:r>
              <a:rPr lang="en-US" sz="1600" dirty="0">
                <a:solidFill>
                  <a:srgbClr val="FFFFFF"/>
                </a:solidFill>
                <a:latin typeface="Arial"/>
                <a:ea typeface="+mn-lt"/>
                <a:cs typeface="+mn-lt"/>
              </a:rPr>
              <a:t> a </a:t>
            </a:r>
            <a:r>
              <a:rPr lang="en-US" sz="1600" dirty="0" err="1">
                <a:solidFill>
                  <a:srgbClr val="FFFFFF"/>
                </a:solidFill>
                <a:latin typeface="Arial"/>
                <a:ea typeface="+mn-lt"/>
                <a:cs typeface="+mn-lt"/>
              </a:rPr>
              <a:t>případně</a:t>
            </a:r>
            <a:r>
              <a:rPr lang="en-US" sz="1600" dirty="0">
                <a:solidFill>
                  <a:srgbClr val="FFFFFF"/>
                </a:solidFill>
                <a:latin typeface="Arial"/>
                <a:ea typeface="+mn-lt"/>
                <a:cs typeface="+mn-lt"/>
              </a:rPr>
              <a:t> </a:t>
            </a:r>
            <a:r>
              <a:rPr lang="en-US" sz="1600" b="1" dirty="0" err="1">
                <a:solidFill>
                  <a:srgbClr val="FFFFFF"/>
                </a:solidFill>
                <a:latin typeface="Arial"/>
                <a:ea typeface="+mn-lt"/>
                <a:cs typeface="+mn-lt"/>
              </a:rPr>
              <a:t>sankcí</a:t>
            </a:r>
            <a:r>
              <a:rPr lang="en-US" sz="1600" b="1" dirty="0">
                <a:solidFill>
                  <a:srgbClr val="FFFFFF"/>
                </a:solidFill>
                <a:latin typeface="Arial"/>
                <a:ea typeface="+mn-lt"/>
                <a:cs typeface="+mn-lt"/>
              </a:rPr>
              <a:t> pro </a:t>
            </a:r>
            <a:r>
              <a:rPr lang="en-US" sz="1600" b="1" dirty="0" err="1">
                <a:solidFill>
                  <a:srgbClr val="FFFFFF"/>
                </a:solidFill>
                <a:latin typeface="Arial"/>
                <a:ea typeface="+mn-lt"/>
                <a:cs typeface="+mn-lt"/>
              </a:rPr>
              <a:t>pachatele</a:t>
            </a:r>
            <a:r>
              <a:rPr lang="en-US" sz="1600" b="1" dirty="0">
                <a:solidFill>
                  <a:srgbClr val="FFFFFF"/>
                </a:solidFill>
                <a:latin typeface="Arial"/>
                <a:ea typeface="+mn-lt"/>
                <a:cs typeface="+mn-lt"/>
              </a:rPr>
              <a:t>*</a:t>
            </a:r>
            <a:r>
              <a:rPr lang="en-US" sz="1600" b="1" dirty="0" err="1">
                <a:solidFill>
                  <a:srgbClr val="FFFFFF"/>
                </a:solidFill>
                <a:latin typeface="Arial"/>
                <a:ea typeface="+mn-lt"/>
                <a:cs typeface="+mn-lt"/>
              </a:rPr>
              <a:t>ky</a:t>
            </a:r>
            <a:r>
              <a:rPr lang="en-US" sz="1600" dirty="0" err="1">
                <a:solidFill>
                  <a:srgbClr val="FFFFFF"/>
                </a:solidFill>
                <a:latin typeface="Arial"/>
                <a:ea typeface="+mn-lt"/>
                <a:cs typeface="+mn-lt"/>
              </a:rPr>
              <a:t>.</a:t>
            </a:r>
            <a:r>
              <a:rPr lang="en-US" sz="1600" dirty="0">
                <a:solidFill>
                  <a:srgbClr val="FFFFFF"/>
                </a:solidFill>
                <a:latin typeface="Arial"/>
                <a:ea typeface="+mn-lt"/>
                <a:cs typeface="+mn-lt"/>
              </a:rPr>
              <a:t> V </a:t>
            </a:r>
            <a:r>
              <a:rPr lang="en-US" sz="1600" dirty="0" err="1">
                <a:solidFill>
                  <a:srgbClr val="FFFFFF"/>
                </a:solidFill>
                <a:latin typeface="Arial"/>
                <a:ea typeface="+mn-lt"/>
                <a:cs typeface="+mn-lt"/>
              </a:rPr>
              <a:t>některých</a:t>
            </a:r>
            <a:r>
              <a:rPr lang="en-US" sz="1600" dirty="0">
                <a:solidFill>
                  <a:srgbClr val="FFFFFF"/>
                </a:solidFill>
                <a:latin typeface="Arial"/>
                <a:ea typeface="+mn-lt"/>
                <a:cs typeface="+mn-lt"/>
              </a:rPr>
              <a:t> </a:t>
            </a:r>
            <a:r>
              <a:rPr lang="en-US" sz="1600" dirty="0" err="1">
                <a:solidFill>
                  <a:srgbClr val="FFFFFF"/>
                </a:solidFill>
                <a:latin typeface="Arial"/>
                <a:ea typeface="+mn-lt"/>
                <a:cs typeface="+mn-lt"/>
              </a:rPr>
              <a:t>případech</a:t>
            </a:r>
            <a:r>
              <a:rPr lang="en-US" sz="1600" dirty="0">
                <a:solidFill>
                  <a:srgbClr val="FFFFFF"/>
                </a:solidFill>
                <a:latin typeface="Arial"/>
                <a:ea typeface="+mn-lt"/>
                <a:cs typeface="+mn-lt"/>
              </a:rPr>
              <a:t> </a:t>
            </a:r>
            <a:r>
              <a:rPr lang="en-US" sz="1600" dirty="0" err="1">
                <a:solidFill>
                  <a:srgbClr val="FFFFFF"/>
                </a:solidFill>
                <a:latin typeface="Arial"/>
                <a:ea typeface="+mn-lt"/>
                <a:cs typeface="+mn-lt"/>
              </a:rPr>
              <a:t>může</a:t>
            </a:r>
            <a:r>
              <a:rPr lang="en-US" sz="1600" dirty="0">
                <a:solidFill>
                  <a:srgbClr val="FFFFFF"/>
                </a:solidFill>
                <a:latin typeface="Arial"/>
                <a:ea typeface="+mn-lt"/>
                <a:cs typeface="+mn-lt"/>
              </a:rPr>
              <a:t> </a:t>
            </a:r>
            <a:r>
              <a:rPr lang="en-US" sz="1600" dirty="0" err="1">
                <a:solidFill>
                  <a:srgbClr val="FFFFFF"/>
                </a:solidFill>
                <a:latin typeface="Arial"/>
                <a:ea typeface="+mn-lt"/>
                <a:cs typeface="+mn-lt"/>
              </a:rPr>
              <a:t>zahrnovat</a:t>
            </a:r>
            <a:r>
              <a:rPr lang="en-US" sz="1600" dirty="0">
                <a:solidFill>
                  <a:srgbClr val="FFFFFF"/>
                </a:solidFill>
                <a:latin typeface="Arial"/>
                <a:ea typeface="+mn-lt"/>
                <a:cs typeface="+mn-lt"/>
              </a:rPr>
              <a:t> </a:t>
            </a:r>
            <a:r>
              <a:rPr lang="en-US" sz="1600" dirty="0" err="1">
                <a:solidFill>
                  <a:srgbClr val="FFFFFF"/>
                </a:solidFill>
                <a:latin typeface="Arial"/>
                <a:ea typeface="+mn-lt"/>
                <a:cs typeface="+mn-lt"/>
              </a:rPr>
              <a:t>také</a:t>
            </a:r>
            <a:r>
              <a:rPr lang="en-US" sz="1600" dirty="0">
                <a:solidFill>
                  <a:srgbClr val="FFFFFF"/>
                </a:solidFill>
                <a:latin typeface="Arial"/>
                <a:ea typeface="+mn-lt"/>
                <a:cs typeface="+mn-lt"/>
              </a:rPr>
              <a:t> </a:t>
            </a:r>
            <a:r>
              <a:rPr lang="en-US" sz="1600" b="1" dirty="0" err="1">
                <a:solidFill>
                  <a:srgbClr val="FFFFFF"/>
                </a:solidFill>
                <a:latin typeface="Arial"/>
                <a:ea typeface="+mn-lt"/>
                <a:cs typeface="+mn-lt"/>
              </a:rPr>
              <a:t>soudní</a:t>
            </a:r>
            <a:r>
              <a:rPr lang="en-US" sz="1600" b="1" dirty="0">
                <a:solidFill>
                  <a:srgbClr val="FFFFFF"/>
                </a:solidFill>
                <a:latin typeface="Arial"/>
                <a:ea typeface="+mn-lt"/>
                <a:cs typeface="+mn-lt"/>
              </a:rPr>
              <a:t> </a:t>
            </a:r>
            <a:r>
              <a:rPr lang="en-US" sz="1600" b="1" dirty="0" err="1">
                <a:solidFill>
                  <a:srgbClr val="FFFFFF"/>
                </a:solidFill>
                <a:latin typeface="Arial"/>
                <a:ea typeface="+mn-lt"/>
                <a:cs typeface="+mn-lt"/>
              </a:rPr>
              <a:t>řízení</a:t>
            </a:r>
            <a:r>
              <a:rPr lang="en-US" sz="1600" b="1" dirty="0">
                <a:solidFill>
                  <a:srgbClr val="FFFFFF"/>
                </a:solidFill>
                <a:latin typeface="Arial"/>
                <a:ea typeface="+mn-lt"/>
                <a:cs typeface="+mn-lt"/>
              </a:rPr>
              <a:t>,</a:t>
            </a:r>
            <a:r>
              <a:rPr lang="en-US" sz="1600" dirty="0">
                <a:solidFill>
                  <a:srgbClr val="FFFFFF"/>
                </a:solidFill>
                <a:latin typeface="Arial"/>
                <a:ea typeface="+mn-lt"/>
                <a:cs typeface="+mn-lt"/>
              </a:rPr>
              <a:t> </a:t>
            </a:r>
            <a:r>
              <a:rPr lang="en-US" sz="1600" dirty="0" err="1">
                <a:solidFill>
                  <a:srgbClr val="FFFFFF"/>
                </a:solidFill>
                <a:latin typeface="Arial"/>
                <a:ea typeface="+mn-lt"/>
                <a:cs typeface="+mn-lt"/>
              </a:rPr>
              <a:t>včetně</a:t>
            </a:r>
            <a:r>
              <a:rPr lang="en-US" sz="1600" dirty="0">
                <a:solidFill>
                  <a:srgbClr val="FFFFFF"/>
                </a:solidFill>
                <a:latin typeface="Arial"/>
                <a:ea typeface="+mn-lt"/>
                <a:cs typeface="+mn-lt"/>
              </a:rPr>
              <a:t> </a:t>
            </a:r>
            <a:r>
              <a:rPr lang="en-US" sz="1600" dirty="0" err="1">
                <a:solidFill>
                  <a:srgbClr val="FFFFFF"/>
                </a:solidFill>
                <a:latin typeface="Arial"/>
                <a:ea typeface="+mn-lt"/>
                <a:cs typeface="+mn-lt"/>
              </a:rPr>
              <a:t>soudních</a:t>
            </a:r>
            <a:r>
              <a:rPr lang="en-US" sz="1600" dirty="0">
                <a:solidFill>
                  <a:srgbClr val="FFFFFF"/>
                </a:solidFill>
                <a:latin typeface="Arial"/>
                <a:ea typeface="+mn-lt"/>
                <a:cs typeface="+mn-lt"/>
              </a:rPr>
              <a:t> </a:t>
            </a:r>
            <a:r>
              <a:rPr lang="en-US" sz="1600" dirty="0" err="1">
                <a:solidFill>
                  <a:srgbClr val="FFFFFF"/>
                </a:solidFill>
                <a:latin typeface="Arial"/>
                <a:ea typeface="+mn-lt"/>
                <a:cs typeface="+mn-lt"/>
              </a:rPr>
              <a:t>případů</a:t>
            </a:r>
            <a:r>
              <a:rPr lang="en-US" sz="1600" dirty="0">
                <a:solidFill>
                  <a:srgbClr val="FFFFFF"/>
                </a:solidFill>
                <a:latin typeface="Arial"/>
                <a:ea typeface="+mn-lt"/>
                <a:cs typeface="+mn-lt"/>
              </a:rPr>
              <a:t>, pro </a:t>
            </a:r>
            <a:r>
              <a:rPr lang="en-US" sz="1600" dirty="0" err="1">
                <a:solidFill>
                  <a:srgbClr val="FFFFFF"/>
                </a:solidFill>
                <a:latin typeface="Arial"/>
                <a:ea typeface="+mn-lt"/>
                <a:cs typeface="+mn-lt"/>
              </a:rPr>
              <a:t>trestné</a:t>
            </a:r>
            <a:r>
              <a:rPr lang="en-US" sz="1600" dirty="0">
                <a:solidFill>
                  <a:srgbClr val="FFFFFF"/>
                </a:solidFill>
                <a:latin typeface="Arial"/>
                <a:ea typeface="+mn-lt"/>
                <a:cs typeface="+mn-lt"/>
              </a:rPr>
              <a:t> </a:t>
            </a:r>
            <a:r>
              <a:rPr lang="en-US" sz="1600" dirty="0" err="1">
                <a:solidFill>
                  <a:srgbClr val="FFFFFF"/>
                </a:solidFill>
                <a:latin typeface="Arial"/>
                <a:ea typeface="+mn-lt"/>
                <a:cs typeface="+mn-lt"/>
              </a:rPr>
              <a:t>činy</a:t>
            </a:r>
            <a:r>
              <a:rPr lang="en-US" sz="1600" dirty="0">
                <a:solidFill>
                  <a:srgbClr val="FFFFFF"/>
                </a:solidFill>
                <a:latin typeface="Arial"/>
                <a:ea typeface="+mn-lt"/>
                <a:cs typeface="+mn-lt"/>
              </a:rPr>
              <a:t> a </a:t>
            </a:r>
            <a:r>
              <a:rPr lang="en-US" sz="1600" dirty="0" err="1">
                <a:solidFill>
                  <a:srgbClr val="FFFFFF"/>
                </a:solidFill>
                <a:latin typeface="Arial"/>
                <a:ea typeface="+mn-lt"/>
                <a:cs typeface="+mn-lt"/>
              </a:rPr>
              <a:t>občanskoprávní</a:t>
            </a:r>
            <a:r>
              <a:rPr lang="en-US" sz="1600" dirty="0">
                <a:solidFill>
                  <a:srgbClr val="FFFFFF"/>
                </a:solidFill>
                <a:latin typeface="Arial"/>
                <a:ea typeface="+mn-lt"/>
                <a:cs typeface="+mn-lt"/>
              </a:rPr>
              <a:t> </a:t>
            </a:r>
            <a:r>
              <a:rPr lang="en-US" sz="1600" dirty="0" err="1">
                <a:solidFill>
                  <a:srgbClr val="FFFFFF"/>
                </a:solidFill>
                <a:latin typeface="Arial"/>
                <a:ea typeface="+mn-lt"/>
                <a:cs typeface="+mn-lt"/>
              </a:rPr>
              <a:t>delikty</a:t>
            </a:r>
            <a:r>
              <a:rPr lang="en-US" sz="1600" dirty="0">
                <a:solidFill>
                  <a:srgbClr val="FFFFFF"/>
                </a:solidFill>
                <a:latin typeface="Arial"/>
                <a:ea typeface="+mn-lt"/>
                <a:cs typeface="+mn-lt"/>
              </a:rPr>
              <a:t>. </a:t>
            </a:r>
            <a:endParaRPr lang="cs-CZ" sz="1600" dirty="0">
              <a:solidFill>
                <a:srgbClr val="000000"/>
              </a:solidFill>
              <a:latin typeface="Arial"/>
              <a:ea typeface="Open Sans"/>
              <a:cs typeface="Arial"/>
            </a:endParaRPr>
          </a:p>
          <a:p>
            <a:endParaRPr lang="en-US" sz="1600" dirty="0">
              <a:solidFill>
                <a:srgbClr val="FFFFFF"/>
              </a:solidFill>
              <a:latin typeface="Arial"/>
              <a:ea typeface="Open Sans"/>
              <a:cs typeface="Arial"/>
            </a:endParaRPr>
          </a:p>
          <a:p>
            <a:r>
              <a:rPr lang="en-US" sz="1600" dirty="0">
                <a:solidFill>
                  <a:srgbClr val="FFFFFF"/>
                </a:solidFill>
                <a:latin typeface="Arial"/>
                <a:ea typeface="Open Sans"/>
                <a:cs typeface="Arial"/>
              </a:rPr>
              <a:t>Je </a:t>
            </a:r>
            <a:r>
              <a:rPr lang="en-US" sz="1600" dirty="0" err="1">
                <a:solidFill>
                  <a:srgbClr val="FFFFFF"/>
                </a:solidFill>
                <a:latin typeface="Arial"/>
                <a:ea typeface="Open Sans"/>
                <a:cs typeface="Arial"/>
              </a:rPr>
              <a:t>potřeba</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vzít</a:t>
            </a:r>
            <a:r>
              <a:rPr lang="en-US" sz="1600" dirty="0">
                <a:solidFill>
                  <a:srgbClr val="FFFFFF"/>
                </a:solidFill>
                <a:latin typeface="Arial"/>
                <a:ea typeface="Open Sans"/>
                <a:cs typeface="Arial"/>
              </a:rPr>
              <a:t> v </a:t>
            </a:r>
            <a:r>
              <a:rPr lang="en-US" sz="1600" dirty="0" err="1">
                <a:solidFill>
                  <a:srgbClr val="FFFFFF"/>
                </a:solidFill>
                <a:latin typeface="Arial"/>
                <a:ea typeface="Open Sans"/>
                <a:cs typeface="Arial"/>
              </a:rPr>
              <a:t>úvahu</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následující</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prvky</a:t>
            </a:r>
            <a:r>
              <a:rPr lang="en-US" sz="1600" dirty="0">
                <a:solidFill>
                  <a:srgbClr val="FFFFFF"/>
                </a:solidFill>
                <a:latin typeface="Arial"/>
                <a:ea typeface="Open Sans"/>
                <a:cs typeface="Arial"/>
              </a:rPr>
              <a:t>:</a:t>
            </a:r>
          </a:p>
          <a:p>
            <a:pPr marL="285750" indent="-285750">
              <a:lnSpc>
                <a:spcPct val="150000"/>
              </a:lnSpc>
              <a:buFont typeface="Arial" panose="020B0604020202020204" pitchFamily="34" charset="0"/>
              <a:buChar char="•"/>
            </a:pPr>
            <a:r>
              <a:rPr lang="en-US" sz="1600" b="1" dirty="0" err="1">
                <a:solidFill>
                  <a:srgbClr val="FFFFFF"/>
                </a:solidFill>
                <a:latin typeface="Arial"/>
                <a:ea typeface="+mn-lt"/>
                <a:cs typeface="+mn-lt"/>
              </a:rPr>
              <a:t>Jasné</a:t>
            </a:r>
            <a:r>
              <a:rPr lang="en-US" sz="1600" b="1" dirty="0">
                <a:solidFill>
                  <a:srgbClr val="FFFFFF"/>
                </a:solidFill>
                <a:latin typeface="Arial"/>
                <a:ea typeface="+mn-lt"/>
                <a:cs typeface="+mn-lt"/>
              </a:rPr>
              <a:t>, </a:t>
            </a:r>
            <a:r>
              <a:rPr lang="en-US" sz="1600" b="1" dirty="0" err="1">
                <a:solidFill>
                  <a:srgbClr val="FFFFFF"/>
                </a:solidFill>
                <a:latin typeface="Arial"/>
                <a:ea typeface="+mn-lt"/>
                <a:cs typeface="+mn-lt"/>
              </a:rPr>
              <a:t>dostupné</a:t>
            </a:r>
            <a:r>
              <a:rPr lang="en-US" sz="1600" b="1" dirty="0">
                <a:solidFill>
                  <a:srgbClr val="FFFFFF"/>
                </a:solidFill>
                <a:latin typeface="Arial"/>
                <a:ea typeface="+mn-lt"/>
                <a:cs typeface="+mn-lt"/>
              </a:rPr>
              <a:t> a </a:t>
            </a:r>
            <a:r>
              <a:rPr lang="en-US" sz="1600" b="1" dirty="0" err="1">
                <a:solidFill>
                  <a:srgbClr val="FFFFFF"/>
                </a:solidFill>
                <a:latin typeface="Arial"/>
                <a:ea typeface="+mn-lt"/>
                <a:cs typeface="+mn-lt"/>
              </a:rPr>
              <a:t>transparentní</a:t>
            </a:r>
            <a:r>
              <a:rPr lang="en-US" sz="1600" b="1" dirty="0">
                <a:solidFill>
                  <a:srgbClr val="FFFFFF"/>
                </a:solidFill>
                <a:latin typeface="Arial"/>
                <a:ea typeface="+mn-lt"/>
                <a:cs typeface="+mn-lt"/>
              </a:rPr>
              <a:t> </a:t>
            </a:r>
            <a:r>
              <a:rPr lang="en-US" sz="1600" b="1" dirty="0" err="1">
                <a:solidFill>
                  <a:srgbClr val="FFFFFF"/>
                </a:solidFill>
                <a:latin typeface="Arial"/>
                <a:ea typeface="+mn-lt"/>
                <a:cs typeface="+mn-lt"/>
              </a:rPr>
              <a:t>postupy</a:t>
            </a:r>
            <a:r>
              <a:rPr lang="en-US" sz="1600" b="1" dirty="0">
                <a:solidFill>
                  <a:srgbClr val="FFFFFF"/>
                </a:solidFill>
                <a:latin typeface="Arial"/>
                <a:ea typeface="+mn-lt"/>
                <a:cs typeface="+mn-lt"/>
              </a:rPr>
              <a:t> </a:t>
            </a:r>
            <a:r>
              <a:rPr lang="en-US" sz="1600" dirty="0">
                <a:solidFill>
                  <a:srgbClr val="FFFFFF"/>
                </a:solidFill>
                <a:latin typeface="Arial"/>
                <a:ea typeface="+mn-lt"/>
                <a:cs typeface="+mn-lt"/>
              </a:rPr>
              <a:t>pro </a:t>
            </a:r>
            <a:r>
              <a:rPr lang="en-US" sz="1600" dirty="0" err="1">
                <a:solidFill>
                  <a:srgbClr val="FFFFFF"/>
                </a:solidFill>
                <a:latin typeface="Arial"/>
                <a:ea typeface="+mn-lt"/>
                <a:cs typeface="+mn-lt"/>
              </a:rPr>
              <a:t>řešení</a:t>
            </a:r>
            <a:r>
              <a:rPr lang="en-US" sz="1600" dirty="0">
                <a:solidFill>
                  <a:srgbClr val="FFFFFF"/>
                </a:solidFill>
                <a:latin typeface="Arial"/>
                <a:ea typeface="+mn-lt"/>
                <a:cs typeface="+mn-lt"/>
              </a:rPr>
              <a:t> </a:t>
            </a:r>
            <a:r>
              <a:rPr lang="en-US" sz="1600" dirty="0" err="1">
                <a:solidFill>
                  <a:srgbClr val="FFFFFF"/>
                </a:solidFill>
                <a:latin typeface="Arial"/>
                <a:ea typeface="+mn-lt"/>
                <a:cs typeface="+mn-lt"/>
              </a:rPr>
              <a:t>incidentů</a:t>
            </a:r>
            <a:r>
              <a:rPr lang="en-US" sz="1600" dirty="0">
                <a:solidFill>
                  <a:srgbClr val="FFFFFF"/>
                </a:solidFill>
                <a:latin typeface="Arial"/>
                <a:ea typeface="+mn-lt"/>
                <a:cs typeface="+mn-lt"/>
              </a:rPr>
              <a:t> a </a:t>
            </a:r>
            <a:r>
              <a:rPr lang="en-US" sz="1600" dirty="0" err="1">
                <a:solidFill>
                  <a:srgbClr val="FFFFFF"/>
                </a:solidFill>
                <a:latin typeface="Arial"/>
                <a:ea typeface="+mn-lt"/>
                <a:cs typeface="+mn-lt"/>
              </a:rPr>
              <a:t>stížností</a:t>
            </a:r>
            <a:r>
              <a:rPr lang="en-US" sz="1600" dirty="0">
                <a:solidFill>
                  <a:srgbClr val="FFFFFF"/>
                </a:solidFill>
                <a:latin typeface="Arial"/>
                <a:ea typeface="+mn-lt"/>
                <a:cs typeface="+mn-lt"/>
              </a:rPr>
              <a:t>;</a:t>
            </a:r>
            <a:endParaRPr lang="en-US" sz="1600" dirty="0">
              <a:solidFill>
                <a:srgbClr val="FFFFFF"/>
              </a:solidFill>
              <a:latin typeface="Arial"/>
              <a:ea typeface="Open Sans"/>
              <a:cs typeface="Open Sans"/>
            </a:endParaRPr>
          </a:p>
          <a:p>
            <a:pPr marL="285750" indent="-285750">
              <a:lnSpc>
                <a:spcPct val="150000"/>
              </a:lnSpc>
              <a:buFont typeface="Arial" panose="020B0604020202020204" pitchFamily="34" charset="0"/>
              <a:buChar char="•"/>
            </a:pPr>
            <a:r>
              <a:rPr lang="en-US" sz="1600" b="1" dirty="0" err="1">
                <a:solidFill>
                  <a:srgbClr val="FFFFFF"/>
                </a:solidFill>
                <a:latin typeface="Arial"/>
                <a:ea typeface="+mn-lt"/>
                <a:cs typeface="+mn-lt"/>
              </a:rPr>
              <a:t>Přiměřené</a:t>
            </a:r>
            <a:r>
              <a:rPr lang="en-US" sz="1600" b="1" dirty="0">
                <a:solidFill>
                  <a:srgbClr val="FFFFFF"/>
                </a:solidFill>
                <a:latin typeface="Arial"/>
                <a:ea typeface="+mn-lt"/>
                <a:cs typeface="+mn-lt"/>
              </a:rPr>
              <a:t> </a:t>
            </a:r>
            <a:r>
              <a:rPr lang="en-US" sz="1600" b="1" dirty="0" err="1">
                <a:solidFill>
                  <a:srgbClr val="FFFFFF"/>
                </a:solidFill>
                <a:latin typeface="Arial"/>
                <a:ea typeface="+mn-lt"/>
                <a:cs typeface="+mn-lt"/>
              </a:rPr>
              <a:t>časové</a:t>
            </a:r>
            <a:r>
              <a:rPr lang="en-US" sz="1600" b="1" dirty="0">
                <a:solidFill>
                  <a:srgbClr val="FFFFFF"/>
                </a:solidFill>
                <a:latin typeface="Arial"/>
                <a:ea typeface="+mn-lt"/>
                <a:cs typeface="+mn-lt"/>
              </a:rPr>
              <a:t> </a:t>
            </a:r>
            <a:r>
              <a:rPr lang="en-US" sz="1600" b="1" dirty="0" err="1">
                <a:solidFill>
                  <a:srgbClr val="FFFFFF"/>
                </a:solidFill>
                <a:latin typeface="Arial"/>
                <a:ea typeface="+mn-lt"/>
                <a:cs typeface="+mn-lt"/>
              </a:rPr>
              <a:t>lhůty</a:t>
            </a:r>
            <a:r>
              <a:rPr lang="en-US" sz="1600" dirty="0">
                <a:solidFill>
                  <a:srgbClr val="FFFFFF"/>
                </a:solidFill>
                <a:latin typeface="Arial"/>
                <a:ea typeface="+mn-lt"/>
                <a:cs typeface="+mn-lt"/>
              </a:rPr>
              <a:t> </a:t>
            </a:r>
            <a:r>
              <a:rPr lang="en-US" sz="1600" dirty="0" err="1">
                <a:solidFill>
                  <a:srgbClr val="FFFFFF"/>
                </a:solidFill>
                <a:latin typeface="Arial"/>
                <a:ea typeface="+mn-lt"/>
                <a:cs typeface="+mn-lt"/>
              </a:rPr>
              <a:t>mezi</a:t>
            </a:r>
            <a:r>
              <a:rPr lang="en-US" sz="1600" dirty="0">
                <a:solidFill>
                  <a:srgbClr val="FFFFFF"/>
                </a:solidFill>
                <a:latin typeface="Arial"/>
                <a:ea typeface="+mn-lt"/>
                <a:cs typeface="+mn-lt"/>
              </a:rPr>
              <a:t> </a:t>
            </a:r>
            <a:r>
              <a:rPr lang="en-US" sz="1600" dirty="0" err="1">
                <a:solidFill>
                  <a:srgbClr val="FFFFFF"/>
                </a:solidFill>
                <a:latin typeface="Arial"/>
                <a:ea typeface="+mn-lt"/>
                <a:cs typeface="+mn-lt"/>
              </a:rPr>
              <a:t>stížností</a:t>
            </a:r>
            <a:r>
              <a:rPr lang="en-US" sz="1600" dirty="0">
                <a:solidFill>
                  <a:srgbClr val="FFFFFF"/>
                </a:solidFill>
                <a:latin typeface="Arial"/>
                <a:ea typeface="+mn-lt"/>
                <a:cs typeface="+mn-lt"/>
              </a:rPr>
              <a:t>, </a:t>
            </a:r>
            <a:r>
              <a:rPr lang="en-US" sz="1600" dirty="0" err="1">
                <a:solidFill>
                  <a:srgbClr val="FFFFFF"/>
                </a:solidFill>
                <a:latin typeface="Arial"/>
                <a:ea typeface="+mn-lt"/>
                <a:cs typeface="+mn-lt"/>
              </a:rPr>
              <a:t>šetřením</a:t>
            </a:r>
            <a:r>
              <a:rPr lang="en-US" sz="1600" dirty="0">
                <a:solidFill>
                  <a:srgbClr val="FFFFFF"/>
                </a:solidFill>
                <a:latin typeface="Arial"/>
                <a:ea typeface="+mn-lt"/>
                <a:cs typeface="+mn-lt"/>
              </a:rPr>
              <a:t> a </a:t>
            </a:r>
            <a:r>
              <a:rPr lang="en-US" sz="1600" dirty="0" err="1">
                <a:solidFill>
                  <a:srgbClr val="FFFFFF"/>
                </a:solidFill>
                <a:latin typeface="Arial"/>
                <a:ea typeface="+mn-lt"/>
                <a:cs typeface="+mn-lt"/>
              </a:rPr>
              <a:t>rozhodnutím</a:t>
            </a:r>
            <a:r>
              <a:rPr lang="en-US" sz="1600" dirty="0">
                <a:solidFill>
                  <a:srgbClr val="FFFFFF"/>
                </a:solidFill>
                <a:latin typeface="Arial"/>
                <a:ea typeface="+mn-lt"/>
                <a:cs typeface="+mn-lt"/>
              </a:rPr>
              <a:t>/</a:t>
            </a:r>
            <a:r>
              <a:rPr lang="en-US" sz="1600" dirty="0" err="1">
                <a:solidFill>
                  <a:srgbClr val="FFFFFF"/>
                </a:solidFill>
                <a:latin typeface="Arial"/>
                <a:ea typeface="+mn-lt"/>
                <a:cs typeface="+mn-lt"/>
              </a:rPr>
              <a:t>sankcí</a:t>
            </a:r>
            <a:r>
              <a:rPr lang="en-US" sz="1600" dirty="0">
                <a:solidFill>
                  <a:srgbClr val="FFFFFF"/>
                </a:solidFill>
                <a:latin typeface="Arial"/>
                <a:ea typeface="+mn-lt"/>
                <a:cs typeface="+mn-lt"/>
              </a:rPr>
              <a:t>.</a:t>
            </a:r>
            <a:endParaRPr lang="en-US" sz="1600" dirty="0">
              <a:latin typeface="Arial"/>
              <a:ea typeface="Open Sans"/>
              <a:cs typeface="Open Sans"/>
            </a:endParaRPr>
          </a:p>
          <a:p>
            <a:pPr marL="285750" indent="-285750">
              <a:lnSpc>
                <a:spcPct val="150000"/>
              </a:lnSpc>
              <a:buFont typeface="Arial" panose="020B0604020202020204" pitchFamily="34" charset="0"/>
              <a:buChar char="•"/>
            </a:pPr>
            <a:r>
              <a:rPr lang="en-US" sz="1600" b="1" dirty="0" err="1">
                <a:solidFill>
                  <a:srgbClr val="FFFFFF"/>
                </a:solidFill>
                <a:latin typeface="Arial"/>
                <a:ea typeface="Open Sans"/>
                <a:cs typeface="Arial"/>
              </a:rPr>
              <a:t>Tzv</a:t>
            </a:r>
            <a:r>
              <a:rPr lang="en-US" sz="1600" b="1" dirty="0">
                <a:solidFill>
                  <a:srgbClr val="FFFFFF"/>
                </a:solidFill>
                <a:latin typeface="Arial"/>
                <a:ea typeface="Open Sans"/>
                <a:cs typeface="Arial"/>
              </a:rPr>
              <a:t>. victim-</a:t>
            </a:r>
            <a:r>
              <a:rPr lang="en-US" sz="1600" b="1" dirty="0" err="1">
                <a:solidFill>
                  <a:srgbClr val="FFFFFF"/>
                </a:solidFill>
                <a:latin typeface="Arial"/>
                <a:ea typeface="Open Sans"/>
                <a:cs typeface="Arial"/>
              </a:rPr>
              <a:t>centred</a:t>
            </a:r>
            <a:r>
              <a:rPr lang="en-US" sz="1600" b="1" dirty="0">
                <a:solidFill>
                  <a:srgbClr val="FFFFFF"/>
                </a:solidFill>
                <a:latin typeface="Arial"/>
                <a:ea typeface="Open Sans"/>
                <a:cs typeface="Arial"/>
              </a:rPr>
              <a:t>, trauma-</a:t>
            </a:r>
            <a:r>
              <a:rPr lang="en-US" sz="1600" b="1" dirty="0" err="1">
                <a:solidFill>
                  <a:srgbClr val="FFFFFF"/>
                </a:solidFill>
                <a:latin typeface="Arial"/>
                <a:ea typeface="Open Sans"/>
                <a:cs typeface="Arial"/>
              </a:rPr>
              <a:t>informovaný</a:t>
            </a:r>
            <a:r>
              <a:rPr lang="en-US" sz="1600" b="1" dirty="0">
                <a:solidFill>
                  <a:srgbClr val="FFFFFF"/>
                </a:solidFill>
                <a:latin typeface="Arial"/>
                <a:ea typeface="Open Sans"/>
                <a:cs typeface="Arial"/>
              </a:rPr>
              <a:t> a </a:t>
            </a:r>
            <a:r>
              <a:rPr lang="en-US" sz="1600" b="1" dirty="0" err="1">
                <a:solidFill>
                  <a:srgbClr val="FFFFFF"/>
                </a:solidFill>
                <a:latin typeface="Arial"/>
                <a:ea typeface="Open Sans"/>
                <a:cs typeface="Arial"/>
              </a:rPr>
              <a:t>genderově</a:t>
            </a:r>
            <a:r>
              <a:rPr lang="en-US" sz="1600" b="1" dirty="0">
                <a:solidFill>
                  <a:srgbClr val="FFFFFF"/>
                </a:solidFill>
                <a:latin typeface="Arial"/>
                <a:ea typeface="Open Sans"/>
                <a:cs typeface="Arial"/>
              </a:rPr>
              <a:t> </a:t>
            </a:r>
            <a:r>
              <a:rPr lang="en-US" sz="1600" b="1" dirty="0" err="1">
                <a:solidFill>
                  <a:srgbClr val="FFFFFF"/>
                </a:solidFill>
                <a:latin typeface="Arial"/>
                <a:ea typeface="Open Sans"/>
                <a:cs typeface="Arial"/>
              </a:rPr>
              <a:t>citlivý</a:t>
            </a:r>
            <a:r>
              <a:rPr lang="en-US" sz="1600" b="1" dirty="0">
                <a:solidFill>
                  <a:srgbClr val="FFFFFF"/>
                </a:solidFill>
                <a:latin typeface="Arial"/>
                <a:ea typeface="Open Sans"/>
                <a:cs typeface="Arial"/>
              </a:rPr>
              <a:t> </a:t>
            </a:r>
            <a:r>
              <a:rPr lang="en-US" sz="1600" b="1" dirty="0" err="1">
                <a:solidFill>
                  <a:srgbClr val="FFFFFF"/>
                </a:solidFill>
                <a:latin typeface="Arial"/>
                <a:ea typeface="Open Sans"/>
                <a:cs typeface="Arial"/>
              </a:rPr>
              <a:t>přístup</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ve</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všech</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fázích</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šetření</a:t>
            </a:r>
            <a:r>
              <a:rPr lang="en-US" sz="1600" dirty="0">
                <a:solidFill>
                  <a:srgbClr val="FFFFFF"/>
                </a:solidFill>
                <a:latin typeface="Arial"/>
                <a:ea typeface="Open Sans"/>
                <a:cs typeface="Arial"/>
              </a:rPr>
              <a:t>;</a:t>
            </a:r>
          </a:p>
          <a:p>
            <a:pPr marL="285750" indent="-285750">
              <a:lnSpc>
                <a:spcPct val="150000"/>
              </a:lnSpc>
              <a:buFont typeface="Arial" panose="020B0604020202020204" pitchFamily="34" charset="0"/>
              <a:buChar char="•"/>
            </a:pPr>
            <a:r>
              <a:rPr lang="en-US" sz="1600" b="1" dirty="0" err="1">
                <a:solidFill>
                  <a:srgbClr val="FFFFFF"/>
                </a:solidFill>
                <a:latin typeface="Arial"/>
                <a:ea typeface="+mn-lt"/>
                <a:cs typeface="+mn-lt"/>
              </a:rPr>
              <a:t>Efektivní</a:t>
            </a:r>
            <a:r>
              <a:rPr lang="en-US" sz="1600" b="1" dirty="0">
                <a:solidFill>
                  <a:srgbClr val="FFFFFF"/>
                </a:solidFill>
                <a:latin typeface="Arial"/>
                <a:ea typeface="+mn-lt"/>
                <a:cs typeface="+mn-lt"/>
              </a:rPr>
              <a:t> </a:t>
            </a:r>
            <a:r>
              <a:rPr lang="en-US" sz="1600" b="1" dirty="0" err="1">
                <a:solidFill>
                  <a:srgbClr val="FFFFFF"/>
                </a:solidFill>
                <a:latin typeface="Arial"/>
                <a:ea typeface="+mn-lt"/>
                <a:cs typeface="+mn-lt"/>
              </a:rPr>
              <a:t>komunikace</a:t>
            </a:r>
            <a:r>
              <a:rPr lang="en-US" sz="1600" dirty="0">
                <a:solidFill>
                  <a:srgbClr val="FFFFFF"/>
                </a:solidFill>
                <a:latin typeface="Arial"/>
                <a:ea typeface="+mn-lt"/>
                <a:cs typeface="+mn-lt"/>
              </a:rPr>
              <a:t> s </a:t>
            </a:r>
            <a:r>
              <a:rPr lang="en-US" sz="1600" dirty="0" err="1">
                <a:solidFill>
                  <a:srgbClr val="FFFFFF"/>
                </a:solidFill>
                <a:latin typeface="Arial"/>
                <a:ea typeface="+mn-lt"/>
                <a:cs typeface="+mn-lt"/>
              </a:rPr>
              <a:t>obětí</a:t>
            </a:r>
            <a:r>
              <a:rPr lang="en-US" sz="1600" dirty="0">
                <a:solidFill>
                  <a:srgbClr val="FFFFFF"/>
                </a:solidFill>
                <a:latin typeface="Arial"/>
                <a:ea typeface="+mn-lt"/>
                <a:cs typeface="+mn-lt"/>
              </a:rPr>
              <a:t>/</a:t>
            </a:r>
            <a:r>
              <a:rPr lang="en-US" sz="1600" dirty="0" err="1">
                <a:solidFill>
                  <a:srgbClr val="FFFFFF"/>
                </a:solidFill>
                <a:latin typeface="Arial"/>
                <a:ea typeface="+mn-lt"/>
                <a:cs typeface="+mn-lt"/>
              </a:rPr>
              <a:t>přeživší</a:t>
            </a:r>
            <a:r>
              <a:rPr lang="en-US" sz="1600" dirty="0">
                <a:solidFill>
                  <a:srgbClr val="FFFFFF"/>
                </a:solidFill>
                <a:latin typeface="Arial"/>
                <a:ea typeface="+mn-lt"/>
                <a:cs typeface="+mn-lt"/>
              </a:rPr>
              <a:t>, </a:t>
            </a:r>
            <a:r>
              <a:rPr lang="en-US" sz="1600" dirty="0" err="1">
                <a:solidFill>
                  <a:srgbClr val="FFFFFF"/>
                </a:solidFill>
                <a:latin typeface="Arial"/>
                <a:ea typeface="+mn-lt"/>
                <a:cs typeface="+mn-lt"/>
              </a:rPr>
              <a:t>pachatelem</a:t>
            </a:r>
            <a:r>
              <a:rPr lang="en-US" sz="1600" dirty="0">
                <a:solidFill>
                  <a:srgbClr val="FFFFFF"/>
                </a:solidFill>
                <a:latin typeface="Arial"/>
                <a:ea typeface="+mn-lt"/>
                <a:cs typeface="+mn-lt"/>
              </a:rPr>
              <a:t>*</a:t>
            </a:r>
            <a:r>
              <a:rPr lang="en-US" sz="1600" dirty="0" err="1">
                <a:solidFill>
                  <a:srgbClr val="FFFFFF"/>
                </a:solidFill>
                <a:latin typeface="Arial"/>
                <a:ea typeface="+mn-lt"/>
                <a:cs typeface="+mn-lt"/>
              </a:rPr>
              <a:t>kou</a:t>
            </a:r>
            <a:r>
              <a:rPr lang="en-US" sz="1600" dirty="0">
                <a:solidFill>
                  <a:srgbClr val="FFFFFF"/>
                </a:solidFill>
                <a:latin typeface="Arial"/>
                <a:ea typeface="+mn-lt"/>
                <a:cs typeface="+mn-lt"/>
              </a:rPr>
              <a:t> a </a:t>
            </a:r>
            <a:r>
              <a:rPr lang="en-US" sz="1600" dirty="0" err="1">
                <a:solidFill>
                  <a:srgbClr val="FFFFFF"/>
                </a:solidFill>
                <a:latin typeface="Arial"/>
                <a:ea typeface="+mn-lt"/>
                <a:cs typeface="+mn-lt"/>
              </a:rPr>
              <a:t>přihlížejícími</a:t>
            </a:r>
            <a:r>
              <a:rPr lang="en-US" sz="1600" dirty="0">
                <a:solidFill>
                  <a:srgbClr val="FFFFFF"/>
                </a:solidFill>
                <a:latin typeface="Arial"/>
                <a:ea typeface="+mn-lt"/>
                <a:cs typeface="+mn-lt"/>
              </a:rPr>
              <a:t> </a:t>
            </a:r>
            <a:r>
              <a:rPr lang="en-US" sz="1600" dirty="0" err="1">
                <a:solidFill>
                  <a:srgbClr val="FFFFFF"/>
                </a:solidFill>
                <a:latin typeface="Arial"/>
                <a:ea typeface="+mn-lt"/>
                <a:cs typeface="+mn-lt"/>
              </a:rPr>
              <a:t>osobami</a:t>
            </a:r>
            <a:r>
              <a:rPr lang="en-US" sz="1600" dirty="0">
                <a:solidFill>
                  <a:srgbClr val="FFFFFF"/>
                </a:solidFill>
                <a:latin typeface="Arial"/>
                <a:ea typeface="+mn-lt"/>
                <a:cs typeface="+mn-lt"/>
              </a:rPr>
              <a:t> v </a:t>
            </a:r>
            <a:r>
              <a:rPr lang="en-US" sz="1600" dirty="0" err="1">
                <a:solidFill>
                  <a:srgbClr val="FFFFFF"/>
                </a:solidFill>
                <a:latin typeface="Arial"/>
                <a:ea typeface="+mn-lt"/>
                <a:cs typeface="+mn-lt"/>
              </a:rPr>
              <a:t>každém</a:t>
            </a:r>
            <a:r>
              <a:rPr lang="en-US" sz="1600" dirty="0">
                <a:solidFill>
                  <a:srgbClr val="FFFFFF"/>
                </a:solidFill>
                <a:latin typeface="Arial"/>
                <a:ea typeface="+mn-lt"/>
                <a:cs typeface="+mn-lt"/>
              </a:rPr>
              <a:t> </a:t>
            </a:r>
            <a:r>
              <a:rPr lang="en-US" sz="1600" dirty="0" err="1">
                <a:solidFill>
                  <a:srgbClr val="FFFFFF"/>
                </a:solidFill>
                <a:latin typeface="Arial"/>
                <a:ea typeface="+mn-lt"/>
                <a:cs typeface="+mn-lt"/>
              </a:rPr>
              <a:t>kroku</a:t>
            </a:r>
            <a:r>
              <a:rPr lang="en-US" sz="1600" dirty="0">
                <a:solidFill>
                  <a:srgbClr val="FFFFFF"/>
                </a:solidFill>
                <a:latin typeface="Arial"/>
                <a:ea typeface="+mn-lt"/>
                <a:cs typeface="+mn-lt"/>
              </a:rPr>
              <a:t> </a:t>
            </a:r>
            <a:r>
              <a:rPr lang="en-US" sz="1600" dirty="0" err="1">
                <a:solidFill>
                  <a:srgbClr val="FFFFFF"/>
                </a:solidFill>
                <a:latin typeface="Arial"/>
                <a:ea typeface="+mn-lt"/>
                <a:cs typeface="+mn-lt"/>
              </a:rPr>
              <a:t>procesu</a:t>
            </a:r>
            <a:r>
              <a:rPr lang="en-US" sz="1600" dirty="0">
                <a:solidFill>
                  <a:srgbClr val="FFFFFF"/>
                </a:solidFill>
                <a:latin typeface="Arial"/>
                <a:ea typeface="+mn-lt"/>
                <a:cs typeface="Arial"/>
              </a:rPr>
              <a:t>;</a:t>
            </a:r>
            <a:endParaRPr lang="en-US" sz="1600" dirty="0">
              <a:latin typeface="Arial"/>
              <a:cs typeface="Arial"/>
            </a:endParaRPr>
          </a:p>
          <a:p>
            <a:pPr marL="285750" indent="-285750">
              <a:lnSpc>
                <a:spcPct val="150000"/>
              </a:lnSpc>
              <a:buFont typeface="Arial" panose="020B0604020202020204" pitchFamily="34" charset="0"/>
              <a:buChar char="•"/>
            </a:pPr>
            <a:r>
              <a:rPr lang="en-US" sz="1600" b="1" dirty="0" err="1">
                <a:solidFill>
                  <a:srgbClr val="FFFFFF"/>
                </a:solidFill>
                <a:latin typeface="Arial"/>
                <a:ea typeface="+mn-lt"/>
                <a:cs typeface="+mn-lt"/>
              </a:rPr>
              <a:t>Samostatné</a:t>
            </a:r>
            <a:r>
              <a:rPr lang="en-US" sz="1600" b="1" dirty="0">
                <a:solidFill>
                  <a:srgbClr val="FFFFFF"/>
                </a:solidFill>
                <a:latin typeface="Arial"/>
                <a:ea typeface="+mn-lt"/>
                <a:cs typeface="+mn-lt"/>
              </a:rPr>
              <a:t> </a:t>
            </a:r>
            <a:r>
              <a:rPr lang="en-US" sz="1600" b="1" dirty="0" err="1">
                <a:solidFill>
                  <a:srgbClr val="FFFFFF"/>
                </a:solidFill>
                <a:latin typeface="Arial"/>
                <a:ea typeface="+mn-lt"/>
                <a:cs typeface="+mn-lt"/>
              </a:rPr>
              <a:t>disciplinární</a:t>
            </a:r>
            <a:r>
              <a:rPr lang="en-US" sz="1600" b="1" dirty="0">
                <a:solidFill>
                  <a:srgbClr val="FFFFFF"/>
                </a:solidFill>
                <a:latin typeface="Arial"/>
                <a:ea typeface="+mn-lt"/>
                <a:cs typeface="+mn-lt"/>
              </a:rPr>
              <a:t> </a:t>
            </a:r>
            <a:r>
              <a:rPr lang="en-US" sz="1600" b="1" dirty="0" err="1">
                <a:solidFill>
                  <a:srgbClr val="FFFFFF"/>
                </a:solidFill>
                <a:latin typeface="Arial"/>
                <a:ea typeface="+mn-lt"/>
                <a:cs typeface="+mn-lt"/>
              </a:rPr>
              <a:t>postupy</a:t>
            </a:r>
            <a:r>
              <a:rPr lang="en-US" sz="1600" b="1" dirty="0">
                <a:solidFill>
                  <a:srgbClr val="FFFFFF"/>
                </a:solidFill>
                <a:latin typeface="Arial"/>
                <a:ea typeface="+mn-lt"/>
                <a:cs typeface="+mn-lt"/>
              </a:rPr>
              <a:t> </a:t>
            </a:r>
            <a:r>
              <a:rPr lang="en-US" sz="1600" dirty="0">
                <a:solidFill>
                  <a:srgbClr val="FFFFFF"/>
                </a:solidFill>
                <a:latin typeface="Arial"/>
                <a:ea typeface="+mn-lt"/>
                <a:cs typeface="+mn-lt"/>
              </a:rPr>
              <a:t>pro </a:t>
            </a:r>
            <a:r>
              <a:rPr lang="en-US" sz="1600" dirty="0" err="1">
                <a:solidFill>
                  <a:srgbClr val="FFFFFF"/>
                </a:solidFill>
                <a:latin typeface="Arial"/>
                <a:ea typeface="+mn-lt"/>
                <a:cs typeface="+mn-lt"/>
              </a:rPr>
              <a:t>zaměstnané</a:t>
            </a:r>
            <a:r>
              <a:rPr lang="en-US" sz="1600" dirty="0">
                <a:solidFill>
                  <a:srgbClr val="FFFFFF"/>
                </a:solidFill>
                <a:latin typeface="Arial"/>
                <a:ea typeface="+mn-lt"/>
                <a:cs typeface="+mn-lt"/>
              </a:rPr>
              <a:t> </a:t>
            </a:r>
            <a:r>
              <a:rPr lang="en-US" sz="1600" dirty="0" err="1">
                <a:solidFill>
                  <a:srgbClr val="FFFFFF"/>
                </a:solidFill>
                <a:latin typeface="Arial"/>
                <a:ea typeface="+mn-lt"/>
                <a:cs typeface="+mn-lt"/>
              </a:rPr>
              <a:t>i</a:t>
            </a:r>
            <a:r>
              <a:rPr lang="en-US" sz="1600" dirty="0">
                <a:solidFill>
                  <a:srgbClr val="FFFFFF"/>
                </a:solidFill>
                <a:latin typeface="Arial"/>
                <a:ea typeface="+mn-lt"/>
                <a:cs typeface="+mn-lt"/>
              </a:rPr>
              <a:t> </a:t>
            </a:r>
            <a:r>
              <a:rPr lang="en-US" sz="1600" dirty="0" err="1">
                <a:solidFill>
                  <a:srgbClr val="FFFFFF"/>
                </a:solidFill>
                <a:latin typeface="Arial"/>
                <a:ea typeface="+mn-lt"/>
                <a:cs typeface="+mn-lt"/>
              </a:rPr>
              <a:t>studující</a:t>
            </a:r>
            <a:r>
              <a:rPr lang="en-US" sz="1600" dirty="0">
                <a:solidFill>
                  <a:srgbClr val="FFFFFF"/>
                </a:solidFill>
                <a:latin typeface="Arial"/>
                <a:ea typeface="+mn-lt"/>
                <a:cs typeface="+mn-lt"/>
              </a:rPr>
              <a:t> </a:t>
            </a:r>
            <a:r>
              <a:rPr lang="en-US" sz="1600" dirty="0" err="1">
                <a:solidFill>
                  <a:srgbClr val="FFFFFF"/>
                </a:solidFill>
                <a:latin typeface="Arial"/>
                <a:ea typeface="+mn-lt"/>
                <a:cs typeface="+mn-lt"/>
              </a:rPr>
              <a:t>osoby</a:t>
            </a:r>
            <a:r>
              <a:rPr lang="en-US" sz="1600" dirty="0">
                <a:solidFill>
                  <a:srgbClr val="FFFFFF"/>
                </a:solidFill>
                <a:latin typeface="Arial"/>
                <a:ea typeface="+mn-lt"/>
                <a:cs typeface="+mn-lt"/>
              </a:rPr>
              <a:t>;</a:t>
            </a:r>
            <a:endParaRPr lang="en-US" sz="1600" dirty="0">
              <a:solidFill>
                <a:srgbClr val="FFFFFF"/>
              </a:solidFill>
              <a:latin typeface="Arial"/>
              <a:ea typeface="Open Sans"/>
              <a:cs typeface="Open Sans"/>
            </a:endParaRPr>
          </a:p>
          <a:p>
            <a:pPr marL="285750" indent="-285750">
              <a:lnSpc>
                <a:spcPct val="150000"/>
              </a:lnSpc>
              <a:buFont typeface="Arial" panose="020B0604020202020204" pitchFamily="34" charset="0"/>
              <a:buChar char="•"/>
            </a:pPr>
            <a:r>
              <a:rPr lang="en-US" sz="1600" b="1" dirty="0" err="1">
                <a:solidFill>
                  <a:srgbClr val="FFFFFF"/>
                </a:solidFill>
                <a:latin typeface="Arial"/>
                <a:ea typeface="Open Sans"/>
                <a:cs typeface="Open Sans"/>
              </a:rPr>
              <a:t>Kritéria</a:t>
            </a:r>
            <a:r>
              <a:rPr lang="en-US" sz="1600" b="1" dirty="0">
                <a:solidFill>
                  <a:srgbClr val="FFFFFF"/>
                </a:solidFill>
                <a:latin typeface="Arial"/>
                <a:ea typeface="+mn-lt"/>
                <a:cs typeface="+mn-lt"/>
              </a:rPr>
              <a:t> </a:t>
            </a:r>
            <a:r>
              <a:rPr lang="en-US" sz="1600" dirty="0">
                <a:solidFill>
                  <a:srgbClr val="FFFFFF"/>
                </a:solidFill>
                <a:latin typeface="Arial"/>
                <a:ea typeface="+mn-lt"/>
                <a:cs typeface="+mn-lt"/>
              </a:rPr>
              <a:t>pro </a:t>
            </a:r>
            <a:r>
              <a:rPr lang="en-US" sz="1600" dirty="0" err="1">
                <a:solidFill>
                  <a:srgbClr val="FFFFFF"/>
                </a:solidFill>
                <a:latin typeface="Arial"/>
                <a:ea typeface="+mn-lt"/>
                <a:cs typeface="+mn-lt"/>
              </a:rPr>
              <a:t>složení</a:t>
            </a:r>
            <a:r>
              <a:rPr lang="en-US" sz="1600" dirty="0">
                <a:solidFill>
                  <a:srgbClr val="FFFFFF"/>
                </a:solidFill>
                <a:latin typeface="Arial"/>
                <a:ea typeface="+mn-lt"/>
                <a:cs typeface="+mn-lt"/>
              </a:rPr>
              <a:t> </a:t>
            </a:r>
            <a:r>
              <a:rPr lang="en-US" sz="1600" dirty="0" err="1">
                <a:solidFill>
                  <a:srgbClr val="FFFFFF"/>
                </a:solidFill>
                <a:latin typeface="Arial"/>
                <a:ea typeface="+mn-lt"/>
                <a:cs typeface="+mn-lt"/>
              </a:rPr>
              <a:t>vyšetřovací</a:t>
            </a:r>
            <a:r>
              <a:rPr lang="en-US" sz="1600" dirty="0">
                <a:solidFill>
                  <a:srgbClr val="FFFFFF"/>
                </a:solidFill>
                <a:latin typeface="Arial"/>
                <a:ea typeface="+mn-lt"/>
                <a:cs typeface="+mn-lt"/>
              </a:rPr>
              <a:t> a </a:t>
            </a:r>
            <a:r>
              <a:rPr lang="en-US" sz="1600" dirty="0" err="1">
                <a:solidFill>
                  <a:srgbClr val="FFFFFF"/>
                </a:solidFill>
                <a:latin typeface="Arial"/>
                <a:ea typeface="+mn-lt"/>
                <a:cs typeface="+mn-lt"/>
              </a:rPr>
              <a:t>disciplinární</a:t>
            </a:r>
            <a:r>
              <a:rPr lang="en-US" sz="1600" dirty="0">
                <a:solidFill>
                  <a:srgbClr val="FFFFFF"/>
                </a:solidFill>
                <a:latin typeface="Arial"/>
                <a:ea typeface="+mn-lt"/>
                <a:cs typeface="+mn-lt"/>
              </a:rPr>
              <a:t> </a:t>
            </a:r>
            <a:r>
              <a:rPr lang="en-US" sz="1600" dirty="0" err="1">
                <a:solidFill>
                  <a:srgbClr val="FFFFFF"/>
                </a:solidFill>
                <a:latin typeface="Arial"/>
                <a:ea typeface="+mn-lt"/>
                <a:cs typeface="+mn-lt"/>
              </a:rPr>
              <a:t>komise</a:t>
            </a:r>
            <a:r>
              <a:rPr lang="en-US" sz="1600" dirty="0">
                <a:solidFill>
                  <a:srgbClr val="FFFFFF"/>
                </a:solidFill>
                <a:latin typeface="Arial"/>
                <a:ea typeface="+mn-lt"/>
                <a:cs typeface="+mn-lt"/>
              </a:rPr>
              <a:t>;</a:t>
            </a:r>
            <a:endParaRPr lang="en-US" sz="1600" dirty="0">
              <a:solidFill>
                <a:srgbClr val="FFFFFF"/>
              </a:solidFill>
              <a:latin typeface="Arial"/>
              <a:ea typeface="+mn-lt"/>
              <a:cs typeface="Open Sans"/>
            </a:endParaRPr>
          </a:p>
          <a:p>
            <a:pPr marL="285750" indent="-285750">
              <a:lnSpc>
                <a:spcPct val="150000"/>
              </a:lnSpc>
              <a:buFont typeface="Arial" panose="020B0604020202020204" pitchFamily="34" charset="0"/>
              <a:buChar char="•"/>
            </a:pPr>
            <a:r>
              <a:rPr lang="en-US" sz="1600" b="1" dirty="0" err="1">
                <a:solidFill>
                  <a:srgbClr val="FFFFFF"/>
                </a:solidFill>
                <a:latin typeface="Arial"/>
                <a:ea typeface="+mn-lt"/>
                <a:cs typeface="+mn-lt"/>
              </a:rPr>
              <a:t>Přiměřené</a:t>
            </a:r>
            <a:r>
              <a:rPr lang="en-US" sz="1600" b="1" dirty="0">
                <a:solidFill>
                  <a:srgbClr val="FFFFFF"/>
                </a:solidFill>
                <a:latin typeface="Arial"/>
                <a:ea typeface="+mn-lt"/>
                <a:cs typeface="+mn-lt"/>
              </a:rPr>
              <a:t>, </a:t>
            </a:r>
            <a:r>
              <a:rPr lang="en-US" sz="1600" b="1" dirty="0" err="1">
                <a:solidFill>
                  <a:srgbClr val="FFFFFF"/>
                </a:solidFill>
                <a:latin typeface="Arial"/>
                <a:ea typeface="+mn-lt"/>
                <a:cs typeface="+mn-lt"/>
              </a:rPr>
              <a:t>vhodné</a:t>
            </a:r>
            <a:r>
              <a:rPr lang="en-US" sz="1600" b="1" dirty="0">
                <a:solidFill>
                  <a:srgbClr val="FFFFFF"/>
                </a:solidFill>
                <a:latin typeface="Arial"/>
                <a:ea typeface="+mn-lt"/>
                <a:cs typeface="+mn-lt"/>
              </a:rPr>
              <a:t> a </a:t>
            </a:r>
            <a:r>
              <a:rPr lang="en-US" sz="1600" b="1" dirty="0" err="1">
                <a:solidFill>
                  <a:srgbClr val="FFFFFF"/>
                </a:solidFill>
                <a:latin typeface="Arial"/>
                <a:ea typeface="+mn-lt"/>
                <a:cs typeface="+mn-lt"/>
              </a:rPr>
              <a:t>spravedlivé</a:t>
            </a:r>
            <a:r>
              <a:rPr lang="en-US" sz="1600" b="1" dirty="0">
                <a:solidFill>
                  <a:srgbClr val="FFFFFF"/>
                </a:solidFill>
                <a:latin typeface="Arial"/>
                <a:ea typeface="+mn-lt"/>
                <a:cs typeface="+mn-lt"/>
              </a:rPr>
              <a:t> </a:t>
            </a:r>
            <a:r>
              <a:rPr lang="en-US" sz="1600" b="1" dirty="0" err="1">
                <a:solidFill>
                  <a:srgbClr val="FFFFFF"/>
                </a:solidFill>
                <a:latin typeface="Arial"/>
                <a:ea typeface="+mn-lt"/>
                <a:cs typeface="+mn-lt"/>
              </a:rPr>
              <a:t>sankce</a:t>
            </a:r>
            <a:r>
              <a:rPr lang="en-US" sz="1600" b="1" dirty="0">
                <a:solidFill>
                  <a:srgbClr val="FFFFFF"/>
                </a:solidFill>
                <a:latin typeface="Arial"/>
                <a:ea typeface="+mn-lt"/>
                <a:cs typeface="+mn-lt"/>
              </a:rPr>
              <a:t> </a:t>
            </a:r>
            <a:r>
              <a:rPr lang="en-US" sz="1600" dirty="0" err="1">
                <a:solidFill>
                  <a:srgbClr val="FFFFFF"/>
                </a:solidFill>
                <a:latin typeface="Arial"/>
                <a:ea typeface="+mn-lt"/>
                <a:cs typeface="+mn-lt"/>
              </a:rPr>
              <a:t>jako</a:t>
            </a:r>
            <a:r>
              <a:rPr lang="en-US" sz="1600" dirty="0">
                <a:solidFill>
                  <a:srgbClr val="FFFFFF"/>
                </a:solidFill>
                <a:latin typeface="Arial"/>
                <a:ea typeface="+mn-lt"/>
                <a:cs typeface="+mn-lt"/>
              </a:rPr>
              <a:t> </a:t>
            </a:r>
            <a:r>
              <a:rPr lang="en-US" sz="1600" dirty="0" err="1">
                <a:solidFill>
                  <a:srgbClr val="FFFFFF"/>
                </a:solidFill>
                <a:latin typeface="Arial"/>
                <a:ea typeface="+mn-lt"/>
                <a:cs typeface="+mn-lt"/>
              </a:rPr>
              <a:t>výsledek</a:t>
            </a:r>
            <a:r>
              <a:rPr lang="en-US" sz="1600" dirty="0">
                <a:solidFill>
                  <a:srgbClr val="FFFFFF"/>
                </a:solidFill>
                <a:latin typeface="Arial"/>
                <a:ea typeface="+mn-lt"/>
                <a:cs typeface="+mn-lt"/>
              </a:rPr>
              <a:t> </a:t>
            </a:r>
            <a:r>
              <a:rPr lang="en-US" sz="1600" dirty="0" err="1">
                <a:solidFill>
                  <a:srgbClr val="FFFFFF"/>
                </a:solidFill>
                <a:latin typeface="Arial"/>
                <a:ea typeface="+mn-lt"/>
                <a:cs typeface="+mn-lt"/>
              </a:rPr>
              <a:t>vyšetřování</a:t>
            </a:r>
            <a:r>
              <a:rPr lang="en-US" sz="1600" dirty="0">
                <a:solidFill>
                  <a:srgbClr val="FFFFFF"/>
                </a:solidFill>
                <a:latin typeface="Arial"/>
                <a:ea typeface="+mn-lt"/>
                <a:cs typeface="+mn-lt"/>
              </a:rPr>
              <a:t> a </a:t>
            </a:r>
            <a:r>
              <a:rPr lang="en-US" sz="1600" dirty="0" err="1">
                <a:solidFill>
                  <a:srgbClr val="FFFFFF"/>
                </a:solidFill>
                <a:latin typeface="Arial"/>
                <a:ea typeface="+mn-lt"/>
                <a:cs typeface="+mn-lt"/>
              </a:rPr>
              <a:t>disciplinárního</a:t>
            </a:r>
            <a:r>
              <a:rPr lang="en-US" sz="1600" dirty="0">
                <a:solidFill>
                  <a:srgbClr val="FFFFFF"/>
                </a:solidFill>
                <a:latin typeface="Arial"/>
                <a:ea typeface="+mn-lt"/>
                <a:cs typeface="+mn-lt"/>
              </a:rPr>
              <a:t> </a:t>
            </a:r>
            <a:r>
              <a:rPr lang="en-US" sz="1600" dirty="0" err="1">
                <a:solidFill>
                  <a:srgbClr val="FFFFFF"/>
                </a:solidFill>
                <a:latin typeface="Arial"/>
                <a:ea typeface="+mn-lt"/>
                <a:cs typeface="+mn-lt"/>
              </a:rPr>
              <a:t>řízení</a:t>
            </a:r>
            <a:r>
              <a:rPr lang="en-US" sz="1600" dirty="0">
                <a:solidFill>
                  <a:srgbClr val="FFFFFF"/>
                </a:solidFill>
                <a:latin typeface="Arial"/>
                <a:ea typeface="+mn-lt"/>
                <a:cs typeface="+mn-lt"/>
              </a:rPr>
              <a:t>.</a:t>
            </a:r>
          </a:p>
        </p:txBody>
      </p:sp>
    </p:spTree>
    <p:extLst>
      <p:ext uri="{BB962C8B-B14F-4D97-AF65-F5344CB8AC3E}">
        <p14:creationId xmlns:p14="http://schemas.microsoft.com/office/powerpoint/2010/main" val="34521932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0814375-6052-3DE8-EA75-92F44BF97C2C}"/>
              </a:ext>
            </a:extLst>
          </p:cNvPr>
          <p:cNvSpPr txBox="1">
            <a:spLocks/>
          </p:cNvSpPr>
          <p:nvPr/>
        </p:nvSpPr>
        <p:spPr>
          <a:xfrm>
            <a:off x="1052512" y="1103075"/>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US" b="1" err="1"/>
              <a:t>Cíle</a:t>
            </a:r>
            <a:r>
              <a:rPr lang="en-US" b="1"/>
              <a:t> </a:t>
            </a:r>
            <a:r>
              <a:rPr lang="en-US" b="1" err="1"/>
              <a:t>školení</a:t>
            </a:r>
            <a:endParaRPr lang="cs-CZ" err="1"/>
          </a:p>
        </p:txBody>
      </p:sp>
      <p:sp>
        <p:nvSpPr>
          <p:cNvPr id="4" name="TextBox 11">
            <a:extLst>
              <a:ext uri="{FF2B5EF4-FFF2-40B4-BE49-F238E27FC236}">
                <a16:creationId xmlns:a16="http://schemas.microsoft.com/office/drawing/2014/main" id="{3BF28EEE-5380-E7C2-68BC-8FE6D362727D}"/>
              </a:ext>
            </a:extLst>
          </p:cNvPr>
          <p:cNvSpPr txBox="1"/>
          <p:nvPr/>
        </p:nvSpPr>
        <p:spPr>
          <a:xfrm>
            <a:off x="359338" y="2148557"/>
            <a:ext cx="11365010" cy="4229619"/>
          </a:xfrm>
          <a:prstGeom prst="rect">
            <a:avLst/>
          </a:prstGeom>
          <a:noFill/>
        </p:spPr>
        <p:txBody>
          <a:bodyPr wrap="square" lIns="0" tIns="45720" rIns="0" bIns="45720" rtlCol="0" anchor="t">
            <a:spAutoFit/>
          </a:bodyPr>
          <a:lstStyle/>
          <a:p>
            <a:pPr marL="285750" indent="-285750">
              <a:buFont typeface="Wingdings"/>
              <a:buChar char="q"/>
            </a:pPr>
            <a:r>
              <a:rPr lang="en-GB" sz="1700" err="1">
                <a:solidFill>
                  <a:schemeClr val="bg1"/>
                </a:solidFill>
                <a:latin typeface="Arial" panose="020B0604020202020204" pitchFamily="34" charset="0"/>
                <a:ea typeface="+mn-lt"/>
                <a:cs typeface="Arial" panose="020B0604020202020204" pitchFamily="34" charset="0"/>
              </a:rPr>
              <a:t>Porozumět</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pojmům</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souvisejícím</a:t>
            </a:r>
            <a:r>
              <a:rPr lang="en-GB" sz="1700">
                <a:solidFill>
                  <a:schemeClr val="bg1"/>
                </a:solidFill>
                <a:latin typeface="Arial" panose="020B0604020202020204" pitchFamily="34" charset="0"/>
                <a:ea typeface="+mn-lt"/>
                <a:cs typeface="Arial" panose="020B0604020202020204" pitchFamily="34" charset="0"/>
              </a:rPr>
              <a:t> s </a:t>
            </a:r>
            <a:r>
              <a:rPr lang="en-GB" sz="1700" err="1">
                <a:solidFill>
                  <a:schemeClr val="bg1"/>
                </a:solidFill>
                <a:latin typeface="Arial" panose="020B0604020202020204" pitchFamily="34" charset="0"/>
                <a:ea typeface="+mn-lt"/>
                <a:cs typeface="Arial" panose="020B0604020202020204" pitchFamily="34" charset="0"/>
              </a:rPr>
              <a:t>genderově</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podmíněným</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násilím</a:t>
            </a:r>
            <a:r>
              <a:rPr lang="en-GB" sz="1700">
                <a:solidFill>
                  <a:schemeClr val="bg1"/>
                </a:solidFill>
                <a:latin typeface="Arial" panose="020B0604020202020204" pitchFamily="34" charset="0"/>
                <a:ea typeface="+mn-lt"/>
                <a:cs typeface="Arial" panose="020B0604020202020204" pitchFamily="34" charset="0"/>
              </a:rPr>
              <a:t> a </a:t>
            </a:r>
            <a:r>
              <a:rPr lang="en-GB" sz="1700" err="1">
                <a:solidFill>
                  <a:schemeClr val="bg1"/>
                </a:solidFill>
                <a:latin typeface="Arial" panose="020B0604020202020204" pitchFamily="34" charset="0"/>
                <a:ea typeface="+mn-lt"/>
                <a:cs typeface="Arial" panose="020B0604020202020204" pitchFamily="34" charset="0"/>
              </a:rPr>
              <a:t>pochopit</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jeho</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dopad</a:t>
            </a:r>
            <a:r>
              <a:rPr lang="en-GB" sz="1700">
                <a:solidFill>
                  <a:schemeClr val="bg1"/>
                </a:solidFill>
                <a:latin typeface="Arial" panose="020B0604020202020204" pitchFamily="34" charset="0"/>
                <a:ea typeface="+mn-lt"/>
                <a:cs typeface="Arial" panose="020B0604020202020204" pitchFamily="34" charset="0"/>
              </a:rPr>
              <a:t> v </a:t>
            </a:r>
            <a:r>
              <a:rPr lang="en-GB" sz="1700" err="1">
                <a:solidFill>
                  <a:schemeClr val="bg1"/>
                </a:solidFill>
                <a:latin typeface="Arial" panose="020B0604020202020204" pitchFamily="34" charset="0"/>
                <a:ea typeface="+mn-lt"/>
                <a:cs typeface="Arial" panose="020B0604020202020204" pitchFamily="34" charset="0"/>
              </a:rPr>
              <a:t>akademickém</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prostředí</a:t>
            </a:r>
            <a:r>
              <a:rPr lang="en-GB" sz="1700">
                <a:solidFill>
                  <a:schemeClr val="bg1"/>
                </a:solidFill>
                <a:latin typeface="Arial" panose="020B0604020202020204" pitchFamily="34" charset="0"/>
                <a:ea typeface="+mn-lt"/>
                <a:cs typeface="Arial" panose="020B0604020202020204" pitchFamily="34" charset="0"/>
              </a:rPr>
              <a:t>.</a:t>
            </a:r>
            <a:endParaRPr lang="en-US" sz="1700">
              <a:solidFill>
                <a:schemeClr val="bg1"/>
              </a:solidFill>
              <a:latin typeface="Arial" panose="020B0604020202020204" pitchFamily="34" charset="0"/>
              <a:ea typeface="+mn-lt"/>
              <a:cs typeface="Arial" panose="020B0604020202020204" pitchFamily="34" charset="0"/>
            </a:endParaRPr>
          </a:p>
          <a:p>
            <a:endParaRPr lang="en-GB" sz="1700">
              <a:solidFill>
                <a:schemeClr val="bg1"/>
              </a:solidFill>
              <a:latin typeface="Arial" panose="020B0604020202020204" pitchFamily="34" charset="0"/>
              <a:ea typeface="+mn-lt"/>
              <a:cs typeface="Arial" panose="020B0604020202020204" pitchFamily="34" charset="0"/>
            </a:endParaRPr>
          </a:p>
          <a:p>
            <a:pPr marL="285750" indent="-285750">
              <a:buFont typeface="Wingdings"/>
              <a:buChar char="q"/>
            </a:pPr>
            <a:r>
              <a:rPr lang="en-GB" sz="1700" err="1">
                <a:solidFill>
                  <a:schemeClr val="bg1"/>
                </a:solidFill>
                <a:latin typeface="Arial" panose="020B0604020202020204" pitchFamily="34" charset="0"/>
                <a:ea typeface="+mn-lt"/>
                <a:cs typeface="Arial" panose="020B0604020202020204" pitchFamily="34" charset="0"/>
              </a:rPr>
              <a:t>Seznámit</a:t>
            </a:r>
            <a:r>
              <a:rPr lang="en-GB" sz="1700">
                <a:solidFill>
                  <a:schemeClr val="bg1"/>
                </a:solidFill>
                <a:latin typeface="Arial" panose="020B0604020202020204" pitchFamily="34" charset="0"/>
                <a:ea typeface="+mn-lt"/>
                <a:cs typeface="Arial" panose="020B0604020202020204" pitchFamily="34" charset="0"/>
              </a:rPr>
              <a:t> se s </a:t>
            </a:r>
            <a:r>
              <a:rPr lang="en-GB" sz="1700" err="1">
                <a:solidFill>
                  <a:schemeClr val="bg1"/>
                </a:solidFill>
                <a:latin typeface="Arial" panose="020B0604020202020204" pitchFamily="34" charset="0"/>
                <a:ea typeface="+mn-lt"/>
                <a:cs typeface="Arial" panose="020B0604020202020204" pitchFamily="34" charset="0"/>
              </a:rPr>
              <a:t>výskytem</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genderově</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podmíněného</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násilí</a:t>
            </a:r>
            <a:r>
              <a:rPr lang="en-GB" sz="1700">
                <a:solidFill>
                  <a:schemeClr val="bg1"/>
                </a:solidFill>
                <a:latin typeface="Arial" panose="020B0604020202020204" pitchFamily="34" charset="0"/>
                <a:ea typeface="+mn-lt"/>
                <a:cs typeface="Arial" panose="020B0604020202020204" pitchFamily="34" charset="0"/>
              </a:rPr>
              <a:t> v </a:t>
            </a:r>
            <a:r>
              <a:rPr lang="en-GB" sz="1700" err="1">
                <a:solidFill>
                  <a:schemeClr val="bg1"/>
                </a:solidFill>
                <a:latin typeface="Arial" panose="020B0604020202020204" pitchFamily="34" charset="0"/>
                <a:ea typeface="+mn-lt"/>
                <a:cs typeface="Arial" panose="020B0604020202020204" pitchFamily="34" charset="0"/>
              </a:rPr>
              <a:t>akademickém</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prostředí</a:t>
            </a:r>
            <a:r>
              <a:rPr lang="en-GB" sz="1700">
                <a:solidFill>
                  <a:schemeClr val="bg1"/>
                </a:solidFill>
                <a:latin typeface="Arial" panose="020B0604020202020204" pitchFamily="34" charset="0"/>
                <a:ea typeface="+mn-lt"/>
                <a:cs typeface="Arial" panose="020B0604020202020204" pitchFamily="34" charset="0"/>
              </a:rPr>
              <a:t> a </a:t>
            </a:r>
            <a:r>
              <a:rPr lang="en-GB" sz="1700" err="1">
                <a:solidFill>
                  <a:schemeClr val="bg1"/>
                </a:solidFill>
                <a:latin typeface="Arial" panose="020B0604020202020204" pitchFamily="34" charset="0"/>
                <a:ea typeface="+mn-lt"/>
                <a:cs typeface="Arial" panose="020B0604020202020204" pitchFamily="34" charset="0"/>
              </a:rPr>
              <a:t>poukázat</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na</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jeho</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specifické</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rysy</a:t>
            </a:r>
            <a:r>
              <a:rPr lang="en-GB" sz="1700">
                <a:solidFill>
                  <a:schemeClr val="bg1"/>
                </a:solidFill>
                <a:latin typeface="Arial" panose="020B0604020202020204" pitchFamily="34" charset="0"/>
                <a:ea typeface="+mn-lt"/>
                <a:cs typeface="Arial" panose="020B0604020202020204" pitchFamily="34" charset="0"/>
              </a:rPr>
              <a:t>. </a:t>
            </a:r>
            <a:endParaRPr lang="en-US" sz="1700">
              <a:solidFill>
                <a:schemeClr val="bg1"/>
              </a:solidFill>
              <a:latin typeface="Arial" panose="020B0604020202020204" pitchFamily="34" charset="0"/>
              <a:ea typeface="+mn-lt"/>
              <a:cs typeface="Arial" panose="020B0604020202020204" pitchFamily="34" charset="0"/>
            </a:endParaRPr>
          </a:p>
          <a:p>
            <a:endParaRPr lang="en-GB" sz="1700">
              <a:solidFill>
                <a:schemeClr val="bg1"/>
              </a:solidFill>
              <a:latin typeface="Arial" panose="020B0604020202020204" pitchFamily="34" charset="0"/>
              <a:ea typeface="+mn-lt"/>
              <a:cs typeface="Arial" panose="020B0604020202020204" pitchFamily="34" charset="0"/>
            </a:endParaRPr>
          </a:p>
          <a:p>
            <a:pPr marL="285750" indent="-285750">
              <a:buFont typeface="Wingdings"/>
              <a:buChar char="q"/>
            </a:pPr>
            <a:r>
              <a:rPr lang="en-GB" sz="1700" err="1">
                <a:solidFill>
                  <a:schemeClr val="bg1"/>
                </a:solidFill>
                <a:latin typeface="Arial" panose="020B0604020202020204" pitchFamily="34" charset="0"/>
                <a:ea typeface="+mn-lt"/>
                <a:cs typeface="Arial" panose="020B0604020202020204" pitchFamily="34" charset="0"/>
              </a:rPr>
              <a:t>Porozumět</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tzv</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modelu</a:t>
            </a:r>
            <a:r>
              <a:rPr lang="en-GB" sz="1700">
                <a:solidFill>
                  <a:schemeClr val="bg1"/>
                </a:solidFill>
                <a:latin typeface="Arial" panose="020B0604020202020204" pitchFamily="34" charset="0"/>
                <a:ea typeface="+mn-lt"/>
                <a:cs typeface="Arial" panose="020B0604020202020204" pitchFamily="34" charset="0"/>
              </a:rPr>
              <a:t> 7P </a:t>
            </a:r>
            <a:r>
              <a:rPr lang="en-GB" sz="1700" err="1">
                <a:solidFill>
                  <a:schemeClr val="bg1"/>
                </a:solidFill>
                <a:latin typeface="Arial" panose="020B0604020202020204" pitchFamily="34" charset="0"/>
                <a:ea typeface="+mn-lt"/>
                <a:cs typeface="Arial" panose="020B0604020202020204" pitchFamily="34" charset="0"/>
              </a:rPr>
              <a:t>projektu</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UniSAFE</a:t>
            </a:r>
            <a:r>
              <a:rPr lang="en-GB" sz="1700">
                <a:solidFill>
                  <a:schemeClr val="bg1"/>
                </a:solidFill>
                <a:latin typeface="Arial" panose="020B0604020202020204" pitchFamily="34" charset="0"/>
                <a:ea typeface="+mn-lt"/>
                <a:cs typeface="Arial" panose="020B0604020202020204" pitchFamily="34" charset="0"/>
              </a:rPr>
              <a:t> (prevalence, </a:t>
            </a:r>
            <a:r>
              <a:rPr lang="en-GB" sz="1700" err="1">
                <a:solidFill>
                  <a:schemeClr val="bg1"/>
                </a:solidFill>
                <a:latin typeface="Arial" panose="020B0604020202020204" pitchFamily="34" charset="0"/>
                <a:ea typeface="+mn-lt"/>
                <a:cs typeface="Arial" panose="020B0604020202020204" pitchFamily="34" charset="0"/>
              </a:rPr>
              <a:t>prevence</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pomoc</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postih</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poskytování</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služeb</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partnerství</a:t>
            </a:r>
            <a:r>
              <a:rPr lang="en-GB" sz="1700">
                <a:solidFill>
                  <a:schemeClr val="bg1"/>
                </a:solidFill>
                <a:latin typeface="Arial" panose="020B0604020202020204" pitchFamily="34" charset="0"/>
                <a:ea typeface="+mn-lt"/>
                <a:cs typeface="Arial" panose="020B0604020202020204" pitchFamily="34" charset="0"/>
              </a:rPr>
              <a:t> a </a:t>
            </a:r>
            <a:r>
              <a:rPr lang="en-GB" sz="1700" err="1">
                <a:solidFill>
                  <a:schemeClr val="bg1"/>
                </a:solidFill>
                <a:latin typeface="Arial" panose="020B0604020202020204" pitchFamily="34" charset="0"/>
                <a:ea typeface="+mn-lt"/>
                <a:cs typeface="Arial" panose="020B0604020202020204" pitchFamily="34" charset="0"/>
              </a:rPr>
              <a:t>politika</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který</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představuje</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komplexní</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přístup</a:t>
            </a:r>
            <a:r>
              <a:rPr lang="en-GB" sz="1700">
                <a:solidFill>
                  <a:schemeClr val="bg1"/>
                </a:solidFill>
                <a:latin typeface="Arial" panose="020B0604020202020204" pitchFamily="34" charset="0"/>
                <a:ea typeface="+mn-lt"/>
                <a:cs typeface="Arial" panose="020B0604020202020204" pitchFamily="34" charset="0"/>
              </a:rPr>
              <a:t> k </a:t>
            </a:r>
            <a:r>
              <a:rPr lang="en-GB" sz="1700" err="1">
                <a:solidFill>
                  <a:schemeClr val="bg1"/>
                </a:solidFill>
                <a:latin typeface="Arial" panose="020B0604020202020204" pitchFamily="34" charset="0"/>
                <a:ea typeface="+mn-lt"/>
                <a:cs typeface="Arial" panose="020B0604020202020204" pitchFamily="34" charset="0"/>
              </a:rPr>
              <a:t>řešení</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genderově</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podmíněného</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násilí</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ve</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vysokoškolských</a:t>
            </a:r>
            <a:r>
              <a:rPr lang="en-GB" sz="1700">
                <a:solidFill>
                  <a:schemeClr val="bg1"/>
                </a:solidFill>
                <a:latin typeface="Arial" panose="020B0604020202020204" pitchFamily="34" charset="0"/>
                <a:ea typeface="+mn-lt"/>
                <a:cs typeface="Arial" panose="020B0604020202020204" pitchFamily="34" charset="0"/>
              </a:rPr>
              <a:t> a </a:t>
            </a:r>
            <a:r>
              <a:rPr lang="en-GB" sz="1700" err="1">
                <a:solidFill>
                  <a:schemeClr val="bg1"/>
                </a:solidFill>
                <a:latin typeface="Arial" panose="020B0604020202020204" pitchFamily="34" charset="0"/>
                <a:ea typeface="+mn-lt"/>
                <a:cs typeface="Arial" panose="020B0604020202020204" pitchFamily="34" charset="0"/>
              </a:rPr>
              <a:t>výzkumných</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institucích</a:t>
            </a:r>
            <a:r>
              <a:rPr lang="en-GB" sz="1700">
                <a:solidFill>
                  <a:schemeClr val="bg1"/>
                </a:solidFill>
                <a:latin typeface="Arial" panose="020B0604020202020204" pitchFamily="34" charset="0"/>
                <a:ea typeface="+mn-lt"/>
                <a:cs typeface="Arial" panose="020B0604020202020204" pitchFamily="34" charset="0"/>
              </a:rPr>
              <a:t>. </a:t>
            </a:r>
            <a:endParaRPr lang="en-GB">
              <a:solidFill>
                <a:schemeClr val="bg1"/>
              </a:solidFill>
              <a:latin typeface="Arial" panose="020B0604020202020204" pitchFamily="34" charset="0"/>
              <a:ea typeface="Open Sans"/>
              <a:cs typeface="Arial" panose="020B0604020202020204" pitchFamily="34" charset="0"/>
            </a:endParaRPr>
          </a:p>
          <a:p>
            <a:endParaRPr lang="en-GB" sz="1700">
              <a:solidFill>
                <a:schemeClr val="bg1"/>
              </a:solidFill>
              <a:latin typeface="Arial" panose="020B0604020202020204" pitchFamily="34" charset="0"/>
              <a:ea typeface="+mn-lt"/>
              <a:cs typeface="Arial" panose="020B0604020202020204" pitchFamily="34" charset="0"/>
            </a:endParaRPr>
          </a:p>
          <a:p>
            <a:pPr marL="285750" indent="-285750">
              <a:buFont typeface="Wingdings"/>
              <a:buChar char="q"/>
            </a:pPr>
            <a:r>
              <a:rPr lang="en-GB" sz="1700" err="1">
                <a:solidFill>
                  <a:schemeClr val="bg1"/>
                </a:solidFill>
                <a:latin typeface="Arial" panose="020B0604020202020204" pitchFamily="34" charset="0"/>
                <a:ea typeface="+mn-lt"/>
                <a:cs typeface="Arial" panose="020B0604020202020204" pitchFamily="34" charset="0"/>
              </a:rPr>
              <a:t>Získat</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informace</a:t>
            </a:r>
            <a:r>
              <a:rPr lang="en-GB" sz="1700">
                <a:solidFill>
                  <a:schemeClr val="bg1"/>
                </a:solidFill>
                <a:latin typeface="Arial" panose="020B0604020202020204" pitchFamily="34" charset="0"/>
                <a:ea typeface="+mn-lt"/>
                <a:cs typeface="Arial" panose="020B0604020202020204" pitchFamily="34" charset="0"/>
              </a:rPr>
              <a:t> o </a:t>
            </a:r>
            <a:r>
              <a:rPr lang="en-GB" sz="1700" err="1">
                <a:solidFill>
                  <a:schemeClr val="bg1"/>
                </a:solidFill>
                <a:latin typeface="Arial" panose="020B0604020202020204" pitchFamily="34" charset="0"/>
                <a:ea typeface="+mn-lt"/>
                <a:cs typeface="Arial" panose="020B0604020202020204" pitchFamily="34" charset="0"/>
              </a:rPr>
              <a:t>osvědčených</a:t>
            </a:r>
            <a:r>
              <a:rPr lang="en-GB" sz="1700">
                <a:solidFill>
                  <a:schemeClr val="bg1"/>
                </a:solidFill>
                <a:latin typeface="Arial" panose="020B0604020202020204" pitchFamily="34" charset="0"/>
                <a:ea typeface="+mn-lt"/>
                <a:cs typeface="Arial" panose="020B0604020202020204" pitchFamily="34" charset="0"/>
              </a:rPr>
              <a:t> a </a:t>
            </a:r>
            <a:r>
              <a:rPr lang="en-GB" sz="1700" err="1">
                <a:solidFill>
                  <a:schemeClr val="bg1"/>
                </a:solidFill>
                <a:latin typeface="Arial" panose="020B0604020202020204" pitchFamily="34" charset="0"/>
                <a:ea typeface="+mn-lt"/>
                <a:cs typeface="Arial" panose="020B0604020202020204" pitchFamily="34" charset="0"/>
              </a:rPr>
              <a:t>inspirativních</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postupech</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při</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vytváření</a:t>
            </a:r>
            <a:r>
              <a:rPr lang="en-GB" sz="1700">
                <a:solidFill>
                  <a:schemeClr val="bg1"/>
                </a:solidFill>
                <a:latin typeface="Arial" panose="020B0604020202020204" pitchFamily="34" charset="0"/>
                <a:ea typeface="+mn-lt"/>
                <a:cs typeface="Arial" panose="020B0604020202020204" pitchFamily="34" charset="0"/>
              </a:rPr>
              <a:t> a </a:t>
            </a:r>
            <a:r>
              <a:rPr lang="en-GB" sz="1700" err="1">
                <a:solidFill>
                  <a:schemeClr val="bg1"/>
                </a:solidFill>
                <a:latin typeface="Arial" panose="020B0604020202020204" pitchFamily="34" charset="0"/>
                <a:ea typeface="+mn-lt"/>
                <a:cs typeface="Arial" panose="020B0604020202020204" pitchFamily="34" charset="0"/>
              </a:rPr>
              <a:t>zavádění</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institucionálních</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politik</a:t>
            </a:r>
            <a:r>
              <a:rPr lang="en-GB" sz="1700">
                <a:solidFill>
                  <a:schemeClr val="bg1"/>
                </a:solidFill>
                <a:latin typeface="Arial" panose="020B0604020202020204" pitchFamily="34" charset="0"/>
                <a:ea typeface="+mn-lt"/>
                <a:cs typeface="Arial" panose="020B0604020202020204" pitchFamily="34" charset="0"/>
              </a:rPr>
              <a:t> za </a:t>
            </a:r>
            <a:r>
              <a:rPr lang="en-GB" sz="1700" err="1">
                <a:solidFill>
                  <a:schemeClr val="bg1"/>
                </a:solidFill>
                <a:latin typeface="Arial" panose="020B0604020202020204" pitchFamily="34" charset="0"/>
                <a:ea typeface="+mn-lt"/>
                <a:cs typeface="Arial" panose="020B0604020202020204" pitchFamily="34" charset="0"/>
              </a:rPr>
              <a:t>účelem</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řešení</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genderově</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podmíněného</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násilí</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které</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již</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některé</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evropské</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vysoké</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školy</a:t>
            </a:r>
            <a:r>
              <a:rPr lang="en-GB" sz="1700">
                <a:solidFill>
                  <a:schemeClr val="bg1"/>
                </a:solidFill>
                <a:latin typeface="Arial" panose="020B0604020202020204" pitchFamily="34" charset="0"/>
                <a:ea typeface="+mn-lt"/>
                <a:cs typeface="Arial" panose="020B0604020202020204" pitchFamily="34" charset="0"/>
              </a:rPr>
              <a:t> a </a:t>
            </a:r>
            <a:r>
              <a:rPr lang="en-GB" sz="1700" err="1">
                <a:solidFill>
                  <a:schemeClr val="bg1"/>
                </a:solidFill>
                <a:latin typeface="Arial" panose="020B0604020202020204" pitchFamily="34" charset="0"/>
                <a:ea typeface="+mn-lt"/>
                <a:cs typeface="Arial" panose="020B0604020202020204" pitchFamily="34" charset="0"/>
              </a:rPr>
              <a:t>výzkumné</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institutce</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přijaly</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právě</a:t>
            </a:r>
            <a:r>
              <a:rPr lang="en-GB" sz="1700">
                <a:solidFill>
                  <a:schemeClr val="bg1"/>
                </a:solidFill>
                <a:latin typeface="Arial" panose="020B0604020202020204" pitchFamily="34" charset="0"/>
                <a:ea typeface="+mn-lt"/>
                <a:cs typeface="Arial" panose="020B0604020202020204" pitchFamily="34" charset="0"/>
              </a:rPr>
              <a:t> za </a:t>
            </a:r>
            <a:r>
              <a:rPr lang="en-GB" sz="1700" err="1">
                <a:solidFill>
                  <a:schemeClr val="bg1"/>
                </a:solidFill>
                <a:latin typeface="Arial" panose="020B0604020202020204" pitchFamily="34" charset="0"/>
                <a:ea typeface="+mn-lt"/>
                <a:cs typeface="Arial" panose="020B0604020202020204" pitchFamily="34" charset="0"/>
              </a:rPr>
              <a:t>pomoci</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využití</a:t>
            </a:r>
            <a:r>
              <a:rPr lang="en-GB" sz="1700">
                <a:solidFill>
                  <a:schemeClr val="bg1"/>
                </a:solidFill>
                <a:latin typeface="Arial" panose="020B0604020202020204" pitchFamily="34" charset="0"/>
                <a:ea typeface="+mn-lt"/>
                <a:cs typeface="Arial" panose="020B0604020202020204" pitchFamily="34" charset="0"/>
              </a:rPr>
              <a:t> </a:t>
            </a:r>
            <a:r>
              <a:rPr lang="en-GB" sz="1700" err="1">
                <a:solidFill>
                  <a:schemeClr val="bg1"/>
                </a:solidFill>
                <a:latin typeface="Arial" panose="020B0604020202020204" pitchFamily="34" charset="0"/>
                <a:ea typeface="+mn-lt"/>
                <a:cs typeface="Arial" panose="020B0604020202020204" pitchFamily="34" charset="0"/>
              </a:rPr>
              <a:t>modelu</a:t>
            </a:r>
            <a:r>
              <a:rPr lang="en-GB" sz="1700">
                <a:solidFill>
                  <a:schemeClr val="bg1"/>
                </a:solidFill>
                <a:latin typeface="Arial" panose="020B0604020202020204" pitchFamily="34" charset="0"/>
                <a:ea typeface="+mn-lt"/>
                <a:cs typeface="Arial" panose="020B0604020202020204" pitchFamily="34" charset="0"/>
              </a:rPr>
              <a:t> 7P. </a:t>
            </a:r>
            <a:endParaRPr lang="en-GB">
              <a:solidFill>
                <a:schemeClr val="bg1"/>
              </a:solidFill>
              <a:latin typeface="Arial" panose="020B0604020202020204" pitchFamily="34" charset="0"/>
              <a:ea typeface="Open Sans"/>
              <a:cs typeface="Arial" panose="020B0604020202020204" pitchFamily="34" charset="0"/>
            </a:endParaRPr>
          </a:p>
          <a:p>
            <a:pPr>
              <a:lnSpc>
                <a:spcPct val="150000"/>
              </a:lnSpc>
            </a:pPr>
            <a:endParaRPr lang="en-GB" sz="1700">
              <a:solidFill>
                <a:schemeClr val="bg1"/>
              </a:solidFill>
              <a:latin typeface="Arial" panose="020B0604020202020204" pitchFamily="34" charset="0"/>
              <a:ea typeface="+mn-lt"/>
              <a:cs typeface="Arial" panose="020B0604020202020204" pitchFamily="34" charset="0"/>
            </a:endParaRPr>
          </a:p>
          <a:p>
            <a:pPr marL="342900" indent="-342900">
              <a:lnSpc>
                <a:spcPct val="150000"/>
              </a:lnSpc>
              <a:buFont typeface="Wingdings" panose="05000000000000000000" pitchFamily="2" charset="2"/>
              <a:buChar char="q"/>
            </a:pPr>
            <a:endParaRPr lang="en-US" sz="1700">
              <a:solidFill>
                <a:schemeClr val="bg1"/>
              </a:solidFill>
              <a:latin typeface="Arial" panose="020B0604020202020204" pitchFamily="34" charset="0"/>
              <a:ea typeface="Open Sans"/>
              <a:cs typeface="Arial" panose="020B0604020202020204" pitchFamily="34" charset="0"/>
            </a:endParaRPr>
          </a:p>
        </p:txBody>
      </p:sp>
    </p:spTree>
    <p:extLst>
      <p:ext uri="{BB962C8B-B14F-4D97-AF65-F5344CB8AC3E}">
        <p14:creationId xmlns:p14="http://schemas.microsoft.com/office/powerpoint/2010/main" val="23377570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D2EEFDE-1EE3-1C25-B2B0-927EDBB68E9F}"/>
              </a:ext>
            </a:extLst>
          </p:cNvPr>
          <p:cNvSpPr>
            <a:spLocks noGrp="1"/>
          </p:cNvSpPr>
          <p:nvPr>
            <p:ph type="title"/>
          </p:nvPr>
        </p:nvSpPr>
        <p:spPr>
          <a:xfrm>
            <a:off x="1046922" y="1129932"/>
            <a:ext cx="10086975" cy="778381"/>
          </a:xfrm>
        </p:spPr>
        <p:txBody>
          <a:bodyPr/>
          <a:lstStyle/>
          <a:p>
            <a:r>
              <a:rPr lang="en-GB" b="1" err="1"/>
              <a:t>Postih</a:t>
            </a:r>
            <a:endParaRPr lang="en-US" b="1" err="1"/>
          </a:p>
        </p:txBody>
      </p:sp>
      <p:sp>
        <p:nvSpPr>
          <p:cNvPr id="4" name="TextBox 3">
            <a:extLst>
              <a:ext uri="{FF2B5EF4-FFF2-40B4-BE49-F238E27FC236}">
                <a16:creationId xmlns:a16="http://schemas.microsoft.com/office/drawing/2014/main" id="{4C47A34B-1520-BC6F-912B-4E198B0889F7}"/>
              </a:ext>
            </a:extLst>
          </p:cNvPr>
          <p:cNvSpPr txBox="1"/>
          <p:nvPr/>
        </p:nvSpPr>
        <p:spPr>
          <a:xfrm>
            <a:off x="698167" y="2218287"/>
            <a:ext cx="11081456" cy="4247317"/>
          </a:xfrm>
          <a:prstGeom prst="rect">
            <a:avLst/>
          </a:prstGeom>
          <a:noFill/>
        </p:spPr>
        <p:txBody>
          <a:bodyPr wrap="square" lIns="91440" tIns="45720" rIns="91440" bIns="45720" anchor="t">
            <a:spAutoFit/>
          </a:bodyPr>
          <a:lstStyle/>
          <a:p>
            <a:r>
              <a:rPr lang="en-US" sz="1500" err="1">
                <a:solidFill>
                  <a:srgbClr val="FFFFFF"/>
                </a:solidFill>
                <a:latin typeface="Arial" panose="020B0604020202020204" pitchFamily="34" charset="0"/>
                <a:ea typeface="Open Sans"/>
                <a:cs typeface="Arial" panose="020B0604020202020204" pitchFamily="34" charset="0"/>
              </a:rPr>
              <a:t>Osvědčené</a:t>
            </a:r>
            <a:r>
              <a:rPr lang="en-US" sz="1500">
                <a:solidFill>
                  <a:srgbClr val="FFFFFF"/>
                </a:solidFill>
                <a:latin typeface="Arial" panose="020B0604020202020204" pitchFamily="34" charset="0"/>
                <a:ea typeface="Open Sans"/>
                <a:cs typeface="Arial" panose="020B0604020202020204" pitchFamily="34" charset="0"/>
              </a:rPr>
              <a:t> </a:t>
            </a:r>
            <a:r>
              <a:rPr lang="en-US" sz="1500" err="1">
                <a:solidFill>
                  <a:srgbClr val="FFFFFF"/>
                </a:solidFill>
                <a:latin typeface="Arial" panose="020B0604020202020204" pitchFamily="34" charset="0"/>
                <a:ea typeface="Open Sans"/>
                <a:cs typeface="Arial" panose="020B0604020202020204" pitchFamily="34" charset="0"/>
              </a:rPr>
              <a:t>standardy</a:t>
            </a:r>
            <a:r>
              <a:rPr lang="en-US" sz="1500">
                <a:solidFill>
                  <a:srgbClr val="FFFFFF"/>
                </a:solidFill>
                <a:latin typeface="Arial" panose="020B0604020202020204" pitchFamily="34" charset="0"/>
                <a:ea typeface="Open Sans"/>
                <a:cs typeface="Arial" panose="020B0604020202020204" pitchFamily="34" charset="0"/>
              </a:rPr>
              <a:t> </a:t>
            </a:r>
            <a:r>
              <a:rPr lang="en-US" sz="1500" err="1">
                <a:solidFill>
                  <a:srgbClr val="FFFFFF"/>
                </a:solidFill>
                <a:latin typeface="Arial" panose="020B0604020202020204" pitchFamily="34" charset="0"/>
                <a:ea typeface="Open Sans"/>
                <a:cs typeface="Arial" panose="020B0604020202020204" pitchFamily="34" charset="0"/>
              </a:rPr>
              <a:t>postupů</a:t>
            </a:r>
            <a:r>
              <a:rPr lang="en-US" sz="1500">
                <a:solidFill>
                  <a:srgbClr val="FFFFFF"/>
                </a:solidFill>
                <a:latin typeface="Arial" panose="020B0604020202020204" pitchFamily="34" charset="0"/>
                <a:ea typeface="Open Sans"/>
                <a:cs typeface="Arial" panose="020B0604020202020204" pitchFamily="34" charset="0"/>
              </a:rPr>
              <a:t> </a:t>
            </a:r>
            <a:r>
              <a:rPr lang="en-US" sz="1500" err="1">
                <a:solidFill>
                  <a:srgbClr val="FFFFFF"/>
                </a:solidFill>
                <a:latin typeface="Arial" panose="020B0604020202020204" pitchFamily="34" charset="0"/>
                <a:ea typeface="Open Sans"/>
                <a:cs typeface="Arial" panose="020B0604020202020204" pitchFamily="34" charset="0"/>
              </a:rPr>
              <a:t>tykající</a:t>
            </a:r>
            <a:r>
              <a:rPr lang="en-US" sz="1500">
                <a:solidFill>
                  <a:srgbClr val="FFFFFF"/>
                </a:solidFill>
                <a:latin typeface="Arial" panose="020B0604020202020204" pitchFamily="34" charset="0"/>
                <a:ea typeface="Open Sans"/>
                <a:cs typeface="Arial" panose="020B0604020202020204" pitchFamily="34" charset="0"/>
              </a:rPr>
              <a:t> se </a:t>
            </a:r>
            <a:r>
              <a:rPr lang="en-US" sz="1500" err="1">
                <a:solidFill>
                  <a:srgbClr val="FFFFFF"/>
                </a:solidFill>
                <a:latin typeface="Arial" panose="020B0604020202020204" pitchFamily="34" charset="0"/>
                <a:ea typeface="Open Sans"/>
                <a:cs typeface="Arial" panose="020B0604020202020204" pitchFamily="34" charset="0"/>
              </a:rPr>
              <a:t>postihu</a:t>
            </a:r>
            <a:r>
              <a:rPr lang="en-US" sz="1500">
                <a:solidFill>
                  <a:srgbClr val="FFFFFF"/>
                </a:solidFill>
                <a:latin typeface="Arial" panose="020B0604020202020204" pitchFamily="34" charset="0"/>
                <a:ea typeface="Open Sans"/>
                <a:cs typeface="Arial" panose="020B0604020202020204" pitchFamily="34" charset="0"/>
              </a:rPr>
              <a:t>:</a:t>
            </a:r>
          </a:p>
          <a:p>
            <a:pPr marL="742315" lvl="1" indent="-285750">
              <a:buFont typeface="Courier New" panose="020B0604020202020204" pitchFamily="34" charset="0"/>
              <a:buChar char="o"/>
            </a:pPr>
            <a:r>
              <a:rPr lang="en-US" sz="1500" err="1">
                <a:solidFill>
                  <a:srgbClr val="FFFFFF"/>
                </a:solidFill>
                <a:latin typeface="Arial" panose="020B0604020202020204" pitchFamily="34" charset="0"/>
                <a:ea typeface="+mn-lt"/>
                <a:cs typeface="Arial" panose="020B0604020202020204" pitchFamily="34" charset="0"/>
              </a:rPr>
              <a:t>Interní</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postupy</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řeší</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genderově</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podmíněné</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násilí</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odděleně</a:t>
            </a:r>
            <a:r>
              <a:rPr lang="en-US" sz="1500">
                <a:solidFill>
                  <a:srgbClr val="FFFFFF"/>
                </a:solidFill>
                <a:latin typeface="Arial" panose="020B0604020202020204" pitchFamily="34" charset="0"/>
                <a:ea typeface="+mn-lt"/>
                <a:cs typeface="Arial" panose="020B0604020202020204" pitchFamily="34" charset="0"/>
              </a:rPr>
              <a:t> od </a:t>
            </a:r>
            <a:r>
              <a:rPr lang="en-US" sz="1500" err="1">
                <a:solidFill>
                  <a:srgbClr val="FFFFFF"/>
                </a:solidFill>
                <a:latin typeface="Arial" panose="020B0604020202020204" pitchFamily="34" charset="0"/>
                <a:ea typeface="+mn-lt"/>
                <a:cs typeface="Arial" panose="020B0604020202020204" pitchFamily="34" charset="0"/>
              </a:rPr>
              <a:t>obecných</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disciplinárních</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pravidel</a:t>
            </a:r>
            <a:r>
              <a:rPr lang="en-US" sz="1500">
                <a:solidFill>
                  <a:srgbClr val="FFFFFF"/>
                </a:solidFill>
                <a:latin typeface="Arial" panose="020B0604020202020204" pitchFamily="34" charset="0"/>
                <a:ea typeface="+mn-lt"/>
                <a:cs typeface="Arial" panose="020B0604020202020204" pitchFamily="34" charset="0"/>
              </a:rPr>
              <a:t> a </a:t>
            </a:r>
            <a:r>
              <a:rPr lang="en-US" sz="1500" err="1">
                <a:solidFill>
                  <a:srgbClr val="FFFFFF"/>
                </a:solidFill>
                <a:latin typeface="Arial" panose="020B0604020202020204" pitchFamily="34" charset="0"/>
                <a:ea typeface="+mn-lt"/>
                <a:cs typeface="Arial" panose="020B0604020202020204" pitchFamily="34" charset="0"/>
              </a:rPr>
              <a:t>postupů</a:t>
            </a:r>
            <a:r>
              <a:rPr lang="en-US" sz="1500">
                <a:solidFill>
                  <a:srgbClr val="FFFFFF"/>
                </a:solidFill>
                <a:latin typeface="Arial" panose="020B0604020202020204" pitchFamily="34" charset="0"/>
                <a:ea typeface="+mn-lt"/>
                <a:cs typeface="Arial" panose="020B0604020202020204" pitchFamily="34" charset="0"/>
              </a:rPr>
              <a:t>.</a:t>
            </a:r>
            <a:endParaRPr lang="en-US" sz="1500">
              <a:solidFill>
                <a:srgbClr val="FFFFFF"/>
              </a:solidFill>
              <a:latin typeface="Arial" panose="020B0604020202020204" pitchFamily="34" charset="0"/>
              <a:ea typeface="Open Sans"/>
              <a:cs typeface="Arial" panose="020B0604020202020204" pitchFamily="34" charset="0"/>
            </a:endParaRPr>
          </a:p>
          <a:p>
            <a:pPr marL="742315" lvl="1" indent="-285750">
              <a:buFont typeface="Courier New" panose="020B0604020202020204" pitchFamily="34" charset="0"/>
              <a:buChar char="o"/>
            </a:pPr>
            <a:r>
              <a:rPr lang="en-US" sz="1500" err="1">
                <a:solidFill>
                  <a:srgbClr val="FFFFFF"/>
                </a:solidFill>
                <a:latin typeface="Arial" panose="020B0604020202020204" pitchFamily="34" charset="0"/>
                <a:ea typeface="+mn-lt"/>
                <a:cs typeface="Arial" panose="020B0604020202020204" pitchFamily="34" charset="0"/>
              </a:rPr>
              <a:t>Neformální</a:t>
            </a:r>
            <a:r>
              <a:rPr lang="en-US" sz="1500">
                <a:solidFill>
                  <a:srgbClr val="FFFFFF"/>
                </a:solidFill>
                <a:latin typeface="Arial" panose="020B0604020202020204" pitchFamily="34" charset="0"/>
                <a:ea typeface="+mn-lt"/>
                <a:cs typeface="Arial" panose="020B0604020202020204" pitchFamily="34" charset="0"/>
              </a:rPr>
              <a:t> a </a:t>
            </a:r>
            <a:r>
              <a:rPr lang="en-US" sz="1500" err="1">
                <a:solidFill>
                  <a:srgbClr val="FFFFFF"/>
                </a:solidFill>
                <a:latin typeface="Arial" panose="020B0604020202020204" pitchFamily="34" charset="0"/>
                <a:ea typeface="+mn-lt"/>
                <a:cs typeface="Arial" panose="020B0604020202020204" pitchFamily="34" charset="0"/>
              </a:rPr>
              <a:t>formální</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disciplinární</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postupy</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jsou</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jasně</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stanoveny</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včetně</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informací</a:t>
            </a:r>
            <a:r>
              <a:rPr lang="en-US" sz="1500">
                <a:solidFill>
                  <a:srgbClr val="FFFFFF"/>
                </a:solidFill>
                <a:latin typeface="Arial" panose="020B0604020202020204" pitchFamily="34" charset="0"/>
                <a:ea typeface="+mn-lt"/>
                <a:cs typeface="Arial" panose="020B0604020202020204" pitchFamily="34" charset="0"/>
              </a:rPr>
              <a:t> o </a:t>
            </a:r>
            <a:r>
              <a:rPr lang="en-US" sz="1500" err="1">
                <a:solidFill>
                  <a:srgbClr val="FFFFFF"/>
                </a:solidFill>
                <a:latin typeface="Arial" panose="020B0604020202020204" pitchFamily="34" charset="0"/>
                <a:ea typeface="+mn-lt"/>
                <a:cs typeface="Arial" panose="020B0604020202020204" pitchFamily="34" charset="0"/>
              </a:rPr>
              <a:t>typech</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disciplinárních</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opatření</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nebo</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sankcí</a:t>
            </a:r>
            <a:r>
              <a:rPr lang="en-US" sz="1500">
                <a:solidFill>
                  <a:srgbClr val="FFFFFF"/>
                </a:solidFill>
                <a:latin typeface="Arial" panose="020B0604020202020204" pitchFamily="34" charset="0"/>
                <a:ea typeface="+mn-lt"/>
                <a:cs typeface="Arial" panose="020B0604020202020204" pitchFamily="34" charset="0"/>
              </a:rPr>
              <a:t>.</a:t>
            </a:r>
          </a:p>
          <a:p>
            <a:pPr marL="742315" lvl="1" indent="-285750">
              <a:buFont typeface="Courier New" panose="020B0604020202020204" pitchFamily="34" charset="0"/>
              <a:buChar char="o"/>
            </a:pPr>
            <a:r>
              <a:rPr lang="en-US" sz="1500" err="1">
                <a:solidFill>
                  <a:srgbClr val="FFFFFF"/>
                </a:solidFill>
                <a:latin typeface="Arial" panose="020B0604020202020204" pitchFamily="34" charset="0"/>
                <a:ea typeface="+mn-lt"/>
                <a:cs typeface="Arial" panose="020B0604020202020204" pitchFamily="34" charset="0"/>
              </a:rPr>
              <a:t>Jsou</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uvedeny</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jasné</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informace</a:t>
            </a:r>
            <a:r>
              <a:rPr lang="en-US" sz="1500">
                <a:solidFill>
                  <a:srgbClr val="FFFFFF"/>
                </a:solidFill>
                <a:latin typeface="Arial" panose="020B0604020202020204" pitchFamily="34" charset="0"/>
                <a:ea typeface="+mn-lt"/>
                <a:cs typeface="Arial" panose="020B0604020202020204" pitchFamily="34" charset="0"/>
              </a:rPr>
              <a:t> o tom, co </a:t>
            </a:r>
            <a:r>
              <a:rPr lang="en-US" sz="1500" err="1">
                <a:solidFill>
                  <a:srgbClr val="FFFFFF"/>
                </a:solidFill>
                <a:latin typeface="Arial" panose="020B0604020202020204" pitchFamily="34" charset="0"/>
                <a:ea typeface="+mn-lt"/>
                <a:cs typeface="Arial" panose="020B0604020202020204" pitchFamily="34" charset="0"/>
              </a:rPr>
              <a:t>lze</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použít</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jako</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důkazní</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materiály</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při</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posuzování</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různých</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forem</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genderově</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podmíněného</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násilí</a:t>
            </a:r>
            <a:r>
              <a:rPr lang="en-US" sz="1500">
                <a:solidFill>
                  <a:srgbClr val="FFFFFF"/>
                </a:solidFill>
                <a:latin typeface="Arial" panose="020B0604020202020204" pitchFamily="34" charset="0"/>
                <a:ea typeface="+mn-lt"/>
                <a:cs typeface="Arial" panose="020B0604020202020204" pitchFamily="34" charset="0"/>
              </a:rPr>
              <a:t>.</a:t>
            </a:r>
          </a:p>
          <a:p>
            <a:pPr marL="742315" lvl="1" indent="-285750">
              <a:buFont typeface="Courier New" panose="020B0604020202020204" pitchFamily="34" charset="0"/>
              <a:buChar char="o"/>
            </a:pPr>
            <a:r>
              <a:rPr lang="en-US" sz="1500" err="1">
                <a:solidFill>
                  <a:srgbClr val="FFFFFF"/>
                </a:solidFill>
                <a:latin typeface="Arial" panose="020B0604020202020204" pitchFamily="34" charset="0"/>
                <a:ea typeface="+mn-lt"/>
                <a:cs typeface="Arial" panose="020B0604020202020204" pitchFamily="34" charset="0"/>
              </a:rPr>
              <a:t>Organizace</a:t>
            </a:r>
            <a:r>
              <a:rPr lang="en-US" sz="1500">
                <a:solidFill>
                  <a:srgbClr val="FFFFFF"/>
                </a:solidFill>
                <a:latin typeface="Arial" panose="020B0604020202020204" pitchFamily="34" charset="0"/>
                <a:ea typeface="+mn-lt"/>
                <a:cs typeface="Arial" panose="020B0604020202020204" pitchFamily="34" charset="0"/>
              </a:rPr>
              <a:t> by </a:t>
            </a:r>
            <a:r>
              <a:rPr lang="en-US" sz="1500" err="1">
                <a:solidFill>
                  <a:srgbClr val="FFFFFF"/>
                </a:solidFill>
                <a:latin typeface="Arial" panose="020B0604020202020204" pitchFamily="34" charset="0"/>
                <a:ea typeface="+mn-lt"/>
                <a:cs typeface="Arial" panose="020B0604020202020204" pitchFamily="34" charset="0"/>
              </a:rPr>
              <a:t>neměla</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prosazovat</a:t>
            </a:r>
            <a:r>
              <a:rPr lang="en-US" sz="1500">
                <a:solidFill>
                  <a:srgbClr val="FFFFFF"/>
                </a:solidFill>
                <a:latin typeface="Arial" panose="020B0604020202020204" pitchFamily="34" charset="0"/>
                <a:ea typeface="+mn-lt"/>
                <a:cs typeface="Arial" panose="020B0604020202020204" pitchFamily="34" charset="0"/>
              </a:rPr>
              <a:t> a </a:t>
            </a:r>
            <a:r>
              <a:rPr lang="en-US" sz="1500" err="1">
                <a:solidFill>
                  <a:srgbClr val="FFFFFF"/>
                </a:solidFill>
                <a:latin typeface="Arial" panose="020B0604020202020204" pitchFamily="34" charset="0"/>
                <a:ea typeface="+mn-lt"/>
                <a:cs typeface="Arial" panose="020B0604020202020204" pitchFamily="34" charset="0"/>
              </a:rPr>
              <a:t>doporučovat</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společná</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setkání</a:t>
            </a:r>
            <a:r>
              <a:rPr lang="en-US" sz="1500">
                <a:solidFill>
                  <a:srgbClr val="FFFFFF"/>
                </a:solidFill>
                <a:latin typeface="Arial" panose="020B0604020202020204" pitchFamily="34" charset="0"/>
                <a:ea typeface="+mn-lt"/>
                <a:cs typeface="Arial" panose="020B0604020202020204" pitchFamily="34" charset="0"/>
              </a:rPr>
              <a:t> s </a:t>
            </a:r>
            <a:r>
              <a:rPr lang="en-US" sz="1500" err="1">
                <a:solidFill>
                  <a:srgbClr val="FFFFFF"/>
                </a:solidFill>
                <a:latin typeface="Arial" panose="020B0604020202020204" pitchFamily="34" charset="0"/>
                <a:ea typeface="+mn-lt"/>
                <a:cs typeface="Arial" panose="020B0604020202020204" pitchFamily="34" charset="0"/>
              </a:rPr>
              <a:t>oběma</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stranami</a:t>
            </a:r>
            <a:r>
              <a:rPr lang="en-US" sz="1500">
                <a:solidFill>
                  <a:srgbClr val="FFFFFF"/>
                </a:solidFill>
                <a:latin typeface="Arial" panose="020B0604020202020204" pitchFamily="34" charset="0"/>
                <a:ea typeface="+mn-lt"/>
                <a:cs typeface="Arial" panose="020B0604020202020204" pitchFamily="34" charset="0"/>
              </a:rPr>
              <a:t> "za </a:t>
            </a:r>
            <a:r>
              <a:rPr lang="en-US" sz="1500" err="1">
                <a:solidFill>
                  <a:srgbClr val="FFFFFF"/>
                </a:solidFill>
                <a:latin typeface="Arial" panose="020B0604020202020204" pitchFamily="34" charset="0"/>
                <a:ea typeface="+mn-lt"/>
                <a:cs typeface="Arial" panose="020B0604020202020204" pitchFamily="34" charset="0"/>
              </a:rPr>
              <a:t>účelem</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vyjasnění</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situace</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externí</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mediaci</a:t>
            </a:r>
            <a:r>
              <a:rPr lang="en-US" sz="1500">
                <a:solidFill>
                  <a:srgbClr val="FFFFFF"/>
                </a:solidFill>
                <a:latin typeface="Arial" panose="020B0604020202020204" pitchFamily="34" charset="0"/>
                <a:ea typeface="+mn-lt"/>
                <a:cs typeface="Arial" panose="020B0604020202020204" pitchFamily="34" charset="0"/>
              </a:rPr>
              <a:t> ani "</a:t>
            </a:r>
            <a:r>
              <a:rPr lang="en-US" sz="1500" err="1">
                <a:solidFill>
                  <a:srgbClr val="FFFFFF"/>
                </a:solidFill>
                <a:latin typeface="Arial" panose="020B0604020202020204" pitchFamily="34" charset="0"/>
                <a:ea typeface="+mn-lt"/>
                <a:cs typeface="Arial" panose="020B0604020202020204" pitchFamily="34" charset="0"/>
              </a:rPr>
              <a:t>smírčí</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postupy</a:t>
            </a:r>
            <a:r>
              <a:rPr lang="en-US" sz="1500">
                <a:solidFill>
                  <a:srgbClr val="FFFFFF"/>
                </a:solidFill>
                <a:latin typeface="Arial" panose="020B0604020202020204" pitchFamily="34" charset="0"/>
                <a:ea typeface="+mn-lt"/>
                <a:cs typeface="Arial" panose="020B0604020202020204" pitchFamily="34" charset="0"/>
              </a:rPr>
              <a:t>.</a:t>
            </a:r>
          </a:p>
          <a:p>
            <a:endParaRPr lang="en-US" sz="1500">
              <a:solidFill>
                <a:srgbClr val="FFFFFF"/>
              </a:solidFill>
              <a:latin typeface="Arial" panose="020B0604020202020204" pitchFamily="34" charset="0"/>
              <a:ea typeface="Open Sans"/>
              <a:cs typeface="Arial" panose="020B0604020202020204" pitchFamily="34" charset="0"/>
            </a:endParaRPr>
          </a:p>
          <a:p>
            <a:r>
              <a:rPr lang="en-US" sz="1500" err="1">
                <a:solidFill>
                  <a:srgbClr val="FFFFFF"/>
                </a:solidFill>
                <a:latin typeface="Arial" panose="020B0604020202020204" pitchFamily="34" charset="0"/>
                <a:ea typeface="Open Sans"/>
                <a:cs typeface="Arial" panose="020B0604020202020204" pitchFamily="34" charset="0"/>
              </a:rPr>
              <a:t>Osvědčené</a:t>
            </a:r>
            <a:r>
              <a:rPr lang="en-US" sz="1500">
                <a:solidFill>
                  <a:srgbClr val="FFFFFF"/>
                </a:solidFill>
                <a:latin typeface="Arial" panose="020B0604020202020204" pitchFamily="34" charset="0"/>
                <a:ea typeface="Open Sans"/>
                <a:cs typeface="Arial" panose="020B0604020202020204" pitchFamily="34" charset="0"/>
              </a:rPr>
              <a:t> </a:t>
            </a:r>
            <a:r>
              <a:rPr lang="en-US" sz="1500" err="1">
                <a:solidFill>
                  <a:srgbClr val="FFFFFF"/>
                </a:solidFill>
                <a:latin typeface="Arial" panose="020B0604020202020204" pitchFamily="34" charset="0"/>
                <a:ea typeface="Open Sans"/>
                <a:cs typeface="Arial" panose="020B0604020202020204" pitchFamily="34" charset="0"/>
              </a:rPr>
              <a:t>standardy</a:t>
            </a:r>
            <a:r>
              <a:rPr lang="en-US" sz="1500">
                <a:solidFill>
                  <a:srgbClr val="FFFFFF"/>
                </a:solidFill>
                <a:latin typeface="Arial" panose="020B0604020202020204" pitchFamily="34" charset="0"/>
                <a:ea typeface="Open Sans"/>
                <a:cs typeface="Arial" panose="020B0604020202020204" pitchFamily="34" charset="0"/>
              </a:rPr>
              <a:t> </a:t>
            </a:r>
            <a:r>
              <a:rPr lang="en-US" sz="1500" err="1">
                <a:solidFill>
                  <a:srgbClr val="FFFFFF"/>
                </a:solidFill>
                <a:latin typeface="Arial" panose="020B0604020202020204" pitchFamily="34" charset="0"/>
                <a:ea typeface="Open Sans"/>
                <a:cs typeface="Arial" panose="020B0604020202020204" pitchFamily="34" charset="0"/>
              </a:rPr>
              <a:t>týkající</a:t>
            </a:r>
            <a:r>
              <a:rPr lang="en-US" sz="1500">
                <a:solidFill>
                  <a:srgbClr val="FFFFFF"/>
                </a:solidFill>
                <a:latin typeface="Arial" panose="020B0604020202020204" pitchFamily="34" charset="0"/>
                <a:ea typeface="Open Sans"/>
                <a:cs typeface="Arial" panose="020B0604020202020204" pitchFamily="34" charset="0"/>
              </a:rPr>
              <a:t> se </a:t>
            </a:r>
            <a:r>
              <a:rPr lang="en-US" sz="1500" err="1">
                <a:solidFill>
                  <a:srgbClr val="FFFFFF"/>
                </a:solidFill>
                <a:latin typeface="Arial" panose="020B0604020202020204" pitchFamily="34" charset="0"/>
                <a:ea typeface="Open Sans"/>
                <a:cs typeface="Arial" panose="020B0604020202020204" pitchFamily="34" charset="0"/>
              </a:rPr>
              <a:t>vyšetřovacích</a:t>
            </a:r>
            <a:r>
              <a:rPr lang="en-US" sz="1500">
                <a:solidFill>
                  <a:srgbClr val="FFFFFF"/>
                </a:solidFill>
                <a:latin typeface="Arial" panose="020B0604020202020204" pitchFamily="34" charset="0"/>
                <a:ea typeface="Open Sans"/>
                <a:cs typeface="Arial" panose="020B0604020202020204" pitchFamily="34" charset="0"/>
              </a:rPr>
              <a:t> </a:t>
            </a:r>
            <a:r>
              <a:rPr lang="en-US" sz="1500" err="1">
                <a:solidFill>
                  <a:srgbClr val="FFFFFF"/>
                </a:solidFill>
                <a:latin typeface="Arial" panose="020B0604020202020204" pitchFamily="34" charset="0"/>
                <a:ea typeface="Open Sans"/>
                <a:cs typeface="Arial" panose="020B0604020202020204" pitchFamily="34" charset="0"/>
              </a:rPr>
              <a:t>opatření</a:t>
            </a:r>
            <a:r>
              <a:rPr lang="en-US" sz="1500">
                <a:solidFill>
                  <a:srgbClr val="FFFFFF"/>
                </a:solidFill>
                <a:latin typeface="Arial" panose="020B0604020202020204" pitchFamily="34" charset="0"/>
                <a:ea typeface="Open Sans"/>
                <a:cs typeface="Arial" panose="020B0604020202020204" pitchFamily="34" charset="0"/>
              </a:rPr>
              <a:t> a </a:t>
            </a:r>
            <a:r>
              <a:rPr lang="en-US" sz="1500" err="1">
                <a:solidFill>
                  <a:srgbClr val="FFFFFF"/>
                </a:solidFill>
                <a:latin typeface="Arial" panose="020B0604020202020204" pitchFamily="34" charset="0"/>
                <a:ea typeface="Open Sans"/>
                <a:cs typeface="Arial" panose="020B0604020202020204" pitchFamily="34" charset="0"/>
              </a:rPr>
              <a:t>postupů</a:t>
            </a:r>
            <a:r>
              <a:rPr lang="en-US" sz="1500">
                <a:solidFill>
                  <a:srgbClr val="FFFFFF"/>
                </a:solidFill>
                <a:latin typeface="Arial" panose="020B0604020202020204" pitchFamily="34" charset="0"/>
                <a:ea typeface="Open Sans"/>
                <a:cs typeface="Arial" panose="020B0604020202020204" pitchFamily="34" charset="0"/>
              </a:rPr>
              <a:t>:</a:t>
            </a:r>
          </a:p>
          <a:p>
            <a:pPr marL="742315" lvl="1" indent="-285750">
              <a:buFont typeface="Courier New" panose="020B0604020202020204" pitchFamily="34" charset="0"/>
              <a:buChar char="o"/>
            </a:pPr>
            <a:r>
              <a:rPr lang="en-US" sz="1500" err="1">
                <a:solidFill>
                  <a:srgbClr val="FFFFFF"/>
                </a:solidFill>
                <a:latin typeface="Arial" panose="020B0604020202020204" pitchFamily="34" charset="0"/>
                <a:ea typeface="+mn-lt"/>
                <a:cs typeface="Arial" panose="020B0604020202020204" pitchFamily="34" charset="0"/>
              </a:rPr>
              <a:t>Vyšetřování</a:t>
            </a:r>
            <a:r>
              <a:rPr lang="en-US" sz="1500">
                <a:solidFill>
                  <a:srgbClr val="FFFFFF"/>
                </a:solidFill>
                <a:latin typeface="Arial" panose="020B0604020202020204" pitchFamily="34" charset="0"/>
                <a:ea typeface="+mn-lt"/>
                <a:cs typeface="Arial" panose="020B0604020202020204" pitchFamily="34" charset="0"/>
              </a:rPr>
              <a:t> se </a:t>
            </a:r>
            <a:r>
              <a:rPr lang="en-US" sz="1500" err="1">
                <a:solidFill>
                  <a:srgbClr val="FFFFFF"/>
                </a:solidFill>
                <a:latin typeface="Arial" panose="020B0604020202020204" pitchFamily="34" charset="0"/>
                <a:ea typeface="+mn-lt"/>
                <a:cs typeface="Arial" panose="020B0604020202020204" pitchFamily="34" charset="0"/>
              </a:rPr>
              <a:t>zahajuje</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na</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základě</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formální</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stížnosti</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nebo</a:t>
            </a:r>
            <a:r>
              <a:rPr lang="en-US" sz="1500">
                <a:solidFill>
                  <a:srgbClr val="FFFFFF"/>
                </a:solidFill>
                <a:latin typeface="Arial" panose="020B0604020202020204" pitchFamily="34" charset="0"/>
                <a:ea typeface="+mn-lt"/>
                <a:cs typeface="Arial" panose="020B0604020202020204" pitchFamily="34" charset="0"/>
              </a:rPr>
              <a:t> v </a:t>
            </a:r>
            <a:r>
              <a:rPr lang="en-US" sz="1500" err="1">
                <a:solidFill>
                  <a:srgbClr val="FFFFFF"/>
                </a:solidFill>
                <a:latin typeface="Arial" panose="020B0604020202020204" pitchFamily="34" charset="0"/>
                <a:ea typeface="+mn-lt"/>
                <a:cs typeface="Arial" panose="020B0604020202020204" pitchFamily="34" charset="0"/>
              </a:rPr>
              <a:t>případě</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že</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existují</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trvalé</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náznaky</a:t>
            </a:r>
            <a:r>
              <a:rPr lang="en-US" sz="1500">
                <a:solidFill>
                  <a:srgbClr val="FFFFFF"/>
                </a:solidFill>
                <a:latin typeface="Arial" panose="020B0604020202020204" pitchFamily="34" charset="0"/>
                <a:ea typeface="+mn-lt"/>
                <a:cs typeface="Arial" panose="020B0604020202020204" pitchFamily="34" charset="0"/>
              </a:rPr>
              <a:t> a </a:t>
            </a:r>
            <a:r>
              <a:rPr lang="en-US" sz="1500" err="1">
                <a:solidFill>
                  <a:srgbClr val="FFFFFF"/>
                </a:solidFill>
                <a:latin typeface="Arial" panose="020B0604020202020204" pitchFamily="34" charset="0"/>
                <a:ea typeface="+mn-lt"/>
                <a:cs typeface="Arial" panose="020B0604020202020204" pitchFamily="34" charset="0"/>
              </a:rPr>
              <a:t>závažná</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podezření</a:t>
            </a:r>
            <a:r>
              <a:rPr lang="en-US" sz="1500">
                <a:solidFill>
                  <a:srgbClr val="FFFFFF"/>
                </a:solidFill>
                <a:latin typeface="Arial" panose="020B0604020202020204" pitchFamily="34" charset="0"/>
                <a:ea typeface="+mn-lt"/>
                <a:cs typeface="Arial" panose="020B0604020202020204" pitchFamily="34" charset="0"/>
              </a:rPr>
              <a:t>.</a:t>
            </a:r>
            <a:endParaRPr lang="en-US" sz="1500">
              <a:solidFill>
                <a:srgbClr val="000000"/>
              </a:solidFill>
              <a:latin typeface="Arial" panose="020B0604020202020204" pitchFamily="34" charset="0"/>
              <a:ea typeface="+mn-lt"/>
              <a:cs typeface="Arial" panose="020B0604020202020204" pitchFamily="34" charset="0"/>
            </a:endParaRPr>
          </a:p>
          <a:p>
            <a:pPr marL="742315" lvl="1" indent="-285750">
              <a:buFont typeface="Courier New" panose="020B0604020202020204" pitchFamily="34" charset="0"/>
              <a:buChar char="o"/>
            </a:pPr>
            <a:r>
              <a:rPr lang="en-US" sz="1500" err="1">
                <a:solidFill>
                  <a:srgbClr val="FFFFFF"/>
                </a:solidFill>
                <a:latin typeface="Arial" panose="020B0604020202020204" pitchFamily="34" charset="0"/>
                <a:ea typeface="+mn-lt"/>
                <a:cs typeface="Arial" panose="020B0604020202020204" pitchFamily="34" charset="0"/>
              </a:rPr>
              <a:t>Vyšetřování</a:t>
            </a:r>
            <a:r>
              <a:rPr lang="en-US" sz="1500">
                <a:solidFill>
                  <a:srgbClr val="FFFFFF"/>
                </a:solidFill>
                <a:latin typeface="Arial" panose="020B0604020202020204" pitchFamily="34" charset="0"/>
                <a:ea typeface="+mn-lt"/>
                <a:cs typeface="Arial" panose="020B0604020202020204" pitchFamily="34" charset="0"/>
              </a:rPr>
              <a:t> a </a:t>
            </a:r>
            <a:r>
              <a:rPr lang="en-US" sz="1500" err="1">
                <a:solidFill>
                  <a:srgbClr val="FFFFFF"/>
                </a:solidFill>
                <a:latin typeface="Arial" panose="020B0604020202020204" pitchFamily="34" charset="0"/>
                <a:ea typeface="+mn-lt"/>
                <a:cs typeface="Arial" panose="020B0604020202020204" pitchFamily="34" charset="0"/>
              </a:rPr>
              <a:t>postupy</a:t>
            </a:r>
            <a:r>
              <a:rPr lang="en-US" sz="1500">
                <a:solidFill>
                  <a:srgbClr val="FFFFFF"/>
                </a:solidFill>
                <a:latin typeface="Arial" panose="020B0604020202020204" pitchFamily="34" charset="0"/>
                <a:ea typeface="+mn-lt"/>
                <a:cs typeface="Arial" panose="020B0604020202020204" pitchFamily="34" charset="0"/>
              </a:rPr>
              <a:t> se </a:t>
            </a:r>
            <a:r>
              <a:rPr lang="en-US" sz="1500" err="1">
                <a:solidFill>
                  <a:srgbClr val="FFFFFF"/>
                </a:solidFill>
                <a:latin typeface="Arial" panose="020B0604020202020204" pitchFamily="34" charset="0"/>
                <a:ea typeface="+mn-lt"/>
                <a:cs typeface="Arial" panose="020B0604020202020204" pitchFamily="34" charset="0"/>
              </a:rPr>
              <a:t>provádějí</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i</a:t>
            </a:r>
            <a:r>
              <a:rPr lang="en-US" sz="1500">
                <a:solidFill>
                  <a:srgbClr val="FFFFFF"/>
                </a:solidFill>
                <a:latin typeface="Arial" panose="020B0604020202020204" pitchFamily="34" charset="0"/>
                <a:ea typeface="+mn-lt"/>
                <a:cs typeface="Arial" panose="020B0604020202020204" pitchFamily="34" charset="0"/>
              </a:rPr>
              <a:t> v </a:t>
            </a:r>
            <a:r>
              <a:rPr lang="en-US" sz="1500" err="1">
                <a:solidFill>
                  <a:srgbClr val="FFFFFF"/>
                </a:solidFill>
                <a:latin typeface="Arial" panose="020B0604020202020204" pitchFamily="34" charset="0"/>
                <a:ea typeface="+mn-lt"/>
                <a:cs typeface="Arial" panose="020B0604020202020204" pitchFamily="34" charset="0"/>
              </a:rPr>
              <a:t>případě</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že</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oběť</a:t>
            </a:r>
            <a:r>
              <a:rPr lang="en-US" sz="1500">
                <a:solidFill>
                  <a:srgbClr val="FFFFFF"/>
                </a:solidFill>
                <a:latin typeface="Arial" panose="020B0604020202020204" pitchFamily="34" charset="0"/>
                <a:ea typeface="+mn-lt"/>
                <a:cs typeface="Arial" panose="020B0604020202020204" pitchFamily="34" charset="0"/>
              </a:rPr>
              <a:t>/</a:t>
            </a:r>
            <a:r>
              <a:rPr lang="en-US" sz="1500" err="1">
                <a:solidFill>
                  <a:srgbClr val="FFFFFF"/>
                </a:solidFill>
                <a:latin typeface="Arial" panose="020B0604020202020204" pitchFamily="34" charset="0"/>
                <a:ea typeface="+mn-lt"/>
                <a:cs typeface="Arial" panose="020B0604020202020204" pitchFamily="34" charset="0"/>
              </a:rPr>
              <a:t>poškozená</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osoba</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nebo</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údajný</a:t>
            </a:r>
            <a:r>
              <a:rPr lang="en-US" sz="1500">
                <a:solidFill>
                  <a:srgbClr val="FFFFFF"/>
                </a:solidFill>
                <a:latin typeface="Arial" panose="020B0604020202020204" pitchFamily="34" charset="0"/>
                <a:ea typeface="+mn-lt"/>
                <a:cs typeface="Arial" panose="020B0604020202020204" pitchFamily="34" charset="0"/>
              </a:rPr>
              <a:t>*a) </a:t>
            </a:r>
            <a:r>
              <a:rPr lang="en-US" sz="1500" err="1">
                <a:solidFill>
                  <a:srgbClr val="FFFFFF"/>
                </a:solidFill>
                <a:latin typeface="Arial" panose="020B0604020202020204" pitchFamily="34" charset="0"/>
                <a:ea typeface="+mn-lt"/>
                <a:cs typeface="Arial" panose="020B0604020202020204" pitchFamily="34" charset="0"/>
              </a:rPr>
              <a:t>pachatel</a:t>
            </a:r>
            <a:r>
              <a:rPr lang="en-US" sz="1500">
                <a:solidFill>
                  <a:srgbClr val="FFFFFF"/>
                </a:solidFill>
                <a:latin typeface="Arial" panose="020B0604020202020204" pitchFamily="34" charset="0"/>
                <a:ea typeface="+mn-lt"/>
                <a:cs typeface="Arial" panose="020B0604020202020204" pitchFamily="34" charset="0"/>
              </a:rPr>
              <a:t>*ka </a:t>
            </a:r>
            <a:r>
              <a:rPr lang="en-US" sz="1500" err="1">
                <a:solidFill>
                  <a:srgbClr val="FFFFFF"/>
                </a:solidFill>
                <a:latin typeface="Arial" panose="020B0604020202020204" pitchFamily="34" charset="0"/>
                <a:ea typeface="+mn-lt"/>
                <a:cs typeface="Arial" panose="020B0604020202020204" pitchFamily="34" charset="0"/>
              </a:rPr>
              <a:t>organizaci</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opustil</a:t>
            </a:r>
            <a:r>
              <a:rPr lang="en-US" sz="1500">
                <a:solidFill>
                  <a:srgbClr val="FFFFFF"/>
                </a:solidFill>
                <a:latin typeface="Arial" panose="020B0604020202020204" pitchFamily="34" charset="0"/>
                <a:ea typeface="+mn-lt"/>
                <a:cs typeface="Arial" panose="020B0604020202020204" pitchFamily="34" charset="0"/>
              </a:rPr>
              <a:t>*a.</a:t>
            </a:r>
          </a:p>
          <a:p>
            <a:endParaRPr lang="en-US" sz="1500">
              <a:solidFill>
                <a:srgbClr val="FFFFFF"/>
              </a:solidFill>
              <a:latin typeface="Arial" panose="020B0604020202020204" pitchFamily="34" charset="0"/>
              <a:ea typeface="Open Sans"/>
              <a:cs typeface="Arial" panose="020B0604020202020204" pitchFamily="34" charset="0"/>
            </a:endParaRPr>
          </a:p>
          <a:p>
            <a:r>
              <a:rPr lang="en-US" sz="1500" err="1">
                <a:solidFill>
                  <a:srgbClr val="FFFFFF"/>
                </a:solidFill>
                <a:latin typeface="Arial" panose="020B0604020202020204" pitchFamily="34" charset="0"/>
                <a:ea typeface="Open Sans"/>
                <a:cs typeface="Arial" panose="020B0604020202020204" pitchFamily="34" charset="0"/>
              </a:rPr>
              <a:t>Osvědčené</a:t>
            </a:r>
            <a:r>
              <a:rPr lang="en-US" sz="1500">
                <a:solidFill>
                  <a:srgbClr val="FFFFFF"/>
                </a:solidFill>
                <a:latin typeface="Arial" panose="020B0604020202020204" pitchFamily="34" charset="0"/>
                <a:ea typeface="Open Sans"/>
                <a:cs typeface="Arial" panose="020B0604020202020204" pitchFamily="34" charset="0"/>
              </a:rPr>
              <a:t> </a:t>
            </a:r>
            <a:r>
              <a:rPr lang="en-US" sz="1500" err="1">
                <a:solidFill>
                  <a:srgbClr val="FFFFFF"/>
                </a:solidFill>
                <a:latin typeface="Arial" panose="020B0604020202020204" pitchFamily="34" charset="0"/>
                <a:ea typeface="Open Sans"/>
                <a:cs typeface="Arial" panose="020B0604020202020204" pitchFamily="34" charset="0"/>
              </a:rPr>
              <a:t>standardy</a:t>
            </a:r>
            <a:r>
              <a:rPr lang="en-US" sz="1500">
                <a:solidFill>
                  <a:srgbClr val="FFFFFF"/>
                </a:solidFill>
                <a:latin typeface="Arial" panose="020B0604020202020204" pitchFamily="34" charset="0"/>
                <a:ea typeface="Open Sans"/>
                <a:cs typeface="Arial" panose="020B0604020202020204" pitchFamily="34" charset="0"/>
              </a:rPr>
              <a:t> </a:t>
            </a:r>
            <a:r>
              <a:rPr lang="en-US" sz="1500" err="1">
                <a:solidFill>
                  <a:srgbClr val="FFFFFF"/>
                </a:solidFill>
                <a:latin typeface="Arial" panose="020B0604020202020204" pitchFamily="34" charset="0"/>
                <a:ea typeface="Open Sans"/>
                <a:cs typeface="Arial" panose="020B0604020202020204" pitchFamily="34" charset="0"/>
              </a:rPr>
              <a:t>týkající</a:t>
            </a:r>
            <a:r>
              <a:rPr lang="en-US" sz="1500">
                <a:solidFill>
                  <a:srgbClr val="FFFFFF"/>
                </a:solidFill>
                <a:latin typeface="Arial" panose="020B0604020202020204" pitchFamily="34" charset="0"/>
                <a:ea typeface="Open Sans"/>
                <a:cs typeface="Arial" panose="020B0604020202020204" pitchFamily="34" charset="0"/>
              </a:rPr>
              <a:t> se </a:t>
            </a:r>
            <a:r>
              <a:rPr lang="en-US" sz="1500" err="1">
                <a:solidFill>
                  <a:srgbClr val="FFFFFF"/>
                </a:solidFill>
                <a:latin typeface="Arial" panose="020B0604020202020204" pitchFamily="34" charset="0"/>
                <a:ea typeface="Open Sans"/>
                <a:cs typeface="Arial" panose="020B0604020202020204" pitchFamily="34" charset="0"/>
              </a:rPr>
              <a:t>interního</a:t>
            </a:r>
            <a:r>
              <a:rPr lang="en-US" sz="1500">
                <a:solidFill>
                  <a:srgbClr val="FFFFFF"/>
                </a:solidFill>
                <a:latin typeface="Arial" panose="020B0604020202020204" pitchFamily="34" charset="0"/>
                <a:ea typeface="Open Sans"/>
                <a:cs typeface="Arial" panose="020B0604020202020204" pitchFamily="34" charset="0"/>
              </a:rPr>
              <a:t> </a:t>
            </a:r>
            <a:r>
              <a:rPr lang="en-US" sz="1500" err="1">
                <a:solidFill>
                  <a:srgbClr val="FFFFFF"/>
                </a:solidFill>
                <a:latin typeface="Arial" panose="020B0604020202020204" pitchFamily="34" charset="0"/>
                <a:ea typeface="Open Sans"/>
                <a:cs typeface="Arial" panose="020B0604020202020204" pitchFamily="34" charset="0"/>
              </a:rPr>
              <a:t>disciplinárního</a:t>
            </a:r>
            <a:r>
              <a:rPr lang="en-US" sz="1500">
                <a:solidFill>
                  <a:srgbClr val="FFFFFF"/>
                </a:solidFill>
                <a:latin typeface="Arial" panose="020B0604020202020204" pitchFamily="34" charset="0"/>
                <a:ea typeface="Open Sans"/>
                <a:cs typeface="Arial" panose="020B0604020202020204" pitchFamily="34" charset="0"/>
              </a:rPr>
              <a:t> </a:t>
            </a:r>
            <a:r>
              <a:rPr lang="en-US" sz="1500" err="1">
                <a:solidFill>
                  <a:srgbClr val="FFFFFF"/>
                </a:solidFill>
                <a:latin typeface="Arial" panose="020B0604020202020204" pitchFamily="34" charset="0"/>
                <a:ea typeface="Open Sans"/>
                <a:cs typeface="Arial" panose="020B0604020202020204" pitchFamily="34" charset="0"/>
              </a:rPr>
              <a:t>postupy</a:t>
            </a:r>
            <a:r>
              <a:rPr lang="en-US" sz="1500">
                <a:solidFill>
                  <a:srgbClr val="FFFFFF"/>
                </a:solidFill>
                <a:latin typeface="Arial" panose="020B0604020202020204" pitchFamily="34" charset="0"/>
                <a:ea typeface="Open Sans"/>
                <a:cs typeface="Arial" panose="020B0604020202020204" pitchFamily="34" charset="0"/>
              </a:rPr>
              <a:t> a </a:t>
            </a:r>
            <a:r>
              <a:rPr lang="en-US" sz="1500" err="1">
                <a:solidFill>
                  <a:srgbClr val="FFFFFF"/>
                </a:solidFill>
                <a:latin typeface="Arial" panose="020B0604020202020204" pitchFamily="34" charset="0"/>
                <a:ea typeface="Open Sans"/>
                <a:cs typeface="Arial" panose="020B0604020202020204" pitchFamily="34" charset="0"/>
              </a:rPr>
              <a:t>sankcí</a:t>
            </a:r>
            <a:r>
              <a:rPr lang="en-US" sz="1500">
                <a:solidFill>
                  <a:srgbClr val="FFFFFF"/>
                </a:solidFill>
                <a:latin typeface="Arial" panose="020B0604020202020204" pitchFamily="34" charset="0"/>
                <a:ea typeface="Open Sans"/>
                <a:cs typeface="Arial" panose="020B0604020202020204" pitchFamily="34" charset="0"/>
              </a:rPr>
              <a:t>:</a:t>
            </a:r>
          </a:p>
          <a:p>
            <a:pPr marL="742315" lvl="1" indent="-285750">
              <a:buFont typeface="Courier New" panose="020B0604020202020204" pitchFamily="34" charset="0"/>
              <a:buChar char="o"/>
            </a:pPr>
            <a:r>
              <a:rPr lang="en-US" sz="1500">
                <a:solidFill>
                  <a:srgbClr val="FFFFFF"/>
                </a:solidFill>
                <a:latin typeface="Arial" panose="020B0604020202020204" pitchFamily="34" charset="0"/>
                <a:ea typeface="+mn-lt"/>
                <a:cs typeface="Arial" panose="020B0604020202020204" pitchFamily="34" charset="0"/>
              </a:rPr>
              <a:t>Hlavní </a:t>
            </a:r>
            <a:r>
              <a:rPr lang="en-US" sz="1500" err="1">
                <a:solidFill>
                  <a:srgbClr val="FFFFFF"/>
                </a:solidFill>
                <a:latin typeface="Arial" panose="020B0604020202020204" pitchFamily="34" charset="0"/>
                <a:ea typeface="+mn-lt"/>
                <a:cs typeface="Arial" panose="020B0604020202020204" pitchFamily="34" charset="0"/>
              </a:rPr>
              <a:t>myšlenkou</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disciplinárních</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opatření</a:t>
            </a:r>
            <a:r>
              <a:rPr lang="en-US" sz="1500">
                <a:solidFill>
                  <a:srgbClr val="FFFFFF"/>
                </a:solidFill>
                <a:latin typeface="Arial" panose="020B0604020202020204" pitchFamily="34" charset="0"/>
                <a:ea typeface="+mn-lt"/>
                <a:cs typeface="Arial" panose="020B0604020202020204" pitchFamily="34" charset="0"/>
              </a:rPr>
              <a:t> je </a:t>
            </a:r>
            <a:r>
              <a:rPr lang="en-US" sz="1500" err="1">
                <a:solidFill>
                  <a:srgbClr val="FFFFFF"/>
                </a:solidFill>
                <a:latin typeface="Arial" panose="020B0604020202020204" pitchFamily="34" charset="0"/>
                <a:ea typeface="+mn-lt"/>
                <a:cs typeface="Arial" panose="020B0604020202020204" pitchFamily="34" charset="0"/>
              </a:rPr>
              <a:t>náprava</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chování</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která</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nutně</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nemusí</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zahrnovat</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postih</a:t>
            </a:r>
            <a:r>
              <a:rPr lang="en-US" sz="1500">
                <a:solidFill>
                  <a:srgbClr val="FFFFFF"/>
                </a:solidFill>
                <a:latin typeface="Arial" panose="020B0604020202020204" pitchFamily="34" charset="0"/>
                <a:ea typeface="Open Sans"/>
                <a:cs typeface="Arial" panose="020B0604020202020204" pitchFamily="34" charset="0"/>
              </a:rPr>
              <a:t>/</a:t>
            </a:r>
            <a:r>
              <a:rPr lang="en-US" sz="1500" err="1">
                <a:solidFill>
                  <a:srgbClr val="FFFFFF"/>
                </a:solidFill>
                <a:latin typeface="Arial" panose="020B0604020202020204" pitchFamily="34" charset="0"/>
                <a:ea typeface="Open Sans"/>
                <a:cs typeface="Arial" panose="020B0604020202020204" pitchFamily="34" charset="0"/>
              </a:rPr>
              <a:t>sankce</a:t>
            </a:r>
            <a:r>
              <a:rPr lang="en-US" sz="1500">
                <a:solidFill>
                  <a:srgbClr val="FFFFFF"/>
                </a:solidFill>
                <a:latin typeface="Arial" panose="020B0604020202020204" pitchFamily="34" charset="0"/>
                <a:ea typeface="Open Sans"/>
                <a:cs typeface="Arial" panose="020B0604020202020204" pitchFamily="34" charset="0"/>
              </a:rPr>
              <a:t>. </a:t>
            </a:r>
          </a:p>
          <a:p>
            <a:pPr marL="742315" lvl="1" indent="-285750">
              <a:buFont typeface="Courier New" panose="020B0604020202020204" pitchFamily="34" charset="0"/>
              <a:buChar char="o"/>
            </a:pPr>
            <a:r>
              <a:rPr lang="en-US" sz="1500" err="1">
                <a:solidFill>
                  <a:srgbClr val="FFFFFF"/>
                </a:solidFill>
                <a:latin typeface="Arial" panose="020B0604020202020204" pitchFamily="34" charset="0"/>
                <a:ea typeface="+mn-lt"/>
                <a:cs typeface="Arial" panose="020B0604020202020204" pitchFamily="34" charset="0"/>
              </a:rPr>
              <a:t>Vnitřní</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disciplinární</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opatření</a:t>
            </a:r>
            <a:r>
              <a:rPr lang="en-US" sz="1500">
                <a:solidFill>
                  <a:srgbClr val="FFFFFF"/>
                </a:solidFill>
                <a:latin typeface="Arial" panose="020B0604020202020204" pitchFamily="34" charset="0"/>
                <a:ea typeface="+mn-lt"/>
                <a:cs typeface="Arial" panose="020B0604020202020204" pitchFamily="34" charset="0"/>
              </a:rPr>
              <a:t> by </a:t>
            </a:r>
            <a:r>
              <a:rPr lang="en-US" sz="1500" err="1">
                <a:solidFill>
                  <a:srgbClr val="FFFFFF"/>
                </a:solidFill>
                <a:latin typeface="Arial" panose="020B0604020202020204" pitchFamily="34" charset="0"/>
                <a:ea typeface="+mn-lt"/>
                <a:cs typeface="Arial" panose="020B0604020202020204" pitchFamily="34" charset="0"/>
              </a:rPr>
              <a:t>měla</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být</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nezávislá</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na</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rozhodnutí</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oběti</a:t>
            </a:r>
            <a:r>
              <a:rPr lang="en-US" sz="1500">
                <a:solidFill>
                  <a:srgbClr val="FFFFFF"/>
                </a:solidFill>
                <a:latin typeface="Arial" panose="020B0604020202020204" pitchFamily="34" charset="0"/>
                <a:ea typeface="+mn-lt"/>
                <a:cs typeface="Arial" panose="020B0604020202020204" pitchFamily="34" charset="0"/>
              </a:rPr>
              <a:t>/</a:t>
            </a:r>
            <a:r>
              <a:rPr lang="en-US" sz="1500" err="1">
                <a:solidFill>
                  <a:srgbClr val="FFFFFF"/>
                </a:solidFill>
                <a:latin typeface="Arial" panose="020B0604020202020204" pitchFamily="34" charset="0"/>
                <a:ea typeface="+mn-lt"/>
                <a:cs typeface="Arial" panose="020B0604020202020204" pitchFamily="34" charset="0"/>
              </a:rPr>
              <a:t>poškozené</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osoby</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oznámit</a:t>
            </a:r>
            <a:r>
              <a:rPr lang="en-US" sz="1500">
                <a:solidFill>
                  <a:srgbClr val="FFFFFF"/>
                </a:solidFill>
                <a:latin typeface="Arial" panose="020B0604020202020204" pitchFamily="34" charset="0"/>
                <a:ea typeface="+mn-lt"/>
                <a:cs typeface="Arial" panose="020B0604020202020204" pitchFamily="34" charset="0"/>
              </a:rPr>
              <a:t> incident </a:t>
            </a:r>
            <a:r>
              <a:rPr lang="en-US" sz="1500" err="1">
                <a:solidFill>
                  <a:srgbClr val="FFFFFF"/>
                </a:solidFill>
                <a:latin typeface="Arial" panose="020B0604020202020204" pitchFamily="34" charset="0"/>
                <a:ea typeface="+mn-lt"/>
                <a:cs typeface="Arial" panose="020B0604020202020204" pitchFamily="34" charset="0"/>
              </a:rPr>
              <a:t>policii</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nebo</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soudním</a:t>
            </a:r>
            <a:r>
              <a:rPr lang="en-US" sz="1500">
                <a:solidFill>
                  <a:srgbClr val="FFFFFF"/>
                </a:solidFill>
                <a:latin typeface="Arial" panose="020B0604020202020204" pitchFamily="34" charset="0"/>
                <a:ea typeface="+mn-lt"/>
                <a:cs typeface="Arial" panose="020B0604020202020204" pitchFamily="34" charset="0"/>
              </a:rPr>
              <a:t> </a:t>
            </a:r>
            <a:r>
              <a:rPr lang="en-US" sz="1500" err="1">
                <a:solidFill>
                  <a:srgbClr val="FFFFFF"/>
                </a:solidFill>
                <a:latin typeface="Arial" panose="020B0604020202020204" pitchFamily="34" charset="0"/>
                <a:ea typeface="+mn-lt"/>
                <a:cs typeface="Arial" panose="020B0604020202020204" pitchFamily="34" charset="0"/>
              </a:rPr>
              <a:t>orgánům</a:t>
            </a:r>
            <a:r>
              <a:rPr lang="en-US" sz="1500">
                <a:solidFill>
                  <a:srgbClr val="FFFFFF"/>
                </a:solidFill>
                <a:latin typeface="Arial" panose="020B0604020202020204" pitchFamily="34" charset="0"/>
                <a:ea typeface="+mn-lt"/>
                <a:cs typeface="Arial" panose="020B0604020202020204" pitchFamily="34" charset="0"/>
              </a:rPr>
              <a:t>. </a:t>
            </a:r>
            <a:endParaRPr lang="en-US" sz="1500">
              <a:solidFill>
                <a:srgbClr val="FFFFFF"/>
              </a:solidFill>
              <a:latin typeface="Arial" panose="020B0604020202020204" pitchFamily="34" charset="0"/>
              <a:ea typeface="Open Sans"/>
              <a:cs typeface="Arial" panose="020B0604020202020204" pitchFamily="34" charset="0"/>
            </a:endParaRPr>
          </a:p>
        </p:txBody>
      </p:sp>
    </p:spTree>
    <p:extLst>
      <p:ext uri="{BB962C8B-B14F-4D97-AF65-F5344CB8AC3E}">
        <p14:creationId xmlns:p14="http://schemas.microsoft.com/office/powerpoint/2010/main" val="697497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
                                            <p:txEl>
                                              <p:pRg st="10" end="1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xEl>
                                              <p:pRg st="11" end="11"/>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14876FB-CC8E-C52F-FD35-DE9218532357}"/>
              </a:ext>
            </a:extLst>
          </p:cNvPr>
          <p:cNvSpPr>
            <a:spLocks noGrp="1"/>
          </p:cNvSpPr>
          <p:nvPr>
            <p:ph type="title"/>
          </p:nvPr>
        </p:nvSpPr>
        <p:spPr>
          <a:xfrm>
            <a:off x="1002380" y="1123940"/>
            <a:ext cx="10086975" cy="778381"/>
          </a:xfrm>
        </p:spPr>
        <p:txBody>
          <a:bodyPr/>
          <a:lstStyle/>
          <a:p>
            <a:r>
              <a:rPr lang="en-US" b="1" err="1"/>
              <a:t>Tipy</a:t>
            </a:r>
            <a:r>
              <a:rPr lang="en-US" b="1"/>
              <a:t> jak </a:t>
            </a:r>
            <a:r>
              <a:rPr lang="en-US" b="1" err="1"/>
              <a:t>na</a:t>
            </a:r>
            <a:r>
              <a:rPr lang="en-US" b="1"/>
              <a:t> </a:t>
            </a:r>
            <a:r>
              <a:rPr lang="en-US" b="1" err="1"/>
              <a:t>Postih</a:t>
            </a:r>
            <a:endParaRPr lang="cs-CZ" err="1"/>
          </a:p>
        </p:txBody>
      </p:sp>
      <p:sp>
        <p:nvSpPr>
          <p:cNvPr id="5" name="TextBox 4">
            <a:extLst>
              <a:ext uri="{FF2B5EF4-FFF2-40B4-BE49-F238E27FC236}">
                <a16:creationId xmlns:a16="http://schemas.microsoft.com/office/drawing/2014/main" id="{6AAC1261-F310-27F2-72D7-6DF4DA8D4F96}"/>
              </a:ext>
            </a:extLst>
          </p:cNvPr>
          <p:cNvSpPr txBox="1"/>
          <p:nvPr/>
        </p:nvSpPr>
        <p:spPr>
          <a:xfrm>
            <a:off x="1002380" y="2956245"/>
            <a:ext cx="4338304" cy="646331"/>
          </a:xfrm>
          <a:prstGeom prst="rect">
            <a:avLst/>
          </a:prstGeom>
          <a:noFill/>
        </p:spPr>
        <p:txBody>
          <a:bodyPr wrap="square" lIns="91440" tIns="45720" rIns="91440" bIns="45720" anchor="t">
            <a:spAutoFit/>
          </a:bodyPr>
          <a:lstStyle/>
          <a:p>
            <a:r>
              <a:rPr lang="en-GB" err="1">
                <a:solidFill>
                  <a:schemeClr val="bg1"/>
                </a:solidFill>
                <a:latin typeface="Arial" panose="020B0604020202020204" pitchFamily="34" charset="0"/>
                <a:ea typeface="+mn-lt"/>
                <a:cs typeface="Arial" panose="020B0604020202020204" pitchFamily="34" charset="0"/>
              </a:rPr>
              <a:t>Vytvořte</a:t>
            </a:r>
            <a:r>
              <a:rPr lang="en-GB">
                <a:solidFill>
                  <a:schemeClr val="bg1"/>
                </a:solidFill>
                <a:latin typeface="Arial" panose="020B0604020202020204" pitchFamily="34" charset="0"/>
                <a:ea typeface="+mn-lt"/>
                <a:cs typeface="Arial" panose="020B0604020202020204" pitchFamily="34" charset="0"/>
              </a:rPr>
              <a:t> </a:t>
            </a:r>
            <a:r>
              <a:rPr lang="en-GB" err="1">
                <a:solidFill>
                  <a:schemeClr val="bg1"/>
                </a:solidFill>
                <a:latin typeface="Arial" panose="020B0604020202020204" pitchFamily="34" charset="0"/>
                <a:ea typeface="+mn-lt"/>
                <a:cs typeface="Arial" panose="020B0604020202020204" pitchFamily="34" charset="0"/>
              </a:rPr>
              <a:t>specifický</a:t>
            </a:r>
            <a:r>
              <a:rPr lang="en-GB">
                <a:solidFill>
                  <a:schemeClr val="bg1"/>
                </a:solidFill>
                <a:latin typeface="Arial" panose="020B0604020202020204" pitchFamily="34" charset="0"/>
                <a:ea typeface="+mn-lt"/>
                <a:cs typeface="Arial" panose="020B0604020202020204" pitchFamily="34" charset="0"/>
              </a:rPr>
              <a:t> </a:t>
            </a:r>
            <a:r>
              <a:rPr lang="en-GB" err="1">
                <a:solidFill>
                  <a:schemeClr val="bg1"/>
                </a:solidFill>
                <a:latin typeface="Arial" panose="020B0604020202020204" pitchFamily="34" charset="0"/>
                <a:ea typeface="+mn-lt"/>
                <a:cs typeface="Arial" panose="020B0604020202020204" pitchFamily="34" charset="0"/>
              </a:rPr>
              <a:t>externí</a:t>
            </a:r>
            <a:r>
              <a:rPr lang="en-GB">
                <a:solidFill>
                  <a:schemeClr val="bg1"/>
                </a:solidFill>
                <a:latin typeface="Arial" panose="020B0604020202020204" pitchFamily="34" charset="0"/>
                <a:ea typeface="+mn-lt"/>
                <a:cs typeface="Arial" panose="020B0604020202020204" pitchFamily="34" charset="0"/>
              </a:rPr>
              <a:t> </a:t>
            </a:r>
            <a:r>
              <a:rPr lang="en-GB" err="1">
                <a:solidFill>
                  <a:schemeClr val="bg1"/>
                </a:solidFill>
                <a:latin typeface="Arial" panose="020B0604020202020204" pitchFamily="34" charset="0"/>
                <a:ea typeface="+mn-lt"/>
                <a:cs typeface="Arial" panose="020B0604020202020204" pitchFamily="34" charset="0"/>
              </a:rPr>
              <a:t>subjekt</a:t>
            </a:r>
            <a:r>
              <a:rPr lang="en-GB">
                <a:solidFill>
                  <a:schemeClr val="bg1"/>
                </a:solidFill>
                <a:latin typeface="Arial" panose="020B0604020202020204" pitchFamily="34" charset="0"/>
                <a:ea typeface="+mn-lt"/>
                <a:cs typeface="Arial" panose="020B0604020202020204" pitchFamily="34" charset="0"/>
              </a:rPr>
              <a:t> pro </a:t>
            </a:r>
            <a:r>
              <a:rPr lang="en-GB" err="1">
                <a:solidFill>
                  <a:schemeClr val="bg1"/>
                </a:solidFill>
                <a:latin typeface="Arial" panose="020B0604020202020204" pitchFamily="34" charset="0"/>
                <a:ea typeface="+mn-lt"/>
                <a:cs typeface="Arial" panose="020B0604020202020204" pitchFamily="34" charset="0"/>
              </a:rPr>
              <a:t>řešení</a:t>
            </a:r>
            <a:r>
              <a:rPr lang="en-GB">
                <a:solidFill>
                  <a:schemeClr val="bg1"/>
                </a:solidFill>
                <a:latin typeface="Arial" panose="020B0604020202020204" pitchFamily="34" charset="0"/>
                <a:ea typeface="+mn-lt"/>
                <a:cs typeface="Arial" panose="020B0604020202020204" pitchFamily="34" charset="0"/>
              </a:rPr>
              <a:t> </a:t>
            </a:r>
            <a:r>
              <a:rPr lang="en-GB" err="1">
                <a:solidFill>
                  <a:schemeClr val="bg1"/>
                </a:solidFill>
                <a:latin typeface="Arial" panose="020B0604020202020204" pitchFamily="34" charset="0"/>
                <a:ea typeface="+mn-lt"/>
                <a:cs typeface="Arial" panose="020B0604020202020204" pitchFamily="34" charset="0"/>
              </a:rPr>
              <a:t>případu</a:t>
            </a:r>
            <a:r>
              <a:rPr lang="en-GB">
                <a:solidFill>
                  <a:schemeClr val="bg1"/>
                </a:solidFill>
                <a:latin typeface="Arial" panose="020B0604020202020204" pitchFamily="34" charset="0"/>
                <a:ea typeface="+mn-lt"/>
                <a:cs typeface="Arial" panose="020B0604020202020204" pitchFamily="34" charset="0"/>
              </a:rPr>
              <a:t>.</a:t>
            </a:r>
          </a:p>
        </p:txBody>
      </p:sp>
      <p:sp>
        <p:nvSpPr>
          <p:cNvPr id="6" name="TextBox 5">
            <a:extLst>
              <a:ext uri="{FF2B5EF4-FFF2-40B4-BE49-F238E27FC236}">
                <a16:creationId xmlns:a16="http://schemas.microsoft.com/office/drawing/2014/main" id="{E5CE49F1-BFA9-A6A6-0399-35B54EF2689A}"/>
              </a:ext>
            </a:extLst>
          </p:cNvPr>
          <p:cNvSpPr txBox="1"/>
          <p:nvPr/>
        </p:nvSpPr>
        <p:spPr>
          <a:xfrm>
            <a:off x="1007470" y="4012690"/>
            <a:ext cx="4948574" cy="646331"/>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GB" err="1">
                <a:latin typeface="Arial" panose="020B0604020202020204" pitchFamily="34" charset="0"/>
                <a:ea typeface="+mn-lt"/>
                <a:cs typeface="Arial" panose="020B0604020202020204" pitchFamily="34" charset="0"/>
              </a:rPr>
              <a:t>Upravte</a:t>
            </a:r>
            <a:r>
              <a:rPr lang="en-GB">
                <a:latin typeface="Arial" panose="020B0604020202020204" pitchFamily="34" charset="0"/>
                <a:ea typeface="+mn-lt"/>
                <a:cs typeface="Arial" panose="020B0604020202020204" pitchFamily="34" charset="0"/>
              </a:rPr>
              <a:t> </a:t>
            </a:r>
            <a:r>
              <a:rPr lang="en-GB" err="1">
                <a:latin typeface="Arial" panose="020B0604020202020204" pitchFamily="34" charset="0"/>
                <a:ea typeface="+mn-lt"/>
                <a:cs typeface="Arial" panose="020B0604020202020204" pitchFamily="34" charset="0"/>
              </a:rPr>
              <a:t>úměrně</a:t>
            </a:r>
            <a:r>
              <a:rPr lang="en-GB">
                <a:latin typeface="Arial" panose="020B0604020202020204" pitchFamily="34" charset="0"/>
                <a:ea typeface="+mn-lt"/>
                <a:cs typeface="Arial" panose="020B0604020202020204" pitchFamily="34" charset="0"/>
              </a:rPr>
              <a:t> k </a:t>
            </a:r>
            <a:r>
              <a:rPr lang="en-GB" err="1">
                <a:latin typeface="Arial" panose="020B0604020202020204" pitchFamily="34" charset="0"/>
                <a:ea typeface="+mn-lt"/>
                <a:cs typeface="Arial" panose="020B0604020202020204" pitchFamily="34" charset="0"/>
              </a:rPr>
              <a:t>situaci</a:t>
            </a:r>
            <a:r>
              <a:rPr lang="en-GB">
                <a:latin typeface="Arial" panose="020B0604020202020204" pitchFamily="34" charset="0"/>
                <a:ea typeface="+mn-lt"/>
                <a:cs typeface="Arial" panose="020B0604020202020204" pitchFamily="34" charset="0"/>
              </a:rPr>
              <a:t> </a:t>
            </a:r>
            <a:r>
              <a:rPr lang="en-GB" err="1">
                <a:latin typeface="Arial" panose="020B0604020202020204" pitchFamily="34" charset="0"/>
                <a:ea typeface="+mn-lt"/>
                <a:cs typeface="Arial" panose="020B0604020202020204" pitchFamily="34" charset="0"/>
              </a:rPr>
              <a:t>povinnosti</a:t>
            </a:r>
            <a:r>
              <a:rPr lang="en-GB">
                <a:latin typeface="Arial" panose="020B0604020202020204" pitchFamily="34" charset="0"/>
                <a:ea typeface="+mn-lt"/>
                <a:cs typeface="Arial" panose="020B0604020202020204" pitchFamily="34" charset="0"/>
              </a:rPr>
              <a:t> </a:t>
            </a:r>
            <a:r>
              <a:rPr lang="en-GB" err="1">
                <a:latin typeface="Arial" panose="020B0604020202020204" pitchFamily="34" charset="0"/>
                <a:ea typeface="+mn-lt"/>
                <a:cs typeface="Arial" panose="020B0604020202020204" pitchFamily="34" charset="0"/>
              </a:rPr>
              <a:t>obviněné</a:t>
            </a:r>
            <a:r>
              <a:rPr lang="en-GB">
                <a:latin typeface="Arial" panose="020B0604020202020204" pitchFamily="34" charset="0"/>
                <a:ea typeface="+mn-lt"/>
                <a:cs typeface="Arial" panose="020B0604020202020204" pitchFamily="34" charset="0"/>
              </a:rPr>
              <a:t> </a:t>
            </a:r>
            <a:r>
              <a:rPr lang="en-GB" err="1">
                <a:latin typeface="Arial" panose="020B0604020202020204" pitchFamily="34" charset="0"/>
                <a:ea typeface="+mn-lt"/>
                <a:cs typeface="Arial" panose="020B0604020202020204" pitchFamily="34" charset="0"/>
              </a:rPr>
              <a:t>osoby</a:t>
            </a:r>
            <a:r>
              <a:rPr lang="en-GB">
                <a:latin typeface="Arial" panose="020B0604020202020204" pitchFamily="34" charset="0"/>
                <a:ea typeface="+mn-lt"/>
                <a:cs typeface="Arial" panose="020B0604020202020204" pitchFamily="34" charset="0"/>
              </a:rPr>
              <a:t> </a:t>
            </a:r>
            <a:r>
              <a:rPr lang="en-GB" err="1">
                <a:latin typeface="Arial" panose="020B0604020202020204" pitchFamily="34" charset="0"/>
                <a:ea typeface="+mn-lt"/>
                <a:cs typeface="Arial" panose="020B0604020202020204" pitchFamily="34" charset="0"/>
              </a:rPr>
              <a:t>nebo</a:t>
            </a:r>
            <a:r>
              <a:rPr lang="en-GB">
                <a:latin typeface="Arial" panose="020B0604020202020204" pitchFamily="34" charset="0"/>
                <a:ea typeface="+mn-lt"/>
                <a:cs typeface="Arial" panose="020B0604020202020204" pitchFamily="34" charset="0"/>
              </a:rPr>
              <a:t> </a:t>
            </a:r>
            <a:r>
              <a:rPr lang="en-GB" err="1">
                <a:latin typeface="Arial" panose="020B0604020202020204" pitchFamily="34" charset="0"/>
                <a:ea typeface="+mn-lt"/>
                <a:cs typeface="Arial" panose="020B0604020202020204" pitchFamily="34" charset="0"/>
              </a:rPr>
              <a:t>její</a:t>
            </a:r>
            <a:r>
              <a:rPr lang="en-GB">
                <a:latin typeface="Arial" panose="020B0604020202020204" pitchFamily="34" charset="0"/>
                <a:ea typeface="+mn-lt"/>
                <a:cs typeface="Arial" panose="020B0604020202020204" pitchFamily="34" charset="0"/>
              </a:rPr>
              <a:t> </a:t>
            </a:r>
            <a:r>
              <a:rPr lang="en-GB" err="1">
                <a:latin typeface="Arial" panose="020B0604020202020204" pitchFamily="34" charset="0"/>
                <a:ea typeface="+mn-lt"/>
                <a:cs typeface="Arial" panose="020B0604020202020204" pitchFamily="34" charset="0"/>
              </a:rPr>
              <a:t>pohyb</a:t>
            </a:r>
            <a:r>
              <a:rPr lang="en-GB">
                <a:latin typeface="Arial" panose="020B0604020202020204" pitchFamily="34" charset="0"/>
                <a:ea typeface="+mn-lt"/>
                <a:cs typeface="Arial" panose="020B0604020202020204" pitchFamily="34" charset="0"/>
              </a:rPr>
              <a:t> v </a:t>
            </a:r>
            <a:r>
              <a:rPr lang="en-GB" err="1">
                <a:latin typeface="Arial" panose="020B0604020202020204" pitchFamily="34" charset="0"/>
                <a:ea typeface="+mn-lt"/>
                <a:cs typeface="Arial" panose="020B0604020202020204" pitchFamily="34" charset="0"/>
              </a:rPr>
              <a:t>prostorách</a:t>
            </a:r>
            <a:r>
              <a:rPr lang="en-GB">
                <a:latin typeface="Arial" panose="020B0604020202020204" pitchFamily="34" charset="0"/>
                <a:ea typeface="+mn-lt"/>
                <a:cs typeface="Arial" panose="020B0604020202020204" pitchFamily="34" charset="0"/>
              </a:rPr>
              <a:t> </a:t>
            </a:r>
            <a:r>
              <a:rPr lang="en-GB" err="1">
                <a:latin typeface="Arial" panose="020B0604020202020204" pitchFamily="34" charset="0"/>
                <a:ea typeface="+mn-lt"/>
                <a:cs typeface="Arial" panose="020B0604020202020204" pitchFamily="34" charset="0"/>
              </a:rPr>
              <a:t>instituce</a:t>
            </a:r>
            <a:r>
              <a:rPr lang="en-GB">
                <a:latin typeface="Arial" panose="020B0604020202020204" pitchFamily="34" charset="0"/>
                <a:ea typeface="+mn-lt"/>
                <a:cs typeface="Arial" panose="020B0604020202020204" pitchFamily="34" charset="0"/>
              </a:rPr>
              <a:t>.</a:t>
            </a:r>
          </a:p>
        </p:txBody>
      </p:sp>
      <p:sp>
        <p:nvSpPr>
          <p:cNvPr id="7" name="TextBox 6">
            <a:extLst>
              <a:ext uri="{FF2B5EF4-FFF2-40B4-BE49-F238E27FC236}">
                <a16:creationId xmlns:a16="http://schemas.microsoft.com/office/drawing/2014/main" id="{AC57CBB0-DE38-7831-5E00-E6155C3F3510}"/>
              </a:ext>
            </a:extLst>
          </p:cNvPr>
          <p:cNvSpPr txBox="1"/>
          <p:nvPr/>
        </p:nvSpPr>
        <p:spPr>
          <a:xfrm>
            <a:off x="990520" y="5149400"/>
            <a:ext cx="4591050" cy="646331"/>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US" err="1">
                <a:latin typeface="Arial" panose="020B0604020202020204" pitchFamily="34" charset="0"/>
                <a:ea typeface="+mn-lt"/>
                <a:cs typeface="Arial" panose="020B0604020202020204" pitchFamily="34" charset="0"/>
              </a:rPr>
              <a:t>Zajistěte</a:t>
            </a:r>
            <a:r>
              <a:rPr lang="en-US">
                <a:latin typeface="Arial" panose="020B0604020202020204" pitchFamily="34" charset="0"/>
                <a:ea typeface="+mn-lt"/>
                <a:cs typeface="Arial" panose="020B0604020202020204" pitchFamily="34" charset="0"/>
              </a:rPr>
              <a:t>, aby se </a:t>
            </a:r>
            <a:r>
              <a:rPr lang="en-US" err="1">
                <a:latin typeface="Arial" panose="020B0604020202020204" pitchFamily="34" charset="0"/>
                <a:ea typeface="+mn-lt"/>
                <a:cs typeface="Arial" panose="020B0604020202020204" pitchFamily="34" charset="0"/>
              </a:rPr>
              <a:t>na</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interpretaci</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uváděných</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skutečností</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podílel</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psycholog</a:t>
            </a:r>
            <a:r>
              <a:rPr lang="en-US">
                <a:latin typeface="Arial" panose="020B0604020202020204" pitchFamily="34" charset="0"/>
                <a:ea typeface="+mn-lt"/>
                <a:cs typeface="Arial" panose="020B0604020202020204" pitchFamily="34" charset="0"/>
              </a:rPr>
              <a:t>*</a:t>
            </a:r>
            <a:r>
              <a:rPr lang="en-US" err="1">
                <a:latin typeface="Arial" panose="020B0604020202020204" pitchFamily="34" charset="0"/>
                <a:ea typeface="+mn-lt"/>
                <a:cs typeface="Arial" panose="020B0604020202020204" pitchFamily="34" charset="0"/>
              </a:rPr>
              <a:t>žka</a:t>
            </a:r>
            <a:r>
              <a:rPr lang="en-US">
                <a:latin typeface="Arial" panose="020B0604020202020204" pitchFamily="34" charset="0"/>
                <a:ea typeface="+mn-lt"/>
                <a:cs typeface="Arial" panose="020B0604020202020204" pitchFamily="34" charset="0"/>
              </a:rPr>
              <a:t>.</a:t>
            </a:r>
          </a:p>
        </p:txBody>
      </p:sp>
      <p:sp>
        <p:nvSpPr>
          <p:cNvPr id="8" name="TextBox 7">
            <a:extLst>
              <a:ext uri="{FF2B5EF4-FFF2-40B4-BE49-F238E27FC236}">
                <a16:creationId xmlns:a16="http://schemas.microsoft.com/office/drawing/2014/main" id="{2187721A-A3AD-D6FA-DA09-56D05B77B527}"/>
              </a:ext>
            </a:extLst>
          </p:cNvPr>
          <p:cNvSpPr txBox="1"/>
          <p:nvPr/>
        </p:nvSpPr>
        <p:spPr>
          <a:xfrm>
            <a:off x="7317342" y="2960141"/>
            <a:ext cx="4063512" cy="923330"/>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GB" err="1">
                <a:latin typeface="Arial" panose="020B0604020202020204" pitchFamily="34" charset="0"/>
                <a:ea typeface="+mn-lt"/>
                <a:cs typeface="Arial" panose="020B0604020202020204" pitchFamily="34" charset="0"/>
              </a:rPr>
              <a:t>Zaveďte</a:t>
            </a:r>
            <a:r>
              <a:rPr lang="en-GB">
                <a:latin typeface="Arial" panose="020B0604020202020204" pitchFamily="34" charset="0"/>
                <a:ea typeface="+mn-lt"/>
                <a:cs typeface="Arial" panose="020B0604020202020204" pitchFamily="34" charset="0"/>
              </a:rPr>
              <a:t> </a:t>
            </a:r>
            <a:r>
              <a:rPr lang="en-GB" err="1">
                <a:latin typeface="Arial" panose="020B0604020202020204" pitchFamily="34" charset="0"/>
                <a:ea typeface="+mn-lt"/>
                <a:cs typeface="Arial" panose="020B0604020202020204" pitchFamily="34" charset="0"/>
              </a:rPr>
              <a:t>kontrolní</a:t>
            </a:r>
            <a:r>
              <a:rPr lang="en-GB">
                <a:latin typeface="Arial" panose="020B0604020202020204" pitchFamily="34" charset="0"/>
                <a:ea typeface="+mn-lt"/>
                <a:cs typeface="Arial" panose="020B0604020202020204" pitchFamily="34" charset="0"/>
              </a:rPr>
              <a:t> </a:t>
            </a:r>
            <a:r>
              <a:rPr lang="en-GB" err="1">
                <a:latin typeface="Arial" panose="020B0604020202020204" pitchFamily="34" charset="0"/>
                <a:ea typeface="+mn-lt"/>
                <a:cs typeface="Arial" panose="020B0604020202020204" pitchFamily="34" charset="0"/>
              </a:rPr>
              <a:t>mechanismy</a:t>
            </a:r>
            <a:r>
              <a:rPr lang="en-GB">
                <a:latin typeface="Arial" panose="020B0604020202020204" pitchFamily="34" charset="0"/>
                <a:ea typeface="+mn-lt"/>
                <a:cs typeface="Arial" panose="020B0604020202020204" pitchFamily="34" charset="0"/>
              </a:rPr>
              <a:t> </a:t>
            </a:r>
            <a:r>
              <a:rPr lang="en-GB" err="1">
                <a:latin typeface="Arial" panose="020B0604020202020204" pitchFamily="34" charset="0"/>
                <a:ea typeface="+mn-lt"/>
                <a:cs typeface="Arial" panose="020B0604020202020204" pitchFamily="34" charset="0"/>
              </a:rPr>
              <a:t>vyšetřovacích</a:t>
            </a:r>
            <a:r>
              <a:rPr lang="en-GB">
                <a:latin typeface="Arial" panose="020B0604020202020204" pitchFamily="34" charset="0"/>
                <a:ea typeface="+mn-lt"/>
                <a:cs typeface="Arial" panose="020B0604020202020204" pitchFamily="34" charset="0"/>
              </a:rPr>
              <a:t> </a:t>
            </a:r>
            <a:r>
              <a:rPr lang="en-GB" err="1">
                <a:latin typeface="Arial" panose="020B0604020202020204" pitchFamily="34" charset="0"/>
                <a:ea typeface="+mn-lt"/>
                <a:cs typeface="Arial" panose="020B0604020202020204" pitchFamily="34" charset="0"/>
              </a:rPr>
              <a:t>postupů</a:t>
            </a:r>
            <a:r>
              <a:rPr lang="en-GB">
                <a:latin typeface="Arial" panose="020B0604020202020204" pitchFamily="34" charset="0"/>
                <a:ea typeface="+mn-lt"/>
                <a:cs typeface="Arial" panose="020B0604020202020204" pitchFamily="34" charset="0"/>
              </a:rPr>
              <a:t> a </a:t>
            </a:r>
            <a:r>
              <a:rPr lang="en-GB" err="1">
                <a:latin typeface="Arial" panose="020B0604020202020204" pitchFamily="34" charset="0"/>
                <a:ea typeface="+mn-lt"/>
                <a:cs typeface="Arial" panose="020B0604020202020204" pitchFamily="34" charset="0"/>
              </a:rPr>
              <a:t>udělených</a:t>
            </a:r>
            <a:r>
              <a:rPr lang="en-GB">
                <a:latin typeface="Arial" panose="020B0604020202020204" pitchFamily="34" charset="0"/>
                <a:ea typeface="+mn-lt"/>
                <a:cs typeface="Arial" panose="020B0604020202020204" pitchFamily="34" charset="0"/>
              </a:rPr>
              <a:t> </a:t>
            </a:r>
            <a:r>
              <a:rPr lang="en-GB">
                <a:latin typeface="Arial" panose="020B0604020202020204" pitchFamily="34" charset="0"/>
                <a:ea typeface="Open Sans"/>
                <a:cs typeface="Arial" panose="020B0604020202020204" pitchFamily="34" charset="0"/>
              </a:rPr>
              <a:t>sankcí</a:t>
            </a:r>
            <a:endParaRPr lang="cs-CZ" err="1">
              <a:latin typeface="Arial" panose="020B0604020202020204" pitchFamily="34" charset="0"/>
              <a:cs typeface="Arial" panose="020B0604020202020204" pitchFamily="34" charset="0"/>
            </a:endParaRPr>
          </a:p>
        </p:txBody>
      </p:sp>
      <p:sp>
        <p:nvSpPr>
          <p:cNvPr id="9" name="Shape 2554">
            <a:extLst>
              <a:ext uri="{FF2B5EF4-FFF2-40B4-BE49-F238E27FC236}">
                <a16:creationId xmlns:a16="http://schemas.microsoft.com/office/drawing/2014/main" id="{7FE940FB-D971-807B-F6FC-2359A0CEDE61}"/>
              </a:ext>
            </a:extLst>
          </p:cNvPr>
          <p:cNvSpPr/>
          <p:nvPr/>
        </p:nvSpPr>
        <p:spPr>
          <a:xfrm>
            <a:off x="331870" y="2992633"/>
            <a:ext cx="494994" cy="483175"/>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0" name="Shape 2550">
            <a:extLst>
              <a:ext uri="{FF2B5EF4-FFF2-40B4-BE49-F238E27FC236}">
                <a16:creationId xmlns:a16="http://schemas.microsoft.com/office/drawing/2014/main" id="{2A76DA7F-3A1F-85C5-AFA0-DC0C2CAEF838}"/>
              </a:ext>
            </a:extLst>
          </p:cNvPr>
          <p:cNvSpPr/>
          <p:nvPr/>
        </p:nvSpPr>
        <p:spPr>
          <a:xfrm>
            <a:off x="6597577" y="5241651"/>
            <a:ext cx="565447" cy="510430"/>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1" name="Shape 2571">
            <a:extLst>
              <a:ext uri="{FF2B5EF4-FFF2-40B4-BE49-F238E27FC236}">
                <a16:creationId xmlns:a16="http://schemas.microsoft.com/office/drawing/2014/main" id="{3785974F-ACDA-132C-0C16-F94966E820B6}"/>
              </a:ext>
            </a:extLst>
          </p:cNvPr>
          <p:cNvSpPr/>
          <p:nvPr/>
        </p:nvSpPr>
        <p:spPr>
          <a:xfrm>
            <a:off x="327525" y="4124961"/>
            <a:ext cx="413000" cy="392436"/>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2" name="Shape 2541">
            <a:extLst>
              <a:ext uri="{FF2B5EF4-FFF2-40B4-BE49-F238E27FC236}">
                <a16:creationId xmlns:a16="http://schemas.microsoft.com/office/drawing/2014/main" id="{33AB1292-F7C6-15EB-15F3-956198977D9F}"/>
              </a:ext>
            </a:extLst>
          </p:cNvPr>
          <p:cNvSpPr/>
          <p:nvPr/>
        </p:nvSpPr>
        <p:spPr>
          <a:xfrm>
            <a:off x="6614966" y="4116010"/>
            <a:ext cx="464948" cy="406161"/>
          </a:xfrm>
          <a:custGeom>
            <a:avLst/>
            <a:gdLst/>
            <a:ahLst/>
            <a:cxnLst>
              <a:cxn ang="0">
                <a:pos x="wd2" y="hd2"/>
              </a:cxn>
              <a:cxn ang="5400000">
                <a:pos x="wd2" y="hd2"/>
              </a:cxn>
              <a:cxn ang="10800000">
                <a:pos x="wd2" y="hd2"/>
              </a:cxn>
              <a:cxn ang="16200000">
                <a:pos x="wd2" y="hd2"/>
              </a:cxn>
            </a:cxnLst>
            <a:rect l="0" t="0" r="r" b="b"/>
            <a:pathLst>
              <a:path w="21600" h="21600" extrusionOk="0">
                <a:moveTo>
                  <a:pt x="11648" y="10800"/>
                </a:moveTo>
                <a:lnTo>
                  <a:pt x="21424" y="1024"/>
                </a:lnTo>
                <a:cubicBezTo>
                  <a:pt x="21533" y="916"/>
                  <a:pt x="21600" y="766"/>
                  <a:pt x="21600" y="600"/>
                </a:cubicBezTo>
                <a:cubicBezTo>
                  <a:pt x="21600" y="269"/>
                  <a:pt x="21332" y="0"/>
                  <a:pt x="21000" y="0"/>
                </a:cubicBezTo>
                <a:cubicBezTo>
                  <a:pt x="20835" y="0"/>
                  <a:pt x="20685" y="67"/>
                  <a:pt x="20576" y="176"/>
                </a:cubicBezTo>
                <a:lnTo>
                  <a:pt x="10800" y="9952"/>
                </a:lnTo>
                <a:lnTo>
                  <a:pt x="1024" y="176"/>
                </a:lnTo>
                <a:cubicBezTo>
                  <a:pt x="916" y="67"/>
                  <a:pt x="766" y="0"/>
                  <a:pt x="600" y="0"/>
                </a:cubicBezTo>
                <a:cubicBezTo>
                  <a:pt x="268" y="0"/>
                  <a:pt x="0" y="269"/>
                  <a:pt x="0" y="600"/>
                </a:cubicBezTo>
                <a:cubicBezTo>
                  <a:pt x="0" y="766"/>
                  <a:pt x="67" y="916"/>
                  <a:pt x="176" y="1025"/>
                </a:cubicBezTo>
                <a:lnTo>
                  <a:pt x="9952" y="10800"/>
                </a:lnTo>
                <a:lnTo>
                  <a:pt x="176" y="20576"/>
                </a:lnTo>
                <a:cubicBezTo>
                  <a:pt x="67" y="20684"/>
                  <a:pt x="0" y="20834"/>
                  <a:pt x="0" y="21000"/>
                </a:cubicBezTo>
                <a:cubicBezTo>
                  <a:pt x="0" y="21332"/>
                  <a:pt x="268" y="21600"/>
                  <a:pt x="600" y="21600"/>
                </a:cubicBezTo>
                <a:cubicBezTo>
                  <a:pt x="766" y="21600"/>
                  <a:pt x="916" y="21533"/>
                  <a:pt x="1024" y="21424"/>
                </a:cubicBezTo>
                <a:lnTo>
                  <a:pt x="10800" y="11648"/>
                </a:lnTo>
                <a:lnTo>
                  <a:pt x="20576" y="21424"/>
                </a:lnTo>
                <a:cubicBezTo>
                  <a:pt x="20685" y="21533"/>
                  <a:pt x="20835" y="21600"/>
                  <a:pt x="21000" y="21600"/>
                </a:cubicBezTo>
                <a:cubicBezTo>
                  <a:pt x="21332" y="21600"/>
                  <a:pt x="21600" y="21332"/>
                  <a:pt x="21600" y="21000"/>
                </a:cubicBezTo>
                <a:cubicBezTo>
                  <a:pt x="21600" y="20834"/>
                  <a:pt x="21533" y="20684"/>
                  <a:pt x="21424" y="20576"/>
                </a:cubicBezTo>
                <a:cubicBezTo>
                  <a:pt x="21424" y="20576"/>
                  <a:pt x="11648" y="10800"/>
                  <a:pt x="11648" y="10800"/>
                </a:cubicBezTo>
                <a:close/>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3" name="TextBox 1">
            <a:extLst>
              <a:ext uri="{FF2B5EF4-FFF2-40B4-BE49-F238E27FC236}">
                <a16:creationId xmlns:a16="http://schemas.microsoft.com/office/drawing/2014/main" id="{8494B9C2-8883-5C99-8CFA-BF0975C51F48}"/>
              </a:ext>
            </a:extLst>
          </p:cNvPr>
          <p:cNvSpPr txBox="1"/>
          <p:nvPr/>
        </p:nvSpPr>
        <p:spPr>
          <a:xfrm>
            <a:off x="7359682" y="4081660"/>
            <a:ext cx="3867067" cy="923330"/>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err="1">
                <a:solidFill>
                  <a:schemeClr val="bg1"/>
                </a:solidFill>
                <a:latin typeface="Arial" panose="020B0604020202020204" pitchFamily="34" charset="0"/>
                <a:ea typeface="+mn-lt"/>
                <a:cs typeface="Arial" panose="020B0604020202020204" pitchFamily="34" charset="0"/>
              </a:rPr>
              <a:t>Zvažte</a:t>
            </a:r>
            <a:r>
              <a:rPr lang="en-GB">
                <a:solidFill>
                  <a:schemeClr val="bg1"/>
                </a:solidFill>
                <a:latin typeface="Arial" panose="020B0604020202020204" pitchFamily="34" charset="0"/>
                <a:ea typeface="+mn-lt"/>
                <a:cs typeface="Arial" panose="020B0604020202020204" pitchFamily="34" charset="0"/>
              </a:rPr>
              <a:t> </a:t>
            </a:r>
            <a:r>
              <a:rPr lang="en-GB" err="1">
                <a:solidFill>
                  <a:schemeClr val="bg1"/>
                </a:solidFill>
                <a:latin typeface="Arial" panose="020B0604020202020204" pitchFamily="34" charset="0"/>
                <a:ea typeface="+mn-lt"/>
                <a:cs typeface="Arial" panose="020B0604020202020204" pitchFamily="34" charset="0"/>
              </a:rPr>
              <a:t>zaznamenávání</a:t>
            </a:r>
            <a:r>
              <a:rPr lang="en-GB">
                <a:solidFill>
                  <a:schemeClr val="bg1"/>
                </a:solidFill>
                <a:latin typeface="Arial" panose="020B0604020202020204" pitchFamily="34" charset="0"/>
                <a:ea typeface="+mn-lt"/>
                <a:cs typeface="Arial" panose="020B0604020202020204" pitchFamily="34" charset="0"/>
              </a:rPr>
              <a:t> (</a:t>
            </a:r>
            <a:r>
              <a:rPr lang="en-GB" err="1">
                <a:solidFill>
                  <a:schemeClr val="bg1"/>
                </a:solidFill>
                <a:latin typeface="Arial" panose="020B0604020202020204" pitchFamily="34" charset="0"/>
                <a:ea typeface="+mn-lt"/>
                <a:cs typeface="Arial" panose="020B0604020202020204" pitchFamily="34" charset="0"/>
              </a:rPr>
              <a:t>např</a:t>
            </a:r>
            <a:r>
              <a:rPr lang="en-GB">
                <a:solidFill>
                  <a:schemeClr val="bg1"/>
                </a:solidFill>
                <a:latin typeface="Arial" panose="020B0604020202020204" pitchFamily="34" charset="0"/>
                <a:ea typeface="+mn-lt"/>
                <a:cs typeface="Arial" panose="020B0604020202020204" pitchFamily="34" charset="0"/>
              </a:rPr>
              <a:t>. </a:t>
            </a:r>
            <a:r>
              <a:rPr lang="en-GB" err="1">
                <a:solidFill>
                  <a:schemeClr val="bg1"/>
                </a:solidFill>
                <a:latin typeface="Arial" panose="020B0604020202020204" pitchFamily="34" charset="0"/>
                <a:ea typeface="+mn-lt"/>
                <a:cs typeface="Arial" panose="020B0604020202020204" pitchFamily="34" charset="0"/>
              </a:rPr>
              <a:t>nahrávání</a:t>
            </a:r>
            <a:r>
              <a:rPr lang="en-GB">
                <a:solidFill>
                  <a:schemeClr val="bg1"/>
                </a:solidFill>
                <a:latin typeface="Arial" panose="020B0604020202020204" pitchFamily="34" charset="0"/>
                <a:ea typeface="+mn-lt"/>
                <a:cs typeface="Arial" panose="020B0604020202020204" pitchFamily="34" charset="0"/>
              </a:rPr>
              <a:t>) </a:t>
            </a:r>
            <a:r>
              <a:rPr lang="en-GB" err="1">
                <a:solidFill>
                  <a:schemeClr val="bg1"/>
                </a:solidFill>
                <a:latin typeface="Arial" panose="020B0604020202020204" pitchFamily="34" charset="0"/>
                <a:ea typeface="+mn-lt"/>
                <a:cs typeface="Arial" panose="020B0604020202020204" pitchFamily="34" charset="0"/>
              </a:rPr>
              <a:t>závažných</a:t>
            </a:r>
            <a:r>
              <a:rPr lang="en-GB">
                <a:solidFill>
                  <a:schemeClr val="bg1"/>
                </a:solidFill>
                <a:latin typeface="Arial" panose="020B0604020202020204" pitchFamily="34" charset="0"/>
                <a:ea typeface="+mn-lt"/>
                <a:cs typeface="Arial" panose="020B0604020202020204" pitchFamily="34" charset="0"/>
              </a:rPr>
              <a:t> </a:t>
            </a:r>
            <a:r>
              <a:rPr lang="en-GB" err="1">
                <a:solidFill>
                  <a:schemeClr val="bg1"/>
                </a:solidFill>
                <a:latin typeface="Arial" panose="020B0604020202020204" pitchFamily="34" charset="0"/>
                <a:ea typeface="+mn-lt"/>
                <a:cs typeface="Arial" panose="020B0604020202020204" pitchFamily="34" charset="0"/>
              </a:rPr>
              <a:t>forem</a:t>
            </a:r>
            <a:r>
              <a:rPr lang="en-GB">
                <a:solidFill>
                  <a:schemeClr val="bg1"/>
                </a:solidFill>
                <a:latin typeface="Arial" panose="020B0604020202020204" pitchFamily="34" charset="0"/>
                <a:ea typeface="+mn-lt"/>
                <a:cs typeface="Arial" panose="020B0604020202020204" pitchFamily="34" charset="0"/>
              </a:rPr>
              <a:t> </a:t>
            </a:r>
            <a:r>
              <a:rPr lang="en-GB" err="1">
                <a:solidFill>
                  <a:schemeClr val="bg1"/>
                </a:solidFill>
                <a:latin typeface="Arial" panose="020B0604020202020204" pitchFamily="34" charset="0"/>
                <a:ea typeface="+mn-lt"/>
                <a:cs typeface="Arial" panose="020B0604020202020204" pitchFamily="34" charset="0"/>
              </a:rPr>
              <a:t>transgresivního</a:t>
            </a:r>
            <a:r>
              <a:rPr lang="en-GB">
                <a:solidFill>
                  <a:schemeClr val="bg1"/>
                </a:solidFill>
                <a:latin typeface="Arial" panose="020B0604020202020204" pitchFamily="34" charset="0"/>
                <a:ea typeface="+mn-lt"/>
                <a:cs typeface="Arial" panose="020B0604020202020204" pitchFamily="34" charset="0"/>
              </a:rPr>
              <a:t> </a:t>
            </a:r>
            <a:r>
              <a:rPr lang="en-GB" err="1">
                <a:solidFill>
                  <a:schemeClr val="bg1"/>
                </a:solidFill>
                <a:latin typeface="Arial" panose="020B0604020202020204" pitchFamily="34" charset="0"/>
                <a:ea typeface="+mn-lt"/>
                <a:cs typeface="Arial" panose="020B0604020202020204" pitchFamily="34" charset="0"/>
              </a:rPr>
              <a:t>chování</a:t>
            </a:r>
            <a:r>
              <a:rPr lang="en-GB">
                <a:solidFill>
                  <a:schemeClr val="bg1"/>
                </a:solidFill>
                <a:latin typeface="Arial" panose="020B0604020202020204" pitchFamily="34" charset="0"/>
                <a:ea typeface="+mn-lt"/>
                <a:cs typeface="Arial" panose="020B0604020202020204" pitchFamily="34" charset="0"/>
              </a:rPr>
              <a:t>.</a:t>
            </a:r>
            <a:endParaRPr lang="cs-CZ">
              <a:solidFill>
                <a:schemeClr val="bg1"/>
              </a:solidFill>
              <a:latin typeface="Arial" panose="020B0604020202020204" pitchFamily="34" charset="0"/>
              <a:cs typeface="Arial" panose="020B0604020202020204" pitchFamily="34" charset="0"/>
            </a:endParaRPr>
          </a:p>
        </p:txBody>
      </p:sp>
      <p:sp>
        <p:nvSpPr>
          <p:cNvPr id="14" name="Shape 2616">
            <a:extLst>
              <a:ext uri="{FF2B5EF4-FFF2-40B4-BE49-F238E27FC236}">
                <a16:creationId xmlns:a16="http://schemas.microsoft.com/office/drawing/2014/main" id="{45D34D5F-F444-9354-BB61-F6F04A2D5705}"/>
              </a:ext>
            </a:extLst>
          </p:cNvPr>
          <p:cNvSpPr/>
          <p:nvPr/>
        </p:nvSpPr>
        <p:spPr>
          <a:xfrm>
            <a:off x="385097" y="5241651"/>
            <a:ext cx="388540" cy="382961"/>
          </a:xfrm>
          <a:custGeom>
            <a:avLst/>
            <a:gdLst/>
            <a:ahLst/>
            <a:cxnLst>
              <a:cxn ang="0">
                <a:pos x="wd2" y="hd2"/>
              </a:cxn>
              <a:cxn ang="5400000">
                <a:pos x="wd2" y="hd2"/>
              </a:cxn>
              <a:cxn ang="10800000">
                <a:pos x="wd2" y="hd2"/>
              </a:cxn>
              <a:cxn ang="16200000">
                <a:pos x="wd2" y="hd2"/>
              </a:cxn>
            </a:cxnLst>
            <a:rect l="0" t="0" r="r" b="b"/>
            <a:pathLst>
              <a:path w="21600" h="21600" extrusionOk="0">
                <a:moveTo>
                  <a:pt x="1016" y="20520"/>
                </a:moveTo>
                <a:cubicBezTo>
                  <a:pt x="1258" y="18675"/>
                  <a:pt x="2752" y="17923"/>
                  <a:pt x="4191" y="17361"/>
                </a:cubicBezTo>
                <a:cubicBezTo>
                  <a:pt x="5156" y="17087"/>
                  <a:pt x="6884" y="15971"/>
                  <a:pt x="6884" y="13567"/>
                </a:cubicBezTo>
                <a:cubicBezTo>
                  <a:pt x="6884" y="11510"/>
                  <a:pt x="6113" y="10507"/>
                  <a:pt x="5698" y="9969"/>
                </a:cubicBezTo>
                <a:cubicBezTo>
                  <a:pt x="5646" y="9902"/>
                  <a:pt x="5599" y="9842"/>
                  <a:pt x="5562" y="9786"/>
                </a:cubicBezTo>
                <a:cubicBezTo>
                  <a:pt x="5550" y="9769"/>
                  <a:pt x="5538" y="9752"/>
                  <a:pt x="5526" y="9735"/>
                </a:cubicBezTo>
                <a:cubicBezTo>
                  <a:pt x="5491" y="9662"/>
                  <a:pt x="5297" y="9177"/>
                  <a:pt x="5553" y="8011"/>
                </a:cubicBezTo>
                <a:cubicBezTo>
                  <a:pt x="5604" y="7777"/>
                  <a:pt x="5583" y="7531"/>
                  <a:pt x="5493" y="7312"/>
                </a:cubicBezTo>
                <a:cubicBezTo>
                  <a:pt x="5249" y="6721"/>
                  <a:pt x="4603" y="5151"/>
                  <a:pt x="5035" y="3988"/>
                </a:cubicBezTo>
                <a:cubicBezTo>
                  <a:pt x="5619" y="2411"/>
                  <a:pt x="6140" y="2099"/>
                  <a:pt x="7085" y="1642"/>
                </a:cubicBezTo>
                <a:cubicBezTo>
                  <a:pt x="7132" y="1619"/>
                  <a:pt x="7177" y="1592"/>
                  <a:pt x="7220" y="1562"/>
                </a:cubicBezTo>
                <a:cubicBezTo>
                  <a:pt x="7458" y="1393"/>
                  <a:pt x="8233" y="1080"/>
                  <a:pt x="9029" y="1080"/>
                </a:cubicBezTo>
                <a:cubicBezTo>
                  <a:pt x="9467" y="1080"/>
                  <a:pt x="9840" y="1172"/>
                  <a:pt x="10137" y="1353"/>
                </a:cubicBezTo>
                <a:cubicBezTo>
                  <a:pt x="10491" y="1569"/>
                  <a:pt x="10825" y="1968"/>
                  <a:pt x="11308" y="3213"/>
                </a:cubicBezTo>
                <a:cubicBezTo>
                  <a:pt x="11991" y="4974"/>
                  <a:pt x="11820" y="6477"/>
                  <a:pt x="11347" y="7186"/>
                </a:cubicBezTo>
                <a:cubicBezTo>
                  <a:pt x="11175" y="7442"/>
                  <a:pt x="11116" y="7769"/>
                  <a:pt x="11184" y="8078"/>
                </a:cubicBezTo>
                <a:cubicBezTo>
                  <a:pt x="11422" y="9164"/>
                  <a:pt x="11247" y="9602"/>
                  <a:pt x="11210" y="9679"/>
                </a:cubicBezTo>
                <a:cubicBezTo>
                  <a:pt x="11181" y="9712"/>
                  <a:pt x="11153" y="9748"/>
                  <a:pt x="11129" y="9786"/>
                </a:cubicBezTo>
                <a:cubicBezTo>
                  <a:pt x="11091" y="9842"/>
                  <a:pt x="11044" y="9902"/>
                  <a:pt x="10992" y="9969"/>
                </a:cubicBezTo>
                <a:cubicBezTo>
                  <a:pt x="10578" y="10507"/>
                  <a:pt x="9806" y="11510"/>
                  <a:pt x="9806" y="13567"/>
                </a:cubicBezTo>
                <a:cubicBezTo>
                  <a:pt x="9806" y="15972"/>
                  <a:pt x="11535" y="17087"/>
                  <a:pt x="12500" y="17361"/>
                </a:cubicBezTo>
                <a:cubicBezTo>
                  <a:pt x="13925" y="17916"/>
                  <a:pt x="15432" y="18665"/>
                  <a:pt x="15675" y="20520"/>
                </a:cubicBezTo>
                <a:cubicBezTo>
                  <a:pt x="15675" y="20520"/>
                  <a:pt x="1016" y="20520"/>
                  <a:pt x="1016" y="20520"/>
                </a:cubicBezTo>
                <a:close/>
                <a:moveTo>
                  <a:pt x="12782" y="16326"/>
                </a:moveTo>
                <a:cubicBezTo>
                  <a:pt x="12782" y="16326"/>
                  <a:pt x="10788" y="15813"/>
                  <a:pt x="10788" y="13567"/>
                </a:cubicBezTo>
                <a:cubicBezTo>
                  <a:pt x="10788" y="11595"/>
                  <a:pt x="11607" y="10900"/>
                  <a:pt x="11923" y="10420"/>
                </a:cubicBezTo>
                <a:cubicBezTo>
                  <a:pt x="11923" y="10420"/>
                  <a:pt x="12573" y="9806"/>
                  <a:pt x="12138" y="7825"/>
                </a:cubicBezTo>
                <a:cubicBezTo>
                  <a:pt x="12863" y="6740"/>
                  <a:pt x="12999" y="4821"/>
                  <a:pt x="12211" y="2789"/>
                </a:cubicBezTo>
                <a:cubicBezTo>
                  <a:pt x="11716" y="1514"/>
                  <a:pt x="11279" y="815"/>
                  <a:pt x="10613" y="409"/>
                </a:cubicBezTo>
                <a:cubicBezTo>
                  <a:pt x="10124" y="111"/>
                  <a:pt x="9569" y="0"/>
                  <a:pt x="9029" y="0"/>
                </a:cubicBezTo>
                <a:cubicBezTo>
                  <a:pt x="8023" y="0"/>
                  <a:pt x="7070" y="384"/>
                  <a:pt x="6690" y="653"/>
                </a:cubicBezTo>
                <a:cubicBezTo>
                  <a:pt x="5576" y="1192"/>
                  <a:pt x="4828" y="1688"/>
                  <a:pt x="4126" y="3579"/>
                </a:cubicBezTo>
                <a:cubicBezTo>
                  <a:pt x="3556" y="5114"/>
                  <a:pt x="4241" y="6891"/>
                  <a:pt x="4598" y="7757"/>
                </a:cubicBezTo>
                <a:cubicBezTo>
                  <a:pt x="4163" y="9739"/>
                  <a:pt x="4767" y="10420"/>
                  <a:pt x="4767" y="10420"/>
                </a:cubicBezTo>
                <a:cubicBezTo>
                  <a:pt x="5083" y="10900"/>
                  <a:pt x="5903" y="11595"/>
                  <a:pt x="5903" y="13567"/>
                </a:cubicBezTo>
                <a:cubicBezTo>
                  <a:pt x="5903" y="15813"/>
                  <a:pt x="3909" y="16326"/>
                  <a:pt x="3909" y="16326"/>
                </a:cubicBezTo>
                <a:cubicBezTo>
                  <a:pt x="2642" y="16817"/>
                  <a:pt x="0" y="17821"/>
                  <a:pt x="0" y="21060"/>
                </a:cubicBezTo>
                <a:cubicBezTo>
                  <a:pt x="0" y="21060"/>
                  <a:pt x="0" y="21600"/>
                  <a:pt x="491" y="21600"/>
                </a:cubicBezTo>
                <a:lnTo>
                  <a:pt x="16200" y="21600"/>
                </a:lnTo>
                <a:cubicBezTo>
                  <a:pt x="16691" y="21600"/>
                  <a:pt x="16691" y="21060"/>
                  <a:pt x="16691" y="21060"/>
                </a:cubicBezTo>
                <a:cubicBezTo>
                  <a:pt x="16691" y="17821"/>
                  <a:pt x="14048" y="16817"/>
                  <a:pt x="12782" y="16326"/>
                </a:cubicBezTo>
                <a:moveTo>
                  <a:pt x="18035" y="15774"/>
                </a:moveTo>
                <a:cubicBezTo>
                  <a:pt x="18035" y="15774"/>
                  <a:pt x="16217" y="15312"/>
                  <a:pt x="16217" y="13291"/>
                </a:cubicBezTo>
                <a:cubicBezTo>
                  <a:pt x="16217" y="11515"/>
                  <a:pt x="17087" y="10890"/>
                  <a:pt x="17376" y="10458"/>
                </a:cubicBezTo>
                <a:cubicBezTo>
                  <a:pt x="17376" y="10458"/>
                  <a:pt x="17968" y="9906"/>
                  <a:pt x="17572" y="8122"/>
                </a:cubicBezTo>
                <a:cubicBezTo>
                  <a:pt x="18232" y="7146"/>
                  <a:pt x="18387" y="5419"/>
                  <a:pt x="17669" y="3590"/>
                </a:cubicBezTo>
                <a:cubicBezTo>
                  <a:pt x="17218" y="2442"/>
                  <a:pt x="16666" y="1814"/>
                  <a:pt x="16059" y="1449"/>
                </a:cubicBezTo>
                <a:cubicBezTo>
                  <a:pt x="15612" y="1180"/>
                  <a:pt x="15107" y="1081"/>
                  <a:pt x="14614" y="1081"/>
                </a:cubicBezTo>
                <a:cubicBezTo>
                  <a:pt x="13880" y="1081"/>
                  <a:pt x="13182" y="1301"/>
                  <a:pt x="12753" y="1514"/>
                </a:cubicBezTo>
                <a:cubicBezTo>
                  <a:pt x="12878" y="1781"/>
                  <a:pt x="12997" y="2064"/>
                  <a:pt x="13115" y="2366"/>
                </a:cubicBezTo>
                <a:cubicBezTo>
                  <a:pt x="13131" y="2409"/>
                  <a:pt x="13143" y="2453"/>
                  <a:pt x="13159" y="2496"/>
                </a:cubicBezTo>
                <a:cubicBezTo>
                  <a:pt x="13436" y="2360"/>
                  <a:pt x="13994" y="2160"/>
                  <a:pt x="14614" y="2160"/>
                </a:cubicBezTo>
                <a:cubicBezTo>
                  <a:pt x="15001" y="2160"/>
                  <a:pt x="15328" y="2239"/>
                  <a:pt x="15588" y="2396"/>
                </a:cubicBezTo>
                <a:cubicBezTo>
                  <a:pt x="15893" y="2579"/>
                  <a:pt x="16347" y="2947"/>
                  <a:pt x="16767" y="4019"/>
                </a:cubicBezTo>
                <a:cubicBezTo>
                  <a:pt x="17366" y="5541"/>
                  <a:pt x="17207" y="6853"/>
                  <a:pt x="16784" y="7478"/>
                </a:cubicBezTo>
                <a:cubicBezTo>
                  <a:pt x="16610" y="7736"/>
                  <a:pt x="16549" y="8067"/>
                  <a:pt x="16618" y="8379"/>
                </a:cubicBezTo>
                <a:cubicBezTo>
                  <a:pt x="16817" y="9273"/>
                  <a:pt x="16689" y="9648"/>
                  <a:pt x="16656" y="9723"/>
                </a:cubicBezTo>
                <a:cubicBezTo>
                  <a:pt x="16631" y="9754"/>
                  <a:pt x="16607" y="9786"/>
                  <a:pt x="16584" y="9820"/>
                </a:cubicBezTo>
                <a:cubicBezTo>
                  <a:pt x="16565" y="9848"/>
                  <a:pt x="16497" y="9929"/>
                  <a:pt x="16447" y="9988"/>
                </a:cubicBezTo>
                <a:cubicBezTo>
                  <a:pt x="16023" y="10488"/>
                  <a:pt x="15236" y="11419"/>
                  <a:pt x="15236" y="13291"/>
                </a:cubicBezTo>
                <a:cubicBezTo>
                  <a:pt x="15236" y="15520"/>
                  <a:pt x="16851" y="16555"/>
                  <a:pt x="17757" y="16810"/>
                </a:cubicBezTo>
                <a:cubicBezTo>
                  <a:pt x="19050" y="17307"/>
                  <a:pt x="20311" y="17926"/>
                  <a:pt x="20570" y="19440"/>
                </a:cubicBezTo>
                <a:lnTo>
                  <a:pt x="17464" y="19440"/>
                </a:lnTo>
                <a:cubicBezTo>
                  <a:pt x="17553" y="19773"/>
                  <a:pt x="17615" y="20132"/>
                  <a:pt x="17645" y="20520"/>
                </a:cubicBezTo>
                <a:lnTo>
                  <a:pt x="21152" y="20520"/>
                </a:lnTo>
                <a:cubicBezTo>
                  <a:pt x="21600" y="20520"/>
                  <a:pt x="21600" y="20034"/>
                  <a:pt x="21600" y="20034"/>
                </a:cubicBezTo>
                <a:cubicBezTo>
                  <a:pt x="21600" y="17119"/>
                  <a:pt x="19191" y="16215"/>
                  <a:pt x="18035" y="15774"/>
                </a:cubicBezTo>
              </a:path>
            </a:pathLst>
          </a:custGeom>
          <a:solidFill>
            <a:srgbClr val="5792CE"/>
          </a:solidFill>
          <a:ln w="12700">
            <a:miter lim="400000"/>
          </a:ln>
        </p:spPr>
        <p:txBody>
          <a:bodyPr lIns="14284" tIns="14284" rIns="14284" bIns="14284"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5" name="TextBox 1">
            <a:extLst>
              <a:ext uri="{FF2B5EF4-FFF2-40B4-BE49-F238E27FC236}">
                <a16:creationId xmlns:a16="http://schemas.microsoft.com/office/drawing/2014/main" id="{74D0F360-AFFF-17C1-D267-E80CA6C20C0B}"/>
              </a:ext>
            </a:extLst>
          </p:cNvPr>
          <p:cNvSpPr txBox="1"/>
          <p:nvPr/>
        </p:nvSpPr>
        <p:spPr>
          <a:xfrm>
            <a:off x="7359682" y="5162947"/>
            <a:ext cx="3867067" cy="923330"/>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err="1">
                <a:solidFill>
                  <a:schemeClr val="bg1"/>
                </a:solidFill>
                <a:latin typeface="Arial" panose="020B0604020202020204" pitchFamily="34" charset="0"/>
                <a:ea typeface="+mn-lt"/>
                <a:cs typeface="Arial" panose="020B0604020202020204" pitchFamily="34" charset="0"/>
              </a:rPr>
              <a:t>Nenuťte</a:t>
            </a:r>
            <a:r>
              <a:rPr lang="en-GB">
                <a:solidFill>
                  <a:schemeClr val="bg1"/>
                </a:solidFill>
                <a:latin typeface="Arial" panose="020B0604020202020204" pitchFamily="34" charset="0"/>
                <a:ea typeface="+mn-lt"/>
                <a:cs typeface="Arial" panose="020B0604020202020204" pitchFamily="34" charset="0"/>
              </a:rPr>
              <a:t> </a:t>
            </a:r>
            <a:r>
              <a:rPr lang="en-GB" err="1">
                <a:solidFill>
                  <a:schemeClr val="bg1"/>
                </a:solidFill>
                <a:latin typeface="Arial" panose="020B0604020202020204" pitchFamily="34" charset="0"/>
                <a:ea typeface="+mn-lt"/>
                <a:cs typeface="Arial" panose="020B0604020202020204" pitchFamily="34" charset="0"/>
              </a:rPr>
              <a:t>strany</a:t>
            </a:r>
            <a:r>
              <a:rPr lang="en-GB">
                <a:solidFill>
                  <a:schemeClr val="bg1"/>
                </a:solidFill>
                <a:latin typeface="Arial" panose="020B0604020202020204" pitchFamily="34" charset="0"/>
                <a:ea typeface="+mn-lt"/>
                <a:cs typeface="Arial" panose="020B0604020202020204" pitchFamily="34" charset="0"/>
              </a:rPr>
              <a:t>, aby v </a:t>
            </a:r>
            <a:r>
              <a:rPr lang="en-GB" err="1">
                <a:solidFill>
                  <a:schemeClr val="bg1"/>
                </a:solidFill>
                <a:latin typeface="Arial" panose="020B0604020202020204" pitchFamily="34" charset="0"/>
                <a:ea typeface="+mn-lt"/>
                <a:cs typeface="Arial" panose="020B0604020202020204" pitchFamily="34" charset="0"/>
              </a:rPr>
              <a:t>rámci</a:t>
            </a:r>
            <a:r>
              <a:rPr lang="en-GB">
                <a:solidFill>
                  <a:schemeClr val="bg1"/>
                </a:solidFill>
                <a:latin typeface="Arial" panose="020B0604020202020204" pitchFamily="34" charset="0"/>
                <a:ea typeface="+mn-lt"/>
                <a:cs typeface="Arial" panose="020B0604020202020204" pitchFamily="34" charset="0"/>
              </a:rPr>
              <a:t> </a:t>
            </a:r>
            <a:r>
              <a:rPr lang="en-GB" err="1">
                <a:solidFill>
                  <a:schemeClr val="bg1"/>
                </a:solidFill>
                <a:latin typeface="Arial" panose="020B0604020202020204" pitchFamily="34" charset="0"/>
                <a:ea typeface="+mn-lt"/>
                <a:cs typeface="Arial" panose="020B0604020202020204" pitchFamily="34" charset="0"/>
              </a:rPr>
              <a:t>řešení</a:t>
            </a:r>
            <a:r>
              <a:rPr lang="en-GB">
                <a:solidFill>
                  <a:schemeClr val="bg1"/>
                </a:solidFill>
                <a:latin typeface="Arial" panose="020B0604020202020204" pitchFamily="34" charset="0"/>
                <a:ea typeface="+mn-lt"/>
                <a:cs typeface="Arial" panose="020B0604020202020204" pitchFamily="34" charset="0"/>
              </a:rPr>
              <a:t> </a:t>
            </a:r>
            <a:r>
              <a:rPr lang="en-GB" err="1">
                <a:solidFill>
                  <a:schemeClr val="bg1"/>
                </a:solidFill>
                <a:latin typeface="Arial" panose="020B0604020202020204" pitchFamily="34" charset="0"/>
                <a:ea typeface="+mn-lt"/>
                <a:cs typeface="Arial" panose="020B0604020202020204" pitchFamily="34" charset="0"/>
              </a:rPr>
              <a:t>stížnosti</a:t>
            </a:r>
            <a:r>
              <a:rPr lang="en-GB">
                <a:solidFill>
                  <a:schemeClr val="bg1"/>
                </a:solidFill>
                <a:latin typeface="Arial" panose="020B0604020202020204" pitchFamily="34" charset="0"/>
                <a:ea typeface="+mn-lt"/>
                <a:cs typeface="Arial" panose="020B0604020202020204" pitchFamily="34" charset="0"/>
              </a:rPr>
              <a:t> </a:t>
            </a:r>
            <a:r>
              <a:rPr lang="en-GB" err="1">
                <a:solidFill>
                  <a:schemeClr val="bg1"/>
                </a:solidFill>
                <a:latin typeface="Arial" panose="020B0604020202020204" pitchFamily="34" charset="0"/>
                <a:ea typeface="+mn-lt"/>
                <a:cs typeface="Arial" panose="020B0604020202020204" pitchFamily="34" charset="0"/>
              </a:rPr>
              <a:t>podepisovaly</a:t>
            </a:r>
            <a:r>
              <a:rPr lang="en-GB">
                <a:solidFill>
                  <a:schemeClr val="bg1"/>
                </a:solidFill>
                <a:latin typeface="Arial" panose="020B0604020202020204" pitchFamily="34" charset="0"/>
                <a:ea typeface="+mn-lt"/>
                <a:cs typeface="Arial" panose="020B0604020202020204" pitchFamily="34" charset="0"/>
              </a:rPr>
              <a:t> </a:t>
            </a:r>
            <a:r>
              <a:rPr lang="en-GB" err="1">
                <a:solidFill>
                  <a:schemeClr val="bg1"/>
                </a:solidFill>
                <a:latin typeface="Arial" panose="020B0604020202020204" pitchFamily="34" charset="0"/>
                <a:ea typeface="+mn-lt"/>
                <a:cs typeface="Arial" panose="020B0604020202020204" pitchFamily="34" charset="0"/>
              </a:rPr>
              <a:t>dohodu</a:t>
            </a:r>
            <a:r>
              <a:rPr lang="en-GB">
                <a:solidFill>
                  <a:schemeClr val="bg1"/>
                </a:solidFill>
                <a:latin typeface="Arial" panose="020B0604020202020204" pitchFamily="34" charset="0"/>
                <a:ea typeface="+mn-lt"/>
                <a:cs typeface="Arial" panose="020B0604020202020204" pitchFamily="34" charset="0"/>
              </a:rPr>
              <a:t> o </a:t>
            </a:r>
            <a:r>
              <a:rPr lang="en-GB" err="1">
                <a:solidFill>
                  <a:schemeClr val="bg1"/>
                </a:solidFill>
                <a:latin typeface="Arial" panose="020B0604020202020204" pitchFamily="34" charset="0"/>
                <a:ea typeface="+mn-lt"/>
                <a:cs typeface="Arial" panose="020B0604020202020204" pitchFamily="34" charset="0"/>
              </a:rPr>
              <a:t>mlčenlivosti</a:t>
            </a:r>
            <a:r>
              <a:rPr lang="en-GB">
                <a:solidFill>
                  <a:schemeClr val="bg1"/>
                </a:solidFill>
                <a:latin typeface="Arial" panose="020B0604020202020204" pitchFamily="34" charset="0"/>
                <a:ea typeface="+mn-lt"/>
                <a:cs typeface="Arial" panose="020B0604020202020204" pitchFamily="34" charset="0"/>
              </a:rPr>
              <a:t>. </a:t>
            </a:r>
            <a:endParaRPr lang="cs-CZ">
              <a:solidFill>
                <a:schemeClr val="bg1"/>
              </a:solidFill>
              <a:latin typeface="Arial" panose="020B0604020202020204" pitchFamily="34" charset="0"/>
              <a:cs typeface="Arial" panose="020B0604020202020204" pitchFamily="34" charset="0"/>
            </a:endParaRPr>
          </a:p>
        </p:txBody>
      </p:sp>
      <p:sp>
        <p:nvSpPr>
          <p:cNvPr id="16" name="Shape 2588">
            <a:extLst>
              <a:ext uri="{FF2B5EF4-FFF2-40B4-BE49-F238E27FC236}">
                <a16:creationId xmlns:a16="http://schemas.microsoft.com/office/drawing/2014/main" id="{376D719F-8CCB-58DA-A56B-76CCB34BC436}"/>
              </a:ext>
            </a:extLst>
          </p:cNvPr>
          <p:cNvSpPr/>
          <p:nvPr/>
        </p:nvSpPr>
        <p:spPr>
          <a:xfrm>
            <a:off x="6692233" y="3046284"/>
            <a:ext cx="491784" cy="381035"/>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2" name="TextBox 1">
            <a:extLst>
              <a:ext uri="{FF2B5EF4-FFF2-40B4-BE49-F238E27FC236}">
                <a16:creationId xmlns:a16="http://schemas.microsoft.com/office/drawing/2014/main" id="{A9B56440-6394-046D-6B35-FCD867A477FD}"/>
              </a:ext>
            </a:extLst>
          </p:cNvPr>
          <p:cNvSpPr txBox="1"/>
          <p:nvPr/>
        </p:nvSpPr>
        <p:spPr>
          <a:xfrm>
            <a:off x="327525" y="2341365"/>
            <a:ext cx="4338304" cy="369332"/>
          </a:xfrm>
          <a:prstGeom prst="rect">
            <a:avLst/>
          </a:prstGeom>
          <a:noFill/>
        </p:spPr>
        <p:txBody>
          <a:bodyPr wrap="square" lIns="91440" tIns="45720" rIns="91440" bIns="45720" anchor="t">
            <a:spAutoFit/>
          </a:bodyPr>
          <a:lstStyle/>
          <a:p>
            <a:r>
              <a:rPr lang="en-US" b="1" err="1">
                <a:solidFill>
                  <a:schemeClr val="bg1"/>
                </a:solidFill>
                <a:latin typeface="Arial" panose="020B0604020202020204" pitchFamily="34" charset="0"/>
                <a:ea typeface="+mn-lt"/>
                <a:cs typeface="Arial" panose="020B0604020202020204" pitchFamily="34" charset="0"/>
              </a:rPr>
              <a:t>Vyšetřovací</a:t>
            </a:r>
            <a:r>
              <a:rPr lang="en-US" b="1">
                <a:solidFill>
                  <a:schemeClr val="bg1"/>
                </a:solidFill>
                <a:latin typeface="Arial" panose="020B0604020202020204" pitchFamily="34" charset="0"/>
                <a:ea typeface="+mn-lt"/>
                <a:cs typeface="Arial" panose="020B0604020202020204" pitchFamily="34" charset="0"/>
              </a:rPr>
              <a:t> </a:t>
            </a:r>
            <a:r>
              <a:rPr lang="en-US" b="1" err="1">
                <a:solidFill>
                  <a:schemeClr val="bg1"/>
                </a:solidFill>
                <a:latin typeface="Arial" panose="020B0604020202020204" pitchFamily="34" charset="0"/>
                <a:ea typeface="+mn-lt"/>
                <a:cs typeface="Arial" panose="020B0604020202020204" pitchFamily="34" charset="0"/>
              </a:rPr>
              <a:t>opatření</a:t>
            </a:r>
            <a:r>
              <a:rPr lang="en-US" b="1">
                <a:solidFill>
                  <a:schemeClr val="bg1"/>
                </a:solidFill>
                <a:latin typeface="Arial" panose="020B0604020202020204" pitchFamily="34" charset="0"/>
                <a:ea typeface="+mn-lt"/>
                <a:cs typeface="Arial" panose="020B0604020202020204" pitchFamily="34" charset="0"/>
              </a:rPr>
              <a:t>:</a:t>
            </a:r>
            <a:endParaRPr lang="cs-CZ">
              <a:solidFill>
                <a:schemeClr val="bg1"/>
              </a:solidFill>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id="{A514FF41-65E7-50EB-8A58-37F950EEE612}"/>
              </a:ext>
            </a:extLst>
          </p:cNvPr>
          <p:cNvSpPr txBox="1"/>
          <p:nvPr/>
        </p:nvSpPr>
        <p:spPr>
          <a:xfrm>
            <a:off x="6519186" y="2348902"/>
            <a:ext cx="5939300" cy="369332"/>
          </a:xfrm>
          <a:prstGeom prst="rect">
            <a:avLst/>
          </a:prstGeom>
          <a:noFill/>
        </p:spPr>
        <p:txBody>
          <a:bodyPr wrap="square" lIns="91440" tIns="45720" rIns="91440" bIns="45720" anchor="t">
            <a:spAutoFit/>
          </a:bodyPr>
          <a:lstStyle/>
          <a:p>
            <a:r>
              <a:rPr lang="en-US" b="1" err="1">
                <a:solidFill>
                  <a:schemeClr val="bg1"/>
                </a:solidFill>
                <a:latin typeface="Arial" panose="020B0604020202020204" pitchFamily="34" charset="0"/>
                <a:ea typeface="+mn-lt"/>
                <a:cs typeface="Arial" panose="020B0604020202020204" pitchFamily="34" charset="0"/>
              </a:rPr>
              <a:t>Interní</a:t>
            </a:r>
            <a:r>
              <a:rPr lang="en-US" b="1">
                <a:solidFill>
                  <a:schemeClr val="bg1"/>
                </a:solidFill>
                <a:latin typeface="Arial" panose="020B0604020202020204" pitchFamily="34" charset="0"/>
                <a:ea typeface="+mn-lt"/>
                <a:cs typeface="Arial" panose="020B0604020202020204" pitchFamily="34" charset="0"/>
              </a:rPr>
              <a:t> </a:t>
            </a:r>
            <a:r>
              <a:rPr lang="en-US" b="1" err="1">
                <a:solidFill>
                  <a:schemeClr val="bg1"/>
                </a:solidFill>
                <a:latin typeface="Arial" panose="020B0604020202020204" pitchFamily="34" charset="0"/>
                <a:ea typeface="+mn-lt"/>
                <a:cs typeface="Arial" panose="020B0604020202020204" pitchFamily="34" charset="0"/>
              </a:rPr>
              <a:t>disciplinární</a:t>
            </a:r>
            <a:r>
              <a:rPr lang="en-US" b="1">
                <a:solidFill>
                  <a:schemeClr val="bg1"/>
                </a:solidFill>
                <a:latin typeface="Arial" panose="020B0604020202020204" pitchFamily="34" charset="0"/>
                <a:ea typeface="+mn-lt"/>
                <a:cs typeface="Arial" panose="020B0604020202020204" pitchFamily="34" charset="0"/>
              </a:rPr>
              <a:t> </a:t>
            </a:r>
            <a:r>
              <a:rPr lang="en-US" b="1" err="1">
                <a:solidFill>
                  <a:schemeClr val="bg1"/>
                </a:solidFill>
                <a:latin typeface="Arial" panose="020B0604020202020204" pitchFamily="34" charset="0"/>
                <a:ea typeface="+mn-lt"/>
                <a:cs typeface="Arial" panose="020B0604020202020204" pitchFamily="34" charset="0"/>
              </a:rPr>
              <a:t>postupy</a:t>
            </a:r>
            <a:r>
              <a:rPr lang="en-US" b="1">
                <a:solidFill>
                  <a:schemeClr val="bg1"/>
                </a:solidFill>
                <a:latin typeface="Arial" panose="020B0604020202020204" pitchFamily="34" charset="0"/>
                <a:ea typeface="+mn-lt"/>
                <a:cs typeface="Arial" panose="020B0604020202020204" pitchFamily="34" charset="0"/>
              </a:rPr>
              <a:t> a </a:t>
            </a:r>
            <a:r>
              <a:rPr lang="en-US" b="1" err="1">
                <a:solidFill>
                  <a:schemeClr val="bg1"/>
                </a:solidFill>
                <a:latin typeface="Arial" panose="020B0604020202020204" pitchFamily="34" charset="0"/>
                <a:ea typeface="+mn-lt"/>
                <a:cs typeface="Arial" panose="020B0604020202020204" pitchFamily="34" charset="0"/>
              </a:rPr>
              <a:t>sankce</a:t>
            </a:r>
            <a:r>
              <a:rPr lang="en-US" b="1">
                <a:solidFill>
                  <a:schemeClr val="bg1"/>
                </a:solidFill>
                <a:latin typeface="Arial" panose="020B0604020202020204" pitchFamily="34" charset="0"/>
                <a:ea typeface="+mn-lt"/>
                <a:cs typeface="Arial" panose="020B0604020202020204" pitchFamily="34" charset="0"/>
              </a:rPr>
              <a:t>.</a:t>
            </a:r>
            <a:endParaRPr lang="cs-CZ" b="1">
              <a:solidFill>
                <a:schemeClr val="bg1"/>
              </a:solidFill>
              <a:latin typeface="Arial" panose="020B0604020202020204" pitchFamily="34" charset="0"/>
              <a:ea typeface="Open Sans"/>
              <a:cs typeface="Arial" panose="020B0604020202020204" pitchFamily="34" charset="0"/>
            </a:endParaRPr>
          </a:p>
        </p:txBody>
      </p:sp>
    </p:spTree>
    <p:extLst>
      <p:ext uri="{BB962C8B-B14F-4D97-AF65-F5344CB8AC3E}">
        <p14:creationId xmlns:p14="http://schemas.microsoft.com/office/powerpoint/2010/main" val="1267220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54D17BC-310B-1F68-02BA-112B6EF1E012}"/>
              </a:ext>
            </a:extLst>
          </p:cNvPr>
          <p:cNvSpPr>
            <a:spLocks noGrp="1"/>
          </p:cNvSpPr>
          <p:nvPr>
            <p:ph type="title"/>
          </p:nvPr>
        </p:nvSpPr>
        <p:spPr>
          <a:xfrm>
            <a:off x="1052512" y="1129932"/>
            <a:ext cx="10086975" cy="778381"/>
          </a:xfrm>
        </p:spPr>
        <p:txBody>
          <a:bodyPr/>
          <a:lstStyle/>
          <a:p>
            <a:r>
              <a:rPr lang="en-US" b="1" err="1"/>
              <a:t>Tipy</a:t>
            </a:r>
            <a:r>
              <a:rPr lang="en-US" b="1"/>
              <a:t> jak </a:t>
            </a:r>
            <a:r>
              <a:rPr lang="en-US" b="1" err="1"/>
              <a:t>na</a:t>
            </a:r>
            <a:r>
              <a:rPr lang="en-US" b="1"/>
              <a:t> </a:t>
            </a:r>
            <a:r>
              <a:rPr lang="en-US" b="1" err="1"/>
              <a:t>Poskytování</a:t>
            </a:r>
            <a:r>
              <a:rPr lang="en-US" b="1"/>
              <a:t> </a:t>
            </a:r>
            <a:r>
              <a:rPr lang="en-US" b="1" err="1"/>
              <a:t>služeb</a:t>
            </a:r>
            <a:endParaRPr lang="cs-CZ" err="1"/>
          </a:p>
        </p:txBody>
      </p:sp>
      <p:sp>
        <p:nvSpPr>
          <p:cNvPr id="5" name="TextBox 4">
            <a:extLst>
              <a:ext uri="{FF2B5EF4-FFF2-40B4-BE49-F238E27FC236}">
                <a16:creationId xmlns:a16="http://schemas.microsoft.com/office/drawing/2014/main" id="{F556CC37-0CFD-57D8-C49A-3B30C8BFFD39}"/>
              </a:ext>
            </a:extLst>
          </p:cNvPr>
          <p:cNvSpPr txBox="1"/>
          <p:nvPr/>
        </p:nvSpPr>
        <p:spPr>
          <a:xfrm>
            <a:off x="1052512" y="2420006"/>
            <a:ext cx="4789488" cy="923330"/>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GB" err="1">
                <a:latin typeface="Arial" panose="020B0604020202020204" pitchFamily="34" charset="0"/>
                <a:ea typeface="Open Sans"/>
                <a:cs typeface="Arial" panose="020B0604020202020204" pitchFamily="34" charset="0"/>
              </a:rPr>
              <a:t>Zřiďte</a:t>
            </a:r>
            <a:r>
              <a:rPr lang="en-GB">
                <a:latin typeface="Arial" panose="020B0604020202020204" pitchFamily="34" charset="0"/>
                <a:ea typeface="Open Sans"/>
                <a:cs typeface="Arial" panose="020B0604020202020204" pitchFamily="34" charset="0"/>
              </a:rPr>
              <a:t> </a:t>
            </a:r>
            <a:r>
              <a:rPr lang="en-GB" err="1">
                <a:latin typeface="Arial" panose="020B0604020202020204" pitchFamily="34" charset="0"/>
                <a:ea typeface="Open Sans"/>
                <a:cs typeface="Arial" panose="020B0604020202020204" pitchFamily="34" charset="0"/>
              </a:rPr>
              <a:t>centrální</a:t>
            </a:r>
            <a:r>
              <a:rPr lang="en-GB">
                <a:latin typeface="Arial" panose="020B0604020202020204" pitchFamily="34" charset="0"/>
                <a:ea typeface="Open Sans"/>
                <a:cs typeface="Arial" panose="020B0604020202020204" pitchFamily="34" charset="0"/>
              </a:rPr>
              <a:t> bod/</a:t>
            </a:r>
            <a:r>
              <a:rPr lang="en-GB" err="1">
                <a:latin typeface="Arial" panose="020B0604020202020204" pitchFamily="34" charset="0"/>
                <a:ea typeface="Open Sans"/>
                <a:cs typeface="Arial" panose="020B0604020202020204" pitchFamily="34" charset="0"/>
              </a:rPr>
              <a:t>oddělení</a:t>
            </a:r>
            <a:r>
              <a:rPr lang="en-GB">
                <a:latin typeface="Arial" panose="020B0604020202020204" pitchFamily="34" charset="0"/>
                <a:ea typeface="Open Sans"/>
                <a:cs typeface="Arial" panose="020B0604020202020204" pitchFamily="34" charset="0"/>
              </a:rPr>
              <a:t>, </a:t>
            </a:r>
            <a:r>
              <a:rPr lang="en-GB" err="1">
                <a:latin typeface="Arial" panose="020B0604020202020204" pitchFamily="34" charset="0"/>
                <a:ea typeface="Open Sans"/>
                <a:cs typeface="Arial" panose="020B0604020202020204" pitchFamily="34" charset="0"/>
              </a:rPr>
              <a:t>který</a:t>
            </a:r>
            <a:r>
              <a:rPr lang="en-GB">
                <a:latin typeface="Arial" panose="020B0604020202020204" pitchFamily="34" charset="0"/>
                <a:ea typeface="Open Sans"/>
                <a:cs typeface="Arial" panose="020B0604020202020204" pitchFamily="34" charset="0"/>
              </a:rPr>
              <a:t> </a:t>
            </a:r>
            <a:r>
              <a:rPr lang="en-GB" err="1">
                <a:latin typeface="Arial" panose="020B0604020202020204" pitchFamily="34" charset="0"/>
                <a:ea typeface="Open Sans"/>
                <a:cs typeface="Arial" panose="020B0604020202020204" pitchFamily="34" charset="0"/>
              </a:rPr>
              <a:t>bude</a:t>
            </a:r>
            <a:r>
              <a:rPr lang="en-GB">
                <a:latin typeface="Arial" panose="020B0604020202020204" pitchFamily="34" charset="0"/>
                <a:ea typeface="Open Sans"/>
                <a:cs typeface="Arial" panose="020B0604020202020204" pitchFamily="34" charset="0"/>
              </a:rPr>
              <a:t> </a:t>
            </a:r>
            <a:r>
              <a:rPr lang="en-GB" err="1">
                <a:latin typeface="Arial" panose="020B0604020202020204" pitchFamily="34" charset="0"/>
                <a:ea typeface="Open Sans"/>
                <a:cs typeface="Arial" panose="020B0604020202020204" pitchFamily="34" charset="0"/>
              </a:rPr>
              <a:t>sloužit</a:t>
            </a:r>
            <a:r>
              <a:rPr lang="en-GB">
                <a:latin typeface="Arial" panose="020B0604020202020204" pitchFamily="34" charset="0"/>
                <a:ea typeface="Open Sans"/>
                <a:cs typeface="Arial" panose="020B0604020202020204" pitchFamily="34" charset="0"/>
              </a:rPr>
              <a:t> </a:t>
            </a:r>
            <a:r>
              <a:rPr lang="en-GB" err="1">
                <a:latin typeface="Arial" panose="020B0604020202020204" pitchFamily="34" charset="0"/>
                <a:ea typeface="Open Sans"/>
                <a:cs typeface="Arial" panose="020B0604020202020204" pitchFamily="34" charset="0"/>
              </a:rPr>
              <a:t>jako</a:t>
            </a:r>
            <a:r>
              <a:rPr lang="en-GB">
                <a:latin typeface="Arial" panose="020B0604020202020204" pitchFamily="34" charset="0"/>
                <a:ea typeface="Open Sans"/>
                <a:cs typeface="Arial" panose="020B0604020202020204" pitchFamily="34" charset="0"/>
              </a:rPr>
              <a:t> </a:t>
            </a:r>
            <a:r>
              <a:rPr lang="en-GB" err="1">
                <a:latin typeface="Arial" panose="020B0604020202020204" pitchFamily="34" charset="0"/>
                <a:ea typeface="Open Sans"/>
                <a:cs typeface="Arial" panose="020B0604020202020204" pitchFamily="34" charset="0"/>
              </a:rPr>
              <a:t>rozcestník</a:t>
            </a:r>
            <a:r>
              <a:rPr lang="en-GB">
                <a:latin typeface="Arial" panose="020B0604020202020204" pitchFamily="34" charset="0"/>
                <a:ea typeface="Open Sans"/>
                <a:cs typeface="Arial" panose="020B0604020202020204" pitchFamily="34" charset="0"/>
              </a:rPr>
              <a:t> pro </a:t>
            </a:r>
            <a:r>
              <a:rPr lang="en-GB" err="1">
                <a:latin typeface="Arial" panose="020B0604020202020204" pitchFamily="34" charset="0"/>
                <a:ea typeface="Open Sans"/>
                <a:cs typeface="Arial" panose="020B0604020202020204" pitchFamily="34" charset="0"/>
              </a:rPr>
              <a:t>všechny</a:t>
            </a:r>
            <a:r>
              <a:rPr lang="en-GB">
                <a:latin typeface="Arial" panose="020B0604020202020204" pitchFamily="34" charset="0"/>
                <a:ea typeface="Open Sans"/>
                <a:cs typeface="Arial" panose="020B0604020202020204" pitchFamily="34" charset="0"/>
              </a:rPr>
              <a:t> </a:t>
            </a:r>
            <a:r>
              <a:rPr lang="en-GB" err="1">
                <a:latin typeface="Arial" panose="020B0604020202020204" pitchFamily="34" charset="0"/>
                <a:ea typeface="Open Sans"/>
                <a:cs typeface="Arial" panose="020B0604020202020204" pitchFamily="34" charset="0"/>
              </a:rPr>
              <a:t>poskytované</a:t>
            </a:r>
            <a:r>
              <a:rPr lang="en-GB">
                <a:latin typeface="Arial" panose="020B0604020202020204" pitchFamily="34" charset="0"/>
                <a:ea typeface="Open Sans"/>
                <a:cs typeface="Arial" panose="020B0604020202020204" pitchFamily="34" charset="0"/>
              </a:rPr>
              <a:t> </a:t>
            </a:r>
            <a:r>
              <a:rPr lang="en-GB" err="1">
                <a:latin typeface="Arial" panose="020B0604020202020204" pitchFamily="34" charset="0"/>
                <a:ea typeface="Open Sans"/>
                <a:cs typeface="Arial" panose="020B0604020202020204" pitchFamily="34" charset="0"/>
              </a:rPr>
              <a:t>služby</a:t>
            </a:r>
            <a:r>
              <a:rPr lang="en-GB">
                <a:latin typeface="Arial" panose="020B0604020202020204" pitchFamily="34" charset="0"/>
                <a:ea typeface="Open Sans"/>
                <a:cs typeface="Arial" panose="020B0604020202020204" pitchFamily="34" charset="0"/>
              </a:rPr>
              <a:t>.</a:t>
            </a:r>
            <a:endParaRPr lang="cs-CZ">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8715DA7D-C3DF-34F7-3090-94F3C7E3CF79}"/>
              </a:ext>
            </a:extLst>
          </p:cNvPr>
          <p:cNvSpPr txBox="1"/>
          <p:nvPr/>
        </p:nvSpPr>
        <p:spPr>
          <a:xfrm>
            <a:off x="1052512" y="3518745"/>
            <a:ext cx="5259388" cy="646331"/>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US" err="1">
                <a:latin typeface="Arial" panose="020B0604020202020204" pitchFamily="34" charset="0"/>
                <a:ea typeface="+mn-lt"/>
                <a:cs typeface="Arial" panose="020B0604020202020204" pitchFamily="34" charset="0"/>
              </a:rPr>
              <a:t>Zajistěte</a:t>
            </a:r>
            <a:r>
              <a:rPr lang="en-US">
                <a:latin typeface="Arial" panose="020B0604020202020204" pitchFamily="34" charset="0"/>
                <a:ea typeface="+mn-lt"/>
                <a:cs typeface="Arial" panose="020B0604020202020204" pitchFamily="34" charset="0"/>
              </a:rPr>
              <a:t>, aby </a:t>
            </a:r>
            <a:r>
              <a:rPr lang="en-US" err="1">
                <a:latin typeface="Arial" panose="020B0604020202020204" pitchFamily="34" charset="0"/>
                <a:ea typeface="+mn-lt"/>
                <a:cs typeface="Arial" panose="020B0604020202020204" pitchFamily="34" charset="0"/>
              </a:rPr>
              <a:t>byl</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ve</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všech</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budovách</a:t>
            </a:r>
            <a:r>
              <a:rPr lang="en-US">
                <a:latin typeface="Arial" panose="020B0604020202020204" pitchFamily="34" charset="0"/>
                <a:ea typeface="+mn-lt"/>
                <a:cs typeface="Arial" panose="020B0604020202020204" pitchFamily="34" charset="0"/>
              </a:rPr>
              <a:t> k </a:t>
            </a:r>
            <a:r>
              <a:rPr lang="en-US" err="1">
                <a:latin typeface="Arial" panose="020B0604020202020204" pitchFamily="34" charset="0"/>
                <a:ea typeface="+mn-lt"/>
                <a:cs typeface="Arial" panose="020B0604020202020204" pitchFamily="34" charset="0"/>
              </a:rPr>
              <a:t>dispozici</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alespoň</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jeden</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kontaktní</a:t>
            </a:r>
            <a:r>
              <a:rPr lang="en-US">
                <a:latin typeface="Arial" panose="020B0604020202020204" pitchFamily="34" charset="0"/>
                <a:ea typeface="+mn-lt"/>
                <a:cs typeface="Arial" panose="020B0604020202020204" pitchFamily="34" charset="0"/>
              </a:rPr>
              <a:t> bod </a:t>
            </a:r>
            <a:r>
              <a:rPr lang="en-US" err="1">
                <a:latin typeface="Arial" panose="020B0604020202020204" pitchFamily="34" charset="0"/>
                <a:ea typeface="+mn-lt"/>
                <a:cs typeface="Arial" panose="020B0604020202020204" pitchFamily="34" charset="0"/>
              </a:rPr>
              <a:t>podpory</a:t>
            </a:r>
            <a:r>
              <a:rPr lang="en-US">
                <a:latin typeface="Arial" panose="020B0604020202020204" pitchFamily="34" charset="0"/>
                <a:ea typeface="+mn-lt"/>
                <a:cs typeface="Arial" panose="020B0604020202020204" pitchFamily="34" charset="0"/>
              </a:rPr>
              <a:t>.</a:t>
            </a:r>
          </a:p>
        </p:txBody>
      </p:sp>
      <p:sp>
        <p:nvSpPr>
          <p:cNvPr id="7" name="TextBox 6">
            <a:extLst>
              <a:ext uri="{FF2B5EF4-FFF2-40B4-BE49-F238E27FC236}">
                <a16:creationId xmlns:a16="http://schemas.microsoft.com/office/drawing/2014/main" id="{565A3F99-6A09-90F6-3A62-0A54CAD712BB}"/>
              </a:ext>
            </a:extLst>
          </p:cNvPr>
          <p:cNvSpPr txBox="1"/>
          <p:nvPr/>
        </p:nvSpPr>
        <p:spPr>
          <a:xfrm>
            <a:off x="7133167" y="2405818"/>
            <a:ext cx="4591050" cy="923330"/>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US" err="1">
                <a:latin typeface="Arial" panose="020B0604020202020204" pitchFamily="34" charset="0"/>
                <a:ea typeface="+mn-lt"/>
                <a:cs typeface="Arial" panose="020B0604020202020204" pitchFamily="34" charset="0"/>
              </a:rPr>
              <a:t>Nabídněte</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snadno</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dostupný</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rezervační</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systém</a:t>
            </a:r>
            <a:r>
              <a:rPr lang="en-US">
                <a:latin typeface="Arial" panose="020B0604020202020204" pitchFamily="34" charset="0"/>
                <a:ea typeface="+mn-lt"/>
                <a:cs typeface="Arial" panose="020B0604020202020204" pitchFamily="34" charset="0"/>
              </a:rPr>
              <a:t> pro </a:t>
            </a:r>
            <a:r>
              <a:rPr lang="en-US" err="1">
                <a:latin typeface="Arial" panose="020B0604020202020204" pitchFamily="34" charset="0"/>
                <a:ea typeface="+mn-lt"/>
                <a:cs typeface="Arial" panose="020B0604020202020204" pitchFamily="34" charset="0"/>
              </a:rPr>
              <a:t>fyzické</a:t>
            </a:r>
            <a:r>
              <a:rPr lang="en-US">
                <a:latin typeface="Arial" panose="020B0604020202020204" pitchFamily="34" charset="0"/>
                <a:ea typeface="+mn-lt"/>
                <a:cs typeface="Arial" panose="020B0604020202020204" pitchFamily="34" charset="0"/>
              </a:rPr>
              <a:t> I online </a:t>
            </a:r>
            <a:r>
              <a:rPr lang="en-US" err="1">
                <a:latin typeface="Arial" panose="020B0604020202020204" pitchFamily="34" charset="0"/>
                <a:ea typeface="+mn-lt"/>
                <a:cs typeface="Arial" panose="020B0604020202020204" pitchFamily="34" charset="0"/>
              </a:rPr>
              <a:t>schůzky</a:t>
            </a:r>
            <a:r>
              <a:rPr lang="en-US">
                <a:latin typeface="Arial" panose="020B0604020202020204" pitchFamily="34" charset="0"/>
                <a:ea typeface="+mn-lt"/>
                <a:cs typeface="Arial" panose="020B0604020202020204" pitchFamily="34" charset="0"/>
              </a:rPr>
              <a:t> s </a:t>
            </a:r>
            <a:r>
              <a:rPr lang="en-US" err="1">
                <a:latin typeface="Arial" panose="020B0604020202020204" pitchFamily="34" charset="0"/>
                <a:ea typeface="+mn-lt"/>
                <a:cs typeface="Arial" panose="020B0604020202020204" pitchFamily="34" charset="0"/>
              </a:rPr>
              <a:t>pracovníky</a:t>
            </a:r>
            <a:r>
              <a:rPr lang="en-US">
                <a:latin typeface="Arial" panose="020B0604020202020204" pitchFamily="34" charset="0"/>
                <a:ea typeface="+mn-lt"/>
                <a:cs typeface="Arial" panose="020B0604020202020204" pitchFamily="34" charset="0"/>
              </a:rPr>
              <a:t>*</a:t>
            </a:r>
            <a:r>
              <a:rPr lang="en-US" err="1">
                <a:latin typeface="Arial" panose="020B0604020202020204" pitchFamily="34" charset="0"/>
                <a:ea typeface="+mn-lt"/>
                <a:cs typeface="Arial" panose="020B0604020202020204" pitchFamily="34" charset="0"/>
              </a:rPr>
              <a:t>icemi</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posyktovaných</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služeb</a:t>
            </a:r>
            <a:r>
              <a:rPr lang="en-US">
                <a:latin typeface="Arial" panose="020B0604020202020204" pitchFamily="34" charset="0"/>
                <a:ea typeface="+mn-lt"/>
                <a:cs typeface="Arial" panose="020B0604020202020204" pitchFamily="34" charset="0"/>
              </a:rPr>
              <a:t>.</a:t>
            </a:r>
          </a:p>
        </p:txBody>
      </p:sp>
      <p:sp>
        <p:nvSpPr>
          <p:cNvPr id="8" name="Shape 2549">
            <a:extLst>
              <a:ext uri="{FF2B5EF4-FFF2-40B4-BE49-F238E27FC236}">
                <a16:creationId xmlns:a16="http://schemas.microsoft.com/office/drawing/2014/main" id="{D71DEED8-C927-C683-9EA9-2436EADE03FB}"/>
              </a:ext>
            </a:extLst>
          </p:cNvPr>
          <p:cNvSpPr/>
          <p:nvPr/>
        </p:nvSpPr>
        <p:spPr>
          <a:xfrm>
            <a:off x="384408" y="4706419"/>
            <a:ext cx="494995" cy="48317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1291"/>
                </a:moveTo>
                <a:cubicBezTo>
                  <a:pt x="10529" y="11291"/>
                  <a:pt x="10309" y="11072"/>
                  <a:pt x="10309" y="10800"/>
                </a:cubicBezTo>
                <a:cubicBezTo>
                  <a:pt x="10309" y="10529"/>
                  <a:pt x="10529" y="10309"/>
                  <a:pt x="10800" y="10309"/>
                </a:cubicBezTo>
                <a:cubicBezTo>
                  <a:pt x="11071" y="10309"/>
                  <a:pt x="11291" y="10529"/>
                  <a:pt x="11291" y="10800"/>
                </a:cubicBezTo>
                <a:cubicBezTo>
                  <a:pt x="11291" y="11072"/>
                  <a:pt x="11071" y="11291"/>
                  <a:pt x="10800" y="11291"/>
                </a:cubicBezTo>
                <a:moveTo>
                  <a:pt x="10800" y="9327"/>
                </a:moveTo>
                <a:cubicBezTo>
                  <a:pt x="9986" y="9327"/>
                  <a:pt x="9327" y="9987"/>
                  <a:pt x="9327" y="10800"/>
                </a:cubicBezTo>
                <a:cubicBezTo>
                  <a:pt x="9327" y="11614"/>
                  <a:pt x="9986" y="12273"/>
                  <a:pt x="10800" y="12273"/>
                </a:cubicBezTo>
                <a:cubicBezTo>
                  <a:pt x="11614" y="12273"/>
                  <a:pt x="12273" y="11614"/>
                  <a:pt x="12273" y="10800"/>
                </a:cubicBezTo>
                <a:cubicBezTo>
                  <a:pt x="12273" y="9987"/>
                  <a:pt x="11614" y="9327"/>
                  <a:pt x="10800" y="9327"/>
                </a:cubicBezTo>
                <a:moveTo>
                  <a:pt x="5400" y="11291"/>
                </a:moveTo>
                <a:cubicBezTo>
                  <a:pt x="5129" y="11291"/>
                  <a:pt x="4909" y="11072"/>
                  <a:pt x="4909" y="10800"/>
                </a:cubicBezTo>
                <a:cubicBezTo>
                  <a:pt x="4909" y="10529"/>
                  <a:pt x="5129" y="10309"/>
                  <a:pt x="5400" y="10309"/>
                </a:cubicBezTo>
                <a:cubicBezTo>
                  <a:pt x="5671" y="10309"/>
                  <a:pt x="5891" y="10529"/>
                  <a:pt x="5891" y="10800"/>
                </a:cubicBezTo>
                <a:cubicBezTo>
                  <a:pt x="5891" y="11072"/>
                  <a:pt x="5671" y="11291"/>
                  <a:pt x="5400" y="11291"/>
                </a:cubicBezTo>
                <a:moveTo>
                  <a:pt x="5400" y="9327"/>
                </a:moveTo>
                <a:cubicBezTo>
                  <a:pt x="4586" y="9327"/>
                  <a:pt x="3927" y="9987"/>
                  <a:pt x="3927" y="10800"/>
                </a:cubicBezTo>
                <a:cubicBezTo>
                  <a:pt x="3927" y="11614"/>
                  <a:pt x="4586" y="12273"/>
                  <a:pt x="5400" y="12273"/>
                </a:cubicBezTo>
                <a:cubicBezTo>
                  <a:pt x="6214" y="12273"/>
                  <a:pt x="6873" y="11614"/>
                  <a:pt x="6873" y="10800"/>
                </a:cubicBezTo>
                <a:cubicBezTo>
                  <a:pt x="6873" y="9987"/>
                  <a:pt x="6214" y="9327"/>
                  <a:pt x="5400" y="9327"/>
                </a:cubicBezTo>
                <a:moveTo>
                  <a:pt x="16200" y="11291"/>
                </a:moveTo>
                <a:cubicBezTo>
                  <a:pt x="15929" y="11291"/>
                  <a:pt x="15709" y="11072"/>
                  <a:pt x="15709" y="10800"/>
                </a:cubicBezTo>
                <a:cubicBezTo>
                  <a:pt x="15709" y="10529"/>
                  <a:pt x="15929" y="10309"/>
                  <a:pt x="16200" y="10309"/>
                </a:cubicBezTo>
                <a:cubicBezTo>
                  <a:pt x="16471" y="10309"/>
                  <a:pt x="16691" y="10529"/>
                  <a:pt x="16691" y="10800"/>
                </a:cubicBezTo>
                <a:cubicBezTo>
                  <a:pt x="16691" y="11072"/>
                  <a:pt x="16471" y="11291"/>
                  <a:pt x="16200" y="11291"/>
                </a:cubicBezTo>
                <a:moveTo>
                  <a:pt x="16200" y="9327"/>
                </a:moveTo>
                <a:cubicBezTo>
                  <a:pt x="15386" y="9327"/>
                  <a:pt x="14727" y="9987"/>
                  <a:pt x="14727" y="10800"/>
                </a:cubicBezTo>
                <a:cubicBezTo>
                  <a:pt x="14727" y="11614"/>
                  <a:pt x="15386" y="12273"/>
                  <a:pt x="16200" y="12273"/>
                </a:cubicBezTo>
                <a:cubicBezTo>
                  <a:pt x="17014" y="12273"/>
                  <a:pt x="17673" y="11614"/>
                  <a:pt x="17673" y="10800"/>
                </a:cubicBezTo>
                <a:cubicBezTo>
                  <a:pt x="17673" y="9987"/>
                  <a:pt x="17014" y="9327"/>
                  <a:pt x="16200" y="9327"/>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9" name="Shape 2554">
            <a:extLst>
              <a:ext uri="{FF2B5EF4-FFF2-40B4-BE49-F238E27FC236}">
                <a16:creationId xmlns:a16="http://schemas.microsoft.com/office/drawing/2014/main" id="{8A8B371D-48C1-B864-BD31-67CB00F142D4}"/>
              </a:ext>
            </a:extLst>
          </p:cNvPr>
          <p:cNvSpPr/>
          <p:nvPr/>
        </p:nvSpPr>
        <p:spPr>
          <a:xfrm>
            <a:off x="351923" y="3591859"/>
            <a:ext cx="494994" cy="483175"/>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0" name="Shape 2550">
            <a:extLst>
              <a:ext uri="{FF2B5EF4-FFF2-40B4-BE49-F238E27FC236}">
                <a16:creationId xmlns:a16="http://schemas.microsoft.com/office/drawing/2014/main" id="{0603DBC2-CD69-0697-D5BE-69202FCE2428}"/>
              </a:ext>
            </a:extLst>
          </p:cNvPr>
          <p:cNvSpPr/>
          <p:nvPr/>
        </p:nvSpPr>
        <p:spPr>
          <a:xfrm>
            <a:off x="6583219" y="2500825"/>
            <a:ext cx="364164" cy="366658"/>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1" name="TextBox 10">
            <a:extLst>
              <a:ext uri="{FF2B5EF4-FFF2-40B4-BE49-F238E27FC236}">
                <a16:creationId xmlns:a16="http://schemas.microsoft.com/office/drawing/2014/main" id="{EADBC22F-CB55-49EE-973E-C1473BCC2684}"/>
              </a:ext>
            </a:extLst>
          </p:cNvPr>
          <p:cNvSpPr txBox="1"/>
          <p:nvPr/>
        </p:nvSpPr>
        <p:spPr>
          <a:xfrm>
            <a:off x="1052512" y="4588581"/>
            <a:ext cx="4591050" cy="923330"/>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US" err="1">
                <a:latin typeface="Arial" panose="020B0604020202020204" pitchFamily="34" charset="0"/>
                <a:ea typeface="+mn-lt"/>
                <a:cs typeface="Arial" panose="020B0604020202020204" pitchFamily="34" charset="0"/>
              </a:rPr>
              <a:t>Služby</a:t>
            </a:r>
            <a:r>
              <a:rPr lang="en-US">
                <a:latin typeface="Arial" panose="020B0604020202020204" pitchFamily="34" charset="0"/>
                <a:ea typeface="+mn-lt"/>
                <a:cs typeface="Arial" panose="020B0604020202020204" pitchFamily="34" charset="0"/>
              </a:rPr>
              <a:t> by </a:t>
            </a:r>
            <a:r>
              <a:rPr lang="en-US" err="1">
                <a:latin typeface="Arial" panose="020B0604020202020204" pitchFamily="34" charset="0"/>
                <a:ea typeface="+mn-lt"/>
                <a:cs typeface="Arial" panose="020B0604020202020204" pitchFamily="34" charset="0"/>
              </a:rPr>
              <a:t>měly</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být</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vybaveny</a:t>
            </a:r>
            <a:r>
              <a:rPr lang="en-US">
                <a:latin typeface="Arial" panose="020B0604020202020204" pitchFamily="34" charset="0"/>
                <a:ea typeface="+mn-lt"/>
                <a:cs typeface="Arial" panose="020B0604020202020204" pitchFamily="34" charset="0"/>
              </a:rPr>
              <a:t> a </a:t>
            </a:r>
            <a:r>
              <a:rPr lang="en-US" err="1">
                <a:latin typeface="Arial" panose="020B0604020202020204" pitchFamily="34" charset="0"/>
                <a:ea typeface="+mn-lt"/>
                <a:cs typeface="Arial" panose="020B0604020202020204" pitchFamily="34" charset="0"/>
              </a:rPr>
              <a:t>schopny</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řešit</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všechny</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formy</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genderově</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podmíněného</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násilí</a:t>
            </a:r>
            <a:r>
              <a:rPr lang="en-US">
                <a:latin typeface="Arial" panose="020B0604020202020204" pitchFamily="34" charset="0"/>
                <a:ea typeface="+mn-lt"/>
                <a:cs typeface="Arial" panose="020B0604020202020204" pitchFamily="34" charset="0"/>
              </a:rPr>
              <a:t>. </a:t>
            </a:r>
            <a:endParaRPr lang="cs-CZ">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66EBE7E0-1C12-8EC2-7084-F1ABE23E12EB}"/>
              </a:ext>
            </a:extLst>
          </p:cNvPr>
          <p:cNvSpPr txBox="1"/>
          <p:nvPr/>
        </p:nvSpPr>
        <p:spPr>
          <a:xfrm>
            <a:off x="7133167" y="3569993"/>
            <a:ext cx="4591050" cy="646331"/>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US" err="1">
                <a:latin typeface="Arial" panose="020B0604020202020204" pitchFamily="34" charset="0"/>
                <a:ea typeface="+mn-lt"/>
                <a:cs typeface="Arial" panose="020B0604020202020204" pitchFamily="34" charset="0"/>
              </a:rPr>
              <a:t>Při</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hlášení</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incidentů</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vždy</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poskytněte</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informace</a:t>
            </a:r>
            <a:r>
              <a:rPr lang="en-US">
                <a:latin typeface="Arial" panose="020B0604020202020204" pitchFamily="34" charset="0"/>
                <a:ea typeface="+mn-lt"/>
                <a:cs typeface="Arial" panose="020B0604020202020204" pitchFamily="34" charset="0"/>
              </a:rPr>
              <a:t> o </a:t>
            </a:r>
            <a:r>
              <a:rPr lang="en-US" err="1">
                <a:latin typeface="Arial" panose="020B0604020202020204" pitchFamily="34" charset="0"/>
                <a:ea typeface="+mn-lt"/>
                <a:cs typeface="Arial" panose="020B0604020202020204" pitchFamily="34" charset="0"/>
              </a:rPr>
              <a:t>dostupných</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službách</a:t>
            </a:r>
            <a:r>
              <a:rPr lang="en-US">
                <a:latin typeface="Arial" panose="020B0604020202020204" pitchFamily="34" charset="0"/>
                <a:ea typeface="+mn-lt"/>
                <a:cs typeface="Arial" panose="020B0604020202020204" pitchFamily="34" charset="0"/>
              </a:rPr>
              <a:t>.</a:t>
            </a:r>
            <a:endParaRPr lang="cs-CZ">
              <a:latin typeface="Arial" panose="020B0604020202020204" pitchFamily="34" charset="0"/>
              <a:ea typeface="+mn-lt"/>
              <a:cs typeface="Arial" panose="020B0604020202020204" pitchFamily="34" charset="0"/>
            </a:endParaRPr>
          </a:p>
        </p:txBody>
      </p:sp>
      <p:sp>
        <p:nvSpPr>
          <p:cNvPr id="13" name="Shape 2748">
            <a:extLst>
              <a:ext uri="{FF2B5EF4-FFF2-40B4-BE49-F238E27FC236}">
                <a16:creationId xmlns:a16="http://schemas.microsoft.com/office/drawing/2014/main" id="{B826E0E5-1A67-8A71-F9ED-1F83F937FB63}"/>
              </a:ext>
            </a:extLst>
          </p:cNvPr>
          <p:cNvSpPr/>
          <p:nvPr/>
        </p:nvSpPr>
        <p:spPr>
          <a:xfrm>
            <a:off x="341873" y="2469576"/>
            <a:ext cx="573985" cy="547189"/>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4" name="Shape 2615">
            <a:extLst>
              <a:ext uri="{FF2B5EF4-FFF2-40B4-BE49-F238E27FC236}">
                <a16:creationId xmlns:a16="http://schemas.microsoft.com/office/drawing/2014/main" id="{E8D85BCA-63A4-7F89-8232-4C4FD6003A4E}"/>
              </a:ext>
            </a:extLst>
          </p:cNvPr>
          <p:cNvSpPr/>
          <p:nvPr/>
        </p:nvSpPr>
        <p:spPr>
          <a:xfrm>
            <a:off x="6553247" y="3634201"/>
            <a:ext cx="459172" cy="460403"/>
          </a:xfrm>
          <a:custGeom>
            <a:avLst/>
            <a:gdLst/>
            <a:ahLst/>
            <a:cxnLst>
              <a:cxn ang="0">
                <a:pos x="wd2" y="hd2"/>
              </a:cxn>
              <a:cxn ang="5400000">
                <a:pos x="wd2" y="hd2"/>
              </a:cxn>
              <a:cxn ang="10800000">
                <a:pos x="wd2" y="hd2"/>
              </a:cxn>
              <a:cxn ang="16200000">
                <a:pos x="wd2" y="hd2"/>
              </a:cxn>
            </a:cxnLst>
            <a:rect l="0" t="0" r="r" b="b"/>
            <a:pathLst>
              <a:path w="21600" h="21600" extrusionOk="0">
                <a:moveTo>
                  <a:pt x="17593" y="17878"/>
                </a:moveTo>
                <a:cubicBezTo>
                  <a:pt x="16514" y="16546"/>
                  <a:pt x="15177" y="15812"/>
                  <a:pt x="14084" y="15323"/>
                </a:cubicBezTo>
                <a:cubicBezTo>
                  <a:pt x="13842" y="15214"/>
                  <a:pt x="13687" y="15099"/>
                  <a:pt x="13598" y="14990"/>
                </a:cubicBezTo>
                <a:cubicBezTo>
                  <a:pt x="15238" y="14959"/>
                  <a:pt x="16521" y="14237"/>
                  <a:pt x="16581" y="14203"/>
                </a:cubicBezTo>
                <a:cubicBezTo>
                  <a:pt x="16751" y="14106"/>
                  <a:pt x="16846" y="13918"/>
                  <a:pt x="16826" y="13724"/>
                </a:cubicBezTo>
                <a:cubicBezTo>
                  <a:pt x="16807" y="13546"/>
                  <a:pt x="16693" y="13394"/>
                  <a:pt x="16530" y="13325"/>
                </a:cubicBezTo>
                <a:cubicBezTo>
                  <a:pt x="16461" y="13275"/>
                  <a:pt x="15663" y="12629"/>
                  <a:pt x="15663" y="9051"/>
                </a:cubicBezTo>
                <a:cubicBezTo>
                  <a:pt x="15663" y="5000"/>
                  <a:pt x="14115" y="2945"/>
                  <a:pt x="11061" y="2945"/>
                </a:cubicBezTo>
                <a:cubicBezTo>
                  <a:pt x="8481" y="2945"/>
                  <a:pt x="5845" y="3642"/>
                  <a:pt x="5845" y="8806"/>
                </a:cubicBezTo>
                <a:cubicBezTo>
                  <a:pt x="5845" y="12555"/>
                  <a:pt x="5219" y="13278"/>
                  <a:pt x="5122" y="13367"/>
                </a:cubicBezTo>
                <a:cubicBezTo>
                  <a:pt x="4957" y="13416"/>
                  <a:pt x="4826" y="13551"/>
                  <a:pt x="4784" y="13723"/>
                </a:cubicBezTo>
                <a:cubicBezTo>
                  <a:pt x="4734" y="13935"/>
                  <a:pt x="4828" y="14153"/>
                  <a:pt x="5015" y="14262"/>
                </a:cubicBezTo>
                <a:cubicBezTo>
                  <a:pt x="6396" y="15064"/>
                  <a:pt x="7482" y="15136"/>
                  <a:pt x="8065" y="15091"/>
                </a:cubicBezTo>
                <a:cubicBezTo>
                  <a:pt x="7994" y="15151"/>
                  <a:pt x="7850" y="15241"/>
                  <a:pt x="7564" y="15335"/>
                </a:cubicBezTo>
                <a:cubicBezTo>
                  <a:pt x="6211" y="15776"/>
                  <a:pt x="4766" y="16807"/>
                  <a:pt x="3958" y="17834"/>
                </a:cubicBezTo>
                <a:cubicBezTo>
                  <a:pt x="2125" y="16050"/>
                  <a:pt x="982" y="13560"/>
                  <a:pt x="982" y="10800"/>
                </a:cubicBezTo>
                <a:cubicBezTo>
                  <a:pt x="982" y="5377"/>
                  <a:pt x="5377" y="982"/>
                  <a:pt x="10800" y="982"/>
                </a:cubicBezTo>
                <a:cubicBezTo>
                  <a:pt x="16222" y="982"/>
                  <a:pt x="20618" y="5377"/>
                  <a:pt x="20618" y="10800"/>
                </a:cubicBezTo>
                <a:cubicBezTo>
                  <a:pt x="20618" y="13584"/>
                  <a:pt x="19454" y="16092"/>
                  <a:pt x="17593" y="17878"/>
                </a:cubicBezTo>
                <a:moveTo>
                  <a:pt x="10800" y="20618"/>
                </a:moveTo>
                <a:cubicBezTo>
                  <a:pt x="8489" y="20618"/>
                  <a:pt x="6370" y="19815"/>
                  <a:pt x="4693" y="18480"/>
                </a:cubicBezTo>
                <a:cubicBezTo>
                  <a:pt x="5360" y="17604"/>
                  <a:pt x="6693" y="16652"/>
                  <a:pt x="7869" y="16268"/>
                </a:cubicBezTo>
                <a:cubicBezTo>
                  <a:pt x="8578" y="16037"/>
                  <a:pt x="8988" y="15688"/>
                  <a:pt x="9087" y="15232"/>
                </a:cubicBezTo>
                <a:cubicBezTo>
                  <a:pt x="9214" y="14656"/>
                  <a:pt x="8775" y="14230"/>
                  <a:pt x="8725" y="14183"/>
                </a:cubicBezTo>
                <a:cubicBezTo>
                  <a:pt x="8597" y="14065"/>
                  <a:pt x="8412" y="14025"/>
                  <a:pt x="8246" y="14075"/>
                </a:cubicBezTo>
                <a:cubicBezTo>
                  <a:pt x="8208" y="14086"/>
                  <a:pt x="7406" y="14309"/>
                  <a:pt x="6089" y="13714"/>
                </a:cubicBezTo>
                <a:cubicBezTo>
                  <a:pt x="6486" y="13026"/>
                  <a:pt x="6826" y="11618"/>
                  <a:pt x="6826" y="8806"/>
                </a:cubicBezTo>
                <a:cubicBezTo>
                  <a:pt x="6826" y="4301"/>
                  <a:pt x="8829" y="3928"/>
                  <a:pt x="11061" y="3928"/>
                </a:cubicBezTo>
                <a:cubicBezTo>
                  <a:pt x="12615" y="3928"/>
                  <a:pt x="14681" y="4458"/>
                  <a:pt x="14681" y="9051"/>
                </a:cubicBezTo>
                <a:cubicBezTo>
                  <a:pt x="14681" y="11662"/>
                  <a:pt x="15092" y="12966"/>
                  <a:pt x="15499" y="13617"/>
                </a:cubicBezTo>
                <a:cubicBezTo>
                  <a:pt x="14943" y="13829"/>
                  <a:pt x="14058" y="14076"/>
                  <a:pt x="13097" y="13993"/>
                </a:cubicBezTo>
                <a:cubicBezTo>
                  <a:pt x="12883" y="13971"/>
                  <a:pt x="12690" y="14092"/>
                  <a:pt x="12605" y="14285"/>
                </a:cubicBezTo>
                <a:cubicBezTo>
                  <a:pt x="12420" y="14704"/>
                  <a:pt x="12408" y="15649"/>
                  <a:pt x="13683" y="16219"/>
                </a:cubicBezTo>
                <a:cubicBezTo>
                  <a:pt x="14677" y="16664"/>
                  <a:pt x="15893" y="17331"/>
                  <a:pt x="16850" y="18522"/>
                </a:cubicBezTo>
                <a:cubicBezTo>
                  <a:pt x="15182" y="19831"/>
                  <a:pt x="13085" y="20618"/>
                  <a:pt x="10800" y="20618"/>
                </a:cubicBezTo>
                <a:moveTo>
                  <a:pt x="10800" y="0"/>
                </a:moveTo>
                <a:cubicBezTo>
                  <a:pt x="4835" y="0"/>
                  <a:pt x="0" y="4836"/>
                  <a:pt x="0" y="10800"/>
                </a:cubicBezTo>
                <a:cubicBezTo>
                  <a:pt x="0" y="16765"/>
                  <a:pt x="4835" y="21600"/>
                  <a:pt x="10800" y="21600"/>
                </a:cubicBezTo>
                <a:cubicBezTo>
                  <a:pt x="16764" y="21600"/>
                  <a:pt x="21600" y="16765"/>
                  <a:pt x="21600" y="10800"/>
                </a:cubicBezTo>
                <a:cubicBezTo>
                  <a:pt x="21600" y="4836"/>
                  <a:pt x="16764" y="0"/>
                  <a:pt x="10800" y="0"/>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5" name="TextBox 1">
            <a:extLst>
              <a:ext uri="{FF2B5EF4-FFF2-40B4-BE49-F238E27FC236}">
                <a16:creationId xmlns:a16="http://schemas.microsoft.com/office/drawing/2014/main" id="{D8245155-2261-F83E-1B28-DF559AD0DBCE}"/>
              </a:ext>
            </a:extLst>
          </p:cNvPr>
          <p:cNvSpPr txBox="1"/>
          <p:nvPr/>
        </p:nvSpPr>
        <p:spPr>
          <a:xfrm>
            <a:off x="7148512" y="4600498"/>
            <a:ext cx="4789488" cy="923330"/>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err="1">
                <a:solidFill>
                  <a:srgbClr val="FFFFFF"/>
                </a:solidFill>
                <a:latin typeface="Arial" panose="020B0604020202020204" pitchFamily="34" charset="0"/>
                <a:ea typeface="+mn-lt"/>
                <a:cs typeface="Arial" panose="020B0604020202020204" pitchFamily="34" charset="0"/>
              </a:rPr>
              <a:t>Dostupnost</a:t>
            </a:r>
            <a:r>
              <a:rPr lang="en-US">
                <a:solidFill>
                  <a:srgbClr val="FFFFFF"/>
                </a:solidFill>
                <a:latin typeface="Arial" panose="020B0604020202020204" pitchFamily="34" charset="0"/>
                <a:ea typeface="+mn-lt"/>
                <a:cs typeface="Arial" panose="020B0604020202020204" pitchFamily="34" charset="0"/>
              </a:rPr>
              <a:t> </a:t>
            </a:r>
            <a:r>
              <a:rPr lang="en-US" err="1">
                <a:solidFill>
                  <a:srgbClr val="FFFFFF"/>
                </a:solidFill>
                <a:latin typeface="Arial" panose="020B0604020202020204" pitchFamily="34" charset="0"/>
                <a:ea typeface="+mn-lt"/>
                <a:cs typeface="Arial" panose="020B0604020202020204" pitchFamily="34" charset="0"/>
              </a:rPr>
              <a:t>jakéhokoli</a:t>
            </a:r>
            <a:r>
              <a:rPr lang="en-US">
                <a:solidFill>
                  <a:srgbClr val="FFFFFF"/>
                </a:solidFill>
                <a:latin typeface="Arial" panose="020B0604020202020204" pitchFamily="34" charset="0"/>
                <a:ea typeface="+mn-lt"/>
                <a:cs typeface="Arial" panose="020B0604020202020204" pitchFamily="34" charset="0"/>
              </a:rPr>
              <a:t> </a:t>
            </a:r>
            <a:r>
              <a:rPr lang="en-US" err="1">
                <a:solidFill>
                  <a:srgbClr val="FFFFFF"/>
                </a:solidFill>
                <a:latin typeface="Arial" panose="020B0604020202020204" pitchFamily="34" charset="0"/>
                <a:ea typeface="+mn-lt"/>
                <a:cs typeface="Arial" panose="020B0604020202020204" pitchFamily="34" charset="0"/>
              </a:rPr>
              <a:t>typu</a:t>
            </a:r>
            <a:r>
              <a:rPr lang="en-US">
                <a:solidFill>
                  <a:srgbClr val="FFFFFF"/>
                </a:solidFill>
                <a:latin typeface="Arial" panose="020B0604020202020204" pitchFamily="34" charset="0"/>
                <a:ea typeface="+mn-lt"/>
                <a:cs typeface="Arial" panose="020B0604020202020204" pitchFamily="34" charset="0"/>
              </a:rPr>
              <a:t> </a:t>
            </a:r>
            <a:r>
              <a:rPr lang="en-US" err="1">
                <a:solidFill>
                  <a:srgbClr val="FFFFFF"/>
                </a:solidFill>
                <a:latin typeface="Arial" panose="020B0604020202020204" pitchFamily="34" charset="0"/>
                <a:ea typeface="+mn-lt"/>
                <a:cs typeface="Arial" panose="020B0604020202020204" pitchFamily="34" charset="0"/>
              </a:rPr>
              <a:t>služby</a:t>
            </a:r>
            <a:r>
              <a:rPr lang="en-US">
                <a:solidFill>
                  <a:srgbClr val="FFFFFF"/>
                </a:solidFill>
                <a:latin typeface="Arial" panose="020B0604020202020204" pitchFamily="34" charset="0"/>
                <a:ea typeface="+mn-lt"/>
                <a:cs typeface="Arial" panose="020B0604020202020204" pitchFamily="34" charset="0"/>
              </a:rPr>
              <a:t> pro </a:t>
            </a:r>
            <a:r>
              <a:rPr lang="en-US" err="1">
                <a:solidFill>
                  <a:srgbClr val="FFFFFF"/>
                </a:solidFill>
                <a:latin typeface="Arial" panose="020B0604020202020204" pitchFamily="34" charset="0"/>
                <a:ea typeface="+mn-lt"/>
                <a:cs typeface="Arial" panose="020B0604020202020204" pitchFamily="34" charset="0"/>
              </a:rPr>
              <a:t>oběť</a:t>
            </a:r>
            <a:r>
              <a:rPr lang="en-US">
                <a:solidFill>
                  <a:srgbClr val="FFFFFF"/>
                </a:solidFill>
                <a:latin typeface="Arial" panose="020B0604020202020204" pitchFamily="34" charset="0"/>
                <a:ea typeface="+mn-lt"/>
                <a:cs typeface="Arial" panose="020B0604020202020204" pitchFamily="34" charset="0"/>
              </a:rPr>
              <a:t>/</a:t>
            </a:r>
            <a:r>
              <a:rPr lang="en-US" err="1">
                <a:solidFill>
                  <a:srgbClr val="FFFFFF"/>
                </a:solidFill>
                <a:latin typeface="Arial" panose="020B0604020202020204" pitchFamily="34" charset="0"/>
                <a:ea typeface="+mn-lt"/>
                <a:cs typeface="Arial" panose="020B0604020202020204" pitchFamily="34" charset="0"/>
              </a:rPr>
              <a:t>přeživší</a:t>
            </a:r>
            <a:r>
              <a:rPr lang="en-US">
                <a:solidFill>
                  <a:srgbClr val="FFFFFF"/>
                </a:solidFill>
                <a:latin typeface="Arial" panose="020B0604020202020204" pitchFamily="34" charset="0"/>
                <a:ea typeface="+mn-lt"/>
                <a:cs typeface="Arial" panose="020B0604020202020204" pitchFamily="34" charset="0"/>
              </a:rPr>
              <a:t> by </a:t>
            </a:r>
            <a:r>
              <a:rPr lang="en-US" err="1">
                <a:solidFill>
                  <a:srgbClr val="FFFFFF"/>
                </a:solidFill>
                <a:latin typeface="Arial" panose="020B0604020202020204" pitchFamily="34" charset="0"/>
                <a:ea typeface="+mn-lt"/>
                <a:cs typeface="Arial" panose="020B0604020202020204" pitchFamily="34" charset="0"/>
              </a:rPr>
              <a:t>neměla</a:t>
            </a:r>
            <a:r>
              <a:rPr lang="en-US">
                <a:solidFill>
                  <a:srgbClr val="FFFFFF"/>
                </a:solidFill>
                <a:latin typeface="Arial" panose="020B0604020202020204" pitchFamily="34" charset="0"/>
                <a:ea typeface="+mn-lt"/>
                <a:cs typeface="Arial" panose="020B0604020202020204" pitchFamily="34" charset="0"/>
              </a:rPr>
              <a:t> </a:t>
            </a:r>
            <a:r>
              <a:rPr lang="en-US" err="1">
                <a:solidFill>
                  <a:srgbClr val="FFFFFF"/>
                </a:solidFill>
                <a:latin typeface="Arial" panose="020B0604020202020204" pitchFamily="34" charset="0"/>
                <a:ea typeface="+mn-lt"/>
                <a:cs typeface="Arial" panose="020B0604020202020204" pitchFamily="34" charset="0"/>
              </a:rPr>
              <a:t>záviset</a:t>
            </a:r>
            <a:r>
              <a:rPr lang="en-US">
                <a:solidFill>
                  <a:srgbClr val="FFFFFF"/>
                </a:solidFill>
                <a:latin typeface="Arial" panose="020B0604020202020204" pitchFamily="34" charset="0"/>
                <a:ea typeface="+mn-lt"/>
                <a:cs typeface="Arial" panose="020B0604020202020204" pitchFamily="34" charset="0"/>
              </a:rPr>
              <a:t> </a:t>
            </a:r>
            <a:r>
              <a:rPr lang="en-US" err="1">
                <a:solidFill>
                  <a:srgbClr val="FFFFFF"/>
                </a:solidFill>
                <a:latin typeface="Arial" panose="020B0604020202020204" pitchFamily="34" charset="0"/>
                <a:ea typeface="+mn-lt"/>
                <a:cs typeface="Arial" panose="020B0604020202020204" pitchFamily="34" charset="0"/>
              </a:rPr>
              <a:t>na</a:t>
            </a:r>
            <a:r>
              <a:rPr lang="en-US">
                <a:solidFill>
                  <a:srgbClr val="FFFFFF"/>
                </a:solidFill>
                <a:latin typeface="Arial" panose="020B0604020202020204" pitchFamily="34" charset="0"/>
                <a:ea typeface="+mn-lt"/>
                <a:cs typeface="Arial" panose="020B0604020202020204" pitchFamily="34" charset="0"/>
              </a:rPr>
              <a:t> </a:t>
            </a:r>
            <a:r>
              <a:rPr lang="en-US" err="1">
                <a:solidFill>
                  <a:srgbClr val="FFFFFF"/>
                </a:solidFill>
                <a:latin typeface="Arial" panose="020B0604020202020204" pitchFamily="34" charset="0"/>
                <a:ea typeface="+mn-lt"/>
                <a:cs typeface="Arial" panose="020B0604020202020204" pitchFamily="34" charset="0"/>
              </a:rPr>
              <a:t>časovém</a:t>
            </a:r>
            <a:r>
              <a:rPr lang="en-US">
                <a:solidFill>
                  <a:srgbClr val="FFFFFF"/>
                </a:solidFill>
                <a:latin typeface="Arial" panose="020B0604020202020204" pitchFamily="34" charset="0"/>
                <a:ea typeface="+mn-lt"/>
                <a:cs typeface="Arial" panose="020B0604020202020204" pitchFamily="34" charset="0"/>
              </a:rPr>
              <a:t> </a:t>
            </a:r>
            <a:r>
              <a:rPr lang="en-US" err="1">
                <a:solidFill>
                  <a:srgbClr val="FFFFFF"/>
                </a:solidFill>
                <a:latin typeface="Arial" panose="020B0604020202020204" pitchFamily="34" charset="0"/>
                <a:ea typeface="+mn-lt"/>
                <a:cs typeface="Arial" panose="020B0604020202020204" pitchFamily="34" charset="0"/>
              </a:rPr>
              <a:t>rámci</a:t>
            </a:r>
            <a:r>
              <a:rPr lang="en-US">
                <a:solidFill>
                  <a:srgbClr val="FFFFFF"/>
                </a:solidFill>
                <a:latin typeface="Arial" panose="020B0604020202020204" pitchFamily="34" charset="0"/>
                <a:ea typeface="+mn-lt"/>
                <a:cs typeface="Arial" panose="020B0604020202020204" pitchFamily="34" charset="0"/>
              </a:rPr>
              <a:t> </a:t>
            </a:r>
            <a:r>
              <a:rPr lang="en-US" err="1">
                <a:solidFill>
                  <a:srgbClr val="FFFFFF"/>
                </a:solidFill>
                <a:latin typeface="Arial" panose="020B0604020202020204" pitchFamily="34" charset="0"/>
                <a:ea typeface="+mn-lt"/>
                <a:cs typeface="Arial" panose="020B0604020202020204" pitchFamily="34" charset="0"/>
              </a:rPr>
              <a:t>incidentu</a:t>
            </a:r>
            <a:r>
              <a:rPr lang="en-US">
                <a:solidFill>
                  <a:srgbClr val="FFFFFF"/>
                </a:solidFill>
                <a:latin typeface="Arial" panose="020B0604020202020204" pitchFamily="34" charset="0"/>
                <a:ea typeface="+mn-lt"/>
                <a:cs typeface="Arial" panose="020B0604020202020204" pitchFamily="34" charset="0"/>
              </a:rPr>
              <a:t>.</a:t>
            </a:r>
            <a:endParaRPr lang="cs-CZ">
              <a:latin typeface="Arial" panose="020B0604020202020204" pitchFamily="34" charset="0"/>
              <a:ea typeface="+mn-lt"/>
              <a:cs typeface="Arial" panose="020B0604020202020204" pitchFamily="34" charset="0"/>
            </a:endParaRPr>
          </a:p>
        </p:txBody>
      </p:sp>
      <p:sp>
        <p:nvSpPr>
          <p:cNvPr id="16" name="Shape 2712">
            <a:extLst>
              <a:ext uri="{FF2B5EF4-FFF2-40B4-BE49-F238E27FC236}">
                <a16:creationId xmlns:a16="http://schemas.microsoft.com/office/drawing/2014/main" id="{033E325C-C342-E966-AC46-172B8DB84229}"/>
              </a:ext>
            </a:extLst>
          </p:cNvPr>
          <p:cNvSpPr/>
          <p:nvPr/>
        </p:nvSpPr>
        <p:spPr>
          <a:xfrm>
            <a:off x="6462138" y="4657941"/>
            <a:ext cx="494994" cy="483175"/>
          </a:xfrm>
          <a:custGeom>
            <a:avLst/>
            <a:gdLst/>
            <a:ahLst/>
            <a:cxnLst>
              <a:cxn ang="0">
                <a:pos x="wd2" y="hd2"/>
              </a:cxn>
              <a:cxn ang="5400000">
                <a:pos x="wd2" y="hd2"/>
              </a:cxn>
              <a:cxn ang="10800000">
                <a:pos x="wd2" y="hd2"/>
              </a:cxn>
              <a:cxn ang="16200000">
                <a:pos x="wd2" y="hd2"/>
              </a:cxn>
            </a:cxnLst>
            <a:rect l="0" t="0" r="r" b="b"/>
            <a:pathLst>
              <a:path w="21600" h="21600" extrusionOk="0">
                <a:moveTo>
                  <a:pt x="10800" y="13888"/>
                </a:moveTo>
                <a:lnTo>
                  <a:pt x="10800" y="7712"/>
                </a:lnTo>
                <a:lnTo>
                  <a:pt x="16204" y="10800"/>
                </a:lnTo>
                <a:cubicBezTo>
                  <a:pt x="16204" y="10800"/>
                  <a:pt x="10800" y="13888"/>
                  <a:pt x="10800" y="13888"/>
                </a:cubicBezTo>
                <a:close/>
                <a:moveTo>
                  <a:pt x="17484" y="10422"/>
                </a:moveTo>
                <a:lnTo>
                  <a:pt x="17489" y="10416"/>
                </a:lnTo>
                <a:lnTo>
                  <a:pt x="17402" y="10367"/>
                </a:lnTo>
                <a:cubicBezTo>
                  <a:pt x="17389" y="10361"/>
                  <a:pt x="17378" y="10351"/>
                  <a:pt x="17365" y="10346"/>
                </a:cubicBezTo>
                <a:lnTo>
                  <a:pt x="10616" y="6489"/>
                </a:lnTo>
                <a:lnTo>
                  <a:pt x="10611" y="6495"/>
                </a:lnTo>
                <a:cubicBezTo>
                  <a:pt x="10527" y="6428"/>
                  <a:pt x="10425" y="6382"/>
                  <a:pt x="10309" y="6382"/>
                </a:cubicBezTo>
                <a:cubicBezTo>
                  <a:pt x="10038" y="6382"/>
                  <a:pt x="9818" y="6601"/>
                  <a:pt x="9818" y="6873"/>
                </a:cubicBezTo>
                <a:lnTo>
                  <a:pt x="9818" y="14727"/>
                </a:lnTo>
                <a:cubicBezTo>
                  <a:pt x="9818" y="14999"/>
                  <a:pt x="10038" y="15218"/>
                  <a:pt x="10309" y="15218"/>
                </a:cubicBezTo>
                <a:cubicBezTo>
                  <a:pt x="10425" y="15218"/>
                  <a:pt x="10527" y="15172"/>
                  <a:pt x="10611" y="15105"/>
                </a:cubicBezTo>
                <a:lnTo>
                  <a:pt x="10616" y="15111"/>
                </a:lnTo>
                <a:lnTo>
                  <a:pt x="17365" y="11254"/>
                </a:lnTo>
                <a:cubicBezTo>
                  <a:pt x="17378" y="11249"/>
                  <a:pt x="17388" y="11239"/>
                  <a:pt x="17401" y="11233"/>
                </a:cubicBezTo>
                <a:lnTo>
                  <a:pt x="17489" y="11184"/>
                </a:lnTo>
                <a:lnTo>
                  <a:pt x="17484" y="11178"/>
                </a:lnTo>
                <a:cubicBezTo>
                  <a:pt x="17596" y="11088"/>
                  <a:pt x="17673" y="10955"/>
                  <a:pt x="17673" y="10800"/>
                </a:cubicBezTo>
                <a:cubicBezTo>
                  <a:pt x="17673" y="10645"/>
                  <a:pt x="17596" y="10512"/>
                  <a:pt x="17484" y="10422"/>
                </a:cubicBezTo>
                <a:moveTo>
                  <a:pt x="10800" y="20618"/>
                </a:moveTo>
                <a:cubicBezTo>
                  <a:pt x="5377" y="20618"/>
                  <a:pt x="982" y="16222"/>
                  <a:pt x="982" y="10800"/>
                </a:cubicBezTo>
                <a:cubicBezTo>
                  <a:pt x="982" y="5377"/>
                  <a:pt x="5377"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6684" y="6495"/>
                </a:moveTo>
                <a:cubicBezTo>
                  <a:pt x="6600" y="6428"/>
                  <a:pt x="6498" y="6382"/>
                  <a:pt x="6382" y="6382"/>
                </a:cubicBezTo>
                <a:cubicBezTo>
                  <a:pt x="6111" y="6382"/>
                  <a:pt x="5891" y="6601"/>
                  <a:pt x="5891" y="6873"/>
                </a:cubicBezTo>
                <a:lnTo>
                  <a:pt x="5891" y="14727"/>
                </a:lnTo>
                <a:cubicBezTo>
                  <a:pt x="5891" y="14999"/>
                  <a:pt x="6111" y="15218"/>
                  <a:pt x="6382" y="15218"/>
                </a:cubicBezTo>
                <a:cubicBezTo>
                  <a:pt x="6498" y="15218"/>
                  <a:pt x="6600" y="15172"/>
                  <a:pt x="6684" y="15105"/>
                </a:cubicBezTo>
                <a:lnTo>
                  <a:pt x="6689" y="15111"/>
                </a:lnTo>
                <a:lnTo>
                  <a:pt x="8836" y="13883"/>
                </a:lnTo>
                <a:lnTo>
                  <a:pt x="8836" y="12766"/>
                </a:lnTo>
                <a:lnTo>
                  <a:pt x="6873" y="13888"/>
                </a:lnTo>
                <a:lnTo>
                  <a:pt x="6873" y="7712"/>
                </a:lnTo>
                <a:lnTo>
                  <a:pt x="8836" y="8834"/>
                </a:lnTo>
                <a:lnTo>
                  <a:pt x="8836" y="7716"/>
                </a:lnTo>
                <a:lnTo>
                  <a:pt x="6689" y="6489"/>
                </a:lnTo>
                <a:cubicBezTo>
                  <a:pt x="6689" y="6489"/>
                  <a:pt x="6684" y="6495"/>
                  <a:pt x="6684" y="6495"/>
                </a:cubicBezTo>
                <a:close/>
              </a:path>
            </a:pathLst>
          </a:custGeom>
          <a:solidFill>
            <a:srgbClr val="5792CE"/>
          </a:solidFill>
          <a:ln w="12700">
            <a:miter lim="400000"/>
          </a:ln>
        </p:spPr>
        <p:txBody>
          <a:bodyPr lIns="14284" tIns="14284" rIns="14284" bIns="14284"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Tree>
    <p:extLst>
      <p:ext uri="{BB962C8B-B14F-4D97-AF65-F5344CB8AC3E}">
        <p14:creationId xmlns:p14="http://schemas.microsoft.com/office/powerpoint/2010/main" val="24964092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C5185DB-4501-9CAD-C732-F0D97400B35C}"/>
              </a:ext>
            </a:extLst>
          </p:cNvPr>
          <p:cNvSpPr>
            <a:spLocks noGrp="1"/>
          </p:cNvSpPr>
          <p:nvPr>
            <p:ph type="title"/>
          </p:nvPr>
        </p:nvSpPr>
        <p:spPr>
          <a:xfrm>
            <a:off x="1052512" y="1129932"/>
            <a:ext cx="10086975" cy="778381"/>
          </a:xfrm>
        </p:spPr>
        <p:txBody>
          <a:bodyPr/>
          <a:lstStyle/>
          <a:p>
            <a:r>
              <a:rPr lang="en-US" b="1" err="1"/>
              <a:t>Tipy</a:t>
            </a:r>
            <a:r>
              <a:rPr lang="en-US" b="1"/>
              <a:t> jak </a:t>
            </a:r>
            <a:r>
              <a:rPr lang="en-US" b="1" err="1"/>
              <a:t>na</a:t>
            </a:r>
            <a:r>
              <a:rPr lang="en-US" b="1"/>
              <a:t> </a:t>
            </a:r>
            <a:r>
              <a:rPr lang="en-US" b="1" err="1"/>
              <a:t>Poskytování</a:t>
            </a:r>
            <a:r>
              <a:rPr lang="en-US" b="1"/>
              <a:t> </a:t>
            </a:r>
            <a:r>
              <a:rPr lang="en-US" b="1" err="1"/>
              <a:t>služeb</a:t>
            </a:r>
            <a:endParaRPr lang="cs-CZ" err="1"/>
          </a:p>
        </p:txBody>
      </p:sp>
      <p:sp>
        <p:nvSpPr>
          <p:cNvPr id="5" name="TextBox 4">
            <a:extLst>
              <a:ext uri="{FF2B5EF4-FFF2-40B4-BE49-F238E27FC236}">
                <a16:creationId xmlns:a16="http://schemas.microsoft.com/office/drawing/2014/main" id="{46966C45-4C4A-DE12-04F7-2145757B586A}"/>
              </a:ext>
            </a:extLst>
          </p:cNvPr>
          <p:cNvSpPr txBox="1"/>
          <p:nvPr/>
        </p:nvSpPr>
        <p:spPr>
          <a:xfrm>
            <a:off x="1067870" y="2459013"/>
            <a:ext cx="5259388" cy="369332"/>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US" err="1">
                <a:latin typeface="Arial" panose="020B0604020202020204" pitchFamily="34" charset="0"/>
                <a:cs typeface="Arial" panose="020B0604020202020204" pitchFamily="34" charset="0"/>
              </a:rPr>
              <a:t>Nabízejte</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psychologickou</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podporu</a:t>
            </a:r>
            <a:r>
              <a:rPr lang="en-US">
                <a:latin typeface="Arial" panose="020B0604020202020204" pitchFamily="34" charset="0"/>
                <a:cs typeface="Arial" panose="020B0604020202020204" pitchFamily="34" charset="0"/>
              </a:rPr>
              <a:t>.</a:t>
            </a:r>
            <a:endParaRPr lang="cs-CZ">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2842CF9D-007A-FDA0-6D6E-7B195CDBB5ED}"/>
              </a:ext>
            </a:extLst>
          </p:cNvPr>
          <p:cNvSpPr txBox="1"/>
          <p:nvPr/>
        </p:nvSpPr>
        <p:spPr>
          <a:xfrm>
            <a:off x="6545711" y="2462339"/>
            <a:ext cx="5174306" cy="923330"/>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US" err="1">
                <a:latin typeface="Arial" panose="020B0604020202020204" pitchFamily="34" charset="0"/>
                <a:ea typeface="+mn-lt"/>
                <a:cs typeface="Arial" panose="020B0604020202020204" pitchFamily="34" charset="0"/>
              </a:rPr>
              <a:t>Vytvořte</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krákou</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příručku</a:t>
            </a:r>
            <a:r>
              <a:rPr lang="en-US">
                <a:latin typeface="Arial" panose="020B0604020202020204" pitchFamily="34" charset="0"/>
                <a:ea typeface="+mn-lt"/>
                <a:cs typeface="Arial" panose="020B0604020202020204" pitchFamily="34" charset="0"/>
              </a:rPr>
              <a:t> pro </a:t>
            </a:r>
            <a:r>
              <a:rPr lang="en-US" err="1">
                <a:latin typeface="Arial" panose="020B0604020202020204" pitchFamily="34" charset="0"/>
                <a:ea typeface="+mn-lt"/>
                <a:cs typeface="Arial" panose="020B0604020202020204" pitchFamily="34" charset="0"/>
              </a:rPr>
              <a:t>vaši</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komunitu</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která</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pomůže</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budouvat</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povědomí</a:t>
            </a:r>
            <a:r>
              <a:rPr lang="en-US">
                <a:latin typeface="Arial" panose="020B0604020202020204" pitchFamily="34" charset="0"/>
                <a:ea typeface="+mn-lt"/>
                <a:cs typeface="Arial" panose="020B0604020202020204" pitchFamily="34" charset="0"/>
              </a:rPr>
              <a:t> o tom, jak </a:t>
            </a:r>
            <a:r>
              <a:rPr lang="en-US" err="1">
                <a:latin typeface="Arial" panose="020B0604020202020204" pitchFamily="34" charset="0"/>
                <a:ea typeface="+mn-lt"/>
                <a:cs typeface="Arial" panose="020B0604020202020204" pitchFamily="34" charset="0"/>
              </a:rPr>
              <a:t>být</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oběti</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podporou</a:t>
            </a:r>
            <a:r>
              <a:rPr lang="en-US">
                <a:latin typeface="Arial" panose="020B0604020202020204" pitchFamily="34" charset="0"/>
                <a:ea typeface="+mn-lt"/>
                <a:cs typeface="Arial" panose="020B0604020202020204" pitchFamily="34" charset="0"/>
              </a:rPr>
              <a:t>. </a:t>
            </a:r>
          </a:p>
        </p:txBody>
      </p:sp>
      <p:sp>
        <p:nvSpPr>
          <p:cNvPr id="7" name="TextBox 6">
            <a:extLst>
              <a:ext uri="{FF2B5EF4-FFF2-40B4-BE49-F238E27FC236}">
                <a16:creationId xmlns:a16="http://schemas.microsoft.com/office/drawing/2014/main" id="{278A5995-4A91-997C-7C59-5D3D54D3BB77}"/>
              </a:ext>
            </a:extLst>
          </p:cNvPr>
          <p:cNvSpPr txBox="1"/>
          <p:nvPr/>
        </p:nvSpPr>
        <p:spPr>
          <a:xfrm>
            <a:off x="6545711" y="3445698"/>
            <a:ext cx="4591050" cy="646331"/>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US" err="1">
                <a:latin typeface="Arial" panose="020B0604020202020204" pitchFamily="34" charset="0"/>
                <a:ea typeface="+mn-lt"/>
                <a:cs typeface="Arial" panose="020B0604020202020204" pitchFamily="34" charset="0"/>
              </a:rPr>
              <a:t>Mediace</a:t>
            </a:r>
            <a:r>
              <a:rPr lang="en-US">
                <a:latin typeface="Arial" panose="020B0604020202020204" pitchFamily="34" charset="0"/>
                <a:ea typeface="+mn-lt"/>
                <a:cs typeface="Arial" panose="020B0604020202020204" pitchFamily="34" charset="0"/>
              </a:rPr>
              <a:t> by </a:t>
            </a:r>
            <a:r>
              <a:rPr lang="en-US" err="1">
                <a:latin typeface="Arial" panose="020B0604020202020204" pitchFamily="34" charset="0"/>
                <a:ea typeface="+mn-lt"/>
                <a:cs typeface="Arial" panose="020B0604020202020204" pitchFamily="34" charset="0"/>
              </a:rPr>
              <a:t>nikdy</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neměla</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být</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nařízena</a:t>
            </a:r>
            <a:r>
              <a:rPr lang="en-US">
                <a:latin typeface="Arial" panose="020B0604020202020204" pitchFamily="34" charset="0"/>
                <a:ea typeface="+mn-lt"/>
                <a:cs typeface="Arial" panose="020B0604020202020204" pitchFamily="34" charset="0"/>
              </a:rPr>
              <a:t>, ale </a:t>
            </a:r>
            <a:r>
              <a:rPr lang="en-US" err="1">
                <a:latin typeface="Arial" panose="020B0604020202020204" pitchFamily="34" charset="0"/>
                <a:ea typeface="+mn-lt"/>
                <a:cs typeface="Arial" panose="020B0604020202020204" pitchFamily="34" charset="0"/>
              </a:rPr>
              <a:t>může</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být</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nabídnuta</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jako</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jedna</a:t>
            </a:r>
            <a:r>
              <a:rPr lang="en-US">
                <a:latin typeface="Arial" panose="020B0604020202020204" pitchFamily="34" charset="0"/>
                <a:ea typeface="+mn-lt"/>
                <a:cs typeface="Arial" panose="020B0604020202020204" pitchFamily="34" charset="0"/>
              </a:rPr>
              <a:t> z </a:t>
            </a:r>
            <a:r>
              <a:rPr lang="en-US" err="1">
                <a:latin typeface="Arial" panose="020B0604020202020204" pitchFamily="34" charset="0"/>
                <a:ea typeface="+mn-lt"/>
                <a:cs typeface="Arial" panose="020B0604020202020204" pitchFamily="34" charset="0"/>
              </a:rPr>
              <a:t>možností</a:t>
            </a:r>
            <a:r>
              <a:rPr lang="en-US">
                <a:latin typeface="Arial" panose="020B0604020202020204" pitchFamily="34" charset="0"/>
                <a:ea typeface="+mn-lt"/>
                <a:cs typeface="Arial" panose="020B0604020202020204" pitchFamily="34" charset="0"/>
              </a:rPr>
              <a:t>.</a:t>
            </a:r>
            <a:endParaRPr lang="cs-CZ">
              <a:latin typeface="Arial" panose="020B0604020202020204" pitchFamily="34" charset="0"/>
              <a:ea typeface="+mn-lt"/>
              <a:cs typeface="Arial" panose="020B0604020202020204" pitchFamily="34" charset="0"/>
            </a:endParaRPr>
          </a:p>
        </p:txBody>
      </p:sp>
      <p:sp>
        <p:nvSpPr>
          <p:cNvPr id="8" name="Shape 2550">
            <a:extLst>
              <a:ext uri="{FF2B5EF4-FFF2-40B4-BE49-F238E27FC236}">
                <a16:creationId xmlns:a16="http://schemas.microsoft.com/office/drawing/2014/main" id="{72C0A2C5-474E-6666-59A8-E20F3F81933C}"/>
              </a:ext>
            </a:extLst>
          </p:cNvPr>
          <p:cNvSpPr/>
          <p:nvPr/>
        </p:nvSpPr>
        <p:spPr>
          <a:xfrm>
            <a:off x="5911096" y="3583038"/>
            <a:ext cx="364164" cy="366658"/>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9" name="Shape 2616">
            <a:extLst>
              <a:ext uri="{FF2B5EF4-FFF2-40B4-BE49-F238E27FC236}">
                <a16:creationId xmlns:a16="http://schemas.microsoft.com/office/drawing/2014/main" id="{3DE1B4B7-A947-2E4F-CE8A-03F7450AE4F9}"/>
              </a:ext>
            </a:extLst>
          </p:cNvPr>
          <p:cNvSpPr/>
          <p:nvPr/>
        </p:nvSpPr>
        <p:spPr>
          <a:xfrm>
            <a:off x="5937568" y="2519782"/>
            <a:ext cx="388540" cy="382961"/>
          </a:xfrm>
          <a:custGeom>
            <a:avLst/>
            <a:gdLst/>
            <a:ahLst/>
            <a:cxnLst>
              <a:cxn ang="0">
                <a:pos x="wd2" y="hd2"/>
              </a:cxn>
              <a:cxn ang="5400000">
                <a:pos x="wd2" y="hd2"/>
              </a:cxn>
              <a:cxn ang="10800000">
                <a:pos x="wd2" y="hd2"/>
              </a:cxn>
              <a:cxn ang="16200000">
                <a:pos x="wd2" y="hd2"/>
              </a:cxn>
            </a:cxnLst>
            <a:rect l="0" t="0" r="r" b="b"/>
            <a:pathLst>
              <a:path w="21600" h="21600" extrusionOk="0">
                <a:moveTo>
                  <a:pt x="1016" y="20520"/>
                </a:moveTo>
                <a:cubicBezTo>
                  <a:pt x="1258" y="18675"/>
                  <a:pt x="2752" y="17923"/>
                  <a:pt x="4191" y="17361"/>
                </a:cubicBezTo>
                <a:cubicBezTo>
                  <a:pt x="5156" y="17087"/>
                  <a:pt x="6884" y="15971"/>
                  <a:pt x="6884" y="13567"/>
                </a:cubicBezTo>
                <a:cubicBezTo>
                  <a:pt x="6884" y="11510"/>
                  <a:pt x="6113" y="10507"/>
                  <a:pt x="5698" y="9969"/>
                </a:cubicBezTo>
                <a:cubicBezTo>
                  <a:pt x="5646" y="9902"/>
                  <a:pt x="5599" y="9842"/>
                  <a:pt x="5562" y="9786"/>
                </a:cubicBezTo>
                <a:cubicBezTo>
                  <a:pt x="5550" y="9769"/>
                  <a:pt x="5538" y="9752"/>
                  <a:pt x="5526" y="9735"/>
                </a:cubicBezTo>
                <a:cubicBezTo>
                  <a:pt x="5491" y="9662"/>
                  <a:pt x="5297" y="9177"/>
                  <a:pt x="5553" y="8011"/>
                </a:cubicBezTo>
                <a:cubicBezTo>
                  <a:pt x="5604" y="7777"/>
                  <a:pt x="5583" y="7531"/>
                  <a:pt x="5493" y="7312"/>
                </a:cubicBezTo>
                <a:cubicBezTo>
                  <a:pt x="5249" y="6721"/>
                  <a:pt x="4603" y="5151"/>
                  <a:pt x="5035" y="3988"/>
                </a:cubicBezTo>
                <a:cubicBezTo>
                  <a:pt x="5619" y="2411"/>
                  <a:pt x="6140" y="2099"/>
                  <a:pt x="7085" y="1642"/>
                </a:cubicBezTo>
                <a:cubicBezTo>
                  <a:pt x="7132" y="1619"/>
                  <a:pt x="7177" y="1592"/>
                  <a:pt x="7220" y="1562"/>
                </a:cubicBezTo>
                <a:cubicBezTo>
                  <a:pt x="7458" y="1393"/>
                  <a:pt x="8233" y="1080"/>
                  <a:pt x="9029" y="1080"/>
                </a:cubicBezTo>
                <a:cubicBezTo>
                  <a:pt x="9467" y="1080"/>
                  <a:pt x="9840" y="1172"/>
                  <a:pt x="10137" y="1353"/>
                </a:cubicBezTo>
                <a:cubicBezTo>
                  <a:pt x="10491" y="1569"/>
                  <a:pt x="10825" y="1968"/>
                  <a:pt x="11308" y="3213"/>
                </a:cubicBezTo>
                <a:cubicBezTo>
                  <a:pt x="11991" y="4974"/>
                  <a:pt x="11820" y="6477"/>
                  <a:pt x="11347" y="7186"/>
                </a:cubicBezTo>
                <a:cubicBezTo>
                  <a:pt x="11175" y="7442"/>
                  <a:pt x="11116" y="7769"/>
                  <a:pt x="11184" y="8078"/>
                </a:cubicBezTo>
                <a:cubicBezTo>
                  <a:pt x="11422" y="9164"/>
                  <a:pt x="11247" y="9602"/>
                  <a:pt x="11210" y="9679"/>
                </a:cubicBezTo>
                <a:cubicBezTo>
                  <a:pt x="11181" y="9712"/>
                  <a:pt x="11153" y="9748"/>
                  <a:pt x="11129" y="9786"/>
                </a:cubicBezTo>
                <a:cubicBezTo>
                  <a:pt x="11091" y="9842"/>
                  <a:pt x="11044" y="9902"/>
                  <a:pt x="10992" y="9969"/>
                </a:cubicBezTo>
                <a:cubicBezTo>
                  <a:pt x="10578" y="10507"/>
                  <a:pt x="9806" y="11510"/>
                  <a:pt x="9806" y="13567"/>
                </a:cubicBezTo>
                <a:cubicBezTo>
                  <a:pt x="9806" y="15972"/>
                  <a:pt x="11535" y="17087"/>
                  <a:pt x="12500" y="17361"/>
                </a:cubicBezTo>
                <a:cubicBezTo>
                  <a:pt x="13925" y="17916"/>
                  <a:pt x="15432" y="18665"/>
                  <a:pt x="15675" y="20520"/>
                </a:cubicBezTo>
                <a:cubicBezTo>
                  <a:pt x="15675" y="20520"/>
                  <a:pt x="1016" y="20520"/>
                  <a:pt x="1016" y="20520"/>
                </a:cubicBezTo>
                <a:close/>
                <a:moveTo>
                  <a:pt x="12782" y="16326"/>
                </a:moveTo>
                <a:cubicBezTo>
                  <a:pt x="12782" y="16326"/>
                  <a:pt x="10788" y="15813"/>
                  <a:pt x="10788" y="13567"/>
                </a:cubicBezTo>
                <a:cubicBezTo>
                  <a:pt x="10788" y="11595"/>
                  <a:pt x="11607" y="10900"/>
                  <a:pt x="11923" y="10420"/>
                </a:cubicBezTo>
                <a:cubicBezTo>
                  <a:pt x="11923" y="10420"/>
                  <a:pt x="12573" y="9806"/>
                  <a:pt x="12138" y="7825"/>
                </a:cubicBezTo>
                <a:cubicBezTo>
                  <a:pt x="12863" y="6740"/>
                  <a:pt x="12999" y="4821"/>
                  <a:pt x="12211" y="2789"/>
                </a:cubicBezTo>
                <a:cubicBezTo>
                  <a:pt x="11716" y="1514"/>
                  <a:pt x="11279" y="815"/>
                  <a:pt x="10613" y="409"/>
                </a:cubicBezTo>
                <a:cubicBezTo>
                  <a:pt x="10124" y="111"/>
                  <a:pt x="9569" y="0"/>
                  <a:pt x="9029" y="0"/>
                </a:cubicBezTo>
                <a:cubicBezTo>
                  <a:pt x="8023" y="0"/>
                  <a:pt x="7070" y="384"/>
                  <a:pt x="6690" y="653"/>
                </a:cubicBezTo>
                <a:cubicBezTo>
                  <a:pt x="5576" y="1192"/>
                  <a:pt x="4828" y="1688"/>
                  <a:pt x="4126" y="3579"/>
                </a:cubicBezTo>
                <a:cubicBezTo>
                  <a:pt x="3556" y="5114"/>
                  <a:pt x="4241" y="6891"/>
                  <a:pt x="4598" y="7757"/>
                </a:cubicBezTo>
                <a:cubicBezTo>
                  <a:pt x="4163" y="9739"/>
                  <a:pt x="4767" y="10420"/>
                  <a:pt x="4767" y="10420"/>
                </a:cubicBezTo>
                <a:cubicBezTo>
                  <a:pt x="5083" y="10900"/>
                  <a:pt x="5903" y="11595"/>
                  <a:pt x="5903" y="13567"/>
                </a:cubicBezTo>
                <a:cubicBezTo>
                  <a:pt x="5903" y="15813"/>
                  <a:pt x="3909" y="16326"/>
                  <a:pt x="3909" y="16326"/>
                </a:cubicBezTo>
                <a:cubicBezTo>
                  <a:pt x="2642" y="16817"/>
                  <a:pt x="0" y="17821"/>
                  <a:pt x="0" y="21060"/>
                </a:cubicBezTo>
                <a:cubicBezTo>
                  <a:pt x="0" y="21060"/>
                  <a:pt x="0" y="21600"/>
                  <a:pt x="491" y="21600"/>
                </a:cubicBezTo>
                <a:lnTo>
                  <a:pt x="16200" y="21600"/>
                </a:lnTo>
                <a:cubicBezTo>
                  <a:pt x="16691" y="21600"/>
                  <a:pt x="16691" y="21060"/>
                  <a:pt x="16691" y="21060"/>
                </a:cubicBezTo>
                <a:cubicBezTo>
                  <a:pt x="16691" y="17821"/>
                  <a:pt x="14048" y="16817"/>
                  <a:pt x="12782" y="16326"/>
                </a:cubicBezTo>
                <a:moveTo>
                  <a:pt x="18035" y="15774"/>
                </a:moveTo>
                <a:cubicBezTo>
                  <a:pt x="18035" y="15774"/>
                  <a:pt x="16217" y="15312"/>
                  <a:pt x="16217" y="13291"/>
                </a:cubicBezTo>
                <a:cubicBezTo>
                  <a:pt x="16217" y="11515"/>
                  <a:pt x="17087" y="10890"/>
                  <a:pt x="17376" y="10458"/>
                </a:cubicBezTo>
                <a:cubicBezTo>
                  <a:pt x="17376" y="10458"/>
                  <a:pt x="17968" y="9906"/>
                  <a:pt x="17572" y="8122"/>
                </a:cubicBezTo>
                <a:cubicBezTo>
                  <a:pt x="18232" y="7146"/>
                  <a:pt x="18387" y="5419"/>
                  <a:pt x="17669" y="3590"/>
                </a:cubicBezTo>
                <a:cubicBezTo>
                  <a:pt x="17218" y="2442"/>
                  <a:pt x="16666" y="1814"/>
                  <a:pt x="16059" y="1449"/>
                </a:cubicBezTo>
                <a:cubicBezTo>
                  <a:pt x="15612" y="1180"/>
                  <a:pt x="15107" y="1081"/>
                  <a:pt x="14614" y="1081"/>
                </a:cubicBezTo>
                <a:cubicBezTo>
                  <a:pt x="13880" y="1081"/>
                  <a:pt x="13182" y="1301"/>
                  <a:pt x="12753" y="1514"/>
                </a:cubicBezTo>
                <a:cubicBezTo>
                  <a:pt x="12878" y="1781"/>
                  <a:pt x="12997" y="2064"/>
                  <a:pt x="13115" y="2366"/>
                </a:cubicBezTo>
                <a:cubicBezTo>
                  <a:pt x="13131" y="2409"/>
                  <a:pt x="13143" y="2453"/>
                  <a:pt x="13159" y="2496"/>
                </a:cubicBezTo>
                <a:cubicBezTo>
                  <a:pt x="13436" y="2360"/>
                  <a:pt x="13994" y="2160"/>
                  <a:pt x="14614" y="2160"/>
                </a:cubicBezTo>
                <a:cubicBezTo>
                  <a:pt x="15001" y="2160"/>
                  <a:pt x="15328" y="2239"/>
                  <a:pt x="15588" y="2396"/>
                </a:cubicBezTo>
                <a:cubicBezTo>
                  <a:pt x="15893" y="2579"/>
                  <a:pt x="16347" y="2947"/>
                  <a:pt x="16767" y="4019"/>
                </a:cubicBezTo>
                <a:cubicBezTo>
                  <a:pt x="17366" y="5541"/>
                  <a:pt x="17207" y="6853"/>
                  <a:pt x="16784" y="7478"/>
                </a:cubicBezTo>
                <a:cubicBezTo>
                  <a:pt x="16610" y="7736"/>
                  <a:pt x="16549" y="8067"/>
                  <a:pt x="16618" y="8379"/>
                </a:cubicBezTo>
                <a:cubicBezTo>
                  <a:pt x="16817" y="9273"/>
                  <a:pt x="16689" y="9648"/>
                  <a:pt x="16656" y="9723"/>
                </a:cubicBezTo>
                <a:cubicBezTo>
                  <a:pt x="16631" y="9754"/>
                  <a:pt x="16607" y="9786"/>
                  <a:pt x="16584" y="9820"/>
                </a:cubicBezTo>
                <a:cubicBezTo>
                  <a:pt x="16565" y="9848"/>
                  <a:pt x="16497" y="9929"/>
                  <a:pt x="16447" y="9988"/>
                </a:cubicBezTo>
                <a:cubicBezTo>
                  <a:pt x="16023" y="10488"/>
                  <a:pt x="15236" y="11419"/>
                  <a:pt x="15236" y="13291"/>
                </a:cubicBezTo>
                <a:cubicBezTo>
                  <a:pt x="15236" y="15520"/>
                  <a:pt x="16851" y="16555"/>
                  <a:pt x="17757" y="16810"/>
                </a:cubicBezTo>
                <a:cubicBezTo>
                  <a:pt x="19050" y="17307"/>
                  <a:pt x="20311" y="17926"/>
                  <a:pt x="20570" y="19440"/>
                </a:cubicBezTo>
                <a:lnTo>
                  <a:pt x="17464" y="19440"/>
                </a:lnTo>
                <a:cubicBezTo>
                  <a:pt x="17553" y="19773"/>
                  <a:pt x="17615" y="20132"/>
                  <a:pt x="17645" y="20520"/>
                </a:cubicBezTo>
                <a:lnTo>
                  <a:pt x="21152" y="20520"/>
                </a:lnTo>
                <a:cubicBezTo>
                  <a:pt x="21600" y="20520"/>
                  <a:pt x="21600" y="20034"/>
                  <a:pt x="21600" y="20034"/>
                </a:cubicBezTo>
                <a:cubicBezTo>
                  <a:pt x="21600" y="17119"/>
                  <a:pt x="19191" y="16215"/>
                  <a:pt x="18035" y="15774"/>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0" name="TextBox 9">
            <a:extLst>
              <a:ext uri="{FF2B5EF4-FFF2-40B4-BE49-F238E27FC236}">
                <a16:creationId xmlns:a16="http://schemas.microsoft.com/office/drawing/2014/main" id="{D1D370D9-C194-FF61-8389-0CD82A13186F}"/>
              </a:ext>
            </a:extLst>
          </p:cNvPr>
          <p:cNvSpPr txBox="1"/>
          <p:nvPr/>
        </p:nvSpPr>
        <p:spPr>
          <a:xfrm>
            <a:off x="1115903" y="3543435"/>
            <a:ext cx="4591050" cy="646331"/>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US" err="1">
                <a:latin typeface="Arial" panose="020B0604020202020204" pitchFamily="34" charset="0"/>
                <a:cs typeface="Arial" panose="020B0604020202020204" pitchFamily="34" charset="0"/>
              </a:rPr>
              <a:t>Poskytujte</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informace</a:t>
            </a:r>
            <a:r>
              <a:rPr lang="en-US">
                <a:latin typeface="Arial" panose="020B0604020202020204" pitchFamily="34" charset="0"/>
                <a:cs typeface="Arial" panose="020B0604020202020204" pitchFamily="34" charset="0"/>
              </a:rPr>
              <a:t> o </a:t>
            </a:r>
            <a:r>
              <a:rPr lang="en-US" err="1">
                <a:latin typeface="Arial" panose="020B0604020202020204" pitchFamily="34" charset="0"/>
                <a:cs typeface="Arial" panose="020B0604020202020204" pitchFamily="34" charset="0"/>
              </a:rPr>
              <a:t>první</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pomoci</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např</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linky</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důvěry</a:t>
            </a:r>
            <a:r>
              <a:rPr lang="en-US">
                <a:latin typeface="Arial" panose="020B0604020202020204" pitchFamily="34" charset="0"/>
                <a:cs typeface="Arial" panose="020B0604020202020204" pitchFamily="34" charset="0"/>
              </a:rPr>
              <a:t>.</a:t>
            </a:r>
          </a:p>
        </p:txBody>
      </p:sp>
      <p:sp>
        <p:nvSpPr>
          <p:cNvPr id="11" name="Shape 2588">
            <a:extLst>
              <a:ext uri="{FF2B5EF4-FFF2-40B4-BE49-F238E27FC236}">
                <a16:creationId xmlns:a16="http://schemas.microsoft.com/office/drawing/2014/main" id="{EE0F0B6C-0C2D-1F34-64AA-9DFC37D505C6}"/>
              </a:ext>
            </a:extLst>
          </p:cNvPr>
          <p:cNvSpPr/>
          <p:nvPr/>
        </p:nvSpPr>
        <p:spPr>
          <a:xfrm>
            <a:off x="417652" y="2532330"/>
            <a:ext cx="391143" cy="366658"/>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2" name="Shape 2554">
            <a:extLst>
              <a:ext uri="{FF2B5EF4-FFF2-40B4-BE49-F238E27FC236}">
                <a16:creationId xmlns:a16="http://schemas.microsoft.com/office/drawing/2014/main" id="{DC7CA6FD-8A09-4E72-4035-1B282DA34396}"/>
              </a:ext>
            </a:extLst>
          </p:cNvPr>
          <p:cNvSpPr/>
          <p:nvPr/>
        </p:nvSpPr>
        <p:spPr>
          <a:xfrm>
            <a:off x="401307" y="3518438"/>
            <a:ext cx="494994" cy="483175"/>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Tree>
    <p:extLst>
      <p:ext uri="{BB962C8B-B14F-4D97-AF65-F5344CB8AC3E}">
        <p14:creationId xmlns:p14="http://schemas.microsoft.com/office/powerpoint/2010/main" val="270061081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CFF8165-C591-401E-E8B0-E856321298A8}"/>
              </a:ext>
            </a:extLst>
          </p:cNvPr>
          <p:cNvSpPr>
            <a:spLocks noGrp="1"/>
          </p:cNvSpPr>
          <p:nvPr>
            <p:ph type="title"/>
          </p:nvPr>
        </p:nvSpPr>
        <p:spPr>
          <a:xfrm>
            <a:off x="1046922" y="1129932"/>
            <a:ext cx="10086975" cy="778381"/>
          </a:xfrm>
        </p:spPr>
        <p:txBody>
          <a:bodyPr/>
          <a:lstStyle/>
          <a:p>
            <a:r>
              <a:rPr lang="en-GB" b="1" err="1"/>
              <a:t>Příklad</a:t>
            </a:r>
            <a:r>
              <a:rPr lang="en-GB" b="1"/>
              <a:t> </a:t>
            </a:r>
            <a:r>
              <a:rPr lang="en-GB" b="1" err="1"/>
              <a:t>dobré</a:t>
            </a:r>
            <a:r>
              <a:rPr lang="en-GB" b="1"/>
              <a:t> </a:t>
            </a:r>
            <a:r>
              <a:rPr lang="en-GB" b="1" err="1"/>
              <a:t>praxe</a:t>
            </a:r>
            <a:r>
              <a:rPr lang="en-GB" b="1"/>
              <a:t>: Centrum pro </a:t>
            </a:r>
            <a:r>
              <a:rPr lang="en-GB" b="1" err="1"/>
              <a:t>dotazy</a:t>
            </a:r>
            <a:r>
              <a:rPr lang="en-GB" b="1"/>
              <a:t> </a:t>
            </a:r>
            <a:r>
              <a:rPr lang="en-GB" b="1" err="1"/>
              <a:t>na</a:t>
            </a:r>
            <a:r>
              <a:rPr lang="en-GB" b="1"/>
              <a:t> University of Dundee</a:t>
            </a:r>
            <a:endParaRPr lang="en-GB"/>
          </a:p>
        </p:txBody>
      </p:sp>
      <p:pic>
        <p:nvPicPr>
          <p:cNvPr id="4" name="Picture 3" descr="A screenshot of a message&#10;&#10;Description automatically generated">
            <a:extLst>
              <a:ext uri="{FF2B5EF4-FFF2-40B4-BE49-F238E27FC236}">
                <a16:creationId xmlns:a16="http://schemas.microsoft.com/office/drawing/2014/main" id="{CFDD277A-F339-3D5A-6768-9E3B4D544F0B}"/>
              </a:ext>
            </a:extLst>
          </p:cNvPr>
          <p:cNvPicPr>
            <a:picLocks noChangeAspect="1"/>
          </p:cNvPicPr>
          <p:nvPr/>
        </p:nvPicPr>
        <p:blipFill>
          <a:blip r:embed="rId3"/>
          <a:stretch>
            <a:fillRect/>
          </a:stretch>
        </p:blipFill>
        <p:spPr>
          <a:xfrm>
            <a:off x="5874588" y="2250154"/>
            <a:ext cx="6064370" cy="4183616"/>
          </a:xfrm>
          <a:prstGeom prst="rect">
            <a:avLst/>
          </a:prstGeom>
        </p:spPr>
      </p:pic>
      <p:pic>
        <p:nvPicPr>
          <p:cNvPr id="5" name="Picture 4" descr="A screen shot of a message&#10;&#10;Description automatically generated">
            <a:extLst>
              <a:ext uri="{FF2B5EF4-FFF2-40B4-BE49-F238E27FC236}">
                <a16:creationId xmlns:a16="http://schemas.microsoft.com/office/drawing/2014/main" id="{04C0943D-97DA-B71F-EDB4-ADD0B8B98A4D}"/>
              </a:ext>
            </a:extLst>
          </p:cNvPr>
          <p:cNvPicPr>
            <a:picLocks noChangeAspect="1"/>
          </p:cNvPicPr>
          <p:nvPr/>
        </p:nvPicPr>
        <p:blipFill>
          <a:blip r:embed="rId4"/>
          <a:stretch>
            <a:fillRect/>
          </a:stretch>
        </p:blipFill>
        <p:spPr>
          <a:xfrm>
            <a:off x="195532" y="2871502"/>
            <a:ext cx="5532407" cy="2480845"/>
          </a:xfrm>
          <a:prstGeom prst="rect">
            <a:avLst/>
          </a:prstGeom>
        </p:spPr>
      </p:pic>
    </p:spTree>
    <p:extLst>
      <p:ext uri="{BB962C8B-B14F-4D97-AF65-F5344CB8AC3E}">
        <p14:creationId xmlns:p14="http://schemas.microsoft.com/office/powerpoint/2010/main" val="285024746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EFF0BB8-19D6-D2CA-F5BD-2BC1A97DB31C}"/>
              </a:ext>
            </a:extLst>
          </p:cNvPr>
          <p:cNvSpPr>
            <a:spLocks noGrp="1"/>
          </p:cNvSpPr>
          <p:nvPr>
            <p:ph type="title"/>
          </p:nvPr>
        </p:nvSpPr>
        <p:spPr>
          <a:xfrm>
            <a:off x="966715" y="929059"/>
            <a:ext cx="10848975" cy="778381"/>
          </a:xfrm>
        </p:spPr>
        <p:txBody>
          <a:bodyPr/>
          <a:lstStyle/>
          <a:p>
            <a:r>
              <a:rPr lang="en-GB" b="1" err="1"/>
              <a:t>Příklad</a:t>
            </a:r>
            <a:r>
              <a:rPr lang="en-GB" b="1"/>
              <a:t> </a:t>
            </a:r>
            <a:r>
              <a:rPr lang="en-GB" b="1" err="1"/>
              <a:t>dobré</a:t>
            </a:r>
            <a:r>
              <a:rPr lang="en-GB" b="1"/>
              <a:t> </a:t>
            </a:r>
            <a:r>
              <a:rPr lang="en-GB" b="1" err="1"/>
              <a:t>praxe</a:t>
            </a:r>
            <a:r>
              <a:rPr lang="en-GB" b="1"/>
              <a:t>: Help desk </a:t>
            </a:r>
            <a:r>
              <a:rPr lang="en-GB" b="1" err="1"/>
              <a:t>proti</a:t>
            </a:r>
            <a:r>
              <a:rPr lang="en-GB" b="1"/>
              <a:t> </a:t>
            </a:r>
            <a:r>
              <a:rPr lang="en-GB" b="1" err="1"/>
              <a:t>genderově</a:t>
            </a:r>
            <a:r>
              <a:rPr lang="en-GB" b="1"/>
              <a:t> </a:t>
            </a:r>
            <a:r>
              <a:rPr lang="en-GB" b="1" err="1"/>
              <a:t>podmíněnému</a:t>
            </a:r>
            <a:r>
              <a:rPr lang="en-GB" b="1"/>
              <a:t> </a:t>
            </a:r>
            <a:r>
              <a:rPr lang="en-GB" b="1" err="1"/>
              <a:t>násilí</a:t>
            </a:r>
            <a:r>
              <a:rPr lang="en-GB" b="1"/>
              <a:t> </a:t>
            </a:r>
            <a:r>
              <a:rPr lang="en-GB" b="1" err="1"/>
              <a:t>na</a:t>
            </a:r>
            <a:r>
              <a:rPr lang="en-GB" b="1"/>
              <a:t> University of Bologna </a:t>
            </a:r>
          </a:p>
        </p:txBody>
      </p:sp>
      <p:pic>
        <p:nvPicPr>
          <p:cNvPr id="4" name="Picture 5" descr="Text&#10;&#10;Description automatically generated">
            <a:extLst>
              <a:ext uri="{FF2B5EF4-FFF2-40B4-BE49-F238E27FC236}">
                <a16:creationId xmlns:a16="http://schemas.microsoft.com/office/drawing/2014/main" id="{0578722B-6748-3588-4AF3-9CC0206E9166}"/>
              </a:ext>
            </a:extLst>
          </p:cNvPr>
          <p:cNvPicPr>
            <a:picLocks noChangeAspect="1"/>
          </p:cNvPicPr>
          <p:nvPr/>
        </p:nvPicPr>
        <p:blipFill>
          <a:blip r:embed="rId3"/>
          <a:stretch>
            <a:fillRect/>
          </a:stretch>
        </p:blipFill>
        <p:spPr>
          <a:xfrm>
            <a:off x="6869289" y="2126116"/>
            <a:ext cx="4944533" cy="4341431"/>
          </a:xfrm>
          <a:prstGeom prst="rect">
            <a:avLst/>
          </a:prstGeom>
        </p:spPr>
      </p:pic>
      <p:pic>
        <p:nvPicPr>
          <p:cNvPr id="5" name="Picture 6" descr="Graphical user interface, text, application, email&#10;&#10;Description automatically generated">
            <a:extLst>
              <a:ext uri="{FF2B5EF4-FFF2-40B4-BE49-F238E27FC236}">
                <a16:creationId xmlns:a16="http://schemas.microsoft.com/office/drawing/2014/main" id="{56393247-D425-DB7A-B653-6E3BECAEC7AF}"/>
              </a:ext>
            </a:extLst>
          </p:cNvPr>
          <p:cNvPicPr>
            <a:picLocks noChangeAspect="1"/>
          </p:cNvPicPr>
          <p:nvPr/>
        </p:nvPicPr>
        <p:blipFill>
          <a:blip r:embed="rId4"/>
          <a:stretch>
            <a:fillRect/>
          </a:stretch>
        </p:blipFill>
        <p:spPr>
          <a:xfrm>
            <a:off x="426094" y="2365904"/>
            <a:ext cx="6115755" cy="3772697"/>
          </a:xfrm>
          <a:prstGeom prst="rect">
            <a:avLst/>
          </a:prstGeom>
        </p:spPr>
      </p:pic>
    </p:spTree>
    <p:extLst>
      <p:ext uri="{BB962C8B-B14F-4D97-AF65-F5344CB8AC3E}">
        <p14:creationId xmlns:p14="http://schemas.microsoft.com/office/powerpoint/2010/main" val="14023743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0BA75-C580-7E61-88E4-899B904274C9}"/>
              </a:ext>
            </a:extLst>
          </p:cNvPr>
          <p:cNvSpPr>
            <a:spLocks noGrp="1"/>
          </p:cNvSpPr>
          <p:nvPr>
            <p:ph type="title"/>
          </p:nvPr>
        </p:nvSpPr>
        <p:spPr/>
        <p:txBody>
          <a:bodyPr/>
          <a:lstStyle/>
          <a:p>
            <a:r>
              <a:rPr lang="en-US" b="1" err="1"/>
              <a:t>Partnerství</a:t>
            </a:r>
            <a:endParaRPr lang="cs-CZ" err="1"/>
          </a:p>
        </p:txBody>
      </p:sp>
      <p:sp>
        <p:nvSpPr>
          <p:cNvPr id="6" name="TextBox 5">
            <a:extLst>
              <a:ext uri="{FF2B5EF4-FFF2-40B4-BE49-F238E27FC236}">
                <a16:creationId xmlns:a16="http://schemas.microsoft.com/office/drawing/2014/main" id="{044B8B12-85B3-41C7-C8FD-7BA4DBF4EC41}"/>
              </a:ext>
            </a:extLst>
          </p:cNvPr>
          <p:cNvSpPr txBox="1"/>
          <p:nvPr/>
        </p:nvSpPr>
        <p:spPr>
          <a:xfrm>
            <a:off x="442912" y="2381897"/>
            <a:ext cx="11380120" cy="3139321"/>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US">
                <a:latin typeface="Arial" panose="020B0604020202020204" pitchFamily="34" charset="0"/>
                <a:cs typeface="Arial" panose="020B0604020202020204" pitchFamily="34" charset="0"/>
              </a:rPr>
              <a:t>V </a:t>
            </a:r>
            <a:r>
              <a:rPr lang="en-US" err="1">
                <a:latin typeface="Arial" panose="020B0604020202020204" pitchFamily="34" charset="0"/>
                <a:cs typeface="Arial" panose="020B0604020202020204" pitchFamily="34" charset="0"/>
              </a:rPr>
              <a:t>kontextu</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akademických</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institucí</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příklady</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externího</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partnerství</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mohou</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vypadat</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např</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takto</a:t>
            </a:r>
            <a:r>
              <a:rPr lang="en-US">
                <a:latin typeface="Arial" panose="020B0604020202020204" pitchFamily="34" charset="0"/>
                <a:cs typeface="Arial" panose="020B0604020202020204" pitchFamily="34" charset="0"/>
              </a:rPr>
              <a:t>:</a:t>
            </a:r>
          </a:p>
          <a:p>
            <a:endParaRPr lang="en-US">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b="1" err="1">
                <a:latin typeface="Arial" panose="020B0604020202020204" pitchFamily="34" charset="0"/>
                <a:ea typeface="+mn-lt"/>
                <a:cs typeface="Arial" panose="020B0604020202020204" pitchFamily="34" charset="0"/>
              </a:rPr>
              <a:t>Lokální</a:t>
            </a:r>
            <a:r>
              <a:rPr lang="en-US" b="1">
                <a:latin typeface="Arial" panose="020B0604020202020204" pitchFamily="34" charset="0"/>
                <a:ea typeface="+mn-lt"/>
                <a:cs typeface="Arial" panose="020B0604020202020204" pitchFamily="34" charset="0"/>
              </a:rPr>
              <a:t> a </a:t>
            </a:r>
            <a:r>
              <a:rPr lang="en-US" b="1" err="1">
                <a:latin typeface="Arial" panose="020B0604020202020204" pitchFamily="34" charset="0"/>
                <a:ea typeface="+mn-lt"/>
                <a:cs typeface="Arial" panose="020B0604020202020204" pitchFamily="34" charset="0"/>
              </a:rPr>
              <a:t>národní</a:t>
            </a:r>
            <a:r>
              <a:rPr lang="en-US" b="1">
                <a:latin typeface="Arial" panose="020B0604020202020204" pitchFamily="34" charset="0"/>
                <a:ea typeface="+mn-lt"/>
                <a:cs typeface="Arial" panose="020B0604020202020204" pitchFamily="34" charset="0"/>
              </a:rPr>
              <a:t> </a:t>
            </a:r>
            <a:r>
              <a:rPr lang="en-US" b="1" err="1">
                <a:latin typeface="Arial" panose="020B0604020202020204" pitchFamily="34" charset="0"/>
                <a:ea typeface="+mn-lt"/>
                <a:cs typeface="Arial" panose="020B0604020202020204" pitchFamily="34" charset="0"/>
              </a:rPr>
              <a:t>vládní</a:t>
            </a:r>
            <a:r>
              <a:rPr lang="en-US" b="1">
                <a:latin typeface="Arial" panose="020B0604020202020204" pitchFamily="34" charset="0"/>
                <a:ea typeface="+mn-lt"/>
                <a:cs typeface="Arial" panose="020B0604020202020204" pitchFamily="34" charset="0"/>
              </a:rPr>
              <a:t> </a:t>
            </a:r>
            <a:r>
              <a:rPr lang="en-US" b="1" err="1">
                <a:latin typeface="Arial" panose="020B0604020202020204" pitchFamily="34" charset="0"/>
                <a:ea typeface="+mn-lt"/>
                <a:cs typeface="Arial" panose="020B0604020202020204" pitchFamily="34" charset="0"/>
              </a:rPr>
              <a:t>orgány</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včetně</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právních</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policejních</a:t>
            </a:r>
            <a:r>
              <a:rPr lang="en-US">
                <a:latin typeface="Arial" panose="020B0604020202020204" pitchFamily="34" charset="0"/>
                <a:ea typeface="+mn-lt"/>
                <a:cs typeface="Arial" panose="020B0604020202020204" pitchFamily="34" charset="0"/>
              </a:rPr>
              <a:t> a </a:t>
            </a:r>
            <a:r>
              <a:rPr lang="en-US" err="1">
                <a:latin typeface="Arial" panose="020B0604020202020204" pitchFamily="34" charset="0"/>
                <a:ea typeface="+mn-lt"/>
                <a:cs typeface="Arial" panose="020B0604020202020204" pitchFamily="34" charset="0"/>
              </a:rPr>
              <a:t>trestněprávních</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organizací</a:t>
            </a:r>
            <a:r>
              <a:rPr lang="en-US">
                <a:latin typeface="Arial" panose="020B0604020202020204" pitchFamily="34" charset="0"/>
                <a:ea typeface="+mn-lt"/>
                <a:cs typeface="Arial" panose="020B0604020202020204" pitchFamily="34" charset="0"/>
              </a:rPr>
              <a:t>.</a:t>
            </a:r>
          </a:p>
          <a:p>
            <a:pPr marL="285750" indent="-285750">
              <a:buFont typeface="Arial" panose="020B0604020202020204" pitchFamily="34" charset="0"/>
              <a:buChar char="•"/>
            </a:pPr>
            <a:r>
              <a:rPr lang="en-US" b="1" err="1">
                <a:latin typeface="Arial" panose="020B0604020202020204" pitchFamily="34" charset="0"/>
                <a:cs typeface="Arial" panose="020B0604020202020204" pitchFamily="34" charset="0"/>
              </a:rPr>
              <a:t>Neziskový</a:t>
            </a:r>
            <a:r>
              <a:rPr lang="en-US" b="1">
                <a:latin typeface="Arial" panose="020B0604020202020204" pitchFamily="34" charset="0"/>
                <a:cs typeface="Arial" panose="020B0604020202020204" pitchFamily="34" charset="0"/>
              </a:rPr>
              <a:t> </a:t>
            </a:r>
            <a:r>
              <a:rPr lang="en-US" b="1" err="1">
                <a:latin typeface="Arial" panose="020B0604020202020204" pitchFamily="34" charset="0"/>
                <a:cs typeface="Arial" panose="020B0604020202020204" pitchFamily="34" charset="0"/>
              </a:rPr>
              <a:t>sektor</a:t>
            </a:r>
            <a:r>
              <a:rPr lang="en-US">
                <a:latin typeface="Arial" panose="020B0604020202020204" pitchFamily="34" charset="0"/>
                <a:cs typeface="Arial" panose="020B0604020202020204" pitchFamily="34" charset="0"/>
              </a:rPr>
              <a:t> a </a:t>
            </a:r>
            <a:r>
              <a:rPr lang="en-US" err="1">
                <a:latin typeface="Arial" panose="020B0604020202020204" pitchFamily="34" charset="0"/>
                <a:cs typeface="Arial" panose="020B0604020202020204" pitchFamily="34" charset="0"/>
              </a:rPr>
              <a:t>občanské</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organizace</a:t>
            </a:r>
          </a:p>
          <a:p>
            <a:pPr marL="285750" indent="-285750">
              <a:buFont typeface="Arial" panose="020B0604020202020204" pitchFamily="34" charset="0"/>
              <a:buChar char="•"/>
            </a:pPr>
            <a:r>
              <a:rPr lang="en-US" b="1" err="1">
                <a:latin typeface="Arial" panose="020B0604020202020204" pitchFamily="34" charset="0"/>
                <a:ea typeface="+mn-lt"/>
                <a:cs typeface="Arial" panose="020B0604020202020204" pitchFamily="34" charset="0"/>
              </a:rPr>
              <a:t>Studentská</a:t>
            </a:r>
            <a:r>
              <a:rPr lang="en-US" b="1">
                <a:latin typeface="Arial" panose="020B0604020202020204" pitchFamily="34" charset="0"/>
                <a:ea typeface="+mn-lt"/>
                <a:cs typeface="Arial" panose="020B0604020202020204" pitchFamily="34" charset="0"/>
              </a:rPr>
              <a:t> </a:t>
            </a:r>
            <a:r>
              <a:rPr lang="en-US" b="1" err="1">
                <a:latin typeface="Arial" panose="020B0604020202020204" pitchFamily="34" charset="0"/>
                <a:ea typeface="+mn-lt"/>
                <a:cs typeface="Arial" panose="020B0604020202020204" pitchFamily="34" charset="0"/>
              </a:rPr>
              <a:t>sdružení</a:t>
            </a:r>
            <a:r>
              <a:rPr lang="en-US" b="1">
                <a:latin typeface="Arial" panose="020B0604020202020204" pitchFamily="34" charset="0"/>
                <a:ea typeface="+mn-lt"/>
                <a:cs typeface="Arial" panose="020B0604020202020204" pitchFamily="34" charset="0"/>
              </a:rPr>
              <a:t>,</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spolky</a:t>
            </a:r>
            <a:r>
              <a:rPr lang="en-US">
                <a:latin typeface="Arial" panose="020B0604020202020204" pitchFamily="34" charset="0"/>
                <a:ea typeface="+mn-lt"/>
                <a:cs typeface="Arial" panose="020B0604020202020204" pitchFamily="34" charset="0"/>
              </a:rPr>
              <a:t> a </a:t>
            </a:r>
            <a:r>
              <a:rPr lang="en-US" err="1">
                <a:latin typeface="Arial" panose="020B0604020202020204" pitchFamily="34" charset="0"/>
                <a:ea typeface="+mn-lt"/>
                <a:cs typeface="Arial" panose="020B0604020202020204" pitchFamily="34" charset="0"/>
              </a:rPr>
              <a:t>asociace</a:t>
            </a:r>
            <a:endParaRPr lang="en-US" err="1">
              <a:latin typeface="Arial" panose="020B0604020202020204" pitchFamily="34" charset="0"/>
              <a:ea typeface="Open Sans"/>
              <a:cs typeface="Arial" panose="020B0604020202020204" pitchFamily="34" charset="0"/>
            </a:endParaRPr>
          </a:p>
          <a:p>
            <a:pPr marL="285750" indent="-285750">
              <a:buFont typeface="Arial" panose="020B0604020202020204" pitchFamily="34" charset="0"/>
              <a:buChar char="•"/>
            </a:pPr>
            <a:r>
              <a:rPr lang="en-US" b="1" err="1">
                <a:latin typeface="Arial" panose="020B0604020202020204" pitchFamily="34" charset="0"/>
                <a:ea typeface="+mn-lt"/>
                <a:cs typeface="Arial" panose="020B0604020202020204" pitchFamily="34" charset="0"/>
              </a:rPr>
              <a:t>Lokální</a:t>
            </a:r>
            <a:r>
              <a:rPr lang="en-US" b="1">
                <a:latin typeface="Arial" panose="020B0604020202020204" pitchFamily="34" charset="0"/>
                <a:ea typeface="+mn-lt"/>
                <a:cs typeface="Arial" panose="020B0604020202020204" pitchFamily="34" charset="0"/>
              </a:rPr>
              <a:t> </a:t>
            </a:r>
            <a:r>
              <a:rPr lang="en-US" b="1" err="1">
                <a:latin typeface="Arial" panose="020B0604020202020204" pitchFamily="34" charset="0"/>
                <a:ea typeface="+mn-lt"/>
                <a:cs typeface="Arial" panose="020B0604020202020204" pitchFamily="34" charset="0"/>
              </a:rPr>
              <a:t>komunitní</a:t>
            </a:r>
            <a:r>
              <a:rPr lang="en-US" b="1">
                <a:latin typeface="Arial" panose="020B0604020202020204" pitchFamily="34" charset="0"/>
                <a:ea typeface="+mn-lt"/>
                <a:cs typeface="Arial" panose="020B0604020202020204" pitchFamily="34" charset="0"/>
              </a:rPr>
              <a:t> a </a:t>
            </a:r>
            <a:r>
              <a:rPr lang="en-US" b="1" err="1">
                <a:latin typeface="Arial" panose="020B0604020202020204" pitchFamily="34" charset="0"/>
                <a:ea typeface="+mn-lt"/>
                <a:cs typeface="Arial" panose="020B0604020202020204" pitchFamily="34" charset="0"/>
              </a:rPr>
              <a:t>zdravotnické</a:t>
            </a:r>
            <a:r>
              <a:rPr lang="en-US" b="1">
                <a:latin typeface="Arial" panose="020B0604020202020204" pitchFamily="34" charset="0"/>
                <a:ea typeface="+mn-lt"/>
                <a:cs typeface="Arial" panose="020B0604020202020204" pitchFamily="34" charset="0"/>
              </a:rPr>
              <a:t> </a:t>
            </a:r>
            <a:r>
              <a:rPr lang="en-US" b="1" err="1">
                <a:latin typeface="Arial" panose="020B0604020202020204" pitchFamily="34" charset="0"/>
                <a:ea typeface="+mn-lt"/>
                <a:cs typeface="Arial" panose="020B0604020202020204" pitchFamily="34" charset="0"/>
              </a:rPr>
              <a:t>organizace</a:t>
            </a:r>
            <a:r>
              <a:rPr lang="en-US" b="1">
                <a:latin typeface="Arial" panose="020B0604020202020204" pitchFamily="34" charset="0"/>
                <a:ea typeface="+mn-lt"/>
                <a:cs typeface="Arial" panose="020B0604020202020204" pitchFamily="34" charset="0"/>
              </a:rPr>
              <a:t> </a:t>
            </a:r>
            <a:r>
              <a:rPr lang="en-US">
                <a:latin typeface="Arial" panose="020B0604020202020204" pitchFamily="34" charset="0"/>
                <a:ea typeface="+mn-lt"/>
                <a:cs typeface="Arial" panose="020B0604020202020204" pitchFamily="34" charset="0"/>
              </a:rPr>
              <a:t>pro </a:t>
            </a:r>
            <a:r>
              <a:rPr lang="en-US" err="1">
                <a:latin typeface="Arial" panose="020B0604020202020204" pitchFamily="34" charset="0"/>
                <a:ea typeface="+mn-lt"/>
                <a:cs typeface="Arial" panose="020B0604020202020204" pitchFamily="34" charset="0"/>
              </a:rPr>
              <a:t>koordinaci</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služeb</a:t>
            </a:r>
            <a:r>
              <a:rPr lang="en-US">
                <a:latin typeface="Arial" panose="020B0604020202020204" pitchFamily="34" charset="0"/>
                <a:ea typeface="+mn-lt"/>
                <a:cs typeface="Arial" panose="020B0604020202020204" pitchFamily="34" charset="0"/>
              </a:rPr>
              <a:t> a </a:t>
            </a:r>
            <a:r>
              <a:rPr lang="en-US" err="1">
                <a:latin typeface="Arial" panose="020B0604020202020204" pitchFamily="34" charset="0"/>
                <a:ea typeface="+mn-lt"/>
                <a:cs typeface="Arial" panose="020B0604020202020204" pitchFamily="34" charset="0"/>
              </a:rPr>
              <a:t>poskytování</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podpory</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obětem</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genderově</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podmíněné</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násilí</a:t>
            </a:r>
            <a:r>
              <a:rPr lang="en-US">
                <a:latin typeface="Arial" panose="020B0604020202020204" pitchFamily="34" charset="0"/>
                <a:ea typeface="+mn-lt"/>
                <a:cs typeface="Arial" panose="020B0604020202020204" pitchFamily="34" charset="0"/>
              </a:rPr>
              <a:t>.</a:t>
            </a:r>
            <a:endParaRPr lang="en-US">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b="1" err="1">
                <a:latin typeface="Arial" panose="020B0604020202020204" pitchFamily="34" charset="0"/>
                <a:ea typeface="+mn-lt"/>
                <a:cs typeface="Arial" panose="020B0604020202020204" pitchFamily="34" charset="0"/>
              </a:rPr>
              <a:t>Soukromý</a:t>
            </a:r>
            <a:r>
              <a:rPr lang="en-US" b="1">
                <a:latin typeface="Arial" panose="020B0604020202020204" pitchFamily="34" charset="0"/>
                <a:ea typeface="+mn-lt"/>
                <a:cs typeface="Arial" panose="020B0604020202020204" pitchFamily="34" charset="0"/>
              </a:rPr>
              <a:t> </a:t>
            </a:r>
            <a:r>
              <a:rPr lang="en-US" b="1" err="1">
                <a:latin typeface="Arial" panose="020B0604020202020204" pitchFamily="34" charset="0"/>
                <a:ea typeface="+mn-lt"/>
                <a:cs typeface="Arial" panose="020B0604020202020204" pitchFamily="34" charset="0"/>
              </a:rPr>
              <a:t>sektor</a:t>
            </a:r>
            <a:r>
              <a:rPr lang="en-US">
                <a:latin typeface="Arial" panose="020B0604020202020204" pitchFamily="34" charset="0"/>
                <a:ea typeface="+mn-lt"/>
                <a:cs typeface="Arial" panose="020B0604020202020204" pitchFamily="34" charset="0"/>
              </a:rPr>
              <a:t> pro </a:t>
            </a:r>
            <a:r>
              <a:rPr lang="en-US" err="1">
                <a:latin typeface="Arial" panose="020B0604020202020204" pitchFamily="34" charset="0"/>
                <a:ea typeface="+mn-lt"/>
                <a:cs typeface="Arial" panose="020B0604020202020204" pitchFamily="34" charset="0"/>
              </a:rPr>
              <a:t>poskytování</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specifických</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odborných</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znalostí</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např</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školení</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nebo</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vytváření</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specifických</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nástrojů</a:t>
            </a:r>
            <a:r>
              <a:rPr lang="en-US">
                <a:latin typeface="Arial" panose="020B0604020202020204" pitchFamily="34" charset="0"/>
                <a:ea typeface="+mn-lt"/>
                <a:cs typeface="Arial" panose="020B0604020202020204" pitchFamily="34" charset="0"/>
              </a:rPr>
              <a:t> a </a:t>
            </a:r>
            <a:r>
              <a:rPr lang="en-US" err="1">
                <a:latin typeface="Arial" panose="020B0604020202020204" pitchFamily="34" charset="0"/>
                <a:ea typeface="+mn-lt"/>
                <a:cs typeface="Arial" panose="020B0604020202020204" pitchFamily="34" charset="0"/>
              </a:rPr>
              <a:t>zdrojů</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prevence</a:t>
            </a:r>
            <a:r>
              <a:rPr lang="en-US">
                <a:latin typeface="Arial" panose="020B0604020202020204" pitchFamily="34" charset="0"/>
                <a:ea typeface="+mn-lt"/>
                <a:cs typeface="Arial" panose="020B0604020202020204" pitchFamily="34" charset="0"/>
              </a:rPr>
              <a:t>.</a:t>
            </a:r>
            <a:r>
              <a:rPr lang="en-US">
                <a:latin typeface="Arial" panose="020B0604020202020204" pitchFamily="34" charset="0"/>
                <a:cs typeface="Arial" panose="020B0604020202020204" pitchFamily="34" charset="0"/>
              </a:rPr>
              <a:t> </a:t>
            </a:r>
          </a:p>
          <a:p>
            <a:pPr marL="285750" indent="-285750">
              <a:buFont typeface="Arial" panose="020B0604020202020204" pitchFamily="34" charset="0"/>
              <a:buChar char="•"/>
            </a:pPr>
            <a:r>
              <a:rPr lang="en-US" b="1" err="1">
                <a:latin typeface="Arial" panose="020B0604020202020204" pitchFamily="34" charset="0"/>
                <a:ea typeface="+mn-lt"/>
                <a:cs typeface="Arial" panose="020B0604020202020204" pitchFamily="34" charset="0"/>
              </a:rPr>
              <a:t>Další</a:t>
            </a:r>
            <a:r>
              <a:rPr lang="en-US" b="1">
                <a:latin typeface="Arial" panose="020B0604020202020204" pitchFamily="34" charset="0"/>
                <a:ea typeface="+mn-lt"/>
                <a:cs typeface="Arial" panose="020B0604020202020204" pitchFamily="34" charset="0"/>
              </a:rPr>
              <a:t> </a:t>
            </a:r>
            <a:r>
              <a:rPr lang="en-US" b="1" err="1">
                <a:latin typeface="Arial" panose="020B0604020202020204" pitchFamily="34" charset="0"/>
                <a:ea typeface="+mn-lt"/>
                <a:cs typeface="Arial" panose="020B0604020202020204" pitchFamily="34" charset="0"/>
              </a:rPr>
              <a:t>vysokoškolské</a:t>
            </a:r>
            <a:r>
              <a:rPr lang="en-US" b="1">
                <a:latin typeface="Arial" panose="020B0604020202020204" pitchFamily="34" charset="0"/>
                <a:ea typeface="+mn-lt"/>
                <a:cs typeface="Arial" panose="020B0604020202020204" pitchFamily="34" charset="0"/>
              </a:rPr>
              <a:t> a </a:t>
            </a:r>
            <a:r>
              <a:rPr lang="en-US" b="1" err="1">
                <a:latin typeface="Arial" panose="020B0604020202020204" pitchFamily="34" charset="0"/>
                <a:ea typeface="+mn-lt"/>
                <a:cs typeface="Arial" panose="020B0604020202020204" pitchFamily="34" charset="0"/>
              </a:rPr>
              <a:t>výzkumné</a:t>
            </a:r>
            <a:r>
              <a:rPr lang="en-US" b="1">
                <a:latin typeface="Arial" panose="020B0604020202020204" pitchFamily="34" charset="0"/>
                <a:ea typeface="+mn-lt"/>
                <a:cs typeface="Arial" panose="020B0604020202020204" pitchFamily="34" charset="0"/>
              </a:rPr>
              <a:t> </a:t>
            </a:r>
            <a:r>
              <a:rPr lang="en-US" b="1" err="1">
                <a:latin typeface="Arial" panose="020B0604020202020204" pitchFamily="34" charset="0"/>
                <a:ea typeface="+mn-lt"/>
                <a:cs typeface="Arial" panose="020B0604020202020204" pitchFamily="34" charset="0"/>
              </a:rPr>
              <a:t>institutce</a:t>
            </a:r>
            <a:r>
              <a:rPr lang="en-US">
                <a:latin typeface="Arial" panose="020B0604020202020204" pitchFamily="34" charset="0"/>
                <a:ea typeface="+mn-lt"/>
                <a:cs typeface="Arial" panose="020B0604020202020204" pitchFamily="34" charset="0"/>
              </a:rPr>
              <a:t> za </a:t>
            </a:r>
            <a:r>
              <a:rPr lang="en-US" err="1">
                <a:latin typeface="Arial" panose="020B0604020202020204" pitchFamily="34" charset="0"/>
                <a:ea typeface="+mn-lt"/>
                <a:cs typeface="Arial" panose="020B0604020202020204" pitchFamily="34" charset="0"/>
              </a:rPr>
              <a:t>účelem</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vzájemného</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učení</a:t>
            </a:r>
            <a:r>
              <a:rPr lang="en-US">
                <a:latin typeface="Arial" panose="020B0604020202020204" pitchFamily="34" charset="0"/>
                <a:ea typeface="+mn-lt"/>
                <a:cs typeface="Arial" panose="020B0604020202020204" pitchFamily="34" charset="0"/>
              </a:rPr>
              <a:t> a </a:t>
            </a:r>
            <a:r>
              <a:rPr lang="en-US" err="1">
                <a:latin typeface="Arial" panose="020B0604020202020204" pitchFamily="34" charset="0"/>
                <a:ea typeface="+mn-lt"/>
                <a:cs typeface="Arial" panose="020B0604020202020204" pitchFamily="34" charset="0"/>
              </a:rPr>
              <a:t>výměny</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osvědčených</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postupů</a:t>
            </a:r>
            <a:r>
              <a:rPr lang="en-US">
                <a:latin typeface="Arial" panose="020B0604020202020204" pitchFamily="34" charset="0"/>
                <a:ea typeface="+mn-lt"/>
                <a:cs typeface="Arial" panose="020B0604020202020204" pitchFamily="34" charset="0"/>
              </a:rPr>
              <a:t> a </a:t>
            </a:r>
            <a:r>
              <a:rPr lang="en-US" err="1">
                <a:latin typeface="Arial" panose="020B0604020202020204" pitchFamily="34" charset="0"/>
                <a:ea typeface="+mn-lt"/>
                <a:cs typeface="Arial" panose="020B0604020202020204" pitchFamily="34" charset="0"/>
              </a:rPr>
              <a:t>znalostí</a:t>
            </a:r>
            <a:r>
              <a:rPr lang="en-US">
                <a:latin typeface="Arial" panose="020B0604020202020204" pitchFamily="34" charset="0"/>
                <a:ea typeface="+mn-lt"/>
                <a:cs typeface="Arial" panose="020B0604020202020204" pitchFamily="34" charset="0"/>
              </a:rPr>
              <a:t>.</a:t>
            </a:r>
            <a:endParaRPr lang="LID4096">
              <a:latin typeface="Arial" panose="020B0604020202020204" pitchFamily="34" charset="0"/>
              <a:ea typeface="+mn-lt"/>
              <a:cs typeface="Arial" panose="020B0604020202020204" pitchFamily="34" charset="0"/>
            </a:endParaRPr>
          </a:p>
        </p:txBody>
      </p:sp>
    </p:spTree>
    <p:extLst>
      <p:ext uri="{BB962C8B-B14F-4D97-AF65-F5344CB8AC3E}">
        <p14:creationId xmlns:p14="http://schemas.microsoft.com/office/powerpoint/2010/main" val="156482182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F55F6C9-001B-288E-B150-7E4E02B9E556}"/>
              </a:ext>
            </a:extLst>
          </p:cNvPr>
          <p:cNvSpPr>
            <a:spLocks noGrp="1"/>
          </p:cNvSpPr>
          <p:nvPr>
            <p:ph type="title"/>
          </p:nvPr>
        </p:nvSpPr>
        <p:spPr>
          <a:xfrm>
            <a:off x="1052512" y="1129932"/>
            <a:ext cx="10086975" cy="778381"/>
          </a:xfrm>
        </p:spPr>
        <p:txBody>
          <a:bodyPr/>
          <a:lstStyle/>
          <a:p>
            <a:r>
              <a:rPr lang="en-US" b="1" err="1"/>
              <a:t>Tipy</a:t>
            </a:r>
            <a:r>
              <a:rPr lang="en-US" b="1"/>
              <a:t> jak </a:t>
            </a:r>
            <a:r>
              <a:rPr lang="en-US" b="1" err="1"/>
              <a:t>na</a:t>
            </a:r>
            <a:r>
              <a:rPr lang="en-US" b="1"/>
              <a:t> </a:t>
            </a:r>
            <a:r>
              <a:rPr lang="en-US" b="1" err="1"/>
              <a:t>Partnerství</a:t>
            </a:r>
            <a:endParaRPr lang="cs-CZ" err="1"/>
          </a:p>
        </p:txBody>
      </p:sp>
      <p:sp>
        <p:nvSpPr>
          <p:cNvPr id="5" name="TextBox 4">
            <a:extLst>
              <a:ext uri="{FF2B5EF4-FFF2-40B4-BE49-F238E27FC236}">
                <a16:creationId xmlns:a16="http://schemas.microsoft.com/office/drawing/2014/main" id="{A75F3607-B0DF-1695-7F6A-24044B9C130F}"/>
              </a:ext>
            </a:extLst>
          </p:cNvPr>
          <p:cNvSpPr txBox="1"/>
          <p:nvPr/>
        </p:nvSpPr>
        <p:spPr>
          <a:xfrm>
            <a:off x="1052512" y="2420006"/>
            <a:ext cx="4789488" cy="646331"/>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GB" err="1">
                <a:latin typeface="Arial" panose="020B0604020202020204" pitchFamily="34" charset="0"/>
                <a:ea typeface="+mn-lt"/>
                <a:cs typeface="Arial" panose="020B0604020202020204" pitchFamily="34" charset="0"/>
              </a:rPr>
              <a:t>Připojte</a:t>
            </a:r>
            <a:r>
              <a:rPr lang="en-GB">
                <a:latin typeface="Arial" panose="020B0604020202020204" pitchFamily="34" charset="0"/>
                <a:ea typeface="+mn-lt"/>
                <a:cs typeface="Arial" panose="020B0604020202020204" pitchFamily="34" charset="0"/>
              </a:rPr>
              <a:t> se k </a:t>
            </a:r>
            <a:r>
              <a:rPr lang="en-GB" err="1">
                <a:latin typeface="Arial" panose="020B0604020202020204" pitchFamily="34" charset="0"/>
                <a:ea typeface="+mn-lt"/>
                <a:cs typeface="Arial" panose="020B0604020202020204" pitchFamily="34" charset="0"/>
              </a:rPr>
              <a:t>evropské</a:t>
            </a:r>
            <a:r>
              <a:rPr lang="en-GB">
                <a:latin typeface="Arial" panose="020B0604020202020204" pitchFamily="34" charset="0"/>
                <a:ea typeface="+mn-lt"/>
                <a:cs typeface="Arial" panose="020B0604020202020204" pitchFamily="34" charset="0"/>
              </a:rPr>
              <a:t> </a:t>
            </a:r>
            <a:r>
              <a:rPr lang="en-GB" err="1">
                <a:latin typeface="Arial" panose="020B0604020202020204" pitchFamily="34" charset="0"/>
                <a:ea typeface="+mn-lt"/>
                <a:cs typeface="Arial" panose="020B0604020202020204" pitchFamily="34" charset="0"/>
              </a:rPr>
              <a:t>alianci</a:t>
            </a:r>
            <a:r>
              <a:rPr lang="en-GB">
                <a:latin typeface="Arial" panose="020B0604020202020204" pitchFamily="34" charset="0"/>
                <a:ea typeface="+mn-lt"/>
                <a:cs typeface="Arial" panose="020B0604020202020204" pitchFamily="34" charset="0"/>
              </a:rPr>
              <a:t> </a:t>
            </a:r>
            <a:r>
              <a:rPr lang="en-GB" err="1">
                <a:latin typeface="Arial" panose="020B0604020202020204" pitchFamily="34" charset="0"/>
                <a:ea typeface="+mn-lt"/>
                <a:cs typeface="Arial" panose="020B0604020202020204" pitchFamily="34" charset="0"/>
              </a:rPr>
              <a:t>nebo</a:t>
            </a:r>
            <a:r>
              <a:rPr lang="en-GB">
                <a:latin typeface="Arial" panose="020B0604020202020204" pitchFamily="34" charset="0"/>
                <a:ea typeface="+mn-lt"/>
                <a:cs typeface="Arial" panose="020B0604020202020204" pitchFamily="34" charset="0"/>
              </a:rPr>
              <a:t> </a:t>
            </a:r>
            <a:r>
              <a:rPr lang="en-GB" err="1">
                <a:latin typeface="Arial" panose="020B0604020202020204" pitchFamily="34" charset="0"/>
                <a:ea typeface="+mn-lt"/>
                <a:cs typeface="Arial" panose="020B0604020202020204" pitchFamily="34" charset="0"/>
              </a:rPr>
              <a:t>mezinárodnímu</a:t>
            </a:r>
            <a:r>
              <a:rPr lang="en-GB">
                <a:latin typeface="Arial" panose="020B0604020202020204" pitchFamily="34" charset="0"/>
                <a:ea typeface="+mn-lt"/>
                <a:cs typeface="Arial" panose="020B0604020202020204" pitchFamily="34" charset="0"/>
              </a:rPr>
              <a:t> </a:t>
            </a:r>
            <a:r>
              <a:rPr lang="en-GB" err="1">
                <a:latin typeface="Arial" panose="020B0604020202020204" pitchFamily="34" charset="0"/>
                <a:ea typeface="+mn-lt"/>
                <a:cs typeface="Arial" panose="020B0604020202020204" pitchFamily="34" charset="0"/>
              </a:rPr>
              <a:t>projektu</a:t>
            </a:r>
            <a:r>
              <a:rPr lang="en-GB">
                <a:latin typeface="Arial" panose="020B0604020202020204" pitchFamily="34" charset="0"/>
                <a:ea typeface="+mn-lt"/>
                <a:cs typeface="Arial" panose="020B0604020202020204" pitchFamily="34" charset="0"/>
              </a:rPr>
              <a:t>.</a:t>
            </a:r>
            <a:endParaRPr lang="cs-CZ">
              <a:latin typeface="Arial" panose="020B0604020202020204" pitchFamily="34" charset="0"/>
              <a:ea typeface="+mn-lt"/>
              <a:cs typeface="Arial" panose="020B0604020202020204" pitchFamily="34" charset="0"/>
            </a:endParaRPr>
          </a:p>
        </p:txBody>
      </p:sp>
      <p:sp>
        <p:nvSpPr>
          <p:cNvPr id="6" name="TextBox 5">
            <a:extLst>
              <a:ext uri="{FF2B5EF4-FFF2-40B4-BE49-F238E27FC236}">
                <a16:creationId xmlns:a16="http://schemas.microsoft.com/office/drawing/2014/main" id="{5E0747CC-7650-8558-2369-3097FF1227C9}"/>
              </a:ext>
            </a:extLst>
          </p:cNvPr>
          <p:cNvSpPr txBox="1"/>
          <p:nvPr/>
        </p:nvSpPr>
        <p:spPr>
          <a:xfrm>
            <a:off x="1052512" y="3518745"/>
            <a:ext cx="4587317" cy="923330"/>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US" err="1">
                <a:latin typeface="Arial" panose="020B0604020202020204" pitchFamily="34" charset="0"/>
                <a:ea typeface="+mn-lt"/>
                <a:cs typeface="Arial" panose="020B0604020202020204" pitchFamily="34" charset="0"/>
              </a:rPr>
              <a:t>Využijte</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všech</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možností</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financování</a:t>
            </a:r>
            <a:r>
              <a:rPr lang="en-US">
                <a:latin typeface="Arial" panose="020B0604020202020204" pitchFamily="34" charset="0"/>
                <a:ea typeface="+mn-lt"/>
                <a:cs typeface="Arial" panose="020B0604020202020204" pitchFamily="34" charset="0"/>
              </a:rPr>
              <a:t> za </a:t>
            </a:r>
            <a:r>
              <a:rPr lang="en-US" err="1">
                <a:latin typeface="Arial" panose="020B0604020202020204" pitchFamily="34" charset="0"/>
                <a:ea typeface="+mn-lt"/>
                <a:cs typeface="Arial" panose="020B0604020202020204" pitchFamily="34" charset="0"/>
              </a:rPr>
              <a:t>účelem</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navazování</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partnerství</a:t>
            </a:r>
            <a:r>
              <a:rPr lang="en-US">
                <a:latin typeface="Arial" panose="020B0604020202020204" pitchFamily="34" charset="0"/>
                <a:ea typeface="+mn-lt"/>
                <a:cs typeface="Arial" panose="020B0604020202020204" pitchFamily="34" charset="0"/>
              </a:rPr>
              <a:t> s </a:t>
            </a:r>
            <a:r>
              <a:rPr lang="en-US" err="1">
                <a:latin typeface="Arial" panose="020B0604020202020204" pitchFamily="34" charset="0"/>
                <a:ea typeface="+mn-lt"/>
                <a:cs typeface="Arial" panose="020B0604020202020204" pitchFamily="34" charset="0"/>
              </a:rPr>
              <a:t>dalšími</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subjekty</a:t>
            </a:r>
            <a:r>
              <a:rPr lang="en-US">
                <a:latin typeface="Arial" panose="020B0604020202020204" pitchFamily="34" charset="0"/>
                <a:ea typeface="+mn-lt"/>
                <a:cs typeface="Arial" panose="020B0604020202020204" pitchFamily="34" charset="0"/>
              </a:rPr>
              <a:t>.</a:t>
            </a:r>
          </a:p>
        </p:txBody>
      </p:sp>
      <p:sp>
        <p:nvSpPr>
          <p:cNvPr id="7" name="TextBox 6">
            <a:extLst>
              <a:ext uri="{FF2B5EF4-FFF2-40B4-BE49-F238E27FC236}">
                <a16:creationId xmlns:a16="http://schemas.microsoft.com/office/drawing/2014/main" id="{C6CF0578-C02E-DF99-84AF-CF69A37CC31F}"/>
              </a:ext>
            </a:extLst>
          </p:cNvPr>
          <p:cNvSpPr txBox="1"/>
          <p:nvPr/>
        </p:nvSpPr>
        <p:spPr>
          <a:xfrm>
            <a:off x="7040931" y="2372545"/>
            <a:ext cx="4591050" cy="1200329"/>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US" err="1">
                <a:latin typeface="Arial" panose="020B0604020202020204" pitchFamily="34" charset="0"/>
                <a:ea typeface="+mn-lt"/>
                <a:cs typeface="Arial" panose="020B0604020202020204" pitchFamily="34" charset="0"/>
              </a:rPr>
              <a:t>Nespoléhejte</a:t>
            </a:r>
            <a:r>
              <a:rPr lang="en-US">
                <a:latin typeface="Arial" panose="020B0604020202020204" pitchFamily="34" charset="0"/>
                <a:ea typeface="+mn-lt"/>
                <a:cs typeface="Arial" panose="020B0604020202020204" pitchFamily="34" charset="0"/>
              </a:rPr>
              <a:t> se </a:t>
            </a:r>
            <a:r>
              <a:rPr lang="en-US" err="1">
                <a:latin typeface="Arial" panose="020B0604020202020204" pitchFamily="34" charset="0"/>
                <a:ea typeface="+mn-lt"/>
                <a:cs typeface="Arial" panose="020B0604020202020204" pitchFamily="34" charset="0"/>
              </a:rPr>
              <a:t>na</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neplacené</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dobrovolnictvo</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Formalizujte</a:t>
            </a:r>
            <a:r>
              <a:rPr lang="en-US">
                <a:latin typeface="Arial" panose="020B0604020202020204" pitchFamily="34" charset="0"/>
                <a:ea typeface="+mn-lt"/>
                <a:cs typeface="Arial" panose="020B0604020202020204" pitchFamily="34" charset="0"/>
              </a:rPr>
              <a:t> a </a:t>
            </a:r>
            <a:r>
              <a:rPr lang="en-US" err="1">
                <a:latin typeface="Arial" panose="020B0604020202020204" pitchFamily="34" charset="0"/>
                <a:ea typeface="+mn-lt"/>
                <a:cs typeface="Arial" panose="020B0604020202020204" pitchFamily="34" charset="0"/>
              </a:rPr>
              <a:t>uznávejte</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pozice</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věnující</a:t>
            </a:r>
            <a:r>
              <a:rPr lang="en-US">
                <a:latin typeface="Arial" panose="020B0604020202020204" pitchFamily="34" charset="0"/>
                <a:ea typeface="+mn-lt"/>
                <a:cs typeface="Arial" panose="020B0604020202020204" pitchFamily="34" charset="0"/>
              </a:rPr>
              <a:t> se </a:t>
            </a:r>
            <a:r>
              <a:rPr lang="en-US" err="1">
                <a:latin typeface="Arial" panose="020B0604020202020204" pitchFamily="34" charset="0"/>
                <a:ea typeface="+mn-lt"/>
                <a:cs typeface="Arial" panose="020B0604020202020204" pitchFamily="34" charset="0"/>
              </a:rPr>
              <a:t>řešení</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genderově</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podmíněného</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násilí</a:t>
            </a:r>
            <a:r>
              <a:rPr lang="en-US">
                <a:latin typeface="Arial" panose="020B0604020202020204" pitchFamily="34" charset="0"/>
                <a:ea typeface="+mn-lt"/>
                <a:cs typeface="Arial" panose="020B0604020202020204" pitchFamily="34" charset="0"/>
              </a:rPr>
              <a:t>.</a:t>
            </a:r>
          </a:p>
        </p:txBody>
      </p:sp>
      <p:sp>
        <p:nvSpPr>
          <p:cNvPr id="8" name="Shape 2549">
            <a:extLst>
              <a:ext uri="{FF2B5EF4-FFF2-40B4-BE49-F238E27FC236}">
                <a16:creationId xmlns:a16="http://schemas.microsoft.com/office/drawing/2014/main" id="{A2FDC339-6421-4004-6A6A-5B9195859103}"/>
              </a:ext>
            </a:extLst>
          </p:cNvPr>
          <p:cNvSpPr/>
          <p:nvPr/>
        </p:nvSpPr>
        <p:spPr>
          <a:xfrm>
            <a:off x="384408" y="4706419"/>
            <a:ext cx="494995" cy="48317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1291"/>
                </a:moveTo>
                <a:cubicBezTo>
                  <a:pt x="10529" y="11291"/>
                  <a:pt x="10309" y="11072"/>
                  <a:pt x="10309" y="10800"/>
                </a:cubicBezTo>
                <a:cubicBezTo>
                  <a:pt x="10309" y="10529"/>
                  <a:pt x="10529" y="10309"/>
                  <a:pt x="10800" y="10309"/>
                </a:cubicBezTo>
                <a:cubicBezTo>
                  <a:pt x="11071" y="10309"/>
                  <a:pt x="11291" y="10529"/>
                  <a:pt x="11291" y="10800"/>
                </a:cubicBezTo>
                <a:cubicBezTo>
                  <a:pt x="11291" y="11072"/>
                  <a:pt x="11071" y="11291"/>
                  <a:pt x="10800" y="11291"/>
                </a:cubicBezTo>
                <a:moveTo>
                  <a:pt x="10800" y="9327"/>
                </a:moveTo>
                <a:cubicBezTo>
                  <a:pt x="9986" y="9327"/>
                  <a:pt x="9327" y="9987"/>
                  <a:pt x="9327" y="10800"/>
                </a:cubicBezTo>
                <a:cubicBezTo>
                  <a:pt x="9327" y="11614"/>
                  <a:pt x="9986" y="12273"/>
                  <a:pt x="10800" y="12273"/>
                </a:cubicBezTo>
                <a:cubicBezTo>
                  <a:pt x="11614" y="12273"/>
                  <a:pt x="12273" y="11614"/>
                  <a:pt x="12273" y="10800"/>
                </a:cubicBezTo>
                <a:cubicBezTo>
                  <a:pt x="12273" y="9987"/>
                  <a:pt x="11614" y="9327"/>
                  <a:pt x="10800" y="9327"/>
                </a:cubicBezTo>
                <a:moveTo>
                  <a:pt x="5400" y="11291"/>
                </a:moveTo>
                <a:cubicBezTo>
                  <a:pt x="5129" y="11291"/>
                  <a:pt x="4909" y="11072"/>
                  <a:pt x="4909" y="10800"/>
                </a:cubicBezTo>
                <a:cubicBezTo>
                  <a:pt x="4909" y="10529"/>
                  <a:pt x="5129" y="10309"/>
                  <a:pt x="5400" y="10309"/>
                </a:cubicBezTo>
                <a:cubicBezTo>
                  <a:pt x="5671" y="10309"/>
                  <a:pt x="5891" y="10529"/>
                  <a:pt x="5891" y="10800"/>
                </a:cubicBezTo>
                <a:cubicBezTo>
                  <a:pt x="5891" y="11072"/>
                  <a:pt x="5671" y="11291"/>
                  <a:pt x="5400" y="11291"/>
                </a:cubicBezTo>
                <a:moveTo>
                  <a:pt x="5400" y="9327"/>
                </a:moveTo>
                <a:cubicBezTo>
                  <a:pt x="4586" y="9327"/>
                  <a:pt x="3927" y="9987"/>
                  <a:pt x="3927" y="10800"/>
                </a:cubicBezTo>
                <a:cubicBezTo>
                  <a:pt x="3927" y="11614"/>
                  <a:pt x="4586" y="12273"/>
                  <a:pt x="5400" y="12273"/>
                </a:cubicBezTo>
                <a:cubicBezTo>
                  <a:pt x="6214" y="12273"/>
                  <a:pt x="6873" y="11614"/>
                  <a:pt x="6873" y="10800"/>
                </a:cubicBezTo>
                <a:cubicBezTo>
                  <a:pt x="6873" y="9987"/>
                  <a:pt x="6214" y="9327"/>
                  <a:pt x="5400" y="9327"/>
                </a:cubicBezTo>
                <a:moveTo>
                  <a:pt x="16200" y="11291"/>
                </a:moveTo>
                <a:cubicBezTo>
                  <a:pt x="15929" y="11291"/>
                  <a:pt x="15709" y="11072"/>
                  <a:pt x="15709" y="10800"/>
                </a:cubicBezTo>
                <a:cubicBezTo>
                  <a:pt x="15709" y="10529"/>
                  <a:pt x="15929" y="10309"/>
                  <a:pt x="16200" y="10309"/>
                </a:cubicBezTo>
                <a:cubicBezTo>
                  <a:pt x="16471" y="10309"/>
                  <a:pt x="16691" y="10529"/>
                  <a:pt x="16691" y="10800"/>
                </a:cubicBezTo>
                <a:cubicBezTo>
                  <a:pt x="16691" y="11072"/>
                  <a:pt x="16471" y="11291"/>
                  <a:pt x="16200" y="11291"/>
                </a:cubicBezTo>
                <a:moveTo>
                  <a:pt x="16200" y="9327"/>
                </a:moveTo>
                <a:cubicBezTo>
                  <a:pt x="15386" y="9327"/>
                  <a:pt x="14727" y="9987"/>
                  <a:pt x="14727" y="10800"/>
                </a:cubicBezTo>
                <a:cubicBezTo>
                  <a:pt x="14727" y="11614"/>
                  <a:pt x="15386" y="12273"/>
                  <a:pt x="16200" y="12273"/>
                </a:cubicBezTo>
                <a:cubicBezTo>
                  <a:pt x="17014" y="12273"/>
                  <a:pt x="17673" y="11614"/>
                  <a:pt x="17673" y="10800"/>
                </a:cubicBezTo>
                <a:cubicBezTo>
                  <a:pt x="17673" y="9987"/>
                  <a:pt x="17014" y="9327"/>
                  <a:pt x="16200" y="9327"/>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9" name="Shape 2554">
            <a:extLst>
              <a:ext uri="{FF2B5EF4-FFF2-40B4-BE49-F238E27FC236}">
                <a16:creationId xmlns:a16="http://schemas.microsoft.com/office/drawing/2014/main" id="{16072131-5BC6-344D-548A-5C6D9E45FBF4}"/>
              </a:ext>
            </a:extLst>
          </p:cNvPr>
          <p:cNvSpPr/>
          <p:nvPr/>
        </p:nvSpPr>
        <p:spPr>
          <a:xfrm>
            <a:off x="351923" y="3591859"/>
            <a:ext cx="494994" cy="483175"/>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0" name="Shape 2550">
            <a:extLst>
              <a:ext uri="{FF2B5EF4-FFF2-40B4-BE49-F238E27FC236}">
                <a16:creationId xmlns:a16="http://schemas.microsoft.com/office/drawing/2014/main" id="{1E28C929-604A-24B1-64BA-CEB14EAE8AAE}"/>
              </a:ext>
            </a:extLst>
          </p:cNvPr>
          <p:cNvSpPr/>
          <p:nvPr/>
        </p:nvSpPr>
        <p:spPr>
          <a:xfrm>
            <a:off x="6401312" y="4013532"/>
            <a:ext cx="364164" cy="366658"/>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1" name="Shape 2616">
            <a:extLst>
              <a:ext uri="{FF2B5EF4-FFF2-40B4-BE49-F238E27FC236}">
                <a16:creationId xmlns:a16="http://schemas.microsoft.com/office/drawing/2014/main" id="{F77A6B29-F79D-AB6D-4FD9-D24F7B55EF74}"/>
              </a:ext>
            </a:extLst>
          </p:cNvPr>
          <p:cNvSpPr/>
          <p:nvPr/>
        </p:nvSpPr>
        <p:spPr>
          <a:xfrm>
            <a:off x="6389124" y="2477449"/>
            <a:ext cx="388540" cy="382961"/>
          </a:xfrm>
          <a:custGeom>
            <a:avLst/>
            <a:gdLst/>
            <a:ahLst/>
            <a:cxnLst>
              <a:cxn ang="0">
                <a:pos x="wd2" y="hd2"/>
              </a:cxn>
              <a:cxn ang="5400000">
                <a:pos x="wd2" y="hd2"/>
              </a:cxn>
              <a:cxn ang="10800000">
                <a:pos x="wd2" y="hd2"/>
              </a:cxn>
              <a:cxn ang="16200000">
                <a:pos x="wd2" y="hd2"/>
              </a:cxn>
            </a:cxnLst>
            <a:rect l="0" t="0" r="r" b="b"/>
            <a:pathLst>
              <a:path w="21600" h="21600" extrusionOk="0">
                <a:moveTo>
                  <a:pt x="1016" y="20520"/>
                </a:moveTo>
                <a:cubicBezTo>
                  <a:pt x="1258" y="18675"/>
                  <a:pt x="2752" y="17923"/>
                  <a:pt x="4191" y="17361"/>
                </a:cubicBezTo>
                <a:cubicBezTo>
                  <a:pt x="5156" y="17087"/>
                  <a:pt x="6884" y="15971"/>
                  <a:pt x="6884" y="13567"/>
                </a:cubicBezTo>
                <a:cubicBezTo>
                  <a:pt x="6884" y="11510"/>
                  <a:pt x="6113" y="10507"/>
                  <a:pt x="5698" y="9969"/>
                </a:cubicBezTo>
                <a:cubicBezTo>
                  <a:pt x="5646" y="9902"/>
                  <a:pt x="5599" y="9842"/>
                  <a:pt x="5562" y="9786"/>
                </a:cubicBezTo>
                <a:cubicBezTo>
                  <a:pt x="5550" y="9769"/>
                  <a:pt x="5538" y="9752"/>
                  <a:pt x="5526" y="9735"/>
                </a:cubicBezTo>
                <a:cubicBezTo>
                  <a:pt x="5491" y="9662"/>
                  <a:pt x="5297" y="9177"/>
                  <a:pt x="5553" y="8011"/>
                </a:cubicBezTo>
                <a:cubicBezTo>
                  <a:pt x="5604" y="7777"/>
                  <a:pt x="5583" y="7531"/>
                  <a:pt x="5493" y="7312"/>
                </a:cubicBezTo>
                <a:cubicBezTo>
                  <a:pt x="5249" y="6721"/>
                  <a:pt x="4603" y="5151"/>
                  <a:pt x="5035" y="3988"/>
                </a:cubicBezTo>
                <a:cubicBezTo>
                  <a:pt x="5619" y="2411"/>
                  <a:pt x="6140" y="2099"/>
                  <a:pt x="7085" y="1642"/>
                </a:cubicBezTo>
                <a:cubicBezTo>
                  <a:pt x="7132" y="1619"/>
                  <a:pt x="7177" y="1592"/>
                  <a:pt x="7220" y="1562"/>
                </a:cubicBezTo>
                <a:cubicBezTo>
                  <a:pt x="7458" y="1393"/>
                  <a:pt x="8233" y="1080"/>
                  <a:pt x="9029" y="1080"/>
                </a:cubicBezTo>
                <a:cubicBezTo>
                  <a:pt x="9467" y="1080"/>
                  <a:pt x="9840" y="1172"/>
                  <a:pt x="10137" y="1353"/>
                </a:cubicBezTo>
                <a:cubicBezTo>
                  <a:pt x="10491" y="1569"/>
                  <a:pt x="10825" y="1968"/>
                  <a:pt x="11308" y="3213"/>
                </a:cubicBezTo>
                <a:cubicBezTo>
                  <a:pt x="11991" y="4974"/>
                  <a:pt x="11820" y="6477"/>
                  <a:pt x="11347" y="7186"/>
                </a:cubicBezTo>
                <a:cubicBezTo>
                  <a:pt x="11175" y="7442"/>
                  <a:pt x="11116" y="7769"/>
                  <a:pt x="11184" y="8078"/>
                </a:cubicBezTo>
                <a:cubicBezTo>
                  <a:pt x="11422" y="9164"/>
                  <a:pt x="11247" y="9602"/>
                  <a:pt x="11210" y="9679"/>
                </a:cubicBezTo>
                <a:cubicBezTo>
                  <a:pt x="11181" y="9712"/>
                  <a:pt x="11153" y="9748"/>
                  <a:pt x="11129" y="9786"/>
                </a:cubicBezTo>
                <a:cubicBezTo>
                  <a:pt x="11091" y="9842"/>
                  <a:pt x="11044" y="9902"/>
                  <a:pt x="10992" y="9969"/>
                </a:cubicBezTo>
                <a:cubicBezTo>
                  <a:pt x="10578" y="10507"/>
                  <a:pt x="9806" y="11510"/>
                  <a:pt x="9806" y="13567"/>
                </a:cubicBezTo>
                <a:cubicBezTo>
                  <a:pt x="9806" y="15972"/>
                  <a:pt x="11535" y="17087"/>
                  <a:pt x="12500" y="17361"/>
                </a:cubicBezTo>
                <a:cubicBezTo>
                  <a:pt x="13925" y="17916"/>
                  <a:pt x="15432" y="18665"/>
                  <a:pt x="15675" y="20520"/>
                </a:cubicBezTo>
                <a:cubicBezTo>
                  <a:pt x="15675" y="20520"/>
                  <a:pt x="1016" y="20520"/>
                  <a:pt x="1016" y="20520"/>
                </a:cubicBezTo>
                <a:close/>
                <a:moveTo>
                  <a:pt x="12782" y="16326"/>
                </a:moveTo>
                <a:cubicBezTo>
                  <a:pt x="12782" y="16326"/>
                  <a:pt x="10788" y="15813"/>
                  <a:pt x="10788" y="13567"/>
                </a:cubicBezTo>
                <a:cubicBezTo>
                  <a:pt x="10788" y="11595"/>
                  <a:pt x="11607" y="10900"/>
                  <a:pt x="11923" y="10420"/>
                </a:cubicBezTo>
                <a:cubicBezTo>
                  <a:pt x="11923" y="10420"/>
                  <a:pt x="12573" y="9806"/>
                  <a:pt x="12138" y="7825"/>
                </a:cubicBezTo>
                <a:cubicBezTo>
                  <a:pt x="12863" y="6740"/>
                  <a:pt x="12999" y="4821"/>
                  <a:pt x="12211" y="2789"/>
                </a:cubicBezTo>
                <a:cubicBezTo>
                  <a:pt x="11716" y="1514"/>
                  <a:pt x="11279" y="815"/>
                  <a:pt x="10613" y="409"/>
                </a:cubicBezTo>
                <a:cubicBezTo>
                  <a:pt x="10124" y="111"/>
                  <a:pt x="9569" y="0"/>
                  <a:pt x="9029" y="0"/>
                </a:cubicBezTo>
                <a:cubicBezTo>
                  <a:pt x="8023" y="0"/>
                  <a:pt x="7070" y="384"/>
                  <a:pt x="6690" y="653"/>
                </a:cubicBezTo>
                <a:cubicBezTo>
                  <a:pt x="5576" y="1192"/>
                  <a:pt x="4828" y="1688"/>
                  <a:pt x="4126" y="3579"/>
                </a:cubicBezTo>
                <a:cubicBezTo>
                  <a:pt x="3556" y="5114"/>
                  <a:pt x="4241" y="6891"/>
                  <a:pt x="4598" y="7757"/>
                </a:cubicBezTo>
                <a:cubicBezTo>
                  <a:pt x="4163" y="9739"/>
                  <a:pt x="4767" y="10420"/>
                  <a:pt x="4767" y="10420"/>
                </a:cubicBezTo>
                <a:cubicBezTo>
                  <a:pt x="5083" y="10900"/>
                  <a:pt x="5903" y="11595"/>
                  <a:pt x="5903" y="13567"/>
                </a:cubicBezTo>
                <a:cubicBezTo>
                  <a:pt x="5903" y="15813"/>
                  <a:pt x="3909" y="16326"/>
                  <a:pt x="3909" y="16326"/>
                </a:cubicBezTo>
                <a:cubicBezTo>
                  <a:pt x="2642" y="16817"/>
                  <a:pt x="0" y="17821"/>
                  <a:pt x="0" y="21060"/>
                </a:cubicBezTo>
                <a:cubicBezTo>
                  <a:pt x="0" y="21060"/>
                  <a:pt x="0" y="21600"/>
                  <a:pt x="491" y="21600"/>
                </a:cubicBezTo>
                <a:lnTo>
                  <a:pt x="16200" y="21600"/>
                </a:lnTo>
                <a:cubicBezTo>
                  <a:pt x="16691" y="21600"/>
                  <a:pt x="16691" y="21060"/>
                  <a:pt x="16691" y="21060"/>
                </a:cubicBezTo>
                <a:cubicBezTo>
                  <a:pt x="16691" y="17821"/>
                  <a:pt x="14048" y="16817"/>
                  <a:pt x="12782" y="16326"/>
                </a:cubicBezTo>
                <a:moveTo>
                  <a:pt x="18035" y="15774"/>
                </a:moveTo>
                <a:cubicBezTo>
                  <a:pt x="18035" y="15774"/>
                  <a:pt x="16217" y="15312"/>
                  <a:pt x="16217" y="13291"/>
                </a:cubicBezTo>
                <a:cubicBezTo>
                  <a:pt x="16217" y="11515"/>
                  <a:pt x="17087" y="10890"/>
                  <a:pt x="17376" y="10458"/>
                </a:cubicBezTo>
                <a:cubicBezTo>
                  <a:pt x="17376" y="10458"/>
                  <a:pt x="17968" y="9906"/>
                  <a:pt x="17572" y="8122"/>
                </a:cubicBezTo>
                <a:cubicBezTo>
                  <a:pt x="18232" y="7146"/>
                  <a:pt x="18387" y="5419"/>
                  <a:pt x="17669" y="3590"/>
                </a:cubicBezTo>
                <a:cubicBezTo>
                  <a:pt x="17218" y="2442"/>
                  <a:pt x="16666" y="1814"/>
                  <a:pt x="16059" y="1449"/>
                </a:cubicBezTo>
                <a:cubicBezTo>
                  <a:pt x="15612" y="1180"/>
                  <a:pt x="15107" y="1081"/>
                  <a:pt x="14614" y="1081"/>
                </a:cubicBezTo>
                <a:cubicBezTo>
                  <a:pt x="13880" y="1081"/>
                  <a:pt x="13182" y="1301"/>
                  <a:pt x="12753" y="1514"/>
                </a:cubicBezTo>
                <a:cubicBezTo>
                  <a:pt x="12878" y="1781"/>
                  <a:pt x="12997" y="2064"/>
                  <a:pt x="13115" y="2366"/>
                </a:cubicBezTo>
                <a:cubicBezTo>
                  <a:pt x="13131" y="2409"/>
                  <a:pt x="13143" y="2453"/>
                  <a:pt x="13159" y="2496"/>
                </a:cubicBezTo>
                <a:cubicBezTo>
                  <a:pt x="13436" y="2360"/>
                  <a:pt x="13994" y="2160"/>
                  <a:pt x="14614" y="2160"/>
                </a:cubicBezTo>
                <a:cubicBezTo>
                  <a:pt x="15001" y="2160"/>
                  <a:pt x="15328" y="2239"/>
                  <a:pt x="15588" y="2396"/>
                </a:cubicBezTo>
                <a:cubicBezTo>
                  <a:pt x="15893" y="2579"/>
                  <a:pt x="16347" y="2947"/>
                  <a:pt x="16767" y="4019"/>
                </a:cubicBezTo>
                <a:cubicBezTo>
                  <a:pt x="17366" y="5541"/>
                  <a:pt x="17207" y="6853"/>
                  <a:pt x="16784" y="7478"/>
                </a:cubicBezTo>
                <a:cubicBezTo>
                  <a:pt x="16610" y="7736"/>
                  <a:pt x="16549" y="8067"/>
                  <a:pt x="16618" y="8379"/>
                </a:cubicBezTo>
                <a:cubicBezTo>
                  <a:pt x="16817" y="9273"/>
                  <a:pt x="16689" y="9648"/>
                  <a:pt x="16656" y="9723"/>
                </a:cubicBezTo>
                <a:cubicBezTo>
                  <a:pt x="16631" y="9754"/>
                  <a:pt x="16607" y="9786"/>
                  <a:pt x="16584" y="9820"/>
                </a:cubicBezTo>
                <a:cubicBezTo>
                  <a:pt x="16565" y="9848"/>
                  <a:pt x="16497" y="9929"/>
                  <a:pt x="16447" y="9988"/>
                </a:cubicBezTo>
                <a:cubicBezTo>
                  <a:pt x="16023" y="10488"/>
                  <a:pt x="15236" y="11419"/>
                  <a:pt x="15236" y="13291"/>
                </a:cubicBezTo>
                <a:cubicBezTo>
                  <a:pt x="15236" y="15520"/>
                  <a:pt x="16851" y="16555"/>
                  <a:pt x="17757" y="16810"/>
                </a:cubicBezTo>
                <a:cubicBezTo>
                  <a:pt x="19050" y="17307"/>
                  <a:pt x="20311" y="17926"/>
                  <a:pt x="20570" y="19440"/>
                </a:cubicBezTo>
                <a:lnTo>
                  <a:pt x="17464" y="19440"/>
                </a:lnTo>
                <a:cubicBezTo>
                  <a:pt x="17553" y="19773"/>
                  <a:pt x="17615" y="20132"/>
                  <a:pt x="17645" y="20520"/>
                </a:cubicBezTo>
                <a:lnTo>
                  <a:pt x="21152" y="20520"/>
                </a:lnTo>
                <a:cubicBezTo>
                  <a:pt x="21600" y="20520"/>
                  <a:pt x="21600" y="20034"/>
                  <a:pt x="21600" y="20034"/>
                </a:cubicBezTo>
                <a:cubicBezTo>
                  <a:pt x="21600" y="17119"/>
                  <a:pt x="19191" y="16215"/>
                  <a:pt x="18035" y="15774"/>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2" name="TextBox 11">
            <a:extLst>
              <a:ext uri="{FF2B5EF4-FFF2-40B4-BE49-F238E27FC236}">
                <a16:creationId xmlns:a16="http://schemas.microsoft.com/office/drawing/2014/main" id="{F83F61C8-CDFD-C9DA-7BAD-0BF2089C2199}"/>
              </a:ext>
            </a:extLst>
          </p:cNvPr>
          <p:cNvSpPr txBox="1"/>
          <p:nvPr/>
        </p:nvSpPr>
        <p:spPr>
          <a:xfrm>
            <a:off x="1048779" y="4735917"/>
            <a:ext cx="4591050" cy="646331"/>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US" err="1">
                <a:latin typeface="Arial" panose="020B0604020202020204" pitchFamily="34" charset="0"/>
                <a:ea typeface="+mn-lt"/>
                <a:cs typeface="Arial" panose="020B0604020202020204" pitchFamily="34" charset="0"/>
              </a:rPr>
              <a:t>Budujte</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neformální</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sítě</a:t>
            </a:r>
            <a:r>
              <a:rPr lang="en-US">
                <a:latin typeface="Arial" panose="020B0604020202020204" pitchFamily="34" charset="0"/>
                <a:ea typeface="+mn-lt"/>
                <a:cs typeface="Arial" panose="020B0604020202020204" pitchFamily="34" charset="0"/>
              </a:rPr>
              <a:t> s </a:t>
            </a:r>
            <a:r>
              <a:rPr lang="en-US" err="1">
                <a:latin typeface="Arial" panose="020B0604020202020204" pitchFamily="34" charset="0"/>
                <a:ea typeface="+mn-lt"/>
                <a:cs typeface="Arial" panose="020B0604020202020204" pitchFamily="34" charset="0"/>
              </a:rPr>
              <a:t>klíčovými</a:t>
            </a:r>
            <a:r>
              <a:rPr lang="en-US">
                <a:latin typeface="Arial" panose="020B0604020202020204" pitchFamily="34" charset="0"/>
                <a:ea typeface="+mn-lt"/>
                <a:cs typeface="Arial" panose="020B0604020202020204" pitchFamily="34" charset="0"/>
              </a:rPr>
              <a:t> </a:t>
            </a:r>
            <a:r>
              <a:rPr lang="en-US" err="1">
                <a:latin typeface="Arial" panose="020B0604020202020204" pitchFamily="34" charset="0"/>
                <a:ea typeface="+mn-lt"/>
                <a:cs typeface="Arial" panose="020B0604020202020204" pitchFamily="34" charset="0"/>
              </a:rPr>
              <a:t>aktéry</a:t>
            </a:r>
            <a:r>
              <a:rPr lang="en-US">
                <a:latin typeface="Arial" panose="020B0604020202020204" pitchFamily="34" charset="0"/>
                <a:ea typeface="+mn-lt"/>
                <a:cs typeface="Arial" panose="020B0604020202020204" pitchFamily="34" charset="0"/>
              </a:rPr>
              <a:t>*kami.</a:t>
            </a:r>
          </a:p>
        </p:txBody>
      </p:sp>
      <p:sp>
        <p:nvSpPr>
          <p:cNvPr id="13" name="Shape 2748">
            <a:extLst>
              <a:ext uri="{FF2B5EF4-FFF2-40B4-BE49-F238E27FC236}">
                <a16:creationId xmlns:a16="http://schemas.microsoft.com/office/drawing/2014/main" id="{5DA0D258-5A54-6030-147F-66AA15BDDBE0}"/>
              </a:ext>
            </a:extLst>
          </p:cNvPr>
          <p:cNvSpPr/>
          <p:nvPr/>
        </p:nvSpPr>
        <p:spPr>
          <a:xfrm>
            <a:off x="341873" y="2469576"/>
            <a:ext cx="573985" cy="547189"/>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4" name="TextBox 1">
            <a:extLst>
              <a:ext uri="{FF2B5EF4-FFF2-40B4-BE49-F238E27FC236}">
                <a16:creationId xmlns:a16="http://schemas.microsoft.com/office/drawing/2014/main" id="{5FE805B2-757F-61AE-33CB-344377C91A1C}"/>
              </a:ext>
            </a:extLst>
          </p:cNvPr>
          <p:cNvSpPr txBox="1"/>
          <p:nvPr/>
        </p:nvSpPr>
        <p:spPr>
          <a:xfrm>
            <a:off x="6943496" y="3922891"/>
            <a:ext cx="4309696" cy="923330"/>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err="1">
                <a:solidFill>
                  <a:srgbClr val="FFFFFF"/>
                </a:solidFill>
                <a:latin typeface="Arial" panose="020B0604020202020204" pitchFamily="34" charset="0"/>
                <a:ea typeface="+mn-lt"/>
                <a:cs typeface="Arial" panose="020B0604020202020204" pitchFamily="34" charset="0"/>
              </a:rPr>
              <a:t>Budujte</a:t>
            </a:r>
            <a:r>
              <a:rPr lang="en-GB">
                <a:solidFill>
                  <a:srgbClr val="FFFFFF"/>
                </a:solidFill>
                <a:latin typeface="Arial" panose="020B0604020202020204" pitchFamily="34" charset="0"/>
                <a:ea typeface="+mn-lt"/>
                <a:cs typeface="Arial" panose="020B0604020202020204" pitchFamily="34" charset="0"/>
              </a:rPr>
              <a:t> </a:t>
            </a:r>
            <a:r>
              <a:rPr lang="en-GB" err="1">
                <a:solidFill>
                  <a:srgbClr val="FFFFFF"/>
                </a:solidFill>
                <a:latin typeface="Arial" panose="020B0604020202020204" pitchFamily="34" charset="0"/>
                <a:ea typeface="+mn-lt"/>
                <a:cs typeface="Arial" panose="020B0604020202020204" pitchFamily="34" charset="0"/>
              </a:rPr>
              <a:t>další</a:t>
            </a:r>
            <a:r>
              <a:rPr lang="en-GB">
                <a:solidFill>
                  <a:srgbClr val="FFFFFF"/>
                </a:solidFill>
                <a:latin typeface="Arial" panose="020B0604020202020204" pitchFamily="34" charset="0"/>
                <a:ea typeface="+mn-lt"/>
                <a:cs typeface="Arial" panose="020B0604020202020204" pitchFamily="34" charset="0"/>
              </a:rPr>
              <a:t> externí </a:t>
            </a:r>
            <a:r>
              <a:rPr lang="en-GB" err="1">
                <a:solidFill>
                  <a:srgbClr val="FFFFFF"/>
                </a:solidFill>
                <a:latin typeface="Arial" panose="020B0604020202020204" pitchFamily="34" charset="0"/>
                <a:ea typeface="+mn-lt"/>
                <a:cs typeface="Arial" panose="020B0604020202020204" pitchFamily="34" charset="0"/>
              </a:rPr>
              <a:t>partnerství</a:t>
            </a:r>
            <a:r>
              <a:rPr lang="en-GB">
                <a:solidFill>
                  <a:srgbClr val="FFFFFF"/>
                </a:solidFill>
                <a:latin typeface="Arial" panose="020B0604020202020204" pitchFamily="34" charset="0"/>
                <a:ea typeface="+mn-lt"/>
                <a:cs typeface="Arial" panose="020B0604020202020204" pitchFamily="34" charset="0"/>
              </a:rPr>
              <a:t> s </a:t>
            </a:r>
            <a:r>
              <a:rPr lang="en-GB" err="1">
                <a:solidFill>
                  <a:srgbClr val="FFFFFF"/>
                </a:solidFill>
                <a:latin typeface="Arial" panose="020B0604020202020204" pitchFamily="34" charset="0"/>
                <a:ea typeface="+mn-lt"/>
                <a:cs typeface="Arial" panose="020B0604020202020204" pitchFamily="34" charset="0"/>
              </a:rPr>
              <a:t>cílem</a:t>
            </a:r>
            <a:r>
              <a:rPr lang="en-GB">
                <a:solidFill>
                  <a:srgbClr val="FFFFFF"/>
                </a:solidFill>
                <a:latin typeface="Arial" panose="020B0604020202020204" pitchFamily="34" charset="0"/>
                <a:ea typeface="+mn-lt"/>
                <a:cs typeface="Arial" panose="020B0604020202020204" pitchFamily="34" charset="0"/>
              </a:rPr>
              <a:t> </a:t>
            </a:r>
            <a:r>
              <a:rPr lang="en-GB" err="1">
                <a:solidFill>
                  <a:srgbClr val="FFFFFF"/>
                </a:solidFill>
                <a:latin typeface="Arial" panose="020B0604020202020204" pitchFamily="34" charset="0"/>
                <a:ea typeface="+mn-lt"/>
                <a:cs typeface="Arial" panose="020B0604020202020204" pitchFamily="34" charset="0"/>
              </a:rPr>
              <a:t>podpořit</a:t>
            </a:r>
            <a:r>
              <a:rPr lang="en-GB">
                <a:solidFill>
                  <a:srgbClr val="FFFFFF"/>
                </a:solidFill>
                <a:latin typeface="Arial" panose="020B0604020202020204" pitchFamily="34" charset="0"/>
                <a:ea typeface="+mn-lt"/>
                <a:cs typeface="Arial" panose="020B0604020202020204" pitchFamily="34" charset="0"/>
              </a:rPr>
              <a:t> </a:t>
            </a:r>
            <a:r>
              <a:rPr lang="en-GB" err="1">
                <a:solidFill>
                  <a:srgbClr val="FFFFFF"/>
                </a:solidFill>
                <a:latin typeface="Arial" panose="020B0604020202020204" pitchFamily="34" charset="0"/>
                <a:ea typeface="+mn-lt"/>
                <a:cs typeface="Arial" panose="020B0604020202020204" pitchFamily="34" charset="0"/>
              </a:rPr>
              <a:t>oddělení</a:t>
            </a:r>
            <a:r>
              <a:rPr lang="en-GB">
                <a:solidFill>
                  <a:srgbClr val="FFFFFF"/>
                </a:solidFill>
                <a:latin typeface="Arial" panose="020B0604020202020204" pitchFamily="34" charset="0"/>
                <a:ea typeface="+mn-lt"/>
                <a:cs typeface="Arial" panose="020B0604020202020204" pitchFamily="34" charset="0"/>
              </a:rPr>
              <a:t> s </a:t>
            </a:r>
            <a:r>
              <a:rPr lang="en-GB" err="1">
                <a:solidFill>
                  <a:srgbClr val="FFFFFF"/>
                </a:solidFill>
                <a:latin typeface="Arial" panose="020B0604020202020204" pitchFamily="34" charset="0"/>
                <a:ea typeface="+mn-lt"/>
                <a:cs typeface="Arial" panose="020B0604020202020204" pitchFamily="34" charset="0"/>
              </a:rPr>
              <a:t>nedostatečnými</a:t>
            </a:r>
            <a:r>
              <a:rPr lang="en-GB">
                <a:solidFill>
                  <a:srgbClr val="FFFFFF"/>
                </a:solidFill>
                <a:latin typeface="Arial" panose="020B0604020202020204" pitchFamily="34" charset="0"/>
                <a:ea typeface="+mn-lt"/>
                <a:cs typeface="Arial" panose="020B0604020202020204" pitchFamily="34" charset="0"/>
              </a:rPr>
              <a:t> </a:t>
            </a:r>
            <a:r>
              <a:rPr lang="en-GB" err="1">
                <a:solidFill>
                  <a:srgbClr val="FFFFFF"/>
                </a:solidFill>
                <a:latin typeface="Arial" panose="020B0604020202020204" pitchFamily="34" charset="0"/>
                <a:ea typeface="+mn-lt"/>
                <a:cs typeface="Arial" panose="020B0604020202020204" pitchFamily="34" charset="0"/>
              </a:rPr>
              <a:t>zdroji</a:t>
            </a:r>
            <a:r>
              <a:rPr lang="en-GB">
                <a:solidFill>
                  <a:srgbClr val="FFFFFF"/>
                </a:solidFill>
                <a:latin typeface="Arial" panose="020B0604020202020204" pitchFamily="34" charset="0"/>
                <a:ea typeface="+mn-lt"/>
                <a:cs typeface="Arial" panose="020B0604020202020204" pitchFamily="34" charset="0"/>
              </a:rPr>
              <a:t>.</a:t>
            </a:r>
            <a:endParaRPr lang="cs-CZ">
              <a:latin typeface="Arial" panose="020B0604020202020204" pitchFamily="34" charset="0"/>
              <a:ea typeface="+mn-lt"/>
              <a:cs typeface="Arial" panose="020B0604020202020204" pitchFamily="34" charset="0"/>
            </a:endParaRPr>
          </a:p>
        </p:txBody>
      </p:sp>
    </p:spTree>
    <p:extLst>
      <p:ext uri="{BB962C8B-B14F-4D97-AF65-F5344CB8AC3E}">
        <p14:creationId xmlns:p14="http://schemas.microsoft.com/office/powerpoint/2010/main" val="325150640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9F6D2CB-D59C-DAD5-7AC5-C3C0A83FAF29}"/>
              </a:ext>
            </a:extLst>
          </p:cNvPr>
          <p:cNvSpPr>
            <a:spLocks noGrp="1"/>
          </p:cNvSpPr>
          <p:nvPr>
            <p:ph type="title"/>
          </p:nvPr>
        </p:nvSpPr>
        <p:spPr>
          <a:xfrm>
            <a:off x="1189458" y="1049320"/>
            <a:ext cx="10777088" cy="778381"/>
          </a:xfrm>
          <a:effectLst/>
        </p:spPr>
        <p:txBody>
          <a:bodyPr vert="horz" lIns="0" tIns="192024" rIns="0" bIns="0" rtlCol="0" anchor="t" anchorCtr="0">
            <a:noAutofit/>
          </a:bodyPr>
          <a:lstStyle/>
          <a:p>
            <a:r>
              <a:rPr lang="en-US" sz="2400" b="1" err="1"/>
              <a:t>Příklad</a:t>
            </a:r>
            <a:r>
              <a:rPr lang="en-US" sz="2400" b="1"/>
              <a:t> </a:t>
            </a:r>
            <a:r>
              <a:rPr lang="en-US" sz="2400" b="1" err="1"/>
              <a:t>dobré</a:t>
            </a:r>
            <a:r>
              <a:rPr lang="en-US" sz="2400" b="1"/>
              <a:t> </a:t>
            </a:r>
            <a:r>
              <a:rPr lang="en-US" sz="2400" b="1" err="1"/>
              <a:t>praxe</a:t>
            </a:r>
            <a:r>
              <a:rPr lang="en-US" sz="2400" b="1"/>
              <a:t>: </a:t>
            </a:r>
            <a:r>
              <a:rPr lang="en-US" sz="2400" b="1" err="1"/>
              <a:t>kampaň</a:t>
            </a:r>
            <a:r>
              <a:rPr lang="en-US" sz="2400" b="1"/>
              <a:t> "Ask for Angela" </a:t>
            </a:r>
            <a:r>
              <a:rPr lang="en-US" sz="2400" b="1" err="1"/>
              <a:t>ve</a:t>
            </a:r>
            <a:r>
              <a:rPr lang="en-US" sz="2400" b="1"/>
              <a:t> </a:t>
            </a:r>
            <a:r>
              <a:rPr lang="en-US" sz="2400" b="1" err="1"/>
              <a:t>spolupráci</a:t>
            </a:r>
            <a:r>
              <a:rPr lang="en-US" sz="2400" b="1"/>
              <a:t> s </a:t>
            </a:r>
            <a:r>
              <a:rPr lang="en-US" sz="2400" b="1" err="1"/>
              <a:t>lokálními</a:t>
            </a:r>
            <a:r>
              <a:rPr lang="en-US" sz="2400" b="1"/>
              <a:t> </a:t>
            </a:r>
            <a:r>
              <a:rPr lang="en-US" sz="2400" b="1" err="1"/>
              <a:t>bary</a:t>
            </a:r>
            <a:r>
              <a:rPr lang="en-US" sz="2400" b="1"/>
              <a:t>, </a:t>
            </a:r>
            <a:r>
              <a:rPr lang="en-US" sz="2400" b="1" err="1"/>
              <a:t>sportovními</a:t>
            </a:r>
            <a:r>
              <a:rPr lang="en-US" sz="2400" b="1"/>
              <a:t> </a:t>
            </a:r>
            <a:r>
              <a:rPr lang="en-US" sz="2400" b="1" err="1"/>
              <a:t>kluby</a:t>
            </a:r>
            <a:r>
              <a:rPr lang="en-US" sz="2400" b="1"/>
              <a:t> a </a:t>
            </a:r>
            <a:r>
              <a:rPr lang="en-US" sz="2400" b="1" err="1"/>
              <a:t>policií</a:t>
            </a:r>
            <a:endParaRPr lang="en-US" sz="2400" b="1"/>
          </a:p>
        </p:txBody>
      </p:sp>
      <p:pic>
        <p:nvPicPr>
          <p:cNvPr id="4" name="Picture 4" descr="Text&#10;&#10;Description automatically generated">
            <a:extLst>
              <a:ext uri="{FF2B5EF4-FFF2-40B4-BE49-F238E27FC236}">
                <a16:creationId xmlns:a16="http://schemas.microsoft.com/office/drawing/2014/main" id="{E42AD9CB-B4C5-A1A3-91F4-6D6A9F47550E}"/>
              </a:ext>
            </a:extLst>
          </p:cNvPr>
          <p:cNvPicPr>
            <a:picLocks noChangeAspect="1"/>
          </p:cNvPicPr>
          <p:nvPr/>
        </p:nvPicPr>
        <p:blipFill>
          <a:blip r:embed="rId3"/>
          <a:stretch>
            <a:fillRect/>
          </a:stretch>
        </p:blipFill>
        <p:spPr>
          <a:xfrm>
            <a:off x="2222047" y="2439761"/>
            <a:ext cx="3657600" cy="3781425"/>
          </a:xfrm>
          <a:prstGeom prst="rect">
            <a:avLst/>
          </a:prstGeom>
        </p:spPr>
      </p:pic>
      <p:pic>
        <p:nvPicPr>
          <p:cNvPr id="5" name="Picture 7" descr="Text&#10;&#10;Description automatically generated">
            <a:extLst>
              <a:ext uri="{FF2B5EF4-FFF2-40B4-BE49-F238E27FC236}">
                <a16:creationId xmlns:a16="http://schemas.microsoft.com/office/drawing/2014/main" id="{CE5CA07C-7733-F117-DF8B-43EEF1FB8B32}"/>
              </a:ext>
            </a:extLst>
          </p:cNvPr>
          <p:cNvPicPr>
            <a:picLocks noChangeAspect="1"/>
          </p:cNvPicPr>
          <p:nvPr/>
        </p:nvPicPr>
        <p:blipFill>
          <a:blip r:embed="rId4"/>
          <a:stretch>
            <a:fillRect/>
          </a:stretch>
        </p:blipFill>
        <p:spPr>
          <a:xfrm>
            <a:off x="6732814" y="2639786"/>
            <a:ext cx="3933825" cy="3286125"/>
          </a:xfrm>
          <a:prstGeom prst="rect">
            <a:avLst/>
          </a:prstGeom>
        </p:spPr>
      </p:pic>
    </p:spTree>
    <p:extLst>
      <p:ext uri="{BB962C8B-B14F-4D97-AF65-F5344CB8AC3E}">
        <p14:creationId xmlns:p14="http://schemas.microsoft.com/office/powerpoint/2010/main" val="79595716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EB3DE30D-6FFE-EEC7-BCCA-940E2C0FB601}"/>
              </a:ext>
            </a:extLst>
          </p:cNvPr>
          <p:cNvSpPr>
            <a:spLocks noGrp="1"/>
          </p:cNvSpPr>
          <p:nvPr>
            <p:ph type="title"/>
          </p:nvPr>
        </p:nvSpPr>
        <p:spPr>
          <a:xfrm>
            <a:off x="1046922" y="1129932"/>
            <a:ext cx="11222786" cy="778381"/>
          </a:xfrm>
        </p:spPr>
        <p:txBody>
          <a:bodyPr/>
          <a:lstStyle/>
          <a:p>
            <a:r>
              <a:rPr lang="en-GB" sz="2400" b="1" err="1"/>
              <a:t>Příklad</a:t>
            </a:r>
            <a:r>
              <a:rPr lang="en-GB" sz="2400" b="1"/>
              <a:t> </a:t>
            </a:r>
            <a:r>
              <a:rPr lang="en-GB" sz="2400" b="1" err="1"/>
              <a:t>dobré</a:t>
            </a:r>
            <a:r>
              <a:rPr lang="en-GB" sz="2400" b="1"/>
              <a:t> </a:t>
            </a:r>
            <a:r>
              <a:rPr lang="en-GB" sz="2400" b="1" err="1"/>
              <a:t>praxe</a:t>
            </a:r>
            <a:r>
              <a:rPr lang="en-GB" sz="2400" b="1"/>
              <a:t>: </a:t>
            </a:r>
            <a:r>
              <a:rPr lang="en-GB" sz="2400" b="1" i="1" err="1"/>
              <a:t>Proč</a:t>
            </a:r>
            <a:r>
              <a:rPr lang="en-GB" sz="2400" b="1" i="1"/>
              <a:t> </a:t>
            </a:r>
            <a:r>
              <a:rPr lang="en-GB" sz="2400" b="1" i="1" err="1"/>
              <a:t>jsme</a:t>
            </a:r>
            <a:r>
              <a:rPr lang="en-GB" sz="2400" b="1" i="1"/>
              <a:t> to </a:t>
            </a:r>
            <a:r>
              <a:rPr lang="en-GB" sz="2400" b="1" i="1" err="1"/>
              <a:t>nenahlásily</a:t>
            </a:r>
            <a:r>
              <a:rPr lang="en-GB" sz="2400" b="1" i="1"/>
              <a:t>*</a:t>
            </a:r>
            <a:r>
              <a:rPr lang="en-GB" sz="2400" b="1" i="1" err="1"/>
              <a:t>i</a:t>
            </a:r>
            <a:r>
              <a:rPr lang="en-GB" sz="2400" b="1" i="1"/>
              <a:t> </a:t>
            </a:r>
            <a:r>
              <a:rPr lang="en-GB" sz="2400" b="1" err="1"/>
              <a:t>ve</a:t>
            </a:r>
            <a:r>
              <a:rPr lang="en-GB" sz="2400" b="1"/>
              <a:t> </a:t>
            </a:r>
            <a:r>
              <a:rPr lang="en-GB" sz="2400" b="1" err="1"/>
              <a:t>spolupráci</a:t>
            </a:r>
            <a:r>
              <a:rPr lang="en-GB" sz="2400" b="1"/>
              <a:t> se </a:t>
            </a:r>
            <a:r>
              <a:rPr lang="en-GB" sz="2400" b="1" err="1"/>
              <a:t>studentskými</a:t>
            </a:r>
            <a:r>
              <a:rPr lang="en-GB" sz="2400" b="1"/>
              <a:t> </a:t>
            </a:r>
            <a:r>
              <a:rPr lang="en-GB" sz="2400" b="1" err="1"/>
              <a:t>spolky</a:t>
            </a:r>
            <a:r>
              <a:rPr lang="en-GB" sz="2400" b="1"/>
              <a:t> a </a:t>
            </a:r>
            <a:r>
              <a:rPr lang="en-GB" sz="2400" b="1" err="1"/>
              <a:t>iniciativami</a:t>
            </a:r>
            <a:endParaRPr lang="en-GB" sz="2400" b="1"/>
          </a:p>
        </p:txBody>
      </p:sp>
      <p:pic>
        <p:nvPicPr>
          <p:cNvPr id="4" name="Picture 3" descr="A screenshot of a paper with writing&#10;&#10;Description automatically generated">
            <a:extLst>
              <a:ext uri="{FF2B5EF4-FFF2-40B4-BE49-F238E27FC236}">
                <a16:creationId xmlns:a16="http://schemas.microsoft.com/office/drawing/2014/main" id="{C940C3A7-A0F2-18C4-5F2C-284876ADDC86}"/>
              </a:ext>
            </a:extLst>
          </p:cNvPr>
          <p:cNvPicPr>
            <a:picLocks noChangeAspect="1"/>
          </p:cNvPicPr>
          <p:nvPr/>
        </p:nvPicPr>
        <p:blipFill>
          <a:blip r:embed="rId3"/>
          <a:stretch>
            <a:fillRect/>
          </a:stretch>
        </p:blipFill>
        <p:spPr>
          <a:xfrm>
            <a:off x="195532" y="2868686"/>
            <a:ext cx="6409426" cy="2874665"/>
          </a:xfrm>
          <a:prstGeom prst="rect">
            <a:avLst/>
          </a:prstGeom>
        </p:spPr>
      </p:pic>
      <p:pic>
        <p:nvPicPr>
          <p:cNvPr id="5" name="Picture 4" descr="A collage of papers with writing&#10;&#10;Description automatically generated">
            <a:extLst>
              <a:ext uri="{FF2B5EF4-FFF2-40B4-BE49-F238E27FC236}">
                <a16:creationId xmlns:a16="http://schemas.microsoft.com/office/drawing/2014/main" id="{C90F2CD3-B5FF-4972-C02B-BCDA6182BBC9}"/>
              </a:ext>
            </a:extLst>
          </p:cNvPr>
          <p:cNvPicPr>
            <a:picLocks noChangeAspect="1"/>
          </p:cNvPicPr>
          <p:nvPr/>
        </p:nvPicPr>
        <p:blipFill>
          <a:blip r:embed="rId4"/>
          <a:stretch>
            <a:fillRect/>
          </a:stretch>
        </p:blipFill>
        <p:spPr>
          <a:xfrm>
            <a:off x="6924136" y="2546492"/>
            <a:ext cx="4942935" cy="3504677"/>
          </a:xfrm>
          <a:prstGeom prst="rect">
            <a:avLst/>
          </a:prstGeom>
        </p:spPr>
      </p:pic>
    </p:spTree>
    <p:extLst>
      <p:ext uri="{BB962C8B-B14F-4D97-AF65-F5344CB8AC3E}">
        <p14:creationId xmlns:p14="http://schemas.microsoft.com/office/powerpoint/2010/main" val="33146765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19A15CB-D405-EA30-0654-F25D8A9253BC}"/>
              </a:ext>
            </a:extLst>
          </p:cNvPr>
          <p:cNvSpPr txBox="1">
            <a:spLocks/>
          </p:cNvSpPr>
          <p:nvPr/>
        </p:nvSpPr>
        <p:spPr>
          <a:xfrm>
            <a:off x="1046922" y="1129932"/>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GB" b="1" err="1"/>
              <a:t>Obsah</a:t>
            </a:r>
            <a:r>
              <a:rPr lang="en-GB" b="1"/>
              <a:t> </a:t>
            </a:r>
            <a:r>
              <a:rPr lang="en-GB" b="1" err="1"/>
              <a:t>školení</a:t>
            </a:r>
          </a:p>
        </p:txBody>
      </p:sp>
      <p:sp>
        <p:nvSpPr>
          <p:cNvPr id="4" name="ZoneTexte 4">
            <a:extLst>
              <a:ext uri="{FF2B5EF4-FFF2-40B4-BE49-F238E27FC236}">
                <a16:creationId xmlns:a16="http://schemas.microsoft.com/office/drawing/2014/main" id="{697C84D8-AB83-EB4D-4E94-D2030D69A076}"/>
              </a:ext>
            </a:extLst>
          </p:cNvPr>
          <p:cNvSpPr txBox="1"/>
          <p:nvPr/>
        </p:nvSpPr>
        <p:spPr>
          <a:xfrm>
            <a:off x="4724400" y="3200400"/>
            <a:ext cx="2743200"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p:txBody>
      </p:sp>
      <p:sp>
        <p:nvSpPr>
          <p:cNvPr id="5" name="ZoneTexte 5">
            <a:extLst>
              <a:ext uri="{FF2B5EF4-FFF2-40B4-BE49-F238E27FC236}">
                <a16:creationId xmlns:a16="http://schemas.microsoft.com/office/drawing/2014/main" id="{EEC46AC3-6E61-B571-4EDE-369F5F17D864}"/>
              </a:ext>
            </a:extLst>
          </p:cNvPr>
          <p:cNvSpPr txBox="1"/>
          <p:nvPr/>
        </p:nvSpPr>
        <p:spPr>
          <a:xfrm>
            <a:off x="570608" y="2128903"/>
            <a:ext cx="11155302" cy="452431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cs-CZ" sz="1600" dirty="0">
                <a:solidFill>
                  <a:schemeClr val="bg1"/>
                </a:solidFill>
                <a:latin typeface="Arial" panose="020B0604020202020204" pitchFamily="34" charset="0"/>
                <a:ea typeface="Open Sans"/>
                <a:cs typeface="Arial" panose="020B0604020202020204" pitchFamily="34" charset="0"/>
              </a:rPr>
              <a:t>Definice genderově podmíněného násilí a důležitá fakta a čísla </a:t>
            </a:r>
          </a:p>
          <a:p>
            <a:endParaRPr lang="cs-CZ" sz="1600">
              <a:solidFill>
                <a:schemeClr val="bg1"/>
              </a:solidFill>
              <a:latin typeface="Arial" panose="020B0604020202020204" pitchFamily="34" charset="0"/>
              <a:ea typeface="Open Sans"/>
              <a:cs typeface="Arial" panose="020B0604020202020204" pitchFamily="34" charset="0"/>
            </a:endParaRPr>
          </a:p>
          <a:p>
            <a:r>
              <a:rPr lang="cs-CZ" sz="1600" dirty="0">
                <a:solidFill>
                  <a:schemeClr val="bg1"/>
                </a:solidFill>
                <a:latin typeface="Arial" panose="020B0604020202020204" pitchFamily="34" charset="0"/>
                <a:ea typeface="Open Sans"/>
                <a:cs typeface="Arial" panose="020B0604020202020204" pitchFamily="34" charset="0"/>
              </a:rPr>
              <a:t>Představení modelu 7P projektu </a:t>
            </a:r>
            <a:r>
              <a:rPr lang="cs-CZ" sz="1600" dirty="0" err="1">
                <a:solidFill>
                  <a:schemeClr val="bg1"/>
                </a:solidFill>
                <a:latin typeface="Arial" panose="020B0604020202020204" pitchFamily="34" charset="0"/>
                <a:ea typeface="Open Sans"/>
                <a:cs typeface="Arial" panose="020B0604020202020204" pitchFamily="34" charset="0"/>
              </a:rPr>
              <a:t>UniSAFE</a:t>
            </a:r>
            <a:r>
              <a:rPr lang="cs-CZ" sz="1600" dirty="0">
                <a:solidFill>
                  <a:schemeClr val="bg1"/>
                </a:solidFill>
                <a:latin typeface="Arial" panose="020B0604020202020204" pitchFamily="34" charset="0"/>
                <a:ea typeface="Open Sans"/>
                <a:cs typeface="Arial" panose="020B0604020202020204" pitchFamily="34" charset="0"/>
              </a:rPr>
              <a:t> a prezentace </a:t>
            </a:r>
            <a:r>
              <a:rPr lang="cs-CZ" sz="1600" dirty="0" err="1">
                <a:solidFill>
                  <a:schemeClr val="bg1"/>
                </a:solidFill>
                <a:latin typeface="Arial" panose="020B0604020202020204" pitchFamily="34" charset="0"/>
                <a:ea typeface="Open Sans"/>
                <a:cs typeface="Arial" panose="020B0604020202020204" pitchFamily="34" charset="0"/>
              </a:rPr>
              <a:t>toolkitu</a:t>
            </a:r>
            <a:endParaRPr lang="fr-FR" sz="1600">
              <a:solidFill>
                <a:schemeClr val="bg1"/>
              </a:solidFill>
              <a:latin typeface="Arial" panose="020B0604020202020204" pitchFamily="34" charset="0"/>
              <a:ea typeface="Open Sans"/>
              <a:cs typeface="Arial" panose="020B0604020202020204" pitchFamily="34" charset="0"/>
            </a:endParaRPr>
          </a:p>
          <a:p>
            <a:endParaRPr lang="cs-CZ" sz="1600">
              <a:solidFill>
                <a:schemeClr val="bg1"/>
              </a:solidFill>
              <a:latin typeface="Arial" panose="020B0604020202020204" pitchFamily="34" charset="0"/>
              <a:ea typeface="Open Sans"/>
              <a:cs typeface="Arial" panose="020B0604020202020204" pitchFamily="34" charset="0"/>
            </a:endParaRPr>
          </a:p>
          <a:p>
            <a:r>
              <a:rPr lang="cs-CZ" sz="1600" dirty="0">
                <a:solidFill>
                  <a:schemeClr val="bg1"/>
                </a:solidFill>
                <a:latin typeface="Arial" panose="020B0604020202020204" pitchFamily="34" charset="0"/>
                <a:ea typeface="Open Sans"/>
                <a:cs typeface="Arial" panose="020B0604020202020204" pitchFamily="34" charset="0"/>
              </a:rPr>
              <a:t>Prevalence</a:t>
            </a:r>
          </a:p>
          <a:p>
            <a:endParaRPr lang="cs-CZ" sz="1600" dirty="0">
              <a:solidFill>
                <a:schemeClr val="bg1"/>
              </a:solidFill>
              <a:latin typeface="Arial" panose="020B0604020202020204" pitchFamily="34" charset="0"/>
              <a:ea typeface="Open Sans"/>
              <a:cs typeface="Arial" panose="020B0604020202020204" pitchFamily="34" charset="0"/>
            </a:endParaRPr>
          </a:p>
          <a:p>
            <a:r>
              <a:rPr lang="cs-CZ" sz="1600" dirty="0">
                <a:solidFill>
                  <a:schemeClr val="bg1"/>
                </a:solidFill>
                <a:latin typeface="Arial" panose="020B0604020202020204" pitchFamily="34" charset="0"/>
                <a:ea typeface="Open Sans"/>
                <a:cs typeface="Arial" panose="020B0604020202020204" pitchFamily="34" charset="0"/>
              </a:rPr>
              <a:t>Prevence</a:t>
            </a:r>
            <a:endParaRPr lang="en-GB" sz="1600" dirty="0">
              <a:solidFill>
                <a:schemeClr val="bg1"/>
              </a:solidFill>
              <a:latin typeface="Arial" panose="020B0604020202020204" pitchFamily="34" charset="0"/>
              <a:ea typeface="Open Sans"/>
              <a:cs typeface="Arial" panose="020B0604020202020204" pitchFamily="34" charset="0"/>
            </a:endParaRPr>
          </a:p>
          <a:p>
            <a:endParaRPr lang="cs-CZ" sz="1600" dirty="0">
              <a:solidFill>
                <a:schemeClr val="bg1"/>
              </a:solidFill>
              <a:latin typeface="Arial" panose="020B0604020202020204" pitchFamily="34" charset="0"/>
              <a:ea typeface="Open Sans"/>
              <a:cs typeface="Arial" panose="020B0604020202020204" pitchFamily="34" charset="0"/>
            </a:endParaRPr>
          </a:p>
          <a:p>
            <a:r>
              <a:rPr lang="cs-CZ" sz="1600" dirty="0">
                <a:solidFill>
                  <a:schemeClr val="bg1"/>
                </a:solidFill>
                <a:latin typeface="Arial" panose="020B0604020202020204" pitchFamily="34" charset="0"/>
                <a:ea typeface="Open Sans"/>
                <a:cs typeface="Arial" panose="020B0604020202020204" pitchFamily="34" charset="0"/>
              </a:rPr>
              <a:t>Pomoc</a:t>
            </a:r>
            <a:endParaRPr lang="en-GB" sz="1600" dirty="0">
              <a:solidFill>
                <a:schemeClr val="bg1"/>
              </a:solidFill>
              <a:latin typeface="Arial" panose="020B0604020202020204" pitchFamily="34" charset="0"/>
              <a:ea typeface="Open Sans"/>
              <a:cs typeface="Arial" panose="020B0604020202020204" pitchFamily="34" charset="0"/>
            </a:endParaRPr>
          </a:p>
          <a:p>
            <a:endParaRPr lang="cs-CZ" sz="1600" dirty="0">
              <a:solidFill>
                <a:schemeClr val="bg1"/>
              </a:solidFill>
              <a:latin typeface="Arial" panose="020B0604020202020204" pitchFamily="34" charset="0"/>
              <a:ea typeface="Open Sans"/>
              <a:cs typeface="Arial" panose="020B0604020202020204" pitchFamily="34" charset="0"/>
            </a:endParaRPr>
          </a:p>
          <a:p>
            <a:r>
              <a:rPr lang="cs-CZ" sz="1600" dirty="0">
                <a:solidFill>
                  <a:schemeClr val="bg1"/>
                </a:solidFill>
                <a:latin typeface="Arial" panose="020B0604020202020204" pitchFamily="34" charset="0"/>
                <a:ea typeface="Open Sans"/>
                <a:cs typeface="Arial" panose="020B0604020202020204" pitchFamily="34" charset="0"/>
              </a:rPr>
              <a:t>Postih</a:t>
            </a:r>
            <a:endParaRPr lang="en-GB" sz="1600" dirty="0">
              <a:solidFill>
                <a:schemeClr val="bg1"/>
              </a:solidFill>
              <a:latin typeface="Arial" panose="020B0604020202020204" pitchFamily="34" charset="0"/>
              <a:ea typeface="Open Sans"/>
              <a:cs typeface="Arial" panose="020B0604020202020204" pitchFamily="34" charset="0"/>
            </a:endParaRPr>
          </a:p>
          <a:p>
            <a:endParaRPr lang="cs-CZ" sz="1600" dirty="0">
              <a:solidFill>
                <a:schemeClr val="bg1"/>
              </a:solidFill>
              <a:latin typeface="Arial" panose="020B0604020202020204" pitchFamily="34" charset="0"/>
              <a:ea typeface="Open Sans"/>
              <a:cs typeface="Arial" panose="020B0604020202020204" pitchFamily="34" charset="0"/>
            </a:endParaRPr>
          </a:p>
          <a:p>
            <a:r>
              <a:rPr lang="cs-CZ" sz="1600" dirty="0">
                <a:solidFill>
                  <a:schemeClr val="bg1"/>
                </a:solidFill>
                <a:latin typeface="Arial" panose="020B0604020202020204" pitchFamily="34" charset="0"/>
                <a:ea typeface="Open Sans"/>
                <a:cs typeface="Arial" panose="020B0604020202020204" pitchFamily="34" charset="0"/>
              </a:rPr>
              <a:t>Poskytování služeb</a:t>
            </a:r>
            <a:endParaRPr lang="en-GB" sz="1600" dirty="0">
              <a:solidFill>
                <a:schemeClr val="bg1"/>
              </a:solidFill>
              <a:latin typeface="Arial" panose="020B0604020202020204" pitchFamily="34" charset="0"/>
              <a:ea typeface="Open Sans"/>
              <a:cs typeface="Arial" panose="020B0604020202020204" pitchFamily="34" charset="0"/>
            </a:endParaRPr>
          </a:p>
          <a:p>
            <a:endParaRPr lang="cs-CZ" sz="1600" dirty="0">
              <a:solidFill>
                <a:schemeClr val="bg1"/>
              </a:solidFill>
              <a:latin typeface="Arial" panose="020B0604020202020204" pitchFamily="34" charset="0"/>
              <a:ea typeface="Open Sans"/>
              <a:cs typeface="Arial" panose="020B0604020202020204" pitchFamily="34" charset="0"/>
            </a:endParaRPr>
          </a:p>
          <a:p>
            <a:r>
              <a:rPr lang="cs-CZ" sz="1600" dirty="0">
                <a:solidFill>
                  <a:schemeClr val="bg1"/>
                </a:solidFill>
                <a:latin typeface="Arial" panose="020B0604020202020204" pitchFamily="34" charset="0"/>
                <a:ea typeface="Open Sans"/>
                <a:cs typeface="Arial" panose="020B0604020202020204" pitchFamily="34" charset="0"/>
              </a:rPr>
              <a:t>Partnerství</a:t>
            </a:r>
            <a:endParaRPr lang="en-GB" sz="1600" dirty="0">
              <a:solidFill>
                <a:schemeClr val="bg1"/>
              </a:solidFill>
              <a:latin typeface="Arial" panose="020B0604020202020204" pitchFamily="34" charset="0"/>
              <a:ea typeface="Open Sans"/>
              <a:cs typeface="Arial" panose="020B0604020202020204" pitchFamily="34" charset="0"/>
            </a:endParaRPr>
          </a:p>
          <a:p>
            <a:endParaRPr lang="cs-CZ" sz="1600" dirty="0">
              <a:solidFill>
                <a:schemeClr val="bg1"/>
              </a:solidFill>
              <a:latin typeface="Arial" panose="020B0604020202020204" pitchFamily="34" charset="0"/>
              <a:ea typeface="Open Sans"/>
              <a:cs typeface="Arial" panose="020B0604020202020204" pitchFamily="34" charset="0"/>
            </a:endParaRPr>
          </a:p>
          <a:p>
            <a:r>
              <a:rPr lang="cs-CZ" sz="1600" dirty="0">
                <a:solidFill>
                  <a:schemeClr val="bg1"/>
                </a:solidFill>
                <a:latin typeface="Arial" panose="020B0604020202020204" pitchFamily="34" charset="0"/>
                <a:ea typeface="Open Sans"/>
                <a:cs typeface="Arial" panose="020B0604020202020204" pitchFamily="34" charset="0"/>
              </a:rPr>
              <a:t>Politiky</a:t>
            </a:r>
            <a:endParaRPr lang="cs-CZ" dirty="0">
              <a:latin typeface="Arial" panose="020B0604020202020204" pitchFamily="34" charset="0"/>
              <a:cs typeface="Arial" panose="020B0604020202020204" pitchFamily="34" charset="0"/>
            </a:endParaRPr>
          </a:p>
          <a:p>
            <a:endParaRPr lang="fr-FR" sz="1600">
              <a:solidFill>
                <a:schemeClr val="bg1"/>
              </a:solidFill>
              <a:latin typeface="Arial" panose="020B0604020202020204" pitchFamily="34" charset="0"/>
              <a:ea typeface="Open Sans"/>
              <a:cs typeface="Arial" panose="020B0604020202020204" pitchFamily="34" charset="0"/>
            </a:endParaRPr>
          </a:p>
        </p:txBody>
      </p:sp>
    </p:spTree>
    <p:extLst>
      <p:ext uri="{BB962C8B-B14F-4D97-AF65-F5344CB8AC3E}">
        <p14:creationId xmlns:p14="http://schemas.microsoft.com/office/powerpoint/2010/main" val="6007093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4433907-8718-215E-3E83-A624699CA27F}"/>
              </a:ext>
            </a:extLst>
          </p:cNvPr>
          <p:cNvSpPr>
            <a:spLocks noGrp="1"/>
          </p:cNvSpPr>
          <p:nvPr>
            <p:ph type="title"/>
          </p:nvPr>
        </p:nvSpPr>
        <p:spPr>
          <a:xfrm>
            <a:off x="1052512" y="1129932"/>
            <a:ext cx="10086975" cy="778381"/>
          </a:xfrm>
        </p:spPr>
        <p:txBody>
          <a:bodyPr/>
          <a:lstStyle/>
          <a:p>
            <a:r>
              <a:rPr lang="en-US" sz="3200" b="1" err="1"/>
              <a:t>Předpisy</a:t>
            </a:r>
            <a:endParaRPr lang="cs-CZ" err="1"/>
          </a:p>
        </p:txBody>
      </p:sp>
      <p:sp>
        <p:nvSpPr>
          <p:cNvPr id="6" name="TextBox 5">
            <a:extLst>
              <a:ext uri="{FF2B5EF4-FFF2-40B4-BE49-F238E27FC236}">
                <a16:creationId xmlns:a16="http://schemas.microsoft.com/office/drawing/2014/main" id="{B5911089-CC80-7CBB-BD45-0159D59A18A9}"/>
              </a:ext>
            </a:extLst>
          </p:cNvPr>
          <p:cNvSpPr txBox="1"/>
          <p:nvPr/>
        </p:nvSpPr>
        <p:spPr>
          <a:xfrm>
            <a:off x="728406" y="2191537"/>
            <a:ext cx="10734173" cy="18933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en-GB" sz="1600" b="1" err="1">
                <a:solidFill>
                  <a:srgbClr val="FFFFFF"/>
                </a:solidFill>
                <a:latin typeface="Arial" panose="020B0604020202020204" pitchFamily="34" charset="0"/>
                <a:cs typeface="Arial" panose="020B0604020202020204" pitchFamily="34" charset="0"/>
              </a:rPr>
              <a:t>Předpisy</a:t>
            </a:r>
            <a:r>
              <a:rPr lang="en-GB" sz="1600" b="1">
                <a:solidFill>
                  <a:srgbClr val="FFFFFF"/>
                </a:solidFill>
                <a:latin typeface="Arial" panose="020B0604020202020204" pitchFamily="34" charset="0"/>
                <a:cs typeface="Arial" panose="020B0604020202020204" pitchFamily="34" charset="0"/>
              </a:rPr>
              <a:t> </a:t>
            </a:r>
            <a:r>
              <a:rPr lang="en-GB" sz="1600" err="1">
                <a:solidFill>
                  <a:srgbClr val="FFFFFF"/>
                </a:solidFill>
                <a:latin typeface="Arial" panose="020B0604020202020204" pitchFamily="34" charset="0"/>
                <a:cs typeface="Arial" panose="020B0604020202020204" pitchFamily="34" charset="0"/>
              </a:rPr>
              <a:t>zahrnují</a:t>
            </a:r>
            <a:r>
              <a:rPr lang="en-GB" sz="1600">
                <a:solidFill>
                  <a:srgbClr val="FFFFFF"/>
                </a:solidFill>
                <a:latin typeface="Arial" panose="020B0604020202020204" pitchFamily="34" charset="0"/>
                <a:cs typeface="Arial" panose="020B0604020202020204" pitchFamily="34" charset="0"/>
              </a:rPr>
              <a:t>:</a:t>
            </a:r>
            <a:endParaRPr lang="en-US">
              <a:solidFill>
                <a:srgbClr val="000000"/>
              </a:solidFill>
              <a:latin typeface="Arial" panose="020B0604020202020204" pitchFamily="34" charset="0"/>
              <a:cs typeface="Arial" panose="020B0604020202020204" pitchFamily="34" charset="0"/>
            </a:endParaRPr>
          </a:p>
          <a:p>
            <a:pPr marL="228600" indent="-228600">
              <a:lnSpc>
                <a:spcPct val="150000"/>
              </a:lnSpc>
            </a:pPr>
            <a:r>
              <a:rPr lang="en-GB" sz="1600">
                <a:solidFill>
                  <a:srgbClr val="FFFFFF"/>
                </a:solidFill>
                <a:latin typeface="Arial" panose="020B0604020202020204" pitchFamily="34" charset="0"/>
                <a:cs typeface="Arial" panose="020B0604020202020204" pitchFamily="34" charset="0"/>
              </a:rPr>
              <a:t>a)</a:t>
            </a:r>
            <a:r>
              <a:rPr lang="en-GB" sz="1600" b="1">
                <a:solidFill>
                  <a:srgbClr val="FFFFFF"/>
                </a:solidFill>
                <a:latin typeface="Arial" panose="020B0604020202020204" pitchFamily="34" charset="0"/>
                <a:cs typeface="Arial" panose="020B0604020202020204" pitchFamily="34" charset="0"/>
              </a:rPr>
              <a:t> </a:t>
            </a:r>
            <a:r>
              <a:rPr lang="en-GB" sz="1600" b="1" err="1">
                <a:solidFill>
                  <a:srgbClr val="FFFFFF"/>
                </a:solidFill>
                <a:latin typeface="Arial" panose="020B0604020202020204" pitchFamily="34" charset="0"/>
                <a:ea typeface="+mn-lt"/>
                <a:cs typeface="Arial" panose="020B0604020202020204" pitchFamily="34" charset="0"/>
              </a:rPr>
              <a:t>předpisové</a:t>
            </a:r>
            <a:r>
              <a:rPr lang="en-GB" sz="1600" b="1">
                <a:solidFill>
                  <a:srgbClr val="FFFFFF"/>
                </a:solidFill>
                <a:latin typeface="Arial" panose="020B0604020202020204" pitchFamily="34" charset="0"/>
                <a:ea typeface="+mn-lt"/>
                <a:cs typeface="Arial" panose="020B0604020202020204" pitchFamily="34" charset="0"/>
              </a:rPr>
              <a:t> </a:t>
            </a:r>
            <a:r>
              <a:rPr lang="en-GB" sz="1600" b="1" err="1">
                <a:solidFill>
                  <a:srgbClr val="FFFFFF"/>
                </a:solidFill>
                <a:latin typeface="Arial" panose="020B0604020202020204" pitchFamily="34" charset="0"/>
                <a:ea typeface="+mn-lt"/>
                <a:cs typeface="Arial" panose="020B0604020202020204" pitchFamily="34" charset="0"/>
              </a:rPr>
              <a:t>rámce</a:t>
            </a:r>
            <a:r>
              <a:rPr lang="en-GB" sz="1600" b="1">
                <a:solidFill>
                  <a:srgbClr val="FFFFFF"/>
                </a:solidFill>
                <a:latin typeface="Arial" panose="020B0604020202020204" pitchFamily="34" charset="0"/>
                <a:ea typeface="+mn-lt"/>
                <a:cs typeface="Arial" panose="020B0604020202020204" pitchFamily="34" charset="0"/>
              </a:rPr>
              <a:t>:</a:t>
            </a:r>
            <a:r>
              <a:rPr lang="en-GB" sz="1600">
                <a:solidFill>
                  <a:srgbClr val="FFFFFF"/>
                </a:solidFill>
                <a:latin typeface="Arial" panose="020B0604020202020204" pitchFamily="34" charset="0"/>
                <a:ea typeface="+mn-lt"/>
                <a:cs typeface="Arial" panose="020B0604020202020204" pitchFamily="34" charset="0"/>
              </a:rPr>
              <a:t> </a:t>
            </a:r>
            <a:r>
              <a:rPr lang="en-GB" sz="1600" err="1">
                <a:solidFill>
                  <a:srgbClr val="FFFFFF"/>
                </a:solidFill>
                <a:latin typeface="Arial" panose="020B0604020202020204" pitchFamily="34" charset="0"/>
                <a:ea typeface="+mn-lt"/>
                <a:cs typeface="Arial" panose="020B0604020202020204" pitchFamily="34" charset="0"/>
              </a:rPr>
              <a:t>ucelený</a:t>
            </a:r>
            <a:r>
              <a:rPr lang="en-GB" sz="1600">
                <a:solidFill>
                  <a:srgbClr val="FFFFFF"/>
                </a:solidFill>
                <a:latin typeface="Arial" panose="020B0604020202020204" pitchFamily="34" charset="0"/>
                <a:ea typeface="+mn-lt"/>
                <a:cs typeface="Arial" panose="020B0604020202020204" pitchFamily="34" charset="0"/>
              </a:rPr>
              <a:t> </a:t>
            </a:r>
            <a:r>
              <a:rPr lang="en-GB" sz="1600" err="1">
                <a:solidFill>
                  <a:srgbClr val="FFFFFF"/>
                </a:solidFill>
                <a:latin typeface="Arial" panose="020B0604020202020204" pitchFamily="34" charset="0"/>
                <a:ea typeface="+mn-lt"/>
                <a:cs typeface="Arial" panose="020B0604020202020204" pitchFamily="34" charset="0"/>
              </a:rPr>
              <a:t>soubor</a:t>
            </a:r>
            <a:r>
              <a:rPr lang="en-GB" sz="1600">
                <a:solidFill>
                  <a:srgbClr val="FFFFFF"/>
                </a:solidFill>
                <a:latin typeface="Arial" panose="020B0604020202020204" pitchFamily="34" charset="0"/>
                <a:ea typeface="+mn-lt"/>
                <a:cs typeface="Arial" panose="020B0604020202020204" pitchFamily="34" charset="0"/>
              </a:rPr>
              <a:t> </a:t>
            </a:r>
            <a:r>
              <a:rPr lang="en-GB" sz="1600" err="1">
                <a:solidFill>
                  <a:srgbClr val="FFFFFF"/>
                </a:solidFill>
                <a:latin typeface="Arial" panose="020B0604020202020204" pitchFamily="34" charset="0"/>
                <a:ea typeface="+mn-lt"/>
                <a:cs typeface="Arial" panose="020B0604020202020204" pitchFamily="34" charset="0"/>
              </a:rPr>
              <a:t>opatření</a:t>
            </a:r>
            <a:r>
              <a:rPr lang="en-GB" sz="1600">
                <a:solidFill>
                  <a:srgbClr val="FFFFFF"/>
                </a:solidFill>
                <a:latin typeface="Arial" panose="020B0604020202020204" pitchFamily="34" charset="0"/>
                <a:ea typeface="+mn-lt"/>
                <a:cs typeface="Arial" panose="020B0604020202020204" pitchFamily="34" charset="0"/>
              </a:rPr>
              <a:t> s </a:t>
            </a:r>
            <a:r>
              <a:rPr lang="en-GB" sz="1600" err="1">
                <a:solidFill>
                  <a:srgbClr val="FFFFFF"/>
                </a:solidFill>
                <a:latin typeface="Arial" panose="020B0604020202020204" pitchFamily="34" charset="0"/>
                <a:ea typeface="+mn-lt"/>
                <a:cs typeface="Arial" panose="020B0604020202020204" pitchFamily="34" charset="0"/>
              </a:rPr>
              <a:t>jasnou</a:t>
            </a:r>
            <a:r>
              <a:rPr lang="en-GB" sz="1600">
                <a:solidFill>
                  <a:srgbClr val="FFFFFF"/>
                </a:solidFill>
                <a:latin typeface="Arial" panose="020B0604020202020204" pitchFamily="34" charset="0"/>
                <a:ea typeface="+mn-lt"/>
                <a:cs typeface="Arial" panose="020B0604020202020204" pitchFamily="34" charset="0"/>
              </a:rPr>
              <a:t> </a:t>
            </a:r>
            <a:r>
              <a:rPr lang="en-GB" sz="1600" err="1">
                <a:solidFill>
                  <a:srgbClr val="FFFFFF"/>
                </a:solidFill>
                <a:latin typeface="Arial" panose="020B0604020202020204" pitchFamily="34" charset="0"/>
                <a:ea typeface="+mn-lt"/>
                <a:cs typeface="Arial" panose="020B0604020202020204" pitchFamily="34" charset="0"/>
              </a:rPr>
              <a:t>vizí</a:t>
            </a:r>
            <a:r>
              <a:rPr lang="en-GB" sz="1600">
                <a:solidFill>
                  <a:srgbClr val="FFFFFF"/>
                </a:solidFill>
                <a:latin typeface="Arial" panose="020B0604020202020204" pitchFamily="34" charset="0"/>
                <a:ea typeface="+mn-lt"/>
                <a:cs typeface="Arial" panose="020B0604020202020204" pitchFamily="34" charset="0"/>
              </a:rPr>
              <a:t> a </a:t>
            </a:r>
            <a:r>
              <a:rPr lang="en-GB" sz="1600" err="1">
                <a:solidFill>
                  <a:srgbClr val="FFFFFF"/>
                </a:solidFill>
                <a:latin typeface="Arial" panose="020B0604020202020204" pitchFamily="34" charset="0"/>
                <a:ea typeface="+mn-lt"/>
                <a:cs typeface="Arial" panose="020B0604020202020204" pitchFamily="34" charset="0"/>
              </a:rPr>
              <a:t>komplexní</a:t>
            </a:r>
            <a:r>
              <a:rPr lang="en-GB" sz="1600">
                <a:solidFill>
                  <a:srgbClr val="FFFFFF"/>
                </a:solidFill>
                <a:latin typeface="Arial" panose="020B0604020202020204" pitchFamily="34" charset="0"/>
                <a:ea typeface="+mn-lt"/>
                <a:cs typeface="Arial" panose="020B0604020202020204" pitchFamily="34" charset="0"/>
              </a:rPr>
              <a:t> </a:t>
            </a:r>
            <a:r>
              <a:rPr lang="en-GB" sz="1600" err="1">
                <a:solidFill>
                  <a:srgbClr val="FFFFFF"/>
                </a:solidFill>
                <a:latin typeface="Arial" panose="020B0604020202020204" pitchFamily="34" charset="0"/>
                <a:ea typeface="+mn-lt"/>
                <a:cs typeface="Arial" panose="020B0604020202020204" pitchFamily="34" charset="0"/>
              </a:rPr>
              <a:t>strategií</a:t>
            </a:r>
            <a:r>
              <a:rPr lang="en-GB" sz="1600">
                <a:solidFill>
                  <a:srgbClr val="FFFFFF"/>
                </a:solidFill>
                <a:latin typeface="Arial" panose="020B0604020202020204" pitchFamily="34" charset="0"/>
                <a:ea typeface="+mn-lt"/>
                <a:cs typeface="Arial" panose="020B0604020202020204" pitchFamily="34" charset="0"/>
              </a:rPr>
              <a:t> pro </a:t>
            </a:r>
            <a:r>
              <a:rPr lang="en-GB" sz="1600" err="1">
                <a:solidFill>
                  <a:srgbClr val="FFFFFF"/>
                </a:solidFill>
                <a:latin typeface="Arial" panose="020B0604020202020204" pitchFamily="34" charset="0"/>
                <a:ea typeface="+mn-lt"/>
                <a:cs typeface="Arial" panose="020B0604020202020204" pitchFamily="34" charset="0"/>
              </a:rPr>
              <a:t>řešení</a:t>
            </a:r>
            <a:r>
              <a:rPr lang="en-GB" sz="1600">
                <a:solidFill>
                  <a:srgbClr val="FFFFFF"/>
                </a:solidFill>
                <a:latin typeface="Arial" panose="020B0604020202020204" pitchFamily="34" charset="0"/>
                <a:ea typeface="+mn-lt"/>
                <a:cs typeface="Arial" panose="020B0604020202020204" pitchFamily="34" charset="0"/>
              </a:rPr>
              <a:t> </a:t>
            </a:r>
            <a:r>
              <a:rPr lang="en-GB" sz="1600" err="1">
                <a:solidFill>
                  <a:srgbClr val="FFFFFF"/>
                </a:solidFill>
                <a:latin typeface="Arial" panose="020B0604020202020204" pitchFamily="34" charset="0"/>
                <a:ea typeface="+mn-lt"/>
                <a:cs typeface="Arial" panose="020B0604020202020204" pitchFamily="34" charset="0"/>
              </a:rPr>
              <a:t>genderově</a:t>
            </a:r>
            <a:r>
              <a:rPr lang="en-GB" sz="1600">
                <a:solidFill>
                  <a:srgbClr val="FFFFFF"/>
                </a:solidFill>
                <a:latin typeface="Arial" panose="020B0604020202020204" pitchFamily="34" charset="0"/>
                <a:ea typeface="+mn-lt"/>
                <a:cs typeface="Arial" panose="020B0604020202020204" pitchFamily="34" charset="0"/>
              </a:rPr>
              <a:t> </a:t>
            </a:r>
            <a:r>
              <a:rPr lang="en-GB" sz="1600" err="1">
                <a:solidFill>
                  <a:srgbClr val="FFFFFF"/>
                </a:solidFill>
                <a:latin typeface="Arial" panose="020B0604020202020204" pitchFamily="34" charset="0"/>
                <a:ea typeface="+mn-lt"/>
                <a:cs typeface="Arial" panose="020B0604020202020204" pitchFamily="34" charset="0"/>
              </a:rPr>
              <a:t>podmíněného</a:t>
            </a:r>
            <a:r>
              <a:rPr lang="en-GB" sz="1600">
                <a:solidFill>
                  <a:srgbClr val="FFFFFF"/>
                </a:solidFill>
                <a:latin typeface="Arial" panose="020B0604020202020204" pitchFamily="34" charset="0"/>
                <a:ea typeface="+mn-lt"/>
                <a:cs typeface="Arial" panose="020B0604020202020204" pitchFamily="34" charset="0"/>
              </a:rPr>
              <a:t> </a:t>
            </a:r>
            <a:r>
              <a:rPr lang="en-GB" sz="1600" err="1">
                <a:solidFill>
                  <a:srgbClr val="FFFFFF"/>
                </a:solidFill>
                <a:latin typeface="Arial" panose="020B0604020202020204" pitchFamily="34" charset="0"/>
                <a:ea typeface="+mn-lt"/>
                <a:cs typeface="Arial" panose="020B0604020202020204" pitchFamily="34" charset="0"/>
              </a:rPr>
              <a:t>násilí</a:t>
            </a:r>
            <a:r>
              <a:rPr lang="en-GB" sz="1600">
                <a:solidFill>
                  <a:srgbClr val="FFFFFF"/>
                </a:solidFill>
                <a:latin typeface="Arial" panose="020B0604020202020204" pitchFamily="34" charset="0"/>
                <a:ea typeface="+mn-lt"/>
                <a:cs typeface="Arial" panose="020B0604020202020204" pitchFamily="34" charset="0"/>
              </a:rPr>
              <a:t> integrálním a strukturovaným způsobem.</a:t>
            </a:r>
            <a:endParaRPr lang="en-US">
              <a:solidFill>
                <a:srgbClr val="000000"/>
              </a:solidFill>
              <a:latin typeface="Arial" panose="020B0604020202020204" pitchFamily="34" charset="0"/>
              <a:ea typeface="Open Sans"/>
              <a:cs typeface="Arial" panose="020B0604020202020204" pitchFamily="34" charset="0"/>
            </a:endParaRPr>
          </a:p>
          <a:p>
            <a:pPr marL="228600" indent="-228600">
              <a:lnSpc>
                <a:spcPct val="150000"/>
              </a:lnSpc>
            </a:pPr>
            <a:r>
              <a:rPr lang="en-GB" sz="1600">
                <a:solidFill>
                  <a:srgbClr val="FFFFFF"/>
                </a:solidFill>
                <a:latin typeface="Arial" panose="020B0604020202020204" pitchFamily="34" charset="0"/>
                <a:cs typeface="Arial" panose="020B0604020202020204" pitchFamily="34" charset="0"/>
              </a:rPr>
              <a:t>b) </a:t>
            </a:r>
            <a:r>
              <a:rPr lang="en-GB" sz="1600" b="1" err="1">
                <a:solidFill>
                  <a:srgbClr val="FFFFFF"/>
                </a:solidFill>
                <a:latin typeface="Arial" panose="020B0604020202020204" pitchFamily="34" charset="0"/>
                <a:cs typeface="Arial" panose="020B0604020202020204" pitchFamily="34" charset="0"/>
              </a:rPr>
              <a:t>předpisové</a:t>
            </a:r>
            <a:r>
              <a:rPr lang="en-GB" sz="1600" b="1">
                <a:solidFill>
                  <a:srgbClr val="FFFFFF"/>
                </a:solidFill>
                <a:latin typeface="Arial" panose="020B0604020202020204" pitchFamily="34" charset="0"/>
                <a:cs typeface="Arial" panose="020B0604020202020204" pitchFamily="34" charset="0"/>
              </a:rPr>
              <a:t> </a:t>
            </a:r>
            <a:r>
              <a:rPr lang="en-GB" sz="1600" b="1" err="1">
                <a:solidFill>
                  <a:srgbClr val="FFFFFF"/>
                </a:solidFill>
                <a:latin typeface="Arial" panose="020B0604020202020204" pitchFamily="34" charset="0"/>
                <a:cs typeface="Arial" panose="020B0604020202020204" pitchFamily="34" charset="0"/>
              </a:rPr>
              <a:t>dokumenty</a:t>
            </a:r>
            <a:r>
              <a:rPr lang="en-GB" sz="1600">
                <a:solidFill>
                  <a:srgbClr val="FFFFFF"/>
                </a:solidFill>
                <a:latin typeface="Arial" panose="020B0604020202020204" pitchFamily="34" charset="0"/>
                <a:cs typeface="Arial" panose="020B0604020202020204" pitchFamily="34" charset="0"/>
              </a:rPr>
              <a:t>, </a:t>
            </a:r>
            <a:r>
              <a:rPr lang="en-GB" sz="1600" err="1">
                <a:solidFill>
                  <a:srgbClr val="FFFFFF"/>
                </a:solidFill>
                <a:latin typeface="Arial" panose="020B0604020202020204" pitchFamily="34" charset="0"/>
                <a:ea typeface="+mn-lt"/>
                <a:cs typeface="Arial" panose="020B0604020202020204" pitchFamily="34" charset="0"/>
              </a:rPr>
              <a:t>které</a:t>
            </a:r>
            <a:r>
              <a:rPr lang="en-GB" sz="1600">
                <a:solidFill>
                  <a:srgbClr val="FFFFFF"/>
                </a:solidFill>
                <a:latin typeface="Arial" panose="020B0604020202020204" pitchFamily="34" charset="0"/>
                <a:ea typeface="+mn-lt"/>
                <a:cs typeface="Arial" panose="020B0604020202020204" pitchFamily="34" charset="0"/>
              </a:rPr>
              <a:t> </a:t>
            </a:r>
            <a:r>
              <a:rPr lang="en-GB" sz="1600" err="1">
                <a:solidFill>
                  <a:srgbClr val="FFFFFF"/>
                </a:solidFill>
                <a:latin typeface="Arial" panose="020B0604020202020204" pitchFamily="34" charset="0"/>
                <a:ea typeface="+mn-lt"/>
                <a:cs typeface="Arial" panose="020B0604020202020204" pitchFamily="34" charset="0"/>
              </a:rPr>
              <a:t>výslovně</a:t>
            </a:r>
            <a:r>
              <a:rPr lang="en-GB" sz="1600">
                <a:solidFill>
                  <a:srgbClr val="FFFFFF"/>
                </a:solidFill>
                <a:latin typeface="Arial" panose="020B0604020202020204" pitchFamily="34" charset="0"/>
                <a:ea typeface="+mn-lt"/>
                <a:cs typeface="Arial" panose="020B0604020202020204" pitchFamily="34" charset="0"/>
              </a:rPr>
              <a:t> a </a:t>
            </a:r>
            <a:r>
              <a:rPr lang="en-GB" sz="1600" err="1">
                <a:solidFill>
                  <a:srgbClr val="FFFFFF"/>
                </a:solidFill>
                <a:latin typeface="Arial" panose="020B0604020202020204" pitchFamily="34" charset="0"/>
                <a:ea typeface="+mn-lt"/>
                <a:cs typeface="Arial" panose="020B0604020202020204" pitchFamily="34" charset="0"/>
              </a:rPr>
              <a:t>konkrétně</a:t>
            </a:r>
            <a:r>
              <a:rPr lang="en-GB" sz="1600">
                <a:solidFill>
                  <a:srgbClr val="FFFFFF"/>
                </a:solidFill>
                <a:latin typeface="Arial" panose="020B0604020202020204" pitchFamily="34" charset="0"/>
                <a:ea typeface="+mn-lt"/>
                <a:cs typeface="Arial" panose="020B0604020202020204" pitchFamily="34" charset="0"/>
              </a:rPr>
              <a:t> </a:t>
            </a:r>
            <a:r>
              <a:rPr lang="en-GB" sz="1600" err="1">
                <a:solidFill>
                  <a:srgbClr val="FFFFFF"/>
                </a:solidFill>
                <a:latin typeface="Arial" panose="020B0604020202020204" pitchFamily="34" charset="0"/>
                <a:ea typeface="+mn-lt"/>
                <a:cs typeface="Arial" panose="020B0604020202020204" pitchFamily="34" charset="0"/>
              </a:rPr>
              <a:t>formalizují</a:t>
            </a:r>
            <a:r>
              <a:rPr lang="en-GB" sz="1600">
                <a:solidFill>
                  <a:srgbClr val="FFFFFF"/>
                </a:solidFill>
                <a:latin typeface="Arial" panose="020B0604020202020204" pitchFamily="34" charset="0"/>
                <a:ea typeface="+mn-lt"/>
                <a:cs typeface="Arial" panose="020B0604020202020204" pitchFamily="34" charset="0"/>
              </a:rPr>
              <a:t> </a:t>
            </a:r>
            <a:r>
              <a:rPr lang="en-GB" sz="1600" err="1">
                <a:solidFill>
                  <a:srgbClr val="FFFFFF"/>
                </a:solidFill>
                <a:latin typeface="Arial" panose="020B0604020202020204" pitchFamily="34" charset="0"/>
                <a:ea typeface="+mn-lt"/>
                <a:cs typeface="Arial" panose="020B0604020202020204" pitchFamily="34" charset="0"/>
              </a:rPr>
              <a:t>závazek</a:t>
            </a:r>
            <a:r>
              <a:rPr lang="en-GB" sz="1600">
                <a:solidFill>
                  <a:srgbClr val="FFFFFF"/>
                </a:solidFill>
                <a:latin typeface="Arial" panose="020B0604020202020204" pitchFamily="34" charset="0"/>
                <a:ea typeface="+mn-lt"/>
                <a:cs typeface="Arial" panose="020B0604020202020204" pitchFamily="34" charset="0"/>
              </a:rPr>
              <a:t> </a:t>
            </a:r>
            <a:r>
              <a:rPr lang="en-GB" sz="1600" err="1">
                <a:solidFill>
                  <a:srgbClr val="FFFFFF"/>
                </a:solidFill>
                <a:latin typeface="Arial" panose="020B0604020202020204" pitchFamily="34" charset="0"/>
                <a:ea typeface="+mn-lt"/>
                <a:cs typeface="Arial" panose="020B0604020202020204" pitchFamily="34" charset="0"/>
              </a:rPr>
              <a:t>organizace</a:t>
            </a:r>
            <a:r>
              <a:rPr lang="en-GB" sz="1600">
                <a:solidFill>
                  <a:srgbClr val="FFFFFF"/>
                </a:solidFill>
                <a:latin typeface="Arial" panose="020B0604020202020204" pitchFamily="34" charset="0"/>
                <a:ea typeface="+mn-lt"/>
                <a:cs typeface="Arial" panose="020B0604020202020204" pitchFamily="34" charset="0"/>
              </a:rPr>
              <a:t> </a:t>
            </a:r>
            <a:r>
              <a:rPr lang="en-GB" sz="1600" err="1">
                <a:solidFill>
                  <a:srgbClr val="FFFFFF"/>
                </a:solidFill>
                <a:latin typeface="Arial" panose="020B0604020202020204" pitchFamily="34" charset="0"/>
                <a:ea typeface="+mn-lt"/>
                <a:cs typeface="Arial" panose="020B0604020202020204" pitchFamily="34" charset="0"/>
              </a:rPr>
              <a:t>řešit</a:t>
            </a:r>
            <a:r>
              <a:rPr lang="en-GB" sz="1600">
                <a:solidFill>
                  <a:srgbClr val="FFFFFF"/>
                </a:solidFill>
                <a:latin typeface="Arial" panose="020B0604020202020204" pitchFamily="34" charset="0"/>
                <a:ea typeface="+mn-lt"/>
                <a:cs typeface="Arial" panose="020B0604020202020204" pitchFamily="34" charset="0"/>
              </a:rPr>
              <a:t> </a:t>
            </a:r>
            <a:r>
              <a:rPr lang="en-GB" sz="1600" err="1">
                <a:solidFill>
                  <a:srgbClr val="FFFFFF"/>
                </a:solidFill>
                <a:latin typeface="Arial" panose="020B0604020202020204" pitchFamily="34" charset="0"/>
                <a:ea typeface="+mn-lt"/>
                <a:cs typeface="Arial" panose="020B0604020202020204" pitchFamily="34" charset="0"/>
              </a:rPr>
              <a:t>genderově</a:t>
            </a:r>
            <a:r>
              <a:rPr lang="en-GB" sz="1600">
                <a:solidFill>
                  <a:srgbClr val="FFFFFF"/>
                </a:solidFill>
                <a:latin typeface="Arial" panose="020B0604020202020204" pitchFamily="34" charset="0"/>
                <a:ea typeface="+mn-lt"/>
                <a:cs typeface="Arial" panose="020B0604020202020204" pitchFamily="34" charset="0"/>
              </a:rPr>
              <a:t> </a:t>
            </a:r>
            <a:r>
              <a:rPr lang="en-GB" sz="1600" err="1">
                <a:solidFill>
                  <a:srgbClr val="FFFFFF"/>
                </a:solidFill>
                <a:latin typeface="Arial" panose="020B0604020202020204" pitchFamily="34" charset="0"/>
                <a:ea typeface="+mn-lt"/>
                <a:cs typeface="Arial" panose="020B0604020202020204" pitchFamily="34" charset="0"/>
              </a:rPr>
              <a:t>podmíněné</a:t>
            </a:r>
            <a:r>
              <a:rPr lang="en-GB" sz="1600">
                <a:solidFill>
                  <a:srgbClr val="FFFFFF"/>
                </a:solidFill>
                <a:latin typeface="Arial" panose="020B0604020202020204" pitchFamily="34" charset="0"/>
                <a:ea typeface="+mn-lt"/>
                <a:cs typeface="Arial" panose="020B0604020202020204" pitchFamily="34" charset="0"/>
              </a:rPr>
              <a:t> </a:t>
            </a:r>
            <a:r>
              <a:rPr lang="en-GB" sz="1600" err="1">
                <a:solidFill>
                  <a:srgbClr val="FFFFFF"/>
                </a:solidFill>
                <a:latin typeface="Arial" panose="020B0604020202020204" pitchFamily="34" charset="0"/>
                <a:ea typeface="+mn-lt"/>
                <a:cs typeface="Arial" panose="020B0604020202020204" pitchFamily="34" charset="0"/>
              </a:rPr>
              <a:t>násilí</a:t>
            </a:r>
            <a:r>
              <a:rPr lang="en-GB" sz="1600">
                <a:solidFill>
                  <a:srgbClr val="FFFFFF"/>
                </a:solidFill>
                <a:latin typeface="Arial" panose="020B0604020202020204" pitchFamily="34" charset="0"/>
                <a:ea typeface="+mn-lt"/>
                <a:cs typeface="Arial" panose="020B0604020202020204" pitchFamily="34" charset="0"/>
              </a:rPr>
              <a:t> a </a:t>
            </a:r>
            <a:r>
              <a:rPr lang="en-GB" sz="1600" err="1">
                <a:solidFill>
                  <a:srgbClr val="FFFFFF"/>
                </a:solidFill>
                <a:latin typeface="Arial" panose="020B0604020202020204" pitchFamily="34" charset="0"/>
                <a:ea typeface="+mn-lt"/>
                <a:cs typeface="Arial" panose="020B0604020202020204" pitchFamily="34" charset="0"/>
              </a:rPr>
              <a:t>předcházet</a:t>
            </a:r>
            <a:r>
              <a:rPr lang="en-GB" sz="1600">
                <a:solidFill>
                  <a:srgbClr val="FFFFFF"/>
                </a:solidFill>
                <a:latin typeface="Arial" panose="020B0604020202020204" pitchFamily="34" charset="0"/>
                <a:ea typeface="+mn-lt"/>
                <a:cs typeface="Arial" panose="020B0604020202020204" pitchFamily="34" charset="0"/>
              </a:rPr>
              <a:t> mu.</a:t>
            </a:r>
            <a:endParaRPr lang="en-GB" sz="1600">
              <a:solidFill>
                <a:srgbClr val="FFFFFF"/>
              </a:solidFill>
              <a:latin typeface="Arial" panose="020B0604020202020204" pitchFamily="34" charset="0"/>
              <a:ea typeface="Open Sans"/>
              <a:cs typeface="Arial" panose="020B0604020202020204" pitchFamily="34" charset="0"/>
            </a:endParaRPr>
          </a:p>
        </p:txBody>
      </p:sp>
      <p:sp>
        <p:nvSpPr>
          <p:cNvPr id="7" name="TextBox 6">
            <a:extLst>
              <a:ext uri="{FF2B5EF4-FFF2-40B4-BE49-F238E27FC236}">
                <a16:creationId xmlns:a16="http://schemas.microsoft.com/office/drawing/2014/main" id="{0A64E54D-0BB9-6702-6C6B-D26A2F318E1A}"/>
              </a:ext>
            </a:extLst>
          </p:cNvPr>
          <p:cNvSpPr txBox="1"/>
          <p:nvPr/>
        </p:nvSpPr>
        <p:spPr>
          <a:xfrm>
            <a:off x="722577" y="4279269"/>
            <a:ext cx="10493542" cy="181588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600" err="1">
                <a:solidFill>
                  <a:srgbClr val="FFFFFF"/>
                </a:solidFill>
                <a:latin typeface="Arial" panose="020B0604020202020204" pitchFamily="34" charset="0"/>
                <a:cs typeface="Arial" panose="020B0604020202020204" pitchFamily="34" charset="0"/>
              </a:rPr>
              <a:t>Předpisy</a:t>
            </a:r>
            <a:r>
              <a:rPr lang="en-GB" sz="1600">
                <a:solidFill>
                  <a:srgbClr val="FFFFFF"/>
                </a:solidFill>
                <a:latin typeface="Arial" panose="020B0604020202020204" pitchFamily="34" charset="0"/>
                <a:cs typeface="Arial" panose="020B0604020202020204" pitchFamily="34" charset="0"/>
              </a:rPr>
              <a:t> </a:t>
            </a:r>
            <a:r>
              <a:rPr lang="en-GB" sz="1600" err="1">
                <a:solidFill>
                  <a:srgbClr val="FFFFFF"/>
                </a:solidFill>
                <a:latin typeface="Arial" panose="020B0604020202020204" pitchFamily="34" charset="0"/>
                <a:cs typeface="Arial" panose="020B0604020202020204" pitchFamily="34" charset="0"/>
              </a:rPr>
              <a:t>mohou</a:t>
            </a:r>
            <a:r>
              <a:rPr lang="en-GB" sz="1600">
                <a:solidFill>
                  <a:srgbClr val="FFFFFF"/>
                </a:solidFill>
                <a:latin typeface="Arial" panose="020B0604020202020204" pitchFamily="34" charset="0"/>
                <a:cs typeface="Arial" panose="020B0604020202020204" pitchFamily="34" charset="0"/>
              </a:rPr>
              <a:t> </a:t>
            </a:r>
            <a:r>
              <a:rPr lang="en-GB" sz="1600" err="1">
                <a:solidFill>
                  <a:srgbClr val="FFFFFF"/>
                </a:solidFill>
                <a:latin typeface="Arial" panose="020B0604020202020204" pitchFamily="34" charset="0"/>
                <a:cs typeface="Arial" panose="020B0604020202020204" pitchFamily="34" charset="0"/>
              </a:rPr>
              <a:t>mít</a:t>
            </a:r>
            <a:r>
              <a:rPr lang="en-GB" sz="1600">
                <a:solidFill>
                  <a:srgbClr val="FFFFFF"/>
                </a:solidFill>
                <a:latin typeface="Arial" panose="020B0604020202020204" pitchFamily="34" charset="0"/>
                <a:cs typeface="Arial" panose="020B0604020202020204" pitchFamily="34" charset="0"/>
              </a:rPr>
              <a:t> </a:t>
            </a:r>
            <a:r>
              <a:rPr lang="en-GB" sz="1600" err="1">
                <a:solidFill>
                  <a:srgbClr val="FFFFFF"/>
                </a:solidFill>
                <a:latin typeface="Arial" panose="020B0604020202020204" pitchFamily="34" charset="0"/>
                <a:cs typeface="Arial" panose="020B0604020202020204" pitchFamily="34" charset="0"/>
              </a:rPr>
              <a:t>různou</a:t>
            </a:r>
            <a:r>
              <a:rPr lang="en-GB" sz="1600">
                <a:solidFill>
                  <a:srgbClr val="FFFFFF"/>
                </a:solidFill>
                <a:latin typeface="Arial" panose="020B0604020202020204" pitchFamily="34" charset="0"/>
                <a:cs typeface="Arial" panose="020B0604020202020204" pitchFamily="34" charset="0"/>
              </a:rPr>
              <a:t> </a:t>
            </a:r>
            <a:r>
              <a:rPr lang="en-GB" sz="1600" err="1">
                <a:solidFill>
                  <a:srgbClr val="FFFFFF"/>
                </a:solidFill>
                <a:latin typeface="Arial" panose="020B0604020202020204" pitchFamily="34" charset="0"/>
                <a:cs typeface="Arial" panose="020B0604020202020204" pitchFamily="34" charset="0"/>
              </a:rPr>
              <a:t>podobu</a:t>
            </a:r>
            <a:r>
              <a:rPr lang="en-GB" sz="1600">
                <a:solidFill>
                  <a:srgbClr val="FFFFFF"/>
                </a:solidFill>
                <a:latin typeface="Arial" panose="020B0604020202020204" pitchFamily="34" charset="0"/>
                <a:cs typeface="Arial" panose="020B0604020202020204" pitchFamily="34" charset="0"/>
              </a:rPr>
              <a:t>, </a:t>
            </a:r>
            <a:r>
              <a:rPr lang="en-GB" sz="1600" err="1">
                <a:solidFill>
                  <a:srgbClr val="FFFFFF"/>
                </a:solidFill>
                <a:latin typeface="Arial" panose="020B0604020202020204" pitchFamily="34" charset="0"/>
                <a:cs typeface="Arial" panose="020B0604020202020204" pitchFamily="34" charset="0"/>
              </a:rPr>
              <a:t>jako</a:t>
            </a:r>
            <a:r>
              <a:rPr lang="en-GB" sz="1600">
                <a:solidFill>
                  <a:srgbClr val="FFFFFF"/>
                </a:solidFill>
                <a:latin typeface="Arial" panose="020B0604020202020204" pitchFamily="34" charset="0"/>
                <a:cs typeface="Arial" panose="020B0604020202020204" pitchFamily="34" charset="0"/>
              </a:rPr>
              <a:t> </a:t>
            </a:r>
            <a:r>
              <a:rPr lang="en-GB" sz="1600" err="1">
                <a:solidFill>
                  <a:srgbClr val="FFFFFF"/>
                </a:solidFill>
                <a:latin typeface="Arial" panose="020B0604020202020204" pitchFamily="34" charset="0"/>
                <a:cs typeface="Arial" panose="020B0604020202020204" pitchFamily="34" charset="0"/>
              </a:rPr>
              <a:t>např</a:t>
            </a:r>
            <a:r>
              <a:rPr lang="en-GB" sz="1600">
                <a:solidFill>
                  <a:srgbClr val="FFFFFF"/>
                </a:solidFill>
                <a:latin typeface="Arial" panose="020B0604020202020204" pitchFamily="34" charset="0"/>
                <a:cs typeface="Arial" panose="020B0604020202020204" pitchFamily="34" charset="0"/>
              </a:rPr>
              <a:t>.:</a:t>
            </a:r>
            <a:endParaRPr lang="cs-CZ">
              <a:latin typeface="Arial" panose="020B0604020202020204" pitchFamily="34" charset="0"/>
              <a:cs typeface="Arial" panose="020B0604020202020204" pitchFamily="34" charset="0"/>
            </a:endParaRPr>
          </a:p>
          <a:p>
            <a:pPr marL="285750" indent="-285750">
              <a:buFont typeface="Arial"/>
              <a:buChar char="•"/>
            </a:pPr>
            <a:r>
              <a:rPr lang="en-GB" sz="1600" err="1">
                <a:solidFill>
                  <a:srgbClr val="FFFFFF"/>
                </a:solidFill>
                <a:latin typeface="Arial" panose="020B0604020202020204" pitchFamily="34" charset="0"/>
                <a:ea typeface="Open Sans"/>
                <a:cs typeface="Arial" panose="020B0604020202020204" pitchFamily="34" charset="0"/>
              </a:rPr>
              <a:t>Vnitřní</a:t>
            </a:r>
            <a:r>
              <a:rPr lang="en-GB" sz="1600">
                <a:solidFill>
                  <a:srgbClr val="FFFFFF"/>
                </a:solidFill>
                <a:latin typeface="Arial" panose="020B0604020202020204" pitchFamily="34" charset="0"/>
                <a:ea typeface="Open Sans"/>
                <a:cs typeface="Arial" panose="020B0604020202020204" pitchFamily="34" charset="0"/>
              </a:rPr>
              <a:t> </a:t>
            </a:r>
            <a:r>
              <a:rPr lang="en-GB" sz="1600" err="1">
                <a:solidFill>
                  <a:srgbClr val="FFFFFF"/>
                </a:solidFill>
                <a:latin typeface="Arial" panose="020B0604020202020204" pitchFamily="34" charset="0"/>
                <a:ea typeface="Open Sans"/>
                <a:cs typeface="Arial" panose="020B0604020202020204" pitchFamily="34" charset="0"/>
              </a:rPr>
              <a:t>předpisy</a:t>
            </a:r>
          </a:p>
          <a:p>
            <a:pPr marL="285750" indent="-285750">
              <a:buFont typeface="Arial"/>
              <a:buChar char="•"/>
            </a:pPr>
            <a:r>
              <a:rPr lang="en-GB" sz="1600" err="1">
                <a:solidFill>
                  <a:srgbClr val="FFFFFF"/>
                </a:solidFill>
                <a:latin typeface="Arial" panose="020B0604020202020204" pitchFamily="34" charset="0"/>
                <a:cs typeface="Arial" panose="020B0604020202020204" pitchFamily="34" charset="0"/>
              </a:rPr>
              <a:t>Akční</a:t>
            </a:r>
            <a:r>
              <a:rPr lang="en-GB" sz="1600">
                <a:solidFill>
                  <a:srgbClr val="FFFFFF"/>
                </a:solidFill>
                <a:latin typeface="Arial" panose="020B0604020202020204" pitchFamily="34" charset="0"/>
                <a:cs typeface="Arial" panose="020B0604020202020204" pitchFamily="34" charset="0"/>
              </a:rPr>
              <a:t> </a:t>
            </a:r>
            <a:r>
              <a:rPr lang="en-GB" sz="1600" err="1">
                <a:solidFill>
                  <a:srgbClr val="FFFFFF"/>
                </a:solidFill>
                <a:latin typeface="Arial" panose="020B0604020202020204" pitchFamily="34" charset="0"/>
                <a:cs typeface="Arial" panose="020B0604020202020204" pitchFamily="34" charset="0"/>
              </a:rPr>
              <a:t>plány</a:t>
            </a:r>
            <a:endParaRPr lang="en-GB" sz="1600" err="1">
              <a:solidFill>
                <a:srgbClr val="FFFFFF"/>
              </a:solidFill>
              <a:latin typeface="Arial" panose="020B0604020202020204" pitchFamily="34" charset="0"/>
              <a:ea typeface="Open Sans"/>
              <a:cs typeface="Arial" panose="020B0604020202020204" pitchFamily="34" charset="0"/>
            </a:endParaRPr>
          </a:p>
          <a:p>
            <a:pPr marL="285750" indent="-285750">
              <a:buFont typeface="Arial"/>
              <a:buChar char="•"/>
            </a:pPr>
            <a:r>
              <a:rPr lang="en-GB" sz="1600" err="1">
                <a:solidFill>
                  <a:srgbClr val="FFFFFF"/>
                </a:solidFill>
                <a:latin typeface="Arial" panose="020B0604020202020204" pitchFamily="34" charset="0"/>
                <a:ea typeface="+mn-lt"/>
                <a:cs typeface="Arial" panose="020B0604020202020204" pitchFamily="34" charset="0"/>
              </a:rPr>
              <a:t>Informativní</a:t>
            </a:r>
            <a:r>
              <a:rPr lang="en-GB" sz="1600">
                <a:solidFill>
                  <a:srgbClr val="FFFFFF"/>
                </a:solidFill>
                <a:latin typeface="Arial" panose="020B0604020202020204" pitchFamily="34" charset="0"/>
                <a:ea typeface="+mn-lt"/>
                <a:cs typeface="Arial" panose="020B0604020202020204" pitchFamily="34" charset="0"/>
              </a:rPr>
              <a:t> </a:t>
            </a:r>
            <a:r>
              <a:rPr lang="en-GB" sz="1600" err="1">
                <a:solidFill>
                  <a:srgbClr val="FFFFFF"/>
                </a:solidFill>
                <a:latin typeface="Arial" panose="020B0604020202020204" pitchFamily="34" charset="0"/>
                <a:ea typeface="+mn-lt"/>
                <a:cs typeface="Arial" panose="020B0604020202020204" pitchFamily="34" charset="0"/>
              </a:rPr>
              <a:t>nebo</a:t>
            </a:r>
            <a:r>
              <a:rPr lang="en-GB" sz="1600">
                <a:solidFill>
                  <a:srgbClr val="FFFFFF"/>
                </a:solidFill>
                <a:latin typeface="Arial" panose="020B0604020202020204" pitchFamily="34" charset="0"/>
                <a:ea typeface="+mn-lt"/>
                <a:cs typeface="Arial" panose="020B0604020202020204" pitchFamily="34" charset="0"/>
              </a:rPr>
              <a:t> </a:t>
            </a:r>
            <a:r>
              <a:rPr lang="en-GB" sz="1600" err="1">
                <a:solidFill>
                  <a:srgbClr val="FFFFFF"/>
                </a:solidFill>
                <a:latin typeface="Arial" panose="020B0604020202020204" pitchFamily="34" charset="0"/>
                <a:ea typeface="+mn-lt"/>
                <a:cs typeface="Arial" panose="020B0604020202020204" pitchFamily="34" charset="0"/>
              </a:rPr>
              <a:t>vysvětlující</a:t>
            </a:r>
            <a:r>
              <a:rPr lang="en-GB" sz="1600">
                <a:solidFill>
                  <a:srgbClr val="FFFFFF"/>
                </a:solidFill>
                <a:latin typeface="Arial" panose="020B0604020202020204" pitchFamily="34" charset="0"/>
                <a:ea typeface="+mn-lt"/>
                <a:cs typeface="Arial" panose="020B0604020202020204" pitchFamily="34" charset="0"/>
              </a:rPr>
              <a:t> </a:t>
            </a:r>
            <a:r>
              <a:rPr lang="en-GB" sz="1600" err="1">
                <a:solidFill>
                  <a:srgbClr val="FFFFFF"/>
                </a:solidFill>
                <a:latin typeface="Arial" panose="020B0604020202020204" pitchFamily="34" charset="0"/>
                <a:ea typeface="+mn-lt"/>
                <a:cs typeface="Arial" panose="020B0604020202020204" pitchFamily="34" charset="0"/>
              </a:rPr>
              <a:t>dokumenty</a:t>
            </a:r>
            <a:r>
              <a:rPr lang="en-GB" sz="1600">
                <a:solidFill>
                  <a:srgbClr val="FFFFFF"/>
                </a:solidFill>
                <a:latin typeface="Arial" panose="020B0604020202020204" pitchFamily="34" charset="0"/>
                <a:ea typeface="+mn-lt"/>
                <a:cs typeface="Arial" panose="020B0604020202020204" pitchFamily="34" charset="0"/>
              </a:rPr>
              <a:t> </a:t>
            </a:r>
            <a:endParaRPr lang="en-GB" sz="1600">
              <a:solidFill>
                <a:srgbClr val="FFFFFF"/>
              </a:solidFill>
              <a:latin typeface="Arial" panose="020B0604020202020204" pitchFamily="34" charset="0"/>
              <a:ea typeface="Open Sans"/>
              <a:cs typeface="Arial" panose="020B0604020202020204" pitchFamily="34" charset="0"/>
            </a:endParaRPr>
          </a:p>
          <a:p>
            <a:pPr marL="285750" indent="-285750">
              <a:buFont typeface="Arial"/>
              <a:buChar char="•"/>
            </a:pPr>
            <a:r>
              <a:rPr lang="en-GB" sz="1600" err="1">
                <a:solidFill>
                  <a:srgbClr val="FFFFFF"/>
                </a:solidFill>
                <a:latin typeface="Arial" panose="020B0604020202020204" pitchFamily="34" charset="0"/>
                <a:cs typeface="Arial" panose="020B0604020202020204" pitchFamily="34" charset="0"/>
              </a:rPr>
              <a:t>Strategie</a:t>
            </a:r>
            <a:r>
              <a:rPr lang="en-GB" sz="1600">
                <a:solidFill>
                  <a:srgbClr val="FFFFFF"/>
                </a:solidFill>
                <a:latin typeface="Arial" panose="020B0604020202020204" pitchFamily="34" charset="0"/>
                <a:cs typeface="Arial" panose="020B0604020202020204" pitchFamily="34" charset="0"/>
              </a:rPr>
              <a:t>, </a:t>
            </a:r>
            <a:r>
              <a:rPr lang="en-GB" sz="1600" err="1">
                <a:solidFill>
                  <a:srgbClr val="FFFFFF"/>
                </a:solidFill>
                <a:latin typeface="Arial" panose="020B0604020202020204" pitchFamily="34" charset="0"/>
                <a:cs typeface="Arial" panose="020B0604020202020204" pitchFamily="34" charset="0"/>
              </a:rPr>
              <a:t>nařízení</a:t>
            </a:r>
            <a:r>
              <a:rPr lang="en-GB" sz="1600">
                <a:solidFill>
                  <a:srgbClr val="FFFFFF"/>
                </a:solidFill>
                <a:latin typeface="Arial" panose="020B0604020202020204" pitchFamily="34" charset="0"/>
                <a:cs typeface="Arial" panose="020B0604020202020204" pitchFamily="34" charset="0"/>
              </a:rPr>
              <a:t>, </a:t>
            </a:r>
            <a:r>
              <a:rPr lang="en-GB" sz="1600" err="1">
                <a:solidFill>
                  <a:srgbClr val="FFFFFF"/>
                </a:solidFill>
                <a:latin typeface="Arial" panose="020B0604020202020204" pitchFamily="34" charset="0"/>
                <a:cs typeface="Arial" panose="020B0604020202020204" pitchFamily="34" charset="0"/>
              </a:rPr>
              <a:t>směrnice</a:t>
            </a:r>
            <a:endParaRPr lang="en-GB" sz="1600" err="1">
              <a:solidFill>
                <a:srgbClr val="FFFFFF"/>
              </a:solidFill>
              <a:latin typeface="Arial" panose="020B0604020202020204" pitchFamily="34" charset="0"/>
              <a:ea typeface="Open Sans"/>
              <a:cs typeface="Arial" panose="020B0604020202020204" pitchFamily="34" charset="0"/>
            </a:endParaRPr>
          </a:p>
          <a:p>
            <a:pPr marL="285750" indent="-285750">
              <a:buFont typeface="Arial"/>
              <a:buChar char="•"/>
            </a:pPr>
            <a:r>
              <a:rPr lang="en-GB" sz="1600" err="1">
                <a:solidFill>
                  <a:srgbClr val="FFFFFF"/>
                </a:solidFill>
                <a:latin typeface="Arial" panose="020B0604020202020204" pitchFamily="34" charset="0"/>
                <a:cs typeface="Arial" panose="020B0604020202020204" pitchFamily="34" charset="0"/>
              </a:rPr>
              <a:t>Kodexy</a:t>
            </a:r>
            <a:r>
              <a:rPr lang="en-GB" sz="1600">
                <a:solidFill>
                  <a:srgbClr val="FFFFFF"/>
                </a:solidFill>
                <a:latin typeface="Arial" panose="020B0604020202020204" pitchFamily="34" charset="0"/>
                <a:cs typeface="Arial" panose="020B0604020202020204" pitchFamily="34" charset="0"/>
              </a:rPr>
              <a:t> </a:t>
            </a:r>
            <a:r>
              <a:rPr lang="en-GB" sz="1600" err="1">
                <a:solidFill>
                  <a:srgbClr val="FFFFFF"/>
                </a:solidFill>
                <a:latin typeface="Arial" panose="020B0604020202020204" pitchFamily="34" charset="0"/>
                <a:cs typeface="Arial" panose="020B0604020202020204" pitchFamily="34" charset="0"/>
              </a:rPr>
              <a:t>chování</a:t>
            </a:r>
            <a:endParaRPr lang="en-GB" sz="1600" err="1">
              <a:solidFill>
                <a:srgbClr val="FFFFFF"/>
              </a:solidFill>
              <a:latin typeface="Arial" panose="020B0604020202020204" pitchFamily="34" charset="0"/>
              <a:ea typeface="Open Sans"/>
              <a:cs typeface="Arial" panose="020B0604020202020204" pitchFamily="34" charset="0"/>
            </a:endParaRPr>
          </a:p>
          <a:p>
            <a:pPr marL="285750" indent="-285750">
              <a:buFont typeface="Arial"/>
              <a:buChar char="•"/>
            </a:pPr>
            <a:r>
              <a:rPr lang="en-GB" sz="1600" err="1">
                <a:solidFill>
                  <a:srgbClr val="FFFFFF"/>
                </a:solidFill>
                <a:latin typeface="Arial" panose="020B0604020202020204" pitchFamily="34" charset="0"/>
                <a:ea typeface="+mn-lt"/>
                <a:cs typeface="Arial" panose="020B0604020202020204" pitchFamily="34" charset="0"/>
              </a:rPr>
              <a:t>Postupy</a:t>
            </a:r>
            <a:r>
              <a:rPr lang="en-GB" sz="1600">
                <a:solidFill>
                  <a:srgbClr val="FFFFFF"/>
                </a:solidFill>
                <a:latin typeface="Arial" panose="020B0604020202020204" pitchFamily="34" charset="0"/>
                <a:ea typeface="+mn-lt"/>
                <a:cs typeface="Arial" panose="020B0604020202020204" pitchFamily="34" charset="0"/>
              </a:rPr>
              <a:t> pro </a:t>
            </a:r>
            <a:r>
              <a:rPr lang="en-GB" sz="1600" err="1">
                <a:solidFill>
                  <a:srgbClr val="FFFFFF"/>
                </a:solidFill>
                <a:latin typeface="Arial" panose="020B0604020202020204" pitchFamily="34" charset="0"/>
                <a:ea typeface="+mn-lt"/>
                <a:cs typeface="Arial" panose="020B0604020202020204" pitchFamily="34" charset="0"/>
              </a:rPr>
              <a:t>nahlašování</a:t>
            </a:r>
            <a:r>
              <a:rPr lang="en-GB" sz="1600">
                <a:solidFill>
                  <a:srgbClr val="FFFFFF"/>
                </a:solidFill>
                <a:latin typeface="Arial" panose="020B0604020202020204" pitchFamily="34" charset="0"/>
                <a:ea typeface="+mn-lt"/>
                <a:cs typeface="Arial" panose="020B0604020202020204" pitchFamily="34" charset="0"/>
              </a:rPr>
              <a:t> a </a:t>
            </a:r>
            <a:r>
              <a:rPr lang="en-GB" sz="1600" err="1">
                <a:solidFill>
                  <a:srgbClr val="FFFFFF"/>
                </a:solidFill>
                <a:latin typeface="Arial" panose="020B0604020202020204" pitchFamily="34" charset="0"/>
                <a:ea typeface="+mn-lt"/>
                <a:cs typeface="Arial" panose="020B0604020202020204" pitchFamily="34" charset="0"/>
              </a:rPr>
              <a:t>řešení</a:t>
            </a:r>
            <a:r>
              <a:rPr lang="en-GB" sz="1600">
                <a:solidFill>
                  <a:srgbClr val="FFFFFF"/>
                </a:solidFill>
                <a:latin typeface="Arial" panose="020B0604020202020204" pitchFamily="34" charset="0"/>
                <a:ea typeface="+mn-lt"/>
                <a:cs typeface="Arial" panose="020B0604020202020204" pitchFamily="34" charset="0"/>
              </a:rPr>
              <a:t> </a:t>
            </a:r>
            <a:r>
              <a:rPr lang="en-GB" sz="1600" err="1">
                <a:solidFill>
                  <a:srgbClr val="FFFFFF"/>
                </a:solidFill>
                <a:latin typeface="Arial" panose="020B0604020202020204" pitchFamily="34" charset="0"/>
                <a:ea typeface="+mn-lt"/>
                <a:cs typeface="Arial" panose="020B0604020202020204" pitchFamily="34" charset="0"/>
              </a:rPr>
              <a:t>případů</a:t>
            </a:r>
            <a:r>
              <a:rPr lang="en-GB" sz="1600">
                <a:solidFill>
                  <a:srgbClr val="FFFFFF"/>
                </a:solidFill>
                <a:latin typeface="Arial" panose="020B0604020202020204" pitchFamily="34" charset="0"/>
                <a:ea typeface="+mn-lt"/>
                <a:cs typeface="Arial" panose="020B0604020202020204" pitchFamily="34" charset="0"/>
              </a:rPr>
              <a:t> </a:t>
            </a:r>
            <a:r>
              <a:rPr lang="en-GB" sz="1600" err="1">
                <a:solidFill>
                  <a:srgbClr val="FFFFFF"/>
                </a:solidFill>
                <a:latin typeface="Arial" panose="020B0604020202020204" pitchFamily="34" charset="0"/>
                <a:ea typeface="+mn-lt"/>
                <a:cs typeface="Arial" panose="020B0604020202020204" pitchFamily="34" charset="0"/>
              </a:rPr>
              <a:t>genderově</a:t>
            </a:r>
            <a:r>
              <a:rPr lang="en-GB" sz="1600">
                <a:solidFill>
                  <a:srgbClr val="FFFFFF"/>
                </a:solidFill>
                <a:latin typeface="Arial" panose="020B0604020202020204" pitchFamily="34" charset="0"/>
                <a:ea typeface="+mn-lt"/>
                <a:cs typeface="Arial" panose="020B0604020202020204" pitchFamily="34" charset="0"/>
              </a:rPr>
              <a:t> </a:t>
            </a:r>
            <a:r>
              <a:rPr lang="en-GB" sz="1600" err="1">
                <a:solidFill>
                  <a:srgbClr val="FFFFFF"/>
                </a:solidFill>
                <a:latin typeface="Arial" panose="020B0604020202020204" pitchFamily="34" charset="0"/>
                <a:ea typeface="+mn-lt"/>
                <a:cs typeface="Arial" panose="020B0604020202020204" pitchFamily="34" charset="0"/>
              </a:rPr>
              <a:t>podmíněného</a:t>
            </a:r>
            <a:r>
              <a:rPr lang="en-GB" sz="1600">
                <a:solidFill>
                  <a:srgbClr val="FFFFFF"/>
                </a:solidFill>
                <a:latin typeface="Arial" panose="020B0604020202020204" pitchFamily="34" charset="0"/>
                <a:ea typeface="+mn-lt"/>
                <a:cs typeface="Arial" panose="020B0604020202020204" pitchFamily="34" charset="0"/>
              </a:rPr>
              <a:t> </a:t>
            </a:r>
            <a:r>
              <a:rPr lang="en-GB" sz="1600" err="1">
                <a:solidFill>
                  <a:srgbClr val="FFFFFF"/>
                </a:solidFill>
                <a:latin typeface="Arial" panose="020B0604020202020204" pitchFamily="34" charset="0"/>
                <a:ea typeface="+mn-lt"/>
                <a:cs typeface="Arial" panose="020B0604020202020204" pitchFamily="34" charset="0"/>
              </a:rPr>
              <a:t>násilí</a:t>
            </a:r>
            <a:endParaRPr lang="en-GB" sz="1600" err="1">
              <a:solidFill>
                <a:srgbClr val="FFFFFF"/>
              </a:solidFill>
              <a:latin typeface="Arial" panose="020B0604020202020204" pitchFamily="34" charset="0"/>
              <a:ea typeface="Open Sans"/>
              <a:cs typeface="Arial" panose="020B0604020202020204" pitchFamily="34" charset="0"/>
            </a:endParaRPr>
          </a:p>
        </p:txBody>
      </p:sp>
    </p:spTree>
    <p:extLst>
      <p:ext uri="{BB962C8B-B14F-4D97-AF65-F5344CB8AC3E}">
        <p14:creationId xmlns:p14="http://schemas.microsoft.com/office/powerpoint/2010/main" val="338274730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4433907-8718-215E-3E83-A624699CA27F}"/>
              </a:ext>
            </a:extLst>
          </p:cNvPr>
          <p:cNvSpPr>
            <a:spLocks noGrp="1"/>
          </p:cNvSpPr>
          <p:nvPr>
            <p:ph type="title"/>
          </p:nvPr>
        </p:nvSpPr>
        <p:spPr>
          <a:xfrm>
            <a:off x="1052512" y="1129932"/>
            <a:ext cx="10086975" cy="778381"/>
          </a:xfrm>
        </p:spPr>
        <p:txBody>
          <a:bodyPr/>
          <a:lstStyle/>
          <a:p>
            <a:r>
              <a:rPr lang="en-US" sz="3200" b="1" err="1"/>
              <a:t>Předpisy</a:t>
            </a:r>
          </a:p>
        </p:txBody>
      </p:sp>
      <p:sp>
        <p:nvSpPr>
          <p:cNvPr id="6" name="TextBox 5">
            <a:extLst>
              <a:ext uri="{FF2B5EF4-FFF2-40B4-BE49-F238E27FC236}">
                <a16:creationId xmlns:a16="http://schemas.microsoft.com/office/drawing/2014/main" id="{B5911089-CC80-7CBB-BD45-0159D59A18A9}"/>
              </a:ext>
            </a:extLst>
          </p:cNvPr>
          <p:cNvSpPr txBox="1"/>
          <p:nvPr/>
        </p:nvSpPr>
        <p:spPr>
          <a:xfrm>
            <a:off x="577436" y="2259631"/>
            <a:ext cx="11293722" cy="4663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en-US" sz="1600" b="1" err="1">
                <a:solidFill>
                  <a:schemeClr val="bg1"/>
                </a:solidFill>
                <a:latin typeface="Arial" panose="020B0604020202020204" pitchFamily="34" charset="0"/>
                <a:ea typeface="+mn-lt"/>
                <a:cs typeface="Arial" panose="020B0604020202020204" pitchFamily="34" charset="0"/>
              </a:rPr>
              <a:t>Stávající</a:t>
            </a:r>
            <a:r>
              <a:rPr lang="en-US" sz="1600" b="1">
                <a:solidFill>
                  <a:schemeClr val="bg1"/>
                </a:solidFill>
                <a:latin typeface="Arial" panose="020B0604020202020204" pitchFamily="34" charset="0"/>
                <a:ea typeface="+mn-lt"/>
                <a:cs typeface="Arial" panose="020B0604020202020204" pitchFamily="34" charset="0"/>
              </a:rPr>
              <a:t> </a:t>
            </a:r>
            <a:r>
              <a:rPr lang="en-US" sz="1600" b="1" err="1">
                <a:solidFill>
                  <a:schemeClr val="bg1"/>
                </a:solidFill>
                <a:latin typeface="Arial" panose="020B0604020202020204" pitchFamily="34" charset="0"/>
                <a:ea typeface="+mn-lt"/>
                <a:cs typeface="Arial" panose="020B0604020202020204" pitchFamily="34" charset="0"/>
              </a:rPr>
              <a:t>právní</a:t>
            </a:r>
            <a:r>
              <a:rPr lang="en-US" sz="1600" b="1">
                <a:solidFill>
                  <a:schemeClr val="bg1"/>
                </a:solidFill>
                <a:latin typeface="Arial" panose="020B0604020202020204" pitchFamily="34" charset="0"/>
                <a:ea typeface="+mn-lt"/>
                <a:cs typeface="Arial" panose="020B0604020202020204" pitchFamily="34" charset="0"/>
              </a:rPr>
              <a:t> </a:t>
            </a:r>
            <a:r>
              <a:rPr lang="en-US" sz="1600" b="1" err="1">
                <a:solidFill>
                  <a:schemeClr val="bg1"/>
                </a:solidFill>
                <a:latin typeface="Arial" panose="020B0604020202020204" pitchFamily="34" charset="0"/>
                <a:ea typeface="+mn-lt"/>
                <a:cs typeface="Arial" panose="020B0604020202020204" pitchFamily="34" charset="0"/>
              </a:rPr>
              <a:t>rámec</a:t>
            </a:r>
            <a:r>
              <a:rPr lang="en-US" sz="1600" b="1">
                <a:solidFill>
                  <a:schemeClr val="bg1"/>
                </a:solidFill>
                <a:latin typeface="Arial" panose="020B0604020202020204" pitchFamily="34" charset="0"/>
                <a:ea typeface="+mn-lt"/>
                <a:cs typeface="Arial" panose="020B0604020202020204" pitchFamily="34" charset="0"/>
              </a:rPr>
              <a:t> a </a:t>
            </a:r>
            <a:r>
              <a:rPr lang="en-US" sz="1600" b="1" err="1">
                <a:solidFill>
                  <a:schemeClr val="bg1"/>
                </a:solidFill>
                <a:latin typeface="Arial" panose="020B0604020202020204" pitchFamily="34" charset="0"/>
                <a:ea typeface="+mn-lt"/>
                <a:cs typeface="Arial" panose="020B0604020202020204" pitchFamily="34" charset="0"/>
              </a:rPr>
              <a:t>politiky</a:t>
            </a:r>
            <a:endParaRPr lang="cs-CZ" b="1" err="1">
              <a:solidFill>
                <a:schemeClr val="bg1"/>
              </a:solidFill>
              <a:latin typeface="Arial" panose="020B0604020202020204" pitchFamily="34" charset="0"/>
              <a:ea typeface="Open Sans"/>
              <a:cs typeface="Arial" panose="020B0604020202020204" pitchFamily="34" charset="0"/>
            </a:endParaRPr>
          </a:p>
          <a:p>
            <a:pPr marL="285750" indent="-285750">
              <a:lnSpc>
                <a:spcPct val="150000"/>
              </a:lnSpc>
              <a:buFont typeface="Arial" panose="020B0604020202020204" pitchFamily="34" charset="0"/>
              <a:buChar char="•"/>
            </a:pPr>
            <a:r>
              <a:rPr lang="en-US" sz="1600" err="1">
                <a:solidFill>
                  <a:schemeClr val="bg1"/>
                </a:solidFill>
                <a:latin typeface="Arial" panose="020B0604020202020204" pitchFamily="34" charset="0"/>
                <a:ea typeface="+mn-lt"/>
                <a:cs typeface="Arial" panose="020B0604020202020204" pitchFamily="34" charset="0"/>
              </a:rPr>
              <a:t>Institucionální</a:t>
            </a:r>
            <a:r>
              <a:rPr lang="en-US" sz="1600">
                <a:solidFill>
                  <a:schemeClr val="bg1"/>
                </a:solidFill>
                <a:latin typeface="Arial" panose="020B0604020202020204" pitchFamily="34" charset="0"/>
                <a:ea typeface="+mn-lt"/>
                <a:cs typeface="Arial" panose="020B0604020202020204" pitchFamily="34" charset="0"/>
              </a:rPr>
              <a:t> </a:t>
            </a:r>
            <a:r>
              <a:rPr lang="en-US" sz="1600" err="1">
                <a:solidFill>
                  <a:schemeClr val="bg1"/>
                </a:solidFill>
                <a:latin typeface="Arial" panose="020B0604020202020204" pitchFamily="34" charset="0"/>
                <a:ea typeface="+mn-lt"/>
                <a:cs typeface="Arial" panose="020B0604020202020204" pitchFamily="34" charset="0"/>
              </a:rPr>
              <a:t>politiky</a:t>
            </a:r>
            <a:r>
              <a:rPr lang="en-US" sz="1600">
                <a:solidFill>
                  <a:schemeClr val="bg1"/>
                </a:solidFill>
                <a:latin typeface="Arial" panose="020B0604020202020204" pitchFamily="34" charset="0"/>
                <a:ea typeface="+mn-lt"/>
                <a:cs typeface="Arial" panose="020B0604020202020204" pitchFamily="34" charset="0"/>
              </a:rPr>
              <a:t> </a:t>
            </a:r>
            <a:r>
              <a:rPr lang="en-US" sz="1600" err="1">
                <a:solidFill>
                  <a:schemeClr val="bg1"/>
                </a:solidFill>
                <a:latin typeface="Arial" panose="020B0604020202020204" pitchFamily="34" charset="0"/>
                <a:ea typeface="+mn-lt"/>
                <a:cs typeface="Arial" panose="020B0604020202020204" pitchFamily="34" charset="0"/>
              </a:rPr>
              <a:t>musí</a:t>
            </a:r>
            <a:r>
              <a:rPr lang="en-US" sz="1600">
                <a:solidFill>
                  <a:schemeClr val="bg1"/>
                </a:solidFill>
                <a:latin typeface="Arial" panose="020B0604020202020204" pitchFamily="34" charset="0"/>
                <a:ea typeface="+mn-lt"/>
                <a:cs typeface="Arial" panose="020B0604020202020204" pitchFamily="34" charset="0"/>
              </a:rPr>
              <a:t> </a:t>
            </a:r>
            <a:r>
              <a:rPr lang="en-US" sz="1600" err="1">
                <a:solidFill>
                  <a:schemeClr val="bg1"/>
                </a:solidFill>
                <a:latin typeface="Arial" panose="020B0604020202020204" pitchFamily="34" charset="0"/>
                <a:ea typeface="+mn-lt"/>
                <a:cs typeface="Arial" panose="020B0604020202020204" pitchFamily="34" charset="0"/>
              </a:rPr>
              <a:t>být</a:t>
            </a:r>
            <a:r>
              <a:rPr lang="en-US" sz="1600">
                <a:solidFill>
                  <a:schemeClr val="bg1"/>
                </a:solidFill>
                <a:latin typeface="Arial" panose="020B0604020202020204" pitchFamily="34" charset="0"/>
                <a:ea typeface="+mn-lt"/>
                <a:cs typeface="Arial" panose="020B0604020202020204" pitchFamily="34" charset="0"/>
              </a:rPr>
              <a:t> v </a:t>
            </a:r>
            <a:r>
              <a:rPr lang="en-US" sz="1600" err="1">
                <a:solidFill>
                  <a:schemeClr val="bg1"/>
                </a:solidFill>
                <a:latin typeface="Arial" panose="020B0604020202020204" pitchFamily="34" charset="0"/>
                <a:ea typeface="+mn-lt"/>
                <a:cs typeface="Arial" panose="020B0604020202020204" pitchFamily="34" charset="0"/>
              </a:rPr>
              <a:t>souladu</a:t>
            </a:r>
            <a:r>
              <a:rPr lang="en-US" sz="1600">
                <a:solidFill>
                  <a:schemeClr val="bg1"/>
                </a:solidFill>
                <a:latin typeface="Arial" panose="020B0604020202020204" pitchFamily="34" charset="0"/>
                <a:ea typeface="+mn-lt"/>
                <a:cs typeface="Arial" panose="020B0604020202020204" pitchFamily="34" charset="0"/>
              </a:rPr>
              <a:t> s </a:t>
            </a:r>
            <a:r>
              <a:rPr lang="en-US" sz="1600" err="1">
                <a:solidFill>
                  <a:schemeClr val="bg1"/>
                </a:solidFill>
                <a:latin typeface="Arial" panose="020B0604020202020204" pitchFamily="34" charset="0"/>
                <a:ea typeface="+mn-lt"/>
                <a:cs typeface="Arial" panose="020B0604020202020204" pitchFamily="34" charset="0"/>
              </a:rPr>
              <a:t>regionálním</a:t>
            </a:r>
            <a:r>
              <a:rPr lang="en-US" sz="1600">
                <a:solidFill>
                  <a:schemeClr val="bg1"/>
                </a:solidFill>
                <a:latin typeface="Arial" panose="020B0604020202020204" pitchFamily="34" charset="0"/>
                <a:ea typeface="+mn-lt"/>
                <a:cs typeface="Arial" panose="020B0604020202020204" pitchFamily="34" charset="0"/>
              </a:rPr>
              <a:t>, </a:t>
            </a:r>
            <a:r>
              <a:rPr lang="en-US" sz="1600" err="1">
                <a:solidFill>
                  <a:schemeClr val="bg1"/>
                </a:solidFill>
                <a:latin typeface="Arial" panose="020B0604020202020204" pitchFamily="34" charset="0"/>
                <a:ea typeface="+mn-lt"/>
                <a:cs typeface="Arial" panose="020B0604020202020204" pitchFamily="34" charset="0"/>
              </a:rPr>
              <a:t>národním</a:t>
            </a:r>
            <a:r>
              <a:rPr lang="en-US" sz="1600">
                <a:solidFill>
                  <a:schemeClr val="bg1"/>
                </a:solidFill>
                <a:latin typeface="Arial" panose="020B0604020202020204" pitchFamily="34" charset="0"/>
                <a:ea typeface="+mn-lt"/>
                <a:cs typeface="Arial" panose="020B0604020202020204" pitchFamily="34" charset="0"/>
              </a:rPr>
              <a:t> a/</a:t>
            </a:r>
            <a:r>
              <a:rPr lang="en-US" sz="1600" err="1">
                <a:solidFill>
                  <a:schemeClr val="bg1"/>
                </a:solidFill>
                <a:latin typeface="Arial" panose="020B0604020202020204" pitchFamily="34" charset="0"/>
                <a:ea typeface="+mn-lt"/>
                <a:cs typeface="Arial" panose="020B0604020202020204" pitchFamily="34" charset="0"/>
              </a:rPr>
              <a:t>nebo</a:t>
            </a:r>
            <a:r>
              <a:rPr lang="en-US" sz="1600">
                <a:solidFill>
                  <a:schemeClr val="bg1"/>
                </a:solidFill>
                <a:latin typeface="Arial" panose="020B0604020202020204" pitchFamily="34" charset="0"/>
                <a:ea typeface="+mn-lt"/>
                <a:cs typeface="Arial" panose="020B0604020202020204" pitchFamily="34" charset="0"/>
              </a:rPr>
              <a:t> </a:t>
            </a:r>
            <a:r>
              <a:rPr lang="en-US" sz="1600" err="1">
                <a:solidFill>
                  <a:schemeClr val="bg1"/>
                </a:solidFill>
                <a:latin typeface="Arial" panose="020B0604020202020204" pitchFamily="34" charset="0"/>
                <a:ea typeface="+mn-lt"/>
                <a:cs typeface="Arial" panose="020B0604020202020204" pitchFamily="34" charset="0"/>
              </a:rPr>
              <a:t>evropským</a:t>
            </a:r>
            <a:r>
              <a:rPr lang="en-US" sz="1600">
                <a:solidFill>
                  <a:schemeClr val="bg1"/>
                </a:solidFill>
                <a:latin typeface="Arial" panose="020B0604020202020204" pitchFamily="34" charset="0"/>
                <a:ea typeface="+mn-lt"/>
                <a:cs typeface="Arial" panose="020B0604020202020204" pitchFamily="34" charset="0"/>
              </a:rPr>
              <a:t> </a:t>
            </a:r>
            <a:r>
              <a:rPr lang="en-US" sz="1600" err="1">
                <a:solidFill>
                  <a:schemeClr val="bg1"/>
                </a:solidFill>
                <a:latin typeface="Arial" panose="020B0604020202020204" pitchFamily="34" charset="0"/>
                <a:ea typeface="+mn-lt"/>
                <a:cs typeface="Arial" panose="020B0604020202020204" pitchFamily="34" charset="0"/>
              </a:rPr>
              <a:t>právním</a:t>
            </a:r>
            <a:r>
              <a:rPr lang="en-US" sz="1600">
                <a:solidFill>
                  <a:schemeClr val="bg1"/>
                </a:solidFill>
                <a:latin typeface="Arial" panose="020B0604020202020204" pitchFamily="34" charset="0"/>
                <a:ea typeface="+mn-lt"/>
                <a:cs typeface="Arial" panose="020B0604020202020204" pitchFamily="34" charset="0"/>
              </a:rPr>
              <a:t> </a:t>
            </a:r>
            <a:r>
              <a:rPr lang="en-US" sz="1600" err="1">
                <a:solidFill>
                  <a:schemeClr val="bg1"/>
                </a:solidFill>
                <a:latin typeface="Arial" panose="020B0604020202020204" pitchFamily="34" charset="0"/>
                <a:ea typeface="+mn-lt"/>
                <a:cs typeface="Arial" panose="020B0604020202020204" pitchFamily="34" charset="0"/>
              </a:rPr>
              <a:t>rámcem</a:t>
            </a:r>
            <a:r>
              <a:rPr lang="en-US" sz="1600">
                <a:solidFill>
                  <a:schemeClr val="bg1"/>
                </a:solidFill>
                <a:latin typeface="Arial" panose="020B0604020202020204" pitchFamily="34" charset="0"/>
                <a:ea typeface="+mn-lt"/>
                <a:cs typeface="Arial" panose="020B0604020202020204" pitchFamily="34" charset="0"/>
              </a:rPr>
              <a:t>. </a:t>
            </a:r>
            <a:r>
              <a:rPr lang="en-US" sz="1600" err="1">
                <a:solidFill>
                  <a:schemeClr val="bg1"/>
                </a:solidFill>
                <a:latin typeface="Arial" panose="020B0604020202020204" pitchFamily="34" charset="0"/>
                <a:ea typeface="+mn-lt"/>
                <a:cs typeface="Arial" panose="020B0604020202020204" pitchFamily="34" charset="0"/>
              </a:rPr>
              <a:t>Začněte</a:t>
            </a:r>
            <a:r>
              <a:rPr lang="en-US" sz="1600">
                <a:solidFill>
                  <a:schemeClr val="bg1"/>
                </a:solidFill>
                <a:latin typeface="Arial" panose="020B0604020202020204" pitchFamily="34" charset="0"/>
                <a:ea typeface="+mn-lt"/>
                <a:cs typeface="Arial" panose="020B0604020202020204" pitchFamily="34" charset="0"/>
              </a:rPr>
              <a:t> </a:t>
            </a:r>
            <a:r>
              <a:rPr lang="en-US" sz="1600" err="1">
                <a:solidFill>
                  <a:schemeClr val="bg1"/>
                </a:solidFill>
                <a:latin typeface="Arial" panose="020B0604020202020204" pitchFamily="34" charset="0"/>
                <a:ea typeface="+mn-lt"/>
                <a:cs typeface="Arial" panose="020B0604020202020204" pitchFamily="34" charset="0"/>
              </a:rPr>
              <a:t>tím</a:t>
            </a:r>
            <a:r>
              <a:rPr lang="en-US" sz="1600">
                <a:solidFill>
                  <a:schemeClr val="bg1"/>
                </a:solidFill>
                <a:latin typeface="Arial" panose="020B0604020202020204" pitchFamily="34" charset="0"/>
                <a:ea typeface="+mn-lt"/>
                <a:cs typeface="Arial" panose="020B0604020202020204" pitchFamily="34" charset="0"/>
              </a:rPr>
              <a:t>, </a:t>
            </a:r>
            <a:r>
              <a:rPr lang="en-US" sz="1600" err="1">
                <a:solidFill>
                  <a:schemeClr val="bg1"/>
                </a:solidFill>
                <a:latin typeface="Arial" panose="020B0604020202020204" pitchFamily="34" charset="0"/>
                <a:ea typeface="+mn-lt"/>
                <a:cs typeface="Arial" panose="020B0604020202020204" pitchFamily="34" charset="0"/>
              </a:rPr>
              <a:t>že</a:t>
            </a:r>
            <a:r>
              <a:rPr lang="en-US" sz="1600">
                <a:solidFill>
                  <a:schemeClr val="bg1"/>
                </a:solidFill>
                <a:latin typeface="Arial" panose="020B0604020202020204" pitchFamily="34" charset="0"/>
                <a:ea typeface="+mn-lt"/>
                <a:cs typeface="Arial" panose="020B0604020202020204" pitchFamily="34" charset="0"/>
              </a:rPr>
              <a:t> </a:t>
            </a:r>
            <a:r>
              <a:rPr lang="en-US" sz="1600" err="1">
                <a:solidFill>
                  <a:schemeClr val="bg1"/>
                </a:solidFill>
                <a:latin typeface="Arial" panose="020B0604020202020204" pitchFamily="34" charset="0"/>
                <a:ea typeface="+mn-lt"/>
                <a:cs typeface="Arial" panose="020B0604020202020204" pitchFamily="34" charset="0"/>
              </a:rPr>
              <a:t>prozkoumáte</a:t>
            </a:r>
            <a:r>
              <a:rPr lang="en-US" sz="1600">
                <a:solidFill>
                  <a:schemeClr val="bg1"/>
                </a:solidFill>
                <a:latin typeface="Arial" panose="020B0604020202020204" pitchFamily="34" charset="0"/>
                <a:ea typeface="+mn-lt"/>
                <a:cs typeface="Arial" panose="020B0604020202020204" pitchFamily="34" charset="0"/>
              </a:rPr>
              <a:t> </a:t>
            </a:r>
            <a:r>
              <a:rPr lang="en-US" sz="1600" err="1">
                <a:solidFill>
                  <a:schemeClr val="bg1"/>
                </a:solidFill>
                <a:latin typeface="Arial" panose="020B0604020202020204" pitchFamily="34" charset="0"/>
                <a:ea typeface="+mn-lt"/>
                <a:cs typeface="Arial" panose="020B0604020202020204" pitchFamily="34" charset="0"/>
              </a:rPr>
              <a:t>právní</a:t>
            </a:r>
            <a:r>
              <a:rPr lang="en-US" sz="1600">
                <a:solidFill>
                  <a:schemeClr val="bg1"/>
                </a:solidFill>
                <a:latin typeface="Arial" panose="020B0604020202020204" pitchFamily="34" charset="0"/>
                <a:ea typeface="+mn-lt"/>
                <a:cs typeface="Arial" panose="020B0604020202020204" pitchFamily="34" charset="0"/>
              </a:rPr>
              <a:t> </a:t>
            </a:r>
            <a:r>
              <a:rPr lang="en-US" sz="1600" err="1">
                <a:solidFill>
                  <a:schemeClr val="bg1"/>
                </a:solidFill>
                <a:latin typeface="Arial" panose="020B0604020202020204" pitchFamily="34" charset="0"/>
                <a:ea typeface="+mn-lt"/>
                <a:cs typeface="Arial" panose="020B0604020202020204" pitchFamily="34" charset="0"/>
              </a:rPr>
              <a:t>zázemí</a:t>
            </a:r>
            <a:r>
              <a:rPr lang="en-US" sz="1600">
                <a:solidFill>
                  <a:schemeClr val="bg1"/>
                </a:solidFill>
                <a:latin typeface="Arial" panose="020B0604020202020204" pitchFamily="34" charset="0"/>
                <a:ea typeface="+mn-lt"/>
                <a:cs typeface="Arial" panose="020B0604020202020204" pitchFamily="34" charset="0"/>
              </a:rPr>
              <a:t> </a:t>
            </a:r>
            <a:r>
              <a:rPr lang="en-US" sz="1600" err="1">
                <a:solidFill>
                  <a:schemeClr val="bg1"/>
                </a:solidFill>
                <a:latin typeface="Arial" panose="020B0604020202020204" pitchFamily="34" charset="0"/>
                <a:ea typeface="+mn-lt"/>
                <a:cs typeface="Arial" panose="020B0604020202020204" pitchFamily="34" charset="0"/>
              </a:rPr>
              <a:t>na</a:t>
            </a:r>
            <a:r>
              <a:rPr lang="en-US" sz="1600">
                <a:solidFill>
                  <a:schemeClr val="bg1"/>
                </a:solidFill>
                <a:latin typeface="Arial" panose="020B0604020202020204" pitchFamily="34" charset="0"/>
                <a:ea typeface="+mn-lt"/>
                <a:cs typeface="Arial" panose="020B0604020202020204" pitchFamily="34" charset="0"/>
              </a:rPr>
              <a:t> </a:t>
            </a:r>
            <a:r>
              <a:rPr lang="en-US" sz="1600" err="1">
                <a:solidFill>
                  <a:schemeClr val="bg1"/>
                </a:solidFill>
                <a:latin typeface="Arial" panose="020B0604020202020204" pitchFamily="34" charset="0"/>
                <a:ea typeface="+mn-lt"/>
                <a:cs typeface="Arial" panose="020B0604020202020204" pitchFamily="34" charset="0"/>
              </a:rPr>
              <a:t>národní</a:t>
            </a:r>
            <a:r>
              <a:rPr lang="en-US" sz="1600">
                <a:solidFill>
                  <a:schemeClr val="bg1"/>
                </a:solidFill>
                <a:latin typeface="Arial" panose="020B0604020202020204" pitchFamily="34" charset="0"/>
                <a:ea typeface="+mn-lt"/>
                <a:cs typeface="Arial" panose="020B0604020202020204" pitchFamily="34" charset="0"/>
              </a:rPr>
              <a:t> a </a:t>
            </a:r>
            <a:r>
              <a:rPr lang="en-US" sz="1600" err="1">
                <a:solidFill>
                  <a:schemeClr val="bg1"/>
                </a:solidFill>
                <a:latin typeface="Arial" panose="020B0604020202020204" pitchFamily="34" charset="0"/>
                <a:ea typeface="+mn-lt"/>
                <a:cs typeface="Arial" panose="020B0604020202020204" pitchFamily="34" charset="0"/>
              </a:rPr>
              <a:t>evropské</a:t>
            </a:r>
            <a:r>
              <a:rPr lang="en-US" sz="1600">
                <a:solidFill>
                  <a:schemeClr val="bg1"/>
                </a:solidFill>
                <a:latin typeface="Arial" panose="020B0604020202020204" pitchFamily="34" charset="0"/>
                <a:ea typeface="+mn-lt"/>
                <a:cs typeface="Arial" panose="020B0604020202020204" pitchFamily="34" charset="0"/>
              </a:rPr>
              <a:t> </a:t>
            </a:r>
            <a:r>
              <a:rPr lang="en-US" sz="1600" err="1">
                <a:solidFill>
                  <a:schemeClr val="bg1"/>
                </a:solidFill>
                <a:latin typeface="Arial" panose="020B0604020202020204" pitchFamily="34" charset="0"/>
                <a:ea typeface="+mn-lt"/>
                <a:cs typeface="Arial" panose="020B0604020202020204" pitchFamily="34" charset="0"/>
              </a:rPr>
              <a:t>úrovni</a:t>
            </a:r>
            <a:r>
              <a:rPr lang="en-US" sz="1600">
                <a:solidFill>
                  <a:schemeClr val="bg1"/>
                </a:solidFill>
                <a:latin typeface="Arial" panose="020B0604020202020204" pitchFamily="34" charset="0"/>
                <a:ea typeface="+mn-lt"/>
                <a:cs typeface="Arial" panose="020B0604020202020204" pitchFamily="34" charset="0"/>
              </a:rPr>
              <a:t>. </a:t>
            </a:r>
            <a:endParaRPr lang="en-US">
              <a:solidFill>
                <a:schemeClr val="bg1"/>
              </a:solidFill>
              <a:latin typeface="Arial" panose="020B0604020202020204" pitchFamily="34" charset="0"/>
              <a:ea typeface="+mn-lt"/>
              <a:cs typeface="Arial" panose="020B0604020202020204" pitchFamily="34" charset="0"/>
            </a:endParaRPr>
          </a:p>
          <a:p>
            <a:endParaRPr lang="en-US">
              <a:latin typeface="Arial" panose="020B0604020202020204" pitchFamily="34" charset="0"/>
              <a:cs typeface="Arial" panose="020B0604020202020204" pitchFamily="34" charset="0"/>
            </a:endParaRPr>
          </a:p>
          <a:p>
            <a:pPr>
              <a:lnSpc>
                <a:spcPct val="150000"/>
              </a:lnSpc>
            </a:pPr>
            <a:r>
              <a:rPr lang="en-US" sz="1600" b="1" err="1">
                <a:solidFill>
                  <a:schemeClr val="bg1"/>
                </a:solidFill>
                <a:latin typeface="Arial" panose="020B0604020202020204" pitchFamily="34" charset="0"/>
                <a:ea typeface="+mn-lt"/>
                <a:cs typeface="Arial" panose="020B0604020202020204" pitchFamily="34" charset="0"/>
              </a:rPr>
              <a:t>Institucionální</a:t>
            </a:r>
            <a:r>
              <a:rPr lang="en-US" sz="1600" b="1">
                <a:solidFill>
                  <a:schemeClr val="bg1"/>
                </a:solidFill>
                <a:latin typeface="Arial" panose="020B0604020202020204" pitchFamily="34" charset="0"/>
                <a:ea typeface="+mn-lt"/>
                <a:cs typeface="Arial" panose="020B0604020202020204" pitchFamily="34" charset="0"/>
              </a:rPr>
              <a:t> </a:t>
            </a:r>
            <a:r>
              <a:rPr lang="en-US" sz="1600" b="1" err="1">
                <a:solidFill>
                  <a:schemeClr val="bg1"/>
                </a:solidFill>
                <a:latin typeface="Arial" panose="020B0604020202020204" pitchFamily="34" charset="0"/>
                <a:ea typeface="+mn-lt"/>
                <a:cs typeface="Arial" panose="020B0604020202020204" pitchFamily="34" charset="0"/>
              </a:rPr>
              <a:t>kontext</a:t>
            </a:r>
            <a:r>
              <a:rPr lang="en-US" sz="1600" b="1">
                <a:solidFill>
                  <a:schemeClr val="bg1"/>
                </a:solidFill>
                <a:latin typeface="Arial" panose="020B0604020202020204" pitchFamily="34" charset="0"/>
                <a:ea typeface="+mn-lt"/>
                <a:cs typeface="Arial" panose="020B0604020202020204" pitchFamily="34" charset="0"/>
              </a:rPr>
              <a:t> a </a:t>
            </a:r>
            <a:r>
              <a:rPr lang="en-US" sz="1600" b="1" err="1">
                <a:solidFill>
                  <a:schemeClr val="bg1"/>
                </a:solidFill>
                <a:latin typeface="Arial" panose="020B0604020202020204" pitchFamily="34" charset="0"/>
                <a:ea typeface="+mn-lt"/>
                <a:cs typeface="Arial" panose="020B0604020202020204" pitchFamily="34" charset="0"/>
              </a:rPr>
              <a:t>interní</a:t>
            </a:r>
            <a:r>
              <a:rPr lang="en-US" sz="1600" b="1">
                <a:solidFill>
                  <a:schemeClr val="bg1"/>
                </a:solidFill>
                <a:latin typeface="Arial" panose="020B0604020202020204" pitchFamily="34" charset="0"/>
                <a:ea typeface="+mn-lt"/>
                <a:cs typeface="Arial" panose="020B0604020202020204" pitchFamily="34" charset="0"/>
              </a:rPr>
              <a:t> </a:t>
            </a:r>
            <a:r>
              <a:rPr lang="en-US" sz="1600" b="1" err="1">
                <a:solidFill>
                  <a:schemeClr val="bg1"/>
                </a:solidFill>
                <a:latin typeface="Arial" panose="020B0604020202020204" pitchFamily="34" charset="0"/>
                <a:ea typeface="+mn-lt"/>
                <a:cs typeface="Arial" panose="020B0604020202020204" pitchFamily="34" charset="0"/>
              </a:rPr>
              <a:t>hodnocení</a:t>
            </a:r>
            <a:endParaRPr lang="en-US" b="1" err="1">
              <a:solidFill>
                <a:schemeClr val="bg1"/>
              </a:solidFill>
              <a:latin typeface="Arial" panose="020B0604020202020204" pitchFamily="34" charset="0"/>
              <a:ea typeface="Open Sans"/>
              <a:cs typeface="Arial" panose="020B0604020202020204" pitchFamily="34" charset="0"/>
            </a:endParaRPr>
          </a:p>
          <a:p>
            <a:pPr marL="285750" indent="-285750">
              <a:lnSpc>
                <a:spcPct val="150000"/>
              </a:lnSpc>
              <a:buFont typeface="Arial" panose="020B0604020202020204" pitchFamily="34" charset="0"/>
              <a:buChar char="•"/>
            </a:pPr>
            <a:r>
              <a:rPr lang="en-US" sz="1600">
                <a:solidFill>
                  <a:schemeClr val="bg1"/>
                </a:solidFill>
                <a:latin typeface="Arial" panose="020B0604020202020204" pitchFamily="34" charset="0"/>
                <a:ea typeface="+mn-lt"/>
                <a:cs typeface="Arial" panose="020B0604020202020204" pitchFamily="34" charset="0"/>
              </a:rPr>
              <a:t>Je </a:t>
            </a:r>
            <a:r>
              <a:rPr lang="en-US" sz="1600" err="1">
                <a:solidFill>
                  <a:schemeClr val="bg1"/>
                </a:solidFill>
                <a:latin typeface="Arial" panose="020B0604020202020204" pitchFamily="34" charset="0"/>
                <a:ea typeface="+mn-lt"/>
                <a:cs typeface="Arial" panose="020B0604020202020204" pitchFamily="34" charset="0"/>
              </a:rPr>
              <a:t>vždy</a:t>
            </a:r>
            <a:r>
              <a:rPr lang="en-US" sz="1600">
                <a:solidFill>
                  <a:schemeClr val="bg1"/>
                </a:solidFill>
                <a:latin typeface="Arial" panose="020B0604020202020204" pitchFamily="34" charset="0"/>
                <a:ea typeface="+mn-lt"/>
                <a:cs typeface="Arial" panose="020B0604020202020204" pitchFamily="34" charset="0"/>
              </a:rPr>
              <a:t> </a:t>
            </a:r>
            <a:r>
              <a:rPr lang="en-US" sz="1600" err="1">
                <a:solidFill>
                  <a:schemeClr val="bg1"/>
                </a:solidFill>
                <a:latin typeface="Arial" panose="020B0604020202020204" pitchFamily="34" charset="0"/>
                <a:ea typeface="+mn-lt"/>
                <a:cs typeface="Arial" panose="020B0604020202020204" pitchFamily="34" charset="0"/>
              </a:rPr>
              <a:t>velmi</a:t>
            </a:r>
            <a:r>
              <a:rPr lang="en-US" sz="1600">
                <a:solidFill>
                  <a:schemeClr val="bg1"/>
                </a:solidFill>
                <a:latin typeface="Arial" panose="020B0604020202020204" pitchFamily="34" charset="0"/>
                <a:ea typeface="+mn-lt"/>
                <a:cs typeface="Arial" panose="020B0604020202020204" pitchFamily="34" charset="0"/>
              </a:rPr>
              <a:t> </a:t>
            </a:r>
            <a:r>
              <a:rPr lang="en-US" sz="1600" err="1">
                <a:solidFill>
                  <a:schemeClr val="bg1"/>
                </a:solidFill>
                <a:latin typeface="Arial" panose="020B0604020202020204" pitchFamily="34" charset="0"/>
                <a:ea typeface="+mn-lt"/>
                <a:cs typeface="Arial" panose="020B0604020202020204" pitchFamily="34" charset="0"/>
              </a:rPr>
              <a:t>důležité</a:t>
            </a:r>
            <a:r>
              <a:rPr lang="en-US" sz="1600">
                <a:solidFill>
                  <a:schemeClr val="bg1"/>
                </a:solidFill>
                <a:latin typeface="Arial" panose="020B0604020202020204" pitchFamily="34" charset="0"/>
                <a:ea typeface="+mn-lt"/>
                <a:cs typeface="Arial" panose="020B0604020202020204" pitchFamily="34" charset="0"/>
              </a:rPr>
              <a:t> </a:t>
            </a:r>
            <a:r>
              <a:rPr lang="en-US" sz="1600" err="1">
                <a:solidFill>
                  <a:schemeClr val="bg1"/>
                </a:solidFill>
                <a:latin typeface="Arial" panose="020B0604020202020204" pitchFamily="34" charset="0"/>
                <a:ea typeface="+mn-lt"/>
                <a:cs typeface="Arial" panose="020B0604020202020204" pitchFamily="34" charset="0"/>
              </a:rPr>
              <a:t>zohlednit</a:t>
            </a:r>
            <a:r>
              <a:rPr lang="en-US" sz="1600">
                <a:solidFill>
                  <a:schemeClr val="bg1"/>
                </a:solidFill>
                <a:latin typeface="Arial" panose="020B0604020202020204" pitchFamily="34" charset="0"/>
                <a:ea typeface="+mn-lt"/>
                <a:cs typeface="Arial" panose="020B0604020202020204" pitchFamily="34" charset="0"/>
              </a:rPr>
              <a:t> </a:t>
            </a:r>
            <a:r>
              <a:rPr lang="en-US" sz="1600" err="1">
                <a:solidFill>
                  <a:schemeClr val="bg1"/>
                </a:solidFill>
                <a:latin typeface="Arial" panose="020B0604020202020204" pitchFamily="34" charset="0"/>
                <a:ea typeface="+mn-lt"/>
                <a:cs typeface="Arial" panose="020B0604020202020204" pitchFamily="34" charset="0"/>
              </a:rPr>
              <a:t>institucionální</a:t>
            </a:r>
            <a:r>
              <a:rPr lang="en-US" sz="1600">
                <a:solidFill>
                  <a:schemeClr val="bg1"/>
                </a:solidFill>
                <a:latin typeface="Arial" panose="020B0604020202020204" pitchFamily="34" charset="0"/>
                <a:ea typeface="+mn-lt"/>
                <a:cs typeface="Arial" panose="020B0604020202020204" pitchFamily="34" charset="0"/>
              </a:rPr>
              <a:t> </a:t>
            </a:r>
            <a:r>
              <a:rPr lang="en-US" sz="1600" err="1">
                <a:solidFill>
                  <a:schemeClr val="bg1"/>
                </a:solidFill>
                <a:latin typeface="Arial" panose="020B0604020202020204" pitchFamily="34" charset="0"/>
                <a:ea typeface="+mn-lt"/>
                <a:cs typeface="Arial" panose="020B0604020202020204" pitchFamily="34" charset="0"/>
              </a:rPr>
              <a:t>kontext</a:t>
            </a:r>
            <a:r>
              <a:rPr lang="en-US" sz="1600">
                <a:solidFill>
                  <a:schemeClr val="bg1"/>
                </a:solidFill>
                <a:latin typeface="Arial" panose="020B0604020202020204" pitchFamily="34" charset="0"/>
                <a:ea typeface="+mn-lt"/>
                <a:cs typeface="Arial" panose="020B0604020202020204" pitchFamily="34" charset="0"/>
              </a:rPr>
              <a:t> (</a:t>
            </a:r>
            <a:r>
              <a:rPr lang="en-US" sz="1600" err="1">
                <a:solidFill>
                  <a:schemeClr val="bg1"/>
                </a:solidFill>
                <a:latin typeface="Arial" panose="020B0604020202020204" pitchFamily="34" charset="0"/>
                <a:ea typeface="+mn-lt"/>
                <a:cs typeface="Arial" panose="020B0604020202020204" pitchFamily="34" charset="0"/>
              </a:rPr>
              <a:t>organizační</a:t>
            </a:r>
            <a:r>
              <a:rPr lang="en-US" sz="1600">
                <a:solidFill>
                  <a:schemeClr val="bg1"/>
                </a:solidFill>
                <a:latin typeface="Arial" panose="020B0604020202020204" pitchFamily="34" charset="0"/>
                <a:ea typeface="+mn-lt"/>
                <a:cs typeface="Arial" panose="020B0604020202020204" pitchFamily="34" charset="0"/>
              </a:rPr>
              <a:t> </a:t>
            </a:r>
            <a:r>
              <a:rPr lang="en-US" sz="1600" err="1">
                <a:solidFill>
                  <a:schemeClr val="bg1"/>
                </a:solidFill>
                <a:latin typeface="Arial" panose="020B0604020202020204" pitchFamily="34" charset="0"/>
                <a:ea typeface="+mn-lt"/>
                <a:cs typeface="Arial" panose="020B0604020202020204" pitchFamily="34" charset="0"/>
              </a:rPr>
              <a:t>struktura</a:t>
            </a:r>
            <a:r>
              <a:rPr lang="en-US" sz="1600">
                <a:solidFill>
                  <a:schemeClr val="bg1"/>
                </a:solidFill>
                <a:latin typeface="Arial" panose="020B0604020202020204" pitchFamily="34" charset="0"/>
                <a:ea typeface="+mn-lt"/>
                <a:cs typeface="Arial" panose="020B0604020202020204" pitchFamily="34" charset="0"/>
              </a:rPr>
              <a:t>, </a:t>
            </a:r>
            <a:r>
              <a:rPr lang="en-US" sz="1600" err="1">
                <a:solidFill>
                  <a:schemeClr val="bg1"/>
                </a:solidFill>
                <a:latin typeface="Arial" panose="020B0604020202020204" pitchFamily="34" charset="0"/>
                <a:ea typeface="+mn-lt"/>
                <a:cs typeface="Arial" panose="020B0604020202020204" pitchFamily="34" charset="0"/>
              </a:rPr>
              <a:t>kultura</a:t>
            </a:r>
            <a:r>
              <a:rPr lang="en-US" sz="1600">
                <a:solidFill>
                  <a:schemeClr val="bg1"/>
                </a:solidFill>
                <a:latin typeface="Arial" panose="020B0604020202020204" pitchFamily="34" charset="0"/>
                <a:ea typeface="+mn-lt"/>
                <a:cs typeface="Arial" panose="020B0604020202020204" pitchFamily="34" charset="0"/>
              </a:rPr>
              <a:t>, </a:t>
            </a:r>
            <a:r>
              <a:rPr lang="en-US" sz="1600" err="1">
                <a:solidFill>
                  <a:schemeClr val="bg1"/>
                </a:solidFill>
                <a:latin typeface="Arial" panose="020B0604020202020204" pitchFamily="34" charset="0"/>
                <a:ea typeface="+mn-lt"/>
                <a:cs typeface="Arial" panose="020B0604020202020204" pitchFamily="34" charset="0"/>
              </a:rPr>
              <a:t>řízení</a:t>
            </a:r>
            <a:r>
              <a:rPr lang="en-US" sz="1600">
                <a:solidFill>
                  <a:schemeClr val="bg1"/>
                </a:solidFill>
                <a:latin typeface="Arial" panose="020B0604020202020204" pitchFamily="34" charset="0"/>
                <a:ea typeface="+mn-lt"/>
                <a:cs typeface="Arial" panose="020B0604020202020204" pitchFamily="34" charset="0"/>
              </a:rPr>
              <a:t>, </a:t>
            </a:r>
            <a:r>
              <a:rPr lang="en-US" sz="1600" err="1">
                <a:solidFill>
                  <a:schemeClr val="bg1"/>
                </a:solidFill>
                <a:latin typeface="Arial" panose="020B0604020202020204" pitchFamily="34" charset="0"/>
                <a:ea typeface="+mn-lt"/>
                <a:cs typeface="Arial" panose="020B0604020202020204" pitchFamily="34" charset="0"/>
              </a:rPr>
              <a:t>zdroje</a:t>
            </a:r>
            <a:r>
              <a:rPr lang="en-US" sz="1600">
                <a:solidFill>
                  <a:schemeClr val="bg1"/>
                </a:solidFill>
                <a:latin typeface="Arial" panose="020B0604020202020204" pitchFamily="34" charset="0"/>
                <a:ea typeface="+mn-lt"/>
                <a:cs typeface="Arial" panose="020B0604020202020204" pitchFamily="34" charset="0"/>
              </a:rPr>
              <a:t>) a v </a:t>
            </a:r>
            <a:r>
              <a:rPr lang="en-US" sz="1600" err="1">
                <a:solidFill>
                  <a:schemeClr val="bg1"/>
                </a:solidFill>
                <a:latin typeface="Arial" panose="020B0604020202020204" pitchFamily="34" charset="0"/>
                <a:ea typeface="+mn-lt"/>
                <a:cs typeface="Arial" panose="020B0604020202020204" pitchFamily="34" charset="0"/>
              </a:rPr>
              <a:t>návaznosti</a:t>
            </a:r>
            <a:r>
              <a:rPr lang="en-US" sz="1600">
                <a:solidFill>
                  <a:schemeClr val="bg1"/>
                </a:solidFill>
                <a:latin typeface="Arial" panose="020B0604020202020204" pitchFamily="34" charset="0"/>
                <a:ea typeface="+mn-lt"/>
                <a:cs typeface="Arial" panose="020B0604020202020204" pitchFamily="34" charset="0"/>
              </a:rPr>
              <a:t> </a:t>
            </a:r>
            <a:r>
              <a:rPr lang="en-US" sz="1600" err="1">
                <a:solidFill>
                  <a:schemeClr val="bg1"/>
                </a:solidFill>
                <a:latin typeface="Arial" panose="020B0604020202020204" pitchFamily="34" charset="0"/>
                <a:ea typeface="+mn-lt"/>
                <a:cs typeface="Arial" panose="020B0604020202020204" pitchFamily="34" charset="0"/>
              </a:rPr>
              <a:t>monitorovat</a:t>
            </a:r>
            <a:r>
              <a:rPr lang="en-US" sz="1600">
                <a:solidFill>
                  <a:schemeClr val="bg1"/>
                </a:solidFill>
                <a:latin typeface="Arial" panose="020B0604020202020204" pitchFamily="34" charset="0"/>
                <a:ea typeface="+mn-lt"/>
                <a:cs typeface="Arial" panose="020B0604020202020204" pitchFamily="34" charset="0"/>
              </a:rPr>
              <a:t> a </a:t>
            </a:r>
            <a:r>
              <a:rPr lang="en-US" sz="1600" err="1">
                <a:solidFill>
                  <a:schemeClr val="bg1"/>
                </a:solidFill>
                <a:latin typeface="Arial" panose="020B0604020202020204" pitchFamily="34" charset="0"/>
                <a:ea typeface="+mn-lt"/>
                <a:cs typeface="Arial" panose="020B0604020202020204" pitchFamily="34" charset="0"/>
              </a:rPr>
              <a:t>evaluovat</a:t>
            </a:r>
            <a:r>
              <a:rPr lang="en-US" sz="1600">
                <a:solidFill>
                  <a:schemeClr val="bg1"/>
                </a:solidFill>
                <a:latin typeface="Arial" panose="020B0604020202020204" pitchFamily="34" charset="0"/>
                <a:ea typeface="+mn-lt"/>
                <a:cs typeface="Arial" panose="020B0604020202020204" pitchFamily="34" charset="0"/>
              </a:rPr>
              <a:t>. </a:t>
            </a:r>
          </a:p>
          <a:p>
            <a:endParaRPr lang="en-US">
              <a:latin typeface="Arial" panose="020B0604020202020204" pitchFamily="34" charset="0"/>
              <a:cs typeface="Arial" panose="020B0604020202020204" pitchFamily="34" charset="0"/>
            </a:endParaRPr>
          </a:p>
          <a:p>
            <a:pPr>
              <a:lnSpc>
                <a:spcPct val="150000"/>
              </a:lnSpc>
            </a:pPr>
            <a:r>
              <a:rPr lang="en-US" sz="1600" b="1" err="1">
                <a:solidFill>
                  <a:schemeClr val="bg1"/>
                </a:solidFill>
                <a:latin typeface="Arial" panose="020B0604020202020204" pitchFamily="34" charset="0"/>
                <a:ea typeface="+mn-lt"/>
                <a:cs typeface="Arial" panose="020B0604020202020204" pitchFamily="34" charset="0"/>
              </a:rPr>
              <a:t>Zapojení</a:t>
            </a:r>
            <a:r>
              <a:rPr lang="en-US" sz="1600" b="1">
                <a:solidFill>
                  <a:schemeClr val="bg1"/>
                </a:solidFill>
                <a:latin typeface="Arial" panose="020B0604020202020204" pitchFamily="34" charset="0"/>
                <a:ea typeface="+mn-lt"/>
                <a:cs typeface="Arial" panose="020B0604020202020204" pitchFamily="34" charset="0"/>
              </a:rPr>
              <a:t> </a:t>
            </a:r>
            <a:r>
              <a:rPr lang="en-US" sz="1600" b="1" err="1">
                <a:solidFill>
                  <a:schemeClr val="bg1"/>
                </a:solidFill>
                <a:latin typeface="Arial" panose="020B0604020202020204" pitchFamily="34" charset="0"/>
                <a:ea typeface="+mn-lt"/>
                <a:cs typeface="Arial" panose="020B0604020202020204" pitchFamily="34" charset="0"/>
              </a:rPr>
              <a:t>zúčastněných</a:t>
            </a:r>
            <a:r>
              <a:rPr lang="en-US" sz="1600" b="1">
                <a:solidFill>
                  <a:schemeClr val="bg1"/>
                </a:solidFill>
                <a:latin typeface="Arial" panose="020B0604020202020204" pitchFamily="34" charset="0"/>
                <a:ea typeface="+mn-lt"/>
                <a:cs typeface="Arial" panose="020B0604020202020204" pitchFamily="34" charset="0"/>
              </a:rPr>
              <a:t> </a:t>
            </a:r>
            <a:r>
              <a:rPr lang="en-US" sz="1600" b="1" err="1">
                <a:solidFill>
                  <a:schemeClr val="bg1"/>
                </a:solidFill>
                <a:latin typeface="Arial" panose="020B0604020202020204" pitchFamily="34" charset="0"/>
                <a:ea typeface="+mn-lt"/>
                <a:cs typeface="Arial" panose="020B0604020202020204" pitchFamily="34" charset="0"/>
              </a:rPr>
              <a:t>stran</a:t>
            </a:r>
            <a:r>
              <a:rPr lang="en-US" sz="1600" b="1">
                <a:solidFill>
                  <a:schemeClr val="bg1"/>
                </a:solidFill>
                <a:latin typeface="Arial" panose="020B0604020202020204" pitchFamily="34" charset="0"/>
                <a:ea typeface="+mn-lt"/>
                <a:cs typeface="Arial" panose="020B0604020202020204" pitchFamily="34" charset="0"/>
              </a:rPr>
              <a:t> (stakeholders)</a:t>
            </a:r>
            <a:endParaRPr lang="en-US">
              <a:solidFill>
                <a:schemeClr val="bg1"/>
              </a:solidFill>
              <a:latin typeface="Arial" panose="020B0604020202020204" pitchFamily="34" charset="0"/>
              <a:ea typeface="Open Sans"/>
              <a:cs typeface="Arial" panose="020B0604020202020204" pitchFamily="34" charset="0"/>
            </a:endParaRPr>
          </a:p>
          <a:p>
            <a:pPr marL="285750" indent="-285750">
              <a:lnSpc>
                <a:spcPct val="150000"/>
              </a:lnSpc>
              <a:buFont typeface="Arial" panose="020B0604020202020204" pitchFamily="34" charset="0"/>
              <a:buChar char="•"/>
            </a:pPr>
            <a:r>
              <a:rPr lang="en-US" sz="1600" err="1">
                <a:solidFill>
                  <a:schemeClr val="bg1"/>
                </a:solidFill>
                <a:latin typeface="Arial" panose="020B0604020202020204" pitchFamily="34" charset="0"/>
                <a:ea typeface="Open Sans"/>
                <a:cs typeface="Arial" panose="020B0604020202020204" pitchFamily="34" charset="0"/>
              </a:rPr>
              <a:t>Spolupráce</a:t>
            </a:r>
            <a:r>
              <a:rPr lang="en-US" sz="1600">
                <a:solidFill>
                  <a:schemeClr val="bg1"/>
                </a:solidFill>
                <a:latin typeface="Arial" panose="020B0604020202020204" pitchFamily="34" charset="0"/>
                <a:ea typeface="Open Sans"/>
                <a:cs typeface="Arial" panose="020B0604020202020204" pitchFamily="34" charset="0"/>
              </a:rPr>
              <a:t> a </a:t>
            </a:r>
            <a:r>
              <a:rPr lang="en-US" sz="1600" err="1">
                <a:solidFill>
                  <a:schemeClr val="bg1"/>
                </a:solidFill>
                <a:latin typeface="Arial" panose="020B0604020202020204" pitchFamily="34" charset="0"/>
                <a:ea typeface="Open Sans"/>
                <a:cs typeface="Arial" panose="020B0604020202020204" pitchFamily="34" charset="0"/>
              </a:rPr>
              <a:t>spolutvorba</a:t>
            </a:r>
            <a:r>
              <a:rPr lang="en-US" sz="1600">
                <a:solidFill>
                  <a:schemeClr val="bg1"/>
                </a:solidFill>
                <a:latin typeface="Arial" panose="020B0604020202020204" pitchFamily="34" charset="0"/>
                <a:ea typeface="Open Sans"/>
                <a:cs typeface="Arial" panose="020B0604020202020204" pitchFamily="34" charset="0"/>
              </a:rPr>
              <a:t> s </a:t>
            </a:r>
            <a:r>
              <a:rPr lang="en-US" sz="1600" err="1">
                <a:solidFill>
                  <a:schemeClr val="bg1"/>
                </a:solidFill>
                <a:latin typeface="Arial" panose="020B0604020202020204" pitchFamily="34" charset="0"/>
                <a:ea typeface="Open Sans"/>
                <a:cs typeface="Arial" panose="020B0604020202020204" pitchFamily="34" charset="0"/>
              </a:rPr>
              <a:t>různými</a:t>
            </a:r>
            <a:r>
              <a:rPr lang="en-US" sz="1600">
                <a:solidFill>
                  <a:schemeClr val="bg1"/>
                </a:solidFill>
                <a:latin typeface="Arial" panose="020B0604020202020204" pitchFamily="34" charset="0"/>
                <a:ea typeface="Open Sans"/>
                <a:cs typeface="Arial" panose="020B0604020202020204" pitchFamily="34" charset="0"/>
              </a:rPr>
              <a:t> </a:t>
            </a:r>
            <a:r>
              <a:rPr lang="en-US" sz="1600" err="1">
                <a:solidFill>
                  <a:schemeClr val="bg1"/>
                </a:solidFill>
                <a:latin typeface="Arial" panose="020B0604020202020204" pitchFamily="34" charset="0"/>
                <a:ea typeface="Open Sans"/>
                <a:cs typeface="Arial" panose="020B0604020202020204" pitchFamily="34" charset="0"/>
              </a:rPr>
              <a:t>stakeholdery</a:t>
            </a:r>
            <a:r>
              <a:rPr lang="en-US" sz="1600">
                <a:solidFill>
                  <a:schemeClr val="bg1"/>
                </a:solidFill>
                <a:latin typeface="Arial" panose="020B0604020202020204" pitchFamily="34" charset="0"/>
                <a:ea typeface="Open Sans"/>
                <a:cs typeface="Arial" panose="020B0604020202020204" pitchFamily="34" charset="0"/>
              </a:rPr>
              <a:t> je </a:t>
            </a:r>
            <a:r>
              <a:rPr lang="en-US" sz="1600" err="1">
                <a:solidFill>
                  <a:schemeClr val="bg1"/>
                </a:solidFill>
                <a:latin typeface="Arial" panose="020B0604020202020204" pitchFamily="34" charset="0"/>
                <a:ea typeface="Open Sans"/>
                <a:cs typeface="Arial" panose="020B0604020202020204" pitchFamily="34" charset="0"/>
              </a:rPr>
              <a:t>klíčová</a:t>
            </a:r>
            <a:r>
              <a:rPr lang="en-US" sz="1600">
                <a:solidFill>
                  <a:schemeClr val="bg1"/>
                </a:solidFill>
                <a:latin typeface="Arial" panose="020B0604020202020204" pitchFamily="34" charset="0"/>
                <a:ea typeface="Open Sans"/>
                <a:cs typeface="Arial" panose="020B0604020202020204" pitchFamily="34" charset="0"/>
              </a:rPr>
              <a:t> k </a:t>
            </a:r>
            <a:r>
              <a:rPr lang="en-US" sz="1600" err="1">
                <a:solidFill>
                  <a:schemeClr val="bg1"/>
                </a:solidFill>
                <a:latin typeface="Arial" panose="020B0604020202020204" pitchFamily="34" charset="0"/>
                <a:ea typeface="Open Sans"/>
                <a:cs typeface="Arial" panose="020B0604020202020204" pitchFamily="34" charset="0"/>
              </a:rPr>
              <a:t>zohlednění</a:t>
            </a:r>
            <a:r>
              <a:rPr lang="en-US" sz="1600">
                <a:solidFill>
                  <a:schemeClr val="bg1"/>
                </a:solidFill>
                <a:latin typeface="Arial" panose="020B0604020202020204" pitchFamily="34" charset="0"/>
                <a:ea typeface="Open Sans"/>
                <a:cs typeface="Arial" panose="020B0604020202020204" pitchFamily="34" charset="0"/>
              </a:rPr>
              <a:t> </a:t>
            </a:r>
            <a:r>
              <a:rPr lang="en-US" sz="1600" err="1">
                <a:solidFill>
                  <a:schemeClr val="bg1"/>
                </a:solidFill>
                <a:latin typeface="Arial" panose="020B0604020202020204" pitchFamily="34" charset="0"/>
                <a:ea typeface="Open Sans"/>
                <a:cs typeface="Arial" panose="020B0604020202020204" pitchFamily="34" charset="0"/>
              </a:rPr>
              <a:t>nejrůznějších</a:t>
            </a:r>
            <a:r>
              <a:rPr lang="en-US" sz="1600">
                <a:solidFill>
                  <a:schemeClr val="bg1"/>
                </a:solidFill>
                <a:latin typeface="Arial" panose="020B0604020202020204" pitchFamily="34" charset="0"/>
                <a:ea typeface="Open Sans"/>
                <a:cs typeface="Arial" panose="020B0604020202020204" pitchFamily="34" charset="0"/>
              </a:rPr>
              <a:t> </a:t>
            </a:r>
            <a:r>
              <a:rPr lang="en-US" sz="1600" err="1">
                <a:solidFill>
                  <a:schemeClr val="bg1"/>
                </a:solidFill>
                <a:latin typeface="Arial" panose="020B0604020202020204" pitchFamily="34" charset="0"/>
                <a:ea typeface="Open Sans"/>
                <a:cs typeface="Arial" panose="020B0604020202020204" pitchFamily="34" charset="0"/>
              </a:rPr>
              <a:t>perspektiv</a:t>
            </a:r>
            <a:r>
              <a:rPr lang="en-US" sz="1600">
                <a:solidFill>
                  <a:schemeClr val="bg1"/>
                </a:solidFill>
                <a:latin typeface="Arial" panose="020B0604020202020204" pitchFamily="34" charset="0"/>
                <a:ea typeface="Open Sans"/>
                <a:cs typeface="Arial" panose="020B0604020202020204" pitchFamily="34" charset="0"/>
              </a:rPr>
              <a:t> s </a:t>
            </a:r>
            <a:r>
              <a:rPr lang="en-US" sz="1600" err="1">
                <a:solidFill>
                  <a:schemeClr val="bg1"/>
                </a:solidFill>
                <a:latin typeface="Arial" panose="020B0604020202020204" pitchFamily="34" charset="0"/>
                <a:ea typeface="Open Sans"/>
                <a:cs typeface="Arial" panose="020B0604020202020204" pitchFamily="34" charset="0"/>
              </a:rPr>
              <a:t>cílem</a:t>
            </a:r>
            <a:r>
              <a:rPr lang="en-US" sz="1600">
                <a:solidFill>
                  <a:schemeClr val="bg1"/>
                </a:solidFill>
                <a:latin typeface="Arial" panose="020B0604020202020204" pitchFamily="34" charset="0"/>
                <a:ea typeface="Open Sans"/>
                <a:cs typeface="Arial" panose="020B0604020202020204" pitchFamily="34" charset="0"/>
              </a:rPr>
              <a:t> </a:t>
            </a:r>
            <a:r>
              <a:rPr lang="en-US" sz="1600" err="1">
                <a:solidFill>
                  <a:schemeClr val="bg1"/>
                </a:solidFill>
                <a:latin typeface="Arial" panose="020B0604020202020204" pitchFamily="34" charset="0"/>
                <a:ea typeface="Open Sans"/>
                <a:cs typeface="Arial" panose="020B0604020202020204" pitchFamily="34" charset="0"/>
              </a:rPr>
              <a:t>obsáhnout</a:t>
            </a:r>
            <a:r>
              <a:rPr lang="en-US" sz="1600">
                <a:solidFill>
                  <a:schemeClr val="bg1"/>
                </a:solidFill>
                <a:latin typeface="Arial" panose="020B0604020202020204" pitchFamily="34" charset="0"/>
                <a:ea typeface="Open Sans"/>
                <a:cs typeface="Arial" panose="020B0604020202020204" pitchFamily="34" charset="0"/>
              </a:rPr>
              <a:t> co </a:t>
            </a:r>
            <a:r>
              <a:rPr lang="en-US" sz="1600" err="1">
                <a:solidFill>
                  <a:schemeClr val="bg1"/>
                </a:solidFill>
                <a:latin typeface="Arial" panose="020B0604020202020204" pitchFamily="34" charset="0"/>
                <a:ea typeface="Open Sans"/>
                <a:cs typeface="Arial" panose="020B0604020202020204" pitchFamily="34" charset="0"/>
              </a:rPr>
              <a:t>nejvíce</a:t>
            </a:r>
            <a:r>
              <a:rPr lang="en-US" sz="1600">
                <a:solidFill>
                  <a:schemeClr val="bg1"/>
                </a:solidFill>
                <a:latin typeface="Arial" panose="020B0604020202020204" pitchFamily="34" charset="0"/>
                <a:ea typeface="Open Sans"/>
                <a:cs typeface="Arial" panose="020B0604020202020204" pitchFamily="34" charset="0"/>
              </a:rPr>
              <a:t> </a:t>
            </a:r>
            <a:r>
              <a:rPr lang="en-US" sz="1600" err="1">
                <a:solidFill>
                  <a:schemeClr val="bg1"/>
                </a:solidFill>
                <a:latin typeface="Arial" panose="020B0604020202020204" pitchFamily="34" charset="0"/>
                <a:ea typeface="Open Sans"/>
                <a:cs typeface="Arial" panose="020B0604020202020204" pitchFamily="34" charset="0"/>
              </a:rPr>
              <a:t>specifických</a:t>
            </a:r>
            <a:r>
              <a:rPr lang="en-US" sz="1600">
                <a:solidFill>
                  <a:schemeClr val="bg1"/>
                </a:solidFill>
                <a:latin typeface="Arial" panose="020B0604020202020204" pitchFamily="34" charset="0"/>
                <a:ea typeface="Open Sans"/>
                <a:cs typeface="Arial" panose="020B0604020202020204" pitchFamily="34" charset="0"/>
              </a:rPr>
              <a:t> </a:t>
            </a:r>
            <a:r>
              <a:rPr lang="en-US" sz="1600" err="1">
                <a:solidFill>
                  <a:schemeClr val="bg1"/>
                </a:solidFill>
                <a:latin typeface="Arial" panose="020B0604020202020204" pitchFamily="34" charset="0"/>
                <a:ea typeface="Open Sans"/>
                <a:cs typeface="Arial" panose="020B0604020202020204" pitchFamily="34" charset="0"/>
              </a:rPr>
              <a:t>potřeb</a:t>
            </a:r>
            <a:r>
              <a:rPr lang="en-US" sz="1600">
                <a:solidFill>
                  <a:schemeClr val="bg1"/>
                </a:solidFill>
                <a:latin typeface="Arial" panose="020B0604020202020204" pitchFamily="34" charset="0"/>
                <a:ea typeface="Open Sans"/>
                <a:cs typeface="Arial" panose="020B0604020202020204" pitchFamily="34" charset="0"/>
              </a:rPr>
              <a:t> </a:t>
            </a:r>
            <a:r>
              <a:rPr lang="en-US" sz="1600" err="1">
                <a:solidFill>
                  <a:schemeClr val="bg1"/>
                </a:solidFill>
                <a:latin typeface="Arial" panose="020B0604020202020204" pitchFamily="34" charset="0"/>
                <a:ea typeface="Open Sans"/>
                <a:cs typeface="Arial" panose="020B0604020202020204" pitchFamily="34" charset="0"/>
              </a:rPr>
              <a:t>různých</a:t>
            </a:r>
            <a:r>
              <a:rPr lang="en-US" sz="1600">
                <a:solidFill>
                  <a:schemeClr val="bg1"/>
                </a:solidFill>
                <a:latin typeface="Arial" panose="020B0604020202020204" pitchFamily="34" charset="0"/>
                <a:ea typeface="Open Sans"/>
                <a:cs typeface="Arial" panose="020B0604020202020204" pitchFamily="34" charset="0"/>
              </a:rPr>
              <a:t> </a:t>
            </a:r>
            <a:r>
              <a:rPr lang="en-US" sz="1600" err="1">
                <a:solidFill>
                  <a:schemeClr val="bg1"/>
                </a:solidFill>
                <a:latin typeface="Arial" panose="020B0604020202020204" pitchFamily="34" charset="0"/>
                <a:ea typeface="Open Sans"/>
                <a:cs typeface="Arial" panose="020B0604020202020204" pitchFamily="34" charset="0"/>
              </a:rPr>
              <a:t>osob</a:t>
            </a:r>
            <a:r>
              <a:rPr lang="en-US" sz="1600">
                <a:solidFill>
                  <a:schemeClr val="bg1"/>
                </a:solidFill>
                <a:latin typeface="Arial" panose="020B0604020202020204" pitchFamily="34" charset="0"/>
                <a:ea typeface="Open Sans"/>
                <a:cs typeface="Arial" panose="020B0604020202020204" pitchFamily="34" charset="0"/>
              </a:rPr>
              <a:t> a </a:t>
            </a:r>
            <a:r>
              <a:rPr lang="en-US" sz="1600" err="1">
                <a:solidFill>
                  <a:schemeClr val="bg1"/>
                </a:solidFill>
                <a:latin typeface="Arial" panose="020B0604020202020204" pitchFamily="34" charset="0"/>
                <a:ea typeface="Open Sans"/>
                <a:cs typeface="Arial" panose="020B0604020202020204" pitchFamily="34" charset="0"/>
              </a:rPr>
              <a:t>skupin</a:t>
            </a:r>
            <a:r>
              <a:rPr lang="en-US" sz="1600">
                <a:solidFill>
                  <a:schemeClr val="bg1"/>
                </a:solidFill>
                <a:latin typeface="Arial" panose="020B0604020202020204" pitchFamily="34" charset="0"/>
                <a:ea typeface="Open Sans"/>
                <a:cs typeface="Arial" panose="020B0604020202020204" pitchFamily="34" charset="0"/>
              </a:rPr>
              <a:t> v </a:t>
            </a:r>
            <a:r>
              <a:rPr lang="en-US" sz="1600" err="1">
                <a:solidFill>
                  <a:schemeClr val="bg1"/>
                </a:solidFill>
                <a:latin typeface="Arial" panose="020B0604020202020204" pitchFamily="34" charset="0"/>
                <a:ea typeface="Open Sans"/>
                <a:cs typeface="Arial" panose="020B0604020202020204" pitchFamily="34" charset="0"/>
              </a:rPr>
              <a:t>rámci</a:t>
            </a:r>
            <a:r>
              <a:rPr lang="en-US" sz="1600">
                <a:solidFill>
                  <a:schemeClr val="bg1"/>
                </a:solidFill>
                <a:latin typeface="Arial" panose="020B0604020202020204" pitchFamily="34" charset="0"/>
                <a:ea typeface="Open Sans"/>
                <a:cs typeface="Arial" panose="020B0604020202020204" pitchFamily="34" charset="0"/>
              </a:rPr>
              <a:t> </a:t>
            </a:r>
            <a:r>
              <a:rPr lang="en-US" sz="1600" err="1">
                <a:solidFill>
                  <a:schemeClr val="bg1"/>
                </a:solidFill>
                <a:latin typeface="Arial" panose="020B0604020202020204" pitchFamily="34" charset="0"/>
                <a:ea typeface="Open Sans"/>
                <a:cs typeface="Arial" panose="020B0604020202020204" pitchFamily="34" charset="0"/>
              </a:rPr>
              <a:t>komunity</a:t>
            </a:r>
            <a:r>
              <a:rPr lang="en-US" sz="1600">
                <a:solidFill>
                  <a:schemeClr val="bg1"/>
                </a:solidFill>
                <a:latin typeface="Arial" panose="020B0604020202020204" pitchFamily="34" charset="0"/>
                <a:ea typeface="Open Sans"/>
                <a:cs typeface="Arial" panose="020B0604020202020204" pitchFamily="34" charset="0"/>
              </a:rPr>
              <a:t>.</a:t>
            </a:r>
          </a:p>
          <a:p>
            <a:pPr marL="285750" indent="-285750">
              <a:lnSpc>
                <a:spcPct val="150000"/>
              </a:lnSpc>
              <a:buFont typeface="Arial" panose="020B0604020202020204" pitchFamily="34" charset="0"/>
              <a:buChar char="•"/>
            </a:pPr>
            <a:endParaRPr lang="en-US" sz="1600">
              <a:solidFill>
                <a:schemeClr val="bg1"/>
              </a:solidFill>
              <a:latin typeface="Arial" panose="020B0604020202020204" pitchFamily="34" charset="0"/>
              <a:ea typeface="Open Sans"/>
              <a:cs typeface="Arial" panose="020B0604020202020204" pitchFamily="34" charset="0"/>
            </a:endParaRPr>
          </a:p>
          <a:p>
            <a:pPr>
              <a:lnSpc>
                <a:spcPct val="150000"/>
              </a:lnSpc>
            </a:pPr>
            <a:endParaRPr lang="en-US" sz="1600">
              <a:solidFill>
                <a:schemeClr val="bg1"/>
              </a:solidFill>
              <a:latin typeface="Arial" panose="020B0604020202020204" pitchFamily="34" charset="0"/>
              <a:ea typeface="Open Sans"/>
              <a:cs typeface="Arial" panose="020B0604020202020204" pitchFamily="34" charset="0"/>
            </a:endParaRPr>
          </a:p>
        </p:txBody>
      </p:sp>
    </p:spTree>
    <p:extLst>
      <p:ext uri="{BB962C8B-B14F-4D97-AF65-F5344CB8AC3E}">
        <p14:creationId xmlns:p14="http://schemas.microsoft.com/office/powerpoint/2010/main" val="380924521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7CD1160-3154-D92E-3168-E6B6E2370C3D}"/>
              </a:ext>
            </a:extLst>
          </p:cNvPr>
          <p:cNvSpPr txBox="1">
            <a:spLocks/>
          </p:cNvSpPr>
          <p:nvPr/>
        </p:nvSpPr>
        <p:spPr>
          <a:xfrm>
            <a:off x="1086305" y="1064477"/>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US" b="1" err="1"/>
              <a:t>Tipy</a:t>
            </a:r>
            <a:r>
              <a:rPr lang="en-US" b="1"/>
              <a:t> jak </a:t>
            </a:r>
            <a:r>
              <a:rPr lang="en-US" b="1" err="1"/>
              <a:t>na</a:t>
            </a:r>
            <a:r>
              <a:rPr lang="en-US" b="1"/>
              <a:t> </a:t>
            </a:r>
            <a:r>
              <a:rPr lang="en-US" b="1" err="1"/>
              <a:t>Předpisy</a:t>
            </a:r>
            <a:endParaRPr lang="cs-CZ" err="1"/>
          </a:p>
        </p:txBody>
      </p:sp>
      <p:sp>
        <p:nvSpPr>
          <p:cNvPr id="5" name="TextBox 4">
            <a:extLst>
              <a:ext uri="{FF2B5EF4-FFF2-40B4-BE49-F238E27FC236}">
                <a16:creationId xmlns:a16="http://schemas.microsoft.com/office/drawing/2014/main" id="{772BFAAA-B69E-FAC7-141B-9D980525583F}"/>
              </a:ext>
            </a:extLst>
          </p:cNvPr>
          <p:cNvSpPr txBox="1"/>
          <p:nvPr/>
        </p:nvSpPr>
        <p:spPr>
          <a:xfrm>
            <a:off x="1304369" y="2567656"/>
            <a:ext cx="7183884" cy="4401205"/>
          </a:xfrm>
          <a:prstGeom prst="rect">
            <a:avLst/>
          </a:prstGeom>
          <a:noFill/>
        </p:spPr>
        <p:txBody>
          <a:bodyPr wrap="square" lIns="91440" tIns="45720" rIns="91440" bIns="45720" anchor="t">
            <a:spAutoFit/>
          </a:bodyPr>
          <a:lstStyle/>
          <a:p>
            <a:r>
              <a:rPr lang="en-GB" sz="2000" err="1">
                <a:solidFill>
                  <a:srgbClr val="FFFFFF"/>
                </a:solidFill>
                <a:latin typeface="Arial" panose="020B0604020202020204" pitchFamily="34" charset="0"/>
                <a:cs typeface="Arial" panose="020B0604020202020204" pitchFamily="34" charset="0"/>
              </a:rPr>
              <a:t>Řešte</a:t>
            </a:r>
            <a:r>
              <a:rPr lang="en-GB" sz="2000">
                <a:solidFill>
                  <a:srgbClr val="FFFFFF"/>
                </a:solidFill>
                <a:latin typeface="Arial" panose="020B0604020202020204" pitchFamily="34" charset="0"/>
                <a:cs typeface="Arial" panose="020B0604020202020204" pitchFamily="34" charset="0"/>
              </a:rPr>
              <a:t> </a:t>
            </a:r>
            <a:r>
              <a:rPr lang="en-GB" sz="2000" err="1">
                <a:solidFill>
                  <a:srgbClr val="FFFFFF"/>
                </a:solidFill>
                <a:latin typeface="Arial" panose="020B0604020202020204" pitchFamily="34" charset="0"/>
                <a:cs typeface="Arial" panose="020B0604020202020204" pitchFamily="34" charset="0"/>
              </a:rPr>
              <a:t>všechny</a:t>
            </a:r>
            <a:r>
              <a:rPr lang="en-GB" sz="2000">
                <a:solidFill>
                  <a:srgbClr val="FFFFFF"/>
                </a:solidFill>
                <a:latin typeface="Arial" panose="020B0604020202020204" pitchFamily="34" charset="0"/>
                <a:cs typeface="Arial" panose="020B0604020202020204" pitchFamily="34" charset="0"/>
              </a:rPr>
              <a:t> </a:t>
            </a:r>
            <a:r>
              <a:rPr lang="en-GB" sz="2000" err="1">
                <a:solidFill>
                  <a:srgbClr val="FFFFFF"/>
                </a:solidFill>
                <a:latin typeface="Arial" panose="020B0604020202020204" pitchFamily="34" charset="0"/>
                <a:cs typeface="Arial" panose="020B0604020202020204" pitchFamily="34" charset="0"/>
              </a:rPr>
              <a:t>formy</a:t>
            </a:r>
            <a:r>
              <a:rPr lang="en-GB" sz="2000">
                <a:solidFill>
                  <a:srgbClr val="FFFFFF"/>
                </a:solidFill>
                <a:latin typeface="Arial" panose="020B0604020202020204" pitchFamily="34" charset="0"/>
                <a:cs typeface="Arial" panose="020B0604020202020204" pitchFamily="34" charset="0"/>
              </a:rPr>
              <a:t> </a:t>
            </a:r>
            <a:r>
              <a:rPr lang="en-GB" sz="2000" err="1">
                <a:solidFill>
                  <a:srgbClr val="FFFFFF"/>
                </a:solidFill>
                <a:latin typeface="Arial" panose="020B0604020202020204" pitchFamily="34" charset="0"/>
                <a:cs typeface="Arial" panose="020B0604020202020204" pitchFamily="34" charset="0"/>
              </a:rPr>
              <a:t>násilí</a:t>
            </a:r>
            <a:r>
              <a:rPr lang="en-GB" sz="2000">
                <a:solidFill>
                  <a:srgbClr val="FFFFFF"/>
                </a:solidFill>
                <a:latin typeface="Arial" panose="020B0604020202020204" pitchFamily="34" charset="0"/>
                <a:cs typeface="Arial" panose="020B0604020202020204" pitchFamily="34" charset="0"/>
              </a:rPr>
              <a:t> a </a:t>
            </a:r>
            <a:r>
              <a:rPr lang="en-GB" sz="2000" err="1">
                <a:solidFill>
                  <a:srgbClr val="FFFFFF"/>
                </a:solidFill>
                <a:latin typeface="Arial" panose="020B0604020202020204" pitchFamily="34" charset="0"/>
                <a:cs typeface="Arial" panose="020B0604020202020204" pitchFamily="34" charset="0"/>
              </a:rPr>
              <a:t>nepřijatelného</a:t>
            </a:r>
            <a:r>
              <a:rPr lang="en-GB" sz="2000">
                <a:solidFill>
                  <a:srgbClr val="FFFFFF"/>
                </a:solidFill>
                <a:latin typeface="Arial" panose="020B0604020202020204" pitchFamily="34" charset="0"/>
                <a:cs typeface="Arial" panose="020B0604020202020204" pitchFamily="34" charset="0"/>
              </a:rPr>
              <a:t> </a:t>
            </a:r>
            <a:r>
              <a:rPr lang="en-GB" sz="2000" err="1">
                <a:solidFill>
                  <a:srgbClr val="FFFFFF"/>
                </a:solidFill>
                <a:latin typeface="Arial" panose="020B0604020202020204" pitchFamily="34" charset="0"/>
                <a:cs typeface="Arial" panose="020B0604020202020204" pitchFamily="34" charset="0"/>
              </a:rPr>
              <a:t>chování</a:t>
            </a:r>
          </a:p>
          <a:p>
            <a:endParaRPr lang="en-GB" sz="2000" b="0" i="0">
              <a:solidFill>
                <a:srgbClr val="FFFFFF"/>
              </a:solidFill>
              <a:effectLst/>
              <a:latin typeface="Arial" panose="020B0604020202020204" pitchFamily="34" charset="0"/>
              <a:cs typeface="Arial" panose="020B0604020202020204" pitchFamily="34" charset="0"/>
            </a:endParaRPr>
          </a:p>
          <a:p>
            <a:endParaRPr lang="en-GB" sz="2000" b="0" i="0">
              <a:solidFill>
                <a:srgbClr val="FFFFFF"/>
              </a:solidFill>
              <a:effectLst/>
              <a:latin typeface="Arial" panose="020B0604020202020204" pitchFamily="34" charset="0"/>
              <a:cs typeface="Arial" panose="020B0604020202020204" pitchFamily="34" charset="0"/>
            </a:endParaRPr>
          </a:p>
          <a:p>
            <a:r>
              <a:rPr lang="en-US" sz="2000" err="1">
                <a:solidFill>
                  <a:srgbClr val="FFFFFF"/>
                </a:solidFill>
                <a:latin typeface="Arial" panose="020B0604020202020204" pitchFamily="34" charset="0"/>
                <a:ea typeface="+mn-lt"/>
                <a:cs typeface="Arial" panose="020B0604020202020204" pitchFamily="34" charset="0"/>
              </a:rPr>
              <a:t>Stanovte</a:t>
            </a:r>
            <a:r>
              <a:rPr lang="en-US" sz="2000">
                <a:solidFill>
                  <a:srgbClr val="FFFFFF"/>
                </a:solidFill>
                <a:latin typeface="Arial" panose="020B0604020202020204" pitchFamily="34" charset="0"/>
                <a:ea typeface="+mn-lt"/>
                <a:cs typeface="Arial" panose="020B0604020202020204" pitchFamily="34" charset="0"/>
              </a:rPr>
              <a:t> </a:t>
            </a:r>
            <a:r>
              <a:rPr lang="en-US" sz="2000" err="1">
                <a:solidFill>
                  <a:srgbClr val="FFFFFF"/>
                </a:solidFill>
                <a:latin typeface="Arial" panose="020B0604020202020204" pitchFamily="34" charset="0"/>
                <a:ea typeface="+mn-lt"/>
                <a:cs typeface="Arial" panose="020B0604020202020204" pitchFamily="34" charset="0"/>
              </a:rPr>
              <a:t>jasné</a:t>
            </a:r>
            <a:r>
              <a:rPr lang="en-US" sz="2000">
                <a:solidFill>
                  <a:srgbClr val="FFFFFF"/>
                </a:solidFill>
                <a:latin typeface="Arial" panose="020B0604020202020204" pitchFamily="34" charset="0"/>
                <a:ea typeface="+mn-lt"/>
                <a:cs typeface="Arial" panose="020B0604020202020204" pitchFamily="34" charset="0"/>
              </a:rPr>
              <a:t> </a:t>
            </a:r>
            <a:r>
              <a:rPr lang="en-US" sz="2000" err="1">
                <a:solidFill>
                  <a:srgbClr val="FFFFFF"/>
                </a:solidFill>
                <a:latin typeface="Arial" panose="020B0604020202020204" pitchFamily="34" charset="0"/>
                <a:ea typeface="+mn-lt"/>
                <a:cs typeface="Arial" panose="020B0604020202020204" pitchFamily="34" charset="0"/>
              </a:rPr>
              <a:t>institucionální</a:t>
            </a:r>
            <a:r>
              <a:rPr lang="en-US" sz="2000">
                <a:solidFill>
                  <a:srgbClr val="FFFFFF"/>
                </a:solidFill>
                <a:latin typeface="Arial" panose="020B0604020202020204" pitchFamily="34" charset="0"/>
                <a:ea typeface="+mn-lt"/>
                <a:cs typeface="Arial" panose="020B0604020202020204" pitchFamily="34" charset="0"/>
              </a:rPr>
              <a:t> </a:t>
            </a:r>
            <a:r>
              <a:rPr lang="en-US" sz="2000" err="1">
                <a:solidFill>
                  <a:srgbClr val="FFFFFF"/>
                </a:solidFill>
                <a:latin typeface="Arial" panose="020B0604020202020204" pitchFamily="34" charset="0"/>
                <a:ea typeface="+mn-lt"/>
                <a:cs typeface="Arial" panose="020B0604020202020204" pitchFamily="34" charset="0"/>
              </a:rPr>
              <a:t>hodnoty</a:t>
            </a:r>
            <a:r>
              <a:rPr lang="en-US" sz="2000">
                <a:solidFill>
                  <a:srgbClr val="FFFFFF"/>
                </a:solidFill>
                <a:latin typeface="Arial" panose="020B0604020202020204" pitchFamily="34" charset="0"/>
                <a:ea typeface="+mn-lt"/>
                <a:cs typeface="Arial" panose="020B0604020202020204" pitchFamily="34" charset="0"/>
              </a:rPr>
              <a:t>, </a:t>
            </a:r>
            <a:r>
              <a:rPr lang="en-US" sz="2000" err="1">
                <a:solidFill>
                  <a:srgbClr val="FFFFFF"/>
                </a:solidFill>
                <a:latin typeface="Arial" panose="020B0604020202020204" pitchFamily="34" charset="0"/>
                <a:ea typeface="+mn-lt"/>
                <a:cs typeface="Arial" panose="020B0604020202020204" pitchFamily="34" charset="0"/>
              </a:rPr>
              <a:t>specifikujte</a:t>
            </a:r>
            <a:r>
              <a:rPr lang="en-US" sz="2000">
                <a:solidFill>
                  <a:srgbClr val="FFFFFF"/>
                </a:solidFill>
                <a:latin typeface="Arial" panose="020B0604020202020204" pitchFamily="34" charset="0"/>
                <a:ea typeface="+mn-lt"/>
                <a:cs typeface="Arial" panose="020B0604020202020204" pitchFamily="34" charset="0"/>
              </a:rPr>
              <a:t> </a:t>
            </a:r>
            <a:r>
              <a:rPr lang="en-US" sz="2000" err="1">
                <a:solidFill>
                  <a:srgbClr val="FFFFFF"/>
                </a:solidFill>
                <a:latin typeface="Arial" panose="020B0604020202020204" pitchFamily="34" charset="0"/>
                <a:ea typeface="+mn-lt"/>
                <a:cs typeface="Arial" panose="020B0604020202020204" pitchFamily="34" charset="0"/>
              </a:rPr>
              <a:t>žádoucí</a:t>
            </a:r>
            <a:r>
              <a:rPr lang="en-US" sz="2000">
                <a:solidFill>
                  <a:srgbClr val="FFFFFF"/>
                </a:solidFill>
                <a:latin typeface="Arial" panose="020B0604020202020204" pitchFamily="34" charset="0"/>
                <a:ea typeface="+mn-lt"/>
                <a:cs typeface="Arial" panose="020B0604020202020204" pitchFamily="34" charset="0"/>
              </a:rPr>
              <a:t> </a:t>
            </a:r>
            <a:r>
              <a:rPr lang="en-US" sz="2000" err="1">
                <a:solidFill>
                  <a:srgbClr val="FFFFFF"/>
                </a:solidFill>
                <a:latin typeface="Arial" panose="020B0604020202020204" pitchFamily="34" charset="0"/>
                <a:ea typeface="+mn-lt"/>
                <a:cs typeface="Arial" panose="020B0604020202020204" pitchFamily="34" charset="0"/>
              </a:rPr>
              <a:t>chování</a:t>
            </a:r>
            <a:r>
              <a:rPr lang="en-US" sz="2000">
                <a:solidFill>
                  <a:srgbClr val="FFFFFF"/>
                </a:solidFill>
                <a:latin typeface="Arial" panose="020B0604020202020204" pitchFamily="34" charset="0"/>
                <a:ea typeface="+mn-lt"/>
                <a:cs typeface="Arial" panose="020B0604020202020204" pitchFamily="34" charset="0"/>
              </a:rPr>
              <a:t> a to, co je </a:t>
            </a:r>
            <a:r>
              <a:rPr lang="en-US" sz="2000" err="1">
                <a:solidFill>
                  <a:srgbClr val="FFFFFF"/>
                </a:solidFill>
                <a:latin typeface="Arial" panose="020B0604020202020204" pitchFamily="34" charset="0"/>
                <a:ea typeface="+mn-lt"/>
                <a:cs typeface="Arial" panose="020B0604020202020204" pitchFamily="34" charset="0"/>
              </a:rPr>
              <a:t>považováno</a:t>
            </a:r>
            <a:r>
              <a:rPr lang="en-US" sz="2000">
                <a:solidFill>
                  <a:srgbClr val="FFFFFF"/>
                </a:solidFill>
                <a:latin typeface="Arial" panose="020B0604020202020204" pitchFamily="34" charset="0"/>
                <a:ea typeface="+mn-lt"/>
                <a:cs typeface="Arial" panose="020B0604020202020204" pitchFamily="34" charset="0"/>
              </a:rPr>
              <a:t> za </a:t>
            </a:r>
            <a:r>
              <a:rPr lang="en-US" sz="2000" err="1">
                <a:solidFill>
                  <a:srgbClr val="FFFFFF"/>
                </a:solidFill>
                <a:latin typeface="Arial" panose="020B0604020202020204" pitchFamily="34" charset="0"/>
                <a:ea typeface="+mn-lt"/>
                <a:cs typeface="Arial" panose="020B0604020202020204" pitchFamily="34" charset="0"/>
              </a:rPr>
              <a:t>nesprávné</a:t>
            </a:r>
            <a:r>
              <a:rPr lang="en-US" sz="2000">
                <a:solidFill>
                  <a:srgbClr val="FFFFFF"/>
                </a:solidFill>
                <a:latin typeface="Arial" panose="020B0604020202020204" pitchFamily="34" charset="0"/>
                <a:ea typeface="+mn-lt"/>
                <a:cs typeface="Arial" panose="020B0604020202020204" pitchFamily="34" charset="0"/>
              </a:rPr>
              <a:t> </a:t>
            </a:r>
            <a:r>
              <a:rPr lang="en-US" sz="2000" err="1">
                <a:solidFill>
                  <a:srgbClr val="FFFFFF"/>
                </a:solidFill>
                <a:latin typeface="Arial" panose="020B0604020202020204" pitchFamily="34" charset="0"/>
                <a:ea typeface="+mn-lt"/>
                <a:cs typeface="Arial" panose="020B0604020202020204" pitchFamily="34" charset="0"/>
              </a:rPr>
              <a:t>nebo</a:t>
            </a:r>
            <a:r>
              <a:rPr lang="en-US" sz="2000">
                <a:solidFill>
                  <a:srgbClr val="FFFFFF"/>
                </a:solidFill>
                <a:latin typeface="Arial" panose="020B0604020202020204" pitchFamily="34" charset="0"/>
                <a:ea typeface="+mn-lt"/>
                <a:cs typeface="Arial" panose="020B0604020202020204" pitchFamily="34" charset="0"/>
              </a:rPr>
              <a:t> </a:t>
            </a:r>
            <a:r>
              <a:rPr lang="en-US" sz="2000" err="1">
                <a:solidFill>
                  <a:srgbClr val="FFFFFF"/>
                </a:solidFill>
                <a:latin typeface="Arial" panose="020B0604020202020204" pitchFamily="34" charset="0"/>
                <a:ea typeface="+mn-lt"/>
                <a:cs typeface="Arial" panose="020B0604020202020204" pitchFamily="34" charset="0"/>
              </a:rPr>
              <a:t>nevhodné</a:t>
            </a:r>
            <a:r>
              <a:rPr lang="en-US" sz="2000">
                <a:solidFill>
                  <a:srgbClr val="FFFFFF"/>
                </a:solidFill>
                <a:latin typeface="Arial" panose="020B0604020202020204" pitchFamily="34" charset="0"/>
                <a:ea typeface="+mn-lt"/>
                <a:cs typeface="Arial" panose="020B0604020202020204" pitchFamily="34" charset="0"/>
              </a:rPr>
              <a:t> </a:t>
            </a:r>
            <a:r>
              <a:rPr lang="en-US" sz="2000" err="1">
                <a:solidFill>
                  <a:srgbClr val="FFFFFF"/>
                </a:solidFill>
                <a:latin typeface="Arial" panose="020B0604020202020204" pitchFamily="34" charset="0"/>
                <a:ea typeface="+mn-lt"/>
                <a:cs typeface="Arial" panose="020B0604020202020204" pitchFamily="34" charset="0"/>
              </a:rPr>
              <a:t>chování</a:t>
            </a:r>
            <a:r>
              <a:rPr lang="en-US" sz="2000">
                <a:solidFill>
                  <a:srgbClr val="FFFFFF"/>
                </a:solidFill>
                <a:latin typeface="Arial" panose="020B0604020202020204" pitchFamily="34" charset="0"/>
                <a:ea typeface="+mn-lt"/>
                <a:cs typeface="Arial" panose="020B0604020202020204" pitchFamily="34" charset="0"/>
              </a:rPr>
              <a:t>.</a:t>
            </a:r>
            <a:endParaRPr lang="en-US">
              <a:latin typeface="Arial" panose="020B0604020202020204" pitchFamily="34" charset="0"/>
              <a:ea typeface="+mn-lt"/>
              <a:cs typeface="Arial" panose="020B0604020202020204" pitchFamily="34" charset="0"/>
            </a:endParaRPr>
          </a:p>
          <a:p>
            <a:endParaRPr lang="en-US" sz="2000" b="0" i="0">
              <a:solidFill>
                <a:srgbClr val="FFFFFF"/>
              </a:solidFill>
              <a:effectLst/>
              <a:latin typeface="Arial" panose="020B0604020202020204" pitchFamily="34" charset="0"/>
              <a:ea typeface="Open Sans"/>
              <a:cs typeface="Arial" panose="020B0604020202020204" pitchFamily="34" charset="0"/>
            </a:endParaRPr>
          </a:p>
          <a:p>
            <a:r>
              <a:rPr lang="en-US" sz="2000" err="1">
                <a:solidFill>
                  <a:srgbClr val="FFFFFF"/>
                </a:solidFill>
                <a:latin typeface="Arial" panose="020B0604020202020204" pitchFamily="34" charset="0"/>
                <a:ea typeface="+mn-lt"/>
                <a:cs typeface="Arial" panose="020B0604020202020204" pitchFamily="34" charset="0"/>
              </a:rPr>
              <a:t>Zajistěte</a:t>
            </a:r>
            <a:r>
              <a:rPr lang="en-US" sz="2000">
                <a:solidFill>
                  <a:srgbClr val="FFFFFF"/>
                </a:solidFill>
                <a:latin typeface="Arial" panose="020B0604020202020204" pitchFamily="34" charset="0"/>
                <a:ea typeface="+mn-lt"/>
                <a:cs typeface="Arial" panose="020B0604020202020204" pitchFamily="34" charset="0"/>
              </a:rPr>
              <a:t>, aby </a:t>
            </a:r>
            <a:r>
              <a:rPr lang="en-US" sz="2000" err="1">
                <a:solidFill>
                  <a:srgbClr val="FFFFFF"/>
                </a:solidFill>
                <a:latin typeface="Arial" panose="020B0604020202020204" pitchFamily="34" charset="0"/>
                <a:ea typeface="+mn-lt"/>
                <a:cs typeface="Arial" panose="020B0604020202020204" pitchFamily="34" charset="0"/>
              </a:rPr>
              <a:t>bylo</a:t>
            </a:r>
            <a:r>
              <a:rPr lang="en-US" sz="2000">
                <a:solidFill>
                  <a:srgbClr val="FFFFFF"/>
                </a:solidFill>
                <a:latin typeface="Arial" panose="020B0604020202020204" pitchFamily="34" charset="0"/>
                <a:ea typeface="+mn-lt"/>
                <a:cs typeface="Arial" panose="020B0604020202020204" pitchFamily="34" charset="0"/>
              </a:rPr>
              <a:t> </a:t>
            </a:r>
            <a:r>
              <a:rPr lang="en-US" sz="2000" err="1">
                <a:solidFill>
                  <a:srgbClr val="FFFFFF"/>
                </a:solidFill>
                <a:latin typeface="Arial" panose="020B0604020202020204" pitchFamily="34" charset="0"/>
                <a:ea typeface="+mn-lt"/>
                <a:cs typeface="Arial" panose="020B0604020202020204" pitchFamily="34" charset="0"/>
              </a:rPr>
              <a:t>členstvo</a:t>
            </a:r>
            <a:r>
              <a:rPr lang="en-US" sz="2000">
                <a:solidFill>
                  <a:srgbClr val="FFFFFF"/>
                </a:solidFill>
                <a:latin typeface="Arial" panose="020B0604020202020204" pitchFamily="34" charset="0"/>
                <a:ea typeface="+mn-lt"/>
                <a:cs typeface="Arial" panose="020B0604020202020204" pitchFamily="34" charset="0"/>
              </a:rPr>
              <a:t> </a:t>
            </a:r>
            <a:r>
              <a:rPr lang="en-US" sz="2000" err="1">
                <a:solidFill>
                  <a:srgbClr val="FFFFFF"/>
                </a:solidFill>
                <a:latin typeface="Arial" panose="020B0604020202020204" pitchFamily="34" charset="0"/>
                <a:ea typeface="+mn-lt"/>
                <a:cs typeface="Arial" panose="020B0604020202020204" pitchFamily="34" charset="0"/>
              </a:rPr>
              <a:t>vaší</a:t>
            </a:r>
            <a:r>
              <a:rPr lang="en-US" sz="2000">
                <a:solidFill>
                  <a:srgbClr val="FFFFFF"/>
                </a:solidFill>
                <a:latin typeface="Arial" panose="020B0604020202020204" pitchFamily="34" charset="0"/>
                <a:ea typeface="+mn-lt"/>
                <a:cs typeface="Arial" panose="020B0604020202020204" pitchFamily="34" charset="0"/>
              </a:rPr>
              <a:t> </a:t>
            </a:r>
            <a:r>
              <a:rPr lang="en-US" sz="2000" err="1">
                <a:solidFill>
                  <a:srgbClr val="FFFFFF"/>
                </a:solidFill>
                <a:latin typeface="Arial" panose="020B0604020202020204" pitchFamily="34" charset="0"/>
                <a:ea typeface="+mn-lt"/>
                <a:cs typeface="Arial" panose="020B0604020202020204" pitchFamily="34" charset="0"/>
              </a:rPr>
              <a:t>institucionální</a:t>
            </a:r>
            <a:r>
              <a:rPr lang="en-US" sz="2000">
                <a:solidFill>
                  <a:srgbClr val="FFFFFF"/>
                </a:solidFill>
                <a:latin typeface="Arial" panose="020B0604020202020204" pitchFamily="34" charset="0"/>
                <a:ea typeface="+mn-lt"/>
                <a:cs typeface="Arial" panose="020B0604020202020204" pitchFamily="34" charset="0"/>
              </a:rPr>
              <a:t> </a:t>
            </a:r>
            <a:r>
              <a:rPr lang="en-US" sz="2000" err="1">
                <a:solidFill>
                  <a:srgbClr val="FFFFFF"/>
                </a:solidFill>
                <a:latin typeface="Arial" panose="020B0604020202020204" pitchFamily="34" charset="0"/>
                <a:ea typeface="+mn-lt"/>
                <a:cs typeface="Arial" panose="020B0604020202020204" pitchFamily="34" charset="0"/>
              </a:rPr>
              <a:t>komunity</a:t>
            </a:r>
            <a:r>
              <a:rPr lang="en-US" sz="2000">
                <a:solidFill>
                  <a:srgbClr val="FFFFFF"/>
                </a:solidFill>
                <a:latin typeface="Arial" panose="020B0604020202020204" pitchFamily="34" charset="0"/>
                <a:ea typeface="+mn-lt"/>
                <a:cs typeface="Arial" panose="020B0604020202020204" pitchFamily="34" charset="0"/>
              </a:rPr>
              <a:t> s </a:t>
            </a:r>
            <a:r>
              <a:rPr lang="en-US" sz="2000" err="1">
                <a:solidFill>
                  <a:srgbClr val="FFFFFF"/>
                </a:solidFill>
                <a:latin typeface="Arial" panose="020B0604020202020204" pitchFamily="34" charset="0"/>
                <a:ea typeface="+mn-lt"/>
                <a:cs typeface="Arial" panose="020B0604020202020204" pitchFamily="34" charset="0"/>
              </a:rPr>
              <a:t>předpisy</a:t>
            </a:r>
            <a:r>
              <a:rPr lang="en-US" sz="2000">
                <a:solidFill>
                  <a:srgbClr val="FFFFFF"/>
                </a:solidFill>
                <a:latin typeface="Arial" panose="020B0604020202020204" pitchFamily="34" charset="0"/>
                <a:ea typeface="+mn-lt"/>
                <a:cs typeface="Arial" panose="020B0604020202020204" pitchFamily="34" charset="0"/>
              </a:rPr>
              <a:t> </a:t>
            </a:r>
            <a:r>
              <a:rPr lang="en-US" sz="2000" err="1">
                <a:solidFill>
                  <a:srgbClr val="FFFFFF"/>
                </a:solidFill>
                <a:latin typeface="Arial" panose="020B0604020202020204" pitchFamily="34" charset="0"/>
                <a:ea typeface="+mn-lt"/>
                <a:cs typeface="Arial" panose="020B0604020202020204" pitchFamily="34" charset="0"/>
              </a:rPr>
              <a:t>důkladně</a:t>
            </a:r>
            <a:r>
              <a:rPr lang="en-US" sz="2000">
                <a:solidFill>
                  <a:srgbClr val="FFFFFF"/>
                </a:solidFill>
                <a:latin typeface="Arial" panose="020B0604020202020204" pitchFamily="34" charset="0"/>
                <a:ea typeface="+mn-lt"/>
                <a:cs typeface="Arial" panose="020B0604020202020204" pitchFamily="34" charset="0"/>
              </a:rPr>
              <a:t> </a:t>
            </a:r>
            <a:r>
              <a:rPr lang="en-US" sz="2000" err="1">
                <a:solidFill>
                  <a:srgbClr val="FFFFFF"/>
                </a:solidFill>
                <a:latin typeface="Arial" panose="020B0604020202020204" pitchFamily="34" charset="0"/>
                <a:ea typeface="+mn-lt"/>
                <a:cs typeface="Arial" panose="020B0604020202020204" pitchFamily="34" charset="0"/>
              </a:rPr>
              <a:t>obeznámeno</a:t>
            </a:r>
            <a:r>
              <a:rPr lang="en-US" sz="2000">
                <a:solidFill>
                  <a:srgbClr val="FFFFFF"/>
                </a:solidFill>
                <a:latin typeface="Arial" panose="020B0604020202020204" pitchFamily="34" charset="0"/>
                <a:ea typeface="+mn-lt"/>
                <a:cs typeface="Arial" panose="020B0604020202020204" pitchFamily="34" charset="0"/>
              </a:rPr>
              <a:t>.</a:t>
            </a:r>
            <a:endParaRPr lang="en-US">
              <a:latin typeface="Arial" panose="020B0604020202020204" pitchFamily="34" charset="0"/>
              <a:ea typeface="+mn-lt"/>
              <a:cs typeface="Arial" panose="020B0604020202020204" pitchFamily="34" charset="0"/>
            </a:endParaRPr>
          </a:p>
          <a:p>
            <a:endParaRPr lang="en-US" sz="2000">
              <a:solidFill>
                <a:srgbClr val="FFFFFF"/>
              </a:solidFill>
              <a:latin typeface="Arial" panose="020B0604020202020204" pitchFamily="34" charset="0"/>
              <a:ea typeface="Open Sans"/>
              <a:cs typeface="Arial" panose="020B0604020202020204" pitchFamily="34" charset="0"/>
            </a:endParaRPr>
          </a:p>
          <a:p>
            <a:br>
              <a:rPr lang="en-US" sz="2000">
                <a:latin typeface="Arial" panose="020B0604020202020204" pitchFamily="34" charset="0"/>
                <a:ea typeface="Open Sans"/>
                <a:cs typeface="Arial" panose="020B0604020202020204" pitchFamily="34" charset="0"/>
              </a:rPr>
            </a:br>
            <a:endParaRPr lang="en-US" sz="2000">
              <a:solidFill>
                <a:srgbClr val="FFFFFF"/>
              </a:solidFill>
              <a:latin typeface="Arial" panose="020B0604020202020204" pitchFamily="34" charset="0"/>
              <a:ea typeface="Open Sans"/>
              <a:cs typeface="Arial" panose="020B0604020202020204" pitchFamily="34" charset="0"/>
            </a:endParaRPr>
          </a:p>
          <a:p>
            <a:endParaRPr lang="en-US" sz="2000">
              <a:solidFill>
                <a:srgbClr val="FFFFFF"/>
              </a:solidFill>
              <a:latin typeface="Arial" panose="020B0604020202020204" pitchFamily="34" charset="0"/>
              <a:ea typeface="Open Sans"/>
              <a:cs typeface="Arial" panose="020B0604020202020204" pitchFamily="34" charset="0"/>
            </a:endParaRPr>
          </a:p>
          <a:p>
            <a:endParaRPr lang="en-GB" sz="2000">
              <a:solidFill>
                <a:srgbClr val="FFFFFF"/>
              </a:solidFill>
              <a:latin typeface="Arial" panose="020B0604020202020204" pitchFamily="34" charset="0"/>
              <a:ea typeface="Open Sans"/>
              <a:cs typeface="Arial" panose="020B0604020202020204" pitchFamily="34" charset="0"/>
            </a:endParaRPr>
          </a:p>
        </p:txBody>
      </p:sp>
      <p:grpSp>
        <p:nvGrpSpPr>
          <p:cNvPr id="6" name="กลุ่ม 99">
            <a:extLst>
              <a:ext uri="{FF2B5EF4-FFF2-40B4-BE49-F238E27FC236}">
                <a16:creationId xmlns:a16="http://schemas.microsoft.com/office/drawing/2014/main" id="{7EDCC676-25E6-81AE-2D43-D5BBA9AD4EEA}"/>
              </a:ext>
            </a:extLst>
          </p:cNvPr>
          <p:cNvGrpSpPr/>
          <p:nvPr/>
        </p:nvGrpSpPr>
        <p:grpSpPr>
          <a:xfrm>
            <a:off x="520690" y="4768258"/>
            <a:ext cx="519760" cy="308460"/>
            <a:chOff x="17619663" y="4157663"/>
            <a:chExt cx="723900" cy="400050"/>
          </a:xfrm>
          <a:solidFill>
            <a:srgbClr val="5792CE"/>
          </a:solidFill>
        </p:grpSpPr>
        <p:sp>
          <p:nvSpPr>
            <p:cNvPr id="7" name="Freeform 79">
              <a:extLst>
                <a:ext uri="{FF2B5EF4-FFF2-40B4-BE49-F238E27FC236}">
                  <a16:creationId xmlns:a16="http://schemas.microsoft.com/office/drawing/2014/main" id="{BBA336A5-2D22-DAE7-77C1-8209372A2C4F}"/>
                </a:ext>
              </a:extLst>
            </p:cNvPr>
            <p:cNvSpPr>
              <a:spLocks noEditPoints="1"/>
            </p:cNvSpPr>
            <p:nvPr/>
          </p:nvSpPr>
          <p:spPr bwMode="auto">
            <a:xfrm>
              <a:off x="17619663" y="4157663"/>
              <a:ext cx="723900" cy="400050"/>
            </a:xfrm>
            <a:custGeom>
              <a:avLst/>
              <a:gdLst>
                <a:gd name="T0" fmla="*/ 76 w 76"/>
                <a:gd name="T1" fmla="*/ 21 h 42"/>
                <a:gd name="T2" fmla="*/ 76 w 76"/>
                <a:gd name="T3" fmla="*/ 21 h 42"/>
                <a:gd name="T4" fmla="*/ 76 w 76"/>
                <a:gd name="T5" fmla="*/ 21 h 42"/>
                <a:gd name="T6" fmla="*/ 76 w 76"/>
                <a:gd name="T7" fmla="*/ 21 h 42"/>
                <a:gd name="T8" fmla="*/ 76 w 76"/>
                <a:gd name="T9" fmla="*/ 20 h 42"/>
                <a:gd name="T10" fmla="*/ 76 w 76"/>
                <a:gd name="T11" fmla="*/ 20 h 42"/>
                <a:gd name="T12" fmla="*/ 76 w 76"/>
                <a:gd name="T13" fmla="*/ 20 h 42"/>
                <a:gd name="T14" fmla="*/ 55 w 76"/>
                <a:gd name="T15" fmla="*/ 3 h 42"/>
                <a:gd name="T16" fmla="*/ 47 w 76"/>
                <a:gd name="T17" fmla="*/ 1 h 42"/>
                <a:gd name="T18" fmla="*/ 39 w 76"/>
                <a:gd name="T19" fmla="*/ 0 h 42"/>
                <a:gd name="T20" fmla="*/ 38 w 76"/>
                <a:gd name="T21" fmla="*/ 0 h 42"/>
                <a:gd name="T22" fmla="*/ 38 w 76"/>
                <a:gd name="T23" fmla="*/ 0 h 42"/>
                <a:gd name="T24" fmla="*/ 20 w 76"/>
                <a:gd name="T25" fmla="*/ 4 h 42"/>
                <a:gd name="T26" fmla="*/ 0 w 76"/>
                <a:gd name="T27" fmla="*/ 20 h 42"/>
                <a:gd name="T28" fmla="*/ 0 w 76"/>
                <a:gd name="T29" fmla="*/ 20 h 42"/>
                <a:gd name="T30" fmla="*/ 0 w 76"/>
                <a:gd name="T31" fmla="*/ 20 h 42"/>
                <a:gd name="T32" fmla="*/ 0 w 76"/>
                <a:gd name="T33" fmla="*/ 21 h 42"/>
                <a:gd name="T34" fmla="*/ 0 w 76"/>
                <a:gd name="T35" fmla="*/ 21 h 42"/>
                <a:gd name="T36" fmla="*/ 0 w 76"/>
                <a:gd name="T37" fmla="*/ 21 h 42"/>
                <a:gd name="T38" fmla="*/ 0 w 76"/>
                <a:gd name="T39" fmla="*/ 21 h 42"/>
                <a:gd name="T40" fmla="*/ 0 w 76"/>
                <a:gd name="T41" fmla="*/ 22 h 42"/>
                <a:gd name="T42" fmla="*/ 0 w 76"/>
                <a:gd name="T43" fmla="*/ 22 h 42"/>
                <a:gd name="T44" fmla="*/ 37 w 76"/>
                <a:gd name="T45" fmla="*/ 42 h 42"/>
                <a:gd name="T46" fmla="*/ 38 w 76"/>
                <a:gd name="T47" fmla="*/ 42 h 42"/>
                <a:gd name="T48" fmla="*/ 76 w 76"/>
                <a:gd name="T49" fmla="*/ 22 h 42"/>
                <a:gd name="T50" fmla="*/ 76 w 76"/>
                <a:gd name="T51" fmla="*/ 22 h 42"/>
                <a:gd name="T52" fmla="*/ 76 w 76"/>
                <a:gd name="T53" fmla="*/ 21 h 42"/>
                <a:gd name="T54" fmla="*/ 58 w 76"/>
                <a:gd name="T55" fmla="*/ 11 h 42"/>
                <a:gd name="T56" fmla="*/ 38 w 76"/>
                <a:gd name="T57" fmla="*/ 31 h 42"/>
                <a:gd name="T58" fmla="*/ 18 w 76"/>
                <a:gd name="T59" fmla="*/ 11 h 42"/>
                <a:gd name="T60" fmla="*/ 22 w 76"/>
                <a:gd name="T61" fmla="*/ 7 h 42"/>
                <a:gd name="T62" fmla="*/ 38 w 76"/>
                <a:gd name="T63" fmla="*/ 3 h 42"/>
                <a:gd name="T64" fmla="*/ 47 w 76"/>
                <a:gd name="T65" fmla="*/ 4 h 42"/>
                <a:gd name="T66" fmla="*/ 52 w 76"/>
                <a:gd name="T67" fmla="*/ 5 h 42"/>
                <a:gd name="T68" fmla="*/ 58 w 76"/>
                <a:gd name="T69" fmla="*/ 11 h 42"/>
                <a:gd name="T70" fmla="*/ 38 w 76"/>
                <a:gd name="T71" fmla="*/ 39 h 42"/>
                <a:gd name="T72" fmla="*/ 3 w 76"/>
                <a:gd name="T73" fmla="*/ 21 h 42"/>
                <a:gd name="T74" fmla="*/ 15 w 76"/>
                <a:gd name="T75" fmla="*/ 11 h 42"/>
                <a:gd name="T76" fmla="*/ 15 w 76"/>
                <a:gd name="T77" fmla="*/ 11 h 42"/>
                <a:gd name="T78" fmla="*/ 38 w 76"/>
                <a:gd name="T79" fmla="*/ 34 h 42"/>
                <a:gd name="T80" fmla="*/ 61 w 76"/>
                <a:gd name="T81" fmla="*/ 11 h 42"/>
                <a:gd name="T82" fmla="*/ 61 w 76"/>
                <a:gd name="T83" fmla="*/ 10 h 42"/>
                <a:gd name="T84" fmla="*/ 73 w 76"/>
                <a:gd name="T85" fmla="*/ 21 h 42"/>
                <a:gd name="T86" fmla="*/ 38 w 76"/>
                <a:gd name="T87" fmla="*/ 3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6" h="42">
                  <a:moveTo>
                    <a:pt x="76" y="21"/>
                  </a:moveTo>
                  <a:cubicBezTo>
                    <a:pt x="76" y="21"/>
                    <a:pt x="76" y="21"/>
                    <a:pt x="76" y="21"/>
                  </a:cubicBezTo>
                  <a:cubicBezTo>
                    <a:pt x="76" y="21"/>
                    <a:pt x="76" y="21"/>
                    <a:pt x="76" y="21"/>
                  </a:cubicBezTo>
                  <a:cubicBezTo>
                    <a:pt x="76" y="21"/>
                    <a:pt x="76" y="21"/>
                    <a:pt x="76" y="21"/>
                  </a:cubicBezTo>
                  <a:cubicBezTo>
                    <a:pt x="76" y="21"/>
                    <a:pt x="76" y="20"/>
                    <a:pt x="76" y="20"/>
                  </a:cubicBezTo>
                  <a:cubicBezTo>
                    <a:pt x="76" y="20"/>
                    <a:pt x="76" y="20"/>
                    <a:pt x="76" y="20"/>
                  </a:cubicBezTo>
                  <a:cubicBezTo>
                    <a:pt x="76" y="20"/>
                    <a:pt x="76" y="20"/>
                    <a:pt x="76" y="20"/>
                  </a:cubicBezTo>
                  <a:cubicBezTo>
                    <a:pt x="69" y="12"/>
                    <a:pt x="62" y="7"/>
                    <a:pt x="55" y="3"/>
                  </a:cubicBezTo>
                  <a:cubicBezTo>
                    <a:pt x="52" y="2"/>
                    <a:pt x="50" y="1"/>
                    <a:pt x="47" y="1"/>
                  </a:cubicBezTo>
                  <a:cubicBezTo>
                    <a:pt x="44" y="0"/>
                    <a:pt x="42" y="0"/>
                    <a:pt x="39" y="0"/>
                  </a:cubicBezTo>
                  <a:cubicBezTo>
                    <a:pt x="39" y="0"/>
                    <a:pt x="39" y="0"/>
                    <a:pt x="38" y="0"/>
                  </a:cubicBezTo>
                  <a:cubicBezTo>
                    <a:pt x="38" y="0"/>
                    <a:pt x="38" y="0"/>
                    <a:pt x="38" y="0"/>
                  </a:cubicBezTo>
                  <a:cubicBezTo>
                    <a:pt x="31" y="0"/>
                    <a:pt x="25" y="2"/>
                    <a:pt x="20" y="4"/>
                  </a:cubicBezTo>
                  <a:cubicBezTo>
                    <a:pt x="8" y="10"/>
                    <a:pt x="1" y="19"/>
                    <a:pt x="0" y="20"/>
                  </a:cubicBezTo>
                  <a:cubicBezTo>
                    <a:pt x="0" y="20"/>
                    <a:pt x="0" y="20"/>
                    <a:pt x="0" y="20"/>
                  </a:cubicBezTo>
                  <a:cubicBezTo>
                    <a:pt x="0" y="20"/>
                    <a:pt x="0" y="20"/>
                    <a:pt x="0" y="20"/>
                  </a:cubicBezTo>
                  <a:cubicBezTo>
                    <a:pt x="0" y="21"/>
                    <a:pt x="0" y="21"/>
                    <a:pt x="0" y="21"/>
                  </a:cubicBezTo>
                  <a:cubicBezTo>
                    <a:pt x="0" y="21"/>
                    <a:pt x="0" y="21"/>
                    <a:pt x="0" y="21"/>
                  </a:cubicBezTo>
                  <a:cubicBezTo>
                    <a:pt x="0" y="21"/>
                    <a:pt x="0" y="21"/>
                    <a:pt x="0" y="21"/>
                  </a:cubicBezTo>
                  <a:cubicBezTo>
                    <a:pt x="0" y="21"/>
                    <a:pt x="0" y="21"/>
                    <a:pt x="0" y="21"/>
                  </a:cubicBezTo>
                  <a:cubicBezTo>
                    <a:pt x="0" y="22"/>
                    <a:pt x="0" y="22"/>
                    <a:pt x="0" y="22"/>
                  </a:cubicBezTo>
                  <a:cubicBezTo>
                    <a:pt x="0" y="22"/>
                    <a:pt x="0" y="22"/>
                    <a:pt x="0" y="22"/>
                  </a:cubicBezTo>
                  <a:cubicBezTo>
                    <a:pt x="12" y="35"/>
                    <a:pt x="24" y="42"/>
                    <a:pt x="37" y="42"/>
                  </a:cubicBezTo>
                  <a:cubicBezTo>
                    <a:pt x="38" y="42"/>
                    <a:pt x="38" y="42"/>
                    <a:pt x="38" y="42"/>
                  </a:cubicBezTo>
                  <a:cubicBezTo>
                    <a:pt x="60" y="42"/>
                    <a:pt x="76" y="23"/>
                    <a:pt x="76" y="22"/>
                  </a:cubicBezTo>
                  <a:cubicBezTo>
                    <a:pt x="76" y="22"/>
                    <a:pt x="76" y="22"/>
                    <a:pt x="76" y="22"/>
                  </a:cubicBezTo>
                  <a:cubicBezTo>
                    <a:pt x="76" y="22"/>
                    <a:pt x="76" y="22"/>
                    <a:pt x="76" y="21"/>
                  </a:cubicBezTo>
                  <a:close/>
                  <a:moveTo>
                    <a:pt x="58" y="11"/>
                  </a:moveTo>
                  <a:cubicBezTo>
                    <a:pt x="58" y="22"/>
                    <a:pt x="49" y="31"/>
                    <a:pt x="38" y="31"/>
                  </a:cubicBezTo>
                  <a:cubicBezTo>
                    <a:pt x="27" y="31"/>
                    <a:pt x="18" y="22"/>
                    <a:pt x="18" y="11"/>
                  </a:cubicBezTo>
                  <a:cubicBezTo>
                    <a:pt x="18" y="10"/>
                    <a:pt x="19" y="9"/>
                    <a:pt x="22" y="7"/>
                  </a:cubicBezTo>
                  <a:cubicBezTo>
                    <a:pt x="26" y="5"/>
                    <a:pt x="32" y="3"/>
                    <a:pt x="38" y="3"/>
                  </a:cubicBezTo>
                  <a:cubicBezTo>
                    <a:pt x="42" y="3"/>
                    <a:pt x="45" y="3"/>
                    <a:pt x="47" y="4"/>
                  </a:cubicBezTo>
                  <a:cubicBezTo>
                    <a:pt x="49" y="4"/>
                    <a:pt x="51" y="5"/>
                    <a:pt x="52" y="5"/>
                  </a:cubicBezTo>
                  <a:cubicBezTo>
                    <a:pt x="56" y="7"/>
                    <a:pt x="58" y="9"/>
                    <a:pt x="58" y="11"/>
                  </a:cubicBezTo>
                  <a:close/>
                  <a:moveTo>
                    <a:pt x="38" y="39"/>
                  </a:moveTo>
                  <a:cubicBezTo>
                    <a:pt x="26" y="39"/>
                    <a:pt x="14" y="33"/>
                    <a:pt x="3" y="21"/>
                  </a:cubicBezTo>
                  <a:cubicBezTo>
                    <a:pt x="5" y="19"/>
                    <a:pt x="9" y="15"/>
                    <a:pt x="15" y="11"/>
                  </a:cubicBezTo>
                  <a:cubicBezTo>
                    <a:pt x="15" y="11"/>
                    <a:pt x="15" y="11"/>
                    <a:pt x="15" y="11"/>
                  </a:cubicBezTo>
                  <a:cubicBezTo>
                    <a:pt x="15" y="24"/>
                    <a:pt x="26" y="34"/>
                    <a:pt x="38" y="34"/>
                  </a:cubicBezTo>
                  <a:cubicBezTo>
                    <a:pt x="51" y="34"/>
                    <a:pt x="61" y="24"/>
                    <a:pt x="61" y="11"/>
                  </a:cubicBezTo>
                  <a:cubicBezTo>
                    <a:pt x="61" y="11"/>
                    <a:pt x="61" y="11"/>
                    <a:pt x="61" y="10"/>
                  </a:cubicBezTo>
                  <a:cubicBezTo>
                    <a:pt x="65" y="13"/>
                    <a:pt x="69" y="17"/>
                    <a:pt x="73" y="21"/>
                  </a:cubicBezTo>
                  <a:cubicBezTo>
                    <a:pt x="70" y="25"/>
                    <a:pt x="56" y="39"/>
                    <a:pt x="3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ndParaRPr>
            </a:p>
          </p:txBody>
        </p:sp>
        <p:sp>
          <p:nvSpPr>
            <p:cNvPr id="8" name="Freeform 80">
              <a:extLst>
                <a:ext uri="{FF2B5EF4-FFF2-40B4-BE49-F238E27FC236}">
                  <a16:creationId xmlns:a16="http://schemas.microsoft.com/office/drawing/2014/main" id="{DA488C46-94FF-BF2D-512A-C7EE8FE45C03}"/>
                </a:ext>
              </a:extLst>
            </p:cNvPr>
            <p:cNvSpPr>
              <a:spLocks noEditPoints="1"/>
            </p:cNvSpPr>
            <p:nvPr/>
          </p:nvSpPr>
          <p:spPr bwMode="auto">
            <a:xfrm>
              <a:off x="17914938" y="4214813"/>
              <a:ext cx="133350" cy="133350"/>
            </a:xfrm>
            <a:custGeom>
              <a:avLst/>
              <a:gdLst>
                <a:gd name="T0" fmla="*/ 7 w 14"/>
                <a:gd name="T1" fmla="*/ 14 h 14"/>
                <a:gd name="T2" fmla="*/ 14 w 14"/>
                <a:gd name="T3" fmla="*/ 7 h 14"/>
                <a:gd name="T4" fmla="*/ 7 w 14"/>
                <a:gd name="T5" fmla="*/ 0 h 14"/>
                <a:gd name="T6" fmla="*/ 0 w 14"/>
                <a:gd name="T7" fmla="*/ 7 h 14"/>
                <a:gd name="T8" fmla="*/ 7 w 14"/>
                <a:gd name="T9" fmla="*/ 14 h 14"/>
                <a:gd name="T10" fmla="*/ 7 w 14"/>
                <a:gd name="T11" fmla="*/ 3 h 14"/>
                <a:gd name="T12" fmla="*/ 11 w 14"/>
                <a:gd name="T13" fmla="*/ 7 h 14"/>
                <a:gd name="T14" fmla="*/ 7 w 14"/>
                <a:gd name="T15" fmla="*/ 11 h 14"/>
                <a:gd name="T16" fmla="*/ 3 w 14"/>
                <a:gd name="T17" fmla="*/ 7 h 14"/>
                <a:gd name="T18" fmla="*/ 7 w 14"/>
                <a:gd name="T19"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14"/>
                  </a:moveTo>
                  <a:cubicBezTo>
                    <a:pt x="11" y="14"/>
                    <a:pt x="14" y="11"/>
                    <a:pt x="14" y="7"/>
                  </a:cubicBezTo>
                  <a:cubicBezTo>
                    <a:pt x="14" y="3"/>
                    <a:pt x="11" y="0"/>
                    <a:pt x="7" y="0"/>
                  </a:cubicBezTo>
                  <a:cubicBezTo>
                    <a:pt x="3" y="0"/>
                    <a:pt x="0" y="3"/>
                    <a:pt x="0" y="7"/>
                  </a:cubicBezTo>
                  <a:cubicBezTo>
                    <a:pt x="0" y="11"/>
                    <a:pt x="3" y="14"/>
                    <a:pt x="7" y="14"/>
                  </a:cubicBezTo>
                  <a:close/>
                  <a:moveTo>
                    <a:pt x="7" y="3"/>
                  </a:moveTo>
                  <a:cubicBezTo>
                    <a:pt x="9" y="3"/>
                    <a:pt x="11" y="5"/>
                    <a:pt x="11" y="7"/>
                  </a:cubicBezTo>
                  <a:cubicBezTo>
                    <a:pt x="11" y="9"/>
                    <a:pt x="9" y="11"/>
                    <a:pt x="7" y="11"/>
                  </a:cubicBezTo>
                  <a:cubicBezTo>
                    <a:pt x="5" y="11"/>
                    <a:pt x="3" y="9"/>
                    <a:pt x="3" y="7"/>
                  </a:cubicBezTo>
                  <a:cubicBezTo>
                    <a:pt x="3" y="5"/>
                    <a:pt x="5" y="3"/>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ndParaRPr>
            </a:p>
          </p:txBody>
        </p:sp>
      </p:grpSp>
      <p:sp>
        <p:nvSpPr>
          <p:cNvPr id="9" name="Shape 2748">
            <a:extLst>
              <a:ext uri="{FF2B5EF4-FFF2-40B4-BE49-F238E27FC236}">
                <a16:creationId xmlns:a16="http://schemas.microsoft.com/office/drawing/2014/main" id="{D3894A3C-FBA0-4003-62A5-A7955E8B5DD5}"/>
              </a:ext>
            </a:extLst>
          </p:cNvPr>
          <p:cNvSpPr/>
          <p:nvPr/>
        </p:nvSpPr>
        <p:spPr>
          <a:xfrm>
            <a:off x="512320" y="2499655"/>
            <a:ext cx="573985" cy="547189"/>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0" name="Shape 2550">
            <a:extLst>
              <a:ext uri="{FF2B5EF4-FFF2-40B4-BE49-F238E27FC236}">
                <a16:creationId xmlns:a16="http://schemas.microsoft.com/office/drawing/2014/main" id="{9B5D844D-ECCD-2AD3-775E-4CB58DA4D3AE}"/>
              </a:ext>
            </a:extLst>
          </p:cNvPr>
          <p:cNvSpPr/>
          <p:nvPr/>
        </p:nvSpPr>
        <p:spPr>
          <a:xfrm>
            <a:off x="596076" y="3539827"/>
            <a:ext cx="444374" cy="486973"/>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Tree>
    <p:extLst>
      <p:ext uri="{BB962C8B-B14F-4D97-AF65-F5344CB8AC3E}">
        <p14:creationId xmlns:p14="http://schemas.microsoft.com/office/powerpoint/2010/main" val="198715861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6C1A8D1-06A4-B406-CE1A-6262A815C4E0}"/>
              </a:ext>
            </a:extLst>
          </p:cNvPr>
          <p:cNvSpPr>
            <a:spLocks noGrp="1"/>
          </p:cNvSpPr>
          <p:nvPr>
            <p:ph type="title"/>
          </p:nvPr>
        </p:nvSpPr>
        <p:spPr>
          <a:xfrm>
            <a:off x="1046922" y="928649"/>
            <a:ext cx="10086975" cy="778381"/>
          </a:xfrm>
        </p:spPr>
        <p:txBody>
          <a:bodyPr/>
          <a:lstStyle/>
          <a:p>
            <a:r>
              <a:rPr lang="en-GB" b="1" err="1"/>
              <a:t>Příklad</a:t>
            </a:r>
            <a:r>
              <a:rPr lang="en-GB" b="1"/>
              <a:t> </a:t>
            </a:r>
            <a:r>
              <a:rPr lang="en-GB" b="1" err="1"/>
              <a:t>dobré</a:t>
            </a:r>
            <a:r>
              <a:rPr lang="en-GB" b="1"/>
              <a:t> </a:t>
            </a:r>
            <a:r>
              <a:rPr lang="en-GB" b="1" err="1"/>
              <a:t>praxe</a:t>
            </a:r>
            <a:r>
              <a:rPr lang="en-GB" b="1"/>
              <a:t>: </a:t>
            </a:r>
            <a:r>
              <a:rPr lang="en-GB" b="1" err="1"/>
              <a:t>Předpis</a:t>
            </a:r>
            <a:r>
              <a:rPr lang="en-GB" b="1"/>
              <a:t> </a:t>
            </a:r>
            <a:r>
              <a:rPr lang="en-GB" b="1" err="1"/>
              <a:t>proti</a:t>
            </a:r>
            <a:r>
              <a:rPr lang="en-GB" b="1"/>
              <a:t> </a:t>
            </a:r>
            <a:r>
              <a:rPr lang="en-GB" b="1" err="1"/>
              <a:t>obtěžování</a:t>
            </a:r>
            <a:r>
              <a:rPr lang="en-GB" b="1"/>
              <a:t> </a:t>
            </a:r>
            <a:r>
              <a:rPr lang="en-GB" b="1" err="1"/>
              <a:t>na</a:t>
            </a:r>
            <a:r>
              <a:rPr lang="en-GB" b="1"/>
              <a:t> Central European University</a:t>
            </a:r>
          </a:p>
        </p:txBody>
      </p:sp>
      <p:pic>
        <p:nvPicPr>
          <p:cNvPr id="4" name="Picture 3" descr="A document with text on it&#10;&#10;Description automatically generated">
            <a:extLst>
              <a:ext uri="{FF2B5EF4-FFF2-40B4-BE49-F238E27FC236}">
                <a16:creationId xmlns:a16="http://schemas.microsoft.com/office/drawing/2014/main" id="{31E96CA6-8346-F31D-C5D7-805FB0C3F392}"/>
              </a:ext>
            </a:extLst>
          </p:cNvPr>
          <p:cNvPicPr>
            <a:picLocks noChangeAspect="1"/>
          </p:cNvPicPr>
          <p:nvPr/>
        </p:nvPicPr>
        <p:blipFill>
          <a:blip r:embed="rId3"/>
          <a:stretch>
            <a:fillRect/>
          </a:stretch>
        </p:blipFill>
        <p:spPr>
          <a:xfrm>
            <a:off x="2510287" y="2347026"/>
            <a:ext cx="6668218" cy="3874851"/>
          </a:xfrm>
          <a:prstGeom prst="rect">
            <a:avLst/>
          </a:prstGeom>
        </p:spPr>
      </p:pic>
    </p:spTree>
    <p:extLst>
      <p:ext uri="{BB962C8B-B14F-4D97-AF65-F5344CB8AC3E}">
        <p14:creationId xmlns:p14="http://schemas.microsoft.com/office/powerpoint/2010/main" val="129415019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0A7D8E-0003-1D51-1A4E-E73A918F7872}"/>
              </a:ext>
            </a:extLst>
          </p:cNvPr>
          <p:cNvSpPr>
            <a:spLocks noGrp="1"/>
          </p:cNvSpPr>
          <p:nvPr>
            <p:ph type="title"/>
          </p:nvPr>
        </p:nvSpPr>
        <p:spPr>
          <a:xfrm>
            <a:off x="1036470" y="969511"/>
            <a:ext cx="10561972" cy="778381"/>
          </a:xfrm>
        </p:spPr>
        <p:txBody>
          <a:bodyPr/>
          <a:lstStyle/>
          <a:p>
            <a:r>
              <a:rPr lang="en-US" sz="2400" b="1" err="1"/>
              <a:t>Příručka</a:t>
            </a:r>
            <a:r>
              <a:rPr lang="en-US" sz="2400" b="1"/>
              <a:t> jak </a:t>
            </a:r>
            <a:r>
              <a:rPr lang="en-US" sz="2400" b="1" err="1"/>
              <a:t>na</a:t>
            </a:r>
            <a:r>
              <a:rPr lang="en-US" sz="2400" b="1"/>
              <a:t> </a:t>
            </a:r>
            <a:r>
              <a:rPr lang="en-US" sz="2400" b="1" i="1" err="1"/>
              <a:t>Vytvoření</a:t>
            </a:r>
            <a:r>
              <a:rPr lang="en-US" sz="2400" b="1" i="1"/>
              <a:t> </a:t>
            </a:r>
            <a:r>
              <a:rPr lang="en-US" sz="2400" b="1" i="1" err="1"/>
              <a:t>komplexního</a:t>
            </a:r>
            <a:r>
              <a:rPr lang="en-US" sz="2400" b="1" i="1"/>
              <a:t> </a:t>
            </a:r>
            <a:r>
              <a:rPr lang="en-US" sz="2400" b="1" i="1" err="1"/>
              <a:t>předpisového</a:t>
            </a:r>
            <a:r>
              <a:rPr lang="en-US" sz="2400" b="1" i="1"/>
              <a:t> </a:t>
            </a:r>
            <a:r>
              <a:rPr lang="en-US" sz="2400" b="1" i="1" err="1"/>
              <a:t>rámce</a:t>
            </a:r>
            <a:r>
              <a:rPr lang="en-US" sz="2400" b="1" i="1"/>
              <a:t> pro </a:t>
            </a:r>
            <a:r>
              <a:rPr lang="en-US" sz="2400" b="1" i="1" err="1"/>
              <a:t>řešení</a:t>
            </a:r>
            <a:r>
              <a:rPr lang="en-US" sz="2400" b="1" i="1"/>
              <a:t> </a:t>
            </a:r>
            <a:r>
              <a:rPr lang="en-US" sz="2400" b="1" i="1" err="1"/>
              <a:t>genderově</a:t>
            </a:r>
            <a:r>
              <a:rPr lang="en-US" sz="2400" b="1" i="1"/>
              <a:t> </a:t>
            </a:r>
            <a:r>
              <a:rPr lang="en-US" sz="2400" b="1" i="1" err="1"/>
              <a:t>podmíněného</a:t>
            </a:r>
            <a:r>
              <a:rPr lang="en-US" sz="2400" b="1" i="1"/>
              <a:t> </a:t>
            </a:r>
            <a:r>
              <a:rPr lang="en-US" sz="2400" b="1" i="1" err="1"/>
              <a:t>násilí</a:t>
            </a:r>
            <a:r>
              <a:rPr lang="en-US" sz="2400" b="1" i="1"/>
              <a:t> v </a:t>
            </a:r>
            <a:r>
              <a:rPr lang="en-US" sz="2400" b="1" i="1" err="1"/>
              <a:t>instituci</a:t>
            </a:r>
            <a:r>
              <a:rPr lang="en-US" sz="2400" b="1" i="1"/>
              <a:t> </a:t>
            </a:r>
            <a:r>
              <a:rPr lang="en-US" sz="2400" b="1" err="1"/>
              <a:t>projektu</a:t>
            </a:r>
            <a:r>
              <a:rPr lang="en-US" sz="2400" b="1"/>
              <a:t> </a:t>
            </a:r>
            <a:r>
              <a:rPr lang="en-US" sz="2400" b="1" err="1"/>
              <a:t>UniSAFE</a:t>
            </a:r>
            <a:endParaRPr lang="cs-CZ" b="1" err="1"/>
          </a:p>
        </p:txBody>
      </p:sp>
      <p:sp>
        <p:nvSpPr>
          <p:cNvPr id="3" name="TextBox 8">
            <a:extLst>
              <a:ext uri="{FF2B5EF4-FFF2-40B4-BE49-F238E27FC236}">
                <a16:creationId xmlns:a16="http://schemas.microsoft.com/office/drawing/2014/main" id="{F6343DBA-943D-FA68-7964-9C0CEB70BA33}"/>
              </a:ext>
            </a:extLst>
          </p:cNvPr>
          <p:cNvSpPr txBox="1"/>
          <p:nvPr/>
        </p:nvSpPr>
        <p:spPr>
          <a:xfrm>
            <a:off x="635419" y="2205886"/>
            <a:ext cx="4562224" cy="336496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a:lnSpc>
                <a:spcPct val="150000"/>
              </a:lnSpc>
            </a:pPr>
            <a:r>
              <a:rPr lang="en-US">
                <a:solidFill>
                  <a:schemeClr val="bg1"/>
                </a:solidFill>
                <a:latin typeface="Arial" panose="020B0604020202020204" pitchFamily="34" charset="0"/>
                <a:ea typeface="+mn-lt"/>
                <a:cs typeface="Arial" panose="020B0604020202020204" pitchFamily="34" charset="0"/>
              </a:rPr>
              <a:t>Tato </a:t>
            </a:r>
            <a:r>
              <a:rPr lang="en-US" err="1">
                <a:solidFill>
                  <a:schemeClr val="bg1"/>
                </a:solidFill>
                <a:latin typeface="Arial" panose="020B0604020202020204" pitchFamily="34" charset="0"/>
                <a:ea typeface="+mn-lt"/>
                <a:cs typeface="Arial" panose="020B0604020202020204" pitchFamily="34" charset="0"/>
              </a:rPr>
              <a:t>příručka</a:t>
            </a:r>
            <a:r>
              <a:rPr lang="en-US">
                <a:solidFill>
                  <a:schemeClr val="bg1"/>
                </a:solidFill>
                <a:latin typeface="Arial" panose="020B0604020202020204" pitchFamily="34" charset="0"/>
                <a:ea typeface="+mn-lt"/>
                <a:cs typeface="Arial" panose="020B0604020202020204" pitchFamily="34" charset="0"/>
              </a:rPr>
              <a:t> je </a:t>
            </a:r>
            <a:r>
              <a:rPr lang="en-US" err="1">
                <a:solidFill>
                  <a:schemeClr val="bg1"/>
                </a:solidFill>
                <a:latin typeface="Arial" panose="020B0604020202020204" pitchFamily="34" charset="0"/>
                <a:ea typeface="+mn-lt"/>
                <a:cs typeface="Arial" panose="020B0604020202020204" pitchFamily="34" charset="0"/>
              </a:rPr>
              <a:t>užitečná</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zejména</a:t>
            </a:r>
            <a:r>
              <a:rPr lang="en-US">
                <a:solidFill>
                  <a:schemeClr val="bg1"/>
                </a:solidFill>
                <a:latin typeface="Arial" panose="020B0604020202020204" pitchFamily="34" charset="0"/>
                <a:ea typeface="+mn-lt"/>
                <a:cs typeface="Arial" panose="020B0604020202020204" pitchFamily="34" charset="0"/>
              </a:rPr>
              <a:t> pro ty, </a:t>
            </a:r>
            <a:r>
              <a:rPr lang="en-US" err="1">
                <a:solidFill>
                  <a:schemeClr val="bg1"/>
                </a:solidFill>
                <a:latin typeface="Arial" panose="020B0604020202020204" pitchFamily="34" charset="0"/>
                <a:ea typeface="+mn-lt"/>
                <a:cs typeface="Arial" panose="020B0604020202020204" pitchFamily="34" charset="0"/>
              </a:rPr>
              <a:t>kteří</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jsou</a:t>
            </a:r>
            <a:r>
              <a:rPr lang="en-US">
                <a:solidFill>
                  <a:schemeClr val="bg1"/>
                </a:solidFill>
                <a:latin typeface="Arial" panose="020B0604020202020204" pitchFamily="34" charset="0"/>
                <a:ea typeface="+mn-lt"/>
                <a:cs typeface="Arial" panose="020B0604020202020204" pitchFamily="34" charset="0"/>
              </a:rPr>
              <a:t> v </a:t>
            </a:r>
            <a:r>
              <a:rPr lang="en-US" err="1">
                <a:solidFill>
                  <a:schemeClr val="bg1"/>
                </a:solidFill>
                <a:latin typeface="Arial" panose="020B0604020202020204" pitchFamily="34" charset="0"/>
                <a:ea typeface="+mn-lt"/>
                <a:cs typeface="Arial" panose="020B0604020202020204" pitchFamily="34" charset="0"/>
              </a:rPr>
              <a:t>počáteční</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fázi</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vytváření</a:t>
            </a:r>
            <a:r>
              <a:rPr lang="en-US">
                <a:solidFill>
                  <a:schemeClr val="bg1"/>
                </a:solidFill>
                <a:latin typeface="Arial" panose="020B0604020202020204" pitchFamily="34" charset="0"/>
                <a:ea typeface="+mn-lt"/>
                <a:cs typeface="Arial" panose="020B0604020202020204" pitchFamily="34" charset="0"/>
              </a:rPr>
              <a:t> a </a:t>
            </a:r>
            <a:r>
              <a:rPr lang="en-US" err="1">
                <a:solidFill>
                  <a:schemeClr val="bg1"/>
                </a:solidFill>
                <a:latin typeface="Arial" panose="020B0604020202020204" pitchFamily="34" charset="0"/>
                <a:ea typeface="+mn-lt"/>
                <a:cs typeface="Arial" panose="020B0604020202020204" pitchFamily="34" charset="0"/>
              </a:rPr>
              <a:t>zavádění</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předpisů</a:t>
            </a:r>
            <a:r>
              <a:rPr lang="en-US">
                <a:solidFill>
                  <a:schemeClr val="bg1"/>
                </a:solidFill>
                <a:latin typeface="Arial" panose="020B0604020202020204" pitchFamily="34" charset="0"/>
                <a:ea typeface="+mn-lt"/>
                <a:cs typeface="Arial" panose="020B0604020202020204" pitchFamily="34" charset="0"/>
              </a:rPr>
              <a:t> pro </a:t>
            </a:r>
            <a:r>
              <a:rPr lang="en-US" err="1">
                <a:solidFill>
                  <a:schemeClr val="bg1"/>
                </a:solidFill>
                <a:latin typeface="Arial" panose="020B0604020202020204" pitchFamily="34" charset="0"/>
                <a:ea typeface="+mn-lt"/>
                <a:cs typeface="Arial" panose="020B0604020202020204" pitchFamily="34" charset="0"/>
              </a:rPr>
              <a:t>řešení</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genderově</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podmíněného</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násilí</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Nabízí</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dobrý</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výchozí</a:t>
            </a:r>
            <a:r>
              <a:rPr lang="en-US">
                <a:solidFill>
                  <a:schemeClr val="bg1"/>
                </a:solidFill>
                <a:latin typeface="Arial" panose="020B0604020202020204" pitchFamily="34" charset="0"/>
                <a:ea typeface="+mn-lt"/>
                <a:cs typeface="Arial" panose="020B0604020202020204" pitchFamily="34" charset="0"/>
              </a:rPr>
              <a:t> bod s </a:t>
            </a:r>
            <a:r>
              <a:rPr lang="en-US" err="1">
                <a:solidFill>
                  <a:schemeClr val="bg1"/>
                </a:solidFill>
                <a:latin typeface="Arial" panose="020B0604020202020204" pitchFamily="34" charset="0"/>
                <a:ea typeface="+mn-lt"/>
                <a:cs typeface="Arial" panose="020B0604020202020204" pitchFamily="34" charset="0"/>
              </a:rPr>
              <a:t>jasnými</a:t>
            </a:r>
            <a:r>
              <a:rPr lang="en-US">
                <a:solidFill>
                  <a:schemeClr val="bg1"/>
                </a:solidFill>
                <a:latin typeface="Arial" panose="020B0604020202020204" pitchFamily="34" charset="0"/>
                <a:ea typeface="+mn-lt"/>
                <a:cs typeface="Arial" panose="020B0604020202020204" pitchFamily="34" charset="0"/>
              </a:rPr>
              <a:t> a </a:t>
            </a:r>
            <a:r>
              <a:rPr lang="en-US" err="1">
                <a:solidFill>
                  <a:schemeClr val="bg1"/>
                </a:solidFill>
                <a:latin typeface="Arial" panose="020B0604020202020204" pitchFamily="34" charset="0"/>
                <a:ea typeface="+mn-lt"/>
                <a:cs typeface="Arial" panose="020B0604020202020204" pitchFamily="34" charset="0"/>
              </a:rPr>
              <a:t>snadno</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srozumitelnými</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postupy</a:t>
            </a:r>
            <a:r>
              <a:rPr lang="en-US">
                <a:solidFill>
                  <a:schemeClr val="bg1"/>
                </a:solidFill>
                <a:latin typeface="Arial" panose="020B0604020202020204" pitchFamily="34" charset="0"/>
                <a:ea typeface="+mn-lt"/>
                <a:cs typeface="Arial" panose="020B0604020202020204" pitchFamily="34" charset="0"/>
              </a:rPr>
              <a:t> a </a:t>
            </a:r>
            <a:r>
              <a:rPr lang="en-US" err="1">
                <a:solidFill>
                  <a:schemeClr val="bg1"/>
                </a:solidFill>
                <a:latin typeface="Arial" panose="020B0604020202020204" pitchFamily="34" charset="0"/>
                <a:ea typeface="+mn-lt"/>
                <a:cs typeface="Arial" panose="020B0604020202020204" pitchFamily="34" charset="0"/>
              </a:rPr>
              <a:t>praktickými</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tipy</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které</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organizacím</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pomohou</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plán</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navrhnout</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realizovat</a:t>
            </a:r>
            <a:r>
              <a:rPr lang="en-US">
                <a:solidFill>
                  <a:schemeClr val="bg1"/>
                </a:solidFill>
                <a:latin typeface="Arial" panose="020B0604020202020204" pitchFamily="34" charset="0"/>
                <a:ea typeface="+mn-lt"/>
                <a:cs typeface="Arial" panose="020B0604020202020204" pitchFamily="34" charset="0"/>
              </a:rPr>
              <a:t>, </a:t>
            </a:r>
            <a:r>
              <a:rPr lang="en-US" err="1">
                <a:solidFill>
                  <a:schemeClr val="bg1"/>
                </a:solidFill>
                <a:latin typeface="Arial" panose="020B0604020202020204" pitchFamily="34" charset="0"/>
                <a:ea typeface="+mn-lt"/>
                <a:cs typeface="Arial" panose="020B0604020202020204" pitchFamily="34" charset="0"/>
              </a:rPr>
              <a:t>monitorovat</a:t>
            </a:r>
            <a:r>
              <a:rPr lang="en-US">
                <a:solidFill>
                  <a:schemeClr val="bg1"/>
                </a:solidFill>
                <a:latin typeface="Arial" panose="020B0604020202020204" pitchFamily="34" charset="0"/>
                <a:ea typeface="+mn-lt"/>
                <a:cs typeface="Arial" panose="020B0604020202020204" pitchFamily="34" charset="0"/>
              </a:rPr>
              <a:t> a </a:t>
            </a:r>
            <a:r>
              <a:rPr lang="en-US" err="1">
                <a:solidFill>
                  <a:schemeClr val="bg1"/>
                </a:solidFill>
                <a:latin typeface="Arial" panose="020B0604020202020204" pitchFamily="34" charset="0"/>
                <a:ea typeface="+mn-lt"/>
                <a:cs typeface="Arial" panose="020B0604020202020204" pitchFamily="34" charset="0"/>
              </a:rPr>
              <a:t>vyhodnocovat</a:t>
            </a:r>
            <a:r>
              <a:rPr lang="en-US">
                <a:solidFill>
                  <a:schemeClr val="bg1"/>
                </a:solidFill>
                <a:latin typeface="Arial" panose="020B0604020202020204" pitchFamily="34" charset="0"/>
                <a:ea typeface="+mn-lt"/>
                <a:cs typeface="Arial" panose="020B0604020202020204" pitchFamily="34" charset="0"/>
              </a:rPr>
              <a:t>.</a:t>
            </a:r>
          </a:p>
        </p:txBody>
      </p:sp>
      <p:pic>
        <p:nvPicPr>
          <p:cNvPr id="1026" name="Picture 2" descr="Text&#10;&#10;Description automatically generated">
            <a:extLst>
              <a:ext uri="{FF2B5EF4-FFF2-40B4-BE49-F238E27FC236}">
                <a16:creationId xmlns:a16="http://schemas.microsoft.com/office/drawing/2014/main" id="{29D7A833-3A28-C121-7AD7-0D4F7920AA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1579" y="2205885"/>
            <a:ext cx="3185903" cy="416242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Table&#10;&#10;Description automatically generated">
            <a:extLst>
              <a:ext uri="{FF2B5EF4-FFF2-40B4-BE49-F238E27FC236}">
                <a16:creationId xmlns:a16="http://schemas.microsoft.com/office/drawing/2014/main" id="{00411742-966B-0117-5F69-C38C506E024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11418" y="2205885"/>
            <a:ext cx="2933700" cy="4162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196435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9D0DDF-7C2A-C4AE-B1A1-07C00AE6DB7A}"/>
              </a:ext>
            </a:extLst>
          </p:cNvPr>
          <p:cNvSpPr>
            <a:spLocks noGrp="1"/>
          </p:cNvSpPr>
          <p:nvPr>
            <p:ph type="title"/>
          </p:nvPr>
        </p:nvSpPr>
        <p:spPr/>
        <p:txBody>
          <a:bodyPr/>
          <a:lstStyle/>
          <a:p>
            <a:r>
              <a:rPr lang="en-US" b="1"/>
              <a:t>Užitečné </a:t>
            </a:r>
            <a:r>
              <a:rPr lang="en-US" b="1" err="1"/>
              <a:t>odkazy</a:t>
            </a:r>
            <a:r>
              <a:rPr lang="en-US" b="1"/>
              <a:t> a </a:t>
            </a:r>
            <a:r>
              <a:rPr lang="en-US" b="1" err="1"/>
              <a:t>zdroje</a:t>
            </a:r>
            <a:endParaRPr lang="cs-CZ" err="1"/>
          </a:p>
        </p:txBody>
      </p:sp>
      <p:sp>
        <p:nvSpPr>
          <p:cNvPr id="3" name="TextBox 8">
            <a:extLst>
              <a:ext uri="{FF2B5EF4-FFF2-40B4-BE49-F238E27FC236}">
                <a16:creationId xmlns:a16="http://schemas.microsoft.com/office/drawing/2014/main" id="{F85D2635-6130-BE8A-E1F8-93C1374E6A62}"/>
              </a:ext>
            </a:extLst>
          </p:cNvPr>
          <p:cNvSpPr txBox="1"/>
          <p:nvPr/>
        </p:nvSpPr>
        <p:spPr>
          <a:xfrm>
            <a:off x="635419" y="2430475"/>
            <a:ext cx="10498478" cy="326698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marL="285750" indent="-285750">
              <a:lnSpc>
                <a:spcPct val="150000"/>
              </a:lnSpc>
              <a:buFont typeface="Arial" panose="020B0604020202020204" pitchFamily="34" charset="0"/>
              <a:buChar char="•"/>
            </a:pPr>
            <a:r>
              <a:rPr lang="en-US" sz="2000">
                <a:solidFill>
                  <a:schemeClr val="bg1"/>
                </a:solidFill>
                <a:latin typeface="Arial" panose="020B0604020202020204" pitchFamily="34" charset="0"/>
                <a:cs typeface="Arial" panose="020B0604020202020204" pitchFamily="34" charset="0"/>
              </a:rPr>
              <a:t>UniSAFE Toolkit</a:t>
            </a:r>
          </a:p>
          <a:p>
            <a:pPr marL="285750" indent="-285750">
              <a:lnSpc>
                <a:spcPct val="150000"/>
              </a:lnSpc>
              <a:buFont typeface="Arial" panose="020B0604020202020204" pitchFamily="34" charset="0"/>
              <a:buChar char="•"/>
            </a:pPr>
            <a:r>
              <a:rPr lang="en-US" sz="2000" err="1">
                <a:solidFill>
                  <a:schemeClr val="bg1"/>
                </a:solidFill>
                <a:latin typeface="Arial" panose="020B0604020202020204" pitchFamily="34" charset="0"/>
                <a:cs typeface="Arial" panose="020B0604020202020204" pitchFamily="34" charset="0"/>
              </a:rPr>
              <a:t>UniSAFE</a:t>
            </a:r>
            <a:r>
              <a:rPr lang="en-US" sz="2000">
                <a:solidFill>
                  <a:schemeClr val="bg1"/>
                </a:solidFill>
                <a:latin typeface="Arial" panose="020B0604020202020204" pitchFamily="34" charset="0"/>
                <a:cs typeface="Arial" panose="020B0604020202020204" pitchFamily="34" charset="0"/>
              </a:rPr>
              <a:t> </a:t>
            </a:r>
            <a:r>
              <a:rPr lang="en-US" sz="2000" err="1">
                <a:solidFill>
                  <a:schemeClr val="bg1"/>
                </a:solidFill>
                <a:latin typeface="Arial" panose="020B0604020202020204" pitchFamily="34" charset="0"/>
                <a:cs typeface="Arial" panose="020B0604020202020204" pitchFamily="34" charset="0"/>
              </a:rPr>
              <a:t>Dotazník</a:t>
            </a:r>
            <a:r>
              <a:rPr lang="en-US" sz="2000">
                <a:solidFill>
                  <a:schemeClr val="bg1"/>
                </a:solidFill>
                <a:latin typeface="Arial" panose="020B0604020202020204" pitchFamily="34" charset="0"/>
                <a:cs typeface="Arial" panose="020B0604020202020204" pitchFamily="34" charset="0"/>
              </a:rPr>
              <a:t> </a:t>
            </a:r>
          </a:p>
          <a:p>
            <a:pPr marL="285750" indent="-285750">
              <a:lnSpc>
                <a:spcPct val="150000"/>
              </a:lnSpc>
              <a:buFont typeface="Arial" panose="020B0604020202020204" pitchFamily="34" charset="0"/>
              <a:buChar char="•"/>
            </a:pPr>
            <a:r>
              <a:rPr lang="en-US" sz="2000">
                <a:solidFill>
                  <a:schemeClr val="bg1"/>
                </a:solidFill>
                <a:latin typeface="Arial" panose="020B0604020202020204" pitchFamily="34" charset="0"/>
                <a:cs typeface="Arial" panose="020B0604020202020204" pitchFamily="34" charset="0"/>
              </a:rPr>
              <a:t>Developing a Protocol for addressing gender-based violence​ - UniSAFE guidelines</a:t>
            </a:r>
          </a:p>
          <a:p>
            <a:pPr marL="285750" indent="-285750">
              <a:lnSpc>
                <a:spcPct val="150000"/>
              </a:lnSpc>
              <a:buFont typeface="Arial" panose="020B0604020202020204" pitchFamily="34" charset="0"/>
              <a:buChar char="•"/>
            </a:pPr>
            <a:r>
              <a:rPr lang="en-US" sz="2000">
                <a:solidFill>
                  <a:schemeClr val="bg1"/>
                </a:solidFill>
                <a:latin typeface="Arial" panose="020B0604020202020204" pitchFamily="34" charset="0"/>
                <a:cs typeface="Arial" panose="020B0604020202020204" pitchFamily="34" charset="0"/>
              </a:rPr>
              <a:t>Guide to awareness-raising campaigns on gender-based violence​</a:t>
            </a:r>
          </a:p>
          <a:p>
            <a:pPr marL="285750" indent="-285750">
              <a:lnSpc>
                <a:spcPct val="150000"/>
              </a:lnSpc>
              <a:buFont typeface="Arial" panose="020B0604020202020204" pitchFamily="34" charset="0"/>
              <a:buChar char="•"/>
            </a:pPr>
            <a:r>
              <a:rPr lang="en-US" sz="2000">
                <a:solidFill>
                  <a:schemeClr val="bg1"/>
                </a:solidFill>
                <a:latin typeface="Arial" panose="020B0604020202020204" pitchFamily="34" charset="0"/>
                <a:cs typeface="Arial" panose="020B0604020202020204" pitchFamily="34" charset="0"/>
              </a:rPr>
              <a:t>Setting up a comprehensive policy framework addressing gender-based violence in academia: A step-by-step guide – UniSAFE</a:t>
            </a:r>
          </a:p>
          <a:p>
            <a:pPr marL="285750" indent="-285750">
              <a:lnSpc>
                <a:spcPct val="150000"/>
              </a:lnSpc>
              <a:buFont typeface="Arial" panose="020B0604020202020204" pitchFamily="34" charset="0"/>
              <a:buChar char="•"/>
            </a:pPr>
            <a:r>
              <a:rPr lang="en-US" sz="2000">
                <a:solidFill>
                  <a:schemeClr val="bg1"/>
                </a:solidFill>
                <a:latin typeface="Arial" panose="020B0604020202020204" pitchFamily="34" charset="0"/>
                <a:cs typeface="Arial" panose="020B0604020202020204" pitchFamily="34" charset="0"/>
              </a:rPr>
              <a:t>Set of recommendations to 6 distinct stakeholder groups</a:t>
            </a:r>
          </a:p>
        </p:txBody>
      </p:sp>
    </p:spTree>
    <p:extLst>
      <p:ext uri="{BB962C8B-B14F-4D97-AF65-F5344CB8AC3E}">
        <p14:creationId xmlns:p14="http://schemas.microsoft.com/office/powerpoint/2010/main" val="308472205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56E3AAB5-61E2-B491-7C71-32A53B3C5011}"/>
              </a:ext>
            </a:extLst>
          </p:cNvPr>
          <p:cNvSpPr>
            <a:spLocks noGrp="1"/>
          </p:cNvSpPr>
          <p:nvPr>
            <p:ph type="title"/>
          </p:nvPr>
        </p:nvSpPr>
        <p:spPr>
          <a:xfrm>
            <a:off x="1046922" y="1129932"/>
            <a:ext cx="10086975" cy="778381"/>
          </a:xfrm>
        </p:spPr>
        <p:txBody>
          <a:bodyPr/>
          <a:lstStyle/>
          <a:p>
            <a:r>
              <a:rPr lang="en-US" b="1" err="1"/>
              <a:t>Opáčko</a:t>
            </a:r>
            <a:endParaRPr lang="en-GB" b="1" err="1"/>
          </a:p>
        </p:txBody>
      </p:sp>
      <p:sp>
        <p:nvSpPr>
          <p:cNvPr id="4" name="TextBox 8">
            <a:extLst>
              <a:ext uri="{FF2B5EF4-FFF2-40B4-BE49-F238E27FC236}">
                <a16:creationId xmlns:a16="http://schemas.microsoft.com/office/drawing/2014/main" id="{A04A7CF4-5692-BD32-5053-84A102A4B0AA}"/>
              </a:ext>
            </a:extLst>
          </p:cNvPr>
          <p:cNvSpPr txBox="1"/>
          <p:nvPr/>
        </p:nvSpPr>
        <p:spPr>
          <a:xfrm>
            <a:off x="635419" y="2430475"/>
            <a:ext cx="10498478" cy="326698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marL="285750" indent="-285750">
              <a:lnSpc>
                <a:spcPct val="150000"/>
              </a:lnSpc>
              <a:buFont typeface="Arial" panose="020B0604020202020204" pitchFamily="34" charset="0"/>
              <a:buChar char="•"/>
            </a:pPr>
            <a:r>
              <a:rPr lang="en-US" sz="2000">
                <a:solidFill>
                  <a:schemeClr val="bg1"/>
                </a:solidFill>
                <a:latin typeface="Arial" panose="020B0604020202020204" pitchFamily="34" charset="0"/>
                <a:cs typeface="Arial" panose="020B0604020202020204" pitchFamily="34" charset="0"/>
              </a:rPr>
              <a:t>Prevalence – </a:t>
            </a:r>
            <a:r>
              <a:rPr lang="en-US" sz="2000" err="1">
                <a:solidFill>
                  <a:schemeClr val="bg1"/>
                </a:solidFill>
                <a:latin typeface="Arial" panose="020B0604020202020204" pitchFamily="34" charset="0"/>
                <a:ea typeface="+mn-lt"/>
                <a:cs typeface="Arial" panose="020B0604020202020204" pitchFamily="34" charset="0"/>
              </a:rPr>
              <a:t>odhad</a:t>
            </a:r>
            <a:r>
              <a:rPr lang="en-US" sz="2000">
                <a:solidFill>
                  <a:schemeClr val="bg1"/>
                </a:solidFill>
                <a:latin typeface="Arial" panose="020B0604020202020204" pitchFamily="34" charset="0"/>
                <a:ea typeface="+mn-lt"/>
                <a:cs typeface="Arial" panose="020B0604020202020204" pitchFamily="34" charset="0"/>
              </a:rPr>
              <a:t> </a:t>
            </a:r>
            <a:r>
              <a:rPr lang="en-US" sz="2000" err="1">
                <a:solidFill>
                  <a:schemeClr val="bg1"/>
                </a:solidFill>
                <a:latin typeface="Arial" panose="020B0604020202020204" pitchFamily="34" charset="0"/>
                <a:ea typeface="+mn-lt"/>
                <a:cs typeface="Arial" panose="020B0604020202020204" pitchFamily="34" charset="0"/>
              </a:rPr>
              <a:t>rozsahu</a:t>
            </a:r>
            <a:r>
              <a:rPr lang="en-US" sz="2000">
                <a:solidFill>
                  <a:schemeClr val="bg1"/>
                </a:solidFill>
                <a:latin typeface="Arial" panose="020B0604020202020204" pitchFamily="34" charset="0"/>
                <a:ea typeface="+mn-lt"/>
                <a:cs typeface="Arial" panose="020B0604020202020204" pitchFamily="34" charset="0"/>
              </a:rPr>
              <a:t> </a:t>
            </a:r>
            <a:r>
              <a:rPr lang="en-US" sz="2000" err="1">
                <a:solidFill>
                  <a:schemeClr val="bg1"/>
                </a:solidFill>
                <a:latin typeface="Arial" panose="020B0604020202020204" pitchFamily="34" charset="0"/>
                <a:ea typeface="+mn-lt"/>
                <a:cs typeface="Arial" panose="020B0604020202020204" pitchFamily="34" charset="0"/>
              </a:rPr>
              <a:t>genderově</a:t>
            </a:r>
            <a:r>
              <a:rPr lang="en-US" sz="2000">
                <a:solidFill>
                  <a:schemeClr val="bg1"/>
                </a:solidFill>
                <a:latin typeface="Arial" panose="020B0604020202020204" pitchFamily="34" charset="0"/>
                <a:ea typeface="+mn-lt"/>
                <a:cs typeface="Arial" panose="020B0604020202020204" pitchFamily="34" charset="0"/>
              </a:rPr>
              <a:t> </a:t>
            </a:r>
            <a:r>
              <a:rPr lang="en-US" sz="2000" err="1">
                <a:solidFill>
                  <a:schemeClr val="bg1"/>
                </a:solidFill>
                <a:latin typeface="Arial" panose="020B0604020202020204" pitchFamily="34" charset="0"/>
                <a:ea typeface="+mn-lt"/>
                <a:cs typeface="Arial" panose="020B0604020202020204" pitchFamily="34" charset="0"/>
              </a:rPr>
              <a:t>podmíněného</a:t>
            </a:r>
            <a:r>
              <a:rPr lang="en-US" sz="2000">
                <a:solidFill>
                  <a:schemeClr val="bg1"/>
                </a:solidFill>
                <a:latin typeface="Arial" panose="020B0604020202020204" pitchFamily="34" charset="0"/>
                <a:ea typeface="+mn-lt"/>
                <a:cs typeface="Arial" panose="020B0604020202020204" pitchFamily="34" charset="0"/>
              </a:rPr>
              <a:t> </a:t>
            </a:r>
            <a:r>
              <a:rPr lang="en-US" sz="2000" err="1">
                <a:solidFill>
                  <a:schemeClr val="bg1"/>
                </a:solidFill>
                <a:latin typeface="Arial" panose="020B0604020202020204" pitchFamily="34" charset="0"/>
                <a:ea typeface="+mn-lt"/>
                <a:cs typeface="Arial" panose="020B0604020202020204" pitchFamily="34" charset="0"/>
              </a:rPr>
              <a:t>násilí</a:t>
            </a:r>
            <a:endParaRPr lang="en-US" sz="2000" err="1">
              <a:solidFill>
                <a:schemeClr val="bg1"/>
              </a:solidFill>
              <a:latin typeface="Arial" panose="020B0604020202020204" pitchFamily="34" charset="0"/>
              <a:cs typeface="Arial" panose="020B0604020202020204" pitchFamily="34" charset="0"/>
            </a:endParaRPr>
          </a:p>
          <a:p>
            <a:pPr marL="285750" indent="-285750">
              <a:lnSpc>
                <a:spcPct val="150000"/>
              </a:lnSpc>
              <a:buFont typeface="Arial" panose="020B0604020202020204" pitchFamily="34" charset="0"/>
              <a:buChar char="•"/>
            </a:pPr>
            <a:r>
              <a:rPr lang="en-US" sz="2000" err="1">
                <a:solidFill>
                  <a:schemeClr val="bg1"/>
                </a:solidFill>
                <a:latin typeface="Arial" panose="020B0604020202020204" pitchFamily="34" charset="0"/>
                <a:cs typeface="Arial" panose="020B0604020202020204" pitchFamily="34" charset="0"/>
              </a:rPr>
              <a:t>Prevence</a:t>
            </a:r>
            <a:r>
              <a:rPr lang="en-US" sz="2000">
                <a:solidFill>
                  <a:schemeClr val="bg1"/>
                </a:solidFill>
                <a:latin typeface="Arial" panose="020B0604020202020204" pitchFamily="34" charset="0"/>
                <a:cs typeface="Arial" panose="020B0604020202020204" pitchFamily="34" charset="0"/>
              </a:rPr>
              <a:t> – </a:t>
            </a:r>
            <a:r>
              <a:rPr lang="en-US" sz="2000" err="1">
                <a:solidFill>
                  <a:schemeClr val="bg1"/>
                </a:solidFill>
                <a:latin typeface="Arial" panose="020B0604020202020204" pitchFamily="34" charset="0"/>
                <a:ea typeface="+mn-lt"/>
                <a:cs typeface="Arial" panose="020B0604020202020204" pitchFamily="34" charset="0"/>
              </a:rPr>
              <a:t>změna</a:t>
            </a:r>
            <a:r>
              <a:rPr lang="en-US" sz="2000">
                <a:solidFill>
                  <a:schemeClr val="bg1"/>
                </a:solidFill>
                <a:latin typeface="Arial" panose="020B0604020202020204" pitchFamily="34" charset="0"/>
                <a:ea typeface="+mn-lt"/>
                <a:cs typeface="Arial" panose="020B0604020202020204" pitchFamily="34" charset="0"/>
              </a:rPr>
              <a:t> </a:t>
            </a:r>
            <a:r>
              <a:rPr lang="en-US" sz="2000" err="1">
                <a:solidFill>
                  <a:schemeClr val="bg1"/>
                </a:solidFill>
                <a:latin typeface="Arial" panose="020B0604020202020204" pitchFamily="34" charset="0"/>
                <a:ea typeface="+mn-lt"/>
                <a:cs typeface="Arial" panose="020B0604020202020204" pitchFamily="34" charset="0"/>
              </a:rPr>
              <a:t>chování</a:t>
            </a:r>
            <a:r>
              <a:rPr lang="en-US" sz="2000">
                <a:solidFill>
                  <a:schemeClr val="bg1"/>
                </a:solidFill>
                <a:latin typeface="Arial" panose="020B0604020202020204" pitchFamily="34" charset="0"/>
                <a:ea typeface="+mn-lt"/>
                <a:cs typeface="Arial" panose="020B0604020202020204" pitchFamily="34" charset="0"/>
              </a:rPr>
              <a:t> a </a:t>
            </a:r>
            <a:r>
              <a:rPr lang="en-US" sz="2000" err="1">
                <a:solidFill>
                  <a:schemeClr val="bg1"/>
                </a:solidFill>
                <a:latin typeface="Arial" panose="020B0604020202020204" pitchFamily="34" charset="0"/>
                <a:ea typeface="+mn-lt"/>
                <a:cs typeface="Arial" panose="020B0604020202020204" pitchFamily="34" charset="0"/>
              </a:rPr>
              <a:t>kultury</a:t>
            </a:r>
          </a:p>
          <a:p>
            <a:pPr marL="285750" indent="-285750">
              <a:lnSpc>
                <a:spcPct val="150000"/>
              </a:lnSpc>
              <a:buFont typeface="Arial" panose="020B0604020202020204" pitchFamily="34" charset="0"/>
              <a:buChar char="•"/>
            </a:pPr>
            <a:r>
              <a:rPr lang="en-US" sz="2000" err="1">
                <a:solidFill>
                  <a:schemeClr val="bg1"/>
                </a:solidFill>
                <a:latin typeface="Arial" panose="020B0604020202020204" pitchFamily="34" charset="0"/>
                <a:cs typeface="Arial" panose="020B0604020202020204" pitchFamily="34" charset="0"/>
              </a:rPr>
              <a:t>Pomoc</a:t>
            </a:r>
            <a:r>
              <a:rPr lang="en-US" sz="2000">
                <a:solidFill>
                  <a:schemeClr val="bg1"/>
                </a:solidFill>
                <a:latin typeface="Arial" panose="020B0604020202020204" pitchFamily="34" charset="0"/>
                <a:cs typeface="Arial" panose="020B0604020202020204" pitchFamily="34" charset="0"/>
              </a:rPr>
              <a:t> – </a:t>
            </a:r>
            <a:r>
              <a:rPr lang="en-US" sz="2000" err="1">
                <a:solidFill>
                  <a:schemeClr val="bg1"/>
                </a:solidFill>
                <a:latin typeface="Arial" panose="020B0604020202020204" pitchFamily="34" charset="0"/>
                <a:ea typeface="+mn-lt"/>
                <a:cs typeface="Arial" panose="020B0604020202020204" pitchFamily="34" charset="0"/>
              </a:rPr>
              <a:t>předcházení</a:t>
            </a:r>
            <a:r>
              <a:rPr lang="en-US" sz="2000">
                <a:solidFill>
                  <a:schemeClr val="bg1"/>
                </a:solidFill>
                <a:latin typeface="Arial" panose="020B0604020202020204" pitchFamily="34" charset="0"/>
                <a:ea typeface="+mn-lt"/>
                <a:cs typeface="Arial" panose="020B0604020202020204" pitchFamily="34" charset="0"/>
              </a:rPr>
              <a:t> (</a:t>
            </a:r>
            <a:r>
              <a:rPr lang="en-US" sz="2000" err="1">
                <a:solidFill>
                  <a:schemeClr val="bg1"/>
                </a:solidFill>
                <a:latin typeface="Arial" panose="020B0604020202020204" pitchFamily="34" charset="0"/>
                <a:ea typeface="+mn-lt"/>
                <a:cs typeface="Arial" panose="020B0604020202020204" pitchFamily="34" charset="0"/>
              </a:rPr>
              <a:t>dalším</a:t>
            </a:r>
            <a:r>
              <a:rPr lang="en-US" sz="2000">
                <a:solidFill>
                  <a:schemeClr val="bg1"/>
                </a:solidFill>
                <a:latin typeface="Arial" panose="020B0604020202020204" pitchFamily="34" charset="0"/>
                <a:ea typeface="+mn-lt"/>
                <a:cs typeface="Arial" panose="020B0604020202020204" pitchFamily="34" charset="0"/>
              </a:rPr>
              <a:t>) </a:t>
            </a:r>
            <a:r>
              <a:rPr lang="en-US" sz="2000" err="1">
                <a:solidFill>
                  <a:schemeClr val="bg1"/>
                </a:solidFill>
                <a:latin typeface="Arial" panose="020B0604020202020204" pitchFamily="34" charset="0"/>
                <a:ea typeface="+mn-lt"/>
                <a:cs typeface="Arial" panose="020B0604020202020204" pitchFamily="34" charset="0"/>
              </a:rPr>
              <a:t>škodám</a:t>
            </a:r>
            <a:r>
              <a:rPr lang="en-US" sz="2000">
                <a:solidFill>
                  <a:schemeClr val="bg1"/>
                </a:solidFill>
                <a:latin typeface="Arial" panose="020B0604020202020204" pitchFamily="34" charset="0"/>
                <a:ea typeface="+mn-lt"/>
                <a:cs typeface="Arial" panose="020B0604020202020204" pitchFamily="34" charset="0"/>
              </a:rPr>
              <a:t> a </a:t>
            </a:r>
            <a:r>
              <a:rPr lang="en-US" sz="2000" err="1">
                <a:solidFill>
                  <a:schemeClr val="bg1"/>
                </a:solidFill>
                <a:latin typeface="Arial" panose="020B0604020202020204" pitchFamily="34" charset="0"/>
                <a:ea typeface="+mn-lt"/>
                <a:cs typeface="Arial" panose="020B0604020202020204" pitchFamily="34" charset="0"/>
              </a:rPr>
              <a:t>újmě</a:t>
            </a:r>
          </a:p>
          <a:p>
            <a:pPr marL="285750" indent="-285750">
              <a:lnSpc>
                <a:spcPct val="150000"/>
              </a:lnSpc>
              <a:buFont typeface="Arial" panose="020B0604020202020204" pitchFamily="34" charset="0"/>
              <a:buChar char="•"/>
            </a:pPr>
            <a:r>
              <a:rPr lang="en-US" sz="2000" err="1">
                <a:solidFill>
                  <a:schemeClr val="bg1"/>
                </a:solidFill>
                <a:latin typeface="Arial" panose="020B0604020202020204" pitchFamily="34" charset="0"/>
                <a:cs typeface="Arial" panose="020B0604020202020204" pitchFamily="34" charset="0"/>
              </a:rPr>
              <a:t>Postih</a:t>
            </a:r>
            <a:r>
              <a:rPr lang="en-US" sz="2000">
                <a:solidFill>
                  <a:schemeClr val="bg1"/>
                </a:solidFill>
                <a:latin typeface="Arial" panose="020B0604020202020204" pitchFamily="34" charset="0"/>
                <a:cs typeface="Arial" panose="020B0604020202020204" pitchFamily="34" charset="0"/>
              </a:rPr>
              <a:t> – </a:t>
            </a:r>
            <a:r>
              <a:rPr lang="en-US" sz="2000" err="1">
                <a:solidFill>
                  <a:schemeClr val="bg1"/>
                </a:solidFill>
                <a:latin typeface="Arial" panose="020B0604020202020204" pitchFamily="34" charset="0"/>
                <a:ea typeface="+mn-lt"/>
                <a:cs typeface="Arial" panose="020B0604020202020204" pitchFamily="34" charset="0"/>
              </a:rPr>
              <a:t>řešení</a:t>
            </a:r>
            <a:r>
              <a:rPr lang="en-US" sz="2000">
                <a:solidFill>
                  <a:schemeClr val="bg1"/>
                </a:solidFill>
                <a:latin typeface="Arial" panose="020B0604020202020204" pitchFamily="34" charset="0"/>
                <a:ea typeface="+mn-lt"/>
                <a:cs typeface="Arial" panose="020B0604020202020204" pitchFamily="34" charset="0"/>
              </a:rPr>
              <a:t> </a:t>
            </a:r>
            <a:r>
              <a:rPr lang="en-US" sz="2000" err="1">
                <a:solidFill>
                  <a:schemeClr val="bg1"/>
                </a:solidFill>
                <a:latin typeface="Arial" panose="020B0604020202020204" pitchFamily="34" charset="0"/>
                <a:ea typeface="+mn-lt"/>
                <a:cs typeface="Arial" panose="020B0604020202020204" pitchFamily="34" charset="0"/>
              </a:rPr>
              <a:t>případů</a:t>
            </a:r>
            <a:r>
              <a:rPr lang="en-US" sz="2000">
                <a:solidFill>
                  <a:schemeClr val="bg1"/>
                </a:solidFill>
                <a:latin typeface="Arial" panose="020B0604020202020204" pitchFamily="34" charset="0"/>
                <a:ea typeface="+mn-lt"/>
                <a:cs typeface="Arial" panose="020B0604020202020204" pitchFamily="34" charset="0"/>
              </a:rPr>
              <a:t> </a:t>
            </a:r>
            <a:r>
              <a:rPr lang="en-US" sz="2000" err="1">
                <a:solidFill>
                  <a:schemeClr val="bg1"/>
                </a:solidFill>
                <a:latin typeface="Arial" panose="020B0604020202020204" pitchFamily="34" charset="0"/>
                <a:ea typeface="+mn-lt"/>
                <a:cs typeface="Arial" panose="020B0604020202020204" pitchFamily="34" charset="0"/>
              </a:rPr>
              <a:t>genderově</a:t>
            </a:r>
            <a:r>
              <a:rPr lang="en-US" sz="2000">
                <a:solidFill>
                  <a:schemeClr val="bg1"/>
                </a:solidFill>
                <a:latin typeface="Arial" panose="020B0604020202020204" pitchFamily="34" charset="0"/>
                <a:ea typeface="+mn-lt"/>
                <a:cs typeface="Arial" panose="020B0604020202020204" pitchFamily="34" charset="0"/>
              </a:rPr>
              <a:t> </a:t>
            </a:r>
            <a:r>
              <a:rPr lang="en-US" sz="2000" err="1">
                <a:solidFill>
                  <a:schemeClr val="bg1"/>
                </a:solidFill>
                <a:latin typeface="Arial" panose="020B0604020202020204" pitchFamily="34" charset="0"/>
                <a:ea typeface="+mn-lt"/>
                <a:cs typeface="Arial" panose="020B0604020202020204" pitchFamily="34" charset="0"/>
              </a:rPr>
              <a:t>podmíněného</a:t>
            </a:r>
            <a:r>
              <a:rPr lang="en-US" sz="2000">
                <a:solidFill>
                  <a:schemeClr val="bg1"/>
                </a:solidFill>
                <a:latin typeface="Arial" panose="020B0604020202020204" pitchFamily="34" charset="0"/>
                <a:ea typeface="+mn-lt"/>
                <a:cs typeface="Arial" panose="020B0604020202020204" pitchFamily="34" charset="0"/>
              </a:rPr>
              <a:t> </a:t>
            </a:r>
            <a:r>
              <a:rPr lang="en-US" sz="2000" err="1">
                <a:solidFill>
                  <a:schemeClr val="bg1"/>
                </a:solidFill>
                <a:latin typeface="Arial" panose="020B0604020202020204" pitchFamily="34" charset="0"/>
                <a:ea typeface="+mn-lt"/>
                <a:cs typeface="Arial" panose="020B0604020202020204" pitchFamily="34" charset="0"/>
              </a:rPr>
              <a:t>násilí</a:t>
            </a:r>
          </a:p>
          <a:p>
            <a:pPr marL="285750" indent="-285750">
              <a:lnSpc>
                <a:spcPct val="150000"/>
              </a:lnSpc>
              <a:buFont typeface="Arial" panose="020B0604020202020204" pitchFamily="34" charset="0"/>
              <a:buChar char="•"/>
            </a:pPr>
            <a:r>
              <a:rPr lang="en-US" sz="2000" err="1">
                <a:solidFill>
                  <a:schemeClr val="bg1"/>
                </a:solidFill>
                <a:latin typeface="Arial" panose="020B0604020202020204" pitchFamily="34" charset="0"/>
                <a:cs typeface="Arial" panose="020B0604020202020204" pitchFamily="34" charset="0"/>
              </a:rPr>
              <a:t>Poskytování</a:t>
            </a:r>
            <a:r>
              <a:rPr lang="en-US" sz="2000">
                <a:solidFill>
                  <a:schemeClr val="bg1"/>
                </a:solidFill>
                <a:latin typeface="Arial" panose="020B0604020202020204" pitchFamily="34" charset="0"/>
                <a:cs typeface="Arial" panose="020B0604020202020204" pitchFamily="34" charset="0"/>
              </a:rPr>
              <a:t> </a:t>
            </a:r>
            <a:r>
              <a:rPr lang="en-US" sz="2000" err="1">
                <a:solidFill>
                  <a:schemeClr val="bg1"/>
                </a:solidFill>
                <a:latin typeface="Arial" panose="020B0604020202020204" pitchFamily="34" charset="0"/>
                <a:cs typeface="Arial" panose="020B0604020202020204" pitchFamily="34" charset="0"/>
              </a:rPr>
              <a:t>služeb</a:t>
            </a:r>
            <a:r>
              <a:rPr lang="en-US" sz="2000">
                <a:solidFill>
                  <a:schemeClr val="bg1"/>
                </a:solidFill>
                <a:latin typeface="Arial" panose="020B0604020202020204" pitchFamily="34" charset="0"/>
                <a:cs typeface="Arial" panose="020B0604020202020204" pitchFamily="34" charset="0"/>
              </a:rPr>
              <a:t> – </a:t>
            </a:r>
            <a:r>
              <a:rPr lang="en-US" sz="2000" err="1">
                <a:solidFill>
                  <a:schemeClr val="bg1"/>
                </a:solidFill>
                <a:latin typeface="Arial" panose="020B0604020202020204" pitchFamily="34" charset="0"/>
                <a:cs typeface="Arial" panose="020B0604020202020204" pitchFamily="34" charset="0"/>
              </a:rPr>
              <a:t>nabízení</a:t>
            </a:r>
            <a:r>
              <a:rPr lang="en-US" sz="2000">
                <a:solidFill>
                  <a:schemeClr val="bg1"/>
                </a:solidFill>
                <a:latin typeface="Arial" panose="020B0604020202020204" pitchFamily="34" charset="0"/>
                <a:cs typeface="Arial" panose="020B0604020202020204" pitchFamily="34" charset="0"/>
              </a:rPr>
              <a:t> </a:t>
            </a:r>
            <a:r>
              <a:rPr lang="en-US" sz="2000" err="1">
                <a:solidFill>
                  <a:schemeClr val="bg1"/>
                </a:solidFill>
                <a:latin typeface="Arial" panose="020B0604020202020204" pitchFamily="34" charset="0"/>
                <a:cs typeface="Arial" panose="020B0604020202020204" pitchFamily="34" charset="0"/>
              </a:rPr>
              <a:t>podpory</a:t>
            </a:r>
            <a:r>
              <a:rPr lang="en-US" sz="2000">
                <a:solidFill>
                  <a:schemeClr val="bg1"/>
                </a:solidFill>
                <a:latin typeface="Arial" panose="020B0604020202020204" pitchFamily="34" charset="0"/>
                <a:cs typeface="Arial" panose="020B0604020202020204" pitchFamily="34" charset="0"/>
              </a:rPr>
              <a:t> a </a:t>
            </a:r>
            <a:r>
              <a:rPr lang="en-US" sz="2000" err="1">
                <a:solidFill>
                  <a:schemeClr val="bg1"/>
                </a:solidFill>
                <a:latin typeface="Arial" panose="020B0604020202020204" pitchFamily="34" charset="0"/>
                <a:cs typeface="Arial" panose="020B0604020202020204" pitchFamily="34" charset="0"/>
              </a:rPr>
              <a:t>pomoci</a:t>
            </a:r>
          </a:p>
          <a:p>
            <a:pPr marL="285750" indent="-285750">
              <a:lnSpc>
                <a:spcPct val="150000"/>
              </a:lnSpc>
              <a:buFont typeface="Arial" panose="020B0604020202020204" pitchFamily="34" charset="0"/>
              <a:buChar char="•"/>
            </a:pPr>
            <a:r>
              <a:rPr lang="en-US" sz="2000" err="1">
                <a:solidFill>
                  <a:schemeClr val="bg1"/>
                </a:solidFill>
                <a:latin typeface="Arial" panose="020B0604020202020204" pitchFamily="34" charset="0"/>
                <a:cs typeface="Arial" panose="020B0604020202020204" pitchFamily="34" charset="0"/>
              </a:rPr>
              <a:t>Partnerství</a:t>
            </a:r>
            <a:r>
              <a:rPr lang="en-US" sz="2000">
                <a:solidFill>
                  <a:schemeClr val="bg1"/>
                </a:solidFill>
                <a:latin typeface="Arial" panose="020B0604020202020204" pitchFamily="34" charset="0"/>
                <a:cs typeface="Arial" panose="020B0604020202020204" pitchFamily="34" charset="0"/>
              </a:rPr>
              <a:t> – </a:t>
            </a:r>
            <a:r>
              <a:rPr lang="en-US" sz="2000" err="1">
                <a:solidFill>
                  <a:schemeClr val="bg1"/>
                </a:solidFill>
                <a:latin typeface="Arial" panose="020B0604020202020204" pitchFamily="34" charset="0"/>
                <a:ea typeface="+mn-lt"/>
                <a:cs typeface="Arial" panose="020B0604020202020204" pitchFamily="34" charset="0"/>
              </a:rPr>
              <a:t>zapojení</a:t>
            </a:r>
            <a:r>
              <a:rPr lang="en-US" sz="2000">
                <a:solidFill>
                  <a:schemeClr val="bg1"/>
                </a:solidFill>
                <a:latin typeface="Arial" panose="020B0604020202020204" pitchFamily="34" charset="0"/>
                <a:ea typeface="+mn-lt"/>
                <a:cs typeface="Arial" panose="020B0604020202020204" pitchFamily="34" charset="0"/>
              </a:rPr>
              <a:t> </a:t>
            </a:r>
            <a:r>
              <a:rPr lang="en-US" sz="2000" err="1">
                <a:solidFill>
                  <a:schemeClr val="bg1"/>
                </a:solidFill>
                <a:latin typeface="Arial" panose="020B0604020202020204" pitchFamily="34" charset="0"/>
                <a:ea typeface="+mn-lt"/>
                <a:cs typeface="Arial" panose="020B0604020202020204" pitchFamily="34" charset="0"/>
              </a:rPr>
              <a:t>interních</a:t>
            </a:r>
            <a:r>
              <a:rPr lang="en-US" sz="2000">
                <a:solidFill>
                  <a:schemeClr val="bg1"/>
                </a:solidFill>
                <a:latin typeface="Arial" panose="020B0604020202020204" pitchFamily="34" charset="0"/>
                <a:ea typeface="+mn-lt"/>
                <a:cs typeface="Arial" panose="020B0604020202020204" pitchFamily="34" charset="0"/>
              </a:rPr>
              <a:t> a </a:t>
            </a:r>
            <a:r>
              <a:rPr lang="en-US" sz="2000" err="1">
                <a:solidFill>
                  <a:schemeClr val="bg1"/>
                </a:solidFill>
                <a:latin typeface="Arial" panose="020B0604020202020204" pitchFamily="34" charset="0"/>
                <a:ea typeface="+mn-lt"/>
                <a:cs typeface="Arial" panose="020B0604020202020204" pitchFamily="34" charset="0"/>
              </a:rPr>
              <a:t>externích</a:t>
            </a:r>
            <a:r>
              <a:rPr lang="en-US" sz="2000">
                <a:solidFill>
                  <a:schemeClr val="bg1"/>
                </a:solidFill>
                <a:latin typeface="Arial" panose="020B0604020202020204" pitchFamily="34" charset="0"/>
                <a:ea typeface="+mn-lt"/>
                <a:cs typeface="Arial" panose="020B0604020202020204" pitchFamily="34" charset="0"/>
              </a:rPr>
              <a:t> </a:t>
            </a:r>
            <a:r>
              <a:rPr lang="en-US" sz="2000" err="1">
                <a:solidFill>
                  <a:schemeClr val="bg1"/>
                </a:solidFill>
                <a:latin typeface="Arial" panose="020B0604020202020204" pitchFamily="34" charset="0"/>
                <a:ea typeface="+mn-lt"/>
                <a:cs typeface="Arial" panose="020B0604020202020204" pitchFamily="34" charset="0"/>
              </a:rPr>
              <a:t>subjektů</a:t>
            </a:r>
            <a:r>
              <a:rPr lang="en-US" sz="2000">
                <a:solidFill>
                  <a:schemeClr val="bg1"/>
                </a:solidFill>
                <a:latin typeface="Arial" panose="020B0604020202020204" pitchFamily="34" charset="0"/>
                <a:ea typeface="+mn-lt"/>
                <a:cs typeface="Arial" panose="020B0604020202020204" pitchFamily="34" charset="0"/>
              </a:rPr>
              <a:t> a/</a:t>
            </a:r>
            <a:r>
              <a:rPr lang="en-US" sz="2000" err="1">
                <a:solidFill>
                  <a:schemeClr val="bg1"/>
                </a:solidFill>
                <a:latin typeface="Arial" panose="020B0604020202020204" pitchFamily="34" charset="0"/>
                <a:ea typeface="+mn-lt"/>
                <a:cs typeface="Arial" panose="020B0604020202020204" pitchFamily="34" charset="0"/>
              </a:rPr>
              <a:t>nebo</a:t>
            </a:r>
            <a:r>
              <a:rPr lang="en-US" sz="2000">
                <a:solidFill>
                  <a:schemeClr val="bg1"/>
                </a:solidFill>
                <a:latin typeface="Arial" panose="020B0604020202020204" pitchFamily="34" charset="0"/>
                <a:ea typeface="+mn-lt"/>
                <a:cs typeface="Arial" panose="020B0604020202020204" pitchFamily="34" charset="0"/>
              </a:rPr>
              <a:t> </a:t>
            </a:r>
            <a:r>
              <a:rPr lang="en-US" sz="2000" err="1">
                <a:solidFill>
                  <a:schemeClr val="bg1"/>
                </a:solidFill>
                <a:latin typeface="Arial" panose="020B0604020202020204" pitchFamily="34" charset="0"/>
                <a:ea typeface="+mn-lt"/>
                <a:cs typeface="Arial" panose="020B0604020202020204" pitchFamily="34" charset="0"/>
              </a:rPr>
              <a:t>osob</a:t>
            </a:r>
            <a:endParaRPr lang="en-US" sz="2000">
              <a:solidFill>
                <a:schemeClr val="bg1"/>
              </a:solidFill>
              <a:latin typeface="Arial" panose="020B0604020202020204" pitchFamily="34" charset="0"/>
              <a:ea typeface="+mn-lt"/>
              <a:cs typeface="Arial" panose="020B0604020202020204" pitchFamily="34" charset="0"/>
            </a:endParaRPr>
          </a:p>
          <a:p>
            <a:pPr marL="285750" indent="-285750">
              <a:lnSpc>
                <a:spcPct val="150000"/>
              </a:lnSpc>
              <a:buFont typeface="Arial" panose="020B0604020202020204" pitchFamily="34" charset="0"/>
              <a:buChar char="•"/>
            </a:pPr>
            <a:r>
              <a:rPr lang="en-US" sz="2000" err="1">
                <a:solidFill>
                  <a:schemeClr val="bg1"/>
                </a:solidFill>
                <a:latin typeface="Arial" panose="020B0604020202020204" pitchFamily="34" charset="0"/>
                <a:cs typeface="Arial" panose="020B0604020202020204" pitchFamily="34" charset="0"/>
              </a:rPr>
              <a:t>Předpisy</a:t>
            </a:r>
            <a:r>
              <a:rPr lang="en-US" sz="2000">
                <a:solidFill>
                  <a:schemeClr val="bg1"/>
                </a:solidFill>
                <a:latin typeface="Arial" panose="020B0604020202020204" pitchFamily="34" charset="0"/>
                <a:cs typeface="Arial" panose="020B0604020202020204" pitchFamily="34" charset="0"/>
              </a:rPr>
              <a:t> – </a:t>
            </a:r>
            <a:r>
              <a:rPr lang="en-US" sz="2000" err="1">
                <a:solidFill>
                  <a:schemeClr val="bg1"/>
                </a:solidFill>
                <a:latin typeface="Arial" panose="020B0604020202020204" pitchFamily="34" charset="0"/>
                <a:ea typeface="+mn-lt"/>
                <a:cs typeface="Arial" panose="020B0604020202020204" pitchFamily="34" charset="0"/>
              </a:rPr>
              <a:t>zavedení</a:t>
            </a:r>
            <a:r>
              <a:rPr lang="en-US" sz="2000">
                <a:solidFill>
                  <a:schemeClr val="bg1"/>
                </a:solidFill>
                <a:latin typeface="Arial" panose="020B0604020202020204" pitchFamily="34" charset="0"/>
                <a:ea typeface="+mn-lt"/>
                <a:cs typeface="Arial" panose="020B0604020202020204" pitchFamily="34" charset="0"/>
              </a:rPr>
              <a:t> </a:t>
            </a:r>
            <a:r>
              <a:rPr lang="en-US" sz="2000" err="1">
                <a:solidFill>
                  <a:schemeClr val="bg1"/>
                </a:solidFill>
                <a:latin typeface="Arial" panose="020B0604020202020204" pitchFamily="34" charset="0"/>
                <a:ea typeface="+mn-lt"/>
                <a:cs typeface="Arial" panose="020B0604020202020204" pitchFamily="34" charset="0"/>
              </a:rPr>
              <a:t>opatření</a:t>
            </a:r>
            <a:r>
              <a:rPr lang="en-US" sz="2000">
                <a:solidFill>
                  <a:schemeClr val="bg1"/>
                </a:solidFill>
                <a:latin typeface="Arial" panose="020B0604020202020204" pitchFamily="34" charset="0"/>
                <a:ea typeface="+mn-lt"/>
                <a:cs typeface="Arial" panose="020B0604020202020204" pitchFamily="34" charset="0"/>
              </a:rPr>
              <a:t> a </a:t>
            </a:r>
            <a:r>
              <a:rPr lang="en-US" sz="2000" err="1">
                <a:solidFill>
                  <a:schemeClr val="bg1"/>
                </a:solidFill>
                <a:latin typeface="Arial" panose="020B0604020202020204" pitchFamily="34" charset="0"/>
                <a:ea typeface="+mn-lt"/>
                <a:cs typeface="Arial" panose="020B0604020202020204" pitchFamily="34" charset="0"/>
              </a:rPr>
              <a:t>postupů</a:t>
            </a:r>
            <a:endParaRPr lang="en-US" sz="2000">
              <a:solidFill>
                <a:schemeClr val="bg1"/>
              </a:solidFill>
              <a:latin typeface="Arial" panose="020B0604020202020204" pitchFamily="34" charset="0"/>
              <a:ea typeface="+mn-lt"/>
              <a:cs typeface="Arial" panose="020B0604020202020204" pitchFamily="34" charset="0"/>
            </a:endParaRPr>
          </a:p>
        </p:txBody>
      </p:sp>
    </p:spTree>
    <p:extLst>
      <p:ext uri="{BB962C8B-B14F-4D97-AF65-F5344CB8AC3E}">
        <p14:creationId xmlns:p14="http://schemas.microsoft.com/office/powerpoint/2010/main" val="21524853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E789B69-E196-D597-804E-0132A7905E6A}"/>
              </a:ext>
            </a:extLst>
          </p:cNvPr>
          <p:cNvSpPr txBox="1">
            <a:spLocks/>
          </p:cNvSpPr>
          <p:nvPr/>
        </p:nvSpPr>
        <p:spPr>
          <a:xfrm>
            <a:off x="2881272" y="2787403"/>
            <a:ext cx="6429455" cy="641597"/>
          </a:xfrm>
          <a:prstGeom prst="rect">
            <a:avLst/>
          </a:prstGeom>
        </p:spPr>
        <p:txBody>
          <a:bodyPr lIns="91440" tIns="45720" rIns="91440" bIns="45720" anchor="t"/>
          <a:lstStyle>
            <a:lvl1pPr algn="l" defTabSz="914318" rtl="0" eaLnBrk="1" latinLnBrk="0" hangingPunct="1">
              <a:lnSpc>
                <a:spcPct val="80000"/>
              </a:lnSpc>
              <a:spcBef>
                <a:spcPct val="0"/>
              </a:spcBef>
              <a:buNone/>
              <a:defRPr sz="44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algn="ctr"/>
            <a:r>
              <a:rPr lang="en-US" sz="2800" b="1" dirty="0" err="1">
                <a:solidFill>
                  <a:schemeClr val="bg1"/>
                </a:solidFill>
                <a:latin typeface="Arial"/>
              </a:rPr>
              <a:t>Prostor</a:t>
            </a:r>
            <a:r>
              <a:rPr lang="en-US" sz="2800" b="1" dirty="0">
                <a:solidFill>
                  <a:schemeClr val="bg1"/>
                </a:solidFill>
                <a:latin typeface="Arial"/>
              </a:rPr>
              <a:t> pro </a:t>
            </a:r>
            <a:r>
              <a:rPr lang="en-US" sz="2800" b="1" dirty="0" err="1">
                <a:solidFill>
                  <a:schemeClr val="bg1"/>
                </a:solidFill>
                <a:latin typeface="Arial"/>
              </a:rPr>
              <a:t>otázky</a:t>
            </a:r>
            <a:r>
              <a:rPr lang="en-US" sz="2800" b="1" dirty="0">
                <a:solidFill>
                  <a:schemeClr val="bg1"/>
                </a:solidFill>
                <a:latin typeface="Arial"/>
              </a:rPr>
              <a:t> a </a:t>
            </a:r>
            <a:r>
              <a:rPr lang="en-US" sz="2800" b="1" dirty="0" err="1">
                <a:solidFill>
                  <a:schemeClr val="bg1"/>
                </a:solidFill>
                <a:latin typeface="Arial"/>
              </a:rPr>
              <a:t>diskusi</a:t>
            </a:r>
            <a:endParaRPr lang="en-US" sz="2800" b="1" dirty="0">
              <a:solidFill>
                <a:schemeClr val="bg1"/>
              </a:solidFill>
              <a:latin typeface="Arial"/>
            </a:endParaRPr>
          </a:p>
          <a:p>
            <a:pPr algn="ctr"/>
            <a:endParaRPr lang="en-US" sz="6600" dirty="0">
              <a:solidFill>
                <a:schemeClr val="bg1"/>
              </a:solidFill>
            </a:endParaRPr>
          </a:p>
        </p:txBody>
      </p:sp>
    </p:spTree>
    <p:extLst>
      <p:ext uri="{BB962C8B-B14F-4D97-AF65-F5344CB8AC3E}">
        <p14:creationId xmlns:p14="http://schemas.microsoft.com/office/powerpoint/2010/main" val="289419929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6A9F52F-69BF-A1C9-AD3A-8F426B636C65}"/>
              </a:ext>
            </a:extLst>
          </p:cNvPr>
          <p:cNvSpPr>
            <a:spLocks noGrp="1"/>
          </p:cNvSpPr>
          <p:nvPr>
            <p:ph type="title"/>
          </p:nvPr>
        </p:nvSpPr>
        <p:spPr>
          <a:xfrm>
            <a:off x="1046922" y="1129932"/>
            <a:ext cx="10086975" cy="778381"/>
          </a:xfrm>
        </p:spPr>
        <p:txBody>
          <a:bodyPr/>
          <a:lstStyle/>
          <a:p>
            <a:r>
              <a:rPr lang="en-GB" b="1" err="1">
                <a:latin typeface="Arial"/>
                <a:cs typeface="Arial"/>
              </a:rPr>
              <a:t>Evaluační</a:t>
            </a:r>
            <a:r>
              <a:rPr lang="en-GB" b="1">
                <a:latin typeface="Arial"/>
                <a:cs typeface="Arial"/>
              </a:rPr>
              <a:t> </a:t>
            </a:r>
            <a:r>
              <a:rPr lang="en-GB" b="1" err="1">
                <a:latin typeface="Arial"/>
                <a:cs typeface="Arial"/>
              </a:rPr>
              <a:t>dotazník</a:t>
            </a:r>
            <a:endParaRPr lang="cs-CZ" err="1"/>
          </a:p>
        </p:txBody>
      </p:sp>
      <p:sp>
        <p:nvSpPr>
          <p:cNvPr id="4" name="ZoneTexte 4">
            <a:extLst>
              <a:ext uri="{FF2B5EF4-FFF2-40B4-BE49-F238E27FC236}">
                <a16:creationId xmlns:a16="http://schemas.microsoft.com/office/drawing/2014/main" id="{D1ACB1C2-3470-FF95-EDC5-52FD45485990}"/>
              </a:ext>
            </a:extLst>
          </p:cNvPr>
          <p:cNvSpPr txBox="1"/>
          <p:nvPr/>
        </p:nvSpPr>
        <p:spPr>
          <a:xfrm>
            <a:off x="4724400" y="3200400"/>
            <a:ext cx="2743200"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1100">
              <a:latin typeface="Calibri"/>
              <a:cs typeface="Calibri"/>
            </a:endParaRPr>
          </a:p>
          <a:p>
            <a:endParaRPr lang="en-US" sz="1100">
              <a:latin typeface="Calibri"/>
              <a:cs typeface="Calibri"/>
            </a:endParaRPr>
          </a:p>
          <a:p>
            <a:endParaRPr lang="en-US" sz="1100">
              <a:latin typeface="Calibri"/>
              <a:cs typeface="Calibri"/>
            </a:endParaRPr>
          </a:p>
        </p:txBody>
      </p:sp>
      <p:sp>
        <p:nvSpPr>
          <p:cNvPr id="5" name="TextBox 4">
            <a:extLst>
              <a:ext uri="{FF2B5EF4-FFF2-40B4-BE49-F238E27FC236}">
                <a16:creationId xmlns:a16="http://schemas.microsoft.com/office/drawing/2014/main" id="{39001266-42CE-E42F-CAC4-9C2BED37DD38}"/>
              </a:ext>
            </a:extLst>
          </p:cNvPr>
          <p:cNvSpPr txBox="1"/>
          <p:nvPr/>
        </p:nvSpPr>
        <p:spPr>
          <a:xfrm>
            <a:off x="642457" y="2346320"/>
            <a:ext cx="5630005" cy="2677656"/>
          </a:xfrm>
          <a:prstGeom prst="rect">
            <a:avLst/>
          </a:prstGeom>
          <a:noFill/>
        </p:spPr>
        <p:txBody>
          <a:bodyPr wrap="square" lIns="91440" tIns="45720" rIns="91440" bIns="45720" anchor="t">
            <a:spAutoFit/>
          </a:bodyPr>
          <a:lstStyle/>
          <a:p>
            <a:r>
              <a:rPr lang="en-GB" sz="2400" dirty="0">
                <a:solidFill>
                  <a:schemeClr val="bg1"/>
                </a:solidFill>
                <a:latin typeface="Arial"/>
                <a:cs typeface="Arial"/>
              </a:rPr>
              <a:t>Na </a:t>
            </a:r>
            <a:r>
              <a:rPr lang="en-GB" sz="2400" dirty="0" err="1">
                <a:solidFill>
                  <a:schemeClr val="bg1"/>
                </a:solidFill>
                <a:latin typeface="Arial"/>
                <a:cs typeface="Arial"/>
              </a:rPr>
              <a:t>vašem</a:t>
            </a:r>
            <a:r>
              <a:rPr lang="en-GB" sz="2400" dirty="0">
                <a:solidFill>
                  <a:schemeClr val="bg1"/>
                </a:solidFill>
                <a:latin typeface="Arial"/>
                <a:cs typeface="Arial"/>
              </a:rPr>
              <a:t> </a:t>
            </a:r>
            <a:r>
              <a:rPr lang="en-GB" sz="2400" dirty="0" err="1">
                <a:solidFill>
                  <a:schemeClr val="bg1"/>
                </a:solidFill>
                <a:latin typeface="Arial"/>
                <a:cs typeface="Arial"/>
              </a:rPr>
              <a:t>názoru</a:t>
            </a:r>
            <a:r>
              <a:rPr lang="en-GB" sz="2400" dirty="0">
                <a:solidFill>
                  <a:schemeClr val="bg1"/>
                </a:solidFill>
                <a:latin typeface="Arial"/>
                <a:cs typeface="Arial"/>
              </a:rPr>
              <a:t> </a:t>
            </a:r>
            <a:r>
              <a:rPr lang="en-GB" sz="2400" dirty="0" err="1">
                <a:solidFill>
                  <a:schemeClr val="bg1"/>
                </a:solidFill>
                <a:latin typeface="Arial"/>
                <a:cs typeface="Arial"/>
              </a:rPr>
              <a:t>nám</a:t>
            </a:r>
            <a:r>
              <a:rPr lang="en-GB" sz="2400" dirty="0">
                <a:solidFill>
                  <a:schemeClr val="bg1"/>
                </a:solidFill>
                <a:latin typeface="Arial"/>
                <a:cs typeface="Arial"/>
              </a:rPr>
              <a:t> </a:t>
            </a:r>
            <a:r>
              <a:rPr lang="en-GB" sz="2400" dirty="0" err="1">
                <a:solidFill>
                  <a:schemeClr val="bg1"/>
                </a:solidFill>
                <a:latin typeface="Arial"/>
                <a:cs typeface="Arial"/>
              </a:rPr>
              <a:t>záleží</a:t>
            </a:r>
            <a:r>
              <a:rPr lang="en-GB" sz="2400" dirty="0">
                <a:solidFill>
                  <a:schemeClr val="bg1"/>
                </a:solidFill>
                <a:latin typeface="Arial"/>
                <a:cs typeface="Arial"/>
              </a:rPr>
              <a:t>. </a:t>
            </a:r>
            <a:endParaRPr lang="cs-CZ" dirty="0">
              <a:solidFill>
                <a:schemeClr val="bg1"/>
              </a:solidFill>
              <a:latin typeface="Arial"/>
              <a:cs typeface="Arial"/>
            </a:endParaRPr>
          </a:p>
          <a:p>
            <a:br>
              <a:rPr lang="en-GB" sz="2400" dirty="0">
                <a:latin typeface="Arial"/>
                <a:ea typeface="+mn-lt"/>
                <a:cs typeface="+mn-lt"/>
              </a:rPr>
            </a:br>
            <a:r>
              <a:rPr lang="en-GB" sz="2400" dirty="0" err="1">
                <a:solidFill>
                  <a:schemeClr val="bg1"/>
                </a:solidFill>
                <a:latin typeface="Arial"/>
                <a:cs typeface="Arial"/>
              </a:rPr>
              <a:t>Před</a:t>
            </a:r>
            <a:r>
              <a:rPr lang="en-GB" sz="2400" dirty="0">
                <a:solidFill>
                  <a:schemeClr val="bg1"/>
                </a:solidFill>
                <a:latin typeface="Arial"/>
                <a:cs typeface="Arial"/>
              </a:rPr>
              <a:t> </a:t>
            </a:r>
            <a:r>
              <a:rPr lang="en-GB" sz="2400" dirty="0" err="1">
                <a:solidFill>
                  <a:schemeClr val="bg1"/>
                </a:solidFill>
                <a:latin typeface="Arial"/>
                <a:cs typeface="Arial"/>
              </a:rPr>
              <a:t>rozloučením</a:t>
            </a:r>
            <a:r>
              <a:rPr lang="en-GB" sz="2400" dirty="0">
                <a:solidFill>
                  <a:schemeClr val="bg1"/>
                </a:solidFill>
                <a:latin typeface="Arial"/>
                <a:cs typeface="Arial"/>
              </a:rPr>
              <a:t> </a:t>
            </a:r>
            <a:r>
              <a:rPr lang="en-GB" sz="2400" dirty="0" err="1">
                <a:solidFill>
                  <a:schemeClr val="bg1"/>
                </a:solidFill>
                <a:latin typeface="Arial"/>
                <a:cs typeface="Arial"/>
              </a:rPr>
              <a:t>bychom</a:t>
            </a:r>
            <a:r>
              <a:rPr lang="en-GB" sz="2400" dirty="0">
                <a:solidFill>
                  <a:schemeClr val="bg1"/>
                </a:solidFill>
                <a:latin typeface="Arial"/>
                <a:cs typeface="Arial"/>
              </a:rPr>
              <a:t> </a:t>
            </a:r>
            <a:r>
              <a:rPr lang="en-GB" sz="2400" dirty="0" err="1">
                <a:solidFill>
                  <a:schemeClr val="bg1"/>
                </a:solidFill>
                <a:latin typeface="Arial"/>
                <a:cs typeface="Arial"/>
              </a:rPr>
              <a:t>vás</a:t>
            </a:r>
            <a:r>
              <a:rPr lang="en-GB" sz="2400" dirty="0">
                <a:solidFill>
                  <a:schemeClr val="bg1"/>
                </a:solidFill>
                <a:latin typeface="Arial"/>
                <a:cs typeface="Arial"/>
              </a:rPr>
              <a:t> </a:t>
            </a:r>
            <a:r>
              <a:rPr lang="en-GB" sz="2400" dirty="0" err="1">
                <a:solidFill>
                  <a:schemeClr val="bg1"/>
                </a:solidFill>
                <a:latin typeface="Arial"/>
                <a:cs typeface="Arial"/>
              </a:rPr>
              <a:t>chtěly</a:t>
            </a:r>
            <a:r>
              <a:rPr lang="en-GB" sz="2400" dirty="0">
                <a:solidFill>
                  <a:schemeClr val="bg1"/>
                </a:solidFill>
                <a:latin typeface="Arial"/>
                <a:cs typeface="Arial"/>
              </a:rPr>
              <a:t> </a:t>
            </a:r>
            <a:r>
              <a:rPr lang="en-GB" sz="2400" b="1" dirty="0" err="1">
                <a:solidFill>
                  <a:schemeClr val="bg1"/>
                </a:solidFill>
                <a:latin typeface="Arial"/>
                <a:cs typeface="Arial"/>
              </a:rPr>
              <a:t>požádat</a:t>
            </a:r>
            <a:r>
              <a:rPr lang="en-GB" sz="2400" b="1" dirty="0">
                <a:solidFill>
                  <a:schemeClr val="bg1"/>
                </a:solidFill>
                <a:latin typeface="Arial"/>
                <a:cs typeface="Arial"/>
              </a:rPr>
              <a:t> o </a:t>
            </a:r>
            <a:r>
              <a:rPr lang="en-GB" sz="2400" b="1" dirty="0" err="1">
                <a:solidFill>
                  <a:schemeClr val="bg1"/>
                </a:solidFill>
                <a:latin typeface="Arial"/>
                <a:cs typeface="Arial"/>
              </a:rPr>
              <a:t>vyplnění</a:t>
            </a:r>
            <a:r>
              <a:rPr lang="en-GB" sz="2400" b="1" dirty="0">
                <a:solidFill>
                  <a:schemeClr val="bg1"/>
                </a:solidFill>
                <a:latin typeface="Arial"/>
                <a:cs typeface="Arial"/>
              </a:rPr>
              <a:t> </a:t>
            </a:r>
            <a:r>
              <a:rPr lang="en-GB" sz="2400" b="1" dirty="0" err="1">
                <a:solidFill>
                  <a:schemeClr val="bg1"/>
                </a:solidFill>
                <a:latin typeface="Arial"/>
                <a:cs typeface="Arial"/>
              </a:rPr>
              <a:t>krátkého</a:t>
            </a:r>
            <a:r>
              <a:rPr lang="en-GB" sz="2400" b="1" dirty="0">
                <a:solidFill>
                  <a:schemeClr val="bg1"/>
                </a:solidFill>
                <a:latin typeface="Arial"/>
                <a:cs typeface="Arial"/>
              </a:rPr>
              <a:t> </a:t>
            </a:r>
            <a:r>
              <a:rPr lang="en-GB" sz="2400" b="1" dirty="0" err="1">
                <a:solidFill>
                  <a:schemeClr val="bg1"/>
                </a:solidFill>
                <a:latin typeface="Arial"/>
                <a:cs typeface="Arial"/>
              </a:rPr>
              <a:t>evaluačního</a:t>
            </a:r>
            <a:r>
              <a:rPr lang="en-GB" sz="2400" b="1" dirty="0">
                <a:solidFill>
                  <a:schemeClr val="bg1"/>
                </a:solidFill>
                <a:latin typeface="Arial"/>
                <a:cs typeface="Arial"/>
              </a:rPr>
              <a:t> </a:t>
            </a:r>
            <a:r>
              <a:rPr lang="en-GB" sz="2400" b="1" dirty="0" err="1">
                <a:solidFill>
                  <a:schemeClr val="bg1"/>
                </a:solidFill>
                <a:latin typeface="Arial"/>
                <a:cs typeface="Arial"/>
              </a:rPr>
              <a:t>dotazníku</a:t>
            </a:r>
            <a:r>
              <a:rPr lang="en-GB" sz="2400" dirty="0">
                <a:solidFill>
                  <a:schemeClr val="bg1"/>
                </a:solidFill>
                <a:latin typeface="Arial"/>
                <a:cs typeface="Arial"/>
              </a:rPr>
              <a:t> (</a:t>
            </a:r>
            <a:r>
              <a:rPr lang="en-GB" sz="2400" dirty="0" err="1">
                <a:solidFill>
                  <a:schemeClr val="bg1"/>
                </a:solidFill>
                <a:latin typeface="Arial"/>
                <a:cs typeface="Arial"/>
              </a:rPr>
              <a:t>cca</a:t>
            </a:r>
            <a:r>
              <a:rPr lang="en-GB" sz="2400" dirty="0">
                <a:solidFill>
                  <a:schemeClr val="bg1"/>
                </a:solidFill>
                <a:latin typeface="Arial"/>
                <a:cs typeface="Arial"/>
              </a:rPr>
              <a:t> 2 </a:t>
            </a:r>
            <a:r>
              <a:rPr lang="en-GB" sz="2400" dirty="0" err="1">
                <a:solidFill>
                  <a:schemeClr val="bg1"/>
                </a:solidFill>
                <a:latin typeface="Arial"/>
                <a:cs typeface="Arial"/>
              </a:rPr>
              <a:t>minuty</a:t>
            </a:r>
            <a:r>
              <a:rPr lang="en-GB" sz="2400" dirty="0">
                <a:solidFill>
                  <a:schemeClr val="bg1"/>
                </a:solidFill>
                <a:latin typeface="Arial"/>
                <a:cs typeface="Arial"/>
              </a:rPr>
              <a:t>), </a:t>
            </a:r>
            <a:r>
              <a:rPr lang="en-GB" sz="2400" dirty="0" err="1">
                <a:solidFill>
                  <a:schemeClr val="bg1"/>
                </a:solidFill>
                <a:latin typeface="Arial"/>
                <a:cs typeface="Arial"/>
              </a:rPr>
              <a:t>moc</a:t>
            </a:r>
            <a:r>
              <a:rPr lang="en-GB" sz="2400" dirty="0">
                <a:solidFill>
                  <a:schemeClr val="bg1"/>
                </a:solidFill>
                <a:latin typeface="Arial"/>
                <a:cs typeface="Arial"/>
              </a:rPr>
              <a:t> </a:t>
            </a:r>
            <a:r>
              <a:rPr lang="en-GB" sz="2400" dirty="0" err="1">
                <a:solidFill>
                  <a:schemeClr val="bg1"/>
                </a:solidFill>
                <a:latin typeface="Arial"/>
                <a:cs typeface="Arial"/>
              </a:rPr>
              <a:t>děkujeme</a:t>
            </a:r>
            <a:r>
              <a:rPr lang="en-GB" sz="2400" dirty="0">
                <a:solidFill>
                  <a:schemeClr val="bg1"/>
                </a:solidFill>
                <a:latin typeface="Arial"/>
                <a:cs typeface="Arial"/>
              </a:rPr>
              <a:t>!</a:t>
            </a:r>
          </a:p>
          <a:p>
            <a:endParaRPr lang="en-GB" sz="2400" i="0" u="none" strike="noStrike" dirty="0">
              <a:solidFill>
                <a:srgbClr val="AED7BD"/>
              </a:solidFill>
              <a:effectLst/>
              <a:latin typeface="Söhne"/>
            </a:endParaRPr>
          </a:p>
        </p:txBody>
      </p:sp>
      <p:pic>
        <p:nvPicPr>
          <p:cNvPr id="6" name="Picture 5">
            <a:extLst>
              <a:ext uri="{FF2B5EF4-FFF2-40B4-BE49-F238E27FC236}">
                <a16:creationId xmlns:a16="http://schemas.microsoft.com/office/drawing/2014/main" id="{4CE5B868-768A-7A87-D528-FCAEBA62291D}"/>
              </a:ext>
            </a:extLst>
          </p:cNvPr>
          <p:cNvPicPr>
            <a:picLocks noChangeAspect="1"/>
          </p:cNvPicPr>
          <p:nvPr/>
        </p:nvPicPr>
        <p:blipFill>
          <a:blip r:embed="rId3"/>
          <a:stretch>
            <a:fillRect/>
          </a:stretch>
        </p:blipFill>
        <p:spPr>
          <a:xfrm>
            <a:off x="7281356" y="2617632"/>
            <a:ext cx="3104958" cy="3097261"/>
          </a:xfrm>
          <a:prstGeom prst="rect">
            <a:avLst/>
          </a:prstGeom>
        </p:spPr>
      </p:pic>
      <p:sp>
        <p:nvSpPr>
          <p:cNvPr id="2" name="Rectangle 1">
            <a:extLst>
              <a:ext uri="{FF2B5EF4-FFF2-40B4-BE49-F238E27FC236}">
                <a16:creationId xmlns:a16="http://schemas.microsoft.com/office/drawing/2014/main" id="{69CA2CE0-0DD7-4FE1-0FB8-DB76F61D273B}"/>
              </a:ext>
            </a:extLst>
          </p:cNvPr>
          <p:cNvSpPr/>
          <p:nvPr/>
        </p:nvSpPr>
        <p:spPr>
          <a:xfrm>
            <a:off x="6269660" y="4378745"/>
            <a:ext cx="3017520" cy="9753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330" rtl="0" eaLnBrk="1" latinLnBrk="0" hangingPunct="1">
              <a:defRPr sz="1800" kern="1200">
                <a:solidFill>
                  <a:schemeClr val="lt1"/>
                </a:solidFill>
                <a:latin typeface="+mn-lt"/>
                <a:ea typeface="+mn-ea"/>
                <a:cs typeface="+mn-cs"/>
              </a:defRPr>
            </a:lvl1pPr>
            <a:lvl2pPr marL="457165" algn="l" defTabSz="914330" rtl="0" eaLnBrk="1" latinLnBrk="0" hangingPunct="1">
              <a:defRPr sz="1800" kern="1200">
                <a:solidFill>
                  <a:schemeClr val="lt1"/>
                </a:solidFill>
                <a:latin typeface="+mn-lt"/>
                <a:ea typeface="+mn-ea"/>
                <a:cs typeface="+mn-cs"/>
              </a:defRPr>
            </a:lvl2pPr>
            <a:lvl3pPr marL="914330" algn="l" defTabSz="914330" rtl="0" eaLnBrk="1" latinLnBrk="0" hangingPunct="1">
              <a:defRPr sz="1800" kern="1200">
                <a:solidFill>
                  <a:schemeClr val="lt1"/>
                </a:solidFill>
                <a:latin typeface="+mn-lt"/>
                <a:ea typeface="+mn-ea"/>
                <a:cs typeface="+mn-cs"/>
              </a:defRPr>
            </a:lvl3pPr>
            <a:lvl4pPr marL="1371495" algn="l" defTabSz="914330" rtl="0" eaLnBrk="1" latinLnBrk="0" hangingPunct="1">
              <a:defRPr sz="1800" kern="1200">
                <a:solidFill>
                  <a:schemeClr val="lt1"/>
                </a:solidFill>
                <a:latin typeface="+mn-lt"/>
                <a:ea typeface="+mn-ea"/>
                <a:cs typeface="+mn-cs"/>
              </a:defRPr>
            </a:lvl4pPr>
            <a:lvl5pPr marL="1828660" algn="l" defTabSz="914330" rtl="0" eaLnBrk="1" latinLnBrk="0" hangingPunct="1">
              <a:defRPr sz="1800" kern="1200">
                <a:solidFill>
                  <a:schemeClr val="lt1"/>
                </a:solidFill>
                <a:latin typeface="+mn-lt"/>
                <a:ea typeface="+mn-ea"/>
                <a:cs typeface="+mn-cs"/>
              </a:defRPr>
            </a:lvl5pPr>
            <a:lvl6pPr marL="2285825" algn="l" defTabSz="914330" rtl="0" eaLnBrk="1" latinLnBrk="0" hangingPunct="1">
              <a:defRPr sz="1800" kern="1200">
                <a:solidFill>
                  <a:schemeClr val="lt1"/>
                </a:solidFill>
                <a:latin typeface="+mn-lt"/>
                <a:ea typeface="+mn-ea"/>
                <a:cs typeface="+mn-cs"/>
              </a:defRPr>
            </a:lvl6pPr>
            <a:lvl7pPr marL="2742990" algn="l" defTabSz="914330" rtl="0" eaLnBrk="1" latinLnBrk="0" hangingPunct="1">
              <a:defRPr sz="1800" kern="1200">
                <a:solidFill>
                  <a:schemeClr val="lt1"/>
                </a:solidFill>
                <a:latin typeface="+mn-lt"/>
                <a:ea typeface="+mn-ea"/>
                <a:cs typeface="+mn-cs"/>
              </a:defRPr>
            </a:lvl7pPr>
            <a:lvl8pPr marL="3200155" algn="l" defTabSz="914330" rtl="0" eaLnBrk="1" latinLnBrk="0" hangingPunct="1">
              <a:defRPr sz="1800" kern="1200">
                <a:solidFill>
                  <a:schemeClr val="lt1"/>
                </a:solidFill>
                <a:latin typeface="+mn-lt"/>
                <a:ea typeface="+mn-ea"/>
                <a:cs typeface="+mn-cs"/>
              </a:defRPr>
            </a:lvl8pPr>
            <a:lvl9pPr marL="3657320" algn="l" defTabSz="914330" rtl="0" eaLnBrk="1" latinLnBrk="0" hangingPunct="1">
              <a:defRPr sz="1800" kern="1200">
                <a:solidFill>
                  <a:schemeClr val="lt1"/>
                </a:solidFill>
                <a:latin typeface="+mn-lt"/>
                <a:ea typeface="+mn-ea"/>
                <a:cs typeface="+mn-cs"/>
              </a:defRPr>
            </a:lvl9pPr>
          </a:lstStyle>
          <a:p>
            <a:pPr algn="ctr"/>
            <a:r>
              <a:rPr lang="en-US" dirty="0">
                <a:latin typeface="Arial"/>
                <a:cs typeface="Arial"/>
              </a:rPr>
              <a:t>TO BE REPLACED</a:t>
            </a:r>
            <a:endParaRPr lang="en-GB" dirty="0">
              <a:latin typeface="Arial"/>
              <a:cs typeface="Arial"/>
            </a:endParaRPr>
          </a:p>
        </p:txBody>
      </p:sp>
    </p:spTree>
    <p:extLst>
      <p:ext uri="{BB962C8B-B14F-4D97-AF65-F5344CB8AC3E}">
        <p14:creationId xmlns:p14="http://schemas.microsoft.com/office/powerpoint/2010/main" val="26656786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B58B6A-A497-D4CF-1F4E-3F725315E04B}"/>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BBBE5800-2092-A0AB-292C-E685F96BB3A7}"/>
              </a:ext>
            </a:extLst>
          </p:cNvPr>
          <p:cNvSpPr txBox="1">
            <a:spLocks/>
          </p:cNvSpPr>
          <p:nvPr/>
        </p:nvSpPr>
        <p:spPr>
          <a:xfrm>
            <a:off x="927704" y="3057689"/>
            <a:ext cx="10510107" cy="620431"/>
          </a:xfrm>
          <a:prstGeom prst="rect">
            <a:avLst/>
          </a:prstGeom>
        </p:spPr>
        <p:txBody>
          <a:bodyPr lIns="91440" tIns="45720" rIns="91440" bIns="45720" anchor="t"/>
          <a:lstStyle>
            <a:lvl1pPr algn="l" defTabSz="914318" rtl="0" eaLnBrk="1" latinLnBrk="0" hangingPunct="1">
              <a:lnSpc>
                <a:spcPct val="80000"/>
              </a:lnSpc>
              <a:spcBef>
                <a:spcPct val="0"/>
              </a:spcBef>
              <a:buNone/>
              <a:defRPr sz="44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algn="just">
              <a:lnSpc>
                <a:spcPct val="100000"/>
              </a:lnSpc>
            </a:pPr>
            <a:r>
              <a:rPr lang="en-US" sz="1800" u="sng" dirty="0">
                <a:latin typeface="Arial"/>
                <a:cs typeface="Arial"/>
              </a:rPr>
              <a:t>Important note for the use of the training materials</a:t>
            </a:r>
            <a:r>
              <a:rPr lang="en-US" sz="1800" dirty="0">
                <a:latin typeface="Arial"/>
                <a:cs typeface="Arial"/>
              </a:rPr>
              <a:t>: The training materials are offered under the Creative Commons Attribution-</a:t>
            </a:r>
            <a:r>
              <a:rPr lang="en-US" sz="1800" dirty="0" err="1">
                <a:latin typeface="Arial"/>
                <a:cs typeface="Arial"/>
              </a:rPr>
              <a:t>NonCommercial</a:t>
            </a:r>
            <a:r>
              <a:rPr lang="en-US" sz="1800" dirty="0">
                <a:latin typeface="Arial"/>
                <a:cs typeface="Arial"/>
              </a:rPr>
              <a:t>-</a:t>
            </a:r>
            <a:r>
              <a:rPr lang="en-US" sz="1800" dirty="0" err="1">
                <a:latin typeface="Arial"/>
                <a:cs typeface="Arial"/>
              </a:rPr>
              <a:t>ShareAlike</a:t>
            </a:r>
            <a:r>
              <a:rPr lang="en-US" sz="1800" dirty="0">
                <a:latin typeface="Arial"/>
                <a:cs typeface="Arial"/>
              </a:rPr>
              <a:t> 4.0 International (CC BY-NC-SA 4.0) license, are freely available for non-commercial use with necessary credit given to the authors. This license permits personal or educational </a:t>
            </a:r>
            <a:r>
              <a:rPr lang="en-US" sz="1800" dirty="0" err="1">
                <a:latin typeface="Arial"/>
                <a:cs typeface="Arial"/>
              </a:rPr>
              <a:t>utilisation</a:t>
            </a:r>
            <a:r>
              <a:rPr lang="en-US" sz="1800" dirty="0">
                <a:latin typeface="Arial"/>
                <a:cs typeface="Arial"/>
              </a:rPr>
              <a:t> and adaptation, provided the adaptations are shared under the same terms. Designed to promote collaborative learning, this approach ensures </a:t>
            </a:r>
            <a:r>
              <a:rPr lang="en-US" sz="1800" dirty="0" err="1">
                <a:latin typeface="Arial"/>
                <a:cs typeface="Arial"/>
              </a:rPr>
              <a:t>GenderSAFE’s</a:t>
            </a:r>
            <a:r>
              <a:rPr lang="en-US" sz="1800" dirty="0">
                <a:latin typeface="Arial"/>
                <a:cs typeface="Arial"/>
              </a:rPr>
              <a:t> content remains accessible and encourages further development within the community, maintaining</a:t>
            </a:r>
            <a:r>
              <a:rPr lang="en-US" sz="1800">
                <a:latin typeface="Arial"/>
                <a:cs typeface="Arial"/>
              </a:rPr>
              <a:t> the ethos of open, shared knowledge. </a:t>
            </a:r>
            <a:endParaRPr lang="en-US">
              <a:latin typeface="Arial"/>
              <a:cs typeface="Arial"/>
            </a:endParaRPr>
          </a:p>
        </p:txBody>
      </p:sp>
      <p:pic>
        <p:nvPicPr>
          <p:cNvPr id="8" name="Picture 7" descr="A sign with a person and a euro symbol&#10;&#10;Description automatically generated">
            <a:extLst>
              <a:ext uri="{FF2B5EF4-FFF2-40B4-BE49-F238E27FC236}">
                <a16:creationId xmlns:a16="http://schemas.microsoft.com/office/drawing/2014/main" id="{1A6EBF50-9977-916C-F9BE-E4D598F772E9}"/>
              </a:ext>
            </a:extLst>
          </p:cNvPr>
          <p:cNvPicPr>
            <a:picLocks noChangeAspect="1"/>
          </p:cNvPicPr>
          <p:nvPr/>
        </p:nvPicPr>
        <p:blipFill>
          <a:blip r:embed="rId2"/>
          <a:stretch>
            <a:fillRect/>
          </a:stretch>
        </p:blipFill>
        <p:spPr>
          <a:xfrm>
            <a:off x="1021174" y="1429809"/>
            <a:ext cx="2257778" cy="788341"/>
          </a:xfrm>
          <a:prstGeom prst="rect">
            <a:avLst/>
          </a:prstGeom>
        </p:spPr>
      </p:pic>
      <p:sp>
        <p:nvSpPr>
          <p:cNvPr id="10" name="TextBox 9">
            <a:extLst>
              <a:ext uri="{FF2B5EF4-FFF2-40B4-BE49-F238E27FC236}">
                <a16:creationId xmlns:a16="http://schemas.microsoft.com/office/drawing/2014/main" id="{91649310-10E0-6C85-D660-39C45832F3E4}"/>
              </a:ext>
            </a:extLst>
          </p:cNvPr>
          <p:cNvSpPr txBox="1"/>
          <p:nvPr/>
        </p:nvSpPr>
        <p:spPr>
          <a:xfrm>
            <a:off x="932510" y="2306931"/>
            <a:ext cx="5273791" cy="923330"/>
          </a:xfrm>
          <a:prstGeom prst="rect">
            <a:avLst/>
          </a:prstGeom>
        </p:spPr>
        <p:txBody>
          <a:bodyPr lIns="91440" tIns="45720" rIns="91440" bIns="45720" anchor="t"/>
          <a:lstStyle/>
          <a:p>
            <a:pPr defTabSz="914318">
              <a:spcBef>
                <a:spcPct val="0"/>
              </a:spcBef>
            </a:pPr>
            <a:r>
              <a:rPr lang="en-GB" dirty="0">
                <a:solidFill>
                  <a:srgbClr val="0F2235"/>
                </a:solidFill>
                <a:latin typeface="Arial"/>
                <a:cs typeface="Arial"/>
              </a:rPr>
              <a:t>Attribution-</a:t>
            </a:r>
            <a:r>
              <a:rPr lang="en-GB" dirty="0" err="1">
                <a:solidFill>
                  <a:srgbClr val="0F2235"/>
                </a:solidFill>
                <a:latin typeface="Arial"/>
                <a:cs typeface="Arial"/>
              </a:rPr>
              <a:t>NonCommercial</a:t>
            </a:r>
            <a:r>
              <a:rPr lang="en-GB" dirty="0">
                <a:solidFill>
                  <a:srgbClr val="0F2235"/>
                </a:solidFill>
                <a:latin typeface="Arial"/>
                <a:cs typeface="Arial"/>
              </a:rPr>
              <a:t>-</a:t>
            </a:r>
            <a:r>
              <a:rPr lang="en-GB" dirty="0" err="1">
                <a:solidFill>
                  <a:srgbClr val="0F2235"/>
                </a:solidFill>
                <a:latin typeface="Arial"/>
                <a:cs typeface="Arial"/>
              </a:rPr>
              <a:t>ShareAlike</a:t>
            </a:r>
            <a:r>
              <a:rPr lang="en-GB" dirty="0">
                <a:solidFill>
                  <a:srgbClr val="0F2235"/>
                </a:solidFill>
                <a:latin typeface="Arial"/>
                <a:cs typeface="Arial"/>
              </a:rPr>
              <a:t> </a:t>
            </a:r>
            <a:br>
              <a:rPr lang="en-GB" dirty="0">
                <a:latin typeface="Arial"/>
                <a:cs typeface="Arial"/>
              </a:rPr>
            </a:br>
            <a:r>
              <a:rPr lang="en-GB" dirty="0">
                <a:solidFill>
                  <a:srgbClr val="0F2235"/>
                </a:solidFill>
                <a:latin typeface="Arial"/>
                <a:cs typeface="Arial"/>
              </a:rPr>
              <a:t>CC-BY-NC-SA </a:t>
            </a:r>
          </a:p>
        </p:txBody>
      </p:sp>
    </p:spTree>
    <p:extLst>
      <p:ext uri="{BB962C8B-B14F-4D97-AF65-F5344CB8AC3E}">
        <p14:creationId xmlns:p14="http://schemas.microsoft.com/office/powerpoint/2010/main" val="34693017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2">
            <a:extLst>
              <a:ext uri="{FF2B5EF4-FFF2-40B4-BE49-F238E27FC236}">
                <a16:creationId xmlns:a16="http://schemas.microsoft.com/office/drawing/2014/main" id="{C08E34DF-A8AB-2F3A-77B9-9A4F3FE23D72}"/>
              </a:ext>
            </a:extLst>
          </p:cNvPr>
          <p:cNvSpPr>
            <a:spLocks noGrp="1"/>
          </p:cNvSpPr>
          <p:nvPr>
            <p:ph type="sldNum" sz="quarter" idx="4"/>
          </p:nvPr>
        </p:nvSpPr>
        <p:spPr>
          <a:xfrm>
            <a:off x="8326880" y="6333377"/>
            <a:ext cx="2743200" cy="365125"/>
          </a:xfrm>
        </p:spPr>
        <p:txBody>
          <a:bodyPr/>
          <a:lstStyle/>
          <a:p>
            <a:fld id="{783777ED-E0AE-DD49-A1E6-113717D9A99F}" type="slidenum">
              <a:rPr lang="fr-FR" smtClean="0">
                <a:latin typeface="+mn-lt"/>
              </a:rPr>
              <a:pPr/>
              <a:t>6</a:t>
            </a:fld>
            <a:endParaRPr lang="fr-FR">
              <a:latin typeface="+mn-lt"/>
            </a:endParaRPr>
          </a:p>
        </p:txBody>
      </p:sp>
      <p:sp>
        <p:nvSpPr>
          <p:cNvPr id="8" name="TextBox 11">
            <a:extLst>
              <a:ext uri="{FF2B5EF4-FFF2-40B4-BE49-F238E27FC236}">
                <a16:creationId xmlns:a16="http://schemas.microsoft.com/office/drawing/2014/main" id="{951811EC-0B39-E633-1D9B-88AC073D417B}"/>
              </a:ext>
            </a:extLst>
          </p:cNvPr>
          <p:cNvSpPr txBox="1">
            <a:spLocks/>
          </p:cNvSpPr>
          <p:nvPr/>
        </p:nvSpPr>
        <p:spPr>
          <a:xfrm>
            <a:off x="1420742" y="2168509"/>
            <a:ext cx="9350516" cy="1474571"/>
          </a:xfrm>
          <a:prstGeom prst="rect">
            <a:avLst/>
          </a:prstGeom>
          <a:noFill/>
        </p:spPr>
        <p:txBody>
          <a:bodyPr wrap="square" lIns="0" tIns="45720" rIns="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algn="ctr">
              <a:lnSpc>
                <a:spcPct val="130000"/>
              </a:lnSpc>
            </a:pPr>
            <a:r>
              <a:rPr lang="en-US" sz="3600" b="1" dirty="0" err="1">
                <a:solidFill>
                  <a:srgbClr val="964091"/>
                </a:solidFill>
                <a:cs typeface="Calibri"/>
              </a:rPr>
              <a:t>Jaká</a:t>
            </a:r>
            <a:r>
              <a:rPr lang="en-US" sz="3600" b="1" dirty="0">
                <a:solidFill>
                  <a:srgbClr val="964091"/>
                </a:solidFill>
                <a:cs typeface="Calibri"/>
              </a:rPr>
              <a:t> </a:t>
            </a:r>
            <a:r>
              <a:rPr lang="en-US" sz="3600" b="1" dirty="0" err="1">
                <a:solidFill>
                  <a:srgbClr val="964091"/>
                </a:solidFill>
                <a:cs typeface="Calibri"/>
              </a:rPr>
              <a:t>jsou</a:t>
            </a:r>
            <a:r>
              <a:rPr lang="en-US" sz="3600" b="1" dirty="0">
                <a:solidFill>
                  <a:srgbClr val="964091"/>
                </a:solidFill>
                <a:cs typeface="Calibri"/>
              </a:rPr>
              <a:t> </a:t>
            </a:r>
            <a:r>
              <a:rPr lang="en-US" sz="3600" b="1" dirty="0" err="1">
                <a:solidFill>
                  <a:srgbClr val="964091"/>
                </a:solidFill>
                <a:cs typeface="Calibri"/>
              </a:rPr>
              <a:t>vaše</a:t>
            </a:r>
            <a:r>
              <a:rPr lang="en-US" sz="3600" b="1" dirty="0">
                <a:solidFill>
                  <a:srgbClr val="964091"/>
                </a:solidFill>
                <a:cs typeface="Calibri"/>
              </a:rPr>
              <a:t> </a:t>
            </a:r>
            <a:r>
              <a:rPr lang="en-US" sz="3600" b="1" dirty="0" err="1">
                <a:solidFill>
                  <a:srgbClr val="964091"/>
                </a:solidFill>
                <a:cs typeface="Calibri"/>
              </a:rPr>
              <a:t>očekávání</a:t>
            </a:r>
            <a:r>
              <a:rPr lang="en-US" sz="3600" b="1" dirty="0">
                <a:solidFill>
                  <a:srgbClr val="964091"/>
                </a:solidFill>
                <a:cs typeface="Calibri"/>
              </a:rPr>
              <a:t>? Co </a:t>
            </a:r>
            <a:r>
              <a:rPr lang="en-US" sz="3600" b="1" dirty="0" err="1">
                <a:solidFill>
                  <a:srgbClr val="964091"/>
                </a:solidFill>
                <a:cs typeface="Calibri"/>
              </a:rPr>
              <a:t>si</a:t>
            </a:r>
            <a:r>
              <a:rPr lang="en-US" sz="3600" b="1" dirty="0">
                <a:solidFill>
                  <a:srgbClr val="964091"/>
                </a:solidFill>
                <a:cs typeface="Calibri"/>
              </a:rPr>
              <a:t> </a:t>
            </a:r>
            <a:r>
              <a:rPr lang="en-US" sz="3600" b="1" dirty="0" err="1">
                <a:solidFill>
                  <a:srgbClr val="964091"/>
                </a:solidFill>
                <a:cs typeface="Calibri"/>
              </a:rPr>
              <a:t>přejete</a:t>
            </a:r>
            <a:r>
              <a:rPr lang="en-US" sz="3600" b="1" dirty="0">
                <a:solidFill>
                  <a:srgbClr val="964091"/>
                </a:solidFill>
                <a:cs typeface="Calibri"/>
              </a:rPr>
              <a:t> z </a:t>
            </a:r>
            <a:r>
              <a:rPr lang="en-US" sz="3600" b="1" dirty="0" err="1">
                <a:solidFill>
                  <a:srgbClr val="964091"/>
                </a:solidFill>
                <a:cs typeface="Calibri"/>
              </a:rPr>
              <a:t>dnešního</a:t>
            </a:r>
            <a:r>
              <a:rPr lang="en-US" sz="3600" b="1" dirty="0">
                <a:solidFill>
                  <a:srgbClr val="964091"/>
                </a:solidFill>
                <a:cs typeface="Calibri"/>
              </a:rPr>
              <a:t> </a:t>
            </a:r>
            <a:r>
              <a:rPr lang="en-US" sz="3600" b="1" dirty="0" err="1">
                <a:solidFill>
                  <a:srgbClr val="964091"/>
                </a:solidFill>
                <a:cs typeface="Calibri"/>
              </a:rPr>
              <a:t>školení</a:t>
            </a:r>
            <a:r>
              <a:rPr lang="en-US" sz="3600" b="1" dirty="0">
                <a:solidFill>
                  <a:srgbClr val="964091"/>
                </a:solidFill>
                <a:cs typeface="Calibri"/>
              </a:rPr>
              <a:t> </a:t>
            </a:r>
            <a:r>
              <a:rPr lang="en-US" sz="3600" b="1" dirty="0" err="1">
                <a:solidFill>
                  <a:srgbClr val="964091"/>
                </a:solidFill>
                <a:cs typeface="Calibri"/>
              </a:rPr>
              <a:t>odnést</a:t>
            </a:r>
            <a:r>
              <a:rPr lang="en-US" sz="3600" b="1" dirty="0">
                <a:solidFill>
                  <a:srgbClr val="964091"/>
                </a:solidFill>
                <a:cs typeface="Calibri"/>
              </a:rPr>
              <a:t>?</a:t>
            </a:r>
          </a:p>
        </p:txBody>
      </p:sp>
      <p:sp>
        <p:nvSpPr>
          <p:cNvPr id="9" name="TextBox 8">
            <a:extLst>
              <a:ext uri="{FF2B5EF4-FFF2-40B4-BE49-F238E27FC236}">
                <a16:creationId xmlns:a16="http://schemas.microsoft.com/office/drawing/2014/main" id="{634CB1B3-25FA-04F0-9F0E-45049CAFDEB0}"/>
              </a:ext>
            </a:extLst>
          </p:cNvPr>
          <p:cNvSpPr txBox="1"/>
          <p:nvPr/>
        </p:nvSpPr>
        <p:spPr>
          <a:xfrm>
            <a:off x="3904192" y="3785152"/>
            <a:ext cx="4383616"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i="1" dirty="0" err="1">
                <a:cs typeface="Segoe UI"/>
              </a:rPr>
              <a:t>Pokud</a:t>
            </a:r>
            <a:r>
              <a:rPr lang="en-US" i="1" dirty="0">
                <a:cs typeface="Segoe UI"/>
              </a:rPr>
              <a:t> </a:t>
            </a:r>
            <a:r>
              <a:rPr lang="en-US" i="1" dirty="0" err="1">
                <a:cs typeface="Segoe UI"/>
              </a:rPr>
              <a:t>chcete</a:t>
            </a:r>
            <a:r>
              <a:rPr lang="en-US" i="1" dirty="0">
                <a:cs typeface="Segoe UI"/>
              </a:rPr>
              <a:t>, </a:t>
            </a:r>
            <a:r>
              <a:rPr lang="en-US" i="1" dirty="0" err="1">
                <a:cs typeface="Segoe UI"/>
              </a:rPr>
              <a:t>sdílejte</a:t>
            </a:r>
            <a:r>
              <a:rPr lang="en-US" i="1" dirty="0">
                <a:cs typeface="Segoe UI"/>
              </a:rPr>
              <a:t> </a:t>
            </a:r>
            <a:r>
              <a:rPr lang="en-US" i="1" dirty="0" err="1">
                <a:cs typeface="Segoe UI"/>
              </a:rPr>
              <a:t>odkud</a:t>
            </a:r>
            <a:r>
              <a:rPr lang="en-US" i="1" dirty="0">
                <a:cs typeface="Segoe UI"/>
              </a:rPr>
              <a:t> </a:t>
            </a:r>
            <a:r>
              <a:rPr lang="en-US" i="1" dirty="0" err="1">
                <a:cs typeface="Segoe UI"/>
              </a:rPr>
              <a:t>přicházíte</a:t>
            </a:r>
            <a:r>
              <a:rPr lang="en-US" i="1" dirty="0">
                <a:cs typeface="Segoe UI"/>
              </a:rPr>
              <a:t>, </a:t>
            </a:r>
            <a:r>
              <a:rPr lang="en-US" i="1" dirty="0" err="1">
                <a:cs typeface="Segoe UI"/>
              </a:rPr>
              <a:t>své</a:t>
            </a:r>
            <a:r>
              <a:rPr lang="en-US" i="1" dirty="0">
                <a:cs typeface="Segoe UI"/>
              </a:rPr>
              <a:t> </a:t>
            </a:r>
            <a:r>
              <a:rPr lang="en-US" i="1" dirty="0" err="1">
                <a:cs typeface="Segoe UI"/>
              </a:rPr>
              <a:t>jméno</a:t>
            </a:r>
            <a:r>
              <a:rPr lang="en-US" i="1" dirty="0">
                <a:cs typeface="Segoe UI"/>
              </a:rPr>
              <a:t> a </a:t>
            </a:r>
            <a:r>
              <a:rPr lang="en-US" i="1" dirty="0" err="1">
                <a:cs typeface="Segoe UI"/>
              </a:rPr>
              <a:t>zájmena</a:t>
            </a:r>
            <a:endParaRPr lang="en-US" i="1" dirty="0">
              <a:cs typeface="Segoe UI"/>
            </a:endParaRPr>
          </a:p>
        </p:txBody>
      </p:sp>
    </p:spTree>
    <p:extLst>
      <p:ext uri="{BB962C8B-B14F-4D97-AF65-F5344CB8AC3E}">
        <p14:creationId xmlns:p14="http://schemas.microsoft.com/office/powerpoint/2010/main" val="357255749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1FB3101D-55E5-CC48-9F09-7E4D551C0301}"/>
              </a:ext>
            </a:extLst>
          </p:cNvPr>
          <p:cNvSpPr txBox="1">
            <a:spLocks/>
          </p:cNvSpPr>
          <p:nvPr/>
        </p:nvSpPr>
        <p:spPr>
          <a:xfrm>
            <a:off x="922989" y="1603089"/>
            <a:ext cx="4845241" cy="641597"/>
          </a:xfrm>
          <a:prstGeom prst="rect">
            <a:avLst/>
          </a:prstGeom>
        </p:spPr>
        <p:txBody>
          <a:bodyPr lIns="91440" tIns="45720" rIns="91440" bIns="45720" anchor="t"/>
          <a:lstStyle>
            <a:lvl1pPr algn="l" defTabSz="914318" rtl="0" eaLnBrk="1" latinLnBrk="0" hangingPunct="1">
              <a:lnSpc>
                <a:spcPct val="80000"/>
              </a:lnSpc>
              <a:spcBef>
                <a:spcPct val="0"/>
              </a:spcBef>
              <a:buNone/>
              <a:defRPr sz="44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r>
              <a:rPr lang="en-US" sz="6600" dirty="0" err="1">
                <a:solidFill>
                  <a:schemeClr val="bg1"/>
                </a:solidFill>
                <a:latin typeface="Arial"/>
                <a:cs typeface="Arial"/>
              </a:rPr>
              <a:t>Děkujeme</a:t>
            </a:r>
            <a:r>
              <a:rPr lang="en-US" sz="6600" dirty="0">
                <a:solidFill>
                  <a:schemeClr val="bg1"/>
                </a:solidFill>
                <a:latin typeface="Arial"/>
                <a:cs typeface="Arial"/>
              </a:rPr>
              <a:t>!</a:t>
            </a:r>
          </a:p>
          <a:p>
            <a:endParaRPr lang="en-US" sz="6600" dirty="0">
              <a:solidFill>
                <a:schemeClr val="bg1"/>
              </a:solidFill>
              <a:latin typeface="Arial" panose="020B0604020202020204" pitchFamily="34" charset="0"/>
              <a:cs typeface="Arial" panose="020B0604020202020204" pitchFamily="34" charset="0"/>
            </a:endParaRPr>
          </a:p>
        </p:txBody>
      </p:sp>
      <p:sp>
        <p:nvSpPr>
          <p:cNvPr id="11" name="TextBox 5">
            <a:extLst>
              <a:ext uri="{FF2B5EF4-FFF2-40B4-BE49-F238E27FC236}">
                <a16:creationId xmlns:a16="http://schemas.microsoft.com/office/drawing/2014/main" id="{DADE1D70-8725-E241-BCF3-93D2C7272A78}"/>
              </a:ext>
            </a:extLst>
          </p:cNvPr>
          <p:cNvSpPr txBox="1"/>
          <p:nvPr/>
        </p:nvSpPr>
        <p:spPr>
          <a:xfrm>
            <a:off x="1456729" y="2835798"/>
            <a:ext cx="4115422" cy="369332"/>
          </a:xfrm>
          <a:prstGeom prst="rect">
            <a:avLst/>
          </a:prstGeom>
          <a:noFill/>
        </p:spPr>
        <p:txBody>
          <a:bodyPr wrap="none" lIns="0" tIns="45720" rIns="0" bIns="45720" rtlCol="0" anchor="t">
            <a:spAutoFit/>
          </a:bodyPr>
          <a:lstStyle/>
          <a:p>
            <a:r>
              <a:rPr lang="en-US">
                <a:solidFill>
                  <a:srgbClr val="5792CE"/>
                </a:solidFill>
                <a:latin typeface="Arial"/>
                <a:ea typeface="Open Sans"/>
                <a:cs typeface="Arial"/>
              </a:rPr>
              <a:t>Follow us! </a:t>
            </a:r>
            <a:r>
              <a:rPr lang="en-US">
                <a:solidFill>
                  <a:schemeClr val="bg1"/>
                </a:solidFill>
                <a:latin typeface="Arial"/>
                <a:ea typeface="Open Sans"/>
                <a:cs typeface="Arial"/>
              </a:rPr>
              <a:t>@gendersafe-eu.bsky.social</a:t>
            </a:r>
          </a:p>
        </p:txBody>
      </p:sp>
      <p:pic>
        <p:nvPicPr>
          <p:cNvPr id="2" name="Graphic 1">
            <a:extLst>
              <a:ext uri="{FF2B5EF4-FFF2-40B4-BE49-F238E27FC236}">
                <a16:creationId xmlns:a16="http://schemas.microsoft.com/office/drawing/2014/main" id="{13BBC0FD-10AB-568D-291B-E422965625DB}"/>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23327" y="2831757"/>
            <a:ext cx="347667" cy="356288"/>
          </a:xfrm>
          <a:prstGeom prst="rect">
            <a:avLst/>
          </a:prstGeom>
        </p:spPr>
      </p:pic>
      <p:pic>
        <p:nvPicPr>
          <p:cNvPr id="4" name="Picture 3" descr="Linkedin Logo PNG Free Download 21460490 PNG">
            <a:extLst>
              <a:ext uri="{FF2B5EF4-FFF2-40B4-BE49-F238E27FC236}">
                <a16:creationId xmlns:a16="http://schemas.microsoft.com/office/drawing/2014/main" id="{EDDA0DDB-9174-C336-EE8A-8F3B21CC1B22}"/>
              </a:ext>
            </a:extLst>
          </p:cNvPr>
          <p:cNvPicPr>
            <a:picLocks noChangeAspect="1"/>
          </p:cNvPicPr>
          <p:nvPr/>
        </p:nvPicPr>
        <p:blipFill>
          <a:blip r:embed="rId3"/>
          <a:stretch>
            <a:fillRect/>
          </a:stretch>
        </p:blipFill>
        <p:spPr>
          <a:xfrm>
            <a:off x="774865" y="3284597"/>
            <a:ext cx="650054" cy="631240"/>
          </a:xfrm>
          <a:prstGeom prst="rect">
            <a:avLst/>
          </a:prstGeom>
        </p:spPr>
      </p:pic>
      <p:sp>
        <p:nvSpPr>
          <p:cNvPr id="3" name="TextBox 2">
            <a:extLst>
              <a:ext uri="{FF2B5EF4-FFF2-40B4-BE49-F238E27FC236}">
                <a16:creationId xmlns:a16="http://schemas.microsoft.com/office/drawing/2014/main" id="{9665C1A6-AA0D-4AB5-A4CE-4F3130503A66}"/>
              </a:ext>
            </a:extLst>
          </p:cNvPr>
          <p:cNvSpPr txBox="1"/>
          <p:nvPr/>
        </p:nvSpPr>
        <p:spPr>
          <a:xfrm>
            <a:off x="1424504" y="3415843"/>
            <a:ext cx="643259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chemeClr val="bg1"/>
                </a:solidFill>
                <a:latin typeface="Arial"/>
                <a:ea typeface="Open Sans"/>
                <a:cs typeface="Arial"/>
              </a:rPr>
              <a:t>Follow us on </a:t>
            </a:r>
            <a:r>
              <a:rPr lang="en-US">
                <a:solidFill>
                  <a:schemeClr val="bg1"/>
                </a:solidFill>
                <a:latin typeface="Arial"/>
                <a:ea typeface="Open Sans"/>
                <a:cs typeface="Arial"/>
                <a:hlinkClick r:id="rId4">
                  <a:extLst>
                    <a:ext uri="{A12FA001-AC4F-418D-AE19-62706E023703}">
                      <ahyp:hlinkClr xmlns:ahyp="http://schemas.microsoft.com/office/drawing/2018/hyperlinkcolor" val="tx"/>
                    </a:ext>
                  </a:extLst>
                </a:hlinkClick>
              </a:rPr>
              <a:t>LinkedIn</a:t>
            </a:r>
            <a:r>
              <a:rPr lang="en-US">
                <a:solidFill>
                  <a:schemeClr val="bg1"/>
                </a:solidFill>
                <a:latin typeface="Arial"/>
                <a:ea typeface="Open Sans"/>
                <a:cs typeface="Arial"/>
              </a:rPr>
              <a:t>!</a:t>
            </a:r>
            <a:r>
              <a:rPr lang="en-US"/>
              <a:t> </a:t>
            </a:r>
          </a:p>
        </p:txBody>
      </p:sp>
      <p:sp>
        <p:nvSpPr>
          <p:cNvPr id="5" name="TextBox 12">
            <a:extLst>
              <a:ext uri="{FF2B5EF4-FFF2-40B4-BE49-F238E27FC236}">
                <a16:creationId xmlns:a16="http://schemas.microsoft.com/office/drawing/2014/main" id="{7DF1B334-A98B-3F0C-5EAF-1683FA3D8DC7}"/>
              </a:ext>
            </a:extLst>
          </p:cNvPr>
          <p:cNvSpPr txBox="1"/>
          <p:nvPr/>
        </p:nvSpPr>
        <p:spPr>
          <a:xfrm>
            <a:off x="926041" y="4760536"/>
            <a:ext cx="7556500" cy="132343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1600" b="1" dirty="0">
                <a:solidFill>
                  <a:srgbClr val="5792CE"/>
                </a:solidFill>
                <a:latin typeface="Arial"/>
                <a:ea typeface="+mn-lt"/>
                <a:cs typeface="Arial"/>
              </a:rPr>
              <a:t>Jak</a:t>
            </a:r>
            <a:r>
              <a:rPr lang="en-US" sz="1600" b="1" dirty="0">
                <a:solidFill>
                  <a:srgbClr val="5792CE"/>
                </a:solidFill>
                <a:ea typeface="+mn-lt"/>
                <a:cs typeface="+mn-lt"/>
              </a:rPr>
              <a:t> </a:t>
            </a:r>
            <a:r>
              <a:rPr lang="en-US" sz="1600" b="1" dirty="0" err="1">
                <a:solidFill>
                  <a:srgbClr val="5792CE"/>
                </a:solidFill>
                <a:ea typeface="+mn-lt"/>
                <a:cs typeface="+mn-lt"/>
              </a:rPr>
              <a:t>citovat</a:t>
            </a:r>
            <a:r>
              <a:rPr lang="en-US" sz="1600" b="1" dirty="0">
                <a:solidFill>
                  <a:srgbClr val="5792CE"/>
                </a:solidFill>
                <a:ea typeface="+mn-lt"/>
                <a:cs typeface="+mn-lt"/>
              </a:rPr>
              <a:t> </a:t>
            </a:r>
            <a:r>
              <a:rPr lang="en-US" sz="1600" b="1" dirty="0" err="1">
                <a:solidFill>
                  <a:srgbClr val="5792CE"/>
                </a:solidFill>
                <a:ea typeface="+mn-lt"/>
                <a:cs typeface="+mn-lt"/>
              </a:rPr>
              <a:t>tento</a:t>
            </a:r>
            <a:r>
              <a:rPr lang="en-US" sz="1600" b="1" dirty="0">
                <a:solidFill>
                  <a:srgbClr val="5792CE"/>
                </a:solidFill>
                <a:ea typeface="+mn-lt"/>
                <a:cs typeface="+mn-lt"/>
              </a:rPr>
              <a:t> dokument?</a:t>
            </a:r>
            <a:br>
              <a:rPr lang="en-US" sz="1600" b="1" dirty="0">
                <a:ea typeface="+mn-lt"/>
                <a:cs typeface="+mn-lt"/>
              </a:rPr>
            </a:br>
            <a:r>
              <a:rPr lang="en-US" sz="1600" dirty="0">
                <a:solidFill>
                  <a:schemeClr val="bg1"/>
                </a:solidFill>
                <a:ea typeface="+mn-lt"/>
                <a:cs typeface="+mn-lt"/>
              </a:rPr>
              <a:t>Polykarpou, Panagiota; </a:t>
            </a:r>
            <a:r>
              <a:rPr lang="en-US" sz="1600" dirty="0" err="1">
                <a:solidFill>
                  <a:schemeClr val="bg1"/>
                </a:solidFill>
                <a:ea typeface="+mn-lt"/>
                <a:cs typeface="+mn-lt"/>
              </a:rPr>
              <a:t>Wuiame</a:t>
            </a:r>
            <a:r>
              <a:rPr lang="en-US" sz="1600" dirty="0">
                <a:solidFill>
                  <a:schemeClr val="bg1"/>
                </a:solidFill>
                <a:ea typeface="+mn-lt"/>
                <a:cs typeface="+mn-lt"/>
              </a:rPr>
              <a:t>, Nathalie; </a:t>
            </a:r>
            <a:r>
              <a:rPr lang="en-US" sz="1600" dirty="0" err="1">
                <a:solidFill>
                  <a:schemeClr val="bg1"/>
                </a:solidFill>
                <a:ea typeface="+mn-lt"/>
                <a:cs typeface="+mn-lt"/>
              </a:rPr>
              <a:t>Madesi</a:t>
            </a:r>
            <a:r>
              <a:rPr lang="en-US" sz="1600" dirty="0">
                <a:solidFill>
                  <a:schemeClr val="bg1"/>
                </a:solidFill>
                <a:ea typeface="+mn-lt"/>
                <a:cs typeface="+mn-lt"/>
              </a:rPr>
              <a:t>, Vasia. </a:t>
            </a:r>
            <a:r>
              <a:rPr lang="en-US" sz="1600" i="1" dirty="0" err="1">
                <a:solidFill>
                  <a:schemeClr val="bg1"/>
                </a:solidFill>
                <a:ea typeface="+mn-lt"/>
                <a:cs typeface="+mn-lt"/>
              </a:rPr>
              <a:t>Úvodní</a:t>
            </a:r>
            <a:r>
              <a:rPr lang="en-US" sz="1600" i="1" dirty="0">
                <a:solidFill>
                  <a:schemeClr val="bg1"/>
                </a:solidFill>
                <a:ea typeface="+mn-lt"/>
                <a:cs typeface="+mn-lt"/>
              </a:rPr>
              <a:t> </a:t>
            </a:r>
            <a:r>
              <a:rPr lang="en-US" sz="1600" i="1" dirty="0" err="1">
                <a:solidFill>
                  <a:schemeClr val="bg1"/>
                </a:solidFill>
                <a:ea typeface="+mn-lt"/>
                <a:cs typeface="+mn-lt"/>
              </a:rPr>
              <a:t>školení</a:t>
            </a:r>
            <a:r>
              <a:rPr lang="en-US" sz="1600" i="1" dirty="0">
                <a:solidFill>
                  <a:schemeClr val="bg1"/>
                </a:solidFill>
                <a:ea typeface="+mn-lt"/>
                <a:cs typeface="+mn-lt"/>
              </a:rPr>
              <a:t> o </a:t>
            </a:r>
            <a:r>
              <a:rPr lang="en-US" sz="1600" i="1" dirty="0" err="1">
                <a:solidFill>
                  <a:schemeClr val="bg1"/>
                </a:solidFill>
                <a:ea typeface="+mn-lt"/>
                <a:cs typeface="+mn-lt"/>
              </a:rPr>
              <a:t>genderově</a:t>
            </a:r>
            <a:r>
              <a:rPr lang="en-US" sz="1600" i="1" dirty="0">
                <a:solidFill>
                  <a:schemeClr val="bg1"/>
                </a:solidFill>
                <a:ea typeface="+mn-lt"/>
                <a:cs typeface="+mn-lt"/>
              </a:rPr>
              <a:t> </a:t>
            </a:r>
            <a:r>
              <a:rPr lang="en-US" sz="1600" i="1" dirty="0" err="1">
                <a:solidFill>
                  <a:schemeClr val="bg1"/>
                </a:solidFill>
                <a:ea typeface="+mn-lt"/>
                <a:cs typeface="+mn-lt"/>
              </a:rPr>
              <a:t>podmíněném</a:t>
            </a:r>
            <a:r>
              <a:rPr lang="en-US" sz="1600" i="1" dirty="0">
                <a:solidFill>
                  <a:schemeClr val="bg1"/>
                </a:solidFill>
                <a:ea typeface="+mn-lt"/>
                <a:cs typeface="+mn-lt"/>
              </a:rPr>
              <a:t> </a:t>
            </a:r>
            <a:r>
              <a:rPr lang="en-US" sz="1600" i="1" dirty="0" err="1">
                <a:solidFill>
                  <a:schemeClr val="bg1"/>
                </a:solidFill>
                <a:ea typeface="+mn-lt"/>
                <a:cs typeface="+mn-lt"/>
              </a:rPr>
              <a:t>násilí</a:t>
            </a:r>
            <a:r>
              <a:rPr lang="en-US" sz="1600" i="1" dirty="0">
                <a:solidFill>
                  <a:schemeClr val="bg1"/>
                </a:solidFill>
                <a:ea typeface="+mn-lt"/>
                <a:cs typeface="+mn-lt"/>
              </a:rPr>
              <a:t> v </a:t>
            </a:r>
            <a:r>
              <a:rPr lang="en-US" sz="1600" i="1" dirty="0" err="1">
                <a:solidFill>
                  <a:schemeClr val="bg1"/>
                </a:solidFill>
                <a:ea typeface="+mn-lt"/>
                <a:cs typeface="+mn-lt"/>
              </a:rPr>
              <a:t>akademickém</a:t>
            </a:r>
            <a:r>
              <a:rPr lang="en-US" sz="1600" i="1" dirty="0">
                <a:solidFill>
                  <a:schemeClr val="bg1"/>
                </a:solidFill>
                <a:ea typeface="+mn-lt"/>
                <a:cs typeface="+mn-lt"/>
              </a:rPr>
              <a:t> </a:t>
            </a:r>
            <a:r>
              <a:rPr lang="en-US" sz="1600" i="1" dirty="0" err="1">
                <a:solidFill>
                  <a:schemeClr val="bg1"/>
                </a:solidFill>
                <a:ea typeface="+mn-lt"/>
                <a:cs typeface="+mn-lt"/>
              </a:rPr>
              <a:t>prostředí</a:t>
            </a:r>
            <a:r>
              <a:rPr lang="en-US" sz="1600" i="1" dirty="0">
                <a:solidFill>
                  <a:schemeClr val="bg1"/>
                </a:solidFill>
                <a:ea typeface="+mn-lt"/>
                <a:cs typeface="+mn-lt"/>
              </a:rPr>
              <a:t> a model 7P</a:t>
            </a:r>
            <a:r>
              <a:rPr lang="en-US" sz="1600" dirty="0">
                <a:solidFill>
                  <a:schemeClr val="bg1"/>
                </a:solidFill>
                <a:ea typeface="+mn-lt"/>
                <a:cs typeface="+mn-lt"/>
              </a:rPr>
              <a:t> (</a:t>
            </a:r>
            <a:r>
              <a:rPr lang="en-US" sz="1600" dirty="0" err="1">
                <a:solidFill>
                  <a:schemeClr val="bg1"/>
                </a:solidFill>
                <a:ea typeface="+mn-lt"/>
                <a:cs typeface="+mn-lt"/>
              </a:rPr>
              <a:t>prezentace</a:t>
            </a:r>
            <a:r>
              <a:rPr lang="en-US" sz="1600" dirty="0">
                <a:solidFill>
                  <a:schemeClr val="bg1"/>
                </a:solidFill>
                <a:ea typeface="+mn-lt"/>
                <a:cs typeface="+mn-lt"/>
              </a:rPr>
              <a:t> v </a:t>
            </a:r>
            <a:r>
              <a:rPr lang="en-US" sz="1600" dirty="0" err="1">
                <a:solidFill>
                  <a:schemeClr val="bg1"/>
                </a:solidFill>
                <a:ea typeface="+mn-lt"/>
                <a:cs typeface="+mn-lt"/>
              </a:rPr>
              <a:t>češtině</a:t>
            </a:r>
            <a:r>
              <a:rPr lang="en-US" sz="1600" dirty="0">
                <a:solidFill>
                  <a:schemeClr val="bg1"/>
                </a:solidFill>
                <a:ea typeface="+mn-lt"/>
                <a:cs typeface="+mn-lt"/>
              </a:rPr>
              <a:t>, </a:t>
            </a:r>
            <a:r>
              <a:rPr lang="en-US" sz="1600" dirty="0" err="1">
                <a:solidFill>
                  <a:schemeClr val="bg1"/>
                </a:solidFill>
                <a:ea typeface="+mn-lt"/>
                <a:cs typeface="+mn-lt"/>
              </a:rPr>
              <a:t>přeložená</a:t>
            </a:r>
            <a:r>
              <a:rPr lang="en-US" sz="1600" dirty="0">
                <a:solidFill>
                  <a:schemeClr val="bg1"/>
                </a:solidFill>
                <a:ea typeface="+mn-lt"/>
                <a:cs typeface="+mn-lt"/>
              </a:rPr>
              <a:t> a </a:t>
            </a:r>
            <a:r>
              <a:rPr lang="en-US" sz="1600" dirty="0" err="1">
                <a:solidFill>
                  <a:schemeClr val="bg1"/>
                </a:solidFill>
                <a:ea typeface="+mn-lt"/>
                <a:cs typeface="+mn-lt"/>
              </a:rPr>
              <a:t>upravená</a:t>
            </a:r>
            <a:r>
              <a:rPr lang="en-US" sz="1600" dirty="0">
                <a:solidFill>
                  <a:schemeClr val="bg1"/>
                </a:solidFill>
                <a:ea typeface="+mn-lt"/>
                <a:cs typeface="+mn-lt"/>
              </a:rPr>
              <a:t> Eva Oliva </a:t>
            </a:r>
            <a:r>
              <a:rPr lang="en-US" sz="1600" dirty="0" err="1">
                <a:solidFill>
                  <a:schemeClr val="bg1"/>
                </a:solidFill>
                <a:ea typeface="+mn-lt"/>
                <a:cs typeface="+mn-lt"/>
              </a:rPr>
              <a:t>na</a:t>
            </a:r>
            <a:r>
              <a:rPr lang="en-US" sz="1600" dirty="0">
                <a:solidFill>
                  <a:schemeClr val="bg1"/>
                </a:solidFill>
                <a:ea typeface="+mn-lt"/>
                <a:cs typeface="+mn-lt"/>
              </a:rPr>
              <a:t> </a:t>
            </a:r>
            <a:r>
              <a:rPr lang="en-US" sz="1600" dirty="0" err="1">
                <a:solidFill>
                  <a:schemeClr val="bg1"/>
                </a:solidFill>
                <a:ea typeface="+mn-lt"/>
                <a:cs typeface="+mn-lt"/>
              </a:rPr>
              <a:t>základě</a:t>
            </a:r>
            <a:r>
              <a:rPr lang="en-US" sz="1600" dirty="0">
                <a:solidFill>
                  <a:schemeClr val="bg1"/>
                </a:solidFill>
                <a:ea typeface="+mn-lt"/>
                <a:cs typeface="+mn-lt"/>
              </a:rPr>
              <a:t> </a:t>
            </a:r>
            <a:r>
              <a:rPr lang="en-US" sz="1600" dirty="0" err="1">
                <a:solidFill>
                  <a:schemeClr val="bg1"/>
                </a:solidFill>
                <a:ea typeface="+mn-lt"/>
                <a:cs typeface="+mn-lt"/>
              </a:rPr>
              <a:t>anglické</a:t>
            </a:r>
            <a:r>
              <a:rPr lang="en-US" sz="1600" dirty="0">
                <a:solidFill>
                  <a:schemeClr val="bg1"/>
                </a:solidFill>
                <a:ea typeface="+mn-lt"/>
                <a:cs typeface="+mn-lt"/>
              </a:rPr>
              <a:t> </a:t>
            </a:r>
            <a:r>
              <a:rPr lang="en-US" sz="1600" dirty="0" err="1">
                <a:solidFill>
                  <a:schemeClr val="bg1"/>
                </a:solidFill>
                <a:ea typeface="+mn-lt"/>
                <a:cs typeface="+mn-lt"/>
              </a:rPr>
              <a:t>verze</a:t>
            </a:r>
            <a:r>
              <a:rPr lang="en-US" sz="1600" dirty="0">
                <a:solidFill>
                  <a:schemeClr val="bg1"/>
                </a:solidFill>
                <a:ea typeface="+mn-lt"/>
                <a:cs typeface="+mn-lt"/>
              </a:rPr>
              <a:t>). Antwerp: Yellow Window, 2024.</a:t>
            </a:r>
            <a:endParaRPr lang="en-US" dirty="0">
              <a:solidFill>
                <a:schemeClr val="bg1"/>
              </a:solidFill>
              <a:latin typeface="Arial"/>
              <a:cs typeface="Arial"/>
            </a:endParaRPr>
          </a:p>
        </p:txBody>
      </p:sp>
    </p:spTree>
    <p:extLst>
      <p:ext uri="{BB962C8B-B14F-4D97-AF65-F5344CB8AC3E}">
        <p14:creationId xmlns:p14="http://schemas.microsoft.com/office/powerpoint/2010/main" val="13308169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numéro de diapositive 2">
            <a:extLst>
              <a:ext uri="{FF2B5EF4-FFF2-40B4-BE49-F238E27FC236}">
                <a16:creationId xmlns:a16="http://schemas.microsoft.com/office/drawing/2014/main" id="{BED4745F-6CF0-7E54-4239-20C9C280BAF4}"/>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latin typeface="Arial" panose="020B0604020202020204" pitchFamily="34" charset="0"/>
                <a:cs typeface="Arial" panose="020B0604020202020204" pitchFamily="34" charset="0"/>
              </a:rPr>
              <a:pPr/>
              <a:t>7</a:t>
            </a:fld>
            <a:endParaRPr lang="fr-FR">
              <a:latin typeface="Arial" panose="020B0604020202020204" pitchFamily="34" charset="0"/>
              <a:cs typeface="Arial" panose="020B0604020202020204" pitchFamily="34" charset="0"/>
            </a:endParaRPr>
          </a:p>
        </p:txBody>
      </p:sp>
      <p:sp>
        <p:nvSpPr>
          <p:cNvPr id="10" name="Title 1">
            <a:extLst>
              <a:ext uri="{FF2B5EF4-FFF2-40B4-BE49-F238E27FC236}">
                <a16:creationId xmlns:a16="http://schemas.microsoft.com/office/drawing/2014/main" id="{D96D61C7-E6E8-63B0-861B-5BE999E51458}"/>
              </a:ext>
            </a:extLst>
          </p:cNvPr>
          <p:cNvSpPr>
            <a:spLocks noGrp="1"/>
          </p:cNvSpPr>
          <p:nvPr/>
        </p:nvSpPr>
        <p:spPr>
          <a:xfrm>
            <a:off x="1142172" y="729882"/>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a:lnSpc>
                <a:spcPct val="150000"/>
              </a:lnSpc>
            </a:pPr>
            <a:r>
              <a:rPr lang="fr-FR" b="1" err="1">
                <a:latin typeface="Arial"/>
                <a:ea typeface="Open Sans"/>
                <a:cs typeface="Arial"/>
              </a:rPr>
              <a:t>Cvičení</a:t>
            </a:r>
            <a:r>
              <a:rPr lang="fr-FR" b="1">
                <a:latin typeface="Arial"/>
                <a:ea typeface="Open Sans"/>
                <a:cs typeface="Arial"/>
              </a:rPr>
              <a:t> 1: </a:t>
            </a:r>
            <a:r>
              <a:rPr lang="fr-FR" b="1" err="1">
                <a:latin typeface="Arial"/>
                <a:ea typeface="Open Sans"/>
                <a:cs typeface="Arial"/>
              </a:rPr>
              <a:t>Kazuistika</a:t>
            </a:r>
            <a:r>
              <a:rPr lang="fr-FR" b="1">
                <a:latin typeface="Arial"/>
                <a:ea typeface="Open Sans"/>
                <a:cs typeface="Arial"/>
              </a:rPr>
              <a:t> (20 </a:t>
            </a:r>
            <a:r>
              <a:rPr lang="fr-FR" b="1" err="1">
                <a:latin typeface="Arial"/>
                <a:ea typeface="Open Sans"/>
                <a:cs typeface="Arial"/>
              </a:rPr>
              <a:t>minut</a:t>
            </a:r>
            <a:r>
              <a:rPr lang="fr-FR" b="1">
                <a:latin typeface="Arial"/>
                <a:ea typeface="Open Sans"/>
                <a:cs typeface="Arial"/>
              </a:rPr>
              <a:t>)</a:t>
            </a:r>
          </a:p>
        </p:txBody>
      </p:sp>
      <p:sp>
        <p:nvSpPr>
          <p:cNvPr id="11" name="Title 1">
            <a:extLst>
              <a:ext uri="{FF2B5EF4-FFF2-40B4-BE49-F238E27FC236}">
                <a16:creationId xmlns:a16="http://schemas.microsoft.com/office/drawing/2014/main" id="{D600B80A-9C00-0AD6-E370-D1A5A5EFB393}"/>
              </a:ext>
            </a:extLst>
          </p:cNvPr>
          <p:cNvSpPr txBox="1">
            <a:spLocks/>
          </p:cNvSpPr>
          <p:nvPr/>
        </p:nvSpPr>
        <p:spPr>
          <a:xfrm>
            <a:off x="1137687" y="3423244"/>
            <a:ext cx="8229601" cy="1716227"/>
          </a:xfrm>
          <a:prstGeom prst="rect">
            <a:avLst/>
          </a:prstGeom>
          <a:effectLst/>
        </p:spPr>
        <p:txBody>
          <a:bodyPr vert="horz" lIns="0" tIns="192024" rIns="0" bIns="0" rtlCol="0" anchor="t" anchorCtr="0">
            <a:no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2800" b="1">
                <a:solidFill>
                  <a:srgbClr val="964091"/>
                </a:solidFill>
                <a:latin typeface="Arial"/>
                <a:cs typeface="Arial"/>
              </a:rPr>
              <a:t>Co se v </a:t>
            </a:r>
            <a:r>
              <a:rPr lang="en-US" sz="2800" b="1" err="1">
                <a:solidFill>
                  <a:srgbClr val="964091"/>
                </a:solidFill>
                <a:latin typeface="Arial"/>
                <a:cs typeface="Arial"/>
              </a:rPr>
              <a:t>příběhu</a:t>
            </a:r>
            <a:r>
              <a:rPr lang="en-US" sz="2800" b="1">
                <a:solidFill>
                  <a:srgbClr val="964091"/>
                </a:solidFill>
                <a:latin typeface="Arial"/>
                <a:cs typeface="Arial"/>
              </a:rPr>
              <a:t> </a:t>
            </a:r>
            <a:r>
              <a:rPr lang="en-US" sz="2800" b="1" err="1">
                <a:solidFill>
                  <a:srgbClr val="964091"/>
                </a:solidFill>
                <a:latin typeface="Arial"/>
                <a:cs typeface="Arial"/>
              </a:rPr>
              <a:t>odehrálo</a:t>
            </a:r>
            <a:r>
              <a:rPr lang="en-US" sz="2800" b="1">
                <a:solidFill>
                  <a:srgbClr val="964091"/>
                </a:solidFill>
                <a:latin typeface="Arial"/>
                <a:cs typeface="Arial"/>
              </a:rPr>
              <a:t> </a:t>
            </a:r>
            <a:r>
              <a:rPr lang="en-US" sz="2800" b="1" err="1">
                <a:solidFill>
                  <a:srgbClr val="964091"/>
                </a:solidFill>
                <a:latin typeface="Arial"/>
                <a:cs typeface="Arial"/>
              </a:rPr>
              <a:t>špatně</a:t>
            </a:r>
            <a:r>
              <a:rPr lang="en-US" sz="2800" b="1">
                <a:solidFill>
                  <a:srgbClr val="964091"/>
                </a:solidFill>
                <a:latin typeface="Arial"/>
                <a:cs typeface="Arial"/>
              </a:rPr>
              <a:t>?</a:t>
            </a:r>
            <a:endParaRPr lang="en-US" sz="2800" b="1">
              <a:solidFill>
                <a:srgbClr val="000000"/>
              </a:solidFill>
              <a:latin typeface="Arial"/>
              <a:ea typeface="Open Sans"/>
              <a:cs typeface="Arial"/>
            </a:endParaRPr>
          </a:p>
          <a:p>
            <a:endParaRPr lang="en-US" sz="2800" b="1">
              <a:latin typeface="Arial"/>
              <a:ea typeface="Open Sans"/>
              <a:cs typeface="Arial"/>
            </a:endParaRPr>
          </a:p>
          <a:p>
            <a:r>
              <a:rPr lang="en-US" sz="2800" b="1">
                <a:solidFill>
                  <a:srgbClr val="964091"/>
                </a:solidFill>
                <a:latin typeface="Arial"/>
                <a:ea typeface="Open Sans"/>
                <a:cs typeface="Arial"/>
              </a:rPr>
              <a:t>V </a:t>
            </a:r>
            <a:r>
              <a:rPr lang="en-US" sz="2800" b="1" err="1">
                <a:solidFill>
                  <a:srgbClr val="964091"/>
                </a:solidFill>
                <a:latin typeface="Arial"/>
                <a:ea typeface="Open Sans"/>
                <a:cs typeface="Arial"/>
              </a:rPr>
              <a:t>čem</a:t>
            </a:r>
            <a:r>
              <a:rPr lang="en-US" sz="2800" b="1">
                <a:solidFill>
                  <a:srgbClr val="964091"/>
                </a:solidFill>
                <a:latin typeface="Arial"/>
                <a:ea typeface="Open Sans"/>
                <a:cs typeface="Arial"/>
              </a:rPr>
              <a:t> </a:t>
            </a:r>
            <a:r>
              <a:rPr lang="en-US" sz="2800" b="1" err="1">
                <a:solidFill>
                  <a:srgbClr val="964091"/>
                </a:solidFill>
                <a:latin typeface="Arial"/>
                <a:ea typeface="Open Sans"/>
                <a:cs typeface="Arial"/>
              </a:rPr>
              <a:t>vnímáte</a:t>
            </a:r>
            <a:r>
              <a:rPr lang="en-US" sz="2800" b="1">
                <a:solidFill>
                  <a:srgbClr val="964091"/>
                </a:solidFill>
                <a:latin typeface="Arial"/>
                <a:ea typeface="Open Sans"/>
                <a:cs typeface="Arial"/>
              </a:rPr>
              <a:t> </a:t>
            </a:r>
            <a:r>
              <a:rPr lang="en-US" sz="2800" b="1" err="1">
                <a:solidFill>
                  <a:srgbClr val="964091"/>
                </a:solidFill>
                <a:latin typeface="Arial"/>
                <a:ea typeface="Open Sans"/>
                <a:cs typeface="Arial"/>
              </a:rPr>
              <a:t>nedostatky</a:t>
            </a:r>
            <a:r>
              <a:rPr lang="en-US" sz="2800" b="1">
                <a:solidFill>
                  <a:srgbClr val="964091"/>
                </a:solidFill>
                <a:latin typeface="Arial"/>
                <a:ea typeface="Open Sans"/>
                <a:cs typeface="Arial"/>
              </a:rPr>
              <a:t>? </a:t>
            </a:r>
            <a:br>
              <a:rPr lang="en-US" sz="2800" b="1">
                <a:latin typeface="Arial"/>
                <a:cs typeface="Arial"/>
              </a:rPr>
            </a:br>
            <a:br>
              <a:rPr lang="en-US" sz="2800" b="1">
                <a:latin typeface="Arial"/>
                <a:cs typeface="Arial"/>
              </a:rPr>
            </a:br>
            <a:endParaRPr lang="en-US" sz="2800" b="1">
              <a:solidFill>
                <a:srgbClr val="964091"/>
              </a:solidFill>
              <a:latin typeface="Arial"/>
              <a:ea typeface="Open Sans"/>
              <a:cs typeface="Arial"/>
            </a:endParaRPr>
          </a:p>
        </p:txBody>
      </p:sp>
      <p:sp>
        <p:nvSpPr>
          <p:cNvPr id="2" name="Title 1">
            <a:extLst>
              <a:ext uri="{FF2B5EF4-FFF2-40B4-BE49-F238E27FC236}">
                <a16:creationId xmlns:a16="http://schemas.microsoft.com/office/drawing/2014/main" id="{BD0DFEFD-2F3C-9658-BB66-69B0EAA299FB}"/>
              </a:ext>
            </a:extLst>
          </p:cNvPr>
          <p:cNvSpPr txBox="1">
            <a:spLocks/>
          </p:cNvSpPr>
          <p:nvPr/>
        </p:nvSpPr>
        <p:spPr>
          <a:xfrm>
            <a:off x="1137686" y="1711674"/>
            <a:ext cx="8229601" cy="1165242"/>
          </a:xfrm>
          <a:prstGeom prst="rect">
            <a:avLst/>
          </a:prstGeom>
          <a:effectLst/>
        </p:spPr>
        <p:txBody>
          <a:bodyPr vert="horz" lIns="0" tIns="192024" rIns="0" bIns="0" rtlCol="0" anchor="t" anchorCtr="0">
            <a:no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marL="285750" indent="-285750">
              <a:buFont typeface="Wingdings"/>
              <a:buChar char="q"/>
            </a:pPr>
            <a:r>
              <a:rPr lang="en-US" sz="2000" err="1">
                <a:latin typeface="Arial"/>
                <a:ea typeface="Open Sans"/>
                <a:cs typeface="Arial"/>
              </a:rPr>
              <a:t>společná</a:t>
            </a:r>
            <a:r>
              <a:rPr lang="en-US" sz="2000">
                <a:latin typeface="Arial"/>
                <a:ea typeface="Open Sans"/>
                <a:cs typeface="Arial"/>
              </a:rPr>
              <a:t> </a:t>
            </a:r>
            <a:r>
              <a:rPr lang="en-US" sz="2000" err="1">
                <a:latin typeface="Arial"/>
                <a:ea typeface="Open Sans"/>
                <a:cs typeface="Arial"/>
              </a:rPr>
              <a:t>aktivita</a:t>
            </a:r>
            <a:r>
              <a:rPr lang="en-US" sz="2000">
                <a:latin typeface="Arial"/>
                <a:ea typeface="Open Sans"/>
                <a:cs typeface="Arial"/>
              </a:rPr>
              <a:t> s </a:t>
            </a:r>
            <a:r>
              <a:rPr lang="en-US" sz="2000" err="1">
                <a:latin typeface="Arial"/>
                <a:ea typeface="Open Sans"/>
                <a:cs typeface="Arial"/>
              </a:rPr>
              <a:t>nástrojem</a:t>
            </a:r>
            <a:r>
              <a:rPr lang="en-US" sz="2000">
                <a:latin typeface="Arial"/>
                <a:ea typeface="Open Sans"/>
                <a:cs typeface="Arial"/>
              </a:rPr>
              <a:t> MIRO</a:t>
            </a:r>
          </a:p>
          <a:p>
            <a:pPr marL="285750" indent="-285750">
              <a:buFont typeface="Wingdings"/>
              <a:buChar char="q"/>
            </a:pPr>
            <a:r>
              <a:rPr lang="en-US" sz="2000" err="1">
                <a:latin typeface="Arial"/>
                <a:ea typeface="Open Sans"/>
                <a:cs typeface="Arial"/>
              </a:rPr>
              <a:t>na</a:t>
            </a:r>
            <a:r>
              <a:rPr lang="en-US" sz="2000">
                <a:latin typeface="Arial"/>
                <a:ea typeface="Open Sans"/>
                <a:cs typeface="Arial"/>
              </a:rPr>
              <a:t> </a:t>
            </a:r>
            <a:r>
              <a:rPr lang="en-US" sz="2000" err="1">
                <a:latin typeface="Arial"/>
                <a:ea typeface="Open Sans"/>
                <a:cs typeface="Arial"/>
              </a:rPr>
              <a:t>lepíky</a:t>
            </a:r>
            <a:r>
              <a:rPr lang="en-US" sz="2000">
                <a:latin typeface="Arial"/>
                <a:ea typeface="Open Sans"/>
                <a:cs typeface="Arial"/>
              </a:rPr>
              <a:t> </a:t>
            </a:r>
            <a:r>
              <a:rPr lang="en-US" sz="2000" err="1">
                <a:latin typeface="Arial"/>
                <a:ea typeface="Open Sans"/>
                <a:cs typeface="Arial"/>
              </a:rPr>
              <a:t>napište</a:t>
            </a:r>
            <a:r>
              <a:rPr lang="en-US" sz="2000">
                <a:latin typeface="Arial"/>
                <a:ea typeface="Open Sans"/>
                <a:cs typeface="Arial"/>
              </a:rPr>
              <a:t> </a:t>
            </a:r>
            <a:r>
              <a:rPr lang="en-US" sz="2000" err="1">
                <a:latin typeface="Arial"/>
                <a:ea typeface="Open Sans"/>
                <a:cs typeface="Arial"/>
              </a:rPr>
              <a:t>své</a:t>
            </a:r>
            <a:r>
              <a:rPr lang="en-US" sz="2000">
                <a:latin typeface="Arial"/>
                <a:ea typeface="Open Sans"/>
                <a:cs typeface="Arial"/>
              </a:rPr>
              <a:t> </a:t>
            </a:r>
            <a:r>
              <a:rPr lang="en-US" sz="2000" err="1">
                <a:latin typeface="Arial"/>
                <a:ea typeface="Open Sans"/>
                <a:cs typeface="Arial"/>
              </a:rPr>
              <a:t>postřehy</a:t>
            </a:r>
            <a:r>
              <a:rPr lang="en-US" sz="2000">
                <a:latin typeface="Arial"/>
                <a:ea typeface="Open Sans"/>
                <a:cs typeface="Arial"/>
              </a:rPr>
              <a:t> a </a:t>
            </a:r>
            <a:r>
              <a:rPr lang="en-US" sz="2000" err="1">
                <a:latin typeface="Arial"/>
                <a:ea typeface="Open Sans"/>
                <a:cs typeface="Arial"/>
              </a:rPr>
              <a:t>vložte</a:t>
            </a:r>
            <a:r>
              <a:rPr lang="en-US" sz="2000">
                <a:latin typeface="Arial"/>
                <a:ea typeface="Open Sans"/>
                <a:cs typeface="Arial"/>
              </a:rPr>
              <a:t> je </a:t>
            </a:r>
            <a:r>
              <a:rPr lang="en-US" sz="2000" err="1">
                <a:latin typeface="Arial"/>
                <a:ea typeface="Open Sans"/>
                <a:cs typeface="Arial"/>
              </a:rPr>
              <a:t>na</a:t>
            </a:r>
            <a:r>
              <a:rPr lang="en-US" sz="2000">
                <a:latin typeface="Arial"/>
                <a:ea typeface="Open Sans"/>
                <a:cs typeface="Arial"/>
              </a:rPr>
              <a:t> </a:t>
            </a:r>
            <a:r>
              <a:rPr lang="en-US" sz="2000" err="1">
                <a:latin typeface="Arial"/>
                <a:ea typeface="Open Sans"/>
                <a:cs typeface="Arial"/>
              </a:rPr>
              <a:t>virtuální</a:t>
            </a:r>
            <a:r>
              <a:rPr lang="en-US" sz="2000">
                <a:latin typeface="Arial"/>
                <a:ea typeface="Open Sans"/>
                <a:cs typeface="Arial"/>
              </a:rPr>
              <a:t> </a:t>
            </a:r>
            <a:r>
              <a:rPr lang="en-US" sz="2000" err="1">
                <a:latin typeface="Arial"/>
                <a:ea typeface="Open Sans"/>
                <a:cs typeface="Arial"/>
              </a:rPr>
              <a:t>nástěnku</a:t>
            </a:r>
            <a:endParaRPr lang="en-US" sz="2000">
              <a:latin typeface="Arial"/>
              <a:ea typeface="Open Sans"/>
              <a:cs typeface="Arial"/>
            </a:endParaRPr>
          </a:p>
          <a:p>
            <a:pPr marL="285750" indent="-285750">
              <a:buFont typeface="Wingdings"/>
              <a:buChar char="q"/>
            </a:pPr>
            <a:r>
              <a:rPr lang="en-US" sz="2000" err="1">
                <a:latin typeface="Arial"/>
                <a:ea typeface="Open Sans"/>
                <a:cs typeface="Arial"/>
              </a:rPr>
              <a:t>následně</a:t>
            </a:r>
            <a:r>
              <a:rPr lang="en-US" sz="2000">
                <a:latin typeface="Arial"/>
                <a:ea typeface="Open Sans"/>
                <a:cs typeface="Arial"/>
              </a:rPr>
              <a:t> </a:t>
            </a:r>
            <a:r>
              <a:rPr lang="en-US" sz="2000" err="1">
                <a:latin typeface="Arial"/>
                <a:ea typeface="Open Sans"/>
                <a:cs typeface="Arial"/>
              </a:rPr>
              <a:t>si</a:t>
            </a:r>
            <a:r>
              <a:rPr lang="en-US" sz="2000">
                <a:latin typeface="Arial"/>
                <a:ea typeface="Open Sans"/>
                <a:cs typeface="Arial"/>
              </a:rPr>
              <a:t> o tom </a:t>
            </a:r>
            <a:r>
              <a:rPr lang="en-US" sz="2000" err="1">
                <a:latin typeface="Arial"/>
                <a:ea typeface="Open Sans"/>
                <a:cs typeface="Arial"/>
              </a:rPr>
              <a:t>budeme</a:t>
            </a:r>
            <a:r>
              <a:rPr lang="en-US" sz="2000">
                <a:latin typeface="Arial"/>
                <a:ea typeface="Open Sans"/>
                <a:cs typeface="Arial"/>
              </a:rPr>
              <a:t> </a:t>
            </a:r>
            <a:r>
              <a:rPr lang="en-US" sz="2000" err="1">
                <a:latin typeface="Arial"/>
                <a:ea typeface="Open Sans"/>
                <a:cs typeface="Arial"/>
              </a:rPr>
              <a:t>společně</a:t>
            </a:r>
            <a:r>
              <a:rPr lang="en-US" sz="2000">
                <a:latin typeface="Arial"/>
                <a:ea typeface="Open Sans"/>
                <a:cs typeface="Arial"/>
              </a:rPr>
              <a:t> </a:t>
            </a:r>
            <a:r>
              <a:rPr lang="en-US" sz="2000" err="1">
                <a:latin typeface="Arial"/>
                <a:ea typeface="Open Sans"/>
                <a:cs typeface="Arial"/>
              </a:rPr>
              <a:t>povídat</a:t>
            </a:r>
            <a:endParaRPr lang="en-US" sz="2000">
              <a:latin typeface="Arial"/>
              <a:ea typeface="Open Sans"/>
              <a:cs typeface="Arial"/>
            </a:endParaRPr>
          </a:p>
          <a:p>
            <a:pPr marL="285750" indent="-285750">
              <a:buFont typeface="Wingdings"/>
              <a:buChar char="q"/>
            </a:pPr>
            <a:endParaRPr lang="en-US" sz="1600">
              <a:latin typeface="Arial"/>
              <a:ea typeface="Open Sans"/>
              <a:cs typeface="Arial"/>
            </a:endParaRPr>
          </a:p>
        </p:txBody>
      </p:sp>
    </p:spTree>
    <p:extLst>
      <p:ext uri="{BB962C8B-B14F-4D97-AF65-F5344CB8AC3E}">
        <p14:creationId xmlns:p14="http://schemas.microsoft.com/office/powerpoint/2010/main" val="41256580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77D25848-1567-205A-4155-F6D97A709F4B}"/>
              </a:ext>
            </a:extLst>
          </p:cNvPr>
          <p:cNvSpPr>
            <a:spLocks noGrp="1"/>
          </p:cNvSpPr>
          <p:nvPr>
            <p:ph type="title"/>
          </p:nvPr>
        </p:nvSpPr>
        <p:spPr>
          <a:xfrm>
            <a:off x="633414" y="910491"/>
            <a:ext cx="3758364" cy="1861285"/>
          </a:xfrm>
        </p:spPr>
        <p:txBody>
          <a:bodyPr/>
          <a:lstStyle/>
          <a:p>
            <a:r>
              <a:rPr lang="en-US" err="1">
                <a:latin typeface="+mn-lt"/>
                <a:cs typeface="Arial"/>
              </a:rPr>
              <a:t>Definice</a:t>
            </a:r>
            <a:r>
              <a:rPr lang="en-US">
                <a:latin typeface="+mn-lt"/>
                <a:cs typeface="Arial"/>
              </a:rPr>
              <a:t> </a:t>
            </a:r>
            <a:r>
              <a:rPr lang="en-US" err="1">
                <a:latin typeface="+mn-lt"/>
                <a:cs typeface="Arial"/>
              </a:rPr>
              <a:t>genderově</a:t>
            </a:r>
            <a:r>
              <a:rPr lang="en-US">
                <a:latin typeface="+mn-lt"/>
                <a:cs typeface="Arial"/>
              </a:rPr>
              <a:t> </a:t>
            </a:r>
            <a:r>
              <a:rPr lang="en-US" err="1">
                <a:latin typeface="+mn-lt"/>
                <a:cs typeface="Arial"/>
              </a:rPr>
              <a:t>podmíněného</a:t>
            </a:r>
            <a:r>
              <a:rPr lang="en-US">
                <a:latin typeface="+mn-lt"/>
                <a:cs typeface="Arial"/>
              </a:rPr>
              <a:t> </a:t>
            </a:r>
            <a:r>
              <a:rPr lang="en-US" err="1">
                <a:latin typeface="+mn-lt"/>
                <a:cs typeface="Arial"/>
              </a:rPr>
              <a:t>násilí</a:t>
            </a:r>
            <a:endParaRPr lang="cs-CZ" err="1">
              <a:latin typeface="+mn-lt"/>
            </a:endParaRPr>
          </a:p>
        </p:txBody>
      </p:sp>
      <p:sp>
        <p:nvSpPr>
          <p:cNvPr id="8" name="TextBox 7">
            <a:extLst>
              <a:ext uri="{FF2B5EF4-FFF2-40B4-BE49-F238E27FC236}">
                <a16:creationId xmlns:a16="http://schemas.microsoft.com/office/drawing/2014/main" id="{1D838718-1526-6F4B-9C31-A14C9ED6875E}"/>
              </a:ext>
            </a:extLst>
          </p:cNvPr>
          <p:cNvSpPr txBox="1"/>
          <p:nvPr/>
        </p:nvSpPr>
        <p:spPr>
          <a:xfrm>
            <a:off x="5874202" y="344821"/>
            <a:ext cx="5920153" cy="5854873"/>
          </a:xfrm>
          <a:prstGeom prst="rect">
            <a:avLst/>
          </a:prstGeom>
          <a:noFill/>
        </p:spPr>
        <p:txBody>
          <a:bodyPr wrap="square" lIns="0" tIns="45720" rIns="0" bIns="45720" rtlCol="0" anchor="t">
            <a:spAutoFit/>
          </a:bodyPr>
          <a:lstStyle/>
          <a:p>
            <a:pPr>
              <a:lnSpc>
                <a:spcPct val="150000"/>
              </a:lnSpc>
            </a:pPr>
            <a:r>
              <a:rPr lang="en-US" sz="2000" err="1">
                <a:solidFill>
                  <a:srgbClr val="112A40"/>
                </a:solidFill>
                <a:ea typeface="+mn-lt"/>
                <a:cs typeface="+mn-lt"/>
              </a:rPr>
              <a:t>Genderově</a:t>
            </a:r>
            <a:r>
              <a:rPr lang="en-US" sz="2000">
                <a:solidFill>
                  <a:srgbClr val="112A40"/>
                </a:solidFill>
                <a:ea typeface="+mn-lt"/>
                <a:cs typeface="+mn-lt"/>
              </a:rPr>
              <a:t> </a:t>
            </a:r>
            <a:r>
              <a:rPr lang="en-US" sz="2000" err="1">
                <a:solidFill>
                  <a:srgbClr val="112A40"/>
                </a:solidFill>
                <a:ea typeface="+mn-lt"/>
                <a:cs typeface="+mn-lt"/>
              </a:rPr>
              <a:t>podmíněné</a:t>
            </a:r>
            <a:r>
              <a:rPr lang="en-US" sz="2000">
                <a:solidFill>
                  <a:srgbClr val="112A40"/>
                </a:solidFill>
                <a:ea typeface="+mn-lt"/>
                <a:cs typeface="+mn-lt"/>
              </a:rPr>
              <a:t> </a:t>
            </a:r>
            <a:r>
              <a:rPr lang="en-US" sz="2000" err="1">
                <a:solidFill>
                  <a:srgbClr val="112A40"/>
                </a:solidFill>
                <a:ea typeface="+mn-lt"/>
                <a:cs typeface="+mn-lt"/>
              </a:rPr>
              <a:t>násilí</a:t>
            </a:r>
            <a:r>
              <a:rPr lang="en-US" sz="2000">
                <a:solidFill>
                  <a:srgbClr val="112A40"/>
                </a:solidFill>
                <a:ea typeface="+mn-lt"/>
                <a:cs typeface="+mn-lt"/>
              </a:rPr>
              <a:t> </a:t>
            </a:r>
            <a:r>
              <a:rPr lang="en-US" sz="2000" err="1">
                <a:solidFill>
                  <a:srgbClr val="112A40"/>
                </a:solidFill>
                <a:ea typeface="+mn-lt"/>
                <a:cs typeface="+mn-lt"/>
              </a:rPr>
              <a:t>může</a:t>
            </a:r>
            <a:r>
              <a:rPr lang="en-US" sz="2000">
                <a:solidFill>
                  <a:srgbClr val="112A40"/>
                </a:solidFill>
                <a:ea typeface="+mn-lt"/>
                <a:cs typeface="+mn-lt"/>
              </a:rPr>
              <a:t> </a:t>
            </a:r>
            <a:r>
              <a:rPr lang="en-US" sz="2000" err="1">
                <a:solidFill>
                  <a:srgbClr val="112A40"/>
                </a:solidFill>
                <a:ea typeface="+mn-lt"/>
                <a:cs typeface="+mn-lt"/>
              </a:rPr>
              <a:t>být</a:t>
            </a:r>
            <a:r>
              <a:rPr lang="en-US" sz="2000">
                <a:solidFill>
                  <a:srgbClr val="112A40"/>
                </a:solidFill>
                <a:ea typeface="+mn-lt"/>
                <a:cs typeface="+mn-lt"/>
              </a:rPr>
              <a:t> </a:t>
            </a:r>
            <a:r>
              <a:rPr lang="en-US" sz="2000" b="1" err="1">
                <a:solidFill>
                  <a:srgbClr val="112A40"/>
                </a:solidFill>
                <a:ea typeface="+mn-lt"/>
                <a:cs typeface="+mn-lt"/>
              </a:rPr>
              <a:t>sexuální</a:t>
            </a:r>
            <a:r>
              <a:rPr lang="en-US" sz="2000" b="1">
                <a:solidFill>
                  <a:srgbClr val="112A40"/>
                </a:solidFill>
                <a:ea typeface="+mn-lt"/>
                <a:cs typeface="+mn-lt"/>
              </a:rPr>
              <a:t>, </a:t>
            </a:r>
            <a:r>
              <a:rPr lang="en-US" sz="2000" b="1" err="1">
                <a:solidFill>
                  <a:srgbClr val="112A40"/>
                </a:solidFill>
                <a:ea typeface="+mn-lt"/>
                <a:cs typeface="+mn-lt"/>
              </a:rPr>
              <a:t>fyzické</a:t>
            </a:r>
            <a:r>
              <a:rPr lang="en-US" sz="2000" b="1">
                <a:solidFill>
                  <a:srgbClr val="112A40"/>
                </a:solidFill>
                <a:ea typeface="+mn-lt"/>
                <a:cs typeface="+mn-lt"/>
              </a:rPr>
              <a:t>, </a:t>
            </a:r>
            <a:r>
              <a:rPr lang="en-US" sz="2000" b="1" err="1">
                <a:solidFill>
                  <a:srgbClr val="112A40"/>
                </a:solidFill>
                <a:ea typeface="+mn-lt"/>
                <a:cs typeface="+mn-lt"/>
              </a:rPr>
              <a:t>verbální</a:t>
            </a:r>
            <a:r>
              <a:rPr lang="en-US" sz="2000" b="1">
                <a:solidFill>
                  <a:srgbClr val="112A40"/>
                </a:solidFill>
                <a:ea typeface="+mn-lt"/>
                <a:cs typeface="+mn-lt"/>
              </a:rPr>
              <a:t>, </a:t>
            </a:r>
            <a:r>
              <a:rPr lang="en-US" sz="2000" b="1" err="1">
                <a:solidFill>
                  <a:srgbClr val="112A40"/>
                </a:solidFill>
                <a:ea typeface="+mn-lt"/>
                <a:cs typeface="+mn-lt"/>
              </a:rPr>
              <a:t>psychické</a:t>
            </a:r>
            <a:r>
              <a:rPr lang="en-US" sz="2000">
                <a:solidFill>
                  <a:srgbClr val="112A40"/>
                </a:solidFill>
                <a:ea typeface="+mn-lt"/>
                <a:cs typeface="+mn-lt"/>
              </a:rPr>
              <a:t> (</a:t>
            </a:r>
            <a:r>
              <a:rPr lang="en-US" sz="2000" err="1">
                <a:solidFill>
                  <a:srgbClr val="112A40"/>
                </a:solidFill>
                <a:ea typeface="+mn-lt"/>
                <a:cs typeface="+mn-lt"/>
              </a:rPr>
              <a:t>emocionální</a:t>
            </a:r>
            <a:r>
              <a:rPr lang="en-US" sz="2000">
                <a:solidFill>
                  <a:srgbClr val="112A40"/>
                </a:solidFill>
                <a:ea typeface="+mn-lt"/>
                <a:cs typeface="+mn-lt"/>
              </a:rPr>
              <a:t>) </a:t>
            </a:r>
            <a:r>
              <a:rPr lang="en-US" sz="2000" err="1">
                <a:solidFill>
                  <a:srgbClr val="112A40"/>
                </a:solidFill>
                <a:ea typeface="+mn-lt"/>
                <a:cs typeface="+mn-lt"/>
              </a:rPr>
              <a:t>nebo</a:t>
            </a:r>
            <a:r>
              <a:rPr lang="en-US" sz="2000">
                <a:solidFill>
                  <a:srgbClr val="112A40"/>
                </a:solidFill>
                <a:ea typeface="+mn-lt"/>
                <a:cs typeface="+mn-lt"/>
              </a:rPr>
              <a:t> </a:t>
            </a:r>
            <a:r>
              <a:rPr lang="en-US" sz="2000" b="1" err="1">
                <a:solidFill>
                  <a:srgbClr val="112A40"/>
                </a:solidFill>
                <a:ea typeface="+mn-lt"/>
                <a:cs typeface="+mn-lt"/>
              </a:rPr>
              <a:t>socioekonomické</a:t>
            </a:r>
            <a:r>
              <a:rPr lang="en-US" sz="2000">
                <a:solidFill>
                  <a:srgbClr val="112A40"/>
                </a:solidFill>
                <a:ea typeface="+mn-lt"/>
                <a:cs typeface="+mn-lt"/>
              </a:rPr>
              <a:t> a </a:t>
            </a:r>
            <a:r>
              <a:rPr lang="en-US" sz="2000" err="1">
                <a:solidFill>
                  <a:srgbClr val="112A40"/>
                </a:solidFill>
                <a:ea typeface="+mn-lt"/>
                <a:cs typeface="+mn-lt"/>
              </a:rPr>
              <a:t>může</a:t>
            </a:r>
            <a:r>
              <a:rPr lang="en-US" sz="2000">
                <a:solidFill>
                  <a:srgbClr val="112A40"/>
                </a:solidFill>
                <a:ea typeface="+mn-lt"/>
                <a:cs typeface="+mn-lt"/>
              </a:rPr>
              <a:t> </a:t>
            </a:r>
            <a:r>
              <a:rPr lang="en-US" sz="2000" err="1">
                <a:solidFill>
                  <a:srgbClr val="112A40"/>
                </a:solidFill>
                <a:ea typeface="+mn-lt"/>
                <a:cs typeface="+mn-lt"/>
              </a:rPr>
              <a:t>mít</a:t>
            </a:r>
            <a:r>
              <a:rPr lang="en-US" sz="2000">
                <a:solidFill>
                  <a:srgbClr val="112A40"/>
                </a:solidFill>
                <a:ea typeface="+mn-lt"/>
                <a:cs typeface="+mn-lt"/>
              </a:rPr>
              <a:t> </a:t>
            </a:r>
            <a:r>
              <a:rPr lang="en-US" sz="2000" err="1">
                <a:solidFill>
                  <a:srgbClr val="112A40"/>
                </a:solidFill>
                <a:ea typeface="+mn-lt"/>
                <a:cs typeface="+mn-lt"/>
              </a:rPr>
              <a:t>mnoho</a:t>
            </a:r>
            <a:r>
              <a:rPr lang="en-US" sz="2000">
                <a:solidFill>
                  <a:srgbClr val="112A40"/>
                </a:solidFill>
                <a:ea typeface="+mn-lt"/>
                <a:cs typeface="+mn-lt"/>
              </a:rPr>
              <a:t> </a:t>
            </a:r>
            <a:r>
              <a:rPr lang="en-US" sz="2000" err="1">
                <a:solidFill>
                  <a:srgbClr val="112A40"/>
                </a:solidFill>
                <a:ea typeface="+mn-lt"/>
                <a:cs typeface="+mn-lt"/>
              </a:rPr>
              <a:t>podob</a:t>
            </a:r>
            <a:r>
              <a:rPr lang="en-US" sz="2000">
                <a:solidFill>
                  <a:srgbClr val="112A40"/>
                </a:solidFill>
                <a:ea typeface="+mn-lt"/>
                <a:cs typeface="+mn-lt"/>
              </a:rPr>
              <a:t>. Od </a:t>
            </a:r>
            <a:r>
              <a:rPr lang="en-US" sz="2000" err="1">
                <a:solidFill>
                  <a:srgbClr val="112A40"/>
                </a:solidFill>
                <a:ea typeface="+mn-lt"/>
                <a:cs typeface="+mn-lt"/>
              </a:rPr>
              <a:t>slovního</a:t>
            </a:r>
            <a:r>
              <a:rPr lang="en-US" sz="2000">
                <a:solidFill>
                  <a:srgbClr val="112A40"/>
                </a:solidFill>
                <a:ea typeface="+mn-lt"/>
                <a:cs typeface="+mn-lt"/>
              </a:rPr>
              <a:t> </a:t>
            </a:r>
            <a:r>
              <a:rPr lang="en-US" sz="2000" err="1">
                <a:solidFill>
                  <a:srgbClr val="112A40"/>
                </a:solidFill>
                <a:ea typeface="+mn-lt"/>
                <a:cs typeface="+mn-lt"/>
              </a:rPr>
              <a:t>násilí</a:t>
            </a:r>
            <a:r>
              <a:rPr lang="en-US" sz="2000">
                <a:solidFill>
                  <a:srgbClr val="112A40"/>
                </a:solidFill>
                <a:ea typeface="+mn-lt"/>
                <a:cs typeface="+mn-lt"/>
              </a:rPr>
              <a:t> a </a:t>
            </a:r>
            <a:r>
              <a:rPr lang="en-US" sz="2000" err="1">
                <a:solidFill>
                  <a:srgbClr val="112A40"/>
                </a:solidFill>
                <a:ea typeface="+mn-lt"/>
                <a:cs typeface="+mn-lt"/>
              </a:rPr>
              <a:t>nenávistných</a:t>
            </a:r>
            <a:r>
              <a:rPr lang="en-US" sz="2000">
                <a:solidFill>
                  <a:srgbClr val="112A40"/>
                </a:solidFill>
                <a:ea typeface="+mn-lt"/>
                <a:cs typeface="+mn-lt"/>
              </a:rPr>
              <a:t> </a:t>
            </a:r>
            <a:r>
              <a:rPr lang="en-US" sz="2000" err="1">
                <a:solidFill>
                  <a:srgbClr val="112A40"/>
                </a:solidFill>
                <a:ea typeface="+mn-lt"/>
                <a:cs typeface="+mn-lt"/>
              </a:rPr>
              <a:t>projevů</a:t>
            </a:r>
            <a:r>
              <a:rPr lang="en-US" sz="2000">
                <a:solidFill>
                  <a:srgbClr val="112A40"/>
                </a:solidFill>
                <a:ea typeface="+mn-lt"/>
                <a:cs typeface="+mn-lt"/>
              </a:rPr>
              <a:t> </a:t>
            </a:r>
            <a:r>
              <a:rPr lang="en-US" sz="2000" err="1">
                <a:solidFill>
                  <a:srgbClr val="112A40"/>
                </a:solidFill>
                <a:ea typeface="+mn-lt"/>
                <a:cs typeface="+mn-lt"/>
              </a:rPr>
              <a:t>na</a:t>
            </a:r>
            <a:r>
              <a:rPr lang="en-US" sz="2000">
                <a:solidFill>
                  <a:srgbClr val="112A40"/>
                </a:solidFill>
                <a:ea typeface="+mn-lt"/>
                <a:cs typeface="+mn-lt"/>
              </a:rPr>
              <a:t> </a:t>
            </a:r>
            <a:r>
              <a:rPr lang="en-US" sz="2000" err="1">
                <a:solidFill>
                  <a:srgbClr val="112A40"/>
                </a:solidFill>
                <a:ea typeface="+mn-lt"/>
                <a:cs typeface="+mn-lt"/>
              </a:rPr>
              <a:t>internetu</a:t>
            </a:r>
            <a:r>
              <a:rPr lang="en-US" sz="2000">
                <a:solidFill>
                  <a:srgbClr val="112A40"/>
                </a:solidFill>
                <a:ea typeface="+mn-lt"/>
                <a:cs typeface="+mn-lt"/>
              </a:rPr>
              <a:t> </a:t>
            </a:r>
            <a:r>
              <a:rPr lang="en-US" sz="2000" err="1">
                <a:solidFill>
                  <a:srgbClr val="112A40"/>
                </a:solidFill>
                <a:ea typeface="+mn-lt"/>
                <a:cs typeface="+mn-lt"/>
              </a:rPr>
              <a:t>až</a:t>
            </a:r>
            <a:r>
              <a:rPr lang="en-US" sz="2000">
                <a:solidFill>
                  <a:srgbClr val="112A40"/>
                </a:solidFill>
                <a:ea typeface="+mn-lt"/>
                <a:cs typeface="+mn-lt"/>
              </a:rPr>
              <a:t> po </a:t>
            </a:r>
            <a:r>
              <a:rPr lang="en-US" sz="2000" err="1">
                <a:solidFill>
                  <a:srgbClr val="112A40"/>
                </a:solidFill>
                <a:ea typeface="+mn-lt"/>
                <a:cs typeface="+mn-lt"/>
              </a:rPr>
              <a:t>znásilnění</a:t>
            </a:r>
            <a:r>
              <a:rPr lang="en-US" sz="2000">
                <a:solidFill>
                  <a:srgbClr val="112A40"/>
                </a:solidFill>
                <a:ea typeface="+mn-lt"/>
                <a:cs typeface="+mn-lt"/>
              </a:rPr>
              <a:t> </a:t>
            </a:r>
            <a:r>
              <a:rPr lang="en-US" sz="2000" err="1">
                <a:solidFill>
                  <a:srgbClr val="112A40"/>
                </a:solidFill>
                <a:ea typeface="+mn-lt"/>
                <a:cs typeface="+mn-lt"/>
              </a:rPr>
              <a:t>nebo</a:t>
            </a:r>
            <a:r>
              <a:rPr lang="en-US" sz="2000">
                <a:solidFill>
                  <a:srgbClr val="112A40"/>
                </a:solidFill>
                <a:ea typeface="+mn-lt"/>
                <a:cs typeface="+mn-lt"/>
              </a:rPr>
              <a:t> </a:t>
            </a:r>
            <a:r>
              <a:rPr lang="en-US" sz="2000" err="1">
                <a:solidFill>
                  <a:srgbClr val="112A40"/>
                </a:solidFill>
                <a:ea typeface="+mn-lt"/>
                <a:cs typeface="+mn-lt"/>
              </a:rPr>
              <a:t>vraždu</a:t>
            </a:r>
            <a:r>
              <a:rPr lang="en-US" sz="2000">
                <a:solidFill>
                  <a:srgbClr val="112A40"/>
                </a:solidFill>
                <a:ea typeface="+mn-lt"/>
                <a:cs typeface="+mn-lt"/>
              </a:rPr>
              <a:t>.</a:t>
            </a:r>
            <a:endParaRPr lang="en-US" sz="2000" i="1">
              <a:solidFill>
                <a:srgbClr val="000000"/>
              </a:solidFill>
              <a:ea typeface="+mn-lt"/>
              <a:cs typeface="Arial"/>
              <a:hlinkClick r:id="" action="ppaction://noaction">
                <a:extLst>
                  <a:ext uri="{A12FA001-AC4F-418D-AE19-62706E023703}">
                    <ahyp:hlinkClr xmlns:ahyp="http://schemas.microsoft.com/office/drawing/2018/hyperlinkcolor" val="tx"/>
                  </a:ext>
                </a:extLst>
              </a:hlinkClick>
            </a:endParaRPr>
          </a:p>
          <a:p>
            <a:pPr>
              <a:lnSpc>
                <a:spcPct val="150000"/>
              </a:lnSpc>
            </a:pPr>
            <a:br>
              <a:rPr lang="en-US" sz="2000">
                <a:ea typeface="Open Sans" charset="0"/>
                <a:cs typeface="Arial" panose="020B0604020202020204" pitchFamily="34" charset="0"/>
              </a:rPr>
            </a:br>
            <a:r>
              <a:rPr lang="en-US" sz="2000" err="1">
                <a:solidFill>
                  <a:srgbClr val="112A40"/>
                </a:solidFill>
                <a:ea typeface="Open Sans"/>
                <a:cs typeface="Open Sans"/>
              </a:rPr>
              <a:t>Může</a:t>
            </a:r>
            <a:r>
              <a:rPr lang="en-US" sz="2000">
                <a:solidFill>
                  <a:srgbClr val="112A40"/>
                </a:solidFill>
                <a:ea typeface="+mn-lt"/>
                <a:cs typeface="+mn-lt"/>
              </a:rPr>
              <a:t> se ho </a:t>
            </a:r>
            <a:r>
              <a:rPr lang="en-US" sz="2000" err="1">
                <a:solidFill>
                  <a:srgbClr val="112A40"/>
                </a:solidFill>
                <a:ea typeface="+mn-lt"/>
                <a:cs typeface="+mn-lt"/>
              </a:rPr>
              <a:t>dopustit</a:t>
            </a:r>
            <a:r>
              <a:rPr lang="en-US" sz="2000">
                <a:solidFill>
                  <a:srgbClr val="112A40"/>
                </a:solidFill>
                <a:ea typeface="+mn-lt"/>
                <a:cs typeface="+mn-lt"/>
              </a:rPr>
              <a:t> </a:t>
            </a:r>
            <a:r>
              <a:rPr lang="en-US" sz="2000" err="1">
                <a:solidFill>
                  <a:srgbClr val="112A40"/>
                </a:solidFill>
                <a:ea typeface="+mn-lt"/>
                <a:cs typeface="+mn-lt"/>
              </a:rPr>
              <a:t>kdokoli</a:t>
            </a:r>
            <a:r>
              <a:rPr lang="en-US" sz="2000">
                <a:solidFill>
                  <a:srgbClr val="112A40"/>
                </a:solidFill>
                <a:ea typeface="+mn-lt"/>
                <a:cs typeface="+mn-lt"/>
              </a:rPr>
              <a:t>: </a:t>
            </a:r>
            <a:r>
              <a:rPr lang="en-US" sz="2000" b="1" err="1">
                <a:solidFill>
                  <a:srgbClr val="112A40"/>
                </a:solidFill>
                <a:ea typeface="+mn-lt"/>
                <a:cs typeface="+mn-lt"/>
              </a:rPr>
              <a:t>současný</a:t>
            </a:r>
            <a:r>
              <a:rPr lang="en-US" sz="2000" b="1">
                <a:solidFill>
                  <a:srgbClr val="112A40"/>
                </a:solidFill>
                <a:ea typeface="+mn-lt"/>
                <a:cs typeface="+mn-lt"/>
              </a:rPr>
              <a:t>*á </a:t>
            </a:r>
            <a:r>
              <a:rPr lang="en-US" sz="2000" b="1" err="1">
                <a:solidFill>
                  <a:srgbClr val="112A40"/>
                </a:solidFill>
                <a:ea typeface="+mn-lt"/>
                <a:cs typeface="+mn-lt"/>
              </a:rPr>
              <a:t>nebo</a:t>
            </a:r>
            <a:r>
              <a:rPr lang="en-US" sz="2000" b="1">
                <a:solidFill>
                  <a:srgbClr val="112A40"/>
                </a:solidFill>
                <a:ea typeface="+mn-lt"/>
                <a:cs typeface="+mn-lt"/>
              </a:rPr>
              <a:t> </a:t>
            </a:r>
            <a:r>
              <a:rPr lang="en-US" sz="2000" b="1" err="1">
                <a:solidFill>
                  <a:srgbClr val="112A40"/>
                </a:solidFill>
                <a:ea typeface="+mn-lt"/>
                <a:cs typeface="+mn-lt"/>
              </a:rPr>
              <a:t>bývalý</a:t>
            </a:r>
            <a:r>
              <a:rPr lang="en-US" sz="2000" b="1">
                <a:solidFill>
                  <a:srgbClr val="112A40"/>
                </a:solidFill>
                <a:ea typeface="+mn-lt"/>
                <a:cs typeface="+mn-lt"/>
              </a:rPr>
              <a:t>*á partner*ka, </a:t>
            </a:r>
            <a:r>
              <a:rPr lang="en-US" sz="2000" b="1" err="1">
                <a:solidFill>
                  <a:srgbClr val="112A40"/>
                </a:solidFill>
                <a:ea typeface="+mn-lt"/>
                <a:cs typeface="+mn-lt"/>
              </a:rPr>
              <a:t>manžel</a:t>
            </a:r>
            <a:r>
              <a:rPr lang="en-US" sz="2000" b="1">
                <a:solidFill>
                  <a:srgbClr val="112A40"/>
                </a:solidFill>
                <a:ea typeface="+mn-lt"/>
                <a:cs typeface="+mn-lt"/>
              </a:rPr>
              <a:t>*ka, </a:t>
            </a:r>
            <a:r>
              <a:rPr lang="en-US" sz="2000" b="1" err="1">
                <a:solidFill>
                  <a:srgbClr val="112A40"/>
                </a:solidFill>
                <a:ea typeface="+mn-lt"/>
                <a:cs typeface="+mn-lt"/>
              </a:rPr>
              <a:t>člen</a:t>
            </a:r>
            <a:r>
              <a:rPr lang="en-US" sz="2000" b="1">
                <a:solidFill>
                  <a:srgbClr val="112A40"/>
                </a:solidFill>
                <a:ea typeface="+mn-lt"/>
                <a:cs typeface="+mn-lt"/>
              </a:rPr>
              <a:t>*ka </a:t>
            </a:r>
            <a:r>
              <a:rPr lang="en-US" sz="2000" b="1" err="1">
                <a:solidFill>
                  <a:srgbClr val="112A40"/>
                </a:solidFill>
                <a:ea typeface="+mn-lt"/>
                <a:cs typeface="+mn-lt"/>
              </a:rPr>
              <a:t>rodiny</a:t>
            </a:r>
            <a:r>
              <a:rPr lang="en-US" sz="2000" b="1">
                <a:solidFill>
                  <a:srgbClr val="112A40"/>
                </a:solidFill>
                <a:ea typeface="+mn-lt"/>
                <a:cs typeface="+mn-lt"/>
              </a:rPr>
              <a:t>, </a:t>
            </a:r>
            <a:r>
              <a:rPr lang="en-US" sz="2000" b="1" err="1">
                <a:solidFill>
                  <a:srgbClr val="112A40"/>
                </a:solidFill>
                <a:ea typeface="+mn-lt"/>
                <a:cs typeface="+mn-lt"/>
              </a:rPr>
              <a:t>nadřízený</a:t>
            </a:r>
            <a:r>
              <a:rPr lang="en-US" sz="2000" b="1">
                <a:solidFill>
                  <a:srgbClr val="112A40"/>
                </a:solidFill>
                <a:ea typeface="+mn-lt"/>
                <a:cs typeface="+mn-lt"/>
              </a:rPr>
              <a:t>*á, </a:t>
            </a:r>
            <a:r>
              <a:rPr lang="en-US" sz="2000" b="1" err="1">
                <a:solidFill>
                  <a:srgbClr val="112A40"/>
                </a:solidFill>
                <a:ea typeface="+mn-lt"/>
                <a:cs typeface="+mn-lt"/>
              </a:rPr>
              <a:t>kolega</a:t>
            </a:r>
            <a:r>
              <a:rPr lang="en-US" sz="2000" b="1">
                <a:solidFill>
                  <a:srgbClr val="112A40"/>
                </a:solidFill>
                <a:ea typeface="+mn-lt"/>
                <a:cs typeface="+mn-lt"/>
              </a:rPr>
              <a:t>*</a:t>
            </a:r>
            <a:r>
              <a:rPr lang="en-US" sz="2000" b="1" err="1">
                <a:solidFill>
                  <a:srgbClr val="112A40"/>
                </a:solidFill>
                <a:ea typeface="+mn-lt"/>
                <a:cs typeface="+mn-lt"/>
              </a:rPr>
              <a:t>yně</a:t>
            </a:r>
            <a:r>
              <a:rPr lang="en-US" sz="2000" b="1">
                <a:solidFill>
                  <a:srgbClr val="112A40"/>
                </a:solidFill>
                <a:ea typeface="+mn-lt"/>
                <a:cs typeface="+mn-lt"/>
              </a:rPr>
              <a:t>, </a:t>
            </a:r>
            <a:r>
              <a:rPr lang="en-US" sz="2000" b="1" err="1">
                <a:solidFill>
                  <a:srgbClr val="112A40"/>
                </a:solidFill>
                <a:ea typeface="+mn-lt"/>
                <a:cs typeface="+mn-lt"/>
              </a:rPr>
              <a:t>spolužáci</a:t>
            </a:r>
            <a:r>
              <a:rPr lang="en-US" sz="2000" b="1">
                <a:solidFill>
                  <a:srgbClr val="112A40"/>
                </a:solidFill>
                <a:ea typeface="+mn-lt"/>
                <a:cs typeface="+mn-lt"/>
              </a:rPr>
              <a:t>*</a:t>
            </a:r>
            <a:r>
              <a:rPr lang="en-US" sz="2000" b="1" err="1">
                <a:solidFill>
                  <a:srgbClr val="112A40"/>
                </a:solidFill>
                <a:ea typeface="+mn-lt"/>
                <a:cs typeface="+mn-lt"/>
              </a:rPr>
              <a:t>ačky</a:t>
            </a:r>
            <a:r>
              <a:rPr lang="en-US" sz="2000" b="1">
                <a:solidFill>
                  <a:srgbClr val="112A40"/>
                </a:solidFill>
                <a:ea typeface="+mn-lt"/>
                <a:cs typeface="+mn-lt"/>
              </a:rPr>
              <a:t>, </a:t>
            </a:r>
            <a:r>
              <a:rPr lang="en-US" sz="2000" b="1" err="1">
                <a:solidFill>
                  <a:srgbClr val="112A40"/>
                </a:solidFill>
                <a:ea typeface="+mn-lt"/>
                <a:cs typeface="+mn-lt"/>
              </a:rPr>
              <a:t>kamarádi</a:t>
            </a:r>
            <a:r>
              <a:rPr lang="en-US" sz="2000" b="1">
                <a:solidFill>
                  <a:srgbClr val="112A40"/>
                </a:solidFill>
                <a:ea typeface="+mn-lt"/>
                <a:cs typeface="+mn-lt"/>
              </a:rPr>
              <a:t>*</a:t>
            </a:r>
            <a:r>
              <a:rPr lang="en-US" sz="2000" b="1" err="1">
                <a:solidFill>
                  <a:srgbClr val="112A40"/>
                </a:solidFill>
                <a:ea typeface="+mn-lt"/>
                <a:cs typeface="+mn-lt"/>
              </a:rPr>
              <a:t>ky</a:t>
            </a:r>
            <a:r>
              <a:rPr lang="en-US" sz="2000" b="1">
                <a:solidFill>
                  <a:srgbClr val="112A40"/>
                </a:solidFill>
                <a:ea typeface="+mn-lt"/>
                <a:cs typeface="+mn-lt"/>
              </a:rPr>
              <a:t>, </a:t>
            </a:r>
            <a:r>
              <a:rPr lang="en-US" sz="2000" b="1" err="1">
                <a:solidFill>
                  <a:srgbClr val="112A40"/>
                </a:solidFill>
                <a:ea typeface="+mn-lt"/>
                <a:cs typeface="+mn-lt"/>
              </a:rPr>
              <a:t>neznámá</a:t>
            </a:r>
            <a:r>
              <a:rPr lang="en-US" sz="2000" b="1">
                <a:solidFill>
                  <a:srgbClr val="112A40"/>
                </a:solidFill>
                <a:ea typeface="+mn-lt"/>
                <a:cs typeface="+mn-lt"/>
              </a:rPr>
              <a:t> </a:t>
            </a:r>
            <a:r>
              <a:rPr lang="en-US" sz="2000" b="1" err="1">
                <a:solidFill>
                  <a:srgbClr val="112A40"/>
                </a:solidFill>
                <a:ea typeface="+mn-lt"/>
                <a:cs typeface="+mn-lt"/>
              </a:rPr>
              <a:t>osoba</a:t>
            </a:r>
            <a:r>
              <a:rPr lang="en-US" sz="2000">
                <a:solidFill>
                  <a:srgbClr val="112A40"/>
                </a:solidFill>
                <a:ea typeface="+mn-lt"/>
                <a:cs typeface="+mn-lt"/>
              </a:rPr>
              <a:t> </a:t>
            </a:r>
            <a:r>
              <a:rPr lang="en-US" sz="2000" err="1">
                <a:solidFill>
                  <a:srgbClr val="112A40"/>
                </a:solidFill>
                <a:ea typeface="+mn-lt"/>
                <a:cs typeface="+mn-lt"/>
              </a:rPr>
              <a:t>nebo</a:t>
            </a:r>
            <a:r>
              <a:rPr lang="en-US" sz="2000">
                <a:solidFill>
                  <a:srgbClr val="112A40"/>
                </a:solidFill>
                <a:ea typeface="+mn-lt"/>
                <a:cs typeface="+mn-lt"/>
              </a:rPr>
              <a:t> </a:t>
            </a:r>
            <a:r>
              <a:rPr lang="en-US" sz="2000" err="1">
                <a:solidFill>
                  <a:srgbClr val="112A40"/>
                </a:solidFill>
                <a:ea typeface="+mn-lt"/>
                <a:cs typeface="+mn-lt"/>
              </a:rPr>
              <a:t>lidé</a:t>
            </a:r>
            <a:r>
              <a:rPr lang="en-US" sz="2000">
                <a:solidFill>
                  <a:srgbClr val="112A40"/>
                </a:solidFill>
                <a:ea typeface="+mn-lt"/>
                <a:cs typeface="+mn-lt"/>
              </a:rPr>
              <a:t>, </a:t>
            </a:r>
            <a:r>
              <a:rPr lang="en-US" sz="2000" err="1">
                <a:solidFill>
                  <a:srgbClr val="112A40"/>
                </a:solidFill>
                <a:ea typeface="+mn-lt"/>
                <a:cs typeface="+mn-lt"/>
              </a:rPr>
              <a:t>kteří</a:t>
            </a:r>
            <a:r>
              <a:rPr lang="en-US" sz="2000">
                <a:solidFill>
                  <a:srgbClr val="112A40"/>
                </a:solidFill>
                <a:ea typeface="+mn-lt"/>
                <a:cs typeface="+mn-lt"/>
              </a:rPr>
              <a:t> </a:t>
            </a:r>
            <a:r>
              <a:rPr lang="en-US" sz="2000" err="1">
                <a:solidFill>
                  <a:srgbClr val="112A40"/>
                </a:solidFill>
                <a:ea typeface="+mn-lt"/>
                <a:cs typeface="+mn-lt"/>
              </a:rPr>
              <a:t>jednají</a:t>
            </a:r>
            <a:r>
              <a:rPr lang="en-US" sz="2000">
                <a:solidFill>
                  <a:srgbClr val="112A40"/>
                </a:solidFill>
                <a:ea typeface="+mn-lt"/>
                <a:cs typeface="+mn-lt"/>
              </a:rPr>
              <a:t> </a:t>
            </a:r>
            <a:r>
              <a:rPr lang="en-US" sz="2000" err="1">
                <a:solidFill>
                  <a:srgbClr val="112A40"/>
                </a:solidFill>
                <a:ea typeface="+mn-lt"/>
                <a:cs typeface="+mn-lt"/>
              </a:rPr>
              <a:t>jménem</a:t>
            </a:r>
            <a:r>
              <a:rPr lang="en-US" sz="2000">
                <a:solidFill>
                  <a:srgbClr val="112A40"/>
                </a:solidFill>
                <a:ea typeface="+mn-lt"/>
                <a:cs typeface="+mn-lt"/>
              </a:rPr>
              <a:t> </a:t>
            </a:r>
            <a:r>
              <a:rPr lang="en-US" sz="2000" err="1">
                <a:solidFill>
                  <a:srgbClr val="112A40"/>
                </a:solidFill>
                <a:ea typeface="+mn-lt"/>
                <a:cs typeface="+mn-lt"/>
              </a:rPr>
              <a:t>kulturních</a:t>
            </a:r>
            <a:r>
              <a:rPr lang="en-US" sz="2000">
                <a:solidFill>
                  <a:srgbClr val="112A40"/>
                </a:solidFill>
                <a:ea typeface="+mn-lt"/>
                <a:cs typeface="+mn-lt"/>
              </a:rPr>
              <a:t>, </a:t>
            </a:r>
            <a:r>
              <a:rPr lang="en-US" sz="2000" err="1">
                <a:solidFill>
                  <a:srgbClr val="112A40"/>
                </a:solidFill>
                <a:ea typeface="+mn-lt"/>
                <a:cs typeface="+mn-lt"/>
              </a:rPr>
              <a:t>náboženských</a:t>
            </a:r>
            <a:r>
              <a:rPr lang="en-US" sz="2000">
                <a:solidFill>
                  <a:srgbClr val="112A40"/>
                </a:solidFill>
                <a:ea typeface="+mn-lt"/>
                <a:cs typeface="+mn-lt"/>
              </a:rPr>
              <a:t>, </a:t>
            </a:r>
            <a:r>
              <a:rPr lang="en-US" sz="2000" err="1">
                <a:solidFill>
                  <a:srgbClr val="112A40"/>
                </a:solidFill>
                <a:ea typeface="+mn-lt"/>
                <a:cs typeface="+mn-lt"/>
              </a:rPr>
              <a:t>státních</a:t>
            </a:r>
            <a:r>
              <a:rPr lang="en-US" sz="2000">
                <a:solidFill>
                  <a:srgbClr val="112A40"/>
                </a:solidFill>
                <a:ea typeface="+mn-lt"/>
                <a:cs typeface="+mn-lt"/>
              </a:rPr>
              <a:t> </a:t>
            </a:r>
            <a:r>
              <a:rPr lang="en-US" sz="2000" err="1">
                <a:solidFill>
                  <a:srgbClr val="112A40"/>
                </a:solidFill>
                <a:ea typeface="+mn-lt"/>
                <a:cs typeface="+mn-lt"/>
              </a:rPr>
              <a:t>nebo</a:t>
            </a:r>
            <a:r>
              <a:rPr lang="en-US" sz="2000">
                <a:solidFill>
                  <a:srgbClr val="112A40"/>
                </a:solidFill>
                <a:ea typeface="+mn-lt"/>
                <a:cs typeface="+mn-lt"/>
              </a:rPr>
              <a:t> </a:t>
            </a:r>
            <a:r>
              <a:rPr lang="en-US" sz="2000" err="1">
                <a:solidFill>
                  <a:srgbClr val="112A40"/>
                </a:solidFill>
                <a:ea typeface="+mn-lt"/>
                <a:cs typeface="+mn-lt"/>
              </a:rPr>
              <a:t>stranických</a:t>
            </a:r>
            <a:r>
              <a:rPr lang="en-US" sz="2000">
                <a:solidFill>
                  <a:srgbClr val="112A40"/>
                </a:solidFill>
                <a:ea typeface="+mn-lt"/>
                <a:cs typeface="+mn-lt"/>
              </a:rPr>
              <a:t> </a:t>
            </a:r>
            <a:r>
              <a:rPr lang="en-US" sz="2000" err="1">
                <a:solidFill>
                  <a:srgbClr val="112A40"/>
                </a:solidFill>
                <a:ea typeface="+mn-lt"/>
                <a:cs typeface="+mn-lt"/>
              </a:rPr>
              <a:t>institucí</a:t>
            </a:r>
            <a:r>
              <a:rPr lang="en-US" sz="2000">
                <a:solidFill>
                  <a:srgbClr val="112A40"/>
                </a:solidFill>
                <a:ea typeface="+mn-lt"/>
                <a:cs typeface="+mn-lt"/>
              </a:rPr>
              <a:t>.</a:t>
            </a:r>
            <a:br>
              <a:rPr lang="en-US" sz="2000" i="1">
                <a:ea typeface="Open Sans" charset="0"/>
                <a:cs typeface="Arial" panose="020B0604020202020204" pitchFamily="34" charset="0"/>
              </a:rPr>
            </a:br>
            <a:r>
              <a:rPr lang="en-US" sz="1100" i="1" err="1">
                <a:solidFill>
                  <a:srgbClr val="000000"/>
                </a:solidFill>
                <a:ea typeface="Open Sans"/>
                <a:cs typeface="Arial"/>
              </a:rPr>
              <a:t>Zdroj</a:t>
            </a:r>
            <a:r>
              <a:rPr lang="en-US" sz="1100" i="1">
                <a:solidFill>
                  <a:srgbClr val="000000"/>
                </a:solidFill>
                <a:ea typeface="Open Sans"/>
                <a:cs typeface="Arial"/>
              </a:rPr>
              <a:t>: </a:t>
            </a:r>
            <a:r>
              <a:rPr lang="en-US" sz="1100" i="1">
                <a:solidFill>
                  <a:srgbClr val="000000"/>
                </a:solidFill>
                <a:ea typeface="Open Sans"/>
                <a:cs typeface="Arial"/>
                <a:hlinkClick r:id="rId3"/>
              </a:rPr>
              <a:t>Rada Evropy</a:t>
            </a:r>
            <a:endParaRPr lang="en-US" sz="1100" i="1">
              <a:solidFill>
                <a:srgbClr val="000000"/>
              </a:solidFill>
              <a:ea typeface="Open Sans"/>
              <a:cs typeface="Arial"/>
              <a:hlinkClick r:id="" action="ppaction://noaction">
                <a:extLst>
                  <a:ext uri="{A12FA001-AC4F-418D-AE19-62706E023703}">
                    <ahyp:hlinkClr xmlns:ahyp="http://schemas.microsoft.com/office/drawing/2018/hyperlinkcolor" val="tx"/>
                  </a:ext>
                </a:extLst>
              </a:hlinkClick>
            </a:endParaRPr>
          </a:p>
        </p:txBody>
      </p:sp>
      <p:sp>
        <p:nvSpPr>
          <p:cNvPr id="9" name="TextBox 7">
            <a:extLst>
              <a:ext uri="{FF2B5EF4-FFF2-40B4-BE49-F238E27FC236}">
                <a16:creationId xmlns:a16="http://schemas.microsoft.com/office/drawing/2014/main" id="{4B5AAD33-FC38-59DE-5494-25AA7D02DEB1}"/>
              </a:ext>
            </a:extLst>
          </p:cNvPr>
          <p:cNvSpPr txBox="1"/>
          <p:nvPr/>
        </p:nvSpPr>
        <p:spPr>
          <a:xfrm>
            <a:off x="633414" y="2321112"/>
            <a:ext cx="4005498" cy="3259418"/>
          </a:xfrm>
          <a:prstGeom prst="rect">
            <a:avLst/>
          </a:prstGeom>
          <a:noFill/>
        </p:spPr>
        <p:txBody>
          <a:bodyPr wrap="square" lIns="0" tIns="45720" rIns="0" bIns="45720" rtlCol="0" anchor="t">
            <a:spAutoFit/>
          </a:bodyPr>
          <a:lstStyle/>
          <a:p>
            <a:pPr>
              <a:lnSpc>
                <a:spcPct val="130000"/>
              </a:lnSpc>
            </a:pPr>
            <a:r>
              <a:rPr lang="en-US" sz="2000" err="1">
                <a:solidFill>
                  <a:srgbClr val="112A40"/>
                </a:solidFill>
                <a:ea typeface="+mn-lt"/>
                <a:cs typeface="+mn-lt"/>
              </a:rPr>
              <a:t>Genderově</a:t>
            </a:r>
            <a:r>
              <a:rPr lang="en-US" sz="2000">
                <a:solidFill>
                  <a:srgbClr val="112A40"/>
                </a:solidFill>
                <a:ea typeface="+mn-lt"/>
                <a:cs typeface="+mn-lt"/>
              </a:rPr>
              <a:t> </a:t>
            </a:r>
            <a:r>
              <a:rPr lang="en-US" sz="2000" err="1">
                <a:solidFill>
                  <a:srgbClr val="112A40"/>
                </a:solidFill>
                <a:ea typeface="+mn-lt"/>
                <a:cs typeface="+mn-lt"/>
              </a:rPr>
              <a:t>podmíněným</a:t>
            </a:r>
            <a:r>
              <a:rPr lang="en-US" sz="2000">
                <a:solidFill>
                  <a:srgbClr val="112A40"/>
                </a:solidFill>
                <a:ea typeface="+mn-lt"/>
                <a:cs typeface="+mn-lt"/>
              </a:rPr>
              <a:t> </a:t>
            </a:r>
            <a:r>
              <a:rPr lang="en-US" sz="2000" err="1">
                <a:solidFill>
                  <a:srgbClr val="112A40"/>
                </a:solidFill>
                <a:ea typeface="+mn-lt"/>
                <a:cs typeface="+mn-lt"/>
              </a:rPr>
              <a:t>násilím</a:t>
            </a:r>
            <a:r>
              <a:rPr lang="en-US" sz="2000">
                <a:solidFill>
                  <a:srgbClr val="112A40"/>
                </a:solidFill>
                <a:ea typeface="+mn-lt"/>
                <a:cs typeface="+mn-lt"/>
              </a:rPr>
              <a:t> se </a:t>
            </a:r>
            <a:r>
              <a:rPr lang="en-US" sz="2000" err="1">
                <a:solidFill>
                  <a:srgbClr val="112A40"/>
                </a:solidFill>
                <a:ea typeface="+mn-lt"/>
                <a:cs typeface="+mn-lt"/>
              </a:rPr>
              <a:t>rozumí</a:t>
            </a:r>
            <a:r>
              <a:rPr lang="en-US" sz="2000">
                <a:solidFill>
                  <a:srgbClr val="112A40"/>
                </a:solidFill>
                <a:ea typeface="+mn-lt"/>
                <a:cs typeface="+mn-lt"/>
              </a:rPr>
              <a:t> </a:t>
            </a:r>
            <a:r>
              <a:rPr lang="en-US" sz="2000" b="1" err="1">
                <a:solidFill>
                  <a:srgbClr val="112A40"/>
                </a:solidFill>
                <a:ea typeface="+mn-lt"/>
                <a:cs typeface="+mn-lt"/>
              </a:rPr>
              <a:t>veškeré</a:t>
            </a:r>
            <a:r>
              <a:rPr lang="en-US" sz="2000" b="1">
                <a:solidFill>
                  <a:srgbClr val="112A40"/>
                </a:solidFill>
                <a:ea typeface="+mn-lt"/>
                <a:cs typeface="+mn-lt"/>
              </a:rPr>
              <a:t> </a:t>
            </a:r>
            <a:r>
              <a:rPr lang="en-US" sz="2000" b="1" err="1">
                <a:solidFill>
                  <a:srgbClr val="112A40"/>
                </a:solidFill>
                <a:ea typeface="+mn-lt"/>
                <a:cs typeface="+mn-lt"/>
              </a:rPr>
              <a:t>projevy</a:t>
            </a:r>
            <a:r>
              <a:rPr lang="en-US" sz="2000" b="1">
                <a:solidFill>
                  <a:srgbClr val="112A40"/>
                </a:solidFill>
                <a:ea typeface="+mn-lt"/>
                <a:cs typeface="+mn-lt"/>
              </a:rPr>
              <a:t> </a:t>
            </a:r>
            <a:r>
              <a:rPr lang="en-US" sz="2000" b="1" err="1">
                <a:solidFill>
                  <a:srgbClr val="112A40"/>
                </a:solidFill>
                <a:ea typeface="+mn-lt"/>
                <a:cs typeface="+mn-lt"/>
              </a:rPr>
              <a:t>fyzického</a:t>
            </a:r>
            <a:r>
              <a:rPr lang="en-US" sz="2000" b="1">
                <a:solidFill>
                  <a:srgbClr val="112A40"/>
                </a:solidFill>
                <a:ea typeface="+mn-lt"/>
                <a:cs typeface="+mn-lt"/>
              </a:rPr>
              <a:t>, </a:t>
            </a:r>
            <a:r>
              <a:rPr lang="en-US" sz="2000" b="1" err="1">
                <a:solidFill>
                  <a:srgbClr val="112A40"/>
                </a:solidFill>
                <a:ea typeface="+mn-lt"/>
                <a:cs typeface="+mn-lt"/>
              </a:rPr>
              <a:t>sexuálního</a:t>
            </a:r>
            <a:r>
              <a:rPr lang="en-US" sz="2000" b="1">
                <a:solidFill>
                  <a:srgbClr val="112A40"/>
                </a:solidFill>
                <a:ea typeface="+mn-lt"/>
                <a:cs typeface="+mn-lt"/>
              </a:rPr>
              <a:t>, </a:t>
            </a:r>
            <a:r>
              <a:rPr lang="en-US" sz="2000" b="1" err="1">
                <a:solidFill>
                  <a:srgbClr val="112A40"/>
                </a:solidFill>
                <a:ea typeface="+mn-lt"/>
                <a:cs typeface="+mn-lt"/>
              </a:rPr>
              <a:t>psychického</a:t>
            </a:r>
            <a:r>
              <a:rPr lang="en-US" sz="2000" b="1">
                <a:solidFill>
                  <a:srgbClr val="112A40"/>
                </a:solidFill>
                <a:ea typeface="+mn-lt"/>
                <a:cs typeface="+mn-lt"/>
              </a:rPr>
              <a:t>, </a:t>
            </a:r>
            <a:r>
              <a:rPr lang="en-US" sz="2000" b="1" err="1">
                <a:solidFill>
                  <a:srgbClr val="112A40"/>
                </a:solidFill>
                <a:ea typeface="+mn-lt"/>
                <a:cs typeface="+mn-lt"/>
              </a:rPr>
              <a:t>ekonomického</a:t>
            </a:r>
            <a:r>
              <a:rPr lang="en-US" sz="2000" b="1">
                <a:solidFill>
                  <a:srgbClr val="112A40"/>
                </a:solidFill>
                <a:ea typeface="+mn-lt"/>
                <a:cs typeface="+mn-lt"/>
              </a:rPr>
              <a:t> </a:t>
            </a:r>
            <a:r>
              <a:rPr lang="en-US" sz="2000" b="1" err="1">
                <a:solidFill>
                  <a:srgbClr val="112A40"/>
                </a:solidFill>
                <a:ea typeface="+mn-lt"/>
                <a:cs typeface="+mn-lt"/>
              </a:rPr>
              <a:t>či</a:t>
            </a:r>
            <a:r>
              <a:rPr lang="en-US" sz="2000" b="1">
                <a:solidFill>
                  <a:srgbClr val="112A40"/>
                </a:solidFill>
                <a:ea typeface="+mn-lt"/>
                <a:cs typeface="+mn-lt"/>
              </a:rPr>
              <a:t> </a:t>
            </a:r>
            <a:r>
              <a:rPr lang="en-US" sz="2000" b="1" err="1">
                <a:solidFill>
                  <a:srgbClr val="112A40"/>
                </a:solidFill>
                <a:ea typeface="+mn-lt"/>
                <a:cs typeface="+mn-lt"/>
              </a:rPr>
              <a:t>jiného</a:t>
            </a:r>
            <a:r>
              <a:rPr lang="en-US" sz="2000" b="1">
                <a:solidFill>
                  <a:srgbClr val="112A40"/>
                </a:solidFill>
                <a:ea typeface="+mn-lt"/>
                <a:cs typeface="+mn-lt"/>
              </a:rPr>
              <a:t> </a:t>
            </a:r>
            <a:r>
              <a:rPr lang="en-US" sz="2000" b="1" err="1">
                <a:solidFill>
                  <a:srgbClr val="112A40"/>
                </a:solidFill>
                <a:ea typeface="+mn-lt"/>
                <a:cs typeface="+mn-lt"/>
              </a:rPr>
              <a:t>násilí</a:t>
            </a:r>
            <a:r>
              <a:rPr lang="en-US" sz="2000" b="1">
                <a:solidFill>
                  <a:srgbClr val="112A40"/>
                </a:solidFill>
                <a:ea typeface="+mn-lt"/>
                <a:cs typeface="+mn-lt"/>
              </a:rPr>
              <a:t>,</a:t>
            </a:r>
            <a:r>
              <a:rPr lang="en-US" sz="2000">
                <a:solidFill>
                  <a:srgbClr val="112A40"/>
                </a:solidFill>
                <a:ea typeface="+mn-lt"/>
                <a:cs typeface="+mn-lt"/>
              </a:rPr>
              <a:t> </a:t>
            </a:r>
            <a:r>
              <a:rPr lang="en-US" sz="2000" err="1">
                <a:solidFill>
                  <a:srgbClr val="112A40"/>
                </a:solidFill>
                <a:ea typeface="+mn-lt"/>
                <a:cs typeface="+mn-lt"/>
              </a:rPr>
              <a:t>které</a:t>
            </a:r>
            <a:r>
              <a:rPr lang="en-US" sz="2000">
                <a:solidFill>
                  <a:srgbClr val="112A40"/>
                </a:solidFill>
                <a:ea typeface="+mn-lt"/>
                <a:cs typeface="+mn-lt"/>
              </a:rPr>
              <a:t> </a:t>
            </a:r>
            <a:r>
              <a:rPr lang="en-US" sz="2000" err="1">
                <a:solidFill>
                  <a:srgbClr val="112A40"/>
                </a:solidFill>
                <a:ea typeface="+mn-lt"/>
                <a:cs typeface="+mn-lt"/>
              </a:rPr>
              <a:t>jsou</a:t>
            </a:r>
            <a:r>
              <a:rPr lang="en-US" sz="2000">
                <a:solidFill>
                  <a:srgbClr val="112A40"/>
                </a:solidFill>
                <a:ea typeface="+mn-lt"/>
                <a:cs typeface="+mn-lt"/>
              </a:rPr>
              <a:t> </a:t>
            </a:r>
            <a:r>
              <a:rPr lang="en-US" sz="2000" err="1">
                <a:solidFill>
                  <a:srgbClr val="112A40"/>
                </a:solidFill>
                <a:ea typeface="+mn-lt"/>
                <a:cs typeface="+mn-lt"/>
              </a:rPr>
              <a:t>cíleny</a:t>
            </a:r>
            <a:r>
              <a:rPr lang="en-US" sz="2000">
                <a:solidFill>
                  <a:srgbClr val="112A40"/>
                </a:solidFill>
                <a:ea typeface="+mn-lt"/>
                <a:cs typeface="+mn-lt"/>
              </a:rPr>
              <a:t> </a:t>
            </a:r>
            <a:r>
              <a:rPr lang="en-US" sz="2000" err="1">
                <a:solidFill>
                  <a:srgbClr val="112A40"/>
                </a:solidFill>
                <a:ea typeface="+mn-lt"/>
                <a:cs typeface="+mn-lt"/>
              </a:rPr>
              <a:t>na</a:t>
            </a:r>
            <a:r>
              <a:rPr lang="en-US" sz="2000">
                <a:solidFill>
                  <a:srgbClr val="112A40"/>
                </a:solidFill>
                <a:ea typeface="+mn-lt"/>
                <a:cs typeface="+mn-lt"/>
              </a:rPr>
              <a:t> </a:t>
            </a:r>
            <a:r>
              <a:rPr lang="en-US" sz="2000" b="1" err="1">
                <a:solidFill>
                  <a:srgbClr val="112A40"/>
                </a:solidFill>
                <a:ea typeface="+mn-lt"/>
                <a:cs typeface="+mn-lt"/>
              </a:rPr>
              <a:t>ženy</a:t>
            </a:r>
            <a:r>
              <a:rPr lang="en-US" sz="2000" b="1">
                <a:solidFill>
                  <a:srgbClr val="112A40"/>
                </a:solidFill>
                <a:ea typeface="+mn-lt"/>
                <a:cs typeface="+mn-lt"/>
              </a:rPr>
              <a:t>, </a:t>
            </a:r>
            <a:r>
              <a:rPr lang="en-US" sz="2000" b="1" err="1">
                <a:solidFill>
                  <a:srgbClr val="112A40"/>
                </a:solidFill>
                <a:ea typeface="+mn-lt"/>
                <a:cs typeface="+mn-lt"/>
              </a:rPr>
              <a:t>muže</a:t>
            </a:r>
            <a:r>
              <a:rPr lang="en-US" sz="2000" b="1">
                <a:solidFill>
                  <a:srgbClr val="112A40"/>
                </a:solidFill>
                <a:ea typeface="+mn-lt"/>
                <a:cs typeface="+mn-lt"/>
              </a:rPr>
              <a:t> a </a:t>
            </a:r>
            <a:r>
              <a:rPr lang="en-US" sz="2000" b="1" err="1">
                <a:solidFill>
                  <a:srgbClr val="112A40"/>
                </a:solidFill>
                <a:ea typeface="+mn-lt"/>
                <a:cs typeface="+mn-lt"/>
              </a:rPr>
              <a:t>nebinární</a:t>
            </a:r>
            <a:r>
              <a:rPr lang="en-US" sz="2000" b="1">
                <a:solidFill>
                  <a:srgbClr val="112A40"/>
                </a:solidFill>
                <a:ea typeface="+mn-lt"/>
                <a:cs typeface="+mn-lt"/>
              </a:rPr>
              <a:t> </a:t>
            </a:r>
            <a:r>
              <a:rPr lang="en-US" sz="2000" b="1" err="1">
                <a:solidFill>
                  <a:srgbClr val="112A40"/>
                </a:solidFill>
                <a:ea typeface="+mn-lt"/>
                <a:cs typeface="+mn-lt"/>
              </a:rPr>
              <a:t>osoby</a:t>
            </a:r>
            <a:r>
              <a:rPr lang="en-US" sz="2000" b="1">
                <a:solidFill>
                  <a:srgbClr val="112A40"/>
                </a:solidFill>
                <a:ea typeface="+mn-lt"/>
                <a:cs typeface="+mn-lt"/>
              </a:rPr>
              <a:t>, z </a:t>
            </a:r>
            <a:r>
              <a:rPr lang="en-US" sz="2000" b="1" err="1">
                <a:solidFill>
                  <a:srgbClr val="112A40"/>
                </a:solidFill>
                <a:ea typeface="+mn-lt"/>
                <a:cs typeface="+mn-lt"/>
              </a:rPr>
              <a:t>důvodu</a:t>
            </a:r>
            <a:r>
              <a:rPr lang="en-US" sz="2000" b="1">
                <a:solidFill>
                  <a:srgbClr val="112A40"/>
                </a:solidFill>
                <a:ea typeface="+mn-lt"/>
                <a:cs typeface="+mn-lt"/>
              </a:rPr>
              <a:t> </a:t>
            </a:r>
            <a:r>
              <a:rPr lang="en-US" sz="2000" b="1" err="1">
                <a:solidFill>
                  <a:srgbClr val="112A40"/>
                </a:solidFill>
                <a:ea typeface="+mn-lt"/>
                <a:cs typeface="+mn-lt"/>
              </a:rPr>
              <a:t>jejich</a:t>
            </a:r>
            <a:r>
              <a:rPr lang="en-US" sz="2000" b="1">
                <a:solidFill>
                  <a:srgbClr val="112A40"/>
                </a:solidFill>
                <a:ea typeface="+mn-lt"/>
                <a:cs typeface="+mn-lt"/>
              </a:rPr>
              <a:t> </a:t>
            </a:r>
            <a:r>
              <a:rPr lang="en-US" sz="2000" b="1" err="1">
                <a:solidFill>
                  <a:srgbClr val="112A40"/>
                </a:solidFill>
                <a:ea typeface="+mn-lt"/>
                <a:cs typeface="+mn-lt"/>
              </a:rPr>
              <a:t>genderové</a:t>
            </a:r>
            <a:r>
              <a:rPr lang="en-US" sz="2000" b="1">
                <a:solidFill>
                  <a:srgbClr val="112A40"/>
                </a:solidFill>
                <a:ea typeface="+mn-lt"/>
                <a:cs typeface="+mn-lt"/>
              </a:rPr>
              <a:t> identity</a:t>
            </a:r>
            <a:r>
              <a:rPr lang="en-US" sz="2000">
                <a:solidFill>
                  <a:srgbClr val="112A40"/>
                </a:solidFill>
                <a:ea typeface="+mn-lt"/>
                <a:cs typeface="+mn-lt"/>
              </a:rPr>
              <a:t>.</a:t>
            </a:r>
            <a:endParaRPr lang="cs-CZ">
              <a:solidFill>
                <a:srgbClr val="112A40"/>
              </a:solidFill>
              <a:ea typeface="+mn-lt"/>
              <a:cs typeface="+mn-lt"/>
            </a:endParaRPr>
          </a:p>
        </p:txBody>
      </p:sp>
    </p:spTree>
    <p:extLst>
      <p:ext uri="{BB962C8B-B14F-4D97-AF65-F5344CB8AC3E}">
        <p14:creationId xmlns:p14="http://schemas.microsoft.com/office/powerpoint/2010/main" val="19142608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9557E7D-D0B1-5CC1-8842-76D9EE7ECA2F}"/>
              </a:ext>
            </a:extLst>
          </p:cNvPr>
          <p:cNvSpPr/>
          <p:nvPr/>
        </p:nvSpPr>
        <p:spPr>
          <a:xfrm>
            <a:off x="5254718" y="0"/>
            <a:ext cx="6937282" cy="6858000"/>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0" rIns="251999" bIns="288000" numCol="1" spcCol="0" rtlCol="0" fromWordArt="0" anchor="b" anchorCtr="0" forceAA="0" compatLnSpc="1">
            <a:prstTxWarp prst="textNoShape">
              <a:avLst/>
            </a:prstTxWarp>
            <a:noAutofit/>
          </a:bodyPr>
          <a:lstStyle/>
          <a:p>
            <a:endParaRPr lang="en-US" sz="1000">
              <a:solidFill>
                <a:schemeClr val="bg1"/>
              </a:solidFill>
              <a:cs typeface="Arial" panose="020B0604020202020204" pitchFamily="34" charset="0"/>
            </a:endParaRPr>
          </a:p>
        </p:txBody>
      </p:sp>
      <p:sp>
        <p:nvSpPr>
          <p:cNvPr id="8" name="Title 1">
            <a:extLst>
              <a:ext uri="{FF2B5EF4-FFF2-40B4-BE49-F238E27FC236}">
                <a16:creationId xmlns:a16="http://schemas.microsoft.com/office/drawing/2014/main" id="{CD225D96-FC9A-50F6-767B-063B2418966E}"/>
              </a:ext>
            </a:extLst>
          </p:cNvPr>
          <p:cNvSpPr txBox="1">
            <a:spLocks/>
          </p:cNvSpPr>
          <p:nvPr/>
        </p:nvSpPr>
        <p:spPr>
          <a:xfrm>
            <a:off x="574047" y="875753"/>
            <a:ext cx="4538622" cy="542183"/>
          </a:xfrm>
          <a:prstGeom prst="rect">
            <a:avLst/>
          </a:prstGeom>
          <a:effectLst/>
        </p:spPr>
        <p:txBody>
          <a:bodyPr vert="horz" lIns="0" tIns="192024" rIns="0" bIns="0" rtlCol="0" anchor="t" anchorCtr="0">
            <a:normAutofit fontScale="82500" lnSpcReduction="20000"/>
          </a:bodyPr>
          <a:lstStyle>
            <a:lvl1pPr algn="l" defTabSz="914318" rtl="0" eaLnBrk="1" latinLnBrk="0" hangingPunct="1">
              <a:lnSpc>
                <a:spcPct val="90000"/>
              </a:lnSpc>
              <a:spcBef>
                <a:spcPct val="0"/>
              </a:spcBef>
              <a:buNone/>
              <a:defRPr sz="32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pPr>
              <a:lnSpc>
                <a:spcPct val="100000"/>
              </a:lnSpc>
            </a:pPr>
            <a:endParaRPr lang="en-US">
              <a:latin typeface="+mn-lt"/>
            </a:endParaRPr>
          </a:p>
        </p:txBody>
      </p:sp>
      <p:sp>
        <p:nvSpPr>
          <p:cNvPr id="9" name="TextBox 8">
            <a:extLst>
              <a:ext uri="{FF2B5EF4-FFF2-40B4-BE49-F238E27FC236}">
                <a16:creationId xmlns:a16="http://schemas.microsoft.com/office/drawing/2014/main" id="{C191F190-B178-37C8-2970-3FD6586A6C11}"/>
              </a:ext>
            </a:extLst>
          </p:cNvPr>
          <p:cNvSpPr txBox="1"/>
          <p:nvPr/>
        </p:nvSpPr>
        <p:spPr>
          <a:xfrm>
            <a:off x="5668675" y="1383889"/>
            <a:ext cx="6269789" cy="4109330"/>
          </a:xfrm>
          <a:prstGeom prst="rect">
            <a:avLst/>
          </a:prstGeom>
          <a:noFill/>
        </p:spPr>
        <p:txBody>
          <a:bodyPr wrap="square" lIns="0" tIns="45720" rIns="0" bIns="45720" rtlCol="0" anchor="t">
            <a:spAutoFit/>
          </a:bodyPr>
          <a:lstStyle/>
          <a:p>
            <a:pPr marL="342900" indent="-342900">
              <a:lnSpc>
                <a:spcPct val="150000"/>
              </a:lnSpc>
              <a:buFont typeface="Wingdings" panose="05000000000000000000" pitchFamily="2" charset="2"/>
              <a:buChar char="q"/>
            </a:pPr>
            <a:r>
              <a:rPr lang="en-US" sz="1600" err="1">
                <a:solidFill>
                  <a:srgbClr val="FFFFFF"/>
                </a:solidFill>
                <a:ea typeface="+mn-lt"/>
                <a:cs typeface="+mn-lt"/>
              </a:rPr>
              <a:t>fyzické</a:t>
            </a:r>
            <a:r>
              <a:rPr lang="en-US" sz="1600">
                <a:solidFill>
                  <a:srgbClr val="FFFFFF"/>
                </a:solidFill>
                <a:ea typeface="+mn-lt"/>
                <a:cs typeface="+mn-lt"/>
              </a:rPr>
              <a:t> </a:t>
            </a:r>
            <a:r>
              <a:rPr lang="en-US" sz="1600" err="1">
                <a:solidFill>
                  <a:srgbClr val="FFFFFF"/>
                </a:solidFill>
                <a:ea typeface="+mn-lt"/>
                <a:cs typeface="+mn-lt"/>
              </a:rPr>
              <a:t>násilí</a:t>
            </a:r>
            <a:r>
              <a:rPr lang="en-US" sz="1600">
                <a:solidFill>
                  <a:srgbClr val="FFFFFF"/>
                </a:solidFill>
                <a:ea typeface="+mn-lt"/>
                <a:cs typeface="+mn-lt"/>
              </a:rPr>
              <a:t> (</a:t>
            </a:r>
            <a:r>
              <a:rPr lang="en-US" sz="1600" err="1">
                <a:solidFill>
                  <a:srgbClr val="FFFFFF"/>
                </a:solidFill>
                <a:ea typeface="+mn-lt"/>
                <a:cs typeface="+mn-lt"/>
              </a:rPr>
              <a:t>kopání</a:t>
            </a:r>
            <a:r>
              <a:rPr lang="en-US" sz="1600">
                <a:solidFill>
                  <a:srgbClr val="FFFFFF"/>
                </a:solidFill>
                <a:ea typeface="+mn-lt"/>
                <a:cs typeface="+mn-lt"/>
              </a:rPr>
              <a:t>, </a:t>
            </a:r>
            <a:r>
              <a:rPr lang="en-US" sz="1600" err="1">
                <a:solidFill>
                  <a:srgbClr val="FFFFFF"/>
                </a:solidFill>
                <a:ea typeface="+mn-lt"/>
                <a:cs typeface="+mn-lt"/>
              </a:rPr>
              <a:t>strkání</a:t>
            </a:r>
            <a:r>
              <a:rPr lang="en-US" sz="1600">
                <a:solidFill>
                  <a:srgbClr val="FFFFFF"/>
                </a:solidFill>
                <a:ea typeface="+mn-lt"/>
                <a:cs typeface="+mn-lt"/>
              </a:rPr>
              <a:t> </a:t>
            </a:r>
            <a:r>
              <a:rPr lang="en-US" sz="1600" err="1">
                <a:solidFill>
                  <a:srgbClr val="FFFFFF"/>
                </a:solidFill>
                <a:ea typeface="+mn-lt"/>
                <a:cs typeface="+mn-lt"/>
              </a:rPr>
              <a:t>nebo</a:t>
            </a:r>
            <a:r>
              <a:rPr lang="en-US" sz="1600">
                <a:solidFill>
                  <a:srgbClr val="FFFFFF"/>
                </a:solidFill>
                <a:ea typeface="+mn-lt"/>
                <a:cs typeface="+mn-lt"/>
              </a:rPr>
              <a:t> </a:t>
            </a:r>
            <a:r>
              <a:rPr lang="en-US" sz="1600" err="1">
                <a:solidFill>
                  <a:srgbClr val="FFFFFF"/>
                </a:solidFill>
                <a:ea typeface="+mn-lt"/>
                <a:cs typeface="+mn-lt"/>
              </a:rPr>
              <a:t>údery</a:t>
            </a:r>
            <a:r>
              <a:rPr lang="en-US" sz="1600">
                <a:solidFill>
                  <a:srgbClr val="FFFFFF"/>
                </a:solidFill>
                <a:ea typeface="+mn-lt"/>
                <a:cs typeface="+mn-lt"/>
              </a:rPr>
              <a:t>, </a:t>
            </a:r>
            <a:r>
              <a:rPr lang="en-US" sz="1600" err="1">
                <a:solidFill>
                  <a:srgbClr val="FFFFFF"/>
                </a:solidFill>
                <a:ea typeface="+mn-lt"/>
                <a:cs typeface="+mn-lt"/>
              </a:rPr>
              <a:t>znemožňování</a:t>
            </a:r>
            <a:r>
              <a:rPr lang="en-US" sz="1600">
                <a:solidFill>
                  <a:srgbClr val="FFFFFF"/>
                </a:solidFill>
                <a:ea typeface="+mn-lt"/>
                <a:cs typeface="+mn-lt"/>
              </a:rPr>
              <a:t> </a:t>
            </a:r>
            <a:r>
              <a:rPr lang="en-US" sz="1600" err="1">
                <a:solidFill>
                  <a:srgbClr val="FFFFFF"/>
                </a:solidFill>
                <a:ea typeface="+mn-lt"/>
                <a:cs typeface="+mn-lt"/>
              </a:rPr>
              <a:t>pohybu</a:t>
            </a:r>
            <a:r>
              <a:rPr lang="en-US" sz="1600">
                <a:solidFill>
                  <a:srgbClr val="FFFFFF"/>
                </a:solidFill>
                <a:ea typeface="+mn-lt"/>
                <a:cs typeface="+mn-lt"/>
              </a:rPr>
              <a:t>)</a:t>
            </a:r>
            <a:endParaRPr lang="cs-CZ" sz="1600">
              <a:solidFill>
                <a:srgbClr val="FFFFFF"/>
              </a:solidFill>
              <a:ea typeface="Open Sans"/>
              <a:cs typeface="Open Sans"/>
            </a:endParaRPr>
          </a:p>
          <a:p>
            <a:pPr marL="342900" indent="-342900">
              <a:lnSpc>
                <a:spcPct val="150000"/>
              </a:lnSpc>
              <a:buFont typeface="Wingdings" panose="05000000000000000000" pitchFamily="2" charset="2"/>
              <a:buChar char="q"/>
            </a:pPr>
            <a:r>
              <a:rPr lang="en-US" sz="1600" err="1">
                <a:solidFill>
                  <a:srgbClr val="FFFFFF"/>
                </a:solidFill>
                <a:ea typeface="+mn-lt"/>
                <a:cs typeface="+mn-lt"/>
              </a:rPr>
              <a:t>sexuální</a:t>
            </a:r>
            <a:r>
              <a:rPr lang="en-US" sz="1600">
                <a:solidFill>
                  <a:srgbClr val="FFFFFF"/>
                </a:solidFill>
                <a:ea typeface="+mn-lt"/>
                <a:cs typeface="+mn-lt"/>
              </a:rPr>
              <a:t> </a:t>
            </a:r>
            <a:r>
              <a:rPr lang="en-US" sz="1600" err="1">
                <a:solidFill>
                  <a:srgbClr val="FFFFFF"/>
                </a:solidFill>
                <a:ea typeface="+mn-lt"/>
                <a:cs typeface="+mn-lt"/>
              </a:rPr>
              <a:t>násilí</a:t>
            </a:r>
            <a:r>
              <a:rPr lang="en-US" sz="1600">
                <a:solidFill>
                  <a:srgbClr val="FFFFFF"/>
                </a:solidFill>
                <a:ea typeface="+mn-lt"/>
                <a:cs typeface="+mn-lt"/>
              </a:rPr>
              <a:t> (</a:t>
            </a:r>
            <a:r>
              <a:rPr lang="en-US" sz="1600" err="1">
                <a:solidFill>
                  <a:srgbClr val="FFFFFF"/>
                </a:solidFill>
                <a:ea typeface="+mn-lt"/>
                <a:cs typeface="+mn-lt"/>
              </a:rPr>
              <a:t>znásilnění</a:t>
            </a:r>
            <a:r>
              <a:rPr lang="en-US" sz="1600">
                <a:solidFill>
                  <a:srgbClr val="FFFFFF"/>
                </a:solidFill>
                <a:ea typeface="+mn-lt"/>
                <a:cs typeface="+mn-lt"/>
              </a:rPr>
              <a:t> </a:t>
            </a:r>
            <a:r>
              <a:rPr lang="en-US" sz="1600" err="1">
                <a:solidFill>
                  <a:srgbClr val="FFFFFF"/>
                </a:solidFill>
                <a:ea typeface="+mn-lt"/>
                <a:cs typeface="+mn-lt"/>
              </a:rPr>
              <a:t>či</a:t>
            </a:r>
            <a:r>
              <a:rPr lang="en-US" sz="1600">
                <a:solidFill>
                  <a:srgbClr val="FFFFFF"/>
                </a:solidFill>
                <a:ea typeface="+mn-lt"/>
                <a:cs typeface="+mn-lt"/>
              </a:rPr>
              <a:t> </a:t>
            </a:r>
            <a:r>
              <a:rPr lang="en-US" sz="1600" err="1">
                <a:solidFill>
                  <a:srgbClr val="FFFFFF"/>
                </a:solidFill>
                <a:ea typeface="+mn-lt"/>
                <a:cs typeface="+mn-lt"/>
              </a:rPr>
              <a:t>sexuální</a:t>
            </a:r>
            <a:r>
              <a:rPr lang="en-US" sz="1600">
                <a:solidFill>
                  <a:srgbClr val="FFFFFF"/>
                </a:solidFill>
                <a:ea typeface="+mn-lt"/>
                <a:cs typeface="+mn-lt"/>
              </a:rPr>
              <a:t> </a:t>
            </a:r>
            <a:r>
              <a:rPr lang="en-US" sz="1600" err="1">
                <a:solidFill>
                  <a:srgbClr val="FFFFFF"/>
                </a:solidFill>
                <a:ea typeface="+mn-lt"/>
                <a:cs typeface="+mn-lt"/>
              </a:rPr>
              <a:t>nátlak</a:t>
            </a:r>
            <a:r>
              <a:rPr lang="en-US" sz="1600">
                <a:solidFill>
                  <a:srgbClr val="FFFFFF"/>
                </a:solidFill>
                <a:ea typeface="+mn-lt"/>
                <a:cs typeface="+mn-lt"/>
              </a:rPr>
              <a:t>)</a:t>
            </a:r>
            <a:endParaRPr lang="en-US">
              <a:solidFill>
                <a:srgbClr val="FFFFFF"/>
              </a:solidFill>
              <a:ea typeface="Open Sans"/>
              <a:cs typeface="Open Sans"/>
            </a:endParaRPr>
          </a:p>
          <a:p>
            <a:pPr marL="342900" indent="-342900">
              <a:lnSpc>
                <a:spcPct val="150000"/>
              </a:lnSpc>
              <a:buFont typeface="Wingdings" panose="05000000000000000000" pitchFamily="2" charset="2"/>
              <a:buChar char="q"/>
            </a:pPr>
            <a:r>
              <a:rPr lang="en-US" sz="1600" err="1">
                <a:solidFill>
                  <a:srgbClr val="FFFFFF"/>
                </a:solidFill>
                <a:ea typeface="+mn-lt"/>
                <a:cs typeface="+mn-lt"/>
              </a:rPr>
              <a:t>psychické</a:t>
            </a:r>
            <a:r>
              <a:rPr lang="en-US" sz="1600">
                <a:solidFill>
                  <a:srgbClr val="FFFFFF"/>
                </a:solidFill>
                <a:ea typeface="+mn-lt"/>
                <a:cs typeface="+mn-lt"/>
              </a:rPr>
              <a:t> </a:t>
            </a:r>
            <a:r>
              <a:rPr lang="en-US" sz="1600" err="1">
                <a:solidFill>
                  <a:srgbClr val="FFFFFF"/>
                </a:solidFill>
                <a:ea typeface="+mn-lt"/>
                <a:cs typeface="+mn-lt"/>
              </a:rPr>
              <a:t>násilí</a:t>
            </a:r>
            <a:r>
              <a:rPr lang="en-US" sz="1600">
                <a:solidFill>
                  <a:srgbClr val="FFFFFF"/>
                </a:solidFill>
                <a:ea typeface="+mn-lt"/>
                <a:cs typeface="+mn-lt"/>
              </a:rPr>
              <a:t> (</a:t>
            </a:r>
            <a:r>
              <a:rPr lang="en-US" sz="1600" err="1">
                <a:solidFill>
                  <a:srgbClr val="FFFFFF"/>
                </a:solidFill>
                <a:ea typeface="+mn-lt"/>
                <a:cs typeface="+mn-lt"/>
              </a:rPr>
              <a:t>nadávky</a:t>
            </a:r>
            <a:r>
              <a:rPr lang="en-US" sz="1600">
                <a:solidFill>
                  <a:srgbClr val="FFFFFF"/>
                </a:solidFill>
                <a:ea typeface="+mn-lt"/>
                <a:cs typeface="+mn-lt"/>
              </a:rPr>
              <a:t>, </a:t>
            </a:r>
            <a:r>
              <a:rPr lang="en-US" sz="1600" err="1">
                <a:solidFill>
                  <a:srgbClr val="FFFFFF"/>
                </a:solidFill>
                <a:ea typeface="+mn-lt"/>
                <a:cs typeface="+mn-lt"/>
              </a:rPr>
              <a:t>urážky</a:t>
            </a:r>
            <a:r>
              <a:rPr lang="en-US" sz="1600">
                <a:solidFill>
                  <a:srgbClr val="FFFFFF"/>
                </a:solidFill>
                <a:ea typeface="+mn-lt"/>
                <a:cs typeface="+mn-lt"/>
              </a:rPr>
              <a:t>, </a:t>
            </a:r>
            <a:r>
              <a:rPr lang="en-US" sz="1600" err="1">
                <a:solidFill>
                  <a:srgbClr val="FFFFFF"/>
                </a:solidFill>
                <a:ea typeface="+mn-lt"/>
                <a:cs typeface="+mn-lt"/>
              </a:rPr>
              <a:t>ponižování</a:t>
            </a:r>
            <a:r>
              <a:rPr lang="en-US" sz="1600">
                <a:solidFill>
                  <a:srgbClr val="FFFFFF"/>
                </a:solidFill>
                <a:ea typeface="+mn-lt"/>
                <a:cs typeface="+mn-lt"/>
              </a:rPr>
              <a:t>, </a:t>
            </a:r>
            <a:r>
              <a:rPr lang="en-US" sz="1600" err="1">
                <a:solidFill>
                  <a:srgbClr val="FFFFFF"/>
                </a:solidFill>
                <a:ea typeface="+mn-lt"/>
                <a:cs typeface="+mn-lt"/>
              </a:rPr>
              <a:t>skákání</a:t>
            </a:r>
            <a:r>
              <a:rPr lang="en-US" sz="1600">
                <a:solidFill>
                  <a:srgbClr val="FFFFFF"/>
                </a:solidFill>
                <a:ea typeface="+mn-lt"/>
                <a:cs typeface="+mn-lt"/>
              </a:rPr>
              <a:t> do </a:t>
            </a:r>
            <a:r>
              <a:rPr lang="en-US" sz="1600" err="1">
                <a:solidFill>
                  <a:srgbClr val="FFFFFF"/>
                </a:solidFill>
                <a:ea typeface="+mn-lt"/>
                <a:cs typeface="+mn-lt"/>
              </a:rPr>
              <a:t>řeči</a:t>
            </a:r>
            <a:r>
              <a:rPr lang="en-US" sz="1600">
                <a:solidFill>
                  <a:srgbClr val="FFFFFF"/>
                </a:solidFill>
                <a:ea typeface="+mn-lt"/>
                <a:cs typeface="+mn-lt"/>
              </a:rPr>
              <a:t>)</a:t>
            </a:r>
            <a:endParaRPr lang="en-US">
              <a:solidFill>
                <a:srgbClr val="FFFFFF"/>
              </a:solidFill>
              <a:ea typeface="Open Sans"/>
              <a:cs typeface="Open Sans"/>
            </a:endParaRPr>
          </a:p>
          <a:p>
            <a:pPr marL="342900" indent="-342900">
              <a:lnSpc>
                <a:spcPct val="150000"/>
              </a:lnSpc>
              <a:buFont typeface="Wingdings" panose="05000000000000000000" pitchFamily="2" charset="2"/>
              <a:buChar char="q"/>
            </a:pPr>
            <a:r>
              <a:rPr lang="en-US" sz="1600" err="1">
                <a:solidFill>
                  <a:srgbClr val="FFFFFF"/>
                </a:solidFill>
                <a:ea typeface="+mn-lt"/>
                <a:cs typeface="+mn-lt"/>
              </a:rPr>
              <a:t>ekonomické</a:t>
            </a:r>
            <a:r>
              <a:rPr lang="en-US" sz="1600">
                <a:solidFill>
                  <a:srgbClr val="FFFFFF"/>
                </a:solidFill>
                <a:ea typeface="+mn-lt"/>
                <a:cs typeface="+mn-lt"/>
              </a:rPr>
              <a:t> </a:t>
            </a:r>
            <a:r>
              <a:rPr lang="en-US" sz="1600" err="1">
                <a:solidFill>
                  <a:srgbClr val="FFFFFF"/>
                </a:solidFill>
                <a:ea typeface="+mn-lt"/>
                <a:cs typeface="+mn-lt"/>
              </a:rPr>
              <a:t>násilí</a:t>
            </a:r>
            <a:r>
              <a:rPr lang="en-US" sz="1600">
                <a:solidFill>
                  <a:srgbClr val="FFFFFF"/>
                </a:solidFill>
                <a:ea typeface="+mn-lt"/>
                <a:cs typeface="+mn-lt"/>
              </a:rPr>
              <a:t> (</a:t>
            </a:r>
            <a:r>
              <a:rPr lang="en-US" sz="1600" err="1">
                <a:solidFill>
                  <a:srgbClr val="FFFFFF"/>
                </a:solidFill>
                <a:ea typeface="+mn-lt"/>
                <a:cs typeface="+mn-lt"/>
              </a:rPr>
              <a:t>odpírání</a:t>
            </a:r>
            <a:r>
              <a:rPr lang="en-US" sz="1600">
                <a:solidFill>
                  <a:srgbClr val="FFFFFF"/>
                </a:solidFill>
                <a:ea typeface="+mn-lt"/>
                <a:cs typeface="+mn-lt"/>
              </a:rPr>
              <a:t> </a:t>
            </a:r>
            <a:r>
              <a:rPr lang="en-US" sz="1600" err="1">
                <a:solidFill>
                  <a:srgbClr val="FFFFFF"/>
                </a:solidFill>
                <a:ea typeface="+mn-lt"/>
                <a:cs typeface="+mn-lt"/>
              </a:rPr>
              <a:t>přístupu</a:t>
            </a:r>
            <a:r>
              <a:rPr lang="en-US" sz="1600">
                <a:solidFill>
                  <a:srgbClr val="FFFFFF"/>
                </a:solidFill>
                <a:ea typeface="+mn-lt"/>
                <a:cs typeface="+mn-lt"/>
              </a:rPr>
              <a:t> k </a:t>
            </a:r>
            <a:r>
              <a:rPr lang="en-US" sz="1600" err="1">
                <a:solidFill>
                  <a:srgbClr val="FFFFFF"/>
                </a:solidFill>
                <a:ea typeface="+mn-lt"/>
                <a:cs typeface="+mn-lt"/>
              </a:rPr>
              <a:t>finančním</a:t>
            </a:r>
            <a:r>
              <a:rPr lang="en-US" sz="1600">
                <a:solidFill>
                  <a:srgbClr val="FFFFFF"/>
                </a:solidFill>
                <a:ea typeface="+mn-lt"/>
                <a:cs typeface="+mn-lt"/>
              </a:rPr>
              <a:t> </a:t>
            </a:r>
            <a:r>
              <a:rPr lang="en-US" sz="1600" err="1">
                <a:solidFill>
                  <a:srgbClr val="FFFFFF"/>
                </a:solidFill>
                <a:ea typeface="+mn-lt"/>
                <a:cs typeface="+mn-lt"/>
              </a:rPr>
              <a:t>zdrojům</a:t>
            </a:r>
            <a:r>
              <a:rPr lang="en-US" sz="1600">
                <a:solidFill>
                  <a:srgbClr val="FFFFFF"/>
                </a:solidFill>
                <a:ea typeface="+mn-lt"/>
                <a:cs typeface="+mn-lt"/>
              </a:rPr>
              <a:t>)</a:t>
            </a:r>
            <a:endParaRPr lang="en-US">
              <a:solidFill>
                <a:srgbClr val="FFFFFF"/>
              </a:solidFill>
              <a:ea typeface="Open Sans"/>
              <a:cs typeface="Open Sans"/>
            </a:endParaRPr>
          </a:p>
          <a:p>
            <a:pPr marL="342900" indent="-342900">
              <a:lnSpc>
                <a:spcPct val="150000"/>
              </a:lnSpc>
              <a:buFont typeface="Wingdings" panose="05000000000000000000" pitchFamily="2" charset="2"/>
              <a:buChar char="q"/>
            </a:pPr>
            <a:r>
              <a:rPr lang="en-US" sz="1600" err="1">
                <a:solidFill>
                  <a:srgbClr val="FFFFFF"/>
                </a:solidFill>
                <a:ea typeface="+mn-lt"/>
                <a:cs typeface="+mn-lt"/>
              </a:rPr>
              <a:t>sexuální</a:t>
            </a:r>
            <a:r>
              <a:rPr lang="en-US" sz="1600">
                <a:solidFill>
                  <a:srgbClr val="FFFFFF"/>
                </a:solidFill>
                <a:ea typeface="+mn-lt"/>
                <a:cs typeface="+mn-lt"/>
              </a:rPr>
              <a:t> a </a:t>
            </a:r>
            <a:r>
              <a:rPr lang="en-US" sz="1600" err="1">
                <a:solidFill>
                  <a:srgbClr val="FFFFFF"/>
                </a:solidFill>
                <a:ea typeface="+mn-lt"/>
                <a:cs typeface="+mn-lt"/>
              </a:rPr>
              <a:t>genderové</a:t>
            </a:r>
            <a:r>
              <a:rPr lang="en-US" sz="1600">
                <a:solidFill>
                  <a:srgbClr val="FFFFFF"/>
                </a:solidFill>
                <a:ea typeface="+mn-lt"/>
                <a:cs typeface="+mn-lt"/>
              </a:rPr>
              <a:t> </a:t>
            </a:r>
            <a:r>
              <a:rPr lang="en-US" sz="1600" err="1">
                <a:solidFill>
                  <a:srgbClr val="FFFFFF"/>
                </a:solidFill>
                <a:ea typeface="+mn-lt"/>
                <a:cs typeface="+mn-lt"/>
              </a:rPr>
              <a:t>obtěžování</a:t>
            </a:r>
            <a:r>
              <a:rPr lang="en-US" sz="1600">
                <a:solidFill>
                  <a:srgbClr val="FFFFFF"/>
                </a:solidFill>
                <a:ea typeface="+mn-lt"/>
                <a:cs typeface="+mn-lt"/>
              </a:rPr>
              <a:t> (</a:t>
            </a:r>
            <a:r>
              <a:rPr lang="en-US" sz="1600" err="1">
                <a:solidFill>
                  <a:srgbClr val="FFFFFF"/>
                </a:solidFill>
                <a:ea typeface="+mn-lt"/>
                <a:cs typeface="+mn-lt"/>
              </a:rPr>
              <a:t>sexuálně</a:t>
            </a:r>
            <a:r>
              <a:rPr lang="en-US" sz="1600">
                <a:solidFill>
                  <a:srgbClr val="FFFFFF"/>
                </a:solidFill>
                <a:ea typeface="+mn-lt"/>
                <a:cs typeface="+mn-lt"/>
              </a:rPr>
              <a:t> </a:t>
            </a:r>
            <a:r>
              <a:rPr lang="en-US" sz="1600" err="1">
                <a:solidFill>
                  <a:srgbClr val="FFFFFF"/>
                </a:solidFill>
                <a:ea typeface="+mn-lt"/>
                <a:cs typeface="+mn-lt"/>
              </a:rPr>
              <a:t>laděné</a:t>
            </a:r>
            <a:r>
              <a:rPr lang="en-US" sz="1600">
                <a:solidFill>
                  <a:srgbClr val="FFFFFF"/>
                </a:solidFill>
                <a:ea typeface="+mn-lt"/>
                <a:cs typeface="+mn-lt"/>
              </a:rPr>
              <a:t> </a:t>
            </a:r>
            <a:r>
              <a:rPr lang="en-US" sz="1600" err="1">
                <a:solidFill>
                  <a:srgbClr val="FFFFFF"/>
                </a:solidFill>
                <a:ea typeface="+mn-lt"/>
                <a:cs typeface="+mn-lt"/>
              </a:rPr>
              <a:t>komentáře</a:t>
            </a:r>
            <a:r>
              <a:rPr lang="en-US" sz="1600">
                <a:solidFill>
                  <a:srgbClr val="FFFFFF"/>
                </a:solidFill>
                <a:ea typeface="+mn-lt"/>
                <a:cs typeface="+mn-lt"/>
              </a:rPr>
              <a:t> </a:t>
            </a:r>
            <a:r>
              <a:rPr lang="en-US" sz="1600" err="1">
                <a:solidFill>
                  <a:srgbClr val="FFFFFF"/>
                </a:solidFill>
                <a:ea typeface="+mn-lt"/>
                <a:cs typeface="+mn-lt"/>
              </a:rPr>
              <a:t>na</a:t>
            </a:r>
            <a:r>
              <a:rPr lang="en-US" sz="1600">
                <a:solidFill>
                  <a:srgbClr val="FFFFFF"/>
                </a:solidFill>
                <a:ea typeface="+mn-lt"/>
                <a:cs typeface="+mn-lt"/>
              </a:rPr>
              <a:t> </a:t>
            </a:r>
            <a:r>
              <a:rPr lang="en-US" sz="1600" err="1">
                <a:solidFill>
                  <a:srgbClr val="FFFFFF"/>
                </a:solidFill>
                <a:ea typeface="+mn-lt"/>
                <a:cs typeface="+mn-lt"/>
              </a:rPr>
              <a:t>vzhled</a:t>
            </a:r>
            <a:r>
              <a:rPr lang="en-US" sz="1600">
                <a:solidFill>
                  <a:srgbClr val="FFFFFF"/>
                </a:solidFill>
                <a:ea typeface="+mn-lt"/>
                <a:cs typeface="+mn-lt"/>
              </a:rPr>
              <a:t> </a:t>
            </a:r>
            <a:r>
              <a:rPr lang="en-US" sz="1600" err="1">
                <a:solidFill>
                  <a:srgbClr val="FFFFFF"/>
                </a:solidFill>
                <a:ea typeface="+mn-lt"/>
                <a:cs typeface="+mn-lt"/>
              </a:rPr>
              <a:t>či</a:t>
            </a:r>
            <a:r>
              <a:rPr lang="en-US" sz="1600">
                <a:solidFill>
                  <a:srgbClr val="FFFFFF"/>
                </a:solidFill>
                <a:ea typeface="+mn-lt"/>
                <a:cs typeface="+mn-lt"/>
              </a:rPr>
              <a:t> </a:t>
            </a:r>
            <a:r>
              <a:rPr lang="en-US" sz="1600" err="1">
                <a:solidFill>
                  <a:srgbClr val="FFFFFF"/>
                </a:solidFill>
                <a:ea typeface="+mn-lt"/>
                <a:cs typeface="+mn-lt"/>
              </a:rPr>
              <a:t>nevyžádané</a:t>
            </a:r>
            <a:r>
              <a:rPr lang="en-US" sz="1600">
                <a:solidFill>
                  <a:srgbClr val="FFFFFF"/>
                </a:solidFill>
                <a:ea typeface="+mn-lt"/>
                <a:cs typeface="+mn-lt"/>
              </a:rPr>
              <a:t> </a:t>
            </a:r>
            <a:r>
              <a:rPr lang="en-US" sz="1600" err="1">
                <a:solidFill>
                  <a:srgbClr val="FFFFFF"/>
                </a:solidFill>
                <a:ea typeface="+mn-lt"/>
                <a:cs typeface="+mn-lt"/>
              </a:rPr>
              <a:t>doteky</a:t>
            </a:r>
            <a:r>
              <a:rPr lang="en-US" sz="1600">
                <a:solidFill>
                  <a:srgbClr val="FFFFFF"/>
                </a:solidFill>
                <a:ea typeface="+mn-lt"/>
                <a:cs typeface="+mn-lt"/>
              </a:rPr>
              <a:t>)</a:t>
            </a:r>
            <a:endParaRPr lang="en-US">
              <a:solidFill>
                <a:srgbClr val="FFFFFF"/>
              </a:solidFill>
              <a:ea typeface="+mn-lt"/>
              <a:cs typeface="+mn-lt"/>
            </a:endParaRPr>
          </a:p>
          <a:p>
            <a:pPr marL="342900" indent="-342900">
              <a:lnSpc>
                <a:spcPct val="150000"/>
              </a:lnSpc>
              <a:buFont typeface="Wingdings" panose="05000000000000000000" pitchFamily="2" charset="2"/>
              <a:buChar char="q"/>
            </a:pPr>
            <a:r>
              <a:rPr lang="en-US" sz="1600">
                <a:solidFill>
                  <a:schemeClr val="bg1"/>
                </a:solidFill>
                <a:ea typeface="Open Sans"/>
                <a:cs typeface="Arial"/>
              </a:rPr>
              <a:t>online </a:t>
            </a:r>
            <a:r>
              <a:rPr lang="en-US" sz="1600" err="1">
                <a:solidFill>
                  <a:schemeClr val="bg1"/>
                </a:solidFill>
                <a:ea typeface="Open Sans"/>
                <a:cs typeface="Arial"/>
              </a:rPr>
              <a:t>násilí</a:t>
            </a:r>
            <a:r>
              <a:rPr lang="en-US" sz="1600">
                <a:solidFill>
                  <a:schemeClr val="bg1"/>
                </a:solidFill>
                <a:ea typeface="Open Sans"/>
                <a:cs typeface="Arial"/>
              </a:rPr>
              <a:t> (</a:t>
            </a:r>
            <a:r>
              <a:rPr lang="en-US" sz="1600" err="1">
                <a:solidFill>
                  <a:schemeClr val="bg1"/>
                </a:solidFill>
                <a:ea typeface="Open Sans"/>
                <a:cs typeface="Arial"/>
              </a:rPr>
              <a:t>kyberstalking</a:t>
            </a:r>
            <a:r>
              <a:rPr lang="en-US" sz="1600">
                <a:solidFill>
                  <a:schemeClr val="bg1"/>
                </a:solidFill>
                <a:ea typeface="Open Sans"/>
                <a:cs typeface="Arial"/>
              </a:rPr>
              <a:t>, </a:t>
            </a:r>
            <a:r>
              <a:rPr lang="en-US" sz="1600" err="1">
                <a:solidFill>
                  <a:schemeClr val="bg1"/>
                </a:solidFill>
                <a:ea typeface="Open Sans"/>
                <a:cs typeface="Arial"/>
              </a:rPr>
              <a:t>sexuální</a:t>
            </a:r>
            <a:r>
              <a:rPr lang="en-US" sz="1600">
                <a:solidFill>
                  <a:schemeClr val="bg1"/>
                </a:solidFill>
                <a:ea typeface="Open Sans"/>
                <a:cs typeface="Arial"/>
              </a:rPr>
              <a:t> </a:t>
            </a:r>
            <a:r>
              <a:rPr lang="en-US" sz="1600" err="1">
                <a:solidFill>
                  <a:schemeClr val="bg1"/>
                </a:solidFill>
                <a:ea typeface="Open Sans"/>
                <a:cs typeface="Arial"/>
              </a:rPr>
              <a:t>násilí</a:t>
            </a:r>
            <a:r>
              <a:rPr lang="en-US" sz="1600">
                <a:solidFill>
                  <a:schemeClr val="bg1"/>
                </a:solidFill>
                <a:ea typeface="Open Sans"/>
                <a:cs typeface="Arial"/>
              </a:rPr>
              <a:t> </a:t>
            </a:r>
            <a:r>
              <a:rPr lang="en-US" sz="1600" err="1">
                <a:solidFill>
                  <a:schemeClr val="bg1"/>
                </a:solidFill>
                <a:ea typeface="Open Sans"/>
                <a:cs typeface="Arial"/>
              </a:rPr>
              <a:t>na</a:t>
            </a:r>
            <a:r>
              <a:rPr lang="en-US" sz="1600">
                <a:solidFill>
                  <a:schemeClr val="bg1"/>
                </a:solidFill>
                <a:ea typeface="Open Sans"/>
                <a:cs typeface="Arial"/>
              </a:rPr>
              <a:t> </a:t>
            </a:r>
            <a:r>
              <a:rPr lang="en-US" sz="1600" err="1">
                <a:solidFill>
                  <a:schemeClr val="bg1"/>
                </a:solidFill>
                <a:ea typeface="Open Sans"/>
                <a:cs typeface="Arial"/>
              </a:rPr>
              <a:t>internetu</a:t>
            </a:r>
            <a:r>
              <a:rPr lang="en-US" sz="1600">
                <a:solidFill>
                  <a:schemeClr val="bg1"/>
                </a:solidFill>
                <a:ea typeface="Open Sans"/>
                <a:cs typeface="Arial"/>
              </a:rPr>
              <a:t>, </a:t>
            </a:r>
            <a:r>
              <a:rPr lang="en-US" sz="1600" err="1">
                <a:solidFill>
                  <a:schemeClr val="bg1"/>
                </a:solidFill>
                <a:ea typeface="Open Sans"/>
                <a:cs typeface="Arial"/>
              </a:rPr>
              <a:t>nekonsenzuální</a:t>
            </a:r>
            <a:r>
              <a:rPr lang="en-US" sz="1600">
                <a:solidFill>
                  <a:schemeClr val="bg1"/>
                </a:solidFill>
                <a:ea typeface="Open Sans"/>
                <a:cs typeface="Arial"/>
              </a:rPr>
              <a:t> </a:t>
            </a:r>
            <a:r>
              <a:rPr lang="en-US" sz="1600" err="1">
                <a:solidFill>
                  <a:schemeClr val="bg1"/>
                </a:solidFill>
                <a:ea typeface="Open Sans"/>
                <a:cs typeface="Arial"/>
              </a:rPr>
              <a:t>šíření</a:t>
            </a:r>
            <a:r>
              <a:rPr lang="en-US" sz="1600">
                <a:solidFill>
                  <a:schemeClr val="bg1"/>
                </a:solidFill>
                <a:ea typeface="Open Sans"/>
                <a:cs typeface="Arial"/>
              </a:rPr>
              <a:t> </a:t>
            </a:r>
            <a:r>
              <a:rPr lang="en-US" sz="1600" err="1">
                <a:solidFill>
                  <a:schemeClr val="bg1"/>
                </a:solidFill>
                <a:ea typeface="Open Sans"/>
                <a:cs typeface="Arial"/>
              </a:rPr>
              <a:t>sexuálních</a:t>
            </a:r>
            <a:r>
              <a:rPr lang="en-US" sz="1600">
                <a:solidFill>
                  <a:schemeClr val="bg1"/>
                </a:solidFill>
                <a:ea typeface="Open Sans"/>
                <a:cs typeface="Arial"/>
              </a:rPr>
              <a:t> </a:t>
            </a:r>
            <a:r>
              <a:rPr lang="en-US" sz="1600" err="1">
                <a:solidFill>
                  <a:schemeClr val="bg1"/>
                </a:solidFill>
                <a:ea typeface="Open Sans"/>
                <a:cs typeface="Arial"/>
              </a:rPr>
              <a:t>textů</a:t>
            </a:r>
            <a:r>
              <a:rPr lang="en-US" sz="1600">
                <a:solidFill>
                  <a:schemeClr val="bg1"/>
                </a:solidFill>
                <a:ea typeface="Open Sans"/>
                <a:cs typeface="Arial"/>
              </a:rPr>
              <a:t> a </a:t>
            </a:r>
            <a:r>
              <a:rPr lang="en-US" sz="1600" err="1">
                <a:solidFill>
                  <a:schemeClr val="bg1"/>
                </a:solidFill>
                <a:ea typeface="Open Sans"/>
                <a:cs typeface="Arial"/>
              </a:rPr>
              <a:t>obrázků</a:t>
            </a:r>
            <a:r>
              <a:rPr lang="en-US" sz="1600">
                <a:solidFill>
                  <a:schemeClr val="bg1"/>
                </a:solidFill>
                <a:ea typeface="Open Sans"/>
                <a:cs typeface="Arial"/>
              </a:rPr>
              <a:t>) </a:t>
            </a:r>
          </a:p>
          <a:p>
            <a:pPr marL="342900" indent="-342900">
              <a:lnSpc>
                <a:spcPct val="150000"/>
              </a:lnSpc>
              <a:buFont typeface="Wingdings" panose="05000000000000000000" pitchFamily="2" charset="2"/>
              <a:buChar char="q"/>
            </a:pPr>
            <a:r>
              <a:rPr lang="en-US" sz="1600" err="1">
                <a:solidFill>
                  <a:srgbClr val="FFFFFF"/>
                </a:solidFill>
                <a:ea typeface="+mn-lt"/>
                <a:cs typeface="+mn-lt"/>
              </a:rPr>
              <a:t>organizační</a:t>
            </a:r>
            <a:r>
              <a:rPr lang="en-US" sz="1600">
                <a:solidFill>
                  <a:srgbClr val="FFFFFF"/>
                </a:solidFill>
                <a:ea typeface="+mn-lt"/>
                <a:cs typeface="+mn-lt"/>
              </a:rPr>
              <a:t> </a:t>
            </a:r>
            <a:r>
              <a:rPr lang="en-US" sz="1600" err="1">
                <a:solidFill>
                  <a:srgbClr val="FFFFFF"/>
                </a:solidFill>
                <a:ea typeface="+mn-lt"/>
                <a:cs typeface="+mn-lt"/>
              </a:rPr>
              <a:t>násilí</a:t>
            </a:r>
            <a:r>
              <a:rPr lang="en-US" sz="1600">
                <a:solidFill>
                  <a:srgbClr val="FFFFFF"/>
                </a:solidFill>
                <a:ea typeface="+mn-lt"/>
                <a:cs typeface="+mn-lt"/>
              </a:rPr>
              <a:t> (</a:t>
            </a:r>
            <a:r>
              <a:rPr lang="en-US" sz="1600" err="1">
                <a:solidFill>
                  <a:srgbClr val="FFFFFF"/>
                </a:solidFill>
                <a:ea typeface="+mn-lt"/>
                <a:cs typeface="+mn-lt"/>
              </a:rPr>
              <a:t>bagatelizace</a:t>
            </a:r>
            <a:r>
              <a:rPr lang="en-US" sz="1600">
                <a:solidFill>
                  <a:srgbClr val="FFFFFF"/>
                </a:solidFill>
                <a:ea typeface="+mn-lt"/>
                <a:cs typeface="+mn-lt"/>
              </a:rPr>
              <a:t>, </a:t>
            </a:r>
            <a:r>
              <a:rPr lang="en-US" sz="1600" err="1">
                <a:solidFill>
                  <a:srgbClr val="FFFFFF"/>
                </a:solidFill>
                <a:ea typeface="+mn-lt"/>
                <a:cs typeface="+mn-lt"/>
              </a:rPr>
              <a:t>tolerování</a:t>
            </a:r>
            <a:r>
              <a:rPr lang="en-US" sz="1600">
                <a:solidFill>
                  <a:srgbClr val="FFFFFF"/>
                </a:solidFill>
                <a:ea typeface="+mn-lt"/>
                <a:cs typeface="+mn-lt"/>
              </a:rPr>
              <a:t> </a:t>
            </a:r>
            <a:r>
              <a:rPr lang="en-US" sz="1600" err="1">
                <a:solidFill>
                  <a:srgbClr val="FFFFFF"/>
                </a:solidFill>
                <a:ea typeface="+mn-lt"/>
                <a:cs typeface="+mn-lt"/>
              </a:rPr>
              <a:t>či</a:t>
            </a:r>
            <a:r>
              <a:rPr lang="en-US" sz="1600">
                <a:solidFill>
                  <a:srgbClr val="FFFFFF"/>
                </a:solidFill>
                <a:ea typeface="+mn-lt"/>
                <a:cs typeface="+mn-lt"/>
              </a:rPr>
              <a:t> </a:t>
            </a:r>
            <a:r>
              <a:rPr lang="en-US" sz="1600" err="1">
                <a:solidFill>
                  <a:srgbClr val="FFFFFF"/>
                </a:solidFill>
                <a:ea typeface="+mn-lt"/>
                <a:cs typeface="+mn-lt"/>
              </a:rPr>
              <a:t>podpora</a:t>
            </a:r>
            <a:r>
              <a:rPr lang="en-US" sz="1600">
                <a:solidFill>
                  <a:srgbClr val="FFFFFF"/>
                </a:solidFill>
                <a:ea typeface="+mn-lt"/>
                <a:cs typeface="+mn-lt"/>
              </a:rPr>
              <a:t> </a:t>
            </a:r>
            <a:r>
              <a:rPr lang="en-US" sz="1600" err="1">
                <a:solidFill>
                  <a:srgbClr val="FFFFFF"/>
                </a:solidFill>
                <a:ea typeface="+mn-lt"/>
                <a:cs typeface="+mn-lt"/>
              </a:rPr>
              <a:t>individuálního</a:t>
            </a:r>
            <a:r>
              <a:rPr lang="en-US" sz="1600">
                <a:solidFill>
                  <a:srgbClr val="FFFFFF"/>
                </a:solidFill>
                <a:ea typeface="+mn-lt"/>
                <a:cs typeface="+mn-lt"/>
              </a:rPr>
              <a:t> </a:t>
            </a:r>
            <a:r>
              <a:rPr lang="en-US" sz="1600" err="1">
                <a:solidFill>
                  <a:srgbClr val="FFFFFF"/>
                </a:solidFill>
                <a:ea typeface="+mn-lt"/>
                <a:cs typeface="+mn-lt"/>
              </a:rPr>
              <a:t>násilí</a:t>
            </a:r>
            <a:r>
              <a:rPr lang="en-US" sz="1600">
                <a:solidFill>
                  <a:srgbClr val="FFFFFF"/>
                </a:solidFill>
                <a:ea typeface="+mn-lt"/>
                <a:cs typeface="+mn-lt"/>
              </a:rPr>
              <a:t> ze </a:t>
            </a:r>
            <a:r>
              <a:rPr lang="en-US" sz="1600" err="1">
                <a:solidFill>
                  <a:srgbClr val="FFFFFF"/>
                </a:solidFill>
                <a:ea typeface="+mn-lt"/>
                <a:cs typeface="+mn-lt"/>
              </a:rPr>
              <a:t>strany</a:t>
            </a:r>
            <a:r>
              <a:rPr lang="en-US" sz="1600">
                <a:solidFill>
                  <a:srgbClr val="FFFFFF"/>
                </a:solidFill>
                <a:ea typeface="+mn-lt"/>
                <a:cs typeface="+mn-lt"/>
              </a:rPr>
              <a:t> </a:t>
            </a:r>
            <a:r>
              <a:rPr lang="en-US" sz="1600" err="1">
                <a:solidFill>
                  <a:srgbClr val="FFFFFF"/>
                </a:solidFill>
                <a:ea typeface="+mn-lt"/>
                <a:cs typeface="+mn-lt"/>
              </a:rPr>
              <a:t>vedení</a:t>
            </a:r>
            <a:r>
              <a:rPr lang="en-US" sz="1600">
                <a:solidFill>
                  <a:srgbClr val="FFFFFF"/>
                </a:solidFill>
                <a:ea typeface="+mn-lt"/>
                <a:cs typeface="+mn-lt"/>
              </a:rPr>
              <a:t> </a:t>
            </a:r>
            <a:r>
              <a:rPr lang="en-US" sz="1600" err="1">
                <a:solidFill>
                  <a:srgbClr val="FFFFFF"/>
                </a:solidFill>
                <a:ea typeface="+mn-lt"/>
                <a:cs typeface="+mn-lt"/>
              </a:rPr>
              <a:t>instituce</a:t>
            </a:r>
            <a:r>
              <a:rPr lang="en-US" sz="1600">
                <a:solidFill>
                  <a:srgbClr val="FFFFFF"/>
                </a:solidFill>
                <a:ea typeface="+mn-lt"/>
                <a:cs typeface="+mn-lt"/>
              </a:rPr>
              <a:t> a </a:t>
            </a:r>
            <a:r>
              <a:rPr lang="en-US" sz="1600" err="1">
                <a:solidFill>
                  <a:srgbClr val="FFFFFF"/>
                </a:solidFill>
                <a:ea typeface="+mn-lt"/>
                <a:cs typeface="+mn-lt"/>
              </a:rPr>
              <a:t>osob</a:t>
            </a:r>
            <a:r>
              <a:rPr lang="en-US" sz="1600">
                <a:solidFill>
                  <a:srgbClr val="FFFFFF"/>
                </a:solidFill>
                <a:ea typeface="+mn-lt"/>
                <a:cs typeface="+mn-lt"/>
              </a:rPr>
              <a:t> </a:t>
            </a:r>
            <a:r>
              <a:rPr lang="en-US" sz="1600" err="1">
                <a:solidFill>
                  <a:srgbClr val="FFFFFF"/>
                </a:solidFill>
                <a:ea typeface="+mn-lt"/>
                <a:cs typeface="+mn-lt"/>
              </a:rPr>
              <a:t>ve</a:t>
            </a:r>
            <a:r>
              <a:rPr lang="en-US" sz="1600">
                <a:solidFill>
                  <a:srgbClr val="FFFFFF"/>
                </a:solidFill>
                <a:ea typeface="+mn-lt"/>
                <a:cs typeface="+mn-lt"/>
              </a:rPr>
              <a:t> </a:t>
            </a:r>
            <a:r>
              <a:rPr lang="en-US" sz="1600" err="1">
                <a:solidFill>
                  <a:srgbClr val="FFFFFF"/>
                </a:solidFill>
                <a:ea typeface="+mn-lt"/>
                <a:cs typeface="+mn-lt"/>
              </a:rPr>
              <a:t>vedoucích</a:t>
            </a:r>
            <a:r>
              <a:rPr lang="en-US" sz="1600">
                <a:solidFill>
                  <a:srgbClr val="FFFFFF"/>
                </a:solidFill>
                <a:ea typeface="+mn-lt"/>
                <a:cs typeface="+mn-lt"/>
              </a:rPr>
              <a:t> </a:t>
            </a:r>
            <a:r>
              <a:rPr lang="en-US" sz="1600" err="1">
                <a:solidFill>
                  <a:srgbClr val="FFFFFF"/>
                </a:solidFill>
                <a:ea typeface="+mn-lt"/>
                <a:cs typeface="+mn-lt"/>
              </a:rPr>
              <a:t>pozicích</a:t>
            </a:r>
            <a:r>
              <a:rPr lang="en-US" sz="1600">
                <a:solidFill>
                  <a:srgbClr val="FFFFFF"/>
                </a:solidFill>
                <a:ea typeface="+mn-lt"/>
                <a:cs typeface="+mn-lt"/>
              </a:rPr>
              <a:t>)</a:t>
            </a:r>
          </a:p>
        </p:txBody>
      </p:sp>
      <p:sp>
        <p:nvSpPr>
          <p:cNvPr id="10" name="TextBox 7">
            <a:extLst>
              <a:ext uri="{FF2B5EF4-FFF2-40B4-BE49-F238E27FC236}">
                <a16:creationId xmlns:a16="http://schemas.microsoft.com/office/drawing/2014/main" id="{B0965D36-81C3-6A69-37FD-7FA9FB6FC266}"/>
              </a:ext>
            </a:extLst>
          </p:cNvPr>
          <p:cNvSpPr txBox="1"/>
          <p:nvPr/>
        </p:nvSpPr>
        <p:spPr>
          <a:xfrm>
            <a:off x="575657" y="2262462"/>
            <a:ext cx="4012364" cy="2935675"/>
          </a:xfrm>
          <a:prstGeom prst="rect">
            <a:avLst/>
          </a:prstGeom>
          <a:noFill/>
        </p:spPr>
        <p:txBody>
          <a:bodyPr wrap="square" lIns="0" tIns="45720" rIns="0" bIns="45720" rtlCol="0" anchor="t">
            <a:spAutoFit/>
          </a:bodyPr>
          <a:lstStyle/>
          <a:p>
            <a:pPr>
              <a:lnSpc>
                <a:spcPct val="130000"/>
              </a:lnSpc>
            </a:pPr>
            <a:r>
              <a:rPr lang="en-US" err="1">
                <a:solidFill>
                  <a:srgbClr val="0E2234"/>
                </a:solidFill>
                <a:ea typeface="+mn-lt"/>
                <a:cs typeface="+mn-lt"/>
              </a:rPr>
              <a:t>Termín</a:t>
            </a:r>
            <a:r>
              <a:rPr lang="en-US">
                <a:solidFill>
                  <a:srgbClr val="0E2234"/>
                </a:solidFill>
                <a:ea typeface="+mn-lt"/>
                <a:cs typeface="+mn-lt"/>
              </a:rPr>
              <a:t> "</a:t>
            </a:r>
            <a:r>
              <a:rPr lang="en-US" err="1">
                <a:solidFill>
                  <a:srgbClr val="0E2234"/>
                </a:solidFill>
                <a:ea typeface="+mn-lt"/>
                <a:cs typeface="+mn-lt"/>
              </a:rPr>
              <a:t>genderově</a:t>
            </a:r>
            <a:r>
              <a:rPr lang="en-US">
                <a:solidFill>
                  <a:srgbClr val="0E2234"/>
                </a:solidFill>
                <a:ea typeface="+mn-lt"/>
                <a:cs typeface="+mn-lt"/>
              </a:rPr>
              <a:t> </a:t>
            </a:r>
            <a:r>
              <a:rPr lang="en-US" err="1">
                <a:solidFill>
                  <a:srgbClr val="0E2234"/>
                </a:solidFill>
                <a:ea typeface="+mn-lt"/>
                <a:cs typeface="+mn-lt"/>
              </a:rPr>
              <a:t>podmíněné</a:t>
            </a:r>
            <a:r>
              <a:rPr lang="en-US">
                <a:solidFill>
                  <a:srgbClr val="0E2234"/>
                </a:solidFill>
                <a:ea typeface="+mn-lt"/>
                <a:cs typeface="+mn-lt"/>
              </a:rPr>
              <a:t> </a:t>
            </a:r>
            <a:r>
              <a:rPr lang="en-US" err="1">
                <a:solidFill>
                  <a:srgbClr val="0E2234"/>
                </a:solidFill>
                <a:ea typeface="+mn-lt"/>
                <a:cs typeface="+mn-lt"/>
              </a:rPr>
              <a:t>násilí</a:t>
            </a:r>
            <a:r>
              <a:rPr lang="en-US">
                <a:solidFill>
                  <a:srgbClr val="0E2234"/>
                </a:solidFill>
                <a:ea typeface="+mn-lt"/>
                <a:cs typeface="+mn-lt"/>
              </a:rPr>
              <a:t>" </a:t>
            </a:r>
            <a:r>
              <a:rPr lang="en-US" b="0" i="0">
                <a:solidFill>
                  <a:srgbClr val="0E2234"/>
                </a:solidFill>
                <a:effectLst/>
                <a:ea typeface="+mn-lt"/>
                <a:cs typeface="+mn-lt"/>
              </a:rPr>
              <a:t>(</a:t>
            </a:r>
            <a:r>
              <a:rPr lang="en-US">
                <a:solidFill>
                  <a:srgbClr val="0E2234"/>
                </a:solidFill>
                <a:ea typeface="+mn-lt"/>
                <a:cs typeface="+mn-lt"/>
              </a:rPr>
              <a:t>GPN</a:t>
            </a:r>
            <a:r>
              <a:rPr lang="en-US" b="0" i="0">
                <a:solidFill>
                  <a:srgbClr val="0E2234"/>
                </a:solidFill>
                <a:effectLst/>
                <a:ea typeface="+mn-lt"/>
                <a:cs typeface="+mn-lt"/>
              </a:rPr>
              <a:t>)</a:t>
            </a:r>
            <a:r>
              <a:rPr lang="en-US">
                <a:solidFill>
                  <a:srgbClr val="0E2234"/>
                </a:solidFill>
                <a:ea typeface="+mn-lt"/>
                <a:cs typeface="+mn-lt"/>
              </a:rPr>
              <a:t> se </a:t>
            </a:r>
            <a:r>
              <a:rPr lang="en-US" err="1">
                <a:solidFill>
                  <a:srgbClr val="0E2234"/>
                </a:solidFill>
                <a:ea typeface="+mn-lt"/>
                <a:cs typeface="+mn-lt"/>
              </a:rPr>
              <a:t>používá</a:t>
            </a:r>
            <a:r>
              <a:rPr lang="en-US">
                <a:solidFill>
                  <a:srgbClr val="0E2234"/>
                </a:solidFill>
                <a:ea typeface="+mn-lt"/>
                <a:cs typeface="+mn-lt"/>
              </a:rPr>
              <a:t> pro </a:t>
            </a:r>
            <a:r>
              <a:rPr lang="en-US" b="1" err="1">
                <a:solidFill>
                  <a:srgbClr val="0E2234"/>
                </a:solidFill>
                <a:ea typeface="+mn-lt"/>
                <a:cs typeface="+mn-lt"/>
              </a:rPr>
              <a:t>všechny</a:t>
            </a:r>
            <a:r>
              <a:rPr lang="en-US" b="1">
                <a:solidFill>
                  <a:srgbClr val="0E2234"/>
                </a:solidFill>
                <a:ea typeface="+mn-lt"/>
                <a:cs typeface="+mn-lt"/>
              </a:rPr>
              <a:t> </a:t>
            </a:r>
            <a:r>
              <a:rPr lang="en-US" b="1" err="1">
                <a:solidFill>
                  <a:srgbClr val="0E2234"/>
                </a:solidFill>
                <a:ea typeface="+mn-lt"/>
                <a:cs typeface="+mn-lt"/>
              </a:rPr>
              <a:t>formy</a:t>
            </a:r>
            <a:r>
              <a:rPr lang="en-US" b="1">
                <a:solidFill>
                  <a:srgbClr val="0E2234"/>
                </a:solidFill>
                <a:ea typeface="+mn-lt"/>
                <a:cs typeface="+mn-lt"/>
              </a:rPr>
              <a:t> </a:t>
            </a:r>
            <a:r>
              <a:rPr lang="en-US" b="1" err="1">
                <a:solidFill>
                  <a:srgbClr val="0E2234"/>
                </a:solidFill>
                <a:ea typeface="+mn-lt"/>
                <a:cs typeface="+mn-lt"/>
              </a:rPr>
              <a:t>genderově</a:t>
            </a:r>
            <a:r>
              <a:rPr lang="en-US" b="1">
                <a:solidFill>
                  <a:srgbClr val="0E2234"/>
                </a:solidFill>
                <a:ea typeface="+mn-lt"/>
                <a:cs typeface="+mn-lt"/>
              </a:rPr>
              <a:t> </a:t>
            </a:r>
            <a:r>
              <a:rPr lang="en-US" b="1" err="1">
                <a:solidFill>
                  <a:srgbClr val="0E2234"/>
                </a:solidFill>
                <a:ea typeface="+mn-lt"/>
                <a:cs typeface="+mn-lt"/>
              </a:rPr>
              <a:t>podmíněného</a:t>
            </a:r>
            <a:r>
              <a:rPr lang="en-US" b="1">
                <a:solidFill>
                  <a:srgbClr val="0E2234"/>
                </a:solidFill>
                <a:ea typeface="+mn-lt"/>
                <a:cs typeface="+mn-lt"/>
              </a:rPr>
              <a:t> </a:t>
            </a:r>
            <a:r>
              <a:rPr lang="en-US" b="1" err="1">
                <a:solidFill>
                  <a:srgbClr val="0E2234"/>
                </a:solidFill>
                <a:ea typeface="+mn-lt"/>
                <a:cs typeface="+mn-lt"/>
              </a:rPr>
              <a:t>násilí</a:t>
            </a:r>
            <a:r>
              <a:rPr lang="en-US" b="0" i="0">
                <a:solidFill>
                  <a:srgbClr val="0E2234"/>
                </a:solidFill>
                <a:effectLst/>
                <a:ea typeface="+mn-lt"/>
                <a:cs typeface="+mn-lt"/>
              </a:rPr>
              <a:t>: </a:t>
            </a:r>
            <a:r>
              <a:rPr lang="en-US" err="1">
                <a:solidFill>
                  <a:srgbClr val="0E2234"/>
                </a:solidFill>
                <a:ea typeface="+mn-lt"/>
                <a:cs typeface="+mn-lt"/>
              </a:rPr>
              <a:t>fyzické</a:t>
            </a:r>
            <a:r>
              <a:rPr lang="en-US">
                <a:solidFill>
                  <a:srgbClr val="0E2234"/>
                </a:solidFill>
                <a:ea typeface="+mn-lt"/>
                <a:cs typeface="+mn-lt"/>
              </a:rPr>
              <a:t> </a:t>
            </a:r>
            <a:r>
              <a:rPr lang="en-US" err="1">
                <a:solidFill>
                  <a:srgbClr val="0E2234"/>
                </a:solidFill>
                <a:ea typeface="+mn-lt"/>
                <a:cs typeface="+mn-lt"/>
              </a:rPr>
              <a:t>násilí</a:t>
            </a:r>
            <a:r>
              <a:rPr lang="en-US" b="0" i="0">
                <a:solidFill>
                  <a:srgbClr val="0E2234"/>
                </a:solidFill>
                <a:effectLst/>
                <a:ea typeface="+mn-lt"/>
                <a:cs typeface="+mn-lt"/>
              </a:rPr>
              <a:t>, </a:t>
            </a:r>
            <a:r>
              <a:rPr lang="en-US" err="1">
                <a:solidFill>
                  <a:srgbClr val="0E2234"/>
                </a:solidFill>
                <a:ea typeface="+mn-lt"/>
                <a:cs typeface="+mn-lt"/>
              </a:rPr>
              <a:t>sexuální</a:t>
            </a:r>
            <a:r>
              <a:rPr lang="en-US">
                <a:solidFill>
                  <a:srgbClr val="0E2234"/>
                </a:solidFill>
                <a:ea typeface="+mn-lt"/>
                <a:cs typeface="+mn-lt"/>
              </a:rPr>
              <a:t> </a:t>
            </a:r>
            <a:r>
              <a:rPr lang="en-US" err="1">
                <a:solidFill>
                  <a:srgbClr val="0E2234"/>
                </a:solidFill>
                <a:ea typeface="+mn-lt"/>
                <a:cs typeface="+mn-lt"/>
              </a:rPr>
              <a:t>násilí</a:t>
            </a:r>
            <a:r>
              <a:rPr lang="en-US" b="0" i="0">
                <a:solidFill>
                  <a:srgbClr val="0E2234"/>
                </a:solidFill>
                <a:effectLst/>
                <a:ea typeface="+mn-lt"/>
                <a:cs typeface="+mn-lt"/>
              </a:rPr>
              <a:t>, </a:t>
            </a:r>
            <a:r>
              <a:rPr lang="en-US" err="1">
                <a:solidFill>
                  <a:srgbClr val="0E2234"/>
                </a:solidFill>
                <a:ea typeface="+mn-lt"/>
                <a:cs typeface="+mn-lt"/>
              </a:rPr>
              <a:t>psychické</a:t>
            </a:r>
            <a:r>
              <a:rPr lang="en-US">
                <a:solidFill>
                  <a:srgbClr val="0E2234"/>
                </a:solidFill>
                <a:ea typeface="+mn-lt"/>
                <a:cs typeface="+mn-lt"/>
              </a:rPr>
              <a:t> </a:t>
            </a:r>
            <a:r>
              <a:rPr lang="en-US" err="1">
                <a:solidFill>
                  <a:srgbClr val="0E2234"/>
                </a:solidFill>
                <a:ea typeface="+mn-lt"/>
                <a:cs typeface="+mn-lt"/>
              </a:rPr>
              <a:t>násilí</a:t>
            </a:r>
            <a:r>
              <a:rPr lang="en-US" b="0" i="0">
                <a:solidFill>
                  <a:srgbClr val="0E2234"/>
                </a:solidFill>
                <a:effectLst/>
                <a:ea typeface="+mn-lt"/>
                <a:cs typeface="+mn-lt"/>
              </a:rPr>
              <a:t>, </a:t>
            </a:r>
            <a:r>
              <a:rPr lang="en-US" err="1">
                <a:solidFill>
                  <a:srgbClr val="0E2234"/>
                </a:solidFill>
                <a:ea typeface="+mn-lt"/>
                <a:cs typeface="+mn-lt"/>
              </a:rPr>
              <a:t>ekonomické</a:t>
            </a:r>
            <a:r>
              <a:rPr lang="en-US">
                <a:solidFill>
                  <a:srgbClr val="0E2234"/>
                </a:solidFill>
                <a:ea typeface="+mn-lt"/>
                <a:cs typeface="+mn-lt"/>
              </a:rPr>
              <a:t> </a:t>
            </a:r>
            <a:r>
              <a:rPr lang="en-US" err="1">
                <a:solidFill>
                  <a:srgbClr val="0E2234"/>
                </a:solidFill>
                <a:ea typeface="+mn-lt"/>
                <a:cs typeface="+mn-lt"/>
              </a:rPr>
              <a:t>násilí</a:t>
            </a:r>
            <a:r>
              <a:rPr lang="en-US" b="0" i="0">
                <a:solidFill>
                  <a:srgbClr val="0E2234"/>
                </a:solidFill>
                <a:effectLst/>
                <a:ea typeface="+mn-lt"/>
                <a:cs typeface="+mn-lt"/>
              </a:rPr>
              <a:t>, </a:t>
            </a:r>
            <a:r>
              <a:rPr lang="en-US" err="1">
                <a:solidFill>
                  <a:srgbClr val="0E2234"/>
                </a:solidFill>
                <a:ea typeface="+mn-lt"/>
                <a:cs typeface="+mn-lt"/>
              </a:rPr>
              <a:t>sexuální</a:t>
            </a:r>
            <a:r>
              <a:rPr lang="en-US">
                <a:solidFill>
                  <a:srgbClr val="0E2234"/>
                </a:solidFill>
                <a:ea typeface="+mn-lt"/>
                <a:cs typeface="+mn-lt"/>
              </a:rPr>
              <a:t> </a:t>
            </a:r>
            <a:r>
              <a:rPr lang="en-US" err="1">
                <a:solidFill>
                  <a:srgbClr val="0E2234"/>
                </a:solidFill>
                <a:ea typeface="+mn-lt"/>
                <a:cs typeface="+mn-lt"/>
              </a:rPr>
              <a:t>obtěžování</a:t>
            </a:r>
            <a:r>
              <a:rPr lang="en-US" b="0" i="0">
                <a:solidFill>
                  <a:srgbClr val="0E2234"/>
                </a:solidFill>
                <a:effectLst/>
                <a:ea typeface="+mn-lt"/>
                <a:cs typeface="+mn-lt"/>
              </a:rPr>
              <a:t>, </a:t>
            </a:r>
            <a:r>
              <a:rPr lang="en-US" err="1">
                <a:solidFill>
                  <a:srgbClr val="0E2234"/>
                </a:solidFill>
                <a:ea typeface="+mn-lt"/>
                <a:cs typeface="+mn-lt"/>
              </a:rPr>
              <a:t>obtěžování</a:t>
            </a:r>
            <a:r>
              <a:rPr lang="en-US">
                <a:solidFill>
                  <a:srgbClr val="0E2234"/>
                </a:solidFill>
                <a:ea typeface="+mn-lt"/>
                <a:cs typeface="+mn-lt"/>
              </a:rPr>
              <a:t> </a:t>
            </a:r>
            <a:r>
              <a:rPr lang="en-US" err="1">
                <a:solidFill>
                  <a:srgbClr val="0E2234"/>
                </a:solidFill>
                <a:ea typeface="+mn-lt"/>
                <a:cs typeface="+mn-lt"/>
              </a:rPr>
              <a:t>na</a:t>
            </a:r>
            <a:r>
              <a:rPr lang="en-US">
                <a:solidFill>
                  <a:srgbClr val="0E2234"/>
                </a:solidFill>
                <a:ea typeface="+mn-lt"/>
                <a:cs typeface="+mn-lt"/>
              </a:rPr>
              <a:t> </a:t>
            </a:r>
            <a:r>
              <a:rPr lang="en-US" err="1">
                <a:solidFill>
                  <a:srgbClr val="0E2234"/>
                </a:solidFill>
                <a:ea typeface="+mn-lt"/>
                <a:cs typeface="+mn-lt"/>
              </a:rPr>
              <a:t>základě</a:t>
            </a:r>
            <a:r>
              <a:rPr lang="en-US">
                <a:solidFill>
                  <a:srgbClr val="0E2234"/>
                </a:solidFill>
                <a:ea typeface="+mn-lt"/>
                <a:cs typeface="+mn-lt"/>
              </a:rPr>
              <a:t> </a:t>
            </a:r>
            <a:r>
              <a:rPr lang="en-US" err="1">
                <a:solidFill>
                  <a:srgbClr val="0E2234"/>
                </a:solidFill>
                <a:ea typeface="+mn-lt"/>
                <a:cs typeface="+mn-lt"/>
              </a:rPr>
              <a:t>pohlaví</a:t>
            </a:r>
            <a:r>
              <a:rPr lang="en-US">
                <a:solidFill>
                  <a:srgbClr val="0E2234"/>
                </a:solidFill>
                <a:ea typeface="+mn-lt"/>
                <a:cs typeface="+mn-lt"/>
              </a:rPr>
              <a:t> a </a:t>
            </a:r>
            <a:r>
              <a:rPr lang="en-US" err="1">
                <a:solidFill>
                  <a:srgbClr val="0E2234"/>
                </a:solidFill>
                <a:ea typeface="+mn-lt"/>
                <a:cs typeface="+mn-lt"/>
              </a:rPr>
              <a:t>obtěžování</a:t>
            </a:r>
            <a:r>
              <a:rPr lang="en-US">
                <a:solidFill>
                  <a:srgbClr val="0E2234"/>
                </a:solidFill>
                <a:ea typeface="+mn-lt"/>
                <a:cs typeface="+mn-lt"/>
              </a:rPr>
              <a:t> v </a:t>
            </a:r>
            <a:r>
              <a:rPr lang="en-US" err="1">
                <a:solidFill>
                  <a:srgbClr val="0E2234"/>
                </a:solidFill>
                <a:ea typeface="+mn-lt"/>
                <a:cs typeface="+mn-lt"/>
              </a:rPr>
              <a:t>prostředí</a:t>
            </a:r>
            <a:r>
              <a:rPr lang="en-US">
                <a:solidFill>
                  <a:srgbClr val="0E2234"/>
                </a:solidFill>
                <a:ea typeface="+mn-lt"/>
                <a:cs typeface="+mn-lt"/>
              </a:rPr>
              <a:t> - </a:t>
            </a:r>
            <a:r>
              <a:rPr lang="en-US" b="1">
                <a:solidFill>
                  <a:srgbClr val="0E2234"/>
                </a:solidFill>
                <a:ea typeface="+mn-lt"/>
                <a:cs typeface="+mn-lt"/>
              </a:rPr>
              <a:t>v </a:t>
            </a:r>
            <a:r>
              <a:rPr lang="en-US" b="1" i="0">
                <a:solidFill>
                  <a:srgbClr val="0E2234"/>
                </a:solidFill>
                <a:effectLst/>
                <a:ea typeface="+mn-lt"/>
                <a:cs typeface="+mn-lt"/>
              </a:rPr>
              <a:t>online </a:t>
            </a:r>
            <a:r>
              <a:rPr lang="en-US" b="1" err="1">
                <a:solidFill>
                  <a:srgbClr val="0E2234"/>
                </a:solidFill>
                <a:ea typeface="+mn-lt"/>
                <a:cs typeface="+mn-lt"/>
              </a:rPr>
              <a:t>i</a:t>
            </a:r>
            <a:r>
              <a:rPr lang="en-US" b="1">
                <a:solidFill>
                  <a:srgbClr val="0E2234"/>
                </a:solidFill>
                <a:ea typeface="+mn-lt"/>
                <a:cs typeface="+mn-lt"/>
              </a:rPr>
              <a:t> </a:t>
            </a:r>
            <a:r>
              <a:rPr lang="en-US" b="1" i="0">
                <a:solidFill>
                  <a:srgbClr val="0E2234"/>
                </a:solidFill>
                <a:effectLst/>
                <a:ea typeface="+mn-lt"/>
                <a:cs typeface="+mn-lt"/>
              </a:rPr>
              <a:t>offline </a:t>
            </a:r>
            <a:r>
              <a:rPr lang="en-US" b="1" err="1">
                <a:solidFill>
                  <a:srgbClr val="0E2234"/>
                </a:solidFill>
                <a:ea typeface="+mn-lt"/>
                <a:cs typeface="+mn-lt"/>
              </a:rPr>
              <a:t>kontextu</a:t>
            </a:r>
            <a:r>
              <a:rPr lang="en-US">
                <a:solidFill>
                  <a:srgbClr val="0E2234"/>
                </a:solidFill>
                <a:ea typeface="+mn-lt"/>
                <a:cs typeface="+mn-lt"/>
              </a:rPr>
              <a:t>.</a:t>
            </a:r>
            <a:endParaRPr lang="en-US">
              <a:solidFill>
                <a:srgbClr val="0E2234"/>
              </a:solidFill>
              <a:ea typeface="Open Sans"/>
              <a:cs typeface="Open Sans"/>
            </a:endParaRPr>
          </a:p>
        </p:txBody>
      </p:sp>
      <p:sp>
        <p:nvSpPr>
          <p:cNvPr id="12" name="Espace réservé du numéro de diapositive 4">
            <a:extLst>
              <a:ext uri="{FF2B5EF4-FFF2-40B4-BE49-F238E27FC236}">
                <a16:creationId xmlns:a16="http://schemas.microsoft.com/office/drawing/2014/main" id="{CEFAAE2C-78E6-D2BA-9298-37639DE9EC62}"/>
              </a:ext>
            </a:extLst>
          </p:cNvPr>
          <p:cNvSpPr txBox="1">
            <a:spLocks/>
          </p:cNvSpPr>
          <p:nvPr/>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latin typeface="+mn-lt"/>
                <a:cs typeface="Arial" panose="020B0604020202020204" pitchFamily="34" charset="0"/>
              </a:rPr>
              <a:pPr/>
              <a:t>9</a:t>
            </a:fld>
            <a:endParaRPr lang="fr-FR">
              <a:solidFill>
                <a:schemeClr val="bg1"/>
              </a:solidFill>
              <a:latin typeface="+mn-lt"/>
              <a:cs typeface="Arial" panose="020B0604020202020204" pitchFamily="34" charset="0"/>
            </a:endParaRPr>
          </a:p>
        </p:txBody>
      </p:sp>
      <p:sp>
        <p:nvSpPr>
          <p:cNvPr id="13" name="Title 1"/>
          <p:cNvSpPr txBox="1">
            <a:spLocks/>
          </p:cNvSpPr>
          <p:nvPr/>
        </p:nvSpPr>
        <p:spPr>
          <a:xfrm>
            <a:off x="572686" y="1146844"/>
            <a:ext cx="4299660" cy="1121252"/>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32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US" sz="2000" b="1">
                <a:latin typeface="+mn-lt"/>
                <a:cs typeface="Arial"/>
              </a:rPr>
              <a:t>Jak </a:t>
            </a:r>
            <a:r>
              <a:rPr lang="en-US" sz="2000" b="1" err="1">
                <a:latin typeface="+mn-lt"/>
                <a:cs typeface="Arial"/>
              </a:rPr>
              <a:t>genderově</a:t>
            </a:r>
            <a:r>
              <a:rPr lang="en-US" sz="2000" b="1">
                <a:latin typeface="+mn-lt"/>
                <a:cs typeface="Arial"/>
              </a:rPr>
              <a:t> </a:t>
            </a:r>
            <a:r>
              <a:rPr lang="en-US" sz="2000" b="1" err="1">
                <a:solidFill>
                  <a:srgbClr val="000000"/>
                </a:solidFill>
                <a:latin typeface="+mn-lt"/>
                <a:cs typeface="Arial"/>
              </a:rPr>
              <a:t>podmíněné</a:t>
            </a:r>
            <a:r>
              <a:rPr lang="en-US" sz="2000" b="1">
                <a:solidFill>
                  <a:srgbClr val="000000"/>
                </a:solidFill>
                <a:latin typeface="+mn-lt"/>
                <a:cs typeface="Arial"/>
              </a:rPr>
              <a:t> </a:t>
            </a:r>
            <a:r>
              <a:rPr lang="en-US" sz="2000" b="1" err="1">
                <a:latin typeface="+mn-lt"/>
                <a:cs typeface="Arial"/>
              </a:rPr>
              <a:t>násilí</a:t>
            </a:r>
            <a:r>
              <a:rPr lang="en-US" sz="2000" b="1">
                <a:latin typeface="+mn-lt"/>
                <a:cs typeface="Arial"/>
              </a:rPr>
              <a:t> </a:t>
            </a:r>
            <a:r>
              <a:rPr lang="en-US" sz="2000" b="1" err="1">
                <a:latin typeface="+mn-lt"/>
                <a:cs typeface="Arial"/>
              </a:rPr>
              <a:t>chápou</a:t>
            </a:r>
            <a:r>
              <a:rPr lang="en-US" sz="2000" b="1">
                <a:latin typeface="+mn-lt"/>
                <a:cs typeface="Arial"/>
              </a:rPr>
              <a:t> a jak s </a:t>
            </a:r>
            <a:r>
              <a:rPr lang="en-US" sz="2000" b="1" err="1">
                <a:latin typeface="+mn-lt"/>
                <a:cs typeface="Arial"/>
              </a:rPr>
              <a:t>ním</a:t>
            </a:r>
            <a:r>
              <a:rPr lang="en-US" sz="2000" b="1">
                <a:latin typeface="+mn-lt"/>
                <a:cs typeface="Arial"/>
              </a:rPr>
              <a:t> </a:t>
            </a:r>
            <a:r>
              <a:rPr lang="en-US" sz="2000" b="1" err="1">
                <a:latin typeface="+mn-lt"/>
                <a:cs typeface="Arial"/>
              </a:rPr>
              <a:t>pracují</a:t>
            </a:r>
            <a:r>
              <a:rPr lang="en-US" sz="2000" b="1">
                <a:latin typeface="+mn-lt"/>
                <a:cs typeface="Arial"/>
              </a:rPr>
              <a:t> </a:t>
            </a:r>
            <a:r>
              <a:rPr lang="en-US" sz="2000" b="1" err="1">
                <a:latin typeface="+mn-lt"/>
                <a:cs typeface="Arial"/>
              </a:rPr>
              <a:t>projekty</a:t>
            </a:r>
            <a:r>
              <a:rPr lang="en-US" sz="2000" b="1">
                <a:latin typeface="+mn-lt"/>
                <a:cs typeface="Arial"/>
              </a:rPr>
              <a:t> </a:t>
            </a:r>
            <a:r>
              <a:rPr lang="en-US" sz="2000" b="1" err="1">
                <a:latin typeface="+mn-lt"/>
                <a:cs typeface="Arial"/>
              </a:rPr>
              <a:t>UniSAFE</a:t>
            </a:r>
            <a:r>
              <a:rPr lang="en-US" sz="2000" b="1">
                <a:latin typeface="+mn-lt"/>
                <a:cs typeface="Arial"/>
              </a:rPr>
              <a:t> a </a:t>
            </a:r>
            <a:r>
              <a:rPr lang="en-US" sz="2000" b="1" err="1">
                <a:latin typeface="+mn-lt"/>
                <a:cs typeface="Arial"/>
              </a:rPr>
              <a:t>GenderSAFE</a:t>
            </a:r>
            <a:r>
              <a:rPr lang="en-US" sz="2000" b="1">
                <a:latin typeface="+mn-lt"/>
                <a:cs typeface="Arial"/>
              </a:rPr>
              <a:t> </a:t>
            </a:r>
          </a:p>
          <a:p>
            <a:endParaRPr lang="en-US" sz="2000" b="1">
              <a:latin typeface="+mn-lt"/>
            </a:endParaRPr>
          </a:p>
        </p:txBody>
      </p:sp>
    </p:spTree>
    <p:extLst>
      <p:ext uri="{BB962C8B-B14F-4D97-AF65-F5344CB8AC3E}">
        <p14:creationId xmlns:p14="http://schemas.microsoft.com/office/powerpoint/2010/main" val="2963880670"/>
      </p:ext>
    </p:extLst>
  </p:cSld>
  <p:clrMapOvr>
    <a:masterClrMapping/>
  </p:clrMapOvr>
</p:sld>
</file>

<file path=ppt/theme/theme1.xml><?xml version="1.0" encoding="utf-8"?>
<a:theme xmlns:a="http://schemas.openxmlformats.org/drawingml/2006/main" name="Mini Powerpoint Template">
  <a:themeElements>
    <a:clrScheme name="Kula Color 1">
      <a:dk1>
        <a:srgbClr val="000000"/>
      </a:dk1>
      <a:lt1>
        <a:srgbClr val="FFFFFF"/>
      </a:lt1>
      <a:dk2>
        <a:srgbClr val="000000"/>
      </a:dk2>
      <a:lt2>
        <a:srgbClr val="FEFCFF"/>
      </a:lt2>
      <a:accent1>
        <a:srgbClr val="1D46F3"/>
      </a:accent1>
      <a:accent2>
        <a:srgbClr val="FE5757"/>
      </a:accent2>
      <a:accent3>
        <a:srgbClr val="FE0061"/>
      </a:accent3>
      <a:accent4>
        <a:srgbClr val="A905B7"/>
      </a:accent4>
      <a:accent5>
        <a:srgbClr val="7030BD"/>
      </a:accent5>
      <a:accent6>
        <a:srgbClr val="3C4EBC"/>
      </a:accent6>
      <a:hlink>
        <a:srgbClr val="5352F5"/>
      </a:hlink>
      <a:folHlink>
        <a:srgbClr val="BFBFB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B&amp;D-Powerpoint Template_16x9" id="{D6003E70-2833-4847-828A-A182BBF6C8FF}" vid="{85D7DE89-D8E2-D743-952C-ED1FA0F1847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40AFA98DC638E46A4A12785B6B16307" ma:contentTypeVersion="17" ma:contentTypeDescription="Create a new document." ma:contentTypeScope="" ma:versionID="1b762fcf53212d5a24c6d5ff0a950c71">
  <xsd:schema xmlns:xsd="http://www.w3.org/2001/XMLSchema" xmlns:xs="http://www.w3.org/2001/XMLSchema" xmlns:p="http://schemas.microsoft.com/office/2006/metadata/properties" xmlns:ns2="a6d887a2-cb76-48ca-8e7a-36f01d0891c6" xmlns:ns3="4d0a3ad0-32ee-4607-9ba4-0de2981250ca" targetNamespace="http://schemas.microsoft.com/office/2006/metadata/properties" ma:root="true" ma:fieldsID="c1b13e63fa03850d0d16d45c98e229cd" ns2:_="" ns3:_="">
    <xsd:import namespace="a6d887a2-cb76-48ca-8e7a-36f01d0891c6"/>
    <xsd:import namespace="4d0a3ad0-32ee-4607-9ba4-0de2981250c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ObjectDetectorVersion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d887a2-cb76-48ca-8e7a-36f01d0891c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9748fa32-2c86-4eb4-8a30-862adc17a02b"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Location" ma:index="24"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d0a3ad0-32ee-4607-9ba4-0de2981250c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28d299f4-1507-4e37-86bb-8a4815515d1d}" ma:internalName="TaxCatchAll" ma:showField="CatchAllData" ma:web="4d0a3ad0-32ee-4607-9ba4-0de2981250c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6d887a2-cb76-48ca-8e7a-36f01d0891c6">
      <Terms xmlns="http://schemas.microsoft.com/office/infopath/2007/PartnerControls"/>
    </lcf76f155ced4ddcb4097134ff3c332f>
    <TaxCatchAll xmlns="4d0a3ad0-32ee-4607-9ba4-0de2981250ca" xsi:nil="true"/>
  </documentManagement>
</p:properties>
</file>

<file path=customXml/itemProps1.xml><?xml version="1.0" encoding="utf-8"?>
<ds:datastoreItem xmlns:ds="http://schemas.openxmlformats.org/officeDocument/2006/customXml" ds:itemID="{5318F136-BD42-4AC5-92D4-AFA4B469264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6d887a2-cb76-48ca-8e7a-36f01d0891c6"/>
    <ds:schemaRef ds:uri="4d0a3ad0-32ee-4607-9ba4-0de2981250c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C073BCC-8C59-4DAF-955D-95509CA8483C}">
  <ds:schemaRefs>
    <ds:schemaRef ds:uri="http://schemas.microsoft.com/sharepoint/v3/contenttype/forms"/>
  </ds:schemaRefs>
</ds:datastoreItem>
</file>

<file path=customXml/itemProps3.xml><?xml version="1.0" encoding="utf-8"?>
<ds:datastoreItem xmlns:ds="http://schemas.openxmlformats.org/officeDocument/2006/customXml" ds:itemID="{856C5A1F-DEF5-4E70-984F-B2E45D81E087}">
  <ds:schemaRefs>
    <ds:schemaRef ds:uri="4d0a3ad0-32ee-4607-9ba4-0de2981250ca"/>
    <ds:schemaRef ds:uri="a6d887a2-cb76-48ca-8e7a-36f01d0891c6"/>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0</TotalTime>
  <Words>12978</Words>
  <Application>Microsoft Office PowerPoint</Application>
  <PresentationFormat>Widescreen</PresentationFormat>
  <Paragraphs>742</Paragraphs>
  <Slides>60</Slides>
  <Notes>54</Notes>
  <HiddenSlides>0</HiddenSlides>
  <MMClips>0</MMClips>
  <ScaleCrop>false</ScaleCrop>
  <HeadingPairs>
    <vt:vector size="4" baseType="variant">
      <vt:variant>
        <vt:lpstr>Theme</vt:lpstr>
      </vt:variant>
      <vt:variant>
        <vt:i4>1</vt:i4>
      </vt:variant>
      <vt:variant>
        <vt:lpstr>Slide Titles</vt:lpstr>
      </vt:variant>
      <vt:variant>
        <vt:i4>60</vt:i4>
      </vt:variant>
    </vt:vector>
  </HeadingPairs>
  <TitlesOfParts>
    <vt:vector size="61" baseType="lpstr">
      <vt:lpstr>Mini Powerpoint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Definice genderově podmíněného násilí</vt:lpstr>
      <vt:lpstr>PowerPoint Presentation</vt:lpstr>
      <vt:lpstr>PowerPoint Presentation</vt:lpstr>
      <vt:lpstr>Projekt UniSAFE realizoval největší evropský průzkum v oblasti výzkumu genderově podmíněného násilí</vt:lpstr>
      <vt:lpstr>Výsledky šetření UniSAFE</vt:lpstr>
      <vt:lpstr>PowerPoint Presentation</vt:lpstr>
      <vt:lpstr>PowerPoint Presentation</vt:lpstr>
      <vt:lpstr>Hlavní faktory</vt:lpstr>
      <vt:lpstr>Intersekcionalita a proč je důležitá</vt:lpstr>
      <vt:lpstr>1. V chatu najdete odkaz na nástěnkuMIRO  2. Najděte si svou nástěnku podle čísla vaší skupiny  3. Diskutujte a určete si osobu, která bude zodpovědná za přesouvání lepíků do příslušných kategorií </vt:lpstr>
      <vt:lpstr>Celostní model 7P k řešení genderově podmíněného násilí v akademickém prostředí</vt:lpstr>
      <vt:lpstr>Celostní model 7P projektu UniSAFE  </vt:lpstr>
      <vt:lpstr>Celostní model 7P projektu UniSAFE  </vt:lpstr>
      <vt:lpstr>Celostní model 7P projektu UniSAFE </vt:lpstr>
      <vt:lpstr>UniSAFE toolkit</vt:lpstr>
      <vt:lpstr>Prevalence</vt:lpstr>
      <vt:lpstr>Tipy pro fázi designu dotazníku</vt:lpstr>
      <vt:lpstr>Tipy pro fázi implementace dotazníku</vt:lpstr>
      <vt:lpstr>Příklad dobré praxe: UniSAFE dotazník</vt:lpstr>
      <vt:lpstr>Prevence</vt:lpstr>
      <vt:lpstr>Tipy jak na Prevenci</vt:lpstr>
      <vt:lpstr>Tipy jak na Prevenci </vt:lpstr>
      <vt:lpstr>PowerPoint Presentation</vt:lpstr>
      <vt:lpstr>Příklad dobré praxe: kampaň Nezavírej předtím oči na University of Geneva</vt:lpstr>
      <vt:lpstr>PowerPoint Presentation</vt:lpstr>
      <vt:lpstr>Pomoc</vt:lpstr>
      <vt:lpstr>Tipy jak na Pomoc</vt:lpstr>
      <vt:lpstr>Tipy jak na Pomoc</vt:lpstr>
      <vt:lpstr>Případ dobré praxe: Combat Harassment Tool (CHAT), KULeuven, Belgium</vt:lpstr>
      <vt:lpstr>Příklad dobré praxe: Speakout na Technological University of Dublin, Ireland</vt:lpstr>
      <vt:lpstr>PowerPoint Presentation</vt:lpstr>
      <vt:lpstr>Postih</vt:lpstr>
      <vt:lpstr>Postih</vt:lpstr>
      <vt:lpstr>Tipy jak na Postih</vt:lpstr>
      <vt:lpstr>Tipy jak na Poskytování služeb</vt:lpstr>
      <vt:lpstr>Tipy jak na Poskytování služeb</vt:lpstr>
      <vt:lpstr>Příklad dobré praxe: Centrum pro dotazy na University of Dundee</vt:lpstr>
      <vt:lpstr>Příklad dobré praxe: Help desk proti genderově podmíněnému násilí na University of Bologna </vt:lpstr>
      <vt:lpstr>Partnerství</vt:lpstr>
      <vt:lpstr>Tipy jak na Partnerství</vt:lpstr>
      <vt:lpstr>Příklad dobré praxe: kampaň "Ask for Angela" ve spolupráci s lokálními bary, sportovními kluby a policií</vt:lpstr>
      <vt:lpstr>Příklad dobré praxe: Proč jsme to nenahlásily*i ve spolupráci se studentskými spolky a iniciativami</vt:lpstr>
      <vt:lpstr>Předpisy</vt:lpstr>
      <vt:lpstr>Předpisy</vt:lpstr>
      <vt:lpstr>PowerPoint Presentation</vt:lpstr>
      <vt:lpstr>Příklad dobré praxe: Předpis proti obtěžování na Central European University</vt:lpstr>
      <vt:lpstr>Příručka jak na Vytvoření komplexního předpisového rámce pro řešení genderově podmíněného násilí v instituci projektu UniSAFE</vt:lpstr>
      <vt:lpstr>Užitečné odkazy a zdroje</vt:lpstr>
      <vt:lpstr>Opáčko</vt:lpstr>
      <vt:lpstr>PowerPoint Presentation</vt:lpstr>
      <vt:lpstr>Evaluační dotazník</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ShapeShift</dc:creator>
  <cp:keywords/>
  <dc:description/>
  <cp:lastModifiedBy>Vasia   Madesi</cp:lastModifiedBy>
  <cp:revision>56</cp:revision>
  <dcterms:created xsi:type="dcterms:W3CDTF">2017-07-25T02:03:18Z</dcterms:created>
  <dcterms:modified xsi:type="dcterms:W3CDTF">2026-05-11T10:45:36Z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0x010100840AFA98DC638E46A4A12785B6B16307</vt:lpwstr>
  </property>
  <property fmtid="{D5CDD505-2E9C-101B-9397-08002B2CF9AE}" pid="3" name="MediaServiceImageTags">
    <vt:lpwstr/>
  </property>
</Properties>
</file>