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5" r:id="rId4"/>
  </p:sldMasterIdLst>
  <p:notesMasterIdLst>
    <p:notesMasterId r:id="rId66"/>
  </p:notesMasterIdLst>
  <p:handoutMasterIdLst>
    <p:handoutMasterId r:id="rId67"/>
  </p:handoutMasterIdLst>
  <p:sldIdLst>
    <p:sldId id="373" r:id="rId5"/>
    <p:sldId id="380" r:id="rId6"/>
    <p:sldId id="386" r:id="rId7"/>
    <p:sldId id="387" r:id="rId8"/>
    <p:sldId id="388" r:id="rId9"/>
    <p:sldId id="384" r:id="rId10"/>
    <p:sldId id="385" r:id="rId11"/>
    <p:sldId id="300" r:id="rId12"/>
    <p:sldId id="379" r:id="rId13"/>
    <p:sldId id="390" r:id="rId14"/>
    <p:sldId id="391" r:id="rId15"/>
    <p:sldId id="377" r:id="rId16"/>
    <p:sldId id="381" r:id="rId17"/>
    <p:sldId id="393" r:id="rId18"/>
    <p:sldId id="392" r:id="rId19"/>
    <p:sldId id="394" r:id="rId20"/>
    <p:sldId id="395" r:id="rId21"/>
    <p:sldId id="396" r:id="rId22"/>
    <p:sldId id="397" r:id="rId23"/>
    <p:sldId id="398" r:id="rId24"/>
    <p:sldId id="399" r:id="rId25"/>
    <p:sldId id="400" r:id="rId26"/>
    <p:sldId id="401" r:id="rId27"/>
    <p:sldId id="437" r:id="rId28"/>
    <p:sldId id="402" r:id="rId29"/>
    <p:sldId id="404" r:id="rId30"/>
    <p:sldId id="403" r:id="rId31"/>
    <p:sldId id="405" r:id="rId32"/>
    <p:sldId id="435" r:id="rId33"/>
    <p:sldId id="406" r:id="rId34"/>
    <p:sldId id="407" r:id="rId35"/>
    <p:sldId id="408" r:id="rId36"/>
    <p:sldId id="436" r:id="rId37"/>
    <p:sldId id="409" r:id="rId38"/>
    <p:sldId id="410" r:id="rId39"/>
    <p:sldId id="411" r:id="rId40"/>
    <p:sldId id="412" r:id="rId41"/>
    <p:sldId id="413" r:id="rId42"/>
    <p:sldId id="414" r:id="rId43"/>
    <p:sldId id="429" r:id="rId44"/>
    <p:sldId id="430" r:id="rId45"/>
    <p:sldId id="415" r:id="rId46"/>
    <p:sldId id="416" r:id="rId47"/>
    <p:sldId id="417" r:id="rId48"/>
    <p:sldId id="418" r:id="rId49"/>
    <p:sldId id="419" r:id="rId50"/>
    <p:sldId id="420" r:id="rId51"/>
    <p:sldId id="431" r:id="rId52"/>
    <p:sldId id="421" r:id="rId53"/>
    <p:sldId id="422" r:id="rId54"/>
    <p:sldId id="423" r:id="rId55"/>
    <p:sldId id="424" r:id="rId56"/>
    <p:sldId id="432" r:id="rId57"/>
    <p:sldId id="425" r:id="rId58"/>
    <p:sldId id="434" r:id="rId59"/>
    <p:sldId id="433" r:id="rId60"/>
    <p:sldId id="438" r:id="rId61"/>
    <p:sldId id="426" r:id="rId62"/>
    <p:sldId id="428" r:id="rId63"/>
    <p:sldId id="642" r:id="rId64"/>
    <p:sldId id="643" r:id="rId65"/>
  </p:sldIdLst>
  <p:sldSz cx="12192000" cy="6858000"/>
  <p:notesSz cx="6858000" cy="9144000"/>
  <p:defaultTex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ADDA"/>
    <a:srgbClr val="0F2235"/>
    <a:srgbClr val="87C39C"/>
    <a:srgbClr val="5792CE"/>
    <a:srgbClr val="AED7BD"/>
    <a:srgbClr val="964091"/>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6C36CE-EB20-319D-03A1-62E9861774E8}" v="16" dt="2026-05-19T15:24:03.796"/>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251" autoAdjust="0"/>
    <p:restoredTop sz="73102" autoAdjust="0"/>
  </p:normalViewPr>
  <p:slideViewPr>
    <p:cSldViewPr snapToGrid="0">
      <p:cViewPr varScale="1">
        <p:scale>
          <a:sx n="74" d="100"/>
          <a:sy n="74" d="100"/>
        </p:scale>
        <p:origin x="984" y="176"/>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sia   Madesi" userId="S::vasia.madesi_yellowwindow.com#ext#@europeansf.onmicrosoft.com::16d47c5c-4b5a-452a-bc8a-bb2a63f077b9" providerId="AD" clId="Web-{04A5C61F-64C0-4511-C7D7-378927F3A5C9}"/>
    <pc:docChg chg="addSld delSld modSld">
      <pc:chgData name="Vasia   Madesi" userId="S::vasia.madesi_yellowwindow.com#ext#@europeansf.onmicrosoft.com::16d47c5c-4b5a-452a-bc8a-bb2a63f077b9" providerId="AD" clId="Web-{04A5C61F-64C0-4511-C7D7-378927F3A5C9}" dt="2026-05-09T15:29:03.340" v="480" actId="20577"/>
      <pc:docMkLst>
        <pc:docMk/>
      </pc:docMkLst>
      <pc:sldChg chg="modSp">
        <pc:chgData name="Vasia   Madesi" userId="S::vasia.madesi_yellowwindow.com#ext#@europeansf.onmicrosoft.com::16d47c5c-4b5a-452a-bc8a-bb2a63f077b9" providerId="AD" clId="Web-{04A5C61F-64C0-4511-C7D7-378927F3A5C9}" dt="2026-05-09T15:10:19.130" v="31"/>
        <pc:sldMkLst>
          <pc:docMk/>
          <pc:sldMk cId="1900219768" sldId="373"/>
        </pc:sldMkLst>
        <pc:spChg chg="mod">
          <ac:chgData name="Vasia   Madesi" userId="S::vasia.madesi_yellowwindow.com#ext#@europeansf.onmicrosoft.com::16d47c5c-4b5a-452a-bc8a-bb2a63f077b9" providerId="AD" clId="Web-{04A5C61F-64C0-4511-C7D7-378927F3A5C9}" dt="2026-05-09T15:10:19.130" v="31"/>
          <ac:spMkLst>
            <pc:docMk/>
            <pc:sldMk cId="1900219768" sldId="373"/>
            <ac:spMk id="6" creationId="{37C8842C-ED4A-EF05-F3C2-BB8C215930EA}"/>
          </ac:spMkLst>
        </pc:spChg>
      </pc:sldChg>
      <pc:sldChg chg="modSp">
        <pc:chgData name="Vasia   Madesi" userId="S::vasia.madesi_yellowwindow.com#ext#@europeansf.onmicrosoft.com::16d47c5c-4b5a-452a-bc8a-bb2a63f077b9" providerId="AD" clId="Web-{04A5C61F-64C0-4511-C7D7-378927F3A5C9}" dt="2026-05-09T15:10:26.568" v="32" actId="20577"/>
        <pc:sldMkLst>
          <pc:docMk/>
          <pc:sldMk cId="1745838413" sldId="380"/>
        </pc:sldMkLst>
        <pc:spChg chg="mod">
          <ac:chgData name="Vasia   Madesi" userId="S::vasia.madesi_yellowwindow.com#ext#@europeansf.onmicrosoft.com::16d47c5c-4b5a-452a-bc8a-bb2a63f077b9" providerId="AD" clId="Web-{04A5C61F-64C0-4511-C7D7-378927F3A5C9}" dt="2026-05-09T15:10:26.568" v="32" actId="20577"/>
          <ac:spMkLst>
            <pc:docMk/>
            <pc:sldMk cId="1745838413" sldId="380"/>
            <ac:spMk id="8" creationId="{6C6B85A1-21F2-BAAC-007C-880D4D0CBD06}"/>
          </ac:spMkLst>
        </pc:spChg>
      </pc:sldChg>
      <pc:sldChg chg="addSp delSp modSp">
        <pc:chgData name="Vasia   Madesi" userId="S::vasia.madesi_yellowwindow.com#ext#@europeansf.onmicrosoft.com::16d47c5c-4b5a-452a-bc8a-bb2a63f077b9" providerId="AD" clId="Web-{04A5C61F-64C0-4511-C7D7-378927F3A5C9}" dt="2026-05-09T15:14:41.005" v="70"/>
        <pc:sldMkLst>
          <pc:docMk/>
          <pc:sldMk cId="4060640501" sldId="381"/>
        </pc:sldMkLst>
        <pc:spChg chg="mod">
          <ac:chgData name="Vasia   Madesi" userId="S::vasia.madesi_yellowwindow.com#ext#@europeansf.onmicrosoft.com::16d47c5c-4b5a-452a-bc8a-bb2a63f077b9" providerId="AD" clId="Web-{04A5C61F-64C0-4511-C7D7-378927F3A5C9}" dt="2026-05-09T15:14:24.036" v="64"/>
          <ac:spMkLst>
            <pc:docMk/>
            <pc:sldMk cId="4060640501" sldId="381"/>
            <ac:spMk id="12" creationId="{EC7DAEEF-2DB1-B476-F334-F6A101E8481C}"/>
          </ac:spMkLst>
        </pc:spChg>
        <pc:spChg chg="add del mod">
          <ac:chgData name="Vasia   Madesi" userId="S::vasia.madesi_yellowwindow.com#ext#@europeansf.onmicrosoft.com::16d47c5c-4b5a-452a-bc8a-bb2a63f077b9" providerId="AD" clId="Web-{04A5C61F-64C0-4511-C7D7-378927F3A5C9}" dt="2026-05-09T15:14:41.005" v="70"/>
          <ac:spMkLst>
            <pc:docMk/>
            <pc:sldMk cId="4060640501" sldId="381"/>
            <ac:spMk id="15" creationId="{89CFD5AB-EA31-F01A-121A-4AC1A55432F3}"/>
          </ac:spMkLst>
        </pc:spChg>
        <pc:spChg chg="mod">
          <ac:chgData name="Vasia   Madesi" userId="S::vasia.madesi_yellowwindow.com#ext#@europeansf.onmicrosoft.com::16d47c5c-4b5a-452a-bc8a-bb2a63f077b9" providerId="AD" clId="Web-{04A5C61F-64C0-4511-C7D7-378927F3A5C9}" dt="2026-05-09T15:14:40.739" v="69" actId="14100"/>
          <ac:spMkLst>
            <pc:docMk/>
            <pc:sldMk cId="4060640501" sldId="381"/>
            <ac:spMk id="16" creationId="{B9517B3A-4FC3-11D4-F77C-EA403E2D256C}"/>
          </ac:spMkLst>
        </pc:spChg>
      </pc:sldChg>
      <pc:sldChg chg="modSp">
        <pc:chgData name="Vasia   Madesi" userId="S::vasia.madesi_yellowwindow.com#ext#@europeansf.onmicrosoft.com::16d47c5c-4b5a-452a-bc8a-bb2a63f077b9" providerId="AD" clId="Web-{04A5C61F-64C0-4511-C7D7-378927F3A5C9}" dt="2026-05-09T15:12:00.646" v="54"/>
        <pc:sldMkLst>
          <pc:docMk/>
          <pc:sldMk cId="3572557497" sldId="384"/>
        </pc:sldMkLst>
        <pc:spChg chg="mod">
          <ac:chgData name="Vasia   Madesi" userId="S::vasia.madesi_yellowwindow.com#ext#@europeansf.onmicrosoft.com::16d47c5c-4b5a-452a-bc8a-bb2a63f077b9" providerId="AD" clId="Web-{04A5C61F-64C0-4511-C7D7-378927F3A5C9}" dt="2026-05-09T15:12:00.614" v="52"/>
          <ac:spMkLst>
            <pc:docMk/>
            <pc:sldMk cId="3572557497" sldId="384"/>
            <ac:spMk id="5" creationId="{C08E34DF-A8AB-2F3A-77B9-9A4F3FE23D72}"/>
          </ac:spMkLst>
        </pc:spChg>
        <pc:spChg chg="mod">
          <ac:chgData name="Vasia   Madesi" userId="S::vasia.madesi_yellowwindow.com#ext#@europeansf.onmicrosoft.com::16d47c5c-4b5a-452a-bc8a-bb2a63f077b9" providerId="AD" clId="Web-{04A5C61F-64C0-4511-C7D7-378927F3A5C9}" dt="2026-05-09T15:12:00.614" v="53"/>
          <ac:spMkLst>
            <pc:docMk/>
            <pc:sldMk cId="3572557497" sldId="384"/>
            <ac:spMk id="8" creationId="{951811EC-0B39-E633-1D9B-88AC073D417B}"/>
          </ac:spMkLst>
        </pc:spChg>
        <pc:spChg chg="mod">
          <ac:chgData name="Vasia   Madesi" userId="S::vasia.madesi_yellowwindow.com#ext#@europeansf.onmicrosoft.com::16d47c5c-4b5a-452a-bc8a-bb2a63f077b9" providerId="AD" clId="Web-{04A5C61F-64C0-4511-C7D7-378927F3A5C9}" dt="2026-05-09T15:12:00.646" v="54"/>
          <ac:spMkLst>
            <pc:docMk/>
            <pc:sldMk cId="3572557497" sldId="384"/>
            <ac:spMk id="9" creationId="{634CB1B3-25FA-04F0-9F0E-45049CAFDEB0}"/>
          </ac:spMkLst>
        </pc:spChg>
      </pc:sldChg>
      <pc:sldChg chg="addSp delSp modSp mod modClrScheme chgLayout">
        <pc:chgData name="Vasia   Madesi" userId="S::vasia.madesi_yellowwindow.com#ext#@europeansf.onmicrosoft.com::16d47c5c-4b5a-452a-bc8a-bb2a63f077b9" providerId="AD" clId="Web-{04A5C61F-64C0-4511-C7D7-378927F3A5C9}" dt="2026-05-09T15:29:03.340" v="480" actId="20577"/>
        <pc:sldMkLst>
          <pc:docMk/>
          <pc:sldMk cId="2337757069" sldId="386"/>
        </pc:sldMkLst>
        <pc:spChg chg="add del">
          <ac:chgData name="Vasia   Madesi" userId="S::vasia.madesi_yellowwindow.com#ext#@europeansf.onmicrosoft.com::16d47c5c-4b5a-452a-bc8a-bb2a63f077b9" providerId="AD" clId="Web-{04A5C61F-64C0-4511-C7D7-378927F3A5C9}" dt="2026-05-09T15:10:52.146" v="37"/>
          <ac:spMkLst>
            <pc:docMk/>
            <pc:sldMk cId="2337757069" sldId="386"/>
            <ac:spMk id="3" creationId="{00814375-6052-3DE8-EA75-92F44BF97C2C}"/>
          </ac:spMkLst>
        </pc:spChg>
        <pc:spChg chg="mod">
          <ac:chgData name="Vasia   Madesi" userId="S::vasia.madesi_yellowwindow.com#ext#@europeansf.onmicrosoft.com::16d47c5c-4b5a-452a-bc8a-bb2a63f077b9" providerId="AD" clId="Web-{04A5C61F-64C0-4511-C7D7-378927F3A5C9}" dt="2026-05-09T15:29:03.340" v="480" actId="20577"/>
          <ac:spMkLst>
            <pc:docMk/>
            <pc:sldMk cId="2337757069" sldId="386"/>
            <ac:spMk id="4" creationId="{3BF28EEE-5380-E7C2-68BC-8FE6D362727D}"/>
          </ac:spMkLst>
        </pc:spChg>
      </pc:sldChg>
      <pc:sldChg chg="addSp delSp modSp mod modClrScheme chgLayout">
        <pc:chgData name="Vasia   Madesi" userId="S::vasia.madesi_yellowwindow.com#ext#@europeansf.onmicrosoft.com::16d47c5c-4b5a-452a-bc8a-bb2a63f077b9" providerId="AD" clId="Web-{04A5C61F-64C0-4511-C7D7-378927F3A5C9}" dt="2026-05-09T15:11:35.161" v="47" actId="20577"/>
        <pc:sldMkLst>
          <pc:docMk/>
          <pc:sldMk cId="600709339" sldId="387"/>
        </pc:sldMkLst>
        <pc:spChg chg="mod">
          <ac:chgData name="Vasia   Madesi" userId="S::vasia.madesi_yellowwindow.com#ext#@europeansf.onmicrosoft.com::16d47c5c-4b5a-452a-bc8a-bb2a63f077b9" providerId="AD" clId="Web-{04A5C61F-64C0-4511-C7D7-378927F3A5C9}" dt="2026-05-09T15:11:35.161" v="47" actId="20577"/>
          <ac:spMkLst>
            <pc:docMk/>
            <pc:sldMk cId="600709339" sldId="387"/>
            <ac:spMk id="5" creationId="{EEC46AC3-6E61-B571-4EDE-369F5F17D864}"/>
          </ac:spMkLst>
        </pc:spChg>
      </pc:sldChg>
      <pc:sldChg chg="addSp delSp modSp mod modClrScheme chgLayout">
        <pc:chgData name="Vasia   Madesi" userId="S::vasia.madesi_yellowwindow.com#ext#@europeansf.onmicrosoft.com::16d47c5c-4b5a-452a-bc8a-bb2a63f077b9" providerId="AD" clId="Web-{04A5C61F-64C0-4511-C7D7-378927F3A5C9}" dt="2026-05-09T15:11:51.458" v="51" actId="20577"/>
        <pc:sldMkLst>
          <pc:docMk/>
          <pc:sldMk cId="4044986373" sldId="388"/>
        </pc:sldMkLst>
        <pc:spChg chg="mod">
          <ac:chgData name="Vasia   Madesi" userId="S::vasia.madesi_yellowwindow.com#ext#@europeansf.onmicrosoft.com::16d47c5c-4b5a-452a-bc8a-bb2a63f077b9" providerId="AD" clId="Web-{04A5C61F-64C0-4511-C7D7-378927F3A5C9}" dt="2026-05-09T15:11:51.458" v="51" actId="20577"/>
          <ac:spMkLst>
            <pc:docMk/>
            <pc:sldMk cId="4044986373" sldId="388"/>
            <ac:spMk id="2" creationId="{946D911B-456A-041D-0E6F-32BE0F09F73C}"/>
          </ac:spMkLst>
        </pc:spChg>
      </pc:sldChg>
      <pc:sldChg chg="modSp">
        <pc:chgData name="Vasia   Madesi" userId="S::vasia.madesi_yellowwindow.com#ext#@europeansf.onmicrosoft.com::16d47c5c-4b5a-452a-bc8a-bb2a63f077b9" providerId="AD" clId="Web-{04A5C61F-64C0-4511-C7D7-378927F3A5C9}" dt="2026-05-09T15:12:31.302" v="56"/>
        <pc:sldMkLst>
          <pc:docMk/>
          <pc:sldMk cId="1150871144" sldId="390"/>
        </pc:sldMkLst>
        <pc:spChg chg="mod">
          <ac:chgData name="Vasia   Madesi" userId="S::vasia.madesi_yellowwindow.com#ext#@europeansf.onmicrosoft.com::16d47c5c-4b5a-452a-bc8a-bb2a63f077b9" providerId="AD" clId="Web-{04A5C61F-64C0-4511-C7D7-378927F3A5C9}" dt="2026-05-09T15:12:31.286" v="55"/>
          <ac:spMkLst>
            <pc:docMk/>
            <pc:sldMk cId="1150871144" sldId="390"/>
            <ac:spMk id="2" creationId="{0F53A466-CDD8-D911-965D-11E54AC723A5}"/>
          </ac:spMkLst>
        </pc:spChg>
        <pc:spChg chg="mod">
          <ac:chgData name="Vasia   Madesi" userId="S::vasia.madesi_yellowwindow.com#ext#@europeansf.onmicrosoft.com::16d47c5c-4b5a-452a-bc8a-bb2a63f077b9" providerId="AD" clId="Web-{04A5C61F-64C0-4511-C7D7-378927F3A5C9}" dt="2026-05-09T15:12:31.302" v="56"/>
          <ac:spMkLst>
            <pc:docMk/>
            <pc:sldMk cId="1150871144" sldId="390"/>
            <ac:spMk id="4" creationId="{951C7916-0E30-4B63-CB8D-795578A5E879}"/>
          </ac:spMkLst>
        </pc:spChg>
      </pc:sldChg>
      <pc:sldChg chg="modSp">
        <pc:chgData name="Vasia   Madesi" userId="S::vasia.madesi_yellowwindow.com#ext#@europeansf.onmicrosoft.com::16d47c5c-4b5a-452a-bc8a-bb2a63f077b9" providerId="AD" clId="Web-{04A5C61F-64C0-4511-C7D7-378927F3A5C9}" dt="2026-05-09T15:12:47.505" v="63" actId="1076"/>
        <pc:sldMkLst>
          <pc:docMk/>
          <pc:sldMk cId="473838590" sldId="391"/>
        </pc:sldMkLst>
        <pc:spChg chg="mod">
          <ac:chgData name="Vasia   Madesi" userId="S::vasia.madesi_yellowwindow.com#ext#@europeansf.onmicrosoft.com::16d47c5c-4b5a-452a-bc8a-bb2a63f077b9" providerId="AD" clId="Web-{04A5C61F-64C0-4511-C7D7-378927F3A5C9}" dt="2026-05-09T15:12:39.646" v="57"/>
          <ac:spMkLst>
            <pc:docMk/>
            <pc:sldMk cId="473838590" sldId="391"/>
            <ac:spMk id="2" creationId="{E1DAE8AE-6FEB-DF2D-686A-6385B3A11598}"/>
          </ac:spMkLst>
        </pc:spChg>
        <pc:spChg chg="mod">
          <ac:chgData name="Vasia   Madesi" userId="S::vasia.madesi_yellowwindow.com#ext#@europeansf.onmicrosoft.com::16d47c5c-4b5a-452a-bc8a-bb2a63f077b9" providerId="AD" clId="Web-{04A5C61F-64C0-4511-C7D7-378927F3A5C9}" dt="2026-05-09T15:12:39.646" v="58"/>
          <ac:spMkLst>
            <pc:docMk/>
            <pc:sldMk cId="473838590" sldId="391"/>
            <ac:spMk id="3" creationId="{16548265-E79B-7A1A-6A6C-E092F1FCE035}"/>
          </ac:spMkLst>
        </pc:spChg>
        <pc:spChg chg="mod">
          <ac:chgData name="Vasia   Madesi" userId="S::vasia.madesi_yellowwindow.com#ext#@europeansf.onmicrosoft.com::16d47c5c-4b5a-452a-bc8a-bb2a63f077b9" providerId="AD" clId="Web-{04A5C61F-64C0-4511-C7D7-378927F3A5C9}" dt="2026-05-09T15:12:39.646" v="59"/>
          <ac:spMkLst>
            <pc:docMk/>
            <pc:sldMk cId="473838590" sldId="391"/>
            <ac:spMk id="4" creationId="{5AED4B6F-940B-61C7-8F86-F3F4A2C661BE}"/>
          </ac:spMkLst>
        </pc:spChg>
        <pc:spChg chg="mod">
          <ac:chgData name="Vasia   Madesi" userId="S::vasia.madesi_yellowwindow.com#ext#@europeansf.onmicrosoft.com::16d47c5c-4b5a-452a-bc8a-bb2a63f077b9" providerId="AD" clId="Web-{04A5C61F-64C0-4511-C7D7-378927F3A5C9}" dt="2026-05-09T15:12:39.646" v="60"/>
          <ac:spMkLst>
            <pc:docMk/>
            <pc:sldMk cId="473838590" sldId="391"/>
            <ac:spMk id="6" creationId="{AB667ECD-FDE3-0A7D-52B4-0B385672D25D}"/>
          </ac:spMkLst>
        </pc:spChg>
        <pc:spChg chg="mod">
          <ac:chgData name="Vasia   Madesi" userId="S::vasia.madesi_yellowwindow.com#ext#@europeansf.onmicrosoft.com::16d47c5c-4b5a-452a-bc8a-bb2a63f077b9" providerId="AD" clId="Web-{04A5C61F-64C0-4511-C7D7-378927F3A5C9}" dt="2026-05-09T15:12:39.646" v="61"/>
          <ac:spMkLst>
            <pc:docMk/>
            <pc:sldMk cId="473838590" sldId="391"/>
            <ac:spMk id="10" creationId="{FCD8DBFD-08BA-5D91-98AF-BFD2EAEAB011}"/>
          </ac:spMkLst>
        </pc:spChg>
        <pc:spChg chg="mod">
          <ac:chgData name="Vasia   Madesi" userId="S::vasia.madesi_yellowwindow.com#ext#@europeansf.onmicrosoft.com::16d47c5c-4b5a-452a-bc8a-bb2a63f077b9" providerId="AD" clId="Web-{04A5C61F-64C0-4511-C7D7-378927F3A5C9}" dt="2026-05-09T15:12:47.505" v="63" actId="1076"/>
          <ac:spMkLst>
            <pc:docMk/>
            <pc:sldMk cId="473838590" sldId="391"/>
            <ac:spMk id="11" creationId="{326575DF-CE24-2FD2-F48B-99D02809E6A9}"/>
          </ac:spMkLst>
        </pc:spChg>
      </pc:sldChg>
      <pc:sldChg chg="modSp">
        <pc:chgData name="Vasia   Madesi" userId="S::vasia.madesi_yellowwindow.com#ext#@europeansf.onmicrosoft.com::16d47c5c-4b5a-452a-bc8a-bb2a63f077b9" providerId="AD" clId="Web-{04A5C61F-64C0-4511-C7D7-378927F3A5C9}" dt="2026-05-09T15:14:46.614" v="71"/>
        <pc:sldMkLst>
          <pc:docMk/>
          <pc:sldMk cId="1536901902" sldId="393"/>
        </pc:sldMkLst>
        <pc:spChg chg="mod">
          <ac:chgData name="Vasia   Madesi" userId="S::vasia.madesi_yellowwindow.com#ext#@europeansf.onmicrosoft.com::16d47c5c-4b5a-452a-bc8a-bb2a63f077b9" providerId="AD" clId="Web-{04A5C61F-64C0-4511-C7D7-378927F3A5C9}" dt="2026-05-09T15:14:46.614" v="71"/>
          <ac:spMkLst>
            <pc:docMk/>
            <pc:sldMk cId="1536901902" sldId="393"/>
            <ac:spMk id="5" creationId="{B6484FB6-2BE7-3D40-FDAC-69F24A1E7855}"/>
          </ac:spMkLst>
        </pc:spChg>
      </pc:sldChg>
      <pc:sldChg chg="addSp delSp modSp mod modClrScheme chgLayout">
        <pc:chgData name="Vasia   Madesi" userId="S::vasia.madesi_yellowwindow.com#ext#@europeansf.onmicrosoft.com::16d47c5c-4b5a-452a-bc8a-bb2a63f077b9" providerId="AD" clId="Web-{04A5C61F-64C0-4511-C7D7-378927F3A5C9}" dt="2026-05-09T15:15:19.380" v="78" actId="1076"/>
        <pc:sldMkLst>
          <pc:docMk/>
          <pc:sldMk cId="4204068151" sldId="394"/>
        </pc:sldMkLst>
        <pc:spChg chg="mod ord">
          <ac:chgData name="Vasia   Madesi" userId="S::vasia.madesi_yellowwindow.com#ext#@europeansf.onmicrosoft.com::16d47c5c-4b5a-452a-bc8a-bb2a63f077b9" providerId="AD" clId="Web-{04A5C61F-64C0-4511-C7D7-378927F3A5C9}" dt="2026-05-09T15:14:58.724" v="72"/>
          <ac:spMkLst>
            <pc:docMk/>
            <pc:sldMk cId="4204068151" sldId="394"/>
            <ac:spMk id="3" creationId="{CCA6BBC6-AC51-83F5-B8B4-4D21897B59F5}"/>
          </ac:spMkLst>
        </pc:spChg>
        <pc:spChg chg="mod">
          <ac:chgData name="Vasia   Madesi" userId="S::vasia.madesi_yellowwindow.com#ext#@europeansf.onmicrosoft.com::16d47c5c-4b5a-452a-bc8a-bb2a63f077b9" providerId="AD" clId="Web-{04A5C61F-64C0-4511-C7D7-378927F3A5C9}" dt="2026-05-09T15:15:05.192" v="74" actId="20577"/>
          <ac:spMkLst>
            <pc:docMk/>
            <pc:sldMk cId="4204068151" sldId="394"/>
            <ac:spMk id="4" creationId="{26D4C084-0953-1C3D-6579-7C7A6E404849}"/>
          </ac:spMkLst>
        </pc:spChg>
        <pc:picChg chg="mod">
          <ac:chgData name="Vasia   Madesi" userId="S::vasia.madesi_yellowwindow.com#ext#@europeansf.onmicrosoft.com::16d47c5c-4b5a-452a-bc8a-bb2a63f077b9" providerId="AD" clId="Web-{04A5C61F-64C0-4511-C7D7-378927F3A5C9}" dt="2026-05-09T15:15:19.380" v="78" actId="1076"/>
          <ac:picMkLst>
            <pc:docMk/>
            <pc:sldMk cId="4204068151" sldId="394"/>
            <ac:picMk id="6" creationId="{A575E997-AFCE-E297-B144-714CEF1A0221}"/>
          </ac:picMkLst>
        </pc:picChg>
      </pc:sldChg>
      <pc:sldChg chg="modSp">
        <pc:chgData name="Vasia   Madesi" userId="S::vasia.madesi_yellowwindow.com#ext#@europeansf.onmicrosoft.com::16d47c5c-4b5a-452a-bc8a-bb2a63f077b9" providerId="AD" clId="Web-{04A5C61F-64C0-4511-C7D7-378927F3A5C9}" dt="2026-05-09T15:15:33.567" v="81" actId="20577"/>
        <pc:sldMkLst>
          <pc:docMk/>
          <pc:sldMk cId="2567255333" sldId="395"/>
        </pc:sldMkLst>
        <pc:spChg chg="mod">
          <ac:chgData name="Vasia   Madesi" userId="S::vasia.madesi_yellowwindow.com#ext#@europeansf.onmicrosoft.com::16d47c5c-4b5a-452a-bc8a-bb2a63f077b9" providerId="AD" clId="Web-{04A5C61F-64C0-4511-C7D7-378927F3A5C9}" dt="2026-05-09T15:15:33.567" v="81" actId="20577"/>
          <ac:spMkLst>
            <pc:docMk/>
            <pc:sldMk cId="2567255333" sldId="395"/>
            <ac:spMk id="4" creationId="{15E3754D-50C7-6D3A-8BBC-9D7C64A81F35}"/>
          </ac:spMkLst>
        </pc:spChg>
        <pc:spChg chg="mod">
          <ac:chgData name="Vasia   Madesi" userId="S::vasia.madesi_yellowwindow.com#ext#@europeansf.onmicrosoft.com::16d47c5c-4b5a-452a-bc8a-bb2a63f077b9" providerId="AD" clId="Web-{04A5C61F-64C0-4511-C7D7-378927F3A5C9}" dt="2026-05-09T15:15:29.942" v="79"/>
          <ac:spMkLst>
            <pc:docMk/>
            <pc:sldMk cId="2567255333" sldId="395"/>
            <ac:spMk id="5" creationId="{FCC938A6-51CF-6898-448D-8CF55EA84C6B}"/>
          </ac:spMkLst>
        </pc:spChg>
      </pc:sldChg>
      <pc:sldChg chg="modSp">
        <pc:chgData name="Vasia   Madesi" userId="S::vasia.madesi_yellowwindow.com#ext#@europeansf.onmicrosoft.com::16d47c5c-4b5a-452a-bc8a-bb2a63f077b9" providerId="AD" clId="Web-{04A5C61F-64C0-4511-C7D7-378927F3A5C9}" dt="2026-05-09T15:15:40.958" v="82" actId="1076"/>
        <pc:sldMkLst>
          <pc:docMk/>
          <pc:sldMk cId="4088620208" sldId="396"/>
        </pc:sldMkLst>
        <pc:picChg chg="mod">
          <ac:chgData name="Vasia   Madesi" userId="S::vasia.madesi_yellowwindow.com#ext#@europeansf.onmicrosoft.com::16d47c5c-4b5a-452a-bc8a-bb2a63f077b9" providerId="AD" clId="Web-{04A5C61F-64C0-4511-C7D7-378927F3A5C9}" dt="2026-05-09T15:15:40.958" v="82" actId="1076"/>
          <ac:picMkLst>
            <pc:docMk/>
            <pc:sldMk cId="4088620208" sldId="396"/>
            <ac:picMk id="7" creationId="{94EC9745-1236-41C4-A909-F1DAE01970DE}"/>
          </ac:picMkLst>
        </pc:picChg>
      </pc:sldChg>
      <pc:sldChg chg="addSp delSp modSp mod modClrScheme chgLayout">
        <pc:chgData name="Vasia   Madesi" userId="S::vasia.madesi_yellowwindow.com#ext#@europeansf.onmicrosoft.com::16d47c5c-4b5a-452a-bc8a-bb2a63f077b9" providerId="AD" clId="Web-{04A5C61F-64C0-4511-C7D7-378927F3A5C9}" dt="2026-05-09T15:16:16.833" v="85"/>
        <pc:sldMkLst>
          <pc:docMk/>
          <pc:sldMk cId="1753362140" sldId="400"/>
        </pc:sldMkLst>
        <pc:spChg chg="mod ord">
          <ac:chgData name="Vasia   Madesi" userId="S::vasia.madesi_yellowwindow.com#ext#@europeansf.onmicrosoft.com::16d47c5c-4b5a-452a-bc8a-bb2a63f077b9" providerId="AD" clId="Web-{04A5C61F-64C0-4511-C7D7-378927F3A5C9}" dt="2026-05-09T15:16:02.864" v="83"/>
          <ac:spMkLst>
            <pc:docMk/>
            <pc:sldMk cId="1753362140" sldId="400"/>
            <ac:spMk id="3" creationId="{0CBC7E69-477A-87F4-A3A5-1891C4E69E80}"/>
          </ac:spMkLst>
        </pc:spChg>
        <pc:spChg chg="mod">
          <ac:chgData name="Vasia   Madesi" userId="S::vasia.madesi_yellowwindow.com#ext#@europeansf.onmicrosoft.com::16d47c5c-4b5a-452a-bc8a-bb2a63f077b9" providerId="AD" clId="Web-{04A5C61F-64C0-4511-C7D7-378927F3A5C9}" dt="2026-05-09T15:16:16.833" v="85"/>
          <ac:spMkLst>
            <pc:docMk/>
            <pc:sldMk cId="1753362140" sldId="400"/>
            <ac:spMk id="9" creationId="{96D448B0-F060-F44F-E9C6-A0F70B3CE1F3}"/>
          </ac:spMkLst>
        </pc:spChg>
      </pc:sldChg>
      <pc:sldChg chg="addSp delSp modSp mod modClrScheme chgLayout">
        <pc:chgData name="Vasia   Madesi" userId="S::vasia.madesi_yellowwindow.com#ext#@europeansf.onmicrosoft.com::16d47c5c-4b5a-452a-bc8a-bb2a63f077b9" providerId="AD" clId="Web-{04A5C61F-64C0-4511-C7D7-378927F3A5C9}" dt="2026-05-09T15:18:57.317" v="190" actId="1076"/>
        <pc:sldMkLst>
          <pc:docMk/>
          <pc:sldMk cId="2382443678" sldId="402"/>
        </pc:sldMkLst>
        <pc:spChg chg="mod ord">
          <ac:chgData name="Vasia   Madesi" userId="S::vasia.madesi_yellowwindow.com#ext#@europeansf.onmicrosoft.com::16d47c5c-4b5a-452a-bc8a-bb2a63f077b9" providerId="AD" clId="Web-{04A5C61F-64C0-4511-C7D7-378927F3A5C9}" dt="2026-05-09T15:17:16.474" v="100" actId="20577"/>
          <ac:spMkLst>
            <pc:docMk/>
            <pc:sldMk cId="2382443678" sldId="402"/>
            <ac:spMk id="3" creationId="{44229A99-EDDF-227F-8E2D-ECBD70D70239}"/>
          </ac:spMkLst>
        </pc:spChg>
        <pc:spChg chg="mod">
          <ac:chgData name="Vasia   Madesi" userId="S::vasia.madesi_yellowwindow.com#ext#@europeansf.onmicrosoft.com::16d47c5c-4b5a-452a-bc8a-bb2a63f077b9" providerId="AD" clId="Web-{04A5C61F-64C0-4511-C7D7-378927F3A5C9}" dt="2026-05-09T15:18:57.255" v="179" actId="1076"/>
          <ac:spMkLst>
            <pc:docMk/>
            <pc:sldMk cId="2382443678" sldId="402"/>
            <ac:spMk id="5" creationId="{89EE9DD8-8F77-B8AB-FC2F-DF003B591616}"/>
          </ac:spMkLst>
        </pc:spChg>
        <pc:spChg chg="mod">
          <ac:chgData name="Vasia   Madesi" userId="S::vasia.madesi_yellowwindow.com#ext#@europeansf.onmicrosoft.com::16d47c5c-4b5a-452a-bc8a-bb2a63f077b9" providerId="AD" clId="Web-{04A5C61F-64C0-4511-C7D7-378927F3A5C9}" dt="2026-05-09T15:18:57.255" v="180" actId="1076"/>
          <ac:spMkLst>
            <pc:docMk/>
            <pc:sldMk cId="2382443678" sldId="402"/>
            <ac:spMk id="6" creationId="{8CB181E5-AFBE-2471-6EA5-65B5F3C7E083}"/>
          </ac:spMkLst>
        </pc:spChg>
        <pc:spChg chg="mod">
          <ac:chgData name="Vasia   Madesi" userId="S::vasia.madesi_yellowwindow.com#ext#@europeansf.onmicrosoft.com::16d47c5c-4b5a-452a-bc8a-bb2a63f077b9" providerId="AD" clId="Web-{04A5C61F-64C0-4511-C7D7-378927F3A5C9}" dt="2026-05-09T15:18:57.255" v="181" actId="1076"/>
          <ac:spMkLst>
            <pc:docMk/>
            <pc:sldMk cId="2382443678" sldId="402"/>
            <ac:spMk id="7" creationId="{95D8139C-1642-379B-3A2F-E6590C227D5D}"/>
          </ac:spMkLst>
        </pc:spChg>
        <pc:spChg chg="mod">
          <ac:chgData name="Vasia   Madesi" userId="S::vasia.madesi_yellowwindow.com#ext#@europeansf.onmicrosoft.com::16d47c5c-4b5a-452a-bc8a-bb2a63f077b9" providerId="AD" clId="Web-{04A5C61F-64C0-4511-C7D7-378927F3A5C9}" dt="2026-05-09T15:18:57.270" v="182" actId="1076"/>
          <ac:spMkLst>
            <pc:docMk/>
            <pc:sldMk cId="2382443678" sldId="402"/>
            <ac:spMk id="8" creationId="{1732FC69-0649-2258-295D-0C8DEAD53985}"/>
          </ac:spMkLst>
        </pc:spChg>
        <pc:spChg chg="mod">
          <ac:chgData name="Vasia   Madesi" userId="S::vasia.madesi_yellowwindow.com#ext#@europeansf.onmicrosoft.com::16d47c5c-4b5a-452a-bc8a-bb2a63f077b9" providerId="AD" clId="Web-{04A5C61F-64C0-4511-C7D7-378927F3A5C9}" dt="2026-05-09T15:18:57.270" v="183" actId="1076"/>
          <ac:spMkLst>
            <pc:docMk/>
            <pc:sldMk cId="2382443678" sldId="402"/>
            <ac:spMk id="9" creationId="{407E91F5-10D9-3514-5018-13C5881D5C7D}"/>
          </ac:spMkLst>
        </pc:spChg>
        <pc:spChg chg="mod">
          <ac:chgData name="Vasia   Madesi" userId="S::vasia.madesi_yellowwindow.com#ext#@europeansf.onmicrosoft.com::16d47c5c-4b5a-452a-bc8a-bb2a63f077b9" providerId="AD" clId="Web-{04A5C61F-64C0-4511-C7D7-378927F3A5C9}" dt="2026-05-09T15:17:16.552" v="106" actId="20577"/>
          <ac:spMkLst>
            <pc:docMk/>
            <pc:sldMk cId="2382443678" sldId="402"/>
            <ac:spMk id="11" creationId="{0FAC0BB7-F48E-15AB-BBB8-6F7DD215B2A3}"/>
          </ac:spMkLst>
        </pc:spChg>
        <pc:spChg chg="mod">
          <ac:chgData name="Vasia   Madesi" userId="S::vasia.madesi_yellowwindow.com#ext#@europeansf.onmicrosoft.com::16d47c5c-4b5a-452a-bc8a-bb2a63f077b9" providerId="AD" clId="Web-{04A5C61F-64C0-4511-C7D7-378927F3A5C9}" dt="2026-05-09T15:17:16.567" v="107" actId="20577"/>
          <ac:spMkLst>
            <pc:docMk/>
            <pc:sldMk cId="2382443678" sldId="402"/>
            <ac:spMk id="12" creationId="{2B8BFC80-E55B-4DC9-FF47-A0E8E413BAFB}"/>
          </ac:spMkLst>
        </pc:spChg>
        <pc:spChg chg="mod">
          <ac:chgData name="Vasia   Madesi" userId="S::vasia.madesi_yellowwindow.com#ext#@europeansf.onmicrosoft.com::16d47c5c-4b5a-452a-bc8a-bb2a63f077b9" providerId="AD" clId="Web-{04A5C61F-64C0-4511-C7D7-378927F3A5C9}" dt="2026-05-09T15:18:57.286" v="185" actId="1076"/>
          <ac:spMkLst>
            <pc:docMk/>
            <pc:sldMk cId="2382443678" sldId="402"/>
            <ac:spMk id="13" creationId="{A602213A-FB09-5D63-F08E-A78A47063264}"/>
          </ac:spMkLst>
        </pc:spChg>
        <pc:spChg chg="mod">
          <ac:chgData name="Vasia   Madesi" userId="S::vasia.madesi_yellowwindow.com#ext#@europeansf.onmicrosoft.com::16d47c5c-4b5a-452a-bc8a-bb2a63f077b9" providerId="AD" clId="Web-{04A5C61F-64C0-4511-C7D7-378927F3A5C9}" dt="2026-05-09T15:18:57.302" v="186" actId="1076"/>
          <ac:spMkLst>
            <pc:docMk/>
            <pc:sldMk cId="2382443678" sldId="402"/>
            <ac:spMk id="14" creationId="{F55686FA-BC08-7306-F79E-4E2BDDAB6031}"/>
          </ac:spMkLst>
        </pc:spChg>
        <pc:spChg chg="mod">
          <ac:chgData name="Vasia   Madesi" userId="S::vasia.madesi_yellowwindow.com#ext#@europeansf.onmicrosoft.com::16d47c5c-4b5a-452a-bc8a-bb2a63f077b9" providerId="AD" clId="Web-{04A5C61F-64C0-4511-C7D7-378927F3A5C9}" dt="2026-05-09T15:18:57.317" v="189" actId="1076"/>
          <ac:spMkLst>
            <pc:docMk/>
            <pc:sldMk cId="2382443678" sldId="402"/>
            <ac:spMk id="17" creationId="{0FFC2A22-3CC0-B87E-9C19-0A9DD8A910DB}"/>
          </ac:spMkLst>
        </pc:spChg>
        <pc:grpChg chg="mod">
          <ac:chgData name="Vasia   Madesi" userId="S::vasia.madesi_yellowwindow.com#ext#@europeansf.onmicrosoft.com::16d47c5c-4b5a-452a-bc8a-bb2a63f077b9" providerId="AD" clId="Web-{04A5C61F-64C0-4511-C7D7-378927F3A5C9}" dt="2026-05-09T15:18:57.286" v="184" actId="1076"/>
          <ac:grpSpMkLst>
            <pc:docMk/>
            <pc:sldMk cId="2382443678" sldId="402"/>
            <ac:grpSpMk id="10" creationId="{61F7DB8A-1B62-FAE1-D0B0-DF73E66B2C1C}"/>
          </ac:grpSpMkLst>
        </pc:grpChg>
        <pc:picChg chg="mod">
          <ac:chgData name="Vasia   Madesi" userId="S::vasia.madesi_yellowwindow.com#ext#@europeansf.onmicrosoft.com::16d47c5c-4b5a-452a-bc8a-bb2a63f077b9" providerId="AD" clId="Web-{04A5C61F-64C0-4511-C7D7-378927F3A5C9}" dt="2026-05-09T15:18:57.302" v="187" actId="1076"/>
          <ac:picMkLst>
            <pc:docMk/>
            <pc:sldMk cId="2382443678" sldId="402"/>
            <ac:picMk id="15" creationId="{20348E11-520F-A780-72E3-029E92AD0D3A}"/>
          </ac:picMkLst>
        </pc:picChg>
        <pc:picChg chg="mod">
          <ac:chgData name="Vasia   Madesi" userId="S::vasia.madesi_yellowwindow.com#ext#@europeansf.onmicrosoft.com::16d47c5c-4b5a-452a-bc8a-bb2a63f077b9" providerId="AD" clId="Web-{04A5C61F-64C0-4511-C7D7-378927F3A5C9}" dt="2026-05-09T15:18:57.302" v="188" actId="1076"/>
          <ac:picMkLst>
            <pc:docMk/>
            <pc:sldMk cId="2382443678" sldId="402"/>
            <ac:picMk id="16" creationId="{28D5135F-C264-6F58-4F78-BCF4B9CE73A5}"/>
          </ac:picMkLst>
        </pc:picChg>
        <pc:picChg chg="mod">
          <ac:chgData name="Vasia   Madesi" userId="S::vasia.madesi_yellowwindow.com#ext#@europeansf.onmicrosoft.com::16d47c5c-4b5a-452a-bc8a-bb2a63f077b9" providerId="AD" clId="Web-{04A5C61F-64C0-4511-C7D7-378927F3A5C9}" dt="2026-05-09T15:18:57.317" v="190" actId="1076"/>
          <ac:picMkLst>
            <pc:docMk/>
            <pc:sldMk cId="2382443678" sldId="402"/>
            <ac:picMk id="18" creationId="{623E1642-2141-DCC2-0BDF-6ED3DF9AE57B}"/>
          </ac:picMkLst>
        </pc:picChg>
      </pc:sldChg>
      <pc:sldChg chg="addSp delSp modSp mod modClrScheme chgLayout">
        <pc:chgData name="Vasia   Madesi" userId="S::vasia.madesi_yellowwindow.com#ext#@europeansf.onmicrosoft.com::16d47c5c-4b5a-452a-bc8a-bb2a63f077b9" providerId="AD" clId="Web-{04A5C61F-64C0-4511-C7D7-378927F3A5C9}" dt="2026-05-09T15:17:40.177" v="119"/>
        <pc:sldMkLst>
          <pc:docMk/>
          <pc:sldMk cId="124333109" sldId="403"/>
        </pc:sldMkLst>
        <pc:spChg chg="mod ord">
          <ac:chgData name="Vasia   Madesi" userId="S::vasia.madesi_yellowwindow.com#ext#@europeansf.onmicrosoft.com::16d47c5c-4b5a-452a-bc8a-bb2a63f077b9" providerId="AD" clId="Web-{04A5C61F-64C0-4511-C7D7-378927F3A5C9}" dt="2026-05-09T15:17:35.677" v="118"/>
          <ac:spMkLst>
            <pc:docMk/>
            <pc:sldMk cId="124333109" sldId="403"/>
            <ac:spMk id="5" creationId="{C5E4E366-C1EC-AB15-02BA-F4D5C7CD5FDD}"/>
          </ac:spMkLst>
        </pc:spChg>
      </pc:sldChg>
      <pc:sldChg chg="addSp delSp modSp mod modClrScheme chgLayout">
        <pc:chgData name="Vasia   Madesi" userId="S::vasia.madesi_yellowwindow.com#ext#@europeansf.onmicrosoft.com::16d47c5c-4b5a-452a-bc8a-bb2a63f077b9" providerId="AD" clId="Web-{04A5C61F-64C0-4511-C7D7-378927F3A5C9}" dt="2026-05-09T15:19:07.052" v="198" actId="1076"/>
        <pc:sldMkLst>
          <pc:docMk/>
          <pc:sldMk cId="4259295595" sldId="404"/>
        </pc:sldMkLst>
        <pc:spChg chg="mod ord">
          <ac:chgData name="Vasia   Madesi" userId="S::vasia.madesi_yellowwindow.com#ext#@europeansf.onmicrosoft.com::16d47c5c-4b5a-452a-bc8a-bb2a63f077b9" providerId="AD" clId="Web-{04A5C61F-64C0-4511-C7D7-378927F3A5C9}" dt="2026-05-09T15:17:29.911" v="113" actId="20577"/>
          <ac:spMkLst>
            <pc:docMk/>
            <pc:sldMk cId="4259295595" sldId="404"/>
            <ac:spMk id="3" creationId="{1EFE72CF-D46C-DCF7-1064-19762E22ED3E}"/>
          </ac:spMkLst>
        </pc:spChg>
        <pc:spChg chg="mod">
          <ac:chgData name="Vasia   Madesi" userId="S::vasia.madesi_yellowwindow.com#ext#@europeansf.onmicrosoft.com::16d47c5c-4b5a-452a-bc8a-bb2a63f077b9" providerId="AD" clId="Web-{04A5C61F-64C0-4511-C7D7-378927F3A5C9}" dt="2026-05-09T15:19:07.020" v="191" actId="1076"/>
          <ac:spMkLst>
            <pc:docMk/>
            <pc:sldMk cId="4259295595" sldId="404"/>
            <ac:spMk id="5" creationId="{2FD5C5EE-F425-0A41-089C-FBBD9EC1BD31}"/>
          </ac:spMkLst>
        </pc:spChg>
        <pc:spChg chg="mod">
          <ac:chgData name="Vasia   Madesi" userId="S::vasia.madesi_yellowwindow.com#ext#@europeansf.onmicrosoft.com::16d47c5c-4b5a-452a-bc8a-bb2a63f077b9" providerId="AD" clId="Web-{04A5C61F-64C0-4511-C7D7-378927F3A5C9}" dt="2026-05-09T15:19:07.020" v="192" actId="1076"/>
          <ac:spMkLst>
            <pc:docMk/>
            <pc:sldMk cId="4259295595" sldId="404"/>
            <ac:spMk id="6" creationId="{C6155358-9711-8571-F55F-A18112A7C138}"/>
          </ac:spMkLst>
        </pc:spChg>
        <pc:spChg chg="mod">
          <ac:chgData name="Vasia   Madesi" userId="S::vasia.madesi_yellowwindow.com#ext#@europeansf.onmicrosoft.com::16d47c5c-4b5a-452a-bc8a-bb2a63f077b9" providerId="AD" clId="Web-{04A5C61F-64C0-4511-C7D7-378927F3A5C9}" dt="2026-05-09T15:19:07.036" v="193" actId="1076"/>
          <ac:spMkLst>
            <pc:docMk/>
            <pc:sldMk cId="4259295595" sldId="404"/>
            <ac:spMk id="7" creationId="{39322C4E-B8B0-44A7-0A1B-EBD5003B247F}"/>
          </ac:spMkLst>
        </pc:spChg>
        <pc:spChg chg="mod">
          <ac:chgData name="Vasia   Madesi" userId="S::vasia.madesi_yellowwindow.com#ext#@europeansf.onmicrosoft.com::16d47c5c-4b5a-452a-bc8a-bb2a63f077b9" providerId="AD" clId="Web-{04A5C61F-64C0-4511-C7D7-378927F3A5C9}" dt="2026-05-09T15:19:07.036" v="195" actId="1076"/>
          <ac:spMkLst>
            <pc:docMk/>
            <pc:sldMk cId="4259295595" sldId="404"/>
            <ac:spMk id="9" creationId="{B211E5FB-9FE4-DE34-3272-C51F5735AC9A}"/>
          </ac:spMkLst>
        </pc:spChg>
        <pc:picChg chg="mod">
          <ac:chgData name="Vasia   Madesi" userId="S::vasia.madesi_yellowwindow.com#ext#@europeansf.onmicrosoft.com::16d47c5c-4b5a-452a-bc8a-bb2a63f077b9" providerId="AD" clId="Web-{04A5C61F-64C0-4511-C7D7-378927F3A5C9}" dt="2026-05-09T15:19:07.036" v="194" actId="1076"/>
          <ac:picMkLst>
            <pc:docMk/>
            <pc:sldMk cId="4259295595" sldId="404"/>
            <ac:picMk id="8" creationId="{6BFE8E0D-DAF5-E0E4-8674-67499F88BECA}"/>
          </ac:picMkLst>
        </pc:picChg>
        <pc:picChg chg="mod">
          <ac:chgData name="Vasia   Madesi" userId="S::vasia.madesi_yellowwindow.com#ext#@europeansf.onmicrosoft.com::16d47c5c-4b5a-452a-bc8a-bb2a63f077b9" providerId="AD" clId="Web-{04A5C61F-64C0-4511-C7D7-378927F3A5C9}" dt="2026-05-09T15:19:07.052" v="196" actId="1076"/>
          <ac:picMkLst>
            <pc:docMk/>
            <pc:sldMk cId="4259295595" sldId="404"/>
            <ac:picMk id="10" creationId="{14A1F760-55A8-C517-FDF0-2404864AE5C4}"/>
          </ac:picMkLst>
        </pc:picChg>
        <pc:picChg chg="mod">
          <ac:chgData name="Vasia   Madesi" userId="S::vasia.madesi_yellowwindow.com#ext#@europeansf.onmicrosoft.com::16d47c5c-4b5a-452a-bc8a-bb2a63f077b9" providerId="AD" clId="Web-{04A5C61F-64C0-4511-C7D7-378927F3A5C9}" dt="2026-05-09T15:19:07.052" v="197" actId="1076"/>
          <ac:picMkLst>
            <pc:docMk/>
            <pc:sldMk cId="4259295595" sldId="404"/>
            <ac:picMk id="11" creationId="{B8531314-93D7-EBF8-6925-23551FD2F266}"/>
          </ac:picMkLst>
        </pc:picChg>
        <pc:picChg chg="mod">
          <ac:chgData name="Vasia   Madesi" userId="S::vasia.madesi_yellowwindow.com#ext#@europeansf.onmicrosoft.com::16d47c5c-4b5a-452a-bc8a-bb2a63f077b9" providerId="AD" clId="Web-{04A5C61F-64C0-4511-C7D7-378927F3A5C9}" dt="2026-05-09T15:19:07.052" v="198" actId="1076"/>
          <ac:picMkLst>
            <pc:docMk/>
            <pc:sldMk cId="4259295595" sldId="404"/>
            <ac:picMk id="12" creationId="{5F667CB3-745D-2668-CE04-7612DE822E14}"/>
          </ac:picMkLst>
        </pc:picChg>
      </pc:sldChg>
      <pc:sldChg chg="addSp delSp modSp mod modClrScheme chgLayout">
        <pc:chgData name="Vasia   Madesi" userId="S::vasia.madesi_yellowwindow.com#ext#@europeansf.onmicrosoft.com::16d47c5c-4b5a-452a-bc8a-bb2a63f077b9" providerId="AD" clId="Web-{04A5C61F-64C0-4511-C7D7-378927F3A5C9}" dt="2026-05-09T15:17:59.739" v="124" actId="1076"/>
        <pc:sldMkLst>
          <pc:docMk/>
          <pc:sldMk cId="405678237" sldId="405"/>
        </pc:sldMkLst>
        <pc:spChg chg="mod ord">
          <ac:chgData name="Vasia   Madesi" userId="S::vasia.madesi_yellowwindow.com#ext#@europeansf.onmicrosoft.com::16d47c5c-4b5a-452a-bc8a-bb2a63f077b9" providerId="AD" clId="Web-{04A5C61F-64C0-4511-C7D7-378927F3A5C9}" dt="2026-05-09T15:17:51.536" v="120"/>
          <ac:spMkLst>
            <pc:docMk/>
            <pc:sldMk cId="405678237" sldId="405"/>
            <ac:spMk id="2" creationId="{4AEB06BE-5A4A-6CE8-7D4C-191892C74391}"/>
          </ac:spMkLst>
        </pc:spChg>
        <pc:spChg chg="mod">
          <ac:chgData name="Vasia   Madesi" userId="S::vasia.madesi_yellowwindow.com#ext#@europeansf.onmicrosoft.com::16d47c5c-4b5a-452a-bc8a-bb2a63f077b9" providerId="AD" clId="Web-{04A5C61F-64C0-4511-C7D7-378927F3A5C9}" dt="2026-05-09T15:17:59.739" v="124" actId="1076"/>
          <ac:spMkLst>
            <pc:docMk/>
            <pc:sldMk cId="405678237" sldId="405"/>
            <ac:spMk id="21" creationId="{79774F75-D05E-AD62-7867-BB7E11067288}"/>
          </ac:spMkLst>
        </pc:spChg>
      </pc:sldChg>
      <pc:sldChg chg="addSp delSp modSp mod modClrScheme chgLayout">
        <pc:chgData name="Vasia   Madesi" userId="S::vasia.madesi_yellowwindow.com#ext#@europeansf.onmicrosoft.com::16d47c5c-4b5a-452a-bc8a-bb2a63f077b9" providerId="AD" clId="Web-{04A5C61F-64C0-4511-C7D7-378927F3A5C9}" dt="2026-05-09T15:18:46.723" v="178" actId="1076"/>
        <pc:sldMkLst>
          <pc:docMk/>
          <pc:sldMk cId="979034308" sldId="406"/>
        </pc:sldMkLst>
        <pc:spChg chg="mod ord">
          <ac:chgData name="Vasia   Madesi" userId="S::vasia.madesi_yellowwindow.com#ext#@europeansf.onmicrosoft.com::16d47c5c-4b5a-452a-bc8a-bb2a63f077b9" providerId="AD" clId="Web-{04A5C61F-64C0-4511-C7D7-378927F3A5C9}" dt="2026-05-09T15:18:21.583" v="143" actId="20577"/>
          <ac:spMkLst>
            <pc:docMk/>
            <pc:sldMk cId="979034308" sldId="406"/>
            <ac:spMk id="3" creationId="{E2EC3622-BF7D-D631-4F8E-3A6A67D9733D}"/>
          </ac:spMkLst>
        </pc:spChg>
        <pc:spChg chg="mod">
          <ac:chgData name="Vasia   Madesi" userId="S::vasia.madesi_yellowwindow.com#ext#@europeansf.onmicrosoft.com::16d47c5c-4b5a-452a-bc8a-bb2a63f077b9" providerId="AD" clId="Web-{04A5C61F-64C0-4511-C7D7-378927F3A5C9}" dt="2026-05-09T15:18:46.692" v="173" actId="1076"/>
          <ac:spMkLst>
            <pc:docMk/>
            <pc:sldMk cId="979034308" sldId="406"/>
            <ac:spMk id="5" creationId="{DDAF5DF8-E6D5-1A80-827C-01120D4C5681}"/>
          </ac:spMkLst>
        </pc:spChg>
        <pc:spChg chg="mod">
          <ac:chgData name="Vasia   Madesi" userId="S::vasia.madesi_yellowwindow.com#ext#@europeansf.onmicrosoft.com::16d47c5c-4b5a-452a-bc8a-bb2a63f077b9" providerId="AD" clId="Web-{04A5C61F-64C0-4511-C7D7-378927F3A5C9}" dt="2026-05-09T15:18:46.692" v="174" actId="1076"/>
          <ac:spMkLst>
            <pc:docMk/>
            <pc:sldMk cId="979034308" sldId="406"/>
            <ac:spMk id="6" creationId="{B37567C0-9EB3-3D40-92E2-1B7E538B0EEB}"/>
          </ac:spMkLst>
        </pc:spChg>
        <pc:spChg chg="mod">
          <ac:chgData name="Vasia   Madesi" userId="S::vasia.madesi_yellowwindow.com#ext#@europeansf.onmicrosoft.com::16d47c5c-4b5a-452a-bc8a-bb2a63f077b9" providerId="AD" clId="Web-{04A5C61F-64C0-4511-C7D7-378927F3A5C9}" dt="2026-05-09T15:18:46.692" v="175" actId="1076"/>
          <ac:spMkLst>
            <pc:docMk/>
            <pc:sldMk cId="979034308" sldId="406"/>
            <ac:spMk id="7" creationId="{EADB468D-912A-3B8F-BE14-D46BAE084653}"/>
          </ac:spMkLst>
        </pc:spChg>
        <pc:spChg chg="mod">
          <ac:chgData name="Vasia   Madesi" userId="S::vasia.madesi_yellowwindow.com#ext#@europeansf.onmicrosoft.com::16d47c5c-4b5a-452a-bc8a-bb2a63f077b9" providerId="AD" clId="Web-{04A5C61F-64C0-4511-C7D7-378927F3A5C9}" dt="2026-05-09T15:18:46.708" v="176" actId="1076"/>
          <ac:spMkLst>
            <pc:docMk/>
            <pc:sldMk cId="979034308" sldId="406"/>
            <ac:spMk id="8" creationId="{4F2D4333-0D5E-6454-9FF8-E71230A2A704}"/>
          </ac:spMkLst>
        </pc:spChg>
        <pc:spChg chg="mod">
          <ac:chgData name="Vasia   Madesi" userId="S::vasia.madesi_yellowwindow.com#ext#@europeansf.onmicrosoft.com::16d47c5c-4b5a-452a-bc8a-bb2a63f077b9" providerId="AD" clId="Web-{04A5C61F-64C0-4511-C7D7-378927F3A5C9}" dt="2026-05-09T15:18:21.645" v="148" actId="20577"/>
          <ac:spMkLst>
            <pc:docMk/>
            <pc:sldMk cId="979034308" sldId="406"/>
            <ac:spMk id="10" creationId="{96117A1D-DF54-64B4-3EC2-3CCA315DBAEC}"/>
          </ac:spMkLst>
        </pc:spChg>
        <pc:spChg chg="mod">
          <ac:chgData name="Vasia   Madesi" userId="S::vasia.madesi_yellowwindow.com#ext#@europeansf.onmicrosoft.com::16d47c5c-4b5a-452a-bc8a-bb2a63f077b9" providerId="AD" clId="Web-{04A5C61F-64C0-4511-C7D7-378927F3A5C9}" dt="2026-05-09T15:18:21.645" v="149" actId="20577"/>
          <ac:spMkLst>
            <pc:docMk/>
            <pc:sldMk cId="979034308" sldId="406"/>
            <ac:spMk id="11" creationId="{4FF083C5-FE17-0BCA-0CF2-3DD092DEF54B}"/>
          </ac:spMkLst>
        </pc:spChg>
        <pc:spChg chg="mod">
          <ac:chgData name="Vasia   Madesi" userId="S::vasia.madesi_yellowwindow.com#ext#@europeansf.onmicrosoft.com::16d47c5c-4b5a-452a-bc8a-bb2a63f077b9" providerId="AD" clId="Web-{04A5C61F-64C0-4511-C7D7-378927F3A5C9}" dt="2026-05-09T15:18:21.661" v="150" actId="20577"/>
          <ac:spMkLst>
            <pc:docMk/>
            <pc:sldMk cId="979034308" sldId="406"/>
            <ac:spMk id="13" creationId="{CE965178-E465-FDF3-F156-B53B8F28EC90}"/>
          </ac:spMkLst>
        </pc:spChg>
        <pc:spChg chg="mod">
          <ac:chgData name="Vasia   Madesi" userId="S::vasia.madesi_yellowwindow.com#ext#@europeansf.onmicrosoft.com::16d47c5c-4b5a-452a-bc8a-bb2a63f077b9" providerId="AD" clId="Web-{04A5C61F-64C0-4511-C7D7-378927F3A5C9}" dt="2026-05-09T15:18:21.677" v="151" actId="20577"/>
          <ac:spMkLst>
            <pc:docMk/>
            <pc:sldMk cId="979034308" sldId="406"/>
            <ac:spMk id="14" creationId="{3720E6D6-B18A-812D-00C5-DAA07E7DF9C9}"/>
          </ac:spMkLst>
        </pc:spChg>
        <pc:spChg chg="mod">
          <ac:chgData name="Vasia   Madesi" userId="S::vasia.madesi_yellowwindow.com#ext#@europeansf.onmicrosoft.com::16d47c5c-4b5a-452a-bc8a-bb2a63f077b9" providerId="AD" clId="Web-{04A5C61F-64C0-4511-C7D7-378927F3A5C9}" dt="2026-05-09T15:18:21.692" v="152" actId="20577"/>
          <ac:spMkLst>
            <pc:docMk/>
            <pc:sldMk cId="979034308" sldId="406"/>
            <ac:spMk id="15" creationId="{5769815A-5802-7A4A-2EB6-4EDC50ED59A3}"/>
          </ac:spMkLst>
        </pc:spChg>
        <pc:spChg chg="mod">
          <ac:chgData name="Vasia   Madesi" userId="S::vasia.madesi_yellowwindow.com#ext#@europeansf.onmicrosoft.com::16d47c5c-4b5a-452a-bc8a-bb2a63f077b9" providerId="AD" clId="Web-{04A5C61F-64C0-4511-C7D7-378927F3A5C9}" dt="2026-05-09T15:18:21.724" v="153" actId="20577"/>
          <ac:spMkLst>
            <pc:docMk/>
            <pc:sldMk cId="979034308" sldId="406"/>
            <ac:spMk id="16" creationId="{5CD9CD49-378E-FE72-9388-0C06F55A22CE}"/>
          </ac:spMkLst>
        </pc:spChg>
        <pc:grpChg chg="mod">
          <ac:chgData name="Vasia   Madesi" userId="S::vasia.madesi_yellowwindow.com#ext#@europeansf.onmicrosoft.com::16d47c5c-4b5a-452a-bc8a-bb2a63f077b9" providerId="AD" clId="Web-{04A5C61F-64C0-4511-C7D7-378927F3A5C9}" dt="2026-05-09T15:18:46.708" v="177" actId="1076"/>
          <ac:grpSpMkLst>
            <pc:docMk/>
            <pc:sldMk cId="979034308" sldId="406"/>
            <ac:grpSpMk id="9" creationId="{1167B9F9-5C89-C8B5-40D7-AE9FE245C782}"/>
          </ac:grpSpMkLst>
        </pc:grpChg>
        <pc:grpChg chg="mod">
          <ac:chgData name="Vasia   Madesi" userId="S::vasia.madesi_yellowwindow.com#ext#@europeansf.onmicrosoft.com::16d47c5c-4b5a-452a-bc8a-bb2a63f077b9" providerId="AD" clId="Web-{04A5C61F-64C0-4511-C7D7-378927F3A5C9}" dt="2026-05-09T15:18:46.723" v="178" actId="1076"/>
          <ac:grpSpMkLst>
            <pc:docMk/>
            <pc:sldMk cId="979034308" sldId="406"/>
            <ac:grpSpMk id="12" creationId="{608ED127-C585-B96E-D0EA-9379CA1DCA36}"/>
          </ac:grpSpMkLst>
        </pc:grpChg>
      </pc:sldChg>
      <pc:sldChg chg="addSp delSp modSp mod modClrScheme chgLayout">
        <pc:chgData name="Vasia   Madesi" userId="S::vasia.madesi_yellowwindow.com#ext#@europeansf.onmicrosoft.com::16d47c5c-4b5a-452a-bc8a-bb2a63f077b9" providerId="AD" clId="Web-{04A5C61F-64C0-4511-C7D7-378927F3A5C9}" dt="2026-05-09T15:19:28.598" v="202"/>
        <pc:sldMkLst>
          <pc:docMk/>
          <pc:sldMk cId="3745519278" sldId="407"/>
        </pc:sldMkLst>
        <pc:spChg chg="mod">
          <ac:chgData name="Vasia   Madesi" userId="S::vasia.madesi_yellowwindow.com#ext#@europeansf.onmicrosoft.com::16d47c5c-4b5a-452a-bc8a-bb2a63f077b9" providerId="AD" clId="Web-{04A5C61F-64C0-4511-C7D7-378927F3A5C9}" dt="2026-05-09T15:19:19.098" v="200"/>
          <ac:spMkLst>
            <pc:docMk/>
            <pc:sldMk cId="3745519278" sldId="407"/>
            <ac:spMk id="6" creationId="{7DB4AF36-A868-DD0B-1E25-3193BBC486AA}"/>
          </ac:spMkLst>
        </pc:spChg>
      </pc:sldChg>
      <pc:sldChg chg="addSp delSp modSp mod modClrScheme chgLayout">
        <pc:chgData name="Vasia   Madesi" userId="S::vasia.madesi_yellowwindow.com#ext#@europeansf.onmicrosoft.com::16d47c5c-4b5a-452a-bc8a-bb2a63f077b9" providerId="AD" clId="Web-{04A5C61F-64C0-4511-C7D7-378927F3A5C9}" dt="2026-05-09T15:19:44.114" v="205" actId="1076"/>
        <pc:sldMkLst>
          <pc:docMk/>
          <pc:sldMk cId="3041817127" sldId="408"/>
        </pc:sldMkLst>
        <pc:spChg chg="mod ord">
          <ac:chgData name="Vasia   Madesi" userId="S::vasia.madesi_yellowwindow.com#ext#@europeansf.onmicrosoft.com::16d47c5c-4b5a-452a-bc8a-bb2a63f077b9" providerId="AD" clId="Web-{04A5C61F-64C0-4511-C7D7-378927F3A5C9}" dt="2026-05-09T15:19:44.114" v="205" actId="1076"/>
          <ac:spMkLst>
            <pc:docMk/>
            <pc:sldMk cId="3041817127" sldId="408"/>
            <ac:spMk id="3" creationId="{1B588BA7-41F6-9ACE-F83C-0452A2952CAF}"/>
          </ac:spMkLst>
        </pc:spChg>
      </pc:sldChg>
      <pc:sldChg chg="addSp delSp modSp mod modClrScheme chgLayout">
        <pc:chgData name="Vasia   Madesi" userId="S::vasia.madesi_yellowwindow.com#ext#@europeansf.onmicrosoft.com::16d47c5c-4b5a-452a-bc8a-bb2a63f077b9" providerId="AD" clId="Web-{04A5C61F-64C0-4511-C7D7-378927F3A5C9}" dt="2026-05-09T15:22:07.598" v="253" actId="1076"/>
        <pc:sldMkLst>
          <pc:docMk/>
          <pc:sldMk cId="473292527" sldId="409"/>
        </pc:sldMkLst>
        <pc:spChg chg="mod ord">
          <ac:chgData name="Vasia   Madesi" userId="S::vasia.madesi_yellowwindow.com#ext#@europeansf.onmicrosoft.com::16d47c5c-4b5a-452a-bc8a-bb2a63f077b9" providerId="AD" clId="Web-{04A5C61F-64C0-4511-C7D7-378927F3A5C9}" dt="2026-05-09T15:21:28.692" v="240"/>
          <ac:spMkLst>
            <pc:docMk/>
            <pc:sldMk cId="473292527" sldId="409"/>
            <ac:spMk id="3" creationId="{1D2EEFDE-1EE3-1C25-B2B0-927EDBB68E9F}"/>
          </ac:spMkLst>
        </pc:spChg>
        <pc:spChg chg="mod">
          <ac:chgData name="Vasia   Madesi" userId="S::vasia.madesi_yellowwindow.com#ext#@europeansf.onmicrosoft.com::16d47c5c-4b5a-452a-bc8a-bb2a63f077b9" providerId="AD" clId="Web-{04A5C61F-64C0-4511-C7D7-378927F3A5C9}" dt="2026-05-09T15:22:07.598" v="253" actId="1076"/>
          <ac:spMkLst>
            <pc:docMk/>
            <pc:sldMk cId="473292527" sldId="409"/>
            <ac:spMk id="4" creationId="{D9E9EC6F-F34B-6183-8403-E9B9856CDB91}"/>
          </ac:spMkLst>
        </pc:spChg>
        <pc:spChg chg="mod">
          <ac:chgData name="Vasia   Madesi" userId="S::vasia.madesi_yellowwindow.com#ext#@europeansf.onmicrosoft.com::16d47c5c-4b5a-452a-bc8a-bb2a63f077b9" providerId="AD" clId="Web-{04A5C61F-64C0-4511-C7D7-378927F3A5C9}" dt="2026-05-09T15:21:54.364" v="251" actId="20577"/>
          <ac:spMkLst>
            <pc:docMk/>
            <pc:sldMk cId="473292527" sldId="409"/>
            <ac:spMk id="5" creationId="{E82D19E8-2050-B424-E4FC-5D709906C37A}"/>
          </ac:spMkLst>
        </pc:spChg>
        <pc:spChg chg="mod">
          <ac:chgData name="Vasia   Madesi" userId="S::vasia.madesi_yellowwindow.com#ext#@europeansf.onmicrosoft.com::16d47c5c-4b5a-452a-bc8a-bb2a63f077b9" providerId="AD" clId="Web-{04A5C61F-64C0-4511-C7D7-378927F3A5C9}" dt="2026-05-09T15:21:50.067" v="248" actId="1076"/>
          <ac:spMkLst>
            <pc:docMk/>
            <pc:sldMk cId="473292527" sldId="409"/>
            <ac:spMk id="6" creationId="{E82DCF2D-3234-411E-F909-7CFF4C7AA7C9}"/>
          </ac:spMkLst>
        </pc:spChg>
        <pc:spChg chg="mod">
          <ac:chgData name="Vasia   Madesi" userId="S::vasia.madesi_yellowwindow.com#ext#@europeansf.onmicrosoft.com::16d47c5c-4b5a-452a-bc8a-bb2a63f077b9" providerId="AD" clId="Web-{04A5C61F-64C0-4511-C7D7-378927F3A5C9}" dt="2026-05-09T15:21:50.083" v="249" actId="1076"/>
          <ac:spMkLst>
            <pc:docMk/>
            <pc:sldMk cId="473292527" sldId="409"/>
            <ac:spMk id="7" creationId="{5287FF32-DC01-23B7-5A58-8EA012479AC2}"/>
          </ac:spMkLst>
        </pc:spChg>
      </pc:sldChg>
      <pc:sldChg chg="addSp delSp modSp mod modClrScheme chgLayout">
        <pc:chgData name="Vasia   Madesi" userId="S::vasia.madesi_yellowwindow.com#ext#@europeansf.onmicrosoft.com::16d47c5c-4b5a-452a-bc8a-bb2a63f077b9" providerId="AD" clId="Web-{04A5C61F-64C0-4511-C7D7-378927F3A5C9}" dt="2026-05-09T15:22:27.301" v="264" actId="1076"/>
        <pc:sldMkLst>
          <pc:docMk/>
          <pc:sldMk cId="3206379142" sldId="410"/>
        </pc:sldMkLst>
        <pc:spChg chg="mod ord">
          <ac:chgData name="Vasia   Madesi" userId="S::vasia.madesi_yellowwindow.com#ext#@europeansf.onmicrosoft.com::16d47c5c-4b5a-452a-bc8a-bb2a63f077b9" providerId="AD" clId="Web-{04A5C61F-64C0-4511-C7D7-378927F3A5C9}" dt="2026-05-09T15:22:21.176" v="256" actId="20577"/>
          <ac:spMkLst>
            <pc:docMk/>
            <pc:sldMk cId="3206379142" sldId="410"/>
            <ac:spMk id="3" creationId="{3DFD6DD4-CFDE-7961-CE81-076AF6238E16}"/>
          </ac:spMkLst>
        </pc:spChg>
        <pc:spChg chg="mod">
          <ac:chgData name="Vasia   Madesi" userId="S::vasia.madesi_yellowwindow.com#ext#@europeansf.onmicrosoft.com::16d47c5c-4b5a-452a-bc8a-bb2a63f077b9" providerId="AD" clId="Web-{04A5C61F-64C0-4511-C7D7-378927F3A5C9}" dt="2026-05-09T15:22:27.286" v="261" actId="1076"/>
          <ac:spMkLst>
            <pc:docMk/>
            <pc:sldMk cId="3206379142" sldId="410"/>
            <ac:spMk id="5" creationId="{7CDF490F-F2C7-E523-8F96-736ED8C8B1A0}"/>
          </ac:spMkLst>
        </pc:spChg>
        <pc:spChg chg="mod">
          <ac:chgData name="Vasia   Madesi" userId="S::vasia.madesi_yellowwindow.com#ext#@europeansf.onmicrosoft.com::16d47c5c-4b5a-452a-bc8a-bb2a63f077b9" providerId="AD" clId="Web-{04A5C61F-64C0-4511-C7D7-378927F3A5C9}" dt="2026-05-09T15:22:27.286" v="262" actId="1076"/>
          <ac:spMkLst>
            <pc:docMk/>
            <pc:sldMk cId="3206379142" sldId="410"/>
            <ac:spMk id="6" creationId="{8D863D94-9512-F4E9-D9A0-AD5A01EB0561}"/>
          </ac:spMkLst>
        </pc:spChg>
        <pc:spChg chg="mod">
          <ac:chgData name="Vasia   Madesi" userId="S::vasia.madesi_yellowwindow.com#ext#@europeansf.onmicrosoft.com::16d47c5c-4b5a-452a-bc8a-bb2a63f077b9" providerId="AD" clId="Web-{04A5C61F-64C0-4511-C7D7-378927F3A5C9}" dt="2026-05-09T15:22:27.301" v="263" actId="1076"/>
          <ac:spMkLst>
            <pc:docMk/>
            <pc:sldMk cId="3206379142" sldId="410"/>
            <ac:spMk id="7" creationId="{7B60B40E-72EC-BD44-2479-D407366BC4B4}"/>
          </ac:spMkLst>
        </pc:spChg>
        <pc:spChg chg="mod">
          <ac:chgData name="Vasia   Madesi" userId="S::vasia.madesi_yellowwindow.com#ext#@europeansf.onmicrosoft.com::16d47c5c-4b5a-452a-bc8a-bb2a63f077b9" providerId="AD" clId="Web-{04A5C61F-64C0-4511-C7D7-378927F3A5C9}" dt="2026-05-09T15:22:27.301" v="264" actId="1076"/>
          <ac:spMkLst>
            <pc:docMk/>
            <pc:sldMk cId="3206379142" sldId="410"/>
            <ac:spMk id="8" creationId="{BC3BF18B-B84D-4985-B032-DB994F17A62C}"/>
          </ac:spMkLst>
        </pc:spChg>
      </pc:sldChg>
      <pc:sldChg chg="addSp delSp modSp mod modClrScheme chgLayout">
        <pc:chgData name="Vasia   Madesi" userId="S::vasia.madesi_yellowwindow.com#ext#@europeansf.onmicrosoft.com::16d47c5c-4b5a-452a-bc8a-bb2a63f077b9" providerId="AD" clId="Web-{04A5C61F-64C0-4511-C7D7-378927F3A5C9}" dt="2026-05-09T15:22:45.942" v="292" actId="1076"/>
        <pc:sldMkLst>
          <pc:docMk/>
          <pc:sldMk cId="1103285555" sldId="411"/>
        </pc:sldMkLst>
        <pc:spChg chg="mod ord">
          <ac:chgData name="Vasia   Madesi" userId="S::vasia.madesi_yellowwindow.com#ext#@europeansf.onmicrosoft.com::16d47c5c-4b5a-452a-bc8a-bb2a63f077b9" providerId="AD" clId="Web-{04A5C61F-64C0-4511-C7D7-378927F3A5C9}" dt="2026-05-09T15:22:35.598" v="266" actId="20577"/>
          <ac:spMkLst>
            <pc:docMk/>
            <pc:sldMk cId="1103285555" sldId="411"/>
            <ac:spMk id="3" creationId="{67F98E95-9D30-8069-3724-099A62DB7BC3}"/>
          </ac:spMkLst>
        </pc:spChg>
        <pc:spChg chg="mod">
          <ac:chgData name="Vasia   Madesi" userId="S::vasia.madesi_yellowwindow.com#ext#@europeansf.onmicrosoft.com::16d47c5c-4b5a-452a-bc8a-bb2a63f077b9" providerId="AD" clId="Web-{04A5C61F-64C0-4511-C7D7-378927F3A5C9}" dt="2026-05-09T15:22:45.864" v="281" actId="1076"/>
          <ac:spMkLst>
            <pc:docMk/>
            <pc:sldMk cId="1103285555" sldId="411"/>
            <ac:spMk id="5" creationId="{C0A02E91-94DF-FB50-7D49-D1B406FB792E}"/>
          </ac:spMkLst>
        </pc:spChg>
        <pc:spChg chg="mod">
          <ac:chgData name="Vasia   Madesi" userId="S::vasia.madesi_yellowwindow.com#ext#@europeansf.onmicrosoft.com::16d47c5c-4b5a-452a-bc8a-bb2a63f077b9" providerId="AD" clId="Web-{04A5C61F-64C0-4511-C7D7-378927F3A5C9}" dt="2026-05-09T15:22:45.864" v="282" actId="1076"/>
          <ac:spMkLst>
            <pc:docMk/>
            <pc:sldMk cId="1103285555" sldId="411"/>
            <ac:spMk id="6" creationId="{1DF21706-A30B-DBF2-606D-EEC828234A53}"/>
          </ac:spMkLst>
        </pc:spChg>
        <pc:spChg chg="mod">
          <ac:chgData name="Vasia   Madesi" userId="S::vasia.madesi_yellowwindow.com#ext#@europeansf.onmicrosoft.com::16d47c5c-4b5a-452a-bc8a-bb2a63f077b9" providerId="AD" clId="Web-{04A5C61F-64C0-4511-C7D7-378927F3A5C9}" dt="2026-05-09T15:22:45.880" v="283" actId="1076"/>
          <ac:spMkLst>
            <pc:docMk/>
            <pc:sldMk cId="1103285555" sldId="411"/>
            <ac:spMk id="7" creationId="{D048FDD9-2CF3-66F3-AFE0-20A0A2BC95EB}"/>
          </ac:spMkLst>
        </pc:spChg>
        <pc:spChg chg="mod">
          <ac:chgData name="Vasia   Madesi" userId="S::vasia.madesi_yellowwindow.com#ext#@europeansf.onmicrosoft.com::16d47c5c-4b5a-452a-bc8a-bb2a63f077b9" providerId="AD" clId="Web-{04A5C61F-64C0-4511-C7D7-378927F3A5C9}" dt="2026-05-09T15:22:45.880" v="284" actId="1076"/>
          <ac:spMkLst>
            <pc:docMk/>
            <pc:sldMk cId="1103285555" sldId="411"/>
            <ac:spMk id="8" creationId="{E1DB6823-56F5-01C3-DEC8-70DBE302F758}"/>
          </ac:spMkLst>
        </pc:spChg>
        <pc:spChg chg="mod">
          <ac:chgData name="Vasia   Madesi" userId="S::vasia.madesi_yellowwindow.com#ext#@europeansf.onmicrosoft.com::16d47c5c-4b5a-452a-bc8a-bb2a63f077b9" providerId="AD" clId="Web-{04A5C61F-64C0-4511-C7D7-378927F3A5C9}" dt="2026-05-09T15:22:45.895" v="285" actId="1076"/>
          <ac:spMkLst>
            <pc:docMk/>
            <pc:sldMk cId="1103285555" sldId="411"/>
            <ac:spMk id="9" creationId="{E776AF10-C6C9-C91E-B18B-D0796F728188}"/>
          </ac:spMkLst>
        </pc:spChg>
        <pc:spChg chg="mod">
          <ac:chgData name="Vasia   Madesi" userId="S::vasia.madesi_yellowwindow.com#ext#@europeansf.onmicrosoft.com::16d47c5c-4b5a-452a-bc8a-bb2a63f077b9" providerId="AD" clId="Web-{04A5C61F-64C0-4511-C7D7-378927F3A5C9}" dt="2026-05-09T15:22:45.895" v="286" actId="1076"/>
          <ac:spMkLst>
            <pc:docMk/>
            <pc:sldMk cId="1103285555" sldId="411"/>
            <ac:spMk id="10" creationId="{32C51EFA-182E-1EFC-9C1C-02F5F9BAFD10}"/>
          </ac:spMkLst>
        </pc:spChg>
        <pc:spChg chg="mod">
          <ac:chgData name="Vasia   Madesi" userId="S::vasia.madesi_yellowwindow.com#ext#@europeansf.onmicrosoft.com::16d47c5c-4b5a-452a-bc8a-bb2a63f077b9" providerId="AD" clId="Web-{04A5C61F-64C0-4511-C7D7-378927F3A5C9}" dt="2026-05-09T15:22:45.911" v="287" actId="1076"/>
          <ac:spMkLst>
            <pc:docMk/>
            <pc:sldMk cId="1103285555" sldId="411"/>
            <ac:spMk id="11" creationId="{A3C2913F-C41D-E821-F59D-25D98288FBBE}"/>
          </ac:spMkLst>
        </pc:spChg>
        <pc:spChg chg="mod">
          <ac:chgData name="Vasia   Madesi" userId="S::vasia.madesi_yellowwindow.com#ext#@europeansf.onmicrosoft.com::16d47c5c-4b5a-452a-bc8a-bb2a63f077b9" providerId="AD" clId="Web-{04A5C61F-64C0-4511-C7D7-378927F3A5C9}" dt="2026-05-09T15:22:45.911" v="288" actId="1076"/>
          <ac:spMkLst>
            <pc:docMk/>
            <pc:sldMk cId="1103285555" sldId="411"/>
            <ac:spMk id="12" creationId="{88544D39-E4A4-07B1-07D6-7477A70BE484}"/>
          </ac:spMkLst>
        </pc:spChg>
        <pc:spChg chg="mod">
          <ac:chgData name="Vasia   Madesi" userId="S::vasia.madesi_yellowwindow.com#ext#@europeansf.onmicrosoft.com::16d47c5c-4b5a-452a-bc8a-bb2a63f077b9" providerId="AD" clId="Web-{04A5C61F-64C0-4511-C7D7-378927F3A5C9}" dt="2026-05-09T15:22:45.911" v="289" actId="1076"/>
          <ac:spMkLst>
            <pc:docMk/>
            <pc:sldMk cId="1103285555" sldId="411"/>
            <ac:spMk id="13" creationId="{9085B4A7-7F1F-3CEC-66F2-9E14C0A383A3}"/>
          </ac:spMkLst>
        </pc:spChg>
        <pc:spChg chg="mod">
          <ac:chgData name="Vasia   Madesi" userId="S::vasia.madesi_yellowwindow.com#ext#@europeansf.onmicrosoft.com::16d47c5c-4b5a-452a-bc8a-bb2a63f077b9" providerId="AD" clId="Web-{04A5C61F-64C0-4511-C7D7-378927F3A5C9}" dt="2026-05-09T15:22:45.926" v="290" actId="1076"/>
          <ac:spMkLst>
            <pc:docMk/>
            <pc:sldMk cId="1103285555" sldId="411"/>
            <ac:spMk id="14" creationId="{BF7B4BD8-52C8-B931-4BBF-6B8B3FDD0120}"/>
          </ac:spMkLst>
        </pc:spChg>
        <pc:spChg chg="mod">
          <ac:chgData name="Vasia   Madesi" userId="S::vasia.madesi_yellowwindow.com#ext#@europeansf.onmicrosoft.com::16d47c5c-4b5a-452a-bc8a-bb2a63f077b9" providerId="AD" clId="Web-{04A5C61F-64C0-4511-C7D7-378927F3A5C9}" dt="2026-05-09T15:22:45.926" v="291" actId="1076"/>
          <ac:spMkLst>
            <pc:docMk/>
            <pc:sldMk cId="1103285555" sldId="411"/>
            <ac:spMk id="15" creationId="{3E675111-3459-0DBA-C7F8-8C0F66820035}"/>
          </ac:spMkLst>
        </pc:spChg>
        <pc:spChg chg="mod">
          <ac:chgData name="Vasia   Madesi" userId="S::vasia.madesi_yellowwindow.com#ext#@europeansf.onmicrosoft.com::16d47c5c-4b5a-452a-bc8a-bb2a63f077b9" providerId="AD" clId="Web-{04A5C61F-64C0-4511-C7D7-378927F3A5C9}" dt="2026-05-09T15:22:45.942" v="292" actId="1076"/>
          <ac:spMkLst>
            <pc:docMk/>
            <pc:sldMk cId="1103285555" sldId="411"/>
            <ac:spMk id="16" creationId="{76E26059-F34C-734C-1EEE-D44EE5EF5560}"/>
          </ac:spMkLst>
        </pc:spChg>
      </pc:sldChg>
      <pc:sldChg chg="addSp delSp modSp mod modClrScheme chgLayout">
        <pc:chgData name="Vasia   Madesi" userId="S::vasia.madesi_yellowwindow.com#ext#@europeansf.onmicrosoft.com::16d47c5c-4b5a-452a-bc8a-bb2a63f077b9" providerId="AD" clId="Web-{04A5C61F-64C0-4511-C7D7-378927F3A5C9}" dt="2026-05-09T15:23:04.630" v="296"/>
        <pc:sldMkLst>
          <pc:docMk/>
          <pc:sldMk cId="1982635002" sldId="412"/>
        </pc:sldMkLst>
        <pc:spChg chg="mod ord">
          <ac:chgData name="Vasia   Madesi" userId="S::vasia.madesi_yellowwindow.com#ext#@europeansf.onmicrosoft.com::16d47c5c-4b5a-452a-bc8a-bb2a63f077b9" providerId="AD" clId="Web-{04A5C61F-64C0-4511-C7D7-378927F3A5C9}" dt="2026-05-09T15:23:01.739" v="295"/>
          <ac:spMkLst>
            <pc:docMk/>
            <pc:sldMk cId="1982635002" sldId="412"/>
            <ac:spMk id="3" creationId="{D8427BB3-C6E4-BAC5-C500-615395DC02BA}"/>
          </ac:spMkLst>
        </pc:spChg>
      </pc:sldChg>
      <pc:sldChg chg="addSp delSp modSp mod modClrScheme chgLayout">
        <pc:chgData name="Vasia   Madesi" userId="S::vasia.madesi_yellowwindow.com#ext#@europeansf.onmicrosoft.com::16d47c5c-4b5a-452a-bc8a-bb2a63f077b9" providerId="AD" clId="Web-{04A5C61F-64C0-4511-C7D7-378927F3A5C9}" dt="2026-05-09T15:22:57.067" v="294"/>
        <pc:sldMkLst>
          <pc:docMk/>
          <pc:sldMk cId="4190959882" sldId="413"/>
        </pc:sldMkLst>
        <pc:spChg chg="mod ord">
          <ac:chgData name="Vasia   Madesi" userId="S::vasia.madesi_yellowwindow.com#ext#@europeansf.onmicrosoft.com::16d47c5c-4b5a-452a-bc8a-bb2a63f077b9" providerId="AD" clId="Web-{04A5C61F-64C0-4511-C7D7-378927F3A5C9}" dt="2026-05-09T15:22:54.739" v="293"/>
          <ac:spMkLst>
            <pc:docMk/>
            <pc:sldMk cId="4190959882" sldId="413"/>
            <ac:spMk id="3" creationId="{B0FBB536-C4D3-C90E-2F5F-1E2147438223}"/>
          </ac:spMkLst>
        </pc:spChg>
      </pc:sldChg>
      <pc:sldChg chg="addSp delSp modSp mod modClrScheme chgLayout">
        <pc:chgData name="Vasia   Madesi" userId="S::vasia.madesi_yellowwindow.com#ext#@europeansf.onmicrosoft.com::16d47c5c-4b5a-452a-bc8a-bb2a63f077b9" providerId="AD" clId="Web-{04A5C61F-64C0-4511-C7D7-378927F3A5C9}" dt="2026-05-09T15:24:22.756" v="343" actId="1076"/>
        <pc:sldMkLst>
          <pc:docMk/>
          <pc:sldMk cId="126722004" sldId="415"/>
        </pc:sldMkLst>
        <pc:spChg chg="mod">
          <ac:chgData name="Vasia   Madesi" userId="S::vasia.madesi_yellowwindow.com#ext#@europeansf.onmicrosoft.com::16d47c5c-4b5a-452a-bc8a-bb2a63f077b9" providerId="AD" clId="Web-{04A5C61F-64C0-4511-C7D7-378927F3A5C9}" dt="2026-05-09T15:24:22.756" v="342" actId="1076"/>
          <ac:spMkLst>
            <pc:docMk/>
            <pc:sldMk cId="126722004" sldId="415"/>
            <ac:spMk id="2" creationId="{A9B56440-6394-046D-6B35-FCD867A477FD}"/>
          </ac:spMkLst>
        </pc:spChg>
        <pc:spChg chg="mod ord">
          <ac:chgData name="Vasia   Madesi" userId="S::vasia.madesi_yellowwindow.com#ext#@europeansf.onmicrosoft.com::16d47c5c-4b5a-452a-bc8a-bb2a63f077b9" providerId="AD" clId="Web-{04A5C61F-64C0-4511-C7D7-378927F3A5C9}" dt="2026-05-09T15:24:13.975" v="313" actId="20577"/>
          <ac:spMkLst>
            <pc:docMk/>
            <pc:sldMk cId="126722004" sldId="415"/>
            <ac:spMk id="3" creationId="{B14876FB-CC8E-C52F-FD35-DE9218532357}"/>
          </ac:spMkLst>
        </pc:spChg>
        <pc:spChg chg="mod">
          <ac:chgData name="Vasia   Madesi" userId="S::vasia.madesi_yellowwindow.com#ext#@europeansf.onmicrosoft.com::16d47c5c-4b5a-452a-bc8a-bb2a63f077b9" providerId="AD" clId="Web-{04A5C61F-64C0-4511-C7D7-378927F3A5C9}" dt="2026-05-09T15:24:22.647" v="330" actId="1076"/>
          <ac:spMkLst>
            <pc:docMk/>
            <pc:sldMk cId="126722004" sldId="415"/>
            <ac:spMk id="5" creationId="{6AAC1261-F310-27F2-72D7-6DF4DA8D4F96}"/>
          </ac:spMkLst>
        </pc:spChg>
        <pc:spChg chg="mod">
          <ac:chgData name="Vasia   Madesi" userId="S::vasia.madesi_yellowwindow.com#ext#@europeansf.onmicrosoft.com::16d47c5c-4b5a-452a-bc8a-bb2a63f077b9" providerId="AD" clId="Web-{04A5C61F-64C0-4511-C7D7-378927F3A5C9}" dt="2026-05-09T15:24:22.647" v="331" actId="1076"/>
          <ac:spMkLst>
            <pc:docMk/>
            <pc:sldMk cId="126722004" sldId="415"/>
            <ac:spMk id="6" creationId="{E5CE49F1-BFA9-A6A6-0399-35B54EF2689A}"/>
          </ac:spMkLst>
        </pc:spChg>
        <pc:spChg chg="mod">
          <ac:chgData name="Vasia   Madesi" userId="S::vasia.madesi_yellowwindow.com#ext#@europeansf.onmicrosoft.com::16d47c5c-4b5a-452a-bc8a-bb2a63f077b9" providerId="AD" clId="Web-{04A5C61F-64C0-4511-C7D7-378927F3A5C9}" dt="2026-05-09T15:24:22.662" v="332" actId="1076"/>
          <ac:spMkLst>
            <pc:docMk/>
            <pc:sldMk cId="126722004" sldId="415"/>
            <ac:spMk id="7" creationId="{AC57CBB0-DE38-7831-5E00-E6155C3F3510}"/>
          </ac:spMkLst>
        </pc:spChg>
        <pc:spChg chg="mod">
          <ac:chgData name="Vasia   Madesi" userId="S::vasia.madesi_yellowwindow.com#ext#@europeansf.onmicrosoft.com::16d47c5c-4b5a-452a-bc8a-bb2a63f077b9" providerId="AD" clId="Web-{04A5C61F-64C0-4511-C7D7-378927F3A5C9}" dt="2026-05-09T15:24:22.678" v="333" actId="1076"/>
          <ac:spMkLst>
            <pc:docMk/>
            <pc:sldMk cId="126722004" sldId="415"/>
            <ac:spMk id="8" creationId="{2187721A-A3AD-D6FA-DA09-56D05B77B527}"/>
          </ac:spMkLst>
        </pc:spChg>
        <pc:spChg chg="mod">
          <ac:chgData name="Vasia   Madesi" userId="S::vasia.madesi_yellowwindow.com#ext#@europeansf.onmicrosoft.com::16d47c5c-4b5a-452a-bc8a-bb2a63f077b9" providerId="AD" clId="Web-{04A5C61F-64C0-4511-C7D7-378927F3A5C9}" dt="2026-05-09T15:24:22.678" v="334" actId="1076"/>
          <ac:spMkLst>
            <pc:docMk/>
            <pc:sldMk cId="126722004" sldId="415"/>
            <ac:spMk id="9" creationId="{7FE940FB-D971-807B-F6FC-2359A0CEDE61}"/>
          </ac:spMkLst>
        </pc:spChg>
        <pc:spChg chg="mod">
          <ac:chgData name="Vasia   Madesi" userId="S::vasia.madesi_yellowwindow.com#ext#@europeansf.onmicrosoft.com::16d47c5c-4b5a-452a-bc8a-bb2a63f077b9" providerId="AD" clId="Web-{04A5C61F-64C0-4511-C7D7-378927F3A5C9}" dt="2026-05-09T15:24:22.694" v="335" actId="1076"/>
          <ac:spMkLst>
            <pc:docMk/>
            <pc:sldMk cId="126722004" sldId="415"/>
            <ac:spMk id="10" creationId="{2A76DA7F-3A1F-85C5-AFA0-DC0C2CAEF838}"/>
          </ac:spMkLst>
        </pc:spChg>
        <pc:spChg chg="mod">
          <ac:chgData name="Vasia   Madesi" userId="S::vasia.madesi_yellowwindow.com#ext#@europeansf.onmicrosoft.com::16d47c5c-4b5a-452a-bc8a-bb2a63f077b9" providerId="AD" clId="Web-{04A5C61F-64C0-4511-C7D7-378927F3A5C9}" dt="2026-05-09T15:24:22.694" v="336" actId="1076"/>
          <ac:spMkLst>
            <pc:docMk/>
            <pc:sldMk cId="126722004" sldId="415"/>
            <ac:spMk id="11" creationId="{3785974F-ACDA-132C-0C16-F94966E820B6}"/>
          </ac:spMkLst>
        </pc:spChg>
        <pc:spChg chg="mod">
          <ac:chgData name="Vasia   Madesi" userId="S::vasia.madesi_yellowwindow.com#ext#@europeansf.onmicrosoft.com::16d47c5c-4b5a-452a-bc8a-bb2a63f077b9" providerId="AD" clId="Web-{04A5C61F-64C0-4511-C7D7-378927F3A5C9}" dt="2026-05-09T15:24:22.709" v="337" actId="1076"/>
          <ac:spMkLst>
            <pc:docMk/>
            <pc:sldMk cId="126722004" sldId="415"/>
            <ac:spMk id="12" creationId="{33AB1292-F7C6-15EB-15F3-956198977D9F}"/>
          </ac:spMkLst>
        </pc:spChg>
        <pc:spChg chg="mod">
          <ac:chgData name="Vasia   Madesi" userId="S::vasia.madesi_yellowwindow.com#ext#@europeansf.onmicrosoft.com::16d47c5c-4b5a-452a-bc8a-bb2a63f077b9" providerId="AD" clId="Web-{04A5C61F-64C0-4511-C7D7-378927F3A5C9}" dt="2026-05-09T15:24:22.709" v="338" actId="1076"/>
          <ac:spMkLst>
            <pc:docMk/>
            <pc:sldMk cId="126722004" sldId="415"/>
            <ac:spMk id="13" creationId="{8494B9C2-8883-5C99-8CFA-BF0975C51F48}"/>
          </ac:spMkLst>
        </pc:spChg>
        <pc:spChg chg="mod">
          <ac:chgData name="Vasia   Madesi" userId="S::vasia.madesi_yellowwindow.com#ext#@europeansf.onmicrosoft.com::16d47c5c-4b5a-452a-bc8a-bb2a63f077b9" providerId="AD" clId="Web-{04A5C61F-64C0-4511-C7D7-378927F3A5C9}" dt="2026-05-09T15:24:22.725" v="339" actId="1076"/>
          <ac:spMkLst>
            <pc:docMk/>
            <pc:sldMk cId="126722004" sldId="415"/>
            <ac:spMk id="14" creationId="{45D34D5F-F444-9354-BB61-F6F04A2D5705}"/>
          </ac:spMkLst>
        </pc:spChg>
        <pc:spChg chg="mod">
          <ac:chgData name="Vasia   Madesi" userId="S::vasia.madesi_yellowwindow.com#ext#@europeansf.onmicrosoft.com::16d47c5c-4b5a-452a-bc8a-bb2a63f077b9" providerId="AD" clId="Web-{04A5C61F-64C0-4511-C7D7-378927F3A5C9}" dt="2026-05-09T15:24:22.725" v="340" actId="1076"/>
          <ac:spMkLst>
            <pc:docMk/>
            <pc:sldMk cId="126722004" sldId="415"/>
            <ac:spMk id="15" creationId="{74D0F360-AFFF-17C1-D267-E80CA6C20C0B}"/>
          </ac:spMkLst>
        </pc:spChg>
        <pc:spChg chg="mod">
          <ac:chgData name="Vasia   Madesi" userId="S::vasia.madesi_yellowwindow.com#ext#@europeansf.onmicrosoft.com::16d47c5c-4b5a-452a-bc8a-bb2a63f077b9" providerId="AD" clId="Web-{04A5C61F-64C0-4511-C7D7-378927F3A5C9}" dt="2026-05-09T15:24:22.741" v="341" actId="1076"/>
          <ac:spMkLst>
            <pc:docMk/>
            <pc:sldMk cId="126722004" sldId="415"/>
            <ac:spMk id="16" creationId="{376D719F-8CCB-58DA-A56B-76CCB34BC436}"/>
          </ac:spMkLst>
        </pc:spChg>
        <pc:spChg chg="mod">
          <ac:chgData name="Vasia   Madesi" userId="S::vasia.madesi_yellowwindow.com#ext#@europeansf.onmicrosoft.com::16d47c5c-4b5a-452a-bc8a-bb2a63f077b9" providerId="AD" clId="Web-{04A5C61F-64C0-4511-C7D7-378927F3A5C9}" dt="2026-05-09T15:24:22.756" v="343" actId="1076"/>
          <ac:spMkLst>
            <pc:docMk/>
            <pc:sldMk cId="126722004" sldId="415"/>
            <ac:spMk id="17" creationId="{A514FF41-65E7-50EB-8A58-37F950EEE612}"/>
          </ac:spMkLst>
        </pc:spChg>
      </pc:sldChg>
      <pc:sldChg chg="addSp delSp modSp mod modClrScheme chgLayout">
        <pc:chgData name="Vasia   Madesi" userId="S::vasia.madesi_yellowwindow.com#ext#@europeansf.onmicrosoft.com::16d47c5c-4b5a-452a-bc8a-bb2a63f077b9" providerId="AD" clId="Web-{04A5C61F-64C0-4511-C7D7-378927F3A5C9}" dt="2026-05-09T15:24:34.194" v="347" actId="14100"/>
        <pc:sldMkLst>
          <pc:docMk/>
          <pc:sldMk cId="1294150199" sldId="416"/>
        </pc:sldMkLst>
        <pc:spChg chg="mod ord">
          <ac:chgData name="Vasia   Madesi" userId="S::vasia.madesi_yellowwindow.com#ext#@europeansf.onmicrosoft.com::16d47c5c-4b5a-452a-bc8a-bb2a63f077b9" providerId="AD" clId="Web-{04A5C61F-64C0-4511-C7D7-378927F3A5C9}" dt="2026-05-09T15:24:25.881" v="344"/>
          <ac:spMkLst>
            <pc:docMk/>
            <pc:sldMk cId="1294150199" sldId="416"/>
            <ac:spMk id="3" creationId="{66C1A8D1-06A4-B406-CE1A-6262A815C4E0}"/>
          </ac:spMkLst>
        </pc:spChg>
        <pc:picChg chg="mod">
          <ac:chgData name="Vasia   Madesi" userId="S::vasia.madesi_yellowwindow.com#ext#@europeansf.onmicrosoft.com::16d47c5c-4b5a-452a-bc8a-bb2a63f077b9" providerId="AD" clId="Web-{04A5C61F-64C0-4511-C7D7-378927F3A5C9}" dt="2026-05-09T15:24:34.194" v="347" actId="14100"/>
          <ac:picMkLst>
            <pc:docMk/>
            <pc:sldMk cId="1294150199" sldId="416"/>
            <ac:picMk id="4" creationId="{31E96CA6-8346-F31D-C5D7-805FB0C3F392}"/>
          </ac:picMkLst>
        </pc:picChg>
      </pc:sldChg>
      <pc:sldChg chg="addSp delSp modSp add del mod modClrScheme chgLayout">
        <pc:chgData name="Vasia   Madesi" userId="S::vasia.madesi_yellowwindow.com#ext#@europeansf.onmicrosoft.com::16d47c5c-4b5a-452a-bc8a-bb2a63f077b9" providerId="AD" clId="Web-{04A5C61F-64C0-4511-C7D7-378927F3A5C9}" dt="2026-05-09T15:24:48.162" v="374" actId="1076"/>
        <pc:sldMkLst>
          <pc:docMk/>
          <pc:sldMk cId="2496409231" sldId="417"/>
        </pc:sldMkLst>
        <pc:spChg chg="mod ord">
          <ac:chgData name="Vasia   Madesi" userId="S::vasia.madesi_yellowwindow.com#ext#@europeansf.onmicrosoft.com::16d47c5c-4b5a-452a-bc8a-bb2a63f077b9" providerId="AD" clId="Web-{04A5C61F-64C0-4511-C7D7-378927F3A5C9}" dt="2026-05-09T15:24:43.787" v="350" actId="20577"/>
          <ac:spMkLst>
            <pc:docMk/>
            <pc:sldMk cId="2496409231" sldId="417"/>
            <ac:spMk id="3" creationId="{254D17BC-310B-1F68-02BA-112B6EF1E012}"/>
          </ac:spMkLst>
        </pc:spChg>
        <pc:spChg chg="mod">
          <ac:chgData name="Vasia   Madesi" userId="S::vasia.madesi_yellowwindow.com#ext#@europeansf.onmicrosoft.com::16d47c5c-4b5a-452a-bc8a-bb2a63f077b9" providerId="AD" clId="Web-{04A5C61F-64C0-4511-C7D7-378927F3A5C9}" dt="2026-05-09T15:24:48.084" v="363" actId="1076"/>
          <ac:spMkLst>
            <pc:docMk/>
            <pc:sldMk cId="2496409231" sldId="417"/>
            <ac:spMk id="5" creationId="{F556CC37-0CFD-57D8-C49A-3B30C8BFFD39}"/>
          </ac:spMkLst>
        </pc:spChg>
        <pc:spChg chg="mod">
          <ac:chgData name="Vasia   Madesi" userId="S::vasia.madesi_yellowwindow.com#ext#@europeansf.onmicrosoft.com::16d47c5c-4b5a-452a-bc8a-bb2a63f077b9" providerId="AD" clId="Web-{04A5C61F-64C0-4511-C7D7-378927F3A5C9}" dt="2026-05-09T15:24:48.100" v="364" actId="1076"/>
          <ac:spMkLst>
            <pc:docMk/>
            <pc:sldMk cId="2496409231" sldId="417"/>
            <ac:spMk id="6" creationId="{8715DA7D-C3DF-34F7-3090-94F3C7E3CF79}"/>
          </ac:spMkLst>
        </pc:spChg>
        <pc:spChg chg="mod">
          <ac:chgData name="Vasia   Madesi" userId="S::vasia.madesi_yellowwindow.com#ext#@europeansf.onmicrosoft.com::16d47c5c-4b5a-452a-bc8a-bb2a63f077b9" providerId="AD" clId="Web-{04A5C61F-64C0-4511-C7D7-378927F3A5C9}" dt="2026-05-09T15:24:48.100" v="365" actId="1076"/>
          <ac:spMkLst>
            <pc:docMk/>
            <pc:sldMk cId="2496409231" sldId="417"/>
            <ac:spMk id="7" creationId="{565A3F99-6A09-90F6-3A62-0A54CAD712BB}"/>
          </ac:spMkLst>
        </pc:spChg>
        <pc:spChg chg="mod">
          <ac:chgData name="Vasia   Madesi" userId="S::vasia.madesi_yellowwindow.com#ext#@europeansf.onmicrosoft.com::16d47c5c-4b5a-452a-bc8a-bb2a63f077b9" providerId="AD" clId="Web-{04A5C61F-64C0-4511-C7D7-378927F3A5C9}" dt="2026-05-09T15:24:48.100" v="366" actId="1076"/>
          <ac:spMkLst>
            <pc:docMk/>
            <pc:sldMk cId="2496409231" sldId="417"/>
            <ac:spMk id="8" creationId="{D71DEED8-C927-C683-9EA9-2436EADE03FB}"/>
          </ac:spMkLst>
        </pc:spChg>
        <pc:spChg chg="mod">
          <ac:chgData name="Vasia   Madesi" userId="S::vasia.madesi_yellowwindow.com#ext#@europeansf.onmicrosoft.com::16d47c5c-4b5a-452a-bc8a-bb2a63f077b9" providerId="AD" clId="Web-{04A5C61F-64C0-4511-C7D7-378927F3A5C9}" dt="2026-05-09T15:24:48.116" v="367" actId="1076"/>
          <ac:spMkLst>
            <pc:docMk/>
            <pc:sldMk cId="2496409231" sldId="417"/>
            <ac:spMk id="9" creationId="{8A8B371D-48C1-B864-BD31-67CB00F142D4}"/>
          </ac:spMkLst>
        </pc:spChg>
        <pc:spChg chg="mod">
          <ac:chgData name="Vasia   Madesi" userId="S::vasia.madesi_yellowwindow.com#ext#@europeansf.onmicrosoft.com::16d47c5c-4b5a-452a-bc8a-bb2a63f077b9" providerId="AD" clId="Web-{04A5C61F-64C0-4511-C7D7-378927F3A5C9}" dt="2026-05-09T15:24:48.116" v="368" actId="1076"/>
          <ac:spMkLst>
            <pc:docMk/>
            <pc:sldMk cId="2496409231" sldId="417"/>
            <ac:spMk id="10" creationId="{0603DBC2-CD69-0697-D5BE-69202FCE2428}"/>
          </ac:spMkLst>
        </pc:spChg>
        <pc:spChg chg="mod">
          <ac:chgData name="Vasia   Madesi" userId="S::vasia.madesi_yellowwindow.com#ext#@europeansf.onmicrosoft.com::16d47c5c-4b5a-452a-bc8a-bb2a63f077b9" providerId="AD" clId="Web-{04A5C61F-64C0-4511-C7D7-378927F3A5C9}" dt="2026-05-09T15:24:48.131" v="369" actId="1076"/>
          <ac:spMkLst>
            <pc:docMk/>
            <pc:sldMk cId="2496409231" sldId="417"/>
            <ac:spMk id="11" creationId="{EADBC22F-CB55-49EE-973E-C1473BCC2684}"/>
          </ac:spMkLst>
        </pc:spChg>
        <pc:spChg chg="mod">
          <ac:chgData name="Vasia   Madesi" userId="S::vasia.madesi_yellowwindow.com#ext#@europeansf.onmicrosoft.com::16d47c5c-4b5a-452a-bc8a-bb2a63f077b9" providerId="AD" clId="Web-{04A5C61F-64C0-4511-C7D7-378927F3A5C9}" dt="2026-05-09T15:24:48.131" v="370" actId="1076"/>
          <ac:spMkLst>
            <pc:docMk/>
            <pc:sldMk cId="2496409231" sldId="417"/>
            <ac:spMk id="12" creationId="{66EBE7E0-1C12-8EC2-7084-F1ABE23E12EB}"/>
          </ac:spMkLst>
        </pc:spChg>
        <pc:spChg chg="mod">
          <ac:chgData name="Vasia   Madesi" userId="S::vasia.madesi_yellowwindow.com#ext#@europeansf.onmicrosoft.com::16d47c5c-4b5a-452a-bc8a-bb2a63f077b9" providerId="AD" clId="Web-{04A5C61F-64C0-4511-C7D7-378927F3A5C9}" dt="2026-05-09T15:24:48.147" v="371" actId="1076"/>
          <ac:spMkLst>
            <pc:docMk/>
            <pc:sldMk cId="2496409231" sldId="417"/>
            <ac:spMk id="13" creationId="{B826E0E5-1A67-8A71-F9ED-1F83F937FB63}"/>
          </ac:spMkLst>
        </pc:spChg>
        <pc:spChg chg="mod">
          <ac:chgData name="Vasia   Madesi" userId="S::vasia.madesi_yellowwindow.com#ext#@europeansf.onmicrosoft.com::16d47c5c-4b5a-452a-bc8a-bb2a63f077b9" providerId="AD" clId="Web-{04A5C61F-64C0-4511-C7D7-378927F3A5C9}" dt="2026-05-09T15:24:48.147" v="372" actId="1076"/>
          <ac:spMkLst>
            <pc:docMk/>
            <pc:sldMk cId="2496409231" sldId="417"/>
            <ac:spMk id="14" creationId="{E8D85BCA-63A4-7F89-8232-4C4FD6003A4E}"/>
          </ac:spMkLst>
        </pc:spChg>
        <pc:spChg chg="mod">
          <ac:chgData name="Vasia   Madesi" userId="S::vasia.madesi_yellowwindow.com#ext#@europeansf.onmicrosoft.com::16d47c5c-4b5a-452a-bc8a-bb2a63f077b9" providerId="AD" clId="Web-{04A5C61F-64C0-4511-C7D7-378927F3A5C9}" dt="2026-05-09T15:24:48.162" v="373" actId="1076"/>
          <ac:spMkLst>
            <pc:docMk/>
            <pc:sldMk cId="2496409231" sldId="417"/>
            <ac:spMk id="15" creationId="{D8245155-2261-F83E-1B28-DF559AD0DBCE}"/>
          </ac:spMkLst>
        </pc:spChg>
        <pc:spChg chg="mod">
          <ac:chgData name="Vasia   Madesi" userId="S::vasia.madesi_yellowwindow.com#ext#@europeansf.onmicrosoft.com::16d47c5c-4b5a-452a-bc8a-bb2a63f077b9" providerId="AD" clId="Web-{04A5C61F-64C0-4511-C7D7-378927F3A5C9}" dt="2026-05-09T15:24:48.162" v="374" actId="1076"/>
          <ac:spMkLst>
            <pc:docMk/>
            <pc:sldMk cId="2496409231" sldId="417"/>
            <ac:spMk id="16" creationId="{033E325C-C342-E966-AC46-172B8DB84229}"/>
          </ac:spMkLst>
        </pc:spChg>
      </pc:sldChg>
      <pc:sldChg chg="addSp delSp modSp mod modClrScheme chgLayout">
        <pc:chgData name="Vasia   Madesi" userId="S::vasia.madesi_yellowwindow.com#ext#@europeansf.onmicrosoft.com::16d47c5c-4b5a-452a-bc8a-bb2a63f077b9" providerId="AD" clId="Web-{04A5C61F-64C0-4511-C7D7-378927F3A5C9}" dt="2026-05-09T15:25:05.866" v="393" actId="1076"/>
        <pc:sldMkLst>
          <pc:docMk/>
          <pc:sldMk cId="2700610818" sldId="418"/>
        </pc:sldMkLst>
        <pc:spChg chg="mod ord">
          <ac:chgData name="Vasia   Madesi" userId="S::vasia.madesi_yellowwindow.com#ext#@europeansf.onmicrosoft.com::16d47c5c-4b5a-452a-bc8a-bb2a63f077b9" providerId="AD" clId="Web-{04A5C61F-64C0-4511-C7D7-378927F3A5C9}" dt="2026-05-09T15:25:00.647" v="377" actId="20577"/>
          <ac:spMkLst>
            <pc:docMk/>
            <pc:sldMk cId="2700610818" sldId="418"/>
            <ac:spMk id="3" creationId="{AC5185DB-4501-9CAD-C732-F0D97400B35C}"/>
          </ac:spMkLst>
        </pc:spChg>
        <pc:spChg chg="mod">
          <ac:chgData name="Vasia   Madesi" userId="S::vasia.madesi_yellowwindow.com#ext#@europeansf.onmicrosoft.com::16d47c5c-4b5a-452a-bc8a-bb2a63f077b9" providerId="AD" clId="Web-{04A5C61F-64C0-4511-C7D7-378927F3A5C9}" dt="2026-05-09T15:25:05.834" v="386" actId="1076"/>
          <ac:spMkLst>
            <pc:docMk/>
            <pc:sldMk cId="2700610818" sldId="418"/>
            <ac:spMk id="5" creationId="{46966C45-4C4A-DE12-04F7-2145757B586A}"/>
          </ac:spMkLst>
        </pc:spChg>
        <pc:spChg chg="mod">
          <ac:chgData name="Vasia   Madesi" userId="S::vasia.madesi_yellowwindow.com#ext#@europeansf.onmicrosoft.com::16d47c5c-4b5a-452a-bc8a-bb2a63f077b9" providerId="AD" clId="Web-{04A5C61F-64C0-4511-C7D7-378927F3A5C9}" dt="2026-05-09T15:25:05.834" v="387" actId="1076"/>
          <ac:spMkLst>
            <pc:docMk/>
            <pc:sldMk cId="2700610818" sldId="418"/>
            <ac:spMk id="6" creationId="{2842CF9D-007A-FDA0-6D6E-7B195CDBB5ED}"/>
          </ac:spMkLst>
        </pc:spChg>
        <pc:spChg chg="mod">
          <ac:chgData name="Vasia   Madesi" userId="S::vasia.madesi_yellowwindow.com#ext#@europeansf.onmicrosoft.com::16d47c5c-4b5a-452a-bc8a-bb2a63f077b9" providerId="AD" clId="Web-{04A5C61F-64C0-4511-C7D7-378927F3A5C9}" dt="2026-05-09T15:25:05.850" v="388" actId="1076"/>
          <ac:spMkLst>
            <pc:docMk/>
            <pc:sldMk cId="2700610818" sldId="418"/>
            <ac:spMk id="7" creationId="{278A5995-4A91-997C-7C59-5D3D54D3BB77}"/>
          </ac:spMkLst>
        </pc:spChg>
        <pc:spChg chg="mod">
          <ac:chgData name="Vasia   Madesi" userId="S::vasia.madesi_yellowwindow.com#ext#@europeansf.onmicrosoft.com::16d47c5c-4b5a-452a-bc8a-bb2a63f077b9" providerId="AD" clId="Web-{04A5C61F-64C0-4511-C7D7-378927F3A5C9}" dt="2026-05-09T15:25:05.850" v="389" actId="1076"/>
          <ac:spMkLst>
            <pc:docMk/>
            <pc:sldMk cId="2700610818" sldId="418"/>
            <ac:spMk id="8" creationId="{72C0A2C5-474E-6666-59A8-E20F3F81933C}"/>
          </ac:spMkLst>
        </pc:spChg>
        <pc:spChg chg="mod">
          <ac:chgData name="Vasia   Madesi" userId="S::vasia.madesi_yellowwindow.com#ext#@europeansf.onmicrosoft.com::16d47c5c-4b5a-452a-bc8a-bb2a63f077b9" providerId="AD" clId="Web-{04A5C61F-64C0-4511-C7D7-378927F3A5C9}" dt="2026-05-09T15:25:05.866" v="390" actId="1076"/>
          <ac:spMkLst>
            <pc:docMk/>
            <pc:sldMk cId="2700610818" sldId="418"/>
            <ac:spMk id="9" creationId="{3DE1B4B7-A947-2E4F-CE8A-03F7450AE4F9}"/>
          </ac:spMkLst>
        </pc:spChg>
        <pc:spChg chg="mod">
          <ac:chgData name="Vasia   Madesi" userId="S::vasia.madesi_yellowwindow.com#ext#@europeansf.onmicrosoft.com::16d47c5c-4b5a-452a-bc8a-bb2a63f077b9" providerId="AD" clId="Web-{04A5C61F-64C0-4511-C7D7-378927F3A5C9}" dt="2026-05-09T15:25:05.866" v="391" actId="1076"/>
          <ac:spMkLst>
            <pc:docMk/>
            <pc:sldMk cId="2700610818" sldId="418"/>
            <ac:spMk id="10" creationId="{D1D370D9-C194-FF61-8389-0CD82A13186F}"/>
          </ac:spMkLst>
        </pc:spChg>
        <pc:spChg chg="mod">
          <ac:chgData name="Vasia   Madesi" userId="S::vasia.madesi_yellowwindow.com#ext#@europeansf.onmicrosoft.com::16d47c5c-4b5a-452a-bc8a-bb2a63f077b9" providerId="AD" clId="Web-{04A5C61F-64C0-4511-C7D7-378927F3A5C9}" dt="2026-05-09T15:25:05.866" v="392" actId="1076"/>
          <ac:spMkLst>
            <pc:docMk/>
            <pc:sldMk cId="2700610818" sldId="418"/>
            <ac:spMk id="11" creationId="{EE0F0B6C-0C2D-1F34-64AA-9DFC37D505C6}"/>
          </ac:spMkLst>
        </pc:spChg>
        <pc:spChg chg="mod">
          <ac:chgData name="Vasia   Madesi" userId="S::vasia.madesi_yellowwindow.com#ext#@europeansf.onmicrosoft.com::16d47c5c-4b5a-452a-bc8a-bb2a63f077b9" providerId="AD" clId="Web-{04A5C61F-64C0-4511-C7D7-378927F3A5C9}" dt="2026-05-09T15:25:05.866" v="393" actId="1076"/>
          <ac:spMkLst>
            <pc:docMk/>
            <pc:sldMk cId="2700610818" sldId="418"/>
            <ac:spMk id="12" creationId="{DC7CA6FD-8A09-4E72-4035-1B282DA34396}"/>
          </ac:spMkLst>
        </pc:spChg>
      </pc:sldChg>
      <pc:sldChg chg="addSp delSp modSp mod modClrScheme chgLayout">
        <pc:chgData name="Vasia   Madesi" userId="S::vasia.madesi_yellowwindow.com#ext#@europeansf.onmicrosoft.com::16d47c5c-4b5a-452a-bc8a-bb2a63f077b9" providerId="AD" clId="Web-{04A5C61F-64C0-4511-C7D7-378927F3A5C9}" dt="2026-05-09T15:25:16.319" v="395"/>
        <pc:sldMkLst>
          <pc:docMk/>
          <pc:sldMk cId="2850247465" sldId="419"/>
        </pc:sldMkLst>
        <pc:spChg chg="mod ord">
          <ac:chgData name="Vasia   Madesi" userId="S::vasia.madesi_yellowwindow.com#ext#@europeansf.onmicrosoft.com::16d47c5c-4b5a-452a-bc8a-bb2a63f077b9" providerId="AD" clId="Web-{04A5C61F-64C0-4511-C7D7-378927F3A5C9}" dt="2026-05-09T15:25:13.381" v="394"/>
          <ac:spMkLst>
            <pc:docMk/>
            <pc:sldMk cId="2850247465" sldId="419"/>
            <ac:spMk id="3" creationId="{ACFF8165-C591-401E-E8B0-E856321298A8}"/>
          </ac:spMkLst>
        </pc:spChg>
      </pc:sldChg>
      <pc:sldChg chg="addSp delSp modSp mod modClrScheme chgLayout">
        <pc:chgData name="Vasia   Madesi" userId="S::vasia.madesi_yellowwindow.com#ext#@europeansf.onmicrosoft.com::16d47c5c-4b5a-452a-bc8a-bb2a63f077b9" providerId="AD" clId="Web-{04A5C61F-64C0-4511-C7D7-378927F3A5C9}" dt="2026-05-09T15:25:23.975" v="397"/>
        <pc:sldMkLst>
          <pc:docMk/>
          <pc:sldMk cId="1402374315" sldId="420"/>
        </pc:sldMkLst>
        <pc:spChg chg="mod ord">
          <ac:chgData name="Vasia   Madesi" userId="S::vasia.madesi_yellowwindow.com#ext#@europeansf.onmicrosoft.com::16d47c5c-4b5a-452a-bc8a-bb2a63f077b9" providerId="AD" clId="Web-{04A5C61F-64C0-4511-C7D7-378927F3A5C9}" dt="2026-05-09T15:25:20.772" v="396"/>
          <ac:spMkLst>
            <pc:docMk/>
            <pc:sldMk cId="1402374315" sldId="420"/>
            <ac:spMk id="3" creationId="{4EFF0BB8-19D6-D2CA-F5BD-2BC1A97DB31C}"/>
          </ac:spMkLst>
        </pc:spChg>
      </pc:sldChg>
      <pc:sldChg chg="addSp delSp modSp mod modClrScheme chgLayout">
        <pc:chgData name="Vasia   Madesi" userId="S::vasia.madesi_yellowwindow.com#ext#@europeansf.onmicrosoft.com::16d47c5c-4b5a-452a-bc8a-bb2a63f077b9" providerId="AD" clId="Web-{04A5C61F-64C0-4511-C7D7-378927F3A5C9}" dt="2026-05-09T15:26:02.444" v="430" actId="1076"/>
        <pc:sldMkLst>
          <pc:docMk/>
          <pc:sldMk cId="3251506409" sldId="421"/>
        </pc:sldMkLst>
        <pc:spChg chg="mod ord">
          <ac:chgData name="Vasia   Madesi" userId="S::vasia.madesi_yellowwindow.com#ext#@europeansf.onmicrosoft.com::16d47c5c-4b5a-452a-bc8a-bb2a63f077b9" providerId="AD" clId="Web-{04A5C61F-64C0-4511-C7D7-378927F3A5C9}" dt="2026-05-09T15:25:56.850" v="408" actId="20577"/>
          <ac:spMkLst>
            <pc:docMk/>
            <pc:sldMk cId="3251506409" sldId="421"/>
            <ac:spMk id="3" creationId="{DF55F6C9-001B-288E-B150-7E4E02B9E556}"/>
          </ac:spMkLst>
        </pc:spChg>
        <pc:spChg chg="mod">
          <ac:chgData name="Vasia   Madesi" userId="S::vasia.madesi_yellowwindow.com#ext#@europeansf.onmicrosoft.com::16d47c5c-4b5a-452a-bc8a-bb2a63f077b9" providerId="AD" clId="Web-{04A5C61F-64C0-4511-C7D7-378927F3A5C9}" dt="2026-05-09T15:26:02.397" v="421" actId="1076"/>
          <ac:spMkLst>
            <pc:docMk/>
            <pc:sldMk cId="3251506409" sldId="421"/>
            <ac:spMk id="5" creationId="{A75F3607-B0DF-1695-7F6A-24044B9C130F}"/>
          </ac:spMkLst>
        </pc:spChg>
        <pc:spChg chg="mod">
          <ac:chgData name="Vasia   Madesi" userId="S::vasia.madesi_yellowwindow.com#ext#@europeansf.onmicrosoft.com::16d47c5c-4b5a-452a-bc8a-bb2a63f077b9" providerId="AD" clId="Web-{04A5C61F-64C0-4511-C7D7-378927F3A5C9}" dt="2026-05-09T15:26:02.397" v="422" actId="1076"/>
          <ac:spMkLst>
            <pc:docMk/>
            <pc:sldMk cId="3251506409" sldId="421"/>
            <ac:spMk id="6" creationId="{5E0747CC-7650-8558-2369-3097FF1227C9}"/>
          </ac:spMkLst>
        </pc:spChg>
        <pc:spChg chg="mod">
          <ac:chgData name="Vasia   Madesi" userId="S::vasia.madesi_yellowwindow.com#ext#@europeansf.onmicrosoft.com::16d47c5c-4b5a-452a-bc8a-bb2a63f077b9" providerId="AD" clId="Web-{04A5C61F-64C0-4511-C7D7-378927F3A5C9}" dt="2026-05-09T15:26:02.412" v="423" actId="1076"/>
          <ac:spMkLst>
            <pc:docMk/>
            <pc:sldMk cId="3251506409" sldId="421"/>
            <ac:spMk id="7" creationId="{C6CF0578-C02E-DF99-84AF-CF69A37CC31F}"/>
          </ac:spMkLst>
        </pc:spChg>
        <pc:spChg chg="mod">
          <ac:chgData name="Vasia   Madesi" userId="S::vasia.madesi_yellowwindow.com#ext#@europeansf.onmicrosoft.com::16d47c5c-4b5a-452a-bc8a-bb2a63f077b9" providerId="AD" clId="Web-{04A5C61F-64C0-4511-C7D7-378927F3A5C9}" dt="2026-05-09T15:26:02.412" v="424" actId="1076"/>
          <ac:spMkLst>
            <pc:docMk/>
            <pc:sldMk cId="3251506409" sldId="421"/>
            <ac:spMk id="8" creationId="{A2FDC339-6421-4004-6A6A-5B9195859103}"/>
          </ac:spMkLst>
        </pc:spChg>
        <pc:spChg chg="mod">
          <ac:chgData name="Vasia   Madesi" userId="S::vasia.madesi_yellowwindow.com#ext#@europeansf.onmicrosoft.com::16d47c5c-4b5a-452a-bc8a-bb2a63f077b9" providerId="AD" clId="Web-{04A5C61F-64C0-4511-C7D7-378927F3A5C9}" dt="2026-05-09T15:26:02.428" v="425" actId="1076"/>
          <ac:spMkLst>
            <pc:docMk/>
            <pc:sldMk cId="3251506409" sldId="421"/>
            <ac:spMk id="9" creationId="{16072131-5BC6-344D-548A-5C6D9E45FBF4}"/>
          </ac:spMkLst>
        </pc:spChg>
        <pc:spChg chg="mod">
          <ac:chgData name="Vasia   Madesi" userId="S::vasia.madesi_yellowwindow.com#ext#@europeansf.onmicrosoft.com::16d47c5c-4b5a-452a-bc8a-bb2a63f077b9" providerId="AD" clId="Web-{04A5C61F-64C0-4511-C7D7-378927F3A5C9}" dt="2026-05-09T15:26:02.428" v="426" actId="1076"/>
          <ac:spMkLst>
            <pc:docMk/>
            <pc:sldMk cId="3251506409" sldId="421"/>
            <ac:spMk id="10" creationId="{1E28C929-604A-24B1-64BA-CEB14EAE8AAE}"/>
          </ac:spMkLst>
        </pc:spChg>
        <pc:spChg chg="mod">
          <ac:chgData name="Vasia   Madesi" userId="S::vasia.madesi_yellowwindow.com#ext#@europeansf.onmicrosoft.com::16d47c5c-4b5a-452a-bc8a-bb2a63f077b9" providerId="AD" clId="Web-{04A5C61F-64C0-4511-C7D7-378927F3A5C9}" dt="2026-05-09T15:26:02.428" v="427" actId="1076"/>
          <ac:spMkLst>
            <pc:docMk/>
            <pc:sldMk cId="3251506409" sldId="421"/>
            <ac:spMk id="11" creationId="{F77A6B29-F79D-AB6D-4FD9-D24F7B55EF74}"/>
          </ac:spMkLst>
        </pc:spChg>
        <pc:spChg chg="mod">
          <ac:chgData name="Vasia   Madesi" userId="S::vasia.madesi_yellowwindow.com#ext#@europeansf.onmicrosoft.com::16d47c5c-4b5a-452a-bc8a-bb2a63f077b9" providerId="AD" clId="Web-{04A5C61F-64C0-4511-C7D7-378927F3A5C9}" dt="2026-05-09T15:26:02.444" v="428" actId="1076"/>
          <ac:spMkLst>
            <pc:docMk/>
            <pc:sldMk cId="3251506409" sldId="421"/>
            <ac:spMk id="12" creationId="{F83F61C8-CDFD-C9DA-7BAD-0BF2089C2199}"/>
          </ac:spMkLst>
        </pc:spChg>
        <pc:spChg chg="mod">
          <ac:chgData name="Vasia   Madesi" userId="S::vasia.madesi_yellowwindow.com#ext#@europeansf.onmicrosoft.com::16d47c5c-4b5a-452a-bc8a-bb2a63f077b9" providerId="AD" clId="Web-{04A5C61F-64C0-4511-C7D7-378927F3A5C9}" dt="2026-05-09T15:26:02.444" v="429" actId="1076"/>
          <ac:spMkLst>
            <pc:docMk/>
            <pc:sldMk cId="3251506409" sldId="421"/>
            <ac:spMk id="13" creationId="{5DA0D258-5A54-6030-147F-66AA15BDDBE0}"/>
          </ac:spMkLst>
        </pc:spChg>
        <pc:spChg chg="mod">
          <ac:chgData name="Vasia   Madesi" userId="S::vasia.madesi_yellowwindow.com#ext#@europeansf.onmicrosoft.com::16d47c5c-4b5a-452a-bc8a-bb2a63f077b9" providerId="AD" clId="Web-{04A5C61F-64C0-4511-C7D7-378927F3A5C9}" dt="2026-05-09T15:26:02.444" v="430" actId="1076"/>
          <ac:spMkLst>
            <pc:docMk/>
            <pc:sldMk cId="3251506409" sldId="421"/>
            <ac:spMk id="14" creationId="{5FE805B2-757F-61AE-33CB-344377C91A1C}"/>
          </ac:spMkLst>
        </pc:spChg>
      </pc:sldChg>
      <pc:sldChg chg="addSp delSp modSp mod modClrScheme chgLayout">
        <pc:chgData name="Vasia   Madesi" userId="S::vasia.madesi_yellowwindow.com#ext#@europeansf.onmicrosoft.com::16d47c5c-4b5a-452a-bc8a-bb2a63f077b9" providerId="AD" clId="Web-{04A5C61F-64C0-4511-C7D7-378927F3A5C9}" dt="2026-05-09T15:26:11.178" v="432"/>
        <pc:sldMkLst>
          <pc:docMk/>
          <pc:sldMk cId="795957161" sldId="422"/>
        </pc:sldMkLst>
        <pc:spChg chg="mod ord">
          <ac:chgData name="Vasia   Madesi" userId="S::vasia.madesi_yellowwindow.com#ext#@europeansf.onmicrosoft.com::16d47c5c-4b5a-452a-bc8a-bb2a63f077b9" providerId="AD" clId="Web-{04A5C61F-64C0-4511-C7D7-378927F3A5C9}" dt="2026-05-09T15:26:06.584" v="431"/>
          <ac:spMkLst>
            <pc:docMk/>
            <pc:sldMk cId="795957161" sldId="422"/>
            <ac:spMk id="3" creationId="{C9F6D2CB-D59C-DAD5-7AC5-C3C0A83FAF29}"/>
          </ac:spMkLst>
        </pc:spChg>
      </pc:sldChg>
      <pc:sldChg chg="addSp delSp modSp mod modClrScheme chgLayout">
        <pc:chgData name="Vasia   Madesi" userId="S::vasia.madesi_yellowwindow.com#ext#@europeansf.onmicrosoft.com::16d47c5c-4b5a-452a-bc8a-bb2a63f077b9" providerId="AD" clId="Web-{04A5C61F-64C0-4511-C7D7-378927F3A5C9}" dt="2026-05-09T15:26:19.865" v="434"/>
        <pc:sldMkLst>
          <pc:docMk/>
          <pc:sldMk cId="3314676555" sldId="423"/>
        </pc:sldMkLst>
        <pc:spChg chg="mod ord">
          <ac:chgData name="Vasia   Madesi" userId="S::vasia.madesi_yellowwindow.com#ext#@europeansf.onmicrosoft.com::16d47c5c-4b5a-452a-bc8a-bb2a63f077b9" providerId="AD" clId="Web-{04A5C61F-64C0-4511-C7D7-378927F3A5C9}" dt="2026-05-09T15:26:15.397" v="433"/>
          <ac:spMkLst>
            <pc:docMk/>
            <pc:sldMk cId="3314676555" sldId="423"/>
            <ac:spMk id="3" creationId="{EB3DE30D-6FFE-EEC7-BCCA-940E2C0FB601}"/>
          </ac:spMkLst>
        </pc:spChg>
      </pc:sldChg>
      <pc:sldChg chg="addSp delSp modSp mod modClrScheme chgLayout">
        <pc:chgData name="Vasia   Madesi" userId="S::vasia.madesi_yellowwindow.com#ext#@europeansf.onmicrosoft.com::16d47c5c-4b5a-452a-bc8a-bb2a63f077b9" providerId="AD" clId="Web-{04A5C61F-64C0-4511-C7D7-378927F3A5C9}" dt="2026-05-09T15:26:39.106" v="440" actId="1076"/>
        <pc:sldMkLst>
          <pc:docMk/>
          <pc:sldMk cId="3382747303" sldId="424"/>
        </pc:sldMkLst>
        <pc:spChg chg="mod ord">
          <ac:chgData name="Vasia   Madesi" userId="S::vasia.madesi_yellowwindow.com#ext#@europeansf.onmicrosoft.com::16d47c5c-4b5a-452a-bc8a-bb2a63f077b9" providerId="AD" clId="Web-{04A5C61F-64C0-4511-C7D7-378927F3A5C9}" dt="2026-05-09T15:26:23.678" v="435"/>
          <ac:spMkLst>
            <pc:docMk/>
            <pc:sldMk cId="3382747303" sldId="424"/>
            <ac:spMk id="3" creationId="{A4433907-8718-215E-3E83-A624699CA27F}"/>
          </ac:spMkLst>
        </pc:spChg>
        <pc:spChg chg="mod">
          <ac:chgData name="Vasia   Madesi" userId="S::vasia.madesi_yellowwindow.com#ext#@europeansf.onmicrosoft.com::16d47c5c-4b5a-452a-bc8a-bb2a63f077b9" providerId="AD" clId="Web-{04A5C61F-64C0-4511-C7D7-378927F3A5C9}" dt="2026-05-09T15:26:36.215" v="439" actId="1076"/>
          <ac:spMkLst>
            <pc:docMk/>
            <pc:sldMk cId="3382747303" sldId="424"/>
            <ac:spMk id="6" creationId="{B5911089-CC80-7CBB-BD45-0159D59A18A9}"/>
          </ac:spMkLst>
        </pc:spChg>
        <pc:spChg chg="mod">
          <ac:chgData name="Vasia   Madesi" userId="S::vasia.madesi_yellowwindow.com#ext#@europeansf.onmicrosoft.com::16d47c5c-4b5a-452a-bc8a-bb2a63f077b9" providerId="AD" clId="Web-{04A5C61F-64C0-4511-C7D7-378927F3A5C9}" dt="2026-05-09T15:26:39.106" v="440" actId="1076"/>
          <ac:spMkLst>
            <pc:docMk/>
            <pc:sldMk cId="3382747303" sldId="424"/>
            <ac:spMk id="7" creationId="{0A64E54D-0BB9-6702-6C6B-D26A2F318E1A}"/>
          </ac:spMkLst>
        </pc:spChg>
      </pc:sldChg>
      <pc:sldChg chg="addSp delSp modSp mod modClrScheme chgLayout">
        <pc:chgData name="Vasia   Madesi" userId="S::vasia.madesi_yellowwindow.com#ext#@europeansf.onmicrosoft.com::16d47c5c-4b5a-452a-bc8a-bb2a63f077b9" providerId="AD" clId="Web-{04A5C61F-64C0-4511-C7D7-378927F3A5C9}" dt="2026-05-09T15:27:19.997" v="459"/>
        <pc:sldMkLst>
          <pc:docMk/>
          <pc:sldMk cId="1987158613" sldId="425"/>
        </pc:sldMkLst>
        <pc:spChg chg="mod">
          <ac:chgData name="Vasia   Madesi" userId="S::vasia.madesi_yellowwindow.com#ext#@europeansf.onmicrosoft.com::16d47c5c-4b5a-452a-bc8a-bb2a63f077b9" providerId="AD" clId="Web-{04A5C61F-64C0-4511-C7D7-378927F3A5C9}" dt="2026-05-09T15:26:57.637" v="446" actId="20577"/>
          <ac:spMkLst>
            <pc:docMk/>
            <pc:sldMk cId="1987158613" sldId="425"/>
            <ac:spMk id="3" creationId="{07CD1160-3154-D92E-3168-E6B6E2370C3D}"/>
          </ac:spMkLst>
        </pc:spChg>
        <pc:spChg chg="mod">
          <ac:chgData name="Vasia   Madesi" userId="S::vasia.madesi_yellowwindow.com#ext#@europeansf.onmicrosoft.com::16d47c5c-4b5a-452a-bc8a-bb2a63f077b9" providerId="AD" clId="Web-{04A5C61F-64C0-4511-C7D7-378927F3A5C9}" dt="2026-05-09T15:27:12.372" v="455" actId="1076"/>
          <ac:spMkLst>
            <pc:docMk/>
            <pc:sldMk cId="1987158613" sldId="425"/>
            <ac:spMk id="5" creationId="{772BFAAA-B69E-FAC7-141B-9D980525583F}"/>
          </ac:spMkLst>
        </pc:spChg>
        <pc:spChg chg="mod">
          <ac:chgData name="Vasia   Madesi" userId="S::vasia.madesi_yellowwindow.com#ext#@europeansf.onmicrosoft.com::16d47c5c-4b5a-452a-bc8a-bb2a63f077b9" providerId="AD" clId="Web-{04A5C61F-64C0-4511-C7D7-378927F3A5C9}" dt="2026-05-09T15:26:57.684" v="448" actId="20577"/>
          <ac:spMkLst>
            <pc:docMk/>
            <pc:sldMk cId="1987158613" sldId="425"/>
            <ac:spMk id="7" creationId="{BBA336A5-2D22-DAE7-77C1-8209372A2C4F}"/>
          </ac:spMkLst>
        </pc:spChg>
        <pc:spChg chg="mod">
          <ac:chgData name="Vasia   Madesi" userId="S::vasia.madesi_yellowwindow.com#ext#@europeansf.onmicrosoft.com::16d47c5c-4b5a-452a-bc8a-bb2a63f077b9" providerId="AD" clId="Web-{04A5C61F-64C0-4511-C7D7-378927F3A5C9}" dt="2026-05-09T15:26:57.684" v="449" actId="20577"/>
          <ac:spMkLst>
            <pc:docMk/>
            <pc:sldMk cId="1987158613" sldId="425"/>
            <ac:spMk id="8" creationId="{DA488C46-94FF-BF2D-512A-C7EE8FE45C03}"/>
          </ac:spMkLst>
        </pc:spChg>
        <pc:spChg chg="mod">
          <ac:chgData name="Vasia   Madesi" userId="S::vasia.madesi_yellowwindow.com#ext#@europeansf.onmicrosoft.com::16d47c5c-4b5a-452a-bc8a-bb2a63f077b9" providerId="AD" clId="Web-{04A5C61F-64C0-4511-C7D7-378927F3A5C9}" dt="2026-05-09T15:27:12.387" v="457" actId="1076"/>
          <ac:spMkLst>
            <pc:docMk/>
            <pc:sldMk cId="1987158613" sldId="425"/>
            <ac:spMk id="9" creationId="{D3894A3C-FBA0-4003-62A5-A7955E8B5DD5}"/>
          </ac:spMkLst>
        </pc:spChg>
        <pc:spChg chg="mod">
          <ac:chgData name="Vasia   Madesi" userId="S::vasia.madesi_yellowwindow.com#ext#@europeansf.onmicrosoft.com::16d47c5c-4b5a-452a-bc8a-bb2a63f077b9" providerId="AD" clId="Web-{04A5C61F-64C0-4511-C7D7-378927F3A5C9}" dt="2026-05-09T15:27:12.387" v="458" actId="1076"/>
          <ac:spMkLst>
            <pc:docMk/>
            <pc:sldMk cId="1987158613" sldId="425"/>
            <ac:spMk id="10" creationId="{9B5D844D-ECCD-2AD3-775E-4CB58DA4D3AE}"/>
          </ac:spMkLst>
        </pc:spChg>
        <pc:grpChg chg="mod">
          <ac:chgData name="Vasia   Madesi" userId="S::vasia.madesi_yellowwindow.com#ext#@europeansf.onmicrosoft.com::16d47c5c-4b5a-452a-bc8a-bb2a63f077b9" providerId="AD" clId="Web-{04A5C61F-64C0-4511-C7D7-378927F3A5C9}" dt="2026-05-09T15:27:12.387" v="456" actId="1076"/>
          <ac:grpSpMkLst>
            <pc:docMk/>
            <pc:sldMk cId="1987158613" sldId="425"/>
            <ac:grpSpMk id="6" creationId="{7EDCC676-25E6-81AE-2D43-D5BBA9AD4EEA}"/>
          </ac:grpSpMkLst>
        </pc:grpChg>
      </pc:sldChg>
      <pc:sldChg chg="modSp">
        <pc:chgData name="Vasia   Madesi" userId="S::vasia.madesi_yellowwindow.com#ext#@europeansf.onmicrosoft.com::16d47c5c-4b5a-452a-bc8a-bb2a63f077b9" providerId="AD" clId="Web-{04A5C61F-64C0-4511-C7D7-378927F3A5C9}" dt="2026-05-09T15:27:44.778" v="463" actId="20577"/>
        <pc:sldMkLst>
          <pc:docMk/>
          <pc:sldMk cId="2894199290" sldId="426"/>
        </pc:sldMkLst>
        <pc:spChg chg="mod">
          <ac:chgData name="Vasia   Madesi" userId="S::vasia.madesi_yellowwindow.com#ext#@europeansf.onmicrosoft.com::16d47c5c-4b5a-452a-bc8a-bb2a63f077b9" providerId="AD" clId="Web-{04A5C61F-64C0-4511-C7D7-378927F3A5C9}" dt="2026-05-09T15:27:44.778" v="463" actId="20577"/>
          <ac:spMkLst>
            <pc:docMk/>
            <pc:sldMk cId="2894199290" sldId="426"/>
            <ac:spMk id="5" creationId="{9E789B69-E196-D597-804E-0132A7905E6A}"/>
          </ac:spMkLst>
        </pc:spChg>
      </pc:sldChg>
      <pc:sldChg chg="modSp">
        <pc:chgData name="Vasia   Madesi" userId="S::vasia.madesi_yellowwindow.com#ext#@europeansf.onmicrosoft.com::16d47c5c-4b5a-452a-bc8a-bb2a63f077b9" providerId="AD" clId="Web-{04A5C61F-64C0-4511-C7D7-378927F3A5C9}" dt="2026-05-09T15:27:50.903" v="466"/>
        <pc:sldMkLst>
          <pc:docMk/>
          <pc:sldMk cId="266567861" sldId="428"/>
        </pc:sldMkLst>
        <pc:spChg chg="mod">
          <ac:chgData name="Vasia   Madesi" userId="S::vasia.madesi_yellowwindow.com#ext#@europeansf.onmicrosoft.com::16d47c5c-4b5a-452a-bc8a-bb2a63f077b9" providerId="AD" clId="Web-{04A5C61F-64C0-4511-C7D7-378927F3A5C9}" dt="2026-05-09T15:27:50.903" v="466"/>
          <ac:spMkLst>
            <pc:docMk/>
            <pc:sldMk cId="266567861" sldId="428"/>
            <ac:spMk id="2" creationId="{69CA2CE0-0DD7-4FE1-0FB8-DB76F61D273B}"/>
          </ac:spMkLst>
        </pc:spChg>
        <pc:spChg chg="mod">
          <ac:chgData name="Vasia   Madesi" userId="S::vasia.madesi_yellowwindow.com#ext#@europeansf.onmicrosoft.com::16d47c5c-4b5a-452a-bc8a-bb2a63f077b9" providerId="AD" clId="Web-{04A5C61F-64C0-4511-C7D7-378927F3A5C9}" dt="2026-05-09T15:27:50.872" v="464"/>
          <ac:spMkLst>
            <pc:docMk/>
            <pc:sldMk cId="266567861" sldId="428"/>
            <ac:spMk id="4" creationId="{D1ACB1C2-3470-FF95-EDC5-52FD45485990}"/>
          </ac:spMkLst>
        </pc:spChg>
        <pc:spChg chg="mod">
          <ac:chgData name="Vasia   Madesi" userId="S::vasia.madesi_yellowwindow.com#ext#@europeansf.onmicrosoft.com::16d47c5c-4b5a-452a-bc8a-bb2a63f077b9" providerId="AD" clId="Web-{04A5C61F-64C0-4511-C7D7-378927F3A5C9}" dt="2026-05-09T15:27:50.872" v="465"/>
          <ac:spMkLst>
            <pc:docMk/>
            <pc:sldMk cId="266567861" sldId="428"/>
            <ac:spMk id="5" creationId="{39001266-42CE-E42F-CAC4-9C2BED37DD38}"/>
          </ac:spMkLst>
        </pc:spChg>
      </pc:sldChg>
      <pc:sldChg chg="addSp delSp modSp mod modClrScheme chgLayout">
        <pc:chgData name="Vasia   Madesi" userId="S::vasia.madesi_yellowwindow.com#ext#@europeansf.onmicrosoft.com::16d47c5c-4b5a-452a-bc8a-bb2a63f077b9" providerId="AD" clId="Web-{04A5C61F-64C0-4511-C7D7-378927F3A5C9}" dt="2026-05-09T15:23:49.239" v="307" actId="20577"/>
        <pc:sldMkLst>
          <pc:docMk/>
          <pc:sldMk cId="3452193226" sldId="429"/>
        </pc:sldMkLst>
        <pc:spChg chg="mod ord">
          <ac:chgData name="Vasia   Madesi" userId="S::vasia.madesi_yellowwindow.com#ext#@europeansf.onmicrosoft.com::16d47c5c-4b5a-452a-bc8a-bb2a63f077b9" providerId="AD" clId="Web-{04A5C61F-64C0-4511-C7D7-378927F3A5C9}" dt="2026-05-09T15:23:20.786" v="297"/>
          <ac:spMkLst>
            <pc:docMk/>
            <pc:sldMk cId="3452193226" sldId="429"/>
            <ac:spMk id="3" creationId="{1D2EEFDE-1EE3-1C25-B2B0-927EDBB68E9F}"/>
          </ac:spMkLst>
        </pc:spChg>
        <pc:spChg chg="add del mod">
          <ac:chgData name="Vasia   Madesi" userId="S::vasia.madesi_yellowwindow.com#ext#@europeansf.onmicrosoft.com::16d47c5c-4b5a-452a-bc8a-bb2a63f077b9" providerId="AD" clId="Web-{04A5C61F-64C0-4511-C7D7-378927F3A5C9}" dt="2026-05-09T15:23:49.239" v="307" actId="20577"/>
          <ac:spMkLst>
            <pc:docMk/>
            <pc:sldMk cId="3452193226" sldId="429"/>
            <ac:spMk id="6" creationId="{E82DCF2D-3234-411E-F909-7CFF4C7AA7C9}"/>
          </ac:spMkLst>
        </pc:spChg>
      </pc:sldChg>
      <pc:sldChg chg="addSp delSp modSp mod modClrScheme chgLayout">
        <pc:chgData name="Vasia   Madesi" userId="S::vasia.madesi_yellowwindow.com#ext#@europeansf.onmicrosoft.com::16d47c5c-4b5a-452a-bc8a-bb2a63f077b9" providerId="AD" clId="Web-{04A5C61F-64C0-4511-C7D7-378927F3A5C9}" dt="2026-05-09T15:24:05.162" v="311"/>
        <pc:sldMkLst>
          <pc:docMk/>
          <pc:sldMk cId="697497328" sldId="430"/>
        </pc:sldMkLst>
        <pc:spChg chg="mod ord">
          <ac:chgData name="Vasia   Madesi" userId="S::vasia.madesi_yellowwindow.com#ext#@europeansf.onmicrosoft.com::16d47c5c-4b5a-452a-bc8a-bb2a63f077b9" providerId="AD" clId="Web-{04A5C61F-64C0-4511-C7D7-378927F3A5C9}" dt="2026-05-09T15:23:57.084" v="308"/>
          <ac:spMkLst>
            <pc:docMk/>
            <pc:sldMk cId="697497328" sldId="430"/>
            <ac:spMk id="3" creationId="{1D2EEFDE-1EE3-1C25-B2B0-927EDBB68E9F}"/>
          </ac:spMkLst>
        </pc:spChg>
        <pc:spChg chg="mod">
          <ac:chgData name="Vasia   Madesi" userId="S::vasia.madesi_yellowwindow.com#ext#@europeansf.onmicrosoft.com::16d47c5c-4b5a-452a-bc8a-bb2a63f077b9" providerId="AD" clId="Web-{04A5C61F-64C0-4511-C7D7-378927F3A5C9}" dt="2026-05-09T15:24:02.600" v="310" actId="1076"/>
          <ac:spMkLst>
            <pc:docMk/>
            <pc:sldMk cId="697497328" sldId="430"/>
            <ac:spMk id="4" creationId="{4C47A34B-1520-BC6F-912B-4E198B0889F7}"/>
          </ac:spMkLst>
        </pc:spChg>
      </pc:sldChg>
      <pc:sldChg chg="addSp delSp modSp mod modClrScheme chgLayout">
        <pc:chgData name="Vasia   Madesi" userId="S::vasia.madesi_yellowwindow.com#ext#@europeansf.onmicrosoft.com::16d47c5c-4b5a-452a-bc8a-bb2a63f077b9" providerId="AD" clId="Web-{04A5C61F-64C0-4511-C7D7-378927F3A5C9}" dt="2026-05-09T15:25:48.616" v="406" actId="1076"/>
        <pc:sldMkLst>
          <pc:docMk/>
          <pc:sldMk cId="1564821825" sldId="431"/>
        </pc:sldMkLst>
        <pc:spChg chg="mod ord">
          <ac:chgData name="Vasia   Madesi" userId="S::vasia.madesi_yellowwindow.com#ext#@europeansf.onmicrosoft.com::16d47c5c-4b5a-452a-bc8a-bb2a63f077b9" providerId="AD" clId="Web-{04A5C61F-64C0-4511-C7D7-378927F3A5C9}" dt="2026-05-09T15:25:32.491" v="399" actId="20577"/>
          <ac:spMkLst>
            <pc:docMk/>
            <pc:sldMk cId="1564821825" sldId="431"/>
            <ac:spMk id="2" creationId="{EE70BA75-C580-7E61-88E4-899B904274C9}"/>
          </ac:spMkLst>
        </pc:spChg>
        <pc:spChg chg="mod">
          <ac:chgData name="Vasia   Madesi" userId="S::vasia.madesi_yellowwindow.com#ext#@europeansf.onmicrosoft.com::16d47c5c-4b5a-452a-bc8a-bb2a63f077b9" providerId="AD" clId="Web-{04A5C61F-64C0-4511-C7D7-378927F3A5C9}" dt="2026-05-09T15:25:48.616" v="406" actId="1076"/>
          <ac:spMkLst>
            <pc:docMk/>
            <pc:sldMk cId="1564821825" sldId="431"/>
            <ac:spMk id="6" creationId="{044B8B12-85B3-41C7-C8FD-7BA4DBF4EC41}"/>
          </ac:spMkLst>
        </pc:spChg>
      </pc:sldChg>
      <pc:sldChg chg="addSp delSp modSp mod modClrScheme chgLayout">
        <pc:chgData name="Vasia   Madesi" userId="S::vasia.madesi_yellowwindow.com#ext#@europeansf.onmicrosoft.com::16d47c5c-4b5a-452a-bc8a-bb2a63f077b9" providerId="AD" clId="Web-{04A5C61F-64C0-4511-C7D7-378927F3A5C9}" dt="2026-05-09T15:26:48.590" v="444" actId="1076"/>
        <pc:sldMkLst>
          <pc:docMk/>
          <pc:sldMk cId="3809245211" sldId="432"/>
        </pc:sldMkLst>
        <pc:spChg chg="mod ord">
          <ac:chgData name="Vasia   Madesi" userId="S::vasia.madesi_yellowwindow.com#ext#@europeansf.onmicrosoft.com::16d47c5c-4b5a-452a-bc8a-bb2a63f077b9" providerId="AD" clId="Web-{04A5C61F-64C0-4511-C7D7-378927F3A5C9}" dt="2026-05-09T15:26:42.575" v="441"/>
          <ac:spMkLst>
            <pc:docMk/>
            <pc:sldMk cId="3809245211" sldId="432"/>
            <ac:spMk id="3" creationId="{A4433907-8718-215E-3E83-A624699CA27F}"/>
          </ac:spMkLst>
        </pc:spChg>
        <pc:spChg chg="add mod ord">
          <ac:chgData name="Vasia   Madesi" userId="S::vasia.madesi_yellowwindow.com#ext#@europeansf.onmicrosoft.com::16d47c5c-4b5a-452a-bc8a-bb2a63f077b9" providerId="AD" clId="Web-{04A5C61F-64C0-4511-C7D7-378927F3A5C9}" dt="2026-05-09T15:26:42.575" v="441"/>
          <ac:spMkLst>
            <pc:docMk/>
            <pc:sldMk cId="3809245211" sldId="432"/>
            <ac:spMk id="4" creationId="{FCD17B5E-09BC-3BC9-9D9C-10202DBEDA8B}"/>
          </ac:spMkLst>
        </pc:spChg>
        <pc:spChg chg="mod">
          <ac:chgData name="Vasia   Madesi" userId="S::vasia.madesi_yellowwindow.com#ext#@europeansf.onmicrosoft.com::16d47c5c-4b5a-452a-bc8a-bb2a63f077b9" providerId="AD" clId="Web-{04A5C61F-64C0-4511-C7D7-378927F3A5C9}" dt="2026-05-09T15:26:48.590" v="444" actId="1076"/>
          <ac:spMkLst>
            <pc:docMk/>
            <pc:sldMk cId="3809245211" sldId="432"/>
            <ac:spMk id="6" creationId="{B5911089-CC80-7CBB-BD45-0159D59A18A9}"/>
          </ac:spMkLst>
        </pc:spChg>
      </pc:sldChg>
      <pc:sldChg chg="addSp delSp modSp mod modClrScheme chgLayout">
        <pc:chgData name="Vasia   Madesi" userId="S::vasia.madesi_yellowwindow.com#ext#@europeansf.onmicrosoft.com::16d47c5c-4b5a-452a-bc8a-bb2a63f077b9" providerId="AD" clId="Web-{04A5C61F-64C0-4511-C7D7-378927F3A5C9}" dt="2026-05-09T15:27:29.481" v="461"/>
        <pc:sldMkLst>
          <pc:docMk/>
          <pc:sldMk cId="2961964357" sldId="434"/>
        </pc:sldMkLst>
        <pc:spChg chg="mod ord">
          <ac:chgData name="Vasia   Madesi" userId="S::vasia.madesi_yellowwindow.com#ext#@europeansf.onmicrosoft.com::16d47c5c-4b5a-452a-bc8a-bb2a63f077b9" providerId="AD" clId="Web-{04A5C61F-64C0-4511-C7D7-378927F3A5C9}" dt="2026-05-09T15:27:29.481" v="461"/>
          <ac:spMkLst>
            <pc:docMk/>
            <pc:sldMk cId="2961964357" sldId="434"/>
            <ac:spMk id="2" creationId="{E30A7D8E-0003-1D51-1A4E-E73A918F7872}"/>
          </ac:spMkLst>
        </pc:spChg>
      </pc:sldChg>
      <pc:sldChg chg="addSp delSp modSp add del mod modClrScheme chgLayout">
        <pc:chgData name="Vasia   Madesi" userId="S::vasia.madesi_yellowwindow.com#ext#@europeansf.onmicrosoft.com::16d47c5c-4b5a-452a-bc8a-bb2a63f077b9" providerId="AD" clId="Web-{04A5C61F-64C0-4511-C7D7-378927F3A5C9}" dt="2026-05-09T15:18:31.614" v="165" actId="1076"/>
        <pc:sldMkLst>
          <pc:docMk/>
          <pc:sldMk cId="1576784352" sldId="435"/>
        </pc:sldMkLst>
        <pc:spChg chg="mod ord">
          <ac:chgData name="Vasia   Madesi" userId="S::vasia.madesi_yellowwindow.com#ext#@europeansf.onmicrosoft.com::16d47c5c-4b5a-452a-bc8a-bb2a63f077b9" providerId="AD" clId="Web-{04A5C61F-64C0-4511-C7D7-378927F3A5C9}" dt="2026-05-09T15:18:11.161" v="127" actId="20577"/>
          <ac:spMkLst>
            <pc:docMk/>
            <pc:sldMk cId="1576784352" sldId="435"/>
            <ac:spMk id="3" creationId="{C1DEA4DF-C02F-8D4D-EA1D-4267F44B60CC}"/>
          </ac:spMkLst>
        </pc:spChg>
        <pc:spChg chg="mod">
          <ac:chgData name="Vasia   Madesi" userId="S::vasia.madesi_yellowwindow.com#ext#@europeansf.onmicrosoft.com::16d47c5c-4b5a-452a-bc8a-bb2a63f077b9" providerId="AD" clId="Web-{04A5C61F-64C0-4511-C7D7-378927F3A5C9}" dt="2026-05-09T15:18:31.520" v="154" actId="1076"/>
          <ac:spMkLst>
            <pc:docMk/>
            <pc:sldMk cId="1576784352" sldId="435"/>
            <ac:spMk id="5" creationId="{19DF69EA-3C49-4818-BF69-69D4D481418C}"/>
          </ac:spMkLst>
        </pc:spChg>
        <pc:spChg chg="mod">
          <ac:chgData name="Vasia   Madesi" userId="S::vasia.madesi_yellowwindow.com#ext#@europeansf.onmicrosoft.com::16d47c5c-4b5a-452a-bc8a-bb2a63f077b9" providerId="AD" clId="Web-{04A5C61F-64C0-4511-C7D7-378927F3A5C9}" dt="2026-05-09T15:18:31.536" v="155" actId="1076"/>
          <ac:spMkLst>
            <pc:docMk/>
            <pc:sldMk cId="1576784352" sldId="435"/>
            <ac:spMk id="6" creationId="{962B7B06-6497-A1C6-E316-F70D53AF2FB0}"/>
          </ac:spMkLst>
        </pc:spChg>
        <pc:spChg chg="mod">
          <ac:chgData name="Vasia   Madesi" userId="S::vasia.madesi_yellowwindow.com#ext#@europeansf.onmicrosoft.com::16d47c5c-4b5a-452a-bc8a-bb2a63f077b9" providerId="AD" clId="Web-{04A5C61F-64C0-4511-C7D7-378927F3A5C9}" dt="2026-05-09T15:18:31.536" v="156" actId="1076"/>
          <ac:spMkLst>
            <pc:docMk/>
            <pc:sldMk cId="1576784352" sldId="435"/>
            <ac:spMk id="7" creationId="{0865000B-AA05-369D-30AA-C14B38BDE344}"/>
          </ac:spMkLst>
        </pc:spChg>
        <pc:spChg chg="mod">
          <ac:chgData name="Vasia   Madesi" userId="S::vasia.madesi_yellowwindow.com#ext#@europeansf.onmicrosoft.com::16d47c5c-4b5a-452a-bc8a-bb2a63f077b9" providerId="AD" clId="Web-{04A5C61F-64C0-4511-C7D7-378927F3A5C9}" dt="2026-05-09T15:18:31.552" v="157" actId="1076"/>
          <ac:spMkLst>
            <pc:docMk/>
            <pc:sldMk cId="1576784352" sldId="435"/>
            <ac:spMk id="8" creationId="{CB657D26-1CB6-1B83-57DE-7B941350A50E}"/>
          </ac:spMkLst>
        </pc:spChg>
        <pc:spChg chg="mod">
          <ac:chgData name="Vasia   Madesi" userId="S::vasia.madesi_yellowwindow.com#ext#@europeansf.onmicrosoft.com::16d47c5c-4b5a-452a-bc8a-bb2a63f077b9" providerId="AD" clId="Web-{04A5C61F-64C0-4511-C7D7-378927F3A5C9}" dt="2026-05-09T15:18:31.552" v="158" actId="1076"/>
          <ac:spMkLst>
            <pc:docMk/>
            <pc:sldMk cId="1576784352" sldId="435"/>
            <ac:spMk id="9" creationId="{0D6AC1B5-7847-1697-84BB-D55E94FBB784}"/>
          </ac:spMkLst>
        </pc:spChg>
        <pc:spChg chg="mod">
          <ac:chgData name="Vasia   Madesi" userId="S::vasia.madesi_yellowwindow.com#ext#@europeansf.onmicrosoft.com::16d47c5c-4b5a-452a-bc8a-bb2a63f077b9" providerId="AD" clId="Web-{04A5C61F-64C0-4511-C7D7-378927F3A5C9}" dt="2026-05-09T15:18:31.567" v="159" actId="1076"/>
          <ac:spMkLst>
            <pc:docMk/>
            <pc:sldMk cId="1576784352" sldId="435"/>
            <ac:spMk id="10" creationId="{F8DF973A-09A7-331C-5395-53BE409D8A1C}"/>
          </ac:spMkLst>
        </pc:spChg>
        <pc:spChg chg="mod">
          <ac:chgData name="Vasia   Madesi" userId="S::vasia.madesi_yellowwindow.com#ext#@europeansf.onmicrosoft.com::16d47c5c-4b5a-452a-bc8a-bb2a63f077b9" providerId="AD" clId="Web-{04A5C61F-64C0-4511-C7D7-378927F3A5C9}" dt="2026-05-09T15:18:31.567" v="160" actId="1076"/>
          <ac:spMkLst>
            <pc:docMk/>
            <pc:sldMk cId="1576784352" sldId="435"/>
            <ac:spMk id="11" creationId="{3C915F19-E673-AA9F-F88A-F935A743A284}"/>
          </ac:spMkLst>
        </pc:spChg>
        <pc:spChg chg="mod">
          <ac:chgData name="Vasia   Madesi" userId="S::vasia.madesi_yellowwindow.com#ext#@europeansf.onmicrosoft.com::16d47c5c-4b5a-452a-bc8a-bb2a63f077b9" providerId="AD" clId="Web-{04A5C61F-64C0-4511-C7D7-378927F3A5C9}" dt="2026-05-09T15:18:31.583" v="161" actId="1076"/>
          <ac:spMkLst>
            <pc:docMk/>
            <pc:sldMk cId="1576784352" sldId="435"/>
            <ac:spMk id="12" creationId="{40200A18-F5BD-A09D-3D18-29631190E9B7}"/>
          </ac:spMkLst>
        </pc:spChg>
        <pc:spChg chg="mod">
          <ac:chgData name="Vasia   Madesi" userId="S::vasia.madesi_yellowwindow.com#ext#@europeansf.onmicrosoft.com::16d47c5c-4b5a-452a-bc8a-bb2a63f077b9" providerId="AD" clId="Web-{04A5C61F-64C0-4511-C7D7-378927F3A5C9}" dt="2026-05-09T15:18:31.583" v="162" actId="1076"/>
          <ac:spMkLst>
            <pc:docMk/>
            <pc:sldMk cId="1576784352" sldId="435"/>
            <ac:spMk id="13" creationId="{F19D3D97-4E4A-8704-4875-5D4330010D98}"/>
          </ac:spMkLst>
        </pc:spChg>
        <pc:spChg chg="mod">
          <ac:chgData name="Vasia   Madesi" userId="S::vasia.madesi_yellowwindow.com#ext#@europeansf.onmicrosoft.com::16d47c5c-4b5a-452a-bc8a-bb2a63f077b9" providerId="AD" clId="Web-{04A5C61F-64C0-4511-C7D7-378927F3A5C9}" dt="2026-05-09T15:18:31.583" v="163" actId="1076"/>
          <ac:spMkLst>
            <pc:docMk/>
            <pc:sldMk cId="1576784352" sldId="435"/>
            <ac:spMk id="14" creationId="{037C6E2A-A0E6-E8B3-C670-48E01BF90D04}"/>
          </ac:spMkLst>
        </pc:spChg>
        <pc:spChg chg="mod">
          <ac:chgData name="Vasia   Madesi" userId="S::vasia.madesi_yellowwindow.com#ext#@europeansf.onmicrosoft.com::16d47c5c-4b5a-452a-bc8a-bb2a63f077b9" providerId="AD" clId="Web-{04A5C61F-64C0-4511-C7D7-378927F3A5C9}" dt="2026-05-09T15:18:11.302" v="138" actId="20577"/>
          <ac:spMkLst>
            <pc:docMk/>
            <pc:sldMk cId="1576784352" sldId="435"/>
            <ac:spMk id="16" creationId="{729A807B-86C3-1B38-512B-B1BE39159356}"/>
          </ac:spMkLst>
        </pc:spChg>
        <pc:spChg chg="mod">
          <ac:chgData name="Vasia   Madesi" userId="S::vasia.madesi_yellowwindow.com#ext#@europeansf.onmicrosoft.com::16d47c5c-4b5a-452a-bc8a-bb2a63f077b9" providerId="AD" clId="Web-{04A5C61F-64C0-4511-C7D7-378927F3A5C9}" dt="2026-05-09T15:18:11.317" v="139" actId="20577"/>
          <ac:spMkLst>
            <pc:docMk/>
            <pc:sldMk cId="1576784352" sldId="435"/>
            <ac:spMk id="17" creationId="{940FD48F-EFAA-BB6D-3787-0DDCF8B061D4}"/>
          </ac:spMkLst>
        </pc:spChg>
        <pc:spChg chg="mod">
          <ac:chgData name="Vasia   Madesi" userId="S::vasia.madesi_yellowwindow.com#ext#@europeansf.onmicrosoft.com::16d47c5c-4b5a-452a-bc8a-bb2a63f077b9" providerId="AD" clId="Web-{04A5C61F-64C0-4511-C7D7-378927F3A5C9}" dt="2026-05-09T15:18:31.614" v="165" actId="1076"/>
          <ac:spMkLst>
            <pc:docMk/>
            <pc:sldMk cId="1576784352" sldId="435"/>
            <ac:spMk id="18" creationId="{3AB8776F-7A9D-0673-5E11-4BC88118E814}"/>
          </ac:spMkLst>
        </pc:spChg>
        <pc:grpChg chg="mod">
          <ac:chgData name="Vasia   Madesi" userId="S::vasia.madesi_yellowwindow.com#ext#@europeansf.onmicrosoft.com::16d47c5c-4b5a-452a-bc8a-bb2a63f077b9" providerId="AD" clId="Web-{04A5C61F-64C0-4511-C7D7-378927F3A5C9}" dt="2026-05-09T15:18:31.599" v="164" actId="1076"/>
          <ac:grpSpMkLst>
            <pc:docMk/>
            <pc:sldMk cId="1576784352" sldId="435"/>
            <ac:grpSpMk id="15" creationId="{9D0291FD-46CF-9943-DDA0-69FDDE9547D7}"/>
          </ac:grpSpMkLst>
        </pc:grpChg>
      </pc:sldChg>
      <pc:sldChg chg="addSp delSp modSp mod modClrScheme chgLayout">
        <pc:chgData name="Vasia   Madesi" userId="S::vasia.madesi_yellowwindow.com#ext#@europeansf.onmicrosoft.com::16d47c5c-4b5a-452a-bc8a-bb2a63f077b9" providerId="AD" clId="Web-{04A5C61F-64C0-4511-C7D7-378927F3A5C9}" dt="2026-05-09T15:21:22.942" v="239" actId="20577"/>
        <pc:sldMkLst>
          <pc:docMk/>
          <pc:sldMk cId="2428861967" sldId="436"/>
        </pc:sldMkLst>
        <pc:spChg chg="mod">
          <ac:chgData name="Vasia   Madesi" userId="S::vasia.madesi_yellowwindow.com#ext#@europeansf.onmicrosoft.com::16d47c5c-4b5a-452a-bc8a-bb2a63f077b9" providerId="AD" clId="Web-{04A5C61F-64C0-4511-C7D7-378927F3A5C9}" dt="2026-05-09T15:19:58.802" v="207"/>
          <ac:spMkLst>
            <pc:docMk/>
            <pc:sldMk cId="2428861967" sldId="436"/>
            <ac:spMk id="4" creationId="{57FB69B2-B5D0-832D-8E7B-7908AFDEE0AC}"/>
          </ac:spMkLst>
        </pc:spChg>
        <pc:spChg chg="add mod">
          <ac:chgData name="Vasia   Madesi" userId="S::vasia.madesi_yellowwindow.com#ext#@europeansf.onmicrosoft.com::16d47c5c-4b5a-452a-bc8a-bb2a63f077b9" providerId="AD" clId="Web-{04A5C61F-64C0-4511-C7D7-378927F3A5C9}" dt="2026-05-09T15:21:22.942" v="239" actId="20577"/>
          <ac:spMkLst>
            <pc:docMk/>
            <pc:sldMk cId="2428861967" sldId="436"/>
            <ac:spMk id="5" creationId="{E490BC20-A595-145B-5211-EE9FB908BD3C}"/>
          </ac:spMkLst>
        </pc:spChg>
        <pc:spChg chg="mod">
          <ac:chgData name="Vasia   Madesi" userId="S::vasia.madesi_yellowwindow.com#ext#@europeansf.onmicrosoft.com::16d47c5c-4b5a-452a-bc8a-bb2a63f077b9" providerId="AD" clId="Web-{04A5C61F-64C0-4511-C7D7-378927F3A5C9}" dt="2026-05-09T15:20:13.864" v="213" actId="1076"/>
          <ac:spMkLst>
            <pc:docMk/>
            <pc:sldMk cId="2428861967" sldId="436"/>
            <ac:spMk id="6" creationId="{0DA403D3-98BD-59C5-4EEE-C303D907AB28}"/>
          </ac:spMkLst>
        </pc:spChg>
        <pc:picChg chg="mod">
          <ac:chgData name="Vasia   Madesi" userId="S::vasia.madesi_yellowwindow.com#ext#@europeansf.onmicrosoft.com::16d47c5c-4b5a-452a-bc8a-bb2a63f077b9" providerId="AD" clId="Web-{04A5C61F-64C0-4511-C7D7-378927F3A5C9}" dt="2026-05-09T15:20:20.598" v="216" actId="1076"/>
          <ac:picMkLst>
            <pc:docMk/>
            <pc:sldMk cId="2428861967" sldId="436"/>
            <ac:picMk id="2050" creationId="{C275B0B4-F1E3-E9B2-8316-DB2DF7B1D329}"/>
          </ac:picMkLst>
        </pc:picChg>
        <pc:picChg chg="mod">
          <ac:chgData name="Vasia   Madesi" userId="S::vasia.madesi_yellowwindow.com#ext#@europeansf.onmicrosoft.com::16d47c5c-4b5a-452a-bc8a-bb2a63f077b9" providerId="AD" clId="Web-{04A5C61F-64C0-4511-C7D7-378927F3A5C9}" dt="2026-05-09T15:20:19.473" v="215" actId="1076"/>
          <ac:picMkLst>
            <pc:docMk/>
            <pc:sldMk cId="2428861967" sldId="436"/>
            <ac:picMk id="2051" creationId="{60F5A121-19D6-E4E2-D763-412BECC2C427}"/>
          </ac:picMkLst>
        </pc:picChg>
      </pc:sldChg>
      <pc:sldChg chg="addSp delSp modSp mod modClrScheme chgLayout">
        <pc:chgData name="Vasia   Madesi" userId="S::vasia.madesi_yellowwindow.com#ext#@europeansf.onmicrosoft.com::16d47c5c-4b5a-452a-bc8a-bb2a63f077b9" providerId="AD" clId="Web-{04A5C61F-64C0-4511-C7D7-378927F3A5C9}" dt="2026-05-09T15:16:59.177" v="97" actId="20577"/>
        <pc:sldMkLst>
          <pc:docMk/>
          <pc:sldMk cId="890920132" sldId="437"/>
        </pc:sldMkLst>
        <pc:spChg chg="mod ord">
          <ac:chgData name="Vasia   Madesi" userId="S::vasia.madesi_yellowwindow.com#ext#@europeansf.onmicrosoft.com::16d47c5c-4b5a-452a-bc8a-bb2a63f077b9" providerId="AD" clId="Web-{04A5C61F-64C0-4511-C7D7-378927F3A5C9}" dt="2026-05-09T15:16:28.083" v="86"/>
          <ac:spMkLst>
            <pc:docMk/>
            <pc:sldMk cId="890920132" sldId="437"/>
            <ac:spMk id="2" creationId="{4AEB06BE-5A4A-6CE8-7D4C-191892C74391}"/>
          </ac:spMkLst>
        </pc:spChg>
        <pc:spChg chg="mod">
          <ac:chgData name="Vasia   Madesi" userId="S::vasia.madesi_yellowwindow.com#ext#@europeansf.onmicrosoft.com::16d47c5c-4b5a-452a-bc8a-bb2a63f077b9" providerId="AD" clId="Web-{04A5C61F-64C0-4511-C7D7-378927F3A5C9}" dt="2026-05-09T15:16:59.177" v="97" actId="20577"/>
          <ac:spMkLst>
            <pc:docMk/>
            <pc:sldMk cId="890920132" sldId="437"/>
            <ac:spMk id="21" creationId="{79774F75-D05E-AD62-7867-BB7E11067288}"/>
          </ac:spMkLst>
        </pc:spChg>
      </pc:sldChg>
      <pc:sldChg chg="add">
        <pc:chgData name="Vasia   Madesi" userId="S::vasia.madesi_yellowwindow.com#ext#@europeansf.onmicrosoft.com::16d47c5c-4b5a-452a-bc8a-bb2a63f077b9" providerId="AD" clId="Web-{04A5C61F-64C0-4511-C7D7-378927F3A5C9}" dt="2026-05-09T15:00:16.184" v="0"/>
        <pc:sldMkLst>
          <pc:docMk/>
          <pc:sldMk cId="3469301786" sldId="642"/>
        </pc:sldMkLst>
      </pc:sldChg>
      <pc:sldChg chg="modSp add">
        <pc:chgData name="Vasia   Madesi" userId="S::vasia.madesi_yellowwindow.com#ext#@europeansf.onmicrosoft.com::16d47c5c-4b5a-452a-bc8a-bb2a63f077b9" providerId="AD" clId="Web-{04A5C61F-64C0-4511-C7D7-378927F3A5C9}" dt="2026-05-09T15:01:13.481" v="6" actId="20577"/>
        <pc:sldMkLst>
          <pc:docMk/>
          <pc:sldMk cId="1330816941" sldId="643"/>
        </pc:sldMkLst>
        <pc:spChg chg="mod">
          <ac:chgData name="Vasia   Madesi" userId="S::vasia.madesi_yellowwindow.com#ext#@europeansf.onmicrosoft.com::16d47c5c-4b5a-452a-bc8a-bb2a63f077b9" providerId="AD" clId="Web-{04A5C61F-64C0-4511-C7D7-378927F3A5C9}" dt="2026-05-09T15:01:13.481" v="6" actId="20577"/>
          <ac:spMkLst>
            <pc:docMk/>
            <pc:sldMk cId="1330816941" sldId="643"/>
            <ac:spMk id="5" creationId="{7DF1B334-A98B-3F0C-5EAF-1683FA3D8DC7}"/>
          </ac:spMkLst>
        </pc:spChg>
      </pc:sldChg>
    </pc:docChg>
  </pc:docChgLst>
  <pc:docChgLst>
    <pc:chgData name="Vasia   Madesi" userId="S::vasia.madesi_yellowwindow.com#ext#@europeansf.onmicrosoft.com::16d47c5c-4b5a-452a-bc8a-bb2a63f077b9" providerId="AD" clId="Web-{8222399E-693C-7BB2-CA49-2F9061F13208}"/>
    <pc:docChg chg="modSld">
      <pc:chgData name="Vasia   Madesi" userId="S::vasia.madesi_yellowwindow.com#ext#@europeansf.onmicrosoft.com::16d47c5c-4b5a-452a-bc8a-bb2a63f077b9" providerId="AD" clId="Web-{8222399E-693C-7BB2-CA49-2F9061F13208}" dt="2026-05-10T16:50:39.915" v="51" actId="20577"/>
      <pc:docMkLst>
        <pc:docMk/>
      </pc:docMkLst>
      <pc:sldChg chg="modSp">
        <pc:chgData name="Vasia   Madesi" userId="S::vasia.madesi_yellowwindow.com#ext#@europeansf.onmicrosoft.com::16d47c5c-4b5a-452a-bc8a-bb2a63f077b9" providerId="AD" clId="Web-{8222399E-693C-7BB2-CA49-2F9061F13208}" dt="2026-05-10T16:50:39.915" v="51" actId="20577"/>
        <pc:sldMkLst>
          <pc:docMk/>
          <pc:sldMk cId="3469301786" sldId="642"/>
        </pc:sldMkLst>
        <pc:spChg chg="mod">
          <ac:chgData name="Vasia   Madesi" userId="S::vasia.madesi_yellowwindow.com#ext#@europeansf.onmicrosoft.com::16d47c5c-4b5a-452a-bc8a-bb2a63f077b9" providerId="AD" clId="Web-{8222399E-693C-7BB2-CA49-2F9061F13208}" dt="2026-05-10T16:50:39.915" v="51" actId="20577"/>
          <ac:spMkLst>
            <pc:docMk/>
            <pc:sldMk cId="3469301786" sldId="642"/>
            <ac:spMk id="6" creationId="{BBBE5800-2092-A0AB-292C-E685F96BB3A7}"/>
          </ac:spMkLst>
        </pc:spChg>
      </pc:sldChg>
      <pc:sldChg chg="modSp">
        <pc:chgData name="Vasia   Madesi" userId="S::vasia.madesi_yellowwindow.com#ext#@europeansf.onmicrosoft.com::16d47c5c-4b5a-452a-bc8a-bb2a63f077b9" providerId="AD" clId="Web-{8222399E-693C-7BB2-CA49-2F9061F13208}" dt="2026-05-10T16:50:34.525" v="46" actId="20577"/>
        <pc:sldMkLst>
          <pc:docMk/>
          <pc:sldMk cId="1330816941" sldId="643"/>
        </pc:sldMkLst>
        <pc:spChg chg="mod">
          <ac:chgData name="Vasia   Madesi" userId="S::vasia.madesi_yellowwindow.com#ext#@europeansf.onmicrosoft.com::16d47c5c-4b5a-452a-bc8a-bb2a63f077b9" providerId="AD" clId="Web-{8222399E-693C-7BB2-CA49-2F9061F13208}" dt="2026-05-10T16:50:34.525" v="46" actId="20577"/>
          <ac:spMkLst>
            <pc:docMk/>
            <pc:sldMk cId="1330816941" sldId="643"/>
            <ac:spMk id="5" creationId="{7DF1B334-A98B-3F0C-5EAF-1683FA3D8DC7}"/>
          </ac:spMkLst>
        </pc:spChg>
      </pc:sldChg>
    </pc:docChg>
  </pc:docChgLst>
  <pc:docChgLst>
    <pc:chgData name="Vasia   Madesi" userId="S::vasia.madesi_yellowwindow.com#ext#@europeansf.onmicrosoft.com::16d47c5c-4b5a-452a-bc8a-bb2a63f077b9" providerId="AD" clId="Web-{30F09EA2-8B25-AAD7-A0CF-F877095E804D}"/>
    <pc:docChg chg="modSld">
      <pc:chgData name="Vasia   Madesi" userId="S::vasia.madesi_yellowwindow.com#ext#@europeansf.onmicrosoft.com::16d47c5c-4b5a-452a-bc8a-bb2a63f077b9" providerId="AD" clId="Web-{30F09EA2-8B25-AAD7-A0CF-F877095E804D}" dt="2026-05-11T07:31:46.262" v="21" actId="20577"/>
      <pc:docMkLst>
        <pc:docMk/>
      </pc:docMkLst>
      <pc:sldChg chg="modSp">
        <pc:chgData name="Vasia   Madesi" userId="S::vasia.madesi_yellowwindow.com#ext#@europeansf.onmicrosoft.com::16d47c5c-4b5a-452a-bc8a-bb2a63f077b9" providerId="AD" clId="Web-{30F09EA2-8B25-AAD7-A0CF-F877095E804D}" dt="2026-05-11T07:31:46.262" v="21" actId="20577"/>
        <pc:sldMkLst>
          <pc:docMk/>
          <pc:sldMk cId="1330816941" sldId="643"/>
        </pc:sldMkLst>
        <pc:spChg chg="mod">
          <ac:chgData name="Vasia   Madesi" userId="S::vasia.madesi_yellowwindow.com#ext#@europeansf.onmicrosoft.com::16d47c5c-4b5a-452a-bc8a-bb2a63f077b9" providerId="AD" clId="Web-{30F09EA2-8B25-AAD7-A0CF-F877095E804D}" dt="2026-05-11T07:31:46.262" v="21" actId="20577"/>
          <ac:spMkLst>
            <pc:docMk/>
            <pc:sldMk cId="1330816941" sldId="643"/>
            <ac:spMk id="5" creationId="{7DF1B334-A98B-3F0C-5EAF-1683FA3D8DC7}"/>
          </ac:spMkLst>
        </pc:spChg>
      </pc:sldChg>
    </pc:docChg>
  </pc:docChgLst>
  <pc:docChgLst>
    <pc:chgData name="Vasia   Madesi" userId="S::vasia.madesi_yellowwindow.com#ext#@europeansf.onmicrosoft.com::16d47c5c-4b5a-452a-bc8a-bb2a63f077b9" providerId="AD" clId="Web-{F47EEA08-346D-9C63-A0DF-E025607BD886}"/>
    <pc:docChg chg="modSld">
      <pc:chgData name="Vasia   Madesi" userId="S::vasia.madesi_yellowwindow.com#ext#@europeansf.onmicrosoft.com::16d47c5c-4b5a-452a-bc8a-bb2a63f077b9" providerId="AD" clId="Web-{F47EEA08-346D-9C63-A0DF-E025607BD886}" dt="2026-05-11T18:52:36.358" v="10" actId="20577"/>
      <pc:docMkLst>
        <pc:docMk/>
      </pc:docMkLst>
      <pc:sldChg chg="modSp">
        <pc:chgData name="Vasia   Madesi" userId="S::vasia.madesi_yellowwindow.com#ext#@europeansf.onmicrosoft.com::16d47c5c-4b5a-452a-bc8a-bb2a63f077b9" providerId="AD" clId="Web-{F47EEA08-346D-9C63-A0DF-E025607BD886}" dt="2026-05-11T18:52:36.358" v="10" actId="20577"/>
        <pc:sldMkLst>
          <pc:docMk/>
          <pc:sldMk cId="1330816941" sldId="643"/>
        </pc:sldMkLst>
        <pc:spChg chg="mod">
          <ac:chgData name="Vasia   Madesi" userId="S::vasia.madesi_yellowwindow.com#ext#@europeansf.onmicrosoft.com::16d47c5c-4b5a-452a-bc8a-bb2a63f077b9" providerId="AD" clId="Web-{F47EEA08-346D-9C63-A0DF-E025607BD886}" dt="2026-05-11T18:52:36.358" v="10" actId="20577"/>
          <ac:spMkLst>
            <pc:docMk/>
            <pc:sldMk cId="1330816941" sldId="643"/>
            <ac:spMk id="5" creationId="{7DF1B334-A98B-3F0C-5EAF-1683FA3D8DC7}"/>
          </ac:spMkLst>
        </pc:spChg>
      </pc:sldChg>
    </pc:docChg>
  </pc:docChgLst>
  <pc:docChgLst>
    <pc:chgData name="Vasia   Madesi" userId="S::vasia.madesi_yellowwindow.com#ext#@europeansf.onmicrosoft.com::16d47c5c-4b5a-452a-bc8a-bb2a63f077b9" providerId="AD" clId="Web-{F96C36CE-EB20-319D-03A1-62E9861774E8}"/>
    <pc:docChg chg="modSld">
      <pc:chgData name="Vasia   Madesi" userId="S::vasia.madesi_yellowwindow.com#ext#@europeansf.onmicrosoft.com::16d47c5c-4b5a-452a-bc8a-bb2a63f077b9" providerId="AD" clId="Web-{F96C36CE-EB20-319D-03A1-62E9861774E8}" dt="2026-05-19T14:33:49.669" v="10" actId="20577"/>
      <pc:docMkLst>
        <pc:docMk/>
      </pc:docMkLst>
      <pc:sldChg chg="modSp">
        <pc:chgData name="Vasia   Madesi" userId="S::vasia.madesi_yellowwindow.com#ext#@europeansf.onmicrosoft.com::16d47c5c-4b5a-452a-bc8a-bb2a63f077b9" providerId="AD" clId="Web-{F96C36CE-EB20-319D-03A1-62E9861774E8}" dt="2026-05-19T14:33:49.669" v="10" actId="20577"/>
        <pc:sldMkLst>
          <pc:docMk/>
          <pc:sldMk cId="1330816941" sldId="643"/>
        </pc:sldMkLst>
        <pc:spChg chg="mod">
          <ac:chgData name="Vasia   Madesi" userId="S::vasia.madesi_yellowwindow.com#ext#@europeansf.onmicrosoft.com::16d47c5c-4b5a-452a-bc8a-bb2a63f077b9" providerId="AD" clId="Web-{F96C36CE-EB20-319D-03A1-62E9861774E8}" dt="2026-05-19T14:33:49.669" v="10" actId="20577"/>
          <ac:spMkLst>
            <pc:docMk/>
            <pc:sldMk cId="1330816941" sldId="643"/>
            <ac:spMk id="5" creationId="{7DF1B334-A98B-3F0C-5EAF-1683FA3D8DC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D545DD6B-8B9E-6542-B9D8-9C1F4F618C3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CA3FEA30-BC4C-994F-B889-93D5D297B2D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E86BD2-5E6F-9C4A-99AC-16E36CEFF90D}" type="datetimeFigureOut">
              <a:rPr lang="fr-FR" smtClean="0"/>
              <a:t>19/05/2026</a:t>
            </a:fld>
            <a:endParaRPr lang="fr-FR"/>
          </a:p>
        </p:txBody>
      </p:sp>
      <p:sp>
        <p:nvSpPr>
          <p:cNvPr id="4" name="Espace réservé du pied de page 3">
            <a:extLst>
              <a:ext uri="{FF2B5EF4-FFF2-40B4-BE49-F238E27FC236}">
                <a16:creationId xmlns:a16="http://schemas.microsoft.com/office/drawing/2014/main" id="{30E81971-FA2E-5547-9042-F8E6C23D427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1508A43C-14BB-3748-8C76-B0D47DF8CB2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257744E-A28D-CC45-B59D-2AA8FD0E764C}" type="slidenum">
              <a:rPr lang="fr-FR" smtClean="0"/>
              <a:t>‹#›</a:t>
            </a:fld>
            <a:endParaRPr lang="fr-FR"/>
          </a:p>
        </p:txBody>
      </p:sp>
    </p:spTree>
    <p:extLst>
      <p:ext uri="{BB962C8B-B14F-4D97-AF65-F5344CB8AC3E}">
        <p14:creationId xmlns:p14="http://schemas.microsoft.com/office/powerpoint/2010/main" val="25493888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D-DIN" panose="020B0504030202030204" pitchFamily="34" charset="77"/>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D-DIN" panose="020B0504030202030204" pitchFamily="34" charset="77"/>
              </a:defRPr>
            </a:lvl1pPr>
          </a:lstStyle>
          <a:p>
            <a:fld id="{108FFD40-13C9-7B48-A0BE-E251E1E33FE5}" type="datetimeFigureOut">
              <a:rPr lang="en-US" smtClean="0"/>
              <a:pPr/>
              <a:t>5/19/2026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D-DIN" panose="020B0504030202030204" pitchFamily="34" charset="77"/>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D-DIN" panose="020B0504030202030204" pitchFamily="34" charset="77"/>
              </a:defRPr>
            </a:lvl1pPr>
          </a:lstStyle>
          <a:p>
            <a:fld id="{6F8E2375-F1B1-284C-A827-B0E603FDBDD8}" type="slidenum">
              <a:rPr lang="en-US" smtClean="0"/>
              <a:pPr/>
              <a:t>‹#›</a:t>
            </a:fld>
            <a:endParaRPr lang="en-US"/>
          </a:p>
        </p:txBody>
      </p:sp>
    </p:spTree>
    <p:extLst>
      <p:ext uri="{BB962C8B-B14F-4D97-AF65-F5344CB8AC3E}">
        <p14:creationId xmlns:p14="http://schemas.microsoft.com/office/powerpoint/2010/main" val="938444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D-DIN" panose="020B0504030202030204" pitchFamily="34" charset="77"/>
        <a:ea typeface="+mn-ea"/>
        <a:cs typeface="+mn-cs"/>
      </a:defRPr>
    </a:lvl1pPr>
    <a:lvl2pPr marL="457200" algn="l" defTabSz="914400" rtl="0" eaLnBrk="1" latinLnBrk="0" hangingPunct="1">
      <a:defRPr sz="1200" b="0" i="0" kern="1200">
        <a:solidFill>
          <a:schemeClr val="tx1"/>
        </a:solidFill>
        <a:latin typeface="D-DIN" panose="020B0504030202030204" pitchFamily="34" charset="77"/>
        <a:ea typeface="+mn-ea"/>
        <a:cs typeface="+mn-cs"/>
      </a:defRPr>
    </a:lvl2pPr>
    <a:lvl3pPr marL="914400" algn="l" defTabSz="914400" rtl="0" eaLnBrk="1" latinLnBrk="0" hangingPunct="1">
      <a:defRPr sz="1200" b="0" i="0" kern="1200">
        <a:solidFill>
          <a:schemeClr val="tx1"/>
        </a:solidFill>
        <a:latin typeface="D-DIN" panose="020B0504030202030204" pitchFamily="34" charset="77"/>
        <a:ea typeface="+mn-ea"/>
        <a:cs typeface="+mn-cs"/>
      </a:defRPr>
    </a:lvl3pPr>
    <a:lvl4pPr marL="1371600" algn="l" defTabSz="914400" rtl="0" eaLnBrk="1" latinLnBrk="0" hangingPunct="1">
      <a:defRPr sz="1200" b="0" i="0" kern="1200">
        <a:solidFill>
          <a:schemeClr val="tx1"/>
        </a:solidFill>
        <a:latin typeface="D-DIN" panose="020B0504030202030204" pitchFamily="34" charset="77"/>
        <a:ea typeface="+mn-ea"/>
        <a:cs typeface="+mn-cs"/>
      </a:defRPr>
    </a:lvl4pPr>
    <a:lvl5pPr marL="1828800" algn="l" defTabSz="914400" rtl="0" eaLnBrk="1" latinLnBrk="0" hangingPunct="1">
      <a:defRPr sz="1200" b="0" i="0" kern="1200">
        <a:solidFill>
          <a:schemeClr val="tx1"/>
        </a:solidFill>
        <a:latin typeface="D-DIN" panose="020B0504030202030204" pitchFamily="34" charset="77"/>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unisafe-toolkit.eu/"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reportandsupport.uws.ac.uk/support/i-think-someone-i-know-has-experienced-gender-based-violence" TargetMode="External"/><Relationship Id="rId2" Type="http://schemas.openxmlformats.org/officeDocument/2006/relationships/slide" Target="../slides/slide45.xml"/><Relationship Id="rId1" Type="http://schemas.openxmlformats.org/officeDocument/2006/relationships/notesMaster" Target="../notesMasters/notesMaster1.xml"/><Relationship Id="rId4" Type="http://schemas.openxmlformats.org/officeDocument/2006/relationships/hyperlink" Target="https://euc-powerpoint.officeapps.live.com/pods/ppt.aspx?wdPodsUrl=https%3A%2F%2Feuc-powerpoint.officeapps.live.com%2Fpods%2F&amp;wdPopsUrl=https%3A%2F%2Feuc-powerpoint.officeapps.live.com%2F&amp;fastBoot=true&amp;sw=491&amp;sh=548&amp;thPanel=601&amp;ro=false&amp;sftc=1&amp;NoAuth=1&amp;jsApi=1&amp;jsapiver=v1&amp;fileName=Presentation%20one-day-training.pptx&amp;wdoverrides=devicepixelratio:1.25,RenderGifSlideShow:true&amp;ui=en-GB&amp;rs=en-US&amp;mscc=1&amp;wdOrigin=BrowserReload&amp;postMessageToken=4560C6A0-604D-6000-D62E-A847A584E9F2&amp;wdEnableRoaming=1&amp;fs=6429395&amp;hid=4560C6A0-604D-6000-D62E-A847A584E9F2&amp;usid=5f376d19-c888-3773-d41e-fece99906c84&amp;fileGetUrlBool=true#_%EF%BF%BCTips_and_Hints" TargetMode="Externa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www.procjsmetonenahlasili.org/" TargetMode="External"/><Relationship Id="rId2" Type="http://schemas.openxmlformats.org/officeDocument/2006/relationships/slide" Target="../slides/slide51.xml"/><Relationship Id="rId1" Type="http://schemas.openxmlformats.org/officeDocument/2006/relationships/notesMaster" Target="../notesMasters/notesMaster1.xml"/><Relationship Id="rId5" Type="http://schemas.openxmlformats.org/officeDocument/2006/relationships/hyperlink" Target="https://www.instagram.com/whyididntreport/?hl=cs" TargetMode="External"/><Relationship Id="rId4" Type="http://schemas.openxmlformats.org/officeDocument/2006/relationships/hyperlink" Target="https://www.instagram.com/procjsmetonenahlasili/?hl=cs" TargetMode="Externa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Welcome everyone to the Gender SAFE webinar on “Introductory training on gender-based violence in academia and the 7P framework”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endParaRPr lang="en-GB" sz="1800" dirty="0">
              <a:effectLst/>
              <a:latin typeface="Times New Roman" panose="02020603050405020304" pitchFamily="18" charset="0"/>
              <a:ea typeface="Arial" panose="020B060402020202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Please note that this webinar is recorded and your microphones are muted but feel free to keep your cameras on, it would be great to see some faces. Please note that the webinar will be recorded but your personal data such as name and video will not be included in the recording. Any interactive sessions will be removed from the final recoding.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endParaRPr lang="en-GB" sz="1800" dirty="0">
              <a:effectLst/>
              <a:latin typeface="Times New Roman" panose="02020603050405020304" pitchFamily="18" charset="0"/>
              <a:ea typeface="Arial" panose="020B060402020202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Now that more people has joined, allow me to introduce myself. […]</a:t>
            </a: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a:t>
            </a:fld>
            <a:endParaRPr lang="en-US"/>
          </a:p>
        </p:txBody>
      </p:sp>
    </p:spTree>
    <p:extLst>
      <p:ext uri="{BB962C8B-B14F-4D97-AF65-F5344CB8AC3E}">
        <p14:creationId xmlns:p14="http://schemas.microsoft.com/office/powerpoint/2010/main" val="41149880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As illustrated by this “iceberg”, this figure is a metaphorical representation of the different levels of violence that exist in society. The iceberg represents the visible and invisible aspects of violence. Beneath the surface, there are many other forms of violence that are less visible but can be just as damaging. </a:t>
            </a:r>
            <a:br>
              <a:rPr lang="en-GB" sz="1800" dirty="0">
                <a:effectLst/>
                <a:latin typeface="Times New Roman" panose="02020603050405020304" pitchFamily="18" charset="0"/>
                <a:ea typeface="Arial" panose="020B0604020202020204" pitchFamily="34" charset="0"/>
                <a:cs typeface="Times New Roman" panose="02020603050405020304" pitchFamily="18" charset="0"/>
              </a:rPr>
            </a:br>
            <a:br>
              <a:rPr lang="en-GB" sz="1800" dirty="0">
                <a:effectLst/>
                <a:latin typeface="Times New Roman" panose="02020603050405020304" pitchFamily="18" charset="0"/>
                <a:ea typeface="Arial" panose="020B0604020202020204" pitchFamily="34" charset="0"/>
                <a:cs typeface="Times New Roman" panose="02020603050405020304" pitchFamily="18" charset="0"/>
              </a:rPr>
            </a:br>
            <a:r>
              <a:rPr lang="en-GB" sz="1800" dirty="0">
                <a:effectLst/>
                <a:latin typeface="Times New Roman" panose="02020603050405020304" pitchFamily="18" charset="0"/>
                <a:ea typeface="Arial" panose="020B0604020202020204" pitchFamily="34" charset="0"/>
                <a:cs typeface="Times New Roman" panose="02020603050405020304" pitchFamily="18" charset="0"/>
              </a:rPr>
              <a:t>These include psychological violence, such as threats, intimidation, and emotional abuse, as well as systemic violence, such as discrimination and exclusion, use of sexist language and more. These forms of violence are often overlooked or dismissed, but they can have a profound impact on individuals and society as a whole.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10</a:t>
            </a:fld>
            <a:endParaRPr lang="en-US"/>
          </a:p>
        </p:txBody>
      </p:sp>
    </p:spTree>
    <p:extLst>
      <p:ext uri="{BB962C8B-B14F-4D97-AF65-F5344CB8AC3E}">
        <p14:creationId xmlns:p14="http://schemas.microsoft.com/office/powerpoint/2010/main" val="41457102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UniSAFE has carried out the largest cross-cultural survey in Europe in the research sector on gender-based violence. We collected over 42,000 responses from staff and students across 46 research performing organisations, in 15 countries. The survey was translated in 14 languages.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11</a:t>
            </a:fld>
            <a:endParaRPr lang="en-US"/>
          </a:p>
        </p:txBody>
      </p:sp>
    </p:spTree>
    <p:extLst>
      <p:ext uri="{BB962C8B-B14F-4D97-AF65-F5344CB8AC3E}">
        <p14:creationId xmlns:p14="http://schemas.microsoft.com/office/powerpoint/2010/main" val="21696834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The result of the survey showcases that nearly 2 in 3 respondents have experienced at least one form of gender-based violence since they started working or studying at their institution. That was 62% to be more precise.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From those, respondents who identify as LGBQ+ (68%), those who reported a disability or chronic illness (72%), and those belonging to an ethnic minority group (69%) were more likely to have experienced at least one incident of gender-based violence, compared to those who do not identify with these characteristics.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Almost one in three students and staff say they have experienced sexual harassment within their institution (31%)</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12</a:t>
            </a:fld>
            <a:endParaRPr lang="en-US"/>
          </a:p>
        </p:txBody>
      </p:sp>
    </p:spTree>
    <p:extLst>
      <p:ext uri="{BB962C8B-B14F-4D97-AF65-F5344CB8AC3E}">
        <p14:creationId xmlns:p14="http://schemas.microsoft.com/office/powerpoint/2010/main" val="39277821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What’s more alarming is that among respondents who had experienced gender-based violence, only 13% reported it.  And here comes the question, why? Why such low reporting rate?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Among the reasons for not reporting events of gender-based violence, according to the UniSAFE research, almost half of the victims (46%) said they felt uncertain whether the behaviour was serious enough to report it. Another frequent reason for not reporting was that victims do not always recognise the behaviour as violence at the time of the incident, indicated by 31% of the victims.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13</a:t>
            </a:fld>
            <a:endParaRPr lang="en-US"/>
          </a:p>
        </p:txBody>
      </p:sp>
    </p:spTree>
    <p:extLst>
      <p:ext uri="{BB962C8B-B14F-4D97-AF65-F5344CB8AC3E}">
        <p14:creationId xmlns:p14="http://schemas.microsoft.com/office/powerpoint/2010/main" val="8635898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Understanding impact and consequences was also an important aspect of the survey. Data from the UniSAFE survey show that for staff, such experiences have led to a decrease in work satisfaction, </a:t>
            </a:r>
            <a:r>
              <a:rPr lang="en-GB" sz="1800" dirty="0" err="1">
                <a:effectLst/>
                <a:latin typeface="Times New Roman" panose="02020603050405020304" pitchFamily="18" charset="0"/>
                <a:ea typeface="Arial" panose="020B0604020202020204" pitchFamily="34" charset="0"/>
                <a:cs typeface="Times New Roman" panose="02020603050405020304" pitchFamily="18" charset="0"/>
              </a:rPr>
              <a:t>decrese</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in work productivity, and increased consideration to leave the academic sector.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For students, experiences of gender-based violence have led to missed classes, reduced learning achievements, more disengagement from their fellow students and dissatisfaction with the course of their studies.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14</a:t>
            </a:fld>
            <a:endParaRPr lang="en-US"/>
          </a:p>
        </p:txBody>
      </p:sp>
    </p:spTree>
    <p:extLst>
      <p:ext uri="{BB962C8B-B14F-4D97-AF65-F5344CB8AC3E}">
        <p14:creationId xmlns:p14="http://schemas.microsoft.com/office/powerpoint/2010/main" val="11963673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What’s also important is for us to understand the root and cause factors of </a:t>
            </a:r>
            <a:r>
              <a:rPr lang="en-GB" sz="1800" dirty="0" err="1">
                <a:effectLst/>
                <a:latin typeface="Times New Roman" panose="02020603050405020304" pitchFamily="18" charset="0"/>
                <a:ea typeface="Arial" panose="020B0604020202020204" pitchFamily="34" charset="0"/>
                <a:cs typeface="Times New Roman" panose="02020603050405020304" pitchFamily="18" charset="0"/>
              </a:rPr>
              <a:t>gbv</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As mentioned previously, GBV is deeply rooted in the social and cultural structures, norms and values that govern higher education and society in general, and is often perpetuated by a culture of denial and silence. Gender-based violence is based on an imbalance of power and is carried out with the intention to humiliate and make a person or group of people feel inferior</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Importantly, power imbalances are a central root cause of violence. Also, GBV commonly intersects with other grounds of oppression. As such, GBV and, for example, racialised violence can be closely interconnected. Different grounds of oppression and inequality expose people disproportionately to being subjected to violence. It is therefore paramount to consider the specificity of academia, marked by hierarchical structures that place people at distinctively different levels of power and authority, whereby some enjoy strong statutory protection while others work under precarious contracts and yet others are ‘just’ students.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15</a:t>
            </a:fld>
            <a:endParaRPr lang="en-US"/>
          </a:p>
        </p:txBody>
      </p:sp>
    </p:spTree>
    <p:extLst>
      <p:ext uri="{BB962C8B-B14F-4D97-AF65-F5344CB8AC3E}">
        <p14:creationId xmlns:p14="http://schemas.microsoft.com/office/powerpoint/2010/main" val="41954541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Intersectionality is a concept that describes how different social identities, such as gender, race, ethnicity, class, sexuality, and ability, intersect and interact with one another to shape individuals' experiences and social structures. Intersectionality recognises that these identities are not separate and independent but are interconnected and affect each other in complex ways.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In the context of addressing gender-based violence in academia, intersectionality acknowledges that gender-based violence can disproportionately impact individuals who hold multiple identities.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16</a:t>
            </a:fld>
            <a:endParaRPr lang="en-US"/>
          </a:p>
        </p:txBody>
      </p:sp>
    </p:spTree>
    <p:extLst>
      <p:ext uri="{BB962C8B-B14F-4D97-AF65-F5344CB8AC3E}">
        <p14:creationId xmlns:p14="http://schemas.microsoft.com/office/powerpoint/2010/main" val="32281016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Having said that, before moving further we will move to the next exercise which you will for in sub-groups for 10 minutes.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The goal of this exercise is to examine several instances of gender-based violence presented in brief statements, and then categorize them based on your understanding. This task is not about placing these examples into the 'correct' categories, but rather about recognizing how various forms of violence can manifest differently.</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You will now be assigned in 5 different groups, and you will first have to find your working board in the Miro link sent in the </a:t>
            </a:r>
            <a:r>
              <a:rPr lang="en-GB" sz="1800" dirty="0" err="1">
                <a:effectLst/>
                <a:latin typeface="Times New Roman" panose="02020603050405020304" pitchFamily="18" charset="0"/>
                <a:ea typeface="Calibri" panose="020F0502020204030204" pitchFamily="34" charset="0"/>
                <a:cs typeface="Times New Roman" panose="02020603050405020304" pitchFamily="18" charset="0"/>
              </a:rPr>
              <a:t>chatbox</a:t>
            </a: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 now (the same used as before).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br>
              <a:rPr lang="en-GB" sz="1800" dirty="0">
                <a:effectLst/>
                <a:latin typeface="Times New Roman" panose="02020603050405020304" pitchFamily="18" charset="0"/>
                <a:ea typeface="Calibri" panose="020F0502020204030204" pitchFamily="34" charset="0"/>
                <a:cs typeface="Times New Roman" panose="02020603050405020304" pitchFamily="18" charset="0"/>
              </a:rPr>
            </a:b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Miro link for Exercise 2: </a:t>
            </a:r>
            <a:r>
              <a:rPr lang="en-GB"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rPr>
              <a:t>[link]</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br>
              <a:rPr lang="en-GB" sz="1800" dirty="0">
                <a:effectLst/>
                <a:latin typeface="Times New Roman" panose="02020603050405020304" pitchFamily="18" charset="0"/>
                <a:ea typeface="Calibri" panose="020F0502020204030204" pitchFamily="34" charset="0"/>
                <a:cs typeface="Times New Roman" panose="02020603050405020304" pitchFamily="18" charset="0"/>
              </a:rPr>
            </a:b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And remember that your working board number is the number of your zoom room. If you are in zoom room 2, please find GROUP 2 on the Miro board.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Then, assign one person responsible for moving the sticky notes the category you agreed.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Then, select the first case and start discussing. You will have 10 minutes discuss these case, no need to go through all if not possible.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rPr>
              <a:t>In the </a:t>
            </a:r>
            <a:r>
              <a:rPr lang="en-GB" sz="1800" u="sng" dirty="0" err="1">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rPr>
              <a:t>chatbox</a:t>
            </a:r>
            <a:r>
              <a:rPr lang="en-GB"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rPr>
              <a:t>, you will receive the brief definition of the different forms of GBV. </a:t>
            </a: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 That will assist your discussion.</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gn="just">
              <a:lnSpc>
                <a:spcPct val="107000"/>
              </a:lnSpc>
              <a:spcBef>
                <a:spcPts val="0"/>
              </a:spcBef>
              <a:spcAft>
                <a:spcPts val="0"/>
              </a:spcAft>
            </a:pPr>
            <a:r>
              <a:rPr lang="en-GB"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[Everyone returns in plenary. The trainers capture some reflections / impressions from participants. Did they struggle allocating the cards under different forms? Did they have doubts about whether a story should be considered a GBV example?]</a:t>
            </a:r>
          </a:p>
          <a:p>
            <a:pPr marL="0" marR="0" algn="just">
              <a:lnSpc>
                <a:spcPct val="107000"/>
              </a:lnSpc>
              <a:spcBef>
                <a:spcPts val="0"/>
              </a:spcBef>
              <a:spcAft>
                <a:spcPts val="0"/>
              </a:spcAft>
            </a:pPr>
            <a:endParaRPr lang="en-GB"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0"/>
              </a:spcAft>
            </a:pPr>
            <a:r>
              <a:rPr lang="en-GB" sz="1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 be sent in the </a:t>
            </a:r>
            <a:r>
              <a:rPr lang="en-GB" sz="18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chatbox</a:t>
            </a:r>
            <a:r>
              <a:rPr lang="en-GB" sz="1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Physical violence and abuse refer to the intentional use of physical force against another person or group including kicking, beating, pushing, slapping, shoving, hitting, blocking.</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Sexual violence is any sexual act that is perpetrated against someone's will, including rape, sexual assault, sexual harassment, and sexual coercion. It can have physical, emotional, and psychological consequences for survivors.</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Psychological violence, also known as emotional abuse, involves harmful and intentional behaviours that undermine, manipulate, or control a person's thoughts, feelings, and actions.</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Economic and financial violence and abuse refer to intentional acts or behaviours that result in financial or economic harm to an individual or make them financially dependent. </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Gender harassment refers to unwelcome behaviours, actions or comments that create a hostile or offensive environment and are directed towards an individual or a group based on their sex, gender identity or gender expression.</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Sexual harassment is any form of unwanted verbal, nonverbal, or physical behaviour of a sexual nature, including but not limited to unwanted sexual comments, jokes, innuendos, stalking, sextortion, bullying, sexual invitations, and demands.</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Online violence is a type of violence, abuse, and violation that occurs through the use of information and communication technologies, such as social media, email, text messages, and online forums. It can take many forms, including cyberstalking, cyberbullying, internet-based sexual violence, and the non-consensual distribution of sexual images and text. </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Organisational gender-based violence refers to the manifestation of gender-based violence at the collective, group, and organisational levels of research performing organisations. This can take various forms, such as weak or autocratic management that allows or condones individual gender-based violence or the existence of group/organisational cultures that directly or indirectly promote gender-based violence, including hostile environments and psychological violence.</a:t>
            </a: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17</a:t>
            </a:fld>
            <a:endParaRPr lang="en-US"/>
          </a:p>
        </p:txBody>
      </p:sp>
    </p:spTree>
    <p:extLst>
      <p:ext uri="{BB962C8B-B14F-4D97-AF65-F5344CB8AC3E}">
        <p14:creationId xmlns:p14="http://schemas.microsoft.com/office/powerpoint/2010/main" val="22145357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UniSAFE uses a holistic framework for the analysis, assessment and development of comprehensive policies aimed at ending and addressing gender-based violence, called the 7P model. The seven Ps refer to Policy, Prevalence, Prevention, Protection, Prosecution and internal disciplinary measures, Provision of services and Partnerships. This model thus extends the conventional UN’s and EU’s 3P approach (prevention, protection, prosecution) (UN 2017; EU 2019, 2020), as well as the Council of Europe’s (2011) Istanbul Convention’s 4P approach (prevention, protection, prosecution, policies).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18</a:t>
            </a:fld>
            <a:endParaRPr lang="en-US"/>
          </a:p>
        </p:txBody>
      </p:sp>
    </p:spTree>
    <p:extLst>
      <p:ext uri="{BB962C8B-B14F-4D97-AF65-F5344CB8AC3E}">
        <p14:creationId xmlns:p14="http://schemas.microsoft.com/office/powerpoint/2010/main" val="10984317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Brief definition of 7Ps / each P will be elaborated in the next section with tips and hints for their implementation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Prevalence refers to data and data collection estimating the extent of the gender-based violence for different groups of people, and ideally providing information on different forms of gender-based violence.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Prevention refers to measures to promote changes in the social and cultural patterns of behaviour and attitudes of all members of the institutional community. It addresses the culture and values of the organisation and what it stands for.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Protection aims to ensure the safety and meet the needs of (potential) victims. This includes clear procedures and infrastructure, within each institution, for reporting and supporting people who report gender-based violence, including victims, survivors, bystanders, whistle-blowers, intermediaries etc.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19</a:t>
            </a:fld>
            <a:endParaRPr lang="en-US"/>
          </a:p>
        </p:txBody>
      </p:sp>
    </p:spTree>
    <p:extLst>
      <p:ext uri="{BB962C8B-B14F-4D97-AF65-F5344CB8AC3E}">
        <p14:creationId xmlns:p14="http://schemas.microsoft.com/office/powerpoint/2010/main" val="1007449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Before I start, I’d like to share with you some ground rules for today’s training. </a:t>
            </a:r>
          </a:p>
          <a:p>
            <a:pPr marL="0" marR="0" algn="just">
              <a:lnSpc>
                <a:spcPct val="115000"/>
              </a:lnSpc>
              <a:spcBef>
                <a:spcPts val="0"/>
              </a:spcBef>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US" sz="1800" dirty="0">
                <a:effectLst/>
                <a:latin typeface="Times New Roman" panose="02020603050405020304" pitchFamily="18" charset="0"/>
                <a:ea typeface="Arial" panose="020B0604020202020204" pitchFamily="34" charset="0"/>
                <a:cs typeface="Times New Roman" panose="02020603050405020304" pitchFamily="18" charset="0"/>
              </a:rPr>
              <a:t>Towards the end of our training we will have a Q&amp;A session where we will address your questions therefore feel free to write your questions in the </a:t>
            </a:r>
            <a:r>
              <a:rPr lang="en-US" sz="1800" dirty="0" err="1">
                <a:effectLst/>
                <a:latin typeface="Times New Roman" panose="02020603050405020304" pitchFamily="18" charset="0"/>
                <a:ea typeface="Arial" panose="020B0604020202020204" pitchFamily="34" charset="0"/>
                <a:cs typeface="Times New Roman" panose="02020603050405020304" pitchFamily="18" charset="0"/>
              </a:rPr>
              <a:t>chatbox</a:t>
            </a:r>
            <a:r>
              <a:rPr lang="en-US" sz="1800" dirty="0">
                <a:effectLst/>
                <a:latin typeface="Times New Roman" panose="02020603050405020304" pitchFamily="18" charset="0"/>
                <a:ea typeface="Arial" panose="020B0604020202020204" pitchFamily="34" charset="0"/>
                <a:cs typeface="Times New Roman" panose="02020603050405020304" pitchFamily="18" charset="0"/>
              </a:rPr>
              <a:t> during my presentation. If we cannot address all of your questions, we will follow up with an email and answer any unaddressed question. Make sure you can locate the </a:t>
            </a:r>
            <a:r>
              <a:rPr lang="en-US" sz="1800" dirty="0" err="1">
                <a:effectLst/>
                <a:latin typeface="Times New Roman" panose="02020603050405020304" pitchFamily="18" charset="0"/>
                <a:ea typeface="Arial" panose="020B0604020202020204" pitchFamily="34" charset="0"/>
                <a:cs typeface="Times New Roman" panose="02020603050405020304" pitchFamily="18" charset="0"/>
              </a:rPr>
              <a:t>chatbox</a:t>
            </a:r>
            <a:r>
              <a:rPr lang="en-US" sz="1800" dirty="0">
                <a:effectLst/>
                <a:latin typeface="Times New Roman" panose="02020603050405020304" pitchFamily="18" charset="0"/>
                <a:ea typeface="Arial" panose="020B0604020202020204" pitchFamily="34" charset="0"/>
                <a:cs typeface="Times New Roman" panose="02020603050405020304" pitchFamily="18" charset="0"/>
              </a:rPr>
              <a:t> on your screen. Please keep your questions as concise as possible to ensure that everyone has some time to participate, </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and make sure you come back from the breaks on time. </a:t>
            </a:r>
          </a:p>
          <a:p>
            <a:pPr marL="0" marR="0" algn="just">
              <a:lnSpc>
                <a:spcPct val="115000"/>
              </a:lnSpc>
              <a:spcBef>
                <a:spcPts val="0"/>
              </a:spcBef>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This is a safe place to share your experience confidentially and we will not record any of our discussions today as I mentioned. Confidentiality is really important for us and we would like to ask you to treat others’ experiences with respect. </a:t>
            </a:r>
          </a:p>
          <a:p>
            <a:pPr marL="0" marR="0" algn="just">
              <a:lnSpc>
                <a:spcPct val="115000"/>
              </a:lnSpc>
              <a:spcBef>
                <a:spcPts val="0"/>
              </a:spcBef>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Considering the sensitivity of this topic, it is possible that certain incidents may trigger some participants, therefore we need to have in mind that some of us might be victims, survivors or bystanders of experiences of gender-based violence. It is crucial to have this in mind, therefore in case you wish to leave this session.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If</a:t>
            </a:r>
            <a:r>
              <a:rPr lang="en-GB" sz="1800" i="1" spc="-45"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you</a:t>
            </a:r>
            <a:r>
              <a:rPr lang="en-GB" sz="1800" i="1" spc="-45"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feel</a:t>
            </a:r>
            <a:r>
              <a:rPr lang="en-GB" sz="1800" i="1" spc="-40"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uncomfortable</a:t>
            </a:r>
            <a:r>
              <a:rPr lang="en-GB" sz="1800" i="1" spc="-40"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during</a:t>
            </a:r>
            <a:r>
              <a:rPr lang="en-GB" sz="1800" i="1" spc="-45"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the</a:t>
            </a:r>
            <a:r>
              <a:rPr lang="en-GB" sz="1800" i="1" spc="-40"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training,</a:t>
            </a:r>
            <a:r>
              <a:rPr lang="en-GB" sz="1800" i="1" spc="-40"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you</a:t>
            </a:r>
            <a:r>
              <a:rPr lang="en-GB" sz="1800" i="1" spc="-45"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may</a:t>
            </a:r>
            <a:r>
              <a:rPr lang="en-GB" sz="1800" i="1" spc="-55"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need</a:t>
            </a:r>
            <a:r>
              <a:rPr lang="en-GB" sz="1800" i="1" spc="-45"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to</a:t>
            </a:r>
            <a:r>
              <a:rPr lang="en-GB" sz="1800" i="1" spc="-40"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step</a:t>
            </a:r>
            <a:r>
              <a:rPr lang="en-GB" sz="1800" i="1" spc="-45"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outside</a:t>
            </a:r>
            <a:r>
              <a:rPr lang="en-GB" sz="1800" i="1" spc="-40"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for</a:t>
            </a:r>
            <a:r>
              <a:rPr lang="en-GB" sz="1800" i="1" spc="-35"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a</a:t>
            </a:r>
            <a:r>
              <a:rPr lang="en-GB" sz="1800" i="1" spc="-55"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moment</a:t>
            </a:r>
            <a:r>
              <a:rPr lang="en-GB" sz="1800" i="1" spc="-30"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a:t>
            </a:r>
            <a:r>
              <a:rPr lang="en-GB" sz="1800" i="1" spc="-50"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that</a:t>
            </a:r>
            <a:r>
              <a:rPr lang="en-GB" sz="1800" i="1" spc="-35"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is</a:t>
            </a:r>
            <a:r>
              <a:rPr lang="en-GB" sz="1800" i="1" spc="-50"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fine. You can also to inform me with a short private message, if you find things are becoming uncomfortable</a:t>
            </a:r>
            <a:r>
              <a:rPr lang="en-GB" sz="1800" i="1" spc="-10"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for</a:t>
            </a:r>
            <a:r>
              <a:rPr lang="en-GB" sz="1800" i="1" spc="-20"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you.</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a:t>
            </a:fld>
            <a:endParaRPr lang="en-US"/>
          </a:p>
        </p:txBody>
      </p:sp>
    </p:spTree>
    <p:extLst>
      <p:ext uri="{BB962C8B-B14F-4D97-AF65-F5344CB8AC3E}">
        <p14:creationId xmlns:p14="http://schemas.microsoft.com/office/powerpoint/2010/main" val="15086004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Prosecution and disciplinary measures cover legal proceedings against suspected perpetrators, and related investigative measures and judicial proceedings, including court cases, including criminal and civil offences, as well as internal disciplinary grievance procedures.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Provision of Services refers to the services offered to support victims and their families, offenders, bystanders of gender-based violence and other institutional community members who are affected by it.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20</a:t>
            </a:fld>
            <a:endParaRPr lang="en-US"/>
          </a:p>
        </p:txBody>
      </p:sp>
    </p:spTree>
    <p:extLst>
      <p:ext uri="{BB962C8B-B14F-4D97-AF65-F5344CB8AC3E}">
        <p14:creationId xmlns:p14="http://schemas.microsoft.com/office/powerpoint/2010/main" val="37440538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Partnerships relate to the involvement of relevant actors at all levels, such as governmental agencies, civil society organisations, service providers, trade unions, or staff and student associations. External partnerships complement the available skills, competencies and expertise available within the institution.​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Policies refer to policy frameworks which are the existence of a coherent set of measures with a clear vision and comprehensive strategy that respond to the problems of gender-based violence in an integral and structural way. Policies also refer to policy documents which formalise explicitly and specifically the organisation’s commitment to fight gender-based violence.​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21</a:t>
            </a:fld>
            <a:endParaRPr lang="en-US"/>
          </a:p>
        </p:txBody>
      </p:sp>
    </p:spTree>
    <p:extLst>
      <p:ext uri="{BB962C8B-B14F-4D97-AF65-F5344CB8AC3E}">
        <p14:creationId xmlns:p14="http://schemas.microsoft.com/office/powerpoint/2010/main" val="24336424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b="1" dirty="0">
                <a:effectLst/>
                <a:latin typeface="Times New Roman" panose="02020603050405020304" pitchFamily="18" charset="0"/>
                <a:ea typeface="Arial" panose="020B0604020202020204" pitchFamily="34" charset="0"/>
                <a:cs typeface="Times New Roman" panose="02020603050405020304" pitchFamily="18" charset="0"/>
              </a:rPr>
              <a:t>UniSAFE Toolkit link: </a:t>
            </a:r>
            <a:r>
              <a:rPr lang="en-US" sz="1800" b="1" u="sng" dirty="0">
                <a:solidFill>
                  <a:srgbClr val="0563C1"/>
                </a:solidFill>
                <a:effectLst/>
                <a:latin typeface="Times New Roman" panose="02020603050405020304" pitchFamily="18" charset="0"/>
                <a:ea typeface="Arial" panose="020B0604020202020204" pitchFamily="34" charset="0"/>
                <a:cs typeface="Times New Roman" panose="02020603050405020304" pitchFamily="18" charset="0"/>
                <a:hlinkClick r:id="rId3"/>
              </a:rPr>
              <a:t>www.unisafe-toolkit.eu</a:t>
            </a:r>
            <a:r>
              <a:rPr lang="en-US" sz="1800" b="1" u="sng" dirty="0">
                <a:solidFill>
                  <a:srgbClr val="0563C1"/>
                </a:solidFill>
                <a:effectLst/>
                <a:latin typeface="Times New Roman" panose="02020603050405020304" pitchFamily="18" charset="0"/>
                <a:ea typeface="Arial" panose="020B0604020202020204" pitchFamily="34" charset="0"/>
                <a:cs typeface="Times New Roman" panose="02020603050405020304" pitchFamily="18" charset="0"/>
              </a:rPr>
              <a:t> – the trainer here shares their screen showing the toolkit website. </a:t>
            </a:r>
          </a:p>
          <a:p>
            <a:pPr marL="0" marR="0" algn="just">
              <a:lnSpc>
                <a:spcPct val="115000"/>
              </a:lnSpc>
              <a:spcBef>
                <a:spcPts val="0"/>
              </a:spcBef>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Now I would like to briefly present to you the UniSAFE Toolkit which has been developed to support higher education institutions and research organisations in addressing gender-based violence. The UniSAFE toolkit is based on materials collected and analysed with the specific aim to develop guidance and tools for supporting institutional policy development and practice, along the 7P model.</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On the home page you will find the 9 main tiles with the main sections of this toolkit.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If you scroll down you will find a dedicate page and a video that will help you guide trough the toolkit using convenient shortcuts as you see now (Show navigation page)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If you scroll further down, you will find the emergency contacts and support services list including counselling and </a:t>
            </a:r>
            <a:r>
              <a:rPr lang="en-GB" sz="1800" dirty="0" err="1">
                <a:effectLst/>
                <a:latin typeface="Times New Roman" panose="02020603050405020304" pitchFamily="18" charset="0"/>
                <a:ea typeface="Arial" panose="020B0604020202020204" pitchFamily="34" charset="0"/>
                <a:cs typeface="Times New Roman" panose="02020603050405020304" pitchFamily="18" charset="0"/>
              </a:rPr>
              <a:t>helpines</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listed by country, as developed by UniSAFE.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Going back on top to view the main tiles. The first refer to the Glossary available which offers a comprehensive list of definitions to help readers to understand the meanings of key terms used throughout the toolkit. While this toolkit offers valuable insights and strategies, it recognises that legal and policy frameworks may vary from one nation to another, and variation may be found in the language used in legal and policy documents across different national contexts.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[explain glossary page]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The second tile from the home page refers to facts and figures which present the UniSAFE survey results.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The third tile refers to legal and policy framework in Europe, accompanied by the interactive map of laws and policies addressing gender-based violence which includes national reports, as well as an inventory of institutional policies for inspiration.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Then, th 7P </a:t>
            </a:r>
            <a:r>
              <a:rPr lang="en-GB" sz="1800" dirty="0" err="1">
                <a:effectLst/>
                <a:latin typeface="Times New Roman" panose="02020603050405020304" pitchFamily="18" charset="0"/>
                <a:ea typeface="Arial" panose="020B0604020202020204" pitchFamily="34" charset="0"/>
                <a:cs typeface="Times New Roman" panose="02020603050405020304" pitchFamily="18" charset="0"/>
              </a:rPr>
              <a:t>frmaeowrk</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which you can also access from the main bar on the top, under theory, which provides detail explanation of the theoretical framework behind the 7P model referring to the article published and also provide a definition of the 7ps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Under 7P practice, you will see this page that aims to lead you to the practical side of the 7Ps, where for each of the 7Ps there is dedicated page providing insights on how to approach each P, for example you see here Prevalence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Inspiring practice..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The page of Resources and capacity building materials is a very reach page with materials what can be used for your capacity building efforts. Resources (guides,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Series of training scripts and materials for use by trainers and change agents at higher education institutions and research organisations. These scripts are designed to assist them in providing capacity-building activities to the academic and research community. The training materials provided aim to help trainers and change agents understand the specific context of each training session, including information on the training approach, format, preparation guidance, supporting materials, scripts, templates, and more.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External resources &amp; literature review &amp; external capacity building materials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About this toolkit – download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22</a:t>
            </a:fld>
            <a:endParaRPr lang="en-US"/>
          </a:p>
        </p:txBody>
      </p:sp>
    </p:spTree>
    <p:extLst>
      <p:ext uri="{BB962C8B-B14F-4D97-AF65-F5344CB8AC3E}">
        <p14:creationId xmlns:p14="http://schemas.microsoft.com/office/powerpoint/2010/main" val="35567217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This sections aims to provide more practical tips and advice for each of the 7Ps,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To start with, Prevalence refers to the total number of individuals who have experienced gender-based violence at a particular point in time or within a specified period, expressed as a proportion of the population.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It includes all existing cases, both new and previously existing, during the period of measurement. For example, if a survey in a university finds that 30% of respondents have experienced some form of GBV during their time at the institution, this figure represents the prevalence of GBV in that university.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Incidence refers to the number of new cases of gender-based violence within a specified time period in a population.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Prevalence is focused on collecting data through </a:t>
            </a:r>
            <a:r>
              <a:rPr lang="en-GB" sz="1800" b="1" dirty="0">
                <a:effectLst/>
                <a:latin typeface="Times New Roman" panose="02020603050405020304" pitchFamily="18" charset="0"/>
                <a:ea typeface="Arial" panose="020B0604020202020204" pitchFamily="34" charset="0"/>
                <a:cs typeface="Times New Roman" panose="02020603050405020304" pitchFamily="18" charset="0"/>
              </a:rPr>
              <a:t>specific surveys</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on gender-based violence or through </a:t>
            </a:r>
            <a:r>
              <a:rPr lang="en-GB" sz="1800" b="1" dirty="0">
                <a:effectLst/>
                <a:latin typeface="Times New Roman" panose="02020603050405020304" pitchFamily="18" charset="0"/>
                <a:ea typeface="Arial" panose="020B0604020202020204" pitchFamily="34" charset="0"/>
                <a:cs typeface="Times New Roman" panose="02020603050405020304" pitchFamily="18" charset="0"/>
              </a:rPr>
              <a:t>adding questions to existing institutional surveys</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that are run on a regular basis, in addition to recommendations on how to collect </a:t>
            </a:r>
            <a:r>
              <a:rPr lang="en-GB" sz="1800" b="1" dirty="0">
                <a:effectLst/>
                <a:latin typeface="Times New Roman" panose="02020603050405020304" pitchFamily="18" charset="0"/>
                <a:ea typeface="Arial" panose="020B0604020202020204" pitchFamily="34" charset="0"/>
                <a:cs typeface="Times New Roman" panose="02020603050405020304" pitchFamily="18" charset="0"/>
              </a:rPr>
              <a:t>administrative data</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The questionnaire could include questions on the experiences of different forms of gender-based violence as a survivor, bystander, or perpetrator, as well as the consequences of gender-based violence relating to personal well-being, health, work and studies. Questions can also cover the perception and awareness of institutional policies or available resources and prevention measures against gender-based violence.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Practical tips in regards to the stage of survey design: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In case you are designing a survey on gender-based violence, always consider using existing and validated survey instruments. The toolkit of UniSAFE provides in detail more information on how to design such survey, offering open source examples such as the survey of UniSAFE and questions that you can add in already existing questionnaires .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keep the length of the survey manageable to encourage completion and a high response rate.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Collect only the data that you intend to analyse therefore be critical when choosing questions with open ended answers!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Remember to use clear definitions for the terms you use, for example, when you use phrases "off and on the campus" make sure you provide clear definitions of such terminology. Importantly, when you describe different forms of gender-based violence, describe concrete situations instead of using a specific term such as rape or sexual harassment. Many people who experience rape or sexual harassment do not identify their experiences with that term.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80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Lastly, use gender-inclusive language and do not assume that all of the victims identify as “woman”. Choose “person” instead.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24</a:t>
            </a:fld>
            <a:endParaRPr lang="en-US"/>
          </a:p>
        </p:txBody>
      </p:sp>
    </p:spTree>
    <p:extLst>
      <p:ext uri="{BB962C8B-B14F-4D97-AF65-F5344CB8AC3E}">
        <p14:creationId xmlns:p14="http://schemas.microsoft.com/office/powerpoint/2010/main" val="18508668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More tips and hints regarding the survey implementation stage,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When you share the survey, for data protection use internal channels to control access in case it is an anonymous survey and to ensure that respondents belong to your institution. Avoid sharing the survey link via social media platforms as you cannot know for sure whether the person is a member of your institution or not, if no institutional login is required.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In order to ensure high response rate, send weekly reminders and keep the survey access open to responds for 4 weeks or longer. Victims of violence may decide to respond at a later phase, not necessarily once the survey is disseminated.</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The dissemination of the results to the decision-making bodies is very important. By sharing the results with these groups, they can better understand the scope and severity of gender-based violence in academic contexts, and use this information to develop interventions and policies to prevent and respond to such cases.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b="1" dirty="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Prevalence has additional elements in its dedicated page on the toolkit that refer to research ethics: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Ensure anonymous participation, and do not collect personal information parameters nor any other parameter to identify the specific unit, status of a person.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Such surveys should take a survivor or victim </a:t>
            </a:r>
            <a:r>
              <a:rPr lang="en-GB" sz="1800" dirty="0" err="1">
                <a:effectLst/>
                <a:latin typeface="Times New Roman" panose="02020603050405020304" pitchFamily="18" charset="0"/>
                <a:ea typeface="Arial" panose="020B0604020202020204" pitchFamily="34" charset="0"/>
                <a:cs typeface="Times New Roman" panose="02020603050405020304" pitchFamily="18" charset="0"/>
              </a:rPr>
              <a:t>center</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approached, and protect respondents by re-traumatisation, thus make sure you include trigger warnings in the informed consent form at the beginning , and provide information on available national/regional/organisational helplines throughout the survey, for example, see the UniSAFE collection of national support resources for counselling and helplines.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Under Prevalence page you can find additional communication material and guidance on how you can promote such survey, or present its results. UniSAFE is providing free templates and text all part of the UniSAFE survey open source survey</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26</a:t>
            </a:fld>
            <a:endParaRPr lang="en-US"/>
          </a:p>
        </p:txBody>
      </p:sp>
    </p:spTree>
    <p:extLst>
      <p:ext uri="{BB962C8B-B14F-4D97-AF65-F5344CB8AC3E}">
        <p14:creationId xmlns:p14="http://schemas.microsoft.com/office/powerpoint/2010/main" val="35027369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Prevention refers to measures to promote changes in the social and cultural patterns of behaviour and attitudes of all members of the institutional community. Examples: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 clear </a:t>
            </a:r>
            <a:r>
              <a:rPr lang="en-GB" sz="1800" b="1" dirty="0">
                <a:effectLst/>
                <a:latin typeface="Times New Roman" panose="02020603050405020304" pitchFamily="18" charset="0"/>
                <a:ea typeface="Arial" panose="020B0604020202020204" pitchFamily="34" charset="0"/>
                <a:cs typeface="Times New Roman" panose="02020603050405020304" pitchFamily="18" charset="0"/>
              </a:rPr>
              <a:t>code of conduct</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laying out expected and unwanted behaviour, with a related </a:t>
            </a:r>
            <a:r>
              <a:rPr lang="en-GB" sz="1800" b="1" dirty="0">
                <a:effectLst/>
                <a:latin typeface="Times New Roman" panose="02020603050405020304" pitchFamily="18" charset="0"/>
                <a:ea typeface="Arial" panose="020B0604020202020204" pitchFamily="34" charset="0"/>
                <a:cs typeface="Times New Roman" panose="02020603050405020304" pitchFamily="18" charset="0"/>
              </a:rPr>
              <a:t>protocol</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detailing procedures in case of violation of the code of conduct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Communication and materials for both existing and new staff and students about gender-based violence, its forms and institutional policies in place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Ongoing awareness-raising campaigns (among others on unwanted behaviour and the notion of consent) and training programmes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Improving features and knowledge (e.g. a button to report gender-based violence on online platforms, teachers’ evaluation surveys, lighting on campuses etc.)</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Training and empowerment of bystanders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Integration of issues related to gender-based violence in teaching and research (both content and process)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28</a:t>
            </a:fld>
            <a:endParaRPr lang="en-US"/>
          </a:p>
        </p:txBody>
      </p:sp>
    </p:spTree>
    <p:extLst>
      <p:ext uri="{BB962C8B-B14F-4D97-AF65-F5344CB8AC3E}">
        <p14:creationId xmlns:p14="http://schemas.microsoft.com/office/powerpoint/2010/main" val="10852252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Some tips and hints on this..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In order to ensure the communication of all these, it is very important to engage the communication departments for the implementation of a prevention strategy. Such strategy can be embedded to the institutional communication strategy that will support the institutionalisation of prevention measures. Make sure you engage the communication department in the design and implementation process.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810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Reach the broadest possible audience by sharing information on activities and training opportunities through multiple channels. The institution's main channels (website, social media pages etc.) are important to be utilised.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810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In order to hold perpetrators accountable, ensure that faculty, staff, students, and institutional enforcement services are aware of the gender-based violence policies, codes of conduct, procedures and possible sanctions, as previously mentioned.</a:t>
            </a:r>
          </a:p>
          <a:p>
            <a:pPr marL="0" marR="0" lvl="0" indent="0" algn="just">
              <a:lnSpc>
                <a:spcPct val="115000"/>
              </a:lnSpc>
              <a:spcBef>
                <a:spcPts val="0"/>
              </a:spcBef>
              <a:spcAft>
                <a:spcPts val="0"/>
              </a:spcAft>
              <a:buSzPts val="1000"/>
              <a:buFont typeface="Symbol" panose="05050102010706020507" pitchFamily="18" charset="2"/>
              <a:buNone/>
              <a:tabLst>
                <a:tab pos="457200" algn="l"/>
              </a:tabLst>
            </a:pPr>
            <a:br>
              <a:rPr lang="en-GB" sz="1800" dirty="0">
                <a:effectLst/>
                <a:latin typeface="Times New Roman" panose="02020603050405020304" pitchFamily="18" charset="0"/>
                <a:ea typeface="Calibri" panose="020F0502020204030204" pitchFamily="34" charset="0"/>
                <a:cs typeface="Times New Roman" panose="02020603050405020304" pitchFamily="18" charset="0"/>
              </a:rPr>
            </a:b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When providing information, including helplines, support services and reporting procedures on the website, make it easily accessible for the user. Avoid adding information under sub-categories or hidden under specific pages of departments or offices.</a:t>
            </a: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t>
            </a:r>
            <a:br>
              <a:rPr lang="en-GB" sz="1800" dirty="0">
                <a:effectLst/>
                <a:latin typeface="Times New Roman" panose="02020603050405020304" pitchFamily="18" charset="0"/>
                <a:ea typeface="Calibri" panose="020F0502020204030204" pitchFamily="34" charset="0"/>
                <a:cs typeface="Times New Roman" panose="02020603050405020304" pitchFamily="18" charset="0"/>
              </a:rPr>
            </a:br>
            <a:br>
              <a:rPr lang="en-GB" sz="1800" dirty="0">
                <a:effectLst/>
                <a:latin typeface="Times New Roman" panose="02020603050405020304" pitchFamily="18" charset="0"/>
                <a:ea typeface="Calibri" panose="020F0502020204030204" pitchFamily="34" charset="0"/>
                <a:cs typeface="Times New Roman" panose="02020603050405020304" pitchFamily="18" charset="0"/>
              </a:rPr>
            </a:br>
            <a:r>
              <a:rPr lang="en-GB" sz="1800" dirty="0">
                <a:effectLst/>
                <a:latin typeface="Times New Roman" panose="02020603050405020304" pitchFamily="18" charset="0"/>
                <a:ea typeface="Arial" panose="020B0604020202020204" pitchFamily="34" charset="0"/>
                <a:cs typeface="Times New Roman" panose="02020603050405020304" pitchFamily="18" charset="0"/>
              </a:rPr>
              <a:t>Newcomers, staff and students are an important target group to design specific materials related to the forms of gender-based violence, therefore make sure you design actions tailor made for them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gn="just">
              <a:lnSpc>
                <a:spcPct val="115000"/>
              </a:lnSpc>
              <a:spcBef>
                <a:spcPts val="0"/>
              </a:spcBef>
              <a:spcAft>
                <a:spcPts val="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80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 good practice is to build allies, by identifying individuals (staff and students) who are committed to preventing gender-based violence and who are willing to be part of a prevention working group, responsible for the design and implementation of practices and activities.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29</a:t>
            </a:fld>
            <a:endParaRPr lang="en-US"/>
          </a:p>
        </p:txBody>
      </p:sp>
    </p:spTree>
    <p:extLst>
      <p:ext uri="{BB962C8B-B14F-4D97-AF65-F5344CB8AC3E}">
        <p14:creationId xmlns:p14="http://schemas.microsoft.com/office/powerpoint/2010/main" val="1458385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Consider mandatory sessions on gender-based violence during onboarding training for staff and students, and design (mandatory) training for staff targeting top management and staff members who are promoted, as part of a general training for leadership.</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810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Another good example, is to offer training to students and make it a precondition to participate in other mandatory courses. The certification provided for this training could serve as a prerequisite for enrolment in subsequent courses. In order to make the training engaging and interactive, incorporating elements of gaming can be a useful approach. Additionally, students who attend the training could be awarded ECTS credits to recognise their efforts and incentivise their participation.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07000"/>
              </a:lnSpc>
              <a:spcBef>
                <a:spcPts val="0"/>
              </a:spcBef>
              <a:spcAft>
                <a:spcPts val="0"/>
              </a:spcAft>
            </a:pP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Allocate sufficient budget for awareness-raising campaigns and training programmes.</a:t>
            </a:r>
            <a:br>
              <a:rPr lang="en-GB" sz="1800" dirty="0">
                <a:effectLst/>
                <a:latin typeface="Times New Roman" panose="02020603050405020304" pitchFamily="18" charset="0"/>
                <a:ea typeface="Calibri" panose="020F0502020204030204" pitchFamily="34" charset="0"/>
                <a:cs typeface="Times New Roman" panose="02020603050405020304" pitchFamily="18" charset="0"/>
              </a:rPr>
            </a:b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80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Regularly assess and update all the components of the prevention programme to ensure that it remains relevant and effective in preventing gender-based violence in the workplace.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30</a:t>
            </a:fld>
            <a:endParaRPr lang="en-US"/>
          </a:p>
        </p:txBody>
      </p:sp>
    </p:spTree>
    <p:extLst>
      <p:ext uri="{BB962C8B-B14F-4D97-AF65-F5344CB8AC3E}">
        <p14:creationId xmlns:p14="http://schemas.microsoft.com/office/powerpoint/2010/main" val="26708778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An inspiring practice presented here is coming from the University of Cambridge which offers a set of training materials, services, and tools to students and staff addressing harassment and sexual misconduct.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31</a:t>
            </a:fld>
            <a:endParaRPr lang="en-US"/>
          </a:p>
        </p:txBody>
      </p:sp>
    </p:spTree>
    <p:extLst>
      <p:ext uri="{BB962C8B-B14F-4D97-AF65-F5344CB8AC3E}">
        <p14:creationId xmlns:p14="http://schemas.microsoft.com/office/powerpoint/2010/main" val="27332526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Moving on, University of Geneva designed a guide on sexual harassment that provides material for awareness raising campaigns, description of forms of GBV, survival, and information on the support services offered by the university.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32</a:t>
            </a:fld>
            <a:endParaRPr lang="en-US"/>
          </a:p>
        </p:txBody>
      </p:sp>
    </p:spTree>
    <p:extLst>
      <p:ext uri="{BB962C8B-B14F-4D97-AF65-F5344CB8AC3E}">
        <p14:creationId xmlns:p14="http://schemas.microsoft.com/office/powerpoint/2010/main" val="1927225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 very brief reminder of the objectives of the training today:</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800"/>
              </a:spcAft>
              <a:buFont typeface="Symbol" panose="05050102010706020507" pitchFamily="18" charset="2"/>
              <a:buChar cha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Gain a common understanding of concepts related to gender-based violence and understand its impact in academia.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800"/>
              </a:spcAft>
              <a:buFont typeface="Symbol" panose="05050102010706020507" pitchFamily="18" charset="2"/>
              <a:buChar cha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Demonstrating the existence of this phenomenon in the research field and in the broader specificities of academia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800"/>
              </a:spcAft>
              <a:buFont typeface="Symbol" panose="05050102010706020507" pitchFamily="18" charset="2"/>
              <a:buChar cha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Present the 7 Ps model of UniSAFE (Prevalence, Prevention, Protection, Prosecution, Provision of services, Partnerships and Policies) which represents a holistic approach to address gender-based violence in higher education institutions and research organisations.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800"/>
              </a:spcAft>
              <a:buFont typeface="Symbol" panose="05050102010706020507" pitchFamily="18" charset="2"/>
              <a:buChar cha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Share inspiring practices for setting up and implementing institutional policies to address gender-based violence in academia adopted by European and Member States higher education institutions and research organisations within the framework of the 7 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 very brief introduction to </a:t>
            </a:r>
            <a:r>
              <a:rPr lang="en-GB" sz="1800" dirty="0" err="1">
                <a:effectLst/>
                <a:latin typeface="Times New Roman" panose="02020603050405020304" pitchFamily="18" charset="0"/>
                <a:ea typeface="Arial" panose="020B0604020202020204" pitchFamily="34" charset="0"/>
                <a:cs typeface="Times New Roman" panose="02020603050405020304" pitchFamily="18" charset="0"/>
              </a:rPr>
              <a:t>GenderSAFE</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GS is the follow up project of UniSAFE and it aims to build upon the results and tools developed in UniSAFE, and aims to support research and higher education institutions in setting up comprehensive policies to effectively counter-act gender-based violence.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You can find more about </a:t>
            </a:r>
            <a:r>
              <a:rPr lang="en-GB" sz="1800" dirty="0" err="1">
                <a:effectLst/>
                <a:latin typeface="Times New Roman" panose="02020603050405020304" pitchFamily="18" charset="0"/>
                <a:ea typeface="Arial" panose="020B0604020202020204" pitchFamily="34" charset="0"/>
                <a:cs typeface="Times New Roman" panose="02020603050405020304" pitchFamily="18" charset="0"/>
              </a:rPr>
              <a:t>GenderSAFE</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and its official website which will be shared with you as a follow up of this training.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a:t>
            </a:fld>
            <a:endParaRPr lang="en-US"/>
          </a:p>
        </p:txBody>
      </p:sp>
    </p:spTree>
    <p:extLst>
      <p:ext uri="{BB962C8B-B14F-4D97-AF65-F5344CB8AC3E}">
        <p14:creationId xmlns:p14="http://schemas.microsoft.com/office/powerpoint/2010/main" val="31177623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In addition, UniSAFE has designed a guide, a practical tool for the design of awareness raising campaigns on </a:t>
            </a:r>
            <a:r>
              <a:rPr lang="en-GB" sz="1800" dirty="0" err="1">
                <a:effectLst/>
                <a:latin typeface="Times New Roman" panose="02020603050405020304" pitchFamily="18" charset="0"/>
                <a:ea typeface="Arial" panose="020B0604020202020204" pitchFamily="34" charset="0"/>
                <a:cs typeface="Times New Roman" panose="02020603050405020304" pitchFamily="18" charset="0"/>
              </a:rPr>
              <a:t>gbv</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and it also provide some inspiring practice that can be replicated at your institution.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33</a:t>
            </a:fld>
            <a:endParaRPr lang="en-US"/>
          </a:p>
        </p:txBody>
      </p:sp>
    </p:spTree>
    <p:extLst>
      <p:ext uri="{BB962C8B-B14F-4D97-AF65-F5344CB8AC3E}">
        <p14:creationId xmlns:p14="http://schemas.microsoft.com/office/powerpoint/2010/main" val="38371742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Moving on to protection, protection aims to ensure the safety and meet the needs of (potential) victims. This includes clear procedures and infrastructure within each institution for reporting, and supporting people who report gender-based violence, including victims, survivors, bystanders, whistle-blowers, intermediaries etc.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Protective measures should be designed to avoid (potential) victims and survivors suffer (further) harm, including in the form of retaliation, social exclusion or otherwise.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Protection measures should be activated: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for all types of harmful behaviours,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as soon as the institution is aware of a (potentially) harmful situation,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80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even if no formal complaint has been made, or in case of anonymous reporting.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22860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Adequate protection should be considered and offered with any incident that occurs during activities or on premises that link the university with the victims/survivors, including: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on the organisation’s campus/premises (library, classrooms, car parks, walkways, sports facilities, etc.)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in online environments (e-mail, online working groups or meetings, social networks, learning platforms, etc.)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during a student event (e.g., in a student club bar or during a leisure trip organised by a student association)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80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away from campus, such as during conferences (for example, abroad while attending an international conference) and field research activities (such as for PhD students, mobile researchers).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To this end, a victim-centred approach should be taken to all protective measures.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Remember: Ideally, and whenever possible, the protective measures taken involve the relocation of the (alleged) perpetrator rather than the victim/survivor.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34</a:t>
            </a:fld>
            <a:endParaRPr lang="en-US"/>
          </a:p>
        </p:txBody>
      </p:sp>
    </p:spTree>
    <p:extLst>
      <p:ext uri="{BB962C8B-B14F-4D97-AF65-F5344CB8AC3E}">
        <p14:creationId xmlns:p14="http://schemas.microsoft.com/office/powerpoint/2010/main" val="4119515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Remember: Protection measures are determined on a case-by-case basis, taking into account the unique requirements of each situation and providing a range of potential solutions.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It is good practice to ask the person in question what they need and expect from the institution. Any action taken to protect the person should be based on their needs. A few examples of (precautionary) measures to protect students are to offer the option of transfer to another class, attendance at online classes or changing supervisor.</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Effective reporting provisions must be in place, so that the institution can offer protection when needed. Reporting should be possible through different options: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In person and online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Anonymous or not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Formal or informal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In different languages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Accessible 24 hours a day and 7 days a week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80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Possibility to report to the institution of origin for mobile researchers.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Protection can be decided upon and provided by:</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 specific contact point/person (for example, a designated person in each faculty for students).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 dedicated service, such as a human resources officer for staff.</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800"/>
              </a:spcAft>
              <a:buFont typeface="Symbol" panose="05050102010706020507" pitchFamily="18" charset="2"/>
              <a:buChar cha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An emergency warden or security officer providing immediate protection as first responder (for example, offering a safe space during a student event or another dormitory for the victim to be out of reach of the perpetrator).</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In order to build a safe procedure Institutions should actively and clearly publicise these channels to ensure that they are known by the whole community, as previously mentioned in Prevention.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At this point I believe it is important to refer to the distinction of formal and informal methodologies / anonymous report etc.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GB" sz="1800" b="1" dirty="0">
                <a:effectLst/>
                <a:latin typeface="Times New Roman" panose="02020603050405020304" pitchFamily="18" charset="0"/>
                <a:ea typeface="Arial" panose="020B0604020202020204" pitchFamily="34" charset="0"/>
                <a:cs typeface="Times New Roman" panose="02020603050405020304" pitchFamily="18" charset="0"/>
              </a:rPr>
              <a:t>Formal reporting</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refers to the </a:t>
            </a:r>
            <a:r>
              <a:rPr lang="en-GB" sz="1800" b="1" dirty="0">
                <a:effectLst/>
                <a:latin typeface="Times New Roman" panose="02020603050405020304" pitchFamily="18" charset="0"/>
                <a:ea typeface="Arial" panose="020B0604020202020204" pitchFamily="34" charset="0"/>
                <a:cs typeface="Times New Roman" panose="02020603050405020304" pitchFamily="18" charset="0"/>
              </a:rPr>
              <a:t>structured process of lodging an official complaint</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with </a:t>
            </a:r>
            <a:r>
              <a:rPr lang="en-GB" sz="1800" b="1" dirty="0">
                <a:effectLst/>
                <a:latin typeface="Times New Roman" panose="02020603050405020304" pitchFamily="18" charset="0"/>
                <a:ea typeface="Arial" panose="020B0604020202020204" pitchFamily="34" charset="0"/>
                <a:cs typeface="Times New Roman" panose="02020603050405020304" pitchFamily="18" charset="0"/>
              </a:rPr>
              <a:t>designated services/authorities</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Any member of the university community can file a formal, official report with a designated service.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This can be done either in person or, if available, online via an online reporting system. Once the admissibility of the formal complaint has been confirmed, it results in the initiation of a formal investigation and disciplinary process based on institutional policies.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There may be a different procedure for formal reporting for the students and staff of the institution.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 formal complaint can also be filed with the </a:t>
            </a:r>
            <a:r>
              <a:rPr lang="en-GB" sz="1800" b="1" dirty="0">
                <a:effectLst/>
                <a:latin typeface="Times New Roman" panose="02020603050405020304" pitchFamily="18" charset="0"/>
                <a:ea typeface="Arial" panose="020B0604020202020204" pitchFamily="34" charset="0"/>
                <a:cs typeface="Times New Roman" panose="02020603050405020304" pitchFamily="18" charset="0"/>
              </a:rPr>
              <a:t>law enforcement authorities</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This can be offered as an option to a victim/survivor or bystander, </a:t>
            </a:r>
            <a:r>
              <a:rPr lang="en-GB" sz="1800" b="1" dirty="0">
                <a:effectLst/>
                <a:latin typeface="Times New Roman" panose="02020603050405020304" pitchFamily="18" charset="0"/>
                <a:ea typeface="Arial" panose="020B0604020202020204" pitchFamily="34" charset="0"/>
                <a:cs typeface="Times New Roman" panose="02020603050405020304" pitchFamily="18" charset="0"/>
              </a:rPr>
              <a:t>but it must not be imposed as a way of discouraging formal reporting to the institutional services</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t>
            </a:r>
            <a:r>
              <a:rPr lang="en-GB" sz="180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If the law requires the reporting of (potential) crimes by people who become aware of such a situation, the victim/survivor should be informed of this.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810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GB" sz="1800" b="1" dirty="0">
                <a:effectLst/>
                <a:latin typeface="Times New Roman" panose="02020603050405020304" pitchFamily="18" charset="0"/>
                <a:ea typeface="Arial" panose="020B0604020202020204" pitchFamily="34" charset="0"/>
                <a:cs typeface="Times New Roman" panose="02020603050405020304" pitchFamily="18" charset="0"/>
              </a:rPr>
              <a:t>Informal reporting</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provisions offer persons the opportunity to share their experiences in a less structured way, outside a strictly prescribed protocol and without triggering investigation.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Informal reporting can involve speaking to a trusted advisor, counsellor, or someone in a supportive role within the institution, without necessarily disclosing the details to higher authorities.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It offers a safe space to seek guidance, explore options, and access support services without the immediate pressure of formal action.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Making an informal report does not prevent a person from making a formal complaint later.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800"/>
              </a:spcAft>
              <a:buFont typeface="Symbol" panose="05050102010706020507" pitchFamily="18" charset="2"/>
              <a:buChar cha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An informal reporting system recognises that not all situations require formal action or disciplinary measures. Some cases, however, cannot be solved informally due to the severity of the misconduct or because the difference in hierarchical position between the complainant and the accused is too great… </a:t>
            </a:r>
            <a:r>
              <a:rPr lang="en-GB" sz="1800" dirty="0" err="1">
                <a:effectLst/>
                <a:latin typeface="Times New Roman" panose="02020603050405020304" pitchFamily="18" charset="0"/>
                <a:ea typeface="Arial" panose="020B0604020202020204" pitchFamily="34" charset="0"/>
                <a:cs typeface="Times New Roman" panose="02020603050405020304" pitchFamily="18" charset="0"/>
              </a:rPr>
              <a:t>bt</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we need to make sure that we communicate that to the reporting party.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solidFill>
                  <a:srgbClr val="2F5496"/>
                </a:solidFill>
                <a:effectLst/>
                <a:latin typeface="Times New Roman" panose="02020603050405020304" pitchFamily="18" charset="0"/>
                <a:ea typeface="Arial" panose="020B0604020202020204" pitchFamily="34" charset="0"/>
                <a:cs typeface="Times New Roman" panose="02020603050405020304" pitchFamily="18" charset="0"/>
              </a:rPr>
              <a:t>Importantly, the institution should ensure the option for both formal and informal complaints to be filed confidentially. Confidential reporting makes it possible to protect the individual’s identity, whereby only the service(s) handling the case know the complainant’s identity. This limits what investigative and other steps the institution can take, but a formal, confidential complaint may still serve as evidence in a future case.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solidFill>
                  <a:srgbClr val="2F5496"/>
                </a:solidFill>
                <a:effectLst/>
                <a:latin typeface="Times New Roman" panose="02020603050405020304" pitchFamily="18" charset="0"/>
                <a:ea typeface="Arial" panose="020B0604020202020204" pitchFamily="34" charset="0"/>
                <a:cs typeface="Times New Roman" panose="02020603050405020304" pitchFamily="18" charset="0"/>
              </a:rPr>
              <a:t>It is important that the complainant is aware of what can and cannot be done with confidential reports. Provide clear guidelines, so that both those who report and the professionals who receive the reports know how to act in compliance with the procedures, ensuring confidentiality for the individual reporting (victim/survivor or bystander), as desired.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solidFill>
                  <a:srgbClr val="2F5496"/>
                </a:solidFill>
                <a:effectLst/>
                <a:latin typeface="Times New Roman" panose="02020603050405020304" pitchFamily="18" charset="0"/>
                <a:ea typeface="Arial" panose="020B0604020202020204" pitchFamily="34" charset="0"/>
                <a:cs typeface="Times New Roman" panose="02020603050405020304" pitchFamily="18" charset="0"/>
              </a:rPr>
              <a:t>Offering also anonymous reporting channels, whereby the identity of the complainant is not known to anyone but the complainant, helps to lower barriers to reporting which are, among others, related to fear of retaliation. This encourages both victims and bystanders to come forward, effectively addressing the issue of underreporting. It is essential to clarify that anonymous reporting is an informal reporting mechanism.</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solidFill>
                  <a:srgbClr val="2F5496"/>
                </a:solidFill>
                <a:effectLst/>
                <a:latin typeface="Times New Roman" panose="02020603050405020304" pitchFamily="18" charset="0"/>
                <a:ea typeface="Arial" panose="020B0604020202020204" pitchFamily="34" charset="0"/>
                <a:cs typeface="Times New Roman" panose="02020603050405020304" pitchFamily="18" charset="0"/>
              </a:rPr>
              <a:t>It should be made clear that follow-up on individual anonymous reports is not possible, but the information gathered is still valuable for the institution to gain a better understanding of the prevalence of different types of gender-based violence and which groups are most affected. By analysing patterns that emerge from the data, the institution can become more aware of potential issues and take steps to address them.</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35</a:t>
            </a:fld>
            <a:endParaRPr lang="en-US"/>
          </a:p>
        </p:txBody>
      </p:sp>
    </p:spTree>
    <p:extLst>
      <p:ext uri="{BB962C8B-B14F-4D97-AF65-F5344CB8AC3E}">
        <p14:creationId xmlns:p14="http://schemas.microsoft.com/office/powerpoint/2010/main" val="20127672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Some tips and hints for protection... </a:t>
            </a:r>
            <a:r>
              <a:rPr lang="en-GB" sz="1800" dirty="0">
                <a:solidFill>
                  <a:srgbClr val="808080"/>
                </a:solidFill>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In order to give victims a sense of safety and protection, which reduced their fear of reprisal, have settings and procedures that allow for a quick response. Act before escalation of inadequate behaviours. And...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810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Avoid procedures that require the manager or supervisor to be contacted first as this can make it difficult for a victim to report or seek support.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810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US" sz="1800" dirty="0">
                <a:effectLst/>
                <a:latin typeface="Times New Roman" panose="02020603050405020304" pitchFamily="18" charset="0"/>
                <a:ea typeface="Arial" panose="020B0604020202020204" pitchFamily="34" charset="0"/>
                <a:cs typeface="Times New Roman" panose="02020603050405020304" pitchFamily="18" charset="0"/>
              </a:rPr>
              <a:t>Avoid “warnings” in spaces for reporting incidents, that false allegations are punishable under criminal law as the effect of such explicit mention may be dissuasive and make victims fearful of reporting.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810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Encourage reporting by providing complete information on possible sanctions against perpetrators to give a clear signal of the importance and value of reporting all incidents.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810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For online violence (social networks, online teaching, e-mail, etc), systems should be in place to flag incidents and get support.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810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It is good practice to foresee emergency funding to allow traveling expenses, in incidents that occur during field trips and conferences.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US" sz="1800" dirty="0">
                <a:solidFill>
                  <a:srgbClr val="808080"/>
                </a:solidFill>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36</a:t>
            </a:fld>
            <a:endParaRPr lang="en-US"/>
          </a:p>
        </p:txBody>
      </p:sp>
    </p:spTree>
    <p:extLst>
      <p:ext uri="{BB962C8B-B14F-4D97-AF65-F5344CB8AC3E}">
        <p14:creationId xmlns:p14="http://schemas.microsoft.com/office/powerpoint/2010/main" val="500857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CHAT is an online risk assessment and monitoring screening tool. Via the user portal, the organisation can share a concise questionnaire with (a group of) employees. They complete it anonymously. The report then gives insight into the bottlenecks and helps the organisation to map its social climate, assess and address risks. CHAT thus forms the basis for dialogue (a 'chat') on cross-border behaviour as a step towards an action plan.  </a:t>
            </a:r>
            <a:r>
              <a:rPr lang="en-GB" sz="1800" dirty="0">
                <a:solidFill>
                  <a:srgbClr val="808080"/>
                </a:solidFill>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37</a:t>
            </a:fld>
            <a:endParaRPr lang="en-US"/>
          </a:p>
        </p:txBody>
      </p:sp>
    </p:spTree>
    <p:extLst>
      <p:ext uri="{BB962C8B-B14F-4D97-AF65-F5344CB8AC3E}">
        <p14:creationId xmlns:p14="http://schemas.microsoft.com/office/powerpoint/2010/main" val="19585146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Speakout</a:t>
            </a:r>
            <a:r>
              <a:rPr lang="en-GB" sz="18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is an online, anonymous reporting tool to disclose incidents of bullying, cyberbullying, harassment, discrimination, hate crime, coercive behaviour/control, stalking, assault, sexual harassment, sexual assault and rape. This tool of the University of Duplin, helps to find relevant support and highlights formal reporting options, both within the University and with external agencies.</a:t>
            </a:r>
            <a:r>
              <a:rPr lang="en-GB" sz="1800" dirty="0">
                <a:solidFill>
                  <a:srgbClr val="808080"/>
                </a:solidFill>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38</a:t>
            </a:fld>
            <a:endParaRPr lang="en-US"/>
          </a:p>
        </p:txBody>
      </p:sp>
    </p:spTree>
    <p:extLst>
      <p:ext uri="{BB962C8B-B14F-4D97-AF65-F5344CB8AC3E}">
        <p14:creationId xmlns:p14="http://schemas.microsoft.com/office/powerpoint/2010/main" val="12433421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r>
              <a:rPr lang="en-GB" sz="1800" dirty="0">
                <a:solidFill>
                  <a:srgbClr val="000000"/>
                </a:solidFill>
                <a:effectLst/>
                <a:latin typeface="Times New Roman" panose="02020603050405020304" pitchFamily="18" charset="0"/>
                <a:ea typeface="Times New Roman" panose="02020603050405020304" pitchFamily="18" charset="0"/>
              </a:rPr>
              <a:t>Prosecution refers specifically to the handling of cases of gender-based violence by the institution, investigative actions, disciplinary procedures and sanctions for perpetrators, as relevant. In some cases, it may also involve judicial proceedings, including court cases, for criminal and civil offences. </a:t>
            </a:r>
            <a:endParaRPr lang="en-GB" sz="1800" dirty="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US" sz="1800" dirty="0">
                <a:effectLst/>
                <a:latin typeface="Times New Roman" panose="02020603050405020304" pitchFamily="18" charset="0"/>
                <a:ea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GB" sz="1800" dirty="0">
                <a:solidFill>
                  <a:srgbClr val="000000"/>
                </a:solidFill>
                <a:effectLst/>
                <a:latin typeface="Times New Roman" panose="02020603050405020304" pitchFamily="18" charset="0"/>
                <a:ea typeface="Times New Roman" panose="02020603050405020304" pitchFamily="18" charset="0"/>
              </a:rPr>
              <a:t>There are some elements that should be considered: </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GB" sz="1800" dirty="0">
                <a:effectLst/>
                <a:latin typeface="Times New Roman" panose="02020603050405020304" pitchFamily="18" charset="0"/>
                <a:ea typeface="Times New Roman" panose="02020603050405020304" pitchFamily="18" charset="0"/>
              </a:rPr>
              <a:t>​</a:t>
            </a: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dirty="0">
                <a:solidFill>
                  <a:srgbClr val="000000"/>
                </a:solidFill>
                <a:effectLst/>
                <a:latin typeface="Times New Roman" panose="02020603050405020304" pitchFamily="18" charset="0"/>
                <a:ea typeface="Times New Roman" panose="02020603050405020304" pitchFamily="18" charset="0"/>
              </a:rPr>
              <a:t>It is important to implement clear, accessible and transparent procedures for handling incidents and complaints and </a:t>
            </a:r>
            <a:r>
              <a:rPr lang="en-GB" sz="1800" i="1" dirty="0">
                <a:solidFill>
                  <a:srgbClr val="000000"/>
                </a:solidFill>
                <a:effectLst/>
                <a:latin typeface="Times New Roman" panose="02020603050405020304" pitchFamily="18" charset="0"/>
                <a:ea typeface="Times New Roman" panose="02020603050405020304" pitchFamily="18" charset="0"/>
              </a:rPr>
              <a:t>that</a:t>
            </a:r>
            <a:r>
              <a:rPr lang="en-GB" sz="1800" dirty="0">
                <a:solidFill>
                  <a:srgbClr val="000000"/>
                </a:solidFill>
                <a:effectLst/>
                <a:latin typeface="Times New Roman" panose="02020603050405020304" pitchFamily="18" charset="0"/>
                <a:ea typeface="Times New Roman" panose="02020603050405020304" pitchFamily="18" charset="0"/>
              </a:rPr>
              <a:t> requires..</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dirty="0">
                <a:solidFill>
                  <a:srgbClr val="000000"/>
                </a:solidFill>
                <a:effectLst/>
                <a:latin typeface="Times New Roman" panose="02020603050405020304" pitchFamily="18" charset="0"/>
                <a:ea typeface="Times New Roman" panose="02020603050405020304" pitchFamily="18" charset="0"/>
              </a:rPr>
              <a:t>…reasonable timelines between complaint, investigation and decision/sanction. </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dirty="0">
                <a:solidFill>
                  <a:srgbClr val="000000"/>
                </a:solidFill>
                <a:effectLst/>
                <a:latin typeface="Times New Roman" panose="02020603050405020304" pitchFamily="18" charset="0"/>
                <a:ea typeface="Times New Roman" panose="02020603050405020304" pitchFamily="18" charset="0"/>
              </a:rPr>
              <a:t>Mainstreaming a victim-centred, trauma-informed and gender-responsive approach to prosecution procedures, and hence provision of specific training on such approach for those involved in the procedures. </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dirty="0">
                <a:solidFill>
                  <a:srgbClr val="000000"/>
                </a:solidFill>
                <a:effectLst/>
                <a:latin typeface="Times New Roman" panose="02020603050405020304" pitchFamily="18" charset="0"/>
                <a:ea typeface="Times New Roman" panose="02020603050405020304" pitchFamily="18" charset="0"/>
              </a:rPr>
              <a:t>Ensuring effective communication with the victim/survivor, perpetrator and bystanders throughout each step of the process.  </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US" sz="1800" dirty="0">
                <a:solidFill>
                  <a:srgbClr val="000000"/>
                </a:solidFill>
                <a:effectLst/>
                <a:latin typeface="Times New Roman" panose="02020603050405020304" pitchFamily="18" charset="0"/>
                <a:ea typeface="Times New Roman" panose="02020603050405020304" pitchFamily="18" charset="0"/>
              </a:rPr>
              <a:t>But we also need to consider e</a:t>
            </a:r>
            <a:r>
              <a:rPr lang="en-GB" sz="1800" dirty="0">
                <a:solidFill>
                  <a:srgbClr val="000000"/>
                </a:solidFill>
                <a:effectLst/>
                <a:latin typeface="Times New Roman" panose="02020603050405020304" pitchFamily="18" charset="0"/>
                <a:ea typeface="Times New Roman" panose="02020603050405020304" pitchFamily="18" charset="0"/>
              </a:rPr>
              <a:t>stablishing distinct disciplinary procedures for both staff and students. </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dirty="0">
                <a:solidFill>
                  <a:srgbClr val="000000"/>
                </a:solidFill>
                <a:effectLst/>
                <a:latin typeface="Times New Roman" panose="02020603050405020304" pitchFamily="18" charset="0"/>
                <a:ea typeface="Times New Roman" panose="02020603050405020304" pitchFamily="18" charset="0"/>
              </a:rPr>
              <a:t>An important element refers to the defining criteria for the composition of the investigation and disciplinary committees. </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dirty="0">
                <a:solidFill>
                  <a:srgbClr val="000000"/>
                </a:solidFill>
                <a:effectLst/>
                <a:latin typeface="Times New Roman" panose="02020603050405020304" pitchFamily="18" charset="0"/>
                <a:ea typeface="Times New Roman" panose="02020603050405020304" pitchFamily="18" charset="0"/>
              </a:rPr>
              <a:t>Imposing proportionate, appropriate and equitable sanctions as the result of the investigation and disciplinary process. </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tabLst>
                <a:tab pos="628650" algn="l"/>
              </a:tabLst>
            </a:pPr>
            <a:r>
              <a:rPr lang="en-US" sz="1800" dirty="0">
                <a:effectLst/>
                <a:latin typeface="Times New Roman" panose="02020603050405020304" pitchFamily="18" charset="0"/>
                <a:ea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40</a:t>
            </a:fld>
            <a:endParaRPr lang="en-US"/>
          </a:p>
        </p:txBody>
      </p:sp>
    </p:spTree>
    <p:extLst>
      <p:ext uri="{BB962C8B-B14F-4D97-AF65-F5344CB8AC3E}">
        <p14:creationId xmlns:p14="http://schemas.microsoft.com/office/powerpoint/2010/main" val="37798449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tabLst>
                <a:tab pos="628650" algn="l"/>
              </a:tabLst>
            </a:pPr>
            <a:r>
              <a:rPr lang="en-US" sz="1800" b="1" dirty="0">
                <a:effectLst/>
                <a:latin typeface="Times New Roman" panose="02020603050405020304" pitchFamily="18" charset="0"/>
                <a:ea typeface="Times New Roman" panose="02020603050405020304" pitchFamily="18" charset="0"/>
              </a:rPr>
              <a:t>NOTES: This slide has animations included!</a:t>
            </a:r>
          </a:p>
          <a:p>
            <a:pPr marL="0" marR="0" algn="just" fontAlgn="base">
              <a:spcBef>
                <a:spcPts val="0"/>
              </a:spcBef>
              <a:spcAft>
                <a:spcPts val="0"/>
              </a:spcAft>
              <a:tabLst>
                <a:tab pos="628650" algn="l"/>
              </a:tabLst>
            </a:pPr>
            <a:br>
              <a:rPr lang="en-US" sz="1800" dirty="0">
                <a:effectLst/>
                <a:latin typeface="Times New Roman" panose="02020603050405020304" pitchFamily="18" charset="0"/>
                <a:ea typeface="Times New Roman" panose="02020603050405020304" pitchFamily="18" charset="0"/>
              </a:rPr>
            </a:br>
            <a:r>
              <a:rPr lang="en-US" sz="1800" dirty="0">
                <a:effectLst/>
                <a:latin typeface="Times New Roman" panose="02020603050405020304" pitchFamily="18" charset="0"/>
                <a:ea typeface="Times New Roman" panose="02020603050405020304" pitchFamily="18" charset="0"/>
              </a:rPr>
              <a:t>A few points on good practice standards related to prosecution procedures is first to ensure…</a:t>
            </a:r>
            <a:endParaRPr lang="en-GB" sz="1800" dirty="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tabLst>
                <a:tab pos="628650" algn="l"/>
              </a:tabLst>
            </a:pPr>
            <a:r>
              <a:rPr lang="en-US" sz="1800" dirty="0">
                <a:effectLst/>
                <a:latin typeface="Times New Roman" panose="02020603050405020304" pitchFamily="18" charset="0"/>
                <a:ea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dirty="0">
                <a:effectLst/>
                <a:latin typeface="Times New Roman" panose="02020603050405020304" pitchFamily="18" charset="0"/>
                <a:ea typeface="Times New Roman" panose="02020603050405020304" pitchFamily="18" charset="0"/>
              </a:rPr>
              <a:t>Internal procedures address gender-based violence separately from general disciplinary rules and procedures. Gender-based violence is not to be treated in the same way as, for example, plagiarism;</a:t>
            </a: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dirty="0">
                <a:effectLst/>
                <a:latin typeface="Times New Roman" panose="02020603050405020304" pitchFamily="18" charset="0"/>
                <a:ea typeface="Times New Roman" panose="02020603050405020304" pitchFamily="18" charset="0"/>
              </a:rPr>
              <a:t>Informal and formal disciplinary procedures are clearly set out, including information on the types of disciplinary action or sanctions (such as verbal or written warning, suspension, dismissal, perpetrator treatment/counselling or ongoing supervision);</a:t>
            </a: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dirty="0">
                <a:effectLst/>
                <a:latin typeface="Times New Roman" panose="02020603050405020304" pitchFamily="18" charset="0"/>
                <a:ea typeface="Times New Roman" panose="02020603050405020304" pitchFamily="18" charset="0"/>
              </a:rPr>
              <a:t>Clear information is provided on what can serve as evidence considering different forms of gender-based violence. Ensure a low threshold to start a formal investigation;</a:t>
            </a:r>
          </a:p>
          <a:p>
            <a:r>
              <a:rPr lang="en-GB" sz="1800" dirty="0">
                <a:effectLst/>
                <a:latin typeface="Times New Roman" panose="02020603050405020304" pitchFamily="18" charset="0"/>
                <a:ea typeface="Times New Roman" panose="02020603050405020304" pitchFamily="18" charset="0"/>
              </a:rPr>
              <a:t>The organisation does not advocate joint meetings with the parties “to clarify the situation”, external mediation or “conciliation” procedures. </a:t>
            </a:r>
          </a:p>
          <a:p>
            <a:endParaRPr lang="en-GB" sz="1800" dirty="0">
              <a:effectLst/>
              <a:latin typeface="Times New Roman" panose="02020603050405020304" pitchFamily="18" charset="0"/>
            </a:endParaRPr>
          </a:p>
          <a:p>
            <a:pPr marL="0" marR="0">
              <a:lnSpc>
                <a:spcPct val="107000"/>
              </a:lnSpc>
              <a:spcBef>
                <a:spcPts val="0"/>
              </a:spcBef>
              <a:spcAft>
                <a:spcPts val="800"/>
              </a:spcAft>
            </a:pPr>
            <a:r>
              <a:rPr lang="en-GB" sz="1800" dirty="0">
                <a:effectLst/>
                <a:latin typeface="Times New Roman" panose="02020603050405020304" pitchFamily="18" charset="0"/>
                <a:ea typeface="Times New Roman" panose="02020603050405020304" pitchFamily="18" charset="0"/>
                <a:cs typeface="Times New Roman" panose="02020603050405020304" pitchFamily="18" charset="0"/>
              </a:rPr>
              <a:t>Now related to investigation measures, some important standards are related to: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GB" sz="1800" dirty="0">
                <a:effectLst/>
                <a:latin typeface="Times New Roman" panose="02020603050405020304" pitchFamily="18" charset="0"/>
                <a:ea typeface="Times New Roman" panose="02020603050405020304" pitchFamily="18" charset="0"/>
                <a:cs typeface="Times New Roman" panose="02020603050405020304" pitchFamily="18" charset="0"/>
              </a:rPr>
              <a:t>Investigation is initiated upon a formal complaint or when there are consistent indications of serious suspicions. Consider informal or anonymous reports to evaluate circumstances, context, and conduct of the (alleged) perpetrator to determine the need for further investigation, protective and preventive actions.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Investigations and procedures are pursued even if the victim/survivor or alleged perpetrator has left the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organisation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Good practice standards related to internal disciplinary procedures and sanctions: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Times New Roman" panose="02020603050405020304" pitchFamily="18" charset="0"/>
                <a:cs typeface="Times New Roman" panose="02020603050405020304" pitchFamily="18" charset="0"/>
              </a:rPr>
              <a:t>The main idea behind disciplinary action is to correct behaviour, which does not necessarily involve sanctions. However, the ability to impose sanctions on perpetrators regardless of their status is essential;</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Times New Roman" panose="02020603050405020304" pitchFamily="18" charset="0"/>
                <a:cs typeface="Times New Roman" panose="02020603050405020304" pitchFamily="18" charset="0"/>
              </a:rPr>
              <a:t>Internal disciplinary measures should be independent of the victim/survivor’s decision to report the incident to the police or judicial authorities. If the law obliges the reporting of (impending) crimes by professionals who become aware of such a situation, the victim/survivor must be informed about it.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fontAlgn="base">
              <a:spcBef>
                <a:spcPts val="0"/>
              </a:spcBef>
              <a:spcAft>
                <a:spcPts val="0"/>
              </a:spcAft>
              <a:tabLst>
                <a:tab pos="628650" algn="l"/>
              </a:tabLst>
            </a:pPr>
            <a:r>
              <a:rPr lang="en-US" sz="1800" dirty="0">
                <a:effectLst/>
                <a:latin typeface="Times New Roman" panose="02020603050405020304" pitchFamily="18" charset="0"/>
                <a:ea typeface="Times New Roman" panose="02020603050405020304" pitchFamily="18" charset="0"/>
              </a:rPr>
              <a:t>Additional points related to good practice standards are included under the dedicated page on Prosecution on the UniSAFE toolkit. </a:t>
            </a:r>
            <a:endParaRPr lang="en-GB" sz="1800" dirty="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tabLst>
                <a:tab pos="628650" algn="l"/>
              </a:tabLst>
            </a:pPr>
            <a:r>
              <a:rPr lang="en-US" sz="1800" dirty="0">
                <a:effectLst/>
                <a:latin typeface="Times New Roman" panose="02020603050405020304" pitchFamily="18" charset="0"/>
                <a:ea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tabLst>
                <a:tab pos="628650" algn="l"/>
              </a:tabLst>
            </a:pPr>
            <a:r>
              <a:rPr lang="en-US" sz="1800" dirty="0">
                <a:effectLst/>
                <a:latin typeface="Times New Roman" panose="02020603050405020304" pitchFamily="18" charset="0"/>
                <a:ea typeface="Times New Roman" panose="02020603050405020304" pitchFamily="18" charset="0"/>
              </a:rPr>
              <a:t>We also encourage you to read the protocol guidelines developed by </a:t>
            </a:r>
            <a:r>
              <a:rPr lang="en-US" sz="1800" dirty="0" err="1">
                <a:effectLst/>
                <a:latin typeface="Times New Roman" panose="02020603050405020304" pitchFamily="18" charset="0"/>
                <a:ea typeface="Times New Roman" panose="02020603050405020304" pitchFamily="18" charset="0"/>
              </a:rPr>
              <a:t>UniSAFe</a:t>
            </a:r>
            <a:r>
              <a:rPr lang="en-US" sz="1800" dirty="0">
                <a:effectLst/>
                <a:latin typeface="Times New Roman" panose="02020603050405020304" pitchFamily="18" charset="0"/>
                <a:ea typeface="Times New Roman" panose="02020603050405020304" pitchFamily="18" charset="0"/>
              </a:rPr>
              <a:t>, in case you are interested in learning more about prosecution, investigation, disciplinary procedures and sanctions.</a:t>
            </a:r>
            <a:endParaRPr lang="en-GB" sz="1800" dirty="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tabLst>
                <a:tab pos="628650" algn="l"/>
              </a:tabLst>
            </a:pPr>
            <a:r>
              <a:rPr lang="en-US" sz="1800" dirty="0">
                <a:effectLst/>
                <a:latin typeface="Times New Roman" panose="02020603050405020304" pitchFamily="18" charset="0"/>
                <a:ea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41</a:t>
            </a:fld>
            <a:endParaRPr lang="en-US"/>
          </a:p>
        </p:txBody>
      </p:sp>
    </p:spTree>
    <p:extLst>
      <p:ext uri="{BB962C8B-B14F-4D97-AF65-F5344CB8AC3E}">
        <p14:creationId xmlns:p14="http://schemas.microsoft.com/office/powerpoint/2010/main" val="7108187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r>
              <a:rPr lang="en-GB" sz="1800" dirty="0">
                <a:solidFill>
                  <a:srgbClr val="000000"/>
                </a:solidFill>
                <a:effectLst/>
                <a:latin typeface="Times New Roman" panose="02020603050405020304" pitchFamily="18" charset="0"/>
                <a:ea typeface="Times New Roman" panose="02020603050405020304" pitchFamily="18" charset="0"/>
              </a:rPr>
              <a:t>When it comes to investigation measures some tips and hints, </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Explore the establishment of a specific external body for investigating incidents, potentially shared with other similar institutions in the region or country. </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Consider modifying and adapting the duties of the accused person (if staff) or their access to some certain parts of the campus (if a student), such as offering online courses for the duration of the investigation. </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Ensure that a psychologist is involved in the interpretation of facts reported by the victim/survivor and the perpetrator.</a:t>
            </a:r>
            <a:endParaRPr lang="en-GB" sz="1800" dirty="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GB" sz="1800" dirty="0">
                <a:effectLst/>
                <a:latin typeface="Times New Roman" panose="02020603050405020304" pitchFamily="18" charset="0"/>
                <a:ea typeface="Times New Roman" panose="02020603050405020304" pitchFamily="18" charset="0"/>
              </a:rPr>
              <a:t>​</a:t>
            </a:r>
          </a:p>
          <a:p>
            <a:pPr marL="0" marR="0" algn="just" fontAlgn="base">
              <a:spcBef>
                <a:spcPts val="0"/>
              </a:spcBef>
              <a:spcAft>
                <a:spcPts val="0"/>
              </a:spcAft>
            </a:pPr>
            <a:r>
              <a:rPr lang="en-GB" sz="1800" dirty="0">
                <a:solidFill>
                  <a:srgbClr val="000000"/>
                </a:solidFill>
                <a:effectLst/>
                <a:latin typeface="Times New Roman" panose="02020603050405020304" pitchFamily="18" charset="0"/>
                <a:ea typeface="Times New Roman" panose="02020603050405020304" pitchFamily="18" charset="0"/>
              </a:rPr>
              <a:t>Regarding internal disciplinary procedures and sanctions, some tips and hints are to: </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Times New Roman" panose="02020603050405020304" pitchFamily="18" charset="0"/>
              </a:rPr>
              <a:t>Implement monitoring mechanisms for investigations and sanctions to demonstrate a consistent approach in holding perpetrators accountable, ensuring that “high value” scholars or senior managers are not protected or given special treatment.  </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effectLst/>
                <a:latin typeface="Times New Roman" panose="02020603050405020304" pitchFamily="18" charset="0"/>
                <a:ea typeface="Times New Roman" panose="02020603050405020304" pitchFamily="18" charset="0"/>
              </a:rPr>
              <a:t>To help avoid that a perpetrator re-offends elsewhere, consider recording severe forms of transgressive behaviours such as power abuse and scientific and ethical misconduct. Penalties for such misconduct may include publishing the outcomes of disciplinary procedures, so that other or future employers can be made aware.  </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Do not make parties sign a non-disclosure agreement as part of resolving a complaint. Non-disclosure agreements (NDAs) can prevent victim/survivors from speaking openly about their experiences and hindering the disclosure of important information. NDAs can contribute to a culture of secrecy which creates an environment where misconduct can go unnoticed or is even condoned. </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42</a:t>
            </a:fld>
            <a:endParaRPr lang="en-US"/>
          </a:p>
        </p:txBody>
      </p:sp>
    </p:spTree>
    <p:extLst>
      <p:ext uri="{BB962C8B-B14F-4D97-AF65-F5344CB8AC3E}">
        <p14:creationId xmlns:p14="http://schemas.microsoft.com/office/powerpoint/2010/main" val="7385440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Times New Roman" panose="02020603050405020304" pitchFamily="18" charset="0"/>
              </a:rPr>
              <a:t>​</a:t>
            </a:r>
            <a:r>
              <a:rPr lang="en-US" sz="1800" dirty="0">
                <a:solidFill>
                  <a:srgbClr val="000000"/>
                </a:solidFill>
                <a:effectLst/>
                <a:latin typeface="Times New Roman" panose="02020603050405020304" pitchFamily="18" charset="0"/>
                <a:ea typeface="Times New Roman" panose="02020603050405020304" pitchFamily="18" charset="0"/>
              </a:rPr>
              <a:t>At the Central European University, the possibility exists of collective complaints. Procedures allow </a:t>
            </a:r>
            <a:r>
              <a:rPr lang="en-GB" sz="1800" dirty="0">
                <a:solidFill>
                  <a:srgbClr val="000000"/>
                </a:solidFill>
                <a:effectLst/>
                <a:latin typeface="Times New Roman" panose="02020603050405020304" pitchFamily="18" charset="0"/>
                <a:ea typeface="Times New Roman" panose="02020603050405020304" pitchFamily="18" charset="0"/>
              </a:rPr>
              <a:t>organisations recognised as being representative of a community, such as the Trade Union, Student Union or Work Councils, to bring an informal or formal complaint in representation of a group of individuals whose allegations</a:t>
            </a:r>
            <a:r>
              <a:rPr lang="en-US" sz="1800" dirty="0">
                <a:solidFill>
                  <a:srgbClr val="000000"/>
                </a:solidFill>
                <a:effectLst/>
                <a:latin typeface="Times New Roman" panose="02020603050405020304" pitchFamily="18" charset="0"/>
                <a:ea typeface="Times New Roman" panose="02020603050405020304" pitchFamily="18" charset="0"/>
              </a:rPr>
              <a:t> relate to the same set of factual circumstances or the same Respondent. This may only be done with the express prior consent of those individuals being represented. The specific format for such representation shall be elaborated by way of a separate policy, developed by the Ombudspeople Network and Disciplinary Committee in consultation with the Gender Equality Officer, Trade Union, Students Union and other relevant CEU representative bodies. </a:t>
            </a:r>
            <a:r>
              <a:rPr lang="en-GB" sz="1800" dirty="0">
                <a:solidFill>
                  <a:srgbClr val="000000"/>
                </a:solidFill>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43</a:t>
            </a:fld>
            <a:endParaRPr lang="en-US"/>
          </a:p>
        </p:txBody>
      </p:sp>
    </p:spTree>
    <p:extLst>
      <p:ext uri="{BB962C8B-B14F-4D97-AF65-F5344CB8AC3E}">
        <p14:creationId xmlns:p14="http://schemas.microsoft.com/office/powerpoint/2010/main" val="2097720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The programme of the day is as follows: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We start with </a:t>
            </a:r>
            <a:r>
              <a:rPr lang="en-US" sz="1800" dirty="0">
                <a:effectLst/>
                <a:latin typeface="Times New Roman" panose="02020603050405020304" pitchFamily="18" charset="0"/>
                <a:ea typeface="Arial" panose="020B0604020202020204" pitchFamily="34" charset="0"/>
                <a:cs typeface="Times New Roman" panose="02020603050405020304" pitchFamily="18" charset="0"/>
              </a:rPr>
              <a:t>having some of </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you sharing your expectations from today’s training and then we will dive into understanding gender-based violence, presenting some important facts and figures from UniSAFE survey. Then, we will run our first exercise, on the categorisation of the forms of gender-based violence, and then present the UniSAFE 7P conceptual framework alongside with the toolkit developed.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Following a 10 minute break, the focus of the rest of the day will be on presenting more in detailed each P from the 7P framework, along with some tips and hints, and inspiring practices for each P.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a:t>
            </a:fld>
            <a:endParaRPr lang="en-US"/>
          </a:p>
        </p:txBody>
      </p:sp>
    </p:spTree>
    <p:extLst>
      <p:ext uri="{BB962C8B-B14F-4D97-AF65-F5344CB8AC3E}">
        <p14:creationId xmlns:p14="http://schemas.microsoft.com/office/powerpoint/2010/main" val="29523336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r>
              <a:rPr lang="en-GB" sz="1800" dirty="0">
                <a:solidFill>
                  <a:srgbClr val="000000"/>
                </a:solidFill>
                <a:effectLst/>
                <a:latin typeface="Times New Roman" panose="02020603050405020304" pitchFamily="18" charset="0"/>
                <a:ea typeface="Times New Roman" panose="02020603050405020304" pitchFamily="18" charset="0"/>
              </a:rPr>
              <a:t>Provision of Services refers to the services offered to support victims/survivors, families, perpetrators, bystanders of gender-based violence and community members affected by it. Provision of Services refers to the professionals who provide the services (e.g., those involved in specialised training) and the existing tools (e.g., guidelines, learning materials) to assist in better addressing the needs of the target groups. Provision of services overlaps with other Ps, notably Protection, Prosecution and Partnerships..</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GB" sz="1800" dirty="0">
                <a:effectLst/>
                <a:latin typeface="Times New Roman" panose="02020603050405020304" pitchFamily="18" charset="0"/>
                <a:ea typeface="Times New Roman" panose="02020603050405020304" pitchFamily="18" charset="0"/>
              </a:rPr>
              <a:t>​</a:t>
            </a:r>
          </a:p>
          <a:p>
            <a:pPr marL="0" marR="0" algn="just" fontAlgn="base">
              <a:spcBef>
                <a:spcPts val="0"/>
              </a:spcBef>
              <a:spcAft>
                <a:spcPts val="0"/>
              </a:spcAft>
            </a:pPr>
            <a:r>
              <a:rPr lang="en-GB" sz="1800" dirty="0">
                <a:solidFill>
                  <a:srgbClr val="000000"/>
                </a:solidFill>
                <a:effectLst/>
                <a:latin typeface="Times New Roman" panose="02020603050405020304" pitchFamily="18" charset="0"/>
                <a:ea typeface="Times New Roman" panose="02020603050405020304" pitchFamily="18" charset="0"/>
              </a:rPr>
              <a:t>Some tips and hints for the Provision of services:</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For the effective provision of services and immediate support, a centralised unit within the institution  is responsible for overseeing the services offered. Such unit can serve as ‘hub’ or ‘dispatching unit’.</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If the institution has more than one main campus, ensure that at least one first responder is available in all sites.</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Services should be equipped and capable to address all forms of gender-based violence.</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Offer an easily accessible booking system for appointments with the service staff, for in-person or virtual meetings, and </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When incidents are reported anonymously, remember to provide information for all the services available.</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The provision of any type of service should be available regardless of the timeframe of the incident (for example, in case of reporting incidents months after they happened).</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44</a:t>
            </a:fld>
            <a:endParaRPr lang="en-US"/>
          </a:p>
        </p:txBody>
      </p:sp>
    </p:spTree>
    <p:extLst>
      <p:ext uri="{BB962C8B-B14F-4D97-AF65-F5344CB8AC3E}">
        <p14:creationId xmlns:p14="http://schemas.microsoft.com/office/powerpoint/2010/main" val="6875023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Offer psychological support to contact persons, whistle blowers and bystanders, acknowledging the importance of addressing secondary trauma and caring for their mental health.</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Provide first aid guidance on the unit’s and institutional website in case of an incident happening outside working hours. </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In addition to information for bystander intervention practices, provide a short guide for friends of victims/survivors on how they can act as supporters. Find a good example </a:t>
            </a:r>
            <a:r>
              <a:rPr lang="en-GB" sz="1800" dirty="0">
                <a:solidFill>
                  <a:srgbClr val="5352F5"/>
                </a:solidFill>
                <a:effectLst/>
                <a:latin typeface="Times New Roman" panose="02020603050405020304" pitchFamily="18" charset="0"/>
                <a:ea typeface="Times New Roman" panose="02020603050405020304" pitchFamily="18" charset="0"/>
                <a:hlinkClick r:id="rId3"/>
              </a:rPr>
              <a:t>here</a:t>
            </a:r>
            <a:r>
              <a:rPr lang="en-GB" sz="1800" dirty="0">
                <a:solidFill>
                  <a:srgbClr val="000000"/>
                </a:solidFill>
                <a:effectLst/>
                <a:latin typeface="Times New Roman" panose="02020603050405020304" pitchFamily="18" charset="0"/>
                <a:ea typeface="Times New Roman" panose="02020603050405020304" pitchFamily="18" charset="0"/>
              </a:rPr>
              <a:t>, offered by the University of the West of Scotland.</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The provision of mediation services is controversial, as it can be retraumatising for victims/survivors to be confronted with their perpetrator. Mediation should never be mandatory but can be offered as an option. In any case, the needs and expectations of the victim/complainant should prevail, no pressure should be exercised to steer the victim towards mediation and both parties should be on an equal footing (see </a:t>
            </a:r>
            <a:r>
              <a:rPr lang="en-GB" sz="1800" dirty="0">
                <a:solidFill>
                  <a:srgbClr val="5352F5"/>
                </a:solidFill>
                <a:effectLst/>
                <a:latin typeface="Times New Roman" panose="02020603050405020304" pitchFamily="18" charset="0"/>
                <a:ea typeface="Times New Roman" panose="02020603050405020304" pitchFamily="18" charset="0"/>
                <a:hlinkClick r:id="rId4"/>
              </a:rPr>
              <a:t>Protection Tips and Hints</a:t>
            </a:r>
            <a:r>
              <a:rPr lang="en-GB" sz="1800" dirty="0">
                <a:solidFill>
                  <a:srgbClr val="000000"/>
                </a:solidFill>
                <a:effectLst/>
                <a:latin typeface="Times New Roman" panose="02020603050405020304" pitchFamily="18" charset="0"/>
                <a:ea typeface="Times New Roman" panose="02020603050405020304" pitchFamily="18" charset="0"/>
              </a:rPr>
              <a:t>). An option may be to have each party be assisted by a distinct counsellor and that these counsellors bilaterally exchange towards a mediated solution.  </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br>
              <a:rPr lang="en-GB" sz="1800" dirty="0">
                <a:effectLst/>
                <a:latin typeface="Calibri" panose="020F0502020204030204" pitchFamily="34" charset="0"/>
                <a:ea typeface="Calibri" panose="020F0502020204030204" pitchFamily="34" charset="0"/>
                <a:cs typeface="Times New Roman" panose="02020603050405020304" pitchFamily="18" charset="0"/>
              </a:rPr>
            </a:b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45</a:t>
            </a:fld>
            <a:endParaRPr lang="en-US"/>
          </a:p>
        </p:txBody>
      </p:sp>
    </p:spTree>
    <p:extLst>
      <p:ext uri="{BB962C8B-B14F-4D97-AF65-F5344CB8AC3E}">
        <p14:creationId xmlns:p14="http://schemas.microsoft.com/office/powerpoint/2010/main" val="591095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The support centre run by the University of Dundee offers various services including the Chaplaincy Centre and Nightline. The Chaplaincy Centre is a safe space open to any student and staff member from any religion, offering a library, quiet rooms and meeting areas, free of charge. Nightline is a confidential listening and information service run by students for students. The line is run by trained volunteer students and the users can get in touch with them for listening support.</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457200" marR="0" algn="just" fontAlgn="base">
              <a:spcBef>
                <a:spcPts val="0"/>
              </a:spcBef>
              <a:spcAft>
                <a:spcPts val="0"/>
              </a:spcAft>
            </a:pPr>
            <a:r>
              <a:rPr lang="en-GB" sz="1800" dirty="0">
                <a:effectLst/>
                <a:latin typeface="Times New Roman" panose="02020603050405020304" pitchFamily="18" charset="0"/>
                <a:ea typeface="Times New Roman" panose="02020603050405020304" pitchFamily="18" charset="0"/>
              </a:rPr>
              <a:t> </a:t>
            </a: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46</a:t>
            </a:fld>
            <a:endParaRPr lang="en-US"/>
          </a:p>
        </p:txBody>
      </p:sp>
    </p:spTree>
    <p:extLst>
      <p:ext uri="{BB962C8B-B14F-4D97-AF65-F5344CB8AC3E}">
        <p14:creationId xmlns:p14="http://schemas.microsoft.com/office/powerpoint/2010/main" val="7848645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fontAlgn="base">
              <a:spcBef>
                <a:spcPts val="0"/>
              </a:spcBef>
              <a:spcAft>
                <a:spcPts val="0"/>
              </a:spcAft>
              <a:buSzPts val="1000"/>
              <a:buFont typeface="Symbol" panose="05050102010706020507" pitchFamily="18" charset="2"/>
              <a:buNone/>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A inspiring practice for Provision of services...</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0" marR="0" lvl="0" indent="0" algn="just" fontAlgn="base">
              <a:spcBef>
                <a:spcPts val="0"/>
              </a:spcBef>
              <a:spcAft>
                <a:spcPts val="0"/>
              </a:spcAft>
              <a:buSzPts val="1000"/>
              <a:buFont typeface="Symbol" panose="05050102010706020507" pitchFamily="18" charset="2"/>
              <a:buNone/>
              <a:tabLst>
                <a:tab pos="457200" algn="l"/>
              </a:tabLst>
            </a:pPr>
            <a:br>
              <a:rPr lang="en-US" sz="1800" dirty="0">
                <a:effectLst/>
                <a:latin typeface="Times New Roman" panose="02020603050405020304" pitchFamily="18" charset="0"/>
                <a:ea typeface="Times New Roman" panose="02020603050405020304" pitchFamily="18" charset="0"/>
              </a:rPr>
            </a:br>
            <a:r>
              <a:rPr lang="en-GB" sz="1800" dirty="0">
                <a:solidFill>
                  <a:srgbClr val="000000"/>
                </a:solidFill>
                <a:effectLst/>
                <a:latin typeface="Times New Roman" panose="02020603050405020304" pitchFamily="18" charset="0"/>
                <a:ea typeface="Times New Roman" panose="02020603050405020304" pitchFamily="18" charset="0"/>
              </a:rPr>
              <a:t>The University of Bologna offers services to a wide range of university stakeholders, The services include: online support programmes; initial orientation and basic information on the legal aspects and on the most appropriate ways to contact the competent authorities; liaison with the network of services and specialised local associations for handling more complex situations that require a multidisciplinary intervention and different professional figures. The help-desk is coordinated by the Equity, Diversity and Inclusion office which offers an intersectional range of services and support.  </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47</a:t>
            </a:fld>
            <a:endParaRPr lang="en-US"/>
          </a:p>
        </p:txBody>
      </p:sp>
    </p:spTree>
    <p:extLst>
      <p:ext uri="{BB962C8B-B14F-4D97-AF65-F5344CB8AC3E}">
        <p14:creationId xmlns:p14="http://schemas.microsoft.com/office/powerpoint/2010/main" val="27857199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r>
              <a:rPr lang="en-GB" sz="1800" dirty="0">
                <a:solidFill>
                  <a:srgbClr val="000000"/>
                </a:solidFill>
                <a:effectLst/>
                <a:latin typeface="Times New Roman" panose="02020603050405020304" pitchFamily="18" charset="0"/>
                <a:ea typeface="Times New Roman" panose="02020603050405020304" pitchFamily="18" charset="0"/>
              </a:rPr>
              <a:t>Partnerships relate to the involvement of relevant actors at all levels, such as governmental agencies, civil society organisations, service providers, trade unions, or staff and student associations. External partnerships complement the available skills, competencies and expertise available within the institution. </a:t>
            </a:r>
            <a:endParaRPr lang="en-GB" sz="1800" dirty="0">
              <a:effectLst/>
              <a:latin typeface="Times New Roman" panose="02020603050405020304" pitchFamily="18" charset="0"/>
              <a:ea typeface="Times New Roman" panose="02020603050405020304" pitchFamily="18" charset="0"/>
            </a:endParaRPr>
          </a:p>
          <a:p>
            <a:pPr marL="0" marR="0" algn="just" fontAlgn="base"/>
            <a:r>
              <a:rPr lang="en-GB" sz="1800" dirty="0">
                <a:solidFill>
                  <a:srgbClr val="000000"/>
                </a:solidFill>
                <a:effectLst/>
                <a:latin typeface="Times New Roman" panose="02020603050405020304" pitchFamily="18" charset="0"/>
                <a:ea typeface="Times New Roman" panose="02020603050405020304" pitchFamily="18" charset="0"/>
              </a:rPr>
              <a:t>In the context of research-performing organisations, examples of external partnerships can consist of:</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Partnerships with local and national governmental agencies, including legal, police and criminal justice organisations. These partnerships can, among other things, improve the provision of counselling and legal assistance;</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Partnerships with civil society organisations and From the design of policies to the implementation of specific measures, these partnerships could help in organising joint initiatives, events, awareness-raising campaigns, training programmes on gender-based violence etc.;</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Partnerships with student groups and associations to engage students from several higher education institutions and research organisations in prevention efforts and create a supportive environment for those who experience gender-based violence;</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Partnerships with local community and healthcare organisations to coordinate services and provide support to people who experience gender-based violence, such as shelters, healthcare clinics and advocacy groups;</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Collaboration with the private sector for the provision of specific expertise, such as training or for the creation of specific tools and resources to prevent gender-based violence (e.g. development of digital tools to connect students with support services, panic buttons, etc.);</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Partnerships with other higher education institutions and research organisations for mutual learning and the exchange of good practices and resources.</a:t>
            </a:r>
            <a:endParaRPr lang="en-GB" sz="1800" dirty="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GB" sz="1800" dirty="0">
                <a:solidFill>
                  <a:srgbClr val="000000"/>
                </a:solidFill>
                <a:effectLst/>
                <a:latin typeface="Times New Roman" panose="02020603050405020304" pitchFamily="18" charset="0"/>
                <a:ea typeface="Times New Roman" panose="02020603050405020304" pitchFamily="18" charset="0"/>
              </a:rPr>
              <a:t>Partnerships are a way to strengthen and complement initiatives and expertise available within the organisation and can contribute to any of the Ps in the 7P framework.</a:t>
            </a:r>
            <a:endParaRPr lang="en-GB" sz="1800" dirty="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GB" sz="1800" dirty="0">
                <a:solidFill>
                  <a:srgbClr val="000000"/>
                </a:solidFill>
                <a:effectLst/>
                <a:latin typeface="Times New Roman" panose="02020603050405020304" pitchFamily="18" charset="0"/>
                <a:ea typeface="Times New Roman" panose="02020603050405020304" pitchFamily="18" charset="0"/>
              </a:rPr>
              <a:t>More information on how to approach provision of service can be found on the specific page on the toolkit but for now let’s review some of the tips and hints.</a:t>
            </a:r>
            <a:endParaRPr lang="en-GB" sz="1800" dirty="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GB" sz="1800" dirty="0">
                <a:solidFill>
                  <a:srgbClr val="000000"/>
                </a:solidFill>
                <a:effectLst/>
                <a:latin typeface="Times New Roman" panose="02020603050405020304" pitchFamily="18" charset="0"/>
                <a:ea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48</a:t>
            </a:fld>
            <a:endParaRPr lang="en-US"/>
          </a:p>
        </p:txBody>
      </p:sp>
    </p:spTree>
    <p:extLst>
      <p:ext uri="{BB962C8B-B14F-4D97-AF65-F5344CB8AC3E}">
        <p14:creationId xmlns:p14="http://schemas.microsoft.com/office/powerpoint/2010/main" val="2225340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r>
              <a:rPr lang="en-GB" sz="1800" dirty="0">
                <a:effectLst/>
                <a:latin typeface="Times New Roman" panose="02020603050405020304" pitchFamily="18" charset="0"/>
                <a:ea typeface="Times New Roman" panose="02020603050405020304" pitchFamily="18" charset="0"/>
              </a:rPr>
              <a:t>​</a:t>
            </a:r>
            <a:r>
              <a:rPr lang="en-GB" sz="1800" dirty="0">
                <a:solidFill>
                  <a:srgbClr val="000000"/>
                </a:solidFill>
                <a:effectLst/>
                <a:latin typeface="Times New Roman" panose="02020603050405020304" pitchFamily="18" charset="0"/>
                <a:ea typeface="Times New Roman" panose="02020603050405020304" pitchFamily="18" charset="0"/>
              </a:rPr>
              <a:t>Some tips and hints for partnership...</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Participation in EU/international projects such as UniSAFE or international events and activities. You may start by looking within your European projects and funding office at your university (e.g. EU project office) to identify any potential groups and partners for collaboration. </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Leverage any funding opportunities to support the partnerships. This can include grants, research funding, corporate sponsorships, and individual donations.</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Informal networks are an encouraging factor of partnerships, highlighting the importance of having good relations with key actors, and networks with professors and aware agents inside the organisation. </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Avoid as much as possible that the important work on gender-based violence is done by voluntary and unpaid individuals within your organisation. Rather, this work should be embedded in the task descriptions of relevant staff. If volunteers are involved, it is paramount to acknowledge their efforts.</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External partnerships can be mobilised to different degrees: either to allow for the provision of services on behalf of an under-resourced responsible unit, or as an important support.</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GB" sz="1800" dirty="0">
                <a:effectLst/>
                <a:latin typeface="Times New Roman" panose="02020603050405020304" pitchFamily="18" charset="0"/>
                <a:ea typeface="Times New Roman" panose="02020603050405020304" pitchFamily="18" charset="0"/>
              </a:rPr>
              <a:t>​</a:t>
            </a: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49</a:t>
            </a:fld>
            <a:endParaRPr lang="en-US"/>
          </a:p>
        </p:txBody>
      </p:sp>
    </p:spTree>
    <p:extLst>
      <p:ext uri="{BB962C8B-B14F-4D97-AF65-F5344CB8AC3E}">
        <p14:creationId xmlns:p14="http://schemas.microsoft.com/office/powerpoint/2010/main" val="42608189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An inspiring practice for partnerships is “Ask for Angela is a programme that has been implemented in several university campuses and other public spaces to help prevent and respond to incidents of sexual harassment and gender-based violence. The programme provides a discreet way for individuals who feel unsafe or uncomfortable to ask for help from staff members, using a code word, without drawing attention to themselves or escalating the situation.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50</a:t>
            </a:fld>
            <a:endParaRPr lang="en-US"/>
          </a:p>
        </p:txBody>
      </p:sp>
    </p:spTree>
    <p:extLst>
      <p:ext uri="{BB962C8B-B14F-4D97-AF65-F5344CB8AC3E}">
        <p14:creationId xmlns:p14="http://schemas.microsoft.com/office/powerpoint/2010/main" val="7014072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a:t>
            </a:r>
            <a:r>
              <a:rPr lang="en-GB" sz="1800" dirty="0">
                <a:solidFill>
                  <a:srgbClr val="5352F5"/>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hlinkClick r:id="rId3"/>
              </a:rPr>
              <a:t>Why we did not report </a:t>
            </a:r>
            <a:r>
              <a:rPr lang="en-GB" sz="1800" dirty="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“originally came as a student initiative at Charles University in Prague with </a:t>
            </a:r>
            <a:r>
              <a:rPr lang="en-GB" sz="1800" dirty="0">
                <a:solidFill>
                  <a:srgbClr val="5352F5"/>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hlinkClick r:id="rId4"/>
              </a:rPr>
              <a:t>online </a:t>
            </a:r>
            <a:r>
              <a:rPr lang="en-GB" sz="1800" dirty="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and offline posters with anonymised cases - presented e.g. at the Faculty of Philosophy as an exhibition or in the University cultural centre accompanied by panel discussions inspired by the US </a:t>
            </a:r>
            <a:r>
              <a:rPr lang="en-GB" sz="1800" dirty="0">
                <a:solidFill>
                  <a:srgbClr val="5352F5"/>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hlinkClick r:id="rId5"/>
              </a:rPr>
              <a:t>why I did not report movement</a:t>
            </a:r>
            <a:r>
              <a:rPr lang="en-GB" sz="1800" dirty="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 a method like this could be used by the institutional department/ombudsperson in collaboration with student associations to raise awareness about gender-based violence and also direct survivors to places where they can receive help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51</a:t>
            </a:fld>
            <a:endParaRPr lang="en-US"/>
          </a:p>
        </p:txBody>
      </p:sp>
    </p:spTree>
    <p:extLst>
      <p:ext uri="{BB962C8B-B14F-4D97-AF65-F5344CB8AC3E}">
        <p14:creationId xmlns:p14="http://schemas.microsoft.com/office/powerpoint/2010/main" val="2643527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r>
              <a:rPr lang="en-GB" sz="1800" dirty="0">
                <a:solidFill>
                  <a:srgbClr val="000000"/>
                </a:solidFill>
                <a:effectLst/>
                <a:latin typeface="Times New Roman" panose="02020603050405020304" pitchFamily="18" charset="0"/>
                <a:ea typeface="Times New Roman" panose="02020603050405020304" pitchFamily="18" charset="0"/>
              </a:rPr>
              <a:t>Policies cover a) policy frameworks, which refer to a coherent set of measures with a clear vision and comprehensive strategy that respond to the incidents of gender-based violence in an integral and structured way, and b) policy documents which formalise explicitly and specifically the organisation's commitment to ending gender-based violence. </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GB" sz="1800" dirty="0">
                <a:effectLst/>
                <a:latin typeface="Times New Roman" panose="02020603050405020304" pitchFamily="18" charset="0"/>
                <a:ea typeface="Times New Roman" panose="02020603050405020304" pitchFamily="18" charset="0"/>
              </a:rPr>
              <a:t>​</a:t>
            </a:r>
          </a:p>
          <a:p>
            <a:pPr marL="0" marR="0" algn="just" fontAlgn="base">
              <a:spcBef>
                <a:spcPts val="0"/>
              </a:spcBef>
              <a:spcAft>
                <a:spcPts val="0"/>
              </a:spcAft>
            </a:pPr>
            <a:r>
              <a:rPr lang="en-GB" sz="1800" dirty="0">
                <a:solidFill>
                  <a:srgbClr val="000000"/>
                </a:solidFill>
                <a:effectLst/>
                <a:latin typeface="Times New Roman" panose="02020603050405020304" pitchFamily="18" charset="0"/>
                <a:ea typeface="Times New Roman" panose="02020603050405020304" pitchFamily="18" charset="0"/>
              </a:rPr>
              <a:t>Policies can take different forms, such as protocols, action plans, informative or explanatory documents, strategies, regulations, procedures, directives and may include definitions of the different forms of gender-based violence, codes of conduct, procedures for reporting and responding to incidents of gender-based violence, prevention measures, support services, training programmes, collaborations, evaluation and timelines, etc. A holistic policy document addresses all 7Ps. </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52</a:t>
            </a:fld>
            <a:endParaRPr lang="en-US"/>
          </a:p>
        </p:txBody>
      </p:sp>
    </p:spTree>
    <p:extLst>
      <p:ext uri="{BB962C8B-B14F-4D97-AF65-F5344CB8AC3E}">
        <p14:creationId xmlns:p14="http://schemas.microsoft.com/office/powerpoint/2010/main" val="2123804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r>
              <a:rPr lang="en-US" sz="1800" dirty="0">
                <a:effectLst/>
                <a:latin typeface="Times New Roman" panose="02020603050405020304" pitchFamily="18" charset="0"/>
                <a:ea typeface="Times New Roman" panose="02020603050405020304" pitchFamily="18" charset="0"/>
              </a:rPr>
              <a:t>Setting up effective policies to address gender-based violence requires a comprehensive approach involving key elements and steps. Different ways exist to start a policy addressing gender-based violence. Here are some practical suggestions on how to set up well-functioning policies include the review of existing legal background and policies. </a:t>
            </a:r>
            <a:endParaRPr lang="en-GB" sz="1800" dirty="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US" sz="1800" dirty="0">
                <a:effectLst/>
                <a:latin typeface="Times New Roman" panose="02020603050405020304" pitchFamily="18" charset="0"/>
                <a:ea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GB" sz="1800" dirty="0">
                <a:effectLst/>
                <a:latin typeface="Times New Roman" panose="02020603050405020304" pitchFamily="18" charset="0"/>
                <a:ea typeface="Times New Roman" panose="02020603050405020304" pitchFamily="18" charset="0"/>
              </a:rPr>
              <a:t>The institutional policies must align with any regional, national and/or European legal framework. Start by investigating the legal background at the national and European levels. At the European level, there are legal frameworks and policies that provide guidance on preventing and responding to gender-based violence. For example, the Council of Europe’s Convention on Preventing and Combating Violence against Women and Domestic Violence (known as the Istanbul Convention) provides a comprehensive legal framework for preventing and responding to gender-based violence and requires Member States to take measures to prevent violence, protect victims, and prosecute perpetrators. </a:t>
            </a:r>
          </a:p>
          <a:p>
            <a:pPr marL="0" marR="0" algn="just" fontAlgn="base">
              <a:spcBef>
                <a:spcPts val="0"/>
              </a:spcBef>
              <a:spcAft>
                <a:spcPts val="0"/>
              </a:spcAft>
            </a:pPr>
            <a:r>
              <a:rPr lang="en-GB" sz="1800" dirty="0">
                <a:effectLst/>
                <a:latin typeface="Times New Roman" panose="02020603050405020304" pitchFamily="18" charset="0"/>
                <a:ea typeface="Times New Roman" panose="02020603050405020304" pitchFamily="18" charset="0"/>
              </a:rPr>
              <a:t> </a:t>
            </a:r>
          </a:p>
          <a:p>
            <a:pPr marL="0" marR="0" algn="just" fontAlgn="base">
              <a:spcBef>
                <a:spcPts val="0"/>
              </a:spcBef>
              <a:spcAft>
                <a:spcPts val="0"/>
              </a:spcAft>
            </a:pPr>
            <a:r>
              <a:rPr lang="en-GB" sz="1800" dirty="0">
                <a:effectLst/>
                <a:latin typeface="Times New Roman" panose="02020603050405020304" pitchFamily="18" charset="0"/>
                <a:ea typeface="Times New Roman" panose="02020603050405020304" pitchFamily="18" charset="0"/>
              </a:rPr>
              <a:t>UniSAFE has published an interactive map of laws and policies addressing gender-based violence which includes national reports, as well as an inventory of institutional policies for inspiration.</a:t>
            </a:r>
          </a:p>
          <a:p>
            <a:pPr marL="0" marR="0" algn="just" fontAlgn="base">
              <a:spcBef>
                <a:spcPts val="0"/>
              </a:spcBef>
              <a:spcAft>
                <a:spcPts val="0"/>
              </a:spcAft>
            </a:pPr>
            <a:r>
              <a:rPr lang="en-GB" sz="1800" dirty="0">
                <a:effectLst/>
                <a:latin typeface="Times New Roman" panose="02020603050405020304" pitchFamily="18" charset="0"/>
                <a:ea typeface="Times New Roman" panose="02020603050405020304" pitchFamily="18" charset="0"/>
              </a:rPr>
              <a:t> </a:t>
            </a:r>
          </a:p>
          <a:p>
            <a:pPr marL="0" marR="0" algn="just" fontAlgn="base">
              <a:spcBef>
                <a:spcPts val="0"/>
              </a:spcBef>
              <a:spcAft>
                <a:spcPts val="0"/>
              </a:spcAft>
            </a:pPr>
            <a:r>
              <a:rPr lang="en-GB" sz="1800" dirty="0">
                <a:effectLst/>
                <a:latin typeface="Times New Roman" panose="02020603050405020304" pitchFamily="18" charset="0"/>
                <a:ea typeface="Times New Roman" panose="02020603050405020304" pitchFamily="18" charset="0"/>
              </a:rPr>
              <a:t>Another item is the institutional context and internal assessment.</a:t>
            </a:r>
          </a:p>
          <a:p>
            <a:pPr marL="0" marR="0" algn="just" fontAlgn="base">
              <a:spcBef>
                <a:spcPts val="0"/>
              </a:spcBef>
              <a:spcAft>
                <a:spcPts val="0"/>
              </a:spcAft>
            </a:pPr>
            <a:r>
              <a:rPr lang="en-GB" sz="1800" dirty="0">
                <a:effectLst/>
                <a:latin typeface="Times New Roman" panose="02020603050405020304" pitchFamily="18" charset="0"/>
                <a:ea typeface="Times New Roman" panose="02020603050405020304" pitchFamily="18" charset="0"/>
              </a:rPr>
              <a:t> </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Having a good understanding of the institutional context is important, as it can affect the implementation of the policies. This includes the organisational structure, governance, culture, and resources. An internal assessment can help identify potential challenges or resistances to implementation, and determine how to address them. </a:t>
            </a:r>
          </a:p>
          <a:p>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fontAlgn="base"/>
            <a:r>
              <a:rPr lang="en-GB" sz="1800" dirty="0">
                <a:effectLst/>
                <a:latin typeface="Times New Roman" panose="02020603050405020304" pitchFamily="18" charset="0"/>
                <a:ea typeface="Times New Roman" panose="02020603050405020304" pitchFamily="18" charset="0"/>
              </a:rPr>
              <a:t>​ Stakeholders</a:t>
            </a:r>
          </a:p>
          <a:p>
            <a:pPr marL="0" marR="0" algn="just" fontAlgn="base">
              <a:spcBef>
                <a:spcPts val="0"/>
              </a:spcBef>
              <a:spcAft>
                <a:spcPts val="0"/>
              </a:spcAft>
            </a:pPr>
            <a:r>
              <a:rPr lang="en-GB" sz="1800" dirty="0">
                <a:effectLst/>
                <a:latin typeface="Times New Roman" panose="02020603050405020304" pitchFamily="18" charset="0"/>
                <a:ea typeface="Times New Roman" panose="02020603050405020304" pitchFamily="18" charset="0"/>
              </a:rPr>
              <a:t>To ensure that the policy meets the organisation’s needs, defining and co-creating measures with stakeholders (such as students, researchers, faculty, staff, top and middle management and decision makers) is key to grasping the specific context and tailoring the policy to the community. This step will help identify the needs of the different institutional communities and groups to ensure an inclusive approach. It will also help promote transparency and accountability in policy design and implementation.</a:t>
            </a:r>
          </a:p>
          <a:p>
            <a:pPr marL="0" marR="0" algn="just" fontAlgn="base">
              <a:spcBef>
                <a:spcPts val="0"/>
              </a:spcBef>
              <a:spcAft>
                <a:spcPts val="0"/>
              </a:spcAft>
            </a:pPr>
            <a:r>
              <a:rPr lang="en-GB" sz="1800" dirty="0">
                <a:effectLst/>
                <a:latin typeface="Times New Roman" panose="02020603050405020304" pitchFamily="18" charset="0"/>
                <a:ea typeface="Times New Roman" panose="02020603050405020304" pitchFamily="18" charset="0"/>
              </a:rPr>
              <a:t> </a:t>
            </a:r>
          </a:p>
          <a:p>
            <a:pPr marL="0" marR="0" algn="just" fontAlgn="base">
              <a:spcBef>
                <a:spcPts val="0"/>
              </a:spcBef>
              <a:spcAft>
                <a:spcPts val="0"/>
              </a:spcAft>
            </a:pPr>
            <a:r>
              <a:rPr lang="en-GB" sz="1800" dirty="0">
                <a:effectLst/>
                <a:latin typeface="Times New Roman" panose="02020603050405020304" pitchFamily="18" charset="0"/>
                <a:ea typeface="Times New Roman" panose="02020603050405020304" pitchFamily="18" charset="0"/>
              </a:rPr>
              <a:t>Additional practical suggestions for setting up policies can be found in the respective page, including information on resource allocation, monitoring and evaluation, as well as support and approval </a:t>
            </a:r>
          </a:p>
          <a:p>
            <a:pPr marL="0" marR="0" algn="just" fontAlgn="base">
              <a:spcBef>
                <a:spcPts val="0"/>
              </a:spcBef>
              <a:spcAft>
                <a:spcPts val="0"/>
              </a:spcAft>
            </a:pPr>
            <a:r>
              <a:rPr lang="en-GB" sz="1800" dirty="0">
                <a:effectLst/>
                <a:latin typeface="Times New Roman" panose="02020603050405020304" pitchFamily="18" charset="0"/>
                <a:ea typeface="Times New Roman" panose="02020603050405020304" pitchFamily="18" charset="0"/>
              </a:rPr>
              <a:t> </a:t>
            </a: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53</a:t>
            </a:fld>
            <a:endParaRPr lang="en-US"/>
          </a:p>
        </p:txBody>
      </p:sp>
    </p:spTree>
    <p:extLst>
      <p:ext uri="{BB962C8B-B14F-4D97-AF65-F5344CB8AC3E}">
        <p14:creationId xmlns:p14="http://schemas.microsoft.com/office/powerpoint/2010/main" val="34717117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We’ll have our lunch break at 12:20 to 13:20 cet. Our session will conclude today at 15pm CET.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a:t>
            </a:fld>
            <a:endParaRPr lang="en-US"/>
          </a:p>
        </p:txBody>
      </p:sp>
    </p:spTree>
    <p:extLst>
      <p:ext uri="{BB962C8B-B14F-4D97-AF65-F5344CB8AC3E}">
        <p14:creationId xmlns:p14="http://schemas.microsoft.com/office/powerpoint/2010/main" val="159407313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r>
              <a:rPr lang="en-GB" sz="1800" dirty="0">
                <a:solidFill>
                  <a:srgbClr val="000000"/>
                </a:solidFill>
                <a:effectLst/>
                <a:latin typeface="Times New Roman" panose="02020603050405020304" pitchFamily="18" charset="0"/>
                <a:ea typeface="Times New Roman" panose="02020603050405020304" pitchFamily="18" charset="0"/>
              </a:rPr>
              <a:t>Some tips and hints for Policies,</a:t>
            </a:r>
            <a:r>
              <a:rPr lang="en-US" sz="1800" dirty="0">
                <a:effectLst/>
                <a:latin typeface="Times New Roman" panose="02020603050405020304" pitchFamily="18" charset="0"/>
                <a:ea typeface="Times New Roman" panose="02020603050405020304" pitchFamily="18" charset="0"/>
              </a:rPr>
              <a:t> is that policies in place should</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US" sz="1800" dirty="0">
                <a:solidFill>
                  <a:srgbClr val="000000"/>
                </a:solidFill>
                <a:effectLst/>
                <a:latin typeface="Times New Roman" panose="02020603050405020304" pitchFamily="18" charset="0"/>
                <a:ea typeface="Times New Roman" panose="02020603050405020304" pitchFamily="18" charset="0"/>
              </a:rPr>
              <a:t>Consider addressing all forms of violence </a:t>
            </a:r>
            <a:endParaRPr lang="en-GB" sz="1800" dirty="0">
              <a:effectLst/>
              <a:latin typeface="Times New Roman" panose="02020603050405020304" pitchFamily="18" charset="0"/>
              <a:ea typeface="Times New Roman" panose="02020603050405020304" pitchFamily="18" charset="0"/>
            </a:endParaRPr>
          </a:p>
          <a:p>
            <a:pPr marL="457200" marR="0" algn="just" fontAlgn="base">
              <a:spcBef>
                <a:spcPts val="0"/>
              </a:spcBef>
              <a:spcAft>
                <a:spcPts val="0"/>
              </a:spcAft>
            </a:pPr>
            <a:r>
              <a:rPr lang="en-GB" sz="1800" dirty="0">
                <a:effectLst/>
                <a:latin typeface="Times New Roman" panose="02020603050405020304" pitchFamily="18" charset="0"/>
                <a:ea typeface="Times New Roman" panose="02020603050405020304" pitchFamily="18" charset="0"/>
              </a:rPr>
              <a:t> </a:t>
            </a: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Clearly establish the institutional values, including what is considered as transgressions or inappropriate behaviours </a:t>
            </a:r>
            <a:r>
              <a:rPr lang="en-GB" sz="1800" dirty="0">
                <a:solidFill>
                  <a:srgbClr val="AEAAAA"/>
                </a:solidFill>
                <a:effectLst/>
                <a:latin typeface="Times New Roman" panose="02020603050405020304" pitchFamily="18" charset="0"/>
                <a:ea typeface="Times New Roman" panose="02020603050405020304" pitchFamily="18" charset="0"/>
              </a:rPr>
              <a:t>and define what gender-based violence is. </a:t>
            </a:r>
            <a:r>
              <a:rPr lang="en-GB" sz="1800" dirty="0">
                <a:solidFill>
                  <a:srgbClr val="000000"/>
                </a:solidFill>
                <a:effectLst/>
                <a:latin typeface="Times New Roman" panose="02020603050405020304" pitchFamily="18" charset="0"/>
                <a:ea typeface="Times New Roman" panose="02020603050405020304" pitchFamily="18" charset="0"/>
              </a:rPr>
              <a:t>Develop policies that incorporate these values , and that consider the current challenges, while focusing on proactiveness rather than on reactiveness to gender-based violence. Draft the policy with clear language and specific details that reflect the scope and purpose.</a:t>
            </a:r>
            <a:r>
              <a:rPr lang="en-US" sz="1800" dirty="0">
                <a:effectLst/>
                <a:latin typeface="Times New Roman" panose="02020603050405020304" pitchFamily="18" charset="0"/>
                <a:ea typeface="Times New Roman" panose="02020603050405020304" pitchFamily="18" charset="0"/>
              </a:rPr>
              <a:t>​</a:t>
            </a:r>
            <a:br>
              <a:rPr lang="en-US" sz="1800" dirty="0">
                <a:effectLst/>
                <a:latin typeface="Times New Roman" panose="02020603050405020304" pitchFamily="18" charset="0"/>
                <a:ea typeface="Times New Roman" panose="02020603050405020304" pitchFamily="18" charset="0"/>
              </a:rPr>
            </a:b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Ensure institutional policies are known by all members of the organisation. Plan and implement a clear communication strategy to give visibility to institutional policies, as this will support their effective implementation.</a:t>
            </a:r>
            <a:r>
              <a:rPr lang="en-US" sz="1800" dirty="0">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marL="457200" marR="0" algn="just" fontAlgn="base">
              <a:spcBef>
                <a:spcPts val="0"/>
              </a:spcBef>
              <a:spcAft>
                <a:spcPts val="0"/>
              </a:spcAft>
            </a:pPr>
            <a:r>
              <a:rPr lang="en-US" sz="1800" dirty="0">
                <a:effectLst/>
                <a:latin typeface="Times New Roman" panose="02020603050405020304" pitchFamily="18" charset="0"/>
                <a:ea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dirty="0">
                <a:solidFill>
                  <a:srgbClr val="000000"/>
                </a:solidFill>
                <a:effectLst/>
                <a:latin typeface="Times New Roman" panose="02020603050405020304" pitchFamily="18" charset="0"/>
                <a:ea typeface="Times New Roman" panose="02020603050405020304" pitchFamily="18" charset="0"/>
              </a:rPr>
              <a:t>Consider all the 7Ps for a holistic approach. </a:t>
            </a:r>
            <a:r>
              <a:rPr lang="en-GB" sz="1800" b="1" dirty="0">
                <a:solidFill>
                  <a:srgbClr val="000000"/>
                </a:solidFill>
                <a:effectLst/>
                <a:latin typeface="Times New Roman" panose="02020603050405020304" pitchFamily="18" charset="0"/>
                <a:ea typeface="Times New Roman" panose="02020603050405020304" pitchFamily="18" charset="0"/>
              </a:rPr>
              <a:t> </a:t>
            </a:r>
            <a:r>
              <a:rPr lang="en-GB" sz="1800" dirty="0">
                <a:effectLst/>
                <a:latin typeface="Times New Roman" panose="02020603050405020304" pitchFamily="18" charset="0"/>
                <a:ea typeface="Times New Roman" panose="02020603050405020304" pitchFamily="18" charset="0"/>
              </a:rPr>
              <a:t>​</a:t>
            </a: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54</a:t>
            </a:fld>
            <a:endParaRPr lang="en-US"/>
          </a:p>
        </p:txBody>
      </p:sp>
    </p:spTree>
    <p:extLst>
      <p:ext uri="{BB962C8B-B14F-4D97-AF65-F5344CB8AC3E}">
        <p14:creationId xmlns:p14="http://schemas.microsoft.com/office/powerpoint/2010/main" val="11874422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US" sz="1800" dirty="0">
                <a:effectLst/>
                <a:latin typeface="Times New Roman" panose="02020603050405020304" pitchFamily="18" charset="0"/>
                <a:ea typeface="Arial" panose="020B0604020202020204" pitchFamily="34" charset="0"/>
                <a:cs typeface="Times New Roman" panose="02020603050405020304" pitchFamily="18" charset="0"/>
              </a:rPr>
              <a:t>Having said that we now conclude with the 7P framework and as a last item we would like to mentioned the step by step guide developed by UniSAFE which provides a clear and detailed plan of actions on how to design, implement, enforce, monitor and evaluate such a policy framework.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US" sz="1800" dirty="0">
                <a:effectLst/>
                <a:latin typeface="Times New Roman" panose="02020603050405020304" pitchFamily="18" charset="0"/>
                <a:ea typeface="Arial" panose="020B0604020202020204" pitchFamily="34" charset="0"/>
                <a:cs typeface="Times New Roman" panose="02020603050405020304" pitchFamily="18" charset="0"/>
              </a:rPr>
              <a:t>It should be comprehensive, realistic and flexible, with clear goals, roles, timelines and monitoring mechanisms to ensure its success. UniSAFE developed a guidance document that is particularly helpful for those who are at the beginning stages of creating and implementing a policy framework to prevent gender-based violence. It offers an excellent starting point, with clear and easy-to-understand instructions, and practical tips.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55</a:t>
            </a:fld>
            <a:endParaRPr lang="en-US"/>
          </a:p>
        </p:txBody>
      </p:sp>
    </p:spTree>
    <p:extLst>
      <p:ext uri="{BB962C8B-B14F-4D97-AF65-F5344CB8AC3E}">
        <p14:creationId xmlns:p14="http://schemas.microsoft.com/office/powerpoint/2010/main" val="93757089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US" sz="1800" dirty="0">
                <a:effectLst/>
                <a:latin typeface="Times New Roman" panose="02020603050405020304" pitchFamily="18" charset="0"/>
                <a:ea typeface="Arial" panose="020B0604020202020204" pitchFamily="34" charset="0"/>
                <a:cs typeface="Times New Roman" panose="02020603050405020304" pitchFamily="18" charset="0"/>
              </a:rPr>
              <a:t>Resource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US" sz="1800" dirty="0">
                <a:effectLst/>
                <a:latin typeface="Times New Roman" panose="02020603050405020304" pitchFamily="18" charset="0"/>
                <a:ea typeface="Arial" panose="020B0604020202020204" pitchFamily="34" charset="0"/>
                <a:cs typeface="Times New Roman" panose="02020603050405020304" pitchFamily="18" charset="0"/>
              </a:rPr>
              <a:t>Some closing, final words before we move to the </a:t>
            </a:r>
            <a:r>
              <a:rPr lang="en-US" sz="1800" dirty="0" err="1">
                <a:effectLst/>
                <a:latin typeface="Times New Roman" panose="02020603050405020304" pitchFamily="18" charset="0"/>
                <a:ea typeface="Arial" panose="020B0604020202020204" pitchFamily="34" charset="0"/>
                <a:cs typeface="Times New Roman" panose="02020603050405020304" pitchFamily="18" charset="0"/>
              </a:rPr>
              <a:t>q&amp;a</a:t>
            </a:r>
            <a:r>
              <a:rPr lang="en-US" sz="1800" dirty="0">
                <a:effectLst/>
                <a:latin typeface="Times New Roman" panose="02020603050405020304" pitchFamily="18" charset="0"/>
                <a:ea typeface="Arial" panose="020B0604020202020204" pitchFamily="34" charset="0"/>
                <a:cs typeface="Times New Roman" panose="02020603050405020304" pitchFamily="18" charset="0"/>
              </a:rPr>
              <a:t> session, this work addressing </a:t>
            </a:r>
            <a:r>
              <a:rPr lang="en-US" sz="1800" dirty="0" err="1">
                <a:effectLst/>
                <a:latin typeface="Times New Roman" panose="02020603050405020304" pitchFamily="18" charset="0"/>
                <a:ea typeface="Arial" panose="020B0604020202020204" pitchFamily="34" charset="0"/>
                <a:cs typeface="Times New Roman" panose="02020603050405020304" pitchFamily="18" charset="0"/>
              </a:rPr>
              <a:t>gbv</a:t>
            </a:r>
            <a:r>
              <a:rPr lang="en-US" sz="1800" dirty="0">
                <a:effectLst/>
                <a:latin typeface="Times New Roman" panose="02020603050405020304" pitchFamily="18" charset="0"/>
                <a:ea typeface="Arial" panose="020B0604020202020204" pitchFamily="34" charset="0"/>
                <a:cs typeface="Times New Roman" panose="02020603050405020304" pitchFamily="18" charset="0"/>
              </a:rPr>
              <a:t>, and with everything that you heard to day might seem quite daunting and overwhelming, so please don’t feel that you have to be doing everything that was mentioned. We acknowledge that there isn’t any university anywhere that is doing all of the things that were suggested. This training aims to be an aspiration so you know the right direction addressing </a:t>
            </a:r>
            <a:r>
              <a:rPr lang="en-US" sz="1800" dirty="0" err="1">
                <a:effectLst/>
                <a:latin typeface="Times New Roman" panose="02020603050405020304" pitchFamily="18" charset="0"/>
                <a:ea typeface="Arial" panose="020B0604020202020204" pitchFamily="34" charset="0"/>
                <a:cs typeface="Times New Roman" panose="02020603050405020304" pitchFamily="18" charset="0"/>
              </a:rPr>
              <a:t>gbv</a:t>
            </a:r>
            <a:r>
              <a:rPr lang="en-US" sz="1800" dirty="0">
                <a:effectLst/>
                <a:latin typeface="Times New Roman" panose="02020603050405020304" pitchFamily="18" charset="0"/>
                <a:ea typeface="Arial" panose="020B0604020202020204" pitchFamily="34" charset="0"/>
                <a:cs typeface="Times New Roman" panose="02020603050405020304" pitchFamily="18" charset="0"/>
              </a:rPr>
              <a:t>, and where you should be moving towards. We do have a long way to go, but it is important to reflect and acknowledge on where your institution stands, and what is possible for you to do next. We encourage you to look after yourself while you are doing this work as it is really challenging but as you have seen today there are resources out there and inspiring practices that you can look into.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56</a:t>
            </a:fld>
            <a:endParaRPr lang="en-US"/>
          </a:p>
        </p:txBody>
      </p:sp>
    </p:spTree>
    <p:extLst>
      <p:ext uri="{BB962C8B-B14F-4D97-AF65-F5344CB8AC3E}">
        <p14:creationId xmlns:p14="http://schemas.microsoft.com/office/powerpoint/2010/main" val="159453840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are short sentences that can help participants remember each P]</a:t>
            </a: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57</a:t>
            </a:fld>
            <a:endParaRPr lang="en-US"/>
          </a:p>
        </p:txBody>
      </p:sp>
    </p:spTree>
    <p:extLst>
      <p:ext uri="{BB962C8B-B14F-4D97-AF65-F5344CB8AC3E}">
        <p14:creationId xmlns:p14="http://schemas.microsoft.com/office/powerpoint/2010/main" val="38663711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Share expectations &amp; what you wish to gain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You can share these over the chat if you wish but you can also unmute your microphone.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[name/pronouns/title?]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6</a:t>
            </a:fld>
            <a:endParaRPr lang="en-US"/>
          </a:p>
        </p:txBody>
      </p:sp>
    </p:spTree>
    <p:extLst>
      <p:ext uri="{BB962C8B-B14F-4D97-AF65-F5344CB8AC3E}">
        <p14:creationId xmlns:p14="http://schemas.microsoft.com/office/powerpoint/2010/main" val="17164719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We’d like to start our training with some reflections based on the case story that we sent to you. Before we give some quick instructions on how we will work together on this, I’d like to provide a quick overview of the story for those you might not read it before. </a:t>
            </a:r>
          </a:p>
          <a:p>
            <a:pPr marL="0" marR="0" algn="just">
              <a:lnSpc>
                <a:spcPct val="115000"/>
              </a:lnSpc>
              <a:spcBef>
                <a:spcPts val="0"/>
              </a:spcBef>
              <a:spcAft>
                <a:spcPts val="800"/>
              </a:spcAft>
            </a:pPr>
            <a:endParaRPr lang="en-GB"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To be adapted based on the story chosen. </a:t>
            </a:r>
          </a:p>
          <a:p>
            <a:pPr marL="0" marR="0" algn="just">
              <a:lnSpc>
                <a:spcPct val="115000"/>
              </a:lnSpc>
              <a:spcBef>
                <a:spcPts val="0"/>
              </a:spcBef>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highlight>
                  <a:srgbClr val="FFFF00"/>
                </a:highlight>
                <a:latin typeface="Times New Roman" panose="02020603050405020304" pitchFamily="18" charset="0"/>
                <a:ea typeface="Arial" panose="020B0604020202020204" pitchFamily="34" charset="0"/>
                <a:cs typeface="Times New Roman" panose="02020603050405020304" pitchFamily="18" charset="0"/>
              </a:rPr>
              <a:t>The case story </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highlights the systemic issues and challenges faced by universities in handling allegations of gender-based violence, specifically through the story of Professor FD. Despite years of circulating </a:t>
            </a:r>
            <a:r>
              <a:rPr lang="en-GB" sz="1800" dirty="0" err="1">
                <a:effectLst/>
                <a:latin typeface="Times New Roman" panose="02020603050405020304" pitchFamily="18" charset="0"/>
                <a:ea typeface="Arial" panose="020B0604020202020204" pitchFamily="34" charset="0"/>
                <a:cs typeface="Times New Roman" panose="02020603050405020304" pitchFamily="18" charset="0"/>
              </a:rPr>
              <a:t>rumors</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about FD's inappropriate </a:t>
            </a:r>
            <a:r>
              <a:rPr lang="en-GB" sz="1800" dirty="0" err="1">
                <a:effectLst/>
                <a:latin typeface="Times New Roman" panose="02020603050405020304" pitchFamily="18" charset="0"/>
                <a:ea typeface="Arial" panose="020B0604020202020204" pitchFamily="34" charset="0"/>
                <a:cs typeface="Times New Roman" panose="02020603050405020304" pitchFamily="18" charset="0"/>
              </a:rPr>
              <a:t>behavior</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it took until March 2018 for a formal complaint of rape to be made against him, relating to an incident from July 2016.</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FD was known for his predatory </a:t>
            </a:r>
            <a:r>
              <a:rPr lang="en-GB" sz="1800" dirty="0" err="1">
                <a:effectLst/>
                <a:latin typeface="Times New Roman" panose="02020603050405020304" pitchFamily="18" charset="0"/>
                <a:ea typeface="Arial" panose="020B0604020202020204" pitchFamily="34" charset="0"/>
                <a:cs typeface="Times New Roman" panose="02020603050405020304" pitchFamily="18" charset="0"/>
              </a:rPr>
              <a:t>behavior</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towards women, </a:t>
            </a:r>
            <a:r>
              <a:rPr lang="en-GB" sz="1800" dirty="0" err="1">
                <a:effectLst/>
                <a:latin typeface="Times New Roman" panose="02020603050405020304" pitchFamily="18" charset="0"/>
                <a:ea typeface="Arial" panose="020B0604020202020204" pitchFamily="34" charset="0"/>
                <a:cs typeface="Times New Roman" panose="02020603050405020304" pitchFamily="18" charset="0"/>
              </a:rPr>
              <a:t>favoritism</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and leveraging his network within the faculty to intimidate and isolate those who criticized him. The toxic atmosphere he created led to the departure of many young female colleagues. The story described the efforts to address his </a:t>
            </a:r>
            <a:r>
              <a:rPr lang="en-GB" sz="1800" dirty="0" err="1">
                <a:effectLst/>
                <a:latin typeface="Times New Roman" panose="02020603050405020304" pitchFamily="18" charset="0"/>
                <a:ea typeface="Arial" panose="020B0604020202020204" pitchFamily="34" charset="0"/>
                <a:cs typeface="Times New Roman" panose="02020603050405020304" pitchFamily="18" charset="0"/>
              </a:rPr>
              <a:t>behavior</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which were hindered by the reluctance to challenge a prominent figure within the academic community and the legal complexities involved in taking action.</a:t>
            </a: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br>
              <a:rPr lang="en-GB" sz="1800" dirty="0">
                <a:effectLst/>
                <a:latin typeface="Times New Roman" panose="02020603050405020304" pitchFamily="18" charset="0"/>
                <a:ea typeface="Arial" panose="020B0604020202020204" pitchFamily="34" charset="0"/>
                <a:cs typeface="Times New Roman" panose="02020603050405020304" pitchFamily="18" charset="0"/>
              </a:rPr>
            </a:br>
            <a:r>
              <a:rPr lang="en-GB" sz="1800" dirty="0">
                <a:effectLst/>
                <a:latin typeface="Times New Roman" panose="02020603050405020304" pitchFamily="18" charset="0"/>
                <a:ea typeface="Arial" panose="020B0604020202020204" pitchFamily="34" charset="0"/>
                <a:cs typeface="Times New Roman" panose="02020603050405020304" pitchFamily="18" charset="0"/>
              </a:rPr>
              <a:t>For this Exercise, we’d like to hear from you on what do you believe went wrong in this case story, what gaps have you identified having in mind the institutions’ responsibility, if not others?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We’d like to capture your thoughts on these two questions on the Miro board using the link you will receive now in the </a:t>
            </a:r>
            <a:r>
              <a:rPr lang="en-GB" sz="1800" dirty="0" err="1">
                <a:effectLst/>
                <a:latin typeface="Times New Roman" panose="02020603050405020304" pitchFamily="18" charset="0"/>
                <a:ea typeface="Arial" panose="020B0604020202020204" pitchFamily="34" charset="0"/>
                <a:cs typeface="Times New Roman" panose="02020603050405020304" pitchFamily="18" charset="0"/>
              </a:rPr>
              <a:t>chatbox</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 please find the purple box that you see on the screen now. We’d like to give you 5-7 minutes to write your thoughts and then share in plenary. </a:t>
            </a: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br>
              <a:rPr lang="en-GB" sz="1800" dirty="0">
                <a:effectLst/>
                <a:latin typeface="Times New Roman" panose="02020603050405020304" pitchFamily="18" charset="0"/>
                <a:ea typeface="Arial" panose="020B0604020202020204" pitchFamily="34" charset="0"/>
                <a:cs typeface="Times New Roman" panose="02020603050405020304" pitchFamily="18" charset="0"/>
              </a:rPr>
            </a:br>
            <a:r>
              <a:rPr lang="en-GB" sz="1800" dirty="0">
                <a:effectLst/>
                <a:latin typeface="Times New Roman" panose="02020603050405020304" pitchFamily="18" charset="0"/>
                <a:ea typeface="Arial" panose="020B0604020202020204" pitchFamily="34" charset="0"/>
                <a:cs typeface="Times New Roman" panose="02020603050405020304" pitchFamily="18" charset="0"/>
              </a:rPr>
              <a:t>You will see we have some sticky notes on the left bottom that you can use.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7</a:t>
            </a:fld>
            <a:endParaRPr lang="en-US"/>
          </a:p>
        </p:txBody>
      </p:sp>
    </p:spTree>
    <p:extLst>
      <p:ext uri="{BB962C8B-B14F-4D97-AF65-F5344CB8AC3E}">
        <p14:creationId xmlns:p14="http://schemas.microsoft.com/office/powerpoint/2010/main" val="39454787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Having this case in mind, we start with setting out the basics, the definition of </a:t>
            </a:r>
            <a:r>
              <a:rPr lang="en-GB" sz="1800" dirty="0" err="1">
                <a:effectLst/>
                <a:latin typeface="Times New Roman" panose="02020603050405020304" pitchFamily="18" charset="0"/>
                <a:ea typeface="Arial" panose="020B0604020202020204" pitchFamily="34" charset="0"/>
                <a:cs typeface="Times New Roman" panose="02020603050405020304" pitchFamily="18" charset="0"/>
              </a:rPr>
              <a:t>gbv</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The Council of Europe defined GBV:  Gender-based violence refers to any type of harm that is perpetrated against a person or group of people because of their factual or perceived sex, gender, sexual orientation and/or gender identity.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Gender-based violence can be sexual, physical, verbal, psychological (emotional), or socio-economic and it can take many forms. From verbal violence and hate speech on the Internet, to rape or murder.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 It can be perpetrated by anyone: a current or former spouse/partner, a family member, a colleague from work, schoolmates, friends, an unknown person, or people who act on behalf of cultural, religious, state, or intra-state institutions.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8</a:t>
            </a:fld>
            <a:endParaRPr lang="en-US"/>
          </a:p>
        </p:txBody>
      </p:sp>
    </p:spTree>
    <p:extLst>
      <p:ext uri="{BB962C8B-B14F-4D97-AF65-F5344CB8AC3E}">
        <p14:creationId xmlns:p14="http://schemas.microsoft.com/office/powerpoint/2010/main" val="30442052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panose="02020603050405020304" pitchFamily="18" charset="0"/>
                <a:ea typeface="Arial" panose="020B0604020202020204" pitchFamily="34" charset="0"/>
                <a:cs typeface="Times New Roman" panose="02020603050405020304" pitchFamily="18" charset="0"/>
              </a:rPr>
              <a:t>According to </a:t>
            </a:r>
            <a:r>
              <a:rPr lang="en-GB" sz="1800" dirty="0" err="1">
                <a:effectLst/>
                <a:latin typeface="Times New Roman" panose="02020603050405020304" pitchFamily="18" charset="0"/>
                <a:ea typeface="Arial" panose="020B0604020202020204" pitchFamily="34" charset="0"/>
                <a:cs typeface="Times New Roman" panose="02020603050405020304" pitchFamily="18" charset="0"/>
              </a:rPr>
              <a:t>UniSAFe’s</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and </a:t>
            </a:r>
            <a:r>
              <a:rPr lang="en-GB" sz="1800" dirty="0" err="1">
                <a:effectLst/>
                <a:latin typeface="Times New Roman" panose="02020603050405020304" pitchFamily="18" charset="0"/>
                <a:ea typeface="Arial" panose="020B0604020202020204" pitchFamily="34" charset="0"/>
                <a:cs typeface="Times New Roman" panose="02020603050405020304" pitchFamily="18" charset="0"/>
              </a:rPr>
              <a:t>GenderSAFE’s</a:t>
            </a:r>
            <a:r>
              <a:rPr lang="en-GB" sz="1800" dirty="0">
                <a:effectLst/>
                <a:latin typeface="Times New Roman" panose="02020603050405020304" pitchFamily="18" charset="0"/>
                <a:ea typeface="Arial" panose="020B0604020202020204" pitchFamily="34" charset="0"/>
                <a:cs typeface="Times New Roman" panose="02020603050405020304" pitchFamily="18" charset="0"/>
              </a:rPr>
              <a:t> understanding of gender-based violence, the term is used to capture all forms of gender-based violence, violence and abuse that are based on gender and goes beyond narrow legislation definitions. It captures physical violence, sexual violence, psychological violence, economic violence, sexual harassment, harassment on the grounds of gender,– in both online and offline contexts.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br>
              <a:rPr lang="en-GB" sz="1800" dirty="0">
                <a:effectLst/>
                <a:latin typeface="Times New Roman" panose="02020603050405020304" pitchFamily="18" charset="0"/>
                <a:ea typeface="Arial" panose="020B0604020202020204" pitchFamily="34" charset="0"/>
                <a:cs typeface="Times New Roman" panose="02020603050405020304" pitchFamily="18" charset="0"/>
              </a:rPr>
            </a:br>
            <a:r>
              <a:rPr lang="en-GB" sz="1800" dirty="0">
                <a:effectLst/>
                <a:latin typeface="Times New Roman" panose="02020603050405020304" pitchFamily="18" charset="0"/>
                <a:ea typeface="Arial" panose="020B0604020202020204" pitchFamily="34" charset="0"/>
                <a:cs typeface="Times New Roman" panose="02020603050405020304" pitchFamily="18" charset="0"/>
              </a:rPr>
              <a:t>Gender-based violence is understood and conceptualised as a continuum whereby seemingly ‘innocent’ or ‘mild’ forms of misconduct when not addressed tend to gradually escalate into more severe and grave forms of violence. On such a continuum, one can think of inappropriate questions about people’s private lives, comments about one’s looks, ‘unintended’ bodily contact, sexist jokes, manoeuvring victims into unwanted ‘intimate’ encounters, and so forth, up to situations that involve physical and/or sexual violence and even rape. ’Violence’ is in this understanding used as the encompassing term that captures all stages of the continuum.</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br>
              <a:rPr lang="en-GB" dirty="0"/>
            </a:br>
            <a:r>
              <a:rPr lang="en-GB" dirty="0"/>
              <a:t>Here the trainer can pause and give examples of each form of gender-based violence as well as to elaborate on the “continuum”</a:t>
            </a:r>
          </a:p>
        </p:txBody>
      </p:sp>
      <p:sp>
        <p:nvSpPr>
          <p:cNvPr id="4" name="Slide Number Placeholder 3"/>
          <p:cNvSpPr>
            <a:spLocks noGrp="1"/>
          </p:cNvSpPr>
          <p:nvPr>
            <p:ph type="sldNum" sz="quarter" idx="5"/>
          </p:nvPr>
        </p:nvSpPr>
        <p:spPr/>
        <p:txBody>
          <a:bodyPr/>
          <a:lstStyle/>
          <a:p>
            <a:fld id="{6F8E2375-F1B1-284C-A827-B0E603FDBDD8}" type="slidenum">
              <a:rPr lang="en-US" smtClean="0"/>
              <a:pPr/>
              <a:t>9</a:t>
            </a:fld>
            <a:endParaRPr lang="en-US"/>
          </a:p>
        </p:txBody>
      </p:sp>
    </p:spTree>
    <p:extLst>
      <p:ext uri="{BB962C8B-B14F-4D97-AF65-F5344CB8AC3E}">
        <p14:creationId xmlns:p14="http://schemas.microsoft.com/office/powerpoint/2010/main" val="41139768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06141" y="1882941"/>
            <a:ext cx="3758364" cy="1861285"/>
          </a:xfrm>
        </p:spPr>
        <p:txBody>
          <a:bodyPr/>
          <a:lstStyle>
            <a:lvl1pPr>
              <a:lnSpc>
                <a:spcPct val="90000"/>
              </a:lnSpc>
              <a:defRPr sz="3200">
                <a:solidFill>
                  <a:srgbClr val="0F2235"/>
                </a:solidFill>
              </a:defRPr>
            </a:lvl1pPr>
          </a:lstStyle>
          <a:p>
            <a:r>
              <a:rPr lang="en-US" dirty="0"/>
              <a:t>Click to edit Master title style</a:t>
            </a:r>
          </a:p>
        </p:txBody>
      </p:sp>
      <p:sp>
        <p:nvSpPr>
          <p:cNvPr id="4" name="Espace réservé du numéro de diapositive 4">
            <a:extLst>
              <a:ext uri="{FF2B5EF4-FFF2-40B4-BE49-F238E27FC236}">
                <a16:creationId xmlns:a16="http://schemas.microsoft.com/office/drawing/2014/main" id="{EAD03393-C32B-7446-8852-7DD35EEDB67D}"/>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5" name="Image 5">
            <a:extLst>
              <a:ext uri="{FF2B5EF4-FFF2-40B4-BE49-F238E27FC236}">
                <a16:creationId xmlns:a16="http://schemas.microsoft.com/office/drawing/2014/main" id="{7243D911-2FB7-448A-A3DA-B4ED54835FEB}"/>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258766" y="3962901"/>
            <a:ext cx="5106076" cy="5106076"/>
          </a:xfrm>
          <a:prstGeom prst="rect">
            <a:avLst/>
          </a:prstGeom>
        </p:spPr>
      </p:pic>
      <p:pic>
        <p:nvPicPr>
          <p:cNvPr id="8" name="Image 7" descr="Une image contenant texte, logo, Police, Graphique&#10;&#10;Description générée automatiquement">
            <a:extLst>
              <a:ext uri="{FF2B5EF4-FFF2-40B4-BE49-F238E27FC236}">
                <a16:creationId xmlns:a16="http://schemas.microsoft.com/office/drawing/2014/main" id="{3A378521-78DA-214B-D182-8588BF295D7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extLst>
      <p:ext uri="{BB962C8B-B14F-4D97-AF65-F5344CB8AC3E}">
        <p14:creationId xmlns:p14="http://schemas.microsoft.com/office/powerpoint/2010/main" val="1595227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dirty="0"/>
              <a:t>Click to edit Master title style</a:t>
            </a:r>
          </a:p>
        </p:txBody>
      </p:sp>
      <p:cxnSp>
        <p:nvCxnSpPr>
          <p:cNvPr id="5" name="Straight Connector 4"/>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7" name="Espace réservé du numéro de diapositive 4">
            <a:extLst>
              <a:ext uri="{FF2B5EF4-FFF2-40B4-BE49-F238E27FC236}">
                <a16:creationId xmlns:a16="http://schemas.microsoft.com/office/drawing/2014/main" id="{F338BC9D-FA7F-5447-9F8E-AB7515DBD88F}"/>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3" name="Image 2" descr="Une image contenant texte, logo, Police, Graphique&#10;&#10;Description générée automatiquement">
            <a:extLst>
              <a:ext uri="{FF2B5EF4-FFF2-40B4-BE49-F238E27FC236}">
                <a16:creationId xmlns:a16="http://schemas.microsoft.com/office/drawing/2014/main" id="{7612A9FC-8503-D860-FFD3-B37431A1540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
        <p:nvSpPr>
          <p:cNvPr id="8" name="Text Placeholder 7">
            <a:extLst>
              <a:ext uri="{FF2B5EF4-FFF2-40B4-BE49-F238E27FC236}">
                <a16:creationId xmlns:a16="http://schemas.microsoft.com/office/drawing/2014/main" id="{C9436C66-5852-FAD0-4700-65DC7A93480A}"/>
              </a:ext>
            </a:extLst>
          </p:cNvPr>
          <p:cNvSpPr>
            <a:spLocks noGrp="1"/>
          </p:cNvSpPr>
          <p:nvPr>
            <p:ph type="body" sz="quarter" idx="10"/>
          </p:nvPr>
        </p:nvSpPr>
        <p:spPr>
          <a:xfrm>
            <a:off x="1046163" y="2168525"/>
            <a:ext cx="10026650" cy="3978275"/>
          </a:xfrm>
        </p:spPr>
        <p:txBody>
          <a:bodyPr/>
          <a:lstStyle>
            <a:lvl1pPr>
              <a:defRPr sz="2400">
                <a:solidFill>
                  <a:srgbClr val="5792CE"/>
                </a:solidFill>
              </a:defRPr>
            </a:lvl1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dirty="0"/>
              <a:t>Click to edit Master title style</a:t>
            </a:r>
          </a:p>
        </p:txBody>
      </p:sp>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pic>
        <p:nvPicPr>
          <p:cNvPr id="6" name="Image 5">
            <a:extLst>
              <a:ext uri="{FF2B5EF4-FFF2-40B4-BE49-F238E27FC236}">
                <a16:creationId xmlns:a16="http://schemas.microsoft.com/office/drawing/2014/main" id="{029E551B-2A1B-A747-8013-E8E6879FEB7F}"/>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7" name="Straight Connector 4">
            <a:extLst>
              <a:ext uri="{FF2B5EF4-FFF2-40B4-BE49-F238E27FC236}">
                <a16:creationId xmlns:a16="http://schemas.microsoft.com/office/drawing/2014/main" id="{728F4451-9DEA-4247-B64E-C1747BECCC2A}"/>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a16="http://schemas.microsoft.com/office/drawing/2014/main" id="{973B4B14-B59F-7B47-88AC-5D4F6C691712}"/>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2" name="Espace réservé du numéro de diapositive 4">
            <a:extLst>
              <a:ext uri="{FF2B5EF4-FFF2-40B4-BE49-F238E27FC236}">
                <a16:creationId xmlns:a16="http://schemas.microsoft.com/office/drawing/2014/main" id="{33C1A946-B5E3-A749-89BC-9B776C389431}"/>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5" name="Rectangle 7">
            <a:extLst>
              <a:ext uri="{FF2B5EF4-FFF2-40B4-BE49-F238E27FC236}">
                <a16:creationId xmlns:a16="http://schemas.microsoft.com/office/drawing/2014/main" id="{89EFE595-4F6C-994A-6F9A-253F5CEDC1C8}"/>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pic>
        <p:nvPicPr>
          <p:cNvPr id="10" name="Image 9" descr="Une image contenant texte, logo, Police, Graphique&#10;&#10;Description générée automatiquement">
            <a:extLst>
              <a:ext uri="{FF2B5EF4-FFF2-40B4-BE49-F238E27FC236}">
                <a16:creationId xmlns:a16="http://schemas.microsoft.com/office/drawing/2014/main" id="{45ED96F1-9492-1826-A096-909EC877606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rgbClr val="0F223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46922" y="1882941"/>
            <a:ext cx="3758364" cy="1861285"/>
          </a:xfrm>
        </p:spPr>
        <p:txBody>
          <a:bodyPr/>
          <a:lstStyle>
            <a:lvl1pPr>
              <a:lnSpc>
                <a:spcPct val="90000"/>
              </a:lnSpc>
              <a:defRPr sz="3200">
                <a:solidFill>
                  <a:srgbClr val="FFFFFF"/>
                </a:solidFill>
              </a:defRPr>
            </a:lvl1pPr>
          </a:lstStyle>
          <a:p>
            <a:r>
              <a:rPr lang="en-US"/>
              <a:t>Click to edit Master title style</a:t>
            </a:r>
          </a:p>
        </p:txBody>
      </p:sp>
      <p:pic>
        <p:nvPicPr>
          <p:cNvPr id="6" name="Image 5">
            <a:extLst>
              <a:ext uri="{FF2B5EF4-FFF2-40B4-BE49-F238E27FC236}">
                <a16:creationId xmlns:a16="http://schemas.microsoft.com/office/drawing/2014/main" id="{957C694D-9BA6-C241-889D-6AC17E6B5566}"/>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sp>
        <p:nvSpPr>
          <p:cNvPr id="5" name="Rectangle 7">
            <a:extLst>
              <a:ext uri="{FF2B5EF4-FFF2-40B4-BE49-F238E27FC236}">
                <a16:creationId xmlns:a16="http://schemas.microsoft.com/office/drawing/2014/main" id="{26C37D05-8C39-8D0E-4523-3E57A25D217F}"/>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060575"/>
            <a:ext cx="6096000" cy="4797425"/>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7" name="Image 6">
            <a:extLst>
              <a:ext uri="{FF2B5EF4-FFF2-40B4-BE49-F238E27FC236}">
                <a16:creationId xmlns:a16="http://schemas.microsoft.com/office/drawing/2014/main" id="{B6894A4E-F8F8-4E4A-BE8E-73FCCE0E0ED2}"/>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8" name="Straight Connector 4">
            <a:extLst>
              <a:ext uri="{FF2B5EF4-FFF2-40B4-BE49-F238E27FC236}">
                <a16:creationId xmlns:a16="http://schemas.microsoft.com/office/drawing/2014/main" id="{7A3D5ADF-0FF0-F74C-8C46-EC4A8FF102DC}"/>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CB162B83-8B66-2F4E-85DF-7585E43B8FE9}"/>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pic>
        <p:nvPicPr>
          <p:cNvPr id="13" name="Image 12">
            <a:extLst>
              <a:ext uri="{FF2B5EF4-FFF2-40B4-BE49-F238E27FC236}">
                <a16:creationId xmlns:a16="http://schemas.microsoft.com/office/drawing/2014/main" id="{6C289D1C-0975-0E44-BE2F-076CA8D003E9}"/>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4" name="Espace réservé du numéro de diapositive 4">
            <a:extLst>
              <a:ext uri="{FF2B5EF4-FFF2-40B4-BE49-F238E27FC236}">
                <a16:creationId xmlns:a16="http://schemas.microsoft.com/office/drawing/2014/main" id="{5E66EC68-A22C-FE46-9D62-355797F95BE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9D0C50CC-4362-4406-F0A4-87407CFDCA21}"/>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4" name="Image 3" descr="Une image contenant texte, logo, Police, Graphique&#10;&#10;Description générée automatiquement">
            <a:extLst>
              <a:ext uri="{FF2B5EF4-FFF2-40B4-BE49-F238E27FC236}">
                <a16:creationId xmlns:a16="http://schemas.microsoft.com/office/drawing/2014/main" id="{A37FC56B-4E1C-8D48-F5DC-0CEA91DB744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8_Custom Layout">
    <p:spTree>
      <p:nvGrpSpPr>
        <p:cNvPr id="1" name=""/>
        <p:cNvGrpSpPr/>
        <p:nvPr/>
      </p:nvGrpSpPr>
      <p:grpSpPr>
        <a:xfrm>
          <a:off x="0" y="0"/>
          <a:ext cx="0" cy="0"/>
          <a:chOff x="0" y="0"/>
          <a:chExt cx="0" cy="0"/>
        </a:xfrm>
      </p:grpSpPr>
      <p:sp>
        <p:nvSpPr>
          <p:cNvPr id="3" name="Rectangle 2"/>
          <p:cNvSpPr/>
          <p:nvPr userDrawn="1"/>
        </p:nvSpPr>
        <p:spPr>
          <a:xfrm>
            <a:off x="0" y="1"/>
            <a:ext cx="12192000"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D-DIN" panose="020B0504030202030204" pitchFamily="34" charset="77"/>
            </a:endParaRPr>
          </a:p>
        </p:txBody>
      </p:sp>
      <p:sp>
        <p:nvSpPr>
          <p:cNvPr id="6" name="Picture Placeholder 8"/>
          <p:cNvSpPr>
            <a:spLocks noGrp="1"/>
          </p:cNvSpPr>
          <p:nvPr>
            <p:ph type="pic" sz="quarter" idx="12"/>
          </p:nvPr>
        </p:nvSpPr>
        <p:spPr>
          <a:xfrm>
            <a:off x="0" y="1"/>
            <a:ext cx="6096000" cy="6858000"/>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4" name="Image 3">
            <a:extLst>
              <a:ext uri="{FF2B5EF4-FFF2-40B4-BE49-F238E27FC236}">
                <a16:creationId xmlns:a16="http://schemas.microsoft.com/office/drawing/2014/main" id="{2C375E9E-FE6E-5742-8036-4C10860A86C4}"/>
              </a:ext>
            </a:extLst>
          </p:cNvPr>
          <p:cNvPicPr>
            <a:picLocks noChangeAspect="1"/>
          </p:cNvPicPr>
          <p:nvPr userDrawn="1"/>
        </p:nvPicPr>
        <p:blipFill>
          <a:blip r:embed="rId2">
            <a:lum/>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a:noFill/>
        </p:spPr>
      </p:pic>
      <p:pic>
        <p:nvPicPr>
          <p:cNvPr id="9" name="Image 8">
            <a:extLst>
              <a:ext uri="{FF2B5EF4-FFF2-40B4-BE49-F238E27FC236}">
                <a16:creationId xmlns:a16="http://schemas.microsoft.com/office/drawing/2014/main" id="{622DE258-2E0C-214F-95DA-597BE352AA1B}"/>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0" name="Espace réservé du numéro de diapositive 4">
            <a:extLst>
              <a:ext uri="{FF2B5EF4-FFF2-40B4-BE49-F238E27FC236}">
                <a16:creationId xmlns:a16="http://schemas.microsoft.com/office/drawing/2014/main" id="{6272DD9C-2FE4-1441-9E44-F05D7D83D166}"/>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37CCBB35-8574-DDBD-11DC-D28564B9A67C}"/>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14" name="Image 13" descr="Une image contenant noir, obscurité&#10;&#10;Description générée automatiquement">
            <a:extLst>
              <a:ext uri="{FF2B5EF4-FFF2-40B4-BE49-F238E27FC236}">
                <a16:creationId xmlns:a16="http://schemas.microsoft.com/office/drawing/2014/main" id="{0A95371C-5F0B-B427-7055-4F41946894B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5135" y="291001"/>
            <a:ext cx="1734360" cy="269594"/>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A897265-F23D-4B6E-A916-CCEAB037C779}"/>
              </a:ext>
            </a:extLst>
          </p:cNvPr>
          <p:cNvSpPr/>
          <p:nvPr userDrawn="1"/>
        </p:nvSpPr>
        <p:spPr>
          <a:xfrm>
            <a:off x="5380722" y="0"/>
            <a:ext cx="6937282" cy="6858000"/>
          </a:xfrm>
          <a:prstGeom prst="rect">
            <a:avLst/>
          </a:prstGeom>
          <a:gradFill>
            <a:gsLst>
              <a:gs pos="0">
                <a:srgbClr val="AED7BD"/>
              </a:gs>
              <a:gs pos="100000">
                <a:srgbClr val="5792CE"/>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D-DIN" panose="020B0504030202030204" pitchFamily="34" charset="77"/>
            </a:endParaRPr>
          </a:p>
        </p:txBody>
      </p:sp>
      <p:sp>
        <p:nvSpPr>
          <p:cNvPr id="2" name="Title 1"/>
          <p:cNvSpPr>
            <a:spLocks noGrp="1"/>
          </p:cNvSpPr>
          <p:nvPr>
            <p:ph type="title"/>
          </p:nvPr>
        </p:nvSpPr>
        <p:spPr>
          <a:xfrm>
            <a:off x="1058103"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72B53771-F558-3C4E-8C2C-CE11F7857A5A}"/>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3" name="Image 2" descr="Une image contenant texte, logo, Police, Graphique&#10;&#10;Description générée automatiquement">
            <a:extLst>
              <a:ext uri="{FF2B5EF4-FFF2-40B4-BE49-F238E27FC236}">
                <a16:creationId xmlns:a16="http://schemas.microsoft.com/office/drawing/2014/main" id="{83E2963E-A6A1-1A89-D003-89E04D2DB6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4D2881E-EDE5-FF44-AD62-5B2F22734456}"/>
              </a:ext>
            </a:extLst>
          </p:cNvPr>
          <p:cNvSpPr/>
          <p:nvPr userDrawn="1"/>
        </p:nvSpPr>
        <p:spPr>
          <a:xfrm>
            <a:off x="0" y="6206591"/>
            <a:ext cx="12192000" cy="651409"/>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1" name="Picture Placeholder 8"/>
          <p:cNvSpPr>
            <a:spLocks noGrp="1"/>
          </p:cNvSpPr>
          <p:nvPr>
            <p:ph type="pic" sz="quarter" idx="13"/>
          </p:nvPr>
        </p:nvSpPr>
        <p:spPr>
          <a:xfrm>
            <a:off x="4105507"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2" name="Picture Placeholder 8"/>
          <p:cNvSpPr>
            <a:spLocks noGrp="1"/>
          </p:cNvSpPr>
          <p:nvPr>
            <p:ph type="pic" sz="quarter" idx="14"/>
          </p:nvPr>
        </p:nvSpPr>
        <p:spPr>
          <a:xfrm>
            <a:off x="8211015"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Title 1">
            <a:extLst>
              <a:ext uri="{FF2B5EF4-FFF2-40B4-BE49-F238E27FC236}">
                <a16:creationId xmlns:a16="http://schemas.microsoft.com/office/drawing/2014/main" id="{A6B95F0A-0CE7-C34C-9B99-E8119112FED8}"/>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8" name="Straight Connector 4">
            <a:extLst>
              <a:ext uri="{FF2B5EF4-FFF2-40B4-BE49-F238E27FC236}">
                <a16:creationId xmlns:a16="http://schemas.microsoft.com/office/drawing/2014/main" id="{CF8FF5EC-69A2-504B-86AC-C674A8F1EE9E}"/>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10" name="Espace réservé du numéro de diapositive 4">
            <a:extLst>
              <a:ext uri="{FF2B5EF4-FFF2-40B4-BE49-F238E27FC236}">
                <a16:creationId xmlns:a16="http://schemas.microsoft.com/office/drawing/2014/main" id="{5E8C399F-0229-6648-8662-6AE72DBCB4D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2" name="Image 1" descr="Une image contenant texte, logo, Police, Graphique&#10;&#10;Description générée automatiquement">
            <a:extLst>
              <a:ext uri="{FF2B5EF4-FFF2-40B4-BE49-F238E27FC236}">
                <a16:creationId xmlns:a16="http://schemas.microsoft.com/office/drawing/2014/main" id="{3C65A35B-A31B-11BE-C616-3994570DFD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pic>
        <p:nvPicPr>
          <p:cNvPr id="3" name="Image 2">
            <a:extLst>
              <a:ext uri="{FF2B5EF4-FFF2-40B4-BE49-F238E27FC236}">
                <a16:creationId xmlns:a16="http://schemas.microsoft.com/office/drawing/2014/main" id="{8B0DC928-03B1-CEEB-1D21-24BE0838F5DE}"/>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4" name="Rectangle 7">
            <a:extLst>
              <a:ext uri="{FF2B5EF4-FFF2-40B4-BE49-F238E27FC236}">
                <a16:creationId xmlns:a16="http://schemas.microsoft.com/office/drawing/2014/main" id="{3706F894-5B62-8E0D-9739-3B6080003DD4}"/>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6677024" y="368300"/>
            <a:ext cx="4752976" cy="5911119"/>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Title 1">
            <a:extLst>
              <a:ext uri="{FF2B5EF4-FFF2-40B4-BE49-F238E27FC236}">
                <a16:creationId xmlns:a16="http://schemas.microsoft.com/office/drawing/2014/main" id="{F08B6C41-A70E-754A-A33B-B8012EFA1FA2}"/>
              </a:ext>
            </a:extLst>
          </p:cNvPr>
          <p:cNvSpPr>
            <a:spLocks noGrp="1"/>
          </p:cNvSpPr>
          <p:nvPr>
            <p:ph type="title"/>
          </p:nvPr>
        </p:nvSpPr>
        <p:spPr>
          <a:xfrm>
            <a:off x="986890"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204DF36F-84FB-BF41-90C5-B4335F97F8B6}"/>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2" name="Image 1" descr="Une image contenant texte, logo, Police, Graphique&#10;&#10;Description générée automatiquement">
            <a:extLst>
              <a:ext uri="{FF2B5EF4-FFF2-40B4-BE49-F238E27FC236}">
                <a16:creationId xmlns:a16="http://schemas.microsoft.com/office/drawing/2014/main" id="{6A35993A-4359-DE95-81B3-2CAFC82ED60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85135" y="1257300"/>
            <a:ext cx="10086975" cy="1028700"/>
          </a:xfrm>
          <a:prstGeom prst="rect">
            <a:avLst/>
          </a:prstGeom>
          <a:effectLst/>
        </p:spPr>
        <p:txBody>
          <a:bodyPr vert="horz" lIns="0" tIns="192024" rIns="0" bIns="0" rtlCol="0" anchor="t" anchorCtr="0">
            <a:noAutofit/>
          </a:bodyPr>
          <a:lstStyle/>
          <a:p>
            <a:r>
              <a:rPr lang="en-US" dirty="0"/>
              <a:t>Your title here</a:t>
            </a:r>
          </a:p>
        </p:txBody>
      </p:sp>
      <p:sp>
        <p:nvSpPr>
          <p:cNvPr id="3" name="Текст 2"/>
          <p:cNvSpPr>
            <a:spLocks noGrp="1"/>
          </p:cNvSpPr>
          <p:nvPr>
            <p:ph type="body" idx="1"/>
          </p:nvPr>
        </p:nvSpPr>
        <p:spPr>
          <a:xfrm>
            <a:off x="985135" y="2514600"/>
            <a:ext cx="10086976" cy="3429000"/>
          </a:xfrm>
          <a:prstGeom prst="rect">
            <a:avLst/>
          </a:prstGeom>
        </p:spPr>
        <p:txBody>
          <a:bodyPr vert="horz" lIns="0" tIns="0" rIns="0" bIns="0" rtlCol="0">
            <a:normAutofit/>
          </a:bodyPr>
          <a:lstStyle/>
          <a:p>
            <a:pPr lvl="0"/>
            <a:r>
              <a:rPr lang="en-US" dirty="0"/>
              <a:t>Heading 1</a:t>
            </a:r>
          </a:p>
          <a:p>
            <a:pPr lvl="1"/>
            <a:r>
              <a:rPr lang="en-US" dirty="0"/>
              <a:t>Paragraph text</a:t>
            </a:r>
          </a:p>
          <a:p>
            <a:pPr lvl="1"/>
            <a:endParaRPr lang="en-US" dirty="0"/>
          </a:p>
        </p:txBody>
      </p:sp>
      <p:sp>
        <p:nvSpPr>
          <p:cNvPr id="5" name="Espace réservé du numéro de diapositive 4">
            <a:extLst>
              <a:ext uri="{FF2B5EF4-FFF2-40B4-BE49-F238E27FC236}">
                <a16:creationId xmlns:a16="http://schemas.microsoft.com/office/drawing/2014/main" id="{EB5AFD27-38D0-B34A-9F98-1157C9C27642}"/>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4" name="Image 3">
            <a:extLst>
              <a:ext uri="{FF2B5EF4-FFF2-40B4-BE49-F238E27FC236}">
                <a16:creationId xmlns:a16="http://schemas.microsoft.com/office/drawing/2014/main" id="{4B2A271E-711C-7146-B62D-B4430EA88177}"/>
              </a:ext>
            </a:extLst>
          </p:cNvPr>
          <p:cNvPicPr>
            <a:picLocks noChangeAspect="1"/>
          </p:cNvPicPr>
          <p:nvPr userDrawn="1"/>
        </p:nvPicPr>
        <p:blipFill>
          <a:blip r:embed="rId11"/>
          <a:stretch>
            <a:fillRect/>
          </a:stretch>
        </p:blipFill>
        <p:spPr>
          <a:xfrm>
            <a:off x="985135" y="6422543"/>
            <a:ext cx="280187" cy="186791"/>
          </a:xfrm>
          <a:prstGeom prst="rect">
            <a:avLst/>
          </a:prstGeom>
        </p:spPr>
      </p:pic>
      <p:sp>
        <p:nvSpPr>
          <p:cNvPr id="13" name="Rectangle 7">
            <a:extLst>
              <a:ext uri="{FF2B5EF4-FFF2-40B4-BE49-F238E27FC236}">
                <a16:creationId xmlns:a16="http://schemas.microsoft.com/office/drawing/2014/main" id="{6E555F39-166E-F74E-8774-2B281085E62E}"/>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6" name="Image 5">
            <a:extLst>
              <a:ext uri="{FF2B5EF4-FFF2-40B4-BE49-F238E27FC236}">
                <a16:creationId xmlns:a16="http://schemas.microsoft.com/office/drawing/2014/main" id="{D3754AFC-9046-0AD0-68BD-411108BDA1F4}"/>
              </a:ext>
            </a:extLst>
          </p:cNvPr>
          <p:cNvPicPr>
            <a:picLocks noChangeAspect="1"/>
          </p:cNvPicPr>
          <p:nvPr userDrawn="1"/>
        </p:nvPicPr>
        <p:blipFill>
          <a:blip r:embed="rId12">
            <a:alphaModFix amt="20000"/>
            <a:extLst>
              <a:ext uri="{28A0092B-C50C-407E-A947-70E740481C1C}">
                <a14:useLocalDpi xmlns:a14="http://schemas.microsoft.com/office/drawing/2010/main" val="0"/>
              </a:ext>
            </a:extLst>
          </a:blip>
          <a:stretch>
            <a:fillRect/>
          </a:stretch>
        </p:blipFill>
        <p:spPr>
          <a:xfrm>
            <a:off x="9267558" y="3956140"/>
            <a:ext cx="5106076" cy="5106076"/>
          </a:xfrm>
          <a:prstGeom prst="rect">
            <a:avLst/>
          </a:prstGeom>
        </p:spPr>
      </p:pic>
    </p:spTree>
    <p:extLst>
      <p:ext uri="{BB962C8B-B14F-4D97-AF65-F5344CB8AC3E}">
        <p14:creationId xmlns:p14="http://schemas.microsoft.com/office/powerpoint/2010/main" val="1377184672"/>
      </p:ext>
    </p:extLst>
  </p:cSld>
  <p:clrMap bg1="lt1" tx1="dk1" bg2="lt2" tx2="dk2" accent1="accent1" accent2="accent2" accent3="accent3" accent4="accent4" accent5="accent5" accent6="accent6" hlink="hlink" folHlink="folHlink"/>
  <p:sldLayoutIdLst>
    <p:sldLayoutId id="2147484007" r:id="rId1"/>
    <p:sldLayoutId id="2147484012" r:id="rId2"/>
    <p:sldLayoutId id="2147484032" r:id="rId3"/>
    <p:sldLayoutId id="2147484010" r:id="rId4"/>
    <p:sldLayoutId id="2147484033" r:id="rId5"/>
    <p:sldLayoutId id="2147484035" r:id="rId6"/>
    <p:sldLayoutId id="2147484008" r:id="rId7"/>
    <p:sldLayoutId id="2147484026" r:id="rId8"/>
    <p:sldLayoutId id="2147484024" r:id="rId9"/>
  </p:sldLayoutIdLst>
  <p:hf hdr="0" ftr="0" dt="0"/>
  <p:txStyles>
    <p:titleStyle>
      <a:lvl1pPr algn="l" defTabSz="914318" rtl="0" eaLnBrk="1" latinLnBrk="0" hangingPunct="1">
        <a:lnSpc>
          <a:spcPct val="80000"/>
        </a:lnSpc>
        <a:spcBef>
          <a:spcPct val="0"/>
        </a:spcBef>
        <a:buNone/>
        <a:defRPr sz="44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p:titleStyle>
    <p:bodyStyle>
      <a:lvl1pPr marL="0" indent="0" algn="l" defTabSz="914318" rtl="0" eaLnBrk="1" latinLnBrk="0" hangingPunct="1">
        <a:lnSpc>
          <a:spcPct val="150000"/>
        </a:lnSpc>
        <a:spcBef>
          <a:spcPts val="1000"/>
        </a:spcBef>
        <a:buFont typeface="Arial" panose="020B0604020202020204" pitchFamily="34" charset="0"/>
        <a:buNone/>
        <a:defRPr sz="2800" kern="1200">
          <a:solidFill>
            <a:srgbClr val="0F2235"/>
          </a:solidFill>
          <a:latin typeface="Arial" panose="020B0604020202020204" pitchFamily="34" charset="0"/>
          <a:ea typeface="+mn-ea"/>
          <a:cs typeface="Arial" panose="020B0604020202020204" pitchFamily="34" charset="0"/>
        </a:defRPr>
      </a:lvl1pPr>
      <a:lvl2pPr marL="0" indent="0" algn="l" defTabSz="914318" rtl="0" eaLnBrk="1" latinLnBrk="0" hangingPunct="1">
        <a:lnSpc>
          <a:spcPct val="150000"/>
        </a:lnSpc>
        <a:spcBef>
          <a:spcPts val="499"/>
        </a:spcBef>
        <a:buFont typeface="Arial" panose="020B0604020202020204" pitchFamily="34" charset="0"/>
        <a:buNone/>
        <a:defRPr sz="1800" kern="1200">
          <a:solidFill>
            <a:srgbClr val="0F2235"/>
          </a:solidFill>
          <a:latin typeface="Arial" panose="020B0604020202020204" pitchFamily="34" charset="0"/>
          <a:ea typeface="+mn-ea"/>
          <a:cs typeface="Arial" panose="020B0604020202020204" pitchFamily="34" charset="0"/>
        </a:defRPr>
      </a:lvl2pPr>
      <a:lvl3pPr marL="0" indent="0" algn="l" defTabSz="914318" rtl="0" eaLnBrk="1" latinLnBrk="0" hangingPunct="1">
        <a:lnSpc>
          <a:spcPct val="150000"/>
        </a:lnSpc>
        <a:spcBef>
          <a:spcPts val="499"/>
        </a:spcBef>
        <a:buFont typeface="Arial" panose="020B0604020202020204" pitchFamily="34" charset="0"/>
        <a:buNone/>
        <a:defRPr sz="1200" kern="1200">
          <a:solidFill>
            <a:schemeClr val="tx1"/>
          </a:solidFill>
          <a:latin typeface="D-DIN" panose="020B0504030202030204" pitchFamily="34" charset="77"/>
          <a:ea typeface="+mn-ea"/>
          <a:cs typeface="+mn-cs"/>
        </a:defRPr>
      </a:lvl3pPr>
      <a:lvl4pPr marL="0" indent="0" algn="l" defTabSz="914318" rtl="0" eaLnBrk="1" latinLnBrk="0" hangingPunct="1">
        <a:lnSpc>
          <a:spcPct val="150000"/>
        </a:lnSpc>
        <a:spcBef>
          <a:spcPts val="499"/>
        </a:spcBef>
        <a:buFont typeface="Arial" panose="020B0604020202020204" pitchFamily="34" charset="0"/>
        <a:buNone/>
        <a:defRPr sz="1000" kern="1200">
          <a:solidFill>
            <a:schemeClr val="tx1">
              <a:alpha val="70000"/>
            </a:schemeClr>
          </a:solidFill>
          <a:latin typeface="D-DIN" panose="020B0504030202030204" pitchFamily="34" charset="77"/>
          <a:ea typeface="+mn-ea"/>
          <a:cs typeface="+mn-cs"/>
        </a:defRPr>
      </a:lvl4pPr>
      <a:lvl5pPr marL="0" indent="0" algn="l" defTabSz="914318" rtl="0" eaLnBrk="1" latinLnBrk="0" hangingPunct="1">
        <a:lnSpc>
          <a:spcPct val="150000"/>
        </a:lnSpc>
        <a:spcBef>
          <a:spcPts val="499"/>
        </a:spcBef>
        <a:buFont typeface="Arial" panose="020B0604020202020204" pitchFamily="34" charset="0"/>
        <a:buNone/>
        <a:defRPr sz="1000" kern="1200" baseline="0">
          <a:solidFill>
            <a:schemeClr val="tx1">
              <a:alpha val="50000"/>
            </a:schemeClr>
          </a:solidFill>
          <a:latin typeface="D-DIN" panose="020B0504030202030204" pitchFamily="34" charset="77"/>
          <a:ea typeface="+mn-ea"/>
          <a:cs typeface="+mn-cs"/>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18" rtl="0" eaLnBrk="1" latinLnBrk="0" hangingPunct="1">
        <a:defRPr sz="1800" kern="1200">
          <a:solidFill>
            <a:schemeClr val="tx1"/>
          </a:solidFill>
          <a:latin typeface="+mn-lt"/>
          <a:ea typeface="+mn-ea"/>
          <a:cs typeface="+mn-cs"/>
        </a:defRPr>
      </a:lvl1pPr>
      <a:lvl2pPr marL="457159" algn="l" defTabSz="914318" rtl="0" eaLnBrk="1" latinLnBrk="0" hangingPunct="1">
        <a:defRPr sz="1800" kern="1200">
          <a:solidFill>
            <a:schemeClr val="tx1"/>
          </a:solidFill>
          <a:latin typeface="+mn-lt"/>
          <a:ea typeface="+mn-ea"/>
          <a:cs typeface="+mn-cs"/>
        </a:defRPr>
      </a:lvl2pPr>
      <a:lvl3pPr marL="914318" algn="l" defTabSz="914318" rtl="0" eaLnBrk="1" latinLnBrk="0" hangingPunct="1">
        <a:defRPr sz="1800" kern="1200">
          <a:solidFill>
            <a:schemeClr val="tx1"/>
          </a:solidFill>
          <a:latin typeface="+mn-lt"/>
          <a:ea typeface="+mn-ea"/>
          <a:cs typeface="+mn-cs"/>
        </a:defRPr>
      </a:lvl3pPr>
      <a:lvl4pPr marL="1371478" algn="l" defTabSz="914318" rtl="0" eaLnBrk="1" latinLnBrk="0" hangingPunct="1">
        <a:defRPr sz="1800" kern="1200">
          <a:solidFill>
            <a:schemeClr val="tx1"/>
          </a:solidFill>
          <a:latin typeface="+mn-lt"/>
          <a:ea typeface="+mn-ea"/>
          <a:cs typeface="+mn-cs"/>
        </a:defRPr>
      </a:lvl4pPr>
      <a:lvl5pPr marL="1828636" algn="l" defTabSz="914318" rtl="0" eaLnBrk="1" latinLnBrk="0" hangingPunct="1">
        <a:defRPr sz="1800" kern="1200">
          <a:solidFill>
            <a:schemeClr val="tx1"/>
          </a:solidFill>
          <a:latin typeface="+mn-lt"/>
          <a:ea typeface="+mn-ea"/>
          <a:cs typeface="+mn-cs"/>
        </a:defRPr>
      </a:lvl5pPr>
      <a:lvl6pPr marL="2285794" algn="l" defTabSz="914318" rtl="0" eaLnBrk="1" latinLnBrk="0" hangingPunct="1">
        <a:defRPr sz="1800" kern="1200">
          <a:solidFill>
            <a:schemeClr val="tx1"/>
          </a:solidFill>
          <a:latin typeface="+mn-lt"/>
          <a:ea typeface="+mn-ea"/>
          <a:cs typeface="+mn-cs"/>
        </a:defRPr>
      </a:lvl6pPr>
      <a:lvl7pPr marL="2742953" algn="l" defTabSz="914318" rtl="0" eaLnBrk="1" latinLnBrk="0" hangingPunct="1">
        <a:defRPr sz="1800" kern="1200">
          <a:solidFill>
            <a:schemeClr val="tx1"/>
          </a:solidFill>
          <a:latin typeface="+mn-lt"/>
          <a:ea typeface="+mn-ea"/>
          <a:cs typeface="+mn-cs"/>
        </a:defRPr>
      </a:lvl7pPr>
      <a:lvl8pPr marL="3200112" algn="l" defTabSz="914318" rtl="0" eaLnBrk="1" latinLnBrk="0" hangingPunct="1">
        <a:defRPr sz="1800" kern="1200">
          <a:solidFill>
            <a:schemeClr val="tx1"/>
          </a:solidFill>
          <a:latin typeface="+mn-lt"/>
          <a:ea typeface="+mn-ea"/>
          <a:cs typeface="+mn-cs"/>
        </a:defRPr>
      </a:lvl8pPr>
      <a:lvl9pPr marL="3657271" algn="l" defTabSz="91431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840">
          <p15:clr>
            <a:srgbClr val="F26B43"/>
          </p15:clr>
        </p15:guide>
        <p15:guide id="1" orient="horz" pos="2160">
          <p15:clr>
            <a:srgbClr val="F26B43"/>
          </p15:clr>
        </p15:guide>
        <p15:guide id="14" orient="horz" pos="232" userDrawn="1">
          <p15:clr>
            <a:srgbClr val="F26B43"/>
          </p15:clr>
        </p15:guide>
        <p15:guide id="27" orient="horz" pos="4032">
          <p15:clr>
            <a:srgbClr val="F26B43"/>
          </p15:clr>
        </p15:guide>
        <p15:guide id="28" pos="257" userDrawn="1">
          <p15:clr>
            <a:srgbClr val="F26B43"/>
          </p15:clr>
        </p15:guide>
        <p15:guide id="29" pos="7200">
          <p15:clr>
            <a:srgbClr val="F26B43"/>
          </p15:clr>
        </p15:guide>
        <p15:guide id="44">
          <p15:clr>
            <a:srgbClr val="F26B43"/>
          </p15:clr>
        </p15:guide>
        <p15:guide id="45" pos="7680">
          <p15:clr>
            <a:srgbClr val="F26B43"/>
          </p15:clr>
        </p15:guide>
        <p15:guide id="46" orient="horz">
          <p15:clr>
            <a:srgbClr val="F26B43"/>
          </p15:clr>
        </p15:guide>
        <p15:guide id="47" orient="horz" pos="4320">
          <p15:clr>
            <a:srgbClr val="F26B43"/>
          </p15:clr>
        </p15:guide>
        <p15:guide id="48" pos="846" userDrawn="1">
          <p15:clr>
            <a:srgbClr val="F26B43"/>
          </p15:clr>
        </p15:guide>
        <p15:guide id="51" orient="horz" pos="129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doi.org/10.7802/2475"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hyperlink" Target="http://www.unisafe-toolkit.eu" TargetMode="External"/><Relationship Id="rId5" Type="http://schemas.openxmlformats.org/officeDocument/2006/relationships/image" Target="../media/image14.jpeg"/><Relationship Id="rId4" Type="http://schemas.openxmlformats.org/officeDocument/2006/relationships/image" Target="../media/image13.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hyperlink" Target="https://zenodo.org/record/7220636"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hyperlink" Target="https://www.breakingthesilence.cam.ac.uk/" TargetMode="External"/><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hyperlink" Target="https://zenodo.org/records/7798894#.ZDgjes5Bzjo" TargetMode="External"/><Relationship Id="rId4" Type="http://schemas.openxmlformats.org/officeDocument/2006/relationships/image" Target="../media/image26.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4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5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svg"/><Relationship Id="rId1" Type="http://schemas.openxmlformats.org/officeDocument/2006/relationships/slideLayout" Target="../slideLayouts/slideLayout4.xml"/><Relationship Id="rId4" Type="http://schemas.openxmlformats.org/officeDocument/2006/relationships/hyperlink" Target="https://www.linkedin.com/company/gendersafe-gbv"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coe.int/en/web/gender-matters/what-is-gender-based-violence#:~:text=Defining%20gender%2Dbased%20violence%20against%20women&amp;text=Gender%2Dbased%20violence%20refers%20to,orientation%20and%2For%20gender%20identity."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7">
            <a:extLst>
              <a:ext uri="{FF2B5EF4-FFF2-40B4-BE49-F238E27FC236}">
                <a16:creationId xmlns:a16="http://schemas.microsoft.com/office/drawing/2014/main" id="{24520777-B918-4140-B0B1-4065658DB36E}"/>
              </a:ext>
            </a:extLst>
          </p:cNvPr>
          <p:cNvSpPr txBox="1"/>
          <p:nvPr/>
        </p:nvSpPr>
        <p:spPr>
          <a:xfrm>
            <a:off x="943030" y="3931094"/>
            <a:ext cx="7306448" cy="830997"/>
          </a:xfrm>
          <a:prstGeom prst="rect">
            <a:avLst/>
          </a:prstGeom>
          <a:noFill/>
        </p:spPr>
        <p:txBody>
          <a:bodyPr wrap="square" lIns="0" tIns="45720" rIns="0" bIns="45720" rtlCol="0" anchor="t">
            <a:spAutoFit/>
          </a:bodyPr>
          <a:lstStyle/>
          <a:p>
            <a:endParaRPr lang="en-US" sz="4800">
              <a:solidFill>
                <a:srgbClr val="FFFFFF"/>
              </a:solidFill>
              <a:latin typeface="Arial" panose="020B0604020202020204" pitchFamily="34" charset="0"/>
              <a:ea typeface="Open Sans"/>
              <a:cs typeface="Arial" panose="020B0604020202020204" pitchFamily="34" charset="0"/>
            </a:endParaRPr>
          </a:p>
        </p:txBody>
      </p:sp>
      <p:sp>
        <p:nvSpPr>
          <p:cNvPr id="4" name="TextBox 7">
            <a:extLst>
              <a:ext uri="{FF2B5EF4-FFF2-40B4-BE49-F238E27FC236}">
                <a16:creationId xmlns:a16="http://schemas.microsoft.com/office/drawing/2014/main" id="{D38AFE21-FFA0-E449-BF7B-69C5978EF388}"/>
              </a:ext>
            </a:extLst>
          </p:cNvPr>
          <p:cNvSpPr txBox="1"/>
          <p:nvPr/>
        </p:nvSpPr>
        <p:spPr>
          <a:xfrm>
            <a:off x="943030" y="4762091"/>
            <a:ext cx="7306448" cy="584775"/>
          </a:xfrm>
          <a:prstGeom prst="rect">
            <a:avLst/>
          </a:prstGeom>
          <a:noFill/>
        </p:spPr>
        <p:txBody>
          <a:bodyPr wrap="square" lIns="0" tIns="45720" rIns="0" bIns="45720" rtlCol="0" anchor="t">
            <a:spAutoFit/>
          </a:bodyPr>
          <a:lstStyle/>
          <a:p>
            <a:endParaRPr lang="en-US" sz="3200">
              <a:solidFill>
                <a:srgbClr val="5792CE"/>
              </a:solidFill>
              <a:latin typeface="Arial" panose="020B0604020202020204" pitchFamily="34" charset="0"/>
              <a:ea typeface="Open Sans" charset="0"/>
              <a:cs typeface="Arial" panose="020B0604020202020204" pitchFamily="34" charset="0"/>
            </a:endParaRPr>
          </a:p>
        </p:txBody>
      </p:sp>
      <p:sp>
        <p:nvSpPr>
          <p:cNvPr id="2" name="Title 1">
            <a:extLst>
              <a:ext uri="{FF2B5EF4-FFF2-40B4-BE49-F238E27FC236}">
                <a16:creationId xmlns:a16="http://schemas.microsoft.com/office/drawing/2014/main" id="{D8CB09EA-0CC9-05E0-2A20-C32250FEB137}"/>
              </a:ext>
            </a:extLst>
          </p:cNvPr>
          <p:cNvSpPr>
            <a:spLocks noGrp="1"/>
          </p:cNvSpPr>
          <p:nvPr/>
        </p:nvSpPr>
        <p:spPr>
          <a:xfrm>
            <a:off x="950874" y="2449236"/>
            <a:ext cx="9690747" cy="922096"/>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r>
              <a:rPr lang="en-US" sz="4000" b="1" dirty="0">
                <a:latin typeface="Arial" panose="020B0604020202020204" pitchFamily="34" charset="0"/>
                <a:cs typeface="Arial" panose="020B0604020202020204" pitchFamily="34" charset="0"/>
              </a:rPr>
              <a:t>Introductory training on gender-based violence in academia and the 7P framework </a:t>
            </a:r>
          </a:p>
        </p:txBody>
      </p:sp>
      <p:sp>
        <p:nvSpPr>
          <p:cNvPr id="6" name="ZoneTexte 11">
            <a:extLst>
              <a:ext uri="{FF2B5EF4-FFF2-40B4-BE49-F238E27FC236}">
                <a16:creationId xmlns:a16="http://schemas.microsoft.com/office/drawing/2014/main" id="{37C8842C-ED4A-EF05-F3C2-BB8C215930EA}"/>
              </a:ext>
            </a:extLst>
          </p:cNvPr>
          <p:cNvSpPr txBox="1"/>
          <p:nvPr/>
        </p:nvSpPr>
        <p:spPr>
          <a:xfrm>
            <a:off x="950874" y="4526602"/>
            <a:ext cx="10080702" cy="892552"/>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dirty="0">
                <a:solidFill>
                  <a:srgbClr val="FF0000"/>
                </a:solidFill>
                <a:latin typeface="Arial"/>
                <a:cs typeface="Arial"/>
              </a:rPr>
              <a:t>Facilitator's name(s) (pronouns), </a:t>
            </a:r>
            <a:r>
              <a:rPr lang="en-US" sz="2800" dirty="0" err="1">
                <a:solidFill>
                  <a:srgbClr val="FF0000"/>
                </a:solidFill>
                <a:latin typeface="Arial"/>
                <a:cs typeface="Arial"/>
              </a:rPr>
              <a:t>organisation</a:t>
            </a:r>
            <a:endParaRPr lang="en-US" sz="2400" b="1" dirty="0" err="1">
              <a:solidFill>
                <a:srgbClr val="FF0000"/>
              </a:solidFill>
              <a:latin typeface="Arial"/>
              <a:cs typeface="Arial"/>
            </a:endParaRPr>
          </a:p>
          <a:p>
            <a:r>
              <a:rPr lang="en-US" sz="2400" b="1" dirty="0">
                <a:solidFill>
                  <a:srgbClr val="FF0000"/>
                </a:solidFill>
                <a:latin typeface="Arial"/>
                <a:cs typeface="Arial"/>
              </a:rPr>
              <a:t>Day, xx Month 202x</a:t>
            </a:r>
            <a:endParaRPr lang="en-US" sz="2000" b="1" dirty="0">
              <a:solidFill>
                <a:srgbClr val="FF0000"/>
              </a:solidFill>
              <a:latin typeface="Arial"/>
              <a:cs typeface="Arial"/>
            </a:endParaRPr>
          </a:p>
        </p:txBody>
      </p:sp>
      <p:pic>
        <p:nvPicPr>
          <p:cNvPr id="8" name="Image 7" descr="Une image contenant texte, Police, Graphique, graphisme&#10;&#10;Description générée automatiquement">
            <a:extLst>
              <a:ext uri="{FF2B5EF4-FFF2-40B4-BE49-F238E27FC236}">
                <a16:creationId xmlns:a16="http://schemas.microsoft.com/office/drawing/2014/main" id="{3854B33A-1C38-F9A8-9158-9CC2FC6FE4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2350" y="624206"/>
            <a:ext cx="4857750" cy="755103"/>
          </a:xfrm>
          <a:prstGeom prst="rect">
            <a:avLst/>
          </a:prstGeom>
        </p:spPr>
      </p:pic>
    </p:spTree>
    <p:extLst>
      <p:ext uri="{BB962C8B-B14F-4D97-AF65-F5344CB8AC3E}">
        <p14:creationId xmlns:p14="http://schemas.microsoft.com/office/powerpoint/2010/main" val="19002197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2">
            <a:extLst>
              <a:ext uri="{FF2B5EF4-FFF2-40B4-BE49-F238E27FC236}">
                <a16:creationId xmlns:a16="http://schemas.microsoft.com/office/drawing/2014/main" id="{0F53A466-CDD8-D911-965D-11E54AC723A5}"/>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a:cs typeface="Arial"/>
              </a:rPr>
              <a:pPr/>
              <a:t>10</a:t>
            </a:fld>
            <a:endParaRPr lang="fr-FR">
              <a:latin typeface="Arial"/>
              <a:cs typeface="Arial"/>
            </a:endParaRPr>
          </a:p>
        </p:txBody>
      </p:sp>
      <p:pic>
        <p:nvPicPr>
          <p:cNvPr id="3" name="Image 4">
            <a:extLst>
              <a:ext uri="{FF2B5EF4-FFF2-40B4-BE49-F238E27FC236}">
                <a16:creationId xmlns:a16="http://schemas.microsoft.com/office/drawing/2014/main" id="{D527E821-84AF-DD00-D52D-553AAF52F4CE}"/>
              </a:ext>
            </a:extLst>
          </p:cNvPr>
          <p:cNvPicPr>
            <a:picLocks noChangeAspect="1"/>
          </p:cNvPicPr>
          <p:nvPr/>
        </p:nvPicPr>
        <p:blipFill>
          <a:blip r:embed="rId3"/>
          <a:stretch>
            <a:fillRect/>
          </a:stretch>
        </p:blipFill>
        <p:spPr>
          <a:xfrm>
            <a:off x="4757786" y="401"/>
            <a:ext cx="3815431" cy="6989684"/>
          </a:xfrm>
          <a:prstGeom prst="rect">
            <a:avLst/>
          </a:prstGeom>
        </p:spPr>
      </p:pic>
      <p:sp>
        <p:nvSpPr>
          <p:cNvPr id="4" name="TextBox 3">
            <a:extLst>
              <a:ext uri="{FF2B5EF4-FFF2-40B4-BE49-F238E27FC236}">
                <a16:creationId xmlns:a16="http://schemas.microsoft.com/office/drawing/2014/main" id="{951C7916-0E30-4B63-CB8D-795578A5E879}"/>
              </a:ext>
            </a:extLst>
          </p:cNvPr>
          <p:cNvSpPr txBox="1"/>
          <p:nvPr/>
        </p:nvSpPr>
        <p:spPr>
          <a:xfrm>
            <a:off x="914400" y="5687046"/>
            <a:ext cx="4180935" cy="83099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1200" dirty="0">
                <a:solidFill>
                  <a:srgbClr val="444444"/>
                </a:solidFill>
                <a:latin typeface="Arial"/>
                <a:cs typeface="Arial"/>
              </a:rPr>
              <a:t>Source: The continuum of violence against women,  Handbook for Gender Equality Rapporteurs, Council of Europe.</a:t>
            </a:r>
            <a:r>
              <a:rPr lang="fr-FR" sz="1200" dirty="0">
                <a:solidFill>
                  <a:srgbClr val="444444"/>
                </a:solidFill>
                <a:latin typeface="Arial"/>
                <a:cs typeface="Arial"/>
              </a:rPr>
              <a:t>​</a:t>
            </a:r>
          </a:p>
          <a:p>
            <a:r>
              <a:rPr lang="en-US" sz="1200" dirty="0">
                <a:solidFill>
                  <a:srgbClr val="444444"/>
                </a:solidFill>
                <a:latin typeface="Arial"/>
                <a:cs typeface="Arial"/>
              </a:rPr>
              <a:t>​</a:t>
            </a:r>
          </a:p>
        </p:txBody>
      </p:sp>
    </p:spTree>
    <p:extLst>
      <p:ext uri="{BB962C8B-B14F-4D97-AF65-F5344CB8AC3E}">
        <p14:creationId xmlns:p14="http://schemas.microsoft.com/office/powerpoint/2010/main" val="11508711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E1DAE8AE-6FEB-DF2D-686A-6385B3A11598}"/>
              </a:ext>
            </a:extLst>
          </p:cNvPr>
          <p:cNvSpPr/>
          <p:nvPr/>
        </p:nvSpPr>
        <p:spPr>
          <a:xfrm>
            <a:off x="5161137" y="702199"/>
            <a:ext cx="2985571" cy="2985571"/>
          </a:xfrm>
          <a:prstGeom prst="ellipse">
            <a:avLst/>
          </a:prstGeom>
          <a:gradFill>
            <a:gsLst>
              <a:gs pos="100000">
                <a:srgbClr val="5792CE"/>
              </a:gs>
              <a:gs pos="0">
                <a:srgbClr val="AED7BD"/>
              </a:gs>
            </a:gsLst>
            <a:lin ang="7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3200">
                <a:solidFill>
                  <a:schemeClr val="bg1"/>
                </a:solidFill>
                <a:latin typeface="Arial"/>
                <a:ea typeface="Cinzel" charset="0"/>
                <a:cs typeface="Arial"/>
              </a:rPr>
              <a:t>Over </a:t>
            </a:r>
            <a:r>
              <a:rPr lang="en-US" sz="3200" b="1">
                <a:solidFill>
                  <a:schemeClr val="bg1"/>
                </a:solidFill>
                <a:latin typeface="Arial"/>
                <a:ea typeface="Cinzel" charset="0"/>
                <a:cs typeface="Arial"/>
              </a:rPr>
              <a:t>42,000 </a:t>
            </a:r>
            <a:r>
              <a:rPr lang="en-US" sz="3200">
                <a:solidFill>
                  <a:schemeClr val="bg1"/>
                </a:solidFill>
                <a:latin typeface="Arial"/>
                <a:ea typeface="Cinzel" charset="0"/>
                <a:cs typeface="Arial"/>
              </a:rPr>
              <a:t>responses collected</a:t>
            </a:r>
            <a:endParaRPr lang="en-US" sz="900" b="1">
              <a:solidFill>
                <a:schemeClr val="bg1"/>
              </a:solidFill>
              <a:latin typeface="Arial"/>
              <a:ea typeface="Open Sans Semibold" charset="0"/>
              <a:cs typeface="Arial"/>
            </a:endParaRPr>
          </a:p>
        </p:txBody>
      </p:sp>
      <p:sp>
        <p:nvSpPr>
          <p:cNvPr id="3" name="Oval 2">
            <a:extLst>
              <a:ext uri="{FF2B5EF4-FFF2-40B4-BE49-F238E27FC236}">
                <a16:creationId xmlns:a16="http://schemas.microsoft.com/office/drawing/2014/main" id="{16548265-E79B-7A1A-6A6C-E092F1FCE035}"/>
              </a:ext>
            </a:extLst>
          </p:cNvPr>
          <p:cNvSpPr/>
          <p:nvPr/>
        </p:nvSpPr>
        <p:spPr>
          <a:xfrm>
            <a:off x="7041312" y="3624158"/>
            <a:ext cx="1822717" cy="1791378"/>
          </a:xfrm>
          <a:prstGeom prst="ellipse">
            <a:avLst/>
          </a:prstGeom>
          <a:noFill/>
          <a:ln w="9525">
            <a:gradFill>
              <a:gsLst>
                <a:gs pos="100000">
                  <a:srgbClr val="5792CE"/>
                </a:gs>
                <a:gs pos="0">
                  <a:srgbClr val="AED7BD"/>
                </a:gs>
              </a:gsLst>
              <a:lin ang="72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3600">
                <a:solidFill>
                  <a:srgbClr val="5792CE"/>
                </a:solidFill>
                <a:latin typeface="Arial"/>
                <a:ea typeface="Cinzel" charset="0"/>
                <a:cs typeface="Arial"/>
              </a:rPr>
              <a:t>46</a:t>
            </a:r>
          </a:p>
          <a:p>
            <a:pPr algn="ctr"/>
            <a:r>
              <a:rPr lang="en-US" sz="1400" b="1">
                <a:solidFill>
                  <a:srgbClr val="5792CE"/>
                </a:solidFill>
                <a:latin typeface="Arial"/>
                <a:ea typeface="Open Sans Semibold" charset="0"/>
                <a:cs typeface="Arial"/>
              </a:rPr>
              <a:t>Research Performing </a:t>
            </a:r>
            <a:r>
              <a:rPr lang="en-US" sz="1400" b="1" err="1">
                <a:solidFill>
                  <a:srgbClr val="5792CE"/>
                </a:solidFill>
                <a:latin typeface="Arial"/>
                <a:ea typeface="Open Sans Semibold" charset="0"/>
                <a:cs typeface="Arial"/>
              </a:rPr>
              <a:t>Organisations</a:t>
            </a:r>
            <a:r>
              <a:rPr lang="en-US" sz="1400" b="1">
                <a:solidFill>
                  <a:srgbClr val="5792CE"/>
                </a:solidFill>
                <a:latin typeface="Arial"/>
                <a:ea typeface="Open Sans Semibold" charset="0"/>
                <a:cs typeface="Arial"/>
              </a:rPr>
              <a:t> in 15 countries</a:t>
            </a:r>
          </a:p>
        </p:txBody>
      </p:sp>
      <p:sp>
        <p:nvSpPr>
          <p:cNvPr id="4" name="Oval 3">
            <a:extLst>
              <a:ext uri="{FF2B5EF4-FFF2-40B4-BE49-F238E27FC236}">
                <a16:creationId xmlns:a16="http://schemas.microsoft.com/office/drawing/2014/main" id="{5AED4B6F-940B-61C7-8F86-F3F4A2C661BE}"/>
              </a:ext>
            </a:extLst>
          </p:cNvPr>
          <p:cNvSpPr/>
          <p:nvPr/>
        </p:nvSpPr>
        <p:spPr>
          <a:xfrm>
            <a:off x="8333352" y="2099253"/>
            <a:ext cx="1431843" cy="1431843"/>
          </a:xfrm>
          <a:prstGeom prst="ellipse">
            <a:avLst/>
          </a:prstGeom>
          <a:noFill/>
          <a:ln w="9525">
            <a:gradFill>
              <a:gsLst>
                <a:gs pos="100000">
                  <a:srgbClr val="5792CE"/>
                </a:gs>
                <a:gs pos="0">
                  <a:srgbClr val="AED7BD"/>
                </a:gs>
              </a:gsLst>
              <a:lin ang="72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a:solidFill>
                  <a:srgbClr val="5792CE"/>
                </a:solidFill>
                <a:latin typeface="Arial"/>
                <a:ea typeface="Cinzel" charset="0"/>
                <a:cs typeface="Arial"/>
              </a:rPr>
              <a:t>Field time </a:t>
            </a:r>
            <a:r>
              <a:rPr lang="en-US" sz="1400">
                <a:solidFill>
                  <a:srgbClr val="5792CE"/>
                </a:solidFill>
                <a:latin typeface="Arial"/>
                <a:ea typeface="Cinzel" charset="0"/>
                <a:cs typeface="Arial"/>
              </a:rPr>
              <a:t>between 17 January and</a:t>
            </a:r>
          </a:p>
          <a:p>
            <a:pPr algn="ctr"/>
            <a:r>
              <a:rPr lang="en-US" sz="1400">
                <a:solidFill>
                  <a:srgbClr val="5792CE"/>
                </a:solidFill>
                <a:latin typeface="Arial"/>
                <a:ea typeface="Cinzel" charset="0"/>
                <a:cs typeface="Arial"/>
              </a:rPr>
              <a:t> 1 May 2022</a:t>
            </a:r>
          </a:p>
        </p:txBody>
      </p:sp>
      <p:sp>
        <p:nvSpPr>
          <p:cNvPr id="6" name="Oval 5">
            <a:extLst>
              <a:ext uri="{FF2B5EF4-FFF2-40B4-BE49-F238E27FC236}">
                <a16:creationId xmlns:a16="http://schemas.microsoft.com/office/drawing/2014/main" id="{AB667ECD-FDE3-0A7D-52B4-0B385672D25D}"/>
              </a:ext>
            </a:extLst>
          </p:cNvPr>
          <p:cNvSpPr/>
          <p:nvPr/>
        </p:nvSpPr>
        <p:spPr>
          <a:xfrm>
            <a:off x="8260045" y="507495"/>
            <a:ext cx="1360368" cy="1216409"/>
          </a:xfrm>
          <a:prstGeom prst="ellipse">
            <a:avLst/>
          </a:prstGeom>
          <a:noFill/>
          <a:ln w="9525">
            <a:gradFill>
              <a:gsLst>
                <a:gs pos="100000">
                  <a:srgbClr val="5792CE"/>
                </a:gs>
                <a:gs pos="0">
                  <a:srgbClr val="AED7BD"/>
                </a:gs>
              </a:gsLst>
              <a:lin ang="72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70000"/>
              </a:lnSpc>
            </a:pPr>
            <a:r>
              <a:rPr lang="en-US" sz="3200">
                <a:solidFill>
                  <a:srgbClr val="5792CE"/>
                </a:solidFill>
                <a:latin typeface="Arial"/>
                <a:ea typeface="Cinzel" charset="0"/>
                <a:cs typeface="Arial"/>
              </a:rPr>
              <a:t>14</a:t>
            </a:r>
          </a:p>
          <a:p>
            <a:pPr algn="ctr"/>
            <a:r>
              <a:rPr lang="en-US" sz="1400" b="1">
                <a:solidFill>
                  <a:srgbClr val="5792CE"/>
                </a:solidFill>
                <a:latin typeface="Arial"/>
                <a:ea typeface="Open Sans Semibold" charset="0"/>
                <a:cs typeface="Arial"/>
              </a:rPr>
              <a:t>languages</a:t>
            </a:r>
          </a:p>
        </p:txBody>
      </p:sp>
      <p:sp>
        <p:nvSpPr>
          <p:cNvPr id="7" name="Title 1">
            <a:extLst>
              <a:ext uri="{FF2B5EF4-FFF2-40B4-BE49-F238E27FC236}">
                <a16:creationId xmlns:a16="http://schemas.microsoft.com/office/drawing/2014/main" id="{4D8A9A2A-355B-3A8C-8A2C-1848CE4F5449}"/>
              </a:ext>
            </a:extLst>
          </p:cNvPr>
          <p:cNvSpPr>
            <a:spLocks noGrp="1"/>
          </p:cNvSpPr>
          <p:nvPr>
            <p:ph type="title"/>
          </p:nvPr>
        </p:nvSpPr>
        <p:spPr>
          <a:xfrm>
            <a:off x="1158816" y="1554273"/>
            <a:ext cx="3518452" cy="1186427"/>
          </a:xfrm>
        </p:spPr>
        <p:txBody>
          <a:bodyPr/>
          <a:lstStyle/>
          <a:p>
            <a:r>
              <a:rPr lang="en-US"/>
              <a:t>UniSAFE survey</a:t>
            </a:r>
          </a:p>
        </p:txBody>
      </p:sp>
      <p:sp>
        <p:nvSpPr>
          <p:cNvPr id="10" name="TextBox 7">
            <a:extLst>
              <a:ext uri="{FF2B5EF4-FFF2-40B4-BE49-F238E27FC236}">
                <a16:creationId xmlns:a16="http://schemas.microsoft.com/office/drawing/2014/main" id="{FCD8DBFD-08BA-5D91-98AF-BFD2EAEAB011}"/>
              </a:ext>
            </a:extLst>
          </p:cNvPr>
          <p:cNvSpPr txBox="1"/>
          <p:nvPr/>
        </p:nvSpPr>
        <p:spPr>
          <a:xfrm>
            <a:off x="1216324" y="2261958"/>
            <a:ext cx="2472743" cy="1503617"/>
          </a:xfrm>
          <a:prstGeom prst="rect">
            <a:avLst/>
          </a:prstGeom>
          <a:noFill/>
        </p:spPr>
        <p:txBody>
          <a:bodyPr wrap="square" lIns="0" rIns="0" rtlCol="0">
            <a:spAutoFit/>
          </a:bodyPr>
          <a:lstStyle/>
          <a:p>
            <a:pPr>
              <a:lnSpc>
                <a:spcPct val="130000"/>
              </a:lnSpc>
            </a:pPr>
            <a:r>
              <a:rPr lang="en-US">
                <a:solidFill>
                  <a:schemeClr val="tx1">
                    <a:alpha val="70000"/>
                  </a:schemeClr>
                </a:solidFill>
                <a:latin typeface="Arial"/>
                <a:cs typeface="Arial"/>
              </a:rPr>
              <a:t>Largest cross-cultural survey in Europe in the research sector on gender-based violence</a:t>
            </a:r>
          </a:p>
        </p:txBody>
      </p:sp>
      <p:sp>
        <p:nvSpPr>
          <p:cNvPr id="11" name="Textfeld 4">
            <a:extLst>
              <a:ext uri="{FF2B5EF4-FFF2-40B4-BE49-F238E27FC236}">
                <a16:creationId xmlns:a16="http://schemas.microsoft.com/office/drawing/2014/main" id="{326575DF-CE24-2FD2-F48B-99D02809E6A9}"/>
              </a:ext>
            </a:extLst>
          </p:cNvPr>
          <p:cNvSpPr txBox="1"/>
          <p:nvPr/>
        </p:nvSpPr>
        <p:spPr>
          <a:xfrm>
            <a:off x="456840" y="5657629"/>
            <a:ext cx="11487149" cy="892552"/>
          </a:xfrm>
          <a:prstGeom prst="rect">
            <a:avLst/>
          </a:prstGeom>
          <a:noFill/>
        </p:spPr>
        <p:txBody>
          <a:bodyPr wrap="square" rtlCol="0">
            <a:spAutoFit/>
          </a:bodyPr>
          <a:lstStyle/>
          <a:p>
            <a:r>
              <a:rPr lang="de-DE" sz="1300" b="0">
                <a:solidFill>
                  <a:schemeClr val="bg1">
                    <a:lumMod val="50000"/>
                  </a:schemeClr>
                </a:solidFill>
                <a:effectLst/>
                <a:latin typeface="Arial"/>
                <a:cs typeface="Arial"/>
              </a:rPr>
              <a:t>Lipinsky, Anke, </a:t>
            </a:r>
            <a:r>
              <a:rPr lang="de-DE" sz="1300" b="0" err="1">
                <a:solidFill>
                  <a:schemeClr val="bg1">
                    <a:lumMod val="50000"/>
                  </a:schemeClr>
                </a:solidFill>
                <a:effectLst/>
                <a:latin typeface="Arial"/>
                <a:cs typeface="Arial"/>
              </a:rPr>
              <a:t>Schredl</a:t>
            </a:r>
            <a:r>
              <a:rPr lang="de-DE" sz="1300" b="0">
                <a:solidFill>
                  <a:schemeClr val="bg1">
                    <a:lumMod val="50000"/>
                  </a:schemeClr>
                </a:solidFill>
                <a:effectLst/>
                <a:latin typeface="Arial"/>
                <a:cs typeface="Arial"/>
              </a:rPr>
              <a:t>, Claudia, Baumann, Horst, Humbert, Anne Laure, </a:t>
            </a:r>
            <a:r>
              <a:rPr lang="de-DE" sz="1300" b="0" err="1">
                <a:solidFill>
                  <a:schemeClr val="bg1">
                    <a:lumMod val="50000"/>
                  </a:schemeClr>
                </a:solidFill>
                <a:effectLst/>
                <a:latin typeface="Arial"/>
                <a:cs typeface="Arial"/>
              </a:rPr>
              <a:t>Tanwar</a:t>
            </a:r>
            <a:r>
              <a:rPr lang="de-DE" sz="1300" b="0">
                <a:solidFill>
                  <a:schemeClr val="bg1">
                    <a:lumMod val="50000"/>
                  </a:schemeClr>
                </a:solidFill>
                <a:effectLst/>
                <a:latin typeface="Arial"/>
                <a:cs typeface="Arial"/>
              </a:rPr>
              <a:t>, </a:t>
            </a:r>
            <a:r>
              <a:rPr lang="de-DE" sz="1300" b="0" err="1">
                <a:solidFill>
                  <a:schemeClr val="bg1">
                    <a:lumMod val="50000"/>
                  </a:schemeClr>
                </a:solidFill>
                <a:effectLst/>
                <a:latin typeface="Arial"/>
                <a:cs typeface="Arial"/>
              </a:rPr>
              <a:t>Jagriti</a:t>
            </a:r>
            <a:r>
              <a:rPr lang="de-DE" sz="1300" b="0">
                <a:solidFill>
                  <a:schemeClr val="bg1">
                    <a:lumMod val="50000"/>
                  </a:schemeClr>
                </a:solidFill>
                <a:effectLst/>
                <a:latin typeface="Arial"/>
                <a:cs typeface="Arial"/>
              </a:rPr>
              <a:t>, </a:t>
            </a:r>
            <a:r>
              <a:rPr lang="de-DE" sz="1300" b="0" err="1">
                <a:solidFill>
                  <a:schemeClr val="bg1">
                    <a:lumMod val="50000"/>
                  </a:schemeClr>
                </a:solidFill>
                <a:effectLst/>
                <a:latin typeface="Arial"/>
                <a:cs typeface="Arial"/>
              </a:rPr>
              <a:t>Bondestam</a:t>
            </a:r>
            <a:r>
              <a:rPr lang="de-DE" sz="1300" b="0">
                <a:solidFill>
                  <a:schemeClr val="bg1">
                    <a:lumMod val="50000"/>
                  </a:schemeClr>
                </a:solidFill>
                <a:effectLst/>
                <a:latin typeface="Arial"/>
                <a:cs typeface="Arial"/>
              </a:rPr>
              <a:t>, Fredrik, Freund, Frederike, </a:t>
            </a:r>
            <a:r>
              <a:rPr lang="de-DE" sz="1300" b="0" err="1">
                <a:solidFill>
                  <a:schemeClr val="bg1">
                    <a:lumMod val="50000"/>
                  </a:schemeClr>
                </a:solidFill>
                <a:effectLst/>
                <a:latin typeface="Arial"/>
                <a:cs typeface="Arial"/>
              </a:rPr>
              <a:t>Lomazzi</a:t>
            </a:r>
            <a:r>
              <a:rPr lang="de-DE" sz="1300" b="0">
                <a:solidFill>
                  <a:schemeClr val="bg1">
                    <a:lumMod val="50000"/>
                  </a:schemeClr>
                </a:solidFill>
                <a:effectLst/>
                <a:latin typeface="Arial"/>
                <a:cs typeface="Arial"/>
              </a:rPr>
              <a:t>, Vera (2022). UniSAFE Survey – Gender-</a:t>
            </a:r>
            <a:r>
              <a:rPr lang="de-DE" sz="1300" b="0" err="1">
                <a:solidFill>
                  <a:schemeClr val="bg1">
                    <a:lumMod val="50000"/>
                  </a:schemeClr>
                </a:solidFill>
                <a:effectLst/>
                <a:latin typeface="Arial"/>
                <a:cs typeface="Arial"/>
              </a:rPr>
              <a:t>based</a:t>
            </a:r>
            <a:r>
              <a:rPr lang="de-DE" sz="1300" b="0">
                <a:solidFill>
                  <a:schemeClr val="bg1">
                    <a:lumMod val="50000"/>
                  </a:schemeClr>
                </a:solidFill>
                <a:effectLst/>
                <a:latin typeface="Arial"/>
                <a:cs typeface="Arial"/>
              </a:rPr>
              <a:t> </a:t>
            </a:r>
            <a:r>
              <a:rPr lang="de-DE" sz="1300" b="0" err="1">
                <a:solidFill>
                  <a:schemeClr val="bg1">
                    <a:lumMod val="50000"/>
                  </a:schemeClr>
                </a:solidFill>
                <a:effectLst/>
                <a:latin typeface="Arial"/>
                <a:cs typeface="Arial"/>
              </a:rPr>
              <a:t>violence</a:t>
            </a:r>
            <a:r>
              <a:rPr lang="de-DE" sz="1300" b="0">
                <a:solidFill>
                  <a:schemeClr val="bg1">
                    <a:lumMod val="50000"/>
                  </a:schemeClr>
                </a:solidFill>
                <a:effectLst/>
                <a:latin typeface="Arial"/>
                <a:cs typeface="Arial"/>
              </a:rPr>
              <a:t> and </a:t>
            </a:r>
            <a:r>
              <a:rPr lang="de-DE" sz="1300" b="0" err="1">
                <a:solidFill>
                  <a:schemeClr val="bg1">
                    <a:lumMod val="50000"/>
                  </a:schemeClr>
                </a:solidFill>
                <a:effectLst/>
                <a:latin typeface="Arial"/>
                <a:cs typeface="Arial"/>
              </a:rPr>
              <a:t>institutional</a:t>
            </a:r>
            <a:r>
              <a:rPr lang="de-DE" sz="1300" b="0">
                <a:solidFill>
                  <a:schemeClr val="bg1">
                    <a:lumMod val="50000"/>
                  </a:schemeClr>
                </a:solidFill>
                <a:effectLst/>
                <a:latin typeface="Arial"/>
                <a:cs typeface="Arial"/>
              </a:rPr>
              <a:t> </a:t>
            </a:r>
            <a:r>
              <a:rPr lang="de-DE" sz="1300" b="0" err="1">
                <a:solidFill>
                  <a:schemeClr val="bg1">
                    <a:lumMod val="50000"/>
                  </a:schemeClr>
                </a:solidFill>
                <a:effectLst/>
                <a:latin typeface="Arial"/>
                <a:cs typeface="Arial"/>
              </a:rPr>
              <a:t>responses</a:t>
            </a:r>
            <a:r>
              <a:rPr lang="de-DE" sz="1300" b="0">
                <a:solidFill>
                  <a:schemeClr val="bg1">
                    <a:lumMod val="50000"/>
                  </a:schemeClr>
                </a:solidFill>
                <a:effectLst/>
                <a:latin typeface="Arial"/>
                <a:cs typeface="Arial"/>
              </a:rPr>
              <a:t>. GESIS - Leibniz Institut für Sozialwissenschaften. Datenfile Version 1.0.0, https://doi.org/10.7802/2475.</a:t>
            </a:r>
          </a:p>
          <a:p>
            <a:endParaRPr lang="de-DE" sz="1300" b="0">
              <a:solidFill>
                <a:schemeClr val="bg1">
                  <a:lumMod val="50000"/>
                </a:schemeClr>
              </a:solidFill>
              <a:effectLst/>
              <a:latin typeface="Arial"/>
              <a:cs typeface="Arial"/>
            </a:endParaRPr>
          </a:p>
        </p:txBody>
      </p:sp>
    </p:spTree>
    <p:extLst>
      <p:ext uri="{BB962C8B-B14F-4D97-AF65-F5344CB8AC3E}">
        <p14:creationId xmlns:p14="http://schemas.microsoft.com/office/powerpoint/2010/main" val="4738385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ECE5758-8900-0747-F1F8-5DB6B37D2FCA}"/>
              </a:ext>
            </a:extLst>
          </p:cNvPr>
          <p:cNvSpPr>
            <a:spLocks noGrp="1"/>
          </p:cNvSpPr>
          <p:nvPr>
            <p:ph type="title"/>
          </p:nvPr>
        </p:nvSpPr>
        <p:spPr>
          <a:xfrm>
            <a:off x="1046922" y="1129932"/>
            <a:ext cx="10086975" cy="778381"/>
          </a:xfrm>
        </p:spPr>
        <p:txBody>
          <a:bodyPr/>
          <a:lstStyle/>
          <a:p>
            <a:r>
              <a:rPr lang="en-GB" b="1" err="1"/>
              <a:t>UniSAFE</a:t>
            </a:r>
            <a:r>
              <a:rPr lang="en-GB" b="1"/>
              <a:t> Survey - Facts and Figures</a:t>
            </a:r>
            <a:endParaRPr lang="en-US" b="1"/>
          </a:p>
        </p:txBody>
      </p:sp>
      <p:sp>
        <p:nvSpPr>
          <p:cNvPr id="8" name="Title 1">
            <a:extLst>
              <a:ext uri="{FF2B5EF4-FFF2-40B4-BE49-F238E27FC236}">
                <a16:creationId xmlns:a16="http://schemas.microsoft.com/office/drawing/2014/main" id="{A3CA051F-DB4B-61A3-7DF4-B34D35E1D789}"/>
              </a:ext>
            </a:extLst>
          </p:cNvPr>
          <p:cNvSpPr txBox="1">
            <a:spLocks/>
          </p:cNvSpPr>
          <p:nvPr/>
        </p:nvSpPr>
        <p:spPr>
          <a:xfrm>
            <a:off x="941194" y="2223899"/>
            <a:ext cx="10388489"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nSpc>
                <a:spcPct val="100000"/>
              </a:lnSpc>
            </a:pPr>
            <a:r>
              <a:rPr lang="en-US" sz="2400" dirty="0">
                <a:solidFill>
                  <a:srgbClr val="FFFFFF"/>
                </a:solidFill>
                <a:latin typeface="Arial" panose="020B0604020202020204" pitchFamily="34" charset="0"/>
                <a:cs typeface="Arial" panose="020B0604020202020204" pitchFamily="34" charset="0"/>
              </a:rPr>
              <a:t>NEARLY 2 IN 3 RESPONDENTS HAVE EXPERIENCED GENDER-BASED VIOLENCE</a:t>
            </a:r>
          </a:p>
        </p:txBody>
      </p:sp>
      <p:cxnSp>
        <p:nvCxnSpPr>
          <p:cNvPr id="9" name="Straight Connector 8">
            <a:extLst>
              <a:ext uri="{FF2B5EF4-FFF2-40B4-BE49-F238E27FC236}">
                <a16:creationId xmlns:a16="http://schemas.microsoft.com/office/drawing/2014/main" id="{B1C1EF59-6EB4-BE06-D578-C7797944E7F2}"/>
              </a:ext>
            </a:extLst>
          </p:cNvPr>
          <p:cNvCxnSpPr/>
          <p:nvPr/>
        </p:nvCxnSpPr>
        <p:spPr>
          <a:xfrm>
            <a:off x="661737" y="2430379"/>
            <a:ext cx="0" cy="685800"/>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32ECE1E7-5712-F1E9-25B6-03B2A894D839}"/>
              </a:ext>
            </a:extLst>
          </p:cNvPr>
          <p:cNvSpPr txBox="1"/>
          <p:nvPr/>
        </p:nvSpPr>
        <p:spPr>
          <a:xfrm>
            <a:off x="1197226" y="3521941"/>
            <a:ext cx="10388488" cy="1200329"/>
          </a:xfrm>
          <a:prstGeom prst="rect">
            <a:avLst/>
          </a:prstGeom>
          <a:noFill/>
        </p:spPr>
        <p:txBody>
          <a:bodyPr wrap="square" lIns="91440" tIns="45720" rIns="91440" bIns="45720" anchor="t">
            <a:spAutoFit/>
          </a:bodyPr>
          <a:lstStyle/>
          <a:p>
            <a:r>
              <a:rPr lang="en-US" b="0" i="0" dirty="0">
                <a:solidFill>
                  <a:srgbClr val="FFFFFF"/>
                </a:solidFill>
                <a:effectLst/>
                <a:latin typeface="Arial" panose="020B0604020202020204" pitchFamily="34" charset="0"/>
                <a:cs typeface="Arial" panose="020B0604020202020204" pitchFamily="34" charset="0"/>
              </a:rPr>
              <a:t>Respondents who identify as LGBQ+ (68%), who reported a disability or chronic illness (72%), and those who </a:t>
            </a:r>
            <a:r>
              <a:rPr lang="en-US" dirty="0">
                <a:solidFill>
                  <a:srgbClr val="FFFFFF"/>
                </a:solidFill>
                <a:latin typeface="Arial" panose="020B0604020202020204" pitchFamily="34" charset="0"/>
                <a:cs typeface="Arial" panose="020B0604020202020204" pitchFamily="34" charset="0"/>
              </a:rPr>
              <a:t>belong </a:t>
            </a:r>
            <a:r>
              <a:rPr lang="en-US" b="0" i="0" dirty="0">
                <a:solidFill>
                  <a:srgbClr val="FFFFFF"/>
                </a:solidFill>
                <a:effectLst/>
                <a:latin typeface="Arial" panose="020B0604020202020204" pitchFamily="34" charset="0"/>
                <a:cs typeface="Arial" panose="020B0604020202020204" pitchFamily="34" charset="0"/>
              </a:rPr>
              <a:t>to an ethnic minority group (69%) were </a:t>
            </a:r>
            <a:r>
              <a:rPr lang="en-US" b="1" i="0" dirty="0">
                <a:solidFill>
                  <a:srgbClr val="FFFFFF"/>
                </a:solidFill>
                <a:effectLst/>
                <a:latin typeface="Arial" panose="020B0604020202020204" pitchFamily="34" charset="0"/>
                <a:cs typeface="Arial" panose="020B0604020202020204" pitchFamily="34" charset="0"/>
              </a:rPr>
              <a:t>more likely to have experienced at least one incident of gender-based violence</a:t>
            </a:r>
            <a:r>
              <a:rPr lang="en-US" b="0" i="0" dirty="0">
                <a:solidFill>
                  <a:srgbClr val="FFFFFF"/>
                </a:solidFill>
                <a:effectLst/>
                <a:latin typeface="Arial" panose="020B0604020202020204" pitchFamily="34" charset="0"/>
                <a:cs typeface="Arial" panose="020B0604020202020204" pitchFamily="34" charset="0"/>
              </a:rPr>
              <a:t>, compared to those who do not identify with these characteristics.</a:t>
            </a:r>
            <a:endParaRPr lang="en-US" dirty="0">
              <a:solidFill>
                <a:srgbClr val="FFFFFF"/>
              </a:solidFill>
              <a:latin typeface="Arial" panose="020B0604020202020204" pitchFamily="34" charset="0"/>
              <a:cs typeface="Arial" panose="020B0604020202020204" pitchFamily="34" charset="0"/>
            </a:endParaRPr>
          </a:p>
        </p:txBody>
      </p:sp>
      <p:sp>
        <p:nvSpPr>
          <p:cNvPr id="11" name="Arrow: Chevron 10">
            <a:extLst>
              <a:ext uri="{FF2B5EF4-FFF2-40B4-BE49-F238E27FC236}">
                <a16:creationId xmlns:a16="http://schemas.microsoft.com/office/drawing/2014/main" id="{A7209E08-5FFB-AF56-EF01-5A757246A50D}"/>
              </a:ext>
            </a:extLst>
          </p:cNvPr>
          <p:cNvSpPr/>
          <p:nvPr/>
        </p:nvSpPr>
        <p:spPr>
          <a:xfrm>
            <a:off x="409889" y="3617232"/>
            <a:ext cx="640401" cy="1009746"/>
          </a:xfrm>
          <a:prstGeom prst="chevron">
            <a:avLst/>
          </a:prstGeom>
          <a:solidFill>
            <a:srgbClr val="AED7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chemeClr val="tx1"/>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7A1023A-E6B3-7C6A-C4DB-1039A7399CDA}"/>
              </a:ext>
            </a:extLst>
          </p:cNvPr>
          <p:cNvSpPr txBox="1"/>
          <p:nvPr/>
        </p:nvSpPr>
        <p:spPr>
          <a:xfrm>
            <a:off x="941194" y="4973972"/>
            <a:ext cx="9438212" cy="867930"/>
          </a:xfrm>
          <a:prstGeom prst="rect">
            <a:avLst/>
          </a:prstGeom>
          <a:effectLst/>
        </p:spPr>
        <p:txBody>
          <a:bodyPr vert="horz" lIns="0" tIns="192024" rIns="0" bIns="0" rtlCol="0" anchor="t" anchorCtr="0">
            <a:noAutofit/>
          </a:bodyPr>
          <a:lstStyle>
            <a:defPPr>
              <a:defRPr lang="en-US"/>
            </a:defPPr>
            <a:lvl1pPr defTabSz="914318">
              <a:lnSpc>
                <a:spcPct val="90000"/>
              </a:lnSpc>
              <a:spcBef>
                <a:spcPct val="0"/>
              </a:spcBef>
              <a:buNone/>
              <a:defRPr sz="2800" b="0" i="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pPr>
              <a:lnSpc>
                <a:spcPct val="100000"/>
              </a:lnSpc>
            </a:pPr>
            <a:r>
              <a:rPr lang="en-US" sz="2400" dirty="0">
                <a:latin typeface="Arial" panose="020B0604020202020204" pitchFamily="34" charset="0"/>
                <a:cs typeface="Arial" panose="020B0604020202020204" pitchFamily="34" charset="0"/>
              </a:rPr>
              <a:t>ALMOST 1 IN 3 RESPONDENTS HAVE EXPERIENCED SEXUAL HARASSMENT</a:t>
            </a:r>
          </a:p>
        </p:txBody>
      </p:sp>
      <p:cxnSp>
        <p:nvCxnSpPr>
          <p:cNvPr id="13" name="Straight Connector 12">
            <a:extLst>
              <a:ext uri="{FF2B5EF4-FFF2-40B4-BE49-F238E27FC236}">
                <a16:creationId xmlns:a16="http://schemas.microsoft.com/office/drawing/2014/main" id="{5A244ABE-8B03-B0BB-5BAC-45F0C431AEFA}"/>
              </a:ext>
            </a:extLst>
          </p:cNvPr>
          <p:cNvCxnSpPr>
            <a:cxnSpLocks/>
          </p:cNvCxnSpPr>
          <p:nvPr/>
        </p:nvCxnSpPr>
        <p:spPr>
          <a:xfrm>
            <a:off x="728204" y="5156102"/>
            <a:ext cx="0" cy="792747"/>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62063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space réservé du numéro de diapositive 2">
            <a:extLst>
              <a:ext uri="{FF2B5EF4-FFF2-40B4-BE49-F238E27FC236}">
                <a16:creationId xmlns:a16="http://schemas.microsoft.com/office/drawing/2014/main" id="{EC7DAEEF-2DB1-B476-F334-F6A101E8481C}"/>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a:cs typeface="Arial"/>
              </a:rPr>
              <a:pPr/>
              <a:t>13</a:t>
            </a:fld>
            <a:endParaRPr lang="fr-FR">
              <a:latin typeface="Arial"/>
              <a:cs typeface="Arial"/>
            </a:endParaRPr>
          </a:p>
        </p:txBody>
      </p:sp>
      <p:sp>
        <p:nvSpPr>
          <p:cNvPr id="13" name="Title 1">
            <a:extLst>
              <a:ext uri="{FF2B5EF4-FFF2-40B4-BE49-F238E27FC236}">
                <a16:creationId xmlns:a16="http://schemas.microsoft.com/office/drawing/2014/main" id="{52F5E503-883B-163A-6432-2284AF24391D}"/>
              </a:ext>
            </a:extLst>
          </p:cNvPr>
          <p:cNvSpPr>
            <a:spLocks noGrp="1"/>
          </p:cNvSpPr>
          <p:nvPr/>
        </p:nvSpPr>
        <p:spPr>
          <a:xfrm>
            <a:off x="1006817" y="1089826"/>
            <a:ext cx="11223290"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en-US" b="1" dirty="0">
                <a:latin typeface="Arial" panose="020B0604020202020204" pitchFamily="34" charset="0"/>
                <a:cs typeface="Arial" panose="020B0604020202020204" pitchFamily="34" charset="0"/>
              </a:rPr>
              <a:t>Reasons for not reporting incidents of gender-based violence</a:t>
            </a:r>
            <a:endParaRPr lang="LID4096" b="1" dirty="0">
              <a:latin typeface="Arial" panose="020B0604020202020204" pitchFamily="34" charset="0"/>
              <a:cs typeface="Arial" panose="020B0604020202020204" pitchFamily="34" charset="0"/>
            </a:endParaRPr>
          </a:p>
        </p:txBody>
      </p:sp>
      <p:pic>
        <p:nvPicPr>
          <p:cNvPr id="14" name="Picture 4" descr="A picture containing graphical user interface&#10;&#10;Description automatically generated">
            <a:extLst>
              <a:ext uri="{FF2B5EF4-FFF2-40B4-BE49-F238E27FC236}">
                <a16:creationId xmlns:a16="http://schemas.microsoft.com/office/drawing/2014/main" id="{F0775E23-1888-5136-BD4B-662A3A24B48E}"/>
              </a:ext>
            </a:extLst>
          </p:cNvPr>
          <p:cNvPicPr>
            <a:picLocks noChangeAspect="1"/>
          </p:cNvPicPr>
          <p:nvPr/>
        </p:nvPicPr>
        <p:blipFill>
          <a:blip r:embed="rId3"/>
          <a:stretch>
            <a:fillRect/>
          </a:stretch>
        </p:blipFill>
        <p:spPr>
          <a:xfrm>
            <a:off x="712605" y="1973413"/>
            <a:ext cx="8073915" cy="4542526"/>
          </a:xfrm>
          <a:prstGeom prst="rect">
            <a:avLst/>
          </a:prstGeom>
        </p:spPr>
      </p:pic>
      <p:sp>
        <p:nvSpPr>
          <p:cNvPr id="15" name="Rectangle 14">
            <a:extLst>
              <a:ext uri="{FF2B5EF4-FFF2-40B4-BE49-F238E27FC236}">
                <a16:creationId xmlns:a16="http://schemas.microsoft.com/office/drawing/2014/main" id="{89CFD5AB-EA31-F01A-121A-4AC1A55432F3}"/>
              </a:ext>
            </a:extLst>
          </p:cNvPr>
          <p:cNvSpPr/>
          <p:nvPr/>
        </p:nvSpPr>
        <p:spPr>
          <a:xfrm>
            <a:off x="7272126" y="5113283"/>
            <a:ext cx="914399" cy="914399"/>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a:cs typeface="Arial"/>
            </a:endParaRPr>
          </a:p>
        </p:txBody>
      </p:sp>
      <p:sp>
        <p:nvSpPr>
          <p:cNvPr id="16" name="Textfeld 2">
            <a:extLst>
              <a:ext uri="{FF2B5EF4-FFF2-40B4-BE49-F238E27FC236}">
                <a16:creationId xmlns:a16="http://schemas.microsoft.com/office/drawing/2014/main" id="{B9517B3A-4FC3-11D4-F77C-EA403E2D256C}"/>
              </a:ext>
            </a:extLst>
          </p:cNvPr>
          <p:cNvSpPr txBox="1"/>
          <p:nvPr/>
        </p:nvSpPr>
        <p:spPr>
          <a:xfrm>
            <a:off x="7661876" y="5575566"/>
            <a:ext cx="3906750" cy="646331"/>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900">
                <a:latin typeface="Arial"/>
                <a:ea typeface="+mn-lt"/>
                <a:cs typeface="Arial"/>
              </a:rPr>
              <a:t>Lipinsky, A., </a:t>
            </a:r>
            <a:r>
              <a:rPr lang="de-DE" sz="900" err="1">
                <a:latin typeface="Arial"/>
                <a:ea typeface="+mn-lt"/>
                <a:cs typeface="Arial"/>
              </a:rPr>
              <a:t>Schredl</a:t>
            </a:r>
            <a:r>
              <a:rPr lang="de-DE" sz="900">
                <a:latin typeface="Arial"/>
                <a:ea typeface="+mn-lt"/>
                <a:cs typeface="Arial"/>
              </a:rPr>
              <a:t>, C., Baumann, H., Humbert, A., </a:t>
            </a:r>
            <a:r>
              <a:rPr lang="de-DE" sz="900" err="1">
                <a:latin typeface="Arial"/>
                <a:ea typeface="+mn-lt"/>
                <a:cs typeface="Arial"/>
              </a:rPr>
              <a:t>Tanwar</a:t>
            </a:r>
            <a:r>
              <a:rPr lang="de-DE" sz="900">
                <a:latin typeface="Arial"/>
                <a:ea typeface="+mn-lt"/>
                <a:cs typeface="Arial"/>
              </a:rPr>
              <a:t>, J. (2022). </a:t>
            </a:r>
            <a:r>
              <a:rPr lang="de-DE" sz="900" b="1">
                <a:latin typeface="Arial"/>
                <a:ea typeface="+mn-lt"/>
                <a:cs typeface="Arial"/>
              </a:rPr>
              <a:t>Gender-</a:t>
            </a:r>
            <a:r>
              <a:rPr lang="de-DE" sz="900" b="1" err="1">
                <a:latin typeface="Arial"/>
                <a:ea typeface="+mn-lt"/>
                <a:cs typeface="Arial"/>
              </a:rPr>
              <a:t>based</a:t>
            </a:r>
            <a:r>
              <a:rPr lang="de-DE" sz="900" b="1">
                <a:latin typeface="Arial"/>
                <a:ea typeface="+mn-lt"/>
                <a:cs typeface="Arial"/>
              </a:rPr>
              <a:t> </a:t>
            </a:r>
            <a:r>
              <a:rPr lang="de-DE" sz="900" b="1" err="1">
                <a:latin typeface="Arial"/>
                <a:ea typeface="+mn-lt"/>
                <a:cs typeface="Arial"/>
              </a:rPr>
              <a:t>violence</a:t>
            </a:r>
            <a:r>
              <a:rPr lang="de-DE" sz="900" b="1">
                <a:latin typeface="Arial"/>
                <a:ea typeface="+mn-lt"/>
                <a:cs typeface="Arial"/>
              </a:rPr>
              <a:t> and </a:t>
            </a:r>
            <a:r>
              <a:rPr lang="de-DE" sz="900" b="1" err="1">
                <a:latin typeface="Arial"/>
                <a:ea typeface="+mn-lt"/>
                <a:cs typeface="Arial"/>
              </a:rPr>
              <a:t>its</a:t>
            </a:r>
            <a:r>
              <a:rPr lang="de-DE" sz="900" b="1">
                <a:latin typeface="Arial"/>
                <a:ea typeface="+mn-lt"/>
                <a:cs typeface="Arial"/>
              </a:rPr>
              <a:t> </a:t>
            </a:r>
            <a:r>
              <a:rPr lang="de-DE" sz="900" b="1" err="1">
                <a:latin typeface="Arial"/>
                <a:ea typeface="+mn-lt"/>
                <a:cs typeface="Arial"/>
              </a:rPr>
              <a:t>consequences</a:t>
            </a:r>
            <a:r>
              <a:rPr lang="de-DE" sz="900" b="1">
                <a:latin typeface="Arial"/>
                <a:ea typeface="+mn-lt"/>
                <a:cs typeface="Arial"/>
              </a:rPr>
              <a:t> in European Academia, Summary </a:t>
            </a:r>
            <a:r>
              <a:rPr lang="de-DE" sz="900" b="1" err="1">
                <a:latin typeface="Arial"/>
                <a:ea typeface="+mn-lt"/>
                <a:cs typeface="Arial"/>
              </a:rPr>
              <a:t>results</a:t>
            </a:r>
            <a:r>
              <a:rPr lang="de-DE" sz="900" b="1">
                <a:latin typeface="Arial"/>
                <a:ea typeface="+mn-lt"/>
                <a:cs typeface="Arial"/>
              </a:rPr>
              <a:t> </a:t>
            </a:r>
            <a:r>
              <a:rPr lang="de-DE" sz="900" b="1" err="1">
                <a:latin typeface="Arial"/>
                <a:ea typeface="+mn-lt"/>
                <a:cs typeface="Arial"/>
              </a:rPr>
              <a:t>from</a:t>
            </a:r>
            <a:r>
              <a:rPr lang="de-DE" sz="900" b="1">
                <a:latin typeface="Arial"/>
                <a:ea typeface="+mn-lt"/>
                <a:cs typeface="Arial"/>
              </a:rPr>
              <a:t> </a:t>
            </a:r>
            <a:r>
              <a:rPr lang="de-DE" sz="900" b="1" err="1">
                <a:latin typeface="Arial"/>
                <a:ea typeface="+mn-lt"/>
                <a:cs typeface="Arial"/>
              </a:rPr>
              <a:t>the</a:t>
            </a:r>
            <a:r>
              <a:rPr lang="de-DE" sz="900" b="1">
                <a:latin typeface="Arial"/>
                <a:ea typeface="+mn-lt"/>
                <a:cs typeface="Arial"/>
              </a:rPr>
              <a:t> </a:t>
            </a:r>
            <a:r>
              <a:rPr lang="de-DE" sz="900" b="1" err="1">
                <a:latin typeface="Arial"/>
                <a:ea typeface="+mn-lt"/>
                <a:cs typeface="Arial"/>
              </a:rPr>
              <a:t>UniSAFE</a:t>
            </a:r>
            <a:r>
              <a:rPr lang="de-DE" sz="900" b="1">
                <a:latin typeface="Arial"/>
                <a:ea typeface="+mn-lt"/>
                <a:cs typeface="Arial"/>
              </a:rPr>
              <a:t> </a:t>
            </a:r>
            <a:r>
              <a:rPr lang="de-DE" sz="900" b="1" err="1">
                <a:latin typeface="Arial"/>
                <a:ea typeface="+mn-lt"/>
                <a:cs typeface="Arial"/>
              </a:rPr>
              <a:t>survey</a:t>
            </a:r>
            <a:r>
              <a:rPr lang="de-DE" sz="900" b="1">
                <a:latin typeface="Arial"/>
                <a:ea typeface="+mn-lt"/>
                <a:cs typeface="Arial"/>
              </a:rPr>
              <a:t>.</a:t>
            </a:r>
            <a:r>
              <a:rPr lang="de-DE" sz="900">
                <a:latin typeface="Arial"/>
                <a:ea typeface="+mn-lt"/>
                <a:cs typeface="Arial"/>
              </a:rPr>
              <a:t> Report, November 2022. </a:t>
            </a:r>
            <a:r>
              <a:rPr lang="de-DE" sz="900" err="1">
                <a:latin typeface="Arial"/>
                <a:ea typeface="+mn-lt"/>
                <a:cs typeface="Arial"/>
              </a:rPr>
              <a:t>UniSAFE</a:t>
            </a:r>
            <a:r>
              <a:rPr lang="de-DE" sz="900">
                <a:latin typeface="Arial"/>
                <a:ea typeface="+mn-lt"/>
                <a:cs typeface="Arial"/>
              </a:rPr>
              <a:t> </a:t>
            </a:r>
            <a:r>
              <a:rPr lang="de-DE" sz="900" err="1">
                <a:latin typeface="Arial"/>
                <a:ea typeface="+mn-lt"/>
                <a:cs typeface="Arial"/>
              </a:rPr>
              <a:t>project</a:t>
            </a:r>
            <a:r>
              <a:rPr lang="de-DE" sz="900">
                <a:latin typeface="Arial"/>
                <a:ea typeface="+mn-lt"/>
                <a:cs typeface="Arial"/>
              </a:rPr>
              <a:t> no.101006261.</a:t>
            </a:r>
            <a:endParaRPr lang="de-DE" sz="900">
              <a:latin typeface="Arial"/>
              <a:ea typeface="Open Sans"/>
              <a:cs typeface="Arial"/>
            </a:endParaRPr>
          </a:p>
        </p:txBody>
      </p:sp>
    </p:spTree>
    <p:extLst>
      <p:ext uri="{BB962C8B-B14F-4D97-AF65-F5344CB8AC3E}">
        <p14:creationId xmlns:p14="http://schemas.microsoft.com/office/powerpoint/2010/main" val="40606405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E10C93D-3AE4-88B4-6899-0519184A9A41}"/>
              </a:ext>
            </a:extLst>
          </p:cNvPr>
          <p:cNvSpPr txBox="1">
            <a:spLocks/>
          </p:cNvSpPr>
          <p:nvPr/>
        </p:nvSpPr>
        <p:spPr>
          <a:xfrm>
            <a:off x="1141190" y="1082365"/>
            <a:ext cx="11276764"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sz="2400" b="1" dirty="0"/>
              <a:t>Impact and consequences of experiencing gender-based violence</a:t>
            </a:r>
            <a:endParaRPr lang="en-US" sz="2400" b="1" dirty="0"/>
          </a:p>
        </p:txBody>
      </p:sp>
      <p:graphicFrame>
        <p:nvGraphicFramePr>
          <p:cNvPr id="4" name="Table 6">
            <a:extLst>
              <a:ext uri="{FF2B5EF4-FFF2-40B4-BE49-F238E27FC236}">
                <a16:creationId xmlns:a16="http://schemas.microsoft.com/office/drawing/2014/main" id="{0AE358C0-04E3-0E5D-C7D0-43480FB2023B}"/>
              </a:ext>
            </a:extLst>
          </p:cNvPr>
          <p:cNvGraphicFramePr>
            <a:graphicFrameLocks noGrp="1"/>
          </p:cNvGraphicFramePr>
          <p:nvPr>
            <p:extLst>
              <p:ext uri="{D42A27DB-BD31-4B8C-83A1-F6EECF244321}">
                <p14:modId xmlns:p14="http://schemas.microsoft.com/office/powerpoint/2010/main" val="3311493214"/>
              </p:ext>
            </p:extLst>
          </p:nvPr>
        </p:nvGraphicFramePr>
        <p:xfrm>
          <a:off x="0" y="2057727"/>
          <a:ext cx="12207914" cy="4800273"/>
        </p:xfrm>
        <a:graphic>
          <a:graphicData uri="http://schemas.openxmlformats.org/drawingml/2006/table">
            <a:tbl>
              <a:tblPr firstRow="1" bandRow="1">
                <a:tableStyleId>{5C22544A-7EE6-4342-B048-85BDC9FD1C3A}</a:tableStyleId>
              </a:tblPr>
              <a:tblGrid>
                <a:gridCol w="6103957">
                  <a:extLst>
                    <a:ext uri="{9D8B030D-6E8A-4147-A177-3AD203B41FA5}">
                      <a16:colId xmlns:a16="http://schemas.microsoft.com/office/drawing/2014/main" val="1427051789"/>
                    </a:ext>
                  </a:extLst>
                </a:gridCol>
                <a:gridCol w="6103957">
                  <a:extLst>
                    <a:ext uri="{9D8B030D-6E8A-4147-A177-3AD203B41FA5}">
                      <a16:colId xmlns:a16="http://schemas.microsoft.com/office/drawing/2014/main" val="4038624028"/>
                    </a:ext>
                  </a:extLst>
                </a:gridCol>
              </a:tblGrid>
              <a:tr h="549541">
                <a:tc>
                  <a:txBody>
                    <a:bodyPr/>
                    <a:lstStyle/>
                    <a:p>
                      <a:pPr algn="ctr"/>
                      <a:r>
                        <a:rPr lang="en-GB" sz="2000" dirty="0">
                          <a:solidFill>
                            <a:srgbClr val="FFFFFF"/>
                          </a:solidFill>
                          <a:latin typeface="Calibri"/>
                        </a:rPr>
                        <a:t>Work-related consequences for staff</a:t>
                      </a:r>
                      <a:endParaRPr lang="en-US" sz="2000" dirty="0">
                        <a:solidFill>
                          <a:srgbClr val="FFFFFF"/>
                        </a:solidFill>
                        <a:latin typeface="Calibri"/>
                      </a:endParaRPr>
                    </a:p>
                  </a:txBody>
                  <a:tcPr>
                    <a:solidFill>
                      <a:srgbClr val="964091"/>
                    </a:solidFill>
                  </a:tcPr>
                </a:tc>
                <a:tc>
                  <a:txBody>
                    <a:bodyPr/>
                    <a:lstStyle/>
                    <a:p>
                      <a:pPr algn="ctr"/>
                      <a:r>
                        <a:rPr lang="en-GB" sz="2000">
                          <a:solidFill>
                            <a:srgbClr val="FFFFFF"/>
                          </a:solidFill>
                          <a:latin typeface="Calibri"/>
                        </a:rPr>
                        <a:t>Study-related consequences for students</a:t>
                      </a:r>
                      <a:endParaRPr lang="en-US" sz="2000">
                        <a:solidFill>
                          <a:srgbClr val="FFFFFF"/>
                        </a:solidFill>
                        <a:latin typeface="Calibri"/>
                      </a:endParaRPr>
                    </a:p>
                  </a:txBody>
                  <a:tcPr>
                    <a:solidFill>
                      <a:srgbClr val="964091"/>
                    </a:solidFill>
                  </a:tcPr>
                </a:tc>
                <a:extLst>
                  <a:ext uri="{0D108BD9-81ED-4DB2-BD59-A6C34878D82A}">
                    <a16:rowId xmlns:a16="http://schemas.microsoft.com/office/drawing/2014/main" val="1984585596"/>
                  </a:ext>
                </a:extLst>
              </a:tr>
              <a:tr h="379232">
                <a:tc>
                  <a:txBody>
                    <a:bodyPr/>
                    <a:lstStyle/>
                    <a:p>
                      <a:pPr lvl="0" algn="ctr">
                        <a:buNone/>
                      </a:pPr>
                      <a:r>
                        <a:rPr lang="en-GB" sz="1600" b="1" dirty="0">
                          <a:solidFill>
                            <a:schemeClr val="tx1"/>
                          </a:solidFill>
                          <a:latin typeface="Calibri"/>
                        </a:rPr>
                        <a:t>Felt dissatisfied with the job</a:t>
                      </a:r>
                    </a:p>
                  </a:txBody>
                  <a:tcPr>
                    <a:solidFill>
                      <a:srgbClr val="AED7BD"/>
                    </a:solidFill>
                  </a:tcPr>
                </a:tc>
                <a:tc>
                  <a:txBody>
                    <a:bodyPr/>
                    <a:lstStyle/>
                    <a:p>
                      <a:pPr lvl="0" algn="ctr">
                        <a:lnSpc>
                          <a:spcPct val="100000"/>
                        </a:lnSpc>
                        <a:spcBef>
                          <a:spcPts val="0"/>
                        </a:spcBef>
                        <a:spcAft>
                          <a:spcPts val="0"/>
                        </a:spcAft>
                        <a:buNone/>
                      </a:pPr>
                      <a:r>
                        <a:rPr lang="en-GB" sz="1600" b="1" i="0" u="none" strike="noStrike" noProof="0">
                          <a:solidFill>
                            <a:schemeClr val="tx1"/>
                          </a:solidFill>
                          <a:latin typeface="Calibri"/>
                        </a:rPr>
                        <a:t>Missed classes</a:t>
                      </a:r>
                      <a:endParaRPr lang="en-US" sz="1600" b="1">
                        <a:solidFill>
                          <a:schemeClr val="tx1"/>
                        </a:solidFill>
                        <a:latin typeface="Calibri"/>
                      </a:endParaRPr>
                    </a:p>
                  </a:txBody>
                  <a:tcPr>
                    <a:solidFill>
                      <a:srgbClr val="AED7BD"/>
                    </a:solidFill>
                  </a:tcPr>
                </a:tc>
                <a:extLst>
                  <a:ext uri="{0D108BD9-81ED-4DB2-BD59-A6C34878D82A}">
                    <a16:rowId xmlns:a16="http://schemas.microsoft.com/office/drawing/2014/main" val="2987253669"/>
                  </a:ext>
                </a:extLst>
              </a:tr>
              <a:tr h="379232">
                <a:tc>
                  <a:txBody>
                    <a:bodyPr/>
                    <a:lstStyle/>
                    <a:p>
                      <a:pPr algn="ctr"/>
                      <a:r>
                        <a:rPr lang="en-GB" sz="1600" b="1" dirty="0">
                          <a:solidFill>
                            <a:schemeClr val="tx1"/>
                          </a:solidFill>
                          <a:latin typeface="Calibri"/>
                        </a:rPr>
                        <a:t>Experienced reduced work productivity</a:t>
                      </a:r>
                      <a:endParaRPr lang="en-US" sz="1600" b="1" dirty="0">
                        <a:solidFill>
                          <a:schemeClr val="tx1"/>
                        </a:solidFill>
                        <a:latin typeface="Calibri"/>
                      </a:endParaRPr>
                    </a:p>
                  </a:txBody>
                  <a:tcPr>
                    <a:solidFill>
                      <a:srgbClr val="AED7BD"/>
                    </a:solidFill>
                  </a:tcPr>
                </a:tc>
                <a:tc>
                  <a:txBody>
                    <a:bodyPr/>
                    <a:lstStyle/>
                    <a:p>
                      <a:pPr lvl="0" algn="ctr">
                        <a:lnSpc>
                          <a:spcPct val="100000"/>
                        </a:lnSpc>
                        <a:spcBef>
                          <a:spcPts val="0"/>
                        </a:spcBef>
                        <a:spcAft>
                          <a:spcPts val="0"/>
                        </a:spcAft>
                        <a:buNone/>
                      </a:pPr>
                      <a:r>
                        <a:rPr lang="en-GB" sz="1600" b="1" i="0" u="none" strike="noStrike" noProof="0" dirty="0">
                          <a:solidFill>
                            <a:schemeClr val="tx1"/>
                          </a:solidFill>
                          <a:latin typeface="Calibri"/>
                        </a:rPr>
                        <a:t>Felt dissatisfied with the course of studies</a:t>
                      </a:r>
                      <a:endParaRPr lang="en-US" sz="1600" dirty="0">
                        <a:solidFill>
                          <a:schemeClr val="tx1"/>
                        </a:solidFill>
                        <a:latin typeface="Calibri"/>
                      </a:endParaRPr>
                    </a:p>
                  </a:txBody>
                  <a:tcPr>
                    <a:solidFill>
                      <a:srgbClr val="AED7BD"/>
                    </a:solidFill>
                  </a:tcPr>
                </a:tc>
                <a:extLst>
                  <a:ext uri="{0D108BD9-81ED-4DB2-BD59-A6C34878D82A}">
                    <a16:rowId xmlns:a16="http://schemas.microsoft.com/office/drawing/2014/main" val="482412629"/>
                  </a:ext>
                </a:extLst>
              </a:tr>
              <a:tr h="394137">
                <a:tc>
                  <a:txBody>
                    <a:bodyPr/>
                    <a:lstStyle/>
                    <a:p>
                      <a:pPr lvl="0" algn="ctr">
                        <a:buNone/>
                      </a:pPr>
                      <a:r>
                        <a:rPr lang="en-GB" sz="1600" b="1" i="0" u="none" strike="noStrike" noProof="0" dirty="0">
                          <a:solidFill>
                            <a:schemeClr val="tx1"/>
                          </a:solidFill>
                          <a:latin typeface="Calibri"/>
                        </a:rPr>
                        <a:t>Considered leaving the academic sector</a:t>
                      </a:r>
                      <a:endParaRPr lang="en-GB" sz="1600" b="1" dirty="0">
                        <a:solidFill>
                          <a:schemeClr val="tx1"/>
                        </a:solidFill>
                        <a:latin typeface="Calibri"/>
                      </a:endParaRPr>
                    </a:p>
                  </a:txBody>
                  <a:tcPr>
                    <a:solidFill>
                      <a:srgbClr val="AED7BD"/>
                    </a:solidFill>
                  </a:tcPr>
                </a:tc>
                <a:tc>
                  <a:txBody>
                    <a:bodyPr/>
                    <a:lstStyle/>
                    <a:p>
                      <a:pPr lvl="0" algn="ctr">
                        <a:lnSpc>
                          <a:spcPct val="100000"/>
                        </a:lnSpc>
                        <a:spcBef>
                          <a:spcPts val="0"/>
                        </a:spcBef>
                        <a:spcAft>
                          <a:spcPts val="0"/>
                        </a:spcAft>
                        <a:buNone/>
                      </a:pPr>
                      <a:r>
                        <a:rPr lang="en-GB" sz="1600" b="1" i="0" u="none" strike="noStrike" noProof="0" dirty="0">
                          <a:solidFill>
                            <a:schemeClr val="tx1"/>
                          </a:solidFill>
                          <a:latin typeface="Calibri"/>
                        </a:rPr>
                        <a:t>Experienced reduced learning achievements</a:t>
                      </a:r>
                      <a:endParaRPr lang="en-US" sz="1600" dirty="0">
                        <a:solidFill>
                          <a:schemeClr val="tx1"/>
                        </a:solidFill>
                        <a:latin typeface="Calibri"/>
                      </a:endParaRPr>
                    </a:p>
                  </a:txBody>
                  <a:tcPr>
                    <a:solidFill>
                      <a:srgbClr val="AED7BD"/>
                    </a:solidFill>
                  </a:tcPr>
                </a:tc>
                <a:extLst>
                  <a:ext uri="{0D108BD9-81ED-4DB2-BD59-A6C34878D82A}">
                    <a16:rowId xmlns:a16="http://schemas.microsoft.com/office/drawing/2014/main" val="3652750960"/>
                  </a:ext>
                </a:extLst>
              </a:tr>
              <a:tr h="447040">
                <a:tc>
                  <a:txBody>
                    <a:bodyPr/>
                    <a:lstStyle/>
                    <a:p>
                      <a:pPr lvl="0" algn="ctr">
                        <a:buNone/>
                      </a:pPr>
                      <a:r>
                        <a:rPr lang="en-GB" sz="1600" b="0" i="0" u="none" strike="noStrike" noProof="0" dirty="0">
                          <a:solidFill>
                            <a:schemeClr val="tx1"/>
                          </a:solidFill>
                          <a:latin typeface="Calibri"/>
                        </a:rPr>
                        <a:t>Disengaged from colleagues</a:t>
                      </a:r>
                      <a:endParaRPr lang="en-US" sz="1600" dirty="0">
                        <a:solidFill>
                          <a:schemeClr val="tx1"/>
                        </a:solidFill>
                        <a:latin typeface="Calibri"/>
                      </a:endParaRPr>
                    </a:p>
                  </a:txBody>
                  <a:tcPr>
                    <a:solidFill>
                      <a:srgbClr val="AED7BD"/>
                    </a:solidFill>
                  </a:tcPr>
                </a:tc>
                <a:tc>
                  <a:txBody>
                    <a:bodyPr/>
                    <a:lstStyle/>
                    <a:p>
                      <a:pPr lvl="0" algn="ctr">
                        <a:lnSpc>
                          <a:spcPct val="100000"/>
                        </a:lnSpc>
                        <a:spcBef>
                          <a:spcPts val="0"/>
                        </a:spcBef>
                        <a:spcAft>
                          <a:spcPts val="0"/>
                        </a:spcAft>
                        <a:buNone/>
                      </a:pPr>
                      <a:r>
                        <a:rPr lang="en-GB" sz="1600" b="0" i="0" u="none" strike="noStrike" noProof="0">
                          <a:solidFill>
                            <a:schemeClr val="tx1"/>
                          </a:solidFill>
                          <a:latin typeface="Calibri"/>
                        </a:rPr>
                        <a:t>Felt disengaged from fellow students</a:t>
                      </a:r>
                    </a:p>
                  </a:txBody>
                  <a:tcPr>
                    <a:solidFill>
                      <a:srgbClr val="AED7BD"/>
                    </a:solidFill>
                  </a:tcPr>
                </a:tc>
                <a:extLst>
                  <a:ext uri="{0D108BD9-81ED-4DB2-BD59-A6C34878D82A}">
                    <a16:rowId xmlns:a16="http://schemas.microsoft.com/office/drawing/2014/main" val="4158175959"/>
                  </a:ext>
                </a:extLst>
              </a:tr>
              <a:tr h="341586">
                <a:tc>
                  <a:txBody>
                    <a:bodyPr/>
                    <a:lstStyle/>
                    <a:p>
                      <a:pPr lvl="0" algn="ctr">
                        <a:lnSpc>
                          <a:spcPct val="100000"/>
                        </a:lnSpc>
                        <a:spcBef>
                          <a:spcPts val="0"/>
                        </a:spcBef>
                        <a:spcAft>
                          <a:spcPts val="0"/>
                        </a:spcAft>
                        <a:buNone/>
                      </a:pPr>
                      <a:r>
                        <a:rPr lang="en-GB" sz="1600" b="0" i="0" u="none" strike="noStrike" noProof="0">
                          <a:solidFill>
                            <a:schemeClr val="tx1"/>
                          </a:solidFill>
                          <a:latin typeface="Calibri"/>
                        </a:rPr>
                        <a:t>Taken time off work or had to stay off work</a:t>
                      </a:r>
                    </a:p>
                  </a:txBody>
                  <a:tcPr>
                    <a:solidFill>
                      <a:srgbClr val="AED7BD"/>
                    </a:solidFill>
                  </a:tcPr>
                </a:tc>
                <a:tc>
                  <a:txBody>
                    <a:bodyPr/>
                    <a:lstStyle/>
                    <a:p>
                      <a:pPr lvl="0" algn="ctr">
                        <a:lnSpc>
                          <a:spcPct val="100000"/>
                        </a:lnSpc>
                        <a:spcBef>
                          <a:spcPts val="0"/>
                        </a:spcBef>
                        <a:spcAft>
                          <a:spcPts val="0"/>
                        </a:spcAft>
                        <a:buNone/>
                      </a:pPr>
                      <a:r>
                        <a:rPr lang="en-GB" sz="1600" b="0" i="0" u="none" strike="noStrike" noProof="0">
                          <a:solidFill>
                            <a:schemeClr val="tx1"/>
                          </a:solidFill>
                          <a:latin typeface="Calibri"/>
                        </a:rPr>
                        <a:t>Considered opting out of university altogether</a:t>
                      </a:r>
                      <a:endParaRPr lang="en-US" sz="1600" b="0">
                        <a:solidFill>
                          <a:schemeClr val="tx1"/>
                        </a:solidFill>
                        <a:latin typeface="Calibri"/>
                      </a:endParaRPr>
                    </a:p>
                  </a:txBody>
                  <a:tcPr>
                    <a:solidFill>
                      <a:srgbClr val="AED7BD"/>
                    </a:solidFill>
                  </a:tcPr>
                </a:tc>
                <a:extLst>
                  <a:ext uri="{0D108BD9-81ED-4DB2-BD59-A6C34878D82A}">
                    <a16:rowId xmlns:a16="http://schemas.microsoft.com/office/drawing/2014/main" val="348130067"/>
                  </a:ext>
                </a:extLst>
              </a:tr>
              <a:tr h="392802">
                <a:tc>
                  <a:txBody>
                    <a:bodyPr/>
                    <a:lstStyle/>
                    <a:p>
                      <a:pPr algn="ctr"/>
                      <a:r>
                        <a:rPr lang="en-GB" sz="1600" dirty="0">
                          <a:solidFill>
                            <a:schemeClr val="tx1"/>
                          </a:solidFill>
                          <a:latin typeface="Calibri"/>
                        </a:rPr>
                        <a:t>Changed or tried to change team, unit, department, supervisor</a:t>
                      </a:r>
                      <a:endParaRPr lang="en-US" sz="1600" dirty="0">
                        <a:solidFill>
                          <a:schemeClr val="tx1"/>
                        </a:solidFill>
                        <a:latin typeface="Calibri"/>
                      </a:endParaRPr>
                    </a:p>
                  </a:txBody>
                  <a:tcPr>
                    <a:solidFill>
                      <a:srgbClr val="AED7BD"/>
                    </a:solidFill>
                  </a:tcPr>
                </a:tc>
                <a:tc>
                  <a:txBody>
                    <a:bodyPr/>
                    <a:lstStyle/>
                    <a:p>
                      <a:pPr lvl="0" algn="ctr">
                        <a:lnSpc>
                          <a:spcPct val="100000"/>
                        </a:lnSpc>
                        <a:spcBef>
                          <a:spcPts val="0"/>
                        </a:spcBef>
                        <a:spcAft>
                          <a:spcPts val="0"/>
                        </a:spcAft>
                        <a:buNone/>
                      </a:pPr>
                      <a:r>
                        <a:rPr lang="en-GB" sz="1600" b="0" i="0" u="none" strike="noStrike" noProof="0" dirty="0">
                          <a:solidFill>
                            <a:schemeClr val="tx1"/>
                          </a:solidFill>
                          <a:latin typeface="Calibri"/>
                        </a:rPr>
                        <a:t>Dropped a course</a:t>
                      </a:r>
                      <a:endParaRPr lang="en-US" sz="1600" dirty="0">
                        <a:solidFill>
                          <a:schemeClr val="tx1"/>
                        </a:solidFill>
                        <a:latin typeface="Calibri"/>
                      </a:endParaRPr>
                    </a:p>
                  </a:txBody>
                  <a:tcPr>
                    <a:solidFill>
                      <a:srgbClr val="AED7BD"/>
                    </a:solidFill>
                  </a:tcPr>
                </a:tc>
                <a:extLst>
                  <a:ext uri="{0D108BD9-81ED-4DB2-BD59-A6C34878D82A}">
                    <a16:rowId xmlns:a16="http://schemas.microsoft.com/office/drawing/2014/main" val="2598939726"/>
                  </a:ext>
                </a:extLst>
              </a:tr>
              <a:tr h="379232">
                <a:tc>
                  <a:txBody>
                    <a:bodyPr/>
                    <a:lstStyle/>
                    <a:p>
                      <a:pPr algn="ctr"/>
                      <a:r>
                        <a:rPr lang="en-GB" sz="1600" dirty="0">
                          <a:solidFill>
                            <a:schemeClr val="tx1"/>
                          </a:solidFill>
                          <a:latin typeface="Calibri"/>
                        </a:rPr>
                        <a:t>Changed or tried to change institution</a:t>
                      </a:r>
                      <a:endParaRPr lang="en-US" sz="1600" dirty="0">
                        <a:solidFill>
                          <a:schemeClr val="tx1"/>
                        </a:solidFill>
                        <a:latin typeface="Calibri"/>
                      </a:endParaRPr>
                    </a:p>
                  </a:txBody>
                  <a:tcPr>
                    <a:solidFill>
                      <a:srgbClr val="AED7BD"/>
                    </a:solidFill>
                  </a:tcPr>
                </a:tc>
                <a:tc>
                  <a:txBody>
                    <a:bodyPr/>
                    <a:lstStyle/>
                    <a:p>
                      <a:pPr marL="0" marR="0" lvl="0" indent="0" algn="ctr" defTabSz="914318" rtl="0" eaLnBrk="1" fontAlgn="auto" latinLnBrk="0" hangingPunct="1">
                        <a:lnSpc>
                          <a:spcPct val="100000"/>
                        </a:lnSpc>
                        <a:spcBef>
                          <a:spcPts val="0"/>
                        </a:spcBef>
                        <a:spcAft>
                          <a:spcPts val="0"/>
                        </a:spcAft>
                        <a:buClrTx/>
                        <a:buSzTx/>
                        <a:buFontTx/>
                        <a:buNone/>
                        <a:tabLst/>
                        <a:defRPr/>
                      </a:pPr>
                      <a:r>
                        <a:rPr lang="en-GB" sz="1600" b="0" i="0" u="none" strike="noStrike" noProof="0" dirty="0">
                          <a:solidFill>
                            <a:schemeClr val="tx1"/>
                          </a:solidFill>
                          <a:latin typeface="Calibri"/>
                        </a:rPr>
                        <a:t>Decided not to pursue further studies</a:t>
                      </a:r>
                    </a:p>
                  </a:txBody>
                  <a:tcPr>
                    <a:solidFill>
                      <a:srgbClr val="AED7BD"/>
                    </a:solidFill>
                  </a:tcPr>
                </a:tc>
                <a:extLst>
                  <a:ext uri="{0D108BD9-81ED-4DB2-BD59-A6C34878D82A}">
                    <a16:rowId xmlns:a16="http://schemas.microsoft.com/office/drawing/2014/main" val="2760074054"/>
                  </a:ext>
                </a:extLst>
              </a:tr>
              <a:tr h="134125">
                <a:tc>
                  <a:txBody>
                    <a:bodyPr/>
                    <a:lstStyle/>
                    <a:p>
                      <a:pPr lvl="0" algn="ctr">
                        <a:buNone/>
                      </a:pPr>
                      <a:r>
                        <a:rPr lang="en-GB" sz="1600" b="0" i="0" u="none" strike="noStrike" noProof="0" dirty="0">
                          <a:solidFill>
                            <a:schemeClr val="tx1"/>
                          </a:solidFill>
                          <a:latin typeface="Calibri"/>
                        </a:rPr>
                        <a:t>Received reduced pay or missed out on bonuses</a:t>
                      </a:r>
                      <a:endParaRPr lang="en-US" sz="1600" dirty="0">
                        <a:solidFill>
                          <a:schemeClr val="tx1"/>
                        </a:solidFill>
                        <a:latin typeface="Calibri"/>
                      </a:endParaRPr>
                    </a:p>
                  </a:txBody>
                  <a:tcPr>
                    <a:solidFill>
                      <a:srgbClr val="AED7BD"/>
                    </a:solidFill>
                  </a:tcPr>
                </a:tc>
                <a:tc>
                  <a:txBody>
                    <a:bodyPr/>
                    <a:lstStyle/>
                    <a:p>
                      <a:pPr marL="0" marR="0" lvl="0" indent="0" algn="ctr" defTabSz="914318" rtl="0" eaLnBrk="1" fontAlgn="auto" latinLnBrk="0" hangingPunct="1">
                        <a:lnSpc>
                          <a:spcPct val="100000"/>
                        </a:lnSpc>
                        <a:spcBef>
                          <a:spcPts val="0"/>
                        </a:spcBef>
                        <a:spcAft>
                          <a:spcPts val="0"/>
                        </a:spcAft>
                        <a:buClrTx/>
                        <a:buSzTx/>
                        <a:buFontTx/>
                        <a:buNone/>
                        <a:tabLst/>
                        <a:defRPr/>
                      </a:pPr>
                      <a:r>
                        <a:rPr lang="en-GB" sz="1600" b="0" i="0" u="none" strike="noStrike" noProof="0" dirty="0">
                          <a:solidFill>
                            <a:schemeClr val="tx1"/>
                          </a:solidFill>
                          <a:latin typeface="Calibri"/>
                        </a:rPr>
                        <a:t>Felt afraid to study at the institution or to use the necessary online tools for collaborative work</a:t>
                      </a:r>
                      <a:endParaRPr lang="en-US" sz="1600" dirty="0">
                        <a:solidFill>
                          <a:schemeClr val="tx1"/>
                        </a:solidFill>
                        <a:latin typeface="Calibri"/>
                      </a:endParaRPr>
                    </a:p>
                  </a:txBody>
                  <a:tcPr>
                    <a:solidFill>
                      <a:srgbClr val="AED7BD"/>
                    </a:solidFill>
                  </a:tcPr>
                </a:tc>
                <a:extLst>
                  <a:ext uri="{0D108BD9-81ED-4DB2-BD59-A6C34878D82A}">
                    <a16:rowId xmlns:a16="http://schemas.microsoft.com/office/drawing/2014/main" val="2897058091"/>
                  </a:ext>
                </a:extLst>
              </a:tr>
              <a:tr h="379232">
                <a:tc>
                  <a:txBody>
                    <a:bodyPr/>
                    <a:lstStyle/>
                    <a:p>
                      <a:pPr lvl="0" algn="ctr">
                        <a:lnSpc>
                          <a:spcPct val="100000"/>
                        </a:lnSpc>
                        <a:spcBef>
                          <a:spcPts val="0"/>
                        </a:spcBef>
                        <a:spcAft>
                          <a:spcPts val="0"/>
                        </a:spcAft>
                        <a:buNone/>
                      </a:pPr>
                      <a:r>
                        <a:rPr lang="en-GB" sz="1600" b="0" i="0" u="none" strike="noStrike" noProof="0" dirty="0">
                          <a:solidFill>
                            <a:schemeClr val="tx1"/>
                          </a:solidFill>
                          <a:latin typeface="Calibri"/>
                        </a:rPr>
                        <a:t>Felt afraid to physically come to work or to use the necessary online tools for collaborative work</a:t>
                      </a:r>
                    </a:p>
                  </a:txBody>
                  <a:tcPr>
                    <a:solidFill>
                      <a:srgbClr val="AED7BD"/>
                    </a:solidFill>
                  </a:tcPr>
                </a:tc>
                <a:tc>
                  <a:txBody>
                    <a:bodyPr/>
                    <a:lstStyle/>
                    <a:p>
                      <a:pPr lvl="0" algn="ctr">
                        <a:lnSpc>
                          <a:spcPct val="100000"/>
                        </a:lnSpc>
                        <a:spcBef>
                          <a:spcPts val="0"/>
                        </a:spcBef>
                        <a:spcAft>
                          <a:spcPts val="0"/>
                        </a:spcAft>
                        <a:buNone/>
                      </a:pPr>
                      <a:r>
                        <a:rPr lang="en-GB" sz="1600" b="0" i="0" u="none" strike="noStrike" noProof="0" dirty="0">
                          <a:solidFill>
                            <a:schemeClr val="tx1"/>
                          </a:solidFill>
                          <a:latin typeface="Calibri"/>
                        </a:rPr>
                        <a:t>Changed or tried to change supervisor or lecturer</a:t>
                      </a:r>
                    </a:p>
                  </a:txBody>
                  <a:tcPr>
                    <a:solidFill>
                      <a:srgbClr val="AED7BD"/>
                    </a:solidFill>
                  </a:tcPr>
                </a:tc>
                <a:extLst>
                  <a:ext uri="{0D108BD9-81ED-4DB2-BD59-A6C34878D82A}">
                    <a16:rowId xmlns:a16="http://schemas.microsoft.com/office/drawing/2014/main" val="3050706210"/>
                  </a:ext>
                </a:extLst>
              </a:tr>
              <a:tr h="379231">
                <a:tc>
                  <a:txBody>
                    <a:bodyPr/>
                    <a:lstStyle/>
                    <a:p>
                      <a:pPr lvl="0" algn="ctr">
                        <a:lnSpc>
                          <a:spcPct val="100000"/>
                        </a:lnSpc>
                        <a:spcBef>
                          <a:spcPts val="0"/>
                        </a:spcBef>
                        <a:spcAft>
                          <a:spcPts val="0"/>
                        </a:spcAft>
                        <a:buNone/>
                      </a:pPr>
                      <a:endParaRPr lang="en-GB" sz="1600" b="0" i="0" u="none" strike="noStrike" noProof="0">
                        <a:solidFill>
                          <a:schemeClr val="tx1"/>
                        </a:solidFill>
                        <a:latin typeface="Calibri"/>
                      </a:endParaRPr>
                    </a:p>
                  </a:txBody>
                  <a:tcPr>
                    <a:solidFill>
                      <a:srgbClr val="AED7BD"/>
                    </a:solidFill>
                  </a:tcPr>
                </a:tc>
                <a:tc>
                  <a:txBody>
                    <a:bodyPr/>
                    <a:lstStyle/>
                    <a:p>
                      <a:pPr lvl="0" algn="ctr">
                        <a:lnSpc>
                          <a:spcPct val="100000"/>
                        </a:lnSpc>
                        <a:spcBef>
                          <a:spcPts val="0"/>
                        </a:spcBef>
                        <a:spcAft>
                          <a:spcPts val="0"/>
                        </a:spcAft>
                        <a:buNone/>
                      </a:pPr>
                      <a:r>
                        <a:rPr lang="en-GB" sz="1600" b="0" i="0" u="none" strike="noStrike" noProof="0" dirty="0">
                          <a:solidFill>
                            <a:schemeClr val="tx1"/>
                          </a:solidFill>
                          <a:latin typeface="Calibri"/>
                        </a:rPr>
                        <a:t>Tried to change institution</a:t>
                      </a:r>
                      <a:endParaRPr lang="en-US" sz="1600" dirty="0">
                        <a:solidFill>
                          <a:schemeClr val="tx1"/>
                        </a:solidFill>
                        <a:latin typeface="Calibri"/>
                      </a:endParaRPr>
                    </a:p>
                  </a:txBody>
                  <a:tcPr>
                    <a:solidFill>
                      <a:srgbClr val="AED7BD"/>
                    </a:solidFill>
                  </a:tcPr>
                </a:tc>
                <a:extLst>
                  <a:ext uri="{0D108BD9-81ED-4DB2-BD59-A6C34878D82A}">
                    <a16:rowId xmlns:a16="http://schemas.microsoft.com/office/drawing/2014/main" val="2362904347"/>
                  </a:ext>
                </a:extLst>
              </a:tr>
            </a:tbl>
          </a:graphicData>
        </a:graphic>
      </p:graphicFrame>
      <p:sp>
        <p:nvSpPr>
          <p:cNvPr id="5" name="TextBox 1">
            <a:extLst>
              <a:ext uri="{FF2B5EF4-FFF2-40B4-BE49-F238E27FC236}">
                <a16:creationId xmlns:a16="http://schemas.microsoft.com/office/drawing/2014/main" id="{B6484FB6-2BE7-3D40-FDAC-69F24A1E7855}"/>
              </a:ext>
            </a:extLst>
          </p:cNvPr>
          <p:cNvSpPr txBox="1"/>
          <p:nvPr/>
        </p:nvSpPr>
        <p:spPr>
          <a:xfrm>
            <a:off x="3026004" y="279400"/>
            <a:ext cx="8452679" cy="5078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900" dirty="0">
                <a:latin typeface="Arial"/>
                <a:cs typeface="Arial"/>
              </a:rPr>
              <a:t>Source of data: Lipinsky, Anke; Schredl, Claudia; Baumann, Horst; Humbert, Anne Laure;, </a:t>
            </a:r>
            <a:r>
              <a:rPr lang="en-GB" sz="900" dirty="0" err="1">
                <a:latin typeface="Arial"/>
                <a:cs typeface="Arial"/>
              </a:rPr>
              <a:t>Tanwar</a:t>
            </a:r>
            <a:r>
              <a:rPr lang="en-GB" sz="900" dirty="0">
                <a:latin typeface="Arial"/>
                <a:cs typeface="Arial"/>
              </a:rPr>
              <a:t>, Jagriti; Bondestam, Fredrik; Freund, </a:t>
            </a:r>
            <a:r>
              <a:rPr lang="en-GB" sz="900" dirty="0" err="1">
                <a:latin typeface="Arial"/>
                <a:cs typeface="Arial"/>
              </a:rPr>
              <a:t>Frederike</a:t>
            </a:r>
            <a:r>
              <a:rPr lang="en-GB" sz="900" dirty="0">
                <a:latin typeface="Arial"/>
                <a:cs typeface="Arial"/>
              </a:rPr>
              <a:t>; </a:t>
            </a:r>
            <a:r>
              <a:rPr lang="en-GB" sz="900" dirty="0" err="1">
                <a:latin typeface="Arial"/>
                <a:cs typeface="Arial"/>
              </a:rPr>
              <a:t>Lomazzi</a:t>
            </a:r>
            <a:r>
              <a:rPr lang="en-GB" sz="900" dirty="0">
                <a:latin typeface="Arial"/>
                <a:cs typeface="Arial"/>
              </a:rPr>
              <a:t>, Vera (2022). </a:t>
            </a:r>
            <a:r>
              <a:rPr lang="en-US" sz="900" dirty="0">
                <a:latin typeface="Arial"/>
                <a:cs typeface="Arial"/>
              </a:rPr>
              <a:t>UniSAFE Survey – Gender-based violence and institutional responses. GESIS - Leibniz </a:t>
            </a:r>
            <a:r>
              <a:rPr lang="en-US" sz="900" dirty="0" err="1">
                <a:latin typeface="Arial"/>
                <a:cs typeface="Arial"/>
              </a:rPr>
              <a:t>Institut</a:t>
            </a:r>
            <a:r>
              <a:rPr lang="en-US" sz="900" dirty="0">
                <a:latin typeface="Arial"/>
                <a:cs typeface="Arial"/>
              </a:rPr>
              <a:t> für </a:t>
            </a:r>
            <a:r>
              <a:rPr lang="en-US" sz="900" dirty="0" err="1">
                <a:latin typeface="Arial"/>
                <a:cs typeface="Arial"/>
              </a:rPr>
              <a:t>Sozialwissenschaften</a:t>
            </a:r>
            <a:r>
              <a:rPr lang="en-US" sz="900" dirty="0">
                <a:latin typeface="Arial"/>
                <a:cs typeface="Arial"/>
              </a:rPr>
              <a:t>. </a:t>
            </a:r>
            <a:r>
              <a:rPr lang="en-US" sz="900" dirty="0" err="1">
                <a:latin typeface="Arial"/>
                <a:cs typeface="Arial"/>
              </a:rPr>
              <a:t>Datenfile</a:t>
            </a:r>
            <a:r>
              <a:rPr lang="en-US" sz="900" dirty="0">
                <a:latin typeface="Arial"/>
                <a:cs typeface="Arial"/>
              </a:rPr>
              <a:t> Version 1.0.0, </a:t>
            </a:r>
            <a:r>
              <a:rPr lang="en-US" sz="900" dirty="0">
                <a:latin typeface="Arial"/>
                <a:cs typeface="Arial"/>
                <a:hlinkClick r:id="rId3"/>
              </a:rPr>
              <a:t>https://doi.org/10.7802/2475</a:t>
            </a:r>
            <a:r>
              <a:rPr lang="en-GB" sz="900" dirty="0">
                <a:latin typeface="Arial"/>
                <a:cs typeface="Arial"/>
              </a:rPr>
              <a:t> </a:t>
            </a:r>
            <a:endParaRPr lang="en-GB" sz="900" dirty="0">
              <a:latin typeface="Arial"/>
              <a:ea typeface="Open Sans"/>
              <a:cs typeface="Arial"/>
            </a:endParaRPr>
          </a:p>
        </p:txBody>
      </p:sp>
    </p:spTree>
    <p:extLst>
      <p:ext uri="{BB962C8B-B14F-4D97-AF65-F5344CB8AC3E}">
        <p14:creationId xmlns:p14="http://schemas.microsoft.com/office/powerpoint/2010/main" val="15369019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1531190-4735-54FD-2A44-E0652D91E3D5}"/>
              </a:ext>
            </a:extLst>
          </p:cNvPr>
          <p:cNvSpPr>
            <a:spLocks noGrp="1"/>
          </p:cNvSpPr>
          <p:nvPr>
            <p:ph type="title"/>
          </p:nvPr>
        </p:nvSpPr>
        <p:spPr>
          <a:xfrm>
            <a:off x="1046922" y="1129932"/>
            <a:ext cx="10086975" cy="778381"/>
          </a:xfrm>
        </p:spPr>
        <p:txBody>
          <a:bodyPr/>
          <a:lstStyle/>
          <a:p>
            <a:r>
              <a:rPr lang="en-US" b="1"/>
              <a:t>Root and cause factors</a:t>
            </a:r>
          </a:p>
        </p:txBody>
      </p:sp>
      <p:sp>
        <p:nvSpPr>
          <p:cNvPr id="5" name="TextBox 4">
            <a:extLst>
              <a:ext uri="{FF2B5EF4-FFF2-40B4-BE49-F238E27FC236}">
                <a16:creationId xmlns:a16="http://schemas.microsoft.com/office/drawing/2014/main" id="{7CE65BD0-BD27-92BD-7D85-8FABBB4F6BA0}"/>
              </a:ext>
            </a:extLst>
          </p:cNvPr>
          <p:cNvSpPr txBox="1"/>
          <p:nvPr/>
        </p:nvSpPr>
        <p:spPr>
          <a:xfrm>
            <a:off x="894510" y="2283208"/>
            <a:ext cx="10239387" cy="867930"/>
          </a:xfrm>
          <a:prstGeom prst="rect">
            <a:avLst/>
          </a:prstGeom>
          <a:effectLst/>
        </p:spPr>
        <p:txBody>
          <a:bodyPr vert="horz" lIns="0" tIns="192024" rIns="0" bIns="0" rtlCol="0" anchor="t" anchorCtr="0">
            <a:noAutofit/>
          </a:bodyPr>
          <a:lstStyle>
            <a:defPPr>
              <a:defRPr lang="en-US"/>
            </a:defPPr>
            <a:lvl1pPr defTabSz="914318">
              <a:lnSpc>
                <a:spcPct val="90000"/>
              </a:lnSpc>
              <a:spcBef>
                <a:spcPct val="0"/>
              </a:spcBef>
              <a:buNone/>
              <a:defRPr sz="2800" b="0" i="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r>
              <a:rPr lang="en-US" sz="3200" b="1" dirty="0">
                <a:latin typeface="Arial" panose="020B0604020202020204" pitchFamily="34" charset="0"/>
                <a:cs typeface="Arial" panose="020B0604020202020204" pitchFamily="34" charset="0"/>
              </a:rPr>
              <a:t>What causes gender-based violence in an academic context?</a:t>
            </a:r>
          </a:p>
        </p:txBody>
      </p:sp>
      <p:cxnSp>
        <p:nvCxnSpPr>
          <p:cNvPr id="6" name="Straight Connector 5">
            <a:extLst>
              <a:ext uri="{FF2B5EF4-FFF2-40B4-BE49-F238E27FC236}">
                <a16:creationId xmlns:a16="http://schemas.microsoft.com/office/drawing/2014/main" id="{B5B6F9A2-651B-2E84-8BD6-04EC4F58F300}"/>
              </a:ext>
            </a:extLst>
          </p:cNvPr>
          <p:cNvCxnSpPr>
            <a:cxnSpLocks/>
          </p:cNvCxnSpPr>
          <p:nvPr/>
        </p:nvCxnSpPr>
        <p:spPr>
          <a:xfrm>
            <a:off x="622163" y="2359971"/>
            <a:ext cx="13368" cy="1020010"/>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3380D8C6-BC8F-71B9-1DBA-9F4AD367AC2F}"/>
              </a:ext>
            </a:extLst>
          </p:cNvPr>
          <p:cNvSpPr txBox="1"/>
          <p:nvPr/>
        </p:nvSpPr>
        <p:spPr>
          <a:xfrm>
            <a:off x="540166" y="3576053"/>
            <a:ext cx="9898566" cy="1881990"/>
          </a:xfrm>
          <a:prstGeom prst="rect">
            <a:avLst/>
          </a:prstGeom>
          <a:noFill/>
        </p:spPr>
        <p:txBody>
          <a:bodyPr wrap="square" lIns="91440" tIns="45720" rIns="91440" bIns="45720" anchor="t">
            <a:spAutoFit/>
          </a:bodyPr>
          <a:lstStyle/>
          <a:p>
            <a:pPr marL="342900" indent="-342900">
              <a:lnSpc>
                <a:spcPct val="150000"/>
              </a:lnSpc>
              <a:buFont typeface="Wingdings" panose="05000000000000000000" pitchFamily="2" charset="2"/>
              <a:buChar char="q"/>
            </a:pPr>
            <a:r>
              <a:rPr lang="en-US" sz="2000" b="0" i="0" dirty="0">
                <a:solidFill>
                  <a:srgbClr val="FFFFFF"/>
                </a:solidFill>
                <a:effectLst/>
                <a:latin typeface="Arial" panose="020B0604020202020204" pitchFamily="34" charset="0"/>
                <a:cs typeface="Arial" panose="020B0604020202020204" pitchFamily="34" charset="0"/>
              </a:rPr>
              <a:t>Discrimination and biased practices</a:t>
            </a:r>
            <a:r>
              <a:rPr lang="en-US" sz="2000" dirty="0">
                <a:solidFill>
                  <a:srgbClr val="FFFFFF"/>
                </a:solidFill>
                <a:latin typeface="Arial" panose="020B0604020202020204" pitchFamily="34" charset="0"/>
                <a:cs typeface="Arial" panose="020B0604020202020204" pitchFamily="34" charset="0"/>
              </a:rPr>
              <a:t> </a:t>
            </a:r>
            <a:endParaRPr lang="en-US" sz="2000" b="0" i="0" dirty="0">
              <a:solidFill>
                <a:srgbClr val="FFFFFF"/>
              </a:solidFill>
              <a:effectLst/>
              <a:latin typeface="Arial" panose="020B0604020202020204" pitchFamily="34" charset="0"/>
              <a:cs typeface="Arial" panose="020B0604020202020204" pitchFamily="34" charset="0"/>
            </a:endParaRPr>
          </a:p>
          <a:p>
            <a:pPr marL="342900" indent="-342900">
              <a:lnSpc>
                <a:spcPct val="150000"/>
              </a:lnSpc>
              <a:buFont typeface="Wingdings" panose="05000000000000000000" pitchFamily="2" charset="2"/>
              <a:buChar char="q"/>
            </a:pPr>
            <a:r>
              <a:rPr lang="en-US" sz="2000" dirty="0">
                <a:solidFill>
                  <a:srgbClr val="FFFFFF"/>
                </a:solidFill>
                <a:latin typeface="Arial" panose="020B0604020202020204" pitchFamily="34" charset="0"/>
                <a:cs typeface="Arial" panose="020B0604020202020204" pitchFamily="34" charset="0"/>
              </a:rPr>
              <a:t>G</a:t>
            </a:r>
            <a:r>
              <a:rPr lang="en-US" sz="2000" b="0" i="0" dirty="0">
                <a:solidFill>
                  <a:srgbClr val="FFFFFF"/>
                </a:solidFill>
                <a:effectLst/>
                <a:latin typeface="Arial" panose="020B0604020202020204" pitchFamily="34" charset="0"/>
                <a:cs typeface="Arial" panose="020B0604020202020204" pitchFamily="34" charset="0"/>
              </a:rPr>
              <a:t>ender stereotypes and harmful gender and cultural norms</a:t>
            </a:r>
          </a:p>
          <a:p>
            <a:pPr marL="342900" indent="-342900">
              <a:lnSpc>
                <a:spcPct val="150000"/>
              </a:lnSpc>
              <a:buFont typeface="Wingdings" panose="05000000000000000000" pitchFamily="2" charset="2"/>
              <a:buChar char="q"/>
            </a:pPr>
            <a:r>
              <a:rPr lang="en-US" sz="2000" dirty="0">
                <a:solidFill>
                  <a:srgbClr val="FFFFFF"/>
                </a:solidFill>
                <a:latin typeface="Arial" panose="020B0604020202020204" pitchFamily="34" charset="0"/>
                <a:cs typeface="Arial" panose="020B0604020202020204" pitchFamily="34" charset="0"/>
              </a:rPr>
              <a:t>Power inequalities &amp; power dynamics</a:t>
            </a:r>
          </a:p>
          <a:p>
            <a:pPr marL="342900" indent="-342900">
              <a:lnSpc>
                <a:spcPct val="150000"/>
              </a:lnSpc>
              <a:buFont typeface="Wingdings" panose="05000000000000000000" pitchFamily="2" charset="2"/>
              <a:buChar char="q"/>
            </a:pPr>
            <a:r>
              <a:rPr lang="en-US" sz="2000" dirty="0">
                <a:solidFill>
                  <a:srgbClr val="FFFFFF"/>
                </a:solidFill>
                <a:latin typeface="Arial" panose="020B0604020202020204" pitchFamily="34" charset="0"/>
                <a:cs typeface="Arial" panose="020B0604020202020204" pitchFamily="34" charset="0"/>
              </a:rPr>
              <a:t>Systemic issues (patriarchal power structures &amp; toxic masculinity)</a:t>
            </a:r>
            <a:endParaRPr lang="LID4096" sz="2000" dirty="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151798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CA6BBC6-AC51-83F5-B8B4-4D21897B59F5}"/>
              </a:ext>
            </a:extLst>
          </p:cNvPr>
          <p:cNvSpPr>
            <a:spLocks noGrp="1"/>
          </p:cNvSpPr>
          <p:nvPr>
            <p:ph type="title"/>
          </p:nvPr>
        </p:nvSpPr>
        <p:spPr/>
        <p:txBody>
          <a:bodyPr/>
          <a:lstStyle/>
          <a:p>
            <a:r>
              <a:rPr lang="en-US" b="1"/>
              <a:t>The importance of Intersectionality	</a:t>
            </a:r>
            <a:endParaRPr lang="LID4096" b="1"/>
          </a:p>
        </p:txBody>
      </p:sp>
      <p:sp>
        <p:nvSpPr>
          <p:cNvPr id="4" name="TextBox 3">
            <a:extLst>
              <a:ext uri="{FF2B5EF4-FFF2-40B4-BE49-F238E27FC236}">
                <a16:creationId xmlns:a16="http://schemas.microsoft.com/office/drawing/2014/main" id="{26D4C084-0953-1C3D-6579-7C7A6E404849}"/>
              </a:ext>
            </a:extLst>
          </p:cNvPr>
          <p:cNvSpPr txBox="1"/>
          <p:nvPr/>
        </p:nvSpPr>
        <p:spPr>
          <a:xfrm>
            <a:off x="6432645" y="2377787"/>
            <a:ext cx="5322850" cy="1631216"/>
          </a:xfrm>
          <a:prstGeom prst="rect">
            <a:avLst/>
          </a:prstGeom>
          <a:noFill/>
        </p:spPr>
        <p:txBody>
          <a:bodyPr wrap="square" lIns="91440" tIns="45720" rIns="91440" bIns="45720" anchor="t">
            <a:spAutoFit/>
          </a:bodyPr>
          <a:lstStyle/>
          <a:p>
            <a:r>
              <a:rPr lang="en-US" sz="2000" b="0" i="0">
                <a:solidFill>
                  <a:srgbClr val="0F2235"/>
                </a:solidFill>
                <a:effectLst/>
                <a:latin typeface="Arial"/>
                <a:cs typeface="Arial"/>
              </a:rPr>
              <a:t>In the context of </a:t>
            </a:r>
            <a:r>
              <a:rPr lang="en-US" sz="2000">
                <a:solidFill>
                  <a:srgbClr val="0F2235"/>
                </a:solidFill>
                <a:latin typeface="Arial"/>
                <a:cs typeface="Arial"/>
              </a:rPr>
              <a:t>addressing </a:t>
            </a:r>
            <a:r>
              <a:rPr lang="en-US" sz="2000" b="0" i="0">
                <a:solidFill>
                  <a:srgbClr val="0F2235"/>
                </a:solidFill>
                <a:effectLst/>
                <a:latin typeface="Arial"/>
                <a:cs typeface="Arial"/>
              </a:rPr>
              <a:t>gender-based violence in academia, intersectionality acknowledges that gender-based violence can </a:t>
            </a:r>
            <a:r>
              <a:rPr lang="en-US" sz="2000" b="1" i="0">
                <a:solidFill>
                  <a:srgbClr val="0F2235"/>
                </a:solidFill>
                <a:effectLst/>
                <a:latin typeface="Arial"/>
                <a:cs typeface="Arial"/>
              </a:rPr>
              <a:t>disproportionately impact individuals </a:t>
            </a:r>
            <a:r>
              <a:rPr lang="en-US" sz="2000" b="0" i="0">
                <a:solidFill>
                  <a:srgbClr val="0F2235"/>
                </a:solidFill>
                <a:effectLst/>
                <a:latin typeface="Arial"/>
                <a:cs typeface="Arial"/>
              </a:rPr>
              <a:t>who hold multiple identities.</a:t>
            </a:r>
            <a:r>
              <a:rPr lang="en-US" sz="2000">
                <a:solidFill>
                  <a:srgbClr val="0F2235"/>
                </a:solidFill>
                <a:latin typeface="Arial"/>
                <a:cs typeface="Arial"/>
              </a:rPr>
              <a:t> </a:t>
            </a:r>
          </a:p>
        </p:txBody>
      </p:sp>
      <p:cxnSp>
        <p:nvCxnSpPr>
          <p:cNvPr id="5" name="Straight Connector 4">
            <a:extLst>
              <a:ext uri="{FF2B5EF4-FFF2-40B4-BE49-F238E27FC236}">
                <a16:creationId xmlns:a16="http://schemas.microsoft.com/office/drawing/2014/main" id="{D81A17F0-E0D2-EB6A-2F1E-A9A55C56A226}"/>
              </a:ext>
            </a:extLst>
          </p:cNvPr>
          <p:cNvCxnSpPr>
            <a:cxnSpLocks/>
          </p:cNvCxnSpPr>
          <p:nvPr/>
        </p:nvCxnSpPr>
        <p:spPr>
          <a:xfrm>
            <a:off x="6256433" y="2443611"/>
            <a:ext cx="0" cy="1375687"/>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pic>
        <p:nvPicPr>
          <p:cNvPr id="6" name="Picture 5" descr="A diagram of a flower with text&#10;&#10;Description automatically generated">
            <a:extLst>
              <a:ext uri="{FF2B5EF4-FFF2-40B4-BE49-F238E27FC236}">
                <a16:creationId xmlns:a16="http://schemas.microsoft.com/office/drawing/2014/main" id="{A575E997-AFCE-E297-B144-714CEF1A0221}"/>
              </a:ext>
            </a:extLst>
          </p:cNvPr>
          <p:cNvPicPr>
            <a:picLocks noChangeAspect="1"/>
          </p:cNvPicPr>
          <p:nvPr/>
        </p:nvPicPr>
        <p:blipFill>
          <a:blip r:embed="rId3"/>
          <a:stretch>
            <a:fillRect/>
          </a:stretch>
        </p:blipFill>
        <p:spPr>
          <a:xfrm>
            <a:off x="1274568" y="1760844"/>
            <a:ext cx="4494462" cy="4494462"/>
          </a:xfrm>
          <a:prstGeom prst="rect">
            <a:avLst/>
          </a:prstGeom>
        </p:spPr>
      </p:pic>
    </p:spTree>
    <p:extLst>
      <p:ext uri="{BB962C8B-B14F-4D97-AF65-F5344CB8AC3E}">
        <p14:creationId xmlns:p14="http://schemas.microsoft.com/office/powerpoint/2010/main" val="42040681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2">
            <a:extLst>
              <a:ext uri="{FF2B5EF4-FFF2-40B4-BE49-F238E27FC236}">
                <a16:creationId xmlns:a16="http://schemas.microsoft.com/office/drawing/2014/main" id="{FCC938A6-51CF-6898-448D-8CF55EA84C6B}"/>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a:cs typeface="Arial"/>
              </a:rPr>
              <a:pPr/>
              <a:t>17</a:t>
            </a:fld>
            <a:endParaRPr lang="fr-FR">
              <a:latin typeface="Arial"/>
              <a:cs typeface="Arial"/>
            </a:endParaRPr>
          </a:p>
        </p:txBody>
      </p:sp>
      <p:sp>
        <p:nvSpPr>
          <p:cNvPr id="6" name="Title 1">
            <a:extLst>
              <a:ext uri="{FF2B5EF4-FFF2-40B4-BE49-F238E27FC236}">
                <a16:creationId xmlns:a16="http://schemas.microsoft.com/office/drawing/2014/main" id="{B5E278F9-DB02-8796-B689-8F8D78BC6828}"/>
              </a:ext>
            </a:extLst>
          </p:cNvPr>
          <p:cNvSpPr>
            <a:spLocks noGrp="1"/>
          </p:cNvSpPr>
          <p:nvPr/>
        </p:nvSpPr>
        <p:spPr>
          <a:xfrm>
            <a:off x="1040158" y="779793"/>
            <a:ext cx="11450545" cy="1647537"/>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nSpc>
                <a:spcPct val="150000"/>
              </a:lnSpc>
            </a:pPr>
            <a:r>
              <a:rPr lang="fr-FR" sz="2400" b="1" dirty="0" err="1">
                <a:latin typeface="Arial" panose="020B0604020202020204" pitchFamily="34" charset="0"/>
                <a:ea typeface="Open Sans"/>
                <a:cs typeface="Arial" panose="020B0604020202020204" pitchFamily="34" charset="0"/>
              </a:rPr>
              <a:t>Exercise</a:t>
            </a:r>
            <a:r>
              <a:rPr lang="fr-FR" sz="2400" b="1" dirty="0">
                <a:latin typeface="Arial" panose="020B0604020202020204" pitchFamily="34" charset="0"/>
                <a:ea typeface="Open Sans"/>
                <a:cs typeface="Arial" panose="020B0604020202020204" pitchFamily="34" charset="0"/>
              </a:rPr>
              <a:t> 2: </a:t>
            </a:r>
            <a:r>
              <a:rPr lang="fr-FR" sz="2400" b="1" dirty="0" err="1">
                <a:latin typeface="Arial" panose="020B0604020202020204" pitchFamily="34" charset="0"/>
                <a:ea typeface="Open Sans"/>
                <a:cs typeface="Arial" panose="020B0604020202020204" pitchFamily="34" charset="0"/>
              </a:rPr>
              <a:t>Categorisation</a:t>
            </a:r>
            <a:r>
              <a:rPr lang="fr-FR" sz="2400" b="1" dirty="0">
                <a:latin typeface="Arial" panose="020B0604020202020204" pitchFamily="34" charset="0"/>
                <a:ea typeface="Open Sans"/>
                <a:cs typeface="Arial" panose="020B0604020202020204" pitchFamily="34" charset="0"/>
              </a:rPr>
              <a:t> of the </a:t>
            </a:r>
            <a:r>
              <a:rPr lang="fr-FR" sz="2400" b="1" dirty="0" err="1">
                <a:latin typeface="Arial" panose="020B0604020202020204" pitchFamily="34" charset="0"/>
                <a:ea typeface="Open Sans"/>
                <a:cs typeface="Arial" panose="020B0604020202020204" pitchFamily="34" charset="0"/>
              </a:rPr>
              <a:t>forms</a:t>
            </a:r>
            <a:r>
              <a:rPr lang="fr-FR" sz="2400" b="1" dirty="0">
                <a:latin typeface="Arial" panose="020B0604020202020204" pitchFamily="34" charset="0"/>
                <a:ea typeface="Open Sans"/>
                <a:cs typeface="Arial" panose="020B0604020202020204" pitchFamily="34" charset="0"/>
              </a:rPr>
              <a:t> of </a:t>
            </a:r>
            <a:r>
              <a:rPr lang="fr-FR" sz="2400" b="1" dirty="0" err="1">
                <a:latin typeface="Arial" panose="020B0604020202020204" pitchFamily="34" charset="0"/>
                <a:ea typeface="Open Sans"/>
                <a:cs typeface="Arial" panose="020B0604020202020204" pitchFamily="34" charset="0"/>
              </a:rPr>
              <a:t>gender-based</a:t>
            </a:r>
            <a:r>
              <a:rPr lang="fr-FR" sz="2400" b="1" dirty="0">
                <a:latin typeface="Arial" panose="020B0604020202020204" pitchFamily="34" charset="0"/>
                <a:ea typeface="Open Sans"/>
                <a:cs typeface="Arial" panose="020B0604020202020204" pitchFamily="34" charset="0"/>
              </a:rPr>
              <a:t> violence</a:t>
            </a:r>
          </a:p>
        </p:txBody>
      </p:sp>
      <p:pic>
        <p:nvPicPr>
          <p:cNvPr id="3" name="Picture 2">
            <a:extLst>
              <a:ext uri="{FF2B5EF4-FFF2-40B4-BE49-F238E27FC236}">
                <a16:creationId xmlns:a16="http://schemas.microsoft.com/office/drawing/2014/main" id="{ADF68005-CF49-C2CD-A682-1F2F9A6668C1}"/>
              </a:ext>
            </a:extLst>
          </p:cNvPr>
          <p:cNvPicPr>
            <a:picLocks noChangeAspect="1"/>
          </p:cNvPicPr>
          <p:nvPr/>
        </p:nvPicPr>
        <p:blipFill>
          <a:blip r:embed="rId3"/>
          <a:stretch>
            <a:fillRect/>
          </a:stretch>
        </p:blipFill>
        <p:spPr>
          <a:xfrm>
            <a:off x="5255768" y="1603561"/>
            <a:ext cx="6377815" cy="5065338"/>
          </a:xfrm>
          <a:prstGeom prst="rect">
            <a:avLst/>
          </a:prstGeom>
        </p:spPr>
      </p:pic>
      <p:sp>
        <p:nvSpPr>
          <p:cNvPr id="4" name="Title 1">
            <a:extLst>
              <a:ext uri="{FF2B5EF4-FFF2-40B4-BE49-F238E27FC236}">
                <a16:creationId xmlns:a16="http://schemas.microsoft.com/office/drawing/2014/main" id="{15E3754D-50C7-6D3A-8BBC-9D7C64A81F35}"/>
              </a:ext>
            </a:extLst>
          </p:cNvPr>
          <p:cNvSpPr>
            <a:spLocks noGrp="1"/>
          </p:cNvSpPr>
          <p:nvPr>
            <p:ph type="title"/>
          </p:nvPr>
        </p:nvSpPr>
        <p:spPr>
          <a:xfrm>
            <a:off x="400279" y="1802834"/>
            <a:ext cx="4550689" cy="778381"/>
          </a:xfrm>
        </p:spPr>
        <p:txBody>
          <a:bodyPr/>
          <a:lstStyle/>
          <a:p>
            <a:r>
              <a:rPr lang="en-US" sz="2000" dirty="0">
                <a:latin typeface="Arial"/>
                <a:cs typeface="Arial"/>
              </a:rPr>
              <a:t>1. Open the Miro link sent in the </a:t>
            </a:r>
            <a:r>
              <a:rPr lang="en-US" sz="2000" dirty="0" err="1">
                <a:latin typeface="Arial"/>
                <a:cs typeface="Arial"/>
              </a:rPr>
              <a:t>chatbox</a:t>
            </a:r>
            <a:r>
              <a:rPr lang="en-US" sz="2000" dirty="0">
                <a:latin typeface="Arial"/>
                <a:cs typeface="Arial"/>
              </a:rPr>
              <a:t>.</a:t>
            </a:r>
            <a:br>
              <a:rPr lang="en-US" sz="2000" dirty="0"/>
            </a:br>
            <a:br>
              <a:rPr lang="en-US" sz="2000" dirty="0"/>
            </a:br>
            <a:r>
              <a:rPr lang="en-US" sz="2000" dirty="0">
                <a:latin typeface="Arial"/>
                <a:cs typeface="Arial"/>
              </a:rPr>
              <a:t>2. Locate your working board (your room number = group number)</a:t>
            </a:r>
            <a:br>
              <a:rPr lang="en-US" sz="2000" dirty="0"/>
            </a:br>
            <a:br>
              <a:rPr lang="en-US" sz="2000" dirty="0"/>
            </a:br>
            <a:r>
              <a:rPr lang="en-US" sz="2000" dirty="0">
                <a:latin typeface="Arial"/>
                <a:cs typeface="Arial"/>
              </a:rPr>
              <a:t>3. Assign a person who will be responsible for moving the sticky notes to the category you agreed.</a:t>
            </a:r>
            <a:br>
              <a:rPr lang="en-US" sz="2000" dirty="0"/>
            </a:br>
            <a:endParaRPr lang="en-US" sz="2000" dirty="0"/>
          </a:p>
        </p:txBody>
      </p:sp>
    </p:spTree>
    <p:extLst>
      <p:ext uri="{BB962C8B-B14F-4D97-AF65-F5344CB8AC3E}">
        <p14:creationId xmlns:p14="http://schemas.microsoft.com/office/powerpoint/2010/main" val="25672553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3DB334-B7C6-4728-81B8-1FFBEB7A6BDD}"/>
              </a:ext>
            </a:extLst>
          </p:cNvPr>
          <p:cNvSpPr>
            <a:spLocks noGrp="1"/>
          </p:cNvSpPr>
          <p:nvPr>
            <p:ph type="title"/>
          </p:nvPr>
        </p:nvSpPr>
        <p:spPr>
          <a:xfrm>
            <a:off x="670799" y="1465949"/>
            <a:ext cx="4550689" cy="778381"/>
          </a:xfrm>
        </p:spPr>
        <p:txBody>
          <a:bodyPr/>
          <a:lstStyle/>
          <a:p>
            <a:r>
              <a:rPr lang="en-US" sz="3200" dirty="0"/>
              <a:t>7P model to address gender-based violence in research performing </a:t>
            </a:r>
            <a:r>
              <a:rPr lang="en-US" sz="3200" dirty="0" err="1"/>
              <a:t>organisations</a:t>
            </a:r>
            <a:r>
              <a:rPr lang="en-US" sz="3200" dirty="0"/>
              <a:t>.</a:t>
            </a:r>
          </a:p>
        </p:txBody>
      </p:sp>
      <p:sp>
        <p:nvSpPr>
          <p:cNvPr id="6" name="Espace réservé du numéro de diapositive 2">
            <a:extLst>
              <a:ext uri="{FF2B5EF4-FFF2-40B4-BE49-F238E27FC236}">
                <a16:creationId xmlns:a16="http://schemas.microsoft.com/office/drawing/2014/main" id="{1811AC14-B59F-5334-B6DB-DB4E0BF7A47E}"/>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18</a:t>
            </a:fld>
            <a:endParaRPr lang="fr-FR"/>
          </a:p>
        </p:txBody>
      </p:sp>
      <p:pic>
        <p:nvPicPr>
          <p:cNvPr id="7" name="Picture 4" descr="Diagram&#10;&#10;Description automatically generated">
            <a:extLst>
              <a:ext uri="{FF2B5EF4-FFF2-40B4-BE49-F238E27FC236}">
                <a16:creationId xmlns:a16="http://schemas.microsoft.com/office/drawing/2014/main" id="{94EC9745-1236-41C4-A909-F1DAE01970DE}"/>
              </a:ext>
            </a:extLst>
          </p:cNvPr>
          <p:cNvPicPr>
            <a:picLocks noChangeAspect="1"/>
          </p:cNvPicPr>
          <p:nvPr/>
        </p:nvPicPr>
        <p:blipFill>
          <a:blip r:embed="rId3"/>
          <a:stretch>
            <a:fillRect/>
          </a:stretch>
        </p:blipFill>
        <p:spPr>
          <a:xfrm>
            <a:off x="6488909" y="1232749"/>
            <a:ext cx="4481847" cy="4736483"/>
          </a:xfrm>
          <a:prstGeom prst="rect">
            <a:avLst/>
          </a:prstGeom>
        </p:spPr>
      </p:pic>
    </p:spTree>
    <p:extLst>
      <p:ext uri="{BB962C8B-B14F-4D97-AF65-F5344CB8AC3E}">
        <p14:creationId xmlns:p14="http://schemas.microsoft.com/office/powerpoint/2010/main" val="40886202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E284464-0451-C7CE-84B0-6A911CDA8AA4}"/>
              </a:ext>
            </a:extLst>
          </p:cNvPr>
          <p:cNvSpPr txBox="1"/>
          <p:nvPr/>
        </p:nvSpPr>
        <p:spPr>
          <a:xfrm>
            <a:off x="730411" y="1914768"/>
            <a:ext cx="2709075" cy="707886"/>
          </a:xfrm>
          <a:prstGeom prst="rect">
            <a:avLst/>
          </a:prstGeom>
          <a:noFill/>
        </p:spPr>
        <p:txBody>
          <a:bodyPr wrap="none" lIns="0" tIns="45720" rIns="0" bIns="45720" rtlCol="0" anchor="t">
            <a:spAutoFit/>
          </a:bodyPr>
          <a:lstStyle/>
          <a:p>
            <a:r>
              <a:rPr lang="en-US" sz="4000" b="1" dirty="0">
                <a:solidFill>
                  <a:srgbClr val="5792CE"/>
                </a:solidFill>
                <a:latin typeface="Arial" panose="020B0604020202020204" pitchFamily="34" charset="0"/>
                <a:cs typeface="Arial" panose="020B0604020202020204" pitchFamily="34" charset="0"/>
              </a:rPr>
              <a:t>Prevalence</a:t>
            </a:r>
          </a:p>
        </p:txBody>
      </p:sp>
      <p:sp>
        <p:nvSpPr>
          <p:cNvPr id="6" name="TextBox 5">
            <a:extLst>
              <a:ext uri="{FF2B5EF4-FFF2-40B4-BE49-F238E27FC236}">
                <a16:creationId xmlns:a16="http://schemas.microsoft.com/office/drawing/2014/main" id="{EAADCBEB-AC7E-7010-3568-A1DE52F4BDBA}"/>
              </a:ext>
            </a:extLst>
          </p:cNvPr>
          <p:cNvSpPr txBox="1"/>
          <p:nvPr/>
        </p:nvSpPr>
        <p:spPr>
          <a:xfrm>
            <a:off x="4154391" y="1969352"/>
            <a:ext cx="2649764" cy="707886"/>
          </a:xfrm>
          <a:prstGeom prst="rect">
            <a:avLst/>
          </a:prstGeom>
          <a:noFill/>
        </p:spPr>
        <p:txBody>
          <a:bodyPr wrap="none" lIns="0" tIns="45720" rIns="0" bIns="45720" rtlCol="0" anchor="t">
            <a:spAutoFit/>
          </a:bodyPr>
          <a:lstStyle/>
          <a:p>
            <a:r>
              <a:rPr lang="en-US" sz="4000" b="1" dirty="0">
                <a:solidFill>
                  <a:srgbClr val="5792CE"/>
                </a:solidFill>
                <a:latin typeface="Arial" panose="020B0604020202020204" pitchFamily="34" charset="0"/>
                <a:cs typeface="Arial" panose="020B0604020202020204" pitchFamily="34" charset="0"/>
              </a:rPr>
              <a:t>Prevention</a:t>
            </a:r>
          </a:p>
        </p:txBody>
      </p:sp>
      <p:sp>
        <p:nvSpPr>
          <p:cNvPr id="7" name="TextBox 6">
            <a:extLst>
              <a:ext uri="{FF2B5EF4-FFF2-40B4-BE49-F238E27FC236}">
                <a16:creationId xmlns:a16="http://schemas.microsoft.com/office/drawing/2014/main" id="{B6677D5C-823D-F8FC-0010-CA2264C24FC1}"/>
              </a:ext>
            </a:extLst>
          </p:cNvPr>
          <p:cNvSpPr txBox="1"/>
          <p:nvPr/>
        </p:nvSpPr>
        <p:spPr>
          <a:xfrm>
            <a:off x="8233964" y="1942060"/>
            <a:ext cx="2535951" cy="707886"/>
          </a:xfrm>
          <a:prstGeom prst="rect">
            <a:avLst/>
          </a:prstGeom>
          <a:noFill/>
        </p:spPr>
        <p:txBody>
          <a:bodyPr wrap="none" lIns="0" tIns="45720" rIns="0" bIns="45720" rtlCol="0" anchor="t">
            <a:spAutoFit/>
          </a:bodyPr>
          <a:lstStyle/>
          <a:p>
            <a:r>
              <a:rPr lang="en-US" sz="4000" b="1" dirty="0">
                <a:solidFill>
                  <a:srgbClr val="5792CE"/>
                </a:solidFill>
                <a:latin typeface="Arial" panose="020B0604020202020204" pitchFamily="34" charset="0"/>
                <a:cs typeface="Arial" panose="020B0604020202020204" pitchFamily="34" charset="0"/>
              </a:rPr>
              <a:t>Protection</a:t>
            </a:r>
          </a:p>
        </p:txBody>
      </p:sp>
      <p:sp>
        <p:nvSpPr>
          <p:cNvPr id="8" name="Title 1">
            <a:extLst>
              <a:ext uri="{FF2B5EF4-FFF2-40B4-BE49-F238E27FC236}">
                <a16:creationId xmlns:a16="http://schemas.microsoft.com/office/drawing/2014/main" id="{58673B39-3552-852F-6380-0FBFCB21668D}"/>
              </a:ext>
            </a:extLst>
          </p:cNvPr>
          <p:cNvSpPr>
            <a:spLocks noGrp="1"/>
          </p:cNvSpPr>
          <p:nvPr>
            <p:ph type="title"/>
          </p:nvPr>
        </p:nvSpPr>
        <p:spPr>
          <a:xfrm>
            <a:off x="1046922" y="932935"/>
            <a:ext cx="10086975" cy="778381"/>
          </a:xfrm>
        </p:spPr>
        <p:txBody>
          <a:bodyPr/>
          <a:lstStyle/>
          <a:p>
            <a:r>
              <a:rPr lang="en-US" sz="3600" b="1"/>
              <a:t>UniSAFE 7P Conceptual Framework </a:t>
            </a:r>
          </a:p>
        </p:txBody>
      </p:sp>
      <p:sp>
        <p:nvSpPr>
          <p:cNvPr id="9" name="TextBox 8">
            <a:extLst>
              <a:ext uri="{FF2B5EF4-FFF2-40B4-BE49-F238E27FC236}">
                <a16:creationId xmlns:a16="http://schemas.microsoft.com/office/drawing/2014/main" id="{3C7E2073-D3A1-2581-BE74-D1393E7AFE2A}"/>
              </a:ext>
            </a:extLst>
          </p:cNvPr>
          <p:cNvSpPr txBox="1"/>
          <p:nvPr/>
        </p:nvSpPr>
        <p:spPr>
          <a:xfrm>
            <a:off x="776675" y="2826107"/>
            <a:ext cx="2814221" cy="3295774"/>
          </a:xfrm>
          <a:prstGeom prst="rect">
            <a:avLst/>
          </a:prstGeom>
          <a:noFill/>
        </p:spPr>
        <p:txBody>
          <a:bodyPr wrap="square" lIns="0" tIns="45720" rIns="0" bIns="45720" rtlCol="0" anchor="t">
            <a:spAutoFit/>
          </a:bodyPr>
          <a:lstStyle/>
          <a:p>
            <a:pPr>
              <a:lnSpc>
                <a:spcPct val="130000"/>
              </a:lnSpc>
            </a:pPr>
            <a:r>
              <a:rPr lang="en-US" b="0" i="0" dirty="0">
                <a:solidFill>
                  <a:srgbClr val="0E2234"/>
                </a:solidFill>
                <a:effectLst/>
                <a:latin typeface="Arial" panose="020B0604020202020204" pitchFamily="34" charset="0"/>
                <a:cs typeface="Arial" panose="020B0604020202020204" pitchFamily="34" charset="0"/>
              </a:rPr>
              <a:t>Prevalence refers to </a:t>
            </a:r>
            <a:r>
              <a:rPr lang="en-US" b="1" i="0" dirty="0">
                <a:solidFill>
                  <a:srgbClr val="0E2234"/>
                </a:solidFill>
                <a:effectLst/>
                <a:latin typeface="Arial" panose="020B0604020202020204" pitchFamily="34" charset="0"/>
                <a:cs typeface="Arial" panose="020B0604020202020204" pitchFamily="34" charset="0"/>
              </a:rPr>
              <a:t>data and data collection </a:t>
            </a:r>
            <a:r>
              <a:rPr lang="en-US" b="0" i="0" dirty="0">
                <a:solidFill>
                  <a:srgbClr val="0E2234"/>
                </a:solidFill>
                <a:effectLst/>
                <a:latin typeface="Arial" panose="020B0604020202020204" pitchFamily="34" charset="0"/>
                <a:cs typeface="Arial" panose="020B0604020202020204" pitchFamily="34" charset="0"/>
              </a:rPr>
              <a:t>estimating the extent of the gender-based violence</a:t>
            </a:r>
            <a:r>
              <a:rPr lang="en-US" dirty="0">
                <a:solidFill>
                  <a:srgbClr val="0E2234"/>
                </a:solidFill>
                <a:latin typeface="Arial" panose="020B0604020202020204" pitchFamily="34" charset="0"/>
                <a:cs typeface="Arial" panose="020B0604020202020204" pitchFamily="34" charset="0"/>
              </a:rPr>
              <a:t> for different groups of people</a:t>
            </a:r>
            <a:r>
              <a:rPr lang="en-US" dirty="0">
                <a:solidFill>
                  <a:srgbClr val="0E2234"/>
                </a:solidFill>
                <a:latin typeface="Arial" panose="020B0604020202020204" pitchFamily="34" charset="0"/>
                <a:ea typeface="Open Sans"/>
                <a:cs typeface="Arial" panose="020B0604020202020204" pitchFamily="34" charset="0"/>
              </a:rPr>
              <a:t>,</a:t>
            </a:r>
            <a:r>
              <a:rPr lang="en-US" b="0" i="0" dirty="0">
                <a:solidFill>
                  <a:srgbClr val="0E2234"/>
                </a:solidFill>
                <a:effectLst/>
                <a:latin typeface="Arial" panose="020B0604020202020204" pitchFamily="34" charset="0"/>
                <a:cs typeface="Arial" panose="020B0604020202020204" pitchFamily="34" charset="0"/>
              </a:rPr>
              <a:t> and ideally </a:t>
            </a:r>
            <a:r>
              <a:rPr lang="en-US" b="1" i="0" dirty="0">
                <a:solidFill>
                  <a:srgbClr val="0E2234"/>
                </a:solidFill>
                <a:effectLst/>
                <a:latin typeface="Arial" panose="020B0604020202020204" pitchFamily="34" charset="0"/>
                <a:cs typeface="Arial" panose="020B0604020202020204" pitchFamily="34" charset="0"/>
              </a:rPr>
              <a:t>providing information </a:t>
            </a:r>
            <a:r>
              <a:rPr lang="en-US" b="0" i="0" dirty="0">
                <a:solidFill>
                  <a:srgbClr val="0E2234"/>
                </a:solidFill>
                <a:effectLst/>
                <a:latin typeface="Arial" panose="020B0604020202020204" pitchFamily="34" charset="0"/>
                <a:cs typeface="Arial" panose="020B0604020202020204" pitchFamily="34" charset="0"/>
              </a:rPr>
              <a:t>on different forms of gender-based violence. </a:t>
            </a:r>
            <a:endParaRPr lang="en-US" dirty="0">
              <a:solidFill>
                <a:schemeClr val="tx1">
                  <a:alpha val="70000"/>
                </a:schemeClr>
              </a:solidFill>
              <a:latin typeface="Arial" panose="020B0604020202020204" pitchFamily="34" charset="0"/>
              <a:cs typeface="Arial" panose="020B0604020202020204" pitchFamily="34" charset="0"/>
            </a:endParaRPr>
          </a:p>
        </p:txBody>
      </p:sp>
      <p:sp>
        <p:nvSpPr>
          <p:cNvPr id="10" name="Espace réservé du numéro de diapositive 2">
            <a:extLst>
              <a:ext uri="{FF2B5EF4-FFF2-40B4-BE49-F238E27FC236}">
                <a16:creationId xmlns:a16="http://schemas.microsoft.com/office/drawing/2014/main" id="{B91B8EFA-0994-F1B1-0D8B-4B4D0221A9D3}"/>
              </a:ext>
            </a:extLst>
          </p:cNvPr>
          <p:cNvSpPr>
            <a:spLocks noGrp="1"/>
          </p:cNvSpPr>
          <p:nvPr>
            <p:ph type="sldNum" sz="quarter" idx="4"/>
          </p:nvPr>
        </p:nvSpPr>
        <p:spPr>
          <a:xfrm>
            <a:off x="8024110" y="6096756"/>
            <a:ext cx="2743200" cy="365125"/>
          </a:xfrm>
        </p:spPr>
        <p:txBody>
          <a:bodyPr/>
          <a:lstStyle/>
          <a:p>
            <a:fld id="{783777ED-E0AE-DD49-A1E6-113717D9A99F}" type="slidenum">
              <a:rPr lang="fr-FR" dirty="0" smtClean="0">
                <a:latin typeface="Arial" panose="020B0604020202020204" pitchFamily="34" charset="0"/>
                <a:cs typeface="Arial" panose="020B0604020202020204" pitchFamily="34" charset="0"/>
              </a:rPr>
              <a:pPr/>
              <a:t>19</a:t>
            </a:fld>
            <a:endParaRPr lang="fr-FR">
              <a:latin typeface="Arial" panose="020B0604020202020204" pitchFamily="34" charset="0"/>
              <a:cs typeface="Arial" panose="020B0604020202020204" pitchFamily="34" charset="0"/>
            </a:endParaRPr>
          </a:p>
        </p:txBody>
      </p:sp>
      <p:sp>
        <p:nvSpPr>
          <p:cNvPr id="11" name="TextBox 4">
            <a:extLst>
              <a:ext uri="{FF2B5EF4-FFF2-40B4-BE49-F238E27FC236}">
                <a16:creationId xmlns:a16="http://schemas.microsoft.com/office/drawing/2014/main" id="{1EBA468C-8577-4ADE-E802-18FB7C41B7C5}"/>
              </a:ext>
            </a:extLst>
          </p:cNvPr>
          <p:cNvSpPr txBox="1"/>
          <p:nvPr/>
        </p:nvSpPr>
        <p:spPr>
          <a:xfrm>
            <a:off x="4193366" y="2865217"/>
            <a:ext cx="3380600" cy="3295774"/>
          </a:xfrm>
          <a:prstGeom prst="rect">
            <a:avLst/>
          </a:prstGeom>
          <a:noFill/>
        </p:spPr>
        <p:txBody>
          <a:bodyPr wrap="square" lIns="0" tIns="45720" rIns="0" bIns="45720" rtlCol="0" anchor="t">
            <a:spAutoFit/>
          </a:bodyPr>
          <a:lstStyle/>
          <a:p>
            <a:pPr>
              <a:lnSpc>
                <a:spcPct val="130000"/>
              </a:lnSpc>
            </a:pPr>
            <a:r>
              <a:rPr lang="en-GB" b="0" i="0" dirty="0">
                <a:solidFill>
                  <a:srgbClr val="000000"/>
                </a:solidFill>
                <a:effectLst/>
                <a:latin typeface="Arial" panose="020B0604020202020204" pitchFamily="34" charset="0"/>
                <a:cs typeface="Arial" panose="020B0604020202020204" pitchFamily="34" charset="0"/>
              </a:rPr>
              <a:t>Prevention refers to </a:t>
            </a:r>
            <a:r>
              <a:rPr lang="en-GB" b="1" i="0" dirty="0">
                <a:solidFill>
                  <a:srgbClr val="000000"/>
                </a:solidFill>
                <a:effectLst/>
                <a:latin typeface="Arial" panose="020B0604020202020204" pitchFamily="34" charset="0"/>
                <a:cs typeface="Arial" panose="020B0604020202020204" pitchFamily="34" charset="0"/>
              </a:rPr>
              <a:t>measures</a:t>
            </a:r>
            <a:r>
              <a:rPr lang="en-GB" b="0" i="0" dirty="0">
                <a:solidFill>
                  <a:srgbClr val="000000"/>
                </a:solidFill>
                <a:effectLst/>
                <a:latin typeface="Arial" panose="020B0604020202020204" pitchFamily="34" charset="0"/>
                <a:cs typeface="Arial" panose="020B0604020202020204" pitchFamily="34" charset="0"/>
              </a:rPr>
              <a:t> to </a:t>
            </a:r>
            <a:r>
              <a:rPr lang="en-GB" b="1" i="0" dirty="0">
                <a:solidFill>
                  <a:srgbClr val="000000"/>
                </a:solidFill>
                <a:effectLst/>
                <a:latin typeface="Arial" panose="020B0604020202020204" pitchFamily="34" charset="0"/>
                <a:cs typeface="Arial" panose="020B0604020202020204" pitchFamily="34" charset="0"/>
              </a:rPr>
              <a:t>promote changes </a:t>
            </a:r>
            <a:r>
              <a:rPr lang="en-GB" b="0" i="0" dirty="0">
                <a:solidFill>
                  <a:srgbClr val="000000"/>
                </a:solidFill>
                <a:effectLst/>
                <a:latin typeface="Arial" panose="020B0604020202020204" pitchFamily="34" charset="0"/>
                <a:cs typeface="Arial" panose="020B0604020202020204" pitchFamily="34" charset="0"/>
              </a:rPr>
              <a:t>in the </a:t>
            </a:r>
            <a:r>
              <a:rPr lang="en-GB" b="1" i="0" dirty="0">
                <a:solidFill>
                  <a:srgbClr val="000000"/>
                </a:solidFill>
                <a:effectLst/>
                <a:latin typeface="Arial" panose="020B0604020202020204" pitchFamily="34" charset="0"/>
                <a:cs typeface="Arial" panose="020B0604020202020204" pitchFamily="34" charset="0"/>
              </a:rPr>
              <a:t>social and cultural patterns of behaviour and attitudes </a:t>
            </a:r>
            <a:r>
              <a:rPr lang="en-GB" b="0" i="0" dirty="0">
                <a:solidFill>
                  <a:srgbClr val="000000"/>
                </a:solidFill>
                <a:effectLst/>
                <a:latin typeface="Arial" panose="020B0604020202020204" pitchFamily="34" charset="0"/>
                <a:cs typeface="Arial" panose="020B0604020202020204" pitchFamily="34" charset="0"/>
              </a:rPr>
              <a:t>of all members of the institutional community. It addresses the culture and values of the organisation and what it stands for.</a:t>
            </a:r>
            <a:r>
              <a:rPr lang="en-GB" dirty="0">
                <a:solidFill>
                  <a:srgbClr val="000000"/>
                </a:solidFill>
                <a:latin typeface="Arial" panose="020B0604020202020204" pitchFamily="34" charset="0"/>
                <a:cs typeface="Arial" panose="020B0604020202020204" pitchFamily="34" charset="0"/>
              </a:rPr>
              <a:t> </a:t>
            </a:r>
            <a:endParaRPr lang="en-US" dirty="0">
              <a:solidFill>
                <a:schemeClr val="tx1">
                  <a:alpha val="70000"/>
                </a:schemeClr>
              </a:solidFill>
              <a:latin typeface="Arial" panose="020B0604020202020204" pitchFamily="34" charset="0"/>
              <a:cs typeface="Arial" panose="020B0604020202020204" pitchFamily="34" charset="0"/>
            </a:endParaRPr>
          </a:p>
        </p:txBody>
      </p:sp>
      <p:sp>
        <p:nvSpPr>
          <p:cNvPr id="12" name="TextBox 4">
            <a:extLst>
              <a:ext uri="{FF2B5EF4-FFF2-40B4-BE49-F238E27FC236}">
                <a16:creationId xmlns:a16="http://schemas.microsoft.com/office/drawing/2014/main" id="{A1F54BC8-212F-C5E5-1984-4C159DC5CDBF}"/>
              </a:ext>
            </a:extLst>
          </p:cNvPr>
          <p:cNvSpPr txBox="1"/>
          <p:nvPr/>
        </p:nvSpPr>
        <p:spPr>
          <a:xfrm>
            <a:off x="8233963" y="2716379"/>
            <a:ext cx="3781573" cy="3295774"/>
          </a:xfrm>
          <a:prstGeom prst="rect">
            <a:avLst/>
          </a:prstGeom>
          <a:noFill/>
        </p:spPr>
        <p:txBody>
          <a:bodyPr wrap="square" lIns="0" tIns="45720" rIns="0" bIns="45720" rtlCol="0" anchor="t">
            <a:spAutoFit/>
          </a:bodyPr>
          <a:lstStyle/>
          <a:p>
            <a:pPr>
              <a:lnSpc>
                <a:spcPct val="130000"/>
              </a:lnSpc>
            </a:pPr>
            <a:r>
              <a:rPr lang="en-US" sz="1800" b="0" i="0" dirty="0">
                <a:solidFill>
                  <a:srgbClr val="000000"/>
                </a:solidFill>
                <a:effectLst/>
                <a:latin typeface="Arial" panose="020B0604020202020204" pitchFamily="34" charset="0"/>
                <a:cs typeface="Arial" panose="020B0604020202020204" pitchFamily="34" charset="0"/>
              </a:rPr>
              <a:t>Protection aims to </a:t>
            </a:r>
            <a:r>
              <a:rPr lang="en-US" sz="1800" b="1" i="0" dirty="0">
                <a:solidFill>
                  <a:srgbClr val="000000"/>
                </a:solidFill>
                <a:effectLst/>
                <a:latin typeface="Arial" panose="020B0604020202020204" pitchFamily="34" charset="0"/>
                <a:cs typeface="Arial" panose="020B0604020202020204" pitchFamily="34" charset="0"/>
              </a:rPr>
              <a:t>ensure the safety and meet the needs of (potential) victims</a:t>
            </a:r>
            <a:r>
              <a:rPr lang="en-US" sz="1800" b="0" i="0" dirty="0">
                <a:solidFill>
                  <a:srgbClr val="000000"/>
                </a:solidFill>
                <a:effectLst/>
                <a:latin typeface="Arial" panose="020B0604020202020204" pitchFamily="34" charset="0"/>
                <a:cs typeface="Arial" panose="020B0604020202020204" pitchFamily="34" charset="0"/>
              </a:rPr>
              <a:t>. This includes clear </a:t>
            </a:r>
            <a:r>
              <a:rPr lang="en-US" sz="1800" b="1" i="0" dirty="0">
                <a:solidFill>
                  <a:srgbClr val="000000"/>
                </a:solidFill>
                <a:effectLst/>
                <a:latin typeface="Arial" panose="020B0604020202020204" pitchFamily="34" charset="0"/>
                <a:cs typeface="Arial" panose="020B0604020202020204" pitchFamily="34" charset="0"/>
              </a:rPr>
              <a:t>procedures </a:t>
            </a:r>
            <a:r>
              <a:rPr lang="en-US" sz="1800" b="0" i="0" dirty="0">
                <a:solidFill>
                  <a:srgbClr val="000000"/>
                </a:solidFill>
                <a:effectLst/>
                <a:latin typeface="Arial" panose="020B0604020202020204" pitchFamily="34" charset="0"/>
                <a:cs typeface="Arial" panose="020B0604020202020204" pitchFamily="34" charset="0"/>
              </a:rPr>
              <a:t>and </a:t>
            </a:r>
            <a:r>
              <a:rPr lang="en-US" sz="1800" b="1" i="0" dirty="0">
                <a:solidFill>
                  <a:srgbClr val="000000"/>
                </a:solidFill>
                <a:effectLst/>
                <a:latin typeface="Arial" panose="020B0604020202020204" pitchFamily="34" charset="0"/>
                <a:cs typeface="Arial" panose="020B0604020202020204" pitchFamily="34" charset="0"/>
              </a:rPr>
              <a:t>infrastructure</a:t>
            </a:r>
            <a:r>
              <a:rPr lang="en-US" sz="1800" b="0" i="0" dirty="0">
                <a:solidFill>
                  <a:srgbClr val="000000"/>
                </a:solidFill>
                <a:effectLst/>
                <a:latin typeface="Arial" panose="020B0604020202020204" pitchFamily="34" charset="0"/>
                <a:cs typeface="Arial" panose="020B0604020202020204" pitchFamily="34" charset="0"/>
              </a:rPr>
              <a:t>, within each institution, for </a:t>
            </a:r>
            <a:r>
              <a:rPr lang="en-US" sz="1800" b="1" i="0" dirty="0">
                <a:solidFill>
                  <a:srgbClr val="000000"/>
                </a:solidFill>
                <a:effectLst/>
                <a:latin typeface="Arial" panose="020B0604020202020204" pitchFamily="34" charset="0"/>
                <a:cs typeface="Arial" panose="020B0604020202020204" pitchFamily="34" charset="0"/>
              </a:rPr>
              <a:t>reporting and supporting </a:t>
            </a:r>
            <a:r>
              <a:rPr lang="en-US" sz="1800" b="0" i="0" dirty="0">
                <a:solidFill>
                  <a:srgbClr val="000000"/>
                </a:solidFill>
                <a:effectLst/>
                <a:latin typeface="Arial" panose="020B0604020202020204" pitchFamily="34" charset="0"/>
                <a:cs typeface="Arial" panose="020B0604020202020204" pitchFamily="34" charset="0"/>
              </a:rPr>
              <a:t>people who report gender-based violence, including victims, survivors, bystanders, whistle-blowers, intermediaries etc.   </a:t>
            </a:r>
            <a:endParaRPr lang="en-US" dirty="0">
              <a:solidFill>
                <a:schemeClr val="tx1">
                  <a:lumMod val="95000"/>
                  <a:lumOff val="5000"/>
                  <a:alpha val="7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471739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C6B85A1-21F2-BAAC-007C-880D4D0CBD06}"/>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dirty="0">
                <a:latin typeface="Arial"/>
                <a:ea typeface="Calibri"/>
                <a:cs typeface="Arial"/>
              </a:rPr>
              <a:t>Ground Rules</a:t>
            </a:r>
          </a:p>
        </p:txBody>
      </p:sp>
      <p:sp>
        <p:nvSpPr>
          <p:cNvPr id="9" name="TextBox 8">
            <a:extLst>
              <a:ext uri="{FF2B5EF4-FFF2-40B4-BE49-F238E27FC236}">
                <a16:creationId xmlns:a16="http://schemas.microsoft.com/office/drawing/2014/main" id="{4F673D3D-197B-E3FE-42F9-7F62C9A3845E}"/>
              </a:ext>
            </a:extLst>
          </p:cNvPr>
          <p:cNvSpPr txBox="1"/>
          <p:nvPr/>
        </p:nvSpPr>
        <p:spPr>
          <a:xfrm>
            <a:off x="7997413" y="3256915"/>
            <a:ext cx="2978978" cy="1477328"/>
          </a:xfrm>
          <a:prstGeom prst="rect">
            <a:avLst/>
          </a:prstGeom>
          <a:noFill/>
        </p:spPr>
        <p:txBody>
          <a:bodyPr wrap="square" lIns="91440" tIns="45720" rIns="91440" bIns="45720" rtlCol="0" anchor="t">
            <a:spAutoFit/>
          </a:bodyPr>
          <a:lstStyle/>
          <a:p>
            <a:r>
              <a:rPr lang="en-GB">
                <a:solidFill>
                  <a:schemeClr val="bg2"/>
                </a:solidFill>
                <a:latin typeface="Arial" panose="020B0604020202020204" pitchFamily="34" charset="0"/>
                <a:ea typeface="Calibri"/>
                <a:cs typeface="Arial" panose="020B0604020202020204" pitchFamily="34" charset="0"/>
              </a:rPr>
              <a:t>This is a safe space to share your experience – confidentiality is of utmost importance. Treat others’ experiences with respect.</a:t>
            </a:r>
            <a:endParaRPr lang="en-US">
              <a:solidFill>
                <a:schemeClr val="bg2"/>
              </a:solidFill>
              <a:latin typeface="Arial" panose="020B0604020202020204" pitchFamily="34" charset="0"/>
              <a:ea typeface="Calibri"/>
              <a:cs typeface="Arial" panose="020B0604020202020204" pitchFamily="34" charset="0"/>
            </a:endParaRPr>
          </a:p>
        </p:txBody>
      </p:sp>
      <p:sp>
        <p:nvSpPr>
          <p:cNvPr id="10" name="TextBox 9">
            <a:extLst>
              <a:ext uri="{FF2B5EF4-FFF2-40B4-BE49-F238E27FC236}">
                <a16:creationId xmlns:a16="http://schemas.microsoft.com/office/drawing/2014/main" id="{4DC177AB-78F1-8C26-3AA5-ECC61103E19E}"/>
              </a:ext>
            </a:extLst>
          </p:cNvPr>
          <p:cNvSpPr txBox="1"/>
          <p:nvPr/>
        </p:nvSpPr>
        <p:spPr>
          <a:xfrm>
            <a:off x="4361482" y="3297466"/>
            <a:ext cx="2978978" cy="1477328"/>
          </a:xfrm>
          <a:prstGeom prst="rect">
            <a:avLst/>
          </a:prstGeom>
          <a:noFill/>
        </p:spPr>
        <p:txBody>
          <a:bodyPr wrap="square" lIns="91440" tIns="45720" rIns="91440" bIns="45720" rtlCol="0" anchor="t">
            <a:spAutoFit/>
          </a:bodyPr>
          <a:lstStyle/>
          <a:p>
            <a:r>
              <a:rPr lang="en-GB">
                <a:solidFill>
                  <a:schemeClr val="bg2"/>
                </a:solidFill>
                <a:latin typeface="Arial" panose="020B0604020202020204" pitchFamily="34" charset="0"/>
                <a:ea typeface="Calibri"/>
                <a:cs typeface="Arial" panose="020B0604020202020204" pitchFamily="34" charset="0"/>
              </a:rPr>
              <a:t>Keep your answers and questions short and to the point. Respect our schedule and come back from breaks on time. </a:t>
            </a:r>
            <a:endParaRPr lang="en-US">
              <a:solidFill>
                <a:schemeClr val="bg2"/>
              </a:solidFill>
              <a:latin typeface="Arial" panose="020B0604020202020204" pitchFamily="34" charset="0"/>
              <a:ea typeface="Calibri"/>
              <a:cs typeface="Arial" panose="020B0604020202020204" pitchFamily="34" charset="0"/>
            </a:endParaRPr>
          </a:p>
        </p:txBody>
      </p:sp>
      <p:sp>
        <p:nvSpPr>
          <p:cNvPr id="11" name="TextBox 10">
            <a:extLst>
              <a:ext uri="{FF2B5EF4-FFF2-40B4-BE49-F238E27FC236}">
                <a16:creationId xmlns:a16="http://schemas.microsoft.com/office/drawing/2014/main" id="{A773D8E2-234F-FEE3-8C19-7193D0DFD59B}"/>
              </a:ext>
            </a:extLst>
          </p:cNvPr>
          <p:cNvSpPr txBox="1"/>
          <p:nvPr/>
        </p:nvSpPr>
        <p:spPr>
          <a:xfrm>
            <a:off x="616776" y="3256915"/>
            <a:ext cx="2978978" cy="646331"/>
          </a:xfrm>
          <a:prstGeom prst="rect">
            <a:avLst/>
          </a:prstGeom>
          <a:noFill/>
        </p:spPr>
        <p:txBody>
          <a:bodyPr wrap="square" lIns="91440" tIns="45720" rIns="91440" bIns="45720" rtlCol="0" anchor="t">
            <a:spAutoFit/>
          </a:bodyPr>
          <a:lstStyle/>
          <a:p>
            <a:r>
              <a:rPr lang="en-GB" dirty="0">
                <a:solidFill>
                  <a:schemeClr val="bg2"/>
                </a:solidFill>
                <a:latin typeface="Arial" panose="020B0604020202020204" pitchFamily="34" charset="0"/>
                <a:ea typeface="Calibri"/>
                <a:cs typeface="Arial" panose="020B0604020202020204" pitchFamily="34" charset="0"/>
              </a:rPr>
              <a:t>During the Q&amp;A session, feel free to ask questions.</a:t>
            </a:r>
            <a:endParaRPr lang="LID4096" dirty="0">
              <a:solidFill>
                <a:schemeClr val="bg2"/>
              </a:solidFill>
              <a:latin typeface="Arial" panose="020B0604020202020204" pitchFamily="34" charset="0"/>
              <a:ea typeface="Calibri"/>
              <a:cs typeface="Arial" panose="020B0604020202020204" pitchFamily="34" charset="0"/>
            </a:endParaRPr>
          </a:p>
        </p:txBody>
      </p:sp>
      <p:sp>
        <p:nvSpPr>
          <p:cNvPr id="12" name="TextBox 11">
            <a:extLst>
              <a:ext uri="{FF2B5EF4-FFF2-40B4-BE49-F238E27FC236}">
                <a16:creationId xmlns:a16="http://schemas.microsoft.com/office/drawing/2014/main" id="{5A5C1A1F-4ED6-3152-A9E0-59A05C08FC92}"/>
              </a:ext>
            </a:extLst>
          </p:cNvPr>
          <p:cNvSpPr txBox="1"/>
          <p:nvPr/>
        </p:nvSpPr>
        <p:spPr>
          <a:xfrm>
            <a:off x="7997413" y="2487264"/>
            <a:ext cx="3203991" cy="707886"/>
          </a:xfrm>
          <a:prstGeom prst="rect">
            <a:avLst/>
          </a:prstGeom>
          <a:noFill/>
        </p:spPr>
        <p:txBody>
          <a:bodyPr wrap="square" lIns="91440" tIns="45720" rIns="91440" bIns="45720" rtlCol="0" anchor="t">
            <a:spAutoFit/>
          </a:bodyPr>
          <a:lstStyle/>
          <a:p>
            <a:r>
              <a:rPr lang="en-GB" sz="2000" b="1" dirty="0">
                <a:solidFill>
                  <a:srgbClr val="AED7BD"/>
                </a:solidFill>
                <a:latin typeface="Arial" panose="020B0604020202020204" pitchFamily="34" charset="0"/>
                <a:ea typeface="Calibri"/>
                <a:cs typeface="Arial" panose="020B0604020202020204" pitchFamily="34" charset="0"/>
              </a:rPr>
              <a:t>Secure and safe environment</a:t>
            </a:r>
            <a:endParaRPr lang="en-US" sz="2000" b="1" dirty="0">
              <a:solidFill>
                <a:srgbClr val="AED7BD"/>
              </a:solidFill>
              <a:latin typeface="Arial" panose="020B0604020202020204" pitchFamily="34" charset="0"/>
              <a:ea typeface="Calibri"/>
              <a:cs typeface="Arial" panose="020B0604020202020204" pitchFamily="34" charset="0"/>
            </a:endParaRPr>
          </a:p>
        </p:txBody>
      </p:sp>
      <p:sp>
        <p:nvSpPr>
          <p:cNvPr id="13" name="TextBox 12">
            <a:extLst>
              <a:ext uri="{FF2B5EF4-FFF2-40B4-BE49-F238E27FC236}">
                <a16:creationId xmlns:a16="http://schemas.microsoft.com/office/drawing/2014/main" id="{CBDFD332-162E-3043-2551-FEDB3313DB76}"/>
              </a:ext>
            </a:extLst>
          </p:cNvPr>
          <p:cNvSpPr txBox="1"/>
          <p:nvPr/>
        </p:nvSpPr>
        <p:spPr>
          <a:xfrm>
            <a:off x="616776" y="2549029"/>
            <a:ext cx="3203991" cy="707886"/>
          </a:xfrm>
          <a:prstGeom prst="rect">
            <a:avLst/>
          </a:prstGeom>
          <a:noFill/>
        </p:spPr>
        <p:txBody>
          <a:bodyPr wrap="square" lIns="91440" tIns="45720" rIns="91440" bIns="45720" rtlCol="0" anchor="t">
            <a:spAutoFit/>
          </a:bodyPr>
          <a:lstStyle/>
          <a:p>
            <a:r>
              <a:rPr lang="en-GB" sz="2000" b="1" dirty="0">
                <a:solidFill>
                  <a:srgbClr val="AED7BD"/>
                </a:solidFill>
                <a:latin typeface="Arial" panose="020B0604020202020204" pitchFamily="34" charset="0"/>
                <a:ea typeface="Calibri"/>
                <a:cs typeface="Arial" panose="020B0604020202020204" pitchFamily="34" charset="0"/>
              </a:rPr>
              <a:t>Be curious and ask questions! </a:t>
            </a:r>
            <a:endParaRPr lang="LID4096" sz="2000" b="1" dirty="0">
              <a:solidFill>
                <a:srgbClr val="AED7BD"/>
              </a:solidFill>
              <a:latin typeface="Arial" panose="020B0604020202020204" pitchFamily="34" charset="0"/>
              <a:ea typeface="Calibri"/>
              <a:cs typeface="Arial" panose="020B0604020202020204" pitchFamily="34" charset="0"/>
            </a:endParaRPr>
          </a:p>
        </p:txBody>
      </p:sp>
      <p:sp>
        <p:nvSpPr>
          <p:cNvPr id="14" name="TextBox 13">
            <a:extLst>
              <a:ext uri="{FF2B5EF4-FFF2-40B4-BE49-F238E27FC236}">
                <a16:creationId xmlns:a16="http://schemas.microsoft.com/office/drawing/2014/main" id="{2A22133B-DAD2-DC0E-BAAC-512BC250AFF5}"/>
              </a:ext>
            </a:extLst>
          </p:cNvPr>
          <p:cNvSpPr txBox="1"/>
          <p:nvPr/>
        </p:nvSpPr>
        <p:spPr>
          <a:xfrm>
            <a:off x="4338014" y="2549029"/>
            <a:ext cx="3203991" cy="400110"/>
          </a:xfrm>
          <a:prstGeom prst="rect">
            <a:avLst/>
          </a:prstGeom>
          <a:noFill/>
        </p:spPr>
        <p:txBody>
          <a:bodyPr wrap="square" lIns="91440" tIns="45720" rIns="91440" bIns="45720" rtlCol="0" anchor="t">
            <a:spAutoFit/>
          </a:bodyPr>
          <a:lstStyle/>
          <a:p>
            <a:r>
              <a:rPr lang="en-GB" sz="2000" b="1">
                <a:solidFill>
                  <a:srgbClr val="AED7BD"/>
                </a:solidFill>
                <a:latin typeface="Arial" panose="020B0604020202020204" pitchFamily="34" charset="0"/>
                <a:ea typeface="Calibri"/>
                <a:cs typeface="Arial" panose="020B0604020202020204" pitchFamily="34" charset="0"/>
              </a:rPr>
              <a:t>Short and to the point</a:t>
            </a:r>
            <a:endParaRPr lang="en-US" sz="2000" b="1">
              <a:solidFill>
                <a:srgbClr val="AED7BD"/>
              </a:solidFill>
              <a:latin typeface="Arial" panose="020B0604020202020204" pitchFamily="34" charset="0"/>
              <a:ea typeface="Calibri"/>
              <a:cs typeface="Arial" panose="020B0604020202020204" pitchFamily="34" charset="0"/>
            </a:endParaRPr>
          </a:p>
        </p:txBody>
      </p:sp>
      <p:sp>
        <p:nvSpPr>
          <p:cNvPr id="15" name="TextBox 14">
            <a:extLst>
              <a:ext uri="{FF2B5EF4-FFF2-40B4-BE49-F238E27FC236}">
                <a16:creationId xmlns:a16="http://schemas.microsoft.com/office/drawing/2014/main" id="{38819312-22DF-05DF-82D4-EC0E0E2A4E10}"/>
              </a:ext>
            </a:extLst>
          </p:cNvPr>
          <p:cNvSpPr txBox="1"/>
          <p:nvPr/>
        </p:nvSpPr>
        <p:spPr>
          <a:xfrm>
            <a:off x="616776" y="5528013"/>
            <a:ext cx="7104824" cy="400110"/>
          </a:xfrm>
          <a:prstGeom prst="rect">
            <a:avLst/>
          </a:prstGeom>
          <a:noFill/>
        </p:spPr>
        <p:txBody>
          <a:bodyPr wrap="square" lIns="91440" tIns="45720" rIns="91440" bIns="45720" rtlCol="0" anchor="t">
            <a:spAutoFit/>
          </a:bodyPr>
          <a:lstStyle/>
          <a:p>
            <a:r>
              <a:rPr lang="en-GB" sz="2000" b="1">
                <a:solidFill>
                  <a:srgbClr val="AED7BD"/>
                </a:solidFill>
                <a:latin typeface="Arial" panose="020B0604020202020204" pitchFamily="34" charset="0"/>
                <a:ea typeface="Calibri"/>
                <a:cs typeface="Arial" panose="020B0604020202020204" pitchFamily="34" charset="0"/>
              </a:rPr>
              <a:t>Be an active and respectful listener! </a:t>
            </a:r>
            <a:r>
              <a:rPr lang="en-GB" sz="2000" b="1">
                <a:solidFill>
                  <a:srgbClr val="AED7BD"/>
                </a:solidFill>
                <a:latin typeface="Arial" panose="020B0604020202020204" pitchFamily="34" charset="0"/>
                <a:ea typeface="Calibri"/>
                <a:cs typeface="Arial" panose="020B0604020202020204" pitchFamily="34" charset="0"/>
                <a:sym typeface="Wingdings" panose="05000000000000000000" pitchFamily="2" charset="2"/>
              </a:rPr>
              <a:t> </a:t>
            </a:r>
            <a:endParaRPr lang="en-US" sz="2000" b="1">
              <a:solidFill>
                <a:srgbClr val="AED7BD"/>
              </a:solidFill>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17458384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74A4F1F-BE2B-1188-72FE-FD96BE69B70A}"/>
              </a:ext>
            </a:extLst>
          </p:cNvPr>
          <p:cNvSpPr txBox="1"/>
          <p:nvPr/>
        </p:nvSpPr>
        <p:spPr>
          <a:xfrm>
            <a:off x="1041369" y="2168655"/>
            <a:ext cx="2962349" cy="707886"/>
          </a:xfrm>
          <a:prstGeom prst="rect">
            <a:avLst/>
          </a:prstGeom>
          <a:noFill/>
        </p:spPr>
        <p:txBody>
          <a:bodyPr wrap="none" lIns="0" tIns="45720" rIns="0" bIns="45720" rtlCol="0" anchor="t">
            <a:spAutoFit/>
          </a:bodyPr>
          <a:lstStyle/>
          <a:p>
            <a:r>
              <a:rPr lang="en-US" sz="4000" b="1" dirty="0">
                <a:solidFill>
                  <a:srgbClr val="5792CE"/>
                </a:solidFill>
                <a:latin typeface="Arial" panose="020B0604020202020204" pitchFamily="34" charset="0"/>
                <a:cs typeface="Arial" panose="020B0604020202020204" pitchFamily="34" charset="0"/>
              </a:rPr>
              <a:t>Prosecution</a:t>
            </a:r>
          </a:p>
        </p:txBody>
      </p:sp>
      <p:sp>
        <p:nvSpPr>
          <p:cNvPr id="6" name="TextBox 5">
            <a:extLst>
              <a:ext uri="{FF2B5EF4-FFF2-40B4-BE49-F238E27FC236}">
                <a16:creationId xmlns:a16="http://schemas.microsoft.com/office/drawing/2014/main" id="{68388375-ED19-FF17-C878-81E25B6635C8}"/>
              </a:ext>
            </a:extLst>
          </p:cNvPr>
          <p:cNvSpPr txBox="1"/>
          <p:nvPr/>
        </p:nvSpPr>
        <p:spPr>
          <a:xfrm>
            <a:off x="5934459" y="2178917"/>
            <a:ext cx="5216172" cy="707886"/>
          </a:xfrm>
          <a:prstGeom prst="rect">
            <a:avLst/>
          </a:prstGeom>
          <a:noFill/>
        </p:spPr>
        <p:txBody>
          <a:bodyPr wrap="none" lIns="0" tIns="45720" rIns="0" bIns="45720" rtlCol="0" anchor="t">
            <a:spAutoFit/>
          </a:bodyPr>
          <a:lstStyle/>
          <a:p>
            <a:r>
              <a:rPr lang="en-US" sz="4000" b="1" dirty="0">
                <a:solidFill>
                  <a:srgbClr val="5792CE"/>
                </a:solidFill>
                <a:latin typeface="Arial" panose="020B0604020202020204" pitchFamily="34" charset="0"/>
                <a:cs typeface="Arial" panose="020B0604020202020204" pitchFamily="34" charset="0"/>
              </a:rPr>
              <a:t>Provision of Services</a:t>
            </a:r>
          </a:p>
        </p:txBody>
      </p:sp>
      <p:sp>
        <p:nvSpPr>
          <p:cNvPr id="7" name="Title 1">
            <a:extLst>
              <a:ext uri="{FF2B5EF4-FFF2-40B4-BE49-F238E27FC236}">
                <a16:creationId xmlns:a16="http://schemas.microsoft.com/office/drawing/2014/main" id="{4C355805-C294-294D-4447-98FF70CDC4B7}"/>
              </a:ext>
            </a:extLst>
          </p:cNvPr>
          <p:cNvSpPr>
            <a:spLocks noGrp="1"/>
          </p:cNvSpPr>
          <p:nvPr>
            <p:ph type="title"/>
          </p:nvPr>
        </p:nvSpPr>
        <p:spPr>
          <a:xfrm>
            <a:off x="1046922" y="1093356"/>
            <a:ext cx="10086975" cy="778381"/>
          </a:xfrm>
        </p:spPr>
        <p:txBody>
          <a:bodyPr/>
          <a:lstStyle/>
          <a:p>
            <a:r>
              <a:rPr lang="en-US" sz="3600" b="1" err="1"/>
              <a:t>UniSAFE</a:t>
            </a:r>
            <a:r>
              <a:rPr lang="en-US" sz="3600" b="1"/>
              <a:t> 7P Conceptual Framework </a:t>
            </a:r>
          </a:p>
        </p:txBody>
      </p:sp>
      <p:sp>
        <p:nvSpPr>
          <p:cNvPr id="8" name="TextBox 7">
            <a:extLst>
              <a:ext uri="{FF2B5EF4-FFF2-40B4-BE49-F238E27FC236}">
                <a16:creationId xmlns:a16="http://schemas.microsoft.com/office/drawing/2014/main" id="{B878F385-4B62-7944-6085-83BB5B3C86CC}"/>
              </a:ext>
            </a:extLst>
          </p:cNvPr>
          <p:cNvSpPr txBox="1"/>
          <p:nvPr/>
        </p:nvSpPr>
        <p:spPr>
          <a:xfrm>
            <a:off x="1041369" y="3062728"/>
            <a:ext cx="4340970" cy="2935675"/>
          </a:xfrm>
          <a:prstGeom prst="rect">
            <a:avLst/>
          </a:prstGeom>
          <a:noFill/>
        </p:spPr>
        <p:txBody>
          <a:bodyPr wrap="square" lIns="0" tIns="45720" rIns="0" bIns="45720" rtlCol="0" anchor="t">
            <a:spAutoFit/>
          </a:bodyPr>
          <a:lstStyle/>
          <a:p>
            <a:pPr>
              <a:lnSpc>
                <a:spcPct val="130000"/>
              </a:lnSpc>
            </a:pPr>
            <a:r>
              <a:rPr lang="en-US" i="0" dirty="0">
                <a:solidFill>
                  <a:srgbClr val="0E2234"/>
                </a:solidFill>
                <a:effectLst/>
                <a:latin typeface="Arial" panose="020B0604020202020204" pitchFamily="34" charset="0"/>
                <a:cs typeface="Arial" panose="020B0604020202020204" pitchFamily="34" charset="0"/>
              </a:rPr>
              <a:t>Prosecution </a:t>
            </a:r>
            <a:r>
              <a:rPr lang="en-US" b="0" i="0" dirty="0">
                <a:solidFill>
                  <a:srgbClr val="0E2234"/>
                </a:solidFill>
                <a:effectLst/>
                <a:latin typeface="Arial" panose="020B0604020202020204" pitchFamily="34" charset="0"/>
                <a:cs typeface="Arial" panose="020B0604020202020204" pitchFamily="34" charset="0"/>
              </a:rPr>
              <a:t>and disciplinary measures cover </a:t>
            </a:r>
            <a:r>
              <a:rPr lang="en-US" b="1" i="0" dirty="0">
                <a:solidFill>
                  <a:srgbClr val="0E2234"/>
                </a:solidFill>
                <a:effectLst/>
                <a:latin typeface="Arial" panose="020B0604020202020204" pitchFamily="34" charset="0"/>
                <a:cs typeface="Arial" panose="020B0604020202020204" pitchFamily="34" charset="0"/>
              </a:rPr>
              <a:t>legal proceedings against suspected perpetrators</a:t>
            </a:r>
            <a:r>
              <a:rPr lang="en-US" b="0" i="0" dirty="0">
                <a:solidFill>
                  <a:srgbClr val="0E2234"/>
                </a:solidFill>
                <a:effectLst/>
                <a:latin typeface="Arial" panose="020B0604020202020204" pitchFamily="34" charset="0"/>
                <a:cs typeface="Arial" panose="020B0604020202020204" pitchFamily="34" charset="0"/>
              </a:rPr>
              <a:t>, and related </a:t>
            </a:r>
            <a:r>
              <a:rPr lang="en-US" b="1" i="0" dirty="0">
                <a:solidFill>
                  <a:srgbClr val="0E2234"/>
                </a:solidFill>
                <a:effectLst/>
                <a:latin typeface="Arial" panose="020B0604020202020204" pitchFamily="34" charset="0"/>
                <a:cs typeface="Arial" panose="020B0604020202020204" pitchFamily="34" charset="0"/>
              </a:rPr>
              <a:t>investigative measures </a:t>
            </a:r>
            <a:r>
              <a:rPr lang="en-US" b="0" i="0" dirty="0">
                <a:solidFill>
                  <a:srgbClr val="0E2234"/>
                </a:solidFill>
                <a:effectLst/>
                <a:latin typeface="Arial" panose="020B0604020202020204" pitchFamily="34" charset="0"/>
                <a:cs typeface="Arial" panose="020B0604020202020204" pitchFamily="34" charset="0"/>
              </a:rPr>
              <a:t>and </a:t>
            </a:r>
            <a:r>
              <a:rPr lang="en-US" b="1" i="0" dirty="0">
                <a:solidFill>
                  <a:srgbClr val="0E2234"/>
                </a:solidFill>
                <a:effectLst/>
                <a:latin typeface="Arial" panose="020B0604020202020204" pitchFamily="34" charset="0"/>
                <a:cs typeface="Arial" panose="020B0604020202020204" pitchFamily="34" charset="0"/>
              </a:rPr>
              <a:t>judicial proceedings</a:t>
            </a:r>
            <a:r>
              <a:rPr lang="en-US" b="0" i="0" dirty="0">
                <a:solidFill>
                  <a:srgbClr val="0E2234"/>
                </a:solidFill>
                <a:effectLst/>
                <a:latin typeface="Arial" panose="020B0604020202020204" pitchFamily="34" charset="0"/>
                <a:cs typeface="Arial" panose="020B0604020202020204" pitchFamily="34" charset="0"/>
              </a:rPr>
              <a:t>, including court cases, including criminal and civil offences, as well as internal disciplinary grievance procedures </a:t>
            </a:r>
            <a:endParaRPr lang="en-US" dirty="0">
              <a:solidFill>
                <a:schemeClr val="tx1">
                  <a:alpha val="70000"/>
                </a:schemeClr>
              </a:solidFill>
              <a:latin typeface="Arial" panose="020B0604020202020204" pitchFamily="34" charset="0"/>
              <a:cs typeface="Arial" panose="020B0604020202020204" pitchFamily="34" charset="0"/>
            </a:endParaRPr>
          </a:p>
        </p:txBody>
      </p:sp>
      <p:sp>
        <p:nvSpPr>
          <p:cNvPr id="9" name="Espace réservé du numéro de diapositive 2">
            <a:extLst>
              <a:ext uri="{FF2B5EF4-FFF2-40B4-BE49-F238E27FC236}">
                <a16:creationId xmlns:a16="http://schemas.microsoft.com/office/drawing/2014/main" id="{C894B66B-4D8E-1670-A8E7-0B6DF8618AA1}"/>
              </a:ext>
            </a:extLst>
          </p:cNvPr>
          <p:cNvSpPr>
            <a:spLocks noGrp="1"/>
          </p:cNvSpPr>
          <p:nvPr>
            <p:ph type="sldNum" sz="quarter" idx="4"/>
          </p:nvPr>
        </p:nvSpPr>
        <p:spPr>
          <a:xfrm>
            <a:off x="8328910" y="6333377"/>
            <a:ext cx="2743200" cy="365125"/>
          </a:xfrm>
        </p:spPr>
        <p:txBody>
          <a:bodyPr/>
          <a:lstStyle/>
          <a:p>
            <a:fld id="{783777ED-E0AE-DD49-A1E6-113717D9A99F}" type="slidenum">
              <a:rPr lang="fr-FR" dirty="0" smtClean="0">
                <a:latin typeface="Arial" panose="020B0604020202020204" pitchFamily="34" charset="0"/>
                <a:cs typeface="Arial" panose="020B0604020202020204" pitchFamily="34" charset="0"/>
              </a:rPr>
              <a:pPr/>
              <a:t>20</a:t>
            </a:fld>
            <a:endParaRPr lang="fr-FR">
              <a:latin typeface="Arial" panose="020B0604020202020204" pitchFamily="34" charset="0"/>
              <a:cs typeface="Arial" panose="020B0604020202020204" pitchFamily="34" charset="0"/>
            </a:endParaRPr>
          </a:p>
        </p:txBody>
      </p:sp>
      <p:sp>
        <p:nvSpPr>
          <p:cNvPr id="10" name="TextBox 4">
            <a:extLst>
              <a:ext uri="{FF2B5EF4-FFF2-40B4-BE49-F238E27FC236}">
                <a16:creationId xmlns:a16="http://schemas.microsoft.com/office/drawing/2014/main" id="{C8E92707-09BB-E234-3BA1-0CF7EA5920D4}"/>
              </a:ext>
            </a:extLst>
          </p:cNvPr>
          <p:cNvSpPr txBox="1"/>
          <p:nvPr/>
        </p:nvSpPr>
        <p:spPr>
          <a:xfrm>
            <a:off x="5954267" y="3102833"/>
            <a:ext cx="4343184" cy="2215478"/>
          </a:xfrm>
          <a:prstGeom prst="rect">
            <a:avLst/>
          </a:prstGeom>
          <a:noFill/>
        </p:spPr>
        <p:txBody>
          <a:bodyPr wrap="square" lIns="0" tIns="45720" rIns="0" bIns="45720" rtlCol="0" anchor="t">
            <a:spAutoFit/>
          </a:bodyPr>
          <a:lstStyle/>
          <a:p>
            <a:pPr>
              <a:lnSpc>
                <a:spcPct val="130000"/>
              </a:lnSpc>
            </a:pPr>
            <a:r>
              <a:rPr lang="en-GB" b="0" i="0">
                <a:solidFill>
                  <a:srgbClr val="000000"/>
                </a:solidFill>
                <a:effectLst/>
                <a:latin typeface="Arial" panose="020B0604020202020204" pitchFamily="34" charset="0"/>
                <a:cs typeface="Arial" panose="020B0604020202020204" pitchFamily="34" charset="0"/>
              </a:rPr>
              <a:t>Provision of Services refers to the </a:t>
            </a:r>
            <a:r>
              <a:rPr lang="en-GB" b="1" i="0">
                <a:solidFill>
                  <a:srgbClr val="000000"/>
                </a:solidFill>
                <a:effectLst/>
                <a:latin typeface="Arial" panose="020B0604020202020204" pitchFamily="34" charset="0"/>
                <a:cs typeface="Arial" panose="020B0604020202020204" pitchFamily="34" charset="0"/>
              </a:rPr>
              <a:t>services</a:t>
            </a:r>
            <a:r>
              <a:rPr lang="en-GB" b="0" i="0">
                <a:solidFill>
                  <a:srgbClr val="000000"/>
                </a:solidFill>
                <a:effectLst/>
                <a:latin typeface="Arial" panose="020B0604020202020204" pitchFamily="34" charset="0"/>
                <a:cs typeface="Arial" panose="020B0604020202020204" pitchFamily="34" charset="0"/>
              </a:rPr>
              <a:t> offered to </a:t>
            </a:r>
            <a:r>
              <a:rPr lang="en-GB" b="1" i="0">
                <a:solidFill>
                  <a:srgbClr val="000000"/>
                </a:solidFill>
                <a:effectLst/>
                <a:latin typeface="Arial" panose="020B0604020202020204" pitchFamily="34" charset="0"/>
                <a:cs typeface="Arial" panose="020B0604020202020204" pitchFamily="34" charset="0"/>
              </a:rPr>
              <a:t>support victims and their families</a:t>
            </a:r>
            <a:r>
              <a:rPr lang="en-GB" b="0" i="0">
                <a:solidFill>
                  <a:srgbClr val="000000"/>
                </a:solidFill>
                <a:effectLst/>
                <a:latin typeface="Arial" panose="020B0604020202020204" pitchFamily="34" charset="0"/>
                <a:cs typeface="Arial" panose="020B0604020202020204" pitchFamily="34" charset="0"/>
              </a:rPr>
              <a:t>, </a:t>
            </a:r>
            <a:r>
              <a:rPr lang="en-GB" b="1" i="0">
                <a:solidFill>
                  <a:srgbClr val="000000"/>
                </a:solidFill>
                <a:effectLst/>
                <a:latin typeface="Arial" panose="020B0604020202020204" pitchFamily="34" charset="0"/>
                <a:cs typeface="Arial" panose="020B0604020202020204" pitchFamily="34" charset="0"/>
              </a:rPr>
              <a:t>offenders</a:t>
            </a:r>
            <a:r>
              <a:rPr lang="en-GB" b="0" i="0">
                <a:solidFill>
                  <a:srgbClr val="000000"/>
                </a:solidFill>
                <a:effectLst/>
                <a:latin typeface="Arial" panose="020B0604020202020204" pitchFamily="34" charset="0"/>
                <a:cs typeface="Arial" panose="020B0604020202020204" pitchFamily="34" charset="0"/>
              </a:rPr>
              <a:t>, </a:t>
            </a:r>
            <a:r>
              <a:rPr lang="en-GB" b="1" i="0">
                <a:solidFill>
                  <a:srgbClr val="000000"/>
                </a:solidFill>
                <a:effectLst/>
                <a:latin typeface="Arial" panose="020B0604020202020204" pitchFamily="34" charset="0"/>
                <a:cs typeface="Arial" panose="020B0604020202020204" pitchFamily="34" charset="0"/>
              </a:rPr>
              <a:t>bystanders</a:t>
            </a:r>
            <a:r>
              <a:rPr lang="en-GB" b="0" i="0">
                <a:solidFill>
                  <a:srgbClr val="000000"/>
                </a:solidFill>
                <a:effectLst/>
                <a:latin typeface="Arial" panose="020B0604020202020204" pitchFamily="34" charset="0"/>
                <a:cs typeface="Arial" panose="020B0604020202020204" pitchFamily="34" charset="0"/>
              </a:rPr>
              <a:t> of gender-based violence and other institutional community members who are affected by it.</a:t>
            </a:r>
            <a:r>
              <a:rPr lang="en-GB">
                <a:solidFill>
                  <a:srgbClr val="000000"/>
                </a:solidFill>
                <a:latin typeface="Arial" panose="020B0604020202020204" pitchFamily="34" charset="0"/>
                <a:cs typeface="Arial" panose="020B0604020202020204" pitchFamily="34" charset="0"/>
              </a:rPr>
              <a:t> </a:t>
            </a:r>
            <a:endParaRPr lang="en-US" b="1">
              <a:solidFill>
                <a:schemeClr val="tx1">
                  <a:alpha val="7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55347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630F46E-F11D-7D8F-B3E5-3FABA68E8954}"/>
              </a:ext>
            </a:extLst>
          </p:cNvPr>
          <p:cNvSpPr txBox="1">
            <a:spLocks/>
          </p:cNvSpPr>
          <p:nvPr/>
        </p:nvSpPr>
        <p:spPr>
          <a:xfrm>
            <a:off x="1046922" y="2043570"/>
            <a:ext cx="3135474" cy="707886"/>
          </a:xfrm>
          <a:prstGeom prst="rect">
            <a:avLst/>
          </a:prstGeom>
          <a:noFill/>
        </p:spPr>
        <p:txBody>
          <a:bodyPr wrap="none" lIns="0" tIns="45720" rIns="0" bIns="45720" rtlCol="0" anchor="t">
            <a:spAutoFit/>
          </a:bodyPr>
          <a:lstStyle/>
          <a:p>
            <a:r>
              <a:rPr lang="en-US" sz="4000" b="1" dirty="0">
                <a:solidFill>
                  <a:srgbClr val="5792CE"/>
                </a:solidFill>
                <a:latin typeface="Arial" panose="020B0604020202020204" pitchFamily="34" charset="0"/>
                <a:cs typeface="Arial" panose="020B0604020202020204" pitchFamily="34" charset="0"/>
              </a:rPr>
              <a:t>Partnerships</a:t>
            </a:r>
          </a:p>
        </p:txBody>
      </p:sp>
      <p:sp>
        <p:nvSpPr>
          <p:cNvPr id="6" name="TextBox 5">
            <a:extLst>
              <a:ext uri="{FF2B5EF4-FFF2-40B4-BE49-F238E27FC236}">
                <a16:creationId xmlns:a16="http://schemas.microsoft.com/office/drawing/2014/main" id="{71DC0BE7-8C8C-1D99-20F4-E413218BF711}"/>
              </a:ext>
            </a:extLst>
          </p:cNvPr>
          <p:cNvSpPr txBox="1">
            <a:spLocks/>
          </p:cNvSpPr>
          <p:nvPr/>
        </p:nvSpPr>
        <p:spPr>
          <a:xfrm>
            <a:off x="6390879" y="2047302"/>
            <a:ext cx="1938031" cy="707886"/>
          </a:xfrm>
          <a:prstGeom prst="rect">
            <a:avLst/>
          </a:prstGeom>
          <a:noFill/>
        </p:spPr>
        <p:txBody>
          <a:bodyPr wrap="none" lIns="0" tIns="45720" rIns="0" bIns="45720" rtlCol="0" anchor="t">
            <a:spAutoFit/>
          </a:bodyPr>
          <a:lstStyle/>
          <a:p>
            <a:r>
              <a:rPr lang="en-US" sz="4000" b="1">
                <a:solidFill>
                  <a:srgbClr val="5792CE"/>
                </a:solidFill>
                <a:latin typeface="Arial" panose="020B0604020202020204" pitchFamily="34" charset="0"/>
                <a:cs typeface="Arial" panose="020B0604020202020204" pitchFamily="34" charset="0"/>
              </a:rPr>
              <a:t>Policies</a:t>
            </a:r>
          </a:p>
        </p:txBody>
      </p:sp>
      <p:sp>
        <p:nvSpPr>
          <p:cNvPr id="7" name="Title 1">
            <a:extLst>
              <a:ext uri="{FF2B5EF4-FFF2-40B4-BE49-F238E27FC236}">
                <a16:creationId xmlns:a16="http://schemas.microsoft.com/office/drawing/2014/main" id="{07A60B76-81F6-1E60-12BD-B490F675C2E5}"/>
              </a:ext>
            </a:extLst>
          </p:cNvPr>
          <p:cNvSpPr>
            <a:spLocks noGrp="1"/>
          </p:cNvSpPr>
          <p:nvPr>
            <p:ph type="title"/>
          </p:nvPr>
        </p:nvSpPr>
        <p:spPr>
          <a:xfrm>
            <a:off x="1046922" y="1093357"/>
            <a:ext cx="10086975" cy="503590"/>
          </a:xfrm>
        </p:spPr>
        <p:txBody>
          <a:bodyPr/>
          <a:lstStyle/>
          <a:p>
            <a:r>
              <a:rPr lang="en-US" sz="3600" b="1" err="1"/>
              <a:t>UniSAFE</a:t>
            </a:r>
            <a:r>
              <a:rPr lang="en-US" sz="3600" b="1"/>
              <a:t> 7P Conceptual Framework </a:t>
            </a:r>
          </a:p>
        </p:txBody>
      </p:sp>
      <p:sp>
        <p:nvSpPr>
          <p:cNvPr id="8" name="TextBox 7">
            <a:extLst>
              <a:ext uri="{FF2B5EF4-FFF2-40B4-BE49-F238E27FC236}">
                <a16:creationId xmlns:a16="http://schemas.microsoft.com/office/drawing/2014/main" id="{255AF858-7B09-57F0-12F8-EDDEFE248389}"/>
              </a:ext>
            </a:extLst>
          </p:cNvPr>
          <p:cNvSpPr txBox="1">
            <a:spLocks/>
          </p:cNvSpPr>
          <p:nvPr/>
        </p:nvSpPr>
        <p:spPr>
          <a:xfrm>
            <a:off x="1081475" y="3062728"/>
            <a:ext cx="4505636" cy="2944011"/>
          </a:xfrm>
          <a:prstGeom prst="rect">
            <a:avLst/>
          </a:prstGeom>
          <a:noFill/>
        </p:spPr>
        <p:txBody>
          <a:bodyPr wrap="square" lIns="0" tIns="45720" rIns="0" bIns="45720" rtlCol="0" anchor="t">
            <a:spAutoFit/>
          </a:bodyPr>
          <a:lstStyle/>
          <a:p>
            <a:pPr>
              <a:lnSpc>
                <a:spcPct val="130000"/>
              </a:lnSpc>
            </a:pPr>
            <a:r>
              <a:rPr lang="en-GB" sz="1800" i="0" dirty="0">
                <a:solidFill>
                  <a:srgbClr val="000000"/>
                </a:solidFill>
                <a:effectLst/>
                <a:latin typeface="Arial" panose="020B0604020202020204" pitchFamily="34" charset="0"/>
                <a:cs typeface="Arial" panose="020B0604020202020204" pitchFamily="34" charset="0"/>
              </a:rPr>
              <a:t>Partnerships</a:t>
            </a:r>
            <a:r>
              <a:rPr lang="en-GB" sz="1800" b="0" i="0" dirty="0">
                <a:solidFill>
                  <a:srgbClr val="000000"/>
                </a:solidFill>
                <a:effectLst/>
                <a:latin typeface="Arial" panose="020B0604020202020204" pitchFamily="34" charset="0"/>
                <a:cs typeface="Arial" panose="020B0604020202020204" pitchFamily="34" charset="0"/>
              </a:rPr>
              <a:t> relate to the involvement of relevant </a:t>
            </a:r>
            <a:r>
              <a:rPr lang="en-GB" sz="1800" b="1" i="0" dirty="0">
                <a:solidFill>
                  <a:srgbClr val="000000"/>
                </a:solidFill>
                <a:effectLst/>
                <a:latin typeface="Arial" panose="020B0604020202020204" pitchFamily="34" charset="0"/>
                <a:cs typeface="Arial" panose="020B0604020202020204" pitchFamily="34" charset="0"/>
              </a:rPr>
              <a:t>actors at all levels</a:t>
            </a:r>
            <a:r>
              <a:rPr lang="en-GB" sz="1800" b="0" i="0" dirty="0">
                <a:solidFill>
                  <a:srgbClr val="000000"/>
                </a:solidFill>
                <a:effectLst/>
                <a:latin typeface="Arial" panose="020B0604020202020204" pitchFamily="34" charset="0"/>
                <a:cs typeface="Arial" panose="020B0604020202020204" pitchFamily="34" charset="0"/>
              </a:rPr>
              <a:t>, such as </a:t>
            </a:r>
            <a:r>
              <a:rPr lang="en-GB" sz="1800" b="1" i="0" dirty="0">
                <a:solidFill>
                  <a:srgbClr val="000000"/>
                </a:solidFill>
                <a:effectLst/>
                <a:latin typeface="Arial" panose="020B0604020202020204" pitchFamily="34" charset="0"/>
                <a:cs typeface="Arial" panose="020B0604020202020204" pitchFamily="34" charset="0"/>
              </a:rPr>
              <a:t>governmental agencies</a:t>
            </a:r>
            <a:r>
              <a:rPr lang="en-GB" sz="1800" b="0" i="0" dirty="0">
                <a:solidFill>
                  <a:srgbClr val="000000"/>
                </a:solidFill>
                <a:effectLst/>
                <a:latin typeface="Arial" panose="020B0604020202020204" pitchFamily="34" charset="0"/>
                <a:cs typeface="Arial" panose="020B0604020202020204" pitchFamily="34" charset="0"/>
              </a:rPr>
              <a:t>, </a:t>
            </a:r>
            <a:r>
              <a:rPr lang="en-GB" sz="1800" b="1" i="0" dirty="0">
                <a:solidFill>
                  <a:srgbClr val="000000"/>
                </a:solidFill>
                <a:effectLst/>
                <a:latin typeface="Arial" panose="020B0604020202020204" pitchFamily="34" charset="0"/>
                <a:cs typeface="Arial" panose="020B0604020202020204" pitchFamily="34" charset="0"/>
              </a:rPr>
              <a:t>civil society organisations</a:t>
            </a:r>
            <a:r>
              <a:rPr lang="en-GB" sz="1800" b="0" i="0" dirty="0">
                <a:solidFill>
                  <a:srgbClr val="000000"/>
                </a:solidFill>
                <a:effectLst/>
                <a:latin typeface="Arial" panose="020B0604020202020204" pitchFamily="34" charset="0"/>
                <a:cs typeface="Arial" panose="020B0604020202020204" pitchFamily="34" charset="0"/>
              </a:rPr>
              <a:t>, </a:t>
            </a:r>
            <a:r>
              <a:rPr lang="en-GB" sz="1800" b="1" i="0" dirty="0">
                <a:solidFill>
                  <a:srgbClr val="000000"/>
                </a:solidFill>
                <a:effectLst/>
                <a:latin typeface="Arial" panose="020B0604020202020204" pitchFamily="34" charset="0"/>
                <a:cs typeface="Arial" panose="020B0604020202020204" pitchFamily="34" charset="0"/>
              </a:rPr>
              <a:t>service providers</a:t>
            </a:r>
            <a:r>
              <a:rPr lang="en-GB" sz="1800" b="0" i="0" dirty="0">
                <a:solidFill>
                  <a:srgbClr val="000000"/>
                </a:solidFill>
                <a:effectLst/>
                <a:latin typeface="Arial" panose="020B0604020202020204" pitchFamily="34" charset="0"/>
                <a:cs typeface="Arial" panose="020B0604020202020204" pitchFamily="34" charset="0"/>
              </a:rPr>
              <a:t>, </a:t>
            </a:r>
            <a:r>
              <a:rPr lang="en-GB" sz="1800" b="1" i="0" dirty="0">
                <a:solidFill>
                  <a:srgbClr val="000000"/>
                </a:solidFill>
                <a:effectLst/>
                <a:latin typeface="Arial" panose="020B0604020202020204" pitchFamily="34" charset="0"/>
                <a:cs typeface="Arial" panose="020B0604020202020204" pitchFamily="34" charset="0"/>
              </a:rPr>
              <a:t>trade unions</a:t>
            </a:r>
            <a:r>
              <a:rPr lang="en-GB" sz="1800" b="0" i="0" dirty="0">
                <a:solidFill>
                  <a:srgbClr val="000000"/>
                </a:solidFill>
                <a:effectLst/>
                <a:latin typeface="Arial" panose="020B0604020202020204" pitchFamily="34" charset="0"/>
                <a:cs typeface="Arial" panose="020B0604020202020204" pitchFamily="34" charset="0"/>
              </a:rPr>
              <a:t>, or </a:t>
            </a:r>
            <a:r>
              <a:rPr lang="en-GB" sz="1800" b="1" i="0" dirty="0">
                <a:solidFill>
                  <a:srgbClr val="000000"/>
                </a:solidFill>
                <a:effectLst/>
                <a:latin typeface="Arial" panose="020B0604020202020204" pitchFamily="34" charset="0"/>
                <a:cs typeface="Arial" panose="020B0604020202020204" pitchFamily="34" charset="0"/>
              </a:rPr>
              <a:t>staff and student associations</a:t>
            </a:r>
            <a:r>
              <a:rPr lang="en-GB" sz="1800" b="0" i="0" dirty="0">
                <a:solidFill>
                  <a:srgbClr val="000000"/>
                </a:solidFill>
                <a:effectLst/>
                <a:latin typeface="Arial" panose="020B0604020202020204" pitchFamily="34" charset="0"/>
                <a:cs typeface="Arial" panose="020B0604020202020204" pitchFamily="34" charset="0"/>
              </a:rPr>
              <a:t>. External partnerships complement the available skills, competencies and expertise available within the institution.</a:t>
            </a:r>
            <a:endParaRPr lang="en-US" sz="1600" dirty="0">
              <a:solidFill>
                <a:schemeClr val="tx1">
                  <a:alpha val="70000"/>
                </a:schemeClr>
              </a:solidFill>
              <a:latin typeface="Arial" panose="020B0604020202020204" pitchFamily="34" charset="0"/>
              <a:cs typeface="Arial" panose="020B0604020202020204" pitchFamily="34" charset="0"/>
            </a:endParaRPr>
          </a:p>
        </p:txBody>
      </p:sp>
      <p:sp>
        <p:nvSpPr>
          <p:cNvPr id="9" name="Espace réservé du numéro de diapositive 2">
            <a:extLst>
              <a:ext uri="{FF2B5EF4-FFF2-40B4-BE49-F238E27FC236}">
                <a16:creationId xmlns:a16="http://schemas.microsoft.com/office/drawing/2014/main" id="{86405185-77CB-4D1F-9A3D-57E2E322E97C}"/>
              </a:ext>
            </a:extLst>
          </p:cNvPr>
          <p:cNvSpPr>
            <a:spLocks noGrp="1"/>
          </p:cNvSpPr>
          <p:nvPr>
            <p:ph type="sldNum" sz="quarter" idx="4"/>
          </p:nvPr>
        </p:nvSpPr>
        <p:spPr>
          <a:xfrm>
            <a:off x="8328910" y="6333377"/>
            <a:ext cx="2743200" cy="236225"/>
          </a:xfrm>
        </p:spPr>
        <p:txBody>
          <a:bodyPr/>
          <a:lstStyle/>
          <a:p>
            <a:fld id="{783777ED-E0AE-DD49-A1E6-113717D9A99F}" type="slidenum">
              <a:rPr lang="fr-FR" dirty="0" smtClean="0">
                <a:latin typeface="Arial" panose="020B0604020202020204" pitchFamily="34" charset="0"/>
                <a:cs typeface="Arial" panose="020B0604020202020204" pitchFamily="34" charset="0"/>
              </a:rPr>
              <a:pPr/>
              <a:t>21</a:t>
            </a:fld>
            <a:endParaRPr lang="fr-FR">
              <a:latin typeface="Arial" panose="020B0604020202020204" pitchFamily="34" charset="0"/>
              <a:cs typeface="Arial" panose="020B0604020202020204" pitchFamily="34" charset="0"/>
            </a:endParaRPr>
          </a:p>
        </p:txBody>
      </p:sp>
      <p:sp>
        <p:nvSpPr>
          <p:cNvPr id="10" name="TextBox 4">
            <a:extLst>
              <a:ext uri="{FF2B5EF4-FFF2-40B4-BE49-F238E27FC236}">
                <a16:creationId xmlns:a16="http://schemas.microsoft.com/office/drawing/2014/main" id="{49BFC5F5-D7CA-B97F-E2AF-61E6619BAF9A}"/>
              </a:ext>
            </a:extLst>
          </p:cNvPr>
          <p:cNvSpPr txBox="1">
            <a:spLocks/>
          </p:cNvSpPr>
          <p:nvPr/>
        </p:nvSpPr>
        <p:spPr>
          <a:xfrm>
            <a:off x="6413318" y="3062728"/>
            <a:ext cx="4658792" cy="3295774"/>
          </a:xfrm>
          <a:prstGeom prst="rect">
            <a:avLst/>
          </a:prstGeom>
          <a:noFill/>
        </p:spPr>
        <p:txBody>
          <a:bodyPr wrap="square" lIns="0" tIns="45720" rIns="0" bIns="45720" rtlCol="0" anchor="t">
            <a:spAutoFit/>
          </a:bodyPr>
          <a:lstStyle/>
          <a:p>
            <a:pPr>
              <a:lnSpc>
                <a:spcPct val="130000"/>
              </a:lnSpc>
            </a:pPr>
            <a:r>
              <a:rPr lang="en-US" i="0" dirty="0">
                <a:solidFill>
                  <a:srgbClr val="0E2234"/>
                </a:solidFill>
                <a:effectLst/>
                <a:latin typeface="Arial" panose="020B0604020202020204" pitchFamily="34" charset="0"/>
                <a:cs typeface="Arial" panose="020B0604020202020204" pitchFamily="34" charset="0"/>
              </a:rPr>
              <a:t>Policies</a:t>
            </a:r>
            <a:r>
              <a:rPr lang="en-US" b="1" i="0" dirty="0">
                <a:solidFill>
                  <a:srgbClr val="0E2234"/>
                </a:solidFill>
                <a:effectLst/>
                <a:latin typeface="Arial" panose="020B0604020202020204" pitchFamily="34" charset="0"/>
                <a:cs typeface="Arial" panose="020B0604020202020204" pitchFamily="34" charset="0"/>
              </a:rPr>
              <a:t> </a:t>
            </a:r>
            <a:r>
              <a:rPr lang="en-US" b="0" i="0" dirty="0">
                <a:solidFill>
                  <a:srgbClr val="0E2234"/>
                </a:solidFill>
                <a:effectLst/>
                <a:latin typeface="Arial" panose="020B0604020202020204" pitchFamily="34" charset="0"/>
                <a:cs typeface="Arial" panose="020B0604020202020204" pitchFamily="34" charset="0"/>
              </a:rPr>
              <a:t>refer to </a:t>
            </a:r>
            <a:r>
              <a:rPr lang="en-US" b="1" i="0" dirty="0">
                <a:solidFill>
                  <a:srgbClr val="0E2234"/>
                </a:solidFill>
                <a:effectLst/>
                <a:latin typeface="Arial" panose="020B0604020202020204" pitchFamily="34" charset="0"/>
                <a:cs typeface="Arial" panose="020B0604020202020204" pitchFamily="34" charset="0"/>
              </a:rPr>
              <a:t>policy frameworks </a:t>
            </a:r>
            <a:r>
              <a:rPr lang="en-US" b="0" i="0" dirty="0">
                <a:solidFill>
                  <a:srgbClr val="0E2234"/>
                </a:solidFill>
                <a:effectLst/>
                <a:latin typeface="Arial" panose="020B0604020202020204" pitchFamily="34" charset="0"/>
                <a:cs typeface="Arial" panose="020B0604020202020204" pitchFamily="34" charset="0"/>
              </a:rPr>
              <a:t>which are the existence of a coherent set of measures with a clear vision and comprehensive strategy that respond to the problems of gender-based violence in an integral and structural way. Policies also refer to </a:t>
            </a:r>
            <a:r>
              <a:rPr lang="en-US" b="1" i="0" dirty="0">
                <a:solidFill>
                  <a:srgbClr val="0E2234"/>
                </a:solidFill>
                <a:effectLst/>
                <a:latin typeface="Arial" panose="020B0604020202020204" pitchFamily="34" charset="0"/>
                <a:cs typeface="Arial" panose="020B0604020202020204" pitchFamily="34" charset="0"/>
              </a:rPr>
              <a:t>policy documents </a:t>
            </a:r>
            <a:r>
              <a:rPr lang="en-US" b="0" i="0" dirty="0">
                <a:solidFill>
                  <a:srgbClr val="0E2234"/>
                </a:solidFill>
                <a:effectLst/>
                <a:latin typeface="Arial" panose="020B0604020202020204" pitchFamily="34" charset="0"/>
                <a:cs typeface="Arial" panose="020B0604020202020204" pitchFamily="34" charset="0"/>
              </a:rPr>
              <a:t>which </a:t>
            </a:r>
            <a:r>
              <a:rPr lang="en-US" b="0" i="0" dirty="0" err="1">
                <a:solidFill>
                  <a:srgbClr val="0E2234"/>
                </a:solidFill>
                <a:effectLst/>
                <a:latin typeface="Arial" panose="020B0604020202020204" pitchFamily="34" charset="0"/>
                <a:cs typeface="Arial" panose="020B0604020202020204" pitchFamily="34" charset="0"/>
              </a:rPr>
              <a:t>formalise</a:t>
            </a:r>
            <a:r>
              <a:rPr lang="en-US" b="0" i="0" dirty="0">
                <a:solidFill>
                  <a:srgbClr val="0E2234"/>
                </a:solidFill>
                <a:effectLst/>
                <a:latin typeface="Arial" panose="020B0604020202020204" pitchFamily="34" charset="0"/>
                <a:cs typeface="Arial" panose="020B0604020202020204" pitchFamily="34" charset="0"/>
              </a:rPr>
              <a:t> explicitly and specifically the organisation’s commitment to fight gender-based violence.</a:t>
            </a:r>
            <a:endParaRPr lang="en-US" dirty="0">
              <a:solidFill>
                <a:schemeClr val="tx1">
                  <a:alpha val="7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73111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CBC7E69-477A-87F4-A3A5-1891C4E69E80}"/>
              </a:ext>
            </a:extLst>
          </p:cNvPr>
          <p:cNvSpPr>
            <a:spLocks noGrp="1"/>
          </p:cNvSpPr>
          <p:nvPr>
            <p:ph type="title"/>
          </p:nvPr>
        </p:nvSpPr>
        <p:spPr/>
        <p:txBody>
          <a:bodyPr/>
          <a:lstStyle/>
          <a:p>
            <a:r>
              <a:rPr lang="en-GB" b="1" err="1">
                <a:latin typeface="D-DIN Exp"/>
              </a:rPr>
              <a:t>UniSAFE</a:t>
            </a:r>
            <a:r>
              <a:rPr lang="en-GB" b="1">
                <a:latin typeface="D-DIN Exp"/>
              </a:rPr>
              <a:t> Toolkit</a:t>
            </a:r>
            <a:endParaRPr lang="en-US"/>
          </a:p>
        </p:txBody>
      </p:sp>
      <p:pic>
        <p:nvPicPr>
          <p:cNvPr id="6" name="Picture 5">
            <a:extLst>
              <a:ext uri="{FF2B5EF4-FFF2-40B4-BE49-F238E27FC236}">
                <a16:creationId xmlns:a16="http://schemas.microsoft.com/office/drawing/2014/main" id="{223FD97E-0816-ACC6-7DEA-B5F4A6D4AAC4}"/>
              </a:ext>
            </a:extLst>
          </p:cNvPr>
          <p:cNvPicPr>
            <a:picLocks noChangeAspect="1"/>
          </p:cNvPicPr>
          <p:nvPr/>
        </p:nvPicPr>
        <p:blipFill>
          <a:blip r:embed="rId3"/>
          <a:stretch>
            <a:fillRect/>
          </a:stretch>
        </p:blipFill>
        <p:spPr>
          <a:xfrm>
            <a:off x="452527" y="5608044"/>
            <a:ext cx="342900" cy="342900"/>
          </a:xfrm>
          <a:prstGeom prst="rect">
            <a:avLst/>
          </a:prstGeom>
        </p:spPr>
      </p:pic>
      <p:pic>
        <p:nvPicPr>
          <p:cNvPr id="7" name="Picture 6" descr="A screenshot of a web page&#10;&#10;Description automatically generated">
            <a:extLst>
              <a:ext uri="{FF2B5EF4-FFF2-40B4-BE49-F238E27FC236}">
                <a16:creationId xmlns:a16="http://schemas.microsoft.com/office/drawing/2014/main" id="{7D4046D1-9074-8399-87DC-929862165EF7}"/>
              </a:ext>
            </a:extLst>
          </p:cNvPr>
          <p:cNvPicPr>
            <a:picLocks noChangeAspect="1"/>
          </p:cNvPicPr>
          <p:nvPr/>
        </p:nvPicPr>
        <p:blipFill>
          <a:blip r:embed="rId4"/>
          <a:stretch>
            <a:fillRect/>
          </a:stretch>
        </p:blipFill>
        <p:spPr>
          <a:xfrm>
            <a:off x="1504950" y="2305050"/>
            <a:ext cx="5295900" cy="2447925"/>
          </a:xfrm>
          <a:prstGeom prst="rect">
            <a:avLst/>
          </a:prstGeom>
        </p:spPr>
      </p:pic>
      <p:pic>
        <p:nvPicPr>
          <p:cNvPr id="8" name="Picture 7" descr="A screenshot of a computer screen&#10;&#10;Description automatically generated">
            <a:extLst>
              <a:ext uri="{FF2B5EF4-FFF2-40B4-BE49-F238E27FC236}">
                <a16:creationId xmlns:a16="http://schemas.microsoft.com/office/drawing/2014/main" id="{941F04A9-5077-A5DF-1486-54EF91EAF5CB}"/>
              </a:ext>
            </a:extLst>
          </p:cNvPr>
          <p:cNvPicPr>
            <a:picLocks noChangeAspect="1"/>
          </p:cNvPicPr>
          <p:nvPr/>
        </p:nvPicPr>
        <p:blipFill>
          <a:blip r:embed="rId5"/>
          <a:stretch>
            <a:fillRect/>
          </a:stretch>
        </p:blipFill>
        <p:spPr>
          <a:xfrm>
            <a:off x="5810250" y="3438525"/>
            <a:ext cx="4933950" cy="2990850"/>
          </a:xfrm>
          <a:prstGeom prst="rect">
            <a:avLst/>
          </a:prstGeom>
        </p:spPr>
      </p:pic>
      <p:sp>
        <p:nvSpPr>
          <p:cNvPr id="9" name="Title 1">
            <a:extLst>
              <a:ext uri="{FF2B5EF4-FFF2-40B4-BE49-F238E27FC236}">
                <a16:creationId xmlns:a16="http://schemas.microsoft.com/office/drawing/2014/main" id="{96D448B0-F060-F44F-E9C6-A0F70B3CE1F3}"/>
              </a:ext>
            </a:extLst>
          </p:cNvPr>
          <p:cNvSpPr txBox="1">
            <a:spLocks/>
          </p:cNvSpPr>
          <p:nvPr/>
        </p:nvSpPr>
        <p:spPr>
          <a:xfrm>
            <a:off x="965771" y="5398673"/>
            <a:ext cx="9454510" cy="631077"/>
          </a:xfrm>
          <a:prstGeom prst="rect">
            <a:avLst/>
          </a:prstGeom>
          <a:effectLst/>
        </p:spPr>
        <p:txBody>
          <a:bodyPr vert="horz" lIns="0" tIns="192024" rIns="0" bIns="0" rtlCol="0" anchor="t" anchorCtr="0">
            <a:no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000" b="1">
                <a:solidFill>
                  <a:srgbClr val="5792CE"/>
                </a:solidFill>
                <a:latin typeface="Arial"/>
                <a:cs typeface="Arial"/>
                <a:hlinkClick r:id="rId6">
                  <a:extLst>
                    <a:ext uri="{A12FA001-AC4F-418D-AE19-62706E023703}">
                      <ahyp:hlinkClr xmlns:ahyp="http://schemas.microsoft.com/office/drawing/2018/hyperlinkcolor" val="tx"/>
                    </a:ext>
                  </a:extLst>
                </a:hlinkClick>
              </a:rPr>
              <a:t>www.unisafe-toolkit.eu</a:t>
            </a:r>
          </a:p>
          <a:p>
            <a:endParaRPr lang="en-US" sz="2000" b="1">
              <a:solidFill>
                <a:srgbClr val="5792CE"/>
              </a:solidFill>
              <a:latin typeface="Arial"/>
              <a:cs typeface="Arial"/>
            </a:endParaRPr>
          </a:p>
        </p:txBody>
      </p:sp>
    </p:spTree>
    <p:extLst>
      <p:ext uri="{BB962C8B-B14F-4D97-AF65-F5344CB8AC3E}">
        <p14:creationId xmlns:p14="http://schemas.microsoft.com/office/powerpoint/2010/main" val="17533621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811DAEF-D8A2-44C1-63F9-AC988CB540D8}"/>
              </a:ext>
            </a:extLst>
          </p:cNvPr>
          <p:cNvSpPr txBox="1">
            <a:spLocks/>
          </p:cNvSpPr>
          <p:nvPr/>
        </p:nvSpPr>
        <p:spPr>
          <a:xfrm>
            <a:off x="951672" y="3045515"/>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pPr algn="ctr"/>
            <a:r>
              <a:rPr lang="en-GB" sz="4000">
                <a:solidFill>
                  <a:schemeClr val="bg1"/>
                </a:solidFill>
                <a:latin typeface="Calibri"/>
              </a:rPr>
              <a:t>Break 10 minutes</a:t>
            </a:r>
            <a:endParaRPr lang="en-US" sz="4000" dirty="0">
              <a:solidFill>
                <a:schemeClr val="bg1"/>
              </a:solidFill>
            </a:endParaRPr>
          </a:p>
        </p:txBody>
      </p:sp>
    </p:spTree>
    <p:extLst>
      <p:ext uri="{BB962C8B-B14F-4D97-AF65-F5344CB8AC3E}">
        <p14:creationId xmlns:p14="http://schemas.microsoft.com/office/powerpoint/2010/main" val="7532359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B06BE-5A4A-6CE8-7D4C-191892C74391}"/>
              </a:ext>
            </a:extLst>
          </p:cNvPr>
          <p:cNvSpPr>
            <a:spLocks noGrp="1"/>
          </p:cNvSpPr>
          <p:nvPr>
            <p:ph type="title"/>
          </p:nvPr>
        </p:nvSpPr>
        <p:spPr/>
        <p:txBody>
          <a:bodyPr/>
          <a:lstStyle/>
          <a:p>
            <a:r>
              <a:rPr lang="en-US" b="1" dirty="0"/>
              <a:t>Prevalence</a:t>
            </a:r>
            <a:endParaRPr lang="en-GB" b="1" dirty="0"/>
          </a:p>
        </p:txBody>
      </p:sp>
      <p:sp>
        <p:nvSpPr>
          <p:cNvPr id="21" name="TextBox 20">
            <a:extLst>
              <a:ext uri="{FF2B5EF4-FFF2-40B4-BE49-F238E27FC236}">
                <a16:creationId xmlns:a16="http://schemas.microsoft.com/office/drawing/2014/main" id="{79774F75-D05E-AD62-7867-BB7E11067288}"/>
              </a:ext>
            </a:extLst>
          </p:cNvPr>
          <p:cNvSpPr txBox="1"/>
          <p:nvPr/>
        </p:nvSpPr>
        <p:spPr>
          <a:xfrm>
            <a:off x="1027580" y="2037825"/>
            <a:ext cx="10102237" cy="1420325"/>
          </a:xfrm>
          <a:prstGeom prst="rect">
            <a:avLst/>
          </a:prstGeom>
          <a:noFill/>
        </p:spPr>
        <p:txBody>
          <a:bodyPr wrap="square" lIns="91440" tIns="45720" rIns="91440" bIns="45720" rtlCol="0" anchor="t">
            <a:spAutoFit/>
          </a:bodyPr>
          <a:lstStyle>
            <a:defPPr>
              <a:defRPr lang="en-US"/>
            </a:defPPr>
            <a:lvl1pPr>
              <a:defRPr>
                <a:solidFill>
                  <a:srgbClr val="FFFFFF"/>
                </a:solidFill>
                <a:latin typeface="Arial" panose="020B0604020202020204" pitchFamily="34" charset="0"/>
                <a:cs typeface="Arial" panose="020B0604020202020204" pitchFamily="34" charset="0"/>
              </a:defRPr>
            </a:lvl1pPr>
          </a:lstStyle>
          <a:p>
            <a:pPr>
              <a:lnSpc>
                <a:spcPct val="150000"/>
              </a:lnSpc>
            </a:pPr>
            <a:r>
              <a:rPr lang="en-US" sz="2000">
                <a:solidFill>
                  <a:srgbClr val="0F2235"/>
                </a:solidFill>
                <a:latin typeface="Arial"/>
                <a:cs typeface="Arial"/>
              </a:rPr>
              <a:t>Prevalence is focused on collecting data through </a:t>
            </a:r>
            <a:r>
              <a:rPr lang="en-US" sz="2000" b="1" dirty="0">
                <a:solidFill>
                  <a:srgbClr val="0F2235"/>
                </a:solidFill>
                <a:latin typeface="Arial"/>
                <a:cs typeface="Arial"/>
              </a:rPr>
              <a:t>specific surveys </a:t>
            </a:r>
            <a:r>
              <a:rPr lang="en-US" sz="2000" dirty="0">
                <a:solidFill>
                  <a:srgbClr val="0F2235"/>
                </a:solidFill>
                <a:latin typeface="Arial"/>
                <a:cs typeface="Arial"/>
              </a:rPr>
              <a:t>on gender-based violence or through adding questions to </a:t>
            </a:r>
            <a:r>
              <a:rPr lang="en-US" sz="2000" b="1" dirty="0">
                <a:solidFill>
                  <a:srgbClr val="0F2235"/>
                </a:solidFill>
                <a:latin typeface="Arial"/>
                <a:cs typeface="Arial"/>
              </a:rPr>
              <a:t>existing institutional surveys </a:t>
            </a:r>
            <a:r>
              <a:rPr lang="en-US" sz="2000" dirty="0">
                <a:solidFill>
                  <a:srgbClr val="0F2235"/>
                </a:solidFill>
                <a:latin typeface="Arial"/>
                <a:cs typeface="Arial"/>
              </a:rPr>
              <a:t>that are run on a regular basis, in addition to recommendations on how to collect administrative data. </a:t>
            </a:r>
            <a:endParaRPr lang="en-GB" sz="2000">
              <a:solidFill>
                <a:srgbClr val="0F2235"/>
              </a:solidFill>
              <a:latin typeface="Arial"/>
              <a:cs typeface="Arial"/>
            </a:endParaRPr>
          </a:p>
        </p:txBody>
      </p:sp>
    </p:spTree>
    <p:extLst>
      <p:ext uri="{BB962C8B-B14F-4D97-AF65-F5344CB8AC3E}">
        <p14:creationId xmlns:p14="http://schemas.microsoft.com/office/powerpoint/2010/main" val="8909201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4229A99-EDDF-227F-8E2D-ECBD70D70239}"/>
              </a:ext>
            </a:extLst>
          </p:cNvPr>
          <p:cNvSpPr>
            <a:spLocks noGrp="1"/>
          </p:cNvSpPr>
          <p:nvPr>
            <p:ph type="title"/>
          </p:nvPr>
        </p:nvSpPr>
        <p:spPr/>
        <p:txBody>
          <a:bodyPr/>
          <a:lstStyle/>
          <a:p>
            <a:r>
              <a:rPr lang="en-US" b="1" dirty="0">
                <a:latin typeface="Arial"/>
                <a:cs typeface="Arial"/>
              </a:rPr>
              <a:t>Tips &amp; Hints for Survey Design Stage</a:t>
            </a:r>
          </a:p>
        </p:txBody>
      </p:sp>
      <p:sp>
        <p:nvSpPr>
          <p:cNvPr id="5" name="Shape 2553">
            <a:extLst>
              <a:ext uri="{FF2B5EF4-FFF2-40B4-BE49-F238E27FC236}">
                <a16:creationId xmlns:a16="http://schemas.microsoft.com/office/drawing/2014/main" id="{89EE9DD8-8F77-B8AB-FC2F-DF003B591616}"/>
              </a:ext>
            </a:extLst>
          </p:cNvPr>
          <p:cNvSpPr/>
          <p:nvPr/>
        </p:nvSpPr>
        <p:spPr>
          <a:xfrm>
            <a:off x="6524348" y="4409121"/>
            <a:ext cx="484352" cy="484525"/>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32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6" name="TextBox 2">
            <a:extLst>
              <a:ext uri="{FF2B5EF4-FFF2-40B4-BE49-F238E27FC236}">
                <a16:creationId xmlns:a16="http://schemas.microsoft.com/office/drawing/2014/main" id="{8CB181E5-AFBE-2471-6EA5-65B5F3C7E083}"/>
              </a:ext>
            </a:extLst>
          </p:cNvPr>
          <p:cNvSpPr txBox="1"/>
          <p:nvPr/>
        </p:nvSpPr>
        <p:spPr>
          <a:xfrm>
            <a:off x="1215406" y="3199428"/>
            <a:ext cx="4876131" cy="707886"/>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a:solidFill>
                  <a:srgbClr val="0F2235"/>
                </a:solidFill>
                <a:latin typeface="Arial"/>
                <a:cs typeface="Arial"/>
              </a:rPr>
              <a:t>Keep the length of the survey manageable</a:t>
            </a:r>
            <a:endParaRPr lang="en-US" sz="2000">
              <a:solidFill>
                <a:srgbClr val="0F2235"/>
              </a:solidFill>
              <a:latin typeface="Arial"/>
              <a:cs typeface="Arial"/>
            </a:endParaRPr>
          </a:p>
        </p:txBody>
      </p:sp>
      <p:sp>
        <p:nvSpPr>
          <p:cNvPr id="7" name="TextBox 4">
            <a:extLst>
              <a:ext uri="{FF2B5EF4-FFF2-40B4-BE49-F238E27FC236}">
                <a16:creationId xmlns:a16="http://schemas.microsoft.com/office/drawing/2014/main" id="{95D8139C-1642-379B-3A2F-E6590C227D5D}"/>
              </a:ext>
            </a:extLst>
          </p:cNvPr>
          <p:cNvSpPr txBox="1"/>
          <p:nvPr/>
        </p:nvSpPr>
        <p:spPr>
          <a:xfrm>
            <a:off x="1215406" y="4109811"/>
            <a:ext cx="4254500" cy="707886"/>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a:solidFill>
                  <a:srgbClr val="0F2235"/>
                </a:solidFill>
                <a:latin typeface="Arial"/>
                <a:cs typeface="Arial"/>
              </a:rPr>
              <a:t>Collect data that you intend to analyse</a:t>
            </a:r>
            <a:endParaRPr lang="en-US" sz="2000">
              <a:solidFill>
                <a:srgbClr val="0F2235"/>
              </a:solidFill>
              <a:latin typeface="Arial"/>
              <a:cs typeface="Arial"/>
            </a:endParaRPr>
          </a:p>
        </p:txBody>
      </p:sp>
      <p:sp>
        <p:nvSpPr>
          <p:cNvPr id="8" name="TextBox 8">
            <a:extLst>
              <a:ext uri="{FF2B5EF4-FFF2-40B4-BE49-F238E27FC236}">
                <a16:creationId xmlns:a16="http://schemas.microsoft.com/office/drawing/2014/main" id="{1732FC69-0649-2258-295D-0C8DEAD53985}"/>
              </a:ext>
            </a:extLst>
          </p:cNvPr>
          <p:cNvSpPr txBox="1"/>
          <p:nvPr/>
        </p:nvSpPr>
        <p:spPr>
          <a:xfrm>
            <a:off x="7218538" y="2232668"/>
            <a:ext cx="4254500" cy="400110"/>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a:solidFill>
                  <a:srgbClr val="0F2235"/>
                </a:solidFill>
                <a:latin typeface="Arial"/>
                <a:cs typeface="Arial"/>
              </a:rPr>
              <a:t>Give clear definitions </a:t>
            </a:r>
            <a:endParaRPr lang="en-US" sz="2000">
              <a:solidFill>
                <a:srgbClr val="0F2235"/>
              </a:solidFill>
              <a:latin typeface="Arial"/>
              <a:cs typeface="Arial"/>
            </a:endParaRPr>
          </a:p>
        </p:txBody>
      </p:sp>
      <p:sp>
        <p:nvSpPr>
          <p:cNvPr id="9" name="TextBox 9">
            <a:extLst>
              <a:ext uri="{FF2B5EF4-FFF2-40B4-BE49-F238E27FC236}">
                <a16:creationId xmlns:a16="http://schemas.microsoft.com/office/drawing/2014/main" id="{407E91F5-10D9-3514-5018-13C5881D5C7D}"/>
              </a:ext>
            </a:extLst>
          </p:cNvPr>
          <p:cNvSpPr txBox="1"/>
          <p:nvPr/>
        </p:nvSpPr>
        <p:spPr>
          <a:xfrm>
            <a:off x="7218167" y="4437909"/>
            <a:ext cx="4724400" cy="400110"/>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a:solidFill>
                  <a:srgbClr val="0F2235"/>
                </a:solidFill>
                <a:latin typeface="Arial"/>
                <a:ea typeface="Open Sans"/>
                <a:cs typeface="Arial"/>
              </a:rPr>
              <a:t>Use inclusive language</a:t>
            </a:r>
          </a:p>
        </p:txBody>
      </p:sp>
      <p:grpSp>
        <p:nvGrpSpPr>
          <p:cNvPr id="10" name="กลุ่ม 99">
            <a:extLst>
              <a:ext uri="{FF2B5EF4-FFF2-40B4-BE49-F238E27FC236}">
                <a16:creationId xmlns:a16="http://schemas.microsoft.com/office/drawing/2014/main" id="{61F7DB8A-1B62-FAE1-D0B0-DF73E66B2C1C}"/>
              </a:ext>
            </a:extLst>
          </p:cNvPr>
          <p:cNvGrpSpPr/>
          <p:nvPr/>
        </p:nvGrpSpPr>
        <p:grpSpPr>
          <a:xfrm>
            <a:off x="6402233" y="2235102"/>
            <a:ext cx="594714" cy="358567"/>
            <a:chOff x="6351545" y="2693156"/>
            <a:chExt cx="723900" cy="400050"/>
          </a:xfrm>
          <a:solidFill>
            <a:srgbClr val="5792CE"/>
          </a:solidFill>
        </p:grpSpPr>
        <p:sp>
          <p:nvSpPr>
            <p:cNvPr id="11" name="Freeform 79">
              <a:extLst>
                <a:ext uri="{FF2B5EF4-FFF2-40B4-BE49-F238E27FC236}">
                  <a16:creationId xmlns:a16="http://schemas.microsoft.com/office/drawing/2014/main" id="{0FAC0BB7-F48E-15AB-BBB8-6F7DD215B2A3}"/>
                </a:ext>
              </a:extLst>
            </p:cNvPr>
            <p:cNvSpPr>
              <a:spLocks noEditPoints="1"/>
            </p:cNvSpPr>
            <p:nvPr/>
          </p:nvSpPr>
          <p:spPr bwMode="auto">
            <a:xfrm>
              <a:off x="6351545" y="2693156"/>
              <a:ext cx="723900" cy="400050"/>
            </a:xfrm>
            <a:custGeom>
              <a:avLst/>
              <a:gdLst>
                <a:gd name="T0" fmla="*/ 76 w 76"/>
                <a:gd name="T1" fmla="*/ 21 h 42"/>
                <a:gd name="T2" fmla="*/ 76 w 76"/>
                <a:gd name="T3" fmla="*/ 21 h 42"/>
                <a:gd name="T4" fmla="*/ 76 w 76"/>
                <a:gd name="T5" fmla="*/ 21 h 42"/>
                <a:gd name="T6" fmla="*/ 76 w 76"/>
                <a:gd name="T7" fmla="*/ 21 h 42"/>
                <a:gd name="T8" fmla="*/ 76 w 76"/>
                <a:gd name="T9" fmla="*/ 20 h 42"/>
                <a:gd name="T10" fmla="*/ 76 w 76"/>
                <a:gd name="T11" fmla="*/ 20 h 42"/>
                <a:gd name="T12" fmla="*/ 76 w 76"/>
                <a:gd name="T13" fmla="*/ 20 h 42"/>
                <a:gd name="T14" fmla="*/ 55 w 76"/>
                <a:gd name="T15" fmla="*/ 3 h 42"/>
                <a:gd name="T16" fmla="*/ 47 w 76"/>
                <a:gd name="T17" fmla="*/ 1 h 42"/>
                <a:gd name="T18" fmla="*/ 39 w 76"/>
                <a:gd name="T19" fmla="*/ 0 h 42"/>
                <a:gd name="T20" fmla="*/ 38 w 76"/>
                <a:gd name="T21" fmla="*/ 0 h 42"/>
                <a:gd name="T22" fmla="*/ 38 w 76"/>
                <a:gd name="T23" fmla="*/ 0 h 42"/>
                <a:gd name="T24" fmla="*/ 20 w 76"/>
                <a:gd name="T25" fmla="*/ 4 h 42"/>
                <a:gd name="T26" fmla="*/ 0 w 76"/>
                <a:gd name="T27" fmla="*/ 20 h 42"/>
                <a:gd name="T28" fmla="*/ 0 w 76"/>
                <a:gd name="T29" fmla="*/ 20 h 42"/>
                <a:gd name="T30" fmla="*/ 0 w 76"/>
                <a:gd name="T31" fmla="*/ 20 h 42"/>
                <a:gd name="T32" fmla="*/ 0 w 76"/>
                <a:gd name="T33" fmla="*/ 21 h 42"/>
                <a:gd name="T34" fmla="*/ 0 w 76"/>
                <a:gd name="T35" fmla="*/ 21 h 42"/>
                <a:gd name="T36" fmla="*/ 0 w 76"/>
                <a:gd name="T37" fmla="*/ 21 h 42"/>
                <a:gd name="T38" fmla="*/ 0 w 76"/>
                <a:gd name="T39" fmla="*/ 21 h 42"/>
                <a:gd name="T40" fmla="*/ 0 w 76"/>
                <a:gd name="T41" fmla="*/ 22 h 42"/>
                <a:gd name="T42" fmla="*/ 0 w 76"/>
                <a:gd name="T43" fmla="*/ 22 h 42"/>
                <a:gd name="T44" fmla="*/ 37 w 76"/>
                <a:gd name="T45" fmla="*/ 42 h 42"/>
                <a:gd name="T46" fmla="*/ 38 w 76"/>
                <a:gd name="T47" fmla="*/ 42 h 42"/>
                <a:gd name="T48" fmla="*/ 76 w 76"/>
                <a:gd name="T49" fmla="*/ 22 h 42"/>
                <a:gd name="T50" fmla="*/ 76 w 76"/>
                <a:gd name="T51" fmla="*/ 22 h 42"/>
                <a:gd name="T52" fmla="*/ 76 w 76"/>
                <a:gd name="T53" fmla="*/ 21 h 42"/>
                <a:gd name="T54" fmla="*/ 58 w 76"/>
                <a:gd name="T55" fmla="*/ 11 h 42"/>
                <a:gd name="T56" fmla="*/ 38 w 76"/>
                <a:gd name="T57" fmla="*/ 31 h 42"/>
                <a:gd name="T58" fmla="*/ 18 w 76"/>
                <a:gd name="T59" fmla="*/ 11 h 42"/>
                <a:gd name="T60" fmla="*/ 22 w 76"/>
                <a:gd name="T61" fmla="*/ 7 h 42"/>
                <a:gd name="T62" fmla="*/ 38 w 76"/>
                <a:gd name="T63" fmla="*/ 3 h 42"/>
                <a:gd name="T64" fmla="*/ 47 w 76"/>
                <a:gd name="T65" fmla="*/ 4 h 42"/>
                <a:gd name="T66" fmla="*/ 52 w 76"/>
                <a:gd name="T67" fmla="*/ 5 h 42"/>
                <a:gd name="T68" fmla="*/ 58 w 76"/>
                <a:gd name="T69" fmla="*/ 11 h 42"/>
                <a:gd name="T70" fmla="*/ 38 w 76"/>
                <a:gd name="T71" fmla="*/ 39 h 42"/>
                <a:gd name="T72" fmla="*/ 3 w 76"/>
                <a:gd name="T73" fmla="*/ 21 h 42"/>
                <a:gd name="T74" fmla="*/ 15 w 76"/>
                <a:gd name="T75" fmla="*/ 11 h 42"/>
                <a:gd name="T76" fmla="*/ 15 w 76"/>
                <a:gd name="T77" fmla="*/ 11 h 42"/>
                <a:gd name="T78" fmla="*/ 38 w 76"/>
                <a:gd name="T79" fmla="*/ 34 h 42"/>
                <a:gd name="T80" fmla="*/ 61 w 76"/>
                <a:gd name="T81" fmla="*/ 11 h 42"/>
                <a:gd name="T82" fmla="*/ 61 w 76"/>
                <a:gd name="T83" fmla="*/ 10 h 42"/>
                <a:gd name="T84" fmla="*/ 73 w 76"/>
                <a:gd name="T85" fmla="*/ 21 h 42"/>
                <a:gd name="T86" fmla="*/ 38 w 76"/>
                <a:gd name="T8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 h="42">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th-TH" sz="2000" dirty="0">
                <a:solidFill>
                  <a:srgbClr val="0F2235"/>
                </a:solidFill>
                <a:latin typeface="Arial" panose="020B0604020202020204" pitchFamily="34" charset="0"/>
              </a:endParaRPr>
            </a:p>
          </p:txBody>
        </p:sp>
        <p:sp>
          <p:nvSpPr>
            <p:cNvPr id="12" name="Freeform 80">
              <a:extLst>
                <a:ext uri="{FF2B5EF4-FFF2-40B4-BE49-F238E27FC236}">
                  <a16:creationId xmlns:a16="http://schemas.microsoft.com/office/drawing/2014/main" id="{2B8BFC80-E55B-4DC9-FF47-A0E8E413BAFB}"/>
                </a:ext>
              </a:extLst>
            </p:cNvPr>
            <p:cNvSpPr>
              <a:spLocks noEditPoints="1"/>
            </p:cNvSpPr>
            <p:nvPr/>
          </p:nvSpPr>
          <p:spPr bwMode="auto">
            <a:xfrm>
              <a:off x="6646820" y="2750306"/>
              <a:ext cx="133350" cy="133350"/>
            </a:xfrm>
            <a:custGeom>
              <a:avLst/>
              <a:gdLst>
                <a:gd name="T0" fmla="*/ 7 w 14"/>
                <a:gd name="T1" fmla="*/ 14 h 14"/>
                <a:gd name="T2" fmla="*/ 14 w 14"/>
                <a:gd name="T3" fmla="*/ 7 h 14"/>
                <a:gd name="T4" fmla="*/ 7 w 14"/>
                <a:gd name="T5" fmla="*/ 0 h 14"/>
                <a:gd name="T6" fmla="*/ 0 w 14"/>
                <a:gd name="T7" fmla="*/ 7 h 14"/>
                <a:gd name="T8" fmla="*/ 7 w 14"/>
                <a:gd name="T9" fmla="*/ 14 h 14"/>
                <a:gd name="T10" fmla="*/ 7 w 14"/>
                <a:gd name="T11" fmla="*/ 3 h 14"/>
                <a:gd name="T12" fmla="*/ 11 w 14"/>
                <a:gd name="T13" fmla="*/ 7 h 14"/>
                <a:gd name="T14" fmla="*/ 7 w 14"/>
                <a:gd name="T15" fmla="*/ 11 h 14"/>
                <a:gd name="T16" fmla="*/ 3 w 14"/>
                <a:gd name="T17" fmla="*/ 7 h 14"/>
                <a:gd name="T18" fmla="*/ 7 w 14"/>
                <a:gd name="T1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th-TH" sz="2000" dirty="0">
                <a:solidFill>
                  <a:srgbClr val="0F2235"/>
                </a:solidFill>
                <a:latin typeface="Arial" panose="020B0604020202020204" pitchFamily="34" charset="0"/>
              </a:endParaRPr>
            </a:p>
          </p:txBody>
        </p:sp>
      </p:grpSp>
      <p:sp>
        <p:nvSpPr>
          <p:cNvPr id="13" name="Shape 2748">
            <a:extLst>
              <a:ext uri="{FF2B5EF4-FFF2-40B4-BE49-F238E27FC236}">
                <a16:creationId xmlns:a16="http://schemas.microsoft.com/office/drawing/2014/main" id="{A602213A-FB09-5D63-F08E-A78A47063264}"/>
              </a:ext>
            </a:extLst>
          </p:cNvPr>
          <p:cNvSpPr/>
          <p:nvPr/>
        </p:nvSpPr>
        <p:spPr>
          <a:xfrm>
            <a:off x="551756" y="3134125"/>
            <a:ext cx="455913" cy="49084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32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14" name="TextBox 8">
            <a:extLst>
              <a:ext uri="{FF2B5EF4-FFF2-40B4-BE49-F238E27FC236}">
                <a16:creationId xmlns:a16="http://schemas.microsoft.com/office/drawing/2014/main" id="{F55686FA-BC08-7306-F79E-4E2BDDAB6031}"/>
              </a:ext>
            </a:extLst>
          </p:cNvPr>
          <p:cNvSpPr txBox="1"/>
          <p:nvPr/>
        </p:nvSpPr>
        <p:spPr>
          <a:xfrm>
            <a:off x="7178062" y="3175884"/>
            <a:ext cx="4254500" cy="707886"/>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a:solidFill>
                  <a:srgbClr val="0F2235"/>
                </a:solidFill>
                <a:latin typeface="Arial"/>
                <a:cs typeface="Arial"/>
              </a:rPr>
              <a:t>Describe concrete situations of gender-based violence</a:t>
            </a:r>
            <a:endParaRPr lang="en-GB" sz="2000">
              <a:solidFill>
                <a:srgbClr val="0F2235"/>
              </a:solidFill>
              <a:latin typeface="Arial"/>
              <a:ea typeface="Open Sans"/>
              <a:cs typeface="Arial"/>
            </a:endParaRPr>
          </a:p>
        </p:txBody>
      </p:sp>
      <p:pic>
        <p:nvPicPr>
          <p:cNvPr id="15" name="Picture 9">
            <a:extLst>
              <a:ext uri="{FF2B5EF4-FFF2-40B4-BE49-F238E27FC236}">
                <a16:creationId xmlns:a16="http://schemas.microsoft.com/office/drawing/2014/main" id="{20348E11-520F-A780-72E3-029E92AD0D3A}"/>
              </a:ext>
            </a:extLst>
          </p:cNvPr>
          <p:cNvPicPr>
            <a:picLocks noChangeAspect="1"/>
          </p:cNvPicPr>
          <p:nvPr/>
        </p:nvPicPr>
        <p:blipFill>
          <a:blip r:embed="rId2"/>
          <a:stretch>
            <a:fillRect/>
          </a:stretch>
        </p:blipFill>
        <p:spPr>
          <a:xfrm>
            <a:off x="557047" y="4193520"/>
            <a:ext cx="426619" cy="482767"/>
          </a:xfrm>
          <a:prstGeom prst="rect">
            <a:avLst/>
          </a:prstGeom>
        </p:spPr>
      </p:pic>
      <p:pic>
        <p:nvPicPr>
          <p:cNvPr id="16" name="Picture 12">
            <a:extLst>
              <a:ext uri="{FF2B5EF4-FFF2-40B4-BE49-F238E27FC236}">
                <a16:creationId xmlns:a16="http://schemas.microsoft.com/office/drawing/2014/main" id="{28D5135F-C264-6F58-4F78-BCF4B9CE73A5}"/>
              </a:ext>
            </a:extLst>
          </p:cNvPr>
          <p:cNvPicPr>
            <a:picLocks noChangeAspect="1"/>
          </p:cNvPicPr>
          <p:nvPr/>
        </p:nvPicPr>
        <p:blipFill>
          <a:blip r:embed="rId3"/>
          <a:stretch>
            <a:fillRect/>
          </a:stretch>
        </p:blipFill>
        <p:spPr>
          <a:xfrm>
            <a:off x="6471291" y="3285262"/>
            <a:ext cx="453690" cy="415590"/>
          </a:xfrm>
          <a:prstGeom prst="rect">
            <a:avLst/>
          </a:prstGeom>
        </p:spPr>
      </p:pic>
      <p:sp>
        <p:nvSpPr>
          <p:cNvPr id="17" name="TextBox 2">
            <a:extLst>
              <a:ext uri="{FF2B5EF4-FFF2-40B4-BE49-F238E27FC236}">
                <a16:creationId xmlns:a16="http://schemas.microsoft.com/office/drawing/2014/main" id="{0FFC2A22-3CC0-B87E-9C19-0A9DD8A910DB}"/>
              </a:ext>
            </a:extLst>
          </p:cNvPr>
          <p:cNvSpPr txBox="1"/>
          <p:nvPr/>
        </p:nvSpPr>
        <p:spPr>
          <a:xfrm>
            <a:off x="1215405" y="2236144"/>
            <a:ext cx="4876131" cy="707886"/>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a:solidFill>
                  <a:srgbClr val="0F2235"/>
                </a:solidFill>
                <a:latin typeface="Arial"/>
                <a:cs typeface="Arial"/>
              </a:rPr>
              <a:t>Use existing and validated survey instruments</a:t>
            </a:r>
            <a:endParaRPr lang="en-US" sz="2000">
              <a:solidFill>
                <a:srgbClr val="0F2235"/>
              </a:solidFill>
              <a:latin typeface="Arial"/>
              <a:cs typeface="Arial"/>
            </a:endParaRPr>
          </a:p>
        </p:txBody>
      </p:sp>
      <p:pic>
        <p:nvPicPr>
          <p:cNvPr id="18" name="Picture 18">
            <a:extLst>
              <a:ext uri="{FF2B5EF4-FFF2-40B4-BE49-F238E27FC236}">
                <a16:creationId xmlns:a16="http://schemas.microsoft.com/office/drawing/2014/main" id="{623E1642-2141-DCC2-0BDF-6ED3DF9AE57B}"/>
              </a:ext>
            </a:extLst>
          </p:cNvPr>
          <p:cNvPicPr>
            <a:picLocks noChangeAspect="1"/>
          </p:cNvPicPr>
          <p:nvPr/>
        </p:nvPicPr>
        <p:blipFill>
          <a:blip r:embed="rId4"/>
          <a:stretch>
            <a:fillRect/>
          </a:stretch>
        </p:blipFill>
        <p:spPr>
          <a:xfrm>
            <a:off x="570553" y="2239767"/>
            <a:ext cx="414086" cy="491289"/>
          </a:xfrm>
          <a:prstGeom prst="rect">
            <a:avLst/>
          </a:prstGeom>
        </p:spPr>
      </p:pic>
    </p:spTree>
    <p:extLst>
      <p:ext uri="{BB962C8B-B14F-4D97-AF65-F5344CB8AC3E}">
        <p14:creationId xmlns:p14="http://schemas.microsoft.com/office/powerpoint/2010/main" val="23824436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EFE72CF-D46C-DCF7-1064-19762E22ED3E}"/>
              </a:ext>
            </a:extLst>
          </p:cNvPr>
          <p:cNvSpPr>
            <a:spLocks noGrp="1"/>
          </p:cNvSpPr>
          <p:nvPr>
            <p:ph type="title"/>
          </p:nvPr>
        </p:nvSpPr>
        <p:spPr/>
        <p:txBody>
          <a:bodyPr/>
          <a:lstStyle/>
          <a:p>
            <a:r>
              <a:rPr lang="en-US" b="1" dirty="0">
                <a:latin typeface="Arial"/>
                <a:cs typeface="Arial"/>
              </a:rPr>
              <a:t>Tips &amp; Hints for Survey Implementation Stage</a:t>
            </a:r>
          </a:p>
        </p:txBody>
      </p:sp>
      <p:sp>
        <p:nvSpPr>
          <p:cNvPr id="5" name="TextBox 2">
            <a:extLst>
              <a:ext uri="{FF2B5EF4-FFF2-40B4-BE49-F238E27FC236}">
                <a16:creationId xmlns:a16="http://schemas.microsoft.com/office/drawing/2014/main" id="{2FD5C5EE-F425-0A41-089C-FBBD9EC1BD31}"/>
              </a:ext>
            </a:extLst>
          </p:cNvPr>
          <p:cNvSpPr txBox="1"/>
          <p:nvPr/>
        </p:nvSpPr>
        <p:spPr>
          <a:xfrm>
            <a:off x="1236839" y="3346183"/>
            <a:ext cx="4876131" cy="646331"/>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a:solidFill>
                  <a:srgbClr val="0F2235"/>
                </a:solidFill>
                <a:latin typeface="Arial"/>
                <a:ea typeface="open sans"/>
                <a:cs typeface="Arial"/>
              </a:rPr>
              <a:t>Avoid sharing the survey link via social media platforms</a:t>
            </a:r>
          </a:p>
        </p:txBody>
      </p:sp>
      <p:sp>
        <p:nvSpPr>
          <p:cNvPr id="6" name="TextBox 3">
            <a:extLst>
              <a:ext uri="{FF2B5EF4-FFF2-40B4-BE49-F238E27FC236}">
                <a16:creationId xmlns:a16="http://schemas.microsoft.com/office/drawing/2014/main" id="{C6155358-9711-8571-F55F-A18112A7C138}"/>
              </a:ext>
            </a:extLst>
          </p:cNvPr>
          <p:cNvSpPr txBox="1"/>
          <p:nvPr/>
        </p:nvSpPr>
        <p:spPr>
          <a:xfrm>
            <a:off x="1244340" y="4382919"/>
            <a:ext cx="4254500" cy="646331"/>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a:solidFill>
                  <a:srgbClr val="0F2235"/>
                </a:solidFill>
                <a:latin typeface="Arial"/>
                <a:ea typeface="open sans"/>
                <a:cs typeface="Arial"/>
              </a:rPr>
              <a:t>Send weekly e-mail reminders and keep the survey open for at least 4 weeks. </a:t>
            </a:r>
            <a:endParaRPr lang="en-US">
              <a:solidFill>
                <a:srgbClr val="0F2235"/>
              </a:solidFill>
              <a:latin typeface="Arial"/>
              <a:ea typeface="open sans"/>
              <a:cs typeface="Arial"/>
            </a:endParaRPr>
          </a:p>
        </p:txBody>
      </p:sp>
      <p:sp>
        <p:nvSpPr>
          <p:cNvPr id="7" name="TextBox 9">
            <a:extLst>
              <a:ext uri="{FF2B5EF4-FFF2-40B4-BE49-F238E27FC236}">
                <a16:creationId xmlns:a16="http://schemas.microsoft.com/office/drawing/2014/main" id="{39322C4E-B8B0-44A7-0A1B-EBD5003B247F}"/>
              </a:ext>
            </a:extLst>
          </p:cNvPr>
          <p:cNvSpPr txBox="1"/>
          <p:nvPr/>
        </p:nvSpPr>
        <p:spPr>
          <a:xfrm>
            <a:off x="6965167" y="2117663"/>
            <a:ext cx="4724400" cy="923330"/>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a:solidFill>
                  <a:srgbClr val="0F2235"/>
                </a:solidFill>
                <a:latin typeface="Arial"/>
                <a:ea typeface="Open Sans"/>
                <a:cs typeface="Arial"/>
              </a:rPr>
              <a:t>Communicate the results to decision-making bodies and among the institutional community</a:t>
            </a:r>
            <a:endParaRPr lang="en-US">
              <a:solidFill>
                <a:srgbClr val="0F2235"/>
              </a:solidFill>
              <a:latin typeface="Arial"/>
              <a:ea typeface="open sans"/>
              <a:cs typeface="Arial"/>
            </a:endParaRPr>
          </a:p>
        </p:txBody>
      </p:sp>
      <p:pic>
        <p:nvPicPr>
          <p:cNvPr id="8" name="Picture 12">
            <a:extLst>
              <a:ext uri="{FF2B5EF4-FFF2-40B4-BE49-F238E27FC236}">
                <a16:creationId xmlns:a16="http://schemas.microsoft.com/office/drawing/2014/main" id="{6BFE8E0D-DAF5-E0E4-8674-67499F88BECA}"/>
              </a:ext>
            </a:extLst>
          </p:cNvPr>
          <p:cNvPicPr>
            <a:picLocks noChangeAspect="1"/>
          </p:cNvPicPr>
          <p:nvPr/>
        </p:nvPicPr>
        <p:blipFill>
          <a:blip r:embed="rId3"/>
          <a:stretch>
            <a:fillRect/>
          </a:stretch>
        </p:blipFill>
        <p:spPr>
          <a:xfrm>
            <a:off x="593270" y="4555820"/>
            <a:ext cx="453690" cy="415590"/>
          </a:xfrm>
          <a:prstGeom prst="rect">
            <a:avLst/>
          </a:prstGeom>
        </p:spPr>
      </p:pic>
      <p:sp>
        <p:nvSpPr>
          <p:cNvPr id="9" name="TextBox 3">
            <a:extLst>
              <a:ext uri="{FF2B5EF4-FFF2-40B4-BE49-F238E27FC236}">
                <a16:creationId xmlns:a16="http://schemas.microsoft.com/office/drawing/2014/main" id="{B211E5FB-9FE4-DE34-3272-C51F5735AC9A}"/>
              </a:ext>
            </a:extLst>
          </p:cNvPr>
          <p:cNvSpPr txBox="1"/>
          <p:nvPr/>
        </p:nvSpPr>
        <p:spPr>
          <a:xfrm>
            <a:off x="1250950" y="2228564"/>
            <a:ext cx="4103981" cy="646331"/>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a:solidFill>
                  <a:srgbClr val="0F2235"/>
                </a:solidFill>
                <a:latin typeface="Arial"/>
                <a:ea typeface="open sans"/>
                <a:cs typeface="Arial"/>
              </a:rPr>
              <a:t>Disseminate the survey via internal channels to control access </a:t>
            </a:r>
          </a:p>
        </p:txBody>
      </p:sp>
      <p:pic>
        <p:nvPicPr>
          <p:cNvPr id="10" name="Picture 18">
            <a:extLst>
              <a:ext uri="{FF2B5EF4-FFF2-40B4-BE49-F238E27FC236}">
                <a16:creationId xmlns:a16="http://schemas.microsoft.com/office/drawing/2014/main" id="{14A1F760-55A8-C517-FDF0-2404864AE5C4}"/>
              </a:ext>
            </a:extLst>
          </p:cNvPr>
          <p:cNvPicPr>
            <a:picLocks noChangeAspect="1"/>
          </p:cNvPicPr>
          <p:nvPr/>
        </p:nvPicPr>
        <p:blipFill>
          <a:blip r:embed="rId4"/>
          <a:stretch>
            <a:fillRect/>
          </a:stretch>
        </p:blipFill>
        <p:spPr>
          <a:xfrm>
            <a:off x="591720" y="2229184"/>
            <a:ext cx="414086" cy="491289"/>
          </a:xfrm>
          <a:prstGeom prst="rect">
            <a:avLst/>
          </a:prstGeom>
        </p:spPr>
      </p:pic>
      <p:pic>
        <p:nvPicPr>
          <p:cNvPr id="11" name="Picture 19">
            <a:extLst>
              <a:ext uri="{FF2B5EF4-FFF2-40B4-BE49-F238E27FC236}">
                <a16:creationId xmlns:a16="http://schemas.microsoft.com/office/drawing/2014/main" id="{B8531314-93D7-EBF8-6925-23551FD2F266}"/>
              </a:ext>
            </a:extLst>
          </p:cNvPr>
          <p:cNvPicPr>
            <a:picLocks noChangeAspect="1"/>
          </p:cNvPicPr>
          <p:nvPr/>
        </p:nvPicPr>
        <p:blipFill>
          <a:blip r:embed="rId5"/>
          <a:stretch>
            <a:fillRect/>
          </a:stretch>
        </p:blipFill>
        <p:spPr>
          <a:xfrm>
            <a:off x="588507" y="3450956"/>
            <a:ext cx="473242" cy="443664"/>
          </a:xfrm>
          <a:prstGeom prst="rect">
            <a:avLst/>
          </a:prstGeom>
        </p:spPr>
      </p:pic>
      <p:pic>
        <p:nvPicPr>
          <p:cNvPr id="12" name="Picture 21">
            <a:extLst>
              <a:ext uri="{FF2B5EF4-FFF2-40B4-BE49-F238E27FC236}">
                <a16:creationId xmlns:a16="http://schemas.microsoft.com/office/drawing/2014/main" id="{5F667CB3-745D-2668-CE04-7612DE822E14}"/>
              </a:ext>
            </a:extLst>
          </p:cNvPr>
          <p:cNvPicPr>
            <a:picLocks noChangeAspect="1"/>
          </p:cNvPicPr>
          <p:nvPr/>
        </p:nvPicPr>
        <p:blipFill>
          <a:blip r:embed="rId6"/>
          <a:stretch>
            <a:fillRect/>
          </a:stretch>
        </p:blipFill>
        <p:spPr>
          <a:xfrm>
            <a:off x="6411328" y="2234093"/>
            <a:ext cx="337385" cy="472239"/>
          </a:xfrm>
          <a:prstGeom prst="rect">
            <a:avLst/>
          </a:prstGeom>
        </p:spPr>
      </p:pic>
    </p:spTree>
    <p:extLst>
      <p:ext uri="{BB962C8B-B14F-4D97-AF65-F5344CB8AC3E}">
        <p14:creationId xmlns:p14="http://schemas.microsoft.com/office/powerpoint/2010/main" val="42592955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A close up of a logo&#10;&#10;Description automatically generated">
            <a:extLst>
              <a:ext uri="{FF2B5EF4-FFF2-40B4-BE49-F238E27FC236}">
                <a16:creationId xmlns:a16="http://schemas.microsoft.com/office/drawing/2014/main" id="{063C356F-0D63-B020-D4D6-751E184E4B4E}"/>
              </a:ext>
            </a:extLst>
          </p:cNvPr>
          <p:cNvPicPr>
            <a:picLocks noChangeAspect="1"/>
          </p:cNvPicPr>
          <p:nvPr/>
        </p:nvPicPr>
        <p:blipFill>
          <a:blip r:embed="rId2"/>
          <a:stretch>
            <a:fillRect/>
          </a:stretch>
        </p:blipFill>
        <p:spPr>
          <a:xfrm>
            <a:off x="324928" y="2601100"/>
            <a:ext cx="4267200" cy="2805988"/>
          </a:xfrm>
          <a:prstGeom prst="rect">
            <a:avLst/>
          </a:prstGeom>
        </p:spPr>
      </p:pic>
      <p:pic>
        <p:nvPicPr>
          <p:cNvPr id="4" name="Picture 4" descr="A screenshot of a computer&#10;&#10;Description automatically generated">
            <a:extLst>
              <a:ext uri="{FF2B5EF4-FFF2-40B4-BE49-F238E27FC236}">
                <a16:creationId xmlns:a16="http://schemas.microsoft.com/office/drawing/2014/main" id="{D2BED42E-DD67-F3A6-8F94-EA97FF0E292A}"/>
              </a:ext>
            </a:extLst>
          </p:cNvPr>
          <p:cNvPicPr>
            <a:picLocks noChangeAspect="1"/>
          </p:cNvPicPr>
          <p:nvPr/>
        </p:nvPicPr>
        <p:blipFill>
          <a:blip r:embed="rId3"/>
          <a:stretch>
            <a:fillRect/>
          </a:stretch>
        </p:blipFill>
        <p:spPr>
          <a:xfrm>
            <a:off x="4868173" y="2291275"/>
            <a:ext cx="7013275" cy="3856958"/>
          </a:xfrm>
          <a:prstGeom prst="rect">
            <a:avLst/>
          </a:prstGeom>
        </p:spPr>
      </p:pic>
      <p:sp>
        <p:nvSpPr>
          <p:cNvPr id="5" name="Title 1">
            <a:extLst>
              <a:ext uri="{FF2B5EF4-FFF2-40B4-BE49-F238E27FC236}">
                <a16:creationId xmlns:a16="http://schemas.microsoft.com/office/drawing/2014/main" id="{C5E4E366-C1EC-AB15-02BA-F4D5C7CD5FDD}"/>
              </a:ext>
            </a:extLst>
          </p:cNvPr>
          <p:cNvSpPr>
            <a:spLocks noGrp="1"/>
          </p:cNvSpPr>
          <p:nvPr>
            <p:ph type="title"/>
          </p:nvPr>
        </p:nvSpPr>
        <p:spPr/>
        <p:txBody>
          <a:bodyPr/>
          <a:lstStyle/>
          <a:p>
            <a:r>
              <a:rPr lang="en-US" b="1"/>
              <a:t>Inspiring practice: </a:t>
            </a:r>
            <a:r>
              <a:rPr lang="en-US" b="1" err="1"/>
              <a:t>UniSAFE</a:t>
            </a:r>
            <a:r>
              <a:rPr lang="en-US" b="1"/>
              <a:t> Survey Questionnaire</a:t>
            </a:r>
            <a:endParaRPr lang="en-US"/>
          </a:p>
        </p:txBody>
      </p:sp>
      <p:sp>
        <p:nvSpPr>
          <p:cNvPr id="6" name="TextBox 5">
            <a:extLst>
              <a:ext uri="{FF2B5EF4-FFF2-40B4-BE49-F238E27FC236}">
                <a16:creationId xmlns:a16="http://schemas.microsoft.com/office/drawing/2014/main" id="{A4272D48-D927-8BE2-A33C-5D951B43CCC9}"/>
              </a:ext>
            </a:extLst>
          </p:cNvPr>
          <p:cNvSpPr txBox="1"/>
          <p:nvPr/>
        </p:nvSpPr>
        <p:spPr>
          <a:xfrm>
            <a:off x="425570" y="5558287"/>
            <a:ext cx="541738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latin typeface="Arial" panose="020B0604020202020204" pitchFamily="34" charset="0"/>
                <a:cs typeface="Arial" panose="020B0604020202020204" pitchFamily="34" charset="0"/>
              </a:rPr>
              <a:t>Available in </a:t>
            </a:r>
            <a:r>
              <a:rPr lang="en-US" err="1">
                <a:solidFill>
                  <a:schemeClr val="bg1"/>
                </a:solidFill>
                <a:latin typeface="Arial" panose="020B0604020202020204" pitchFamily="34" charset="0"/>
                <a:cs typeface="Arial" panose="020B0604020202020204" pitchFamily="34" charset="0"/>
              </a:rPr>
              <a:t>Zenodo</a:t>
            </a:r>
            <a:r>
              <a:rPr lang="en-US">
                <a:solidFill>
                  <a:schemeClr val="bg1"/>
                </a:solidFill>
                <a:latin typeface="Arial" panose="020B0604020202020204" pitchFamily="34" charset="0"/>
                <a:cs typeface="Arial" panose="020B0604020202020204" pitchFamily="34" charset="0"/>
              </a:rPr>
              <a:t>:</a:t>
            </a:r>
            <a:r>
              <a:rPr lang="en-US">
                <a:latin typeface="Arial" panose="020B0604020202020204" pitchFamily="34" charset="0"/>
                <a:cs typeface="Arial" panose="020B0604020202020204" pitchFamily="34" charset="0"/>
              </a:rPr>
              <a:t> </a:t>
            </a:r>
            <a:r>
              <a:rPr lang="en-US">
                <a:latin typeface="Arial" panose="020B0604020202020204" pitchFamily="34" charset="0"/>
                <a:cs typeface="Arial" panose="020B0604020202020204" pitchFamily="34" charset="0"/>
                <a:hlinkClick r:id="rId4"/>
              </a:rPr>
              <a:t>https://zenodo.org/record/7220636</a:t>
            </a:r>
            <a:r>
              <a:rPr lang="en-US">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243331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B06BE-5A4A-6CE8-7D4C-191892C74391}"/>
              </a:ext>
            </a:extLst>
          </p:cNvPr>
          <p:cNvSpPr>
            <a:spLocks noGrp="1"/>
          </p:cNvSpPr>
          <p:nvPr>
            <p:ph type="title"/>
          </p:nvPr>
        </p:nvSpPr>
        <p:spPr/>
        <p:txBody>
          <a:bodyPr/>
          <a:lstStyle/>
          <a:p>
            <a:r>
              <a:rPr lang="en-US" b="1" dirty="0"/>
              <a:t>Prevention</a:t>
            </a:r>
            <a:endParaRPr lang="en-GB" b="1" dirty="0"/>
          </a:p>
        </p:txBody>
      </p:sp>
      <p:sp>
        <p:nvSpPr>
          <p:cNvPr id="21" name="TextBox 20">
            <a:extLst>
              <a:ext uri="{FF2B5EF4-FFF2-40B4-BE49-F238E27FC236}">
                <a16:creationId xmlns:a16="http://schemas.microsoft.com/office/drawing/2014/main" id="{79774F75-D05E-AD62-7867-BB7E11067288}"/>
              </a:ext>
            </a:extLst>
          </p:cNvPr>
          <p:cNvSpPr txBox="1"/>
          <p:nvPr/>
        </p:nvSpPr>
        <p:spPr>
          <a:xfrm>
            <a:off x="530163" y="2048408"/>
            <a:ext cx="11118237" cy="3365024"/>
          </a:xfrm>
          <a:prstGeom prst="rect">
            <a:avLst/>
          </a:prstGeom>
          <a:noFill/>
        </p:spPr>
        <p:txBody>
          <a:bodyPr wrap="square" lIns="91440" tIns="45720" rIns="91440" bIns="45720" rtlCol="0" anchor="t">
            <a:spAutoFit/>
          </a:bodyPr>
          <a:lstStyle>
            <a:defPPr>
              <a:defRPr lang="en-US"/>
            </a:defPPr>
            <a:lvl1pPr>
              <a:defRPr>
                <a:solidFill>
                  <a:srgbClr val="FFFFFF"/>
                </a:solidFill>
                <a:latin typeface="Arial" panose="020B0604020202020204" pitchFamily="34" charset="0"/>
                <a:cs typeface="Arial" panose="020B0604020202020204" pitchFamily="34" charset="0"/>
              </a:defRPr>
            </a:lvl1pPr>
          </a:lstStyle>
          <a:p>
            <a:pPr>
              <a:lnSpc>
                <a:spcPct val="150000"/>
              </a:lnSpc>
            </a:pPr>
            <a:r>
              <a:rPr lang="en-GB" dirty="0">
                <a:solidFill>
                  <a:srgbClr val="0F2235"/>
                </a:solidFill>
                <a:latin typeface="Arial"/>
                <a:cs typeface="Arial"/>
              </a:rPr>
              <a:t>Prevention refers to measures to promote changes in the social and cultural patterns of behaviour and attitudes of all members of the institutional community. </a:t>
            </a:r>
          </a:p>
          <a:p>
            <a:pPr marL="285750" indent="-285750">
              <a:lnSpc>
                <a:spcPct val="150000"/>
              </a:lnSpc>
              <a:buFont typeface="Arial" panose="020B0604020202020204" pitchFamily="34" charset="0"/>
              <a:buChar char="•"/>
            </a:pPr>
            <a:r>
              <a:rPr lang="en-GB" b="1" dirty="0">
                <a:solidFill>
                  <a:srgbClr val="0F2235"/>
                </a:solidFill>
                <a:latin typeface="Arial"/>
                <a:cs typeface="Arial"/>
              </a:rPr>
              <a:t>Code of conduct</a:t>
            </a:r>
          </a:p>
          <a:p>
            <a:pPr marL="285750" indent="-285750">
              <a:lnSpc>
                <a:spcPct val="150000"/>
              </a:lnSpc>
              <a:buFont typeface="Arial" panose="020B0604020202020204" pitchFamily="34" charset="0"/>
              <a:buChar char="•"/>
            </a:pPr>
            <a:r>
              <a:rPr lang="en-GB" b="1" dirty="0">
                <a:solidFill>
                  <a:srgbClr val="0F2235"/>
                </a:solidFill>
                <a:latin typeface="Arial"/>
                <a:cs typeface="Arial"/>
              </a:rPr>
              <a:t>Communication and materials for both existing and new staff and students </a:t>
            </a:r>
          </a:p>
          <a:p>
            <a:pPr marL="285750" indent="-285750">
              <a:lnSpc>
                <a:spcPct val="150000"/>
              </a:lnSpc>
              <a:buFont typeface="Arial" panose="020B0604020202020204" pitchFamily="34" charset="0"/>
              <a:buChar char="•"/>
            </a:pPr>
            <a:r>
              <a:rPr lang="en-GB" b="1" dirty="0">
                <a:solidFill>
                  <a:srgbClr val="0F2235"/>
                </a:solidFill>
                <a:latin typeface="Arial"/>
                <a:cs typeface="Arial"/>
              </a:rPr>
              <a:t>Ongoing awareness-raising campaigns </a:t>
            </a:r>
          </a:p>
          <a:p>
            <a:pPr marL="285750" indent="-285750">
              <a:lnSpc>
                <a:spcPct val="150000"/>
              </a:lnSpc>
              <a:buFont typeface="Arial" panose="020B0604020202020204" pitchFamily="34" charset="0"/>
              <a:buChar char="•"/>
            </a:pPr>
            <a:r>
              <a:rPr lang="en-GB" b="1" dirty="0">
                <a:solidFill>
                  <a:srgbClr val="0F2235"/>
                </a:solidFill>
                <a:latin typeface="Arial"/>
                <a:cs typeface="Arial"/>
              </a:rPr>
              <a:t>Improving features and knowledge</a:t>
            </a:r>
            <a:endParaRPr lang="en-GB" dirty="0">
              <a:solidFill>
                <a:srgbClr val="0F2235"/>
              </a:solidFill>
              <a:latin typeface="Arial"/>
              <a:cs typeface="Arial"/>
            </a:endParaRPr>
          </a:p>
          <a:p>
            <a:pPr marL="285750" indent="-285750">
              <a:lnSpc>
                <a:spcPct val="150000"/>
              </a:lnSpc>
              <a:buFont typeface="Arial" panose="020B0604020202020204" pitchFamily="34" charset="0"/>
              <a:buChar char="•"/>
            </a:pPr>
            <a:r>
              <a:rPr lang="en-GB" b="1" dirty="0">
                <a:solidFill>
                  <a:srgbClr val="0F2235"/>
                </a:solidFill>
                <a:latin typeface="Arial"/>
                <a:cs typeface="Arial"/>
              </a:rPr>
              <a:t>Training and empowerment of bystanders</a:t>
            </a:r>
          </a:p>
          <a:p>
            <a:pPr marL="285750" indent="-285750">
              <a:lnSpc>
                <a:spcPct val="150000"/>
              </a:lnSpc>
              <a:buFont typeface="Arial" panose="020B0604020202020204" pitchFamily="34" charset="0"/>
              <a:buChar char="•"/>
            </a:pPr>
            <a:r>
              <a:rPr lang="en-GB" b="1" dirty="0">
                <a:solidFill>
                  <a:srgbClr val="0F2235"/>
                </a:solidFill>
                <a:latin typeface="Arial"/>
                <a:cs typeface="Arial"/>
              </a:rPr>
              <a:t>Integration of issues related to gender-based violence in teaching and research </a:t>
            </a:r>
            <a:endParaRPr lang="en-GB" dirty="0">
              <a:solidFill>
                <a:srgbClr val="0F2235"/>
              </a:solidFill>
              <a:latin typeface="Arial"/>
              <a:cs typeface="Arial"/>
            </a:endParaRPr>
          </a:p>
        </p:txBody>
      </p:sp>
    </p:spTree>
    <p:extLst>
      <p:ext uri="{BB962C8B-B14F-4D97-AF65-F5344CB8AC3E}">
        <p14:creationId xmlns:p14="http://schemas.microsoft.com/office/powerpoint/2010/main" val="4056782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1DEA4DF-C02F-8D4D-EA1D-4267F44B60CC}"/>
              </a:ext>
            </a:extLst>
          </p:cNvPr>
          <p:cNvSpPr>
            <a:spLocks noGrp="1"/>
          </p:cNvSpPr>
          <p:nvPr>
            <p:ph type="title"/>
          </p:nvPr>
        </p:nvSpPr>
        <p:spPr/>
        <p:txBody>
          <a:bodyPr/>
          <a:lstStyle/>
          <a:p>
            <a:r>
              <a:rPr lang="en-US" b="1">
                <a:latin typeface="Arial"/>
                <a:cs typeface="Arial"/>
              </a:rPr>
              <a:t>Tips &amp; Hints for Prevention</a:t>
            </a:r>
          </a:p>
        </p:txBody>
      </p:sp>
      <p:sp>
        <p:nvSpPr>
          <p:cNvPr id="5" name="Shape 2553">
            <a:extLst>
              <a:ext uri="{FF2B5EF4-FFF2-40B4-BE49-F238E27FC236}">
                <a16:creationId xmlns:a16="http://schemas.microsoft.com/office/drawing/2014/main" id="{19DF69EA-3C49-4818-BF69-69D4D481418C}"/>
              </a:ext>
            </a:extLst>
          </p:cNvPr>
          <p:cNvSpPr/>
          <p:nvPr/>
        </p:nvSpPr>
        <p:spPr>
          <a:xfrm>
            <a:off x="557577" y="2134818"/>
            <a:ext cx="484352" cy="484525"/>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6" name="TextBox 5">
            <a:extLst>
              <a:ext uri="{FF2B5EF4-FFF2-40B4-BE49-F238E27FC236}">
                <a16:creationId xmlns:a16="http://schemas.microsoft.com/office/drawing/2014/main" id="{962B7B06-6497-A1C6-E316-F70D53AF2FB0}"/>
              </a:ext>
            </a:extLst>
          </p:cNvPr>
          <p:cNvSpPr txBox="1"/>
          <p:nvPr/>
        </p:nvSpPr>
        <p:spPr>
          <a:xfrm>
            <a:off x="1208617" y="2192414"/>
            <a:ext cx="4254500" cy="369332"/>
          </a:xfrm>
          <a:prstGeom prst="rect">
            <a:avLst/>
          </a:prstGeom>
          <a:noFill/>
        </p:spPr>
        <p:txBody>
          <a:bodyPr wrap="square" lIns="91440" tIns="45720" rIns="91440" bIns="45720" rtlCol="0" anchor="t">
            <a:spAutoFit/>
          </a:bodyPr>
          <a:lstStyle/>
          <a:p>
            <a:r>
              <a:rPr lang="en-GB" dirty="0">
                <a:solidFill>
                  <a:srgbClr val="0F2235"/>
                </a:solidFill>
                <a:latin typeface="Arial"/>
                <a:cs typeface="Arial"/>
              </a:rPr>
              <a:t>Engage communication departments.</a:t>
            </a:r>
            <a:endParaRPr lang="en-US">
              <a:solidFill>
                <a:srgbClr val="0F2235"/>
              </a:solidFill>
              <a:latin typeface="Arial"/>
              <a:cs typeface="Arial"/>
            </a:endParaRPr>
          </a:p>
        </p:txBody>
      </p:sp>
      <p:sp>
        <p:nvSpPr>
          <p:cNvPr id="7" name="TextBox 6">
            <a:extLst>
              <a:ext uri="{FF2B5EF4-FFF2-40B4-BE49-F238E27FC236}">
                <a16:creationId xmlns:a16="http://schemas.microsoft.com/office/drawing/2014/main" id="{0865000B-AA05-369D-30AA-C14B38BDE344}"/>
              </a:ext>
            </a:extLst>
          </p:cNvPr>
          <p:cNvSpPr txBox="1"/>
          <p:nvPr/>
        </p:nvSpPr>
        <p:spPr>
          <a:xfrm>
            <a:off x="1208617" y="2963333"/>
            <a:ext cx="4254500" cy="646331"/>
          </a:xfrm>
          <a:prstGeom prst="rect">
            <a:avLst/>
          </a:prstGeom>
          <a:noFill/>
        </p:spPr>
        <p:txBody>
          <a:bodyPr wrap="square" lIns="91440" tIns="45720" rIns="91440" bIns="45720" rtlCol="0" anchor="t">
            <a:spAutoFit/>
          </a:bodyPr>
          <a:lstStyle/>
          <a:p>
            <a:r>
              <a:rPr lang="en-GB">
                <a:solidFill>
                  <a:srgbClr val="0F2235"/>
                </a:solidFill>
                <a:latin typeface="Arial"/>
                <a:cs typeface="Arial"/>
              </a:rPr>
              <a:t>Reach broad audience using multiple channels.</a:t>
            </a:r>
            <a:endParaRPr lang="en-US">
              <a:solidFill>
                <a:srgbClr val="0F2235"/>
              </a:solidFill>
              <a:latin typeface="Arial"/>
              <a:cs typeface="Arial"/>
            </a:endParaRPr>
          </a:p>
        </p:txBody>
      </p:sp>
      <p:sp>
        <p:nvSpPr>
          <p:cNvPr id="8" name="TextBox 7">
            <a:extLst>
              <a:ext uri="{FF2B5EF4-FFF2-40B4-BE49-F238E27FC236}">
                <a16:creationId xmlns:a16="http://schemas.microsoft.com/office/drawing/2014/main" id="{CB657D26-1CB6-1B83-57DE-7B941350A50E}"/>
              </a:ext>
            </a:extLst>
          </p:cNvPr>
          <p:cNvSpPr txBox="1"/>
          <p:nvPr/>
        </p:nvSpPr>
        <p:spPr>
          <a:xfrm>
            <a:off x="1208617" y="4011251"/>
            <a:ext cx="4254500" cy="1200329"/>
          </a:xfrm>
          <a:prstGeom prst="rect">
            <a:avLst/>
          </a:prstGeom>
          <a:noFill/>
        </p:spPr>
        <p:txBody>
          <a:bodyPr wrap="square" lIns="91440" tIns="45720" rIns="91440" bIns="45720" rtlCol="0" anchor="t">
            <a:spAutoFit/>
          </a:bodyPr>
          <a:lstStyle/>
          <a:p>
            <a:r>
              <a:rPr lang="en-GB">
                <a:solidFill>
                  <a:srgbClr val="0F2235"/>
                </a:solidFill>
                <a:latin typeface="Arial"/>
                <a:cs typeface="Arial"/>
              </a:rPr>
              <a:t>Ensure that institutional services, policies, codes of conducts, procedures and sanctions are well communicated &amp; hold perpetrators accountable.</a:t>
            </a:r>
            <a:endParaRPr lang="en-US">
              <a:solidFill>
                <a:srgbClr val="0F2235"/>
              </a:solidFill>
              <a:latin typeface="Arial"/>
              <a:cs typeface="Arial"/>
            </a:endParaRPr>
          </a:p>
        </p:txBody>
      </p:sp>
      <p:sp>
        <p:nvSpPr>
          <p:cNvPr id="9" name="Freeform 147">
            <a:extLst>
              <a:ext uri="{FF2B5EF4-FFF2-40B4-BE49-F238E27FC236}">
                <a16:creationId xmlns:a16="http://schemas.microsoft.com/office/drawing/2014/main" id="{0D6AC1B5-7847-1697-84BB-D55E94FBB784}"/>
              </a:ext>
            </a:extLst>
          </p:cNvPr>
          <p:cNvSpPr>
            <a:spLocks noEditPoints="1"/>
          </p:cNvSpPr>
          <p:nvPr/>
        </p:nvSpPr>
        <p:spPr bwMode="auto">
          <a:xfrm>
            <a:off x="582977" y="4119058"/>
            <a:ext cx="420769" cy="380975"/>
          </a:xfrm>
          <a:custGeom>
            <a:avLst/>
            <a:gdLst>
              <a:gd name="T0" fmla="*/ 69 w 69"/>
              <a:gd name="T1" fmla="*/ 40 h 55"/>
              <a:gd name="T2" fmla="*/ 53 w 69"/>
              <a:gd name="T3" fmla="*/ 1 h 55"/>
              <a:gd name="T4" fmla="*/ 52 w 69"/>
              <a:gd name="T5" fmla="*/ 0 h 55"/>
              <a:gd name="T6" fmla="*/ 51 w 69"/>
              <a:gd name="T7" fmla="*/ 0 h 55"/>
              <a:gd name="T8" fmla="*/ 7 w 69"/>
              <a:gd name="T9" fmla="*/ 33 h 55"/>
              <a:gd name="T10" fmla="*/ 1 w 69"/>
              <a:gd name="T11" fmla="*/ 34 h 55"/>
              <a:gd name="T12" fmla="*/ 0 w 69"/>
              <a:gd name="T13" fmla="*/ 35 h 55"/>
              <a:gd name="T14" fmla="*/ 0 w 69"/>
              <a:gd name="T15" fmla="*/ 36 h 55"/>
              <a:gd name="T16" fmla="*/ 6 w 69"/>
              <a:gd name="T17" fmla="*/ 51 h 55"/>
              <a:gd name="T18" fmla="*/ 7 w 69"/>
              <a:gd name="T19" fmla="*/ 52 h 55"/>
              <a:gd name="T20" fmla="*/ 8 w 69"/>
              <a:gd name="T21" fmla="*/ 51 h 55"/>
              <a:gd name="T22" fmla="*/ 12 w 69"/>
              <a:gd name="T23" fmla="*/ 48 h 55"/>
              <a:gd name="T24" fmla="*/ 13 w 69"/>
              <a:gd name="T25" fmla="*/ 48 h 55"/>
              <a:gd name="T26" fmla="*/ 13 w 69"/>
              <a:gd name="T27" fmla="*/ 48 h 55"/>
              <a:gd name="T28" fmla="*/ 22 w 69"/>
              <a:gd name="T29" fmla="*/ 47 h 55"/>
              <a:gd name="T30" fmla="*/ 22 w 69"/>
              <a:gd name="T31" fmla="*/ 47 h 55"/>
              <a:gd name="T32" fmla="*/ 29 w 69"/>
              <a:gd name="T33" fmla="*/ 54 h 55"/>
              <a:gd name="T34" fmla="*/ 39 w 69"/>
              <a:gd name="T35" fmla="*/ 54 h 55"/>
              <a:gd name="T36" fmla="*/ 47 w 69"/>
              <a:gd name="T37" fmla="*/ 44 h 55"/>
              <a:gd name="T38" fmla="*/ 68 w 69"/>
              <a:gd name="T39" fmla="*/ 42 h 55"/>
              <a:gd name="T40" fmla="*/ 68 w 69"/>
              <a:gd name="T41" fmla="*/ 42 h 55"/>
              <a:gd name="T42" fmla="*/ 69 w 69"/>
              <a:gd name="T43" fmla="*/ 41 h 55"/>
              <a:gd name="T44" fmla="*/ 69 w 69"/>
              <a:gd name="T45" fmla="*/ 40 h 55"/>
              <a:gd name="T46" fmla="*/ 8 w 69"/>
              <a:gd name="T47" fmla="*/ 48 h 55"/>
              <a:gd name="T48" fmla="*/ 3 w 69"/>
              <a:gd name="T49" fmla="*/ 37 h 55"/>
              <a:gd name="T50" fmla="*/ 7 w 69"/>
              <a:gd name="T51" fmla="*/ 37 h 55"/>
              <a:gd name="T52" fmla="*/ 10 w 69"/>
              <a:gd name="T53" fmla="*/ 46 h 55"/>
              <a:gd name="T54" fmla="*/ 8 w 69"/>
              <a:gd name="T55" fmla="*/ 48 h 55"/>
              <a:gd name="T56" fmla="*/ 37 w 69"/>
              <a:gd name="T57" fmla="*/ 51 h 55"/>
              <a:gd name="T58" fmla="*/ 25 w 69"/>
              <a:gd name="T59" fmla="*/ 46 h 55"/>
              <a:gd name="T60" fmla="*/ 43 w 69"/>
              <a:gd name="T61" fmla="*/ 45 h 55"/>
              <a:gd name="T62" fmla="*/ 37 w 69"/>
              <a:gd name="T63" fmla="*/ 51 h 55"/>
              <a:gd name="T64" fmla="*/ 45 w 69"/>
              <a:gd name="T65" fmla="*/ 41 h 55"/>
              <a:gd name="T66" fmla="*/ 45 w 69"/>
              <a:gd name="T67" fmla="*/ 41 h 55"/>
              <a:gd name="T68" fmla="*/ 13 w 69"/>
              <a:gd name="T69" fmla="*/ 45 h 55"/>
              <a:gd name="T70" fmla="*/ 9 w 69"/>
              <a:gd name="T71" fmla="*/ 35 h 55"/>
              <a:gd name="T72" fmla="*/ 34 w 69"/>
              <a:gd name="T73" fmla="*/ 17 h 55"/>
              <a:gd name="T74" fmla="*/ 34 w 69"/>
              <a:gd name="T75" fmla="*/ 17 h 55"/>
              <a:gd name="T76" fmla="*/ 38 w 69"/>
              <a:gd name="T77" fmla="*/ 27 h 55"/>
              <a:gd name="T78" fmla="*/ 40 w 69"/>
              <a:gd name="T79" fmla="*/ 28 h 55"/>
              <a:gd name="T80" fmla="*/ 41 w 69"/>
              <a:gd name="T81" fmla="*/ 26 h 55"/>
              <a:gd name="T82" fmla="*/ 37 w 69"/>
              <a:gd name="T83" fmla="*/ 16 h 55"/>
              <a:gd name="T84" fmla="*/ 36 w 69"/>
              <a:gd name="T85" fmla="*/ 15 h 55"/>
              <a:gd name="T86" fmla="*/ 40 w 69"/>
              <a:gd name="T87" fmla="*/ 12 h 55"/>
              <a:gd name="T88" fmla="*/ 47 w 69"/>
              <a:gd name="T89" fmla="*/ 31 h 55"/>
              <a:gd name="T90" fmla="*/ 49 w 69"/>
              <a:gd name="T91" fmla="*/ 32 h 55"/>
              <a:gd name="T92" fmla="*/ 50 w 69"/>
              <a:gd name="T93" fmla="*/ 30 h 55"/>
              <a:gd name="T94" fmla="*/ 43 w 69"/>
              <a:gd name="T95" fmla="*/ 11 h 55"/>
              <a:gd name="T96" fmla="*/ 42 w 69"/>
              <a:gd name="T97" fmla="*/ 11 h 55"/>
              <a:gd name="T98" fmla="*/ 46 w 69"/>
              <a:gd name="T99" fmla="*/ 8 h 55"/>
              <a:gd name="T100" fmla="*/ 59 w 69"/>
              <a:gd name="T101" fmla="*/ 40 h 55"/>
              <a:gd name="T102" fmla="*/ 45 w 69"/>
              <a:gd name="T103" fmla="*/ 41 h 55"/>
              <a:gd name="T104" fmla="*/ 62 w 69"/>
              <a:gd name="T105" fmla="*/ 40 h 55"/>
              <a:gd name="T106" fmla="*/ 49 w 69"/>
              <a:gd name="T107" fmla="*/ 6 h 55"/>
              <a:gd name="T108" fmla="*/ 51 w 69"/>
              <a:gd name="T109" fmla="*/ 4 h 55"/>
              <a:gd name="T110" fmla="*/ 65 w 69"/>
              <a:gd name="T111" fmla="*/ 39 h 55"/>
              <a:gd name="T112" fmla="*/ 62 w 69"/>
              <a:gd name="T113"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 h="55">
                <a:moveTo>
                  <a:pt x="69" y="40"/>
                </a:moveTo>
                <a:cubicBezTo>
                  <a:pt x="53" y="1"/>
                  <a:pt x="53" y="1"/>
                  <a:pt x="53" y="1"/>
                </a:cubicBezTo>
                <a:cubicBezTo>
                  <a:pt x="53" y="0"/>
                  <a:pt x="53" y="0"/>
                  <a:pt x="52" y="0"/>
                </a:cubicBezTo>
                <a:cubicBezTo>
                  <a:pt x="52" y="0"/>
                  <a:pt x="51" y="0"/>
                  <a:pt x="51" y="0"/>
                </a:cubicBezTo>
                <a:cubicBezTo>
                  <a:pt x="7" y="33"/>
                  <a:pt x="7" y="33"/>
                  <a:pt x="7" y="33"/>
                </a:cubicBezTo>
                <a:cubicBezTo>
                  <a:pt x="1" y="34"/>
                  <a:pt x="1" y="34"/>
                  <a:pt x="1" y="34"/>
                </a:cubicBezTo>
                <a:cubicBezTo>
                  <a:pt x="1" y="34"/>
                  <a:pt x="0" y="34"/>
                  <a:pt x="0" y="35"/>
                </a:cubicBezTo>
                <a:cubicBezTo>
                  <a:pt x="0" y="35"/>
                  <a:pt x="0" y="36"/>
                  <a:pt x="0" y="36"/>
                </a:cubicBezTo>
                <a:cubicBezTo>
                  <a:pt x="6" y="51"/>
                  <a:pt x="6" y="51"/>
                  <a:pt x="6" y="51"/>
                </a:cubicBezTo>
                <a:cubicBezTo>
                  <a:pt x="6" y="51"/>
                  <a:pt x="6" y="52"/>
                  <a:pt x="7" y="52"/>
                </a:cubicBezTo>
                <a:cubicBezTo>
                  <a:pt x="7" y="52"/>
                  <a:pt x="8" y="52"/>
                  <a:pt x="8" y="51"/>
                </a:cubicBezTo>
                <a:cubicBezTo>
                  <a:pt x="12" y="48"/>
                  <a:pt x="12" y="48"/>
                  <a:pt x="12" y="48"/>
                </a:cubicBezTo>
                <a:cubicBezTo>
                  <a:pt x="12" y="48"/>
                  <a:pt x="13" y="48"/>
                  <a:pt x="13" y="48"/>
                </a:cubicBezTo>
                <a:cubicBezTo>
                  <a:pt x="13" y="48"/>
                  <a:pt x="13" y="48"/>
                  <a:pt x="13" y="48"/>
                </a:cubicBezTo>
                <a:cubicBezTo>
                  <a:pt x="22" y="47"/>
                  <a:pt x="22" y="47"/>
                  <a:pt x="22" y="47"/>
                </a:cubicBezTo>
                <a:cubicBezTo>
                  <a:pt x="22" y="47"/>
                  <a:pt x="22" y="47"/>
                  <a:pt x="22" y="47"/>
                </a:cubicBezTo>
                <a:cubicBezTo>
                  <a:pt x="23" y="50"/>
                  <a:pt x="26" y="52"/>
                  <a:pt x="29" y="54"/>
                </a:cubicBezTo>
                <a:cubicBezTo>
                  <a:pt x="32" y="55"/>
                  <a:pt x="35" y="55"/>
                  <a:pt x="39" y="54"/>
                </a:cubicBezTo>
                <a:cubicBezTo>
                  <a:pt x="43" y="52"/>
                  <a:pt x="46" y="49"/>
                  <a:pt x="47" y="44"/>
                </a:cubicBezTo>
                <a:cubicBezTo>
                  <a:pt x="68" y="42"/>
                  <a:pt x="68" y="42"/>
                  <a:pt x="68" y="42"/>
                </a:cubicBezTo>
                <a:cubicBezTo>
                  <a:pt x="68" y="42"/>
                  <a:pt x="68" y="42"/>
                  <a:pt x="68" y="42"/>
                </a:cubicBezTo>
                <a:cubicBezTo>
                  <a:pt x="69" y="42"/>
                  <a:pt x="69" y="42"/>
                  <a:pt x="69" y="41"/>
                </a:cubicBezTo>
                <a:cubicBezTo>
                  <a:pt x="69" y="41"/>
                  <a:pt x="69" y="40"/>
                  <a:pt x="69" y="40"/>
                </a:cubicBezTo>
                <a:close/>
                <a:moveTo>
                  <a:pt x="8" y="48"/>
                </a:moveTo>
                <a:cubicBezTo>
                  <a:pt x="3" y="37"/>
                  <a:pt x="3" y="37"/>
                  <a:pt x="3" y="37"/>
                </a:cubicBezTo>
                <a:cubicBezTo>
                  <a:pt x="7" y="37"/>
                  <a:pt x="7" y="37"/>
                  <a:pt x="7" y="37"/>
                </a:cubicBezTo>
                <a:cubicBezTo>
                  <a:pt x="10" y="46"/>
                  <a:pt x="10" y="46"/>
                  <a:pt x="10" y="46"/>
                </a:cubicBezTo>
                <a:lnTo>
                  <a:pt x="8" y="48"/>
                </a:lnTo>
                <a:close/>
                <a:moveTo>
                  <a:pt x="37" y="51"/>
                </a:moveTo>
                <a:cubicBezTo>
                  <a:pt x="33" y="53"/>
                  <a:pt x="27" y="51"/>
                  <a:pt x="25" y="46"/>
                </a:cubicBezTo>
                <a:cubicBezTo>
                  <a:pt x="43" y="45"/>
                  <a:pt x="43" y="45"/>
                  <a:pt x="43" y="45"/>
                </a:cubicBezTo>
                <a:cubicBezTo>
                  <a:pt x="42" y="47"/>
                  <a:pt x="40" y="50"/>
                  <a:pt x="37" y="51"/>
                </a:cubicBezTo>
                <a:close/>
                <a:moveTo>
                  <a:pt x="45" y="41"/>
                </a:moveTo>
                <a:cubicBezTo>
                  <a:pt x="45" y="41"/>
                  <a:pt x="45" y="41"/>
                  <a:pt x="45" y="41"/>
                </a:cubicBezTo>
                <a:cubicBezTo>
                  <a:pt x="13" y="45"/>
                  <a:pt x="13" y="45"/>
                  <a:pt x="13" y="45"/>
                </a:cubicBezTo>
                <a:cubicBezTo>
                  <a:pt x="9" y="35"/>
                  <a:pt x="9" y="35"/>
                  <a:pt x="9" y="35"/>
                </a:cubicBezTo>
                <a:cubicBezTo>
                  <a:pt x="34" y="17"/>
                  <a:pt x="34" y="17"/>
                  <a:pt x="34" y="17"/>
                </a:cubicBezTo>
                <a:cubicBezTo>
                  <a:pt x="34" y="17"/>
                  <a:pt x="34" y="17"/>
                  <a:pt x="34" y="17"/>
                </a:cubicBezTo>
                <a:cubicBezTo>
                  <a:pt x="38" y="27"/>
                  <a:pt x="38" y="27"/>
                  <a:pt x="38" y="27"/>
                </a:cubicBezTo>
                <a:cubicBezTo>
                  <a:pt x="38" y="28"/>
                  <a:pt x="39" y="28"/>
                  <a:pt x="40" y="28"/>
                </a:cubicBezTo>
                <a:cubicBezTo>
                  <a:pt x="41" y="27"/>
                  <a:pt x="41" y="26"/>
                  <a:pt x="41" y="26"/>
                </a:cubicBezTo>
                <a:cubicBezTo>
                  <a:pt x="37" y="16"/>
                  <a:pt x="37" y="16"/>
                  <a:pt x="37" y="16"/>
                </a:cubicBezTo>
                <a:cubicBezTo>
                  <a:pt x="37" y="16"/>
                  <a:pt x="37" y="15"/>
                  <a:pt x="36" y="15"/>
                </a:cubicBezTo>
                <a:cubicBezTo>
                  <a:pt x="40" y="12"/>
                  <a:pt x="40" y="12"/>
                  <a:pt x="40" y="12"/>
                </a:cubicBezTo>
                <a:cubicBezTo>
                  <a:pt x="47" y="31"/>
                  <a:pt x="47" y="31"/>
                  <a:pt x="47" y="31"/>
                </a:cubicBezTo>
                <a:cubicBezTo>
                  <a:pt x="48" y="32"/>
                  <a:pt x="49" y="32"/>
                  <a:pt x="49" y="32"/>
                </a:cubicBezTo>
                <a:cubicBezTo>
                  <a:pt x="50" y="32"/>
                  <a:pt x="51" y="31"/>
                  <a:pt x="50" y="30"/>
                </a:cubicBezTo>
                <a:cubicBezTo>
                  <a:pt x="43" y="11"/>
                  <a:pt x="43" y="11"/>
                  <a:pt x="43" y="11"/>
                </a:cubicBezTo>
                <a:cubicBezTo>
                  <a:pt x="43" y="11"/>
                  <a:pt x="42" y="11"/>
                  <a:pt x="42" y="11"/>
                </a:cubicBezTo>
                <a:cubicBezTo>
                  <a:pt x="46" y="8"/>
                  <a:pt x="46" y="8"/>
                  <a:pt x="46" y="8"/>
                </a:cubicBezTo>
                <a:cubicBezTo>
                  <a:pt x="59" y="40"/>
                  <a:pt x="59" y="40"/>
                  <a:pt x="59" y="40"/>
                </a:cubicBezTo>
                <a:lnTo>
                  <a:pt x="45" y="41"/>
                </a:lnTo>
                <a:close/>
                <a:moveTo>
                  <a:pt x="62" y="40"/>
                </a:moveTo>
                <a:cubicBezTo>
                  <a:pt x="49" y="6"/>
                  <a:pt x="49" y="6"/>
                  <a:pt x="49" y="6"/>
                </a:cubicBezTo>
                <a:cubicBezTo>
                  <a:pt x="51" y="4"/>
                  <a:pt x="51" y="4"/>
                  <a:pt x="51" y="4"/>
                </a:cubicBezTo>
                <a:cubicBezTo>
                  <a:pt x="65" y="39"/>
                  <a:pt x="65" y="39"/>
                  <a:pt x="65" y="39"/>
                </a:cubicBezTo>
                <a:lnTo>
                  <a:pt x="62" y="40"/>
                </a:lnTo>
                <a:close/>
              </a:path>
            </a:pathLst>
          </a:custGeom>
          <a:solidFill>
            <a:srgbClr val="5792CE"/>
          </a:solidFill>
          <a:ln>
            <a:noFill/>
          </a:ln>
        </p:spPr>
        <p:txBody>
          <a:bodyPr vert="horz" wrap="square" lIns="91440" tIns="45720" rIns="91440" bIns="45720" numCol="1" anchor="t" anchorCtr="0" compatLnSpc="1">
            <a:prstTxWarp prst="textNoShape">
              <a:avLst/>
            </a:prstTxWarp>
          </a:bodyPr>
          <a:lstStyle/>
          <a:p>
            <a:endParaRPr lang="th-TH" dirty="0">
              <a:solidFill>
                <a:srgbClr val="0F2235"/>
              </a:solidFill>
              <a:latin typeface="Arial" panose="020B0604020202020204" pitchFamily="34" charset="0"/>
            </a:endParaRPr>
          </a:p>
        </p:txBody>
      </p:sp>
      <p:sp>
        <p:nvSpPr>
          <p:cNvPr id="10" name="Freeform 205">
            <a:extLst>
              <a:ext uri="{FF2B5EF4-FFF2-40B4-BE49-F238E27FC236}">
                <a16:creationId xmlns:a16="http://schemas.microsoft.com/office/drawing/2014/main" id="{F8DF973A-09A7-331C-5395-53BE409D8A1C}"/>
              </a:ext>
            </a:extLst>
          </p:cNvPr>
          <p:cNvSpPr>
            <a:spLocks noEditPoints="1"/>
          </p:cNvSpPr>
          <p:nvPr/>
        </p:nvSpPr>
        <p:spPr bwMode="auto">
          <a:xfrm>
            <a:off x="612116" y="3118946"/>
            <a:ext cx="362490" cy="335104"/>
          </a:xfrm>
          <a:custGeom>
            <a:avLst/>
            <a:gdLst>
              <a:gd name="T0" fmla="*/ 42 w 46"/>
              <a:gd name="T1" fmla="*/ 0 h 64"/>
              <a:gd name="T2" fmla="*/ 39 w 46"/>
              <a:gd name="T3" fmla="*/ 2 h 64"/>
              <a:gd name="T4" fmla="*/ 19 w 46"/>
              <a:gd name="T5" fmla="*/ 15 h 64"/>
              <a:gd name="T6" fmla="*/ 6 w 46"/>
              <a:gd name="T7" fmla="*/ 15 h 64"/>
              <a:gd name="T8" fmla="*/ 0 w 46"/>
              <a:gd name="T9" fmla="*/ 21 h 64"/>
              <a:gd name="T10" fmla="*/ 0 w 46"/>
              <a:gd name="T11" fmla="*/ 43 h 64"/>
              <a:gd name="T12" fmla="*/ 6 w 46"/>
              <a:gd name="T13" fmla="*/ 50 h 64"/>
              <a:gd name="T14" fmla="*/ 19 w 46"/>
              <a:gd name="T15" fmla="*/ 50 h 64"/>
              <a:gd name="T16" fmla="*/ 39 w 46"/>
              <a:gd name="T17" fmla="*/ 63 h 64"/>
              <a:gd name="T18" fmla="*/ 42 w 46"/>
              <a:gd name="T19" fmla="*/ 64 h 64"/>
              <a:gd name="T20" fmla="*/ 45 w 46"/>
              <a:gd name="T21" fmla="*/ 63 h 64"/>
              <a:gd name="T22" fmla="*/ 46 w 46"/>
              <a:gd name="T23" fmla="*/ 60 h 64"/>
              <a:gd name="T24" fmla="*/ 46 w 46"/>
              <a:gd name="T25" fmla="*/ 5 h 64"/>
              <a:gd name="T26" fmla="*/ 42 w 46"/>
              <a:gd name="T27" fmla="*/ 0 h 64"/>
              <a:gd name="T28" fmla="*/ 18 w 46"/>
              <a:gd name="T29" fmla="*/ 46 h 64"/>
              <a:gd name="T30" fmla="*/ 6 w 46"/>
              <a:gd name="T31" fmla="*/ 46 h 64"/>
              <a:gd name="T32" fmla="*/ 3 w 46"/>
              <a:gd name="T33" fmla="*/ 43 h 64"/>
              <a:gd name="T34" fmla="*/ 3 w 46"/>
              <a:gd name="T35" fmla="*/ 21 h 64"/>
              <a:gd name="T36" fmla="*/ 6 w 46"/>
              <a:gd name="T37" fmla="*/ 19 h 64"/>
              <a:gd name="T38" fmla="*/ 18 w 46"/>
              <a:gd name="T39" fmla="*/ 19 h 64"/>
              <a:gd name="T40" fmla="*/ 18 w 46"/>
              <a:gd name="T41" fmla="*/ 46 h 64"/>
              <a:gd name="T42" fmla="*/ 42 w 46"/>
              <a:gd name="T43" fmla="*/ 60 h 64"/>
              <a:gd name="T44" fmla="*/ 42 w 46"/>
              <a:gd name="T45" fmla="*/ 60 h 64"/>
              <a:gd name="T46" fmla="*/ 41 w 46"/>
              <a:gd name="T47" fmla="*/ 60 h 64"/>
              <a:gd name="T48" fmla="*/ 41 w 46"/>
              <a:gd name="T49" fmla="*/ 60 h 64"/>
              <a:gd name="T50" fmla="*/ 22 w 46"/>
              <a:gd name="T51" fmla="*/ 47 h 64"/>
              <a:gd name="T52" fmla="*/ 22 w 46"/>
              <a:gd name="T53" fmla="*/ 18 h 64"/>
              <a:gd name="T54" fmla="*/ 29 w 46"/>
              <a:gd name="T55" fmla="*/ 13 h 64"/>
              <a:gd name="T56" fmla="*/ 29 w 46"/>
              <a:gd name="T57" fmla="*/ 32 h 64"/>
              <a:gd name="T58" fmla="*/ 30 w 46"/>
              <a:gd name="T59" fmla="*/ 34 h 64"/>
              <a:gd name="T60" fmla="*/ 32 w 46"/>
              <a:gd name="T61" fmla="*/ 32 h 64"/>
              <a:gd name="T62" fmla="*/ 32 w 46"/>
              <a:gd name="T63" fmla="*/ 12 h 64"/>
              <a:gd name="T64" fmla="*/ 32 w 46"/>
              <a:gd name="T65" fmla="*/ 11 h 64"/>
              <a:gd name="T66" fmla="*/ 41 w 46"/>
              <a:gd name="T67" fmla="*/ 5 h 64"/>
              <a:gd name="T68" fmla="*/ 41 w 46"/>
              <a:gd name="T69" fmla="*/ 5 h 64"/>
              <a:gd name="T70" fmla="*/ 42 w 46"/>
              <a:gd name="T71" fmla="*/ 4 h 64"/>
              <a:gd name="T72" fmla="*/ 42 w 46"/>
              <a:gd name="T73" fmla="*/ 5 h 64"/>
              <a:gd name="T74" fmla="*/ 42 w 46"/>
              <a:gd name="T75"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64">
                <a:moveTo>
                  <a:pt x="42" y="0"/>
                </a:moveTo>
                <a:cubicBezTo>
                  <a:pt x="41" y="0"/>
                  <a:pt x="40" y="1"/>
                  <a:pt x="39" y="2"/>
                </a:cubicBezTo>
                <a:cubicBezTo>
                  <a:pt x="19" y="15"/>
                  <a:pt x="19" y="15"/>
                  <a:pt x="19" y="15"/>
                </a:cubicBezTo>
                <a:cubicBezTo>
                  <a:pt x="6" y="15"/>
                  <a:pt x="6" y="15"/>
                  <a:pt x="6" y="15"/>
                </a:cubicBezTo>
                <a:cubicBezTo>
                  <a:pt x="3" y="15"/>
                  <a:pt x="0" y="18"/>
                  <a:pt x="0" y="21"/>
                </a:cubicBezTo>
                <a:cubicBezTo>
                  <a:pt x="0" y="43"/>
                  <a:pt x="0" y="43"/>
                  <a:pt x="0" y="43"/>
                </a:cubicBezTo>
                <a:cubicBezTo>
                  <a:pt x="0" y="47"/>
                  <a:pt x="3" y="50"/>
                  <a:pt x="6" y="50"/>
                </a:cubicBezTo>
                <a:cubicBezTo>
                  <a:pt x="19" y="50"/>
                  <a:pt x="19" y="50"/>
                  <a:pt x="19" y="50"/>
                </a:cubicBezTo>
                <a:cubicBezTo>
                  <a:pt x="39" y="63"/>
                  <a:pt x="39" y="63"/>
                  <a:pt x="39" y="63"/>
                </a:cubicBezTo>
                <a:cubicBezTo>
                  <a:pt x="40" y="64"/>
                  <a:pt x="41" y="64"/>
                  <a:pt x="42" y="64"/>
                </a:cubicBezTo>
                <a:cubicBezTo>
                  <a:pt x="43" y="64"/>
                  <a:pt x="44" y="64"/>
                  <a:pt x="45" y="63"/>
                </a:cubicBezTo>
                <a:cubicBezTo>
                  <a:pt x="45" y="62"/>
                  <a:pt x="46" y="61"/>
                  <a:pt x="46" y="60"/>
                </a:cubicBezTo>
                <a:cubicBezTo>
                  <a:pt x="46" y="5"/>
                  <a:pt x="46" y="5"/>
                  <a:pt x="46" y="5"/>
                </a:cubicBezTo>
                <a:cubicBezTo>
                  <a:pt x="46" y="2"/>
                  <a:pt x="44" y="0"/>
                  <a:pt x="42" y="0"/>
                </a:cubicBezTo>
                <a:close/>
                <a:moveTo>
                  <a:pt x="18" y="46"/>
                </a:moveTo>
                <a:cubicBezTo>
                  <a:pt x="6" y="46"/>
                  <a:pt x="6" y="46"/>
                  <a:pt x="6" y="46"/>
                </a:cubicBezTo>
                <a:cubicBezTo>
                  <a:pt x="5" y="46"/>
                  <a:pt x="3" y="45"/>
                  <a:pt x="3" y="43"/>
                </a:cubicBezTo>
                <a:cubicBezTo>
                  <a:pt x="3" y="21"/>
                  <a:pt x="3" y="21"/>
                  <a:pt x="3" y="21"/>
                </a:cubicBezTo>
                <a:cubicBezTo>
                  <a:pt x="3" y="20"/>
                  <a:pt x="5" y="19"/>
                  <a:pt x="6" y="19"/>
                </a:cubicBezTo>
                <a:cubicBezTo>
                  <a:pt x="18" y="19"/>
                  <a:pt x="18" y="19"/>
                  <a:pt x="18" y="19"/>
                </a:cubicBezTo>
                <a:lnTo>
                  <a:pt x="18" y="46"/>
                </a:lnTo>
                <a:close/>
                <a:moveTo>
                  <a:pt x="42" y="60"/>
                </a:moveTo>
                <a:cubicBezTo>
                  <a:pt x="42" y="60"/>
                  <a:pt x="42" y="60"/>
                  <a:pt x="42" y="60"/>
                </a:cubicBezTo>
                <a:cubicBezTo>
                  <a:pt x="42" y="60"/>
                  <a:pt x="41" y="60"/>
                  <a:pt x="41" y="60"/>
                </a:cubicBezTo>
                <a:cubicBezTo>
                  <a:pt x="41" y="60"/>
                  <a:pt x="41" y="60"/>
                  <a:pt x="41" y="60"/>
                </a:cubicBezTo>
                <a:cubicBezTo>
                  <a:pt x="22" y="47"/>
                  <a:pt x="22" y="47"/>
                  <a:pt x="22" y="47"/>
                </a:cubicBezTo>
                <a:cubicBezTo>
                  <a:pt x="22" y="18"/>
                  <a:pt x="22" y="18"/>
                  <a:pt x="22" y="18"/>
                </a:cubicBezTo>
                <a:cubicBezTo>
                  <a:pt x="29" y="13"/>
                  <a:pt x="29" y="13"/>
                  <a:pt x="29" y="13"/>
                </a:cubicBezTo>
                <a:cubicBezTo>
                  <a:pt x="29" y="32"/>
                  <a:pt x="29" y="32"/>
                  <a:pt x="29" y="32"/>
                </a:cubicBezTo>
                <a:cubicBezTo>
                  <a:pt x="29" y="33"/>
                  <a:pt x="29" y="34"/>
                  <a:pt x="30" y="34"/>
                </a:cubicBezTo>
                <a:cubicBezTo>
                  <a:pt x="31" y="34"/>
                  <a:pt x="32" y="33"/>
                  <a:pt x="32" y="32"/>
                </a:cubicBezTo>
                <a:cubicBezTo>
                  <a:pt x="32" y="12"/>
                  <a:pt x="32" y="12"/>
                  <a:pt x="32" y="12"/>
                </a:cubicBezTo>
                <a:cubicBezTo>
                  <a:pt x="32" y="12"/>
                  <a:pt x="32" y="11"/>
                  <a:pt x="32" y="11"/>
                </a:cubicBezTo>
                <a:cubicBezTo>
                  <a:pt x="41" y="5"/>
                  <a:pt x="41" y="5"/>
                  <a:pt x="41" y="5"/>
                </a:cubicBezTo>
                <a:cubicBezTo>
                  <a:pt x="41" y="5"/>
                  <a:pt x="41" y="5"/>
                  <a:pt x="41" y="5"/>
                </a:cubicBezTo>
                <a:cubicBezTo>
                  <a:pt x="41" y="4"/>
                  <a:pt x="42" y="4"/>
                  <a:pt x="42" y="4"/>
                </a:cubicBezTo>
                <a:cubicBezTo>
                  <a:pt x="42" y="4"/>
                  <a:pt x="42" y="5"/>
                  <a:pt x="42" y="5"/>
                </a:cubicBezTo>
                <a:lnTo>
                  <a:pt x="42" y="60"/>
                </a:lnTo>
                <a:close/>
              </a:path>
            </a:pathLst>
          </a:custGeom>
          <a:solidFill>
            <a:srgbClr val="5792CE"/>
          </a:solidFill>
          <a:ln>
            <a:noFill/>
          </a:ln>
        </p:spPr>
        <p:txBody>
          <a:bodyPr vert="horz" wrap="square" lIns="91440" tIns="45720" rIns="91440" bIns="45720" numCol="1" anchor="t" anchorCtr="0" compatLnSpc="1">
            <a:prstTxWarp prst="textNoShape">
              <a:avLst/>
            </a:prstTxWarp>
          </a:bodyPr>
          <a:lstStyle/>
          <a:p>
            <a:endParaRPr lang="th-TH" dirty="0">
              <a:solidFill>
                <a:srgbClr val="0F2235"/>
              </a:solidFill>
              <a:latin typeface="Arial" panose="020B0604020202020204" pitchFamily="34" charset="0"/>
            </a:endParaRPr>
          </a:p>
        </p:txBody>
      </p:sp>
      <p:sp>
        <p:nvSpPr>
          <p:cNvPr id="11" name="TextBox 10">
            <a:extLst>
              <a:ext uri="{FF2B5EF4-FFF2-40B4-BE49-F238E27FC236}">
                <a16:creationId xmlns:a16="http://schemas.microsoft.com/office/drawing/2014/main" id="{3C915F19-E673-AA9F-F88A-F935A743A284}"/>
              </a:ext>
            </a:extLst>
          </p:cNvPr>
          <p:cNvSpPr txBox="1"/>
          <p:nvPr/>
        </p:nvSpPr>
        <p:spPr>
          <a:xfrm>
            <a:off x="7126817" y="2134818"/>
            <a:ext cx="4254500" cy="646331"/>
          </a:xfrm>
          <a:prstGeom prst="rect">
            <a:avLst/>
          </a:prstGeom>
          <a:noFill/>
        </p:spPr>
        <p:txBody>
          <a:bodyPr wrap="square" lIns="91440" tIns="45720" rIns="91440" bIns="45720" rtlCol="0" anchor="t">
            <a:spAutoFit/>
          </a:bodyPr>
          <a:lstStyle/>
          <a:p>
            <a:r>
              <a:rPr lang="en-GB" dirty="0">
                <a:solidFill>
                  <a:srgbClr val="0F2235"/>
                </a:solidFill>
                <a:latin typeface="Arial"/>
                <a:cs typeface="Arial"/>
              </a:rPr>
              <a:t>Make all support lines, services and reporting procedures easily accessible.</a:t>
            </a:r>
            <a:endParaRPr lang="en-US">
              <a:solidFill>
                <a:srgbClr val="0F2235"/>
              </a:solidFill>
              <a:latin typeface="Arial"/>
              <a:cs typeface="Arial"/>
            </a:endParaRPr>
          </a:p>
        </p:txBody>
      </p:sp>
      <p:sp>
        <p:nvSpPr>
          <p:cNvPr id="12" name="TextBox 11">
            <a:extLst>
              <a:ext uri="{FF2B5EF4-FFF2-40B4-BE49-F238E27FC236}">
                <a16:creationId xmlns:a16="http://schemas.microsoft.com/office/drawing/2014/main" id="{40200A18-F5BD-A09D-3D18-29631190E9B7}"/>
              </a:ext>
            </a:extLst>
          </p:cNvPr>
          <p:cNvSpPr txBox="1"/>
          <p:nvPr/>
        </p:nvSpPr>
        <p:spPr>
          <a:xfrm>
            <a:off x="7126817" y="3176264"/>
            <a:ext cx="4724400" cy="923330"/>
          </a:xfrm>
          <a:prstGeom prst="rect">
            <a:avLst/>
          </a:prstGeom>
          <a:noFill/>
        </p:spPr>
        <p:txBody>
          <a:bodyPr wrap="square" lIns="91440" tIns="45720" rIns="91440" bIns="45720" rtlCol="0" anchor="t">
            <a:spAutoFit/>
          </a:bodyPr>
          <a:lstStyle/>
          <a:p>
            <a:r>
              <a:rPr lang="en-GB">
                <a:solidFill>
                  <a:srgbClr val="0F2235"/>
                </a:solidFill>
                <a:latin typeface="Arial"/>
                <a:cs typeface="Arial"/>
              </a:rPr>
              <a:t>Target newcomers (staff and students) and provide materials for the forms of gender-based violence, institutional policies etc.</a:t>
            </a:r>
            <a:endParaRPr lang="en-US">
              <a:solidFill>
                <a:srgbClr val="0F2235"/>
              </a:solidFill>
              <a:latin typeface="Arial"/>
              <a:cs typeface="Arial"/>
            </a:endParaRPr>
          </a:p>
        </p:txBody>
      </p:sp>
      <p:sp>
        <p:nvSpPr>
          <p:cNvPr id="13" name="TextBox 12">
            <a:extLst>
              <a:ext uri="{FF2B5EF4-FFF2-40B4-BE49-F238E27FC236}">
                <a16:creationId xmlns:a16="http://schemas.microsoft.com/office/drawing/2014/main" id="{F19D3D97-4E4A-8704-4875-5D4330010D98}"/>
              </a:ext>
            </a:extLst>
          </p:cNvPr>
          <p:cNvSpPr txBox="1"/>
          <p:nvPr/>
        </p:nvSpPr>
        <p:spPr>
          <a:xfrm>
            <a:off x="7126817" y="4533668"/>
            <a:ext cx="4940300" cy="923330"/>
          </a:xfrm>
          <a:prstGeom prst="rect">
            <a:avLst/>
          </a:prstGeom>
          <a:noFill/>
        </p:spPr>
        <p:txBody>
          <a:bodyPr wrap="square" lIns="91440" tIns="45720" rIns="91440" bIns="45720" rtlCol="0" anchor="t">
            <a:spAutoFit/>
          </a:bodyPr>
          <a:lstStyle/>
          <a:p>
            <a:r>
              <a:rPr lang="en-GB">
                <a:solidFill>
                  <a:srgbClr val="0F2235"/>
                </a:solidFill>
                <a:latin typeface="Arial"/>
                <a:cs typeface="Arial"/>
              </a:rPr>
              <a:t>Build a prevention working group, responsible for the design and implementation of practices and activities.</a:t>
            </a:r>
            <a:endParaRPr lang="en-US">
              <a:solidFill>
                <a:srgbClr val="0F2235"/>
              </a:solidFill>
              <a:latin typeface="Arial"/>
              <a:cs typeface="Arial"/>
            </a:endParaRPr>
          </a:p>
        </p:txBody>
      </p:sp>
      <p:sp>
        <p:nvSpPr>
          <p:cNvPr id="14" name="Freeform 224">
            <a:extLst>
              <a:ext uri="{FF2B5EF4-FFF2-40B4-BE49-F238E27FC236}">
                <a16:creationId xmlns:a16="http://schemas.microsoft.com/office/drawing/2014/main" id="{037C6E2A-A0E6-E8B3-C670-48E01BF90D04}"/>
              </a:ext>
            </a:extLst>
          </p:cNvPr>
          <p:cNvSpPr>
            <a:spLocks noEditPoints="1"/>
          </p:cNvSpPr>
          <p:nvPr/>
        </p:nvSpPr>
        <p:spPr bwMode="auto">
          <a:xfrm>
            <a:off x="6417162" y="4576074"/>
            <a:ext cx="455914" cy="419259"/>
          </a:xfrm>
          <a:custGeom>
            <a:avLst/>
            <a:gdLst>
              <a:gd name="T0" fmla="*/ 76 w 77"/>
              <a:gd name="T1" fmla="*/ 34 h 71"/>
              <a:gd name="T2" fmla="*/ 40 w 77"/>
              <a:gd name="T3" fmla="*/ 1 h 71"/>
              <a:gd name="T4" fmla="*/ 38 w 77"/>
              <a:gd name="T5" fmla="*/ 0 h 71"/>
              <a:gd name="T6" fmla="*/ 37 w 77"/>
              <a:gd name="T7" fmla="*/ 1 h 71"/>
              <a:gd name="T8" fmla="*/ 0 w 77"/>
              <a:gd name="T9" fmla="*/ 34 h 71"/>
              <a:gd name="T10" fmla="*/ 0 w 77"/>
              <a:gd name="T11" fmla="*/ 36 h 71"/>
              <a:gd name="T12" fmla="*/ 2 w 77"/>
              <a:gd name="T13" fmla="*/ 37 h 71"/>
              <a:gd name="T14" fmla="*/ 8 w 77"/>
              <a:gd name="T15" fmla="*/ 37 h 71"/>
              <a:gd name="T16" fmla="*/ 8 w 77"/>
              <a:gd name="T17" fmla="*/ 69 h 71"/>
              <a:gd name="T18" fmla="*/ 10 w 77"/>
              <a:gd name="T19" fmla="*/ 71 h 71"/>
              <a:gd name="T20" fmla="*/ 67 w 77"/>
              <a:gd name="T21" fmla="*/ 71 h 71"/>
              <a:gd name="T22" fmla="*/ 68 w 77"/>
              <a:gd name="T23" fmla="*/ 69 h 71"/>
              <a:gd name="T24" fmla="*/ 68 w 77"/>
              <a:gd name="T25" fmla="*/ 37 h 71"/>
              <a:gd name="T26" fmla="*/ 75 w 77"/>
              <a:gd name="T27" fmla="*/ 37 h 71"/>
              <a:gd name="T28" fmla="*/ 75 w 77"/>
              <a:gd name="T29" fmla="*/ 37 h 71"/>
              <a:gd name="T30" fmla="*/ 77 w 77"/>
              <a:gd name="T31" fmla="*/ 36 h 71"/>
              <a:gd name="T32" fmla="*/ 76 w 77"/>
              <a:gd name="T33" fmla="*/ 34 h 71"/>
              <a:gd name="T34" fmla="*/ 38 w 77"/>
              <a:gd name="T35" fmla="*/ 4 h 71"/>
              <a:gd name="T36" fmla="*/ 61 w 77"/>
              <a:gd name="T37" fmla="*/ 25 h 71"/>
              <a:gd name="T38" fmla="*/ 16 w 77"/>
              <a:gd name="T39" fmla="*/ 25 h 71"/>
              <a:gd name="T40" fmla="*/ 22 w 77"/>
              <a:gd name="T41" fmla="*/ 19 h 71"/>
              <a:gd name="T42" fmla="*/ 45 w 77"/>
              <a:gd name="T43" fmla="*/ 19 h 71"/>
              <a:gd name="T44" fmla="*/ 47 w 77"/>
              <a:gd name="T45" fmla="*/ 18 h 71"/>
              <a:gd name="T46" fmla="*/ 45 w 77"/>
              <a:gd name="T47" fmla="*/ 16 h 71"/>
              <a:gd name="T48" fmla="*/ 25 w 77"/>
              <a:gd name="T49" fmla="*/ 16 h 71"/>
              <a:gd name="T50" fmla="*/ 38 w 77"/>
              <a:gd name="T51" fmla="*/ 4 h 71"/>
              <a:gd name="T52" fmla="*/ 44 w 77"/>
              <a:gd name="T53" fmla="*/ 68 h 71"/>
              <a:gd name="T54" fmla="*/ 33 w 77"/>
              <a:gd name="T55" fmla="*/ 68 h 71"/>
              <a:gd name="T56" fmla="*/ 33 w 77"/>
              <a:gd name="T57" fmla="*/ 44 h 71"/>
              <a:gd name="T58" fmla="*/ 44 w 77"/>
              <a:gd name="T59" fmla="*/ 44 h 71"/>
              <a:gd name="T60" fmla="*/ 44 w 77"/>
              <a:gd name="T61" fmla="*/ 68 h 71"/>
              <a:gd name="T62" fmla="*/ 67 w 77"/>
              <a:gd name="T63" fmla="*/ 34 h 71"/>
              <a:gd name="T64" fmla="*/ 65 w 77"/>
              <a:gd name="T65" fmla="*/ 36 h 71"/>
              <a:gd name="T66" fmla="*/ 65 w 77"/>
              <a:gd name="T67" fmla="*/ 68 h 71"/>
              <a:gd name="T68" fmla="*/ 47 w 77"/>
              <a:gd name="T69" fmla="*/ 68 h 71"/>
              <a:gd name="T70" fmla="*/ 47 w 77"/>
              <a:gd name="T71" fmla="*/ 42 h 71"/>
              <a:gd name="T72" fmla="*/ 46 w 77"/>
              <a:gd name="T73" fmla="*/ 40 h 71"/>
              <a:gd name="T74" fmla="*/ 31 w 77"/>
              <a:gd name="T75" fmla="*/ 40 h 71"/>
              <a:gd name="T76" fmla="*/ 29 w 77"/>
              <a:gd name="T77" fmla="*/ 42 h 71"/>
              <a:gd name="T78" fmla="*/ 29 w 77"/>
              <a:gd name="T79" fmla="*/ 68 h 71"/>
              <a:gd name="T80" fmla="*/ 12 w 77"/>
              <a:gd name="T81" fmla="*/ 68 h 71"/>
              <a:gd name="T82" fmla="*/ 12 w 77"/>
              <a:gd name="T83" fmla="*/ 36 h 71"/>
              <a:gd name="T84" fmla="*/ 10 w 77"/>
              <a:gd name="T85" fmla="*/ 34 h 71"/>
              <a:gd name="T86" fmla="*/ 6 w 77"/>
              <a:gd name="T87" fmla="*/ 34 h 71"/>
              <a:gd name="T88" fmla="*/ 12 w 77"/>
              <a:gd name="T89" fmla="*/ 28 h 71"/>
              <a:gd name="T90" fmla="*/ 64 w 77"/>
              <a:gd name="T91" fmla="*/ 28 h 71"/>
              <a:gd name="T92" fmla="*/ 64 w 77"/>
              <a:gd name="T93" fmla="*/ 28 h 71"/>
              <a:gd name="T94" fmla="*/ 71 w 77"/>
              <a:gd name="T95" fmla="*/ 34 h 71"/>
              <a:gd name="T96" fmla="*/ 67 w 77"/>
              <a:gd name="T97" fmla="*/ 3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 h="71">
                <a:moveTo>
                  <a:pt x="76" y="34"/>
                </a:moveTo>
                <a:cubicBezTo>
                  <a:pt x="40" y="1"/>
                  <a:pt x="40" y="1"/>
                  <a:pt x="40" y="1"/>
                </a:cubicBezTo>
                <a:cubicBezTo>
                  <a:pt x="39" y="0"/>
                  <a:pt x="39" y="0"/>
                  <a:pt x="38" y="0"/>
                </a:cubicBezTo>
                <a:cubicBezTo>
                  <a:pt x="38" y="0"/>
                  <a:pt x="37" y="0"/>
                  <a:pt x="37" y="1"/>
                </a:cubicBezTo>
                <a:cubicBezTo>
                  <a:pt x="0" y="34"/>
                  <a:pt x="0" y="34"/>
                  <a:pt x="0" y="34"/>
                </a:cubicBezTo>
                <a:cubicBezTo>
                  <a:pt x="0" y="35"/>
                  <a:pt x="0" y="36"/>
                  <a:pt x="0" y="36"/>
                </a:cubicBezTo>
                <a:cubicBezTo>
                  <a:pt x="0" y="37"/>
                  <a:pt x="1" y="37"/>
                  <a:pt x="2" y="37"/>
                </a:cubicBezTo>
                <a:cubicBezTo>
                  <a:pt x="8" y="37"/>
                  <a:pt x="8" y="37"/>
                  <a:pt x="8" y="37"/>
                </a:cubicBezTo>
                <a:cubicBezTo>
                  <a:pt x="8" y="69"/>
                  <a:pt x="8" y="69"/>
                  <a:pt x="8" y="69"/>
                </a:cubicBezTo>
                <a:cubicBezTo>
                  <a:pt x="8" y="70"/>
                  <a:pt x="9" y="71"/>
                  <a:pt x="10" y="71"/>
                </a:cubicBezTo>
                <a:cubicBezTo>
                  <a:pt x="67" y="71"/>
                  <a:pt x="67" y="71"/>
                  <a:pt x="67" y="71"/>
                </a:cubicBezTo>
                <a:cubicBezTo>
                  <a:pt x="68" y="71"/>
                  <a:pt x="68" y="70"/>
                  <a:pt x="68" y="69"/>
                </a:cubicBezTo>
                <a:cubicBezTo>
                  <a:pt x="68" y="37"/>
                  <a:pt x="68" y="37"/>
                  <a:pt x="68" y="37"/>
                </a:cubicBezTo>
                <a:cubicBezTo>
                  <a:pt x="75" y="37"/>
                  <a:pt x="75" y="37"/>
                  <a:pt x="75" y="37"/>
                </a:cubicBezTo>
                <a:cubicBezTo>
                  <a:pt x="75" y="37"/>
                  <a:pt x="75" y="37"/>
                  <a:pt x="75" y="37"/>
                </a:cubicBezTo>
                <a:cubicBezTo>
                  <a:pt x="76" y="37"/>
                  <a:pt x="77" y="37"/>
                  <a:pt x="77" y="36"/>
                </a:cubicBezTo>
                <a:cubicBezTo>
                  <a:pt x="77" y="35"/>
                  <a:pt x="77" y="35"/>
                  <a:pt x="76" y="34"/>
                </a:cubicBezTo>
                <a:close/>
                <a:moveTo>
                  <a:pt x="38" y="4"/>
                </a:moveTo>
                <a:cubicBezTo>
                  <a:pt x="61" y="25"/>
                  <a:pt x="61" y="25"/>
                  <a:pt x="61" y="25"/>
                </a:cubicBezTo>
                <a:cubicBezTo>
                  <a:pt x="16" y="25"/>
                  <a:pt x="16" y="25"/>
                  <a:pt x="16" y="25"/>
                </a:cubicBezTo>
                <a:cubicBezTo>
                  <a:pt x="22" y="19"/>
                  <a:pt x="22" y="19"/>
                  <a:pt x="22" y="19"/>
                </a:cubicBezTo>
                <a:cubicBezTo>
                  <a:pt x="45" y="19"/>
                  <a:pt x="45" y="19"/>
                  <a:pt x="45" y="19"/>
                </a:cubicBezTo>
                <a:cubicBezTo>
                  <a:pt x="46" y="19"/>
                  <a:pt x="47" y="19"/>
                  <a:pt x="47" y="18"/>
                </a:cubicBezTo>
                <a:cubicBezTo>
                  <a:pt x="47" y="17"/>
                  <a:pt x="46" y="16"/>
                  <a:pt x="45" y="16"/>
                </a:cubicBezTo>
                <a:cubicBezTo>
                  <a:pt x="25" y="16"/>
                  <a:pt x="25" y="16"/>
                  <a:pt x="25" y="16"/>
                </a:cubicBezTo>
                <a:lnTo>
                  <a:pt x="38" y="4"/>
                </a:lnTo>
                <a:close/>
                <a:moveTo>
                  <a:pt x="44" y="68"/>
                </a:moveTo>
                <a:cubicBezTo>
                  <a:pt x="33" y="68"/>
                  <a:pt x="33" y="68"/>
                  <a:pt x="33" y="68"/>
                </a:cubicBezTo>
                <a:cubicBezTo>
                  <a:pt x="33" y="44"/>
                  <a:pt x="33" y="44"/>
                  <a:pt x="33" y="44"/>
                </a:cubicBezTo>
                <a:cubicBezTo>
                  <a:pt x="44" y="44"/>
                  <a:pt x="44" y="44"/>
                  <a:pt x="44" y="44"/>
                </a:cubicBezTo>
                <a:lnTo>
                  <a:pt x="44" y="68"/>
                </a:lnTo>
                <a:close/>
                <a:moveTo>
                  <a:pt x="67" y="34"/>
                </a:moveTo>
                <a:cubicBezTo>
                  <a:pt x="66" y="34"/>
                  <a:pt x="65" y="35"/>
                  <a:pt x="65" y="36"/>
                </a:cubicBezTo>
                <a:cubicBezTo>
                  <a:pt x="65" y="68"/>
                  <a:pt x="65" y="68"/>
                  <a:pt x="65" y="68"/>
                </a:cubicBezTo>
                <a:cubicBezTo>
                  <a:pt x="47" y="68"/>
                  <a:pt x="47" y="68"/>
                  <a:pt x="47" y="68"/>
                </a:cubicBezTo>
                <a:cubicBezTo>
                  <a:pt x="47" y="42"/>
                  <a:pt x="47" y="42"/>
                  <a:pt x="47" y="42"/>
                </a:cubicBezTo>
                <a:cubicBezTo>
                  <a:pt x="47" y="41"/>
                  <a:pt x="47" y="40"/>
                  <a:pt x="46" y="40"/>
                </a:cubicBezTo>
                <a:cubicBezTo>
                  <a:pt x="31" y="40"/>
                  <a:pt x="31" y="40"/>
                  <a:pt x="31" y="40"/>
                </a:cubicBezTo>
                <a:cubicBezTo>
                  <a:pt x="30" y="40"/>
                  <a:pt x="29" y="41"/>
                  <a:pt x="29" y="42"/>
                </a:cubicBezTo>
                <a:cubicBezTo>
                  <a:pt x="29" y="68"/>
                  <a:pt x="29" y="68"/>
                  <a:pt x="29" y="68"/>
                </a:cubicBezTo>
                <a:cubicBezTo>
                  <a:pt x="12" y="68"/>
                  <a:pt x="12" y="68"/>
                  <a:pt x="12" y="68"/>
                </a:cubicBezTo>
                <a:cubicBezTo>
                  <a:pt x="12" y="36"/>
                  <a:pt x="12" y="36"/>
                  <a:pt x="12" y="36"/>
                </a:cubicBezTo>
                <a:cubicBezTo>
                  <a:pt x="12" y="35"/>
                  <a:pt x="11" y="34"/>
                  <a:pt x="10" y="34"/>
                </a:cubicBezTo>
                <a:cubicBezTo>
                  <a:pt x="6" y="34"/>
                  <a:pt x="6" y="34"/>
                  <a:pt x="6" y="34"/>
                </a:cubicBezTo>
                <a:cubicBezTo>
                  <a:pt x="12" y="28"/>
                  <a:pt x="12" y="28"/>
                  <a:pt x="12" y="28"/>
                </a:cubicBezTo>
                <a:cubicBezTo>
                  <a:pt x="64" y="28"/>
                  <a:pt x="64" y="28"/>
                  <a:pt x="64" y="28"/>
                </a:cubicBezTo>
                <a:cubicBezTo>
                  <a:pt x="64" y="28"/>
                  <a:pt x="64" y="28"/>
                  <a:pt x="64" y="28"/>
                </a:cubicBezTo>
                <a:cubicBezTo>
                  <a:pt x="71" y="34"/>
                  <a:pt x="71" y="34"/>
                  <a:pt x="71" y="34"/>
                </a:cubicBezTo>
                <a:lnTo>
                  <a:pt x="67" y="34"/>
                </a:lnTo>
                <a:close/>
              </a:path>
            </a:pathLst>
          </a:custGeom>
          <a:solidFill>
            <a:srgbClr val="5792CE"/>
          </a:solidFill>
          <a:ln>
            <a:noFill/>
          </a:ln>
        </p:spPr>
        <p:txBody>
          <a:bodyPr vert="horz" wrap="square" lIns="91440" tIns="45720" rIns="91440" bIns="45720" numCol="1" anchor="t" anchorCtr="0" compatLnSpc="1">
            <a:prstTxWarp prst="textNoShape">
              <a:avLst/>
            </a:prstTxWarp>
          </a:bodyPr>
          <a:lstStyle/>
          <a:p>
            <a:endParaRPr lang="th-TH" dirty="0">
              <a:solidFill>
                <a:srgbClr val="0F2235"/>
              </a:solidFill>
              <a:latin typeface="Arial" panose="020B0604020202020204" pitchFamily="34" charset="0"/>
            </a:endParaRPr>
          </a:p>
        </p:txBody>
      </p:sp>
      <p:grpSp>
        <p:nvGrpSpPr>
          <p:cNvPr id="15" name="กลุ่ม 99">
            <a:extLst>
              <a:ext uri="{FF2B5EF4-FFF2-40B4-BE49-F238E27FC236}">
                <a16:creationId xmlns:a16="http://schemas.microsoft.com/office/drawing/2014/main" id="{9D0291FD-46CF-9943-DDA0-69FDDE9547D7}"/>
              </a:ext>
            </a:extLst>
          </p:cNvPr>
          <p:cNvGrpSpPr/>
          <p:nvPr/>
        </p:nvGrpSpPr>
        <p:grpSpPr>
          <a:xfrm>
            <a:off x="6340962" y="2227489"/>
            <a:ext cx="594714" cy="358567"/>
            <a:chOff x="17619663" y="4157663"/>
            <a:chExt cx="723900" cy="400050"/>
          </a:xfrm>
          <a:solidFill>
            <a:srgbClr val="5792CE"/>
          </a:solidFill>
        </p:grpSpPr>
        <p:sp>
          <p:nvSpPr>
            <p:cNvPr id="16" name="Freeform 79">
              <a:extLst>
                <a:ext uri="{FF2B5EF4-FFF2-40B4-BE49-F238E27FC236}">
                  <a16:creationId xmlns:a16="http://schemas.microsoft.com/office/drawing/2014/main" id="{729A807B-86C3-1B38-512B-B1BE39159356}"/>
                </a:ext>
              </a:extLst>
            </p:cNvPr>
            <p:cNvSpPr>
              <a:spLocks noEditPoints="1"/>
            </p:cNvSpPr>
            <p:nvPr/>
          </p:nvSpPr>
          <p:spPr bwMode="auto">
            <a:xfrm>
              <a:off x="17619663" y="4157663"/>
              <a:ext cx="723900" cy="400050"/>
            </a:xfrm>
            <a:custGeom>
              <a:avLst/>
              <a:gdLst>
                <a:gd name="T0" fmla="*/ 76 w 76"/>
                <a:gd name="T1" fmla="*/ 21 h 42"/>
                <a:gd name="T2" fmla="*/ 76 w 76"/>
                <a:gd name="T3" fmla="*/ 21 h 42"/>
                <a:gd name="T4" fmla="*/ 76 w 76"/>
                <a:gd name="T5" fmla="*/ 21 h 42"/>
                <a:gd name="T6" fmla="*/ 76 w 76"/>
                <a:gd name="T7" fmla="*/ 21 h 42"/>
                <a:gd name="T8" fmla="*/ 76 w 76"/>
                <a:gd name="T9" fmla="*/ 20 h 42"/>
                <a:gd name="T10" fmla="*/ 76 w 76"/>
                <a:gd name="T11" fmla="*/ 20 h 42"/>
                <a:gd name="T12" fmla="*/ 76 w 76"/>
                <a:gd name="T13" fmla="*/ 20 h 42"/>
                <a:gd name="T14" fmla="*/ 55 w 76"/>
                <a:gd name="T15" fmla="*/ 3 h 42"/>
                <a:gd name="T16" fmla="*/ 47 w 76"/>
                <a:gd name="T17" fmla="*/ 1 h 42"/>
                <a:gd name="T18" fmla="*/ 39 w 76"/>
                <a:gd name="T19" fmla="*/ 0 h 42"/>
                <a:gd name="T20" fmla="*/ 38 w 76"/>
                <a:gd name="T21" fmla="*/ 0 h 42"/>
                <a:gd name="T22" fmla="*/ 38 w 76"/>
                <a:gd name="T23" fmla="*/ 0 h 42"/>
                <a:gd name="T24" fmla="*/ 20 w 76"/>
                <a:gd name="T25" fmla="*/ 4 h 42"/>
                <a:gd name="T26" fmla="*/ 0 w 76"/>
                <a:gd name="T27" fmla="*/ 20 h 42"/>
                <a:gd name="T28" fmla="*/ 0 w 76"/>
                <a:gd name="T29" fmla="*/ 20 h 42"/>
                <a:gd name="T30" fmla="*/ 0 w 76"/>
                <a:gd name="T31" fmla="*/ 20 h 42"/>
                <a:gd name="T32" fmla="*/ 0 w 76"/>
                <a:gd name="T33" fmla="*/ 21 h 42"/>
                <a:gd name="T34" fmla="*/ 0 w 76"/>
                <a:gd name="T35" fmla="*/ 21 h 42"/>
                <a:gd name="T36" fmla="*/ 0 w 76"/>
                <a:gd name="T37" fmla="*/ 21 h 42"/>
                <a:gd name="T38" fmla="*/ 0 w 76"/>
                <a:gd name="T39" fmla="*/ 21 h 42"/>
                <a:gd name="T40" fmla="*/ 0 w 76"/>
                <a:gd name="T41" fmla="*/ 22 h 42"/>
                <a:gd name="T42" fmla="*/ 0 w 76"/>
                <a:gd name="T43" fmla="*/ 22 h 42"/>
                <a:gd name="T44" fmla="*/ 37 w 76"/>
                <a:gd name="T45" fmla="*/ 42 h 42"/>
                <a:gd name="T46" fmla="*/ 38 w 76"/>
                <a:gd name="T47" fmla="*/ 42 h 42"/>
                <a:gd name="T48" fmla="*/ 76 w 76"/>
                <a:gd name="T49" fmla="*/ 22 h 42"/>
                <a:gd name="T50" fmla="*/ 76 w 76"/>
                <a:gd name="T51" fmla="*/ 22 h 42"/>
                <a:gd name="T52" fmla="*/ 76 w 76"/>
                <a:gd name="T53" fmla="*/ 21 h 42"/>
                <a:gd name="T54" fmla="*/ 58 w 76"/>
                <a:gd name="T55" fmla="*/ 11 h 42"/>
                <a:gd name="T56" fmla="*/ 38 w 76"/>
                <a:gd name="T57" fmla="*/ 31 h 42"/>
                <a:gd name="T58" fmla="*/ 18 w 76"/>
                <a:gd name="T59" fmla="*/ 11 h 42"/>
                <a:gd name="T60" fmla="*/ 22 w 76"/>
                <a:gd name="T61" fmla="*/ 7 h 42"/>
                <a:gd name="T62" fmla="*/ 38 w 76"/>
                <a:gd name="T63" fmla="*/ 3 h 42"/>
                <a:gd name="T64" fmla="*/ 47 w 76"/>
                <a:gd name="T65" fmla="*/ 4 h 42"/>
                <a:gd name="T66" fmla="*/ 52 w 76"/>
                <a:gd name="T67" fmla="*/ 5 h 42"/>
                <a:gd name="T68" fmla="*/ 58 w 76"/>
                <a:gd name="T69" fmla="*/ 11 h 42"/>
                <a:gd name="T70" fmla="*/ 38 w 76"/>
                <a:gd name="T71" fmla="*/ 39 h 42"/>
                <a:gd name="T72" fmla="*/ 3 w 76"/>
                <a:gd name="T73" fmla="*/ 21 h 42"/>
                <a:gd name="T74" fmla="*/ 15 w 76"/>
                <a:gd name="T75" fmla="*/ 11 h 42"/>
                <a:gd name="T76" fmla="*/ 15 w 76"/>
                <a:gd name="T77" fmla="*/ 11 h 42"/>
                <a:gd name="T78" fmla="*/ 38 w 76"/>
                <a:gd name="T79" fmla="*/ 34 h 42"/>
                <a:gd name="T80" fmla="*/ 61 w 76"/>
                <a:gd name="T81" fmla="*/ 11 h 42"/>
                <a:gd name="T82" fmla="*/ 61 w 76"/>
                <a:gd name="T83" fmla="*/ 10 h 42"/>
                <a:gd name="T84" fmla="*/ 73 w 76"/>
                <a:gd name="T85" fmla="*/ 21 h 42"/>
                <a:gd name="T86" fmla="*/ 38 w 76"/>
                <a:gd name="T8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 h="42">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dirty="0">
                <a:solidFill>
                  <a:srgbClr val="0F2235"/>
                </a:solidFill>
                <a:latin typeface="Arial" panose="020B0604020202020204" pitchFamily="34" charset="0"/>
              </a:endParaRPr>
            </a:p>
          </p:txBody>
        </p:sp>
        <p:sp>
          <p:nvSpPr>
            <p:cNvPr id="17" name="Freeform 80">
              <a:extLst>
                <a:ext uri="{FF2B5EF4-FFF2-40B4-BE49-F238E27FC236}">
                  <a16:creationId xmlns:a16="http://schemas.microsoft.com/office/drawing/2014/main" id="{940FD48F-EFAA-BB6D-3787-0DDCF8B061D4}"/>
                </a:ext>
              </a:extLst>
            </p:cNvPr>
            <p:cNvSpPr>
              <a:spLocks noEditPoints="1"/>
            </p:cNvSpPr>
            <p:nvPr/>
          </p:nvSpPr>
          <p:spPr bwMode="auto">
            <a:xfrm>
              <a:off x="17914938" y="4214813"/>
              <a:ext cx="133350" cy="133350"/>
            </a:xfrm>
            <a:custGeom>
              <a:avLst/>
              <a:gdLst>
                <a:gd name="T0" fmla="*/ 7 w 14"/>
                <a:gd name="T1" fmla="*/ 14 h 14"/>
                <a:gd name="T2" fmla="*/ 14 w 14"/>
                <a:gd name="T3" fmla="*/ 7 h 14"/>
                <a:gd name="T4" fmla="*/ 7 w 14"/>
                <a:gd name="T5" fmla="*/ 0 h 14"/>
                <a:gd name="T6" fmla="*/ 0 w 14"/>
                <a:gd name="T7" fmla="*/ 7 h 14"/>
                <a:gd name="T8" fmla="*/ 7 w 14"/>
                <a:gd name="T9" fmla="*/ 14 h 14"/>
                <a:gd name="T10" fmla="*/ 7 w 14"/>
                <a:gd name="T11" fmla="*/ 3 h 14"/>
                <a:gd name="T12" fmla="*/ 11 w 14"/>
                <a:gd name="T13" fmla="*/ 7 h 14"/>
                <a:gd name="T14" fmla="*/ 7 w 14"/>
                <a:gd name="T15" fmla="*/ 11 h 14"/>
                <a:gd name="T16" fmla="*/ 3 w 14"/>
                <a:gd name="T17" fmla="*/ 7 h 14"/>
                <a:gd name="T18" fmla="*/ 7 w 14"/>
                <a:gd name="T1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dirty="0">
                <a:solidFill>
                  <a:srgbClr val="0F2235"/>
                </a:solidFill>
                <a:latin typeface="Arial" panose="020B0604020202020204" pitchFamily="34" charset="0"/>
              </a:endParaRPr>
            </a:p>
          </p:txBody>
        </p:sp>
      </p:grpSp>
      <p:sp>
        <p:nvSpPr>
          <p:cNvPr id="18" name="Shape 2748">
            <a:extLst>
              <a:ext uri="{FF2B5EF4-FFF2-40B4-BE49-F238E27FC236}">
                <a16:creationId xmlns:a16="http://schemas.microsoft.com/office/drawing/2014/main" id="{3AB8776F-7A9D-0673-5E11-4BC88118E814}"/>
              </a:ext>
            </a:extLst>
          </p:cNvPr>
          <p:cNvSpPr/>
          <p:nvPr/>
        </p:nvSpPr>
        <p:spPr>
          <a:xfrm>
            <a:off x="6410362" y="3208628"/>
            <a:ext cx="455913" cy="49084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Tree>
    <p:extLst>
      <p:ext uri="{BB962C8B-B14F-4D97-AF65-F5344CB8AC3E}">
        <p14:creationId xmlns:p14="http://schemas.microsoft.com/office/powerpoint/2010/main" val="15767843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0814375-6052-3DE8-EA75-92F44BF97C2C}"/>
              </a:ext>
            </a:extLst>
          </p:cNvPr>
          <p:cNvSpPr txBox="1">
            <a:spLocks/>
          </p:cNvSpPr>
          <p:nvPr/>
        </p:nvSpPr>
        <p:spPr>
          <a:xfrm>
            <a:off x="1052512" y="1103075"/>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dirty="0"/>
              <a:t>Learning Objectives</a:t>
            </a:r>
          </a:p>
        </p:txBody>
      </p:sp>
      <p:sp>
        <p:nvSpPr>
          <p:cNvPr id="4" name="TextBox 11">
            <a:extLst>
              <a:ext uri="{FF2B5EF4-FFF2-40B4-BE49-F238E27FC236}">
                <a16:creationId xmlns:a16="http://schemas.microsoft.com/office/drawing/2014/main" id="{3BF28EEE-5380-E7C2-68BC-8FE6D362727D}"/>
              </a:ext>
            </a:extLst>
          </p:cNvPr>
          <p:cNvSpPr txBox="1"/>
          <p:nvPr/>
        </p:nvSpPr>
        <p:spPr>
          <a:xfrm>
            <a:off x="814421" y="1883974"/>
            <a:ext cx="10560677" cy="4360424"/>
          </a:xfrm>
          <a:prstGeom prst="rect">
            <a:avLst/>
          </a:prstGeom>
          <a:noFill/>
        </p:spPr>
        <p:txBody>
          <a:bodyPr wrap="square" lIns="0" tIns="45720" rIns="0" bIns="45720" rtlCol="0" anchor="t">
            <a:spAutoFit/>
          </a:bodyPr>
          <a:lstStyle/>
          <a:p>
            <a:pPr marL="342900" indent="-342900">
              <a:lnSpc>
                <a:spcPct val="150000"/>
              </a:lnSpc>
              <a:buFont typeface="Wingdings" panose="05000000000000000000" pitchFamily="2" charset="2"/>
              <a:buChar char="q"/>
            </a:pPr>
            <a:r>
              <a:rPr lang="en-GB" sz="1700" dirty="0">
                <a:solidFill>
                  <a:srgbClr val="0F2235"/>
                </a:solidFill>
                <a:latin typeface="Arial"/>
                <a:cs typeface="Arial"/>
              </a:rPr>
              <a:t>Gain a common understanding of concepts related to gender-based violence and understand its impact in academia.</a:t>
            </a:r>
            <a:endParaRPr lang="en-US" sz="1700" dirty="0">
              <a:solidFill>
                <a:srgbClr val="0F2235"/>
              </a:solidFill>
              <a:latin typeface="Arial"/>
              <a:cs typeface="Arial"/>
            </a:endParaRPr>
          </a:p>
          <a:p>
            <a:pPr marL="342900" indent="-342900">
              <a:lnSpc>
                <a:spcPct val="150000"/>
              </a:lnSpc>
              <a:buFont typeface="Wingdings" panose="05000000000000000000" pitchFamily="2" charset="2"/>
              <a:buChar char="q"/>
            </a:pPr>
            <a:r>
              <a:rPr lang="en-GB" sz="1700" dirty="0">
                <a:solidFill>
                  <a:srgbClr val="0F2235"/>
                </a:solidFill>
                <a:latin typeface="Arial"/>
                <a:cs typeface="Arial"/>
              </a:rPr>
              <a:t>Demonstrating the existence of this phenomenon in the research field and in the broader specificities of </a:t>
            </a:r>
            <a:r>
              <a:rPr lang="en-GB" sz="1700">
                <a:solidFill>
                  <a:srgbClr val="0F2235"/>
                </a:solidFill>
                <a:latin typeface="Arial"/>
                <a:cs typeface="Arial"/>
              </a:rPr>
              <a:t>academia.</a:t>
            </a:r>
          </a:p>
          <a:p>
            <a:pPr marL="342900" indent="-342900">
              <a:lnSpc>
                <a:spcPct val="150000"/>
              </a:lnSpc>
              <a:buFont typeface="Wingdings" panose="05000000000000000000" pitchFamily="2" charset="2"/>
              <a:buChar char="q"/>
            </a:pPr>
            <a:r>
              <a:rPr lang="en-GB" sz="1700" dirty="0">
                <a:solidFill>
                  <a:srgbClr val="0F2235"/>
                </a:solidFill>
                <a:latin typeface="Arial"/>
                <a:cs typeface="Arial"/>
              </a:rPr>
              <a:t>Present the 7Ps framework of </a:t>
            </a:r>
            <a:r>
              <a:rPr lang="en-GB" sz="1700" dirty="0" err="1">
                <a:solidFill>
                  <a:srgbClr val="0F2235"/>
                </a:solidFill>
                <a:latin typeface="Arial"/>
                <a:cs typeface="Arial"/>
              </a:rPr>
              <a:t>UniSAFE</a:t>
            </a:r>
            <a:r>
              <a:rPr lang="en-GB" sz="1700" dirty="0">
                <a:solidFill>
                  <a:srgbClr val="0F2235"/>
                </a:solidFill>
                <a:latin typeface="Arial"/>
                <a:cs typeface="Arial"/>
              </a:rPr>
              <a:t> (Prevalence, Prevention, Protection, Prosecution, Provision of services, Partnerships and Policies) which represents a holistic approach to address gender-based violence in higher education institutions and research organisations.</a:t>
            </a:r>
            <a:endParaRPr lang="en-US" sz="1700" dirty="0">
              <a:solidFill>
                <a:srgbClr val="0F2235"/>
              </a:solidFill>
              <a:latin typeface="Arial"/>
              <a:cs typeface="Arial"/>
            </a:endParaRPr>
          </a:p>
          <a:p>
            <a:pPr marL="342900" indent="-342900">
              <a:lnSpc>
                <a:spcPct val="150000"/>
              </a:lnSpc>
              <a:buFont typeface="Wingdings" panose="05000000000000000000" pitchFamily="2" charset="2"/>
              <a:buChar char="q"/>
            </a:pPr>
            <a:r>
              <a:rPr lang="en-GB" sz="1700" dirty="0">
                <a:solidFill>
                  <a:srgbClr val="0F2235"/>
                </a:solidFill>
                <a:latin typeface="Arial"/>
                <a:ea typeface="+mn-lt"/>
                <a:cs typeface="Arial"/>
              </a:rPr>
              <a:t>Share inspiring practices for setting up and implementing institutional policies to address gender-based violence in academia adopted by European and Member States higher education institutions and research </a:t>
            </a:r>
            <a:r>
              <a:rPr lang="en-GB" sz="1700">
                <a:solidFill>
                  <a:srgbClr val="0F2235"/>
                </a:solidFill>
                <a:latin typeface="Arial"/>
                <a:ea typeface="+mn-lt"/>
                <a:cs typeface="Arial"/>
              </a:rPr>
              <a:t>organisations within the framework of the 7Ps.</a:t>
            </a:r>
            <a:endParaRPr lang="en-GB" sz="1700">
              <a:solidFill>
                <a:srgbClr val="0F2235"/>
              </a:solidFill>
              <a:latin typeface="Arial"/>
              <a:cs typeface="Arial"/>
            </a:endParaRPr>
          </a:p>
          <a:p>
            <a:pPr marL="342900" indent="-342900">
              <a:lnSpc>
                <a:spcPct val="150000"/>
              </a:lnSpc>
              <a:buFont typeface="Wingdings" panose="05000000000000000000" pitchFamily="2" charset="2"/>
              <a:buChar char="q"/>
            </a:pPr>
            <a:endParaRPr lang="en-US" sz="1700" dirty="0">
              <a:solidFill>
                <a:srgbClr val="0F223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377570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2EC3622-BF7D-D631-4F8E-3A6A67D9733D}"/>
              </a:ext>
            </a:extLst>
          </p:cNvPr>
          <p:cNvSpPr>
            <a:spLocks noGrp="1"/>
          </p:cNvSpPr>
          <p:nvPr>
            <p:ph type="title"/>
          </p:nvPr>
        </p:nvSpPr>
        <p:spPr/>
        <p:txBody>
          <a:bodyPr/>
          <a:lstStyle/>
          <a:p>
            <a:r>
              <a:rPr lang="en-US" sz="3200" b="1">
                <a:latin typeface="Arial"/>
                <a:cs typeface="Arial"/>
              </a:rPr>
              <a:t>Tips &amp; Hints for Prevention</a:t>
            </a:r>
          </a:p>
        </p:txBody>
      </p:sp>
      <p:sp>
        <p:nvSpPr>
          <p:cNvPr id="5" name="Shape 2553">
            <a:extLst>
              <a:ext uri="{FF2B5EF4-FFF2-40B4-BE49-F238E27FC236}">
                <a16:creationId xmlns:a16="http://schemas.microsoft.com/office/drawing/2014/main" id="{DDAF5DF8-E6D5-1A80-827C-01120D4C5681}"/>
              </a:ext>
            </a:extLst>
          </p:cNvPr>
          <p:cNvSpPr/>
          <p:nvPr/>
        </p:nvSpPr>
        <p:spPr>
          <a:xfrm>
            <a:off x="1097327" y="2325319"/>
            <a:ext cx="484352" cy="484525"/>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a:cs typeface="Arial" panose="020B0604020202020204" pitchFamily="34" charset="0"/>
            </a:endParaRPr>
          </a:p>
        </p:txBody>
      </p:sp>
      <p:sp>
        <p:nvSpPr>
          <p:cNvPr id="6" name="TextBox 5">
            <a:extLst>
              <a:ext uri="{FF2B5EF4-FFF2-40B4-BE49-F238E27FC236}">
                <a16:creationId xmlns:a16="http://schemas.microsoft.com/office/drawing/2014/main" id="{B37567C0-9EB3-3D40-92E2-1B7E538B0EEB}"/>
              </a:ext>
            </a:extLst>
          </p:cNvPr>
          <p:cNvSpPr txBox="1"/>
          <p:nvPr/>
        </p:nvSpPr>
        <p:spPr>
          <a:xfrm>
            <a:off x="1761327" y="2321181"/>
            <a:ext cx="5555761" cy="646331"/>
          </a:xfrm>
          <a:prstGeom prst="rect">
            <a:avLst/>
          </a:prstGeom>
          <a:noFill/>
        </p:spPr>
        <p:txBody>
          <a:bodyPr wrap="square" lIns="91440" tIns="45720" rIns="91440" bIns="45720" rtlCol="0" anchor="t">
            <a:spAutoFit/>
          </a:bodyPr>
          <a:lstStyle/>
          <a:p>
            <a:r>
              <a:rPr lang="en-GB">
                <a:solidFill>
                  <a:srgbClr val="0F2235"/>
                </a:solidFill>
                <a:latin typeface="Arial"/>
                <a:ea typeface="Calibri"/>
                <a:cs typeface="Arial"/>
              </a:rPr>
              <a:t>Mandatory onboarding training for staff and students. </a:t>
            </a:r>
            <a:endParaRPr lang="en-GB" dirty="0">
              <a:solidFill>
                <a:srgbClr val="0F2235"/>
              </a:solidFill>
              <a:latin typeface="Arial"/>
              <a:ea typeface="Calibri"/>
              <a:cs typeface="Arial"/>
            </a:endParaRPr>
          </a:p>
        </p:txBody>
      </p:sp>
      <p:sp>
        <p:nvSpPr>
          <p:cNvPr id="7" name="TextBox 6">
            <a:extLst>
              <a:ext uri="{FF2B5EF4-FFF2-40B4-BE49-F238E27FC236}">
                <a16:creationId xmlns:a16="http://schemas.microsoft.com/office/drawing/2014/main" id="{EADB468D-912A-3B8F-BE14-D46BAE084653}"/>
              </a:ext>
            </a:extLst>
          </p:cNvPr>
          <p:cNvSpPr txBox="1"/>
          <p:nvPr/>
        </p:nvSpPr>
        <p:spPr>
          <a:xfrm>
            <a:off x="1761327" y="3512736"/>
            <a:ext cx="5344746" cy="646331"/>
          </a:xfrm>
          <a:prstGeom prst="rect">
            <a:avLst/>
          </a:prstGeom>
          <a:noFill/>
        </p:spPr>
        <p:txBody>
          <a:bodyPr wrap="square" lIns="91440" tIns="45720" rIns="91440" bIns="45720" rtlCol="0" anchor="t">
            <a:spAutoFit/>
          </a:bodyPr>
          <a:lstStyle/>
          <a:p>
            <a:r>
              <a:rPr lang="en-GB" dirty="0">
                <a:solidFill>
                  <a:srgbClr val="0F2235"/>
                </a:solidFill>
                <a:latin typeface="Arial"/>
                <a:ea typeface="Calibri"/>
                <a:cs typeface="Arial"/>
              </a:rPr>
              <a:t>Allocate sufficient budget for awareness-raising campaigns and training programmes.</a:t>
            </a:r>
            <a:endParaRPr lang="en-US">
              <a:solidFill>
                <a:srgbClr val="0F2235"/>
              </a:solidFill>
              <a:latin typeface="Arial"/>
              <a:ea typeface="Calibri"/>
              <a:cs typeface="Arial"/>
            </a:endParaRPr>
          </a:p>
        </p:txBody>
      </p:sp>
      <p:sp>
        <p:nvSpPr>
          <p:cNvPr id="8" name="TextBox 7">
            <a:extLst>
              <a:ext uri="{FF2B5EF4-FFF2-40B4-BE49-F238E27FC236}">
                <a16:creationId xmlns:a16="http://schemas.microsoft.com/office/drawing/2014/main" id="{4F2D4333-0D5E-6454-9FF8-E71230A2A704}"/>
              </a:ext>
            </a:extLst>
          </p:cNvPr>
          <p:cNvSpPr txBox="1"/>
          <p:nvPr/>
        </p:nvSpPr>
        <p:spPr>
          <a:xfrm>
            <a:off x="1761327" y="4864907"/>
            <a:ext cx="5075116" cy="646331"/>
          </a:xfrm>
          <a:prstGeom prst="rect">
            <a:avLst/>
          </a:prstGeom>
          <a:noFill/>
        </p:spPr>
        <p:txBody>
          <a:bodyPr wrap="square" lIns="91440" tIns="45720" rIns="91440" bIns="45720" rtlCol="0" anchor="t">
            <a:spAutoFit/>
          </a:bodyPr>
          <a:lstStyle/>
          <a:p>
            <a:r>
              <a:rPr lang="en-GB">
                <a:solidFill>
                  <a:srgbClr val="0F2235"/>
                </a:solidFill>
                <a:latin typeface="Arial"/>
                <a:ea typeface="Calibri"/>
                <a:cs typeface="Arial"/>
              </a:rPr>
              <a:t>Regularly assess and update all the components of the prevention programme.</a:t>
            </a:r>
            <a:endParaRPr lang="en-US">
              <a:solidFill>
                <a:srgbClr val="0F2235"/>
              </a:solidFill>
              <a:latin typeface="Arial"/>
              <a:ea typeface="Calibri"/>
              <a:cs typeface="Arial"/>
            </a:endParaRPr>
          </a:p>
        </p:txBody>
      </p:sp>
      <p:grpSp>
        <p:nvGrpSpPr>
          <p:cNvPr id="9" name="กลุ่ม 99">
            <a:extLst>
              <a:ext uri="{FF2B5EF4-FFF2-40B4-BE49-F238E27FC236}">
                <a16:creationId xmlns:a16="http://schemas.microsoft.com/office/drawing/2014/main" id="{1167B9F9-5C89-C8B5-40D7-AE9FE245C782}"/>
              </a:ext>
            </a:extLst>
          </p:cNvPr>
          <p:cNvGrpSpPr/>
          <p:nvPr/>
        </p:nvGrpSpPr>
        <p:grpSpPr>
          <a:xfrm>
            <a:off x="1006601" y="4959673"/>
            <a:ext cx="594714" cy="358567"/>
            <a:chOff x="17619663" y="4157663"/>
            <a:chExt cx="723900" cy="400050"/>
          </a:xfrm>
          <a:solidFill>
            <a:srgbClr val="5792CE"/>
          </a:solidFill>
        </p:grpSpPr>
        <p:sp>
          <p:nvSpPr>
            <p:cNvPr id="10" name="Freeform 79">
              <a:extLst>
                <a:ext uri="{FF2B5EF4-FFF2-40B4-BE49-F238E27FC236}">
                  <a16:creationId xmlns:a16="http://schemas.microsoft.com/office/drawing/2014/main" id="{96117A1D-DF54-64B4-3EC2-3CCA315DBAEC}"/>
                </a:ext>
              </a:extLst>
            </p:cNvPr>
            <p:cNvSpPr>
              <a:spLocks noEditPoints="1"/>
            </p:cNvSpPr>
            <p:nvPr/>
          </p:nvSpPr>
          <p:spPr bwMode="auto">
            <a:xfrm>
              <a:off x="17619663" y="4157663"/>
              <a:ext cx="723900" cy="400050"/>
            </a:xfrm>
            <a:custGeom>
              <a:avLst/>
              <a:gdLst>
                <a:gd name="T0" fmla="*/ 76 w 76"/>
                <a:gd name="T1" fmla="*/ 21 h 42"/>
                <a:gd name="T2" fmla="*/ 76 w 76"/>
                <a:gd name="T3" fmla="*/ 21 h 42"/>
                <a:gd name="T4" fmla="*/ 76 w 76"/>
                <a:gd name="T5" fmla="*/ 21 h 42"/>
                <a:gd name="T6" fmla="*/ 76 w 76"/>
                <a:gd name="T7" fmla="*/ 21 h 42"/>
                <a:gd name="T8" fmla="*/ 76 w 76"/>
                <a:gd name="T9" fmla="*/ 20 h 42"/>
                <a:gd name="T10" fmla="*/ 76 w 76"/>
                <a:gd name="T11" fmla="*/ 20 h 42"/>
                <a:gd name="T12" fmla="*/ 76 w 76"/>
                <a:gd name="T13" fmla="*/ 20 h 42"/>
                <a:gd name="T14" fmla="*/ 55 w 76"/>
                <a:gd name="T15" fmla="*/ 3 h 42"/>
                <a:gd name="T16" fmla="*/ 47 w 76"/>
                <a:gd name="T17" fmla="*/ 1 h 42"/>
                <a:gd name="T18" fmla="*/ 39 w 76"/>
                <a:gd name="T19" fmla="*/ 0 h 42"/>
                <a:gd name="T20" fmla="*/ 38 w 76"/>
                <a:gd name="T21" fmla="*/ 0 h 42"/>
                <a:gd name="T22" fmla="*/ 38 w 76"/>
                <a:gd name="T23" fmla="*/ 0 h 42"/>
                <a:gd name="T24" fmla="*/ 20 w 76"/>
                <a:gd name="T25" fmla="*/ 4 h 42"/>
                <a:gd name="T26" fmla="*/ 0 w 76"/>
                <a:gd name="T27" fmla="*/ 20 h 42"/>
                <a:gd name="T28" fmla="*/ 0 w 76"/>
                <a:gd name="T29" fmla="*/ 20 h 42"/>
                <a:gd name="T30" fmla="*/ 0 w 76"/>
                <a:gd name="T31" fmla="*/ 20 h 42"/>
                <a:gd name="T32" fmla="*/ 0 w 76"/>
                <a:gd name="T33" fmla="*/ 21 h 42"/>
                <a:gd name="T34" fmla="*/ 0 w 76"/>
                <a:gd name="T35" fmla="*/ 21 h 42"/>
                <a:gd name="T36" fmla="*/ 0 w 76"/>
                <a:gd name="T37" fmla="*/ 21 h 42"/>
                <a:gd name="T38" fmla="*/ 0 w 76"/>
                <a:gd name="T39" fmla="*/ 21 h 42"/>
                <a:gd name="T40" fmla="*/ 0 w 76"/>
                <a:gd name="T41" fmla="*/ 22 h 42"/>
                <a:gd name="T42" fmla="*/ 0 w 76"/>
                <a:gd name="T43" fmla="*/ 22 h 42"/>
                <a:gd name="T44" fmla="*/ 37 w 76"/>
                <a:gd name="T45" fmla="*/ 42 h 42"/>
                <a:gd name="T46" fmla="*/ 38 w 76"/>
                <a:gd name="T47" fmla="*/ 42 h 42"/>
                <a:gd name="T48" fmla="*/ 76 w 76"/>
                <a:gd name="T49" fmla="*/ 22 h 42"/>
                <a:gd name="T50" fmla="*/ 76 w 76"/>
                <a:gd name="T51" fmla="*/ 22 h 42"/>
                <a:gd name="T52" fmla="*/ 76 w 76"/>
                <a:gd name="T53" fmla="*/ 21 h 42"/>
                <a:gd name="T54" fmla="*/ 58 w 76"/>
                <a:gd name="T55" fmla="*/ 11 h 42"/>
                <a:gd name="T56" fmla="*/ 38 w 76"/>
                <a:gd name="T57" fmla="*/ 31 h 42"/>
                <a:gd name="T58" fmla="*/ 18 w 76"/>
                <a:gd name="T59" fmla="*/ 11 h 42"/>
                <a:gd name="T60" fmla="*/ 22 w 76"/>
                <a:gd name="T61" fmla="*/ 7 h 42"/>
                <a:gd name="T62" fmla="*/ 38 w 76"/>
                <a:gd name="T63" fmla="*/ 3 h 42"/>
                <a:gd name="T64" fmla="*/ 47 w 76"/>
                <a:gd name="T65" fmla="*/ 4 h 42"/>
                <a:gd name="T66" fmla="*/ 52 w 76"/>
                <a:gd name="T67" fmla="*/ 5 h 42"/>
                <a:gd name="T68" fmla="*/ 58 w 76"/>
                <a:gd name="T69" fmla="*/ 11 h 42"/>
                <a:gd name="T70" fmla="*/ 38 w 76"/>
                <a:gd name="T71" fmla="*/ 39 h 42"/>
                <a:gd name="T72" fmla="*/ 3 w 76"/>
                <a:gd name="T73" fmla="*/ 21 h 42"/>
                <a:gd name="T74" fmla="*/ 15 w 76"/>
                <a:gd name="T75" fmla="*/ 11 h 42"/>
                <a:gd name="T76" fmla="*/ 15 w 76"/>
                <a:gd name="T77" fmla="*/ 11 h 42"/>
                <a:gd name="T78" fmla="*/ 38 w 76"/>
                <a:gd name="T79" fmla="*/ 34 h 42"/>
                <a:gd name="T80" fmla="*/ 61 w 76"/>
                <a:gd name="T81" fmla="*/ 11 h 42"/>
                <a:gd name="T82" fmla="*/ 61 w 76"/>
                <a:gd name="T83" fmla="*/ 10 h 42"/>
                <a:gd name="T84" fmla="*/ 73 w 76"/>
                <a:gd name="T85" fmla="*/ 21 h 42"/>
                <a:gd name="T86" fmla="*/ 38 w 76"/>
                <a:gd name="T8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 h="42">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dirty="0">
                <a:solidFill>
                  <a:srgbClr val="0F2235"/>
                </a:solidFill>
                <a:latin typeface="Arial" panose="020B0604020202020204" pitchFamily="34" charset="0"/>
                <a:ea typeface="Calibri"/>
              </a:endParaRPr>
            </a:p>
          </p:txBody>
        </p:sp>
        <p:sp>
          <p:nvSpPr>
            <p:cNvPr id="11" name="Freeform 80">
              <a:extLst>
                <a:ext uri="{FF2B5EF4-FFF2-40B4-BE49-F238E27FC236}">
                  <a16:creationId xmlns:a16="http://schemas.microsoft.com/office/drawing/2014/main" id="{4FF083C5-FE17-0BCA-0CF2-3DD092DEF54B}"/>
                </a:ext>
              </a:extLst>
            </p:cNvPr>
            <p:cNvSpPr>
              <a:spLocks noEditPoints="1"/>
            </p:cNvSpPr>
            <p:nvPr/>
          </p:nvSpPr>
          <p:spPr bwMode="auto">
            <a:xfrm>
              <a:off x="17914938" y="4214813"/>
              <a:ext cx="133350" cy="133350"/>
            </a:xfrm>
            <a:custGeom>
              <a:avLst/>
              <a:gdLst>
                <a:gd name="T0" fmla="*/ 7 w 14"/>
                <a:gd name="T1" fmla="*/ 14 h 14"/>
                <a:gd name="T2" fmla="*/ 14 w 14"/>
                <a:gd name="T3" fmla="*/ 7 h 14"/>
                <a:gd name="T4" fmla="*/ 7 w 14"/>
                <a:gd name="T5" fmla="*/ 0 h 14"/>
                <a:gd name="T6" fmla="*/ 0 w 14"/>
                <a:gd name="T7" fmla="*/ 7 h 14"/>
                <a:gd name="T8" fmla="*/ 7 w 14"/>
                <a:gd name="T9" fmla="*/ 14 h 14"/>
                <a:gd name="T10" fmla="*/ 7 w 14"/>
                <a:gd name="T11" fmla="*/ 3 h 14"/>
                <a:gd name="T12" fmla="*/ 11 w 14"/>
                <a:gd name="T13" fmla="*/ 7 h 14"/>
                <a:gd name="T14" fmla="*/ 7 w 14"/>
                <a:gd name="T15" fmla="*/ 11 h 14"/>
                <a:gd name="T16" fmla="*/ 3 w 14"/>
                <a:gd name="T17" fmla="*/ 7 h 14"/>
                <a:gd name="T18" fmla="*/ 7 w 14"/>
                <a:gd name="T1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dirty="0">
                <a:solidFill>
                  <a:srgbClr val="0F2235"/>
                </a:solidFill>
                <a:latin typeface="Arial" panose="020B0604020202020204" pitchFamily="34" charset="0"/>
                <a:ea typeface="Calibri"/>
              </a:endParaRPr>
            </a:p>
          </p:txBody>
        </p:sp>
      </p:grpSp>
      <p:grpSp>
        <p:nvGrpSpPr>
          <p:cNvPr id="12" name="กลุ่ม 266">
            <a:extLst>
              <a:ext uri="{FF2B5EF4-FFF2-40B4-BE49-F238E27FC236}">
                <a16:creationId xmlns:a16="http://schemas.microsoft.com/office/drawing/2014/main" id="{608ED127-C585-B96E-D0EA-9379CA1DCA36}"/>
              </a:ext>
            </a:extLst>
          </p:cNvPr>
          <p:cNvGrpSpPr/>
          <p:nvPr/>
        </p:nvGrpSpPr>
        <p:grpSpPr>
          <a:xfrm>
            <a:off x="1097327" y="3691408"/>
            <a:ext cx="359691" cy="565985"/>
            <a:chOff x="9260948" y="10553700"/>
            <a:chExt cx="447675" cy="668338"/>
          </a:xfrm>
          <a:solidFill>
            <a:srgbClr val="5792CE"/>
          </a:solidFill>
        </p:grpSpPr>
        <p:sp>
          <p:nvSpPr>
            <p:cNvPr id="13" name="Freeform 220">
              <a:extLst>
                <a:ext uri="{FF2B5EF4-FFF2-40B4-BE49-F238E27FC236}">
                  <a16:creationId xmlns:a16="http://schemas.microsoft.com/office/drawing/2014/main" id="{CE965178-E465-FDF3-F156-B53B8F28EC90}"/>
                </a:ext>
              </a:extLst>
            </p:cNvPr>
            <p:cNvSpPr>
              <a:spLocks noEditPoints="1"/>
            </p:cNvSpPr>
            <p:nvPr/>
          </p:nvSpPr>
          <p:spPr bwMode="auto">
            <a:xfrm>
              <a:off x="9260948" y="10553700"/>
              <a:ext cx="447675" cy="668338"/>
            </a:xfrm>
            <a:custGeom>
              <a:avLst/>
              <a:gdLst>
                <a:gd name="T0" fmla="*/ 43 w 47"/>
                <a:gd name="T1" fmla="*/ 12 h 70"/>
                <a:gd name="T2" fmla="*/ 47 w 47"/>
                <a:gd name="T3" fmla="*/ 10 h 70"/>
                <a:gd name="T4" fmla="*/ 45 w 47"/>
                <a:gd name="T5" fmla="*/ 0 h 70"/>
                <a:gd name="T6" fmla="*/ 0 w 47"/>
                <a:gd name="T7" fmla="*/ 2 h 70"/>
                <a:gd name="T8" fmla="*/ 1 w 47"/>
                <a:gd name="T9" fmla="*/ 12 h 70"/>
                <a:gd name="T10" fmla="*/ 4 w 47"/>
                <a:gd name="T11" fmla="*/ 14 h 70"/>
                <a:gd name="T12" fmla="*/ 17 w 47"/>
                <a:gd name="T13" fmla="*/ 36 h 70"/>
                <a:gd name="T14" fmla="*/ 4 w 47"/>
                <a:gd name="T15" fmla="*/ 59 h 70"/>
                <a:gd name="T16" fmla="*/ 0 w 47"/>
                <a:gd name="T17" fmla="*/ 60 h 70"/>
                <a:gd name="T18" fmla="*/ 1 w 47"/>
                <a:gd name="T19" fmla="*/ 70 h 70"/>
                <a:gd name="T20" fmla="*/ 47 w 47"/>
                <a:gd name="T21" fmla="*/ 69 h 70"/>
                <a:gd name="T22" fmla="*/ 45 w 47"/>
                <a:gd name="T23" fmla="*/ 59 h 70"/>
                <a:gd name="T24" fmla="*/ 43 w 47"/>
                <a:gd name="T25" fmla="*/ 56 h 70"/>
                <a:gd name="T26" fmla="*/ 30 w 47"/>
                <a:gd name="T27" fmla="*/ 35 h 70"/>
                <a:gd name="T28" fmla="*/ 3 w 47"/>
                <a:gd name="T29" fmla="*/ 8 h 70"/>
                <a:gd name="T30" fmla="*/ 43 w 47"/>
                <a:gd name="T31" fmla="*/ 3 h 70"/>
                <a:gd name="T32" fmla="*/ 3 w 47"/>
                <a:gd name="T33" fmla="*/ 8 h 70"/>
                <a:gd name="T34" fmla="*/ 43 w 47"/>
                <a:gd name="T35" fmla="*/ 62 h 70"/>
                <a:gd name="T36" fmla="*/ 3 w 47"/>
                <a:gd name="T37" fmla="*/ 67 h 70"/>
                <a:gd name="T38" fmla="*/ 6 w 47"/>
                <a:gd name="T39" fmla="*/ 62 h 70"/>
                <a:gd name="T40" fmla="*/ 41 w 47"/>
                <a:gd name="T41" fmla="*/ 62 h 70"/>
                <a:gd name="T42" fmla="*/ 39 w 47"/>
                <a:gd name="T43" fmla="*/ 56 h 70"/>
                <a:gd name="T44" fmla="*/ 7 w 47"/>
                <a:gd name="T45" fmla="*/ 59 h 70"/>
                <a:gd name="T46" fmla="*/ 8 w 47"/>
                <a:gd name="T47" fmla="*/ 51 h 70"/>
                <a:gd name="T48" fmla="*/ 39 w 47"/>
                <a:gd name="T49" fmla="*/ 56 h 70"/>
                <a:gd name="T50" fmla="*/ 37 w 47"/>
                <a:gd name="T51" fmla="*/ 48 h 70"/>
                <a:gd name="T52" fmla="*/ 19 w 47"/>
                <a:gd name="T53" fmla="*/ 39 h 70"/>
                <a:gd name="T54" fmla="*/ 20 w 47"/>
                <a:gd name="T55" fmla="*/ 33 h 70"/>
                <a:gd name="T56" fmla="*/ 7 w 47"/>
                <a:gd name="T57" fmla="*/ 14 h 70"/>
                <a:gd name="T58" fmla="*/ 9 w 47"/>
                <a:gd name="T59" fmla="*/ 12 h 70"/>
                <a:gd name="T60" fmla="*/ 38 w 47"/>
                <a:gd name="T61" fmla="*/ 12 h 70"/>
                <a:gd name="T62" fmla="*/ 39 w 47"/>
                <a:gd name="T63" fmla="*/ 14 h 70"/>
                <a:gd name="T64" fmla="*/ 27 w 47"/>
                <a:gd name="T65" fmla="*/ 33 h 70"/>
                <a:gd name="T66" fmla="*/ 28 w 47"/>
                <a:gd name="T67" fmla="*/ 3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 h="70">
                  <a:moveTo>
                    <a:pt x="43" y="14"/>
                  </a:moveTo>
                  <a:cubicBezTo>
                    <a:pt x="43" y="12"/>
                    <a:pt x="43" y="12"/>
                    <a:pt x="43" y="12"/>
                  </a:cubicBezTo>
                  <a:cubicBezTo>
                    <a:pt x="45" y="12"/>
                    <a:pt x="45" y="12"/>
                    <a:pt x="45" y="12"/>
                  </a:cubicBezTo>
                  <a:cubicBezTo>
                    <a:pt x="46" y="12"/>
                    <a:pt x="47" y="11"/>
                    <a:pt x="47" y="10"/>
                  </a:cubicBezTo>
                  <a:cubicBezTo>
                    <a:pt x="47" y="2"/>
                    <a:pt x="47" y="2"/>
                    <a:pt x="47" y="2"/>
                  </a:cubicBezTo>
                  <a:cubicBezTo>
                    <a:pt x="47" y="1"/>
                    <a:pt x="46" y="0"/>
                    <a:pt x="45" y="0"/>
                  </a:cubicBezTo>
                  <a:cubicBezTo>
                    <a:pt x="1" y="0"/>
                    <a:pt x="1" y="0"/>
                    <a:pt x="1" y="0"/>
                  </a:cubicBezTo>
                  <a:cubicBezTo>
                    <a:pt x="1" y="0"/>
                    <a:pt x="0" y="1"/>
                    <a:pt x="0" y="2"/>
                  </a:cubicBezTo>
                  <a:cubicBezTo>
                    <a:pt x="0" y="10"/>
                    <a:pt x="0" y="10"/>
                    <a:pt x="0" y="10"/>
                  </a:cubicBezTo>
                  <a:cubicBezTo>
                    <a:pt x="0" y="11"/>
                    <a:pt x="1" y="12"/>
                    <a:pt x="1" y="12"/>
                  </a:cubicBezTo>
                  <a:cubicBezTo>
                    <a:pt x="4" y="12"/>
                    <a:pt x="4" y="12"/>
                    <a:pt x="4" y="12"/>
                  </a:cubicBezTo>
                  <a:cubicBezTo>
                    <a:pt x="4" y="14"/>
                    <a:pt x="4" y="14"/>
                    <a:pt x="4" y="14"/>
                  </a:cubicBezTo>
                  <a:cubicBezTo>
                    <a:pt x="4" y="23"/>
                    <a:pt x="9" y="31"/>
                    <a:pt x="17" y="35"/>
                  </a:cubicBezTo>
                  <a:cubicBezTo>
                    <a:pt x="17" y="36"/>
                    <a:pt x="17" y="36"/>
                    <a:pt x="17" y="36"/>
                  </a:cubicBezTo>
                  <a:cubicBezTo>
                    <a:pt x="9" y="40"/>
                    <a:pt x="4" y="48"/>
                    <a:pt x="4" y="56"/>
                  </a:cubicBezTo>
                  <a:cubicBezTo>
                    <a:pt x="4" y="59"/>
                    <a:pt x="4" y="59"/>
                    <a:pt x="4" y="59"/>
                  </a:cubicBezTo>
                  <a:cubicBezTo>
                    <a:pt x="1" y="59"/>
                    <a:pt x="1" y="59"/>
                    <a:pt x="1" y="59"/>
                  </a:cubicBezTo>
                  <a:cubicBezTo>
                    <a:pt x="1" y="59"/>
                    <a:pt x="0" y="59"/>
                    <a:pt x="0" y="60"/>
                  </a:cubicBezTo>
                  <a:cubicBezTo>
                    <a:pt x="0" y="69"/>
                    <a:pt x="0" y="69"/>
                    <a:pt x="0" y="69"/>
                  </a:cubicBezTo>
                  <a:cubicBezTo>
                    <a:pt x="0" y="70"/>
                    <a:pt x="1" y="70"/>
                    <a:pt x="1" y="70"/>
                  </a:cubicBezTo>
                  <a:cubicBezTo>
                    <a:pt x="45" y="70"/>
                    <a:pt x="45" y="70"/>
                    <a:pt x="45" y="70"/>
                  </a:cubicBezTo>
                  <a:cubicBezTo>
                    <a:pt x="46" y="70"/>
                    <a:pt x="47" y="70"/>
                    <a:pt x="47" y="69"/>
                  </a:cubicBezTo>
                  <a:cubicBezTo>
                    <a:pt x="47" y="60"/>
                    <a:pt x="47" y="60"/>
                    <a:pt x="47" y="60"/>
                  </a:cubicBezTo>
                  <a:cubicBezTo>
                    <a:pt x="47" y="59"/>
                    <a:pt x="46" y="59"/>
                    <a:pt x="45" y="59"/>
                  </a:cubicBezTo>
                  <a:cubicBezTo>
                    <a:pt x="43" y="59"/>
                    <a:pt x="43" y="59"/>
                    <a:pt x="43" y="59"/>
                  </a:cubicBezTo>
                  <a:cubicBezTo>
                    <a:pt x="43" y="56"/>
                    <a:pt x="43" y="56"/>
                    <a:pt x="43" y="56"/>
                  </a:cubicBezTo>
                  <a:cubicBezTo>
                    <a:pt x="43" y="48"/>
                    <a:pt x="38" y="40"/>
                    <a:pt x="30" y="36"/>
                  </a:cubicBezTo>
                  <a:cubicBezTo>
                    <a:pt x="30" y="35"/>
                    <a:pt x="30" y="35"/>
                    <a:pt x="30" y="35"/>
                  </a:cubicBezTo>
                  <a:cubicBezTo>
                    <a:pt x="38" y="31"/>
                    <a:pt x="43" y="23"/>
                    <a:pt x="43" y="14"/>
                  </a:cubicBezTo>
                  <a:close/>
                  <a:moveTo>
                    <a:pt x="3" y="8"/>
                  </a:moveTo>
                  <a:cubicBezTo>
                    <a:pt x="3" y="3"/>
                    <a:pt x="3" y="3"/>
                    <a:pt x="3" y="3"/>
                  </a:cubicBezTo>
                  <a:cubicBezTo>
                    <a:pt x="43" y="3"/>
                    <a:pt x="43" y="3"/>
                    <a:pt x="43" y="3"/>
                  </a:cubicBezTo>
                  <a:cubicBezTo>
                    <a:pt x="43" y="8"/>
                    <a:pt x="43" y="8"/>
                    <a:pt x="43" y="8"/>
                  </a:cubicBezTo>
                  <a:lnTo>
                    <a:pt x="3" y="8"/>
                  </a:lnTo>
                  <a:close/>
                  <a:moveTo>
                    <a:pt x="41" y="62"/>
                  </a:moveTo>
                  <a:cubicBezTo>
                    <a:pt x="43" y="62"/>
                    <a:pt x="43" y="62"/>
                    <a:pt x="43" y="62"/>
                  </a:cubicBezTo>
                  <a:cubicBezTo>
                    <a:pt x="43" y="67"/>
                    <a:pt x="43" y="67"/>
                    <a:pt x="43" y="67"/>
                  </a:cubicBezTo>
                  <a:cubicBezTo>
                    <a:pt x="3" y="67"/>
                    <a:pt x="3" y="67"/>
                    <a:pt x="3" y="67"/>
                  </a:cubicBezTo>
                  <a:cubicBezTo>
                    <a:pt x="3" y="62"/>
                    <a:pt x="3" y="62"/>
                    <a:pt x="3" y="62"/>
                  </a:cubicBezTo>
                  <a:cubicBezTo>
                    <a:pt x="6" y="62"/>
                    <a:pt x="6" y="62"/>
                    <a:pt x="6" y="62"/>
                  </a:cubicBezTo>
                  <a:cubicBezTo>
                    <a:pt x="6" y="62"/>
                    <a:pt x="6" y="62"/>
                    <a:pt x="6" y="62"/>
                  </a:cubicBezTo>
                  <a:cubicBezTo>
                    <a:pt x="41" y="62"/>
                    <a:pt x="41" y="62"/>
                    <a:pt x="41" y="62"/>
                  </a:cubicBezTo>
                  <a:cubicBezTo>
                    <a:pt x="41" y="62"/>
                    <a:pt x="41" y="62"/>
                    <a:pt x="41" y="62"/>
                  </a:cubicBezTo>
                  <a:close/>
                  <a:moveTo>
                    <a:pt x="39" y="56"/>
                  </a:moveTo>
                  <a:cubicBezTo>
                    <a:pt x="39" y="59"/>
                    <a:pt x="39" y="59"/>
                    <a:pt x="39" y="59"/>
                  </a:cubicBezTo>
                  <a:cubicBezTo>
                    <a:pt x="7" y="59"/>
                    <a:pt x="7" y="59"/>
                    <a:pt x="7" y="59"/>
                  </a:cubicBezTo>
                  <a:cubicBezTo>
                    <a:pt x="7" y="56"/>
                    <a:pt x="7" y="56"/>
                    <a:pt x="7" y="56"/>
                  </a:cubicBezTo>
                  <a:cubicBezTo>
                    <a:pt x="7" y="55"/>
                    <a:pt x="8" y="53"/>
                    <a:pt x="8" y="51"/>
                  </a:cubicBezTo>
                  <a:cubicBezTo>
                    <a:pt x="39" y="51"/>
                    <a:pt x="39" y="51"/>
                    <a:pt x="39" y="51"/>
                  </a:cubicBezTo>
                  <a:cubicBezTo>
                    <a:pt x="39" y="53"/>
                    <a:pt x="39" y="55"/>
                    <a:pt x="39" y="56"/>
                  </a:cubicBezTo>
                  <a:close/>
                  <a:moveTo>
                    <a:pt x="28" y="39"/>
                  </a:moveTo>
                  <a:cubicBezTo>
                    <a:pt x="32" y="40"/>
                    <a:pt x="35" y="44"/>
                    <a:pt x="37" y="48"/>
                  </a:cubicBezTo>
                  <a:cubicBezTo>
                    <a:pt x="9" y="48"/>
                    <a:pt x="9" y="48"/>
                    <a:pt x="9" y="48"/>
                  </a:cubicBezTo>
                  <a:cubicBezTo>
                    <a:pt x="11" y="44"/>
                    <a:pt x="15" y="40"/>
                    <a:pt x="19" y="39"/>
                  </a:cubicBezTo>
                  <a:cubicBezTo>
                    <a:pt x="20" y="38"/>
                    <a:pt x="20" y="38"/>
                    <a:pt x="20" y="37"/>
                  </a:cubicBezTo>
                  <a:cubicBezTo>
                    <a:pt x="20" y="33"/>
                    <a:pt x="20" y="33"/>
                    <a:pt x="20" y="33"/>
                  </a:cubicBezTo>
                  <a:cubicBezTo>
                    <a:pt x="20" y="33"/>
                    <a:pt x="20" y="32"/>
                    <a:pt x="19" y="32"/>
                  </a:cubicBezTo>
                  <a:cubicBezTo>
                    <a:pt x="12" y="29"/>
                    <a:pt x="7" y="22"/>
                    <a:pt x="7" y="14"/>
                  </a:cubicBezTo>
                  <a:cubicBezTo>
                    <a:pt x="7" y="12"/>
                    <a:pt x="7" y="12"/>
                    <a:pt x="7" y="12"/>
                  </a:cubicBezTo>
                  <a:cubicBezTo>
                    <a:pt x="9" y="12"/>
                    <a:pt x="9" y="12"/>
                    <a:pt x="9" y="12"/>
                  </a:cubicBezTo>
                  <a:cubicBezTo>
                    <a:pt x="38" y="12"/>
                    <a:pt x="38" y="12"/>
                    <a:pt x="38" y="12"/>
                  </a:cubicBezTo>
                  <a:cubicBezTo>
                    <a:pt x="38" y="12"/>
                    <a:pt x="38" y="12"/>
                    <a:pt x="38" y="12"/>
                  </a:cubicBezTo>
                  <a:cubicBezTo>
                    <a:pt x="39" y="12"/>
                    <a:pt x="39" y="12"/>
                    <a:pt x="39" y="12"/>
                  </a:cubicBezTo>
                  <a:cubicBezTo>
                    <a:pt x="39" y="14"/>
                    <a:pt x="39" y="14"/>
                    <a:pt x="39" y="14"/>
                  </a:cubicBezTo>
                  <a:cubicBezTo>
                    <a:pt x="39" y="22"/>
                    <a:pt x="35" y="29"/>
                    <a:pt x="28" y="32"/>
                  </a:cubicBezTo>
                  <a:cubicBezTo>
                    <a:pt x="27" y="32"/>
                    <a:pt x="27" y="33"/>
                    <a:pt x="27" y="33"/>
                  </a:cubicBezTo>
                  <a:cubicBezTo>
                    <a:pt x="27" y="37"/>
                    <a:pt x="27" y="37"/>
                    <a:pt x="27" y="37"/>
                  </a:cubicBezTo>
                  <a:cubicBezTo>
                    <a:pt x="27" y="38"/>
                    <a:pt x="27" y="38"/>
                    <a:pt x="2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dirty="0">
                <a:solidFill>
                  <a:srgbClr val="0F2235"/>
                </a:solidFill>
                <a:latin typeface="Arial" panose="020B0604020202020204" pitchFamily="34" charset="0"/>
                <a:ea typeface="Calibri"/>
              </a:endParaRPr>
            </a:p>
          </p:txBody>
        </p:sp>
        <p:sp>
          <p:nvSpPr>
            <p:cNvPr id="14" name="Oval 221">
              <a:extLst>
                <a:ext uri="{FF2B5EF4-FFF2-40B4-BE49-F238E27FC236}">
                  <a16:creationId xmlns:a16="http://schemas.microsoft.com/office/drawing/2014/main" id="{3720E6D6-B18A-812D-00C5-DAA07E7DF9C9}"/>
                </a:ext>
              </a:extLst>
            </p:cNvPr>
            <p:cNvSpPr>
              <a:spLocks noChangeArrowheads="1"/>
            </p:cNvSpPr>
            <p:nvPr/>
          </p:nvSpPr>
          <p:spPr bwMode="auto">
            <a:xfrm>
              <a:off x="9508598" y="10726737"/>
              <a:ext cx="66675" cy="666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dirty="0">
                <a:solidFill>
                  <a:srgbClr val="0F2235"/>
                </a:solidFill>
                <a:latin typeface="Arial" panose="020B0604020202020204" pitchFamily="34" charset="0"/>
                <a:ea typeface="Calibri"/>
              </a:endParaRPr>
            </a:p>
          </p:txBody>
        </p:sp>
        <p:sp>
          <p:nvSpPr>
            <p:cNvPr id="15" name="Oval 222">
              <a:extLst>
                <a:ext uri="{FF2B5EF4-FFF2-40B4-BE49-F238E27FC236}">
                  <a16:creationId xmlns:a16="http://schemas.microsoft.com/office/drawing/2014/main" id="{5769815A-5802-7A4A-2EB6-4EDC50ED59A3}"/>
                </a:ext>
              </a:extLst>
            </p:cNvPr>
            <p:cNvSpPr>
              <a:spLocks noChangeArrowheads="1"/>
            </p:cNvSpPr>
            <p:nvPr/>
          </p:nvSpPr>
          <p:spPr bwMode="auto">
            <a:xfrm>
              <a:off x="9480023" y="10793412"/>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dirty="0">
                <a:solidFill>
                  <a:srgbClr val="0F2235"/>
                </a:solidFill>
                <a:latin typeface="Arial" panose="020B0604020202020204" pitchFamily="34" charset="0"/>
                <a:ea typeface="Calibri"/>
              </a:endParaRPr>
            </a:p>
          </p:txBody>
        </p:sp>
        <p:sp>
          <p:nvSpPr>
            <p:cNvPr id="16" name="Oval 223">
              <a:extLst>
                <a:ext uri="{FF2B5EF4-FFF2-40B4-BE49-F238E27FC236}">
                  <a16:creationId xmlns:a16="http://schemas.microsoft.com/office/drawing/2014/main" id="{5CD9CD49-378E-FE72-9388-0C06F55A22CE}"/>
                </a:ext>
              </a:extLst>
            </p:cNvPr>
            <p:cNvSpPr>
              <a:spLocks noChangeArrowheads="1"/>
            </p:cNvSpPr>
            <p:nvPr/>
          </p:nvSpPr>
          <p:spPr bwMode="auto">
            <a:xfrm>
              <a:off x="9499073" y="10936287"/>
              <a:ext cx="28575"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dirty="0">
                <a:solidFill>
                  <a:srgbClr val="0F2235"/>
                </a:solidFill>
                <a:latin typeface="Arial" panose="020B0604020202020204" pitchFamily="34" charset="0"/>
                <a:ea typeface="Calibri"/>
              </a:endParaRPr>
            </a:p>
          </p:txBody>
        </p:sp>
      </p:grpSp>
    </p:spTree>
    <p:extLst>
      <p:ext uri="{BB962C8B-B14F-4D97-AF65-F5344CB8AC3E}">
        <p14:creationId xmlns:p14="http://schemas.microsoft.com/office/powerpoint/2010/main" val="9790343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D67AAF7-7D59-342C-A5B9-E34693A9FFD8}"/>
              </a:ext>
            </a:extLst>
          </p:cNvPr>
          <p:cNvSpPr txBox="1">
            <a:spLocks/>
          </p:cNvSpPr>
          <p:nvPr/>
        </p:nvSpPr>
        <p:spPr>
          <a:xfrm>
            <a:off x="1216255" y="1002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sz="2400" b="1" dirty="0">
                <a:ea typeface="Calibri"/>
              </a:rPr>
              <a:t>Breaking the Silence – Preventing Harassment and Sexual Misconduct – University of Cambridge</a:t>
            </a:r>
          </a:p>
        </p:txBody>
      </p:sp>
      <p:pic>
        <p:nvPicPr>
          <p:cNvPr id="4" name="Picture 3">
            <a:extLst>
              <a:ext uri="{FF2B5EF4-FFF2-40B4-BE49-F238E27FC236}">
                <a16:creationId xmlns:a16="http://schemas.microsoft.com/office/drawing/2014/main" id="{55B8966E-9E93-F35A-987E-D93CA8563C6E}"/>
              </a:ext>
            </a:extLst>
          </p:cNvPr>
          <p:cNvPicPr>
            <a:picLocks noChangeAspect="1"/>
          </p:cNvPicPr>
          <p:nvPr/>
        </p:nvPicPr>
        <p:blipFill>
          <a:blip r:embed="rId3"/>
          <a:stretch>
            <a:fillRect/>
          </a:stretch>
        </p:blipFill>
        <p:spPr>
          <a:xfrm>
            <a:off x="11288" y="2680952"/>
            <a:ext cx="6087533" cy="3259985"/>
          </a:xfrm>
          <a:prstGeom prst="rect">
            <a:avLst/>
          </a:prstGeom>
        </p:spPr>
      </p:pic>
      <p:pic>
        <p:nvPicPr>
          <p:cNvPr id="5" name="Picture 4" descr="Graphical user interface&#10;&#10;Description automatically generated">
            <a:extLst>
              <a:ext uri="{FF2B5EF4-FFF2-40B4-BE49-F238E27FC236}">
                <a16:creationId xmlns:a16="http://schemas.microsoft.com/office/drawing/2014/main" id="{3ACFE7EE-1034-3987-223D-6C326ADF0709}"/>
              </a:ext>
            </a:extLst>
          </p:cNvPr>
          <p:cNvPicPr>
            <a:picLocks noChangeAspect="1"/>
          </p:cNvPicPr>
          <p:nvPr/>
        </p:nvPicPr>
        <p:blipFill>
          <a:blip r:embed="rId4"/>
          <a:stretch>
            <a:fillRect/>
          </a:stretch>
        </p:blipFill>
        <p:spPr>
          <a:xfrm>
            <a:off x="6093177" y="2681184"/>
            <a:ext cx="6087532" cy="3259520"/>
          </a:xfrm>
          <a:prstGeom prst="rect">
            <a:avLst/>
          </a:prstGeom>
        </p:spPr>
      </p:pic>
      <p:sp>
        <p:nvSpPr>
          <p:cNvPr id="6" name="TextBox 5">
            <a:extLst>
              <a:ext uri="{FF2B5EF4-FFF2-40B4-BE49-F238E27FC236}">
                <a16:creationId xmlns:a16="http://schemas.microsoft.com/office/drawing/2014/main" id="{7DB4AF36-A868-DD0B-1E25-3193BBC486AA}"/>
              </a:ext>
            </a:extLst>
          </p:cNvPr>
          <p:cNvSpPr txBox="1"/>
          <p:nvPr/>
        </p:nvSpPr>
        <p:spPr>
          <a:xfrm>
            <a:off x="416718" y="2190750"/>
            <a:ext cx="553640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latin typeface="Arial"/>
                <a:ea typeface="Calibri"/>
                <a:cs typeface="Arial"/>
                <a:hlinkClick r:id="rId5"/>
              </a:rPr>
              <a:t>https://www.breakingthesilence.cam.ac.uk/</a:t>
            </a:r>
            <a:r>
              <a:rPr lang="en-GB">
                <a:latin typeface="Arial"/>
                <a:ea typeface="Calibri"/>
                <a:cs typeface="Arial"/>
              </a:rPr>
              <a:t> </a:t>
            </a:r>
            <a:endParaRPr lang="en-US">
              <a:latin typeface="Arial"/>
              <a:ea typeface="Calibri"/>
              <a:cs typeface="Arial"/>
            </a:endParaRPr>
          </a:p>
        </p:txBody>
      </p:sp>
    </p:spTree>
    <p:extLst>
      <p:ext uri="{BB962C8B-B14F-4D97-AF65-F5344CB8AC3E}">
        <p14:creationId xmlns:p14="http://schemas.microsoft.com/office/powerpoint/2010/main" val="37455192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B588BA7-41F6-9ACE-F83C-0452A2952CAF}"/>
              </a:ext>
            </a:extLst>
          </p:cNvPr>
          <p:cNvSpPr>
            <a:spLocks noGrp="1"/>
          </p:cNvSpPr>
          <p:nvPr>
            <p:ph type="title"/>
          </p:nvPr>
        </p:nvSpPr>
        <p:spPr>
          <a:xfrm>
            <a:off x="1057505" y="939432"/>
            <a:ext cx="10086975" cy="778381"/>
          </a:xfrm>
        </p:spPr>
        <p:txBody>
          <a:bodyPr/>
          <a:lstStyle/>
          <a:p>
            <a:r>
              <a:rPr lang="en-GB" sz="2400" b="1" dirty="0"/>
              <a:t>Don’t turn a blind eye Guide / Sexual Harassment: learn, prevent, protect - University of Geneva</a:t>
            </a:r>
          </a:p>
        </p:txBody>
      </p:sp>
      <p:pic>
        <p:nvPicPr>
          <p:cNvPr id="4" name="Picture 3" descr="A group of people standing in a crowd&#10;&#10;Description automatically generated">
            <a:extLst>
              <a:ext uri="{FF2B5EF4-FFF2-40B4-BE49-F238E27FC236}">
                <a16:creationId xmlns:a16="http://schemas.microsoft.com/office/drawing/2014/main" id="{D8624E9D-CD8E-7FB2-B01F-C5E02821F6E6}"/>
              </a:ext>
            </a:extLst>
          </p:cNvPr>
          <p:cNvPicPr>
            <a:picLocks noChangeAspect="1"/>
          </p:cNvPicPr>
          <p:nvPr/>
        </p:nvPicPr>
        <p:blipFill>
          <a:blip r:embed="rId3"/>
          <a:stretch>
            <a:fillRect/>
          </a:stretch>
        </p:blipFill>
        <p:spPr>
          <a:xfrm>
            <a:off x="2700016" y="1801130"/>
            <a:ext cx="7145495" cy="5053935"/>
          </a:xfrm>
          <a:prstGeom prst="rect">
            <a:avLst/>
          </a:prstGeom>
        </p:spPr>
      </p:pic>
    </p:spTree>
    <p:extLst>
      <p:ext uri="{BB962C8B-B14F-4D97-AF65-F5344CB8AC3E}">
        <p14:creationId xmlns:p14="http://schemas.microsoft.com/office/powerpoint/2010/main" val="30418171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Text&#10;&#10;Description automatically generated">
            <a:extLst>
              <a:ext uri="{FF2B5EF4-FFF2-40B4-BE49-F238E27FC236}">
                <a16:creationId xmlns:a16="http://schemas.microsoft.com/office/drawing/2014/main" id="{C275B0B4-F1E3-E9B2-8316-DB2DF7B1D3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434" y="628407"/>
            <a:ext cx="2981184" cy="4238061"/>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a:extLst>
              <a:ext uri="{FF2B5EF4-FFF2-40B4-BE49-F238E27FC236}">
                <a16:creationId xmlns:a16="http://schemas.microsoft.com/office/drawing/2014/main" id="{60F5A121-19D6-E4E2-D763-412BECC2C4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57715" y="2612507"/>
            <a:ext cx="2756437" cy="390021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7FB69B2-B5D0-832D-8E7B-7908AFDEE0AC}"/>
              </a:ext>
            </a:extLst>
          </p:cNvPr>
          <p:cNvSpPr txBox="1"/>
          <p:nvPr/>
        </p:nvSpPr>
        <p:spPr>
          <a:xfrm>
            <a:off x="1034513" y="994637"/>
            <a:ext cx="7276454" cy="830997"/>
          </a:xfrm>
          <a:prstGeom prst="rect">
            <a:avLst/>
          </a:prstGeom>
          <a:noFill/>
        </p:spPr>
        <p:txBody>
          <a:bodyPr wrap="square">
            <a:spAutoFit/>
          </a:bodyPr>
          <a:lstStyle/>
          <a:p>
            <a:r>
              <a:rPr lang="en-US" sz="2400" b="1" dirty="0">
                <a:solidFill>
                  <a:srgbClr val="0F2235"/>
                </a:solidFill>
                <a:latin typeface="Arial"/>
                <a:cs typeface="Arial"/>
              </a:rPr>
              <a:t>Guide to awareness-raising campaigns on gender-based violence</a:t>
            </a:r>
            <a:r>
              <a:rPr lang="en-US" dirty="0">
                <a:latin typeface="Arial"/>
                <a:cs typeface="Arial"/>
              </a:rPr>
              <a:t>​</a:t>
            </a:r>
            <a:endParaRPr lang="en-GB" dirty="0">
              <a:latin typeface="Arial"/>
              <a:cs typeface="Arial"/>
            </a:endParaRPr>
          </a:p>
        </p:txBody>
      </p:sp>
      <p:sp>
        <p:nvSpPr>
          <p:cNvPr id="6" name="TextBox 5">
            <a:extLst>
              <a:ext uri="{FF2B5EF4-FFF2-40B4-BE49-F238E27FC236}">
                <a16:creationId xmlns:a16="http://schemas.microsoft.com/office/drawing/2014/main" id="{0DA403D3-98BD-59C5-4EEE-C303D907AB28}"/>
              </a:ext>
            </a:extLst>
          </p:cNvPr>
          <p:cNvSpPr txBox="1"/>
          <p:nvPr/>
        </p:nvSpPr>
        <p:spPr>
          <a:xfrm>
            <a:off x="1060200" y="2153628"/>
            <a:ext cx="5040824" cy="2246769"/>
          </a:xfrm>
          <a:prstGeom prst="rect">
            <a:avLst/>
          </a:prstGeom>
          <a:noFill/>
        </p:spPr>
        <p:txBody>
          <a:bodyPr wrap="square" lIns="91440" tIns="45720" rIns="91440" bIns="45720" anchor="t">
            <a:spAutoFit/>
          </a:bodyPr>
          <a:lstStyle/>
          <a:p>
            <a:r>
              <a:rPr lang="en-US" sz="2000" dirty="0">
                <a:solidFill>
                  <a:srgbClr val="0F2235"/>
                </a:solidFill>
                <a:latin typeface="Arial"/>
                <a:cs typeface="Arial"/>
              </a:rPr>
              <a:t>This guidance is a practical tool for universities and research </a:t>
            </a:r>
            <a:r>
              <a:rPr lang="en-US" sz="2000" dirty="0" err="1">
                <a:solidFill>
                  <a:srgbClr val="0F2235"/>
                </a:solidFill>
                <a:latin typeface="Arial"/>
                <a:cs typeface="Arial"/>
              </a:rPr>
              <a:t>organisations</a:t>
            </a:r>
            <a:r>
              <a:rPr lang="en-US" sz="2000" dirty="0">
                <a:solidFill>
                  <a:srgbClr val="0F2235"/>
                </a:solidFill>
                <a:latin typeface="Arial"/>
                <a:cs typeface="Arial"/>
              </a:rPr>
              <a:t> across Europe who would like to learn more about setting up awareness-raising campaigns and replicating the inspiring practices presented. </a:t>
            </a:r>
          </a:p>
          <a:p>
            <a:endParaRPr lang="en-US" sz="2000" dirty="0">
              <a:solidFill>
                <a:srgbClr val="0F2235"/>
              </a:solidFill>
              <a:latin typeface="Arial"/>
              <a:cs typeface="Arial"/>
            </a:endParaRPr>
          </a:p>
        </p:txBody>
      </p:sp>
      <p:sp>
        <p:nvSpPr>
          <p:cNvPr id="5" name="TextBox 4">
            <a:extLst>
              <a:ext uri="{FF2B5EF4-FFF2-40B4-BE49-F238E27FC236}">
                <a16:creationId xmlns:a16="http://schemas.microsoft.com/office/drawing/2014/main" id="{E490BC20-A595-145B-5211-EE9FB908BD3C}"/>
              </a:ext>
            </a:extLst>
          </p:cNvPr>
          <p:cNvSpPr txBox="1"/>
          <p:nvPr/>
        </p:nvSpPr>
        <p:spPr>
          <a:xfrm>
            <a:off x="1058333" y="4222750"/>
            <a:ext cx="60960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solidFill>
                  <a:srgbClr val="0F2235"/>
                </a:solidFill>
                <a:latin typeface="Arial"/>
                <a:cs typeface="Arial"/>
              </a:rPr>
              <a:t>Available</a:t>
            </a:r>
            <a:r>
              <a:rPr lang="en-US" sz="2000" dirty="0">
                <a:latin typeface="Arial"/>
                <a:cs typeface="Arial"/>
              </a:rPr>
              <a:t> </a:t>
            </a:r>
            <a:r>
              <a:rPr lang="en-US" sz="2000">
                <a:latin typeface="Arial"/>
                <a:cs typeface="Arial"/>
                <a:hlinkClick r:id="rId5"/>
              </a:rPr>
              <a:t>here</a:t>
            </a:r>
            <a:endParaRPr lang="en-US" sz="2000">
              <a:latin typeface="Arial"/>
              <a:cs typeface="Arial"/>
            </a:endParaRPr>
          </a:p>
        </p:txBody>
      </p:sp>
    </p:spTree>
    <p:extLst>
      <p:ext uri="{BB962C8B-B14F-4D97-AF65-F5344CB8AC3E}">
        <p14:creationId xmlns:p14="http://schemas.microsoft.com/office/powerpoint/2010/main" val="24288619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D2EEFDE-1EE3-1C25-B2B0-927EDBB68E9F}"/>
              </a:ext>
            </a:extLst>
          </p:cNvPr>
          <p:cNvSpPr>
            <a:spLocks noGrp="1"/>
          </p:cNvSpPr>
          <p:nvPr>
            <p:ph type="title"/>
          </p:nvPr>
        </p:nvSpPr>
        <p:spPr/>
        <p:txBody>
          <a:bodyPr/>
          <a:lstStyle/>
          <a:p>
            <a:r>
              <a:rPr lang="en-GB" b="1"/>
              <a:t>Protection</a:t>
            </a:r>
            <a:endParaRPr lang="en-US" b="1"/>
          </a:p>
        </p:txBody>
      </p:sp>
      <p:sp>
        <p:nvSpPr>
          <p:cNvPr id="4" name="TextBox 3">
            <a:extLst>
              <a:ext uri="{FF2B5EF4-FFF2-40B4-BE49-F238E27FC236}">
                <a16:creationId xmlns:a16="http://schemas.microsoft.com/office/drawing/2014/main" id="{D9E9EC6F-F34B-6183-8403-E9B9856CDB91}"/>
              </a:ext>
            </a:extLst>
          </p:cNvPr>
          <p:cNvSpPr txBox="1"/>
          <p:nvPr/>
        </p:nvSpPr>
        <p:spPr>
          <a:xfrm>
            <a:off x="839871" y="2642125"/>
            <a:ext cx="10545678" cy="1477328"/>
          </a:xfrm>
          <a:prstGeom prst="rect">
            <a:avLst/>
          </a:prstGeom>
          <a:noFill/>
        </p:spPr>
        <p:txBody>
          <a:bodyPr wrap="square" lIns="91440" tIns="45720" rIns="91440" bIns="45720" anchor="t">
            <a:spAutoFit/>
          </a:bodyPr>
          <a:lstStyle/>
          <a:p>
            <a:pPr marL="285750" indent="-285750" algn="just">
              <a:buFont typeface="Arial"/>
              <a:buChar char="•"/>
            </a:pPr>
            <a:r>
              <a:rPr lang="en-GB">
                <a:solidFill>
                  <a:srgbClr val="0F2235"/>
                </a:solidFill>
                <a:latin typeface="Arial"/>
                <a:ea typeface="+mn-lt"/>
                <a:cs typeface="Arial"/>
              </a:rPr>
              <a:t> for all types of harmful behaviours,</a:t>
            </a:r>
            <a:endParaRPr lang="en-US">
              <a:solidFill>
                <a:srgbClr val="0F2235"/>
              </a:solidFill>
              <a:latin typeface="Arial"/>
              <a:ea typeface="Open Sans"/>
              <a:cs typeface="Arial"/>
            </a:endParaRPr>
          </a:p>
          <a:p>
            <a:pPr marL="285750" indent="-285750" algn="just">
              <a:buFont typeface="Arial"/>
              <a:buChar char="•"/>
            </a:pPr>
            <a:r>
              <a:rPr lang="en-GB">
                <a:solidFill>
                  <a:srgbClr val="0F2235"/>
                </a:solidFill>
                <a:latin typeface="Arial"/>
                <a:ea typeface="+mn-lt"/>
                <a:cs typeface="Arial"/>
              </a:rPr>
              <a:t> as soon as the institution is aware of a (potentially) harmful situation,</a:t>
            </a:r>
            <a:endParaRPr lang="en-US">
              <a:solidFill>
                <a:srgbClr val="0F2235"/>
              </a:solidFill>
              <a:latin typeface="Arial"/>
              <a:ea typeface="Open Sans"/>
              <a:cs typeface="Arial"/>
            </a:endParaRPr>
          </a:p>
          <a:p>
            <a:pPr marL="285750" indent="-285750">
              <a:buFont typeface="Arial"/>
              <a:buChar char="•"/>
            </a:pPr>
            <a:r>
              <a:rPr lang="en-GB" dirty="0">
                <a:solidFill>
                  <a:srgbClr val="0F2235"/>
                </a:solidFill>
                <a:latin typeface="Arial"/>
                <a:ea typeface="+mn-lt"/>
                <a:cs typeface="Arial"/>
              </a:rPr>
              <a:t> even if no formal complaint has been made, or in case of anonymous reporting. </a:t>
            </a:r>
            <a:br>
              <a:rPr lang="en-US" dirty="0">
                <a:solidFill>
                  <a:srgbClr val="0F2235"/>
                </a:solidFill>
                <a:latin typeface="Arial" panose="020B0604020202020204" pitchFamily="34" charset="0"/>
                <a:cs typeface="Arial" panose="020B0604020202020204" pitchFamily="34" charset="0"/>
              </a:rPr>
            </a:br>
            <a:endParaRPr lang="en-US">
              <a:solidFill>
                <a:srgbClr val="0F2235"/>
              </a:solidFill>
              <a:latin typeface="Arial" panose="020B0604020202020204" pitchFamily="34" charset="0"/>
              <a:ea typeface="Open Sans"/>
              <a:cs typeface="Arial" panose="020B0604020202020204" pitchFamily="34" charset="0"/>
            </a:endParaRPr>
          </a:p>
          <a:p>
            <a:pPr marL="285750" indent="-285750" algn="just">
              <a:buFont typeface="Arial"/>
              <a:buChar char="•"/>
            </a:pPr>
            <a:endParaRPr lang="en-US" dirty="0">
              <a:solidFill>
                <a:srgbClr val="0F2235"/>
              </a:solidFill>
              <a:latin typeface="Arial" panose="020B0604020202020204" pitchFamily="34" charset="0"/>
              <a:ea typeface="Open Sans"/>
              <a:cs typeface="Arial" panose="020B0604020202020204" pitchFamily="34" charset="0"/>
            </a:endParaRPr>
          </a:p>
        </p:txBody>
      </p:sp>
      <p:sp>
        <p:nvSpPr>
          <p:cNvPr id="5" name="TextBox 4">
            <a:extLst>
              <a:ext uri="{FF2B5EF4-FFF2-40B4-BE49-F238E27FC236}">
                <a16:creationId xmlns:a16="http://schemas.microsoft.com/office/drawing/2014/main" id="{E82D19E8-2050-B424-E4FC-5D709906C37A}"/>
              </a:ext>
            </a:extLst>
          </p:cNvPr>
          <p:cNvSpPr txBox="1"/>
          <p:nvPr/>
        </p:nvSpPr>
        <p:spPr>
          <a:xfrm>
            <a:off x="698166" y="2128492"/>
            <a:ext cx="7277100" cy="646331"/>
          </a:xfrm>
          <a:prstGeom prst="rect">
            <a:avLst/>
          </a:prstGeom>
          <a:noFill/>
        </p:spPr>
        <p:txBody>
          <a:bodyPr wrap="square" lIns="91440" tIns="45720" rIns="91440" bIns="45720" anchor="t">
            <a:spAutoFit/>
          </a:bodyPr>
          <a:lstStyle/>
          <a:p>
            <a:r>
              <a:rPr lang="en-US" sz="1800" b="0" i="0" dirty="0">
                <a:solidFill>
                  <a:srgbClr val="0F2235"/>
                </a:solidFill>
                <a:effectLst/>
                <a:latin typeface="Arial"/>
                <a:ea typeface="+mn-lt"/>
                <a:cs typeface="Arial"/>
              </a:rPr>
              <a:t>Protection measures should</a:t>
            </a:r>
            <a:r>
              <a:rPr lang="en-US" sz="1800" b="1" i="0" dirty="0">
                <a:solidFill>
                  <a:srgbClr val="0F2235"/>
                </a:solidFill>
                <a:effectLst/>
                <a:latin typeface="Arial"/>
                <a:ea typeface="+mn-lt"/>
                <a:cs typeface="Arial"/>
              </a:rPr>
              <a:t> </a:t>
            </a:r>
            <a:r>
              <a:rPr lang="en-US" sz="1800" b="0" i="0">
                <a:solidFill>
                  <a:srgbClr val="0F2235"/>
                </a:solidFill>
                <a:effectLst/>
                <a:latin typeface="Arial"/>
                <a:ea typeface="+mn-lt"/>
                <a:cs typeface="Arial"/>
              </a:rPr>
              <a:t>be </a:t>
            </a:r>
            <a:r>
              <a:rPr lang="en-US">
                <a:solidFill>
                  <a:srgbClr val="0F2235"/>
                </a:solidFill>
                <a:latin typeface="Arial"/>
                <a:ea typeface="+mn-lt"/>
                <a:cs typeface="Arial"/>
              </a:rPr>
              <a:t>taken</a:t>
            </a:r>
            <a:r>
              <a:rPr lang="en-US" sz="1800" b="0" i="0">
                <a:solidFill>
                  <a:srgbClr val="0F2235"/>
                </a:solidFill>
                <a:effectLst/>
                <a:latin typeface="Arial"/>
                <a:ea typeface="+mn-lt"/>
                <a:cs typeface="Arial"/>
              </a:rPr>
              <a:t>:</a:t>
            </a:r>
            <a:r>
              <a:rPr lang="en-US">
                <a:solidFill>
                  <a:srgbClr val="0F2235"/>
                </a:solidFill>
                <a:latin typeface="Arial"/>
                <a:ea typeface="+mn-lt"/>
                <a:cs typeface="Arial"/>
              </a:rPr>
              <a:t> </a:t>
            </a:r>
            <a:br>
              <a:rPr lang="en-US" dirty="0">
                <a:latin typeface="Arial" panose="020B0604020202020204" pitchFamily="34" charset="0"/>
                <a:cs typeface="Arial" panose="020B0604020202020204" pitchFamily="34" charset="0"/>
              </a:rPr>
            </a:br>
            <a:endParaRPr lang="en-US" dirty="0">
              <a:solidFill>
                <a:srgbClr val="0F2235"/>
              </a:solidFill>
              <a:latin typeface="Arial"/>
              <a:ea typeface="Open Sans"/>
              <a:cs typeface="Arial"/>
            </a:endParaRPr>
          </a:p>
        </p:txBody>
      </p:sp>
      <p:sp>
        <p:nvSpPr>
          <p:cNvPr id="6" name="TextBox 5">
            <a:extLst>
              <a:ext uri="{FF2B5EF4-FFF2-40B4-BE49-F238E27FC236}">
                <a16:creationId xmlns:a16="http://schemas.microsoft.com/office/drawing/2014/main" id="{E82DCF2D-3234-411E-F909-7CFF4C7AA7C9}"/>
              </a:ext>
            </a:extLst>
          </p:cNvPr>
          <p:cNvSpPr txBox="1"/>
          <p:nvPr/>
        </p:nvSpPr>
        <p:spPr>
          <a:xfrm>
            <a:off x="702472" y="3745335"/>
            <a:ext cx="10056896" cy="369332"/>
          </a:xfrm>
          <a:prstGeom prst="rect">
            <a:avLst/>
          </a:prstGeom>
          <a:noFill/>
        </p:spPr>
        <p:txBody>
          <a:bodyPr wrap="square" lIns="91440" tIns="45720" rIns="91440" bIns="45720" anchor="t">
            <a:spAutoFit/>
          </a:bodyPr>
          <a:lstStyle/>
          <a:p>
            <a:r>
              <a:rPr lang="en-US" sz="1800" b="0" i="0">
                <a:solidFill>
                  <a:srgbClr val="0F2235"/>
                </a:solidFill>
                <a:effectLst/>
                <a:latin typeface="Arial"/>
                <a:ea typeface="Open Sans"/>
                <a:cs typeface="Arial"/>
              </a:rPr>
              <a:t>Protection should be considered and offered in case of any incident: </a:t>
            </a:r>
            <a:endParaRPr lang="en-US" dirty="0">
              <a:solidFill>
                <a:srgbClr val="0F2235"/>
              </a:solidFill>
              <a:latin typeface="Arial"/>
              <a:ea typeface="Open Sans"/>
              <a:cs typeface="Arial"/>
            </a:endParaRPr>
          </a:p>
        </p:txBody>
      </p:sp>
      <p:sp>
        <p:nvSpPr>
          <p:cNvPr id="7" name="TextBox 6">
            <a:extLst>
              <a:ext uri="{FF2B5EF4-FFF2-40B4-BE49-F238E27FC236}">
                <a16:creationId xmlns:a16="http://schemas.microsoft.com/office/drawing/2014/main" id="{5287FF32-DC01-23B7-5A58-8EA012479AC2}"/>
              </a:ext>
            </a:extLst>
          </p:cNvPr>
          <p:cNvSpPr txBox="1"/>
          <p:nvPr/>
        </p:nvSpPr>
        <p:spPr>
          <a:xfrm>
            <a:off x="839869" y="4247314"/>
            <a:ext cx="10689550" cy="1200329"/>
          </a:xfrm>
          <a:prstGeom prst="rect">
            <a:avLst/>
          </a:prstGeom>
          <a:noFill/>
        </p:spPr>
        <p:txBody>
          <a:bodyPr wrap="square" lIns="91440" tIns="45720" rIns="91440" bIns="45720" anchor="t">
            <a:spAutoFit/>
          </a:bodyPr>
          <a:lstStyle/>
          <a:p>
            <a:pPr marL="285750" indent="-285750" rtl="0" fontAlgn="base">
              <a:buFont typeface="Arial" panose="020B0604020202020204" pitchFamily="34" charset="0"/>
              <a:buChar char="•"/>
            </a:pPr>
            <a:r>
              <a:rPr lang="en-US" b="0" i="0" dirty="0">
                <a:solidFill>
                  <a:srgbClr val="0F2235"/>
                </a:solidFill>
                <a:effectLst/>
                <a:latin typeface="Arial"/>
                <a:ea typeface="Open Sans"/>
                <a:cs typeface="Arial"/>
              </a:rPr>
              <a:t>On the </a:t>
            </a:r>
            <a:r>
              <a:rPr lang="en-US" b="0" i="0" dirty="0" err="1">
                <a:solidFill>
                  <a:srgbClr val="0F2235"/>
                </a:solidFill>
                <a:effectLst/>
                <a:latin typeface="Arial"/>
                <a:ea typeface="Open Sans"/>
                <a:cs typeface="Arial"/>
              </a:rPr>
              <a:t>organisation’s</a:t>
            </a:r>
            <a:r>
              <a:rPr lang="en-US" b="0" i="0" dirty="0">
                <a:solidFill>
                  <a:srgbClr val="0F2235"/>
                </a:solidFill>
                <a:effectLst/>
                <a:latin typeface="Arial"/>
                <a:ea typeface="Open Sans"/>
                <a:cs typeface="Arial"/>
              </a:rPr>
              <a:t> campus/premises</a:t>
            </a:r>
          </a:p>
          <a:p>
            <a:pPr marL="285750" indent="-285750" fontAlgn="base">
              <a:buFont typeface="Arial" panose="020B0604020202020204" pitchFamily="34" charset="0"/>
              <a:buChar char="•"/>
            </a:pPr>
            <a:r>
              <a:rPr lang="en-US" b="0" i="0">
                <a:solidFill>
                  <a:srgbClr val="0F2235"/>
                </a:solidFill>
                <a:effectLst/>
                <a:latin typeface="Arial"/>
                <a:ea typeface="Open Sans"/>
                <a:cs typeface="Arial"/>
              </a:rPr>
              <a:t>Online</a:t>
            </a:r>
            <a:r>
              <a:rPr lang="en-US">
                <a:solidFill>
                  <a:srgbClr val="0F2235"/>
                </a:solidFill>
                <a:latin typeface="Arial"/>
                <a:ea typeface="Open Sans"/>
                <a:cs typeface="Arial"/>
              </a:rPr>
              <a:t> </a:t>
            </a:r>
            <a:endParaRPr lang="en-US" b="0" i="0" dirty="0">
              <a:solidFill>
                <a:srgbClr val="0F2235"/>
              </a:solidFill>
              <a:effectLst/>
              <a:latin typeface="Arial"/>
              <a:ea typeface="Open Sans"/>
              <a:cs typeface="Arial"/>
            </a:endParaRPr>
          </a:p>
          <a:p>
            <a:pPr marL="285750" indent="-285750" fontAlgn="base">
              <a:buFont typeface="Arial" panose="020B0604020202020204" pitchFamily="34" charset="0"/>
              <a:buChar char="•"/>
            </a:pPr>
            <a:r>
              <a:rPr lang="en-US" b="0" i="0">
                <a:solidFill>
                  <a:srgbClr val="0F2235"/>
                </a:solidFill>
                <a:effectLst/>
                <a:latin typeface="Arial"/>
                <a:ea typeface="Open Sans"/>
                <a:cs typeface="Arial"/>
              </a:rPr>
              <a:t>During a student event</a:t>
            </a:r>
            <a:r>
              <a:rPr lang="en-US">
                <a:solidFill>
                  <a:srgbClr val="0F2235"/>
                </a:solidFill>
                <a:latin typeface="Arial"/>
                <a:ea typeface="Open Sans"/>
                <a:cs typeface="Arial"/>
              </a:rPr>
              <a:t> </a:t>
            </a:r>
            <a:endParaRPr lang="en-US" dirty="0">
              <a:solidFill>
                <a:srgbClr val="0F2235"/>
              </a:solidFill>
              <a:latin typeface="Arial"/>
              <a:ea typeface="Open Sans"/>
              <a:cs typeface="Arial"/>
            </a:endParaRPr>
          </a:p>
          <a:p>
            <a:pPr marL="285750" indent="-285750">
              <a:buFont typeface="Arial" panose="020B0604020202020204" pitchFamily="34" charset="0"/>
              <a:buChar char="•"/>
            </a:pPr>
            <a:r>
              <a:rPr lang="en-US" b="0" i="0">
                <a:solidFill>
                  <a:srgbClr val="0F2235"/>
                </a:solidFill>
                <a:effectLst/>
                <a:latin typeface="Arial"/>
                <a:ea typeface="Open Sans"/>
                <a:cs typeface="Arial"/>
              </a:rPr>
              <a:t>Away from campus, such as during conferences and field research activities</a:t>
            </a:r>
            <a:endParaRPr lang="en-US" dirty="0">
              <a:solidFill>
                <a:srgbClr val="0F2235"/>
              </a:solidFill>
              <a:latin typeface="Arial"/>
              <a:ea typeface="Open Sans"/>
              <a:cs typeface="Arial"/>
            </a:endParaRPr>
          </a:p>
        </p:txBody>
      </p:sp>
    </p:spTree>
    <p:extLst>
      <p:ext uri="{BB962C8B-B14F-4D97-AF65-F5344CB8AC3E}">
        <p14:creationId xmlns:p14="http://schemas.microsoft.com/office/powerpoint/2010/main" val="4732925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DFD6DD4-CFDE-7961-CE81-076AF6238E16}"/>
              </a:ext>
            </a:extLst>
          </p:cNvPr>
          <p:cNvSpPr>
            <a:spLocks noGrp="1"/>
          </p:cNvSpPr>
          <p:nvPr>
            <p:ph type="title"/>
          </p:nvPr>
        </p:nvSpPr>
        <p:spPr/>
        <p:txBody>
          <a:bodyPr/>
          <a:lstStyle/>
          <a:p>
            <a:r>
              <a:rPr lang="en-US" b="1">
                <a:latin typeface="Arial"/>
                <a:cs typeface="Arial"/>
              </a:rPr>
              <a:t>Tips &amp; hints for Protection</a:t>
            </a:r>
          </a:p>
        </p:txBody>
      </p:sp>
      <p:sp>
        <p:nvSpPr>
          <p:cNvPr id="5" name="TextBox 4">
            <a:extLst>
              <a:ext uri="{FF2B5EF4-FFF2-40B4-BE49-F238E27FC236}">
                <a16:creationId xmlns:a16="http://schemas.microsoft.com/office/drawing/2014/main" id="{7CDF490F-F2C7-E523-8F96-736ED8C8B1A0}"/>
              </a:ext>
            </a:extLst>
          </p:cNvPr>
          <p:cNvSpPr txBox="1"/>
          <p:nvPr/>
        </p:nvSpPr>
        <p:spPr>
          <a:xfrm>
            <a:off x="1063095" y="2083570"/>
            <a:ext cx="10193337" cy="646331"/>
          </a:xfrm>
          <a:prstGeom prst="rect">
            <a:avLst/>
          </a:prstGeom>
          <a:noFill/>
        </p:spPr>
        <p:txBody>
          <a:bodyPr wrap="square" lIns="91440" tIns="45720" rIns="91440" bIns="45720" anchor="t">
            <a:spAutoFit/>
          </a:bodyPr>
          <a:lstStyle/>
          <a:p>
            <a:pPr fontAlgn="base"/>
            <a:r>
              <a:rPr lang="en-US" sz="1800" b="1" i="0" dirty="0">
                <a:solidFill>
                  <a:srgbClr val="0F2235"/>
                </a:solidFill>
                <a:effectLst/>
                <a:latin typeface="Arial"/>
                <a:cs typeface="Arial"/>
              </a:rPr>
              <a:t>Remember</a:t>
            </a:r>
            <a:r>
              <a:rPr lang="en-US" sz="1800" b="0" i="0" dirty="0">
                <a:solidFill>
                  <a:srgbClr val="0F2235"/>
                </a:solidFill>
                <a:effectLst/>
                <a:latin typeface="Arial"/>
                <a:cs typeface="Arial"/>
              </a:rPr>
              <a:t>: </a:t>
            </a:r>
            <a:r>
              <a:rPr lang="en-US" dirty="0">
                <a:solidFill>
                  <a:srgbClr val="0F2235"/>
                </a:solidFill>
                <a:latin typeface="Arial"/>
                <a:ea typeface="+mn-lt"/>
                <a:cs typeface="Arial"/>
              </a:rPr>
              <a:t>Protection measures are determined on a case-by-case basis, taking into account the unique requirements of each situation and providing a range of potential solutions.</a:t>
            </a:r>
            <a:endParaRPr lang="en-US" sz="1800" b="0" i="0" dirty="0">
              <a:solidFill>
                <a:srgbClr val="0F2235"/>
              </a:solidFill>
              <a:effectLst/>
              <a:latin typeface="Arial"/>
              <a:ea typeface="Open Sans"/>
              <a:cs typeface="Arial"/>
            </a:endParaRPr>
          </a:p>
        </p:txBody>
      </p:sp>
      <p:sp>
        <p:nvSpPr>
          <p:cNvPr id="6" name="Shape 2613">
            <a:extLst>
              <a:ext uri="{FF2B5EF4-FFF2-40B4-BE49-F238E27FC236}">
                <a16:creationId xmlns:a16="http://schemas.microsoft.com/office/drawing/2014/main" id="{8D863D94-9512-F4E9-D9A0-AD5A01EB0561}"/>
              </a:ext>
            </a:extLst>
          </p:cNvPr>
          <p:cNvSpPr/>
          <p:nvPr/>
        </p:nvSpPr>
        <p:spPr>
          <a:xfrm>
            <a:off x="404535" y="3143053"/>
            <a:ext cx="472841" cy="471228"/>
          </a:xfrm>
          <a:custGeom>
            <a:avLst/>
            <a:gdLst/>
            <a:ahLst/>
            <a:cxnLst>
              <a:cxn ang="0">
                <a:pos x="wd2" y="hd2"/>
              </a:cxn>
              <a:cxn ang="5400000">
                <a:pos x="wd2" y="hd2"/>
              </a:cxn>
              <a:cxn ang="10800000">
                <a:pos x="wd2" y="hd2"/>
              </a:cxn>
              <a:cxn ang="16200000">
                <a:pos x="wd2" y="hd2"/>
              </a:cxn>
            </a:cxnLst>
            <a:rect l="0" t="0" r="r" b="b"/>
            <a:pathLst>
              <a:path w="21600" h="21600" extrusionOk="0">
                <a:moveTo>
                  <a:pt x="19636" y="1964"/>
                </a:moveTo>
                <a:lnTo>
                  <a:pt x="10800" y="1964"/>
                </a:lnTo>
                <a:cubicBezTo>
                  <a:pt x="8836" y="1964"/>
                  <a:pt x="8836" y="0"/>
                  <a:pt x="6873" y="0"/>
                </a:cubicBezTo>
                <a:lnTo>
                  <a:pt x="1964" y="0"/>
                </a:lnTo>
                <a:cubicBezTo>
                  <a:pt x="879" y="0"/>
                  <a:pt x="0" y="879"/>
                  <a:pt x="0" y="1964"/>
                </a:cubicBezTo>
                <a:lnTo>
                  <a:pt x="0" y="15709"/>
                </a:lnTo>
                <a:cubicBezTo>
                  <a:pt x="0" y="16794"/>
                  <a:pt x="879" y="17673"/>
                  <a:pt x="1964" y="17673"/>
                </a:cubicBezTo>
                <a:lnTo>
                  <a:pt x="6599" y="17673"/>
                </a:lnTo>
                <a:cubicBezTo>
                  <a:pt x="6257" y="17372"/>
                  <a:pt x="5941" y="17046"/>
                  <a:pt x="5656" y="16691"/>
                </a:cubicBezTo>
                <a:lnTo>
                  <a:pt x="1964" y="16691"/>
                </a:lnTo>
                <a:cubicBezTo>
                  <a:pt x="1422" y="16691"/>
                  <a:pt x="982" y="16252"/>
                  <a:pt x="982" y="15709"/>
                </a:cubicBezTo>
                <a:lnTo>
                  <a:pt x="982" y="5891"/>
                </a:lnTo>
                <a:lnTo>
                  <a:pt x="6599" y="5891"/>
                </a:lnTo>
                <a:cubicBezTo>
                  <a:pt x="7023" y="5517"/>
                  <a:pt x="7484" y="5185"/>
                  <a:pt x="7982" y="4909"/>
                </a:cubicBezTo>
                <a:lnTo>
                  <a:pt x="982" y="4909"/>
                </a:lnTo>
                <a:lnTo>
                  <a:pt x="982" y="1964"/>
                </a:lnTo>
                <a:cubicBezTo>
                  <a:pt x="982" y="1422"/>
                  <a:pt x="1422" y="982"/>
                  <a:pt x="1964" y="982"/>
                </a:cubicBezTo>
                <a:lnTo>
                  <a:pt x="6873" y="982"/>
                </a:lnTo>
                <a:cubicBezTo>
                  <a:pt x="8345" y="982"/>
                  <a:pt x="8345" y="2946"/>
                  <a:pt x="10800" y="2946"/>
                </a:cubicBezTo>
                <a:lnTo>
                  <a:pt x="19636" y="2946"/>
                </a:lnTo>
                <a:cubicBezTo>
                  <a:pt x="20178" y="2946"/>
                  <a:pt x="20618" y="3385"/>
                  <a:pt x="20618" y="3927"/>
                </a:cubicBezTo>
                <a:lnTo>
                  <a:pt x="20618" y="4909"/>
                </a:lnTo>
                <a:lnTo>
                  <a:pt x="15582" y="4909"/>
                </a:lnTo>
                <a:cubicBezTo>
                  <a:pt x="16080" y="5185"/>
                  <a:pt x="16541" y="5517"/>
                  <a:pt x="16965" y="5891"/>
                </a:cubicBezTo>
                <a:lnTo>
                  <a:pt x="20618" y="5891"/>
                </a:lnTo>
                <a:lnTo>
                  <a:pt x="20618" y="15709"/>
                </a:lnTo>
                <a:cubicBezTo>
                  <a:pt x="20618" y="16252"/>
                  <a:pt x="20178" y="16691"/>
                  <a:pt x="19636" y="16691"/>
                </a:cubicBezTo>
                <a:lnTo>
                  <a:pt x="18766" y="16691"/>
                </a:lnTo>
                <a:lnTo>
                  <a:pt x="19738" y="17663"/>
                </a:lnTo>
                <a:cubicBezTo>
                  <a:pt x="20774" y="17609"/>
                  <a:pt x="21600" y="16759"/>
                  <a:pt x="21600" y="15709"/>
                </a:cubicBezTo>
                <a:lnTo>
                  <a:pt x="21600" y="3927"/>
                </a:lnTo>
                <a:cubicBezTo>
                  <a:pt x="21600" y="2843"/>
                  <a:pt x="20721" y="1964"/>
                  <a:pt x="19636" y="1964"/>
                </a:cubicBezTo>
                <a:moveTo>
                  <a:pt x="11782" y="17673"/>
                </a:moveTo>
                <a:cubicBezTo>
                  <a:pt x="8529" y="17673"/>
                  <a:pt x="5891" y="15036"/>
                  <a:pt x="5891" y="11782"/>
                </a:cubicBezTo>
                <a:cubicBezTo>
                  <a:pt x="5891" y="8529"/>
                  <a:pt x="8529" y="5891"/>
                  <a:pt x="11782" y="5891"/>
                </a:cubicBezTo>
                <a:cubicBezTo>
                  <a:pt x="15035" y="5891"/>
                  <a:pt x="17673" y="8529"/>
                  <a:pt x="17673" y="11782"/>
                </a:cubicBezTo>
                <a:cubicBezTo>
                  <a:pt x="17673" y="15036"/>
                  <a:pt x="15035" y="17673"/>
                  <a:pt x="11782" y="17673"/>
                </a:cubicBezTo>
                <a:moveTo>
                  <a:pt x="16972" y="16278"/>
                </a:moveTo>
                <a:cubicBezTo>
                  <a:pt x="18018" y="15072"/>
                  <a:pt x="18655" y="13503"/>
                  <a:pt x="18655" y="11782"/>
                </a:cubicBezTo>
                <a:cubicBezTo>
                  <a:pt x="18655" y="7987"/>
                  <a:pt x="15578" y="4910"/>
                  <a:pt x="11782" y="4910"/>
                </a:cubicBezTo>
                <a:cubicBezTo>
                  <a:pt x="7986" y="4910"/>
                  <a:pt x="4909" y="7987"/>
                  <a:pt x="4909" y="11782"/>
                </a:cubicBezTo>
                <a:cubicBezTo>
                  <a:pt x="4909" y="15578"/>
                  <a:pt x="7986" y="18655"/>
                  <a:pt x="11782" y="18655"/>
                </a:cubicBezTo>
                <a:cubicBezTo>
                  <a:pt x="13503" y="18655"/>
                  <a:pt x="15072" y="18017"/>
                  <a:pt x="16278" y="16972"/>
                </a:cubicBezTo>
                <a:lnTo>
                  <a:pt x="16972" y="17666"/>
                </a:lnTo>
                <a:cubicBezTo>
                  <a:pt x="16969" y="17668"/>
                  <a:pt x="16967" y="17671"/>
                  <a:pt x="16965" y="17673"/>
                </a:cubicBezTo>
                <a:lnTo>
                  <a:pt x="16979" y="17673"/>
                </a:lnTo>
                <a:lnTo>
                  <a:pt x="20762" y="21457"/>
                </a:lnTo>
                <a:cubicBezTo>
                  <a:pt x="20851" y="21546"/>
                  <a:pt x="20974" y="21600"/>
                  <a:pt x="21109" y="21600"/>
                </a:cubicBezTo>
                <a:cubicBezTo>
                  <a:pt x="21380" y="21600"/>
                  <a:pt x="21600" y="21381"/>
                  <a:pt x="21600" y="21109"/>
                </a:cubicBezTo>
                <a:cubicBezTo>
                  <a:pt x="21600" y="20974"/>
                  <a:pt x="21545" y="20851"/>
                  <a:pt x="21456" y="20762"/>
                </a:cubicBezTo>
                <a:cubicBezTo>
                  <a:pt x="21456" y="20762"/>
                  <a:pt x="16972" y="16278"/>
                  <a:pt x="16972" y="16278"/>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7" name="Shape 2619">
            <a:extLst>
              <a:ext uri="{FF2B5EF4-FFF2-40B4-BE49-F238E27FC236}">
                <a16:creationId xmlns:a16="http://schemas.microsoft.com/office/drawing/2014/main" id="{7B60B40E-72EC-BD44-2479-D407366BC4B4}"/>
              </a:ext>
            </a:extLst>
          </p:cNvPr>
          <p:cNvSpPr/>
          <p:nvPr/>
        </p:nvSpPr>
        <p:spPr>
          <a:xfrm>
            <a:off x="404535" y="2153754"/>
            <a:ext cx="436242" cy="490654"/>
          </a:xfrm>
          <a:custGeom>
            <a:avLst/>
            <a:gdLst/>
            <a:ahLst/>
            <a:cxnLst>
              <a:cxn ang="0">
                <a:pos x="wd2" y="hd2"/>
              </a:cxn>
              <a:cxn ang="5400000">
                <a:pos x="wd2" y="hd2"/>
              </a:cxn>
              <a:cxn ang="10800000">
                <a:pos x="wd2" y="hd2"/>
              </a:cxn>
              <a:cxn ang="16200000">
                <a:pos x="wd2" y="hd2"/>
              </a:cxn>
            </a:cxnLst>
            <a:rect l="0" t="0"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8" name="TextBox 7">
            <a:extLst>
              <a:ext uri="{FF2B5EF4-FFF2-40B4-BE49-F238E27FC236}">
                <a16:creationId xmlns:a16="http://schemas.microsoft.com/office/drawing/2014/main" id="{BC3BF18B-B84D-4985-B032-DB994F17A62C}"/>
              </a:ext>
            </a:extLst>
          </p:cNvPr>
          <p:cNvSpPr txBox="1"/>
          <p:nvPr/>
        </p:nvSpPr>
        <p:spPr>
          <a:xfrm>
            <a:off x="1063095" y="3069167"/>
            <a:ext cx="10764252" cy="2585323"/>
          </a:xfrm>
          <a:prstGeom prst="rect">
            <a:avLst/>
          </a:prstGeom>
          <a:noFill/>
        </p:spPr>
        <p:txBody>
          <a:bodyPr wrap="square" lIns="91440" tIns="45720" rIns="91440" bIns="45720" anchor="t">
            <a:spAutoFit/>
          </a:bodyPr>
          <a:lstStyle/>
          <a:p>
            <a:pPr fontAlgn="base"/>
            <a:r>
              <a:rPr lang="en-US" dirty="0">
                <a:solidFill>
                  <a:srgbClr val="0F2235"/>
                </a:solidFill>
                <a:latin typeface="Arial"/>
                <a:cs typeface="Arial"/>
              </a:rPr>
              <a:t>Reporting procedure: effective reporting provisions must be in place, so that the institution can offer protection when needed. Reporting should be possible through different options: ​</a:t>
            </a:r>
            <a:br>
              <a:rPr lang="en-US" dirty="0">
                <a:solidFill>
                  <a:srgbClr val="0F2235"/>
                </a:solidFill>
                <a:latin typeface="Arial" panose="020B0604020202020204" pitchFamily="34" charset="0"/>
                <a:cs typeface="Arial" panose="020B0604020202020204" pitchFamily="34" charset="0"/>
              </a:rPr>
            </a:br>
            <a:r>
              <a:rPr lang="en-US" dirty="0">
                <a:solidFill>
                  <a:srgbClr val="0F2235"/>
                </a:solidFill>
                <a:latin typeface="Arial"/>
                <a:cs typeface="Arial"/>
              </a:rPr>
              <a:t> ​</a:t>
            </a:r>
            <a:endParaRPr lang="en-US" dirty="0">
              <a:solidFill>
                <a:srgbClr val="0F2235"/>
              </a:solidFill>
              <a:latin typeface="Arial"/>
              <a:ea typeface="Open Sans"/>
              <a:cs typeface="Arial"/>
            </a:endParaRPr>
          </a:p>
          <a:p>
            <a:pPr marL="285750" indent="-285750" fontAlgn="base">
              <a:buFont typeface="Arial"/>
              <a:buChar char="•"/>
            </a:pPr>
            <a:r>
              <a:rPr lang="en-US" dirty="0">
                <a:solidFill>
                  <a:srgbClr val="0F2235"/>
                </a:solidFill>
                <a:latin typeface="Arial"/>
                <a:cs typeface="Arial"/>
              </a:rPr>
              <a:t>In person and online ​</a:t>
            </a:r>
            <a:endParaRPr lang="en-US" dirty="0">
              <a:solidFill>
                <a:srgbClr val="0F2235"/>
              </a:solidFill>
              <a:latin typeface="Arial"/>
              <a:ea typeface="Open Sans"/>
              <a:cs typeface="Arial"/>
            </a:endParaRPr>
          </a:p>
          <a:p>
            <a:pPr marL="285750" indent="-285750" fontAlgn="base">
              <a:buFont typeface="Arial"/>
              <a:buChar char="•"/>
            </a:pPr>
            <a:r>
              <a:rPr lang="en-US" dirty="0">
                <a:solidFill>
                  <a:srgbClr val="0F2235"/>
                </a:solidFill>
                <a:latin typeface="Arial"/>
                <a:cs typeface="Arial"/>
              </a:rPr>
              <a:t>Anonymous or not ​</a:t>
            </a:r>
            <a:endParaRPr lang="en-US" dirty="0">
              <a:solidFill>
                <a:srgbClr val="0F2235"/>
              </a:solidFill>
              <a:latin typeface="Arial"/>
              <a:ea typeface="Open Sans"/>
              <a:cs typeface="Arial"/>
            </a:endParaRPr>
          </a:p>
          <a:p>
            <a:pPr marL="285750" indent="-285750" fontAlgn="base">
              <a:buFont typeface="Arial"/>
              <a:buChar char="•"/>
            </a:pPr>
            <a:r>
              <a:rPr lang="en-US" dirty="0">
                <a:solidFill>
                  <a:srgbClr val="0F2235"/>
                </a:solidFill>
                <a:latin typeface="Arial"/>
                <a:cs typeface="Arial"/>
              </a:rPr>
              <a:t>Formal or informal ​</a:t>
            </a:r>
            <a:endParaRPr lang="en-US" dirty="0">
              <a:solidFill>
                <a:srgbClr val="0F2235"/>
              </a:solidFill>
              <a:latin typeface="Arial"/>
              <a:ea typeface="Open Sans"/>
              <a:cs typeface="Arial"/>
            </a:endParaRPr>
          </a:p>
          <a:p>
            <a:pPr marL="285750" indent="-285750" fontAlgn="base">
              <a:buFont typeface="Arial"/>
              <a:buChar char="•"/>
            </a:pPr>
            <a:r>
              <a:rPr lang="en-US" dirty="0">
                <a:solidFill>
                  <a:srgbClr val="0F2235"/>
                </a:solidFill>
                <a:latin typeface="Arial"/>
                <a:cs typeface="Arial"/>
              </a:rPr>
              <a:t>In different languages ​</a:t>
            </a:r>
            <a:endParaRPr lang="en-US" dirty="0">
              <a:solidFill>
                <a:srgbClr val="0F2235"/>
              </a:solidFill>
              <a:latin typeface="Arial"/>
              <a:ea typeface="Open Sans"/>
              <a:cs typeface="Arial"/>
            </a:endParaRPr>
          </a:p>
          <a:p>
            <a:pPr marL="285750" indent="-285750" fontAlgn="base">
              <a:buFont typeface="Arial"/>
              <a:buChar char="•"/>
            </a:pPr>
            <a:r>
              <a:rPr lang="en-US" dirty="0">
                <a:solidFill>
                  <a:srgbClr val="0F2235"/>
                </a:solidFill>
                <a:latin typeface="Arial"/>
                <a:cs typeface="Arial"/>
              </a:rPr>
              <a:t>Accessible 24 hours a day and 7 days a week​</a:t>
            </a:r>
          </a:p>
          <a:p>
            <a:pPr marL="285750" indent="-285750">
              <a:buFont typeface="Arial"/>
              <a:buChar char="•"/>
            </a:pPr>
            <a:r>
              <a:rPr lang="en-US" dirty="0">
                <a:solidFill>
                  <a:srgbClr val="0F2235"/>
                </a:solidFill>
                <a:latin typeface="Arial"/>
                <a:ea typeface="Open Sans"/>
                <a:cs typeface="Arial"/>
              </a:rPr>
              <a:t>Possibility to report to the institution of origin for mobile researchers</a:t>
            </a:r>
          </a:p>
        </p:txBody>
      </p:sp>
    </p:spTree>
    <p:extLst>
      <p:ext uri="{BB962C8B-B14F-4D97-AF65-F5344CB8AC3E}">
        <p14:creationId xmlns:p14="http://schemas.microsoft.com/office/powerpoint/2010/main" val="32063791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7F98E95-9D30-8069-3724-099A62DB7BC3}"/>
              </a:ext>
            </a:extLst>
          </p:cNvPr>
          <p:cNvSpPr>
            <a:spLocks noGrp="1"/>
          </p:cNvSpPr>
          <p:nvPr>
            <p:ph type="title"/>
          </p:nvPr>
        </p:nvSpPr>
        <p:spPr/>
        <p:txBody>
          <a:bodyPr/>
          <a:lstStyle/>
          <a:p>
            <a:r>
              <a:rPr lang="en-US" b="1">
                <a:latin typeface="Arial"/>
                <a:cs typeface="Arial"/>
              </a:rPr>
              <a:t>Tips &amp; hints for Protection</a:t>
            </a:r>
          </a:p>
        </p:txBody>
      </p:sp>
      <p:sp>
        <p:nvSpPr>
          <p:cNvPr id="5" name="TextBox 4">
            <a:extLst>
              <a:ext uri="{FF2B5EF4-FFF2-40B4-BE49-F238E27FC236}">
                <a16:creationId xmlns:a16="http://schemas.microsoft.com/office/drawing/2014/main" id="{C0A02E91-94DF-FB50-7D49-D1B406FB792E}"/>
              </a:ext>
            </a:extLst>
          </p:cNvPr>
          <p:cNvSpPr txBox="1"/>
          <p:nvPr/>
        </p:nvSpPr>
        <p:spPr>
          <a:xfrm>
            <a:off x="1052512" y="2154251"/>
            <a:ext cx="5360988" cy="646331"/>
          </a:xfrm>
          <a:prstGeom prst="rect">
            <a:avLst/>
          </a:prstGeom>
          <a:noFill/>
        </p:spPr>
        <p:txBody>
          <a:bodyPr wrap="square" lIns="91440" tIns="45720" rIns="91440" bIns="45720" anchor="t">
            <a:spAutoFit/>
          </a:bodyPr>
          <a:lstStyle/>
          <a:p>
            <a:r>
              <a:rPr lang="en-GB" b="0" i="0">
                <a:solidFill>
                  <a:srgbClr val="0F2235"/>
                </a:solidFill>
                <a:effectLst/>
                <a:latin typeface="Arial"/>
                <a:cs typeface="Arial"/>
              </a:rPr>
              <a:t>Have settings and procedures that allow for a quick response</a:t>
            </a:r>
            <a:r>
              <a:rPr lang="en-GB">
                <a:solidFill>
                  <a:srgbClr val="0F2235"/>
                </a:solidFill>
                <a:latin typeface="Arial"/>
                <a:cs typeface="Arial"/>
              </a:rPr>
              <a:t>.</a:t>
            </a:r>
            <a:endParaRPr lang="en-US">
              <a:solidFill>
                <a:srgbClr val="0F2235"/>
              </a:solidFill>
              <a:latin typeface="Arial"/>
              <a:cs typeface="Arial"/>
            </a:endParaRPr>
          </a:p>
        </p:txBody>
      </p:sp>
      <p:sp>
        <p:nvSpPr>
          <p:cNvPr id="6" name="TextBox 5">
            <a:extLst>
              <a:ext uri="{FF2B5EF4-FFF2-40B4-BE49-F238E27FC236}">
                <a16:creationId xmlns:a16="http://schemas.microsoft.com/office/drawing/2014/main" id="{1DF21706-A30B-DBF2-606D-EEC828234A53}"/>
              </a:ext>
            </a:extLst>
          </p:cNvPr>
          <p:cNvSpPr txBox="1"/>
          <p:nvPr/>
        </p:nvSpPr>
        <p:spPr>
          <a:xfrm>
            <a:off x="1052512" y="3170496"/>
            <a:ext cx="4789488"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GB">
                <a:solidFill>
                  <a:srgbClr val="0F2235"/>
                </a:solidFill>
                <a:latin typeface="Arial"/>
                <a:cs typeface="Arial"/>
              </a:rPr>
              <a:t>Avoid procedures that require the manager or supervisor to be contacted first.</a:t>
            </a:r>
            <a:endParaRPr lang="en-US">
              <a:solidFill>
                <a:srgbClr val="0F2235"/>
              </a:solidFill>
              <a:latin typeface="Arial"/>
              <a:cs typeface="Arial"/>
            </a:endParaRPr>
          </a:p>
        </p:txBody>
      </p:sp>
      <p:sp>
        <p:nvSpPr>
          <p:cNvPr id="7" name="Shape 2526">
            <a:extLst>
              <a:ext uri="{FF2B5EF4-FFF2-40B4-BE49-F238E27FC236}">
                <a16:creationId xmlns:a16="http://schemas.microsoft.com/office/drawing/2014/main" id="{D048FDD9-2CF3-66F3-AFE0-20A0A2BC95EB}"/>
              </a:ext>
            </a:extLst>
          </p:cNvPr>
          <p:cNvSpPr/>
          <p:nvPr/>
        </p:nvSpPr>
        <p:spPr>
          <a:xfrm>
            <a:off x="384408" y="2170243"/>
            <a:ext cx="494995" cy="4831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8" name="Shape 2549">
            <a:extLst>
              <a:ext uri="{FF2B5EF4-FFF2-40B4-BE49-F238E27FC236}">
                <a16:creationId xmlns:a16="http://schemas.microsoft.com/office/drawing/2014/main" id="{E1DB6823-56F5-01C3-DEC8-70DBE302F758}"/>
              </a:ext>
            </a:extLst>
          </p:cNvPr>
          <p:cNvSpPr/>
          <p:nvPr/>
        </p:nvSpPr>
        <p:spPr>
          <a:xfrm>
            <a:off x="381613" y="3218610"/>
            <a:ext cx="494995" cy="48317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9" name="Shape 2554">
            <a:extLst>
              <a:ext uri="{FF2B5EF4-FFF2-40B4-BE49-F238E27FC236}">
                <a16:creationId xmlns:a16="http://schemas.microsoft.com/office/drawing/2014/main" id="{E776AF10-C6C9-C91E-B18B-D0796F728188}"/>
              </a:ext>
            </a:extLst>
          </p:cNvPr>
          <p:cNvSpPr/>
          <p:nvPr/>
        </p:nvSpPr>
        <p:spPr>
          <a:xfrm>
            <a:off x="6330692" y="2108885"/>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10" name="Shape 2571">
            <a:extLst>
              <a:ext uri="{FF2B5EF4-FFF2-40B4-BE49-F238E27FC236}">
                <a16:creationId xmlns:a16="http://schemas.microsoft.com/office/drawing/2014/main" id="{32C51EFA-182E-1EFC-9C1C-02F5F9BAFD10}"/>
              </a:ext>
            </a:extLst>
          </p:cNvPr>
          <p:cNvSpPr/>
          <p:nvPr/>
        </p:nvSpPr>
        <p:spPr>
          <a:xfrm>
            <a:off x="373944" y="4542668"/>
            <a:ext cx="332790" cy="332279"/>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11" name="TextBox 10">
            <a:extLst>
              <a:ext uri="{FF2B5EF4-FFF2-40B4-BE49-F238E27FC236}">
                <a16:creationId xmlns:a16="http://schemas.microsoft.com/office/drawing/2014/main" id="{A3C2913F-C41D-E821-F59D-25D98288FBBE}"/>
              </a:ext>
            </a:extLst>
          </p:cNvPr>
          <p:cNvSpPr txBox="1"/>
          <p:nvPr/>
        </p:nvSpPr>
        <p:spPr>
          <a:xfrm>
            <a:off x="7025221" y="2113212"/>
            <a:ext cx="5029200" cy="646331"/>
          </a:xfrm>
          <a:prstGeom prst="rect">
            <a:avLst/>
          </a:prstGeom>
          <a:noFill/>
        </p:spPr>
        <p:txBody>
          <a:bodyPr wrap="square" lIns="91440" tIns="45720" rIns="91440" bIns="45720" anchor="t">
            <a:spAutoFit/>
          </a:bodyPr>
          <a:lstStyle/>
          <a:p>
            <a:r>
              <a:rPr lang="en-GB" dirty="0">
                <a:solidFill>
                  <a:srgbClr val="0F2235"/>
                </a:solidFill>
                <a:latin typeface="Arial"/>
                <a:cs typeface="Arial"/>
              </a:rPr>
              <a:t>Provide complete information on possible sanctions</a:t>
            </a:r>
            <a:endParaRPr lang="en-US" dirty="0">
              <a:solidFill>
                <a:srgbClr val="0F2235"/>
              </a:solidFill>
              <a:latin typeface="Arial"/>
              <a:cs typeface="Arial"/>
            </a:endParaRPr>
          </a:p>
        </p:txBody>
      </p:sp>
      <p:sp>
        <p:nvSpPr>
          <p:cNvPr id="12" name="TextBox 11">
            <a:extLst>
              <a:ext uri="{FF2B5EF4-FFF2-40B4-BE49-F238E27FC236}">
                <a16:creationId xmlns:a16="http://schemas.microsoft.com/office/drawing/2014/main" id="{88544D39-E4A4-07B1-07D6-7477A70BE484}"/>
              </a:ext>
            </a:extLst>
          </p:cNvPr>
          <p:cNvSpPr txBox="1"/>
          <p:nvPr/>
        </p:nvSpPr>
        <p:spPr>
          <a:xfrm>
            <a:off x="999067" y="4431595"/>
            <a:ext cx="5367866" cy="369332"/>
          </a:xfrm>
          <a:prstGeom prst="rect">
            <a:avLst/>
          </a:prstGeom>
          <a:noFill/>
        </p:spPr>
        <p:txBody>
          <a:bodyPr wrap="square" lIns="91440" tIns="45720" rIns="91440" bIns="45720" anchor="t">
            <a:spAutoFit/>
          </a:bodyPr>
          <a:lstStyle/>
          <a:p>
            <a:r>
              <a:rPr lang="en-US">
                <a:solidFill>
                  <a:srgbClr val="0F2235"/>
                </a:solidFill>
                <a:latin typeface="Arial"/>
                <a:cs typeface="Arial"/>
              </a:rPr>
              <a:t>Avoid “warnings” in spaces for reporting incidents.</a:t>
            </a:r>
            <a:endParaRPr lang="en-US">
              <a:solidFill>
                <a:srgbClr val="0F2235"/>
              </a:solidFill>
              <a:latin typeface="Arial"/>
              <a:ea typeface="Open Sans"/>
              <a:cs typeface="Arial"/>
            </a:endParaRPr>
          </a:p>
        </p:txBody>
      </p:sp>
      <p:sp>
        <p:nvSpPr>
          <p:cNvPr id="13" name="TextBox 1">
            <a:extLst>
              <a:ext uri="{FF2B5EF4-FFF2-40B4-BE49-F238E27FC236}">
                <a16:creationId xmlns:a16="http://schemas.microsoft.com/office/drawing/2014/main" id="{9085B4A7-7F1F-3CEC-66F2-9E14C0A383A3}"/>
              </a:ext>
            </a:extLst>
          </p:cNvPr>
          <p:cNvSpPr txBox="1"/>
          <p:nvPr/>
        </p:nvSpPr>
        <p:spPr>
          <a:xfrm>
            <a:off x="7025932" y="4801401"/>
            <a:ext cx="4426833"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a:solidFill>
                  <a:srgbClr val="0F2235"/>
                </a:solidFill>
                <a:latin typeface="Arial"/>
                <a:cs typeface="Arial"/>
              </a:rPr>
              <a:t>Foresee emergency funding to allow leaving, in cases that occur during field trips and conferences. </a:t>
            </a:r>
            <a:endParaRPr lang="en-US">
              <a:solidFill>
                <a:srgbClr val="0F2235"/>
              </a:solidFill>
              <a:latin typeface="Arial"/>
              <a:ea typeface="Open Sans"/>
              <a:cs typeface="Arial"/>
            </a:endParaRPr>
          </a:p>
        </p:txBody>
      </p:sp>
      <p:sp>
        <p:nvSpPr>
          <p:cNvPr id="14" name="Shape 2568">
            <a:extLst>
              <a:ext uri="{FF2B5EF4-FFF2-40B4-BE49-F238E27FC236}">
                <a16:creationId xmlns:a16="http://schemas.microsoft.com/office/drawing/2014/main" id="{BF7B4BD8-52C8-B931-4BBF-6B8B3FDD0120}"/>
              </a:ext>
            </a:extLst>
          </p:cNvPr>
          <p:cNvSpPr/>
          <p:nvPr/>
        </p:nvSpPr>
        <p:spPr>
          <a:xfrm>
            <a:off x="6348082" y="4754397"/>
            <a:ext cx="464948" cy="540703"/>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3927"/>
                </a:moveTo>
                <a:cubicBezTo>
                  <a:pt x="7990" y="3927"/>
                  <a:pt x="8113" y="3872"/>
                  <a:pt x="8202" y="3784"/>
                </a:cubicBezTo>
                <a:lnTo>
                  <a:pt x="10309" y="1676"/>
                </a:lnTo>
                <a:lnTo>
                  <a:pt x="10309" y="15218"/>
                </a:lnTo>
                <a:lnTo>
                  <a:pt x="10309" y="15218"/>
                </a:lnTo>
                <a:cubicBezTo>
                  <a:pt x="10309" y="15489"/>
                  <a:pt x="10529" y="15709"/>
                  <a:pt x="10800" y="15709"/>
                </a:cubicBezTo>
                <a:cubicBezTo>
                  <a:pt x="11071" y="15709"/>
                  <a:pt x="11291" y="15489"/>
                  <a:pt x="11291" y="15218"/>
                </a:cubicBezTo>
                <a:lnTo>
                  <a:pt x="11291" y="1676"/>
                </a:lnTo>
                <a:lnTo>
                  <a:pt x="13398" y="3784"/>
                </a:lnTo>
                <a:cubicBezTo>
                  <a:pt x="13487" y="3872"/>
                  <a:pt x="13610" y="3927"/>
                  <a:pt x="13745" y="3927"/>
                </a:cubicBezTo>
                <a:cubicBezTo>
                  <a:pt x="14016" y="3927"/>
                  <a:pt x="14236" y="3708"/>
                  <a:pt x="14236" y="3436"/>
                </a:cubicBezTo>
                <a:cubicBezTo>
                  <a:pt x="14236" y="3301"/>
                  <a:pt x="14181" y="3178"/>
                  <a:pt x="14093" y="3089"/>
                </a:cubicBezTo>
                <a:lnTo>
                  <a:pt x="11147" y="144"/>
                </a:lnTo>
                <a:cubicBezTo>
                  <a:pt x="11058" y="55"/>
                  <a:pt x="10935" y="0"/>
                  <a:pt x="10800" y="0"/>
                </a:cubicBezTo>
                <a:cubicBezTo>
                  <a:pt x="10665" y="0"/>
                  <a:pt x="10542" y="55"/>
                  <a:pt x="10453" y="144"/>
                </a:cubicBezTo>
                <a:lnTo>
                  <a:pt x="7507" y="3089"/>
                </a:lnTo>
                <a:cubicBezTo>
                  <a:pt x="7419" y="3178"/>
                  <a:pt x="7364" y="3301"/>
                  <a:pt x="7364" y="3436"/>
                </a:cubicBezTo>
                <a:cubicBezTo>
                  <a:pt x="7364" y="3708"/>
                  <a:pt x="7584" y="3927"/>
                  <a:pt x="7855" y="3927"/>
                </a:cubicBezTo>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15" name="TextBox 1">
            <a:extLst>
              <a:ext uri="{FF2B5EF4-FFF2-40B4-BE49-F238E27FC236}">
                <a16:creationId xmlns:a16="http://schemas.microsoft.com/office/drawing/2014/main" id="{3E675111-3459-0DBA-C7F8-8C0F66820035}"/>
              </a:ext>
            </a:extLst>
          </p:cNvPr>
          <p:cNvSpPr txBox="1"/>
          <p:nvPr/>
        </p:nvSpPr>
        <p:spPr>
          <a:xfrm>
            <a:off x="7068265" y="3178597"/>
            <a:ext cx="4384500"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a:solidFill>
                  <a:srgbClr val="0F2235"/>
                </a:solidFill>
                <a:latin typeface="Arial"/>
                <a:cs typeface="Arial"/>
              </a:rPr>
              <a:t>Put systems in place for online violence (social networks, online teaching, e-mail, etc.) to flag incidents and get support. </a:t>
            </a:r>
            <a:endParaRPr lang="en-US">
              <a:solidFill>
                <a:srgbClr val="0F2235"/>
              </a:solidFill>
              <a:latin typeface="Arial"/>
              <a:ea typeface="Open Sans"/>
              <a:cs typeface="Arial"/>
            </a:endParaRPr>
          </a:p>
        </p:txBody>
      </p:sp>
      <p:sp>
        <p:nvSpPr>
          <p:cNvPr id="16" name="Shape 2541">
            <a:extLst>
              <a:ext uri="{FF2B5EF4-FFF2-40B4-BE49-F238E27FC236}">
                <a16:creationId xmlns:a16="http://schemas.microsoft.com/office/drawing/2014/main" id="{76E26059-F34C-734C-1EEE-D44EE5EF5560}"/>
              </a:ext>
            </a:extLst>
          </p:cNvPr>
          <p:cNvSpPr/>
          <p:nvPr/>
        </p:nvSpPr>
        <p:spPr>
          <a:xfrm>
            <a:off x="6333971" y="3290546"/>
            <a:ext cx="464948" cy="406161"/>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Tree>
    <p:extLst>
      <p:ext uri="{BB962C8B-B14F-4D97-AF65-F5344CB8AC3E}">
        <p14:creationId xmlns:p14="http://schemas.microsoft.com/office/powerpoint/2010/main" val="11032855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8427BB3-C6E4-BAC5-C500-615395DC02BA}"/>
              </a:ext>
            </a:extLst>
          </p:cNvPr>
          <p:cNvSpPr>
            <a:spLocks noGrp="1"/>
          </p:cNvSpPr>
          <p:nvPr>
            <p:ph type="title"/>
          </p:nvPr>
        </p:nvSpPr>
        <p:spPr/>
        <p:txBody>
          <a:bodyPr/>
          <a:lstStyle/>
          <a:p>
            <a:r>
              <a:rPr lang="en-GB" b="1">
                <a:latin typeface="open sans"/>
                <a:cs typeface="Calibri"/>
              </a:rPr>
              <a:t>Combat Harassment Tool (CHAT), </a:t>
            </a:r>
            <a:r>
              <a:rPr lang="en-GB" b="1" err="1">
                <a:latin typeface="open sans"/>
                <a:cs typeface="Calibri"/>
              </a:rPr>
              <a:t>KULeuven</a:t>
            </a:r>
            <a:r>
              <a:rPr lang="en-GB" b="1">
                <a:latin typeface="open sans"/>
                <a:cs typeface="Calibri"/>
              </a:rPr>
              <a:t>, Belgium</a:t>
            </a:r>
            <a:endParaRPr lang="en-US" b="1">
              <a:latin typeface="open sans"/>
            </a:endParaRPr>
          </a:p>
        </p:txBody>
      </p:sp>
      <p:pic>
        <p:nvPicPr>
          <p:cNvPr id="4" name="Picture 3" descr="A group of men looking at a computer&#10;&#10;Description automatically generated">
            <a:extLst>
              <a:ext uri="{FF2B5EF4-FFF2-40B4-BE49-F238E27FC236}">
                <a16:creationId xmlns:a16="http://schemas.microsoft.com/office/drawing/2014/main" id="{6B6439C6-B516-5239-9CE9-764CDBE73201}"/>
              </a:ext>
            </a:extLst>
          </p:cNvPr>
          <p:cNvPicPr>
            <a:picLocks noChangeAspect="1"/>
          </p:cNvPicPr>
          <p:nvPr/>
        </p:nvPicPr>
        <p:blipFill>
          <a:blip r:embed="rId3"/>
          <a:stretch>
            <a:fillRect/>
          </a:stretch>
        </p:blipFill>
        <p:spPr>
          <a:xfrm>
            <a:off x="1989365" y="2209747"/>
            <a:ext cx="7587342" cy="4044149"/>
          </a:xfrm>
          <a:prstGeom prst="rect">
            <a:avLst/>
          </a:prstGeom>
        </p:spPr>
      </p:pic>
    </p:spTree>
    <p:extLst>
      <p:ext uri="{BB962C8B-B14F-4D97-AF65-F5344CB8AC3E}">
        <p14:creationId xmlns:p14="http://schemas.microsoft.com/office/powerpoint/2010/main" val="19826350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FBB536-C4D3-C90E-2F5F-1E2147438223}"/>
              </a:ext>
            </a:extLst>
          </p:cNvPr>
          <p:cNvSpPr>
            <a:spLocks noGrp="1"/>
          </p:cNvSpPr>
          <p:nvPr>
            <p:ph type="title"/>
          </p:nvPr>
        </p:nvSpPr>
        <p:spPr/>
        <p:txBody>
          <a:bodyPr/>
          <a:lstStyle/>
          <a:p>
            <a:r>
              <a:rPr lang="en-GB" b="1" dirty="0" err="1"/>
              <a:t>Speakout</a:t>
            </a:r>
            <a:r>
              <a:rPr lang="en-GB" b="1" dirty="0"/>
              <a:t>, Technological University of Dublin, Ireland</a:t>
            </a:r>
            <a:endParaRPr lang="en-US" b="1" dirty="0"/>
          </a:p>
        </p:txBody>
      </p:sp>
      <p:pic>
        <p:nvPicPr>
          <p:cNvPr id="4" name="Picture 4" descr="A screenshot of a website&#10;&#10;Description automatically generated">
            <a:extLst>
              <a:ext uri="{FF2B5EF4-FFF2-40B4-BE49-F238E27FC236}">
                <a16:creationId xmlns:a16="http://schemas.microsoft.com/office/drawing/2014/main" id="{65E6F9EE-0D25-AAA4-1DB6-A79731F70291}"/>
              </a:ext>
            </a:extLst>
          </p:cNvPr>
          <p:cNvPicPr>
            <a:picLocks noChangeAspect="1"/>
          </p:cNvPicPr>
          <p:nvPr/>
        </p:nvPicPr>
        <p:blipFill>
          <a:blip r:embed="rId3"/>
          <a:stretch>
            <a:fillRect/>
          </a:stretch>
        </p:blipFill>
        <p:spPr>
          <a:xfrm>
            <a:off x="2343150" y="1847938"/>
            <a:ext cx="7478485" cy="4699732"/>
          </a:xfrm>
          <a:prstGeom prst="rect">
            <a:avLst/>
          </a:prstGeom>
        </p:spPr>
      </p:pic>
    </p:spTree>
    <p:extLst>
      <p:ext uri="{BB962C8B-B14F-4D97-AF65-F5344CB8AC3E}">
        <p14:creationId xmlns:p14="http://schemas.microsoft.com/office/powerpoint/2010/main" val="41909598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BE76F77-1087-6364-92B7-5612E33016FA}"/>
              </a:ext>
            </a:extLst>
          </p:cNvPr>
          <p:cNvSpPr txBox="1">
            <a:spLocks/>
          </p:cNvSpPr>
          <p:nvPr/>
        </p:nvSpPr>
        <p:spPr>
          <a:xfrm>
            <a:off x="1046922" y="3428027"/>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pPr algn="ctr"/>
            <a:r>
              <a:rPr lang="en-GB" sz="3200" b="1">
                <a:solidFill>
                  <a:srgbClr val="FFFFFF"/>
                </a:solidFill>
                <a:latin typeface="D-DIN"/>
              </a:rPr>
              <a:t>Lunch break – 1 hour</a:t>
            </a:r>
            <a:endParaRPr lang="en-US" sz="3200" b="1" dirty="0">
              <a:latin typeface="D-DIN"/>
            </a:endParaRPr>
          </a:p>
        </p:txBody>
      </p:sp>
    </p:spTree>
    <p:extLst>
      <p:ext uri="{BB962C8B-B14F-4D97-AF65-F5344CB8AC3E}">
        <p14:creationId xmlns:p14="http://schemas.microsoft.com/office/powerpoint/2010/main" val="1216424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19A15CB-D405-EA30-0654-F25D8A9253BC}"/>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b="1" dirty="0"/>
              <a:t>Programme of the day </a:t>
            </a:r>
            <a:r>
              <a:rPr lang="en-GB" b="1" dirty="0">
                <a:solidFill>
                  <a:srgbClr val="FF0000"/>
                </a:solidFill>
              </a:rPr>
              <a:t>(time to be adapted)</a:t>
            </a:r>
            <a:endParaRPr lang="en-GB" dirty="0">
              <a:solidFill>
                <a:srgbClr val="FF0000"/>
              </a:solidFill>
              <a:highlight>
                <a:srgbClr val="FFFF00"/>
              </a:highlight>
            </a:endParaRPr>
          </a:p>
        </p:txBody>
      </p:sp>
      <p:sp>
        <p:nvSpPr>
          <p:cNvPr id="4" name="ZoneTexte 4">
            <a:extLst>
              <a:ext uri="{FF2B5EF4-FFF2-40B4-BE49-F238E27FC236}">
                <a16:creationId xmlns:a16="http://schemas.microsoft.com/office/drawing/2014/main" id="{697C84D8-AB83-EB4D-4E94-D2030D69A076}"/>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p:txBody>
      </p:sp>
      <p:sp>
        <p:nvSpPr>
          <p:cNvPr id="5" name="ZoneTexte 5">
            <a:extLst>
              <a:ext uri="{FF2B5EF4-FFF2-40B4-BE49-F238E27FC236}">
                <a16:creationId xmlns:a16="http://schemas.microsoft.com/office/drawing/2014/main" id="{EEC46AC3-6E61-B571-4EDE-369F5F17D864}"/>
              </a:ext>
            </a:extLst>
          </p:cNvPr>
          <p:cNvSpPr txBox="1"/>
          <p:nvPr/>
        </p:nvSpPr>
        <p:spPr>
          <a:xfrm>
            <a:off x="570608" y="2277070"/>
            <a:ext cx="11155302"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600" b="1" dirty="0">
                <a:solidFill>
                  <a:srgbClr val="0F2235"/>
                </a:solidFill>
                <a:latin typeface="Arial"/>
                <a:ea typeface="Open Sans"/>
                <a:cs typeface="Arial"/>
              </a:rPr>
              <a:t>09:15 </a:t>
            </a:r>
            <a:r>
              <a:rPr lang="fr-FR" sz="1600" b="1" dirty="0">
                <a:solidFill>
                  <a:srgbClr val="0F2235"/>
                </a:solidFill>
                <a:latin typeface="Arial"/>
                <a:ea typeface="Calibri"/>
                <a:cs typeface="Arial"/>
              </a:rPr>
              <a:t>– </a:t>
            </a:r>
            <a:r>
              <a:rPr lang="fr-FR" sz="1600" b="1" dirty="0">
                <a:solidFill>
                  <a:srgbClr val="0F2235"/>
                </a:solidFill>
                <a:latin typeface="Arial"/>
                <a:ea typeface="Open Sans"/>
                <a:cs typeface="Arial"/>
              </a:rPr>
              <a:t>09:30  </a:t>
            </a:r>
            <a:r>
              <a:rPr lang="fr-FR" sz="1600" dirty="0">
                <a:solidFill>
                  <a:srgbClr val="0F2235"/>
                </a:solidFill>
                <a:latin typeface="Arial"/>
                <a:ea typeface="Open Sans"/>
                <a:cs typeface="Arial"/>
              </a:rPr>
              <a:t>MIRO </a:t>
            </a:r>
            <a:r>
              <a:rPr lang="fr-FR" sz="1600" dirty="0" err="1">
                <a:solidFill>
                  <a:srgbClr val="0F2235"/>
                </a:solidFill>
                <a:latin typeface="Arial"/>
                <a:ea typeface="Open Sans"/>
                <a:cs typeface="Arial"/>
              </a:rPr>
              <a:t>demo</a:t>
            </a:r>
            <a:r>
              <a:rPr lang="fr-FR" sz="1600" dirty="0">
                <a:solidFill>
                  <a:srgbClr val="0F2235"/>
                </a:solidFill>
                <a:latin typeface="Arial"/>
                <a:ea typeface="Open Sans"/>
                <a:cs typeface="Arial"/>
              </a:rPr>
              <a:t> (</a:t>
            </a:r>
            <a:r>
              <a:rPr lang="fr-FR" sz="1600" dirty="0" err="1">
                <a:solidFill>
                  <a:srgbClr val="0F2235"/>
                </a:solidFill>
                <a:latin typeface="Arial"/>
                <a:ea typeface="Open Sans"/>
                <a:cs typeface="Arial"/>
              </a:rPr>
              <a:t>optional</a:t>
            </a:r>
            <a:r>
              <a:rPr lang="fr-FR" sz="1600" dirty="0">
                <a:solidFill>
                  <a:srgbClr val="0F2235"/>
                </a:solidFill>
                <a:latin typeface="Arial"/>
                <a:ea typeface="Open Sans"/>
                <a:cs typeface="Arial"/>
              </a:rPr>
              <a:t>) </a:t>
            </a:r>
          </a:p>
          <a:p>
            <a:endParaRPr lang="fr-FR" sz="1600" dirty="0">
              <a:solidFill>
                <a:srgbClr val="0F2235"/>
              </a:solidFill>
              <a:latin typeface="Arial"/>
              <a:ea typeface="Open Sans"/>
              <a:cs typeface="Arial"/>
            </a:endParaRPr>
          </a:p>
          <a:p>
            <a:r>
              <a:rPr lang="fr-FR" sz="1600" b="1" dirty="0">
                <a:solidFill>
                  <a:srgbClr val="0F2235"/>
                </a:solidFill>
                <a:latin typeface="Arial"/>
                <a:ea typeface="Open Sans"/>
                <a:cs typeface="Arial"/>
              </a:rPr>
              <a:t>09:30 – 09:50  </a:t>
            </a:r>
            <a:r>
              <a:rPr lang="fr-FR" sz="1600" dirty="0">
                <a:solidFill>
                  <a:srgbClr val="0F2235"/>
                </a:solidFill>
                <a:latin typeface="Arial"/>
                <a:ea typeface="Open Sans"/>
                <a:cs typeface="Arial"/>
              </a:rPr>
              <a:t>Introduction and Expectations </a:t>
            </a:r>
          </a:p>
          <a:p>
            <a:endParaRPr lang="fr-FR" sz="1600" dirty="0">
              <a:solidFill>
                <a:srgbClr val="0F2235"/>
              </a:solidFill>
              <a:latin typeface="Arial"/>
              <a:ea typeface="Open Sans"/>
              <a:cs typeface="Arial"/>
            </a:endParaRPr>
          </a:p>
          <a:p>
            <a:r>
              <a:rPr lang="fr-FR" sz="1600" b="1" dirty="0">
                <a:solidFill>
                  <a:srgbClr val="0F2235"/>
                </a:solidFill>
                <a:latin typeface="Arial"/>
                <a:ea typeface="Open Sans"/>
                <a:cs typeface="Arial"/>
              </a:rPr>
              <a:t>09:50 </a:t>
            </a:r>
            <a:r>
              <a:rPr lang="fr-FR" sz="1600" b="1" dirty="0">
                <a:solidFill>
                  <a:srgbClr val="0F2235"/>
                </a:solidFill>
                <a:latin typeface="Arial"/>
                <a:ea typeface="Calibri"/>
                <a:cs typeface="Arial"/>
              </a:rPr>
              <a:t>– </a:t>
            </a:r>
            <a:r>
              <a:rPr lang="fr-FR" sz="1600" b="1" dirty="0">
                <a:solidFill>
                  <a:srgbClr val="0F2235"/>
                </a:solidFill>
                <a:latin typeface="Arial"/>
                <a:ea typeface="Open Sans"/>
                <a:cs typeface="Arial"/>
              </a:rPr>
              <a:t>10:10  </a:t>
            </a:r>
            <a:r>
              <a:rPr lang="fr-FR" sz="1600" dirty="0">
                <a:solidFill>
                  <a:srgbClr val="0F2235"/>
                </a:solidFill>
                <a:latin typeface="Arial"/>
                <a:ea typeface="Open Sans"/>
                <a:cs typeface="Arial"/>
              </a:rPr>
              <a:t>Exercise 1: Case Story &amp; </a:t>
            </a:r>
            <a:r>
              <a:rPr lang="fr-FR" sz="1600" dirty="0" err="1">
                <a:solidFill>
                  <a:srgbClr val="0F2235"/>
                </a:solidFill>
                <a:latin typeface="Arial"/>
                <a:ea typeface="Open Sans"/>
                <a:cs typeface="Arial"/>
              </a:rPr>
              <a:t>understanding</a:t>
            </a:r>
            <a:r>
              <a:rPr lang="fr-FR" sz="1600" dirty="0">
                <a:solidFill>
                  <a:srgbClr val="0F2235"/>
                </a:solidFill>
                <a:latin typeface="Arial"/>
                <a:ea typeface="Open Sans"/>
                <a:cs typeface="Arial"/>
              </a:rPr>
              <a:t> of </a:t>
            </a:r>
            <a:r>
              <a:rPr lang="fr-FR" sz="1600" dirty="0" err="1">
                <a:solidFill>
                  <a:srgbClr val="0F2235"/>
                </a:solidFill>
                <a:latin typeface="Arial"/>
                <a:ea typeface="Open Sans"/>
                <a:cs typeface="Arial"/>
              </a:rPr>
              <a:t>gender-based</a:t>
            </a:r>
            <a:r>
              <a:rPr lang="fr-FR" sz="1600" dirty="0">
                <a:solidFill>
                  <a:srgbClr val="0F2235"/>
                </a:solidFill>
                <a:latin typeface="Arial"/>
                <a:ea typeface="Open Sans"/>
                <a:cs typeface="Arial"/>
              </a:rPr>
              <a:t> violence </a:t>
            </a:r>
          </a:p>
          <a:p>
            <a:endParaRPr lang="fr-FR" sz="1600" dirty="0">
              <a:solidFill>
                <a:srgbClr val="0F2235"/>
              </a:solidFill>
              <a:latin typeface="Arial"/>
              <a:ea typeface="Open Sans"/>
              <a:cs typeface="Arial"/>
            </a:endParaRPr>
          </a:p>
          <a:p>
            <a:r>
              <a:rPr lang="fr-FR" sz="1600" b="1" dirty="0">
                <a:solidFill>
                  <a:srgbClr val="0F2235"/>
                </a:solidFill>
                <a:latin typeface="Arial"/>
                <a:ea typeface="Open Sans"/>
                <a:cs typeface="Arial"/>
              </a:rPr>
              <a:t>10:10 – 10:30  </a:t>
            </a:r>
            <a:r>
              <a:rPr lang="fr-FR" sz="1600" dirty="0" err="1">
                <a:solidFill>
                  <a:srgbClr val="0F2235"/>
                </a:solidFill>
                <a:latin typeface="Arial"/>
                <a:ea typeface="Open Sans"/>
                <a:cs typeface="Arial"/>
              </a:rPr>
              <a:t>Definition</a:t>
            </a:r>
            <a:r>
              <a:rPr lang="fr-FR" sz="1600" dirty="0">
                <a:solidFill>
                  <a:srgbClr val="0F2235"/>
                </a:solidFill>
                <a:latin typeface="Arial"/>
                <a:ea typeface="Open Sans"/>
                <a:cs typeface="Arial"/>
              </a:rPr>
              <a:t> of </a:t>
            </a:r>
            <a:r>
              <a:rPr lang="fr-FR" sz="1600" dirty="0" err="1">
                <a:solidFill>
                  <a:srgbClr val="0F2235"/>
                </a:solidFill>
                <a:latin typeface="Arial"/>
                <a:ea typeface="Open Sans"/>
                <a:cs typeface="Arial"/>
              </a:rPr>
              <a:t>gender-based</a:t>
            </a:r>
            <a:r>
              <a:rPr lang="fr-FR" sz="1600" dirty="0">
                <a:solidFill>
                  <a:srgbClr val="0F2235"/>
                </a:solidFill>
                <a:latin typeface="Arial"/>
                <a:ea typeface="Open Sans"/>
                <a:cs typeface="Arial"/>
              </a:rPr>
              <a:t> violence and important </a:t>
            </a:r>
            <a:r>
              <a:rPr lang="fr-FR" sz="1600" dirty="0" err="1">
                <a:solidFill>
                  <a:srgbClr val="0F2235"/>
                </a:solidFill>
                <a:latin typeface="Arial"/>
                <a:ea typeface="Open Sans"/>
                <a:cs typeface="Arial"/>
              </a:rPr>
              <a:t>facts</a:t>
            </a:r>
            <a:r>
              <a:rPr lang="fr-FR" sz="1600" dirty="0">
                <a:solidFill>
                  <a:srgbClr val="0F2235"/>
                </a:solidFill>
                <a:latin typeface="Arial"/>
                <a:ea typeface="Open Sans"/>
                <a:cs typeface="Arial"/>
              </a:rPr>
              <a:t> &amp; figures </a:t>
            </a:r>
          </a:p>
          <a:p>
            <a:endParaRPr lang="fr-FR" sz="1600" dirty="0">
              <a:solidFill>
                <a:srgbClr val="0F2235"/>
              </a:solidFill>
              <a:latin typeface="Arial"/>
              <a:ea typeface="Open Sans"/>
              <a:cs typeface="Arial"/>
            </a:endParaRPr>
          </a:p>
          <a:p>
            <a:r>
              <a:rPr lang="fr-FR" sz="1600" b="1" dirty="0">
                <a:solidFill>
                  <a:srgbClr val="0F2235"/>
                </a:solidFill>
                <a:latin typeface="Arial"/>
                <a:ea typeface="Open Sans"/>
                <a:cs typeface="Arial"/>
              </a:rPr>
              <a:t>10:30 </a:t>
            </a:r>
            <a:r>
              <a:rPr lang="fr-FR" sz="1600" b="1" dirty="0">
                <a:solidFill>
                  <a:srgbClr val="0F2235"/>
                </a:solidFill>
                <a:latin typeface="Arial"/>
                <a:ea typeface="Calibri"/>
                <a:cs typeface="Arial"/>
              </a:rPr>
              <a:t>– </a:t>
            </a:r>
            <a:r>
              <a:rPr lang="fr-FR" sz="1600" b="1" dirty="0">
                <a:solidFill>
                  <a:srgbClr val="0F2235"/>
                </a:solidFill>
                <a:latin typeface="Arial"/>
                <a:ea typeface="Open Sans"/>
                <a:cs typeface="Arial"/>
              </a:rPr>
              <a:t> 10:50 </a:t>
            </a:r>
            <a:r>
              <a:rPr lang="fr-FR" sz="1600" dirty="0" err="1">
                <a:solidFill>
                  <a:srgbClr val="0F2235"/>
                </a:solidFill>
                <a:latin typeface="Arial"/>
                <a:ea typeface="Open Sans"/>
                <a:cs typeface="Arial"/>
              </a:rPr>
              <a:t>Exercise</a:t>
            </a:r>
            <a:r>
              <a:rPr lang="fr-FR" sz="1600" dirty="0">
                <a:solidFill>
                  <a:srgbClr val="0F2235"/>
                </a:solidFill>
                <a:latin typeface="Arial"/>
                <a:ea typeface="Open Sans"/>
                <a:cs typeface="Arial"/>
              </a:rPr>
              <a:t> 2: </a:t>
            </a:r>
            <a:r>
              <a:rPr lang="fr-FR" sz="1600" dirty="0" err="1">
                <a:solidFill>
                  <a:srgbClr val="0F2235"/>
                </a:solidFill>
                <a:latin typeface="Arial"/>
                <a:ea typeface="Open Sans"/>
                <a:cs typeface="Arial"/>
              </a:rPr>
              <a:t>Categorisation</a:t>
            </a:r>
            <a:r>
              <a:rPr lang="fr-FR" sz="1600" dirty="0">
                <a:solidFill>
                  <a:srgbClr val="0F2235"/>
                </a:solidFill>
                <a:latin typeface="Arial"/>
                <a:ea typeface="Open Sans"/>
                <a:cs typeface="Arial"/>
              </a:rPr>
              <a:t> of the </a:t>
            </a:r>
            <a:r>
              <a:rPr lang="fr-FR" sz="1600" dirty="0" err="1">
                <a:solidFill>
                  <a:srgbClr val="0F2235"/>
                </a:solidFill>
                <a:latin typeface="Arial"/>
                <a:ea typeface="Open Sans"/>
                <a:cs typeface="Arial"/>
              </a:rPr>
              <a:t>forms</a:t>
            </a:r>
            <a:r>
              <a:rPr lang="fr-FR" sz="1600" dirty="0">
                <a:solidFill>
                  <a:srgbClr val="0F2235"/>
                </a:solidFill>
                <a:latin typeface="Arial"/>
                <a:ea typeface="Open Sans"/>
                <a:cs typeface="Arial"/>
              </a:rPr>
              <a:t> of </a:t>
            </a:r>
            <a:r>
              <a:rPr lang="fr-FR" sz="1600" dirty="0" err="1">
                <a:solidFill>
                  <a:srgbClr val="0F2235"/>
                </a:solidFill>
                <a:latin typeface="Arial"/>
                <a:ea typeface="Open Sans"/>
                <a:cs typeface="Arial"/>
              </a:rPr>
              <a:t>gender-based</a:t>
            </a:r>
            <a:r>
              <a:rPr lang="fr-FR" sz="1600" dirty="0">
                <a:solidFill>
                  <a:srgbClr val="0F2235"/>
                </a:solidFill>
                <a:latin typeface="Arial"/>
                <a:ea typeface="Open Sans"/>
                <a:cs typeface="Arial"/>
              </a:rPr>
              <a:t> violence</a:t>
            </a:r>
          </a:p>
          <a:p>
            <a:endParaRPr lang="en-GB" sz="1600" dirty="0">
              <a:solidFill>
                <a:srgbClr val="0F2235"/>
              </a:solidFill>
              <a:latin typeface="Arial"/>
              <a:ea typeface="Open Sans"/>
              <a:cs typeface="Arial"/>
            </a:endParaRPr>
          </a:p>
          <a:p>
            <a:r>
              <a:rPr lang="fr-FR" sz="1600" b="1" dirty="0">
                <a:solidFill>
                  <a:srgbClr val="0F2235"/>
                </a:solidFill>
                <a:latin typeface="Arial"/>
                <a:ea typeface="Open Sans"/>
                <a:cs typeface="Arial"/>
              </a:rPr>
              <a:t>10:50 – 11:10  </a:t>
            </a:r>
            <a:r>
              <a:rPr lang="fr-FR" sz="1600" dirty="0" err="1">
                <a:solidFill>
                  <a:srgbClr val="0F2235"/>
                </a:solidFill>
                <a:latin typeface="Arial"/>
                <a:ea typeface="Open Sans"/>
                <a:cs typeface="Arial"/>
              </a:rPr>
              <a:t>Presentation</a:t>
            </a:r>
            <a:r>
              <a:rPr lang="fr-FR" sz="1600" dirty="0">
                <a:solidFill>
                  <a:srgbClr val="0F2235"/>
                </a:solidFill>
                <a:latin typeface="Arial"/>
                <a:ea typeface="Open Sans"/>
                <a:cs typeface="Arial"/>
              </a:rPr>
              <a:t> of the </a:t>
            </a:r>
            <a:r>
              <a:rPr lang="fr-FR" sz="1600" dirty="0" err="1">
                <a:solidFill>
                  <a:srgbClr val="0F2235"/>
                </a:solidFill>
                <a:latin typeface="Arial"/>
                <a:ea typeface="Open Sans"/>
                <a:cs typeface="Arial"/>
              </a:rPr>
              <a:t>UniSAFE</a:t>
            </a:r>
            <a:r>
              <a:rPr lang="fr-FR" sz="1600" dirty="0">
                <a:solidFill>
                  <a:srgbClr val="0F2235"/>
                </a:solidFill>
                <a:latin typeface="Arial"/>
                <a:ea typeface="Open Sans"/>
                <a:cs typeface="Arial"/>
              </a:rPr>
              <a:t> 7P </a:t>
            </a:r>
            <a:r>
              <a:rPr lang="fr-FR" sz="1600" dirty="0" err="1">
                <a:solidFill>
                  <a:srgbClr val="0F2235"/>
                </a:solidFill>
                <a:latin typeface="Arial"/>
                <a:ea typeface="Open Sans"/>
                <a:cs typeface="Arial"/>
              </a:rPr>
              <a:t>conceptual</a:t>
            </a:r>
            <a:r>
              <a:rPr lang="fr-FR" sz="1600" dirty="0">
                <a:solidFill>
                  <a:srgbClr val="0F2235"/>
                </a:solidFill>
                <a:latin typeface="Arial"/>
                <a:ea typeface="Open Sans"/>
                <a:cs typeface="Arial"/>
              </a:rPr>
              <a:t> </a:t>
            </a:r>
            <a:r>
              <a:rPr lang="fr-FR" sz="1600" dirty="0" err="1">
                <a:solidFill>
                  <a:srgbClr val="0F2235"/>
                </a:solidFill>
                <a:latin typeface="Arial"/>
                <a:ea typeface="Open Sans"/>
                <a:cs typeface="Arial"/>
              </a:rPr>
              <a:t>framework</a:t>
            </a:r>
            <a:r>
              <a:rPr lang="fr-FR" sz="1600" dirty="0">
                <a:solidFill>
                  <a:srgbClr val="0F2235"/>
                </a:solidFill>
                <a:latin typeface="Arial"/>
                <a:ea typeface="Open Sans"/>
                <a:cs typeface="Arial"/>
              </a:rPr>
              <a:t>  &amp; </a:t>
            </a:r>
            <a:r>
              <a:rPr lang="fr-FR" sz="1600" dirty="0" err="1">
                <a:solidFill>
                  <a:srgbClr val="0F2235"/>
                </a:solidFill>
                <a:latin typeface="Arial"/>
                <a:ea typeface="Open Sans"/>
                <a:cs typeface="Arial"/>
              </a:rPr>
              <a:t>presentation</a:t>
            </a:r>
            <a:r>
              <a:rPr lang="fr-FR" sz="1600" dirty="0">
                <a:solidFill>
                  <a:srgbClr val="0F2235"/>
                </a:solidFill>
                <a:latin typeface="Arial"/>
                <a:ea typeface="Open Sans"/>
                <a:cs typeface="Arial"/>
              </a:rPr>
              <a:t> of the toolkit</a:t>
            </a:r>
          </a:p>
          <a:p>
            <a:endParaRPr lang="fr-FR" sz="1600" dirty="0">
              <a:solidFill>
                <a:srgbClr val="0F2235"/>
              </a:solidFill>
              <a:latin typeface="Arial"/>
              <a:ea typeface="Open Sans"/>
              <a:cs typeface="Arial"/>
            </a:endParaRPr>
          </a:p>
          <a:p>
            <a:r>
              <a:rPr lang="fr-FR" sz="1600" b="1" dirty="0">
                <a:solidFill>
                  <a:srgbClr val="0F2235"/>
                </a:solidFill>
                <a:latin typeface="Arial"/>
                <a:ea typeface="Open Sans"/>
                <a:cs typeface="Arial"/>
              </a:rPr>
              <a:t>11:10 – 11:20  </a:t>
            </a:r>
            <a:r>
              <a:rPr lang="fr-FR" sz="1600" dirty="0">
                <a:solidFill>
                  <a:srgbClr val="0F2235"/>
                </a:solidFill>
                <a:latin typeface="Arial"/>
                <a:ea typeface="Open Sans"/>
                <a:cs typeface="Arial"/>
              </a:rPr>
              <a:t>Break</a:t>
            </a:r>
          </a:p>
          <a:p>
            <a:endParaRPr lang="fr-FR" sz="1600" dirty="0">
              <a:solidFill>
                <a:srgbClr val="0F2235"/>
              </a:solidFill>
              <a:latin typeface="Arial"/>
              <a:ea typeface="Open Sans"/>
              <a:cs typeface="Arial"/>
            </a:endParaRPr>
          </a:p>
          <a:p>
            <a:r>
              <a:rPr lang="fr-FR" sz="1600" b="1" dirty="0">
                <a:solidFill>
                  <a:srgbClr val="0F2235"/>
                </a:solidFill>
                <a:latin typeface="Arial"/>
                <a:ea typeface="Open Sans"/>
                <a:cs typeface="Arial"/>
              </a:rPr>
              <a:t>11:20 </a:t>
            </a:r>
            <a:r>
              <a:rPr lang="fr-FR" sz="1600" b="1" dirty="0">
                <a:solidFill>
                  <a:srgbClr val="0F2235"/>
                </a:solidFill>
                <a:latin typeface="Arial"/>
                <a:ea typeface="Calibri"/>
                <a:cs typeface="Arial"/>
              </a:rPr>
              <a:t>– 11:40  </a:t>
            </a:r>
            <a:r>
              <a:rPr lang="fr-FR" sz="1600" dirty="0" err="1">
                <a:solidFill>
                  <a:srgbClr val="0F2235"/>
                </a:solidFill>
                <a:latin typeface="Arial"/>
                <a:ea typeface="Calibri"/>
                <a:cs typeface="Arial"/>
              </a:rPr>
              <a:t>Prevalence</a:t>
            </a:r>
            <a:endParaRPr lang="fr-FR" sz="1600" dirty="0">
              <a:solidFill>
                <a:srgbClr val="0F2235"/>
              </a:solidFill>
              <a:latin typeface="Arial"/>
              <a:ea typeface="Open Sans"/>
              <a:cs typeface="Arial"/>
            </a:endParaRPr>
          </a:p>
        </p:txBody>
      </p:sp>
    </p:spTree>
    <p:extLst>
      <p:ext uri="{BB962C8B-B14F-4D97-AF65-F5344CB8AC3E}">
        <p14:creationId xmlns:p14="http://schemas.microsoft.com/office/powerpoint/2010/main" val="6007093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D2EEFDE-1EE3-1C25-B2B0-927EDBB68E9F}"/>
              </a:ext>
            </a:extLst>
          </p:cNvPr>
          <p:cNvSpPr>
            <a:spLocks noGrp="1"/>
          </p:cNvSpPr>
          <p:nvPr>
            <p:ph type="title"/>
          </p:nvPr>
        </p:nvSpPr>
        <p:spPr/>
        <p:txBody>
          <a:bodyPr/>
          <a:lstStyle/>
          <a:p>
            <a:r>
              <a:rPr lang="en-GB" b="1" dirty="0"/>
              <a:t>Prosecution </a:t>
            </a:r>
            <a:endParaRPr lang="en-US" b="1" dirty="0"/>
          </a:p>
        </p:txBody>
      </p:sp>
      <p:sp>
        <p:nvSpPr>
          <p:cNvPr id="6" name="TextBox 5">
            <a:extLst>
              <a:ext uri="{FF2B5EF4-FFF2-40B4-BE49-F238E27FC236}">
                <a16:creationId xmlns:a16="http://schemas.microsoft.com/office/drawing/2014/main" id="{E82DCF2D-3234-411E-F909-7CFF4C7AA7C9}"/>
              </a:ext>
            </a:extLst>
          </p:cNvPr>
          <p:cNvSpPr txBox="1"/>
          <p:nvPr/>
        </p:nvSpPr>
        <p:spPr>
          <a:xfrm>
            <a:off x="698167" y="1900787"/>
            <a:ext cx="11081456" cy="3863109"/>
          </a:xfrm>
          <a:prstGeom prst="rect">
            <a:avLst/>
          </a:prstGeom>
          <a:noFill/>
        </p:spPr>
        <p:txBody>
          <a:bodyPr wrap="square" lIns="91440" tIns="45720" rIns="91440" bIns="45720" anchor="t">
            <a:spAutoFit/>
          </a:bodyPr>
          <a:lstStyle/>
          <a:p>
            <a:pPr algn="just"/>
            <a:r>
              <a:rPr lang="en-US" sz="1600" dirty="0">
                <a:solidFill>
                  <a:srgbClr val="0F2235"/>
                </a:solidFill>
                <a:latin typeface="Arial"/>
                <a:ea typeface="Open Sans"/>
                <a:cs typeface="Arial"/>
              </a:rPr>
              <a:t>P</a:t>
            </a:r>
            <a:r>
              <a:rPr lang="en-US" sz="1600" b="0" i="0" dirty="0">
                <a:solidFill>
                  <a:srgbClr val="0F2235"/>
                </a:solidFill>
                <a:effectLst/>
                <a:latin typeface="Arial"/>
                <a:ea typeface="Open Sans"/>
                <a:cs typeface="Arial"/>
              </a:rPr>
              <a:t>rosecution refers specifically to the </a:t>
            </a:r>
            <a:r>
              <a:rPr lang="en-US" sz="1600" b="1" i="0" dirty="0">
                <a:solidFill>
                  <a:srgbClr val="0F2235"/>
                </a:solidFill>
                <a:effectLst/>
                <a:latin typeface="Arial"/>
                <a:ea typeface="Open Sans"/>
                <a:cs typeface="Arial"/>
              </a:rPr>
              <a:t>handling of cases </a:t>
            </a:r>
            <a:r>
              <a:rPr lang="en-US" sz="1600" b="0" i="0" dirty="0">
                <a:solidFill>
                  <a:srgbClr val="0F2235"/>
                </a:solidFill>
                <a:effectLst/>
                <a:latin typeface="Arial"/>
                <a:ea typeface="Open Sans"/>
                <a:cs typeface="Arial"/>
              </a:rPr>
              <a:t>of gender-based violence by the institution, </a:t>
            </a:r>
            <a:r>
              <a:rPr lang="en-US" sz="1600" b="1" i="0" dirty="0">
                <a:solidFill>
                  <a:srgbClr val="0F2235"/>
                </a:solidFill>
                <a:effectLst/>
                <a:latin typeface="Arial"/>
                <a:ea typeface="Open Sans"/>
                <a:cs typeface="Arial"/>
              </a:rPr>
              <a:t>investigative actions</a:t>
            </a:r>
            <a:r>
              <a:rPr lang="en-US" sz="1600" b="0" i="0" dirty="0">
                <a:solidFill>
                  <a:srgbClr val="0F2235"/>
                </a:solidFill>
                <a:effectLst/>
                <a:latin typeface="Arial"/>
                <a:ea typeface="Open Sans"/>
                <a:cs typeface="Arial"/>
              </a:rPr>
              <a:t>, </a:t>
            </a:r>
            <a:r>
              <a:rPr lang="en-US" sz="1600" b="1" i="0" dirty="0">
                <a:solidFill>
                  <a:srgbClr val="0F2235"/>
                </a:solidFill>
                <a:effectLst/>
                <a:latin typeface="Arial"/>
                <a:ea typeface="Open Sans"/>
                <a:cs typeface="Arial"/>
              </a:rPr>
              <a:t>disciplinary procedures </a:t>
            </a:r>
            <a:r>
              <a:rPr lang="en-US" sz="1600" b="0" i="0" dirty="0">
                <a:solidFill>
                  <a:srgbClr val="0F2235"/>
                </a:solidFill>
                <a:effectLst/>
                <a:latin typeface="Arial"/>
                <a:ea typeface="Open Sans"/>
                <a:cs typeface="Arial"/>
              </a:rPr>
              <a:t>and </a:t>
            </a:r>
            <a:r>
              <a:rPr lang="en-US" sz="1600" b="1" i="0" dirty="0">
                <a:solidFill>
                  <a:srgbClr val="0F2235"/>
                </a:solidFill>
                <a:effectLst/>
                <a:latin typeface="Arial"/>
                <a:ea typeface="Open Sans"/>
                <a:cs typeface="Arial"/>
              </a:rPr>
              <a:t>sanctions </a:t>
            </a:r>
            <a:r>
              <a:rPr lang="en-US" sz="1600" b="0" i="0" dirty="0">
                <a:solidFill>
                  <a:srgbClr val="0F2235"/>
                </a:solidFill>
                <a:effectLst/>
                <a:latin typeface="Arial"/>
                <a:ea typeface="Open Sans"/>
                <a:cs typeface="Arial"/>
              </a:rPr>
              <a:t>for perpetrators, as relevant. In some cases, it may also involve </a:t>
            </a:r>
            <a:r>
              <a:rPr lang="en-US" sz="1600" b="1" i="0" dirty="0">
                <a:solidFill>
                  <a:srgbClr val="0F2235"/>
                </a:solidFill>
                <a:effectLst/>
                <a:latin typeface="Arial"/>
                <a:ea typeface="Open Sans"/>
                <a:cs typeface="Arial"/>
              </a:rPr>
              <a:t>judicial proceedings</a:t>
            </a:r>
            <a:r>
              <a:rPr lang="en-US" sz="1600" b="0" i="0" dirty="0">
                <a:solidFill>
                  <a:srgbClr val="0F2235"/>
                </a:solidFill>
                <a:effectLst/>
                <a:latin typeface="Arial"/>
                <a:ea typeface="Open Sans"/>
                <a:cs typeface="Arial"/>
              </a:rPr>
              <a:t>, including court cases, for criminal and civil offences. </a:t>
            </a:r>
            <a:endParaRPr lang="en-US"/>
          </a:p>
          <a:p>
            <a:endParaRPr lang="en-US" sz="1600" dirty="0">
              <a:solidFill>
                <a:srgbClr val="0F2235"/>
              </a:solidFill>
              <a:latin typeface="Arial" panose="020B0604020202020204" pitchFamily="34" charset="0"/>
              <a:ea typeface="Open Sans"/>
              <a:cs typeface="Arial" panose="020B0604020202020204" pitchFamily="34" charset="0"/>
            </a:endParaRPr>
          </a:p>
          <a:p>
            <a:r>
              <a:rPr lang="en-US" sz="1600" dirty="0">
                <a:solidFill>
                  <a:srgbClr val="0F2235"/>
                </a:solidFill>
                <a:latin typeface="Arial"/>
                <a:ea typeface="Open Sans"/>
                <a:cs typeface="Arial"/>
              </a:rPr>
              <a:t>The following elements should be considered:</a:t>
            </a:r>
          </a:p>
          <a:p>
            <a:pPr marL="285750" indent="-285750">
              <a:lnSpc>
                <a:spcPct val="150000"/>
              </a:lnSpc>
              <a:buFont typeface="Arial" panose="020B0604020202020204" pitchFamily="34" charset="0"/>
              <a:buChar char="•"/>
            </a:pPr>
            <a:r>
              <a:rPr lang="en-US" sz="1600" b="1" dirty="0">
                <a:solidFill>
                  <a:srgbClr val="0F2235"/>
                </a:solidFill>
                <a:latin typeface="Arial"/>
                <a:ea typeface="Open Sans"/>
                <a:cs typeface="Arial"/>
              </a:rPr>
              <a:t>Clear</a:t>
            </a:r>
            <a:r>
              <a:rPr lang="en-US" sz="1600" dirty="0">
                <a:solidFill>
                  <a:srgbClr val="0F2235"/>
                </a:solidFill>
                <a:latin typeface="Arial"/>
                <a:ea typeface="Open Sans"/>
                <a:cs typeface="Arial"/>
              </a:rPr>
              <a:t>, </a:t>
            </a:r>
            <a:r>
              <a:rPr lang="en-US" sz="1600" b="1" dirty="0">
                <a:solidFill>
                  <a:srgbClr val="0F2235"/>
                </a:solidFill>
                <a:latin typeface="Arial"/>
                <a:ea typeface="Open Sans"/>
                <a:cs typeface="Arial"/>
              </a:rPr>
              <a:t>accessible </a:t>
            </a:r>
            <a:r>
              <a:rPr lang="en-US" sz="1600" dirty="0">
                <a:solidFill>
                  <a:srgbClr val="0F2235"/>
                </a:solidFill>
                <a:latin typeface="Arial"/>
                <a:ea typeface="Open Sans"/>
                <a:cs typeface="Arial"/>
              </a:rPr>
              <a:t>and </a:t>
            </a:r>
            <a:r>
              <a:rPr lang="en-US" sz="1600" b="1" dirty="0">
                <a:solidFill>
                  <a:srgbClr val="0F2235"/>
                </a:solidFill>
                <a:latin typeface="Arial"/>
                <a:ea typeface="Open Sans"/>
                <a:cs typeface="Arial"/>
              </a:rPr>
              <a:t>transparent </a:t>
            </a:r>
            <a:r>
              <a:rPr lang="en-US" sz="1600" dirty="0">
                <a:solidFill>
                  <a:srgbClr val="0F2235"/>
                </a:solidFill>
                <a:latin typeface="Arial"/>
                <a:ea typeface="Open Sans"/>
                <a:cs typeface="Arial"/>
              </a:rPr>
              <a:t>procedures for handling incidents and complaints;</a:t>
            </a:r>
          </a:p>
          <a:p>
            <a:pPr marL="285750" indent="-285750">
              <a:lnSpc>
                <a:spcPct val="150000"/>
              </a:lnSpc>
              <a:buFont typeface="Arial" panose="020B0604020202020204" pitchFamily="34" charset="0"/>
              <a:buChar char="•"/>
            </a:pPr>
            <a:r>
              <a:rPr lang="en-US" sz="1600" b="1" dirty="0">
                <a:solidFill>
                  <a:srgbClr val="0F2235"/>
                </a:solidFill>
                <a:latin typeface="Arial"/>
                <a:ea typeface="Open Sans"/>
                <a:cs typeface="Arial"/>
              </a:rPr>
              <a:t>Reasonable timelines </a:t>
            </a:r>
            <a:r>
              <a:rPr lang="en-US" sz="1600" dirty="0">
                <a:solidFill>
                  <a:srgbClr val="0F2235"/>
                </a:solidFill>
                <a:latin typeface="Arial"/>
                <a:ea typeface="Open Sans"/>
                <a:cs typeface="Arial"/>
              </a:rPr>
              <a:t>between complaint, investigation and decision/sanction;</a:t>
            </a:r>
          </a:p>
          <a:p>
            <a:pPr marL="285750" indent="-285750">
              <a:lnSpc>
                <a:spcPct val="150000"/>
              </a:lnSpc>
              <a:buFont typeface="Arial" panose="020B0604020202020204" pitchFamily="34" charset="0"/>
              <a:buChar char="•"/>
            </a:pPr>
            <a:r>
              <a:rPr lang="en-US" sz="1600" b="1" dirty="0">
                <a:solidFill>
                  <a:srgbClr val="0F2235"/>
                </a:solidFill>
                <a:latin typeface="Arial"/>
                <a:ea typeface="Open Sans"/>
                <a:cs typeface="Arial"/>
              </a:rPr>
              <a:t>Victim-</a:t>
            </a:r>
            <a:r>
              <a:rPr lang="en-US" sz="1600" b="1" err="1">
                <a:solidFill>
                  <a:srgbClr val="0F2235"/>
                </a:solidFill>
                <a:latin typeface="Arial"/>
                <a:ea typeface="Open Sans"/>
                <a:cs typeface="Arial"/>
              </a:rPr>
              <a:t>centred</a:t>
            </a:r>
            <a:r>
              <a:rPr lang="en-US" sz="1600" b="1" dirty="0">
                <a:solidFill>
                  <a:srgbClr val="0F2235"/>
                </a:solidFill>
                <a:latin typeface="Arial"/>
                <a:ea typeface="Open Sans"/>
                <a:cs typeface="Arial"/>
              </a:rPr>
              <a:t>, trauma-informed and gender-responsive approach </a:t>
            </a:r>
            <a:r>
              <a:rPr lang="en-US" sz="1600" dirty="0">
                <a:solidFill>
                  <a:srgbClr val="0F2235"/>
                </a:solidFill>
                <a:latin typeface="Arial"/>
                <a:ea typeface="Open Sans"/>
                <a:cs typeface="Arial"/>
              </a:rPr>
              <a:t>to prosecution procedures;</a:t>
            </a:r>
          </a:p>
          <a:p>
            <a:pPr marL="285750" indent="-285750">
              <a:lnSpc>
                <a:spcPct val="150000"/>
              </a:lnSpc>
              <a:buFont typeface="Arial" panose="020B0604020202020204" pitchFamily="34" charset="0"/>
              <a:buChar char="•"/>
            </a:pPr>
            <a:r>
              <a:rPr lang="en-US" sz="1600" b="1" dirty="0">
                <a:solidFill>
                  <a:srgbClr val="0F2235"/>
                </a:solidFill>
                <a:latin typeface="Arial"/>
                <a:ea typeface="Open Sans"/>
                <a:cs typeface="Arial"/>
              </a:rPr>
              <a:t>Effective communication </a:t>
            </a:r>
            <a:r>
              <a:rPr lang="en-US" sz="1600" dirty="0">
                <a:solidFill>
                  <a:srgbClr val="0F2235"/>
                </a:solidFill>
                <a:latin typeface="Arial"/>
                <a:ea typeface="Open Sans"/>
                <a:cs typeface="Arial"/>
              </a:rPr>
              <a:t>with the victim/survivor, perpetrator and bystanders throughout each step of the process;</a:t>
            </a:r>
          </a:p>
          <a:p>
            <a:pPr marL="285750" indent="-285750">
              <a:lnSpc>
                <a:spcPct val="150000"/>
              </a:lnSpc>
              <a:buFont typeface="Arial" panose="020B0604020202020204" pitchFamily="34" charset="0"/>
              <a:buChar char="•"/>
            </a:pPr>
            <a:r>
              <a:rPr lang="en-US" sz="1600" b="1" dirty="0">
                <a:solidFill>
                  <a:srgbClr val="0F2235"/>
                </a:solidFill>
                <a:latin typeface="Arial"/>
                <a:ea typeface="Open Sans"/>
                <a:cs typeface="Arial"/>
              </a:rPr>
              <a:t>Distinct disciplinary procedures </a:t>
            </a:r>
            <a:r>
              <a:rPr lang="en-US" sz="1600" dirty="0">
                <a:solidFill>
                  <a:srgbClr val="0F2235"/>
                </a:solidFill>
                <a:latin typeface="Arial"/>
                <a:ea typeface="Open Sans"/>
                <a:cs typeface="Arial"/>
              </a:rPr>
              <a:t>for both </a:t>
            </a:r>
            <a:r>
              <a:rPr lang="en-US" sz="1600" b="1" dirty="0">
                <a:solidFill>
                  <a:srgbClr val="0F2235"/>
                </a:solidFill>
                <a:latin typeface="Arial"/>
                <a:ea typeface="Open Sans"/>
                <a:cs typeface="Arial"/>
              </a:rPr>
              <a:t>staff </a:t>
            </a:r>
            <a:r>
              <a:rPr lang="en-US" sz="1600" dirty="0">
                <a:solidFill>
                  <a:srgbClr val="0F2235"/>
                </a:solidFill>
                <a:latin typeface="Arial"/>
                <a:ea typeface="Open Sans"/>
                <a:cs typeface="Arial"/>
              </a:rPr>
              <a:t>and </a:t>
            </a:r>
            <a:r>
              <a:rPr lang="en-US" sz="1600" b="1" dirty="0">
                <a:solidFill>
                  <a:srgbClr val="0F2235"/>
                </a:solidFill>
                <a:latin typeface="Arial"/>
                <a:ea typeface="Open Sans"/>
                <a:cs typeface="Arial"/>
              </a:rPr>
              <a:t>students</a:t>
            </a:r>
            <a:r>
              <a:rPr lang="en-US" sz="1600" dirty="0">
                <a:solidFill>
                  <a:srgbClr val="0F2235"/>
                </a:solidFill>
                <a:latin typeface="Arial"/>
                <a:ea typeface="Open Sans"/>
                <a:cs typeface="Arial"/>
              </a:rPr>
              <a:t>;</a:t>
            </a:r>
          </a:p>
          <a:p>
            <a:pPr marL="285750" indent="-285750">
              <a:lnSpc>
                <a:spcPct val="150000"/>
              </a:lnSpc>
              <a:buFont typeface="Arial" panose="020B0604020202020204" pitchFamily="34" charset="0"/>
              <a:buChar char="•"/>
            </a:pPr>
            <a:r>
              <a:rPr lang="en-US" sz="1600" b="1" dirty="0">
                <a:solidFill>
                  <a:srgbClr val="0F2235"/>
                </a:solidFill>
                <a:latin typeface="Arial"/>
                <a:ea typeface="Open Sans"/>
                <a:cs typeface="Arial"/>
              </a:rPr>
              <a:t>Criteria </a:t>
            </a:r>
            <a:r>
              <a:rPr lang="en-US" sz="1600" dirty="0">
                <a:solidFill>
                  <a:srgbClr val="0F2235"/>
                </a:solidFill>
                <a:latin typeface="Arial"/>
                <a:ea typeface="Open Sans"/>
                <a:cs typeface="Arial"/>
              </a:rPr>
              <a:t>for the </a:t>
            </a:r>
            <a:r>
              <a:rPr lang="en-US" sz="1600" b="1" dirty="0">
                <a:solidFill>
                  <a:srgbClr val="0F2235"/>
                </a:solidFill>
                <a:latin typeface="Arial"/>
                <a:ea typeface="Open Sans"/>
                <a:cs typeface="Arial"/>
              </a:rPr>
              <a:t>composition </a:t>
            </a:r>
            <a:r>
              <a:rPr lang="en-US" sz="1600" dirty="0">
                <a:solidFill>
                  <a:srgbClr val="0F2235"/>
                </a:solidFill>
                <a:latin typeface="Arial"/>
                <a:ea typeface="Open Sans"/>
                <a:cs typeface="Arial"/>
              </a:rPr>
              <a:t>of the investigation and disciplinary committees;</a:t>
            </a:r>
          </a:p>
          <a:p>
            <a:pPr marL="285750" indent="-285750">
              <a:lnSpc>
                <a:spcPct val="150000"/>
              </a:lnSpc>
              <a:buFont typeface="Arial" panose="020B0604020202020204" pitchFamily="34" charset="0"/>
              <a:buChar char="•"/>
            </a:pPr>
            <a:r>
              <a:rPr lang="en-US" sz="1600" b="1" dirty="0">
                <a:solidFill>
                  <a:srgbClr val="0F2235"/>
                </a:solidFill>
                <a:latin typeface="Arial"/>
                <a:ea typeface="Open Sans"/>
                <a:cs typeface="Arial"/>
              </a:rPr>
              <a:t>Proportionate, appropriate and equitable sanctions </a:t>
            </a:r>
            <a:r>
              <a:rPr lang="en-US" sz="1600" dirty="0">
                <a:solidFill>
                  <a:srgbClr val="0F2235"/>
                </a:solidFill>
                <a:latin typeface="Arial"/>
                <a:ea typeface="Open Sans"/>
                <a:cs typeface="Arial"/>
              </a:rPr>
              <a:t>as the result of the investigation and disciplinary process.</a:t>
            </a:r>
          </a:p>
        </p:txBody>
      </p:sp>
    </p:spTree>
    <p:extLst>
      <p:ext uri="{BB962C8B-B14F-4D97-AF65-F5344CB8AC3E}">
        <p14:creationId xmlns:p14="http://schemas.microsoft.com/office/powerpoint/2010/main" val="34521932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D2EEFDE-1EE3-1C25-B2B0-927EDBB68E9F}"/>
              </a:ext>
            </a:extLst>
          </p:cNvPr>
          <p:cNvSpPr>
            <a:spLocks noGrp="1"/>
          </p:cNvSpPr>
          <p:nvPr>
            <p:ph type="title"/>
          </p:nvPr>
        </p:nvSpPr>
        <p:spPr/>
        <p:txBody>
          <a:bodyPr/>
          <a:lstStyle/>
          <a:p>
            <a:r>
              <a:rPr lang="en-GB" b="1" dirty="0"/>
              <a:t>Prosecution </a:t>
            </a:r>
            <a:endParaRPr lang="en-US" b="1" dirty="0"/>
          </a:p>
        </p:txBody>
      </p:sp>
      <p:sp>
        <p:nvSpPr>
          <p:cNvPr id="4" name="TextBox 3">
            <a:extLst>
              <a:ext uri="{FF2B5EF4-FFF2-40B4-BE49-F238E27FC236}">
                <a16:creationId xmlns:a16="http://schemas.microsoft.com/office/drawing/2014/main" id="{4C47A34B-1520-BC6F-912B-4E198B0889F7}"/>
              </a:ext>
            </a:extLst>
          </p:cNvPr>
          <p:cNvSpPr txBox="1"/>
          <p:nvPr/>
        </p:nvSpPr>
        <p:spPr>
          <a:xfrm>
            <a:off x="698167" y="1900787"/>
            <a:ext cx="11081456" cy="4031873"/>
          </a:xfrm>
          <a:prstGeom prst="rect">
            <a:avLst/>
          </a:prstGeom>
          <a:noFill/>
        </p:spPr>
        <p:txBody>
          <a:bodyPr wrap="square" lIns="91440" tIns="45720" rIns="91440" bIns="45720" anchor="t">
            <a:spAutoFit/>
          </a:bodyPr>
          <a:lstStyle/>
          <a:p>
            <a:r>
              <a:rPr lang="en-US" sz="1600" dirty="0">
                <a:solidFill>
                  <a:srgbClr val="0F2235"/>
                </a:solidFill>
                <a:latin typeface="Arial"/>
                <a:ea typeface="Open Sans"/>
                <a:cs typeface="Arial"/>
              </a:rPr>
              <a:t>Good practice standards related to prosecution procedures:</a:t>
            </a:r>
          </a:p>
          <a:p>
            <a:pPr marL="285750" indent="-285750">
              <a:buFont typeface="Arial" panose="020B0604020202020204" pitchFamily="34" charset="0"/>
              <a:buChar char="•"/>
            </a:pPr>
            <a:r>
              <a:rPr lang="en-US" sz="1600" dirty="0">
                <a:solidFill>
                  <a:srgbClr val="0F2235"/>
                </a:solidFill>
                <a:latin typeface="Arial"/>
                <a:ea typeface="Open Sans"/>
                <a:cs typeface="Arial"/>
              </a:rPr>
              <a:t>Internal procedures address gender-based violence separately from general disciplinary rules and procedures.</a:t>
            </a:r>
          </a:p>
          <a:p>
            <a:pPr marL="285750" indent="-285750">
              <a:buFont typeface="Arial" panose="020B0604020202020204" pitchFamily="34" charset="0"/>
              <a:buChar char="•"/>
            </a:pPr>
            <a:r>
              <a:rPr lang="en-US" sz="1600" dirty="0">
                <a:solidFill>
                  <a:srgbClr val="0F2235"/>
                </a:solidFill>
                <a:latin typeface="Arial"/>
                <a:ea typeface="Open Sans"/>
                <a:cs typeface="Arial"/>
              </a:rPr>
              <a:t>Informal and formal disciplinary procedures are clearly set out, including information on the types of disciplinary action or sanctions.</a:t>
            </a:r>
          </a:p>
          <a:p>
            <a:pPr marL="285750" indent="-285750">
              <a:buFont typeface="Arial" panose="020B0604020202020204" pitchFamily="34" charset="0"/>
              <a:buChar char="•"/>
            </a:pPr>
            <a:r>
              <a:rPr lang="en-US" sz="1600" dirty="0">
                <a:solidFill>
                  <a:srgbClr val="0F2235"/>
                </a:solidFill>
                <a:latin typeface="Arial"/>
                <a:ea typeface="Open Sans"/>
                <a:cs typeface="Arial"/>
              </a:rPr>
              <a:t>Clear information is provided on what can serve as evidence considering different forms of gender-based violence. </a:t>
            </a:r>
          </a:p>
          <a:p>
            <a:pPr marL="285750" indent="-285750">
              <a:buFont typeface="Arial" panose="020B0604020202020204" pitchFamily="34" charset="0"/>
              <a:buChar char="•"/>
            </a:pPr>
            <a:r>
              <a:rPr lang="en-US" sz="1600" dirty="0">
                <a:solidFill>
                  <a:srgbClr val="0F2235"/>
                </a:solidFill>
                <a:latin typeface="Arial"/>
                <a:ea typeface="Open Sans"/>
                <a:cs typeface="Arial"/>
              </a:rPr>
              <a:t>The </a:t>
            </a:r>
            <a:r>
              <a:rPr lang="en-US" sz="1600" dirty="0" err="1">
                <a:solidFill>
                  <a:srgbClr val="0F2235"/>
                </a:solidFill>
                <a:latin typeface="Arial"/>
                <a:ea typeface="Open Sans"/>
                <a:cs typeface="Arial"/>
              </a:rPr>
              <a:t>organisation</a:t>
            </a:r>
            <a:r>
              <a:rPr lang="en-US" sz="1600" dirty="0">
                <a:solidFill>
                  <a:srgbClr val="0F2235"/>
                </a:solidFill>
                <a:latin typeface="Arial"/>
                <a:ea typeface="Open Sans"/>
                <a:cs typeface="Arial"/>
              </a:rPr>
              <a:t> does not advocate joint meetings with the parties “to clarify the situation”, external mediation or “conciliation” procedures. </a:t>
            </a:r>
          </a:p>
          <a:p>
            <a:endParaRPr lang="en-US" sz="1600" dirty="0">
              <a:solidFill>
                <a:srgbClr val="0F2235"/>
              </a:solidFill>
              <a:latin typeface="Arial" panose="020B0604020202020204" pitchFamily="34" charset="0"/>
              <a:ea typeface="Open Sans"/>
              <a:cs typeface="Arial" panose="020B0604020202020204" pitchFamily="34" charset="0"/>
            </a:endParaRPr>
          </a:p>
          <a:p>
            <a:r>
              <a:rPr lang="en-US" sz="1600" dirty="0">
                <a:solidFill>
                  <a:srgbClr val="0F2235"/>
                </a:solidFill>
                <a:latin typeface="Arial"/>
                <a:ea typeface="Open Sans"/>
                <a:cs typeface="Arial"/>
              </a:rPr>
              <a:t>Good practice standards related to investigation measures:</a:t>
            </a:r>
          </a:p>
          <a:p>
            <a:pPr marL="285750" indent="-285750">
              <a:buFont typeface="Arial" panose="020B0604020202020204" pitchFamily="34" charset="0"/>
              <a:buChar char="•"/>
            </a:pPr>
            <a:r>
              <a:rPr lang="en-US" sz="1600" dirty="0">
                <a:solidFill>
                  <a:srgbClr val="0F2235"/>
                </a:solidFill>
                <a:latin typeface="Arial"/>
                <a:ea typeface="Open Sans"/>
                <a:cs typeface="Arial"/>
              </a:rPr>
              <a:t>Investigation is initiated upon a formal complaint or when there are consistent indications of serious suspicions.</a:t>
            </a:r>
          </a:p>
          <a:p>
            <a:pPr marL="285750" indent="-285750">
              <a:buFont typeface="Arial" panose="020B0604020202020204" pitchFamily="34" charset="0"/>
              <a:buChar char="•"/>
            </a:pPr>
            <a:r>
              <a:rPr lang="en-US" sz="1600" dirty="0">
                <a:solidFill>
                  <a:srgbClr val="0F2235"/>
                </a:solidFill>
                <a:latin typeface="Arial"/>
                <a:ea typeface="Open Sans"/>
                <a:cs typeface="Arial"/>
              </a:rPr>
              <a:t>Investigations and procedures are pursued even if the victim/survivor or alleged perpetrator has left the organization.</a:t>
            </a:r>
          </a:p>
          <a:p>
            <a:endParaRPr lang="en-US" sz="1600" dirty="0">
              <a:solidFill>
                <a:srgbClr val="0F2235"/>
              </a:solidFill>
              <a:latin typeface="Arial" panose="020B0604020202020204" pitchFamily="34" charset="0"/>
              <a:ea typeface="Open Sans"/>
              <a:cs typeface="Arial" panose="020B0604020202020204" pitchFamily="34" charset="0"/>
            </a:endParaRPr>
          </a:p>
          <a:p>
            <a:r>
              <a:rPr lang="en-US" sz="1600" dirty="0">
                <a:solidFill>
                  <a:srgbClr val="0F2235"/>
                </a:solidFill>
                <a:latin typeface="Arial"/>
                <a:ea typeface="Open Sans"/>
                <a:cs typeface="Arial"/>
              </a:rPr>
              <a:t>Good practice standards related to internal disciplinary procedures and sanctions:</a:t>
            </a:r>
          </a:p>
          <a:p>
            <a:pPr marL="285750" indent="-285750">
              <a:buFont typeface="Arial" panose="020B0604020202020204" pitchFamily="34" charset="0"/>
              <a:buChar char="•"/>
            </a:pPr>
            <a:r>
              <a:rPr lang="en-US" sz="1600" dirty="0">
                <a:solidFill>
                  <a:srgbClr val="0F2235"/>
                </a:solidFill>
                <a:latin typeface="Arial"/>
                <a:ea typeface="Open Sans"/>
                <a:cs typeface="Arial"/>
              </a:rPr>
              <a:t>The main idea behind disciplinary action is to correct </a:t>
            </a:r>
            <a:r>
              <a:rPr lang="en-US" sz="1600" dirty="0" err="1">
                <a:solidFill>
                  <a:srgbClr val="0F2235"/>
                </a:solidFill>
                <a:latin typeface="Arial"/>
                <a:ea typeface="Open Sans"/>
                <a:cs typeface="Arial"/>
              </a:rPr>
              <a:t>behaviour</a:t>
            </a:r>
            <a:r>
              <a:rPr lang="en-US" sz="1600" dirty="0">
                <a:solidFill>
                  <a:srgbClr val="0F2235"/>
                </a:solidFill>
                <a:latin typeface="Arial"/>
                <a:ea typeface="Open Sans"/>
                <a:cs typeface="Arial"/>
              </a:rPr>
              <a:t>, which does not necessarily involve sanctions. </a:t>
            </a:r>
          </a:p>
          <a:p>
            <a:pPr marL="285750" indent="-285750">
              <a:buFont typeface="Arial" panose="020B0604020202020204" pitchFamily="34" charset="0"/>
              <a:buChar char="•"/>
            </a:pPr>
            <a:r>
              <a:rPr lang="en-US" sz="1600" dirty="0">
                <a:solidFill>
                  <a:srgbClr val="0F2235"/>
                </a:solidFill>
                <a:latin typeface="Arial"/>
                <a:ea typeface="Open Sans"/>
                <a:cs typeface="Arial"/>
              </a:rPr>
              <a:t>Internal disciplinary measures should be independent of the victim/survivor’s decision to report the incident to the police or judicial authorities. </a:t>
            </a:r>
          </a:p>
        </p:txBody>
      </p:sp>
    </p:spTree>
    <p:extLst>
      <p:ext uri="{BB962C8B-B14F-4D97-AF65-F5344CB8AC3E}">
        <p14:creationId xmlns:p14="http://schemas.microsoft.com/office/powerpoint/2010/main" val="697497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11" end="1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14876FB-CC8E-C52F-FD35-DE9218532357}"/>
              </a:ext>
            </a:extLst>
          </p:cNvPr>
          <p:cNvSpPr>
            <a:spLocks noGrp="1"/>
          </p:cNvSpPr>
          <p:nvPr>
            <p:ph type="title"/>
          </p:nvPr>
        </p:nvSpPr>
        <p:spPr/>
        <p:txBody>
          <a:bodyPr/>
          <a:lstStyle/>
          <a:p>
            <a:r>
              <a:rPr lang="en-US" b="1" dirty="0">
                <a:latin typeface="Arial"/>
                <a:cs typeface="Arial"/>
              </a:rPr>
              <a:t>Tips &amp; hints for Prosecution</a:t>
            </a:r>
          </a:p>
        </p:txBody>
      </p:sp>
      <p:sp>
        <p:nvSpPr>
          <p:cNvPr id="5" name="TextBox 4">
            <a:extLst>
              <a:ext uri="{FF2B5EF4-FFF2-40B4-BE49-F238E27FC236}">
                <a16:creationId xmlns:a16="http://schemas.microsoft.com/office/drawing/2014/main" id="{6AAC1261-F310-27F2-72D7-6DF4DA8D4F96}"/>
              </a:ext>
            </a:extLst>
          </p:cNvPr>
          <p:cNvSpPr txBox="1"/>
          <p:nvPr/>
        </p:nvSpPr>
        <p:spPr>
          <a:xfrm>
            <a:off x="1002380" y="2712828"/>
            <a:ext cx="4338304" cy="646331"/>
          </a:xfrm>
          <a:prstGeom prst="rect">
            <a:avLst/>
          </a:prstGeom>
          <a:noFill/>
        </p:spPr>
        <p:txBody>
          <a:bodyPr wrap="square" lIns="91440" tIns="45720" rIns="91440" bIns="45720" anchor="t">
            <a:spAutoFit/>
          </a:bodyPr>
          <a:lstStyle/>
          <a:p>
            <a:r>
              <a:rPr lang="en-GB" dirty="0">
                <a:solidFill>
                  <a:srgbClr val="0F2235"/>
                </a:solidFill>
                <a:latin typeface="Arial"/>
                <a:ea typeface="+mn-lt"/>
                <a:cs typeface="Arial"/>
              </a:rPr>
              <a:t>Share </a:t>
            </a:r>
            <a:r>
              <a:rPr lang="en-GB" b="0" i="0" dirty="0">
                <a:solidFill>
                  <a:srgbClr val="0F2235"/>
                </a:solidFill>
                <a:effectLst/>
                <a:latin typeface="Arial"/>
                <a:ea typeface="+mn-lt"/>
                <a:cs typeface="Arial"/>
              </a:rPr>
              <a:t>a </a:t>
            </a:r>
            <a:r>
              <a:rPr lang="en-GB" dirty="0">
                <a:solidFill>
                  <a:srgbClr val="0F2235"/>
                </a:solidFill>
                <a:latin typeface="Arial"/>
                <a:ea typeface="+mn-lt"/>
                <a:cs typeface="Arial"/>
              </a:rPr>
              <a:t>specific external body for investigating incidents.</a:t>
            </a:r>
          </a:p>
        </p:txBody>
      </p:sp>
      <p:sp>
        <p:nvSpPr>
          <p:cNvPr id="6" name="TextBox 5">
            <a:extLst>
              <a:ext uri="{FF2B5EF4-FFF2-40B4-BE49-F238E27FC236}">
                <a16:creationId xmlns:a16="http://schemas.microsoft.com/office/drawing/2014/main" id="{E5CE49F1-BFA9-A6A6-0399-35B54EF2689A}"/>
              </a:ext>
            </a:extLst>
          </p:cNvPr>
          <p:cNvSpPr txBox="1"/>
          <p:nvPr/>
        </p:nvSpPr>
        <p:spPr>
          <a:xfrm>
            <a:off x="1007470" y="3841160"/>
            <a:ext cx="4948574"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GB" dirty="0">
                <a:solidFill>
                  <a:srgbClr val="0F2235"/>
                </a:solidFill>
                <a:latin typeface="Arial"/>
                <a:ea typeface="+mn-lt"/>
                <a:cs typeface="Arial"/>
              </a:rPr>
              <a:t>Adapt the duties of the accused person or their access to parts of the campus.</a:t>
            </a:r>
            <a:endParaRPr lang="en-US">
              <a:solidFill>
                <a:srgbClr val="0F2235"/>
              </a:solidFill>
              <a:latin typeface="Arial"/>
              <a:cs typeface="Arial"/>
            </a:endParaRPr>
          </a:p>
        </p:txBody>
      </p:sp>
      <p:sp>
        <p:nvSpPr>
          <p:cNvPr id="7" name="TextBox 6">
            <a:extLst>
              <a:ext uri="{FF2B5EF4-FFF2-40B4-BE49-F238E27FC236}">
                <a16:creationId xmlns:a16="http://schemas.microsoft.com/office/drawing/2014/main" id="{AC57CBB0-DE38-7831-5E00-E6155C3F3510}"/>
              </a:ext>
            </a:extLst>
          </p:cNvPr>
          <p:cNvSpPr txBox="1"/>
          <p:nvPr/>
        </p:nvSpPr>
        <p:spPr>
          <a:xfrm>
            <a:off x="990520" y="4905983"/>
            <a:ext cx="4591050"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dirty="0">
                <a:solidFill>
                  <a:srgbClr val="0F2235"/>
                </a:solidFill>
                <a:latin typeface="Arial"/>
                <a:ea typeface="+mn-lt"/>
                <a:cs typeface="Arial"/>
              </a:rPr>
              <a:t>Ensure that a psychologist is involved in the interpretation of facts reported.</a:t>
            </a:r>
            <a:endParaRPr lang="en-US">
              <a:solidFill>
                <a:srgbClr val="0F2235"/>
              </a:solidFill>
              <a:latin typeface="Arial"/>
              <a:cs typeface="Arial"/>
            </a:endParaRPr>
          </a:p>
        </p:txBody>
      </p:sp>
      <p:sp>
        <p:nvSpPr>
          <p:cNvPr id="8" name="TextBox 7">
            <a:extLst>
              <a:ext uri="{FF2B5EF4-FFF2-40B4-BE49-F238E27FC236}">
                <a16:creationId xmlns:a16="http://schemas.microsoft.com/office/drawing/2014/main" id="{2187721A-A3AD-D6FA-DA09-56D05B77B527}"/>
              </a:ext>
            </a:extLst>
          </p:cNvPr>
          <p:cNvSpPr txBox="1"/>
          <p:nvPr/>
        </p:nvSpPr>
        <p:spPr>
          <a:xfrm>
            <a:off x="7317342" y="2716724"/>
            <a:ext cx="4063512"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GB">
                <a:solidFill>
                  <a:srgbClr val="0F2235"/>
                </a:solidFill>
                <a:latin typeface="Arial"/>
                <a:ea typeface="+mn-lt"/>
                <a:cs typeface="Arial"/>
              </a:rPr>
              <a:t>Implement monitoring mechanisms for investigations and sanctions</a:t>
            </a:r>
            <a:endParaRPr lang="en-US">
              <a:solidFill>
                <a:srgbClr val="0F2235"/>
              </a:solidFill>
              <a:latin typeface="Arial"/>
              <a:cs typeface="Arial"/>
            </a:endParaRPr>
          </a:p>
        </p:txBody>
      </p:sp>
      <p:sp>
        <p:nvSpPr>
          <p:cNvPr id="9" name="Shape 2554">
            <a:extLst>
              <a:ext uri="{FF2B5EF4-FFF2-40B4-BE49-F238E27FC236}">
                <a16:creationId xmlns:a16="http://schemas.microsoft.com/office/drawing/2014/main" id="{7FE940FB-D971-807B-F6FC-2359A0CEDE61}"/>
              </a:ext>
            </a:extLst>
          </p:cNvPr>
          <p:cNvSpPr/>
          <p:nvPr/>
        </p:nvSpPr>
        <p:spPr>
          <a:xfrm>
            <a:off x="331870" y="2749216"/>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10" name="Shape 2550">
            <a:extLst>
              <a:ext uri="{FF2B5EF4-FFF2-40B4-BE49-F238E27FC236}">
                <a16:creationId xmlns:a16="http://schemas.microsoft.com/office/drawing/2014/main" id="{2A76DA7F-3A1F-85C5-AFA0-DC0C2CAEF838}"/>
              </a:ext>
            </a:extLst>
          </p:cNvPr>
          <p:cNvSpPr/>
          <p:nvPr/>
        </p:nvSpPr>
        <p:spPr>
          <a:xfrm>
            <a:off x="6597577" y="4998234"/>
            <a:ext cx="565447" cy="510430"/>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11" name="Shape 2571">
            <a:extLst>
              <a:ext uri="{FF2B5EF4-FFF2-40B4-BE49-F238E27FC236}">
                <a16:creationId xmlns:a16="http://schemas.microsoft.com/office/drawing/2014/main" id="{3785974F-ACDA-132C-0C16-F94966E820B6}"/>
              </a:ext>
            </a:extLst>
          </p:cNvPr>
          <p:cNvSpPr/>
          <p:nvPr/>
        </p:nvSpPr>
        <p:spPr>
          <a:xfrm>
            <a:off x="327525" y="3881544"/>
            <a:ext cx="413000" cy="392436"/>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12" name="Shape 2541">
            <a:extLst>
              <a:ext uri="{FF2B5EF4-FFF2-40B4-BE49-F238E27FC236}">
                <a16:creationId xmlns:a16="http://schemas.microsoft.com/office/drawing/2014/main" id="{33AB1292-F7C6-15EB-15F3-956198977D9F}"/>
              </a:ext>
            </a:extLst>
          </p:cNvPr>
          <p:cNvSpPr/>
          <p:nvPr/>
        </p:nvSpPr>
        <p:spPr>
          <a:xfrm>
            <a:off x="6614966" y="3872593"/>
            <a:ext cx="464948" cy="406161"/>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13" name="TextBox 1">
            <a:extLst>
              <a:ext uri="{FF2B5EF4-FFF2-40B4-BE49-F238E27FC236}">
                <a16:creationId xmlns:a16="http://schemas.microsoft.com/office/drawing/2014/main" id="{8494B9C2-8883-5C99-8CFA-BF0975C51F48}"/>
              </a:ext>
            </a:extLst>
          </p:cNvPr>
          <p:cNvSpPr txBox="1"/>
          <p:nvPr/>
        </p:nvSpPr>
        <p:spPr>
          <a:xfrm>
            <a:off x="7359682" y="3838243"/>
            <a:ext cx="3867067" cy="646331"/>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a:solidFill>
                  <a:srgbClr val="0F2235"/>
                </a:solidFill>
                <a:latin typeface="Arial"/>
                <a:ea typeface="Open Sans"/>
                <a:cs typeface="Arial"/>
              </a:rPr>
              <a:t>Consider recording severe forms of transgressive behaviours </a:t>
            </a:r>
            <a:endParaRPr lang="en-US">
              <a:solidFill>
                <a:srgbClr val="0F2235"/>
              </a:solidFill>
              <a:latin typeface="Arial"/>
              <a:cs typeface="Arial"/>
            </a:endParaRPr>
          </a:p>
        </p:txBody>
      </p:sp>
      <p:sp>
        <p:nvSpPr>
          <p:cNvPr id="14" name="Shape 2616">
            <a:extLst>
              <a:ext uri="{FF2B5EF4-FFF2-40B4-BE49-F238E27FC236}">
                <a16:creationId xmlns:a16="http://schemas.microsoft.com/office/drawing/2014/main" id="{45D34D5F-F444-9354-BB61-F6F04A2D5705}"/>
              </a:ext>
            </a:extLst>
          </p:cNvPr>
          <p:cNvSpPr/>
          <p:nvPr/>
        </p:nvSpPr>
        <p:spPr>
          <a:xfrm>
            <a:off x="385097" y="4998234"/>
            <a:ext cx="388540" cy="382961"/>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15" name="TextBox 1">
            <a:extLst>
              <a:ext uri="{FF2B5EF4-FFF2-40B4-BE49-F238E27FC236}">
                <a16:creationId xmlns:a16="http://schemas.microsoft.com/office/drawing/2014/main" id="{74D0F360-AFFF-17C1-D267-E80CA6C20C0B}"/>
              </a:ext>
            </a:extLst>
          </p:cNvPr>
          <p:cNvSpPr txBox="1"/>
          <p:nvPr/>
        </p:nvSpPr>
        <p:spPr>
          <a:xfrm>
            <a:off x="7359682" y="4919530"/>
            <a:ext cx="3867067"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dirty="0">
                <a:solidFill>
                  <a:srgbClr val="0F2235"/>
                </a:solidFill>
                <a:latin typeface="Arial"/>
                <a:cs typeface="Arial"/>
              </a:rPr>
              <a:t>Do not make parties sign a non-disclosure agreement as part of resolving a complaint. </a:t>
            </a:r>
            <a:endParaRPr lang="en-GB" dirty="0">
              <a:solidFill>
                <a:srgbClr val="0F2235"/>
              </a:solidFill>
              <a:latin typeface="Arial"/>
              <a:ea typeface="Open Sans"/>
              <a:cs typeface="Arial"/>
            </a:endParaRPr>
          </a:p>
        </p:txBody>
      </p:sp>
      <p:sp>
        <p:nvSpPr>
          <p:cNvPr id="16" name="Shape 2588">
            <a:extLst>
              <a:ext uri="{FF2B5EF4-FFF2-40B4-BE49-F238E27FC236}">
                <a16:creationId xmlns:a16="http://schemas.microsoft.com/office/drawing/2014/main" id="{376D719F-8CCB-58DA-A56B-76CCB34BC436}"/>
              </a:ext>
            </a:extLst>
          </p:cNvPr>
          <p:cNvSpPr/>
          <p:nvPr/>
        </p:nvSpPr>
        <p:spPr>
          <a:xfrm>
            <a:off x="6692233" y="2802867"/>
            <a:ext cx="491784" cy="381035"/>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2" name="TextBox 1">
            <a:extLst>
              <a:ext uri="{FF2B5EF4-FFF2-40B4-BE49-F238E27FC236}">
                <a16:creationId xmlns:a16="http://schemas.microsoft.com/office/drawing/2014/main" id="{A9B56440-6394-046D-6B35-FCD867A477FD}"/>
              </a:ext>
            </a:extLst>
          </p:cNvPr>
          <p:cNvSpPr txBox="1"/>
          <p:nvPr/>
        </p:nvSpPr>
        <p:spPr>
          <a:xfrm>
            <a:off x="327525" y="2097948"/>
            <a:ext cx="4338304" cy="369332"/>
          </a:xfrm>
          <a:prstGeom prst="rect">
            <a:avLst/>
          </a:prstGeom>
          <a:noFill/>
        </p:spPr>
        <p:txBody>
          <a:bodyPr wrap="square" lIns="91440" tIns="45720" rIns="91440" bIns="45720" anchor="t">
            <a:spAutoFit/>
          </a:bodyPr>
          <a:lstStyle/>
          <a:p>
            <a:r>
              <a:rPr lang="en-US" b="1" dirty="0">
                <a:solidFill>
                  <a:srgbClr val="0F2235"/>
                </a:solidFill>
                <a:latin typeface="Arial"/>
                <a:ea typeface="+mn-lt"/>
                <a:cs typeface="Arial"/>
              </a:rPr>
              <a:t>I</a:t>
            </a:r>
            <a:r>
              <a:rPr lang="en-GB" b="1" dirty="0" err="1">
                <a:solidFill>
                  <a:srgbClr val="0F2235"/>
                </a:solidFill>
                <a:latin typeface="Arial"/>
                <a:ea typeface="+mn-lt"/>
                <a:cs typeface="Arial"/>
              </a:rPr>
              <a:t>nvestigation</a:t>
            </a:r>
            <a:r>
              <a:rPr lang="en-GB" b="1" dirty="0">
                <a:solidFill>
                  <a:srgbClr val="0F2235"/>
                </a:solidFill>
                <a:latin typeface="Arial"/>
                <a:ea typeface="+mn-lt"/>
                <a:cs typeface="Arial"/>
              </a:rPr>
              <a:t> measures:</a:t>
            </a:r>
          </a:p>
        </p:txBody>
      </p:sp>
      <p:sp>
        <p:nvSpPr>
          <p:cNvPr id="17" name="TextBox 16">
            <a:extLst>
              <a:ext uri="{FF2B5EF4-FFF2-40B4-BE49-F238E27FC236}">
                <a16:creationId xmlns:a16="http://schemas.microsoft.com/office/drawing/2014/main" id="{A514FF41-65E7-50EB-8A58-37F950EEE612}"/>
              </a:ext>
            </a:extLst>
          </p:cNvPr>
          <p:cNvSpPr txBox="1"/>
          <p:nvPr/>
        </p:nvSpPr>
        <p:spPr>
          <a:xfrm>
            <a:off x="6519186" y="2105485"/>
            <a:ext cx="5939300" cy="369332"/>
          </a:xfrm>
          <a:prstGeom prst="rect">
            <a:avLst/>
          </a:prstGeom>
          <a:noFill/>
        </p:spPr>
        <p:txBody>
          <a:bodyPr wrap="square" lIns="91440" tIns="45720" rIns="91440" bIns="45720" anchor="t">
            <a:spAutoFit/>
          </a:bodyPr>
          <a:lstStyle/>
          <a:p>
            <a:r>
              <a:rPr lang="en-US" b="1" dirty="0">
                <a:solidFill>
                  <a:srgbClr val="0F2235"/>
                </a:solidFill>
                <a:latin typeface="Arial"/>
                <a:ea typeface="+mn-lt"/>
                <a:cs typeface="Arial"/>
              </a:rPr>
              <a:t>Internal disciplinary procedures and sanctions:</a:t>
            </a:r>
            <a:endParaRPr lang="en-GB" b="1" dirty="0">
              <a:solidFill>
                <a:srgbClr val="0F2235"/>
              </a:solidFill>
              <a:latin typeface="Arial"/>
              <a:ea typeface="+mn-lt"/>
              <a:cs typeface="Arial"/>
            </a:endParaRPr>
          </a:p>
        </p:txBody>
      </p:sp>
    </p:spTree>
    <p:extLst>
      <p:ext uri="{BB962C8B-B14F-4D97-AF65-F5344CB8AC3E}">
        <p14:creationId xmlns:p14="http://schemas.microsoft.com/office/powerpoint/2010/main" val="1267220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6C1A8D1-06A4-B406-CE1A-6262A815C4E0}"/>
              </a:ext>
            </a:extLst>
          </p:cNvPr>
          <p:cNvSpPr>
            <a:spLocks noGrp="1"/>
          </p:cNvSpPr>
          <p:nvPr>
            <p:ph type="title"/>
          </p:nvPr>
        </p:nvSpPr>
        <p:spPr/>
        <p:txBody>
          <a:bodyPr/>
          <a:lstStyle/>
          <a:p>
            <a:r>
              <a:rPr lang="en-GB" b="1">
                <a:latin typeface="Open Sans"/>
              </a:rPr>
              <a:t>Policy on Harassment, Central European University</a:t>
            </a:r>
          </a:p>
        </p:txBody>
      </p:sp>
      <p:pic>
        <p:nvPicPr>
          <p:cNvPr id="4" name="Picture 3" descr="A document with text on it&#10;&#10;Description automatically generated">
            <a:extLst>
              <a:ext uri="{FF2B5EF4-FFF2-40B4-BE49-F238E27FC236}">
                <a16:creationId xmlns:a16="http://schemas.microsoft.com/office/drawing/2014/main" id="{31E96CA6-8346-F31D-C5D7-805FB0C3F392}"/>
              </a:ext>
            </a:extLst>
          </p:cNvPr>
          <p:cNvPicPr>
            <a:picLocks noChangeAspect="1"/>
          </p:cNvPicPr>
          <p:nvPr/>
        </p:nvPicPr>
        <p:blipFill>
          <a:blip r:embed="rId3"/>
          <a:stretch>
            <a:fillRect/>
          </a:stretch>
        </p:blipFill>
        <p:spPr>
          <a:xfrm>
            <a:off x="2213954" y="2040110"/>
            <a:ext cx="7207967" cy="4181767"/>
          </a:xfrm>
          <a:prstGeom prst="rect">
            <a:avLst/>
          </a:prstGeom>
        </p:spPr>
      </p:pic>
    </p:spTree>
    <p:extLst>
      <p:ext uri="{BB962C8B-B14F-4D97-AF65-F5344CB8AC3E}">
        <p14:creationId xmlns:p14="http://schemas.microsoft.com/office/powerpoint/2010/main" val="12941501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54D17BC-310B-1F68-02BA-112B6EF1E012}"/>
              </a:ext>
            </a:extLst>
          </p:cNvPr>
          <p:cNvSpPr>
            <a:spLocks noGrp="1"/>
          </p:cNvSpPr>
          <p:nvPr>
            <p:ph type="title"/>
          </p:nvPr>
        </p:nvSpPr>
        <p:spPr/>
        <p:txBody>
          <a:bodyPr/>
          <a:lstStyle/>
          <a:p>
            <a:r>
              <a:rPr lang="en-US" b="1">
                <a:latin typeface="Arial"/>
                <a:cs typeface="Arial"/>
              </a:rPr>
              <a:t>Tips &amp; Hints for Provision of Services</a:t>
            </a:r>
          </a:p>
        </p:txBody>
      </p:sp>
      <p:sp>
        <p:nvSpPr>
          <p:cNvPr id="5" name="TextBox 4">
            <a:extLst>
              <a:ext uri="{FF2B5EF4-FFF2-40B4-BE49-F238E27FC236}">
                <a16:creationId xmlns:a16="http://schemas.microsoft.com/office/drawing/2014/main" id="{F556CC37-0CFD-57D8-C49A-3B30C8BFFD39}"/>
              </a:ext>
            </a:extLst>
          </p:cNvPr>
          <p:cNvSpPr txBox="1"/>
          <p:nvPr/>
        </p:nvSpPr>
        <p:spPr>
          <a:xfrm>
            <a:off x="1063095" y="2155423"/>
            <a:ext cx="4789488"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GB">
                <a:solidFill>
                  <a:srgbClr val="0F2235"/>
                </a:solidFill>
                <a:latin typeface="Arial"/>
                <a:ea typeface="Open Sans"/>
                <a:cs typeface="Arial"/>
              </a:rPr>
              <a:t>A central unit has oversight over all available services and can serve as 'hub'.</a:t>
            </a:r>
            <a:endParaRPr lang="en-US" dirty="0">
              <a:solidFill>
                <a:srgbClr val="0F2235"/>
              </a:solidFill>
              <a:latin typeface="Arial"/>
              <a:cs typeface="Arial"/>
            </a:endParaRPr>
          </a:p>
        </p:txBody>
      </p:sp>
      <p:sp>
        <p:nvSpPr>
          <p:cNvPr id="6" name="TextBox 5">
            <a:extLst>
              <a:ext uri="{FF2B5EF4-FFF2-40B4-BE49-F238E27FC236}">
                <a16:creationId xmlns:a16="http://schemas.microsoft.com/office/drawing/2014/main" id="{8715DA7D-C3DF-34F7-3090-94F3C7E3CF79}"/>
              </a:ext>
            </a:extLst>
          </p:cNvPr>
          <p:cNvSpPr txBox="1"/>
          <p:nvPr/>
        </p:nvSpPr>
        <p:spPr>
          <a:xfrm>
            <a:off x="1063095" y="3254162"/>
            <a:ext cx="5259388"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a:solidFill>
                  <a:srgbClr val="0F2235"/>
                </a:solidFill>
                <a:latin typeface="Arial"/>
                <a:cs typeface="Arial"/>
              </a:rPr>
              <a:t>Ensure that at least one first responder is available in all campuses, if applicable.</a:t>
            </a:r>
          </a:p>
        </p:txBody>
      </p:sp>
      <p:sp>
        <p:nvSpPr>
          <p:cNvPr id="7" name="TextBox 6">
            <a:extLst>
              <a:ext uri="{FF2B5EF4-FFF2-40B4-BE49-F238E27FC236}">
                <a16:creationId xmlns:a16="http://schemas.microsoft.com/office/drawing/2014/main" id="{565A3F99-6A09-90F6-3A62-0A54CAD712BB}"/>
              </a:ext>
            </a:extLst>
          </p:cNvPr>
          <p:cNvSpPr txBox="1"/>
          <p:nvPr/>
        </p:nvSpPr>
        <p:spPr>
          <a:xfrm>
            <a:off x="7143750" y="2141235"/>
            <a:ext cx="4591050" cy="923330"/>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a:solidFill>
                  <a:srgbClr val="0F2235"/>
                </a:solidFill>
                <a:latin typeface="Arial"/>
                <a:cs typeface="Arial"/>
              </a:rPr>
              <a:t>Offer an easily accessible booking system for appointments with the service staff, for in-person or virtual meetings.</a:t>
            </a:r>
          </a:p>
        </p:txBody>
      </p:sp>
      <p:sp>
        <p:nvSpPr>
          <p:cNvPr id="8" name="Shape 2549">
            <a:extLst>
              <a:ext uri="{FF2B5EF4-FFF2-40B4-BE49-F238E27FC236}">
                <a16:creationId xmlns:a16="http://schemas.microsoft.com/office/drawing/2014/main" id="{D71DEED8-C927-C683-9EA9-2436EADE03FB}"/>
              </a:ext>
            </a:extLst>
          </p:cNvPr>
          <p:cNvSpPr/>
          <p:nvPr/>
        </p:nvSpPr>
        <p:spPr>
          <a:xfrm>
            <a:off x="394991" y="4441836"/>
            <a:ext cx="494995" cy="48317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9" name="Shape 2554">
            <a:extLst>
              <a:ext uri="{FF2B5EF4-FFF2-40B4-BE49-F238E27FC236}">
                <a16:creationId xmlns:a16="http://schemas.microsoft.com/office/drawing/2014/main" id="{8A8B371D-48C1-B864-BD31-67CB00F142D4}"/>
              </a:ext>
            </a:extLst>
          </p:cNvPr>
          <p:cNvSpPr/>
          <p:nvPr/>
        </p:nvSpPr>
        <p:spPr>
          <a:xfrm>
            <a:off x="362506" y="3327276"/>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10" name="Shape 2550">
            <a:extLst>
              <a:ext uri="{FF2B5EF4-FFF2-40B4-BE49-F238E27FC236}">
                <a16:creationId xmlns:a16="http://schemas.microsoft.com/office/drawing/2014/main" id="{0603DBC2-CD69-0697-D5BE-69202FCE2428}"/>
              </a:ext>
            </a:extLst>
          </p:cNvPr>
          <p:cNvSpPr/>
          <p:nvPr/>
        </p:nvSpPr>
        <p:spPr>
          <a:xfrm>
            <a:off x="6593802" y="2236242"/>
            <a:ext cx="364164" cy="366658"/>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11" name="TextBox 10">
            <a:extLst>
              <a:ext uri="{FF2B5EF4-FFF2-40B4-BE49-F238E27FC236}">
                <a16:creationId xmlns:a16="http://schemas.microsoft.com/office/drawing/2014/main" id="{EADBC22F-CB55-49EE-973E-C1473BCC2684}"/>
              </a:ext>
            </a:extLst>
          </p:cNvPr>
          <p:cNvSpPr txBox="1"/>
          <p:nvPr/>
        </p:nvSpPr>
        <p:spPr>
          <a:xfrm>
            <a:off x="1063095" y="4323998"/>
            <a:ext cx="4591050" cy="923330"/>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dirty="0">
                <a:solidFill>
                  <a:srgbClr val="0F2235"/>
                </a:solidFill>
                <a:latin typeface="Arial"/>
                <a:cs typeface="Arial"/>
              </a:rPr>
              <a:t>Services should be equipped and capable to address all forms of gender-based violence. </a:t>
            </a:r>
            <a:endParaRPr lang="en-US">
              <a:solidFill>
                <a:srgbClr val="0F2235"/>
              </a:solidFill>
              <a:latin typeface="Arial"/>
              <a:cs typeface="Arial"/>
            </a:endParaRPr>
          </a:p>
        </p:txBody>
      </p:sp>
      <p:sp>
        <p:nvSpPr>
          <p:cNvPr id="12" name="TextBox 11">
            <a:extLst>
              <a:ext uri="{FF2B5EF4-FFF2-40B4-BE49-F238E27FC236}">
                <a16:creationId xmlns:a16="http://schemas.microsoft.com/office/drawing/2014/main" id="{66EBE7E0-1C12-8EC2-7084-F1ABE23E12EB}"/>
              </a:ext>
            </a:extLst>
          </p:cNvPr>
          <p:cNvSpPr txBox="1"/>
          <p:nvPr/>
        </p:nvSpPr>
        <p:spPr>
          <a:xfrm>
            <a:off x="7143750" y="3276655"/>
            <a:ext cx="4591050" cy="923330"/>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a:solidFill>
                  <a:srgbClr val="0F2235"/>
                </a:solidFill>
                <a:latin typeface="Arial"/>
                <a:cs typeface="Arial"/>
              </a:rPr>
              <a:t>When incidents are reported, always provide information for the services available.</a:t>
            </a:r>
            <a:endParaRPr lang="en-US">
              <a:solidFill>
                <a:srgbClr val="0F2235"/>
              </a:solidFill>
              <a:latin typeface="Arial"/>
              <a:ea typeface="Open Sans"/>
              <a:cs typeface="Arial"/>
            </a:endParaRPr>
          </a:p>
        </p:txBody>
      </p:sp>
      <p:sp>
        <p:nvSpPr>
          <p:cNvPr id="13" name="Shape 2748">
            <a:extLst>
              <a:ext uri="{FF2B5EF4-FFF2-40B4-BE49-F238E27FC236}">
                <a16:creationId xmlns:a16="http://schemas.microsoft.com/office/drawing/2014/main" id="{B826E0E5-1A67-8A71-F9ED-1F83F937FB63}"/>
              </a:ext>
            </a:extLst>
          </p:cNvPr>
          <p:cNvSpPr/>
          <p:nvPr/>
        </p:nvSpPr>
        <p:spPr>
          <a:xfrm>
            <a:off x="352456" y="2204993"/>
            <a:ext cx="573985" cy="547189"/>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14" name="Shape 2615">
            <a:extLst>
              <a:ext uri="{FF2B5EF4-FFF2-40B4-BE49-F238E27FC236}">
                <a16:creationId xmlns:a16="http://schemas.microsoft.com/office/drawing/2014/main" id="{E8D85BCA-63A4-7F89-8232-4C4FD6003A4E}"/>
              </a:ext>
            </a:extLst>
          </p:cNvPr>
          <p:cNvSpPr/>
          <p:nvPr/>
        </p:nvSpPr>
        <p:spPr>
          <a:xfrm>
            <a:off x="6563830" y="3369618"/>
            <a:ext cx="459172" cy="460403"/>
          </a:xfrm>
          <a:custGeom>
            <a:avLst/>
            <a:gdLst/>
            <a:ahLst/>
            <a:cxnLst>
              <a:cxn ang="0">
                <a:pos x="wd2" y="hd2"/>
              </a:cxn>
              <a:cxn ang="5400000">
                <a:pos x="wd2" y="hd2"/>
              </a:cxn>
              <a:cxn ang="10800000">
                <a:pos x="wd2" y="hd2"/>
              </a:cxn>
              <a:cxn ang="16200000">
                <a:pos x="wd2" y="hd2"/>
              </a:cxn>
            </a:cxnLst>
            <a:rect l="0" t="0" r="r" b="b"/>
            <a:pathLst>
              <a:path w="21600" h="21600" extrusionOk="0">
                <a:moveTo>
                  <a:pt x="17593" y="17878"/>
                </a:moveTo>
                <a:cubicBezTo>
                  <a:pt x="16514" y="16546"/>
                  <a:pt x="15177" y="15812"/>
                  <a:pt x="14084" y="15323"/>
                </a:cubicBezTo>
                <a:cubicBezTo>
                  <a:pt x="13842" y="15214"/>
                  <a:pt x="13687" y="15099"/>
                  <a:pt x="13598" y="14990"/>
                </a:cubicBezTo>
                <a:cubicBezTo>
                  <a:pt x="15238" y="14959"/>
                  <a:pt x="16521" y="14237"/>
                  <a:pt x="16581" y="14203"/>
                </a:cubicBezTo>
                <a:cubicBezTo>
                  <a:pt x="16751" y="14106"/>
                  <a:pt x="16846" y="13918"/>
                  <a:pt x="16826" y="13724"/>
                </a:cubicBezTo>
                <a:cubicBezTo>
                  <a:pt x="16807" y="13546"/>
                  <a:pt x="16693" y="13394"/>
                  <a:pt x="16530" y="13325"/>
                </a:cubicBezTo>
                <a:cubicBezTo>
                  <a:pt x="16461" y="13275"/>
                  <a:pt x="15663" y="12629"/>
                  <a:pt x="15663" y="9051"/>
                </a:cubicBezTo>
                <a:cubicBezTo>
                  <a:pt x="15663" y="5000"/>
                  <a:pt x="14115" y="2945"/>
                  <a:pt x="11061" y="2945"/>
                </a:cubicBezTo>
                <a:cubicBezTo>
                  <a:pt x="8481" y="2945"/>
                  <a:pt x="5845" y="3642"/>
                  <a:pt x="5845" y="8806"/>
                </a:cubicBezTo>
                <a:cubicBezTo>
                  <a:pt x="5845" y="12555"/>
                  <a:pt x="5219" y="13278"/>
                  <a:pt x="5122" y="13367"/>
                </a:cubicBezTo>
                <a:cubicBezTo>
                  <a:pt x="4957" y="13416"/>
                  <a:pt x="4826" y="13551"/>
                  <a:pt x="4784" y="13723"/>
                </a:cubicBezTo>
                <a:cubicBezTo>
                  <a:pt x="4734" y="13935"/>
                  <a:pt x="4828" y="14153"/>
                  <a:pt x="5015" y="14262"/>
                </a:cubicBezTo>
                <a:cubicBezTo>
                  <a:pt x="6396" y="15064"/>
                  <a:pt x="7482" y="15136"/>
                  <a:pt x="8065" y="15091"/>
                </a:cubicBezTo>
                <a:cubicBezTo>
                  <a:pt x="7994" y="15151"/>
                  <a:pt x="7850" y="15241"/>
                  <a:pt x="7564" y="15335"/>
                </a:cubicBezTo>
                <a:cubicBezTo>
                  <a:pt x="6211" y="15776"/>
                  <a:pt x="4766" y="16807"/>
                  <a:pt x="3958" y="17834"/>
                </a:cubicBezTo>
                <a:cubicBezTo>
                  <a:pt x="2125" y="16050"/>
                  <a:pt x="982" y="13560"/>
                  <a:pt x="982" y="10800"/>
                </a:cubicBezTo>
                <a:cubicBezTo>
                  <a:pt x="982" y="5377"/>
                  <a:pt x="5377" y="982"/>
                  <a:pt x="10800" y="982"/>
                </a:cubicBezTo>
                <a:cubicBezTo>
                  <a:pt x="16222" y="982"/>
                  <a:pt x="20618" y="5377"/>
                  <a:pt x="20618" y="10800"/>
                </a:cubicBezTo>
                <a:cubicBezTo>
                  <a:pt x="20618" y="13584"/>
                  <a:pt x="19454" y="16092"/>
                  <a:pt x="17593" y="17878"/>
                </a:cubicBezTo>
                <a:moveTo>
                  <a:pt x="10800" y="20618"/>
                </a:moveTo>
                <a:cubicBezTo>
                  <a:pt x="8489" y="20618"/>
                  <a:pt x="6370" y="19815"/>
                  <a:pt x="4693" y="18480"/>
                </a:cubicBezTo>
                <a:cubicBezTo>
                  <a:pt x="5360" y="17604"/>
                  <a:pt x="6693" y="16652"/>
                  <a:pt x="7869" y="16268"/>
                </a:cubicBezTo>
                <a:cubicBezTo>
                  <a:pt x="8578" y="16037"/>
                  <a:pt x="8988" y="15688"/>
                  <a:pt x="9087" y="15232"/>
                </a:cubicBezTo>
                <a:cubicBezTo>
                  <a:pt x="9214" y="14656"/>
                  <a:pt x="8775" y="14230"/>
                  <a:pt x="8725" y="14183"/>
                </a:cubicBezTo>
                <a:cubicBezTo>
                  <a:pt x="8597" y="14065"/>
                  <a:pt x="8412" y="14025"/>
                  <a:pt x="8246" y="14075"/>
                </a:cubicBezTo>
                <a:cubicBezTo>
                  <a:pt x="8208" y="14086"/>
                  <a:pt x="7406" y="14309"/>
                  <a:pt x="6089" y="13714"/>
                </a:cubicBezTo>
                <a:cubicBezTo>
                  <a:pt x="6486" y="13026"/>
                  <a:pt x="6826" y="11618"/>
                  <a:pt x="6826" y="8806"/>
                </a:cubicBezTo>
                <a:cubicBezTo>
                  <a:pt x="6826" y="4301"/>
                  <a:pt x="8829" y="3928"/>
                  <a:pt x="11061" y="3928"/>
                </a:cubicBezTo>
                <a:cubicBezTo>
                  <a:pt x="12615" y="3928"/>
                  <a:pt x="14681" y="4458"/>
                  <a:pt x="14681" y="9051"/>
                </a:cubicBezTo>
                <a:cubicBezTo>
                  <a:pt x="14681" y="11662"/>
                  <a:pt x="15092" y="12966"/>
                  <a:pt x="15499" y="13617"/>
                </a:cubicBezTo>
                <a:cubicBezTo>
                  <a:pt x="14943" y="13829"/>
                  <a:pt x="14058" y="14076"/>
                  <a:pt x="13097" y="13993"/>
                </a:cubicBezTo>
                <a:cubicBezTo>
                  <a:pt x="12883" y="13971"/>
                  <a:pt x="12690" y="14092"/>
                  <a:pt x="12605" y="14285"/>
                </a:cubicBezTo>
                <a:cubicBezTo>
                  <a:pt x="12420" y="14704"/>
                  <a:pt x="12408" y="15649"/>
                  <a:pt x="13683" y="16219"/>
                </a:cubicBezTo>
                <a:cubicBezTo>
                  <a:pt x="14677" y="16664"/>
                  <a:pt x="15893" y="17331"/>
                  <a:pt x="16850" y="18522"/>
                </a:cubicBezTo>
                <a:cubicBezTo>
                  <a:pt x="15182" y="19831"/>
                  <a:pt x="13085"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15" name="TextBox 1">
            <a:extLst>
              <a:ext uri="{FF2B5EF4-FFF2-40B4-BE49-F238E27FC236}">
                <a16:creationId xmlns:a16="http://schemas.microsoft.com/office/drawing/2014/main" id="{D8245155-2261-F83E-1B28-DF559AD0DBCE}"/>
              </a:ext>
            </a:extLst>
          </p:cNvPr>
          <p:cNvSpPr txBox="1"/>
          <p:nvPr/>
        </p:nvSpPr>
        <p:spPr>
          <a:xfrm>
            <a:off x="7159095" y="4335915"/>
            <a:ext cx="4789488"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dirty="0">
                <a:solidFill>
                  <a:srgbClr val="0F2235"/>
                </a:solidFill>
                <a:latin typeface="Arial"/>
                <a:cs typeface="Arial"/>
              </a:rPr>
              <a:t>The availability of any type of service to a victim-survivor should not depend on the timeframe of the incident.</a:t>
            </a:r>
            <a:endParaRPr lang="en-US">
              <a:solidFill>
                <a:srgbClr val="0F2235"/>
              </a:solidFill>
              <a:latin typeface="Arial"/>
              <a:cs typeface="Arial"/>
            </a:endParaRPr>
          </a:p>
        </p:txBody>
      </p:sp>
      <p:sp>
        <p:nvSpPr>
          <p:cNvPr id="16" name="Shape 2712">
            <a:extLst>
              <a:ext uri="{FF2B5EF4-FFF2-40B4-BE49-F238E27FC236}">
                <a16:creationId xmlns:a16="http://schemas.microsoft.com/office/drawing/2014/main" id="{033E325C-C342-E966-AC46-172B8DB84229}"/>
              </a:ext>
            </a:extLst>
          </p:cNvPr>
          <p:cNvSpPr/>
          <p:nvPr/>
        </p:nvSpPr>
        <p:spPr>
          <a:xfrm>
            <a:off x="6472721" y="4393358"/>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10800" y="13888"/>
                </a:moveTo>
                <a:lnTo>
                  <a:pt x="10800" y="7712"/>
                </a:lnTo>
                <a:lnTo>
                  <a:pt x="16204" y="10800"/>
                </a:lnTo>
                <a:cubicBezTo>
                  <a:pt x="16204" y="10800"/>
                  <a:pt x="10800" y="13888"/>
                  <a:pt x="10800" y="13888"/>
                </a:cubicBezTo>
                <a:close/>
                <a:moveTo>
                  <a:pt x="17484" y="10422"/>
                </a:moveTo>
                <a:lnTo>
                  <a:pt x="17489" y="10416"/>
                </a:lnTo>
                <a:lnTo>
                  <a:pt x="17402" y="10367"/>
                </a:lnTo>
                <a:cubicBezTo>
                  <a:pt x="17389" y="10361"/>
                  <a:pt x="17378" y="10351"/>
                  <a:pt x="17365" y="10346"/>
                </a:cubicBezTo>
                <a:lnTo>
                  <a:pt x="10616" y="6489"/>
                </a:lnTo>
                <a:lnTo>
                  <a:pt x="10611" y="6495"/>
                </a:lnTo>
                <a:cubicBezTo>
                  <a:pt x="10527" y="6428"/>
                  <a:pt x="10425" y="6382"/>
                  <a:pt x="10309" y="6382"/>
                </a:cubicBezTo>
                <a:cubicBezTo>
                  <a:pt x="10038" y="6382"/>
                  <a:pt x="9818" y="6601"/>
                  <a:pt x="9818" y="6873"/>
                </a:cubicBezTo>
                <a:lnTo>
                  <a:pt x="9818" y="14727"/>
                </a:lnTo>
                <a:cubicBezTo>
                  <a:pt x="9818" y="14999"/>
                  <a:pt x="10038" y="15218"/>
                  <a:pt x="10309" y="15218"/>
                </a:cubicBezTo>
                <a:cubicBezTo>
                  <a:pt x="10425" y="15218"/>
                  <a:pt x="10527" y="15172"/>
                  <a:pt x="10611" y="15105"/>
                </a:cubicBezTo>
                <a:lnTo>
                  <a:pt x="10616" y="15111"/>
                </a:lnTo>
                <a:lnTo>
                  <a:pt x="17365" y="11254"/>
                </a:lnTo>
                <a:cubicBezTo>
                  <a:pt x="17378" y="11249"/>
                  <a:pt x="17388" y="11239"/>
                  <a:pt x="17401" y="11233"/>
                </a:cubicBezTo>
                <a:lnTo>
                  <a:pt x="17489" y="11184"/>
                </a:lnTo>
                <a:lnTo>
                  <a:pt x="17484" y="11178"/>
                </a:lnTo>
                <a:cubicBezTo>
                  <a:pt x="17596" y="11088"/>
                  <a:pt x="17673" y="10955"/>
                  <a:pt x="17673" y="10800"/>
                </a:cubicBezTo>
                <a:cubicBezTo>
                  <a:pt x="17673" y="10645"/>
                  <a:pt x="17596" y="10512"/>
                  <a:pt x="17484" y="10422"/>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6684" y="6495"/>
                </a:moveTo>
                <a:cubicBezTo>
                  <a:pt x="6600" y="6428"/>
                  <a:pt x="6498" y="6382"/>
                  <a:pt x="6382" y="6382"/>
                </a:cubicBezTo>
                <a:cubicBezTo>
                  <a:pt x="6111" y="6382"/>
                  <a:pt x="5891" y="6601"/>
                  <a:pt x="5891" y="6873"/>
                </a:cubicBezTo>
                <a:lnTo>
                  <a:pt x="5891" y="14727"/>
                </a:lnTo>
                <a:cubicBezTo>
                  <a:pt x="5891" y="14999"/>
                  <a:pt x="6111" y="15218"/>
                  <a:pt x="6382" y="15218"/>
                </a:cubicBezTo>
                <a:cubicBezTo>
                  <a:pt x="6498" y="15218"/>
                  <a:pt x="6600" y="15172"/>
                  <a:pt x="6684" y="15105"/>
                </a:cubicBezTo>
                <a:lnTo>
                  <a:pt x="6689" y="15111"/>
                </a:lnTo>
                <a:lnTo>
                  <a:pt x="8836" y="13883"/>
                </a:lnTo>
                <a:lnTo>
                  <a:pt x="8836" y="12766"/>
                </a:lnTo>
                <a:lnTo>
                  <a:pt x="6873" y="13888"/>
                </a:lnTo>
                <a:lnTo>
                  <a:pt x="6873" y="7712"/>
                </a:lnTo>
                <a:lnTo>
                  <a:pt x="8836" y="8834"/>
                </a:lnTo>
                <a:lnTo>
                  <a:pt x="8836" y="7716"/>
                </a:lnTo>
                <a:lnTo>
                  <a:pt x="6689" y="6489"/>
                </a:lnTo>
                <a:cubicBezTo>
                  <a:pt x="6689" y="6489"/>
                  <a:pt x="6684" y="6495"/>
                  <a:pt x="6684" y="6495"/>
                </a:cubicBezTo>
                <a:close/>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Tree>
    <p:extLst>
      <p:ext uri="{BB962C8B-B14F-4D97-AF65-F5344CB8AC3E}">
        <p14:creationId xmlns:p14="http://schemas.microsoft.com/office/powerpoint/2010/main" val="24964092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C5185DB-4501-9CAD-C732-F0D97400B35C}"/>
              </a:ext>
            </a:extLst>
          </p:cNvPr>
          <p:cNvSpPr>
            <a:spLocks noGrp="1"/>
          </p:cNvSpPr>
          <p:nvPr>
            <p:ph type="title"/>
          </p:nvPr>
        </p:nvSpPr>
        <p:spPr/>
        <p:txBody>
          <a:bodyPr/>
          <a:lstStyle/>
          <a:p>
            <a:r>
              <a:rPr lang="en-US" b="1">
                <a:latin typeface="Arial"/>
                <a:cs typeface="Arial"/>
              </a:rPr>
              <a:t>Tips &amp; Hints for Provision of Services</a:t>
            </a:r>
          </a:p>
        </p:txBody>
      </p:sp>
      <p:sp>
        <p:nvSpPr>
          <p:cNvPr id="5" name="TextBox 4">
            <a:extLst>
              <a:ext uri="{FF2B5EF4-FFF2-40B4-BE49-F238E27FC236}">
                <a16:creationId xmlns:a16="http://schemas.microsoft.com/office/drawing/2014/main" id="{46966C45-4C4A-DE12-04F7-2145757B586A}"/>
              </a:ext>
            </a:extLst>
          </p:cNvPr>
          <p:cNvSpPr txBox="1"/>
          <p:nvPr/>
        </p:nvSpPr>
        <p:spPr>
          <a:xfrm>
            <a:off x="1067870" y="2279096"/>
            <a:ext cx="5259388" cy="369332"/>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a:solidFill>
                  <a:srgbClr val="0F2235"/>
                </a:solidFill>
                <a:latin typeface="Arial"/>
                <a:cs typeface="Arial"/>
              </a:rPr>
              <a:t>Offer psychological support.</a:t>
            </a:r>
            <a:endParaRPr lang="en-US">
              <a:solidFill>
                <a:srgbClr val="0F2235"/>
              </a:solidFill>
              <a:latin typeface="Arial"/>
              <a:ea typeface="Open Sans"/>
              <a:cs typeface="Arial"/>
            </a:endParaRPr>
          </a:p>
        </p:txBody>
      </p:sp>
      <p:sp>
        <p:nvSpPr>
          <p:cNvPr id="6" name="TextBox 5">
            <a:extLst>
              <a:ext uri="{FF2B5EF4-FFF2-40B4-BE49-F238E27FC236}">
                <a16:creationId xmlns:a16="http://schemas.microsoft.com/office/drawing/2014/main" id="{2842CF9D-007A-FDA0-6D6E-7B195CDBB5ED}"/>
              </a:ext>
            </a:extLst>
          </p:cNvPr>
          <p:cNvSpPr txBox="1"/>
          <p:nvPr/>
        </p:nvSpPr>
        <p:spPr>
          <a:xfrm>
            <a:off x="6545711" y="2282422"/>
            <a:ext cx="5174306"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a:solidFill>
                  <a:srgbClr val="0F2235"/>
                </a:solidFill>
                <a:latin typeface="Arial"/>
                <a:cs typeface="Arial"/>
              </a:rPr>
              <a:t>Provide a short guide for first responders on how they can act as supporters.</a:t>
            </a:r>
            <a:endParaRPr lang="en-US">
              <a:solidFill>
                <a:srgbClr val="0F2235"/>
              </a:solidFill>
              <a:latin typeface="Arial"/>
              <a:ea typeface="Open Sans"/>
              <a:cs typeface="Arial"/>
            </a:endParaRPr>
          </a:p>
        </p:txBody>
      </p:sp>
      <p:sp>
        <p:nvSpPr>
          <p:cNvPr id="7" name="TextBox 6">
            <a:extLst>
              <a:ext uri="{FF2B5EF4-FFF2-40B4-BE49-F238E27FC236}">
                <a16:creationId xmlns:a16="http://schemas.microsoft.com/office/drawing/2014/main" id="{278A5995-4A91-997C-7C59-5D3D54D3BB77}"/>
              </a:ext>
            </a:extLst>
          </p:cNvPr>
          <p:cNvSpPr txBox="1"/>
          <p:nvPr/>
        </p:nvSpPr>
        <p:spPr>
          <a:xfrm>
            <a:off x="6545711" y="3265781"/>
            <a:ext cx="4591050"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dirty="0">
                <a:solidFill>
                  <a:srgbClr val="0F2235"/>
                </a:solidFill>
                <a:latin typeface="Arial"/>
                <a:cs typeface="Arial"/>
              </a:rPr>
              <a:t>Mediation should never be imposed but can be offered as an option.</a:t>
            </a:r>
          </a:p>
        </p:txBody>
      </p:sp>
      <p:sp>
        <p:nvSpPr>
          <p:cNvPr id="8" name="Shape 2550">
            <a:extLst>
              <a:ext uri="{FF2B5EF4-FFF2-40B4-BE49-F238E27FC236}">
                <a16:creationId xmlns:a16="http://schemas.microsoft.com/office/drawing/2014/main" id="{72C0A2C5-474E-6666-59A8-E20F3F81933C}"/>
              </a:ext>
            </a:extLst>
          </p:cNvPr>
          <p:cNvSpPr/>
          <p:nvPr/>
        </p:nvSpPr>
        <p:spPr>
          <a:xfrm>
            <a:off x="5911096" y="3403121"/>
            <a:ext cx="364164" cy="366658"/>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9" name="Shape 2616">
            <a:extLst>
              <a:ext uri="{FF2B5EF4-FFF2-40B4-BE49-F238E27FC236}">
                <a16:creationId xmlns:a16="http://schemas.microsoft.com/office/drawing/2014/main" id="{3DE1B4B7-A947-2E4F-CE8A-03F7450AE4F9}"/>
              </a:ext>
            </a:extLst>
          </p:cNvPr>
          <p:cNvSpPr/>
          <p:nvPr/>
        </p:nvSpPr>
        <p:spPr>
          <a:xfrm>
            <a:off x="5937568" y="2339865"/>
            <a:ext cx="388540" cy="382961"/>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10" name="TextBox 9">
            <a:extLst>
              <a:ext uri="{FF2B5EF4-FFF2-40B4-BE49-F238E27FC236}">
                <a16:creationId xmlns:a16="http://schemas.microsoft.com/office/drawing/2014/main" id="{D1D370D9-C194-FF61-8389-0CD82A13186F}"/>
              </a:ext>
            </a:extLst>
          </p:cNvPr>
          <p:cNvSpPr txBox="1"/>
          <p:nvPr/>
        </p:nvSpPr>
        <p:spPr>
          <a:xfrm>
            <a:off x="1115903" y="3363518"/>
            <a:ext cx="4591050" cy="369332"/>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dirty="0">
                <a:solidFill>
                  <a:srgbClr val="0F2235"/>
                </a:solidFill>
                <a:latin typeface="Arial"/>
                <a:cs typeface="Arial"/>
              </a:rPr>
              <a:t>Provide first aid guidance.</a:t>
            </a:r>
            <a:endParaRPr lang="en-US" dirty="0">
              <a:solidFill>
                <a:srgbClr val="0F2235"/>
              </a:solidFill>
              <a:latin typeface="Arial"/>
              <a:ea typeface="Open Sans"/>
              <a:cs typeface="Arial"/>
            </a:endParaRPr>
          </a:p>
        </p:txBody>
      </p:sp>
      <p:sp>
        <p:nvSpPr>
          <p:cNvPr id="11" name="Shape 2588">
            <a:extLst>
              <a:ext uri="{FF2B5EF4-FFF2-40B4-BE49-F238E27FC236}">
                <a16:creationId xmlns:a16="http://schemas.microsoft.com/office/drawing/2014/main" id="{EE0F0B6C-0C2D-1F34-64AA-9DFC37D505C6}"/>
              </a:ext>
            </a:extLst>
          </p:cNvPr>
          <p:cNvSpPr/>
          <p:nvPr/>
        </p:nvSpPr>
        <p:spPr>
          <a:xfrm>
            <a:off x="417652" y="2352413"/>
            <a:ext cx="391143" cy="366658"/>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12" name="Shape 2554">
            <a:extLst>
              <a:ext uri="{FF2B5EF4-FFF2-40B4-BE49-F238E27FC236}">
                <a16:creationId xmlns:a16="http://schemas.microsoft.com/office/drawing/2014/main" id="{DC7CA6FD-8A09-4E72-4035-1B282DA34396}"/>
              </a:ext>
            </a:extLst>
          </p:cNvPr>
          <p:cNvSpPr/>
          <p:nvPr/>
        </p:nvSpPr>
        <p:spPr>
          <a:xfrm>
            <a:off x="401307" y="3338521"/>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Tree>
    <p:extLst>
      <p:ext uri="{BB962C8B-B14F-4D97-AF65-F5344CB8AC3E}">
        <p14:creationId xmlns:p14="http://schemas.microsoft.com/office/powerpoint/2010/main" val="27006108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CFF8165-C591-401E-E8B0-E856321298A8}"/>
              </a:ext>
            </a:extLst>
          </p:cNvPr>
          <p:cNvSpPr>
            <a:spLocks noGrp="1"/>
          </p:cNvSpPr>
          <p:nvPr>
            <p:ph type="title"/>
          </p:nvPr>
        </p:nvSpPr>
        <p:spPr/>
        <p:txBody>
          <a:bodyPr/>
          <a:lstStyle/>
          <a:p>
            <a:r>
              <a:rPr lang="en-GB" b="1">
                <a:latin typeface="Calibri"/>
              </a:rPr>
              <a:t>Enquiry Centre, University of Dundee</a:t>
            </a:r>
            <a:endParaRPr lang="en-GB">
              <a:latin typeface="Calibri"/>
            </a:endParaRPr>
          </a:p>
        </p:txBody>
      </p:sp>
      <p:pic>
        <p:nvPicPr>
          <p:cNvPr id="4" name="Picture 3" descr="A screenshot of a message&#10;&#10;Description automatically generated">
            <a:extLst>
              <a:ext uri="{FF2B5EF4-FFF2-40B4-BE49-F238E27FC236}">
                <a16:creationId xmlns:a16="http://schemas.microsoft.com/office/drawing/2014/main" id="{CFDD277A-F339-3D5A-6768-9E3B4D544F0B}"/>
              </a:ext>
            </a:extLst>
          </p:cNvPr>
          <p:cNvPicPr>
            <a:picLocks noChangeAspect="1"/>
          </p:cNvPicPr>
          <p:nvPr/>
        </p:nvPicPr>
        <p:blipFill>
          <a:blip r:embed="rId3"/>
          <a:stretch>
            <a:fillRect/>
          </a:stretch>
        </p:blipFill>
        <p:spPr>
          <a:xfrm>
            <a:off x="5874588" y="2250154"/>
            <a:ext cx="6064370" cy="4183616"/>
          </a:xfrm>
          <a:prstGeom prst="rect">
            <a:avLst/>
          </a:prstGeom>
        </p:spPr>
      </p:pic>
      <p:pic>
        <p:nvPicPr>
          <p:cNvPr id="5" name="Picture 4" descr="A screen shot of a message&#10;&#10;Description automatically generated">
            <a:extLst>
              <a:ext uri="{FF2B5EF4-FFF2-40B4-BE49-F238E27FC236}">
                <a16:creationId xmlns:a16="http://schemas.microsoft.com/office/drawing/2014/main" id="{04C0943D-97DA-B71F-EDB4-ADD0B8B98A4D}"/>
              </a:ext>
            </a:extLst>
          </p:cNvPr>
          <p:cNvPicPr>
            <a:picLocks noChangeAspect="1"/>
          </p:cNvPicPr>
          <p:nvPr/>
        </p:nvPicPr>
        <p:blipFill>
          <a:blip r:embed="rId4"/>
          <a:stretch>
            <a:fillRect/>
          </a:stretch>
        </p:blipFill>
        <p:spPr>
          <a:xfrm>
            <a:off x="195532" y="2871502"/>
            <a:ext cx="5532407" cy="2480845"/>
          </a:xfrm>
          <a:prstGeom prst="rect">
            <a:avLst/>
          </a:prstGeom>
        </p:spPr>
      </p:pic>
    </p:spTree>
    <p:extLst>
      <p:ext uri="{BB962C8B-B14F-4D97-AF65-F5344CB8AC3E}">
        <p14:creationId xmlns:p14="http://schemas.microsoft.com/office/powerpoint/2010/main" val="28502474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EFF0BB8-19D6-D2CA-F5BD-2BC1A97DB31C}"/>
              </a:ext>
            </a:extLst>
          </p:cNvPr>
          <p:cNvSpPr>
            <a:spLocks noGrp="1"/>
          </p:cNvSpPr>
          <p:nvPr>
            <p:ph type="title"/>
          </p:nvPr>
        </p:nvSpPr>
        <p:spPr/>
        <p:txBody>
          <a:bodyPr/>
          <a:lstStyle/>
          <a:p>
            <a:r>
              <a:rPr lang="en-GB" b="1">
                <a:latin typeface="Calibri"/>
              </a:rPr>
              <a:t>Help desk against gender-based violence, University of Bologna </a:t>
            </a:r>
            <a:endParaRPr lang="en-GB" b="1">
              <a:latin typeface="Calibri"/>
              <a:cs typeface="Calibri"/>
            </a:endParaRPr>
          </a:p>
        </p:txBody>
      </p:sp>
      <p:pic>
        <p:nvPicPr>
          <p:cNvPr id="4" name="Picture 5" descr="Text&#10;&#10;Description automatically generated">
            <a:extLst>
              <a:ext uri="{FF2B5EF4-FFF2-40B4-BE49-F238E27FC236}">
                <a16:creationId xmlns:a16="http://schemas.microsoft.com/office/drawing/2014/main" id="{0578722B-6748-3588-4AF3-9CC0206E9166}"/>
              </a:ext>
            </a:extLst>
          </p:cNvPr>
          <p:cNvPicPr>
            <a:picLocks noChangeAspect="1"/>
          </p:cNvPicPr>
          <p:nvPr/>
        </p:nvPicPr>
        <p:blipFill>
          <a:blip r:embed="rId3"/>
          <a:stretch>
            <a:fillRect/>
          </a:stretch>
        </p:blipFill>
        <p:spPr>
          <a:xfrm>
            <a:off x="6869289" y="2126116"/>
            <a:ext cx="4944533" cy="4341431"/>
          </a:xfrm>
          <a:prstGeom prst="rect">
            <a:avLst/>
          </a:prstGeom>
        </p:spPr>
      </p:pic>
      <p:pic>
        <p:nvPicPr>
          <p:cNvPr id="5" name="Picture 6" descr="Graphical user interface, text, application, email&#10;&#10;Description automatically generated">
            <a:extLst>
              <a:ext uri="{FF2B5EF4-FFF2-40B4-BE49-F238E27FC236}">
                <a16:creationId xmlns:a16="http://schemas.microsoft.com/office/drawing/2014/main" id="{56393247-D425-DB7A-B653-6E3BECAEC7AF}"/>
              </a:ext>
            </a:extLst>
          </p:cNvPr>
          <p:cNvPicPr>
            <a:picLocks noChangeAspect="1"/>
          </p:cNvPicPr>
          <p:nvPr/>
        </p:nvPicPr>
        <p:blipFill>
          <a:blip r:embed="rId4"/>
          <a:stretch>
            <a:fillRect/>
          </a:stretch>
        </p:blipFill>
        <p:spPr>
          <a:xfrm>
            <a:off x="426094" y="2365904"/>
            <a:ext cx="6115755" cy="3772697"/>
          </a:xfrm>
          <a:prstGeom prst="rect">
            <a:avLst/>
          </a:prstGeom>
        </p:spPr>
      </p:pic>
    </p:spTree>
    <p:extLst>
      <p:ext uri="{BB962C8B-B14F-4D97-AF65-F5344CB8AC3E}">
        <p14:creationId xmlns:p14="http://schemas.microsoft.com/office/powerpoint/2010/main" val="14023743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0BA75-C580-7E61-88E4-899B904274C9}"/>
              </a:ext>
            </a:extLst>
          </p:cNvPr>
          <p:cNvSpPr>
            <a:spLocks noGrp="1"/>
          </p:cNvSpPr>
          <p:nvPr>
            <p:ph type="title"/>
          </p:nvPr>
        </p:nvSpPr>
        <p:spPr/>
        <p:txBody>
          <a:bodyPr/>
          <a:lstStyle/>
          <a:p>
            <a:r>
              <a:rPr lang="en-US" b="1" dirty="0">
                <a:latin typeface="Arial"/>
                <a:cs typeface="Arial"/>
              </a:rPr>
              <a:t>Partnerships</a:t>
            </a:r>
            <a:endParaRPr lang="en-GB" b="1">
              <a:latin typeface="Arial"/>
              <a:cs typeface="Arial"/>
            </a:endParaRPr>
          </a:p>
        </p:txBody>
      </p:sp>
      <p:sp>
        <p:nvSpPr>
          <p:cNvPr id="6" name="TextBox 5">
            <a:extLst>
              <a:ext uri="{FF2B5EF4-FFF2-40B4-BE49-F238E27FC236}">
                <a16:creationId xmlns:a16="http://schemas.microsoft.com/office/drawing/2014/main" id="{044B8B12-85B3-41C7-C8FD-7BA4DBF4EC41}"/>
              </a:ext>
            </a:extLst>
          </p:cNvPr>
          <p:cNvSpPr txBox="1"/>
          <p:nvPr/>
        </p:nvSpPr>
        <p:spPr>
          <a:xfrm>
            <a:off x="919162" y="1905647"/>
            <a:ext cx="10565204" cy="3970318"/>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dirty="0">
                <a:solidFill>
                  <a:srgbClr val="0F2235"/>
                </a:solidFill>
                <a:latin typeface="Arial"/>
                <a:cs typeface="Arial"/>
              </a:rPr>
              <a:t>In the context of research-performing </a:t>
            </a:r>
            <a:r>
              <a:rPr lang="en-US" dirty="0" err="1">
                <a:solidFill>
                  <a:srgbClr val="0F2235"/>
                </a:solidFill>
                <a:latin typeface="Arial"/>
                <a:cs typeface="Arial"/>
              </a:rPr>
              <a:t>organisations</a:t>
            </a:r>
            <a:r>
              <a:rPr lang="en-US" dirty="0">
                <a:solidFill>
                  <a:srgbClr val="0F2235"/>
                </a:solidFill>
                <a:latin typeface="Arial"/>
                <a:cs typeface="Arial"/>
              </a:rPr>
              <a:t>, examples of external partnerships can consist of partnerships with:</a:t>
            </a:r>
          </a:p>
          <a:p>
            <a:endParaRPr lang="en-US" dirty="0">
              <a:solidFill>
                <a:srgbClr val="0F2235"/>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b="1" dirty="0">
                <a:solidFill>
                  <a:srgbClr val="0F2235"/>
                </a:solidFill>
                <a:latin typeface="Arial"/>
                <a:cs typeface="Arial"/>
              </a:rPr>
              <a:t>Local and national governmental agencies</a:t>
            </a:r>
            <a:r>
              <a:rPr lang="en-US" dirty="0">
                <a:solidFill>
                  <a:srgbClr val="0F2235"/>
                </a:solidFill>
                <a:latin typeface="Arial"/>
                <a:cs typeface="Arial"/>
              </a:rPr>
              <a:t>, including legal, police and criminal justice </a:t>
            </a:r>
            <a:r>
              <a:rPr lang="en-US" dirty="0" err="1">
                <a:solidFill>
                  <a:srgbClr val="0F2235"/>
                </a:solidFill>
                <a:latin typeface="Arial"/>
                <a:cs typeface="Arial"/>
              </a:rPr>
              <a:t>organisations</a:t>
            </a:r>
            <a:r>
              <a:rPr lang="en-US" dirty="0">
                <a:solidFill>
                  <a:srgbClr val="0F2235"/>
                </a:solidFill>
                <a:latin typeface="Arial"/>
                <a:cs typeface="Arial"/>
              </a:rPr>
              <a:t>.</a:t>
            </a:r>
          </a:p>
          <a:p>
            <a:pPr marL="285750" indent="-285750">
              <a:buFont typeface="Arial" panose="020B0604020202020204" pitchFamily="34" charset="0"/>
              <a:buChar char="•"/>
            </a:pPr>
            <a:r>
              <a:rPr lang="en-US" dirty="0">
                <a:solidFill>
                  <a:srgbClr val="0F2235"/>
                </a:solidFill>
                <a:latin typeface="Arial"/>
                <a:cs typeface="Arial"/>
              </a:rPr>
              <a:t>Civil society </a:t>
            </a:r>
            <a:r>
              <a:rPr lang="en-US" dirty="0" err="1">
                <a:solidFill>
                  <a:srgbClr val="0F2235"/>
                </a:solidFill>
                <a:latin typeface="Arial"/>
                <a:cs typeface="Arial"/>
              </a:rPr>
              <a:t>organisations</a:t>
            </a:r>
            <a:r>
              <a:rPr lang="en-US" dirty="0">
                <a:solidFill>
                  <a:srgbClr val="0F2235"/>
                </a:solidFill>
                <a:latin typeface="Arial"/>
                <a:cs typeface="Arial"/>
              </a:rPr>
              <a:t> </a:t>
            </a:r>
          </a:p>
          <a:p>
            <a:pPr marL="285750" indent="-285750">
              <a:buFont typeface="Arial" panose="020B0604020202020204" pitchFamily="34" charset="0"/>
              <a:buChar char="•"/>
            </a:pPr>
            <a:r>
              <a:rPr lang="en-US" b="1" dirty="0">
                <a:solidFill>
                  <a:srgbClr val="0F2235"/>
                </a:solidFill>
                <a:latin typeface="Arial"/>
                <a:cs typeface="Arial"/>
              </a:rPr>
              <a:t>Student groups </a:t>
            </a:r>
            <a:r>
              <a:rPr lang="en-US" dirty="0">
                <a:solidFill>
                  <a:srgbClr val="0F2235"/>
                </a:solidFill>
                <a:latin typeface="Arial"/>
                <a:cs typeface="Arial"/>
              </a:rPr>
              <a:t>and associations to engage students from several higher education institutions and research </a:t>
            </a:r>
            <a:r>
              <a:rPr lang="en-US" dirty="0" err="1">
                <a:solidFill>
                  <a:srgbClr val="0F2235"/>
                </a:solidFill>
                <a:latin typeface="Arial"/>
                <a:cs typeface="Arial"/>
              </a:rPr>
              <a:t>organisations</a:t>
            </a:r>
            <a:r>
              <a:rPr lang="en-US" dirty="0">
                <a:solidFill>
                  <a:srgbClr val="0F2235"/>
                </a:solidFill>
                <a:latin typeface="Arial"/>
                <a:cs typeface="Arial"/>
              </a:rPr>
              <a:t> in prevention efforts </a:t>
            </a:r>
          </a:p>
          <a:p>
            <a:pPr marL="285750" indent="-285750">
              <a:buFont typeface="Arial" panose="020B0604020202020204" pitchFamily="34" charset="0"/>
              <a:buChar char="•"/>
            </a:pPr>
            <a:r>
              <a:rPr lang="en-US" b="1" dirty="0">
                <a:solidFill>
                  <a:srgbClr val="0F2235"/>
                </a:solidFill>
                <a:latin typeface="Arial"/>
                <a:cs typeface="Arial"/>
              </a:rPr>
              <a:t>Local community and healthcare </a:t>
            </a:r>
            <a:r>
              <a:rPr lang="en-US" b="1" dirty="0" err="1">
                <a:solidFill>
                  <a:srgbClr val="0F2235"/>
                </a:solidFill>
                <a:latin typeface="Arial"/>
                <a:cs typeface="Arial"/>
              </a:rPr>
              <a:t>organisations</a:t>
            </a:r>
            <a:r>
              <a:rPr lang="en-US" b="1" dirty="0">
                <a:solidFill>
                  <a:srgbClr val="0F2235"/>
                </a:solidFill>
                <a:latin typeface="Arial"/>
                <a:cs typeface="Arial"/>
              </a:rPr>
              <a:t> </a:t>
            </a:r>
            <a:r>
              <a:rPr lang="en-US" dirty="0">
                <a:solidFill>
                  <a:srgbClr val="0F2235"/>
                </a:solidFill>
                <a:latin typeface="Arial"/>
                <a:cs typeface="Arial"/>
              </a:rPr>
              <a:t>to coordinate services and provide support to people who experience gender-based violence</a:t>
            </a:r>
          </a:p>
          <a:p>
            <a:pPr marL="285750" indent="-285750">
              <a:buFont typeface="Arial" panose="020B0604020202020204" pitchFamily="34" charset="0"/>
              <a:buChar char="•"/>
            </a:pPr>
            <a:r>
              <a:rPr lang="en-US" b="1" dirty="0">
                <a:solidFill>
                  <a:srgbClr val="0F2235"/>
                </a:solidFill>
                <a:latin typeface="Arial"/>
                <a:cs typeface="Arial"/>
              </a:rPr>
              <a:t>Private sector </a:t>
            </a:r>
            <a:r>
              <a:rPr lang="en-US" dirty="0">
                <a:solidFill>
                  <a:srgbClr val="0F2235"/>
                </a:solidFill>
                <a:latin typeface="Arial"/>
                <a:cs typeface="Arial"/>
              </a:rPr>
              <a:t>for the provision of specific expertise, such as training or for the creation of specific tools and resources to prevent gender-based violence </a:t>
            </a:r>
          </a:p>
          <a:p>
            <a:pPr marL="285750" indent="-285750">
              <a:buFont typeface="Arial" panose="020B0604020202020204" pitchFamily="34" charset="0"/>
              <a:buChar char="•"/>
            </a:pPr>
            <a:r>
              <a:rPr lang="en-US" b="1" dirty="0">
                <a:solidFill>
                  <a:srgbClr val="0F2235"/>
                </a:solidFill>
                <a:latin typeface="Arial"/>
                <a:cs typeface="Arial"/>
              </a:rPr>
              <a:t>Other higher education institutions and research </a:t>
            </a:r>
            <a:r>
              <a:rPr lang="en-US" b="1" dirty="0" err="1">
                <a:solidFill>
                  <a:srgbClr val="0F2235"/>
                </a:solidFill>
                <a:latin typeface="Arial"/>
                <a:cs typeface="Arial"/>
              </a:rPr>
              <a:t>organisations</a:t>
            </a:r>
            <a:r>
              <a:rPr lang="en-US" b="1" dirty="0">
                <a:solidFill>
                  <a:srgbClr val="0F2235"/>
                </a:solidFill>
                <a:latin typeface="Arial"/>
                <a:cs typeface="Arial"/>
              </a:rPr>
              <a:t> </a:t>
            </a:r>
            <a:r>
              <a:rPr lang="en-US" dirty="0">
                <a:solidFill>
                  <a:srgbClr val="0F2235"/>
                </a:solidFill>
                <a:latin typeface="Arial"/>
                <a:cs typeface="Arial"/>
              </a:rPr>
              <a:t>for mutual learning and the exchange of good practices and resources.</a:t>
            </a:r>
            <a:endParaRPr lang="LID4096">
              <a:solidFill>
                <a:srgbClr val="0F2235"/>
              </a:solidFill>
              <a:latin typeface="Arial"/>
              <a:cs typeface="Arial"/>
            </a:endParaRPr>
          </a:p>
        </p:txBody>
      </p:sp>
    </p:spTree>
    <p:extLst>
      <p:ext uri="{BB962C8B-B14F-4D97-AF65-F5344CB8AC3E}">
        <p14:creationId xmlns:p14="http://schemas.microsoft.com/office/powerpoint/2010/main" val="15648218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F55F6C9-001B-288E-B150-7E4E02B9E556}"/>
              </a:ext>
            </a:extLst>
          </p:cNvPr>
          <p:cNvSpPr>
            <a:spLocks noGrp="1"/>
          </p:cNvSpPr>
          <p:nvPr>
            <p:ph type="title"/>
          </p:nvPr>
        </p:nvSpPr>
        <p:spPr/>
        <p:txBody>
          <a:bodyPr/>
          <a:lstStyle/>
          <a:p>
            <a:r>
              <a:rPr lang="en-US" b="1">
                <a:latin typeface="Arial"/>
                <a:cs typeface="Arial"/>
              </a:rPr>
              <a:t>Tips &amp; Hints for Partnerships</a:t>
            </a:r>
          </a:p>
        </p:txBody>
      </p:sp>
      <p:sp>
        <p:nvSpPr>
          <p:cNvPr id="5" name="TextBox 4">
            <a:extLst>
              <a:ext uri="{FF2B5EF4-FFF2-40B4-BE49-F238E27FC236}">
                <a16:creationId xmlns:a16="http://schemas.microsoft.com/office/drawing/2014/main" id="{A75F3607-B0DF-1695-7F6A-24044B9C130F}"/>
              </a:ext>
            </a:extLst>
          </p:cNvPr>
          <p:cNvSpPr txBox="1"/>
          <p:nvPr/>
        </p:nvSpPr>
        <p:spPr>
          <a:xfrm>
            <a:off x="1052512" y="2166006"/>
            <a:ext cx="4789488"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GB" dirty="0">
                <a:solidFill>
                  <a:srgbClr val="0F2235"/>
                </a:solidFill>
                <a:latin typeface="Arial"/>
                <a:cs typeface="Arial"/>
              </a:rPr>
              <a:t>Join a European alliance or international project.</a:t>
            </a:r>
            <a:endParaRPr lang="en-US">
              <a:solidFill>
                <a:srgbClr val="0F2235"/>
              </a:solidFill>
              <a:latin typeface="Arial"/>
              <a:cs typeface="Arial"/>
            </a:endParaRPr>
          </a:p>
        </p:txBody>
      </p:sp>
      <p:sp>
        <p:nvSpPr>
          <p:cNvPr id="6" name="TextBox 5">
            <a:extLst>
              <a:ext uri="{FF2B5EF4-FFF2-40B4-BE49-F238E27FC236}">
                <a16:creationId xmlns:a16="http://schemas.microsoft.com/office/drawing/2014/main" id="{5E0747CC-7650-8558-2369-3097FF1227C9}"/>
              </a:ext>
            </a:extLst>
          </p:cNvPr>
          <p:cNvSpPr txBox="1"/>
          <p:nvPr/>
        </p:nvSpPr>
        <p:spPr>
          <a:xfrm>
            <a:off x="1052512" y="3264745"/>
            <a:ext cx="4587317"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a:solidFill>
                  <a:srgbClr val="0F2235"/>
                </a:solidFill>
                <a:latin typeface="Arial"/>
                <a:cs typeface="Arial"/>
              </a:rPr>
              <a:t>Leverage any funding opportunities to support the partnerships.</a:t>
            </a:r>
          </a:p>
        </p:txBody>
      </p:sp>
      <p:sp>
        <p:nvSpPr>
          <p:cNvPr id="7" name="TextBox 6">
            <a:extLst>
              <a:ext uri="{FF2B5EF4-FFF2-40B4-BE49-F238E27FC236}">
                <a16:creationId xmlns:a16="http://schemas.microsoft.com/office/drawing/2014/main" id="{C6CF0578-C02E-DF99-84AF-CF69A37CC31F}"/>
              </a:ext>
            </a:extLst>
          </p:cNvPr>
          <p:cNvSpPr txBox="1"/>
          <p:nvPr/>
        </p:nvSpPr>
        <p:spPr>
          <a:xfrm>
            <a:off x="7040931" y="2118545"/>
            <a:ext cx="4591050"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dirty="0">
                <a:solidFill>
                  <a:srgbClr val="0F2235"/>
                </a:solidFill>
                <a:latin typeface="Arial"/>
                <a:cs typeface="Arial"/>
              </a:rPr>
              <a:t>Avoid relying on unpaid volunteers. </a:t>
            </a:r>
            <a:r>
              <a:rPr lang="en-US" dirty="0" err="1">
                <a:solidFill>
                  <a:srgbClr val="0F2235"/>
                </a:solidFill>
                <a:latin typeface="Arial"/>
                <a:cs typeface="Arial"/>
              </a:rPr>
              <a:t>Formalise</a:t>
            </a:r>
            <a:r>
              <a:rPr lang="en-US" dirty="0">
                <a:solidFill>
                  <a:srgbClr val="0F2235"/>
                </a:solidFill>
                <a:latin typeface="Arial"/>
                <a:cs typeface="Arial"/>
              </a:rPr>
              <a:t> and </a:t>
            </a:r>
            <a:r>
              <a:rPr lang="en-US" dirty="0" err="1">
                <a:solidFill>
                  <a:srgbClr val="0F2235"/>
                </a:solidFill>
                <a:latin typeface="Arial"/>
                <a:cs typeface="Arial"/>
              </a:rPr>
              <a:t>recognise</a:t>
            </a:r>
            <a:r>
              <a:rPr lang="en-US" dirty="0">
                <a:solidFill>
                  <a:srgbClr val="0F2235"/>
                </a:solidFill>
                <a:latin typeface="Arial"/>
                <a:cs typeface="Arial"/>
              </a:rPr>
              <a:t> functions.</a:t>
            </a:r>
          </a:p>
        </p:txBody>
      </p:sp>
      <p:sp>
        <p:nvSpPr>
          <p:cNvPr id="8" name="Shape 2549">
            <a:extLst>
              <a:ext uri="{FF2B5EF4-FFF2-40B4-BE49-F238E27FC236}">
                <a16:creationId xmlns:a16="http://schemas.microsoft.com/office/drawing/2014/main" id="{A2FDC339-6421-4004-6A6A-5B9195859103}"/>
              </a:ext>
            </a:extLst>
          </p:cNvPr>
          <p:cNvSpPr/>
          <p:nvPr/>
        </p:nvSpPr>
        <p:spPr>
          <a:xfrm>
            <a:off x="384408" y="4452419"/>
            <a:ext cx="494995" cy="48317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9" name="Shape 2554">
            <a:extLst>
              <a:ext uri="{FF2B5EF4-FFF2-40B4-BE49-F238E27FC236}">
                <a16:creationId xmlns:a16="http://schemas.microsoft.com/office/drawing/2014/main" id="{16072131-5BC6-344D-548A-5C6D9E45FBF4}"/>
              </a:ext>
            </a:extLst>
          </p:cNvPr>
          <p:cNvSpPr/>
          <p:nvPr/>
        </p:nvSpPr>
        <p:spPr>
          <a:xfrm>
            <a:off x="351923" y="3337859"/>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10" name="Shape 2550">
            <a:extLst>
              <a:ext uri="{FF2B5EF4-FFF2-40B4-BE49-F238E27FC236}">
                <a16:creationId xmlns:a16="http://schemas.microsoft.com/office/drawing/2014/main" id="{1E28C929-604A-24B1-64BA-CEB14EAE8AAE}"/>
              </a:ext>
            </a:extLst>
          </p:cNvPr>
          <p:cNvSpPr/>
          <p:nvPr/>
        </p:nvSpPr>
        <p:spPr>
          <a:xfrm>
            <a:off x="6401312" y="3396117"/>
            <a:ext cx="364164" cy="366658"/>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11" name="Shape 2616">
            <a:extLst>
              <a:ext uri="{FF2B5EF4-FFF2-40B4-BE49-F238E27FC236}">
                <a16:creationId xmlns:a16="http://schemas.microsoft.com/office/drawing/2014/main" id="{F77A6B29-F79D-AB6D-4FD9-D24F7B55EF74}"/>
              </a:ext>
            </a:extLst>
          </p:cNvPr>
          <p:cNvSpPr/>
          <p:nvPr/>
        </p:nvSpPr>
        <p:spPr>
          <a:xfrm>
            <a:off x="6389124" y="2223449"/>
            <a:ext cx="388540" cy="382961"/>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12" name="TextBox 11">
            <a:extLst>
              <a:ext uri="{FF2B5EF4-FFF2-40B4-BE49-F238E27FC236}">
                <a16:creationId xmlns:a16="http://schemas.microsoft.com/office/drawing/2014/main" id="{F83F61C8-CDFD-C9DA-7BAD-0BF2089C2199}"/>
              </a:ext>
            </a:extLst>
          </p:cNvPr>
          <p:cNvSpPr txBox="1"/>
          <p:nvPr/>
        </p:nvSpPr>
        <p:spPr>
          <a:xfrm>
            <a:off x="1048779" y="4481917"/>
            <a:ext cx="4591050" cy="369332"/>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a:solidFill>
                  <a:srgbClr val="0F2235"/>
                </a:solidFill>
                <a:latin typeface="Arial"/>
                <a:cs typeface="Arial"/>
              </a:rPr>
              <a:t>Build informal networks with key actors.</a:t>
            </a:r>
          </a:p>
        </p:txBody>
      </p:sp>
      <p:sp>
        <p:nvSpPr>
          <p:cNvPr id="13" name="Shape 2748">
            <a:extLst>
              <a:ext uri="{FF2B5EF4-FFF2-40B4-BE49-F238E27FC236}">
                <a16:creationId xmlns:a16="http://schemas.microsoft.com/office/drawing/2014/main" id="{5DA0D258-5A54-6030-147F-66AA15BDDBE0}"/>
              </a:ext>
            </a:extLst>
          </p:cNvPr>
          <p:cNvSpPr/>
          <p:nvPr/>
        </p:nvSpPr>
        <p:spPr>
          <a:xfrm>
            <a:off x="341873" y="2215576"/>
            <a:ext cx="573985" cy="547189"/>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14" name="TextBox 1">
            <a:extLst>
              <a:ext uri="{FF2B5EF4-FFF2-40B4-BE49-F238E27FC236}">
                <a16:creationId xmlns:a16="http://schemas.microsoft.com/office/drawing/2014/main" id="{5FE805B2-757F-61AE-33CB-344377C91A1C}"/>
              </a:ext>
            </a:extLst>
          </p:cNvPr>
          <p:cNvSpPr txBox="1"/>
          <p:nvPr/>
        </p:nvSpPr>
        <p:spPr>
          <a:xfrm>
            <a:off x="6943496" y="3270306"/>
            <a:ext cx="4309696" cy="646331"/>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a:solidFill>
                  <a:srgbClr val="0F2235"/>
                </a:solidFill>
                <a:latin typeface="Arial"/>
                <a:ea typeface="Open Sans"/>
                <a:cs typeface="Arial"/>
              </a:rPr>
              <a:t>Build external partnerships for under-resources responsible units.</a:t>
            </a:r>
          </a:p>
        </p:txBody>
      </p:sp>
    </p:spTree>
    <p:extLst>
      <p:ext uri="{BB962C8B-B14F-4D97-AF65-F5344CB8AC3E}">
        <p14:creationId xmlns:p14="http://schemas.microsoft.com/office/powerpoint/2010/main" val="32515064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19A15CB-D405-EA30-0654-F25D8A9253BC}"/>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b="1" dirty="0"/>
              <a:t>Programme of the day</a:t>
            </a:r>
            <a:endParaRPr lang="en-GB" dirty="0">
              <a:highlight>
                <a:srgbClr val="FFFF00"/>
              </a:highlight>
            </a:endParaRPr>
          </a:p>
        </p:txBody>
      </p:sp>
      <p:sp>
        <p:nvSpPr>
          <p:cNvPr id="4" name="ZoneTexte 4">
            <a:extLst>
              <a:ext uri="{FF2B5EF4-FFF2-40B4-BE49-F238E27FC236}">
                <a16:creationId xmlns:a16="http://schemas.microsoft.com/office/drawing/2014/main" id="{697C84D8-AB83-EB4D-4E94-D2030D69A076}"/>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p:txBody>
      </p:sp>
      <p:sp>
        <p:nvSpPr>
          <p:cNvPr id="2" name="ZoneTexte 5">
            <a:extLst>
              <a:ext uri="{FF2B5EF4-FFF2-40B4-BE49-F238E27FC236}">
                <a16:creationId xmlns:a16="http://schemas.microsoft.com/office/drawing/2014/main" id="{946D911B-456A-041D-0E6F-32BE0F09F73C}"/>
              </a:ext>
            </a:extLst>
          </p:cNvPr>
          <p:cNvSpPr txBox="1"/>
          <p:nvPr/>
        </p:nvSpPr>
        <p:spPr>
          <a:xfrm>
            <a:off x="662471" y="2283202"/>
            <a:ext cx="9802752" cy="443198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b="1" dirty="0">
                <a:solidFill>
                  <a:srgbClr val="0F2235"/>
                </a:solidFill>
                <a:latin typeface="Arial"/>
                <a:ea typeface="Open Sans"/>
                <a:cs typeface="Arial"/>
              </a:rPr>
              <a:t>11:40 – 12:00  </a:t>
            </a:r>
            <a:r>
              <a:rPr lang="en-GB" sz="1600" dirty="0">
                <a:solidFill>
                  <a:srgbClr val="0F2235"/>
                </a:solidFill>
                <a:latin typeface="Arial"/>
                <a:ea typeface="Open Sans"/>
                <a:cs typeface="Arial"/>
              </a:rPr>
              <a:t>Prevention </a:t>
            </a:r>
          </a:p>
          <a:p>
            <a:endParaRPr lang="en-GB" sz="1600" b="1" dirty="0">
              <a:solidFill>
                <a:srgbClr val="0F2235"/>
              </a:solidFill>
              <a:latin typeface="Arial" panose="020B0604020202020204" pitchFamily="34" charset="0"/>
              <a:ea typeface="Open Sans"/>
              <a:cs typeface="Arial" panose="020B0604020202020204" pitchFamily="34" charset="0"/>
            </a:endParaRPr>
          </a:p>
          <a:p>
            <a:r>
              <a:rPr lang="en-GB" sz="1600" b="1" dirty="0">
                <a:solidFill>
                  <a:srgbClr val="0F2235"/>
                </a:solidFill>
                <a:latin typeface="Arial"/>
                <a:ea typeface="Open Sans"/>
                <a:cs typeface="Arial"/>
              </a:rPr>
              <a:t>12:00 – 12:20  </a:t>
            </a:r>
            <a:r>
              <a:rPr lang="en-GB" sz="1600" dirty="0">
                <a:solidFill>
                  <a:srgbClr val="0F2235"/>
                </a:solidFill>
                <a:latin typeface="Arial"/>
                <a:ea typeface="Open Sans"/>
                <a:cs typeface="Arial"/>
              </a:rPr>
              <a:t>Protection</a:t>
            </a:r>
          </a:p>
          <a:p>
            <a:endParaRPr lang="en-GB" sz="1600" b="1" dirty="0">
              <a:solidFill>
                <a:srgbClr val="0F2235"/>
              </a:solidFill>
              <a:latin typeface="Arial" panose="020B0604020202020204" pitchFamily="34" charset="0"/>
              <a:ea typeface="Open Sans"/>
              <a:cs typeface="Arial" panose="020B0604020202020204" pitchFamily="34" charset="0"/>
            </a:endParaRPr>
          </a:p>
          <a:p>
            <a:r>
              <a:rPr lang="en-GB" sz="1600" b="1" dirty="0">
                <a:solidFill>
                  <a:srgbClr val="0F2235"/>
                </a:solidFill>
                <a:latin typeface="Arial"/>
                <a:ea typeface="Open Sans"/>
                <a:cs typeface="Arial"/>
              </a:rPr>
              <a:t>12:20 – 13:20  </a:t>
            </a:r>
            <a:r>
              <a:rPr lang="en-GB" sz="1600" dirty="0">
                <a:solidFill>
                  <a:srgbClr val="0F2235"/>
                </a:solidFill>
                <a:latin typeface="Arial"/>
                <a:ea typeface="Open Sans"/>
                <a:cs typeface="Arial"/>
              </a:rPr>
              <a:t>Lunch break</a:t>
            </a:r>
          </a:p>
          <a:p>
            <a:endParaRPr lang="en-GB" sz="1600" dirty="0">
              <a:solidFill>
                <a:srgbClr val="0F2235"/>
              </a:solidFill>
              <a:latin typeface="Arial" panose="020B0604020202020204" pitchFamily="34" charset="0"/>
              <a:ea typeface="Open Sans"/>
              <a:cs typeface="Arial" panose="020B0604020202020204" pitchFamily="34" charset="0"/>
            </a:endParaRPr>
          </a:p>
          <a:p>
            <a:r>
              <a:rPr lang="en-GB" sz="1600" b="1" dirty="0">
                <a:solidFill>
                  <a:srgbClr val="0F2235"/>
                </a:solidFill>
                <a:latin typeface="Arial"/>
                <a:ea typeface="Open Sans"/>
                <a:cs typeface="Arial"/>
              </a:rPr>
              <a:t>13:20 – 13:40  </a:t>
            </a:r>
            <a:r>
              <a:rPr lang="en-GB" sz="1600" dirty="0">
                <a:solidFill>
                  <a:srgbClr val="0F2235"/>
                </a:solidFill>
                <a:latin typeface="Arial"/>
                <a:ea typeface="Open Sans"/>
                <a:cs typeface="Arial"/>
              </a:rPr>
              <a:t>Prosecution</a:t>
            </a:r>
          </a:p>
          <a:p>
            <a:endParaRPr lang="en-GB" sz="1600" dirty="0">
              <a:solidFill>
                <a:srgbClr val="0F2235"/>
              </a:solidFill>
              <a:latin typeface="Arial" panose="020B0604020202020204" pitchFamily="34" charset="0"/>
              <a:ea typeface="Open Sans"/>
              <a:cs typeface="Arial" panose="020B0604020202020204" pitchFamily="34" charset="0"/>
            </a:endParaRPr>
          </a:p>
          <a:p>
            <a:r>
              <a:rPr lang="en-GB" sz="1600" b="1" dirty="0">
                <a:solidFill>
                  <a:srgbClr val="0F2235"/>
                </a:solidFill>
                <a:latin typeface="Arial"/>
                <a:ea typeface="Open Sans"/>
                <a:cs typeface="Arial"/>
              </a:rPr>
              <a:t>13:40 – 14:00</a:t>
            </a:r>
            <a:r>
              <a:rPr lang="en-GB" sz="1600" dirty="0">
                <a:solidFill>
                  <a:srgbClr val="0F2235"/>
                </a:solidFill>
                <a:latin typeface="Arial"/>
                <a:ea typeface="Open Sans"/>
                <a:cs typeface="Arial"/>
              </a:rPr>
              <a:t>  Provision of services</a:t>
            </a:r>
          </a:p>
          <a:p>
            <a:endParaRPr lang="en-GB" sz="1600" dirty="0">
              <a:solidFill>
                <a:srgbClr val="0F2235"/>
              </a:solidFill>
              <a:latin typeface="Arial" panose="020B0604020202020204" pitchFamily="34" charset="0"/>
              <a:ea typeface="Open Sans"/>
              <a:cs typeface="Arial" panose="020B0604020202020204" pitchFamily="34" charset="0"/>
            </a:endParaRPr>
          </a:p>
          <a:p>
            <a:r>
              <a:rPr lang="en-GB" sz="1600" b="1" dirty="0">
                <a:solidFill>
                  <a:srgbClr val="0F2235"/>
                </a:solidFill>
                <a:latin typeface="Arial"/>
                <a:ea typeface="Open Sans"/>
                <a:cs typeface="Arial"/>
              </a:rPr>
              <a:t>14:00 – 14:20  </a:t>
            </a:r>
            <a:r>
              <a:rPr lang="en-GB" sz="1600" dirty="0">
                <a:solidFill>
                  <a:srgbClr val="0F2235"/>
                </a:solidFill>
                <a:latin typeface="Arial"/>
                <a:ea typeface="Open Sans"/>
                <a:cs typeface="Arial"/>
              </a:rPr>
              <a:t>Partnerships</a:t>
            </a:r>
          </a:p>
          <a:p>
            <a:endParaRPr lang="en-GB" sz="1600" dirty="0">
              <a:solidFill>
                <a:srgbClr val="0F2235"/>
              </a:solidFill>
              <a:latin typeface="Arial" panose="020B0604020202020204" pitchFamily="34" charset="0"/>
              <a:ea typeface="Open Sans"/>
              <a:cs typeface="Arial" panose="020B0604020202020204" pitchFamily="34" charset="0"/>
            </a:endParaRPr>
          </a:p>
          <a:p>
            <a:r>
              <a:rPr lang="en-GB" sz="1600" b="1" dirty="0">
                <a:solidFill>
                  <a:srgbClr val="0F2235"/>
                </a:solidFill>
                <a:latin typeface="Arial"/>
                <a:ea typeface="Open Sans"/>
                <a:cs typeface="Arial"/>
              </a:rPr>
              <a:t>14:20 – 14:40  </a:t>
            </a:r>
            <a:r>
              <a:rPr lang="en-GB" sz="1600" dirty="0">
                <a:solidFill>
                  <a:srgbClr val="0F2235"/>
                </a:solidFill>
                <a:latin typeface="Arial"/>
                <a:ea typeface="Open Sans"/>
                <a:cs typeface="Arial"/>
              </a:rPr>
              <a:t>Policy</a:t>
            </a:r>
          </a:p>
          <a:p>
            <a:endParaRPr lang="en-GB" sz="1600" dirty="0">
              <a:solidFill>
                <a:srgbClr val="0F2235"/>
              </a:solidFill>
              <a:latin typeface="Arial" panose="020B0604020202020204" pitchFamily="34" charset="0"/>
              <a:ea typeface="Open Sans"/>
              <a:cs typeface="Arial" panose="020B0604020202020204" pitchFamily="34" charset="0"/>
            </a:endParaRPr>
          </a:p>
          <a:p>
            <a:r>
              <a:rPr lang="en-GB" sz="1600" b="1" dirty="0">
                <a:solidFill>
                  <a:srgbClr val="0F2235"/>
                </a:solidFill>
                <a:latin typeface="Arial"/>
                <a:ea typeface="Open Sans"/>
                <a:cs typeface="Arial"/>
              </a:rPr>
              <a:t>14:40 – 15:00  </a:t>
            </a:r>
            <a:r>
              <a:rPr lang="en-GB" sz="1600" dirty="0">
                <a:solidFill>
                  <a:srgbClr val="0F2235"/>
                </a:solidFill>
                <a:latin typeface="Arial"/>
                <a:ea typeface="Open Sans"/>
                <a:cs typeface="Arial"/>
              </a:rPr>
              <a:t>Q&amp;A session and evaluation</a:t>
            </a:r>
          </a:p>
          <a:p>
            <a:endParaRPr lang="fr-FR" sz="1600" dirty="0">
              <a:solidFill>
                <a:srgbClr val="0F2235"/>
              </a:solidFill>
              <a:latin typeface="Arial" panose="020B0604020202020204" pitchFamily="34" charset="0"/>
              <a:ea typeface="Open Sans"/>
              <a:cs typeface="Arial" panose="020B0604020202020204" pitchFamily="34" charset="0"/>
            </a:endParaRPr>
          </a:p>
          <a:p>
            <a:endParaRPr lang="fr-FR" sz="1600" dirty="0">
              <a:solidFill>
                <a:srgbClr val="0F2235"/>
              </a:solidFill>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40449863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9F6D2CB-D59C-DAD5-7AC5-C3C0A83FAF29}"/>
              </a:ext>
            </a:extLst>
          </p:cNvPr>
          <p:cNvSpPr>
            <a:spLocks noGrp="1"/>
          </p:cNvSpPr>
          <p:nvPr>
            <p:ph type="title"/>
          </p:nvPr>
        </p:nvSpPr>
        <p:spPr>
          <a:effectLst/>
        </p:spPr>
        <p:txBody>
          <a:bodyPr vert="horz" lIns="0" tIns="192024" rIns="0" bIns="0" rtlCol="0" anchor="t" anchorCtr="0">
            <a:noAutofit/>
          </a:bodyPr>
          <a:lstStyle/>
          <a:p>
            <a:r>
              <a:rPr lang="en-US" sz="2400" b="1" dirty="0">
                <a:latin typeface="Open Sans"/>
              </a:rPr>
              <a:t>Ask for Angela” in partnership with local bars, sports clubs and the police</a:t>
            </a:r>
            <a:endParaRPr lang="en-GB" sz="2400" b="1" dirty="0">
              <a:latin typeface="Open Sans"/>
            </a:endParaRPr>
          </a:p>
        </p:txBody>
      </p:sp>
      <p:pic>
        <p:nvPicPr>
          <p:cNvPr id="4" name="Picture 4" descr="Text&#10;&#10;Description automatically generated">
            <a:extLst>
              <a:ext uri="{FF2B5EF4-FFF2-40B4-BE49-F238E27FC236}">
                <a16:creationId xmlns:a16="http://schemas.microsoft.com/office/drawing/2014/main" id="{E42AD9CB-B4C5-A1A3-91F4-6D6A9F47550E}"/>
              </a:ext>
            </a:extLst>
          </p:cNvPr>
          <p:cNvPicPr>
            <a:picLocks noChangeAspect="1"/>
          </p:cNvPicPr>
          <p:nvPr/>
        </p:nvPicPr>
        <p:blipFill>
          <a:blip r:embed="rId3"/>
          <a:stretch>
            <a:fillRect/>
          </a:stretch>
        </p:blipFill>
        <p:spPr>
          <a:xfrm>
            <a:off x="2222047" y="2439761"/>
            <a:ext cx="3657600" cy="3781425"/>
          </a:xfrm>
          <a:prstGeom prst="rect">
            <a:avLst/>
          </a:prstGeom>
        </p:spPr>
      </p:pic>
      <p:pic>
        <p:nvPicPr>
          <p:cNvPr id="5" name="Picture 7" descr="Text&#10;&#10;Description automatically generated">
            <a:extLst>
              <a:ext uri="{FF2B5EF4-FFF2-40B4-BE49-F238E27FC236}">
                <a16:creationId xmlns:a16="http://schemas.microsoft.com/office/drawing/2014/main" id="{CE5CA07C-7733-F117-DF8B-43EEF1FB8B32}"/>
              </a:ext>
            </a:extLst>
          </p:cNvPr>
          <p:cNvPicPr>
            <a:picLocks noChangeAspect="1"/>
          </p:cNvPicPr>
          <p:nvPr/>
        </p:nvPicPr>
        <p:blipFill>
          <a:blip r:embed="rId4"/>
          <a:stretch>
            <a:fillRect/>
          </a:stretch>
        </p:blipFill>
        <p:spPr>
          <a:xfrm>
            <a:off x="6732814" y="2639786"/>
            <a:ext cx="3933825" cy="3286125"/>
          </a:xfrm>
          <a:prstGeom prst="rect">
            <a:avLst/>
          </a:prstGeom>
        </p:spPr>
      </p:pic>
    </p:spTree>
    <p:extLst>
      <p:ext uri="{BB962C8B-B14F-4D97-AF65-F5344CB8AC3E}">
        <p14:creationId xmlns:p14="http://schemas.microsoft.com/office/powerpoint/2010/main" val="7959571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B3DE30D-6FFE-EEC7-BCCA-940E2C0FB601}"/>
              </a:ext>
            </a:extLst>
          </p:cNvPr>
          <p:cNvSpPr>
            <a:spLocks noGrp="1"/>
          </p:cNvSpPr>
          <p:nvPr>
            <p:ph type="title"/>
          </p:nvPr>
        </p:nvSpPr>
        <p:spPr/>
        <p:txBody>
          <a:bodyPr/>
          <a:lstStyle/>
          <a:p>
            <a:r>
              <a:rPr lang="en-GB" sz="2400" b="1">
                <a:latin typeface="Open Sans"/>
              </a:rPr>
              <a:t>“Why we did not report” in partnership with student associations</a:t>
            </a:r>
            <a:endParaRPr lang="en-US" sz="2400" b="1">
              <a:latin typeface="Open Sans"/>
            </a:endParaRPr>
          </a:p>
        </p:txBody>
      </p:sp>
      <p:pic>
        <p:nvPicPr>
          <p:cNvPr id="4" name="Picture 3" descr="A screenshot of a paper with writing&#10;&#10;Description automatically generated">
            <a:extLst>
              <a:ext uri="{FF2B5EF4-FFF2-40B4-BE49-F238E27FC236}">
                <a16:creationId xmlns:a16="http://schemas.microsoft.com/office/drawing/2014/main" id="{C940C3A7-A0F2-18C4-5F2C-284876ADDC86}"/>
              </a:ext>
            </a:extLst>
          </p:cNvPr>
          <p:cNvPicPr>
            <a:picLocks noChangeAspect="1"/>
          </p:cNvPicPr>
          <p:nvPr/>
        </p:nvPicPr>
        <p:blipFill>
          <a:blip r:embed="rId3"/>
          <a:stretch>
            <a:fillRect/>
          </a:stretch>
        </p:blipFill>
        <p:spPr>
          <a:xfrm>
            <a:off x="195532" y="2868686"/>
            <a:ext cx="6409426" cy="2874665"/>
          </a:xfrm>
          <a:prstGeom prst="rect">
            <a:avLst/>
          </a:prstGeom>
        </p:spPr>
      </p:pic>
      <p:pic>
        <p:nvPicPr>
          <p:cNvPr id="5" name="Picture 4" descr="A collage of papers with writing&#10;&#10;Description automatically generated">
            <a:extLst>
              <a:ext uri="{FF2B5EF4-FFF2-40B4-BE49-F238E27FC236}">
                <a16:creationId xmlns:a16="http://schemas.microsoft.com/office/drawing/2014/main" id="{C90F2CD3-B5FF-4972-C02B-BCDA6182BBC9}"/>
              </a:ext>
            </a:extLst>
          </p:cNvPr>
          <p:cNvPicPr>
            <a:picLocks noChangeAspect="1"/>
          </p:cNvPicPr>
          <p:nvPr/>
        </p:nvPicPr>
        <p:blipFill>
          <a:blip r:embed="rId4"/>
          <a:stretch>
            <a:fillRect/>
          </a:stretch>
        </p:blipFill>
        <p:spPr>
          <a:xfrm>
            <a:off x="6924136" y="2546492"/>
            <a:ext cx="4942935" cy="3504677"/>
          </a:xfrm>
          <a:prstGeom prst="rect">
            <a:avLst/>
          </a:prstGeom>
        </p:spPr>
      </p:pic>
    </p:spTree>
    <p:extLst>
      <p:ext uri="{BB962C8B-B14F-4D97-AF65-F5344CB8AC3E}">
        <p14:creationId xmlns:p14="http://schemas.microsoft.com/office/powerpoint/2010/main" val="33146765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4433907-8718-215E-3E83-A624699CA27F}"/>
              </a:ext>
            </a:extLst>
          </p:cNvPr>
          <p:cNvSpPr>
            <a:spLocks noGrp="1"/>
          </p:cNvSpPr>
          <p:nvPr>
            <p:ph type="title"/>
          </p:nvPr>
        </p:nvSpPr>
        <p:spPr/>
        <p:txBody>
          <a:bodyPr/>
          <a:lstStyle/>
          <a:p>
            <a:r>
              <a:rPr lang="en-US" sz="3200" b="1"/>
              <a:t>Policies</a:t>
            </a:r>
          </a:p>
        </p:txBody>
      </p:sp>
      <p:sp>
        <p:nvSpPr>
          <p:cNvPr id="6" name="TextBox 5">
            <a:extLst>
              <a:ext uri="{FF2B5EF4-FFF2-40B4-BE49-F238E27FC236}">
                <a16:creationId xmlns:a16="http://schemas.microsoft.com/office/drawing/2014/main" id="{B5911089-CC80-7CBB-BD45-0159D59A18A9}"/>
              </a:ext>
            </a:extLst>
          </p:cNvPr>
          <p:cNvSpPr txBox="1"/>
          <p:nvPr/>
        </p:nvSpPr>
        <p:spPr>
          <a:xfrm>
            <a:off x="728406" y="1905787"/>
            <a:ext cx="10734173" cy="18996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en-GB" sz="1600" b="1" dirty="0">
                <a:solidFill>
                  <a:srgbClr val="0F2235"/>
                </a:solidFill>
                <a:latin typeface="Arial"/>
                <a:cs typeface="Arial"/>
              </a:rPr>
              <a:t>Policies </a:t>
            </a:r>
            <a:r>
              <a:rPr lang="en-GB" sz="1600" dirty="0">
                <a:solidFill>
                  <a:srgbClr val="0F2235"/>
                </a:solidFill>
                <a:latin typeface="Arial"/>
                <a:cs typeface="Arial"/>
              </a:rPr>
              <a:t>cover:</a:t>
            </a:r>
            <a:endParaRPr lang="en-US">
              <a:solidFill>
                <a:srgbClr val="0F2235"/>
              </a:solidFill>
              <a:latin typeface="Arial"/>
              <a:cs typeface="Arial"/>
            </a:endParaRPr>
          </a:p>
          <a:p>
            <a:pPr marL="228600" indent="-228600">
              <a:lnSpc>
                <a:spcPct val="150000"/>
              </a:lnSpc>
            </a:pPr>
            <a:r>
              <a:rPr lang="en-GB" sz="1600" dirty="0">
                <a:solidFill>
                  <a:srgbClr val="0F2235"/>
                </a:solidFill>
                <a:latin typeface="Arial"/>
                <a:cs typeface="Arial"/>
              </a:rPr>
              <a:t>a) </a:t>
            </a:r>
            <a:r>
              <a:rPr lang="en-GB" sz="1600" b="1" dirty="0">
                <a:solidFill>
                  <a:srgbClr val="0F2235"/>
                </a:solidFill>
                <a:latin typeface="Arial"/>
                <a:cs typeface="Arial"/>
              </a:rPr>
              <a:t>policy frameworks</a:t>
            </a:r>
            <a:r>
              <a:rPr lang="en-GB" sz="1600" dirty="0">
                <a:solidFill>
                  <a:srgbClr val="0F2235"/>
                </a:solidFill>
                <a:latin typeface="Arial"/>
                <a:cs typeface="Arial"/>
              </a:rPr>
              <a:t>: a coherent set of measures with a clear vision and comprehensive strategy to address gender-based violence in an integral and structured way</a:t>
            </a:r>
            <a:endParaRPr lang="en-US">
              <a:solidFill>
                <a:srgbClr val="0F2235"/>
              </a:solidFill>
              <a:latin typeface="Arial"/>
              <a:ea typeface="Open Sans"/>
              <a:cs typeface="Arial"/>
            </a:endParaRPr>
          </a:p>
          <a:p>
            <a:pPr marL="228600" indent="-228600">
              <a:lnSpc>
                <a:spcPct val="150000"/>
              </a:lnSpc>
            </a:pPr>
            <a:r>
              <a:rPr lang="en-GB" sz="1600" dirty="0">
                <a:solidFill>
                  <a:srgbClr val="0F2235"/>
                </a:solidFill>
                <a:latin typeface="Arial"/>
                <a:cs typeface="Arial"/>
              </a:rPr>
              <a:t>b) </a:t>
            </a:r>
            <a:r>
              <a:rPr lang="en-GB" sz="1600" b="1" dirty="0">
                <a:solidFill>
                  <a:srgbClr val="0F2235"/>
                </a:solidFill>
                <a:latin typeface="Arial"/>
                <a:cs typeface="Arial"/>
              </a:rPr>
              <a:t>policy documents</a:t>
            </a:r>
            <a:r>
              <a:rPr lang="en-GB" sz="1600" dirty="0">
                <a:solidFill>
                  <a:srgbClr val="0F2235"/>
                </a:solidFill>
                <a:latin typeface="Arial"/>
                <a:cs typeface="Arial"/>
              </a:rPr>
              <a:t>, which</a:t>
            </a:r>
            <a:r>
              <a:rPr lang="en-GB" sz="1600" b="1" dirty="0">
                <a:solidFill>
                  <a:srgbClr val="0F2235"/>
                </a:solidFill>
                <a:latin typeface="Arial"/>
                <a:cs typeface="Arial"/>
              </a:rPr>
              <a:t> </a:t>
            </a:r>
            <a:r>
              <a:rPr lang="en-GB" sz="1600" dirty="0">
                <a:solidFill>
                  <a:srgbClr val="0F2235"/>
                </a:solidFill>
                <a:latin typeface="Arial"/>
                <a:cs typeface="Arial"/>
              </a:rPr>
              <a:t>formalise explicitly and specifically the organisation's commitment to ending gender-based violence</a:t>
            </a:r>
            <a:endParaRPr lang="en-US">
              <a:solidFill>
                <a:srgbClr val="0F2235"/>
              </a:solidFill>
              <a:latin typeface="Arial"/>
              <a:ea typeface="Open Sans"/>
              <a:cs typeface="Arial"/>
            </a:endParaRPr>
          </a:p>
        </p:txBody>
      </p:sp>
      <p:sp>
        <p:nvSpPr>
          <p:cNvPr id="7" name="TextBox 6">
            <a:extLst>
              <a:ext uri="{FF2B5EF4-FFF2-40B4-BE49-F238E27FC236}">
                <a16:creationId xmlns:a16="http://schemas.microsoft.com/office/drawing/2014/main" id="{0A64E54D-0BB9-6702-6C6B-D26A2F318E1A}"/>
              </a:ext>
            </a:extLst>
          </p:cNvPr>
          <p:cNvSpPr txBox="1"/>
          <p:nvPr/>
        </p:nvSpPr>
        <p:spPr>
          <a:xfrm>
            <a:off x="733160" y="4099352"/>
            <a:ext cx="10493542"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dirty="0">
                <a:solidFill>
                  <a:srgbClr val="0F2235"/>
                </a:solidFill>
                <a:latin typeface="Arial"/>
                <a:cs typeface="Arial"/>
              </a:rPr>
              <a:t>Policies can take different forms, such as:</a:t>
            </a:r>
            <a:endParaRPr lang="en-US">
              <a:solidFill>
                <a:srgbClr val="0F2235"/>
              </a:solidFill>
              <a:latin typeface="Arial"/>
              <a:cs typeface="Arial"/>
            </a:endParaRPr>
          </a:p>
          <a:p>
            <a:pPr marL="285750" indent="-285750">
              <a:buFont typeface="Arial"/>
              <a:buChar char="•"/>
            </a:pPr>
            <a:r>
              <a:rPr lang="en-GB" sz="1600" dirty="0">
                <a:solidFill>
                  <a:srgbClr val="0F2235"/>
                </a:solidFill>
                <a:latin typeface="Arial"/>
                <a:cs typeface="Arial"/>
              </a:rPr>
              <a:t>Protocols</a:t>
            </a:r>
            <a:endParaRPr lang="en-US">
              <a:solidFill>
                <a:srgbClr val="0F2235"/>
              </a:solidFill>
              <a:latin typeface="Arial"/>
              <a:ea typeface="Open Sans"/>
              <a:cs typeface="Arial"/>
            </a:endParaRPr>
          </a:p>
          <a:p>
            <a:pPr marL="285750" indent="-285750">
              <a:buFont typeface="Arial"/>
              <a:buChar char="•"/>
            </a:pPr>
            <a:r>
              <a:rPr lang="en-GB" sz="1600" dirty="0">
                <a:solidFill>
                  <a:srgbClr val="0F2235"/>
                </a:solidFill>
                <a:latin typeface="Arial"/>
                <a:cs typeface="Arial"/>
              </a:rPr>
              <a:t>Action plans </a:t>
            </a:r>
            <a:endParaRPr lang="en-GB" sz="1600">
              <a:solidFill>
                <a:srgbClr val="0F2235"/>
              </a:solidFill>
              <a:latin typeface="Arial"/>
              <a:ea typeface="Open Sans"/>
              <a:cs typeface="Arial"/>
            </a:endParaRPr>
          </a:p>
          <a:p>
            <a:pPr marL="285750" indent="-285750">
              <a:buFont typeface="Arial"/>
              <a:buChar char="•"/>
            </a:pPr>
            <a:r>
              <a:rPr lang="en-GB" sz="1600" dirty="0">
                <a:solidFill>
                  <a:srgbClr val="0F2235"/>
                </a:solidFill>
                <a:latin typeface="Arial"/>
                <a:cs typeface="Arial"/>
              </a:rPr>
              <a:t>Informative or explanatory documents </a:t>
            </a:r>
            <a:endParaRPr lang="en-GB" sz="1600">
              <a:solidFill>
                <a:srgbClr val="0F2235"/>
              </a:solidFill>
              <a:latin typeface="Arial"/>
              <a:ea typeface="Open Sans"/>
              <a:cs typeface="Arial"/>
            </a:endParaRPr>
          </a:p>
          <a:p>
            <a:pPr marL="285750" indent="-285750">
              <a:buFont typeface="Arial"/>
              <a:buChar char="•"/>
            </a:pPr>
            <a:r>
              <a:rPr lang="en-GB" sz="1600" dirty="0">
                <a:solidFill>
                  <a:srgbClr val="0F2235"/>
                </a:solidFill>
                <a:latin typeface="Arial"/>
                <a:cs typeface="Arial"/>
              </a:rPr>
              <a:t>Strategies, regulations, directives </a:t>
            </a:r>
            <a:endParaRPr lang="en-GB" sz="1600">
              <a:solidFill>
                <a:srgbClr val="0F2235"/>
              </a:solidFill>
              <a:latin typeface="Arial"/>
              <a:ea typeface="Open Sans"/>
              <a:cs typeface="Arial"/>
            </a:endParaRPr>
          </a:p>
          <a:p>
            <a:pPr marL="285750" indent="-285750">
              <a:buFont typeface="Arial"/>
              <a:buChar char="•"/>
            </a:pPr>
            <a:r>
              <a:rPr lang="en-GB" sz="1600" dirty="0">
                <a:solidFill>
                  <a:srgbClr val="0F2235"/>
                </a:solidFill>
                <a:latin typeface="Arial"/>
                <a:cs typeface="Arial"/>
              </a:rPr>
              <a:t>Codes of conduct</a:t>
            </a:r>
            <a:endParaRPr lang="en-GB" sz="1600">
              <a:solidFill>
                <a:srgbClr val="0F2235"/>
              </a:solidFill>
              <a:latin typeface="Arial"/>
              <a:ea typeface="Open Sans"/>
              <a:cs typeface="Arial"/>
            </a:endParaRPr>
          </a:p>
          <a:p>
            <a:pPr marL="285750" indent="-285750">
              <a:buFont typeface="Arial"/>
              <a:buChar char="•"/>
            </a:pPr>
            <a:r>
              <a:rPr lang="en-GB" sz="1600" dirty="0">
                <a:solidFill>
                  <a:srgbClr val="0F2235"/>
                </a:solidFill>
                <a:latin typeface="Arial"/>
                <a:cs typeface="Arial"/>
              </a:rPr>
              <a:t>Procedures for reporting and responding to incidents of gender-based violence</a:t>
            </a:r>
            <a:endParaRPr lang="en-GB" sz="1600">
              <a:solidFill>
                <a:srgbClr val="0F2235"/>
              </a:solidFill>
              <a:latin typeface="Arial"/>
              <a:ea typeface="Open Sans"/>
              <a:cs typeface="Arial"/>
            </a:endParaRPr>
          </a:p>
        </p:txBody>
      </p:sp>
    </p:spTree>
    <p:extLst>
      <p:ext uri="{BB962C8B-B14F-4D97-AF65-F5344CB8AC3E}">
        <p14:creationId xmlns:p14="http://schemas.microsoft.com/office/powerpoint/2010/main" val="33827473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4433907-8718-215E-3E83-A624699CA27F}"/>
              </a:ext>
            </a:extLst>
          </p:cNvPr>
          <p:cNvSpPr>
            <a:spLocks noGrp="1"/>
          </p:cNvSpPr>
          <p:nvPr>
            <p:ph type="title"/>
          </p:nvPr>
        </p:nvSpPr>
        <p:spPr/>
        <p:txBody>
          <a:bodyPr/>
          <a:lstStyle/>
          <a:p>
            <a:r>
              <a:rPr lang="en-US" sz="3200" b="1"/>
              <a:t>Policies</a:t>
            </a:r>
          </a:p>
        </p:txBody>
      </p:sp>
      <p:sp>
        <p:nvSpPr>
          <p:cNvPr id="4" name="Text Placeholder 3">
            <a:extLst>
              <a:ext uri="{FF2B5EF4-FFF2-40B4-BE49-F238E27FC236}">
                <a16:creationId xmlns:a16="http://schemas.microsoft.com/office/drawing/2014/main" id="{FCD17B5E-09BC-3BC9-9D9C-10202DBEDA8B}"/>
              </a:ext>
            </a:extLst>
          </p:cNvPr>
          <p:cNvSpPr>
            <a:spLocks noGrp="1"/>
          </p:cNvSpPr>
          <p:nvPr>
            <p:ph type="body" sz="quarter" idx="10"/>
          </p:nvPr>
        </p:nvSpPr>
        <p:spPr/>
        <p:txBody>
          <a:bodyPr/>
          <a:lstStyle/>
          <a:p>
            <a:endParaRPr lang="en-US"/>
          </a:p>
        </p:txBody>
      </p:sp>
      <p:sp>
        <p:nvSpPr>
          <p:cNvPr id="6" name="TextBox 5">
            <a:extLst>
              <a:ext uri="{FF2B5EF4-FFF2-40B4-BE49-F238E27FC236}">
                <a16:creationId xmlns:a16="http://schemas.microsoft.com/office/drawing/2014/main" id="{B5911089-CC80-7CBB-BD45-0159D59A18A9}"/>
              </a:ext>
            </a:extLst>
          </p:cNvPr>
          <p:cNvSpPr txBox="1"/>
          <p:nvPr/>
        </p:nvSpPr>
        <p:spPr>
          <a:xfrm>
            <a:off x="588019" y="1920964"/>
            <a:ext cx="11293722" cy="447866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en-US" sz="1600" b="1" dirty="0">
                <a:solidFill>
                  <a:srgbClr val="0F2235"/>
                </a:solidFill>
                <a:latin typeface="Arial"/>
                <a:ea typeface="Open Sans"/>
                <a:cs typeface="Arial"/>
              </a:rPr>
              <a:t>Existing legal background and policies</a:t>
            </a:r>
          </a:p>
          <a:p>
            <a:pPr marL="285750" indent="-285750">
              <a:lnSpc>
                <a:spcPct val="150000"/>
              </a:lnSpc>
              <a:buFont typeface="Arial" panose="020B0604020202020204" pitchFamily="34" charset="0"/>
              <a:buChar char="•"/>
            </a:pPr>
            <a:r>
              <a:rPr lang="en-US" sz="1600" dirty="0">
                <a:solidFill>
                  <a:srgbClr val="0F2235"/>
                </a:solidFill>
                <a:latin typeface="Arial"/>
                <a:ea typeface="Open Sans"/>
                <a:cs typeface="Arial"/>
              </a:rPr>
              <a:t>The institutional policies must align with any regional, national and/or European legal framework. Start by investigating the legal background at the national and European levels. </a:t>
            </a:r>
          </a:p>
          <a:p>
            <a:pPr>
              <a:lnSpc>
                <a:spcPct val="150000"/>
              </a:lnSpc>
            </a:pPr>
            <a:br>
              <a:rPr lang="en-US" sz="1600" dirty="0">
                <a:solidFill>
                  <a:srgbClr val="0F2235"/>
                </a:solidFill>
                <a:latin typeface="Arial" panose="020B0604020202020204" pitchFamily="34" charset="0"/>
                <a:ea typeface="Open Sans"/>
                <a:cs typeface="Arial" panose="020B0604020202020204" pitchFamily="34" charset="0"/>
              </a:rPr>
            </a:br>
            <a:r>
              <a:rPr lang="en-US" sz="1600" b="1" dirty="0">
                <a:solidFill>
                  <a:srgbClr val="0F2235"/>
                </a:solidFill>
                <a:latin typeface="Arial"/>
                <a:ea typeface="Open Sans"/>
                <a:cs typeface="Arial"/>
              </a:rPr>
              <a:t>Institutional context and internal assessment</a:t>
            </a:r>
          </a:p>
          <a:p>
            <a:pPr marL="285750" indent="-285750">
              <a:lnSpc>
                <a:spcPct val="150000"/>
              </a:lnSpc>
              <a:buFont typeface="Arial" panose="020B0604020202020204" pitchFamily="34" charset="0"/>
              <a:buChar char="•"/>
            </a:pPr>
            <a:r>
              <a:rPr lang="en-US" sz="1600" dirty="0">
                <a:solidFill>
                  <a:srgbClr val="0F2235"/>
                </a:solidFill>
                <a:latin typeface="Arial"/>
                <a:ea typeface="Open Sans"/>
                <a:cs typeface="Arial"/>
              </a:rPr>
              <a:t>Good understanding of the institutional context is important (organizational structure, culture, governance, resources) and implementation of internal assessment. </a:t>
            </a:r>
          </a:p>
          <a:p>
            <a:pPr>
              <a:lnSpc>
                <a:spcPct val="150000"/>
              </a:lnSpc>
            </a:pPr>
            <a:br>
              <a:rPr lang="en-US" sz="1600" b="1" dirty="0">
                <a:latin typeface="Arial" panose="020B0604020202020204" pitchFamily="34" charset="0"/>
                <a:ea typeface="Open Sans"/>
                <a:cs typeface="Arial" panose="020B0604020202020204" pitchFamily="34" charset="0"/>
              </a:rPr>
            </a:br>
            <a:r>
              <a:rPr lang="en-US" sz="1600" b="1" dirty="0">
                <a:solidFill>
                  <a:srgbClr val="0F2235"/>
                </a:solidFill>
                <a:latin typeface="Arial"/>
                <a:ea typeface="Open Sans"/>
                <a:cs typeface="Arial"/>
              </a:rPr>
              <a:t>Stakeholders engagement </a:t>
            </a:r>
          </a:p>
          <a:p>
            <a:pPr marL="285750" indent="-285750">
              <a:lnSpc>
                <a:spcPct val="150000"/>
              </a:lnSpc>
              <a:buFont typeface="Arial" panose="020B0604020202020204" pitchFamily="34" charset="0"/>
              <a:buChar char="•"/>
            </a:pPr>
            <a:r>
              <a:rPr lang="en-US" sz="1600" dirty="0">
                <a:solidFill>
                  <a:srgbClr val="0F2235"/>
                </a:solidFill>
                <a:latin typeface="Arial"/>
                <a:ea typeface="Open Sans"/>
                <a:cs typeface="Arial"/>
              </a:rPr>
              <a:t>Co-creation measures with stakeholders are key to grasp the specific context and tailoring the policy to the community</a:t>
            </a:r>
          </a:p>
          <a:p>
            <a:pPr marL="285750" indent="-285750">
              <a:lnSpc>
                <a:spcPct val="150000"/>
              </a:lnSpc>
              <a:buFont typeface="Arial" panose="020B0604020202020204" pitchFamily="34" charset="0"/>
              <a:buChar char="•"/>
            </a:pPr>
            <a:endParaRPr lang="en-US" sz="1600" dirty="0">
              <a:solidFill>
                <a:srgbClr val="0F2235"/>
              </a:solidFill>
              <a:latin typeface="Arial" panose="020B0604020202020204" pitchFamily="34" charset="0"/>
              <a:ea typeface="Open Sans"/>
              <a:cs typeface="Arial" panose="020B0604020202020204" pitchFamily="34" charset="0"/>
            </a:endParaRPr>
          </a:p>
          <a:p>
            <a:pPr>
              <a:lnSpc>
                <a:spcPct val="150000"/>
              </a:lnSpc>
            </a:pPr>
            <a:endParaRPr lang="en-US" sz="1600" dirty="0">
              <a:solidFill>
                <a:srgbClr val="0F2235"/>
              </a:solidFill>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380924521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7CD1160-3154-D92E-3168-E6B6E2370C3D}"/>
              </a:ext>
            </a:extLst>
          </p:cNvPr>
          <p:cNvSpPr txBox="1">
            <a:spLocks/>
          </p:cNvSpPr>
          <p:nvPr/>
        </p:nvSpPr>
        <p:spPr>
          <a:xfrm>
            <a:off x="1086305" y="1064477"/>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dirty="0">
                <a:latin typeface="Arial"/>
                <a:cs typeface="Arial"/>
              </a:rPr>
              <a:t>Tips &amp; Hints for Policies</a:t>
            </a:r>
          </a:p>
        </p:txBody>
      </p:sp>
      <p:sp>
        <p:nvSpPr>
          <p:cNvPr id="5" name="TextBox 4">
            <a:extLst>
              <a:ext uri="{FF2B5EF4-FFF2-40B4-BE49-F238E27FC236}">
                <a16:creationId xmlns:a16="http://schemas.microsoft.com/office/drawing/2014/main" id="{772BFAAA-B69E-FAC7-141B-9D980525583F}"/>
              </a:ext>
            </a:extLst>
          </p:cNvPr>
          <p:cNvSpPr txBox="1"/>
          <p:nvPr/>
        </p:nvSpPr>
        <p:spPr>
          <a:xfrm>
            <a:off x="1653619" y="2292489"/>
            <a:ext cx="7183884" cy="4401205"/>
          </a:xfrm>
          <a:prstGeom prst="rect">
            <a:avLst/>
          </a:prstGeom>
          <a:noFill/>
        </p:spPr>
        <p:txBody>
          <a:bodyPr wrap="square" lIns="91440" tIns="45720" rIns="91440" bIns="45720" anchor="t">
            <a:spAutoFit/>
          </a:bodyPr>
          <a:lstStyle/>
          <a:p>
            <a:r>
              <a:rPr lang="en-GB" sz="2000" dirty="0">
                <a:solidFill>
                  <a:srgbClr val="0F2235"/>
                </a:solidFill>
                <a:latin typeface="Arial"/>
                <a:cs typeface="Arial"/>
              </a:rPr>
              <a:t>Address all forms of violence.</a:t>
            </a:r>
            <a:endParaRPr lang="en-US" sz="2000">
              <a:solidFill>
                <a:srgbClr val="0F2235"/>
              </a:solidFill>
              <a:latin typeface="Arial"/>
              <a:cs typeface="Arial"/>
            </a:endParaRPr>
          </a:p>
          <a:p>
            <a:endParaRPr lang="en-GB" sz="2000" b="0" i="0" dirty="0">
              <a:solidFill>
                <a:srgbClr val="0F2235"/>
              </a:solidFill>
              <a:effectLst/>
              <a:latin typeface="Arial" panose="020B0604020202020204" pitchFamily="34" charset="0"/>
              <a:cs typeface="Arial" panose="020B0604020202020204" pitchFamily="34" charset="0"/>
            </a:endParaRPr>
          </a:p>
          <a:p>
            <a:endParaRPr lang="en-GB" sz="2000" b="0" i="0" dirty="0">
              <a:solidFill>
                <a:srgbClr val="0F2235"/>
              </a:solidFill>
              <a:effectLst/>
              <a:latin typeface="Arial" panose="020B0604020202020204" pitchFamily="34" charset="0"/>
              <a:cs typeface="Arial" panose="020B0604020202020204" pitchFamily="34" charset="0"/>
            </a:endParaRPr>
          </a:p>
          <a:p>
            <a:r>
              <a:rPr lang="en-US" sz="2000" dirty="0">
                <a:solidFill>
                  <a:srgbClr val="0F2235"/>
                </a:solidFill>
                <a:latin typeface="Arial"/>
                <a:cs typeface="Arial"/>
              </a:rPr>
              <a:t>Establish clear institutional values, specify desired </a:t>
            </a:r>
            <a:r>
              <a:rPr lang="en-US" sz="2000" dirty="0" err="1">
                <a:solidFill>
                  <a:srgbClr val="0F2235"/>
                </a:solidFill>
                <a:latin typeface="Arial"/>
                <a:cs typeface="Arial"/>
              </a:rPr>
              <a:t>behaviour</a:t>
            </a:r>
            <a:r>
              <a:rPr lang="en-US" sz="2000" dirty="0">
                <a:solidFill>
                  <a:srgbClr val="0F2235"/>
                </a:solidFill>
                <a:latin typeface="Arial"/>
                <a:cs typeface="Arial"/>
              </a:rPr>
              <a:t> and what is considered as misconduct or inappropriate </a:t>
            </a:r>
            <a:r>
              <a:rPr lang="en-US" sz="2000" dirty="0" err="1">
                <a:solidFill>
                  <a:srgbClr val="0F2235"/>
                </a:solidFill>
                <a:latin typeface="Arial"/>
                <a:cs typeface="Arial"/>
              </a:rPr>
              <a:t>behaviour</a:t>
            </a:r>
            <a:r>
              <a:rPr lang="en-US" sz="2000" dirty="0">
                <a:solidFill>
                  <a:srgbClr val="0F2235"/>
                </a:solidFill>
                <a:latin typeface="Arial"/>
                <a:cs typeface="Arial"/>
              </a:rPr>
              <a:t>.</a:t>
            </a:r>
            <a:endParaRPr lang="en-US" sz="2000" dirty="0">
              <a:solidFill>
                <a:srgbClr val="0F2235"/>
              </a:solidFill>
              <a:latin typeface="Arial"/>
              <a:ea typeface="Open Sans"/>
              <a:cs typeface="Arial"/>
            </a:endParaRPr>
          </a:p>
          <a:p>
            <a:endParaRPr lang="en-US" sz="2000" b="0" i="0" dirty="0">
              <a:solidFill>
                <a:srgbClr val="0F2235"/>
              </a:solidFill>
              <a:effectLst/>
              <a:latin typeface="Arial" panose="020B0604020202020204" pitchFamily="34" charset="0"/>
              <a:ea typeface="Open Sans"/>
              <a:cs typeface="Arial" panose="020B0604020202020204" pitchFamily="34" charset="0"/>
            </a:endParaRPr>
          </a:p>
          <a:p>
            <a:r>
              <a:rPr lang="en-US" sz="2000" dirty="0">
                <a:solidFill>
                  <a:srgbClr val="0F2235"/>
                </a:solidFill>
                <a:latin typeface="Arial"/>
                <a:ea typeface="Open Sans"/>
                <a:cs typeface="Arial"/>
              </a:rPr>
              <a:t>Ensure that members of the </a:t>
            </a:r>
            <a:r>
              <a:rPr lang="en-US" sz="2000" dirty="0" err="1">
                <a:solidFill>
                  <a:srgbClr val="0F2235"/>
                </a:solidFill>
                <a:latin typeface="Arial"/>
                <a:ea typeface="Open Sans"/>
                <a:cs typeface="Arial"/>
              </a:rPr>
              <a:t>organisation</a:t>
            </a:r>
            <a:r>
              <a:rPr lang="en-US" sz="2000" dirty="0">
                <a:solidFill>
                  <a:srgbClr val="0F2235"/>
                </a:solidFill>
                <a:latin typeface="Arial"/>
                <a:ea typeface="Open Sans"/>
                <a:cs typeface="Arial"/>
              </a:rPr>
              <a:t> are well aware of the policies.</a:t>
            </a:r>
          </a:p>
          <a:p>
            <a:endParaRPr lang="en-US" sz="2000" dirty="0">
              <a:solidFill>
                <a:srgbClr val="0F2235"/>
              </a:solidFill>
              <a:latin typeface="Arial" panose="020B0604020202020204" pitchFamily="34" charset="0"/>
              <a:ea typeface="Open Sans"/>
              <a:cs typeface="Arial" panose="020B0604020202020204" pitchFamily="34" charset="0"/>
            </a:endParaRPr>
          </a:p>
          <a:p>
            <a:br>
              <a:rPr lang="en-US" sz="2000" dirty="0">
                <a:latin typeface="Arial" panose="020B0604020202020204" pitchFamily="34" charset="0"/>
                <a:ea typeface="Open Sans"/>
                <a:cs typeface="Arial" panose="020B0604020202020204" pitchFamily="34" charset="0"/>
              </a:rPr>
            </a:br>
            <a:endParaRPr lang="en-US" sz="2000" dirty="0">
              <a:solidFill>
                <a:srgbClr val="0F2235"/>
              </a:solidFill>
              <a:latin typeface="Arial" panose="020B0604020202020204" pitchFamily="34" charset="0"/>
              <a:ea typeface="Open Sans"/>
              <a:cs typeface="Arial" panose="020B0604020202020204" pitchFamily="34" charset="0"/>
            </a:endParaRPr>
          </a:p>
          <a:p>
            <a:endParaRPr lang="en-US" sz="2000" dirty="0">
              <a:solidFill>
                <a:srgbClr val="0F2235"/>
              </a:solidFill>
              <a:latin typeface="Arial" panose="020B0604020202020204" pitchFamily="34" charset="0"/>
              <a:ea typeface="Open Sans"/>
              <a:cs typeface="Arial" panose="020B0604020202020204" pitchFamily="34" charset="0"/>
            </a:endParaRPr>
          </a:p>
          <a:p>
            <a:endParaRPr lang="en-GB" sz="2000" dirty="0">
              <a:solidFill>
                <a:srgbClr val="0F2235"/>
              </a:solidFill>
              <a:latin typeface="Arial" panose="020B0604020202020204" pitchFamily="34" charset="0"/>
              <a:ea typeface="Open Sans"/>
              <a:cs typeface="Arial" panose="020B0604020202020204" pitchFamily="34" charset="0"/>
            </a:endParaRPr>
          </a:p>
        </p:txBody>
      </p:sp>
      <p:grpSp>
        <p:nvGrpSpPr>
          <p:cNvPr id="6" name="กลุ่ม 99">
            <a:extLst>
              <a:ext uri="{FF2B5EF4-FFF2-40B4-BE49-F238E27FC236}">
                <a16:creationId xmlns:a16="http://schemas.microsoft.com/office/drawing/2014/main" id="{7EDCC676-25E6-81AE-2D43-D5BBA9AD4EEA}"/>
              </a:ext>
            </a:extLst>
          </p:cNvPr>
          <p:cNvGrpSpPr/>
          <p:nvPr/>
        </p:nvGrpSpPr>
        <p:grpSpPr>
          <a:xfrm>
            <a:off x="869940" y="4493091"/>
            <a:ext cx="519760" cy="308460"/>
            <a:chOff x="17619663" y="4157663"/>
            <a:chExt cx="723900" cy="400050"/>
          </a:xfrm>
          <a:solidFill>
            <a:srgbClr val="5792CE"/>
          </a:solidFill>
        </p:grpSpPr>
        <p:sp>
          <p:nvSpPr>
            <p:cNvPr id="7" name="Freeform 79">
              <a:extLst>
                <a:ext uri="{FF2B5EF4-FFF2-40B4-BE49-F238E27FC236}">
                  <a16:creationId xmlns:a16="http://schemas.microsoft.com/office/drawing/2014/main" id="{BBA336A5-2D22-DAE7-77C1-8209372A2C4F}"/>
                </a:ext>
              </a:extLst>
            </p:cNvPr>
            <p:cNvSpPr>
              <a:spLocks noEditPoints="1"/>
            </p:cNvSpPr>
            <p:nvPr/>
          </p:nvSpPr>
          <p:spPr bwMode="auto">
            <a:xfrm>
              <a:off x="17619663" y="4157663"/>
              <a:ext cx="723900" cy="400050"/>
            </a:xfrm>
            <a:custGeom>
              <a:avLst/>
              <a:gdLst>
                <a:gd name="T0" fmla="*/ 76 w 76"/>
                <a:gd name="T1" fmla="*/ 21 h 42"/>
                <a:gd name="T2" fmla="*/ 76 w 76"/>
                <a:gd name="T3" fmla="*/ 21 h 42"/>
                <a:gd name="T4" fmla="*/ 76 w 76"/>
                <a:gd name="T5" fmla="*/ 21 h 42"/>
                <a:gd name="T6" fmla="*/ 76 w 76"/>
                <a:gd name="T7" fmla="*/ 21 h 42"/>
                <a:gd name="T8" fmla="*/ 76 w 76"/>
                <a:gd name="T9" fmla="*/ 20 h 42"/>
                <a:gd name="T10" fmla="*/ 76 w 76"/>
                <a:gd name="T11" fmla="*/ 20 h 42"/>
                <a:gd name="T12" fmla="*/ 76 w 76"/>
                <a:gd name="T13" fmla="*/ 20 h 42"/>
                <a:gd name="T14" fmla="*/ 55 w 76"/>
                <a:gd name="T15" fmla="*/ 3 h 42"/>
                <a:gd name="T16" fmla="*/ 47 w 76"/>
                <a:gd name="T17" fmla="*/ 1 h 42"/>
                <a:gd name="T18" fmla="*/ 39 w 76"/>
                <a:gd name="T19" fmla="*/ 0 h 42"/>
                <a:gd name="T20" fmla="*/ 38 w 76"/>
                <a:gd name="T21" fmla="*/ 0 h 42"/>
                <a:gd name="T22" fmla="*/ 38 w 76"/>
                <a:gd name="T23" fmla="*/ 0 h 42"/>
                <a:gd name="T24" fmla="*/ 20 w 76"/>
                <a:gd name="T25" fmla="*/ 4 h 42"/>
                <a:gd name="T26" fmla="*/ 0 w 76"/>
                <a:gd name="T27" fmla="*/ 20 h 42"/>
                <a:gd name="T28" fmla="*/ 0 w 76"/>
                <a:gd name="T29" fmla="*/ 20 h 42"/>
                <a:gd name="T30" fmla="*/ 0 w 76"/>
                <a:gd name="T31" fmla="*/ 20 h 42"/>
                <a:gd name="T32" fmla="*/ 0 w 76"/>
                <a:gd name="T33" fmla="*/ 21 h 42"/>
                <a:gd name="T34" fmla="*/ 0 w 76"/>
                <a:gd name="T35" fmla="*/ 21 h 42"/>
                <a:gd name="T36" fmla="*/ 0 w 76"/>
                <a:gd name="T37" fmla="*/ 21 h 42"/>
                <a:gd name="T38" fmla="*/ 0 w 76"/>
                <a:gd name="T39" fmla="*/ 21 h 42"/>
                <a:gd name="T40" fmla="*/ 0 w 76"/>
                <a:gd name="T41" fmla="*/ 22 h 42"/>
                <a:gd name="T42" fmla="*/ 0 w 76"/>
                <a:gd name="T43" fmla="*/ 22 h 42"/>
                <a:gd name="T44" fmla="*/ 37 w 76"/>
                <a:gd name="T45" fmla="*/ 42 h 42"/>
                <a:gd name="T46" fmla="*/ 38 w 76"/>
                <a:gd name="T47" fmla="*/ 42 h 42"/>
                <a:gd name="T48" fmla="*/ 76 w 76"/>
                <a:gd name="T49" fmla="*/ 22 h 42"/>
                <a:gd name="T50" fmla="*/ 76 w 76"/>
                <a:gd name="T51" fmla="*/ 22 h 42"/>
                <a:gd name="T52" fmla="*/ 76 w 76"/>
                <a:gd name="T53" fmla="*/ 21 h 42"/>
                <a:gd name="T54" fmla="*/ 58 w 76"/>
                <a:gd name="T55" fmla="*/ 11 h 42"/>
                <a:gd name="T56" fmla="*/ 38 w 76"/>
                <a:gd name="T57" fmla="*/ 31 h 42"/>
                <a:gd name="T58" fmla="*/ 18 w 76"/>
                <a:gd name="T59" fmla="*/ 11 h 42"/>
                <a:gd name="T60" fmla="*/ 22 w 76"/>
                <a:gd name="T61" fmla="*/ 7 h 42"/>
                <a:gd name="T62" fmla="*/ 38 w 76"/>
                <a:gd name="T63" fmla="*/ 3 h 42"/>
                <a:gd name="T64" fmla="*/ 47 w 76"/>
                <a:gd name="T65" fmla="*/ 4 h 42"/>
                <a:gd name="T66" fmla="*/ 52 w 76"/>
                <a:gd name="T67" fmla="*/ 5 h 42"/>
                <a:gd name="T68" fmla="*/ 58 w 76"/>
                <a:gd name="T69" fmla="*/ 11 h 42"/>
                <a:gd name="T70" fmla="*/ 38 w 76"/>
                <a:gd name="T71" fmla="*/ 39 h 42"/>
                <a:gd name="T72" fmla="*/ 3 w 76"/>
                <a:gd name="T73" fmla="*/ 21 h 42"/>
                <a:gd name="T74" fmla="*/ 15 w 76"/>
                <a:gd name="T75" fmla="*/ 11 h 42"/>
                <a:gd name="T76" fmla="*/ 15 w 76"/>
                <a:gd name="T77" fmla="*/ 11 h 42"/>
                <a:gd name="T78" fmla="*/ 38 w 76"/>
                <a:gd name="T79" fmla="*/ 34 h 42"/>
                <a:gd name="T80" fmla="*/ 61 w 76"/>
                <a:gd name="T81" fmla="*/ 11 h 42"/>
                <a:gd name="T82" fmla="*/ 61 w 76"/>
                <a:gd name="T83" fmla="*/ 10 h 42"/>
                <a:gd name="T84" fmla="*/ 73 w 76"/>
                <a:gd name="T85" fmla="*/ 21 h 42"/>
                <a:gd name="T86" fmla="*/ 38 w 76"/>
                <a:gd name="T8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 h="42">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dirty="0">
                <a:solidFill>
                  <a:srgbClr val="0F2235"/>
                </a:solidFill>
                <a:latin typeface="Arial" panose="020B0604020202020204" pitchFamily="34" charset="0"/>
              </a:endParaRPr>
            </a:p>
          </p:txBody>
        </p:sp>
        <p:sp>
          <p:nvSpPr>
            <p:cNvPr id="8" name="Freeform 80">
              <a:extLst>
                <a:ext uri="{FF2B5EF4-FFF2-40B4-BE49-F238E27FC236}">
                  <a16:creationId xmlns:a16="http://schemas.microsoft.com/office/drawing/2014/main" id="{DA488C46-94FF-BF2D-512A-C7EE8FE45C03}"/>
                </a:ext>
              </a:extLst>
            </p:cNvPr>
            <p:cNvSpPr>
              <a:spLocks noEditPoints="1"/>
            </p:cNvSpPr>
            <p:nvPr/>
          </p:nvSpPr>
          <p:spPr bwMode="auto">
            <a:xfrm>
              <a:off x="17914938" y="4214813"/>
              <a:ext cx="133350" cy="133350"/>
            </a:xfrm>
            <a:custGeom>
              <a:avLst/>
              <a:gdLst>
                <a:gd name="T0" fmla="*/ 7 w 14"/>
                <a:gd name="T1" fmla="*/ 14 h 14"/>
                <a:gd name="T2" fmla="*/ 14 w 14"/>
                <a:gd name="T3" fmla="*/ 7 h 14"/>
                <a:gd name="T4" fmla="*/ 7 w 14"/>
                <a:gd name="T5" fmla="*/ 0 h 14"/>
                <a:gd name="T6" fmla="*/ 0 w 14"/>
                <a:gd name="T7" fmla="*/ 7 h 14"/>
                <a:gd name="T8" fmla="*/ 7 w 14"/>
                <a:gd name="T9" fmla="*/ 14 h 14"/>
                <a:gd name="T10" fmla="*/ 7 w 14"/>
                <a:gd name="T11" fmla="*/ 3 h 14"/>
                <a:gd name="T12" fmla="*/ 11 w 14"/>
                <a:gd name="T13" fmla="*/ 7 h 14"/>
                <a:gd name="T14" fmla="*/ 7 w 14"/>
                <a:gd name="T15" fmla="*/ 11 h 14"/>
                <a:gd name="T16" fmla="*/ 3 w 14"/>
                <a:gd name="T17" fmla="*/ 7 h 14"/>
                <a:gd name="T18" fmla="*/ 7 w 14"/>
                <a:gd name="T1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dirty="0">
                <a:solidFill>
                  <a:srgbClr val="0F2235"/>
                </a:solidFill>
                <a:latin typeface="Arial" panose="020B0604020202020204" pitchFamily="34" charset="0"/>
              </a:endParaRPr>
            </a:p>
          </p:txBody>
        </p:sp>
      </p:grpSp>
      <p:sp>
        <p:nvSpPr>
          <p:cNvPr id="9" name="Shape 2748">
            <a:extLst>
              <a:ext uri="{FF2B5EF4-FFF2-40B4-BE49-F238E27FC236}">
                <a16:creationId xmlns:a16="http://schemas.microsoft.com/office/drawing/2014/main" id="{D3894A3C-FBA0-4003-62A5-A7955E8B5DD5}"/>
              </a:ext>
            </a:extLst>
          </p:cNvPr>
          <p:cNvSpPr/>
          <p:nvPr/>
        </p:nvSpPr>
        <p:spPr>
          <a:xfrm>
            <a:off x="861570" y="2224488"/>
            <a:ext cx="573985" cy="547189"/>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10" name="Shape 2550">
            <a:extLst>
              <a:ext uri="{FF2B5EF4-FFF2-40B4-BE49-F238E27FC236}">
                <a16:creationId xmlns:a16="http://schemas.microsoft.com/office/drawing/2014/main" id="{9B5D844D-ECCD-2AD3-775E-4CB58DA4D3AE}"/>
              </a:ext>
            </a:extLst>
          </p:cNvPr>
          <p:cNvSpPr/>
          <p:nvPr/>
        </p:nvSpPr>
        <p:spPr>
          <a:xfrm>
            <a:off x="945326" y="3264660"/>
            <a:ext cx="444374" cy="486973"/>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100" dirty="0">
              <a:solidFill>
                <a:srgbClr val="0F2235"/>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Tree>
    <p:extLst>
      <p:ext uri="{BB962C8B-B14F-4D97-AF65-F5344CB8AC3E}">
        <p14:creationId xmlns:p14="http://schemas.microsoft.com/office/powerpoint/2010/main" val="198715861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A7D8E-0003-1D51-1A4E-E73A918F7872}"/>
              </a:ext>
            </a:extLst>
          </p:cNvPr>
          <p:cNvSpPr>
            <a:spLocks noGrp="1"/>
          </p:cNvSpPr>
          <p:nvPr>
            <p:ph type="title"/>
          </p:nvPr>
        </p:nvSpPr>
        <p:spPr>
          <a:xfrm>
            <a:off x="1036470" y="969511"/>
            <a:ext cx="10561972" cy="778381"/>
          </a:xfrm>
        </p:spPr>
        <p:txBody>
          <a:bodyPr/>
          <a:lstStyle/>
          <a:p>
            <a:r>
              <a:rPr lang="en-US" sz="2400" b="1" dirty="0"/>
              <a:t>Setting up a comprehensive policy framework addressing gender-based violence in academia: A step-by-step guide – UniSAFE</a:t>
            </a:r>
            <a:endParaRPr lang="en-GB" sz="2400" b="1" dirty="0"/>
          </a:p>
        </p:txBody>
      </p:sp>
      <p:sp>
        <p:nvSpPr>
          <p:cNvPr id="3" name="TextBox 8">
            <a:extLst>
              <a:ext uri="{FF2B5EF4-FFF2-40B4-BE49-F238E27FC236}">
                <a16:creationId xmlns:a16="http://schemas.microsoft.com/office/drawing/2014/main" id="{F6343DBA-943D-FA68-7964-9C0CEB70BA33}"/>
              </a:ext>
            </a:extLst>
          </p:cNvPr>
          <p:cNvSpPr txBox="1"/>
          <p:nvPr/>
        </p:nvSpPr>
        <p:spPr>
          <a:xfrm>
            <a:off x="635419" y="2205886"/>
            <a:ext cx="4562224" cy="37875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nSpc>
                <a:spcPct val="150000"/>
              </a:lnSpc>
            </a:pPr>
            <a:r>
              <a:rPr lang="en-US" dirty="0">
                <a:solidFill>
                  <a:schemeClr val="bg1"/>
                </a:solidFill>
                <a:latin typeface="Arial" panose="020B0604020202020204" pitchFamily="34" charset="0"/>
                <a:ea typeface="+mn-lt"/>
                <a:cs typeface="Arial" panose="020B0604020202020204" pitchFamily="34" charset="0"/>
              </a:rPr>
              <a:t>This guidance is particularly helpful for those who are at the </a:t>
            </a:r>
            <a:r>
              <a:rPr lang="en-US" b="1" dirty="0">
                <a:solidFill>
                  <a:schemeClr val="bg1"/>
                </a:solidFill>
                <a:latin typeface="Arial" panose="020B0604020202020204" pitchFamily="34" charset="0"/>
                <a:ea typeface="+mn-lt"/>
                <a:cs typeface="Arial" panose="020B0604020202020204" pitchFamily="34" charset="0"/>
              </a:rPr>
              <a:t>beginning stages </a:t>
            </a:r>
            <a:r>
              <a:rPr lang="en-US" dirty="0">
                <a:solidFill>
                  <a:schemeClr val="bg1"/>
                </a:solidFill>
                <a:latin typeface="Arial" panose="020B0604020202020204" pitchFamily="34" charset="0"/>
                <a:ea typeface="+mn-lt"/>
                <a:cs typeface="Arial" panose="020B0604020202020204" pitchFamily="34" charset="0"/>
              </a:rPr>
              <a:t>of </a:t>
            </a:r>
            <a:r>
              <a:rPr lang="en-US" b="1" dirty="0">
                <a:solidFill>
                  <a:schemeClr val="bg1"/>
                </a:solidFill>
                <a:latin typeface="Arial" panose="020B0604020202020204" pitchFamily="34" charset="0"/>
                <a:ea typeface="+mn-lt"/>
                <a:cs typeface="Arial" panose="020B0604020202020204" pitchFamily="34" charset="0"/>
              </a:rPr>
              <a:t>creating </a:t>
            </a:r>
            <a:r>
              <a:rPr lang="en-US" dirty="0">
                <a:solidFill>
                  <a:schemeClr val="bg1"/>
                </a:solidFill>
                <a:latin typeface="Arial" panose="020B0604020202020204" pitchFamily="34" charset="0"/>
                <a:ea typeface="+mn-lt"/>
                <a:cs typeface="Arial" panose="020B0604020202020204" pitchFamily="34" charset="0"/>
              </a:rPr>
              <a:t>and </a:t>
            </a:r>
            <a:r>
              <a:rPr lang="en-US" b="1" dirty="0">
                <a:solidFill>
                  <a:schemeClr val="bg1"/>
                </a:solidFill>
                <a:latin typeface="Arial" panose="020B0604020202020204" pitchFamily="34" charset="0"/>
                <a:ea typeface="+mn-lt"/>
                <a:cs typeface="Arial" panose="020B0604020202020204" pitchFamily="34" charset="0"/>
              </a:rPr>
              <a:t>implementing</a:t>
            </a:r>
            <a:r>
              <a:rPr lang="en-US" dirty="0">
                <a:solidFill>
                  <a:schemeClr val="bg1"/>
                </a:solidFill>
                <a:latin typeface="Arial" panose="020B0604020202020204" pitchFamily="34" charset="0"/>
                <a:ea typeface="+mn-lt"/>
                <a:cs typeface="Arial" panose="020B0604020202020204" pitchFamily="34" charset="0"/>
              </a:rPr>
              <a:t> </a:t>
            </a:r>
            <a:r>
              <a:rPr lang="en-US" b="1" dirty="0">
                <a:solidFill>
                  <a:schemeClr val="bg1"/>
                </a:solidFill>
                <a:latin typeface="Arial" panose="020B0604020202020204" pitchFamily="34" charset="0"/>
                <a:ea typeface="+mn-lt"/>
                <a:cs typeface="Arial" panose="020B0604020202020204" pitchFamily="34" charset="0"/>
              </a:rPr>
              <a:t>a policy framework to address gender-based violence</a:t>
            </a:r>
            <a:r>
              <a:rPr lang="en-US" dirty="0">
                <a:solidFill>
                  <a:schemeClr val="bg1"/>
                </a:solidFill>
                <a:latin typeface="Arial" panose="020B0604020202020204" pitchFamily="34" charset="0"/>
                <a:ea typeface="+mn-lt"/>
                <a:cs typeface="Arial" panose="020B0604020202020204" pitchFamily="34" charset="0"/>
              </a:rPr>
              <a:t>. It offers a good</a:t>
            </a:r>
            <a:r>
              <a:rPr lang="en-US" b="1" dirty="0">
                <a:solidFill>
                  <a:schemeClr val="bg1"/>
                </a:solidFill>
                <a:latin typeface="Arial" panose="020B0604020202020204" pitchFamily="34" charset="0"/>
                <a:ea typeface="+mn-lt"/>
                <a:cs typeface="Arial" panose="020B0604020202020204" pitchFamily="34" charset="0"/>
              </a:rPr>
              <a:t> </a:t>
            </a:r>
            <a:r>
              <a:rPr lang="en-US" b="1" dirty="0">
                <a:solidFill>
                  <a:srgbClr val="5792CE"/>
                </a:solidFill>
                <a:latin typeface="Arial" panose="020B0604020202020204" pitchFamily="34" charset="0"/>
                <a:ea typeface="+mn-lt"/>
                <a:cs typeface="Arial" panose="020B0604020202020204" pitchFamily="34" charset="0"/>
              </a:rPr>
              <a:t>starting</a:t>
            </a:r>
            <a:r>
              <a:rPr lang="en-US" dirty="0">
                <a:latin typeface="Arial" panose="020B0604020202020204" pitchFamily="34" charset="0"/>
                <a:ea typeface="+mn-lt"/>
                <a:cs typeface="Arial" panose="020B0604020202020204" pitchFamily="34" charset="0"/>
              </a:rPr>
              <a:t> </a:t>
            </a:r>
            <a:r>
              <a:rPr lang="en-US" dirty="0">
                <a:solidFill>
                  <a:schemeClr val="bg1"/>
                </a:solidFill>
                <a:latin typeface="Arial" panose="020B0604020202020204" pitchFamily="34" charset="0"/>
                <a:ea typeface="+mn-lt"/>
                <a:cs typeface="Arial" panose="020B0604020202020204" pitchFamily="34" charset="0"/>
              </a:rPr>
              <a:t>point with clear and</a:t>
            </a:r>
            <a:r>
              <a:rPr lang="en-US" b="1" dirty="0">
                <a:solidFill>
                  <a:srgbClr val="5792CE"/>
                </a:solidFill>
                <a:latin typeface="Arial" panose="020B0604020202020204" pitchFamily="34" charset="0"/>
                <a:ea typeface="+mn-lt"/>
                <a:cs typeface="Arial" panose="020B0604020202020204" pitchFamily="34" charset="0"/>
              </a:rPr>
              <a:t> easy-to-understand instructions</a:t>
            </a:r>
            <a:r>
              <a:rPr lang="en-US" dirty="0">
                <a:solidFill>
                  <a:schemeClr val="bg1"/>
                </a:solidFill>
                <a:latin typeface="Arial" panose="020B0604020202020204" pitchFamily="34" charset="0"/>
                <a:ea typeface="+mn-lt"/>
                <a:cs typeface="Arial" panose="020B0604020202020204" pitchFamily="34" charset="0"/>
              </a:rPr>
              <a:t>, and</a:t>
            </a:r>
            <a:r>
              <a:rPr lang="en-US" dirty="0">
                <a:latin typeface="Arial" panose="020B0604020202020204" pitchFamily="34" charset="0"/>
                <a:ea typeface="+mn-lt"/>
                <a:cs typeface="Arial" panose="020B0604020202020204" pitchFamily="34" charset="0"/>
              </a:rPr>
              <a:t> </a:t>
            </a:r>
            <a:r>
              <a:rPr lang="en-US" b="1" dirty="0">
                <a:solidFill>
                  <a:srgbClr val="5792CE"/>
                </a:solidFill>
                <a:latin typeface="Arial" panose="020B0604020202020204" pitchFamily="34" charset="0"/>
                <a:ea typeface="+mn-lt"/>
                <a:cs typeface="Arial" panose="020B0604020202020204" pitchFamily="34" charset="0"/>
              </a:rPr>
              <a:t>practical tips</a:t>
            </a:r>
            <a:r>
              <a:rPr lang="en-US" dirty="0">
                <a:solidFill>
                  <a:schemeClr val="bg1"/>
                </a:solidFill>
                <a:latin typeface="Arial" panose="020B0604020202020204" pitchFamily="34" charset="0"/>
                <a:ea typeface="+mn-lt"/>
                <a:cs typeface="Arial" panose="020B0604020202020204" pitchFamily="34" charset="0"/>
              </a:rPr>
              <a:t> to help </a:t>
            </a:r>
            <a:r>
              <a:rPr lang="en-US" dirty="0" err="1">
                <a:solidFill>
                  <a:schemeClr val="bg1"/>
                </a:solidFill>
                <a:latin typeface="Arial" panose="020B0604020202020204" pitchFamily="34" charset="0"/>
                <a:ea typeface="+mn-lt"/>
                <a:cs typeface="Arial" panose="020B0604020202020204" pitchFamily="34" charset="0"/>
              </a:rPr>
              <a:t>organisations</a:t>
            </a:r>
            <a:r>
              <a:rPr lang="en-US" dirty="0">
                <a:solidFill>
                  <a:schemeClr val="bg1"/>
                </a:solidFill>
                <a:latin typeface="Arial" panose="020B0604020202020204" pitchFamily="34" charset="0"/>
                <a:ea typeface="+mn-lt"/>
                <a:cs typeface="Arial" panose="020B0604020202020204" pitchFamily="34" charset="0"/>
              </a:rPr>
              <a:t> design, implement, monitor and evaluate their plan.</a:t>
            </a:r>
            <a:endParaRPr lang="en-US" dirty="0">
              <a:solidFill>
                <a:schemeClr val="bg1"/>
              </a:solidFill>
              <a:latin typeface="Arial" panose="020B0604020202020204" pitchFamily="34" charset="0"/>
              <a:cs typeface="Arial" panose="020B0604020202020204" pitchFamily="34" charset="0"/>
            </a:endParaRPr>
          </a:p>
        </p:txBody>
      </p:sp>
      <p:pic>
        <p:nvPicPr>
          <p:cNvPr id="1026" name="Picture 2" descr="Text&#10;&#10;Description automatically generated">
            <a:extLst>
              <a:ext uri="{FF2B5EF4-FFF2-40B4-BE49-F238E27FC236}">
                <a16:creationId xmlns:a16="http://schemas.microsoft.com/office/drawing/2014/main" id="{29D7A833-3A28-C121-7AD7-0D4F7920AA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1579" y="2205885"/>
            <a:ext cx="3185903" cy="416242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Table&#10;&#10;Description automatically generated">
            <a:extLst>
              <a:ext uri="{FF2B5EF4-FFF2-40B4-BE49-F238E27FC236}">
                <a16:creationId xmlns:a16="http://schemas.microsoft.com/office/drawing/2014/main" id="{00411742-966B-0117-5F69-C38C506E02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11418" y="2205885"/>
            <a:ext cx="2933700" cy="4162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19643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9D0DDF-7C2A-C4AE-B1A1-07C00AE6DB7A}"/>
              </a:ext>
            </a:extLst>
          </p:cNvPr>
          <p:cNvSpPr>
            <a:spLocks noGrp="1"/>
          </p:cNvSpPr>
          <p:nvPr>
            <p:ph type="title"/>
          </p:nvPr>
        </p:nvSpPr>
        <p:spPr/>
        <p:txBody>
          <a:bodyPr/>
          <a:lstStyle/>
          <a:p>
            <a:r>
              <a:rPr lang="en-US" b="1" dirty="0"/>
              <a:t>Useful links and resources</a:t>
            </a:r>
            <a:endParaRPr lang="en-GB" b="1" dirty="0"/>
          </a:p>
        </p:txBody>
      </p:sp>
      <p:sp>
        <p:nvSpPr>
          <p:cNvPr id="3" name="TextBox 8">
            <a:extLst>
              <a:ext uri="{FF2B5EF4-FFF2-40B4-BE49-F238E27FC236}">
                <a16:creationId xmlns:a16="http://schemas.microsoft.com/office/drawing/2014/main" id="{F85D2635-6130-BE8A-E1F8-93C1374E6A62}"/>
              </a:ext>
            </a:extLst>
          </p:cNvPr>
          <p:cNvSpPr txBox="1"/>
          <p:nvPr/>
        </p:nvSpPr>
        <p:spPr>
          <a:xfrm>
            <a:off x="635419" y="2430475"/>
            <a:ext cx="10498478" cy="326698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285750" indent="-285750">
              <a:lnSpc>
                <a:spcPct val="150000"/>
              </a:lnSpc>
              <a:buFont typeface="Arial" panose="020B0604020202020204" pitchFamily="34" charset="0"/>
              <a:buChar char="•"/>
            </a:pPr>
            <a:r>
              <a:rPr lang="en-US" sz="2000" dirty="0">
                <a:solidFill>
                  <a:schemeClr val="bg1"/>
                </a:solidFill>
                <a:latin typeface="Arial" panose="020B0604020202020204" pitchFamily="34" charset="0"/>
                <a:cs typeface="Arial" panose="020B0604020202020204" pitchFamily="34" charset="0"/>
              </a:rPr>
              <a:t>UniSAFE Toolkit</a:t>
            </a:r>
          </a:p>
          <a:p>
            <a:pPr marL="285750" indent="-285750">
              <a:lnSpc>
                <a:spcPct val="150000"/>
              </a:lnSpc>
              <a:buFont typeface="Arial" panose="020B0604020202020204" pitchFamily="34" charset="0"/>
              <a:buChar char="•"/>
            </a:pPr>
            <a:r>
              <a:rPr lang="en-US" sz="2000" dirty="0">
                <a:solidFill>
                  <a:schemeClr val="bg1"/>
                </a:solidFill>
                <a:latin typeface="Arial" panose="020B0604020202020204" pitchFamily="34" charset="0"/>
                <a:cs typeface="Arial" panose="020B0604020202020204" pitchFamily="34" charset="0"/>
              </a:rPr>
              <a:t>UniSAFE Survey </a:t>
            </a:r>
          </a:p>
          <a:p>
            <a:pPr marL="285750" indent="-285750">
              <a:lnSpc>
                <a:spcPct val="150000"/>
              </a:lnSpc>
              <a:buFont typeface="Arial" panose="020B0604020202020204" pitchFamily="34" charset="0"/>
              <a:buChar char="•"/>
            </a:pPr>
            <a:r>
              <a:rPr lang="en-US" sz="2000" dirty="0">
                <a:solidFill>
                  <a:schemeClr val="bg1"/>
                </a:solidFill>
                <a:latin typeface="Arial" panose="020B0604020202020204" pitchFamily="34" charset="0"/>
                <a:cs typeface="Arial" panose="020B0604020202020204" pitchFamily="34" charset="0"/>
              </a:rPr>
              <a:t>Developing a Protocol for addressing gender-based violence​ - UniSAFE guidelines</a:t>
            </a:r>
          </a:p>
          <a:p>
            <a:pPr marL="285750" indent="-285750">
              <a:lnSpc>
                <a:spcPct val="150000"/>
              </a:lnSpc>
              <a:buFont typeface="Arial" panose="020B0604020202020204" pitchFamily="34" charset="0"/>
              <a:buChar char="•"/>
            </a:pPr>
            <a:r>
              <a:rPr lang="en-US" sz="2000" dirty="0">
                <a:solidFill>
                  <a:schemeClr val="bg1"/>
                </a:solidFill>
                <a:latin typeface="Arial" panose="020B0604020202020204" pitchFamily="34" charset="0"/>
                <a:cs typeface="Arial" panose="020B0604020202020204" pitchFamily="34" charset="0"/>
              </a:rPr>
              <a:t>Guide to awareness-raising campaigns on gender-based violence​</a:t>
            </a:r>
          </a:p>
          <a:p>
            <a:pPr marL="285750" indent="-285750">
              <a:lnSpc>
                <a:spcPct val="150000"/>
              </a:lnSpc>
              <a:buFont typeface="Arial" panose="020B0604020202020204" pitchFamily="34" charset="0"/>
              <a:buChar char="•"/>
            </a:pPr>
            <a:r>
              <a:rPr lang="en-US" sz="2000" dirty="0">
                <a:solidFill>
                  <a:schemeClr val="bg1"/>
                </a:solidFill>
                <a:latin typeface="Arial" panose="020B0604020202020204" pitchFamily="34" charset="0"/>
                <a:cs typeface="Arial" panose="020B0604020202020204" pitchFamily="34" charset="0"/>
              </a:rPr>
              <a:t>Setting up a comprehensive policy framework addressing gender-based violence in academia: A step-by-step guide – UniSAFE</a:t>
            </a:r>
          </a:p>
          <a:p>
            <a:pPr marL="285750" indent="-285750">
              <a:lnSpc>
                <a:spcPct val="150000"/>
              </a:lnSpc>
              <a:buFont typeface="Arial" panose="020B0604020202020204" pitchFamily="34" charset="0"/>
              <a:buChar char="•"/>
            </a:pPr>
            <a:r>
              <a:rPr lang="en-US" sz="2000" dirty="0">
                <a:solidFill>
                  <a:schemeClr val="bg1"/>
                </a:solidFill>
                <a:latin typeface="Arial" panose="020B0604020202020204" pitchFamily="34" charset="0"/>
                <a:cs typeface="Arial" panose="020B0604020202020204" pitchFamily="34" charset="0"/>
              </a:rPr>
              <a:t>Set of recommendations to 6 distinct stakeholder groups</a:t>
            </a:r>
          </a:p>
        </p:txBody>
      </p:sp>
    </p:spTree>
    <p:extLst>
      <p:ext uri="{BB962C8B-B14F-4D97-AF65-F5344CB8AC3E}">
        <p14:creationId xmlns:p14="http://schemas.microsoft.com/office/powerpoint/2010/main" val="308472205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6E3AAB5-61E2-B491-7C71-32A53B3C5011}"/>
              </a:ext>
            </a:extLst>
          </p:cNvPr>
          <p:cNvSpPr>
            <a:spLocks noGrp="1"/>
          </p:cNvSpPr>
          <p:nvPr>
            <p:ph type="title"/>
          </p:nvPr>
        </p:nvSpPr>
        <p:spPr>
          <a:xfrm>
            <a:off x="1046922" y="1129932"/>
            <a:ext cx="10086975" cy="778381"/>
          </a:xfrm>
        </p:spPr>
        <p:txBody>
          <a:bodyPr/>
          <a:lstStyle/>
          <a:p>
            <a:r>
              <a:rPr lang="en-US" b="1" dirty="0"/>
              <a:t>Recap</a:t>
            </a:r>
            <a:endParaRPr lang="en-GB" b="1" dirty="0"/>
          </a:p>
        </p:txBody>
      </p:sp>
      <p:sp>
        <p:nvSpPr>
          <p:cNvPr id="4" name="TextBox 8">
            <a:extLst>
              <a:ext uri="{FF2B5EF4-FFF2-40B4-BE49-F238E27FC236}">
                <a16:creationId xmlns:a16="http://schemas.microsoft.com/office/drawing/2014/main" id="{A04A7CF4-5692-BD32-5053-84A102A4B0AA}"/>
              </a:ext>
            </a:extLst>
          </p:cNvPr>
          <p:cNvSpPr txBox="1"/>
          <p:nvPr/>
        </p:nvSpPr>
        <p:spPr>
          <a:xfrm>
            <a:off x="635419" y="2430475"/>
            <a:ext cx="10498478" cy="326698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285750" indent="-285750">
              <a:lnSpc>
                <a:spcPct val="150000"/>
              </a:lnSpc>
              <a:buFont typeface="Arial" panose="020B0604020202020204" pitchFamily="34" charset="0"/>
              <a:buChar char="•"/>
            </a:pPr>
            <a:r>
              <a:rPr lang="en-US" sz="2000" dirty="0">
                <a:solidFill>
                  <a:schemeClr val="bg1"/>
                </a:solidFill>
                <a:latin typeface="Arial" panose="020B0604020202020204" pitchFamily="34" charset="0"/>
                <a:cs typeface="Arial" panose="020B0604020202020204" pitchFamily="34" charset="0"/>
              </a:rPr>
              <a:t>Prevalence – estimating the extent of gender-based violence</a:t>
            </a:r>
          </a:p>
          <a:p>
            <a:pPr marL="285750" indent="-285750">
              <a:lnSpc>
                <a:spcPct val="150000"/>
              </a:lnSpc>
              <a:buFont typeface="Arial" panose="020B0604020202020204" pitchFamily="34" charset="0"/>
              <a:buChar char="•"/>
            </a:pPr>
            <a:r>
              <a:rPr lang="en-US" sz="2000" dirty="0">
                <a:solidFill>
                  <a:schemeClr val="bg1"/>
                </a:solidFill>
                <a:latin typeface="Arial" panose="020B0604020202020204" pitchFamily="34" charset="0"/>
                <a:cs typeface="Arial" panose="020B0604020202020204" pitchFamily="34" charset="0"/>
              </a:rPr>
              <a:t>Prevention – changing </a:t>
            </a:r>
            <a:r>
              <a:rPr lang="en-US" sz="2000" dirty="0" err="1">
                <a:solidFill>
                  <a:schemeClr val="bg1"/>
                </a:solidFill>
                <a:latin typeface="Arial" panose="020B0604020202020204" pitchFamily="34" charset="0"/>
                <a:cs typeface="Arial" panose="020B0604020202020204" pitchFamily="34" charset="0"/>
              </a:rPr>
              <a:t>behaviours</a:t>
            </a:r>
            <a:r>
              <a:rPr lang="en-US" sz="2000" dirty="0">
                <a:solidFill>
                  <a:schemeClr val="bg1"/>
                </a:solidFill>
                <a:latin typeface="Arial" panose="020B0604020202020204" pitchFamily="34" charset="0"/>
                <a:cs typeface="Arial" panose="020B0604020202020204" pitchFamily="34" charset="0"/>
              </a:rPr>
              <a:t> and culture</a:t>
            </a:r>
          </a:p>
          <a:p>
            <a:pPr marL="285750" indent="-285750">
              <a:lnSpc>
                <a:spcPct val="150000"/>
              </a:lnSpc>
              <a:buFont typeface="Arial" panose="020B0604020202020204" pitchFamily="34" charset="0"/>
              <a:buChar char="•"/>
            </a:pPr>
            <a:r>
              <a:rPr lang="en-US" sz="2000" dirty="0">
                <a:solidFill>
                  <a:schemeClr val="bg1"/>
                </a:solidFill>
                <a:latin typeface="Arial" panose="020B0604020202020204" pitchFamily="34" charset="0"/>
                <a:cs typeface="Arial" panose="020B0604020202020204" pitchFamily="34" charset="0"/>
              </a:rPr>
              <a:t>Protection – avoiding (further) harm</a:t>
            </a:r>
          </a:p>
          <a:p>
            <a:pPr marL="285750" indent="-285750">
              <a:lnSpc>
                <a:spcPct val="150000"/>
              </a:lnSpc>
              <a:buFont typeface="Arial" panose="020B0604020202020204" pitchFamily="34" charset="0"/>
              <a:buChar char="•"/>
            </a:pPr>
            <a:r>
              <a:rPr lang="en-US" sz="2000" dirty="0">
                <a:solidFill>
                  <a:schemeClr val="bg1"/>
                </a:solidFill>
                <a:latin typeface="Arial" panose="020B0604020202020204" pitchFamily="34" charset="0"/>
                <a:cs typeface="Arial" panose="020B0604020202020204" pitchFamily="34" charset="0"/>
              </a:rPr>
              <a:t>Prosecution – handling cases of gender-based violence</a:t>
            </a:r>
          </a:p>
          <a:p>
            <a:pPr marL="285750" indent="-285750">
              <a:lnSpc>
                <a:spcPct val="150000"/>
              </a:lnSpc>
              <a:buFont typeface="Arial" panose="020B0604020202020204" pitchFamily="34" charset="0"/>
              <a:buChar char="•"/>
            </a:pPr>
            <a:r>
              <a:rPr lang="en-US" sz="2000" dirty="0">
                <a:solidFill>
                  <a:schemeClr val="bg1"/>
                </a:solidFill>
                <a:latin typeface="Arial" panose="020B0604020202020204" pitchFamily="34" charset="0"/>
                <a:cs typeface="Arial" panose="020B0604020202020204" pitchFamily="34" charset="0"/>
              </a:rPr>
              <a:t>Provision – offering support and assistance</a:t>
            </a:r>
          </a:p>
          <a:p>
            <a:pPr marL="285750" indent="-285750">
              <a:lnSpc>
                <a:spcPct val="150000"/>
              </a:lnSpc>
              <a:buFont typeface="Arial" panose="020B0604020202020204" pitchFamily="34" charset="0"/>
              <a:buChar char="•"/>
            </a:pPr>
            <a:r>
              <a:rPr lang="en-US" sz="2000" dirty="0">
                <a:solidFill>
                  <a:schemeClr val="bg1"/>
                </a:solidFill>
                <a:latin typeface="Arial" panose="020B0604020202020204" pitchFamily="34" charset="0"/>
                <a:cs typeface="Arial" panose="020B0604020202020204" pitchFamily="34" charset="0"/>
              </a:rPr>
              <a:t>Partnerships – involving internal and external actors</a:t>
            </a:r>
          </a:p>
          <a:p>
            <a:pPr marL="285750" indent="-285750">
              <a:lnSpc>
                <a:spcPct val="150000"/>
              </a:lnSpc>
              <a:buFont typeface="Arial" panose="020B0604020202020204" pitchFamily="34" charset="0"/>
              <a:buChar char="•"/>
            </a:pPr>
            <a:r>
              <a:rPr lang="en-US" sz="2000" dirty="0">
                <a:solidFill>
                  <a:schemeClr val="bg1"/>
                </a:solidFill>
                <a:latin typeface="Arial" panose="020B0604020202020204" pitchFamily="34" charset="0"/>
                <a:cs typeface="Arial" panose="020B0604020202020204" pitchFamily="34" charset="0"/>
              </a:rPr>
              <a:t>Policy – setting up measures and procedures</a:t>
            </a:r>
          </a:p>
        </p:txBody>
      </p:sp>
    </p:spTree>
    <p:extLst>
      <p:ext uri="{BB962C8B-B14F-4D97-AF65-F5344CB8AC3E}">
        <p14:creationId xmlns:p14="http://schemas.microsoft.com/office/powerpoint/2010/main" val="21524853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E789B69-E196-D597-804E-0132A7905E6A}"/>
              </a:ext>
            </a:extLst>
          </p:cNvPr>
          <p:cNvSpPr txBox="1">
            <a:spLocks/>
          </p:cNvSpPr>
          <p:nvPr/>
        </p:nvSpPr>
        <p:spPr>
          <a:xfrm>
            <a:off x="2879136" y="2686451"/>
            <a:ext cx="6429455" cy="641597"/>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gn="ctr"/>
            <a:r>
              <a:rPr lang="en-US" sz="6600" dirty="0">
                <a:solidFill>
                  <a:schemeClr val="bg1"/>
                </a:solidFill>
                <a:latin typeface="Arial"/>
                <a:cs typeface="Arial"/>
              </a:rPr>
              <a:t>Q&amp;A session</a:t>
            </a:r>
          </a:p>
          <a:p>
            <a:pPr algn="ctr"/>
            <a:endParaRPr lang="en-US" sz="6600" dirty="0">
              <a:solidFill>
                <a:schemeClr val="bg1"/>
              </a:solidFill>
              <a:latin typeface="Arial"/>
              <a:cs typeface="Arial"/>
            </a:endParaRPr>
          </a:p>
        </p:txBody>
      </p:sp>
    </p:spTree>
    <p:extLst>
      <p:ext uri="{BB962C8B-B14F-4D97-AF65-F5344CB8AC3E}">
        <p14:creationId xmlns:p14="http://schemas.microsoft.com/office/powerpoint/2010/main" val="289419929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6A9F52F-69BF-A1C9-AD3A-8F426B636C65}"/>
              </a:ext>
            </a:extLst>
          </p:cNvPr>
          <p:cNvSpPr>
            <a:spLocks noGrp="1"/>
          </p:cNvSpPr>
          <p:nvPr>
            <p:ph type="title"/>
          </p:nvPr>
        </p:nvSpPr>
        <p:spPr>
          <a:xfrm>
            <a:off x="1046922" y="1129932"/>
            <a:ext cx="10086975" cy="778381"/>
          </a:xfrm>
        </p:spPr>
        <p:txBody>
          <a:bodyPr/>
          <a:lstStyle/>
          <a:p>
            <a:r>
              <a:rPr lang="en-GB" b="1"/>
              <a:t>Exit questionnaire</a:t>
            </a:r>
          </a:p>
        </p:txBody>
      </p:sp>
      <p:sp>
        <p:nvSpPr>
          <p:cNvPr id="4" name="ZoneTexte 4">
            <a:extLst>
              <a:ext uri="{FF2B5EF4-FFF2-40B4-BE49-F238E27FC236}">
                <a16:creationId xmlns:a16="http://schemas.microsoft.com/office/drawing/2014/main" id="{D1ACB1C2-3470-FF95-EDC5-52FD45485990}"/>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a:cs typeface="Arial"/>
            </a:endParaRPr>
          </a:p>
          <a:p>
            <a:endParaRPr lang="en-US" sz="1100">
              <a:latin typeface="Arial"/>
              <a:cs typeface="Arial"/>
            </a:endParaRPr>
          </a:p>
          <a:p>
            <a:endParaRPr lang="en-US" sz="1100">
              <a:latin typeface="Arial"/>
              <a:cs typeface="Arial"/>
            </a:endParaRPr>
          </a:p>
        </p:txBody>
      </p:sp>
      <p:sp>
        <p:nvSpPr>
          <p:cNvPr id="5" name="TextBox 4">
            <a:extLst>
              <a:ext uri="{FF2B5EF4-FFF2-40B4-BE49-F238E27FC236}">
                <a16:creationId xmlns:a16="http://schemas.microsoft.com/office/drawing/2014/main" id="{39001266-42CE-E42F-CAC4-9C2BED37DD38}"/>
              </a:ext>
            </a:extLst>
          </p:cNvPr>
          <p:cNvSpPr txBox="1"/>
          <p:nvPr/>
        </p:nvSpPr>
        <p:spPr>
          <a:xfrm>
            <a:off x="642457" y="2346320"/>
            <a:ext cx="5630005" cy="1938992"/>
          </a:xfrm>
          <a:prstGeom prst="rect">
            <a:avLst/>
          </a:prstGeom>
          <a:noFill/>
        </p:spPr>
        <p:txBody>
          <a:bodyPr wrap="square" lIns="91440" tIns="45720" rIns="91440" bIns="45720" anchor="t">
            <a:spAutoFit/>
          </a:bodyPr>
          <a:lstStyle/>
          <a:p>
            <a:r>
              <a:rPr lang="en-GB" sz="2400" i="0" u="none" strike="noStrike" dirty="0">
                <a:solidFill>
                  <a:schemeClr val="bg1"/>
                </a:solidFill>
                <a:effectLst/>
                <a:latin typeface="Arial"/>
                <a:cs typeface="Arial"/>
              </a:rPr>
              <a:t>Your opinion is important to us!</a:t>
            </a:r>
            <a:r>
              <a:rPr lang="en-GB" sz="2400" dirty="0">
                <a:solidFill>
                  <a:schemeClr val="bg1"/>
                </a:solidFill>
                <a:latin typeface="Arial"/>
                <a:cs typeface="Arial"/>
              </a:rPr>
              <a:t> </a:t>
            </a:r>
            <a:endParaRPr lang="en-GB" sz="2400" dirty="0">
              <a:solidFill>
                <a:schemeClr val="bg1"/>
              </a:solidFill>
              <a:latin typeface="Arial"/>
              <a:ea typeface="Open Sans"/>
              <a:cs typeface="Arial"/>
            </a:endParaRPr>
          </a:p>
          <a:p>
            <a:br>
              <a:rPr lang="en-GB" sz="2400" dirty="0">
                <a:solidFill>
                  <a:schemeClr val="bg1"/>
                </a:solidFill>
                <a:latin typeface="Arial"/>
                <a:ea typeface="+mn-lt"/>
                <a:cs typeface="Arial"/>
              </a:rPr>
            </a:br>
            <a:r>
              <a:rPr lang="en-GB" sz="2400" dirty="0">
                <a:solidFill>
                  <a:schemeClr val="bg1"/>
                </a:solidFill>
                <a:latin typeface="Arial"/>
                <a:cs typeface="Arial"/>
              </a:rPr>
              <a:t>Please fill this survey before you go, it won’t take more than 2 minutes. </a:t>
            </a:r>
          </a:p>
          <a:p>
            <a:endParaRPr lang="en-GB" sz="2400" i="0" u="none" strike="noStrike" dirty="0">
              <a:solidFill>
                <a:srgbClr val="AED7BD"/>
              </a:solidFill>
              <a:effectLst/>
              <a:latin typeface="Arial"/>
              <a:cs typeface="Arial"/>
            </a:endParaRPr>
          </a:p>
        </p:txBody>
      </p:sp>
      <p:pic>
        <p:nvPicPr>
          <p:cNvPr id="8" name="Picture 7">
            <a:extLst>
              <a:ext uri="{FF2B5EF4-FFF2-40B4-BE49-F238E27FC236}">
                <a16:creationId xmlns:a16="http://schemas.microsoft.com/office/drawing/2014/main" id="{6D9B12D2-8971-1E87-A52C-F0575DF4CDCA}"/>
              </a:ext>
            </a:extLst>
          </p:cNvPr>
          <p:cNvPicPr>
            <a:picLocks noChangeAspect="1"/>
          </p:cNvPicPr>
          <p:nvPr/>
        </p:nvPicPr>
        <p:blipFill>
          <a:blip r:embed="rId2"/>
          <a:stretch>
            <a:fillRect/>
          </a:stretch>
        </p:blipFill>
        <p:spPr>
          <a:xfrm>
            <a:off x="7296969" y="2637846"/>
            <a:ext cx="3057436" cy="3057436"/>
          </a:xfrm>
          <a:prstGeom prst="rect">
            <a:avLst/>
          </a:prstGeom>
        </p:spPr>
      </p:pic>
      <p:sp>
        <p:nvSpPr>
          <p:cNvPr id="2" name="Rectangle 1">
            <a:extLst>
              <a:ext uri="{FF2B5EF4-FFF2-40B4-BE49-F238E27FC236}">
                <a16:creationId xmlns:a16="http://schemas.microsoft.com/office/drawing/2014/main" id="{69CA2CE0-0DD7-4FE1-0FB8-DB76F61D273B}"/>
              </a:ext>
            </a:extLst>
          </p:cNvPr>
          <p:cNvSpPr/>
          <p:nvPr/>
        </p:nvSpPr>
        <p:spPr>
          <a:xfrm>
            <a:off x="5808167" y="4164097"/>
            <a:ext cx="3017520" cy="9753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a:cs typeface="Arial"/>
              </a:rPr>
              <a:t>TO BE REPLACED</a:t>
            </a:r>
            <a:endParaRPr lang="en-GB" dirty="0">
              <a:latin typeface="Arial"/>
              <a:cs typeface="Arial"/>
            </a:endParaRPr>
          </a:p>
        </p:txBody>
      </p:sp>
    </p:spTree>
    <p:extLst>
      <p:ext uri="{BB962C8B-B14F-4D97-AF65-F5344CB8AC3E}">
        <p14:creationId xmlns:p14="http://schemas.microsoft.com/office/powerpoint/2010/main" val="2665678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2">
            <a:extLst>
              <a:ext uri="{FF2B5EF4-FFF2-40B4-BE49-F238E27FC236}">
                <a16:creationId xmlns:a16="http://schemas.microsoft.com/office/drawing/2014/main" id="{C08E34DF-A8AB-2F3A-77B9-9A4F3FE23D72}"/>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a:cs typeface="Arial"/>
              </a:rPr>
              <a:pPr/>
              <a:t>6</a:t>
            </a:fld>
            <a:endParaRPr lang="fr-FR">
              <a:latin typeface="Arial"/>
              <a:cs typeface="Arial"/>
            </a:endParaRPr>
          </a:p>
        </p:txBody>
      </p:sp>
      <p:sp>
        <p:nvSpPr>
          <p:cNvPr id="8" name="TextBox 11">
            <a:extLst>
              <a:ext uri="{FF2B5EF4-FFF2-40B4-BE49-F238E27FC236}">
                <a16:creationId xmlns:a16="http://schemas.microsoft.com/office/drawing/2014/main" id="{951811EC-0B39-E633-1D9B-88AC073D417B}"/>
              </a:ext>
            </a:extLst>
          </p:cNvPr>
          <p:cNvSpPr txBox="1">
            <a:spLocks/>
          </p:cNvSpPr>
          <p:nvPr/>
        </p:nvSpPr>
        <p:spPr>
          <a:xfrm>
            <a:off x="1422772" y="2142005"/>
            <a:ext cx="9350516" cy="1474571"/>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gn="ctr">
              <a:lnSpc>
                <a:spcPct val="130000"/>
              </a:lnSpc>
            </a:pPr>
            <a:r>
              <a:rPr lang="en-US" sz="3600" b="1">
                <a:solidFill>
                  <a:srgbClr val="964091"/>
                </a:solidFill>
                <a:latin typeface="Arial"/>
                <a:cs typeface="Arial"/>
              </a:rPr>
              <a:t>What are your expectations from today’s training? What do you wish to gain?</a:t>
            </a:r>
          </a:p>
        </p:txBody>
      </p:sp>
      <p:sp>
        <p:nvSpPr>
          <p:cNvPr id="9" name="TextBox 8">
            <a:extLst>
              <a:ext uri="{FF2B5EF4-FFF2-40B4-BE49-F238E27FC236}">
                <a16:creationId xmlns:a16="http://schemas.microsoft.com/office/drawing/2014/main" id="{634CB1B3-25FA-04F0-9F0E-45049CAFDEB0}"/>
              </a:ext>
            </a:extLst>
          </p:cNvPr>
          <p:cNvSpPr txBox="1"/>
          <p:nvPr/>
        </p:nvSpPr>
        <p:spPr>
          <a:xfrm>
            <a:off x="4152900" y="3771900"/>
            <a:ext cx="438361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dirty="0">
                <a:latin typeface="Arial"/>
                <a:cs typeface="Arial"/>
              </a:rPr>
              <a:t>Feel free to share your name &amp; pronouns</a:t>
            </a:r>
          </a:p>
        </p:txBody>
      </p:sp>
    </p:spTree>
    <p:extLst>
      <p:ext uri="{BB962C8B-B14F-4D97-AF65-F5344CB8AC3E}">
        <p14:creationId xmlns:p14="http://schemas.microsoft.com/office/powerpoint/2010/main" val="35725574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58B6A-A497-D4CF-1F4E-3F725315E04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BBBE5800-2092-A0AB-292C-E685F96BB3A7}"/>
              </a:ext>
            </a:extLst>
          </p:cNvPr>
          <p:cNvSpPr txBox="1">
            <a:spLocks/>
          </p:cNvSpPr>
          <p:nvPr/>
        </p:nvSpPr>
        <p:spPr>
          <a:xfrm>
            <a:off x="927704" y="3057689"/>
            <a:ext cx="10510107" cy="620431"/>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gn="just">
              <a:lnSpc>
                <a:spcPct val="100000"/>
              </a:lnSpc>
            </a:pPr>
            <a:r>
              <a:rPr lang="en-US" sz="1800" u="sng" dirty="0">
                <a:latin typeface="Arial"/>
                <a:cs typeface="Arial"/>
              </a:rPr>
              <a:t>Important note for the use of the training materials</a:t>
            </a:r>
            <a:r>
              <a:rPr lang="en-US" sz="1800" dirty="0">
                <a:latin typeface="Arial"/>
                <a:cs typeface="Arial"/>
              </a:rPr>
              <a:t>: The training materials are offered under the Creative Commons Attribution-</a:t>
            </a:r>
            <a:r>
              <a:rPr lang="en-US" sz="1800" dirty="0" err="1">
                <a:latin typeface="Arial"/>
                <a:cs typeface="Arial"/>
              </a:rPr>
              <a:t>NonCommercial</a:t>
            </a:r>
            <a:r>
              <a:rPr lang="en-US" sz="1800" dirty="0">
                <a:latin typeface="Arial"/>
                <a:cs typeface="Arial"/>
              </a:rPr>
              <a:t>-</a:t>
            </a:r>
            <a:r>
              <a:rPr lang="en-US" sz="1800" dirty="0" err="1">
                <a:latin typeface="Arial"/>
                <a:cs typeface="Arial"/>
              </a:rPr>
              <a:t>ShareAlike</a:t>
            </a:r>
            <a:r>
              <a:rPr lang="en-US" sz="1800" dirty="0">
                <a:latin typeface="Arial"/>
                <a:cs typeface="Arial"/>
              </a:rPr>
              <a:t> 4.0 International (CC BY-NC-SA 4.0) license, are freely available for non-commercial use with necessary credit given to the authors. This license permits personal or educational </a:t>
            </a:r>
            <a:r>
              <a:rPr lang="en-US" sz="1800" dirty="0" err="1">
                <a:latin typeface="Arial"/>
                <a:cs typeface="Arial"/>
              </a:rPr>
              <a:t>utilisation</a:t>
            </a:r>
            <a:r>
              <a:rPr lang="en-US" sz="1800" dirty="0">
                <a:latin typeface="Arial"/>
                <a:cs typeface="Arial"/>
              </a:rPr>
              <a:t> and adaptation, provided the adaptations are shared under the same terms. Designed to promote collaborative learning, this approach ensures </a:t>
            </a:r>
            <a:r>
              <a:rPr lang="en-US" sz="1800" dirty="0" err="1">
                <a:latin typeface="Arial"/>
                <a:cs typeface="Arial"/>
              </a:rPr>
              <a:t>GenderSAFE’s</a:t>
            </a:r>
            <a:r>
              <a:rPr lang="en-US" sz="1800" dirty="0">
                <a:latin typeface="Arial"/>
                <a:cs typeface="Arial"/>
              </a:rPr>
              <a:t> content remains accessible and encourages further development within the community, maintaining</a:t>
            </a:r>
            <a:r>
              <a:rPr lang="en-US" sz="1800">
                <a:latin typeface="Arial"/>
                <a:cs typeface="Arial"/>
              </a:rPr>
              <a:t> the ethos of open, shared knowledge. </a:t>
            </a:r>
            <a:endParaRPr lang="en-US">
              <a:latin typeface="Arial"/>
              <a:cs typeface="Arial"/>
            </a:endParaRPr>
          </a:p>
        </p:txBody>
      </p:sp>
      <p:pic>
        <p:nvPicPr>
          <p:cNvPr id="8" name="Picture 7" descr="A sign with a person and a euro symbol&#10;&#10;Description automatically generated">
            <a:extLst>
              <a:ext uri="{FF2B5EF4-FFF2-40B4-BE49-F238E27FC236}">
                <a16:creationId xmlns:a16="http://schemas.microsoft.com/office/drawing/2014/main" id="{1A6EBF50-9977-916C-F9BE-E4D598F772E9}"/>
              </a:ext>
            </a:extLst>
          </p:cNvPr>
          <p:cNvPicPr>
            <a:picLocks noChangeAspect="1"/>
          </p:cNvPicPr>
          <p:nvPr/>
        </p:nvPicPr>
        <p:blipFill>
          <a:blip r:embed="rId2"/>
          <a:stretch>
            <a:fillRect/>
          </a:stretch>
        </p:blipFill>
        <p:spPr>
          <a:xfrm>
            <a:off x="1021174" y="1429809"/>
            <a:ext cx="2257778" cy="788341"/>
          </a:xfrm>
          <a:prstGeom prst="rect">
            <a:avLst/>
          </a:prstGeom>
        </p:spPr>
      </p:pic>
      <p:sp>
        <p:nvSpPr>
          <p:cNvPr id="10" name="TextBox 9">
            <a:extLst>
              <a:ext uri="{FF2B5EF4-FFF2-40B4-BE49-F238E27FC236}">
                <a16:creationId xmlns:a16="http://schemas.microsoft.com/office/drawing/2014/main" id="{91649310-10E0-6C85-D660-39C45832F3E4}"/>
              </a:ext>
            </a:extLst>
          </p:cNvPr>
          <p:cNvSpPr txBox="1"/>
          <p:nvPr/>
        </p:nvSpPr>
        <p:spPr>
          <a:xfrm>
            <a:off x="932510" y="2306931"/>
            <a:ext cx="5273791" cy="923330"/>
          </a:xfrm>
          <a:prstGeom prst="rect">
            <a:avLst/>
          </a:prstGeom>
        </p:spPr>
        <p:txBody>
          <a:bodyPr lIns="91440" tIns="45720" rIns="91440" bIns="45720" anchor="t"/>
          <a:lstStyle/>
          <a:p>
            <a:pPr defTabSz="914318">
              <a:spcBef>
                <a:spcPct val="0"/>
              </a:spcBef>
            </a:pPr>
            <a:r>
              <a:rPr lang="en-GB" dirty="0">
                <a:solidFill>
                  <a:srgbClr val="0F2235"/>
                </a:solidFill>
                <a:latin typeface="Arial"/>
                <a:cs typeface="Arial"/>
              </a:rPr>
              <a:t>Attribution-</a:t>
            </a:r>
            <a:r>
              <a:rPr lang="en-GB" dirty="0" err="1">
                <a:solidFill>
                  <a:srgbClr val="0F2235"/>
                </a:solidFill>
                <a:latin typeface="Arial"/>
                <a:cs typeface="Arial"/>
              </a:rPr>
              <a:t>NonCommercial</a:t>
            </a:r>
            <a:r>
              <a:rPr lang="en-GB" dirty="0">
                <a:solidFill>
                  <a:srgbClr val="0F2235"/>
                </a:solidFill>
                <a:latin typeface="Arial"/>
                <a:cs typeface="Arial"/>
              </a:rPr>
              <a:t>-</a:t>
            </a:r>
            <a:r>
              <a:rPr lang="en-GB" dirty="0" err="1">
                <a:solidFill>
                  <a:srgbClr val="0F2235"/>
                </a:solidFill>
                <a:latin typeface="Arial"/>
                <a:cs typeface="Arial"/>
              </a:rPr>
              <a:t>ShareAlike</a:t>
            </a:r>
            <a:r>
              <a:rPr lang="en-GB" dirty="0">
                <a:solidFill>
                  <a:srgbClr val="0F2235"/>
                </a:solidFill>
                <a:latin typeface="Arial"/>
                <a:cs typeface="Arial"/>
              </a:rPr>
              <a:t> </a:t>
            </a:r>
            <a:br>
              <a:rPr lang="en-GB" dirty="0">
                <a:latin typeface="Arial"/>
                <a:cs typeface="Arial"/>
              </a:rPr>
            </a:br>
            <a:r>
              <a:rPr lang="en-GB" dirty="0">
                <a:solidFill>
                  <a:srgbClr val="0F2235"/>
                </a:solidFill>
                <a:latin typeface="Arial"/>
                <a:cs typeface="Arial"/>
              </a:rPr>
              <a:t>CC-BY-NC-SA </a:t>
            </a:r>
          </a:p>
        </p:txBody>
      </p:sp>
    </p:spTree>
    <p:extLst>
      <p:ext uri="{BB962C8B-B14F-4D97-AF65-F5344CB8AC3E}">
        <p14:creationId xmlns:p14="http://schemas.microsoft.com/office/powerpoint/2010/main" val="34693017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FB3101D-55E5-CC48-9F09-7E4D551C0301}"/>
              </a:ext>
            </a:extLst>
          </p:cNvPr>
          <p:cNvSpPr txBox="1">
            <a:spLocks/>
          </p:cNvSpPr>
          <p:nvPr/>
        </p:nvSpPr>
        <p:spPr>
          <a:xfrm>
            <a:off x="922989" y="1603089"/>
            <a:ext cx="4845241" cy="641597"/>
          </a:xfrm>
          <a:prstGeom prst="rect">
            <a:avLst/>
          </a:prstGeom>
        </p:spPr>
        <p:txBody>
          <a:bodyPr/>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en-US" sz="6600">
                <a:solidFill>
                  <a:schemeClr val="bg1"/>
                </a:solidFill>
                <a:latin typeface="Arial" panose="020B0604020202020204" pitchFamily="34" charset="0"/>
                <a:cs typeface="Arial" panose="020B0604020202020204" pitchFamily="34" charset="0"/>
              </a:rPr>
              <a:t>Thank you!</a:t>
            </a:r>
          </a:p>
        </p:txBody>
      </p:sp>
      <p:sp>
        <p:nvSpPr>
          <p:cNvPr id="11" name="TextBox 5">
            <a:extLst>
              <a:ext uri="{FF2B5EF4-FFF2-40B4-BE49-F238E27FC236}">
                <a16:creationId xmlns:a16="http://schemas.microsoft.com/office/drawing/2014/main" id="{DADE1D70-8725-E241-BCF3-93D2C7272A78}"/>
              </a:ext>
            </a:extLst>
          </p:cNvPr>
          <p:cNvSpPr txBox="1"/>
          <p:nvPr/>
        </p:nvSpPr>
        <p:spPr>
          <a:xfrm>
            <a:off x="1456729" y="2835798"/>
            <a:ext cx="4115422" cy="369332"/>
          </a:xfrm>
          <a:prstGeom prst="rect">
            <a:avLst/>
          </a:prstGeom>
          <a:noFill/>
        </p:spPr>
        <p:txBody>
          <a:bodyPr wrap="none" lIns="0" tIns="45720" rIns="0" bIns="45720" rtlCol="0" anchor="t">
            <a:spAutoFit/>
          </a:bodyPr>
          <a:lstStyle/>
          <a:p>
            <a:r>
              <a:rPr lang="en-US">
                <a:solidFill>
                  <a:srgbClr val="5792CE"/>
                </a:solidFill>
                <a:latin typeface="Arial"/>
                <a:ea typeface="Open Sans"/>
                <a:cs typeface="Arial"/>
              </a:rPr>
              <a:t>Follow us! </a:t>
            </a:r>
            <a:r>
              <a:rPr lang="en-US">
                <a:solidFill>
                  <a:schemeClr val="bg1"/>
                </a:solidFill>
                <a:latin typeface="Arial"/>
                <a:ea typeface="Open Sans"/>
                <a:cs typeface="Arial"/>
              </a:rPr>
              <a:t>@gendersafe-eu.bsky.social</a:t>
            </a:r>
          </a:p>
        </p:txBody>
      </p:sp>
      <p:pic>
        <p:nvPicPr>
          <p:cNvPr id="2" name="Graphic 1">
            <a:extLst>
              <a:ext uri="{FF2B5EF4-FFF2-40B4-BE49-F238E27FC236}">
                <a16:creationId xmlns:a16="http://schemas.microsoft.com/office/drawing/2014/main" id="{13BBC0FD-10AB-568D-291B-E422965625D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3327" y="2831757"/>
            <a:ext cx="347667" cy="356288"/>
          </a:xfrm>
          <a:prstGeom prst="rect">
            <a:avLst/>
          </a:prstGeom>
        </p:spPr>
      </p:pic>
      <p:pic>
        <p:nvPicPr>
          <p:cNvPr id="4" name="Picture 3" descr="Linkedin Logo PNG Free Download 21460490 PNG">
            <a:extLst>
              <a:ext uri="{FF2B5EF4-FFF2-40B4-BE49-F238E27FC236}">
                <a16:creationId xmlns:a16="http://schemas.microsoft.com/office/drawing/2014/main" id="{EDDA0DDB-9174-C336-EE8A-8F3B21CC1B22}"/>
              </a:ext>
            </a:extLst>
          </p:cNvPr>
          <p:cNvPicPr>
            <a:picLocks noChangeAspect="1"/>
          </p:cNvPicPr>
          <p:nvPr/>
        </p:nvPicPr>
        <p:blipFill>
          <a:blip r:embed="rId3"/>
          <a:stretch>
            <a:fillRect/>
          </a:stretch>
        </p:blipFill>
        <p:spPr>
          <a:xfrm>
            <a:off x="774865" y="3284597"/>
            <a:ext cx="650054" cy="631240"/>
          </a:xfrm>
          <a:prstGeom prst="rect">
            <a:avLst/>
          </a:prstGeom>
        </p:spPr>
      </p:pic>
      <p:sp>
        <p:nvSpPr>
          <p:cNvPr id="3" name="TextBox 2">
            <a:extLst>
              <a:ext uri="{FF2B5EF4-FFF2-40B4-BE49-F238E27FC236}">
                <a16:creationId xmlns:a16="http://schemas.microsoft.com/office/drawing/2014/main" id="{9665C1A6-AA0D-4AB5-A4CE-4F3130503A66}"/>
              </a:ext>
            </a:extLst>
          </p:cNvPr>
          <p:cNvSpPr txBox="1"/>
          <p:nvPr/>
        </p:nvSpPr>
        <p:spPr>
          <a:xfrm>
            <a:off x="1424504" y="3415843"/>
            <a:ext cx="643259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latin typeface="Arial"/>
                <a:ea typeface="Open Sans"/>
                <a:cs typeface="Arial"/>
              </a:rPr>
              <a:t>Follow us on </a:t>
            </a:r>
            <a:r>
              <a:rPr lang="en-US">
                <a:solidFill>
                  <a:schemeClr val="bg1"/>
                </a:solidFill>
                <a:latin typeface="Arial"/>
                <a:ea typeface="Open Sans"/>
                <a:cs typeface="Arial"/>
                <a:hlinkClick r:id="rId4">
                  <a:extLst>
                    <a:ext uri="{A12FA001-AC4F-418D-AE19-62706E023703}">
                      <ahyp:hlinkClr xmlns:ahyp="http://schemas.microsoft.com/office/drawing/2018/hyperlinkcolor" val="tx"/>
                    </a:ext>
                  </a:extLst>
                </a:hlinkClick>
              </a:rPr>
              <a:t>LinkedIn</a:t>
            </a:r>
            <a:r>
              <a:rPr lang="en-US">
                <a:solidFill>
                  <a:schemeClr val="bg1"/>
                </a:solidFill>
                <a:latin typeface="Arial"/>
                <a:ea typeface="Open Sans"/>
                <a:cs typeface="Arial"/>
              </a:rPr>
              <a:t>!</a:t>
            </a:r>
            <a:r>
              <a:rPr lang="en-US"/>
              <a:t> </a:t>
            </a:r>
          </a:p>
        </p:txBody>
      </p:sp>
      <p:sp>
        <p:nvSpPr>
          <p:cNvPr id="5" name="TextBox 12">
            <a:extLst>
              <a:ext uri="{FF2B5EF4-FFF2-40B4-BE49-F238E27FC236}">
                <a16:creationId xmlns:a16="http://schemas.microsoft.com/office/drawing/2014/main" id="{7DF1B334-A98B-3F0C-5EAF-1683FA3D8DC7}"/>
              </a:ext>
            </a:extLst>
          </p:cNvPr>
          <p:cNvSpPr txBox="1"/>
          <p:nvPr/>
        </p:nvSpPr>
        <p:spPr>
          <a:xfrm>
            <a:off x="926041" y="4760536"/>
            <a:ext cx="7556500" cy="107721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1600" b="1" dirty="0">
                <a:solidFill>
                  <a:srgbClr val="5792CE"/>
                </a:solidFill>
                <a:latin typeface="Arial"/>
                <a:ea typeface="+mn-lt"/>
                <a:cs typeface="Arial"/>
              </a:rPr>
              <a:t>How to cite this document? </a:t>
            </a:r>
            <a:br>
              <a:rPr lang="en-US" sz="1600" dirty="0">
                <a:latin typeface="Arial"/>
                <a:cs typeface="Arial"/>
              </a:rPr>
            </a:br>
            <a:r>
              <a:rPr lang="en-US" sz="1600" dirty="0" err="1">
                <a:solidFill>
                  <a:schemeClr val="bg1"/>
                </a:solidFill>
                <a:latin typeface="Arial"/>
                <a:ea typeface="+mn-lt"/>
                <a:cs typeface="Arial"/>
              </a:rPr>
              <a:t>Polykarpou</a:t>
            </a:r>
            <a:r>
              <a:rPr lang="en-US" sz="1600" dirty="0">
                <a:solidFill>
                  <a:schemeClr val="bg1"/>
                </a:solidFill>
                <a:latin typeface="Arial"/>
                <a:ea typeface="+mn-lt"/>
                <a:cs typeface="Arial"/>
              </a:rPr>
              <a:t>, Panagiota; </a:t>
            </a:r>
            <a:r>
              <a:rPr lang="en-US" sz="1600" dirty="0" err="1">
                <a:solidFill>
                  <a:schemeClr val="bg1"/>
                </a:solidFill>
                <a:latin typeface="Arial"/>
                <a:ea typeface="+mn-lt"/>
                <a:cs typeface="Arial"/>
              </a:rPr>
              <a:t>Wuiame</a:t>
            </a:r>
            <a:r>
              <a:rPr lang="en-US" sz="1600" dirty="0">
                <a:solidFill>
                  <a:schemeClr val="bg1"/>
                </a:solidFill>
                <a:latin typeface="Arial"/>
                <a:ea typeface="+mn-lt"/>
                <a:cs typeface="Arial"/>
              </a:rPr>
              <a:t>, Nathalie; </a:t>
            </a:r>
            <a:r>
              <a:rPr lang="en-US" sz="1600" dirty="0" err="1">
                <a:solidFill>
                  <a:schemeClr val="bg1"/>
                </a:solidFill>
                <a:latin typeface="Arial"/>
                <a:ea typeface="+mn-lt"/>
                <a:cs typeface="Arial"/>
              </a:rPr>
              <a:t>Madesi</a:t>
            </a:r>
            <a:r>
              <a:rPr lang="en-US" sz="1600" dirty="0">
                <a:solidFill>
                  <a:schemeClr val="bg1"/>
                </a:solidFill>
                <a:latin typeface="Arial"/>
                <a:ea typeface="+mn-lt"/>
                <a:cs typeface="Arial"/>
              </a:rPr>
              <a:t>, Vasia. </a:t>
            </a:r>
            <a:r>
              <a:rPr lang="en-US" sz="1600" i="1" dirty="0">
                <a:solidFill>
                  <a:schemeClr val="bg1"/>
                </a:solidFill>
                <a:latin typeface="Arial"/>
                <a:ea typeface="+mn-lt"/>
                <a:cs typeface="Arial"/>
              </a:rPr>
              <a:t>Introductory training on gender-based violence in academia and the 7P framework </a:t>
            </a:r>
            <a:r>
              <a:rPr lang="en-US" sz="1600" dirty="0">
                <a:solidFill>
                  <a:schemeClr val="bg1"/>
                </a:solidFill>
                <a:latin typeface="Arial"/>
                <a:ea typeface="+mn-lt"/>
                <a:cs typeface="Arial"/>
              </a:rPr>
              <a:t>(Presentation in English). Antwerp: Yellow Window, 2024 </a:t>
            </a:r>
            <a:endParaRPr lang="en-US" dirty="0">
              <a:solidFill>
                <a:schemeClr val="bg1"/>
              </a:solidFill>
              <a:latin typeface="Arial"/>
              <a:cs typeface="Arial"/>
            </a:endParaRPr>
          </a:p>
        </p:txBody>
      </p:sp>
    </p:spTree>
    <p:extLst>
      <p:ext uri="{BB962C8B-B14F-4D97-AF65-F5344CB8AC3E}">
        <p14:creationId xmlns:p14="http://schemas.microsoft.com/office/powerpoint/2010/main" val="13308169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numéro de diapositive 2">
            <a:extLst>
              <a:ext uri="{FF2B5EF4-FFF2-40B4-BE49-F238E27FC236}">
                <a16:creationId xmlns:a16="http://schemas.microsoft.com/office/drawing/2014/main" id="{BED4745F-6CF0-7E54-4239-20C9C280BAF4}"/>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panose="020B0604020202020204" pitchFamily="34" charset="0"/>
                <a:cs typeface="Arial" panose="020B0604020202020204" pitchFamily="34" charset="0"/>
              </a:rPr>
              <a:pPr/>
              <a:t>7</a:t>
            </a:fld>
            <a:endParaRPr lang="fr-FR">
              <a:latin typeface="Arial" panose="020B0604020202020204" pitchFamily="34" charset="0"/>
              <a:cs typeface="Arial" panose="020B0604020202020204" pitchFamily="34" charset="0"/>
            </a:endParaRPr>
          </a:p>
        </p:txBody>
      </p:sp>
      <p:sp>
        <p:nvSpPr>
          <p:cNvPr id="10" name="Title 1">
            <a:extLst>
              <a:ext uri="{FF2B5EF4-FFF2-40B4-BE49-F238E27FC236}">
                <a16:creationId xmlns:a16="http://schemas.microsoft.com/office/drawing/2014/main" id="{D96D61C7-E6E8-63B0-861B-5BE999E51458}"/>
              </a:ext>
            </a:extLst>
          </p:cNvPr>
          <p:cNvSpPr>
            <a:spLocks noGrp="1"/>
          </p:cNvSpPr>
          <p:nvPr/>
        </p:nvSpPr>
        <p:spPr>
          <a:xfrm>
            <a:off x="1142172" y="72988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nSpc>
                <a:spcPct val="150000"/>
              </a:lnSpc>
            </a:pPr>
            <a:r>
              <a:rPr lang="fr-FR" b="1" err="1">
                <a:latin typeface="Arial" panose="020B0604020202020204" pitchFamily="34" charset="0"/>
                <a:ea typeface="Open Sans"/>
                <a:cs typeface="Arial" panose="020B0604020202020204" pitchFamily="34" charset="0"/>
              </a:rPr>
              <a:t>Exercise</a:t>
            </a:r>
            <a:r>
              <a:rPr lang="fr-FR" b="1">
                <a:latin typeface="Arial" panose="020B0604020202020204" pitchFamily="34" charset="0"/>
                <a:ea typeface="Open Sans"/>
                <a:cs typeface="Arial" panose="020B0604020202020204" pitchFamily="34" charset="0"/>
              </a:rPr>
              <a:t> 1: Case Story </a:t>
            </a:r>
          </a:p>
        </p:txBody>
      </p:sp>
      <p:sp>
        <p:nvSpPr>
          <p:cNvPr id="11" name="Title 1">
            <a:extLst>
              <a:ext uri="{FF2B5EF4-FFF2-40B4-BE49-F238E27FC236}">
                <a16:creationId xmlns:a16="http://schemas.microsoft.com/office/drawing/2014/main" id="{D600B80A-9C00-0AD6-E370-D1A5A5EFB393}"/>
              </a:ext>
            </a:extLst>
          </p:cNvPr>
          <p:cNvSpPr txBox="1">
            <a:spLocks/>
          </p:cNvSpPr>
          <p:nvPr/>
        </p:nvSpPr>
        <p:spPr>
          <a:xfrm>
            <a:off x="492918" y="1817182"/>
            <a:ext cx="8229601" cy="778381"/>
          </a:xfrm>
          <a:prstGeom prst="rect">
            <a:avLst/>
          </a:prstGeom>
          <a:effectLst/>
        </p:spPr>
        <p:txBody>
          <a:bodyPr vert="horz" lIns="0" tIns="192024" rIns="0" bIns="0" rtlCol="0" anchor="t" anchorCtr="0">
            <a:no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800" b="1" dirty="0">
                <a:solidFill>
                  <a:srgbClr val="964091"/>
                </a:solidFill>
                <a:latin typeface="Arial" panose="020B0604020202020204" pitchFamily="34" charset="0"/>
                <a:cs typeface="Arial" panose="020B0604020202020204" pitchFamily="34" charset="0"/>
              </a:rPr>
              <a:t>What went wrong in this case story? </a:t>
            </a:r>
            <a:br>
              <a:rPr lang="en-US" sz="2800" b="1" dirty="0">
                <a:latin typeface="Arial" panose="020B0604020202020204" pitchFamily="34" charset="0"/>
                <a:cs typeface="Arial" panose="020B0604020202020204" pitchFamily="34" charset="0"/>
              </a:rPr>
            </a:br>
            <a:br>
              <a:rPr lang="en-US" sz="2800" b="1" dirty="0">
                <a:latin typeface="Arial" panose="020B0604020202020204" pitchFamily="34" charset="0"/>
                <a:cs typeface="Arial" panose="020B0604020202020204" pitchFamily="34" charset="0"/>
              </a:rPr>
            </a:br>
            <a:r>
              <a:rPr lang="en-US" sz="2800" b="1" dirty="0">
                <a:solidFill>
                  <a:srgbClr val="964091"/>
                </a:solidFill>
                <a:latin typeface="Arial" panose="020B0604020202020204" pitchFamily="34" charset="0"/>
                <a:cs typeface="Arial" panose="020B0604020202020204" pitchFamily="34" charset="0"/>
              </a:rPr>
              <a:t>What gaps have you identified?</a:t>
            </a:r>
            <a:endParaRPr lang="en-US" sz="2800" b="1" dirty="0">
              <a:latin typeface="Arial" panose="020B0604020202020204" pitchFamily="34" charset="0"/>
              <a:ea typeface="Open Sans"/>
              <a:cs typeface="Arial" panose="020B0604020202020204" pitchFamily="34" charset="0"/>
            </a:endParaRPr>
          </a:p>
        </p:txBody>
      </p:sp>
      <p:pic>
        <p:nvPicPr>
          <p:cNvPr id="12" name="Picture 11" descr="A screenshot of a computer&#10;&#10;Description automatically generated">
            <a:extLst>
              <a:ext uri="{FF2B5EF4-FFF2-40B4-BE49-F238E27FC236}">
                <a16:creationId xmlns:a16="http://schemas.microsoft.com/office/drawing/2014/main" id="{CF6E8E4A-98A9-04A7-5639-9B10FD1CCEDB}"/>
              </a:ext>
            </a:extLst>
          </p:cNvPr>
          <p:cNvPicPr>
            <a:picLocks noChangeAspect="1"/>
          </p:cNvPicPr>
          <p:nvPr/>
        </p:nvPicPr>
        <p:blipFill>
          <a:blip r:embed="rId3"/>
          <a:stretch>
            <a:fillRect/>
          </a:stretch>
        </p:blipFill>
        <p:spPr>
          <a:xfrm>
            <a:off x="7134225" y="252413"/>
            <a:ext cx="4638675" cy="6162675"/>
          </a:xfrm>
          <a:prstGeom prst="rect">
            <a:avLst/>
          </a:prstGeom>
        </p:spPr>
      </p:pic>
    </p:spTree>
    <p:extLst>
      <p:ext uri="{BB962C8B-B14F-4D97-AF65-F5344CB8AC3E}">
        <p14:creationId xmlns:p14="http://schemas.microsoft.com/office/powerpoint/2010/main" val="41256580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7D25848-1567-205A-4155-F6D97A709F4B}"/>
              </a:ext>
            </a:extLst>
          </p:cNvPr>
          <p:cNvSpPr>
            <a:spLocks noGrp="1"/>
          </p:cNvSpPr>
          <p:nvPr>
            <p:ph type="title"/>
          </p:nvPr>
        </p:nvSpPr>
        <p:spPr>
          <a:xfrm>
            <a:off x="633414" y="910491"/>
            <a:ext cx="3758364" cy="1861285"/>
          </a:xfrm>
        </p:spPr>
        <p:txBody>
          <a:bodyPr/>
          <a:lstStyle/>
          <a:p>
            <a:r>
              <a:rPr lang="en-US"/>
              <a:t>Definition of Gender-Based Violence</a:t>
            </a:r>
          </a:p>
        </p:txBody>
      </p:sp>
      <p:sp>
        <p:nvSpPr>
          <p:cNvPr id="8" name="TextBox 7">
            <a:extLst>
              <a:ext uri="{FF2B5EF4-FFF2-40B4-BE49-F238E27FC236}">
                <a16:creationId xmlns:a16="http://schemas.microsoft.com/office/drawing/2014/main" id="{1D838718-1526-6F4B-9C31-A14C9ED6875E}"/>
              </a:ext>
            </a:extLst>
          </p:cNvPr>
          <p:cNvSpPr txBox="1"/>
          <p:nvPr/>
        </p:nvSpPr>
        <p:spPr>
          <a:xfrm>
            <a:off x="5979710" y="309652"/>
            <a:ext cx="5334000" cy="6238696"/>
          </a:xfrm>
          <a:prstGeom prst="rect">
            <a:avLst/>
          </a:prstGeom>
          <a:noFill/>
        </p:spPr>
        <p:txBody>
          <a:bodyPr wrap="square" lIns="0" tIns="45720" rIns="0" bIns="45720" rtlCol="0" anchor="t">
            <a:spAutoFit/>
          </a:bodyPr>
          <a:lstStyle/>
          <a:p>
            <a:pPr>
              <a:lnSpc>
                <a:spcPct val="150000"/>
              </a:lnSpc>
            </a:pPr>
            <a:r>
              <a:rPr lang="en-US" sz="2000" dirty="0">
                <a:solidFill>
                  <a:srgbClr val="000000"/>
                </a:solidFill>
                <a:latin typeface="Arial" panose="020B0604020202020204" pitchFamily="34" charset="0"/>
                <a:ea typeface="Open Sans"/>
                <a:cs typeface="Arial" panose="020B0604020202020204" pitchFamily="34" charset="0"/>
              </a:rPr>
              <a:t>Gender-based violence can be </a:t>
            </a:r>
            <a:r>
              <a:rPr lang="en-US" sz="2000" b="1" dirty="0">
                <a:solidFill>
                  <a:srgbClr val="000000"/>
                </a:solidFill>
                <a:latin typeface="Arial" panose="020B0604020202020204" pitchFamily="34" charset="0"/>
                <a:ea typeface="Open Sans"/>
                <a:cs typeface="Arial" panose="020B0604020202020204" pitchFamily="34" charset="0"/>
              </a:rPr>
              <a:t>sexual</a:t>
            </a:r>
            <a:r>
              <a:rPr lang="en-US" sz="2000" dirty="0">
                <a:solidFill>
                  <a:srgbClr val="000000"/>
                </a:solidFill>
                <a:latin typeface="Arial" panose="020B0604020202020204" pitchFamily="34" charset="0"/>
                <a:ea typeface="Open Sans"/>
                <a:cs typeface="Arial" panose="020B0604020202020204" pitchFamily="34" charset="0"/>
              </a:rPr>
              <a:t>, </a:t>
            </a:r>
            <a:r>
              <a:rPr lang="en-US" sz="2000" b="1" dirty="0">
                <a:solidFill>
                  <a:srgbClr val="000000"/>
                </a:solidFill>
                <a:latin typeface="Arial" panose="020B0604020202020204" pitchFamily="34" charset="0"/>
                <a:ea typeface="Open Sans"/>
                <a:cs typeface="Arial" panose="020B0604020202020204" pitchFamily="34" charset="0"/>
              </a:rPr>
              <a:t>physical</a:t>
            </a:r>
            <a:r>
              <a:rPr lang="en-US" sz="2000" dirty="0">
                <a:solidFill>
                  <a:srgbClr val="000000"/>
                </a:solidFill>
                <a:latin typeface="Arial" panose="020B0604020202020204" pitchFamily="34" charset="0"/>
                <a:ea typeface="Open Sans"/>
                <a:cs typeface="Arial" panose="020B0604020202020204" pitchFamily="34" charset="0"/>
              </a:rPr>
              <a:t>, </a:t>
            </a:r>
            <a:r>
              <a:rPr lang="en-US" sz="2000" b="1" dirty="0">
                <a:solidFill>
                  <a:srgbClr val="000000"/>
                </a:solidFill>
                <a:latin typeface="Arial" panose="020B0604020202020204" pitchFamily="34" charset="0"/>
                <a:ea typeface="Open Sans"/>
                <a:cs typeface="Arial" panose="020B0604020202020204" pitchFamily="34" charset="0"/>
              </a:rPr>
              <a:t>verbal</a:t>
            </a:r>
            <a:r>
              <a:rPr lang="en-US" sz="2000" dirty="0">
                <a:solidFill>
                  <a:srgbClr val="000000"/>
                </a:solidFill>
                <a:latin typeface="Arial" panose="020B0604020202020204" pitchFamily="34" charset="0"/>
                <a:ea typeface="Open Sans"/>
                <a:cs typeface="Arial" panose="020B0604020202020204" pitchFamily="34" charset="0"/>
              </a:rPr>
              <a:t>, </a:t>
            </a:r>
            <a:r>
              <a:rPr lang="en-US" sz="2000" b="1" dirty="0">
                <a:solidFill>
                  <a:srgbClr val="000000"/>
                </a:solidFill>
                <a:latin typeface="Arial" panose="020B0604020202020204" pitchFamily="34" charset="0"/>
                <a:ea typeface="Open Sans"/>
                <a:cs typeface="Arial" panose="020B0604020202020204" pitchFamily="34" charset="0"/>
              </a:rPr>
              <a:t>psychological </a:t>
            </a:r>
            <a:r>
              <a:rPr lang="en-US" sz="2000" dirty="0">
                <a:solidFill>
                  <a:srgbClr val="000000"/>
                </a:solidFill>
                <a:latin typeface="Arial" panose="020B0604020202020204" pitchFamily="34" charset="0"/>
                <a:ea typeface="Open Sans"/>
                <a:cs typeface="Arial" panose="020B0604020202020204" pitchFamily="34" charset="0"/>
              </a:rPr>
              <a:t>(emotional), or </a:t>
            </a:r>
            <a:r>
              <a:rPr lang="en-US" sz="2000" b="1" dirty="0">
                <a:solidFill>
                  <a:srgbClr val="000000"/>
                </a:solidFill>
                <a:latin typeface="Arial" panose="020B0604020202020204" pitchFamily="34" charset="0"/>
                <a:ea typeface="Open Sans"/>
                <a:cs typeface="Arial" panose="020B0604020202020204" pitchFamily="34" charset="0"/>
              </a:rPr>
              <a:t>socio-economic </a:t>
            </a:r>
            <a:r>
              <a:rPr lang="en-US" sz="2000" dirty="0">
                <a:solidFill>
                  <a:srgbClr val="000000"/>
                </a:solidFill>
                <a:latin typeface="Arial" panose="020B0604020202020204" pitchFamily="34" charset="0"/>
                <a:ea typeface="Open Sans"/>
                <a:cs typeface="Arial" panose="020B0604020202020204" pitchFamily="34" charset="0"/>
              </a:rPr>
              <a:t>and it can take many forms. From </a:t>
            </a:r>
            <a:r>
              <a:rPr lang="en-US" sz="2000" b="1" dirty="0">
                <a:solidFill>
                  <a:srgbClr val="000000"/>
                </a:solidFill>
                <a:latin typeface="Arial" panose="020B0604020202020204" pitchFamily="34" charset="0"/>
                <a:ea typeface="Open Sans"/>
                <a:cs typeface="Arial" panose="020B0604020202020204" pitchFamily="34" charset="0"/>
              </a:rPr>
              <a:t>verbal violence </a:t>
            </a:r>
            <a:r>
              <a:rPr lang="en-US" sz="2000" dirty="0">
                <a:solidFill>
                  <a:srgbClr val="000000"/>
                </a:solidFill>
                <a:latin typeface="Arial" panose="020B0604020202020204" pitchFamily="34" charset="0"/>
                <a:ea typeface="Open Sans"/>
                <a:cs typeface="Arial" panose="020B0604020202020204" pitchFamily="34" charset="0"/>
              </a:rPr>
              <a:t>and </a:t>
            </a:r>
            <a:r>
              <a:rPr lang="en-US" sz="2000" b="1" dirty="0">
                <a:solidFill>
                  <a:srgbClr val="000000"/>
                </a:solidFill>
                <a:latin typeface="Arial" panose="020B0604020202020204" pitchFamily="34" charset="0"/>
                <a:ea typeface="Open Sans"/>
                <a:cs typeface="Arial" panose="020B0604020202020204" pitchFamily="34" charset="0"/>
              </a:rPr>
              <a:t>hate speech on the Internet</a:t>
            </a:r>
            <a:r>
              <a:rPr lang="en-US" sz="2000" dirty="0">
                <a:solidFill>
                  <a:srgbClr val="000000"/>
                </a:solidFill>
                <a:latin typeface="Arial" panose="020B0604020202020204" pitchFamily="34" charset="0"/>
                <a:ea typeface="Open Sans"/>
                <a:cs typeface="Arial" panose="020B0604020202020204" pitchFamily="34" charset="0"/>
              </a:rPr>
              <a:t>, to </a:t>
            </a:r>
            <a:r>
              <a:rPr lang="en-US" sz="2000" b="1" dirty="0">
                <a:solidFill>
                  <a:srgbClr val="000000"/>
                </a:solidFill>
                <a:latin typeface="Arial" panose="020B0604020202020204" pitchFamily="34" charset="0"/>
                <a:ea typeface="Open Sans"/>
                <a:cs typeface="Arial" panose="020B0604020202020204" pitchFamily="34" charset="0"/>
              </a:rPr>
              <a:t>rape or murder</a:t>
            </a:r>
            <a:r>
              <a:rPr lang="en-US" sz="2000" dirty="0">
                <a:solidFill>
                  <a:srgbClr val="000000"/>
                </a:solidFill>
                <a:latin typeface="Arial" panose="020B0604020202020204" pitchFamily="34" charset="0"/>
                <a:ea typeface="Open Sans"/>
                <a:cs typeface="Arial" panose="020B0604020202020204" pitchFamily="34" charset="0"/>
              </a:rPr>
              <a:t>.</a:t>
            </a:r>
            <a:br>
              <a:rPr lang="en-US" sz="2000" dirty="0">
                <a:latin typeface="Arial" panose="020B0604020202020204" pitchFamily="34" charset="0"/>
                <a:ea typeface="Open Sans" charset="0"/>
                <a:cs typeface="Arial" panose="020B0604020202020204" pitchFamily="34" charset="0"/>
              </a:rPr>
            </a:br>
            <a:br>
              <a:rPr lang="en-US" sz="2000" dirty="0">
                <a:latin typeface="Arial" panose="020B0604020202020204" pitchFamily="34" charset="0"/>
                <a:ea typeface="Open Sans" charset="0"/>
                <a:cs typeface="Arial" panose="020B0604020202020204" pitchFamily="34" charset="0"/>
              </a:rPr>
            </a:br>
            <a:r>
              <a:rPr lang="en-US" sz="2000" dirty="0">
                <a:solidFill>
                  <a:srgbClr val="000000"/>
                </a:solidFill>
                <a:latin typeface="Arial" panose="020B0604020202020204" pitchFamily="34" charset="0"/>
                <a:ea typeface="Open Sans"/>
                <a:cs typeface="Arial" panose="020B0604020202020204" pitchFamily="34" charset="0"/>
              </a:rPr>
              <a:t>It can be perpetrated by anyone: a </a:t>
            </a:r>
            <a:r>
              <a:rPr lang="en-US" sz="2000" b="1" dirty="0">
                <a:solidFill>
                  <a:srgbClr val="000000"/>
                </a:solidFill>
                <a:latin typeface="Arial" panose="020B0604020202020204" pitchFamily="34" charset="0"/>
                <a:ea typeface="Open Sans"/>
                <a:cs typeface="Arial" panose="020B0604020202020204" pitchFamily="34" charset="0"/>
              </a:rPr>
              <a:t>current or former spouse/partner</a:t>
            </a:r>
            <a:r>
              <a:rPr lang="en-US" sz="2000" dirty="0">
                <a:solidFill>
                  <a:srgbClr val="000000"/>
                </a:solidFill>
                <a:latin typeface="Arial" panose="020B0604020202020204" pitchFamily="34" charset="0"/>
                <a:ea typeface="Open Sans"/>
                <a:cs typeface="Arial" panose="020B0604020202020204" pitchFamily="34" charset="0"/>
              </a:rPr>
              <a:t>, a </a:t>
            </a:r>
            <a:r>
              <a:rPr lang="en-US" sz="2000" b="1" dirty="0">
                <a:solidFill>
                  <a:srgbClr val="000000"/>
                </a:solidFill>
                <a:latin typeface="Arial" panose="020B0604020202020204" pitchFamily="34" charset="0"/>
                <a:ea typeface="Open Sans"/>
                <a:cs typeface="Arial" panose="020B0604020202020204" pitchFamily="34" charset="0"/>
              </a:rPr>
              <a:t>family member</a:t>
            </a:r>
            <a:r>
              <a:rPr lang="en-US" sz="2000" dirty="0">
                <a:solidFill>
                  <a:srgbClr val="000000"/>
                </a:solidFill>
                <a:latin typeface="Arial" panose="020B0604020202020204" pitchFamily="34" charset="0"/>
                <a:ea typeface="Open Sans"/>
                <a:cs typeface="Arial" panose="020B0604020202020204" pitchFamily="34" charset="0"/>
              </a:rPr>
              <a:t>, a </a:t>
            </a:r>
            <a:r>
              <a:rPr lang="en-US" sz="2000" b="1" dirty="0">
                <a:solidFill>
                  <a:srgbClr val="000000"/>
                </a:solidFill>
                <a:latin typeface="Arial" panose="020B0604020202020204" pitchFamily="34" charset="0"/>
                <a:ea typeface="Open Sans"/>
                <a:cs typeface="Arial" panose="020B0604020202020204" pitchFamily="34" charset="0"/>
              </a:rPr>
              <a:t>colleague from work</a:t>
            </a:r>
            <a:r>
              <a:rPr lang="en-US" sz="2000" dirty="0">
                <a:solidFill>
                  <a:srgbClr val="000000"/>
                </a:solidFill>
                <a:latin typeface="Arial" panose="020B0604020202020204" pitchFamily="34" charset="0"/>
                <a:ea typeface="Open Sans"/>
                <a:cs typeface="Arial" panose="020B0604020202020204" pitchFamily="34" charset="0"/>
              </a:rPr>
              <a:t>, </a:t>
            </a:r>
            <a:r>
              <a:rPr lang="en-US" sz="2000" b="1" dirty="0">
                <a:solidFill>
                  <a:srgbClr val="000000"/>
                </a:solidFill>
                <a:latin typeface="Arial" panose="020B0604020202020204" pitchFamily="34" charset="0"/>
                <a:ea typeface="Open Sans"/>
                <a:cs typeface="Arial" panose="020B0604020202020204" pitchFamily="34" charset="0"/>
              </a:rPr>
              <a:t>schoolmates</a:t>
            </a:r>
            <a:r>
              <a:rPr lang="en-US" sz="2000" dirty="0">
                <a:solidFill>
                  <a:srgbClr val="000000"/>
                </a:solidFill>
                <a:latin typeface="Arial" panose="020B0604020202020204" pitchFamily="34" charset="0"/>
                <a:ea typeface="Open Sans"/>
                <a:cs typeface="Arial" panose="020B0604020202020204" pitchFamily="34" charset="0"/>
              </a:rPr>
              <a:t>, </a:t>
            </a:r>
            <a:r>
              <a:rPr lang="en-US" sz="2000" b="1" dirty="0">
                <a:solidFill>
                  <a:srgbClr val="000000"/>
                </a:solidFill>
                <a:latin typeface="Arial" panose="020B0604020202020204" pitchFamily="34" charset="0"/>
                <a:ea typeface="Open Sans"/>
                <a:cs typeface="Arial" panose="020B0604020202020204" pitchFamily="34" charset="0"/>
              </a:rPr>
              <a:t>friends</a:t>
            </a:r>
            <a:r>
              <a:rPr lang="en-US" sz="2000" dirty="0">
                <a:solidFill>
                  <a:srgbClr val="000000"/>
                </a:solidFill>
                <a:latin typeface="Arial" panose="020B0604020202020204" pitchFamily="34" charset="0"/>
                <a:ea typeface="Open Sans"/>
                <a:cs typeface="Arial" panose="020B0604020202020204" pitchFamily="34" charset="0"/>
              </a:rPr>
              <a:t>, </a:t>
            </a:r>
            <a:r>
              <a:rPr lang="en-US" sz="2000" b="1" dirty="0">
                <a:solidFill>
                  <a:srgbClr val="000000"/>
                </a:solidFill>
                <a:latin typeface="Arial" panose="020B0604020202020204" pitchFamily="34" charset="0"/>
                <a:ea typeface="Open Sans"/>
                <a:cs typeface="Arial" panose="020B0604020202020204" pitchFamily="34" charset="0"/>
              </a:rPr>
              <a:t>an unknown person</a:t>
            </a:r>
            <a:r>
              <a:rPr lang="en-US" sz="2000" dirty="0">
                <a:solidFill>
                  <a:srgbClr val="000000"/>
                </a:solidFill>
                <a:latin typeface="Arial" panose="020B0604020202020204" pitchFamily="34" charset="0"/>
                <a:ea typeface="Open Sans"/>
                <a:cs typeface="Arial" panose="020B0604020202020204" pitchFamily="34" charset="0"/>
              </a:rPr>
              <a:t>, or </a:t>
            </a:r>
            <a:r>
              <a:rPr lang="en-US" sz="2000" b="1" dirty="0">
                <a:solidFill>
                  <a:srgbClr val="000000"/>
                </a:solidFill>
                <a:latin typeface="Arial" panose="020B0604020202020204" pitchFamily="34" charset="0"/>
                <a:ea typeface="Open Sans"/>
                <a:cs typeface="Arial" panose="020B0604020202020204" pitchFamily="34" charset="0"/>
              </a:rPr>
              <a:t>people who act on behalf of cultural, religious, state, or intra-state institutions</a:t>
            </a:r>
            <a:r>
              <a:rPr lang="en-US" sz="2000" dirty="0">
                <a:solidFill>
                  <a:srgbClr val="000000"/>
                </a:solidFill>
                <a:latin typeface="Arial" panose="020B0604020202020204" pitchFamily="34" charset="0"/>
                <a:ea typeface="Open Sans"/>
                <a:cs typeface="Arial" panose="020B0604020202020204" pitchFamily="34" charset="0"/>
              </a:rPr>
              <a:t>. </a:t>
            </a:r>
            <a:endParaRPr lang="en-US" sz="2000" dirty="0">
              <a:solidFill>
                <a:srgbClr val="000000"/>
              </a:solidFill>
              <a:latin typeface="Arial" panose="020B0604020202020204" pitchFamily="34" charset="0"/>
              <a:ea typeface="Open Sans" charset="0"/>
              <a:cs typeface="Arial" panose="020B0604020202020204" pitchFamily="34" charset="0"/>
            </a:endParaRPr>
          </a:p>
          <a:p>
            <a:pPr>
              <a:lnSpc>
                <a:spcPct val="150000"/>
              </a:lnSpc>
            </a:pPr>
            <a:br>
              <a:rPr lang="en-US" sz="1400" i="1" dirty="0">
                <a:latin typeface="Arial" panose="020B0604020202020204" pitchFamily="34" charset="0"/>
                <a:ea typeface="Open Sans" charset="0"/>
                <a:cs typeface="Arial" panose="020B0604020202020204" pitchFamily="34" charset="0"/>
              </a:rPr>
            </a:br>
            <a:r>
              <a:rPr lang="en-US" sz="1400" i="1" dirty="0">
                <a:solidFill>
                  <a:srgbClr val="000000"/>
                </a:solidFill>
                <a:latin typeface="Arial" panose="020B0604020202020204" pitchFamily="34" charset="0"/>
                <a:ea typeface="Open Sans"/>
                <a:cs typeface="Arial" panose="020B0604020202020204" pitchFamily="34" charset="0"/>
              </a:rPr>
              <a:t>Source: </a:t>
            </a:r>
            <a:r>
              <a:rPr lang="en-US" sz="1400" i="1" dirty="0">
                <a:solidFill>
                  <a:srgbClr val="000000"/>
                </a:solidFill>
                <a:latin typeface="Arial" panose="020B0604020202020204" pitchFamily="34" charset="0"/>
                <a:ea typeface="Open Sans"/>
                <a:cs typeface="Arial" panose="020B0604020202020204" pitchFamily="34" charset="0"/>
                <a:hlinkClick r:id="rId3"/>
              </a:rPr>
              <a:t>Council of Europe</a:t>
            </a:r>
            <a:endParaRPr lang="en-US" sz="1200" i="1" dirty="0">
              <a:solidFill>
                <a:srgbClr val="000000"/>
              </a:solidFill>
              <a:latin typeface="Arial" panose="020B0604020202020204" pitchFamily="34" charset="0"/>
              <a:ea typeface="Open Sans"/>
              <a:cs typeface="Arial" panose="020B0604020202020204" pitchFamily="34" charset="0"/>
            </a:endParaRPr>
          </a:p>
        </p:txBody>
      </p:sp>
      <p:sp>
        <p:nvSpPr>
          <p:cNvPr id="9" name="TextBox 7">
            <a:extLst>
              <a:ext uri="{FF2B5EF4-FFF2-40B4-BE49-F238E27FC236}">
                <a16:creationId xmlns:a16="http://schemas.microsoft.com/office/drawing/2014/main" id="{4B5AAD33-FC38-59DE-5494-25AA7D02DEB1}"/>
              </a:ext>
            </a:extLst>
          </p:cNvPr>
          <p:cNvSpPr txBox="1"/>
          <p:nvPr/>
        </p:nvSpPr>
        <p:spPr>
          <a:xfrm>
            <a:off x="633414" y="2321112"/>
            <a:ext cx="4005498" cy="2851486"/>
          </a:xfrm>
          <a:prstGeom prst="rect">
            <a:avLst/>
          </a:prstGeom>
          <a:noFill/>
        </p:spPr>
        <p:txBody>
          <a:bodyPr wrap="square" lIns="0" tIns="45720" rIns="0" bIns="45720" rtlCol="0" anchor="t">
            <a:spAutoFit/>
          </a:bodyPr>
          <a:lstStyle/>
          <a:p>
            <a:pPr>
              <a:lnSpc>
                <a:spcPct val="130000"/>
              </a:lnSpc>
            </a:pPr>
            <a:r>
              <a:rPr lang="en-US" sz="2000" b="1" dirty="0">
                <a:solidFill>
                  <a:schemeClr val="tx1">
                    <a:alpha val="70000"/>
                  </a:schemeClr>
                </a:solidFill>
                <a:latin typeface="Arial" panose="020B0604020202020204" pitchFamily="34" charset="0"/>
                <a:cs typeface="Arial" panose="020B0604020202020204" pitchFamily="34" charset="0"/>
              </a:rPr>
              <a:t>Gender-based violence refers to any type of harm that is perpetrated against a person or group of people because of their factual or perceived sex, gender, sexual orientation and/or gender identity.</a:t>
            </a:r>
          </a:p>
        </p:txBody>
      </p:sp>
    </p:spTree>
    <p:extLst>
      <p:ext uri="{BB962C8B-B14F-4D97-AF65-F5344CB8AC3E}">
        <p14:creationId xmlns:p14="http://schemas.microsoft.com/office/powerpoint/2010/main" val="19142608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9557E7D-D0B1-5CC1-8842-76D9EE7ECA2F}"/>
              </a:ext>
            </a:extLst>
          </p:cNvPr>
          <p:cNvSpPr/>
          <p:nvPr/>
        </p:nvSpPr>
        <p:spPr>
          <a:xfrm>
            <a:off x="5254718" y="0"/>
            <a:ext cx="6937282"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Arial" panose="020B0604020202020204" pitchFamily="34" charset="0"/>
              <a:cs typeface="Arial" panose="020B0604020202020204" pitchFamily="34" charset="0"/>
            </a:endParaRPr>
          </a:p>
        </p:txBody>
      </p:sp>
      <p:sp>
        <p:nvSpPr>
          <p:cNvPr id="8" name="Title 1">
            <a:extLst>
              <a:ext uri="{FF2B5EF4-FFF2-40B4-BE49-F238E27FC236}">
                <a16:creationId xmlns:a16="http://schemas.microsoft.com/office/drawing/2014/main" id="{CD225D96-FC9A-50F6-767B-063B2418966E}"/>
              </a:ext>
            </a:extLst>
          </p:cNvPr>
          <p:cNvSpPr txBox="1">
            <a:spLocks/>
          </p:cNvSpPr>
          <p:nvPr/>
        </p:nvSpPr>
        <p:spPr>
          <a:xfrm>
            <a:off x="574047" y="875753"/>
            <a:ext cx="4538622" cy="542183"/>
          </a:xfrm>
          <a:prstGeom prst="rect">
            <a:avLst/>
          </a:prstGeom>
          <a:effectLst/>
        </p:spPr>
        <p:txBody>
          <a:bodyPr vert="horz" lIns="0" tIns="192024" rIns="0" bIns="0" rtlCol="0" anchor="t" anchorCtr="0">
            <a:normAutofit fontScale="82500" lnSpcReduction="20000"/>
          </a:bodyPr>
          <a:lstStyle>
            <a:lvl1pPr algn="l" defTabSz="914318" rtl="0" eaLnBrk="1" latinLnBrk="0" hangingPunct="1">
              <a:lnSpc>
                <a:spcPct val="90000"/>
              </a:lnSpc>
              <a:spcBef>
                <a:spcPct val="0"/>
              </a:spcBef>
              <a:buNone/>
              <a:defRPr sz="32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pPr>
              <a:lnSpc>
                <a:spcPct val="100000"/>
              </a:lnSpc>
            </a:pPr>
            <a:endParaRPr lang="en-US" dirty="0"/>
          </a:p>
        </p:txBody>
      </p:sp>
      <p:sp>
        <p:nvSpPr>
          <p:cNvPr id="9" name="TextBox 8">
            <a:extLst>
              <a:ext uri="{FF2B5EF4-FFF2-40B4-BE49-F238E27FC236}">
                <a16:creationId xmlns:a16="http://schemas.microsoft.com/office/drawing/2014/main" id="{C191F190-B178-37C8-2970-3FD6586A6C11}"/>
              </a:ext>
            </a:extLst>
          </p:cNvPr>
          <p:cNvSpPr txBox="1"/>
          <p:nvPr/>
        </p:nvSpPr>
        <p:spPr>
          <a:xfrm>
            <a:off x="5668675" y="1383889"/>
            <a:ext cx="6269789" cy="4467057"/>
          </a:xfrm>
          <a:prstGeom prst="rect">
            <a:avLst/>
          </a:prstGeom>
          <a:noFill/>
        </p:spPr>
        <p:txBody>
          <a:bodyPr wrap="square" lIns="0" tIns="45720" rIns="0" bIns="45720" rtlCol="0" anchor="t">
            <a:spAutoFit/>
          </a:bodyPr>
          <a:lstStyle/>
          <a:p>
            <a:pPr marL="342900" indent="-342900">
              <a:lnSpc>
                <a:spcPct val="150000"/>
              </a:lnSpc>
              <a:buFont typeface="Wingdings" panose="05000000000000000000" pitchFamily="2" charset="2"/>
              <a:buChar char="q"/>
            </a:pPr>
            <a:r>
              <a:rPr lang="en-US" sz="2400">
                <a:solidFill>
                  <a:schemeClr val="bg1"/>
                </a:solidFill>
                <a:latin typeface="Arial" panose="020B0604020202020204" pitchFamily="34" charset="0"/>
                <a:ea typeface="Open Sans"/>
                <a:cs typeface="Arial" panose="020B0604020202020204" pitchFamily="34" charset="0"/>
              </a:rPr>
              <a:t>Physical Violence</a:t>
            </a:r>
          </a:p>
          <a:p>
            <a:pPr marL="342900" indent="-342900">
              <a:lnSpc>
                <a:spcPct val="150000"/>
              </a:lnSpc>
              <a:buFont typeface="Wingdings" panose="05000000000000000000" pitchFamily="2" charset="2"/>
              <a:buChar char="q"/>
            </a:pPr>
            <a:r>
              <a:rPr lang="en-US" sz="2400">
                <a:solidFill>
                  <a:schemeClr val="bg1"/>
                </a:solidFill>
                <a:latin typeface="Arial" panose="020B0604020202020204" pitchFamily="34" charset="0"/>
                <a:ea typeface="Open Sans"/>
                <a:cs typeface="Arial" panose="020B0604020202020204" pitchFamily="34" charset="0"/>
              </a:rPr>
              <a:t>Sexual Violence</a:t>
            </a:r>
          </a:p>
          <a:p>
            <a:pPr marL="342900" indent="-342900">
              <a:lnSpc>
                <a:spcPct val="150000"/>
              </a:lnSpc>
              <a:buFont typeface="Wingdings" panose="05000000000000000000" pitchFamily="2" charset="2"/>
              <a:buChar char="q"/>
            </a:pPr>
            <a:r>
              <a:rPr lang="en-US" sz="2400">
                <a:solidFill>
                  <a:schemeClr val="bg1"/>
                </a:solidFill>
                <a:latin typeface="Arial" panose="020B0604020202020204" pitchFamily="34" charset="0"/>
                <a:ea typeface="Open Sans"/>
                <a:cs typeface="Arial" panose="020B0604020202020204" pitchFamily="34" charset="0"/>
              </a:rPr>
              <a:t>Psychological Violence</a:t>
            </a:r>
          </a:p>
          <a:p>
            <a:pPr marL="342900" indent="-342900">
              <a:lnSpc>
                <a:spcPct val="150000"/>
              </a:lnSpc>
              <a:buFont typeface="Wingdings" panose="05000000000000000000" pitchFamily="2" charset="2"/>
              <a:buChar char="q"/>
            </a:pPr>
            <a:r>
              <a:rPr lang="en-US" sz="2400">
                <a:solidFill>
                  <a:schemeClr val="bg1"/>
                </a:solidFill>
                <a:latin typeface="Arial" panose="020B0604020202020204" pitchFamily="34" charset="0"/>
                <a:ea typeface="Open Sans"/>
                <a:cs typeface="Arial" panose="020B0604020202020204" pitchFamily="34" charset="0"/>
              </a:rPr>
              <a:t>Economic and Financial Violence</a:t>
            </a:r>
          </a:p>
          <a:p>
            <a:pPr marL="342900" indent="-342900">
              <a:lnSpc>
                <a:spcPct val="150000"/>
              </a:lnSpc>
              <a:buFont typeface="Wingdings" panose="05000000000000000000" pitchFamily="2" charset="2"/>
              <a:buChar char="q"/>
            </a:pPr>
            <a:r>
              <a:rPr lang="en-US" sz="2400">
                <a:solidFill>
                  <a:schemeClr val="bg1"/>
                </a:solidFill>
                <a:latin typeface="Arial" panose="020B0604020202020204" pitchFamily="34" charset="0"/>
                <a:ea typeface="Open Sans"/>
                <a:cs typeface="Arial" panose="020B0604020202020204" pitchFamily="34" charset="0"/>
              </a:rPr>
              <a:t>Harassment (both gender and sexual) in both online and offline contexts</a:t>
            </a:r>
          </a:p>
          <a:p>
            <a:pPr marL="342900" indent="-342900">
              <a:lnSpc>
                <a:spcPct val="150000"/>
              </a:lnSpc>
              <a:buFont typeface="Wingdings" panose="05000000000000000000" pitchFamily="2" charset="2"/>
              <a:buChar char="q"/>
            </a:pPr>
            <a:r>
              <a:rPr lang="en-US" sz="2400">
                <a:solidFill>
                  <a:schemeClr val="bg1"/>
                </a:solidFill>
                <a:latin typeface="Arial" panose="020B0604020202020204" pitchFamily="34" charset="0"/>
                <a:ea typeface="Open Sans"/>
                <a:cs typeface="Arial" panose="020B0604020202020204" pitchFamily="34" charset="0"/>
              </a:rPr>
              <a:t>Online violence</a:t>
            </a:r>
          </a:p>
          <a:p>
            <a:pPr marL="342900" indent="-342900">
              <a:lnSpc>
                <a:spcPct val="150000"/>
              </a:lnSpc>
              <a:buFont typeface="Wingdings" panose="05000000000000000000" pitchFamily="2" charset="2"/>
              <a:buChar char="q"/>
            </a:pPr>
            <a:r>
              <a:rPr lang="en-US" sz="2400" err="1">
                <a:solidFill>
                  <a:schemeClr val="bg1"/>
                </a:solidFill>
                <a:latin typeface="Arial" panose="020B0604020202020204" pitchFamily="34" charset="0"/>
                <a:ea typeface="Open Sans"/>
                <a:cs typeface="Arial" panose="020B0604020202020204" pitchFamily="34" charset="0"/>
              </a:rPr>
              <a:t>Organisational</a:t>
            </a:r>
            <a:r>
              <a:rPr lang="en-US" sz="2400">
                <a:solidFill>
                  <a:schemeClr val="bg1"/>
                </a:solidFill>
                <a:latin typeface="Arial" panose="020B0604020202020204" pitchFamily="34" charset="0"/>
                <a:ea typeface="Open Sans"/>
                <a:cs typeface="Arial" panose="020B0604020202020204" pitchFamily="34" charset="0"/>
              </a:rPr>
              <a:t> (gender-based) violence</a:t>
            </a:r>
          </a:p>
        </p:txBody>
      </p:sp>
      <p:sp>
        <p:nvSpPr>
          <p:cNvPr id="10" name="TextBox 7">
            <a:extLst>
              <a:ext uri="{FF2B5EF4-FFF2-40B4-BE49-F238E27FC236}">
                <a16:creationId xmlns:a16="http://schemas.microsoft.com/office/drawing/2014/main" id="{B0965D36-81C3-6A69-37FD-7FA9FB6FC266}"/>
              </a:ext>
            </a:extLst>
          </p:cNvPr>
          <p:cNvSpPr txBox="1"/>
          <p:nvPr/>
        </p:nvSpPr>
        <p:spPr>
          <a:xfrm>
            <a:off x="739780" y="2239016"/>
            <a:ext cx="4012364" cy="3295774"/>
          </a:xfrm>
          <a:prstGeom prst="rect">
            <a:avLst/>
          </a:prstGeom>
          <a:noFill/>
        </p:spPr>
        <p:txBody>
          <a:bodyPr wrap="square" lIns="0" tIns="45720" rIns="0" bIns="45720" rtlCol="0" anchor="t">
            <a:spAutoFit/>
          </a:bodyPr>
          <a:lstStyle/>
          <a:p>
            <a:pPr>
              <a:lnSpc>
                <a:spcPct val="130000"/>
              </a:lnSpc>
            </a:pPr>
            <a:r>
              <a:rPr lang="en-US" b="0" i="0" dirty="0">
                <a:solidFill>
                  <a:srgbClr val="0E2234"/>
                </a:solidFill>
                <a:effectLst/>
                <a:latin typeface="Arial" panose="020B0604020202020204" pitchFamily="34" charset="0"/>
                <a:cs typeface="Arial" panose="020B0604020202020204" pitchFamily="34" charset="0"/>
              </a:rPr>
              <a:t>The term ‘gender-based violence’ (GBV) is used to capture </a:t>
            </a:r>
            <a:r>
              <a:rPr lang="en-US" b="1" i="0" dirty="0">
                <a:solidFill>
                  <a:srgbClr val="0E2234"/>
                </a:solidFill>
                <a:effectLst/>
                <a:latin typeface="Arial" panose="020B0604020202020204" pitchFamily="34" charset="0"/>
                <a:cs typeface="Arial" panose="020B0604020202020204" pitchFamily="34" charset="0"/>
              </a:rPr>
              <a:t>all forms of gender-based violence</a:t>
            </a:r>
            <a:r>
              <a:rPr lang="en-US" b="0" i="0" dirty="0">
                <a:solidFill>
                  <a:srgbClr val="0E2234"/>
                </a:solidFill>
                <a:effectLst/>
                <a:latin typeface="Arial" panose="020B0604020202020204" pitchFamily="34" charset="0"/>
                <a:cs typeface="Arial" panose="020B0604020202020204" pitchFamily="34" charset="0"/>
              </a:rPr>
              <a:t>: physical violence, sexual violence, psychological violence, economic violence, sexual harassment, harassment on the grounds of gender, and environmental harassment – in both </a:t>
            </a:r>
            <a:r>
              <a:rPr lang="en-US" b="1" i="0" dirty="0">
                <a:solidFill>
                  <a:srgbClr val="0E2234"/>
                </a:solidFill>
                <a:effectLst/>
                <a:latin typeface="Arial" panose="020B0604020202020204" pitchFamily="34" charset="0"/>
                <a:cs typeface="Arial" panose="020B0604020202020204" pitchFamily="34" charset="0"/>
              </a:rPr>
              <a:t>online and offline contexts</a:t>
            </a:r>
            <a:endParaRPr lang="en-US" dirty="0">
              <a:solidFill>
                <a:schemeClr val="tx1">
                  <a:alpha val="70000"/>
                </a:schemeClr>
              </a:solidFill>
              <a:latin typeface="Arial" panose="020B0604020202020204" pitchFamily="34" charset="0"/>
              <a:cs typeface="Arial" panose="020B0604020202020204" pitchFamily="34" charset="0"/>
            </a:endParaRPr>
          </a:p>
        </p:txBody>
      </p:sp>
      <p:sp>
        <p:nvSpPr>
          <p:cNvPr id="12" name="Espace réservé du numéro de diapositive 4">
            <a:extLst>
              <a:ext uri="{FF2B5EF4-FFF2-40B4-BE49-F238E27FC236}">
                <a16:creationId xmlns:a16="http://schemas.microsoft.com/office/drawing/2014/main" id="{CEFAAE2C-78E6-D2BA-9298-37639DE9EC62}"/>
              </a:ext>
            </a:extLst>
          </p:cNvPr>
          <p:cNvSpPr txBox="1">
            <a:spLocks/>
          </p:cNvSpPr>
          <p:nvPr/>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latin typeface="Arial" panose="020B0604020202020204" pitchFamily="34" charset="0"/>
                <a:cs typeface="Arial" panose="020B0604020202020204" pitchFamily="34" charset="0"/>
              </a:rPr>
              <a:pPr/>
              <a:t>9</a:t>
            </a:fld>
            <a:endParaRPr lang="fr-FR">
              <a:solidFill>
                <a:schemeClr val="bg1"/>
              </a:solidFill>
              <a:latin typeface="Arial" panose="020B0604020202020204" pitchFamily="34" charset="0"/>
              <a:cs typeface="Arial" panose="020B0604020202020204" pitchFamily="34" charset="0"/>
            </a:endParaRPr>
          </a:p>
        </p:txBody>
      </p:sp>
      <p:sp>
        <p:nvSpPr>
          <p:cNvPr id="13" name="Title 1"/>
          <p:cNvSpPr txBox="1">
            <a:spLocks/>
          </p:cNvSpPr>
          <p:nvPr/>
        </p:nvSpPr>
        <p:spPr>
          <a:xfrm>
            <a:off x="654747" y="1146844"/>
            <a:ext cx="4182430" cy="722667"/>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sz="2000" b="1" dirty="0" err="1"/>
              <a:t>UniSAFE’s</a:t>
            </a:r>
            <a:r>
              <a:rPr lang="en-US" sz="2000" b="1" dirty="0"/>
              <a:t> and </a:t>
            </a:r>
            <a:r>
              <a:rPr lang="en-US" sz="2000" b="1" dirty="0" err="1"/>
              <a:t>GenderSAFE’s</a:t>
            </a:r>
            <a:r>
              <a:rPr lang="en-US" sz="2000" b="1" dirty="0"/>
              <a:t>  understanding of gender-based violence </a:t>
            </a:r>
          </a:p>
          <a:p>
            <a:endParaRPr lang="en-US" sz="2000" b="1" dirty="0"/>
          </a:p>
        </p:txBody>
      </p:sp>
    </p:spTree>
    <p:extLst>
      <p:ext uri="{BB962C8B-B14F-4D97-AF65-F5344CB8AC3E}">
        <p14:creationId xmlns:p14="http://schemas.microsoft.com/office/powerpoint/2010/main" val="2963880670"/>
      </p:ext>
    </p:extLst>
  </p:cSld>
  <p:clrMapOvr>
    <a:masterClrMapping/>
  </p:clrMapOvr>
</p:sld>
</file>

<file path=ppt/theme/theme1.xml><?xml version="1.0" encoding="utf-8"?>
<a:theme xmlns:a="http://schemas.openxmlformats.org/drawingml/2006/main" name="Mini Powerpoint Template">
  <a:themeElements>
    <a:clrScheme name="Kula Color 1">
      <a:dk1>
        <a:srgbClr val="000000"/>
      </a:dk1>
      <a:lt1>
        <a:srgbClr val="FFFFFF"/>
      </a:lt1>
      <a:dk2>
        <a:srgbClr val="000000"/>
      </a:dk2>
      <a:lt2>
        <a:srgbClr val="FEFCFF"/>
      </a:lt2>
      <a:accent1>
        <a:srgbClr val="1D46F3"/>
      </a:accent1>
      <a:accent2>
        <a:srgbClr val="FE5757"/>
      </a:accent2>
      <a:accent3>
        <a:srgbClr val="FE0061"/>
      </a:accent3>
      <a:accent4>
        <a:srgbClr val="A905B7"/>
      </a:accent4>
      <a:accent5>
        <a:srgbClr val="7030BD"/>
      </a:accent5>
      <a:accent6>
        <a:srgbClr val="3C4EBC"/>
      </a:accent6>
      <a:hlink>
        <a:srgbClr val="5352F5"/>
      </a:hlink>
      <a:folHlink>
        <a:srgbClr val="BFBFBF"/>
      </a:folHlink>
    </a:clrScheme>
    <a:fontScheme name="Montserrat_OpenSans">
      <a:majorFont>
        <a:latin typeface="Montserrat-Bold"/>
        <a:ea typeface=""/>
        <a:cs typeface=""/>
      </a:majorFont>
      <a:minorFont>
        <a:latin typeface="Open Sans"/>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B&amp;D-Powerpoint Template_16x9" id="{D6003E70-2833-4847-828A-A182BBF6C8FF}" vid="{85D7DE89-D8E2-D743-952C-ED1FA0F184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40AFA98DC638E46A4A12785B6B16307" ma:contentTypeVersion="17" ma:contentTypeDescription="Create a new document." ma:contentTypeScope="" ma:versionID="1b762fcf53212d5a24c6d5ff0a950c71">
  <xsd:schema xmlns:xsd="http://www.w3.org/2001/XMLSchema" xmlns:xs="http://www.w3.org/2001/XMLSchema" xmlns:p="http://schemas.microsoft.com/office/2006/metadata/properties" xmlns:ns2="a6d887a2-cb76-48ca-8e7a-36f01d0891c6" xmlns:ns3="4d0a3ad0-32ee-4607-9ba4-0de2981250ca" targetNamespace="http://schemas.microsoft.com/office/2006/metadata/properties" ma:root="true" ma:fieldsID="c1b13e63fa03850d0d16d45c98e229cd" ns2:_="" ns3:_="">
    <xsd:import namespace="a6d887a2-cb76-48ca-8e7a-36f01d0891c6"/>
    <xsd:import namespace="4d0a3ad0-32ee-4607-9ba4-0de2981250c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d887a2-cb76-48ca-8e7a-36f01d0891c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9748fa32-2c86-4eb4-8a30-862adc17a02b"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d0a3ad0-32ee-4607-9ba4-0de2981250c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28d299f4-1507-4e37-86bb-8a4815515d1d}" ma:internalName="TaxCatchAll" ma:showField="CatchAllData" ma:web="4d0a3ad0-32ee-4607-9ba4-0de2981250c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6d887a2-cb76-48ca-8e7a-36f01d0891c6">
      <Terms xmlns="http://schemas.microsoft.com/office/infopath/2007/PartnerControls"/>
    </lcf76f155ced4ddcb4097134ff3c332f>
    <TaxCatchAll xmlns="4d0a3ad0-32ee-4607-9ba4-0de2981250ca" xsi:nil="true"/>
  </documentManagement>
</p:properties>
</file>

<file path=customXml/itemProps1.xml><?xml version="1.0" encoding="utf-8"?>
<ds:datastoreItem xmlns:ds="http://schemas.openxmlformats.org/officeDocument/2006/customXml" ds:itemID="{6C073BCC-8C59-4DAF-955D-95509CA8483C}">
  <ds:schemaRefs>
    <ds:schemaRef ds:uri="http://schemas.microsoft.com/sharepoint/v3/contenttype/forms"/>
  </ds:schemaRefs>
</ds:datastoreItem>
</file>

<file path=customXml/itemProps2.xml><?xml version="1.0" encoding="utf-8"?>
<ds:datastoreItem xmlns:ds="http://schemas.openxmlformats.org/officeDocument/2006/customXml" ds:itemID="{C4A876D5-F61E-4184-A1FC-DD9B4B9CCA5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d887a2-cb76-48ca-8e7a-36f01d0891c6"/>
    <ds:schemaRef ds:uri="4d0a3ad0-32ee-4607-9ba4-0de2981250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56C5A1F-DEF5-4E70-984F-B2E45D81E087}">
  <ds:schemaRefs>
    <ds:schemaRef ds:uri="http://schemas.microsoft.com/office/2006/documentManagement/types"/>
    <ds:schemaRef ds:uri="http://schemas.microsoft.com/office/2006/metadata/properties"/>
    <ds:schemaRef ds:uri="http://schemas.openxmlformats.org/package/2006/metadata/core-properties"/>
    <ds:schemaRef ds:uri="http://purl.org/dc/terms/"/>
    <ds:schemaRef ds:uri="http://schemas.microsoft.com/office/infopath/2007/PartnerControls"/>
    <ds:schemaRef ds:uri="http://purl.org/dc/dcmitype/"/>
    <ds:schemaRef ds:uri="4d0a3ad0-32ee-4607-9ba4-0de2981250ca"/>
    <ds:schemaRef ds:uri="a6d887a2-cb76-48ca-8e7a-36f01d0891c6"/>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3584</TotalTime>
  <Words>13601</Words>
  <Application>Microsoft Office PowerPoint</Application>
  <PresentationFormat>Widescreen</PresentationFormat>
  <Paragraphs>714</Paragraphs>
  <Slides>61</Slides>
  <Notes>53</Notes>
  <HiddenSlides>0</HiddenSlides>
  <MMClips>0</MMClips>
  <ScaleCrop>false</ScaleCrop>
  <HeadingPairs>
    <vt:vector size="4" baseType="variant">
      <vt:variant>
        <vt:lpstr>Theme</vt:lpstr>
      </vt:variant>
      <vt:variant>
        <vt:i4>1</vt:i4>
      </vt:variant>
      <vt:variant>
        <vt:lpstr>Slide Titles</vt:lpstr>
      </vt:variant>
      <vt:variant>
        <vt:i4>61</vt:i4>
      </vt:variant>
    </vt:vector>
  </HeadingPairs>
  <TitlesOfParts>
    <vt:vector size="62" baseType="lpstr">
      <vt:lpstr>Mini Powerpoint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Definition of Gender-Based Violence</vt:lpstr>
      <vt:lpstr>PowerPoint Presentation</vt:lpstr>
      <vt:lpstr>PowerPoint Presentation</vt:lpstr>
      <vt:lpstr>UniSAFE survey</vt:lpstr>
      <vt:lpstr>UniSAFE Survey - Facts and Figures</vt:lpstr>
      <vt:lpstr>PowerPoint Presentation</vt:lpstr>
      <vt:lpstr>PowerPoint Presentation</vt:lpstr>
      <vt:lpstr>Root and cause factors</vt:lpstr>
      <vt:lpstr>The importance of Intersectionality </vt:lpstr>
      <vt:lpstr>1. Open the Miro link sent in the chatbox.  2. Locate your working board (your room number = group number)  3. Assign a person who will be responsible for moving the sticky notes to the category you agreed. </vt:lpstr>
      <vt:lpstr>7P model to address gender-based violence in research performing organisations.</vt:lpstr>
      <vt:lpstr>UniSAFE 7P Conceptual Framework </vt:lpstr>
      <vt:lpstr>UniSAFE 7P Conceptual Framework </vt:lpstr>
      <vt:lpstr>UniSAFE 7P Conceptual Framework </vt:lpstr>
      <vt:lpstr>UniSAFE Toolkit</vt:lpstr>
      <vt:lpstr>PowerPoint Presentation</vt:lpstr>
      <vt:lpstr>Prevalence</vt:lpstr>
      <vt:lpstr>Tips &amp; Hints for Survey Design Stage</vt:lpstr>
      <vt:lpstr>Tips &amp; Hints for Survey Implementation Stage</vt:lpstr>
      <vt:lpstr>Inspiring practice: UniSAFE Survey Questionnaire</vt:lpstr>
      <vt:lpstr>Prevention</vt:lpstr>
      <vt:lpstr>Tips &amp; Hints for Prevention</vt:lpstr>
      <vt:lpstr>Tips &amp; Hints for Prevention</vt:lpstr>
      <vt:lpstr>PowerPoint Presentation</vt:lpstr>
      <vt:lpstr>Don’t turn a blind eye Guide / Sexual Harassment: learn, prevent, protect - University of Geneva</vt:lpstr>
      <vt:lpstr>PowerPoint Presentation</vt:lpstr>
      <vt:lpstr>Protection</vt:lpstr>
      <vt:lpstr>Tips &amp; hints for Protection</vt:lpstr>
      <vt:lpstr>Tips &amp; hints for Protection</vt:lpstr>
      <vt:lpstr>Combat Harassment Tool (CHAT), KULeuven, Belgium</vt:lpstr>
      <vt:lpstr>Speakout, Technological University of Dublin, Ireland</vt:lpstr>
      <vt:lpstr>PowerPoint Presentation</vt:lpstr>
      <vt:lpstr>Prosecution </vt:lpstr>
      <vt:lpstr>Prosecution </vt:lpstr>
      <vt:lpstr>Tips &amp; hints for Prosecution</vt:lpstr>
      <vt:lpstr>Policy on Harassment, Central European University</vt:lpstr>
      <vt:lpstr>Tips &amp; Hints for Provision of Services</vt:lpstr>
      <vt:lpstr>Tips &amp; Hints for Provision of Services</vt:lpstr>
      <vt:lpstr>Enquiry Centre, University of Dundee</vt:lpstr>
      <vt:lpstr>Help desk against gender-based violence, University of Bologna </vt:lpstr>
      <vt:lpstr>Partnerships</vt:lpstr>
      <vt:lpstr>Tips &amp; Hints for Partnerships</vt:lpstr>
      <vt:lpstr>Ask for Angela” in partnership with local bars, sports clubs and the police</vt:lpstr>
      <vt:lpstr>“Why we did not report” in partnership with student associations</vt:lpstr>
      <vt:lpstr>Policies</vt:lpstr>
      <vt:lpstr>Policies</vt:lpstr>
      <vt:lpstr>PowerPoint Presentation</vt:lpstr>
      <vt:lpstr>Setting up a comprehensive policy framework addressing gender-based violence in academia: A step-by-step guide – UniSAFE</vt:lpstr>
      <vt:lpstr>Useful links and resources</vt:lpstr>
      <vt:lpstr>Recap</vt:lpstr>
      <vt:lpstr>PowerPoint Presentation</vt:lpstr>
      <vt:lpstr>Exit questionnaire</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ShapeShift</dc:creator>
  <cp:keywords/>
  <dc:description/>
  <cp:lastModifiedBy>Vasia   Madesi</cp:lastModifiedBy>
  <cp:revision>188</cp:revision>
  <dcterms:created xsi:type="dcterms:W3CDTF">2017-07-25T02:03:18Z</dcterms:created>
  <dcterms:modified xsi:type="dcterms:W3CDTF">2026-05-19T15:24:04Z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0x010100840AFA98DC638E46A4A12785B6B16307</vt:lpwstr>
  </property>
  <property fmtid="{D5CDD505-2E9C-101B-9397-08002B2CF9AE}" pid="3" name="MediaServiceImageTags">
    <vt:lpwstr/>
  </property>
</Properties>
</file>